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3"/>
  </p:sldMasterIdLst>
  <p:notesMasterIdLst>
    <p:notesMasterId r:id="rId80"/>
  </p:notesMasterIdLst>
  <p:sldIdLst>
    <p:sldId id="1063" r:id="rId4"/>
    <p:sldId id="1067" r:id="rId5"/>
    <p:sldId id="1068" r:id="rId6"/>
    <p:sldId id="1073" r:id="rId7"/>
    <p:sldId id="895" r:id="rId8"/>
    <p:sldId id="735" r:id="rId9"/>
    <p:sldId id="1069" r:id="rId10"/>
    <p:sldId id="877" r:id="rId11"/>
    <p:sldId id="1017" r:id="rId12"/>
    <p:sldId id="881" r:id="rId13"/>
    <p:sldId id="1071" r:id="rId14"/>
    <p:sldId id="1070" r:id="rId15"/>
    <p:sldId id="828" r:id="rId16"/>
    <p:sldId id="637" r:id="rId17"/>
    <p:sldId id="1015" r:id="rId18"/>
    <p:sldId id="1072" r:id="rId19"/>
    <p:sldId id="1047" r:id="rId20"/>
    <p:sldId id="811" r:id="rId21"/>
    <p:sldId id="1045" r:id="rId22"/>
    <p:sldId id="1074" r:id="rId23"/>
    <p:sldId id="773" r:id="rId24"/>
    <p:sldId id="1065" r:id="rId25"/>
    <p:sldId id="779" r:id="rId26"/>
    <p:sldId id="781" r:id="rId27"/>
    <p:sldId id="782" r:id="rId28"/>
    <p:sldId id="785" r:id="rId29"/>
    <p:sldId id="790" r:id="rId30"/>
    <p:sldId id="792" r:id="rId31"/>
    <p:sldId id="924" r:id="rId32"/>
    <p:sldId id="935" r:id="rId33"/>
    <p:sldId id="864" r:id="rId34"/>
    <p:sldId id="1078" r:id="rId35"/>
    <p:sldId id="875" r:id="rId36"/>
    <p:sldId id="1075" r:id="rId37"/>
    <p:sldId id="1056" r:id="rId38"/>
    <p:sldId id="858" r:id="rId39"/>
    <p:sldId id="859" r:id="rId40"/>
    <p:sldId id="778" r:id="rId41"/>
    <p:sldId id="817" r:id="rId42"/>
    <p:sldId id="978" r:id="rId43"/>
    <p:sldId id="979" r:id="rId44"/>
    <p:sldId id="1057" r:id="rId45"/>
    <p:sldId id="808" r:id="rId46"/>
    <p:sldId id="1055" r:id="rId47"/>
    <p:sldId id="809" r:id="rId48"/>
    <p:sldId id="889" r:id="rId49"/>
    <p:sldId id="1058" r:id="rId50"/>
    <p:sldId id="957" r:id="rId51"/>
    <p:sldId id="1022" r:id="rId52"/>
    <p:sldId id="959" r:id="rId53"/>
    <p:sldId id="1024" r:id="rId54"/>
    <p:sldId id="960" r:id="rId55"/>
    <p:sldId id="961" r:id="rId56"/>
    <p:sldId id="1036" r:id="rId57"/>
    <p:sldId id="963" r:id="rId58"/>
    <p:sldId id="964" r:id="rId59"/>
    <p:sldId id="1060" r:id="rId60"/>
    <p:sldId id="1061" r:id="rId61"/>
    <p:sldId id="1062" r:id="rId62"/>
    <p:sldId id="1076" r:id="rId63"/>
    <p:sldId id="965" r:id="rId64"/>
    <p:sldId id="966" r:id="rId65"/>
    <p:sldId id="967" r:id="rId66"/>
    <p:sldId id="969" r:id="rId67"/>
    <p:sldId id="989" r:id="rId68"/>
    <p:sldId id="1026" r:id="rId69"/>
    <p:sldId id="1028" r:id="rId70"/>
    <p:sldId id="1029" r:id="rId71"/>
    <p:sldId id="1032" r:id="rId72"/>
    <p:sldId id="1034" r:id="rId73"/>
    <p:sldId id="1040" r:id="rId74"/>
    <p:sldId id="1077" r:id="rId75"/>
    <p:sldId id="1000" r:id="rId76"/>
    <p:sldId id="479" r:id="rId77"/>
    <p:sldId id="789" r:id="rId78"/>
    <p:sldId id="796" r:id="rId7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C80"/>
    <a:srgbClr val="DD2B2C"/>
    <a:srgbClr val="007B06"/>
    <a:srgbClr val="3333FF"/>
    <a:srgbClr val="2D2D8A"/>
    <a:srgbClr val="FF9900"/>
    <a:srgbClr val="0033CC"/>
    <a:srgbClr val="393990"/>
    <a:srgbClr val="FFDAA3"/>
    <a:srgbClr val="007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57" autoAdjust="0"/>
    <p:restoredTop sz="78040" autoAdjust="0"/>
  </p:normalViewPr>
  <p:slideViewPr>
    <p:cSldViewPr>
      <p:cViewPr varScale="1">
        <p:scale>
          <a:sx n="87" d="100"/>
          <a:sy n="87" d="100"/>
        </p:scale>
        <p:origin x="416" y="19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768" y="-90"/>
      </p:cViewPr>
      <p:guideLst>
        <p:guide orient="horz" pos="3024"/>
        <p:guide pos="2304"/>
      </p:guideLst>
    </p:cSldViewPr>
  </p:notesViewPr>
  <p:gridSpacing cx="36576" cy="36576"/>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spcBef>
                <a:spcPct val="0"/>
              </a:spcBef>
              <a:buFontTx/>
              <a:buNone/>
              <a:defRPr sz="1300">
                <a:latin typeface="Arial" charset="0"/>
                <a:cs typeface="+mn-cs"/>
              </a:defRPr>
            </a:lvl1pPr>
          </a:lstStyle>
          <a:p>
            <a:pPr>
              <a:defRPr/>
            </a:pPr>
            <a:endParaRPr lang="en-US"/>
          </a:p>
        </p:txBody>
      </p:sp>
      <p:sp>
        <p:nvSpPr>
          <p:cNvPr id="26627"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spcBef>
                <a:spcPct val="0"/>
              </a:spcBef>
              <a:buFontTx/>
              <a:buNone/>
              <a:defRPr sz="1300">
                <a:latin typeface="Arial" charset="0"/>
                <a:cs typeface="+mn-cs"/>
              </a:defRPr>
            </a:lvl1pPr>
          </a:lstStyle>
          <a:p>
            <a:pPr>
              <a:defRPr/>
            </a:pPr>
            <a:endParaRPr lang="en-US"/>
          </a:p>
        </p:txBody>
      </p:sp>
      <p:sp>
        <p:nvSpPr>
          <p:cNvPr id="1321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spcBef>
                <a:spcPct val="0"/>
              </a:spcBef>
              <a:buFontTx/>
              <a:buNone/>
              <a:defRPr sz="1300">
                <a:latin typeface="Arial"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spcBef>
                <a:spcPct val="0"/>
              </a:spcBef>
              <a:buFontTx/>
              <a:buNone/>
              <a:defRPr sz="1300">
                <a:latin typeface="Arial" charset="0"/>
                <a:cs typeface="+mn-cs"/>
              </a:defRPr>
            </a:lvl1pPr>
          </a:lstStyle>
          <a:p>
            <a:pPr>
              <a:defRPr/>
            </a:pPr>
            <a:fld id="{9C803914-F8AF-4DDD-86F8-FFC23C68DD5A}" type="slidenum">
              <a:rPr lang="en-US"/>
              <a:pPr>
                <a:defRPr/>
              </a:pPr>
              <a:t>‹#›</a:t>
            </a:fld>
            <a:endParaRPr lang="en-US"/>
          </a:p>
        </p:txBody>
      </p:sp>
    </p:spTree>
    <p:extLst>
      <p:ext uri="{BB962C8B-B14F-4D97-AF65-F5344CB8AC3E}">
        <p14:creationId xmlns:p14="http://schemas.microsoft.com/office/powerpoint/2010/main" val="34094208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indent="0">
              <a:buNone/>
            </a:pPr>
            <a:r>
              <a:rPr lang="en-US" dirty="0"/>
              <a:t>Hello everyone. Thank you all for coming. It’s an honor to be invited to speak at this session. My name is Srivatsan. I am an assistant professor of physics at Rutgers</a:t>
            </a:r>
          </a:p>
        </p:txBody>
      </p:sp>
      <p:sp>
        <p:nvSpPr>
          <p:cNvPr id="4" name="Slide Number Placeholder 3"/>
          <p:cNvSpPr>
            <a:spLocks noGrp="1"/>
          </p:cNvSpPr>
          <p:nvPr>
            <p:ph type="sldNum" sz="quarter" idx="10"/>
          </p:nvPr>
        </p:nvSpPr>
        <p:spPr/>
        <p:txBody>
          <a:bodyPr/>
          <a:lstStyle/>
          <a:p>
            <a:pPr>
              <a:defRPr/>
            </a:pPr>
            <a:fld id="{9C803914-F8AF-4DDD-86F8-FFC23C68DD5A}" type="slidenum">
              <a:rPr lang="en-US" smtClean="0"/>
              <a:pPr>
                <a:defRPr/>
              </a:pPr>
              <a:t>1</a:t>
            </a:fld>
            <a:endParaRPr lang="en-US"/>
          </a:p>
        </p:txBody>
      </p:sp>
    </p:spTree>
    <p:extLst>
      <p:ext uri="{BB962C8B-B14F-4D97-AF65-F5344CB8AC3E}">
        <p14:creationId xmlns:p14="http://schemas.microsoft.com/office/powerpoint/2010/main" val="949282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of the </a:t>
            </a:r>
            <a:r>
              <a:rPr lang="en-US" dirty="0" err="1"/>
              <a:t>transmon</a:t>
            </a:r>
            <a:r>
              <a:rPr lang="en-US" dirty="0"/>
              <a:t> is readout out by coupling the </a:t>
            </a:r>
            <a:r>
              <a:rPr lang="en-US" dirty="0" err="1"/>
              <a:t>transmon</a:t>
            </a:r>
            <a:r>
              <a:rPr lang="en-US" dirty="0"/>
              <a:t> to a cavity. This is analogous to a cavity QED system where the </a:t>
            </a:r>
            <a:r>
              <a:rPr lang="en-US" dirty="0" err="1"/>
              <a:t>transmon</a:t>
            </a:r>
            <a:r>
              <a:rPr lang="en-US" dirty="0"/>
              <a:t> is like an atom, and the microwave cavity is like an optical cavity, with the atom and the cavity being way off resonance. In this regime that atom is like a bead of glass causing a phase shift and a shift in the cavity resonance frequency, that importantly depends on the atomic state of the atom.</a:t>
            </a:r>
          </a:p>
          <a:p>
            <a:endParaRPr lang="en-US" dirty="0"/>
          </a:p>
          <a:p>
            <a:r>
              <a:rPr lang="en-US" dirty="0"/>
              <a:t>Typically our </a:t>
            </a:r>
            <a:r>
              <a:rPr lang="en-US" dirty="0" err="1"/>
              <a:t>transmon</a:t>
            </a:r>
            <a:r>
              <a:rPr lang="en-US" dirty="0"/>
              <a:t>  circuits have a frequency of around 5-10 GHz or so, which corresponds to a few 300 </a:t>
            </a:r>
            <a:r>
              <a:rPr lang="en-US" dirty="0" err="1"/>
              <a:t>mK</a:t>
            </a:r>
            <a:r>
              <a:rPr lang="en-US" dirty="0"/>
              <a:t> in temp.</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10</a:t>
            </a:fld>
            <a:endParaRPr lang="en-US"/>
          </a:p>
        </p:txBody>
      </p:sp>
    </p:spTree>
    <p:extLst>
      <p:ext uri="{BB962C8B-B14F-4D97-AF65-F5344CB8AC3E}">
        <p14:creationId xmlns:p14="http://schemas.microsoft.com/office/powerpoint/2010/main" val="1558171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of the </a:t>
            </a:r>
            <a:r>
              <a:rPr lang="en-US" dirty="0" err="1"/>
              <a:t>transmon</a:t>
            </a:r>
            <a:r>
              <a:rPr lang="en-US" dirty="0"/>
              <a:t> is readout out by coupling the </a:t>
            </a:r>
            <a:r>
              <a:rPr lang="en-US" dirty="0" err="1"/>
              <a:t>transmon</a:t>
            </a:r>
            <a:r>
              <a:rPr lang="en-US" dirty="0"/>
              <a:t> to a cavity. This is analogous to a cavity QED system where the </a:t>
            </a:r>
            <a:r>
              <a:rPr lang="en-US" dirty="0" err="1"/>
              <a:t>transmon</a:t>
            </a:r>
            <a:r>
              <a:rPr lang="en-US" dirty="0"/>
              <a:t> is like an atom, and the microwave cavity is like an optical cavity, with the atom and the cavity being way off resonance. In this regime that atom is like a bead of glass causing a phase shift and a shift in the cavity resonance frequency, that importantly depends on the atomic state of the atom.</a:t>
            </a:r>
          </a:p>
          <a:p>
            <a:endParaRPr lang="en-US" dirty="0"/>
          </a:p>
          <a:p>
            <a:r>
              <a:rPr lang="en-US" dirty="0"/>
              <a:t>Typically our </a:t>
            </a:r>
            <a:r>
              <a:rPr lang="en-US" dirty="0" err="1"/>
              <a:t>transmon</a:t>
            </a:r>
            <a:r>
              <a:rPr lang="en-US" dirty="0"/>
              <a:t>  circuits have a frequency of around 5-10 GHz or so, which corresponds to a few 300 </a:t>
            </a:r>
            <a:r>
              <a:rPr lang="en-US" dirty="0" err="1"/>
              <a:t>mK</a:t>
            </a:r>
            <a:r>
              <a:rPr lang="en-US" dirty="0"/>
              <a:t> in temp.</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11</a:t>
            </a:fld>
            <a:endParaRPr lang="en-US"/>
          </a:p>
        </p:txBody>
      </p:sp>
    </p:spTree>
    <p:extLst>
      <p:ext uri="{BB962C8B-B14F-4D97-AF65-F5344CB8AC3E}">
        <p14:creationId xmlns:p14="http://schemas.microsoft.com/office/powerpoint/2010/main" val="301480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of the </a:t>
            </a:r>
            <a:r>
              <a:rPr lang="en-US" dirty="0" err="1"/>
              <a:t>transmon</a:t>
            </a:r>
            <a:r>
              <a:rPr lang="en-US" dirty="0"/>
              <a:t> is readout out by coupling the </a:t>
            </a:r>
            <a:r>
              <a:rPr lang="en-US" dirty="0" err="1"/>
              <a:t>transmon</a:t>
            </a:r>
            <a:r>
              <a:rPr lang="en-US" dirty="0"/>
              <a:t> to a cavity. This is analogous to a cavity QED system where the </a:t>
            </a:r>
            <a:r>
              <a:rPr lang="en-US" dirty="0" err="1"/>
              <a:t>transmon</a:t>
            </a:r>
            <a:r>
              <a:rPr lang="en-US" dirty="0"/>
              <a:t> is like an atom, and the microwave cavity is like an optical cavity, with the atom and the cavity being way off resonance. In this regime that atom is like a bead of glass causing a phase shift and a shift in the cavity resonance frequency, that importantly depends on the atomic state of the atom.</a:t>
            </a:r>
          </a:p>
          <a:p>
            <a:endParaRPr lang="en-US" dirty="0"/>
          </a:p>
          <a:p>
            <a:r>
              <a:rPr lang="en-US" dirty="0"/>
              <a:t>Typically our </a:t>
            </a:r>
            <a:r>
              <a:rPr lang="en-US" dirty="0" err="1"/>
              <a:t>transmon</a:t>
            </a:r>
            <a:r>
              <a:rPr lang="en-US" dirty="0"/>
              <a:t>  circuits have a frequency of around 5-10 GHz or so, which corresponds to a few 300 </a:t>
            </a:r>
            <a:r>
              <a:rPr lang="en-US" dirty="0" err="1"/>
              <a:t>mK</a:t>
            </a:r>
            <a:r>
              <a:rPr lang="en-US" dirty="0"/>
              <a:t> in temp.</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12</a:t>
            </a:fld>
            <a:endParaRPr lang="en-US"/>
          </a:p>
        </p:txBody>
      </p:sp>
    </p:spTree>
    <p:extLst>
      <p:ext uri="{BB962C8B-B14F-4D97-AF65-F5344CB8AC3E}">
        <p14:creationId xmlns:p14="http://schemas.microsoft.com/office/powerpoint/2010/main" val="787058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Segway using high-cooperativity</a:t>
            </a:r>
          </a:p>
          <a:p>
            <a:endParaRPr lang="en-US" dirty="0"/>
          </a:p>
          <a:p>
            <a:r>
              <a:rPr lang="en-US" sz="2200" kern="0" dirty="0"/>
              <a:t>They also have restricted decay channels</a:t>
            </a:r>
          </a:p>
          <a:p>
            <a:pPr lvl="1"/>
            <a:r>
              <a:rPr lang="en-US" sz="2200" kern="0" dirty="0"/>
              <a:t>Perfect cavity only has photon loss</a:t>
            </a:r>
          </a:p>
          <a:p>
            <a:pPr lvl="1"/>
            <a:r>
              <a:rPr lang="en-US" sz="2200" kern="0" dirty="0"/>
              <a:t>Error correction using higher </a:t>
            </a:r>
            <a:r>
              <a:rPr lang="en-US" sz="2200" kern="0" dirty="0" err="1"/>
              <a:t>Fock</a:t>
            </a:r>
            <a:r>
              <a:rPr lang="en-US" sz="2200" kern="0" dirty="0"/>
              <a:t> states</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13</a:t>
            </a:fld>
            <a:endParaRPr lang="en-US"/>
          </a:p>
        </p:txBody>
      </p:sp>
    </p:spTree>
    <p:extLst>
      <p:ext uri="{BB962C8B-B14F-4D97-AF65-F5344CB8AC3E}">
        <p14:creationId xmlns:p14="http://schemas.microsoft.com/office/powerpoint/2010/main" val="1079877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coaxal cavity I mentioned is also a seamless cavity</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14</a:t>
            </a:fld>
            <a:endParaRPr lang="en-US"/>
          </a:p>
        </p:txBody>
      </p:sp>
    </p:spTree>
    <p:extLst>
      <p:ext uri="{BB962C8B-B14F-4D97-AF65-F5344CB8AC3E}">
        <p14:creationId xmlns:p14="http://schemas.microsoft.com/office/powerpoint/2010/main" val="78911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Segway using high-cooperativity</a:t>
            </a:r>
          </a:p>
          <a:p>
            <a:endParaRPr lang="en-US" dirty="0"/>
          </a:p>
          <a:p>
            <a:r>
              <a:rPr lang="en-US" sz="2200" kern="0" dirty="0"/>
              <a:t>They also have restricted decay channels</a:t>
            </a:r>
          </a:p>
          <a:p>
            <a:pPr lvl="1"/>
            <a:r>
              <a:rPr lang="en-US" sz="2200" kern="0" dirty="0"/>
              <a:t>Perfect cavity only has photon loss</a:t>
            </a:r>
          </a:p>
          <a:p>
            <a:pPr lvl="1"/>
            <a:r>
              <a:rPr lang="en-US" sz="2200" kern="0" dirty="0"/>
              <a:t>Error correction using higher </a:t>
            </a:r>
            <a:r>
              <a:rPr lang="en-US" sz="2200" kern="0" dirty="0" err="1"/>
              <a:t>Fock</a:t>
            </a:r>
            <a:r>
              <a:rPr lang="en-US" sz="2200" kern="0" dirty="0"/>
              <a:t> states</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15</a:t>
            </a:fld>
            <a:endParaRPr lang="en-US"/>
          </a:p>
        </p:txBody>
      </p:sp>
    </p:spTree>
    <p:extLst>
      <p:ext uri="{BB962C8B-B14F-4D97-AF65-F5344CB8AC3E}">
        <p14:creationId xmlns:p14="http://schemas.microsoft.com/office/powerpoint/2010/main" val="642878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Segway using high-cooperativity</a:t>
            </a:r>
          </a:p>
          <a:p>
            <a:endParaRPr lang="en-US" dirty="0"/>
          </a:p>
          <a:p>
            <a:r>
              <a:rPr lang="en-US" sz="2200" kern="0" dirty="0"/>
              <a:t>They also have restricted decay channels</a:t>
            </a:r>
          </a:p>
          <a:p>
            <a:pPr lvl="1"/>
            <a:r>
              <a:rPr lang="en-US" sz="2200" kern="0" dirty="0"/>
              <a:t>Perfect cavity only has photon loss</a:t>
            </a:r>
          </a:p>
          <a:p>
            <a:pPr lvl="1"/>
            <a:r>
              <a:rPr lang="en-US" sz="2200" kern="0" dirty="0"/>
              <a:t>Error correction using higher </a:t>
            </a:r>
            <a:r>
              <a:rPr lang="en-US" sz="2200" kern="0" dirty="0" err="1"/>
              <a:t>Fock</a:t>
            </a:r>
            <a:r>
              <a:rPr lang="en-US" sz="2200" kern="0" dirty="0"/>
              <a:t> states</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16</a:t>
            </a:fld>
            <a:endParaRPr lang="en-US"/>
          </a:p>
        </p:txBody>
      </p:sp>
    </p:spTree>
    <p:extLst>
      <p:ext uri="{BB962C8B-B14F-4D97-AF65-F5344CB8AC3E}">
        <p14:creationId xmlns:p14="http://schemas.microsoft.com/office/powerpoint/2010/main" val="3798612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Segway using high-cooperativity</a:t>
            </a:r>
          </a:p>
          <a:p>
            <a:endParaRPr lang="en-US" dirty="0"/>
          </a:p>
          <a:p>
            <a:r>
              <a:rPr lang="en-US" sz="2200" kern="0" dirty="0"/>
              <a:t>They also have restricted decay channels</a:t>
            </a:r>
          </a:p>
          <a:p>
            <a:pPr lvl="1"/>
            <a:r>
              <a:rPr lang="en-US" sz="2200" kern="0" dirty="0"/>
              <a:t>Perfect cavity only has photon loss</a:t>
            </a:r>
          </a:p>
          <a:p>
            <a:pPr lvl="1"/>
            <a:r>
              <a:rPr lang="en-US" sz="2200" kern="0" dirty="0"/>
              <a:t>Error correction using higher </a:t>
            </a:r>
            <a:r>
              <a:rPr lang="en-US" sz="2200" kern="0" dirty="0" err="1"/>
              <a:t>Fock</a:t>
            </a:r>
            <a:r>
              <a:rPr lang="en-US" sz="2200" kern="0" dirty="0"/>
              <a:t> states</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17</a:t>
            </a:fld>
            <a:endParaRPr lang="en-US"/>
          </a:p>
        </p:txBody>
      </p:sp>
    </p:spTree>
    <p:extLst>
      <p:ext uri="{BB962C8B-B14F-4D97-AF65-F5344CB8AC3E}">
        <p14:creationId xmlns:p14="http://schemas.microsoft.com/office/powerpoint/2010/main" val="2453583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 dot for the E field</a:t>
            </a:r>
          </a:p>
          <a:p>
            <a:r>
              <a:rPr lang="en-US" dirty="0"/>
              <a:t>Location and cartoon for 3D </a:t>
            </a:r>
            <a:r>
              <a:rPr lang="en-US" dirty="0" err="1"/>
              <a:t>transmon</a:t>
            </a:r>
            <a:endParaRPr lang="en-US" dirty="0"/>
          </a:p>
          <a:p>
            <a:r>
              <a:rPr lang="en-US" dirty="0"/>
              <a:t>Indicate the cavity length stretched out..</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18</a:t>
            </a:fld>
            <a:endParaRPr lang="en-US"/>
          </a:p>
        </p:txBody>
      </p:sp>
    </p:spTree>
    <p:extLst>
      <p:ext uri="{BB962C8B-B14F-4D97-AF65-F5344CB8AC3E}">
        <p14:creationId xmlns:p14="http://schemas.microsoft.com/office/powerpoint/2010/main" val="3482447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this slide. Don’t use middle figure</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19</a:t>
            </a:fld>
            <a:endParaRPr lang="en-US"/>
          </a:p>
        </p:txBody>
      </p:sp>
    </p:spTree>
    <p:extLst>
      <p:ext uri="{BB962C8B-B14F-4D97-AF65-F5344CB8AC3E}">
        <p14:creationId xmlns:p14="http://schemas.microsoft.com/office/powerpoint/2010/main" val="226663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Segway using high-cooperativity</a:t>
            </a:r>
          </a:p>
          <a:p>
            <a:endParaRPr lang="en-US" dirty="0"/>
          </a:p>
          <a:p>
            <a:r>
              <a:rPr lang="en-US" sz="2200" kern="0" dirty="0"/>
              <a:t>They also have restricted decay channels</a:t>
            </a:r>
          </a:p>
          <a:p>
            <a:pPr lvl="1"/>
            <a:r>
              <a:rPr lang="en-US" sz="2200" kern="0" dirty="0"/>
              <a:t>Perfect cavity only has photon loss</a:t>
            </a:r>
          </a:p>
          <a:p>
            <a:pPr lvl="1"/>
            <a:r>
              <a:rPr lang="en-US" sz="2200" kern="0" dirty="0"/>
              <a:t>Error correction using higher </a:t>
            </a:r>
            <a:r>
              <a:rPr lang="en-US" sz="2200" kern="0" dirty="0" err="1"/>
              <a:t>Fock</a:t>
            </a:r>
            <a:r>
              <a:rPr lang="en-US" sz="2200" kern="0" dirty="0"/>
              <a:t> states</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2</a:t>
            </a:fld>
            <a:endParaRPr lang="en-US"/>
          </a:p>
        </p:txBody>
      </p:sp>
    </p:spTree>
    <p:extLst>
      <p:ext uri="{BB962C8B-B14F-4D97-AF65-F5344CB8AC3E}">
        <p14:creationId xmlns:p14="http://schemas.microsoft.com/office/powerpoint/2010/main" val="1618982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pictures. Too many points.</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20</a:t>
            </a:fld>
            <a:endParaRPr lang="en-US"/>
          </a:p>
        </p:txBody>
      </p:sp>
    </p:spTree>
    <p:extLst>
      <p:ext uri="{BB962C8B-B14F-4D97-AF65-F5344CB8AC3E}">
        <p14:creationId xmlns:p14="http://schemas.microsoft.com/office/powerpoint/2010/main" val="2352409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2) Here is an outline of the talk. I will start by presenting the kind of quantum computing architecture we have in mind. </a:t>
            </a:r>
          </a:p>
          <a:p>
            <a:endParaRPr lang="en-US" dirty="0"/>
          </a:p>
          <a:p>
            <a:r>
              <a:rPr lang="en-US" dirty="0"/>
              <a:t>I will then present results of a random access quantum information processor module realized in a 2D architecture. The processor consists of a chain of strongly coupled CPW resonators, with the memory bits consisting of photons in the resonator modes. These photonic states are stored and retrieved using a single </a:t>
            </a:r>
            <a:r>
              <a:rPr lang="en-US" dirty="0" err="1"/>
              <a:t>transmon</a:t>
            </a:r>
            <a:r>
              <a:rPr lang="en-US" dirty="0"/>
              <a:t> circuit serving as a central processor. We use the </a:t>
            </a:r>
            <a:r>
              <a:rPr lang="en-US" dirty="0" err="1"/>
              <a:t>transmon</a:t>
            </a:r>
            <a:r>
              <a:rPr lang="en-US" dirty="0"/>
              <a:t> to then perform universal quantum operations between arbitrary modes.</a:t>
            </a:r>
          </a:p>
          <a:p>
            <a:endParaRPr lang="en-US" baseline="0" dirty="0"/>
          </a:p>
          <a:p>
            <a:r>
              <a:rPr lang="en-US" baseline="0" dirty="0"/>
              <a:t>I will then discuss our progress towards realizing a 3D version of the same architecture, controlling the quantum state of the high-Q seamless cavities that Ravi had described in the previous talk, using </a:t>
            </a:r>
            <a:r>
              <a:rPr lang="en-US" baseline="0" dirty="0" err="1"/>
              <a:t>transmon</a:t>
            </a:r>
            <a:r>
              <a:rPr lang="en-US" baseline="0" dirty="0"/>
              <a:t> circuits, and plans for the future.</a:t>
            </a:r>
          </a:p>
        </p:txBody>
      </p:sp>
      <p:sp>
        <p:nvSpPr>
          <p:cNvPr id="4" name="Slide Number Placeholder 3"/>
          <p:cNvSpPr>
            <a:spLocks noGrp="1"/>
          </p:cNvSpPr>
          <p:nvPr>
            <p:ph type="sldNum" sz="quarter" idx="10"/>
          </p:nvPr>
        </p:nvSpPr>
        <p:spPr/>
        <p:txBody>
          <a:bodyPr/>
          <a:lstStyle/>
          <a:p>
            <a:pPr>
              <a:defRPr/>
            </a:pPr>
            <a:fld id="{9C803914-F8AF-4DDD-86F8-FFC23C68DD5A}" type="slidenum">
              <a:rPr lang="en-US" smtClean="0"/>
              <a:pPr>
                <a:defRPr/>
              </a:pPr>
              <a:t>21</a:t>
            </a:fld>
            <a:endParaRPr lang="en-US"/>
          </a:p>
        </p:txBody>
      </p:sp>
    </p:spTree>
    <p:extLst>
      <p:ext uri="{BB962C8B-B14F-4D97-AF65-F5344CB8AC3E}">
        <p14:creationId xmlns:p14="http://schemas.microsoft.com/office/powerpoint/2010/main" val="3478167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2) Here is an outline of the talk. I will start by presenting the kind of quantum computing architecture we have in mind. </a:t>
            </a:r>
          </a:p>
          <a:p>
            <a:endParaRPr lang="en-US" dirty="0"/>
          </a:p>
          <a:p>
            <a:r>
              <a:rPr lang="en-US" dirty="0"/>
              <a:t>I will then present results of a random access quantum information processor module realized in a 2D architecture. The processor consists of a chain of strongly coupled CPW resonators, with the memory bits consisting of photons in the resonator modes. These photonic states are stored and retrieved using a single </a:t>
            </a:r>
            <a:r>
              <a:rPr lang="en-US" dirty="0" err="1"/>
              <a:t>transmon</a:t>
            </a:r>
            <a:r>
              <a:rPr lang="en-US" dirty="0"/>
              <a:t> circuit serving as a central processor. We use the </a:t>
            </a:r>
            <a:r>
              <a:rPr lang="en-US" dirty="0" err="1"/>
              <a:t>transmon</a:t>
            </a:r>
            <a:r>
              <a:rPr lang="en-US" dirty="0"/>
              <a:t> to then perform universal quantum operations between arbitrary modes.</a:t>
            </a:r>
          </a:p>
          <a:p>
            <a:endParaRPr lang="en-US" baseline="0" dirty="0"/>
          </a:p>
          <a:p>
            <a:r>
              <a:rPr lang="en-US" baseline="0" dirty="0"/>
              <a:t>I will then discuss our progress towards realizing a 3D version of the same architecture, controlling the quantum state of the high-Q seamless cavities that Ravi had described in the previous talk, using </a:t>
            </a:r>
            <a:r>
              <a:rPr lang="en-US" baseline="0" dirty="0" err="1"/>
              <a:t>transmon</a:t>
            </a:r>
            <a:r>
              <a:rPr lang="en-US" baseline="0" dirty="0"/>
              <a:t> circuits, and plans for the future.</a:t>
            </a:r>
          </a:p>
        </p:txBody>
      </p:sp>
      <p:sp>
        <p:nvSpPr>
          <p:cNvPr id="4" name="Slide Number Placeholder 3"/>
          <p:cNvSpPr>
            <a:spLocks noGrp="1"/>
          </p:cNvSpPr>
          <p:nvPr>
            <p:ph type="sldNum" sz="quarter" idx="10"/>
          </p:nvPr>
        </p:nvSpPr>
        <p:spPr/>
        <p:txBody>
          <a:bodyPr/>
          <a:lstStyle/>
          <a:p>
            <a:pPr>
              <a:defRPr/>
            </a:pPr>
            <a:fld id="{9C803914-F8AF-4DDD-86F8-FFC23C68DD5A}" type="slidenum">
              <a:rPr lang="en-US" smtClean="0"/>
              <a:pPr>
                <a:defRPr/>
              </a:pPr>
              <a:t>22</a:t>
            </a:fld>
            <a:endParaRPr lang="en-US"/>
          </a:p>
        </p:txBody>
      </p:sp>
    </p:spTree>
    <p:extLst>
      <p:ext uri="{BB962C8B-B14F-4D97-AF65-F5344CB8AC3E}">
        <p14:creationId xmlns:p14="http://schemas.microsoft.com/office/powerpoint/2010/main" val="1999713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need to write in terms of E_{CJ}. That’s just to match with the black box paper</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27</a:t>
            </a:fld>
            <a:endParaRPr lang="en-US"/>
          </a:p>
        </p:txBody>
      </p:sp>
    </p:spTree>
    <p:extLst>
      <p:ext uri="{BB962C8B-B14F-4D97-AF65-F5344CB8AC3E}">
        <p14:creationId xmlns:p14="http://schemas.microsoft.com/office/powerpoint/2010/main" val="3070271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need to write in terms of E_{CJ}. That’s just to match with the black box paper</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28</a:t>
            </a:fld>
            <a:endParaRPr lang="en-US"/>
          </a:p>
        </p:txBody>
      </p:sp>
    </p:spTree>
    <p:extLst>
      <p:ext uri="{BB962C8B-B14F-4D97-AF65-F5344CB8AC3E}">
        <p14:creationId xmlns:p14="http://schemas.microsoft.com/office/powerpoint/2010/main" val="883681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29</a:t>
            </a:fld>
            <a:endParaRPr lang="en-US"/>
          </a:p>
        </p:txBody>
      </p:sp>
    </p:spTree>
    <p:extLst>
      <p:ext uri="{BB962C8B-B14F-4D97-AF65-F5344CB8AC3E}">
        <p14:creationId xmlns:p14="http://schemas.microsoft.com/office/powerpoint/2010/main" val="919903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pointed out before, the </a:t>
            </a:r>
            <a:r>
              <a:rPr lang="en-US" dirty="0" err="1"/>
              <a:t>transmon</a:t>
            </a:r>
            <a:r>
              <a:rPr lang="en-US" dirty="0"/>
              <a:t> is not just a qubit. </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30</a:t>
            </a:fld>
            <a:endParaRPr lang="en-US"/>
          </a:p>
        </p:txBody>
      </p:sp>
    </p:spTree>
    <p:extLst>
      <p:ext uri="{BB962C8B-B14F-4D97-AF65-F5344CB8AC3E}">
        <p14:creationId xmlns:p14="http://schemas.microsoft.com/office/powerpoint/2010/main" val="4118002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this slide. Don’t use middle figure</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31</a:t>
            </a:fld>
            <a:endParaRPr lang="en-US"/>
          </a:p>
        </p:txBody>
      </p:sp>
    </p:spTree>
    <p:extLst>
      <p:ext uri="{BB962C8B-B14F-4D97-AF65-F5344CB8AC3E}">
        <p14:creationId xmlns:p14="http://schemas.microsoft.com/office/powerpoint/2010/main" val="1739104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the T2 data</a:t>
            </a:r>
          </a:p>
          <a:p>
            <a:r>
              <a:rPr lang="en-US" dirty="0"/>
              <a:t>Mention properties of the </a:t>
            </a:r>
            <a:r>
              <a:rPr lang="en-US" dirty="0" err="1"/>
              <a:t>transmon</a:t>
            </a:r>
            <a:endParaRPr lang="en-US" dirty="0"/>
          </a:p>
          <a:p>
            <a:r>
              <a:rPr lang="en-US" dirty="0"/>
              <a:t>Mention the changes that were made to achieve the coherences</a:t>
            </a:r>
          </a:p>
          <a:p>
            <a:r>
              <a:rPr lang="en-US" dirty="0"/>
              <a:t>Compare with the previous results from 2D</a:t>
            </a:r>
          </a:p>
          <a:p>
            <a:r>
              <a:rPr lang="en-US" dirty="0"/>
              <a:t>Say something about the fidelity of the SWAP operations</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33</a:t>
            </a:fld>
            <a:endParaRPr lang="en-US"/>
          </a:p>
        </p:txBody>
      </p:sp>
    </p:spTree>
    <p:extLst>
      <p:ext uri="{BB962C8B-B14F-4D97-AF65-F5344CB8AC3E}">
        <p14:creationId xmlns:p14="http://schemas.microsoft.com/office/powerpoint/2010/main" val="512099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pictures. Too many points.</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34</a:t>
            </a:fld>
            <a:endParaRPr lang="en-US"/>
          </a:p>
        </p:txBody>
      </p:sp>
    </p:spTree>
    <p:extLst>
      <p:ext uri="{BB962C8B-B14F-4D97-AF65-F5344CB8AC3E}">
        <p14:creationId xmlns:p14="http://schemas.microsoft.com/office/powerpoint/2010/main" val="299699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indent="0">
              <a:buNone/>
            </a:pPr>
            <a:r>
              <a:rPr lang="en-US" dirty="0"/>
              <a:t>Hello everyone. Thank you all for coming. It’s an honor to be invited to speak at this session. My name is Srivatsan. I am an assistant professor of physics at Rutgers</a:t>
            </a:r>
          </a:p>
        </p:txBody>
      </p:sp>
      <p:sp>
        <p:nvSpPr>
          <p:cNvPr id="4" name="Slide Number Placeholder 3"/>
          <p:cNvSpPr>
            <a:spLocks noGrp="1"/>
          </p:cNvSpPr>
          <p:nvPr>
            <p:ph type="sldNum" sz="quarter" idx="10"/>
          </p:nvPr>
        </p:nvSpPr>
        <p:spPr/>
        <p:txBody>
          <a:bodyPr/>
          <a:lstStyle/>
          <a:p>
            <a:pPr>
              <a:defRPr/>
            </a:pPr>
            <a:fld id="{9C803914-F8AF-4DDD-86F8-FFC23C68DD5A}" type="slidenum">
              <a:rPr lang="en-US" smtClean="0"/>
              <a:pPr>
                <a:defRPr/>
              </a:pPr>
              <a:t>3</a:t>
            </a:fld>
            <a:endParaRPr lang="en-US"/>
          </a:p>
        </p:txBody>
      </p:sp>
    </p:spTree>
    <p:extLst>
      <p:ext uri="{BB962C8B-B14F-4D97-AF65-F5344CB8AC3E}">
        <p14:creationId xmlns:p14="http://schemas.microsoft.com/office/powerpoint/2010/main" val="3748220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35</a:t>
            </a:fld>
            <a:endParaRPr lang="en-US"/>
          </a:p>
        </p:txBody>
      </p:sp>
    </p:spTree>
    <p:extLst>
      <p:ext uri="{BB962C8B-B14F-4D97-AF65-F5344CB8AC3E}">
        <p14:creationId xmlns:p14="http://schemas.microsoft.com/office/powerpoint/2010/main" val="3043908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equation. Too much.</a:t>
            </a:r>
          </a:p>
        </p:txBody>
      </p:sp>
      <p:sp>
        <p:nvSpPr>
          <p:cNvPr id="4" name="Slide Number Placeholder 3"/>
          <p:cNvSpPr>
            <a:spLocks noGrp="1"/>
          </p:cNvSpPr>
          <p:nvPr>
            <p:ph type="sldNum" sz="quarter" idx="10"/>
          </p:nvPr>
        </p:nvSpPr>
        <p:spPr/>
        <p:txBody>
          <a:bodyPr/>
          <a:lstStyle/>
          <a:p>
            <a:pPr>
              <a:defRPr/>
            </a:pPr>
            <a:fld id="{9C803914-F8AF-4DDD-86F8-FFC23C68DD5A}" type="slidenum">
              <a:rPr lang="en-US" smtClean="0"/>
              <a:pPr>
                <a:defRPr/>
              </a:pPr>
              <a:t>36</a:t>
            </a:fld>
            <a:endParaRPr lang="en-US"/>
          </a:p>
        </p:txBody>
      </p:sp>
    </p:spTree>
    <p:extLst>
      <p:ext uri="{BB962C8B-B14F-4D97-AF65-F5344CB8AC3E}">
        <p14:creationId xmlns:p14="http://schemas.microsoft.com/office/powerpoint/2010/main" val="528665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equation. Too much.</a:t>
            </a:r>
          </a:p>
        </p:txBody>
      </p:sp>
      <p:sp>
        <p:nvSpPr>
          <p:cNvPr id="4" name="Slide Number Placeholder 3"/>
          <p:cNvSpPr>
            <a:spLocks noGrp="1"/>
          </p:cNvSpPr>
          <p:nvPr>
            <p:ph type="sldNum" sz="quarter" idx="10"/>
          </p:nvPr>
        </p:nvSpPr>
        <p:spPr/>
        <p:txBody>
          <a:bodyPr/>
          <a:lstStyle/>
          <a:p>
            <a:pPr>
              <a:defRPr/>
            </a:pPr>
            <a:fld id="{9C803914-F8AF-4DDD-86F8-FFC23C68DD5A}" type="slidenum">
              <a:rPr lang="en-US" smtClean="0"/>
              <a:pPr>
                <a:defRPr/>
              </a:pPr>
              <a:t>37</a:t>
            </a:fld>
            <a:endParaRPr lang="en-US"/>
          </a:p>
        </p:txBody>
      </p:sp>
    </p:spTree>
    <p:extLst>
      <p:ext uri="{BB962C8B-B14F-4D97-AF65-F5344CB8AC3E}">
        <p14:creationId xmlns:p14="http://schemas.microsoft.com/office/powerpoint/2010/main" val="814412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this data with sidebands for the multimode flute for 1 mode.</a:t>
            </a:r>
          </a:p>
        </p:txBody>
      </p:sp>
      <p:sp>
        <p:nvSpPr>
          <p:cNvPr id="4" name="Slide Number Placeholder 3"/>
          <p:cNvSpPr>
            <a:spLocks noGrp="1"/>
          </p:cNvSpPr>
          <p:nvPr>
            <p:ph type="sldNum" sz="quarter" idx="10"/>
          </p:nvPr>
        </p:nvSpPr>
        <p:spPr/>
        <p:txBody>
          <a:bodyPr/>
          <a:lstStyle/>
          <a:p>
            <a:pPr>
              <a:defRPr/>
            </a:pPr>
            <a:fld id="{9C803914-F8AF-4DDD-86F8-FFC23C68DD5A}" type="slidenum">
              <a:rPr lang="en-US" smtClean="0"/>
              <a:pPr>
                <a:defRPr/>
              </a:pPr>
              <a:t>38</a:t>
            </a:fld>
            <a:endParaRPr lang="en-US"/>
          </a:p>
        </p:txBody>
      </p:sp>
    </p:spTree>
    <p:extLst>
      <p:ext uri="{BB962C8B-B14F-4D97-AF65-F5344CB8AC3E}">
        <p14:creationId xmlns:p14="http://schemas.microsoft.com/office/powerpoint/2010/main" val="1068352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40</a:t>
            </a:fld>
            <a:endParaRPr lang="en-US"/>
          </a:p>
        </p:txBody>
      </p:sp>
    </p:spTree>
    <p:extLst>
      <p:ext uri="{BB962C8B-B14F-4D97-AF65-F5344CB8AC3E}">
        <p14:creationId xmlns:p14="http://schemas.microsoft.com/office/powerpoint/2010/main" val="3953252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42</a:t>
            </a:fld>
            <a:endParaRPr lang="en-US"/>
          </a:p>
        </p:txBody>
      </p:sp>
    </p:spTree>
    <p:extLst>
      <p:ext uri="{BB962C8B-B14F-4D97-AF65-F5344CB8AC3E}">
        <p14:creationId xmlns:p14="http://schemas.microsoft.com/office/powerpoint/2010/main" val="2208027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43</a:t>
            </a:fld>
            <a:endParaRPr lang="en-US"/>
          </a:p>
        </p:txBody>
      </p:sp>
    </p:spTree>
    <p:extLst>
      <p:ext uri="{BB962C8B-B14F-4D97-AF65-F5344CB8AC3E}">
        <p14:creationId xmlns:p14="http://schemas.microsoft.com/office/powerpoint/2010/main" val="3813179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44</a:t>
            </a:fld>
            <a:endParaRPr lang="en-US"/>
          </a:p>
        </p:txBody>
      </p:sp>
    </p:spTree>
    <p:extLst>
      <p:ext uri="{BB962C8B-B14F-4D97-AF65-F5344CB8AC3E}">
        <p14:creationId xmlns:p14="http://schemas.microsoft.com/office/powerpoint/2010/main" val="1493262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45</a:t>
            </a:fld>
            <a:endParaRPr lang="en-US"/>
          </a:p>
        </p:txBody>
      </p:sp>
    </p:spTree>
    <p:extLst>
      <p:ext uri="{BB962C8B-B14F-4D97-AF65-F5344CB8AC3E}">
        <p14:creationId xmlns:p14="http://schemas.microsoft.com/office/powerpoint/2010/main" val="3405195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Fourier transform of the density matrix.</a:t>
            </a:r>
          </a:p>
          <a:p>
            <a:r>
              <a:rPr lang="en-US" dirty="0"/>
              <a:t>Make all the </a:t>
            </a:r>
            <a:r>
              <a:rPr lang="en-US" dirty="0" err="1"/>
              <a:t>wigner</a:t>
            </a:r>
            <a:r>
              <a:rPr lang="en-US" dirty="0"/>
              <a:t> functions square. Regenerate them.</a:t>
            </a:r>
          </a:p>
          <a:p>
            <a:r>
              <a:rPr lang="en-US" dirty="0"/>
              <a:t>Label x and y a</a:t>
            </a:r>
            <a:r>
              <a:rPr lang="en-US" i="1" dirty="0"/>
              <a:t>xis in the graph</a:t>
            </a:r>
          </a:p>
          <a:p>
            <a:r>
              <a:rPr lang="en-US" i="1" dirty="0"/>
              <a:t>1/2chi is pi phase shift.</a:t>
            </a:r>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46</a:t>
            </a:fld>
            <a:endParaRPr lang="en-US"/>
          </a:p>
        </p:txBody>
      </p:sp>
    </p:spTree>
    <p:extLst>
      <p:ext uri="{BB962C8B-B14F-4D97-AF65-F5344CB8AC3E}">
        <p14:creationId xmlns:p14="http://schemas.microsoft.com/office/powerpoint/2010/main" val="91888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pictures. Too many points.</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4</a:t>
            </a:fld>
            <a:endParaRPr lang="en-US"/>
          </a:p>
        </p:txBody>
      </p:sp>
    </p:spTree>
    <p:extLst>
      <p:ext uri="{BB962C8B-B14F-4D97-AF65-F5344CB8AC3E}">
        <p14:creationId xmlns:p14="http://schemas.microsoft.com/office/powerpoint/2010/main" val="263477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47</a:t>
            </a:fld>
            <a:endParaRPr lang="en-US"/>
          </a:p>
        </p:txBody>
      </p:sp>
    </p:spTree>
    <p:extLst>
      <p:ext uri="{BB962C8B-B14F-4D97-AF65-F5344CB8AC3E}">
        <p14:creationId xmlns:p14="http://schemas.microsoft.com/office/powerpoint/2010/main" val="235354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ellipsis to indicate more levels</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48</a:t>
            </a:fld>
            <a:endParaRPr lang="en-US"/>
          </a:p>
        </p:txBody>
      </p:sp>
    </p:spTree>
    <p:extLst>
      <p:ext uri="{BB962C8B-B14F-4D97-AF65-F5344CB8AC3E}">
        <p14:creationId xmlns:p14="http://schemas.microsoft.com/office/powerpoint/2010/main" val="2189836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title on figure</a:t>
            </a:r>
          </a:p>
          <a:p>
            <a:r>
              <a:rPr lang="en-US" dirty="0"/>
              <a:t>Cite </a:t>
            </a:r>
            <a:r>
              <a:rPr lang="en-US" dirty="0" err="1"/>
              <a:t>houck</a:t>
            </a:r>
            <a:r>
              <a:rPr lang="en-US" dirty="0"/>
              <a:t> photonic qubit paper</a:t>
            </a:r>
          </a:p>
          <a:p>
            <a:r>
              <a:rPr lang="en-US" dirty="0"/>
              <a:t>Flip colors</a:t>
            </a:r>
          </a:p>
          <a:p>
            <a:r>
              <a:rPr lang="en-US" dirty="0"/>
              <a:t>Keep the epsilon at the end</a:t>
            </a:r>
          </a:p>
          <a:p>
            <a:r>
              <a:rPr lang="en-US" dirty="0"/>
              <a:t>Maybe mention its trivial to calibrate</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49</a:t>
            </a:fld>
            <a:endParaRPr lang="en-US"/>
          </a:p>
        </p:txBody>
      </p:sp>
    </p:spTree>
    <p:extLst>
      <p:ext uri="{BB962C8B-B14F-4D97-AF65-F5344CB8AC3E}">
        <p14:creationId xmlns:p14="http://schemas.microsoft.com/office/powerpoint/2010/main" val="2086892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a:t>
            </a:r>
            <a:r>
              <a:rPr lang="en-US" dirty="0" err="1"/>
              <a:t>wigner</a:t>
            </a:r>
            <a:r>
              <a:rPr lang="en-US" dirty="0"/>
              <a:t> tomography plot for no blockade..</a:t>
            </a:r>
          </a:p>
          <a:p>
            <a:r>
              <a:rPr lang="en-US" dirty="0"/>
              <a:t>R corresponding to green highlight saying it is sqrt(2)</a:t>
            </a:r>
          </a:p>
          <a:p>
            <a:r>
              <a:rPr lang="en-US" dirty="0"/>
              <a:t>For </a:t>
            </a:r>
            <a:r>
              <a:rPr lang="en-US" dirty="0" err="1"/>
              <a:t>upto</a:t>
            </a:r>
            <a:r>
              <a:rPr lang="en-US" dirty="0"/>
              <a:t> r = 2 and no population there</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50</a:t>
            </a:fld>
            <a:endParaRPr lang="en-US"/>
          </a:p>
        </p:txBody>
      </p:sp>
    </p:spTree>
    <p:extLst>
      <p:ext uri="{BB962C8B-B14F-4D97-AF65-F5344CB8AC3E}">
        <p14:creationId xmlns:p14="http://schemas.microsoft.com/office/powerpoint/2010/main" val="1293852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a:t>
            </a:r>
            <a:r>
              <a:rPr lang="en-US" dirty="0" err="1"/>
              <a:t>wigner</a:t>
            </a:r>
            <a:r>
              <a:rPr lang="en-US" dirty="0"/>
              <a:t> tomography plot for no blockade..</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51</a:t>
            </a:fld>
            <a:endParaRPr lang="en-US"/>
          </a:p>
        </p:txBody>
      </p:sp>
    </p:spTree>
    <p:extLst>
      <p:ext uri="{BB962C8B-B14F-4D97-AF65-F5344CB8AC3E}">
        <p14:creationId xmlns:p14="http://schemas.microsoft.com/office/powerpoint/2010/main" val="4012831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time font size</a:t>
            </a:r>
          </a:p>
          <a:p>
            <a:r>
              <a:rPr lang="en-US" dirty="0"/>
              <a:t>Y axis of optimal control curve change to kHz</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54</a:t>
            </a:fld>
            <a:endParaRPr lang="en-US"/>
          </a:p>
        </p:txBody>
      </p:sp>
    </p:spTree>
    <p:extLst>
      <p:ext uri="{BB962C8B-B14F-4D97-AF65-F5344CB8AC3E}">
        <p14:creationId xmlns:p14="http://schemas.microsoft.com/office/powerpoint/2010/main" val="22073363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time font size</a:t>
            </a:r>
          </a:p>
          <a:p>
            <a:r>
              <a:rPr lang="en-US" dirty="0"/>
              <a:t>Y axis of optimal control curve change to kHz</a:t>
            </a:r>
          </a:p>
          <a:p>
            <a:r>
              <a:rPr lang="en-US" dirty="0"/>
              <a:t>Indicate green is blockade</a:t>
            </a:r>
          </a:p>
          <a:p>
            <a:r>
              <a:rPr lang="en-US" dirty="0"/>
              <a:t>And |1&gt; where it </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55</a:t>
            </a:fld>
            <a:endParaRPr lang="en-US"/>
          </a:p>
        </p:txBody>
      </p:sp>
    </p:spTree>
    <p:extLst>
      <p:ext uri="{BB962C8B-B14F-4D97-AF65-F5344CB8AC3E}">
        <p14:creationId xmlns:p14="http://schemas.microsoft.com/office/powerpoint/2010/main" val="2317601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time font size</a:t>
            </a:r>
          </a:p>
          <a:p>
            <a:r>
              <a:rPr lang="en-US" dirty="0"/>
              <a:t>Y axis of optimal control curve change to kHz</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56</a:t>
            </a:fld>
            <a:endParaRPr lang="en-US"/>
          </a:p>
        </p:txBody>
      </p:sp>
    </p:spTree>
    <p:extLst>
      <p:ext uri="{BB962C8B-B14F-4D97-AF65-F5344CB8AC3E}">
        <p14:creationId xmlns:p14="http://schemas.microsoft.com/office/powerpoint/2010/main" val="29372648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57</a:t>
            </a:fld>
            <a:endParaRPr lang="en-US"/>
          </a:p>
        </p:txBody>
      </p:sp>
    </p:spTree>
    <p:extLst>
      <p:ext uri="{BB962C8B-B14F-4D97-AF65-F5344CB8AC3E}">
        <p14:creationId xmlns:p14="http://schemas.microsoft.com/office/powerpoint/2010/main" val="3698998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ellipsis to indicate more levels</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58</a:t>
            </a:fld>
            <a:endParaRPr lang="en-US"/>
          </a:p>
        </p:txBody>
      </p:sp>
    </p:spTree>
    <p:extLst>
      <p:ext uri="{BB962C8B-B14F-4D97-AF65-F5344CB8AC3E}">
        <p14:creationId xmlns:p14="http://schemas.microsoft.com/office/powerpoint/2010/main" val="388108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a:latin typeface="Adobe Garamond Pro" panose="02020502060506020403" pitchFamily="18" charset="0"/>
              </a:rPr>
              <a:t>You cannot do quantum information processing with only linear objects. In superconducting systems, the key element that provides a non-linearity is a </a:t>
            </a:r>
            <a:r>
              <a:rPr lang="en-US" sz="1200" dirty="0" err="1">
                <a:latin typeface="Adobe Garamond Pro" panose="02020502060506020403" pitchFamily="18" charset="0"/>
              </a:rPr>
              <a:t>josephson</a:t>
            </a:r>
            <a:r>
              <a:rPr lang="en-US" sz="1200" dirty="0">
                <a:latin typeface="Adobe Garamond Pro" panose="02020502060506020403" pitchFamily="18" charset="0"/>
              </a:rPr>
              <a:t> junction.</a:t>
            </a:r>
          </a:p>
          <a:p>
            <a:pPr marL="285750" indent="-285750">
              <a:buFont typeface="Arial"/>
              <a:buChar char="•"/>
            </a:pPr>
            <a:r>
              <a:rPr lang="en-US" sz="1200" dirty="0">
                <a:latin typeface="Adobe Garamond Pro" panose="02020502060506020403" pitchFamily="18" charset="0"/>
              </a:rPr>
              <a:t>provides a non-linearity is a </a:t>
            </a:r>
            <a:r>
              <a:rPr lang="en-US" sz="1200" dirty="0" err="1">
                <a:latin typeface="Adobe Garamond Pro" panose="02020502060506020403" pitchFamily="18" charset="0"/>
              </a:rPr>
              <a:t>Joesphson</a:t>
            </a:r>
            <a:r>
              <a:rPr lang="en-US" sz="1200" dirty="0">
                <a:latin typeface="Adobe Garamond Pro" panose="02020502060506020403" pitchFamily="18" charset="0"/>
              </a:rPr>
              <a:t> junction. </a:t>
            </a:r>
            <a:r>
              <a:rPr lang="en-US" dirty="0"/>
              <a:t>The </a:t>
            </a:r>
            <a:r>
              <a:rPr lang="en-US" dirty="0" err="1"/>
              <a:t>josephson</a:t>
            </a:r>
            <a:r>
              <a:rPr lang="en-US" dirty="0"/>
              <a:t> junction is awesome because it provides a </a:t>
            </a:r>
            <a:r>
              <a:rPr lang="en-US" dirty="0" err="1"/>
              <a:t>dissipationless</a:t>
            </a:r>
            <a:r>
              <a:rPr lang="en-US" dirty="0"/>
              <a:t> non linearity. The phase difference across the junction serves as a macroscopic quantum degree of freedom, behaving as a single particle in a cosine potential, realizing a quantum pendulum. </a:t>
            </a:r>
            <a:r>
              <a:rPr lang="en-US" sz="1200" dirty="0">
                <a:latin typeface="Adobe Garamond Pro" panose="02020502060506020403" pitchFamily="18" charset="0"/>
              </a:rPr>
              <a:t> A </a:t>
            </a:r>
            <a:r>
              <a:rPr lang="en-US" sz="1200" dirty="0" err="1">
                <a:latin typeface="Adobe Garamond Pro" panose="02020502060506020403" pitchFamily="18" charset="0"/>
              </a:rPr>
              <a:t>transmon</a:t>
            </a:r>
            <a:r>
              <a:rPr lang="en-US" sz="1200" dirty="0">
                <a:latin typeface="Adobe Garamond Pro" panose="02020502060506020403" pitchFamily="18" charset="0"/>
              </a:rPr>
              <a:t> qubit </a:t>
            </a:r>
            <a:r>
              <a:rPr lang="en-US" dirty="0"/>
              <a:t>consists of a capacitor shunted by a </a:t>
            </a:r>
            <a:r>
              <a:rPr lang="en-US" dirty="0" err="1"/>
              <a:t>josephson</a:t>
            </a:r>
            <a:r>
              <a:rPr lang="en-US" dirty="0"/>
              <a:t> junction. Effectively the junction for our purposes realizes a nonlinear inductor. To lowest order this realizes an </a:t>
            </a:r>
            <a:r>
              <a:rPr lang="en-US" dirty="0" err="1"/>
              <a:t>anharmonic</a:t>
            </a:r>
            <a:r>
              <a:rPr lang="en-US" dirty="0"/>
              <a:t> oscillator. The lowest two levels form our qubit, and the anharmonicity is typically 10% of the qubit frequency. The </a:t>
            </a:r>
            <a:r>
              <a:rPr lang="en-US" dirty="0" err="1"/>
              <a:t>transmon</a:t>
            </a:r>
            <a:r>
              <a:rPr lang="en-US" dirty="0"/>
              <a:t> is itself a charge qubit, made from adding a capacitor to a cooper pair box. </a:t>
            </a:r>
            <a:br>
              <a:rPr lang="en-US" dirty="0"/>
            </a:br>
            <a:endParaRPr lang="en-US" dirty="0"/>
          </a:p>
          <a:p>
            <a:pPr marL="285750" indent="-285750">
              <a:buFont typeface="Arial"/>
              <a:buChar char="•"/>
            </a:pPr>
            <a:r>
              <a:rPr lang="en-US" dirty="0"/>
              <a:t>There are many flavors of qubits out there. The </a:t>
            </a:r>
            <a:r>
              <a:rPr lang="en-US" dirty="0" err="1"/>
              <a:t>transmon</a:t>
            </a:r>
            <a:r>
              <a:rPr lang="en-US" dirty="0"/>
              <a:t> itself is a charge qubit. There are other qubits that use other circuit elements, notably linear inductors, and these have given rise to qubits like the flux qubit and the fluxonium. The fluxonium, has recently come back into prominence. I will mention it briefly again at the end of my talk.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285750" indent="-285750">
              <a:buFont typeface="Arial"/>
              <a:buChar char="•"/>
            </a:pPr>
            <a:endParaRPr lang="en-US" sz="1200" dirty="0">
              <a:latin typeface="Adobe Garamond Pro" panose="02020502060506020403"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9C803914-F8AF-4DDD-86F8-FFC23C68DD5A}" type="slidenum">
              <a:rPr lang="en-US" smtClean="0"/>
              <a:pPr>
                <a:defRPr/>
              </a:pPr>
              <a:t>5</a:t>
            </a:fld>
            <a:endParaRPr lang="en-US"/>
          </a:p>
        </p:txBody>
      </p:sp>
    </p:spTree>
    <p:extLst>
      <p:ext uri="{BB962C8B-B14F-4D97-AF65-F5344CB8AC3E}">
        <p14:creationId xmlns:p14="http://schemas.microsoft.com/office/powerpoint/2010/main" val="2640413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59</a:t>
            </a:fld>
            <a:endParaRPr lang="en-US"/>
          </a:p>
        </p:txBody>
      </p:sp>
    </p:spTree>
    <p:extLst>
      <p:ext uri="{BB962C8B-B14F-4D97-AF65-F5344CB8AC3E}">
        <p14:creationId xmlns:p14="http://schemas.microsoft.com/office/powerpoint/2010/main" val="21555925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pictures. Too many points.</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60</a:t>
            </a:fld>
            <a:endParaRPr lang="en-US"/>
          </a:p>
        </p:txBody>
      </p:sp>
    </p:spTree>
    <p:extLst>
      <p:ext uri="{BB962C8B-B14F-4D97-AF65-F5344CB8AC3E}">
        <p14:creationId xmlns:p14="http://schemas.microsoft.com/office/powerpoint/2010/main" val="3944674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sucks. Show number splitting with and without dressing. </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61</a:t>
            </a:fld>
            <a:endParaRPr lang="en-US"/>
          </a:p>
        </p:txBody>
      </p:sp>
    </p:spTree>
    <p:extLst>
      <p:ext uri="{BB962C8B-B14F-4D97-AF65-F5344CB8AC3E}">
        <p14:creationId xmlns:p14="http://schemas.microsoft.com/office/powerpoint/2010/main" val="1177810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sucks. Show number splitting with and without dressing. </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62</a:t>
            </a:fld>
            <a:endParaRPr lang="en-US"/>
          </a:p>
        </p:txBody>
      </p:sp>
    </p:spTree>
    <p:extLst>
      <p:ext uri="{BB962C8B-B14F-4D97-AF65-F5344CB8AC3E}">
        <p14:creationId xmlns:p14="http://schemas.microsoft.com/office/powerpoint/2010/main" val="2672111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sucks. Show number splitting with and without dressing. </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63</a:t>
            </a:fld>
            <a:endParaRPr lang="en-US"/>
          </a:p>
        </p:txBody>
      </p:sp>
    </p:spTree>
    <p:extLst>
      <p:ext uri="{BB962C8B-B14F-4D97-AF65-F5344CB8AC3E}">
        <p14:creationId xmlns:p14="http://schemas.microsoft.com/office/powerpoint/2010/main" val="40147016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sucks. Show number splitting with and without dressing. </a:t>
            </a:r>
          </a:p>
          <a:p>
            <a:r>
              <a:rPr lang="en-US" dirty="0"/>
              <a:t>Blockade should be green</a:t>
            </a:r>
          </a:p>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64</a:t>
            </a:fld>
            <a:endParaRPr lang="en-US"/>
          </a:p>
        </p:txBody>
      </p:sp>
    </p:spTree>
    <p:extLst>
      <p:ext uri="{BB962C8B-B14F-4D97-AF65-F5344CB8AC3E}">
        <p14:creationId xmlns:p14="http://schemas.microsoft.com/office/powerpoint/2010/main" val="39598979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and 0 photons, blockading 3 photons.</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65</a:t>
            </a:fld>
            <a:endParaRPr lang="en-US"/>
          </a:p>
        </p:txBody>
      </p:sp>
    </p:spTree>
    <p:extLst>
      <p:ext uri="{BB962C8B-B14F-4D97-AF65-F5344CB8AC3E}">
        <p14:creationId xmlns:p14="http://schemas.microsoft.com/office/powerpoint/2010/main" val="29933050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sucks. Show number splitting with and without dressing. </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66</a:t>
            </a:fld>
            <a:endParaRPr lang="en-US"/>
          </a:p>
        </p:txBody>
      </p:sp>
    </p:spTree>
    <p:extLst>
      <p:ext uri="{BB962C8B-B14F-4D97-AF65-F5344CB8AC3E}">
        <p14:creationId xmlns:p14="http://schemas.microsoft.com/office/powerpoint/2010/main" val="875706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sucks. Show number splitting with and without dressing. </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67</a:t>
            </a:fld>
            <a:endParaRPr lang="en-US"/>
          </a:p>
        </p:txBody>
      </p:sp>
    </p:spTree>
    <p:extLst>
      <p:ext uri="{BB962C8B-B14F-4D97-AF65-F5344CB8AC3E}">
        <p14:creationId xmlns:p14="http://schemas.microsoft.com/office/powerpoint/2010/main" val="37313909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sucks. Show number splitting with and without dressing. </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68</a:t>
            </a:fld>
            <a:endParaRPr lang="en-US"/>
          </a:p>
        </p:txBody>
      </p:sp>
    </p:spTree>
    <p:extLst>
      <p:ext uri="{BB962C8B-B14F-4D97-AF65-F5344CB8AC3E}">
        <p14:creationId xmlns:p14="http://schemas.microsoft.com/office/powerpoint/2010/main" val="383447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Superconducting </a:t>
            </a:r>
            <a:r>
              <a:rPr lang="en-US" dirty="0" err="1"/>
              <a:t>cirtcuits</a:t>
            </a:r>
            <a:r>
              <a:rPr lang="en-US" dirty="0"/>
              <a:t>, as the name suggests, are electrical circuits made out of superconductors. The simples superconducting circuit is an LC oscillator, with equally spaced energy levels. These LC circuits can be realized in 2 dimensions using lithography, in lumped element form, or as a coplanar waveguide, 2D version of a BNC cable. Or alternately, any single mode of a metallic or </a:t>
            </a:r>
            <a:r>
              <a:rPr lang="en-US" dirty="0" err="1"/>
              <a:t>superconductingf</a:t>
            </a:r>
            <a:r>
              <a:rPr lang="en-US" dirty="0"/>
              <a:t> box is a harmonic oscillator. And there are a variety of superconducting boxes we can make. If you just have a harmonic system, you cant do any quantum information. After if you make a coherent state with only a few photons, its still a classical state.  </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6</a:t>
            </a:fld>
            <a:endParaRPr lang="en-US"/>
          </a:p>
        </p:txBody>
      </p:sp>
    </p:spTree>
    <p:extLst>
      <p:ext uri="{BB962C8B-B14F-4D97-AF65-F5344CB8AC3E}">
        <p14:creationId xmlns:p14="http://schemas.microsoft.com/office/powerpoint/2010/main" val="942520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 and y axis label |</a:t>
            </a:r>
            <a:r>
              <a:rPr lang="en-US" dirty="0" err="1"/>
              <a:t>mn</a:t>
            </a:r>
            <a:r>
              <a:rPr lang="en-US" dirty="0"/>
              <a:t>&gt;</a:t>
            </a:r>
          </a:p>
          <a:p>
            <a:r>
              <a:rPr lang="en-US" dirty="0"/>
              <a:t>Make Re and </a:t>
            </a:r>
            <a:r>
              <a:rPr lang="en-US" dirty="0" err="1"/>
              <a:t>Im</a:t>
            </a:r>
            <a:r>
              <a:rPr lang="en-US" dirty="0"/>
              <a:t> bigger or </a:t>
            </a:r>
            <a:r>
              <a:rPr lang="en-US" dirty="0" err="1"/>
              <a:t>nex</a:t>
            </a:r>
            <a:r>
              <a:rPr lang="en-US" dirty="0"/>
              <a:t> t to </a:t>
            </a:r>
            <a:r>
              <a:rPr lang="en-US" dirty="0" err="1"/>
              <a:t>colorbar</a:t>
            </a:r>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69</a:t>
            </a:fld>
            <a:endParaRPr lang="en-US"/>
          </a:p>
        </p:txBody>
      </p:sp>
    </p:spTree>
    <p:extLst>
      <p:ext uri="{BB962C8B-B14F-4D97-AF65-F5344CB8AC3E}">
        <p14:creationId xmlns:p14="http://schemas.microsoft.com/office/powerpoint/2010/main" val="9235419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70</a:t>
            </a:fld>
            <a:endParaRPr lang="en-US"/>
          </a:p>
        </p:txBody>
      </p:sp>
    </p:spTree>
    <p:extLst>
      <p:ext uri="{BB962C8B-B14F-4D97-AF65-F5344CB8AC3E}">
        <p14:creationId xmlns:p14="http://schemas.microsoft.com/office/powerpoint/2010/main" val="38433915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sucks. Show number splitting with and without dressing. </a:t>
            </a:r>
          </a:p>
          <a:p>
            <a:r>
              <a:rPr lang="en-US" dirty="0"/>
              <a:t>Add fidelity of the blockade</a:t>
            </a:r>
          </a:p>
          <a:p>
            <a:r>
              <a:rPr lang="en-US" dirty="0" err="1"/>
              <a:t>Mneiton</a:t>
            </a:r>
            <a:r>
              <a:rPr lang="en-US" dirty="0"/>
              <a:t> phases </a:t>
            </a:r>
          </a:p>
          <a:p>
            <a:r>
              <a:rPr lang="en-US" dirty="0"/>
              <a:t>Add outlook after this</a:t>
            </a:r>
          </a:p>
          <a:p>
            <a:r>
              <a:rPr lang="en-US" dirty="0"/>
              <a:t>Compare 2, 3 and 4</a:t>
            </a:r>
          </a:p>
          <a:p>
            <a:r>
              <a:rPr lang="en-US" dirty="0"/>
              <a:t>Add Kevin talk </a:t>
            </a:r>
          </a:p>
          <a:p>
            <a:r>
              <a:rPr lang="en-US" dirty="0"/>
              <a:t>Mention the actual numbers below in the </a:t>
            </a:r>
            <a:r>
              <a:rPr lang="en-US" dirty="0" err="1"/>
              <a:t>inequalitly</a:t>
            </a:r>
            <a:r>
              <a:rPr lang="en-US" dirty="0"/>
              <a:t> </a:t>
            </a:r>
          </a:p>
          <a:p>
            <a:r>
              <a:rPr lang="en-US" dirty="0"/>
              <a:t>Mention next steps</a:t>
            </a:r>
          </a:p>
          <a:p>
            <a:r>
              <a:rPr lang="en-US" dirty="0"/>
              <a:t>Quote </a:t>
            </a:r>
            <a:r>
              <a:rPr lang="en-US" dirty="0" err="1"/>
              <a:t>fiditlies</a:t>
            </a:r>
            <a:endParaRPr lang="en-US" dirty="0"/>
          </a:p>
          <a:p>
            <a:r>
              <a:rPr lang="en-US" dirty="0"/>
              <a:t>And statement of the limitation </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71</a:t>
            </a:fld>
            <a:endParaRPr lang="en-US"/>
          </a:p>
        </p:txBody>
      </p:sp>
    </p:spTree>
    <p:extLst>
      <p:ext uri="{BB962C8B-B14F-4D97-AF65-F5344CB8AC3E}">
        <p14:creationId xmlns:p14="http://schemas.microsoft.com/office/powerpoint/2010/main" val="7654187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pictures. Too many points.</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72</a:t>
            </a:fld>
            <a:endParaRPr lang="en-US"/>
          </a:p>
        </p:txBody>
      </p:sp>
    </p:spTree>
    <p:extLst>
      <p:ext uri="{BB962C8B-B14F-4D97-AF65-F5344CB8AC3E}">
        <p14:creationId xmlns:p14="http://schemas.microsoft.com/office/powerpoint/2010/main" val="8976220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B32407-CAEC-4D04-97A5-BB40F5C75CB7}" type="slidenum">
              <a:rPr lang="en-US" smtClean="0"/>
              <a:t>74</a:t>
            </a:fld>
            <a:endParaRPr lang="en-US"/>
          </a:p>
        </p:txBody>
      </p:sp>
    </p:spTree>
    <p:extLst>
      <p:ext uri="{BB962C8B-B14F-4D97-AF65-F5344CB8AC3E}">
        <p14:creationId xmlns:p14="http://schemas.microsoft.com/office/powerpoint/2010/main" val="5468091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76</a:t>
            </a:fld>
            <a:endParaRPr lang="en-US" dirty="0"/>
          </a:p>
        </p:txBody>
      </p:sp>
    </p:spTree>
    <p:extLst>
      <p:ext uri="{BB962C8B-B14F-4D97-AF65-F5344CB8AC3E}">
        <p14:creationId xmlns:p14="http://schemas.microsoft.com/office/powerpoint/2010/main" val="127569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Circuit QED is the paradigm of coupling a superconducting qubit to a microwave cavity. This is like cavity QED with a macroscopic artificial atom. </a:t>
            </a:r>
          </a:p>
          <a:p>
            <a:r>
              <a:rPr lang="en-US" dirty="0"/>
              <a:t>The state of the </a:t>
            </a:r>
            <a:r>
              <a:rPr lang="en-US" dirty="0" err="1"/>
              <a:t>transmon</a:t>
            </a:r>
            <a:r>
              <a:rPr lang="en-US" dirty="0"/>
              <a:t> is readout out by coupling the </a:t>
            </a:r>
            <a:r>
              <a:rPr lang="en-US" dirty="0" err="1"/>
              <a:t>transmon</a:t>
            </a:r>
            <a:r>
              <a:rPr lang="en-US" dirty="0"/>
              <a:t> to a cavity. This is analogous to a cavity QED system where the </a:t>
            </a:r>
            <a:r>
              <a:rPr lang="en-US" dirty="0" err="1"/>
              <a:t>transmon</a:t>
            </a:r>
            <a:r>
              <a:rPr lang="en-US" dirty="0"/>
              <a:t> is like an atom, and the microwave cavity is like an optical cavity, with the atom and the cavity being way off resonance. In this regime that atom is like a bead of glass causing a phase shift and a shift in the cavity resonance frequency, that importantly depends on the atomic state of the atom.</a:t>
            </a:r>
          </a:p>
          <a:p>
            <a:endParaRPr lang="en-US" dirty="0"/>
          </a:p>
          <a:p>
            <a:r>
              <a:rPr lang="en-US" dirty="0"/>
              <a:t>Typically our </a:t>
            </a:r>
            <a:r>
              <a:rPr lang="en-US" dirty="0" err="1"/>
              <a:t>transmon</a:t>
            </a:r>
            <a:r>
              <a:rPr lang="en-US" dirty="0"/>
              <a:t>  circuits have a frequency of around 5-10 GHz or so, which corresponds to a few 300 </a:t>
            </a:r>
            <a:r>
              <a:rPr lang="en-US" dirty="0" err="1"/>
              <a:t>mK</a:t>
            </a:r>
            <a:r>
              <a:rPr lang="en-US" dirty="0"/>
              <a:t> in temp.</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7</a:t>
            </a:fld>
            <a:endParaRPr lang="en-US"/>
          </a:p>
        </p:txBody>
      </p:sp>
    </p:spTree>
    <p:extLst>
      <p:ext uri="{BB962C8B-B14F-4D97-AF65-F5344CB8AC3E}">
        <p14:creationId xmlns:p14="http://schemas.microsoft.com/office/powerpoint/2010/main" val="3081849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Circuit QED is the paradigm of coupling a superconducting qubit to a microwave cavity. This is like cavity QED with a macroscopic artificial atom. </a:t>
            </a:r>
          </a:p>
          <a:p>
            <a:r>
              <a:rPr lang="en-US" dirty="0"/>
              <a:t>The state of the </a:t>
            </a:r>
            <a:r>
              <a:rPr lang="en-US" dirty="0" err="1"/>
              <a:t>transmon</a:t>
            </a:r>
            <a:r>
              <a:rPr lang="en-US" dirty="0"/>
              <a:t> is readout out by coupling the </a:t>
            </a:r>
            <a:r>
              <a:rPr lang="en-US" dirty="0" err="1"/>
              <a:t>transmon</a:t>
            </a:r>
            <a:r>
              <a:rPr lang="en-US" dirty="0"/>
              <a:t> to a cavity. This is analogous to a cavity QED system where the </a:t>
            </a:r>
            <a:r>
              <a:rPr lang="en-US" dirty="0" err="1"/>
              <a:t>transmon</a:t>
            </a:r>
            <a:r>
              <a:rPr lang="en-US" dirty="0"/>
              <a:t> is like an atom, and the microwave cavity is like an optical cavity, with the atom and the cavity being way off resonance. In this regime that atom is like a bead of glass causing a phase shift and a shift in the cavity resonance frequency, that importantly depends on the atomic state of the atom.</a:t>
            </a:r>
          </a:p>
          <a:p>
            <a:endParaRPr lang="en-US" dirty="0"/>
          </a:p>
          <a:p>
            <a:r>
              <a:rPr lang="en-US" dirty="0"/>
              <a:t>Typically our </a:t>
            </a:r>
            <a:r>
              <a:rPr lang="en-US" dirty="0" err="1"/>
              <a:t>transmon</a:t>
            </a:r>
            <a:r>
              <a:rPr lang="en-US" dirty="0"/>
              <a:t>  circuits have a frequency of around 5-10 GHz or so, which corresponds to a few 300 </a:t>
            </a:r>
            <a:r>
              <a:rPr lang="en-US" dirty="0" err="1"/>
              <a:t>mK</a:t>
            </a:r>
            <a:r>
              <a:rPr lang="en-US" dirty="0"/>
              <a:t> in temp.</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8</a:t>
            </a:fld>
            <a:endParaRPr lang="en-US"/>
          </a:p>
        </p:txBody>
      </p:sp>
    </p:spTree>
    <p:extLst>
      <p:ext uri="{BB962C8B-B14F-4D97-AF65-F5344CB8AC3E}">
        <p14:creationId xmlns:p14="http://schemas.microsoft.com/office/powerpoint/2010/main" val="25335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state of the </a:t>
            </a:r>
            <a:r>
              <a:rPr lang="en-US" dirty="0" err="1"/>
              <a:t>transmon</a:t>
            </a:r>
            <a:r>
              <a:rPr lang="en-US" dirty="0"/>
              <a:t> is readout out by coupling the </a:t>
            </a:r>
            <a:r>
              <a:rPr lang="en-US" dirty="0" err="1"/>
              <a:t>transmon</a:t>
            </a:r>
            <a:r>
              <a:rPr lang="en-US" dirty="0"/>
              <a:t> to a cavity. This is analogous to a cavity QED system where the </a:t>
            </a:r>
            <a:r>
              <a:rPr lang="en-US" dirty="0" err="1"/>
              <a:t>transmon</a:t>
            </a:r>
            <a:r>
              <a:rPr lang="en-US" dirty="0"/>
              <a:t> is like an atom, and the microwave cavity is like an optical cavity, with the atom and the cavity being way off resonance. In this regime that atom is like a bead of glass causing a phase shift and a shift in the cavity resonance frequency, that importantly depends on the atomic state of the atom.</a:t>
            </a:r>
          </a:p>
          <a:p>
            <a:endParaRPr lang="en-US" dirty="0"/>
          </a:p>
          <a:p>
            <a:r>
              <a:rPr lang="en-US" dirty="0"/>
              <a:t>Typically our </a:t>
            </a:r>
            <a:r>
              <a:rPr lang="en-US" dirty="0" err="1"/>
              <a:t>transmon</a:t>
            </a:r>
            <a:r>
              <a:rPr lang="en-US" dirty="0"/>
              <a:t>  circuits have a frequency of around 5-10 GHz or so, which corresponds to a few 300 </a:t>
            </a:r>
            <a:r>
              <a:rPr lang="en-US" dirty="0" err="1"/>
              <a:t>mK</a:t>
            </a:r>
            <a:r>
              <a:rPr lang="en-US" dirty="0"/>
              <a:t> in temp.</a:t>
            </a:r>
          </a:p>
        </p:txBody>
      </p:sp>
      <p:sp>
        <p:nvSpPr>
          <p:cNvPr id="4" name="Slide Number Placeholder 3"/>
          <p:cNvSpPr>
            <a:spLocks noGrp="1"/>
          </p:cNvSpPr>
          <p:nvPr>
            <p:ph type="sldNum" sz="quarter" idx="5"/>
          </p:nvPr>
        </p:nvSpPr>
        <p:spPr/>
        <p:txBody>
          <a:bodyPr/>
          <a:lstStyle/>
          <a:p>
            <a:pPr>
              <a:defRPr/>
            </a:pPr>
            <a:fld id="{9C803914-F8AF-4DDD-86F8-FFC23C68DD5A}" type="slidenum">
              <a:rPr lang="en-US" smtClean="0"/>
              <a:pPr>
                <a:defRPr/>
              </a:pPr>
              <a:t>9</a:t>
            </a:fld>
            <a:endParaRPr lang="en-US"/>
          </a:p>
        </p:txBody>
      </p:sp>
    </p:spTree>
    <p:extLst>
      <p:ext uri="{BB962C8B-B14F-4D97-AF65-F5344CB8AC3E}">
        <p14:creationId xmlns:p14="http://schemas.microsoft.com/office/powerpoint/2010/main" val="2020852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dobe Garamond Pro" panose="020205020605060204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dobe Garamond Pro" panose="02020502060506020403" pitchFamily="18" charset="0"/>
              </a:defRPr>
            </a:lvl1pPr>
            <a:lvl2pPr>
              <a:defRPr>
                <a:latin typeface="Adobe Garamond Pro" panose="02020502060506020403" pitchFamily="18" charset="0"/>
              </a:defRPr>
            </a:lvl2pPr>
            <a:lvl3pPr>
              <a:defRPr>
                <a:latin typeface="Adobe Garamond Pro" panose="02020502060506020403" pitchFamily="18" charset="0"/>
              </a:defRPr>
            </a:lvl3pPr>
            <a:lvl4pPr>
              <a:defRPr>
                <a:latin typeface="Adobe Garamond Pro" panose="02020502060506020403" pitchFamily="18" charset="0"/>
              </a:defRPr>
            </a:lvl4pPr>
            <a:lvl5pPr>
              <a:defRPr>
                <a:latin typeface="Adobe Garamond Pro" panose="02020502060506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9A7C31D-1C91-4796-BF32-1D21EA32595F}" type="slidenum">
              <a:rPr lang="en-US"/>
              <a:pPr>
                <a:defRPr/>
              </a:pPr>
              <a:t>‹#›</a:t>
            </a:fld>
            <a:endParaRPr lang="en-US"/>
          </a:p>
        </p:txBody>
      </p:sp>
    </p:spTree>
    <p:extLst>
      <p:ext uri="{BB962C8B-B14F-4D97-AF65-F5344CB8AC3E}">
        <p14:creationId xmlns:p14="http://schemas.microsoft.com/office/powerpoint/2010/main" val="17056339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2B74635-5520-44F5-BEAC-EF5F1B05E280}" type="slidenum">
              <a:rPr lang="en-US"/>
              <a:pPr>
                <a:defRPr/>
              </a:pPr>
              <a:t>‹#›</a:t>
            </a:fld>
            <a:endParaRPr lang="en-US"/>
          </a:p>
        </p:txBody>
      </p:sp>
    </p:spTree>
    <p:extLst>
      <p:ext uri="{BB962C8B-B14F-4D97-AF65-F5344CB8AC3E}">
        <p14:creationId xmlns:p14="http://schemas.microsoft.com/office/powerpoint/2010/main" val="359146159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B4B736B-826B-4C22-94E9-B50073FC7C44}" type="slidenum">
              <a:rPr lang="en-US"/>
              <a:pPr>
                <a:defRPr/>
              </a:pPr>
              <a:t>‹#›</a:t>
            </a:fld>
            <a:endParaRPr lang="en-US"/>
          </a:p>
        </p:txBody>
      </p:sp>
    </p:spTree>
    <p:extLst>
      <p:ext uri="{BB962C8B-B14F-4D97-AF65-F5344CB8AC3E}">
        <p14:creationId xmlns:p14="http://schemas.microsoft.com/office/powerpoint/2010/main" val="377180456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52400"/>
            <a:ext cx="29464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 y="152400"/>
            <a:ext cx="86360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A437B42-EB6F-4CDE-9679-70F4CD483EAF}" type="slidenum">
              <a:rPr lang="en-US"/>
              <a:pPr>
                <a:defRPr/>
              </a:pPr>
              <a:t>‹#›</a:t>
            </a:fld>
            <a:endParaRPr lang="en-US"/>
          </a:p>
        </p:txBody>
      </p:sp>
    </p:spTree>
    <p:extLst>
      <p:ext uri="{BB962C8B-B14F-4D97-AF65-F5344CB8AC3E}">
        <p14:creationId xmlns:p14="http://schemas.microsoft.com/office/powerpoint/2010/main" val="315854636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13B4EA4-338F-41C0-A107-B17A71399819}" type="slidenum">
              <a:rPr lang="en-US"/>
              <a:pPr>
                <a:defRPr/>
              </a:pPr>
              <a:t>‹#›</a:t>
            </a:fld>
            <a:endParaRPr lang="en-US"/>
          </a:p>
        </p:txBody>
      </p:sp>
      <p:pic>
        <p:nvPicPr>
          <p:cNvPr id="7" name="Picture 6" descr="A picture containing text, clock, gauge&#10;&#10;Description automatically generated">
            <a:extLst>
              <a:ext uri="{FF2B5EF4-FFF2-40B4-BE49-F238E27FC236}">
                <a16:creationId xmlns:a16="http://schemas.microsoft.com/office/drawing/2014/main" id="{62C69866-7739-8659-1820-FFAE120BF4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5594"/>
          <a:stretch/>
        </p:blipFill>
        <p:spPr>
          <a:xfrm>
            <a:off x="11125200" y="43556"/>
            <a:ext cx="859536" cy="954924"/>
          </a:xfrm>
          <a:prstGeom prst="rect">
            <a:avLst/>
          </a:prstGeom>
        </p:spPr>
      </p:pic>
    </p:spTree>
    <p:extLst>
      <p:ext uri="{BB962C8B-B14F-4D97-AF65-F5344CB8AC3E}">
        <p14:creationId xmlns:p14="http://schemas.microsoft.com/office/powerpoint/2010/main" val="32765906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dobe Garamond Pro" panose="02020502060506020403"/>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dobe Garamond Pro" panose="02020502060506020403"/>
              </a:defRPr>
            </a:lvl1pPr>
            <a:lvl2pPr>
              <a:defRPr>
                <a:latin typeface="Adobe Garamond Pro" panose="02020502060506020403"/>
              </a:defRPr>
            </a:lvl2pPr>
            <a:lvl3pPr>
              <a:defRPr>
                <a:latin typeface="Adobe Garamond Pro" panose="02020502060506020403"/>
              </a:defRPr>
            </a:lvl3pPr>
            <a:lvl4pPr>
              <a:defRPr>
                <a:latin typeface="Adobe Garamond Pro" panose="02020502060506020403"/>
              </a:defRPr>
            </a:lvl4pPr>
            <a:lvl5pPr>
              <a:defRPr>
                <a:latin typeface="Adobe Garamond Pro" panose="0202050206050602040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9A7C31D-1C91-4796-BF32-1D21EA32595F}" type="slidenum">
              <a:rPr lang="en-US"/>
              <a:pPr>
                <a:defRPr/>
              </a:pPr>
              <a:t>‹#›</a:t>
            </a:fld>
            <a:endParaRPr lang="en-US"/>
          </a:p>
        </p:txBody>
      </p:sp>
      <p:pic>
        <p:nvPicPr>
          <p:cNvPr id="7" name="Picture 6" descr="A picture containing text, clock, gauge&#10;&#10;Description automatically generated">
            <a:extLst>
              <a:ext uri="{FF2B5EF4-FFF2-40B4-BE49-F238E27FC236}">
                <a16:creationId xmlns:a16="http://schemas.microsoft.com/office/drawing/2014/main" id="{36F97673-2089-0D88-89F5-07C999952C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5594"/>
          <a:stretch/>
        </p:blipFill>
        <p:spPr>
          <a:xfrm>
            <a:off x="11125200" y="43556"/>
            <a:ext cx="859536" cy="954924"/>
          </a:xfrm>
          <a:prstGeom prst="rect">
            <a:avLst/>
          </a:prstGeom>
        </p:spPr>
      </p:pic>
    </p:spTree>
    <p:extLst>
      <p:ext uri="{BB962C8B-B14F-4D97-AF65-F5344CB8AC3E}">
        <p14:creationId xmlns:p14="http://schemas.microsoft.com/office/powerpoint/2010/main" val="5240132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BB2CA2-3349-4255-97F9-E35EC8A39EF9}" type="slidenum">
              <a:rPr lang="en-US"/>
              <a:pPr>
                <a:defRPr/>
              </a:pPr>
              <a:t>‹#›</a:t>
            </a:fld>
            <a:endParaRPr lang="en-US"/>
          </a:p>
        </p:txBody>
      </p:sp>
      <p:pic>
        <p:nvPicPr>
          <p:cNvPr id="7" name="Picture 6" descr="A picture containing text, clock, gauge&#10;&#10;Description automatically generated">
            <a:extLst>
              <a:ext uri="{FF2B5EF4-FFF2-40B4-BE49-F238E27FC236}">
                <a16:creationId xmlns:a16="http://schemas.microsoft.com/office/drawing/2014/main" id="{5AE63E18-1F0B-CB11-BE3D-B5F6C4BF96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5594"/>
          <a:stretch/>
        </p:blipFill>
        <p:spPr>
          <a:xfrm>
            <a:off x="11125200" y="43556"/>
            <a:ext cx="859536" cy="954924"/>
          </a:xfrm>
          <a:prstGeom prst="rect">
            <a:avLst/>
          </a:prstGeom>
        </p:spPr>
      </p:pic>
    </p:spTree>
    <p:extLst>
      <p:ext uri="{BB962C8B-B14F-4D97-AF65-F5344CB8AC3E}">
        <p14:creationId xmlns:p14="http://schemas.microsoft.com/office/powerpoint/2010/main" val="17356757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3200" y="990600"/>
            <a:ext cx="5791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90600"/>
            <a:ext cx="5791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8066D76-8C26-4B9B-A5B6-D56B45D3B7DB}" type="slidenum">
              <a:rPr lang="en-US"/>
              <a:pPr>
                <a:defRPr/>
              </a:pPr>
              <a:t>‹#›</a:t>
            </a:fld>
            <a:endParaRPr lang="en-US"/>
          </a:p>
        </p:txBody>
      </p:sp>
      <p:pic>
        <p:nvPicPr>
          <p:cNvPr id="8" name="Picture 7" descr="A picture containing text, clock, gauge&#10;&#10;Description automatically generated">
            <a:extLst>
              <a:ext uri="{FF2B5EF4-FFF2-40B4-BE49-F238E27FC236}">
                <a16:creationId xmlns:a16="http://schemas.microsoft.com/office/drawing/2014/main" id="{03E6FFEA-CB0B-3729-62EB-D7BD286E25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5594"/>
          <a:stretch/>
        </p:blipFill>
        <p:spPr>
          <a:xfrm>
            <a:off x="11125200" y="43556"/>
            <a:ext cx="859536" cy="954924"/>
          </a:xfrm>
          <a:prstGeom prst="rect">
            <a:avLst/>
          </a:prstGeom>
        </p:spPr>
      </p:pic>
    </p:spTree>
    <p:extLst>
      <p:ext uri="{BB962C8B-B14F-4D97-AF65-F5344CB8AC3E}">
        <p14:creationId xmlns:p14="http://schemas.microsoft.com/office/powerpoint/2010/main" val="41096549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096C7B9-E708-4637-8F23-73CC90F0738A}" type="slidenum">
              <a:rPr lang="en-US"/>
              <a:pPr>
                <a:defRPr/>
              </a:pPr>
              <a:t>‹#›</a:t>
            </a:fld>
            <a:endParaRPr lang="en-US"/>
          </a:p>
        </p:txBody>
      </p:sp>
      <p:pic>
        <p:nvPicPr>
          <p:cNvPr id="10" name="Picture 9" descr="A picture containing text, clock, gauge&#10;&#10;Description automatically generated">
            <a:extLst>
              <a:ext uri="{FF2B5EF4-FFF2-40B4-BE49-F238E27FC236}">
                <a16:creationId xmlns:a16="http://schemas.microsoft.com/office/drawing/2014/main" id="{B29300B5-14C7-8214-5116-CA146ABDF1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5594"/>
          <a:stretch/>
        </p:blipFill>
        <p:spPr>
          <a:xfrm>
            <a:off x="11125200" y="43556"/>
            <a:ext cx="859536" cy="954924"/>
          </a:xfrm>
          <a:prstGeom prst="rect">
            <a:avLst/>
          </a:prstGeom>
        </p:spPr>
      </p:pic>
    </p:spTree>
    <p:extLst>
      <p:ext uri="{BB962C8B-B14F-4D97-AF65-F5344CB8AC3E}">
        <p14:creationId xmlns:p14="http://schemas.microsoft.com/office/powerpoint/2010/main" val="8541829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1BA28AAB-43CB-47A0-AEB5-1ABCC73111E1}" type="slidenum">
              <a:rPr lang="en-US"/>
              <a:pPr>
                <a:defRPr/>
              </a:pPr>
              <a:t>‹#›</a:t>
            </a:fld>
            <a:endParaRPr lang="en-US"/>
          </a:p>
        </p:txBody>
      </p:sp>
    </p:spTree>
    <p:extLst>
      <p:ext uri="{BB962C8B-B14F-4D97-AF65-F5344CB8AC3E}">
        <p14:creationId xmlns:p14="http://schemas.microsoft.com/office/powerpoint/2010/main" val="31008990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6FEDB5E-45C4-4A13-B788-7FEBDFE5F785}" type="slidenum">
              <a:rPr lang="en-US"/>
              <a:pPr>
                <a:defRPr/>
              </a:pPr>
              <a:t>‹#›</a:t>
            </a:fld>
            <a:endParaRPr lang="en-US"/>
          </a:p>
        </p:txBody>
      </p:sp>
    </p:spTree>
    <p:extLst>
      <p:ext uri="{BB962C8B-B14F-4D97-AF65-F5344CB8AC3E}">
        <p14:creationId xmlns:p14="http://schemas.microsoft.com/office/powerpoint/2010/main" val="41104334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8578FAD-48F3-40F2-82E2-E088875CDAD4}" type="slidenum">
              <a:rPr lang="en-US"/>
              <a:pPr>
                <a:defRPr/>
              </a:pPr>
              <a:t>‹#›</a:t>
            </a:fld>
            <a:endParaRPr lang="en-US"/>
          </a:p>
        </p:txBody>
      </p:sp>
    </p:spTree>
    <p:extLst>
      <p:ext uri="{BB962C8B-B14F-4D97-AF65-F5344CB8AC3E}">
        <p14:creationId xmlns:p14="http://schemas.microsoft.com/office/powerpoint/2010/main" val="42459831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11899902" y="2185988"/>
            <a:ext cx="292100" cy="4672012"/>
          </a:xfrm>
          <a:prstGeom prst="rect">
            <a:avLst/>
          </a:prstGeom>
          <a:gradFill rotWithShape="1">
            <a:gsLst>
              <a:gs pos="0">
                <a:srgbClr val="800000"/>
              </a:gs>
              <a:gs pos="100000">
                <a:schemeClr val="bg1">
                  <a:alpha val="0"/>
                </a:schemeClr>
              </a:gs>
            </a:gsLst>
            <a:path path="rect">
              <a:fillToRect l="100000" t="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20000"/>
              </a:spcBef>
              <a:buFont typeface="Wingdings" pitchFamily="2" charset="2"/>
              <a:buChar char="²"/>
            </a:pPr>
            <a:endParaRPr lang="en-US"/>
          </a:p>
        </p:txBody>
      </p:sp>
      <p:sp>
        <p:nvSpPr>
          <p:cNvPr id="1027" name="Rectangle 4"/>
          <p:cNvSpPr>
            <a:spLocks noGrp="1" noChangeArrowheads="1"/>
          </p:cNvSpPr>
          <p:nvPr>
            <p:ph type="title"/>
          </p:nvPr>
        </p:nvSpPr>
        <p:spPr bwMode="auto">
          <a:xfrm>
            <a:off x="243419" y="152402"/>
            <a:ext cx="10623549" cy="60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5"/>
          <p:cNvSpPr>
            <a:spLocks noGrp="1" noChangeArrowheads="1"/>
          </p:cNvSpPr>
          <p:nvPr>
            <p:ph type="body" idx="1"/>
          </p:nvPr>
        </p:nvSpPr>
        <p:spPr bwMode="auto">
          <a:xfrm>
            <a:off x="203200" y="990600"/>
            <a:ext cx="11785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2" name="Rectangle 6"/>
          <p:cNvSpPr>
            <a:spLocks noGrp="1" noChangeArrowheads="1"/>
          </p:cNvSpPr>
          <p:nvPr>
            <p:ph type="dt" sz="half" idx="2"/>
          </p:nvPr>
        </p:nvSpPr>
        <p:spPr bwMode="auto">
          <a:xfrm>
            <a:off x="203200" y="640080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00">
                <a:latin typeface="Arial" charset="0"/>
                <a:cs typeface="+mn-cs"/>
              </a:defRPr>
            </a:lvl1pPr>
          </a:lstStyle>
          <a:p>
            <a:pPr>
              <a:defRPr/>
            </a:pPr>
            <a:endParaRPr lang="en-US"/>
          </a:p>
        </p:txBody>
      </p:sp>
      <p:sp>
        <p:nvSpPr>
          <p:cNvPr id="121863" name="Rectangle 7"/>
          <p:cNvSpPr>
            <a:spLocks noGrp="1" noChangeArrowheads="1"/>
          </p:cNvSpPr>
          <p:nvPr>
            <p:ph type="ftr" sz="quarter" idx="3"/>
          </p:nvPr>
        </p:nvSpPr>
        <p:spPr bwMode="auto">
          <a:xfrm>
            <a:off x="1727200" y="6400803"/>
            <a:ext cx="8534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00">
                <a:latin typeface="Arial" charset="0"/>
                <a:cs typeface="+mn-cs"/>
              </a:defRPr>
            </a:lvl1pPr>
          </a:lstStyle>
          <a:p>
            <a:pPr>
              <a:defRPr/>
            </a:pPr>
            <a:endParaRPr lang="en-US"/>
          </a:p>
        </p:txBody>
      </p:sp>
      <p:sp>
        <p:nvSpPr>
          <p:cNvPr id="121864" name="Rectangle 8"/>
          <p:cNvSpPr>
            <a:spLocks noGrp="1" noChangeArrowheads="1"/>
          </p:cNvSpPr>
          <p:nvPr>
            <p:ph type="sldNum" sz="quarter" idx="4"/>
          </p:nvPr>
        </p:nvSpPr>
        <p:spPr bwMode="auto">
          <a:xfrm>
            <a:off x="10363200" y="6400803"/>
            <a:ext cx="152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000">
                <a:latin typeface="Arial" charset="0"/>
                <a:cs typeface="+mn-cs"/>
              </a:defRPr>
            </a:lvl1pPr>
          </a:lstStyle>
          <a:p>
            <a:pPr>
              <a:defRPr/>
            </a:pPr>
            <a:fld id="{36C1B108-5DC8-4367-A73E-138FFFA75D7B}" type="slidenum">
              <a:rPr lang="en-US"/>
              <a:pPr>
                <a:defRPr/>
              </a:pPr>
              <a:t>‹#›</a:t>
            </a:fld>
            <a:endParaRPr lang="en-US"/>
          </a:p>
        </p:txBody>
      </p:sp>
      <p:sp>
        <p:nvSpPr>
          <p:cNvPr id="1032" name="Rectangle 9"/>
          <p:cNvSpPr>
            <a:spLocks noChangeArrowheads="1"/>
          </p:cNvSpPr>
          <p:nvPr/>
        </p:nvSpPr>
        <p:spPr bwMode="auto">
          <a:xfrm>
            <a:off x="0" y="6464300"/>
            <a:ext cx="12192000" cy="393700"/>
          </a:xfrm>
          <a:prstGeom prst="rect">
            <a:avLst/>
          </a:prstGeom>
          <a:gradFill rotWithShape="1">
            <a:gsLst>
              <a:gs pos="0">
                <a:schemeClr val="bg1">
                  <a:alpha val="0"/>
                </a:schemeClr>
              </a:gs>
              <a:gs pos="100000">
                <a:srgbClr val="800000"/>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20000"/>
              </a:spcBef>
              <a:buFont typeface="Wingdings" pitchFamily="2" charset="2"/>
              <a:buChar char="²"/>
            </a:pPr>
            <a:endParaRPr lang="en-US"/>
          </a:p>
        </p:txBody>
      </p:sp>
      <p:sp>
        <p:nvSpPr>
          <p:cNvPr id="1033" name="Rectangle 10"/>
          <p:cNvSpPr>
            <a:spLocks noChangeArrowheads="1"/>
          </p:cNvSpPr>
          <p:nvPr/>
        </p:nvSpPr>
        <p:spPr bwMode="auto">
          <a:xfrm>
            <a:off x="340785" y="685803"/>
            <a:ext cx="10437283" cy="36513"/>
          </a:xfrm>
          <a:prstGeom prst="rect">
            <a:avLst/>
          </a:prstGeom>
          <a:gradFill rotWithShape="1">
            <a:gsLst>
              <a:gs pos="0">
                <a:srgbClr val="800000"/>
              </a:gs>
              <a:gs pos="100000">
                <a:srgbClr val="3B0000">
                  <a:alpha val="0"/>
                </a:srgb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20000"/>
              </a:spcBef>
              <a:buFont typeface="Wingdings" pitchFamily="2" charset="2"/>
              <a:buChar char="²"/>
            </a:pPr>
            <a:endParaRPr lang="en-US"/>
          </a:p>
        </p:txBody>
      </p: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49182" y="64008"/>
            <a:ext cx="689250" cy="873050"/>
          </a:xfrm>
          <a:prstGeom prst="rect">
            <a:avLst/>
          </a:prstGeom>
        </p:spPr>
      </p:pic>
      <p:pic>
        <p:nvPicPr>
          <p:cNvPr id="3" name="Picture 2" descr="A picture containing text, clock, gauge&#10;&#10;Description automatically generated">
            <a:extLst>
              <a:ext uri="{FF2B5EF4-FFF2-40B4-BE49-F238E27FC236}">
                <a16:creationId xmlns:a16="http://schemas.microsoft.com/office/drawing/2014/main" id="{D1B5044F-0317-9728-20A1-7B9F29DAC71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r="75594"/>
          <a:stretch/>
        </p:blipFill>
        <p:spPr>
          <a:xfrm>
            <a:off x="11125200" y="43556"/>
            <a:ext cx="859536" cy="954924"/>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9" r:id="rId13"/>
  </p:sldLayoutIdLst>
  <p:transition/>
  <p:txStyles>
    <p:titleStyle>
      <a:lvl1pPr algn="l" rtl="0" eaLnBrk="0" fontAlgn="base" hangingPunct="0">
        <a:spcBef>
          <a:spcPct val="0"/>
        </a:spcBef>
        <a:spcAft>
          <a:spcPct val="0"/>
        </a:spcAft>
        <a:defRPr sz="2800" b="1" i="0">
          <a:solidFill>
            <a:schemeClr val="tx2"/>
          </a:solidFill>
          <a:latin typeface="Adobe Garamond Pro" panose="02020502060506020403" pitchFamily="18" charset="0"/>
          <a:ea typeface="+mj-ea"/>
          <a:cs typeface="+mj-cs"/>
        </a:defRPr>
      </a:lvl1pPr>
      <a:lvl2pPr algn="l" rtl="0" eaLnBrk="0" fontAlgn="base" hangingPunct="0">
        <a:spcBef>
          <a:spcPct val="0"/>
        </a:spcBef>
        <a:spcAft>
          <a:spcPct val="0"/>
        </a:spcAft>
        <a:defRPr sz="2800" b="1" i="1">
          <a:solidFill>
            <a:schemeClr val="tx2"/>
          </a:solidFill>
          <a:latin typeface="Arial" charset="0"/>
        </a:defRPr>
      </a:lvl2pPr>
      <a:lvl3pPr algn="l" rtl="0" eaLnBrk="0" fontAlgn="base" hangingPunct="0">
        <a:spcBef>
          <a:spcPct val="0"/>
        </a:spcBef>
        <a:spcAft>
          <a:spcPct val="0"/>
        </a:spcAft>
        <a:defRPr sz="2800" b="1" i="1">
          <a:solidFill>
            <a:schemeClr val="tx2"/>
          </a:solidFill>
          <a:latin typeface="Arial" charset="0"/>
        </a:defRPr>
      </a:lvl3pPr>
      <a:lvl4pPr algn="l" rtl="0" eaLnBrk="0" fontAlgn="base" hangingPunct="0">
        <a:spcBef>
          <a:spcPct val="0"/>
        </a:spcBef>
        <a:spcAft>
          <a:spcPct val="0"/>
        </a:spcAft>
        <a:defRPr sz="2800" b="1" i="1">
          <a:solidFill>
            <a:schemeClr val="tx2"/>
          </a:solidFill>
          <a:latin typeface="Arial" charset="0"/>
        </a:defRPr>
      </a:lvl4pPr>
      <a:lvl5pPr algn="l" rtl="0" eaLnBrk="0" fontAlgn="base" hangingPunct="0">
        <a:spcBef>
          <a:spcPct val="0"/>
        </a:spcBef>
        <a:spcAft>
          <a:spcPct val="0"/>
        </a:spcAft>
        <a:defRPr sz="2800" b="1" i="1">
          <a:solidFill>
            <a:schemeClr val="tx2"/>
          </a:solidFill>
          <a:latin typeface="Arial" charset="0"/>
        </a:defRPr>
      </a:lvl5pPr>
      <a:lvl6pPr marL="457200" algn="l" rtl="0" fontAlgn="base">
        <a:spcBef>
          <a:spcPct val="0"/>
        </a:spcBef>
        <a:spcAft>
          <a:spcPct val="0"/>
        </a:spcAft>
        <a:defRPr sz="2800" b="1" i="1">
          <a:solidFill>
            <a:schemeClr val="tx2"/>
          </a:solidFill>
          <a:latin typeface="Arial" charset="0"/>
        </a:defRPr>
      </a:lvl6pPr>
      <a:lvl7pPr marL="914400" algn="l" rtl="0" fontAlgn="base">
        <a:spcBef>
          <a:spcPct val="0"/>
        </a:spcBef>
        <a:spcAft>
          <a:spcPct val="0"/>
        </a:spcAft>
        <a:defRPr sz="2800" b="1" i="1">
          <a:solidFill>
            <a:schemeClr val="tx2"/>
          </a:solidFill>
          <a:latin typeface="Arial" charset="0"/>
        </a:defRPr>
      </a:lvl7pPr>
      <a:lvl8pPr marL="1371600" algn="l" rtl="0" fontAlgn="base">
        <a:spcBef>
          <a:spcPct val="0"/>
        </a:spcBef>
        <a:spcAft>
          <a:spcPct val="0"/>
        </a:spcAft>
        <a:defRPr sz="2800" b="1" i="1">
          <a:solidFill>
            <a:schemeClr val="tx2"/>
          </a:solidFill>
          <a:latin typeface="Arial" charset="0"/>
        </a:defRPr>
      </a:lvl8pPr>
      <a:lvl9pPr marL="1828800" algn="l" rtl="0" fontAlgn="base">
        <a:spcBef>
          <a:spcPct val="0"/>
        </a:spcBef>
        <a:spcAft>
          <a:spcPct val="0"/>
        </a:spcAft>
        <a:defRPr sz="2800" b="1" i="1">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dobe Garamond Pro" panose="02020502060506020403" pitchFamily="18" charset="0"/>
          <a:ea typeface="+mn-ea"/>
          <a:cs typeface="+mn-cs"/>
        </a:defRPr>
      </a:lvl1pPr>
      <a:lvl2pPr marL="742950" indent="-285750" algn="l" rtl="0" eaLnBrk="0" fontAlgn="base" hangingPunct="0">
        <a:spcBef>
          <a:spcPct val="20000"/>
        </a:spcBef>
        <a:spcAft>
          <a:spcPct val="0"/>
        </a:spcAft>
        <a:buChar char="–"/>
        <a:defRPr>
          <a:solidFill>
            <a:schemeClr val="tx1"/>
          </a:solidFill>
          <a:latin typeface="Adobe Garamond Pro" panose="02020502060506020403" pitchFamily="18" charset="0"/>
        </a:defRPr>
      </a:lvl2pPr>
      <a:lvl3pPr marL="1143000" indent="-228600" algn="l" rtl="0" eaLnBrk="0" fontAlgn="base" hangingPunct="0">
        <a:spcBef>
          <a:spcPct val="20000"/>
        </a:spcBef>
        <a:spcAft>
          <a:spcPct val="0"/>
        </a:spcAft>
        <a:buChar char="•"/>
        <a:defRPr sz="1600">
          <a:solidFill>
            <a:schemeClr val="tx1"/>
          </a:solidFill>
          <a:latin typeface="Adobe Garamond Pro" panose="02020502060506020403" pitchFamily="18" charset="0"/>
        </a:defRPr>
      </a:lvl3pPr>
      <a:lvl4pPr marL="1600200" indent="-228600" algn="l" rtl="0" eaLnBrk="0" fontAlgn="base" hangingPunct="0">
        <a:spcBef>
          <a:spcPct val="20000"/>
        </a:spcBef>
        <a:spcAft>
          <a:spcPct val="0"/>
        </a:spcAft>
        <a:buChar char="–"/>
        <a:defRPr sz="1400">
          <a:solidFill>
            <a:schemeClr val="tx1"/>
          </a:solidFill>
          <a:latin typeface="Adobe Garamond Pro" panose="02020502060506020403" pitchFamily="18" charset="0"/>
        </a:defRPr>
      </a:lvl4pPr>
      <a:lvl5pPr marL="2057400" indent="-228600" algn="l" rtl="0" eaLnBrk="0" fontAlgn="base" hangingPunct="0">
        <a:spcBef>
          <a:spcPct val="20000"/>
        </a:spcBef>
        <a:spcAft>
          <a:spcPct val="0"/>
        </a:spcAft>
        <a:buChar char="»"/>
        <a:defRPr sz="1200">
          <a:solidFill>
            <a:schemeClr val="tx1"/>
          </a:solidFill>
          <a:latin typeface="Adobe Garamond Pro" panose="02020502060506020403" pitchFamily="18" charset="0"/>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18" Type="http://schemas.openxmlformats.org/officeDocument/2006/relationships/image" Target="../media/image290.png"/><Relationship Id="rId26" Type="http://schemas.openxmlformats.org/officeDocument/2006/relationships/image" Target="../media/image45.png"/><Relationship Id="rId21" Type="http://schemas.openxmlformats.org/officeDocument/2006/relationships/image" Target="../media/image43.png"/><Relationship Id="rId7" Type="http://schemas.openxmlformats.org/officeDocument/2006/relationships/image" Target="../media/image173.png"/><Relationship Id="rId25" Type="http://schemas.openxmlformats.org/officeDocument/2006/relationships/image" Target="../media/image61.png"/><Relationship Id="rId2" Type="http://schemas.openxmlformats.org/officeDocument/2006/relationships/notesSlide" Target="../notesSlides/notesSlide10.xml"/><Relationship Id="rId20" Type="http://schemas.openxmlformats.org/officeDocument/2006/relationships/image" Target="../media/image42.png"/><Relationship Id="rId29"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161.png"/><Relationship Id="rId24" Type="http://schemas.openxmlformats.org/officeDocument/2006/relationships/image" Target="../media/image320.png"/><Relationship Id="rId5" Type="http://schemas.openxmlformats.org/officeDocument/2006/relationships/image" Target="../media/image150.png"/><Relationship Id="rId23" Type="http://schemas.openxmlformats.org/officeDocument/2006/relationships/image" Target="../media/image60.png"/><Relationship Id="rId28" Type="http://schemas.openxmlformats.org/officeDocument/2006/relationships/image" Target="../media/image46.png"/><Relationship Id="rId19" Type="http://schemas.openxmlformats.org/officeDocument/2006/relationships/image" Target="../media/image41.png"/><Relationship Id="rId22" Type="http://schemas.openxmlformats.org/officeDocument/2006/relationships/image" Target="../media/image12.png"/><Relationship Id="rId27" Type="http://schemas.openxmlformats.org/officeDocument/2006/relationships/image" Target="../media/image44.png"/></Relationships>
</file>

<file path=ppt/slides/_rels/slide11.xml.rels><?xml version="1.0" encoding="UTF-8" standalone="yes"?>
<Relationships xmlns="http://schemas.openxmlformats.org/package/2006/relationships"><Relationship Id="rId18" Type="http://schemas.openxmlformats.org/officeDocument/2006/relationships/image" Target="../media/image290.png"/><Relationship Id="rId26" Type="http://schemas.openxmlformats.org/officeDocument/2006/relationships/image" Target="../media/image45.png"/><Relationship Id="rId7" Type="http://schemas.openxmlformats.org/officeDocument/2006/relationships/image" Target="../media/image173.png"/><Relationship Id="rId2" Type="http://schemas.openxmlformats.org/officeDocument/2006/relationships/notesSlide" Target="../notesSlides/notesSlide11.xml"/><Relationship Id="rId20" Type="http://schemas.openxmlformats.org/officeDocument/2006/relationships/image" Target="../media/image43.png"/><Relationship Id="rId29"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161.png"/><Relationship Id="rId5" Type="http://schemas.openxmlformats.org/officeDocument/2006/relationships/image" Target="../media/image150.png"/><Relationship Id="rId28" Type="http://schemas.openxmlformats.org/officeDocument/2006/relationships/image" Target="../media/image46.png"/><Relationship Id="rId1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7" Type="http://schemas.openxmlformats.org/officeDocument/2006/relationships/image" Target="../media/image17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61.png"/><Relationship Id="rId5" Type="http://schemas.openxmlformats.org/officeDocument/2006/relationships/image" Target="../media/image150.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3.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9.png"/><Relationship Id="rId7"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eg"/><Relationship Id="rId15" Type="http://schemas.openxmlformats.org/officeDocument/2006/relationships/image" Target="../media/image39.png"/><Relationship Id="rId4" Type="http://schemas.openxmlformats.org/officeDocument/2006/relationships/image" Target="../media/image10.png"/><Relationship Id="rId14" Type="http://schemas.openxmlformats.org/officeDocument/2006/relationships/image" Target="../media/image38.png"/></Relationships>
</file>

<file path=ppt/slides/_rels/slide2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78.emf"/><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8.emf"/><Relationship Id="rId7" Type="http://schemas.openxmlformats.org/officeDocument/2006/relationships/image" Target="../media/image81.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0.emf"/><Relationship Id="rId5" Type="http://schemas.openxmlformats.org/officeDocument/2006/relationships/image" Target="../media/image76.emf"/><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8.png"/><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3.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50.png"/><Relationship Id="rId7"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70.png"/><Relationship Id="rId5" Type="http://schemas.openxmlformats.org/officeDocument/2006/relationships/image" Target="../media/image93.png"/><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image" Target="../media/image102.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350.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70.png"/><Relationship Id="rId11" Type="http://schemas.openxmlformats.org/officeDocument/2006/relationships/image" Target="../media/image103.png"/><Relationship Id="rId5" Type="http://schemas.openxmlformats.org/officeDocument/2006/relationships/image" Target="../media/image93.png"/><Relationship Id="rId10" Type="http://schemas.openxmlformats.org/officeDocument/2006/relationships/image" Target="../media/image102.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310.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940.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png"/><Relationship Id="rId7" Type="http://schemas.openxmlformats.org/officeDocument/2006/relationships/image" Target="../media/image121.emf"/><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5.png"/><Relationship Id="rId7" Type="http://schemas.openxmlformats.org/officeDocument/2006/relationships/image" Target="../media/image66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20.png"/><Relationship Id="rId5" Type="http://schemas.openxmlformats.org/officeDocument/2006/relationships/image" Target="../media/image410.png"/><Relationship Id="rId4" Type="http://schemas.openxmlformats.org/officeDocument/2006/relationships/image" Target="../media/image311.png"/><Relationship Id="rId9" Type="http://schemas.openxmlformats.org/officeDocument/2006/relationships/image" Target="../media/image127.png"/></Relationships>
</file>

<file path=ppt/slides/_rels/slide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50.png"/><Relationship Id="rId5" Type="http://schemas.openxmlformats.org/officeDocument/2006/relationships/image" Target="../media/image840.png"/></Relationships>
</file>

<file path=ppt/slides/_rels/slide46.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040.png"/><Relationship Id="rId7" Type="http://schemas.openxmlformats.org/officeDocument/2006/relationships/image" Target="../media/image153.png"/><Relationship Id="rId12" Type="http://schemas.openxmlformats.org/officeDocument/2006/relationships/image" Target="../media/image1100.png"/><Relationship Id="rId2" Type="http://schemas.openxmlformats.org/officeDocument/2006/relationships/notesSlide" Target="../notesSlides/notesSlide39.xml"/><Relationship Id="rId1" Type="http://schemas.openxmlformats.org/officeDocument/2006/relationships/slideLayout" Target="../slideLayouts/slideLayout3.xml"/><Relationship Id="rId11" Type="http://schemas.openxmlformats.org/officeDocument/2006/relationships/image" Target="../media/image1090.png"/><Relationship Id="rId5" Type="http://schemas.openxmlformats.org/officeDocument/2006/relationships/image" Target="../media/image143.png"/><Relationship Id="rId10" Type="http://schemas.openxmlformats.org/officeDocument/2006/relationships/image" Target="../media/image145.png"/><Relationship Id="rId4" Type="http://schemas.openxmlformats.org/officeDocument/2006/relationships/image" Target="../media/image142.png"/><Relationship Id="rId9" Type="http://schemas.openxmlformats.org/officeDocument/2006/relationships/image" Target="../media/image144.png"/></Relationships>
</file>

<file path=ppt/slides/_rels/slide47.xml.rels><?xml version="1.0" encoding="UTF-8" standalone="yes"?>
<Relationships xmlns="http://schemas.openxmlformats.org/package/2006/relationships"><Relationship Id="rId3" Type="http://schemas.openxmlformats.org/officeDocument/2006/relationships/image" Target="../media/image128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291.png"/></Relationships>
</file>

<file path=ppt/slides/_rels/slide4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6.png"/><Relationship Id="rId7"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48.png"/><Relationship Id="rId5" Type="http://schemas.openxmlformats.org/officeDocument/2006/relationships/image" Target="../media/image145.png"/><Relationship Id="rId4" Type="http://schemas.openxmlformats.org/officeDocument/2006/relationships/image" Target="../media/image147.gif"/></Relationships>
</file>

<file path=ppt/slides/_rels/slide49.xml.rels><?xml version="1.0" encoding="UTF-8" standalone="yes"?>
<Relationships xmlns="http://schemas.openxmlformats.org/package/2006/relationships"><Relationship Id="rId8" Type="http://schemas.openxmlformats.org/officeDocument/2006/relationships/image" Target="../media/image1160.png"/><Relationship Id="rId13" Type="http://schemas.openxmlformats.org/officeDocument/2006/relationships/image" Target="../media/image157.png"/><Relationship Id="rId18" Type="http://schemas.openxmlformats.org/officeDocument/2006/relationships/image" Target="../media/image1260.png"/><Relationship Id="rId3" Type="http://schemas.openxmlformats.org/officeDocument/2006/relationships/slideLayout" Target="../slideLayouts/slideLayout3.xml"/><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250.png"/><Relationship Id="rId2" Type="http://schemas.openxmlformats.org/officeDocument/2006/relationships/customXml" Target="../../customXml/item2.xml"/><Relationship Id="rId16" Type="http://schemas.openxmlformats.org/officeDocument/2006/relationships/image" Target="../media/image160.png"/><Relationship Id="rId1" Type="http://schemas.openxmlformats.org/officeDocument/2006/relationships/customXml" Target="../../customXml/item1.xml"/><Relationship Id="rId6" Type="http://schemas.openxmlformats.org/officeDocument/2006/relationships/image" Target="../media/image146.png"/><Relationship Id="rId11" Type="http://schemas.openxmlformats.org/officeDocument/2006/relationships/image" Target="../media/image155.png"/><Relationship Id="rId5" Type="http://schemas.openxmlformats.org/officeDocument/2006/relationships/image" Target="../media/image149.png"/><Relationship Id="rId15" Type="http://schemas.openxmlformats.org/officeDocument/2006/relationships/image" Target="../media/image159.png"/><Relationship Id="rId10" Type="http://schemas.openxmlformats.org/officeDocument/2006/relationships/image" Target="../media/image152.png"/><Relationship Id="rId4" Type="http://schemas.openxmlformats.org/officeDocument/2006/relationships/notesSlide" Target="../notesSlides/notesSlide42.xml"/><Relationship Id="rId9" Type="http://schemas.openxmlformats.org/officeDocument/2006/relationships/image" Target="../media/image1170.png"/><Relationship Id="rId14" Type="http://schemas.openxmlformats.org/officeDocument/2006/relationships/image" Target="../media/image15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45.png"/><Relationship Id="rId7" Type="http://schemas.openxmlformats.org/officeDocument/2006/relationships/image" Target="../media/image1160.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270.png"/><Relationship Id="rId4" Type="http://schemas.openxmlformats.org/officeDocument/2006/relationships/image" Target="../media/image15.gif"/><Relationship Id="rId9" Type="http://schemas.openxmlformats.org/officeDocument/2006/relationships/image" Target="../media/image157.png"/></Relationships>
</file>

<file path=ppt/slides/_rels/slide51.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9.png"/><Relationship Id="rId7" Type="http://schemas.openxmlformats.org/officeDocument/2006/relationships/image" Target="../media/image157.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270.png"/><Relationship Id="rId5" Type="http://schemas.openxmlformats.org/officeDocument/2006/relationships/image" Target="../media/image1290.png"/><Relationship Id="rId10" Type="http://schemas.openxmlformats.org/officeDocument/2006/relationships/image" Target="../media/image1311.png"/><Relationship Id="rId4" Type="http://schemas.openxmlformats.org/officeDocument/2006/relationships/image" Target="../media/image1280.png"/><Relationship Id="rId9" Type="http://schemas.openxmlformats.org/officeDocument/2006/relationships/image" Target="../media/image1300.png"/></Relationships>
</file>

<file path=ppt/slides/_rels/slide52.xml.rels><?xml version="1.0" encoding="UTF-8" standalone="yes"?>
<Relationships xmlns="http://schemas.openxmlformats.org/package/2006/relationships"><Relationship Id="rId8" Type="http://schemas.openxmlformats.org/officeDocument/2006/relationships/image" Target="../media/image1350.png"/><Relationship Id="rId3" Type="http://schemas.openxmlformats.org/officeDocument/2006/relationships/image" Target="../media/image145.png"/><Relationship Id="rId7" Type="http://schemas.openxmlformats.org/officeDocument/2006/relationships/image" Target="../media/image17.png"/><Relationship Id="rId2" Type="http://schemas.openxmlformats.org/officeDocument/2006/relationships/image" Target="../media/image16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63.gif"/><Relationship Id="rId10" Type="http://schemas.openxmlformats.org/officeDocument/2006/relationships/image" Target="../media/image165.png"/><Relationship Id="rId4" Type="http://schemas.openxmlformats.org/officeDocument/2006/relationships/image" Target="../media/image1330.png"/><Relationship Id="rId9" Type="http://schemas.openxmlformats.org/officeDocument/2006/relationships/image" Target="../media/image164.png"/></Relationships>
</file>

<file path=ppt/slides/_rels/slide5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66.png"/><Relationship Id="rId7" Type="http://schemas.openxmlformats.org/officeDocument/2006/relationships/image" Target="../media/image168.gif"/><Relationship Id="rId2" Type="http://schemas.openxmlformats.org/officeDocument/2006/relationships/image" Target="../media/image162.png"/><Relationship Id="rId1" Type="http://schemas.openxmlformats.org/officeDocument/2006/relationships/slideLayout" Target="../slideLayouts/slideLayout3.xml"/><Relationship Id="rId6" Type="http://schemas.openxmlformats.org/officeDocument/2006/relationships/image" Target="../media/image145.png"/><Relationship Id="rId5" Type="http://schemas.openxmlformats.org/officeDocument/2006/relationships/image" Target="../media/image148.png"/><Relationship Id="rId10" Type="http://schemas.openxmlformats.org/officeDocument/2006/relationships/image" Target="../media/image1410.png"/><Relationship Id="rId4" Type="http://schemas.openxmlformats.org/officeDocument/2006/relationships/image" Target="../media/image167.png"/><Relationship Id="rId9"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65.png"/><Relationship Id="rId4" Type="http://schemas.openxmlformats.org/officeDocument/2006/relationships/image" Target="../media/image164.png"/></Relationships>
</file>

<file path=ppt/slides/_rels/slide55.xml.rels><?xml version="1.0" encoding="UTF-8" standalone="yes"?>
<Relationships xmlns="http://schemas.openxmlformats.org/package/2006/relationships"><Relationship Id="rId8" Type="http://schemas.openxmlformats.org/officeDocument/2006/relationships/image" Target="../media/image1460.png"/><Relationship Id="rId13" Type="http://schemas.openxmlformats.org/officeDocument/2006/relationships/image" Target="../media/image1480.png"/><Relationship Id="rId3" Type="http://schemas.openxmlformats.org/officeDocument/2006/relationships/image" Target="../media/image169.png"/><Relationship Id="rId7" Type="http://schemas.openxmlformats.org/officeDocument/2006/relationships/image" Target="../media/image171.png"/><Relationship Id="rId12" Type="http://schemas.openxmlformats.org/officeDocument/2006/relationships/image" Target="../media/image17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164.png"/><Relationship Id="rId5" Type="http://schemas.openxmlformats.org/officeDocument/2006/relationships/image" Target="../media/image16.png"/><Relationship Id="rId10" Type="http://schemas.openxmlformats.org/officeDocument/2006/relationships/image" Target="../media/image1470.png"/><Relationship Id="rId4" Type="http://schemas.openxmlformats.org/officeDocument/2006/relationships/image" Target="../media/image170.gif"/><Relationship Id="rId9" Type="http://schemas.openxmlformats.org/officeDocument/2006/relationships/image" Target="../media/image160.png"/></Relationships>
</file>

<file path=ppt/slides/_rels/slide5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520.png"/><Relationship Id="rId3" Type="http://schemas.openxmlformats.org/officeDocument/2006/relationships/image" Target="../media/image164.png"/><Relationship Id="rId7" Type="http://schemas.openxmlformats.org/officeDocument/2006/relationships/image" Target="../media/image1510.png"/><Relationship Id="rId12" Type="http://schemas.openxmlformats.org/officeDocument/2006/relationships/image" Target="../media/image147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73.gif"/><Relationship Id="rId11" Type="http://schemas.openxmlformats.org/officeDocument/2006/relationships/image" Target="../media/image160.png"/><Relationship Id="rId5" Type="http://schemas.openxmlformats.org/officeDocument/2006/relationships/image" Target="../media/image172.png"/><Relationship Id="rId10" Type="http://schemas.openxmlformats.org/officeDocument/2006/relationships/image" Target="../media/image1460.png"/><Relationship Id="rId4" Type="http://schemas.openxmlformats.org/officeDocument/2006/relationships/image" Target="../media/image165.png"/><Relationship Id="rId9"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155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590.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59.xml.rels><?xml version="1.0" encoding="UTF-8" standalone="yes"?>
<Relationships xmlns="http://schemas.openxmlformats.org/package/2006/relationships"><Relationship Id="rId3" Type="http://schemas.openxmlformats.org/officeDocument/2006/relationships/image" Target="../media/image1551.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60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jpeg"/><Relationship Id="rId10" Type="http://schemas.openxmlformats.org/officeDocument/2006/relationships/image" Target="../media/image28.png"/><Relationship Id="rId4" Type="http://schemas.openxmlformats.org/officeDocument/2006/relationships/image" Target="../media/image23.jpe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550.png"/><Relationship Id="rId7" Type="http://schemas.openxmlformats.org/officeDocument/2006/relationships/image" Target="../media/image18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62.xml.rels><?xml version="1.0" encoding="UTF-8" standalone="yes"?>
<Relationships xmlns="http://schemas.openxmlformats.org/package/2006/relationships"><Relationship Id="rId3" Type="http://schemas.openxmlformats.org/officeDocument/2006/relationships/image" Target="../media/image1600.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79.png"/></Relationships>
</file>

<file path=ppt/slides/_rels/slide6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82.png"/><Relationship Id="rId5" Type="http://schemas.openxmlformats.org/officeDocument/2006/relationships/image" Target="../media/image1640.png"/><Relationship Id="rId4" Type="http://schemas.openxmlformats.org/officeDocument/2006/relationships/image" Target="../media/image183.png"/></Relationships>
</file>

<file path=ppt/slides/_rels/slide6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690.png"/><Relationship Id="rId5" Type="http://schemas.openxmlformats.org/officeDocument/2006/relationships/image" Target="../media/image1680.png"/><Relationship Id="rId4" Type="http://schemas.openxmlformats.org/officeDocument/2006/relationships/image" Target="../media/image185.png"/></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700.png"/></Relationships>
</file>

<file path=ppt/slides/_rels/slide6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1870.png"/><Relationship Id="rId3" Type="http://schemas.openxmlformats.org/officeDocument/2006/relationships/image" Target="../media/image184.png"/><Relationship Id="rId7" Type="http://schemas.openxmlformats.org/officeDocument/2006/relationships/image" Target="../media/image1860.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3.gif"/><Relationship Id="rId5" Type="http://schemas.openxmlformats.org/officeDocument/2006/relationships/image" Target="../media/image189.png"/><Relationship Id="rId4" Type="http://schemas.openxmlformats.org/officeDocument/2006/relationships/image" Target="../media/image1840.png"/></Relationships>
</file>

<file path=ppt/slides/_rels/slide7.xml.rels><?xml version="1.0" encoding="UTF-8" standalone="yes"?>
<Relationships xmlns="http://schemas.openxmlformats.org/package/2006/relationships"><Relationship Id="rId7" Type="http://schemas.openxmlformats.org/officeDocument/2006/relationships/image" Target="../media/image12.png"/><Relationship Id="rId17" Type="http://schemas.openxmlformats.org/officeDocument/2006/relationships/image" Target="../media/image30.png"/><Relationship Id="rId2" Type="http://schemas.openxmlformats.org/officeDocument/2006/relationships/notesSlide" Target="../notesSlides/notesSlide7.xml"/><Relationship Id="rId16"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173.png"/><Relationship Id="rId5" Type="http://schemas.openxmlformats.org/officeDocument/2006/relationships/image" Target="../media/image161.png"/><Relationship Id="rId15" Type="http://schemas.openxmlformats.org/officeDocument/2006/relationships/image" Target="../media/image39.png"/><Relationship Id="rId4" Type="http://schemas.openxmlformats.org/officeDocument/2006/relationships/image" Target="../media/image150.png"/><Relationship Id="rId14" Type="http://schemas.openxmlformats.org/officeDocument/2006/relationships/image" Target="../media/image38.png"/></Relationships>
</file>

<file path=ppt/slides/_rels/slide70.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870.png"/><Relationship Id="rId5" Type="http://schemas.openxmlformats.org/officeDocument/2006/relationships/image" Target="../media/image1860.png"/><Relationship Id="rId4" Type="http://schemas.openxmlformats.org/officeDocument/2006/relationships/image" Target="../media/image13.gif"/></Relationships>
</file>

<file path=ppt/slides/_rels/slide71.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4.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0.png"/></Relationships>
</file>

<file path=ppt/slides/_rels/slide7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5.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97.png"/><Relationship Id="rId4" Type="http://schemas.openxmlformats.org/officeDocument/2006/relationships/image" Target="../media/image19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600.png"/><Relationship Id="rId1" Type="http://schemas.openxmlformats.org/officeDocument/2006/relationships/slideLayout" Target="../slideLayouts/slideLayout3.xml"/><Relationship Id="rId5" Type="http://schemas.openxmlformats.org/officeDocument/2006/relationships/image" Target="../media/image199.png"/><Relationship Id="rId4" Type="http://schemas.openxmlformats.org/officeDocument/2006/relationships/image" Target="../media/image620.png"/></Relationships>
</file>

<file path=ppt/slides/_rels/slide76.xml.rels><?xml version="1.0" encoding="UTF-8" standalone="yes"?>
<Relationships xmlns="http://schemas.openxmlformats.org/package/2006/relationships"><Relationship Id="rId3" Type="http://schemas.openxmlformats.org/officeDocument/2006/relationships/image" Target="../media/image640.png"/><Relationship Id="rId7" Type="http://schemas.openxmlformats.org/officeDocument/2006/relationships/hyperlink" Target="https://github.com/zlatko-minev/pyEPR"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670.png"/><Relationship Id="rId5" Type="http://schemas.openxmlformats.org/officeDocument/2006/relationships/image" Target="../media/image661.png"/><Relationship Id="rId4" Type="http://schemas.openxmlformats.org/officeDocument/2006/relationships/image" Target="../media/image200.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2.png"/><Relationship Id="rId3" Type="http://schemas.openxmlformats.org/officeDocument/2006/relationships/image" Target="../media/image19.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173.png"/><Relationship Id="rId11" Type="http://schemas.openxmlformats.org/officeDocument/2006/relationships/image" Target="../media/image35.png"/><Relationship Id="rId5" Type="http://schemas.openxmlformats.org/officeDocument/2006/relationships/image" Target="../media/image161.png"/><Relationship Id="rId15" Type="http://schemas.openxmlformats.org/officeDocument/2006/relationships/image" Target="../media/image39.png"/><Relationship Id="rId10" Type="http://schemas.openxmlformats.org/officeDocument/2006/relationships/image" Target="../media/image33.png"/><Relationship Id="rId4" Type="http://schemas.openxmlformats.org/officeDocument/2006/relationships/image" Target="../media/image150.png"/><Relationship Id="rId9" Type="http://schemas.openxmlformats.org/officeDocument/2006/relationships/image" Target="../media/image330.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0.png"/><Relationship Id="rId7" Type="http://schemas.openxmlformats.org/officeDocument/2006/relationships/image" Target="../media/image19.pn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3.png"/><Relationship Id="rId11" Type="http://schemas.openxmlformats.org/officeDocument/2006/relationships/image" Target="../media/image38.png"/><Relationship Id="rId5" Type="http://schemas.openxmlformats.org/officeDocument/2006/relationships/image" Target="../media/image161.png"/><Relationship Id="rId10" Type="http://schemas.openxmlformats.org/officeDocument/2006/relationships/image" Target="../media/image12.png"/><Relationship Id="rId4" Type="http://schemas.openxmlformats.org/officeDocument/2006/relationships/image" Target="../media/image150.png"/><Relationship Id="rId9" Type="http://schemas.openxmlformats.org/officeDocument/2006/relationships/image" Target="../media/image310.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nvSpPr>
        <p:spPr bwMode="auto">
          <a:xfrm>
            <a:off x="0" y="1"/>
            <a:ext cx="12192000" cy="5090129"/>
          </a:xfrm>
          <a:prstGeom prst="rect">
            <a:avLst/>
          </a:prstGeom>
          <a:solidFill>
            <a:schemeClr val="tx1"/>
          </a:solidFill>
          <a:ln>
            <a:solidFill>
              <a:schemeClr val="tx1"/>
            </a:solidFill>
          </a:ln>
          <a:effectLst/>
        </p:spPr>
        <p:txBody>
          <a:bodyPr vert="horz" wrap="square" lIns="91440" tIns="45720" rIns="91440" bIns="45720" numCol="1" rtlCol="0" anchor="ctr" anchorCtr="0" compatLnSpc="1">
            <a:prstTxWarp prst="textNoShape">
              <a:avLst/>
            </a:prstTxWarp>
            <a:spAutoFit/>
          </a:bodyPr>
          <a:lstStyle/>
          <a:p>
            <a:pPr>
              <a:spcBef>
                <a:spcPct val="20000"/>
              </a:spcBef>
              <a:buFont typeface="Wingdings" pitchFamily="2" charset="2"/>
              <a:buChar char="²"/>
            </a:pPr>
            <a:endParaRPr lang="en-US">
              <a:latin typeface="Arial" charset="0"/>
            </a:endParaRPr>
          </a:p>
        </p:txBody>
      </p:sp>
      <p:sp>
        <p:nvSpPr>
          <p:cNvPr id="3" name="Subtitle 2"/>
          <p:cNvSpPr>
            <a:spLocks noGrp="1"/>
          </p:cNvSpPr>
          <p:nvPr>
            <p:ph type="subTitle" idx="1"/>
          </p:nvPr>
        </p:nvSpPr>
        <p:spPr>
          <a:xfrm>
            <a:off x="-594754" y="3297355"/>
            <a:ext cx="13240512" cy="2488449"/>
          </a:xfrm>
        </p:spPr>
        <p:txBody>
          <a:bodyPr>
            <a:normAutofit/>
          </a:bodyPr>
          <a:lstStyle/>
          <a:p>
            <a:r>
              <a:rPr lang="en-US" sz="3600" b="1" dirty="0">
                <a:solidFill>
                  <a:srgbClr val="FFCC99"/>
                </a:solidFill>
              </a:rPr>
              <a:t>Srivatsan Chakram</a:t>
            </a:r>
          </a:p>
          <a:p>
            <a:r>
              <a:rPr lang="en-US" sz="3600" b="1" dirty="0">
                <a:solidFill>
                  <a:srgbClr val="FFCC99"/>
                </a:solidFill>
              </a:rPr>
              <a:t>Rutgers, The State University of New Jersey</a:t>
            </a:r>
          </a:p>
          <a:p>
            <a:endParaRPr lang="en-US" sz="3200" b="1" dirty="0">
              <a:solidFill>
                <a:srgbClr val="FFCCCC"/>
              </a:solidFill>
            </a:endParaRPr>
          </a:p>
          <a:p>
            <a:endParaRPr lang="en-US" sz="3200" dirty="0">
              <a:solidFill>
                <a:schemeClr val="bg1"/>
              </a:solidFill>
              <a:latin typeface="Adobe Garamond Pro" pitchFamily="18" charset="0"/>
            </a:endParaRPr>
          </a:p>
        </p:txBody>
      </p:sp>
      <p:sp>
        <p:nvSpPr>
          <p:cNvPr id="5" name="Subtitle 2"/>
          <p:cNvSpPr txBox="1">
            <a:spLocks/>
          </p:cNvSpPr>
          <p:nvPr/>
        </p:nvSpPr>
        <p:spPr>
          <a:xfrm>
            <a:off x="2895600" y="4355296"/>
            <a:ext cx="6400800" cy="97870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endParaRPr lang="en-US" sz="1600" dirty="0">
              <a:solidFill>
                <a:schemeClr val="bg1"/>
              </a:solidFill>
              <a:latin typeface="Adobe Garamond Pro" pitchFamily="18" charset="0"/>
            </a:endParaRPr>
          </a:p>
        </p:txBody>
      </p:sp>
      <p:pic>
        <p:nvPicPr>
          <p:cNvPr id="1029" name="Picture 5" descr="S:\Multimode Paper 2016\Stimulated Vacuum Rabi Oscillations horizontal no labels.png"/>
          <p:cNvPicPr>
            <a:picLocks noChangeArrowheads="1"/>
          </p:cNvPicPr>
          <p:nvPr/>
        </p:nvPicPr>
        <p:blipFill rotWithShape="1">
          <a:blip r:embed="rId3">
            <a:extLst>
              <a:ext uri="{BEBA8EAE-BF5A-486C-A8C5-ECC9F3942E4B}">
                <a14:imgProps xmlns:a14="http://schemas.microsoft.com/office/drawing/2010/main">
                  <a14:imgLayer r:embed="rId4">
                    <a14:imgEffect>
                      <a14:colorTemperature colorTemp="11500"/>
                    </a14:imgEffect>
                    <a14:imgEffect>
                      <a14:saturation sat="105000"/>
                    </a14:imgEffect>
                  </a14:imgLayer>
                </a14:imgProps>
              </a:ext>
              <a:ext uri="{28A0092B-C50C-407E-A947-70E740481C1C}">
                <a14:useLocalDpi xmlns:a14="http://schemas.microsoft.com/office/drawing/2010/main" val="0"/>
              </a:ext>
            </a:extLst>
          </a:blip>
          <a:srcRect l="8671" t="5348" r="1378" b="12625"/>
          <a:stretch/>
        </p:blipFill>
        <p:spPr bwMode="auto">
          <a:xfrm>
            <a:off x="5547360" y="287083"/>
            <a:ext cx="6096000" cy="1224542"/>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sp>
        <p:nvSpPr>
          <p:cNvPr id="8" name="Title 7"/>
          <p:cNvSpPr>
            <a:spLocks noGrp="1"/>
          </p:cNvSpPr>
          <p:nvPr>
            <p:ph type="ctrTitle"/>
          </p:nvPr>
        </p:nvSpPr>
        <p:spPr>
          <a:xfrm>
            <a:off x="1560576" y="1719785"/>
            <a:ext cx="9463500" cy="1372258"/>
          </a:xfrm>
        </p:spPr>
        <p:txBody>
          <a:bodyPr/>
          <a:lstStyle/>
          <a:p>
            <a:pPr algn="ctr"/>
            <a:r>
              <a:rPr lang="it-IT" sz="4000" dirty="0">
                <a:solidFill>
                  <a:schemeClr val="accent2">
                    <a:lumMod val="20000"/>
                    <a:lumOff val="80000"/>
                  </a:schemeClr>
                </a:solidFill>
              </a:rPr>
              <a:t>Quantum Computing with 3D </a:t>
            </a:r>
            <a:r>
              <a:rPr lang="it-IT" sz="4000" dirty="0" err="1">
                <a:solidFill>
                  <a:schemeClr val="accent2">
                    <a:lumMod val="20000"/>
                    <a:lumOff val="80000"/>
                  </a:schemeClr>
                </a:solidFill>
              </a:rPr>
              <a:t>Cavity</a:t>
            </a:r>
            <a:r>
              <a:rPr lang="it-IT" sz="4000" dirty="0">
                <a:solidFill>
                  <a:schemeClr val="accent2">
                    <a:lumMod val="20000"/>
                    <a:lumOff val="80000"/>
                  </a:schemeClr>
                </a:solidFill>
              </a:rPr>
              <a:t> QED</a:t>
            </a:r>
          </a:p>
        </p:txBody>
      </p:sp>
      <p:pic>
        <p:nvPicPr>
          <p:cNvPr id="11" name="Picture 10">
            <a:extLst>
              <a:ext uri="{FF2B5EF4-FFF2-40B4-BE49-F238E27FC236}">
                <a16:creationId xmlns:a16="http://schemas.microsoft.com/office/drawing/2014/main" id="{A4CC498E-67E8-4476-9F65-5FDE40B68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958" y="465792"/>
            <a:ext cx="4035419" cy="979528"/>
          </a:xfrm>
          <a:prstGeom prst="rect">
            <a:avLst/>
          </a:prstGeom>
          <a:effectLst>
            <a:softEdge rad="254000"/>
          </a:effectLst>
        </p:spPr>
      </p:pic>
      <p:pic>
        <p:nvPicPr>
          <p:cNvPr id="4" name="Picture 3">
            <a:extLst>
              <a:ext uri="{FF2B5EF4-FFF2-40B4-BE49-F238E27FC236}">
                <a16:creationId xmlns:a16="http://schemas.microsoft.com/office/drawing/2014/main" id="{A72BA90E-5639-9345-A23A-87E5C7435C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959" y="5341564"/>
            <a:ext cx="2859948" cy="1119110"/>
          </a:xfrm>
          <a:prstGeom prst="rect">
            <a:avLst/>
          </a:prstGeom>
        </p:spPr>
      </p:pic>
      <p:pic>
        <p:nvPicPr>
          <p:cNvPr id="2" name="Picture 1" descr="A picture containing text, clock, gauge&#10;&#10;Description automatically generated">
            <a:extLst>
              <a:ext uri="{FF2B5EF4-FFF2-40B4-BE49-F238E27FC236}">
                <a16:creationId xmlns:a16="http://schemas.microsoft.com/office/drawing/2014/main" id="{529B6A83-4E32-664D-4404-E5C7BE4844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5594"/>
          <a:stretch/>
        </p:blipFill>
        <p:spPr>
          <a:xfrm>
            <a:off x="179545" y="5295442"/>
            <a:ext cx="941034" cy="1045466"/>
          </a:xfrm>
          <a:prstGeom prst="rect">
            <a:avLst/>
          </a:prstGeom>
        </p:spPr>
      </p:pic>
      <p:pic>
        <p:nvPicPr>
          <p:cNvPr id="12" name="Picture 11" descr="Logo&#10;&#10;Description automatically generated">
            <a:extLst>
              <a:ext uri="{FF2B5EF4-FFF2-40B4-BE49-F238E27FC236}">
                <a16:creationId xmlns:a16="http://schemas.microsoft.com/office/drawing/2014/main" id="{C94407D7-4AF7-364C-830C-D8831F6E96C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0000"/>
          <a:stretch/>
        </p:blipFill>
        <p:spPr>
          <a:xfrm>
            <a:off x="7831247" y="5567576"/>
            <a:ext cx="2772460" cy="615139"/>
          </a:xfrm>
          <a:prstGeom prst="rect">
            <a:avLst/>
          </a:prstGeom>
        </p:spPr>
      </p:pic>
      <p:pic>
        <p:nvPicPr>
          <p:cNvPr id="1026" name="Picture 2" descr="Army Research Office logo">
            <a:extLst>
              <a:ext uri="{FF2B5EF4-FFF2-40B4-BE49-F238E27FC236}">
                <a16:creationId xmlns:a16="http://schemas.microsoft.com/office/drawing/2014/main" id="{8BFBBC23-9B5E-2842-B01B-7FB7828BA9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36567" y="5253447"/>
            <a:ext cx="941034" cy="94103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C771D87-C280-F106-4B1A-48A1DDE6B497}"/>
              </a:ext>
            </a:extLst>
          </p:cNvPr>
          <p:cNvGrpSpPr/>
          <p:nvPr/>
        </p:nvGrpSpPr>
        <p:grpSpPr>
          <a:xfrm>
            <a:off x="4667035" y="5383661"/>
            <a:ext cx="2955757" cy="905842"/>
            <a:chOff x="6521119" y="326246"/>
            <a:chExt cx="2955757" cy="905842"/>
          </a:xfrm>
        </p:grpSpPr>
        <p:sp>
          <p:nvSpPr>
            <p:cNvPr id="9" name="Object 1">
              <a:extLst>
                <a:ext uri="{FF2B5EF4-FFF2-40B4-BE49-F238E27FC236}">
                  <a16:creationId xmlns:a16="http://schemas.microsoft.com/office/drawing/2014/main" id="{869A3D5F-7767-937F-FE79-9BEF86AE96EF}"/>
                </a:ext>
              </a:extLst>
            </p:cNvPr>
            <p:cNvSpPr/>
            <p:nvPr/>
          </p:nvSpPr>
          <p:spPr>
            <a:xfrm>
              <a:off x="6521119" y="326246"/>
              <a:ext cx="2859948" cy="248778"/>
            </a:xfrm>
            <a:prstGeom prst="rect">
              <a:avLst/>
            </a:prstGeom>
            <a:noFill/>
          </p:spPr>
          <p:txBody>
            <a:bodyPr wrap="square" lIns="0" tIns="0" rIns="0" bIns="0" rtlCol="0" anchor="t"/>
            <a:lstStyle/>
            <a:p>
              <a:pPr>
                <a:lnSpc>
                  <a:spcPts val="1960"/>
                </a:lnSpc>
                <a:buNone/>
              </a:pPr>
              <a:r>
                <a:rPr lang="en-US" sz="1050" dirty="0">
                  <a:solidFill>
                    <a:srgbClr val="44546A"/>
                  </a:solidFill>
                  <a:latin typeface="Roboto" panose="02000000000000000000" pitchFamily="2" charset="0"/>
                  <a:ea typeface="Roboto" panose="02000000000000000000" pitchFamily="2" charset="0"/>
                  <a:cs typeface="Assistant SemiBold" pitchFamily="2" charset="-79"/>
                </a:rPr>
                <a:t>U.S. Quantum Information Summer School 2023</a:t>
              </a:r>
              <a:endParaRPr lang="en-US" sz="1050" dirty="0">
                <a:latin typeface="Roboto" panose="02000000000000000000" pitchFamily="2" charset="0"/>
                <a:ea typeface="Roboto" panose="02000000000000000000" pitchFamily="2" charset="0"/>
                <a:cs typeface="Assistant SemiBold" pitchFamily="2" charset="-79"/>
              </a:endParaRPr>
            </a:p>
          </p:txBody>
        </p:sp>
        <p:pic>
          <p:nvPicPr>
            <p:cNvPr id="10" name="Picture 9">
              <a:extLst>
                <a:ext uri="{FF2B5EF4-FFF2-40B4-BE49-F238E27FC236}">
                  <a16:creationId xmlns:a16="http://schemas.microsoft.com/office/drawing/2014/main" id="{BF5F85F3-977B-ACA3-39B2-FBDB28AFDA4B}"/>
                </a:ext>
              </a:extLst>
            </p:cNvPr>
            <p:cNvPicPr>
              <a:picLocks noChangeAspect="1"/>
            </p:cNvPicPr>
            <p:nvPr/>
          </p:nvPicPr>
          <p:blipFill>
            <a:blip r:embed="rId10"/>
            <a:stretch>
              <a:fillRect/>
            </a:stretch>
          </p:blipFill>
          <p:spPr>
            <a:xfrm>
              <a:off x="6521119" y="566474"/>
              <a:ext cx="2955757" cy="665614"/>
            </a:xfrm>
            <a:prstGeom prst="rect">
              <a:avLst/>
            </a:prstGeom>
          </p:spPr>
        </p:pic>
      </p:grpSp>
    </p:spTree>
    <p:extLst>
      <p:ext uri="{BB962C8B-B14F-4D97-AF65-F5344CB8AC3E}">
        <p14:creationId xmlns:p14="http://schemas.microsoft.com/office/powerpoint/2010/main" val="17140629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95797E6-6AD0-45DC-91A8-78F97C74B3C5}"/>
              </a:ext>
            </a:extLst>
          </p:cNvPr>
          <p:cNvSpPr/>
          <p:nvPr/>
        </p:nvSpPr>
        <p:spPr bwMode="auto">
          <a:xfrm>
            <a:off x="6267539" y="2807208"/>
            <a:ext cx="5388013" cy="3749040"/>
          </a:xfrm>
          <a:prstGeom prst="rect">
            <a:avLst/>
          </a:prstGeom>
          <a:solidFill>
            <a:srgbClr val="C00000">
              <a:alpha val="0"/>
            </a:srgbClr>
          </a:solidFill>
          <a:ln>
            <a:solidFill>
              <a:srgbClr val="0070C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52627F09-F568-497F-9899-53D58B810957}"/>
              </a:ext>
            </a:extLst>
          </p:cNvPr>
          <p:cNvSpPr/>
          <p:nvPr/>
        </p:nvSpPr>
        <p:spPr bwMode="auto">
          <a:xfrm>
            <a:off x="243419" y="2825496"/>
            <a:ext cx="5388013" cy="3749040"/>
          </a:xfrm>
          <a:prstGeom prst="rect">
            <a:avLst/>
          </a:prstGeom>
          <a:solidFill>
            <a:srgbClr val="C00000">
              <a:alpha val="0"/>
            </a:srgbClr>
          </a:solidFill>
          <a:ln>
            <a:solidFill>
              <a:srgbClr val="C000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23875723-A984-419F-8ED7-3E760CED19BE}"/>
              </a:ext>
            </a:extLst>
          </p:cNvPr>
          <p:cNvSpPr/>
          <p:nvPr/>
        </p:nvSpPr>
        <p:spPr>
          <a:xfrm>
            <a:off x="390144" y="992207"/>
            <a:ext cx="4614533" cy="2985433"/>
          </a:xfrm>
          <a:prstGeom prst="rect">
            <a:avLst/>
          </a:prstGeom>
        </p:spPr>
        <p:txBody>
          <a:bodyPr wrap="none">
            <a:spAutoFit/>
          </a:bodyPr>
          <a:lstStyle/>
          <a:p>
            <a:pPr marL="457200" indent="-457200">
              <a:buFont typeface="Arial" panose="020B0604020202020204" pitchFamily="34" charset="0"/>
              <a:buChar char="•"/>
            </a:pPr>
            <a:r>
              <a:rPr lang="en-US" sz="2400" b="1" dirty="0">
                <a:solidFill>
                  <a:schemeClr val="accent2">
                    <a:lumMod val="60000"/>
                    <a:lumOff val="40000"/>
                  </a:schemeClr>
                </a:solidFill>
                <a:latin typeface="Adobe Garamond Pro" panose="02020502060506020403" pitchFamily="18" charset="0"/>
              </a:rPr>
              <a:t>Dispersive approximation</a:t>
            </a:r>
          </a:p>
          <a:p>
            <a:pPr marL="457200" indent="-457200">
              <a:buFont typeface="Arial" panose="020B0604020202020204" pitchFamily="34" charset="0"/>
              <a:buChar char="•"/>
            </a:pPr>
            <a:r>
              <a:rPr lang="en-US" sz="2400" dirty="0">
                <a:latin typeface="Adobe Garamond Pro" panose="02020502060506020403" pitchFamily="18" charset="0"/>
              </a:rPr>
              <a:t>Qubit and cavity are off-resonant</a:t>
            </a: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p:txBody>
      </p:sp>
      <p:sp>
        <p:nvSpPr>
          <p:cNvPr id="2" name="Title 1"/>
          <p:cNvSpPr>
            <a:spLocks noGrp="1"/>
          </p:cNvSpPr>
          <p:nvPr>
            <p:ph type="title"/>
          </p:nvPr>
        </p:nvSpPr>
        <p:spPr/>
        <p:txBody>
          <a:bodyPr/>
          <a:lstStyle/>
          <a:p>
            <a:r>
              <a:rPr lang="en-US" sz="3400" dirty="0"/>
              <a:t>Circuit quantum electrodynamics</a:t>
            </a:r>
          </a:p>
        </p:txBody>
      </p:sp>
      <p:grpSp>
        <p:nvGrpSpPr>
          <p:cNvPr id="4" name="Group 3"/>
          <p:cNvGrpSpPr/>
          <p:nvPr/>
        </p:nvGrpSpPr>
        <p:grpSpPr>
          <a:xfrm>
            <a:off x="1311454" y="9150954"/>
            <a:ext cx="2736442" cy="2075250"/>
            <a:chOff x="3170097" y="1657350"/>
            <a:chExt cx="2244565" cy="1546236"/>
          </a:xfrm>
        </p:grpSpPr>
        <p:sp>
          <p:nvSpPr>
            <p:cNvPr id="19" name="Arc 18"/>
            <p:cNvSpPr/>
            <p:nvPr/>
          </p:nvSpPr>
          <p:spPr bwMode="auto">
            <a:xfrm>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med" len="med"/>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solidFill>
                  <a:srgbClr val="00B050"/>
                </a:solidFill>
              </a:endParaRPr>
            </a:p>
          </p:txBody>
        </p:sp>
        <p:sp>
          <p:nvSpPr>
            <p:cNvPr id="20" name="Arc 19"/>
            <p:cNvSpPr/>
            <p:nvPr/>
          </p:nvSpPr>
          <p:spPr bwMode="auto">
            <a:xfrm rot="10800000">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mc:AlternateContent xmlns:mc="http://schemas.openxmlformats.org/markup-compatibility/2006" xmlns:a14="http://schemas.microsoft.com/office/drawing/2010/main">
          <mc:Choice Requires="a14">
            <p:sp>
              <p:nvSpPr>
                <p:cNvPr id="21" name="TextBox 455"/>
                <p:cNvSpPr txBox="1"/>
                <p:nvPr/>
              </p:nvSpPr>
              <p:spPr>
                <a:xfrm>
                  <a:off x="4309948" y="1657350"/>
                  <a:ext cx="513891" cy="400639"/>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0070C0"/>
                                </a:solidFill>
                                <a:latin typeface="Cambria Math" panose="02040503050406030204" pitchFamily="18" charset="0"/>
                              </a:rPr>
                            </m:ctrlPr>
                          </m:sSubPr>
                          <m:e>
                            <m:r>
                              <a:rPr lang="en-US" sz="2667" i="1">
                                <a:solidFill>
                                  <a:srgbClr val="0070C0"/>
                                </a:solidFill>
                                <a:latin typeface="Cambria Math"/>
                                <a:ea typeface="Cambria Math"/>
                              </a:rPr>
                              <m:t>𝜔</m:t>
                            </m:r>
                          </m:e>
                          <m:sub>
                            <m:r>
                              <a:rPr lang="en-US" sz="2667" i="1">
                                <a:solidFill>
                                  <a:srgbClr val="0070C0"/>
                                </a:solidFill>
                                <a:latin typeface="Cambria Math"/>
                              </a:rPr>
                              <m:t>𝑞</m:t>
                            </m:r>
                          </m:sub>
                        </m:sSub>
                      </m:oMath>
                    </m:oMathPara>
                  </a14:m>
                  <a:endParaRPr lang="en-US" sz="2667" dirty="0">
                    <a:solidFill>
                      <a:srgbClr val="0070C0"/>
                    </a:solidFill>
                  </a:endParaRPr>
                </a:p>
              </p:txBody>
            </p:sp>
          </mc:Choice>
          <mc:Fallback xmlns="">
            <p:sp>
              <p:nvSpPr>
                <p:cNvPr id="21" name="TextBox 455"/>
                <p:cNvSpPr txBox="1">
                  <a:spLocks noRot="1" noChangeAspect="1" noMove="1" noResize="1" noEditPoints="1" noAdjustHandles="1" noChangeArrowheads="1" noChangeShapeType="1" noTextEdit="1"/>
                </p:cNvSpPr>
                <p:nvPr/>
              </p:nvSpPr>
              <p:spPr>
                <a:xfrm>
                  <a:off x="4309948" y="1657350"/>
                  <a:ext cx="513891" cy="400639"/>
                </a:xfrm>
                <a:prstGeom prst="rect">
                  <a:avLst/>
                </a:prstGeom>
                <a:blipFill>
                  <a:blip r:embed="rId5"/>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101"/>
                <p:cNvSpPr txBox="1"/>
                <p:nvPr/>
              </p:nvSpPr>
              <p:spPr>
                <a:xfrm>
                  <a:off x="3170097" y="2826511"/>
                  <a:ext cx="497299"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FF0000"/>
                                </a:solidFill>
                                <a:latin typeface="Cambria Math" panose="02040503050406030204" pitchFamily="18" charset="0"/>
                              </a:rPr>
                            </m:ctrlPr>
                          </m:sSubPr>
                          <m:e>
                            <m:r>
                              <a:rPr lang="en-US" sz="2667" i="1">
                                <a:solidFill>
                                  <a:srgbClr val="FF0000"/>
                                </a:solidFill>
                                <a:latin typeface="Cambria Math"/>
                                <a:ea typeface="Cambria Math"/>
                              </a:rPr>
                              <m:t>𝜔</m:t>
                            </m:r>
                          </m:e>
                          <m:sub>
                            <m:r>
                              <a:rPr lang="en-US" sz="2667" i="1">
                                <a:solidFill>
                                  <a:srgbClr val="FF0000"/>
                                </a:solidFill>
                                <a:latin typeface="Cambria Math"/>
                              </a:rPr>
                              <m:t>𝑐</m:t>
                            </m:r>
                          </m:sub>
                        </m:sSub>
                      </m:oMath>
                    </m:oMathPara>
                  </a14:m>
                  <a:endParaRPr lang="en-US" sz="2667" dirty="0">
                    <a:solidFill>
                      <a:srgbClr val="FF0000"/>
                    </a:solidFill>
                  </a:endParaRPr>
                </a:p>
              </p:txBody>
            </p:sp>
          </mc:Choice>
          <mc:Fallback xmlns="">
            <p:sp>
              <p:nvSpPr>
                <p:cNvPr id="22" name="TextBox 101"/>
                <p:cNvSpPr txBox="1">
                  <a:spLocks noRot="1" noChangeAspect="1" noMove="1" noResize="1" noEditPoints="1" noAdjustHandles="1" noChangeArrowheads="1" noChangeShapeType="1" noTextEdit="1"/>
                </p:cNvSpPr>
                <p:nvPr/>
              </p:nvSpPr>
              <p:spPr>
                <a:xfrm>
                  <a:off x="3170097" y="2826511"/>
                  <a:ext cx="497299" cy="377075"/>
                </a:xfrm>
                <a:prstGeom prst="rect">
                  <a:avLst/>
                </a:prstGeom>
                <a:blipFill>
                  <a:blip r:embed="rId6"/>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102"/>
                <p:cNvSpPr txBox="1"/>
                <p:nvPr/>
              </p:nvSpPr>
              <p:spPr>
                <a:xfrm>
                  <a:off x="4959315" y="2176395"/>
                  <a:ext cx="371303"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r>
                          <a:rPr lang="en-US" sz="2667" i="1">
                            <a:solidFill>
                              <a:srgbClr val="00B050"/>
                            </a:solidFill>
                            <a:latin typeface="Cambria Math"/>
                          </a:rPr>
                          <m:t>𝑔</m:t>
                        </m:r>
                      </m:oMath>
                    </m:oMathPara>
                  </a14:m>
                  <a:endParaRPr lang="en-US" sz="2667" dirty="0">
                    <a:solidFill>
                      <a:srgbClr val="00B050"/>
                    </a:solidFill>
                  </a:endParaRPr>
                </a:p>
              </p:txBody>
            </p:sp>
          </mc:Choice>
          <mc:Fallback xmlns="">
            <p:sp>
              <p:nvSpPr>
                <p:cNvPr id="23" name="TextBox 102"/>
                <p:cNvSpPr txBox="1">
                  <a:spLocks noRot="1" noChangeAspect="1" noMove="1" noResize="1" noEditPoints="1" noAdjustHandles="1" noChangeArrowheads="1" noChangeShapeType="1" noTextEdit="1"/>
                </p:cNvSpPr>
                <p:nvPr/>
              </p:nvSpPr>
              <p:spPr>
                <a:xfrm>
                  <a:off x="4959315" y="2176395"/>
                  <a:ext cx="371303" cy="377075"/>
                </a:xfrm>
                <a:prstGeom prst="rect">
                  <a:avLst/>
                </a:prstGeom>
                <a:blipFill>
                  <a:blip r:embed="rId7"/>
                  <a:stretch>
                    <a:fillRect b="-12500"/>
                  </a:stretch>
                </a:blipFill>
              </p:spPr>
              <p:txBody>
                <a:bodyPr/>
                <a:lstStyle/>
                <a:p>
                  <a:r>
                    <a:rPr lang="en-US">
                      <a:noFill/>
                    </a:rPr>
                    <a:t> </a:t>
                  </a:r>
                </a:p>
              </p:txBody>
            </p:sp>
          </mc:Fallback>
        </mc:AlternateContent>
      </p:grpSp>
      <p:sp>
        <p:nvSpPr>
          <p:cNvPr id="56" name="Rectangle 55"/>
          <p:cNvSpPr/>
          <p:nvPr/>
        </p:nvSpPr>
        <p:spPr bwMode="auto">
          <a:xfrm>
            <a:off x="3250028" y="2946893"/>
            <a:ext cx="626037" cy="1113958"/>
          </a:xfrm>
          <a:prstGeom prst="rect">
            <a:avLst/>
          </a:prstGeom>
          <a:solidFill>
            <a:srgbClr val="00B050">
              <a:alpha val="30196"/>
            </a:srgbClr>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mc:AlternateContent xmlns:mc="http://schemas.openxmlformats.org/markup-compatibility/2006" xmlns:a14="http://schemas.microsoft.com/office/drawing/2010/main">
        <mc:Choice Requires="a14">
          <p:sp>
            <p:nvSpPr>
              <p:cNvPr id="64" name="Rectangle 63"/>
              <p:cNvSpPr/>
              <p:nvPr/>
            </p:nvSpPr>
            <p:spPr>
              <a:xfrm>
                <a:off x="7239422" y="1709699"/>
                <a:ext cx="548548" cy="5027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2667" i="1">
                          <a:solidFill>
                            <a:schemeClr val="bg1"/>
                          </a:solidFill>
                          <a:latin typeface="Cambria Math"/>
                          <a:ea typeface="Cambria Math"/>
                        </a:rPr>
                        <m:t>Φ</m:t>
                      </m:r>
                    </m:oMath>
                  </m:oMathPara>
                </a14:m>
                <a:endParaRPr lang="en-US" sz="2667" dirty="0">
                  <a:solidFill>
                    <a:schemeClr val="bg1"/>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7239422" y="1709699"/>
                <a:ext cx="548548" cy="502766"/>
              </a:xfrm>
              <a:prstGeom prst="rect">
                <a:avLst/>
              </a:prstGeom>
              <a:blipFill>
                <a:blip r:embed="rId18"/>
                <a:stretch>
                  <a:fillRect/>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C7EE5FE8-114A-4DD3-B1D1-D11C46211307}"/>
              </a:ext>
            </a:extLst>
          </p:cNvPr>
          <p:cNvSpPr/>
          <p:nvPr/>
        </p:nvSpPr>
        <p:spPr bwMode="auto">
          <a:xfrm>
            <a:off x="2898488" y="2946893"/>
            <a:ext cx="1739033" cy="1177250"/>
          </a:xfrm>
          <a:prstGeom prst="rect">
            <a:avLst/>
          </a:prstGeom>
          <a:solidFill>
            <a:schemeClr val="bg1"/>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p:pic>
        <p:nvPicPr>
          <p:cNvPr id="6" name="Picture 5">
            <a:extLst>
              <a:ext uri="{FF2B5EF4-FFF2-40B4-BE49-F238E27FC236}">
                <a16:creationId xmlns:a16="http://schemas.microsoft.com/office/drawing/2014/main" id="{FD84DA3E-6D9A-5D4D-8471-6D49C1B39A1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6209" y="3194208"/>
            <a:ext cx="4951695" cy="3392561"/>
          </a:xfrm>
          <a:prstGeom prst="rect">
            <a:avLst/>
          </a:prstGeom>
        </p:spPr>
      </p:pic>
      <p:pic>
        <p:nvPicPr>
          <p:cNvPr id="8" name="Picture 7">
            <a:extLst>
              <a:ext uri="{FF2B5EF4-FFF2-40B4-BE49-F238E27FC236}">
                <a16:creationId xmlns:a16="http://schemas.microsoft.com/office/drawing/2014/main" id="{E1A0C534-88F0-524E-A817-96D563D371A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18571" y="3194208"/>
            <a:ext cx="5054101" cy="3400032"/>
          </a:xfrm>
          <a:prstGeom prst="rect">
            <a:avLst/>
          </a:prstGeom>
        </p:spPr>
      </p:pic>
      <p:grpSp>
        <p:nvGrpSpPr>
          <p:cNvPr id="11" name="Group 10">
            <a:extLst>
              <a:ext uri="{FF2B5EF4-FFF2-40B4-BE49-F238E27FC236}">
                <a16:creationId xmlns:a16="http://schemas.microsoft.com/office/drawing/2014/main" id="{CDD4613C-473E-D94F-A183-C58841657ECF}"/>
              </a:ext>
            </a:extLst>
          </p:cNvPr>
          <p:cNvGrpSpPr/>
          <p:nvPr/>
        </p:nvGrpSpPr>
        <p:grpSpPr>
          <a:xfrm>
            <a:off x="8485265" y="941832"/>
            <a:ext cx="6267415" cy="1536192"/>
            <a:chOff x="8485265" y="941832"/>
            <a:chExt cx="6267415" cy="1536192"/>
          </a:xfrm>
        </p:grpSpPr>
        <p:sp>
          <p:nvSpPr>
            <p:cNvPr id="10" name="Rectangle 9">
              <a:extLst>
                <a:ext uri="{FF2B5EF4-FFF2-40B4-BE49-F238E27FC236}">
                  <a16:creationId xmlns:a16="http://schemas.microsoft.com/office/drawing/2014/main" id="{1B18011B-2199-BB40-B40E-39A17FE5E5A9}"/>
                </a:ext>
              </a:extLst>
            </p:cNvPr>
            <p:cNvSpPr/>
            <p:nvPr/>
          </p:nvSpPr>
          <p:spPr bwMode="auto">
            <a:xfrm>
              <a:off x="8485265" y="941832"/>
              <a:ext cx="3029062" cy="1536192"/>
            </a:xfrm>
            <a:prstGeom prst="rect">
              <a:avLst/>
            </a:prstGeom>
            <a:solidFill>
              <a:srgbClr val="F3F3F3"/>
            </a:solidFill>
            <a:ln w="158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12B14F00-6FC9-3349-A378-E575E9F0192A}"/>
                    </a:ext>
                  </a:extLst>
                </p:cNvPr>
                <p:cNvSpPr/>
                <p:nvPr/>
              </p:nvSpPr>
              <p:spPr>
                <a:xfrm>
                  <a:off x="8656680" y="1086708"/>
                  <a:ext cx="6096000" cy="1245982"/>
                </a:xfrm>
                <a:prstGeom prst="rect">
                  <a:avLst/>
                </a:prstGeom>
              </p:spPr>
              <p:txBody>
                <a:bodyPr>
                  <a:spAutoFit/>
                </a:bodyPr>
                <a:lstStyle/>
                <a:p>
                  <a:r>
                    <a:rPr lang="en-US" sz="2800" i="1" dirty="0">
                      <a:latin typeface="Adobe Garamond Pro" panose="02020502060506020403" pitchFamily="18" charset="0"/>
                    </a:rPr>
                    <a:t>High </a:t>
                  </a:r>
                  <a:r>
                    <a:rPr lang="en-US" sz="2800" i="1" dirty="0">
                      <a:solidFill>
                        <a:srgbClr val="FF7C80"/>
                      </a:solidFill>
                      <a:latin typeface="Adobe Garamond Pro" panose="02020502060506020403" pitchFamily="18" charset="0"/>
                    </a:rPr>
                    <a:t>cooperativity</a:t>
                  </a:r>
                </a:p>
                <a:p>
                  <a14:m>
                    <m:oMath xmlns:m="http://schemas.openxmlformats.org/officeDocument/2006/math">
                      <m:r>
                        <a:rPr lang="en-US" sz="2800" i="1">
                          <a:latin typeface="Cambria Math" panose="02040503050406030204" pitchFamily="18" charset="0"/>
                        </a:rPr>
                        <m:t>𝐶</m:t>
                      </m:r>
                      <m:r>
                        <a:rPr lang="en-US" sz="2800" i="1">
                          <a:latin typeface="Cambria Math" panose="02040503050406030204" pitchFamily="18" charset="0"/>
                        </a:rPr>
                        <m:t>=</m:t>
                      </m:r>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r>
                                <a:rPr lang="en-US" sz="2800" i="1">
                                  <a:latin typeface="Cambria Math" panose="02040503050406030204" pitchFamily="18" charset="0"/>
                                </a:rPr>
                                <m:t>𝑔</m:t>
                              </m:r>
                            </m:e>
                            <m:sup>
                              <m:r>
                                <a:rPr lang="en-US" sz="2800" i="1">
                                  <a:latin typeface="Cambria Math" panose="02040503050406030204" pitchFamily="18" charset="0"/>
                                </a:rPr>
                                <m:t>2</m:t>
                              </m:r>
                            </m:sup>
                          </m:sSup>
                        </m:num>
                        <m:den>
                          <m:r>
                            <a:rPr lang="en-US" sz="2800" i="1">
                              <a:latin typeface="Cambria Math" panose="02040503050406030204" pitchFamily="18" charset="0"/>
                            </a:rPr>
                            <m:t>𝜅𝛾</m:t>
                          </m:r>
                        </m:den>
                      </m:f>
                    </m:oMath>
                  </a14:m>
                  <a:r>
                    <a:rPr lang="en-US" sz="2800" i="1" dirty="0">
                      <a:latin typeface="Adobe Garamond Pro" panose="02020502060506020403" pitchFamily="18" charset="0"/>
                    </a:rPr>
                    <a:t> = 10</a:t>
                  </a:r>
                  <a:r>
                    <a:rPr lang="en-US" sz="2800" i="1" baseline="30000" dirty="0">
                      <a:latin typeface="Adobe Garamond Pro" panose="02020502060506020403" pitchFamily="18" charset="0"/>
                    </a:rPr>
                    <a:t>5</a:t>
                  </a:r>
                  <a:r>
                    <a:rPr lang="en-US" sz="2800" i="1" dirty="0">
                      <a:latin typeface="Adobe Garamond Pro" panose="02020502060506020403" pitchFamily="18" charset="0"/>
                    </a:rPr>
                    <a:t> - 10</a:t>
                  </a:r>
                  <a:r>
                    <a:rPr lang="en-US" sz="2800" i="1" baseline="30000" dirty="0">
                      <a:latin typeface="Adobe Garamond Pro" panose="02020502060506020403" pitchFamily="18" charset="0"/>
                    </a:rPr>
                    <a:t>9</a:t>
                  </a:r>
                  <a:endParaRPr lang="en-US" sz="2800" i="1" dirty="0">
                    <a:latin typeface="Adobe Garamond Pro" panose="02020502060506020403" pitchFamily="18" charset="0"/>
                  </a:endParaRPr>
                </a:p>
              </p:txBody>
            </p:sp>
          </mc:Choice>
          <mc:Fallback>
            <p:sp>
              <p:nvSpPr>
                <p:cNvPr id="9" name="Rectangle 8">
                  <a:extLst>
                    <a:ext uri="{FF2B5EF4-FFF2-40B4-BE49-F238E27FC236}">
                      <a16:creationId xmlns:a16="http://schemas.microsoft.com/office/drawing/2014/main" id="{12B14F00-6FC9-3349-A378-E575E9F0192A}"/>
                    </a:ext>
                  </a:extLst>
                </p:cNvPr>
                <p:cNvSpPr>
                  <a:spLocks noRot="1" noChangeAspect="1" noMove="1" noResize="1" noEditPoints="1" noAdjustHandles="1" noChangeArrowheads="1" noChangeShapeType="1" noTextEdit="1"/>
                </p:cNvSpPr>
                <p:nvPr/>
              </p:nvSpPr>
              <p:spPr>
                <a:xfrm>
                  <a:off x="8656680" y="1086708"/>
                  <a:ext cx="6096000" cy="1245982"/>
                </a:xfrm>
                <a:prstGeom prst="rect">
                  <a:avLst/>
                </a:prstGeom>
                <a:blipFill>
                  <a:blip r:embed="rId21"/>
                  <a:stretch>
                    <a:fillRect l="-2079" t="-5051" b="-3030"/>
                  </a:stretch>
                </a:blipFill>
              </p:spPr>
              <p:txBody>
                <a:bodyPr/>
                <a:lstStyle/>
                <a:p>
                  <a:r>
                    <a:rPr lang="en-US">
                      <a:noFill/>
                    </a:rPr>
                    <a:t> </a:t>
                  </a:r>
                </a:p>
              </p:txBody>
            </p:sp>
          </mc:Fallback>
        </mc:AlternateContent>
      </p:grpSp>
      <p:sp>
        <p:nvSpPr>
          <p:cNvPr id="12" name="Rectangle 11">
            <a:extLst>
              <a:ext uri="{FF2B5EF4-FFF2-40B4-BE49-F238E27FC236}">
                <a16:creationId xmlns:a16="http://schemas.microsoft.com/office/drawing/2014/main" id="{0B9CD887-1FF7-704A-9FCF-C3F9AB847F97}"/>
              </a:ext>
            </a:extLst>
          </p:cNvPr>
          <p:cNvSpPr/>
          <p:nvPr/>
        </p:nvSpPr>
        <p:spPr>
          <a:xfrm>
            <a:off x="1048512" y="2794922"/>
            <a:ext cx="4002186" cy="461665"/>
          </a:xfrm>
          <a:prstGeom prst="rect">
            <a:avLst/>
          </a:prstGeom>
        </p:spPr>
        <p:txBody>
          <a:bodyPr wrap="none">
            <a:spAutoFit/>
          </a:bodyPr>
          <a:lstStyle/>
          <a:p>
            <a:r>
              <a:rPr lang="en-US" sz="2400" dirty="0">
                <a:solidFill>
                  <a:srgbClr val="C00000"/>
                </a:solidFill>
                <a:latin typeface="Adobe Garamond Pro" panose="02020502060506020403" pitchFamily="18" charset="0"/>
              </a:rPr>
              <a:t>Cavity shift based on qubit state</a:t>
            </a:r>
          </a:p>
        </p:txBody>
      </p:sp>
      <p:sp>
        <p:nvSpPr>
          <p:cNvPr id="13" name="Rectangle 12">
            <a:extLst>
              <a:ext uri="{FF2B5EF4-FFF2-40B4-BE49-F238E27FC236}">
                <a16:creationId xmlns:a16="http://schemas.microsoft.com/office/drawing/2014/main" id="{DCB77EE5-2E9B-5C43-AED9-CD07FA2BE77B}"/>
              </a:ext>
            </a:extLst>
          </p:cNvPr>
          <p:cNvSpPr/>
          <p:nvPr/>
        </p:nvSpPr>
        <p:spPr>
          <a:xfrm>
            <a:off x="6623039" y="2804231"/>
            <a:ext cx="4886209" cy="461665"/>
          </a:xfrm>
          <a:prstGeom prst="rect">
            <a:avLst/>
          </a:prstGeom>
        </p:spPr>
        <p:txBody>
          <a:bodyPr wrap="none">
            <a:spAutoFit/>
          </a:bodyPr>
          <a:lstStyle/>
          <a:p>
            <a:r>
              <a:rPr lang="en-US" sz="2400" dirty="0">
                <a:solidFill>
                  <a:srgbClr val="005392"/>
                </a:solidFill>
                <a:latin typeface="Adobe Garamond Pro" panose="02020502060506020403" pitchFamily="18" charset="0"/>
              </a:rPr>
              <a:t>Qubit shift from cavity photon number</a:t>
            </a:r>
          </a:p>
        </p:txBody>
      </p:sp>
      <p:grpSp>
        <p:nvGrpSpPr>
          <p:cNvPr id="48" name="Group 47">
            <a:extLst>
              <a:ext uri="{FF2B5EF4-FFF2-40B4-BE49-F238E27FC236}">
                <a16:creationId xmlns:a16="http://schemas.microsoft.com/office/drawing/2014/main" id="{159CFDDC-5DA5-3145-82E5-0165F73ED8BD}"/>
              </a:ext>
            </a:extLst>
          </p:cNvPr>
          <p:cNvGrpSpPr/>
          <p:nvPr/>
        </p:nvGrpSpPr>
        <p:grpSpPr>
          <a:xfrm>
            <a:off x="8636529" y="858639"/>
            <a:ext cx="2548601" cy="1702120"/>
            <a:chOff x="2977959" y="1397564"/>
            <a:chExt cx="3223613" cy="2030356"/>
          </a:xfrm>
        </p:grpSpPr>
        <p:pic>
          <p:nvPicPr>
            <p:cNvPr id="50" name="Picture 49">
              <a:extLst>
                <a:ext uri="{FF2B5EF4-FFF2-40B4-BE49-F238E27FC236}">
                  <a16:creationId xmlns:a16="http://schemas.microsoft.com/office/drawing/2014/main" id="{F5AE81FD-EA64-8B47-B75F-8DB5625301A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977959" y="1397564"/>
              <a:ext cx="3223613" cy="2030356"/>
            </a:xfrm>
            <a:prstGeom prst="rect">
              <a:avLst/>
            </a:prstGeom>
          </p:spPr>
        </p:pic>
        <p:sp>
          <p:nvSpPr>
            <p:cNvPr id="58" name="Arc 57">
              <a:extLst>
                <a:ext uri="{FF2B5EF4-FFF2-40B4-BE49-F238E27FC236}">
                  <a16:creationId xmlns:a16="http://schemas.microsoft.com/office/drawing/2014/main" id="{C2800106-37D9-2F42-BF8B-356A1D2E4DEA}"/>
                </a:ext>
              </a:extLst>
            </p:cNvPr>
            <p:cNvSpPr/>
            <p:nvPr/>
          </p:nvSpPr>
          <p:spPr bwMode="auto">
            <a:xfrm>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med" len="med"/>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solidFill>
                  <a:srgbClr val="00B050"/>
                </a:solidFill>
              </a:endParaRPr>
            </a:p>
          </p:txBody>
        </p:sp>
        <p:sp>
          <p:nvSpPr>
            <p:cNvPr id="60" name="Arc 59">
              <a:extLst>
                <a:ext uri="{FF2B5EF4-FFF2-40B4-BE49-F238E27FC236}">
                  <a16:creationId xmlns:a16="http://schemas.microsoft.com/office/drawing/2014/main" id="{0864354B-3398-8D4F-8BFD-2276889CC46C}"/>
                </a:ext>
              </a:extLst>
            </p:cNvPr>
            <p:cNvSpPr/>
            <p:nvPr/>
          </p:nvSpPr>
          <p:spPr bwMode="auto">
            <a:xfrm rot="10800000">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mc:AlternateContent xmlns:mc="http://schemas.openxmlformats.org/markup-compatibility/2006" xmlns:a14="http://schemas.microsoft.com/office/drawing/2010/main">
          <mc:Choice Requires="a14">
            <p:sp>
              <p:nvSpPr>
                <p:cNvPr id="61" name="TextBox 455">
                  <a:extLst>
                    <a:ext uri="{FF2B5EF4-FFF2-40B4-BE49-F238E27FC236}">
                      <a16:creationId xmlns:a16="http://schemas.microsoft.com/office/drawing/2014/main" id="{B0C211B3-8329-4E45-BC33-D7C816440E31}"/>
                    </a:ext>
                  </a:extLst>
                </p:cNvPr>
                <p:cNvSpPr txBox="1"/>
                <p:nvPr/>
              </p:nvSpPr>
              <p:spPr>
                <a:xfrm>
                  <a:off x="4332820" y="1455757"/>
                  <a:ext cx="513891" cy="400639"/>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0070C0"/>
                                </a:solidFill>
                                <a:latin typeface="Cambria Math" panose="02040503050406030204" pitchFamily="18" charset="0"/>
                              </a:rPr>
                            </m:ctrlPr>
                          </m:sSubPr>
                          <m:e>
                            <m:r>
                              <a:rPr lang="en-US" sz="2667" i="1">
                                <a:solidFill>
                                  <a:srgbClr val="0070C0"/>
                                </a:solidFill>
                                <a:latin typeface="Cambria Math"/>
                                <a:ea typeface="Cambria Math"/>
                              </a:rPr>
                              <m:t>𝜔</m:t>
                            </m:r>
                          </m:e>
                          <m:sub>
                            <m:r>
                              <a:rPr lang="en-US" sz="2667" i="1">
                                <a:solidFill>
                                  <a:srgbClr val="0070C0"/>
                                </a:solidFill>
                                <a:latin typeface="Cambria Math"/>
                              </a:rPr>
                              <m:t>𝑞</m:t>
                            </m:r>
                          </m:sub>
                        </m:sSub>
                      </m:oMath>
                    </m:oMathPara>
                  </a14:m>
                  <a:endParaRPr lang="en-US" sz="2667" dirty="0">
                    <a:solidFill>
                      <a:srgbClr val="0070C0"/>
                    </a:solidFill>
                  </a:endParaRPr>
                </a:p>
              </p:txBody>
            </p:sp>
          </mc:Choice>
          <mc:Fallback xmlns="">
            <p:sp>
              <p:nvSpPr>
                <p:cNvPr id="61" name="TextBox 455">
                  <a:extLst>
                    <a:ext uri="{FF2B5EF4-FFF2-40B4-BE49-F238E27FC236}">
                      <a16:creationId xmlns:a16="http://schemas.microsoft.com/office/drawing/2014/main" id="{B0C211B3-8329-4E45-BC33-D7C816440E31}"/>
                    </a:ext>
                  </a:extLst>
                </p:cNvPr>
                <p:cNvSpPr txBox="1">
                  <a:spLocks noRot="1" noChangeAspect="1" noMove="1" noResize="1" noEditPoints="1" noAdjustHandles="1" noChangeArrowheads="1" noChangeShapeType="1" noTextEdit="1"/>
                </p:cNvSpPr>
                <p:nvPr/>
              </p:nvSpPr>
              <p:spPr>
                <a:xfrm>
                  <a:off x="4332820" y="1455757"/>
                  <a:ext cx="513891" cy="400639"/>
                </a:xfrm>
                <a:prstGeom prst="rect">
                  <a:avLst/>
                </a:prstGeom>
                <a:blipFill>
                  <a:blip r:embed="rId23"/>
                  <a:stretch>
                    <a:fillRect r="-36364" b="-629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101">
                  <a:extLst>
                    <a:ext uri="{FF2B5EF4-FFF2-40B4-BE49-F238E27FC236}">
                      <a16:creationId xmlns:a16="http://schemas.microsoft.com/office/drawing/2014/main" id="{A99C71C9-08D8-4C43-BEE4-6C0C1B448831}"/>
                    </a:ext>
                  </a:extLst>
                </p:cNvPr>
                <p:cNvSpPr txBox="1"/>
                <p:nvPr/>
              </p:nvSpPr>
              <p:spPr>
                <a:xfrm>
                  <a:off x="3170097" y="2826511"/>
                  <a:ext cx="497299"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FF0000"/>
                                </a:solidFill>
                                <a:latin typeface="Cambria Math" panose="02040503050406030204" pitchFamily="18" charset="0"/>
                              </a:rPr>
                            </m:ctrlPr>
                          </m:sSubPr>
                          <m:e>
                            <m:r>
                              <a:rPr lang="en-US" sz="2667" i="1">
                                <a:solidFill>
                                  <a:srgbClr val="FF0000"/>
                                </a:solidFill>
                                <a:latin typeface="Cambria Math"/>
                                <a:ea typeface="Cambria Math"/>
                              </a:rPr>
                              <m:t>𝜔</m:t>
                            </m:r>
                          </m:e>
                          <m:sub>
                            <m:r>
                              <a:rPr lang="en-US" sz="2667" i="1">
                                <a:solidFill>
                                  <a:srgbClr val="FF0000"/>
                                </a:solidFill>
                                <a:latin typeface="Cambria Math"/>
                              </a:rPr>
                              <m:t>𝑐</m:t>
                            </m:r>
                          </m:sub>
                        </m:sSub>
                      </m:oMath>
                    </m:oMathPara>
                  </a14:m>
                  <a:endParaRPr lang="en-US" sz="2667" dirty="0">
                    <a:solidFill>
                      <a:srgbClr val="FF0000"/>
                    </a:solidFill>
                  </a:endParaRPr>
                </a:p>
              </p:txBody>
            </p:sp>
          </mc:Choice>
          <mc:Fallback xmlns="">
            <p:sp>
              <p:nvSpPr>
                <p:cNvPr id="22" name="TextBox 101"/>
                <p:cNvSpPr txBox="1">
                  <a:spLocks noRot="1" noChangeAspect="1" noMove="1" noResize="1" noEditPoints="1" noAdjustHandles="1" noChangeArrowheads="1" noChangeShapeType="1" noTextEdit="1"/>
                </p:cNvSpPr>
                <p:nvPr/>
              </p:nvSpPr>
              <p:spPr>
                <a:xfrm>
                  <a:off x="3170097" y="2826511"/>
                  <a:ext cx="497299" cy="377075"/>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102">
                  <a:extLst>
                    <a:ext uri="{FF2B5EF4-FFF2-40B4-BE49-F238E27FC236}">
                      <a16:creationId xmlns:a16="http://schemas.microsoft.com/office/drawing/2014/main" id="{D9ABBA9B-750C-A441-ABF4-C63AC02EC18B}"/>
                    </a:ext>
                  </a:extLst>
                </p:cNvPr>
                <p:cNvSpPr txBox="1"/>
                <p:nvPr/>
              </p:nvSpPr>
              <p:spPr>
                <a:xfrm>
                  <a:off x="4944209" y="2016069"/>
                  <a:ext cx="371304" cy="377074"/>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r>
                          <a:rPr lang="en-US" sz="2667" i="1">
                            <a:solidFill>
                              <a:srgbClr val="00B050"/>
                            </a:solidFill>
                            <a:latin typeface="Cambria Math"/>
                          </a:rPr>
                          <m:t>𝑔</m:t>
                        </m:r>
                      </m:oMath>
                    </m:oMathPara>
                  </a14:m>
                  <a:endParaRPr lang="en-US" sz="2667" dirty="0">
                    <a:solidFill>
                      <a:srgbClr val="00B050"/>
                    </a:solidFill>
                  </a:endParaRPr>
                </a:p>
              </p:txBody>
            </p:sp>
          </mc:Choice>
          <mc:Fallback xmlns="">
            <p:sp>
              <p:nvSpPr>
                <p:cNvPr id="63" name="TextBox 102">
                  <a:extLst>
                    <a:ext uri="{FF2B5EF4-FFF2-40B4-BE49-F238E27FC236}">
                      <a16:creationId xmlns:a16="http://schemas.microsoft.com/office/drawing/2014/main" id="{D9ABBA9B-750C-A441-ABF4-C63AC02EC18B}"/>
                    </a:ext>
                  </a:extLst>
                </p:cNvPr>
                <p:cNvSpPr txBox="1">
                  <a:spLocks noRot="1" noChangeAspect="1" noMove="1" noResize="1" noEditPoints="1" noAdjustHandles="1" noChangeArrowheads="1" noChangeShapeType="1" noTextEdit="1"/>
                </p:cNvSpPr>
                <p:nvPr/>
              </p:nvSpPr>
              <p:spPr>
                <a:xfrm>
                  <a:off x="4944209" y="2016069"/>
                  <a:ext cx="371304" cy="377074"/>
                </a:xfrm>
                <a:prstGeom prst="rect">
                  <a:avLst/>
                </a:prstGeom>
                <a:blipFill>
                  <a:blip r:embed="rId25"/>
                  <a:stretch>
                    <a:fillRect l="-8000" r="-36000" b="-84000"/>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0318DF13-A5A2-114E-BE0D-DE1F3839C873}"/>
              </a:ext>
            </a:extLst>
          </p:cNvPr>
          <p:cNvGrpSpPr/>
          <p:nvPr/>
        </p:nvGrpSpPr>
        <p:grpSpPr>
          <a:xfrm>
            <a:off x="10033243" y="3288507"/>
            <a:ext cx="540331" cy="452792"/>
            <a:chOff x="10009541" y="3233531"/>
            <a:chExt cx="540331" cy="452792"/>
          </a:xfrm>
        </p:grpSpPr>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7FBC5F7B-AE54-7246-BF1F-A00D8181D2D2}"/>
                    </a:ext>
                  </a:extLst>
                </p:cNvPr>
                <p:cNvSpPr/>
                <p:nvPr/>
              </p:nvSpPr>
              <p:spPr>
                <a:xfrm>
                  <a:off x="10009541" y="3233531"/>
                  <a:ext cx="503664"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solidFill>
                              <a:srgbClr val="00B050"/>
                            </a:solidFill>
                            <a:latin typeface="Cambria Math"/>
                            <a:sym typeface="Symbol" panose="05050102010706020507" pitchFamily="18" charset="2"/>
                          </a:rPr>
                          <m:t></m:t>
                        </m:r>
                      </m:oMath>
                    </m:oMathPara>
                  </a14:m>
                  <a:endParaRPr lang="en-US" sz="2000" dirty="0"/>
                </a:p>
              </p:txBody>
            </p:sp>
          </mc:Choice>
          <mc:Fallback xmlns="">
            <p:sp>
              <p:nvSpPr>
                <p:cNvPr id="31" name="Rectangle 30">
                  <a:extLst>
                    <a:ext uri="{FF2B5EF4-FFF2-40B4-BE49-F238E27FC236}">
                      <a16:creationId xmlns:a16="http://schemas.microsoft.com/office/drawing/2014/main" id="{7FBC5F7B-AE54-7246-BF1F-A00D8181D2D2}"/>
                    </a:ext>
                  </a:extLst>
                </p:cNvPr>
                <p:cNvSpPr>
                  <a:spLocks noRot="1" noChangeAspect="1" noMove="1" noResize="1" noEditPoints="1" noAdjustHandles="1" noChangeArrowheads="1" noChangeShapeType="1" noTextEdit="1"/>
                </p:cNvSpPr>
                <p:nvPr/>
              </p:nvSpPr>
              <p:spPr>
                <a:xfrm>
                  <a:off x="10009541" y="3233531"/>
                  <a:ext cx="503664" cy="400110"/>
                </a:xfrm>
                <a:prstGeom prst="rect">
                  <a:avLst/>
                </a:prstGeom>
                <a:blipFill>
                  <a:blip r:embed="rId26"/>
                  <a:stretch>
                    <a:fillRect b="-9091"/>
                  </a:stretch>
                </a:blipFill>
              </p:spPr>
              <p:txBody>
                <a:bodyPr/>
                <a:lstStyle/>
                <a:p>
                  <a:r>
                    <a:rPr lang="en-US">
                      <a:noFill/>
                    </a:rPr>
                    <a:t> </a:t>
                  </a:r>
                </a:p>
              </p:txBody>
            </p:sp>
          </mc:Fallback>
        </mc:AlternateContent>
        <p:sp>
          <p:nvSpPr>
            <p:cNvPr id="32" name="Line 47">
              <a:extLst>
                <a:ext uri="{FF2B5EF4-FFF2-40B4-BE49-F238E27FC236}">
                  <a16:creationId xmlns:a16="http://schemas.microsoft.com/office/drawing/2014/main" id="{9F503013-EDAE-674B-90B7-54D5C2CE0CDE}"/>
                </a:ext>
              </a:extLst>
            </p:cNvPr>
            <p:cNvSpPr>
              <a:spLocks noChangeShapeType="1"/>
            </p:cNvSpPr>
            <p:nvPr/>
          </p:nvSpPr>
          <p:spPr bwMode="auto">
            <a:xfrm>
              <a:off x="10046208" y="3686323"/>
              <a:ext cx="503664" cy="0"/>
            </a:xfrm>
            <a:prstGeom prst="line">
              <a:avLst/>
            </a:prstGeom>
            <a:noFill/>
            <a:ln w="38100">
              <a:solidFill>
                <a:srgbClr val="00B05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mc:AlternateContent xmlns:mc="http://schemas.openxmlformats.org/markup-compatibility/2006">
        <mc:Choice xmlns:a14="http://schemas.microsoft.com/office/drawing/2010/main" Requires="a14">
          <p:sp>
            <p:nvSpPr>
              <p:cNvPr id="35" name="Rectangle 34">
                <a:extLst>
                  <a:ext uri="{FF2B5EF4-FFF2-40B4-BE49-F238E27FC236}">
                    <a16:creationId xmlns:a16="http://schemas.microsoft.com/office/drawing/2014/main" id="{5B12284A-9788-4A04-BDAC-0547A69A09D1}"/>
                  </a:ext>
                </a:extLst>
              </p:cNvPr>
              <p:cNvSpPr/>
              <p:nvPr/>
            </p:nvSpPr>
            <p:spPr>
              <a:xfrm>
                <a:off x="2701093" y="1828515"/>
                <a:ext cx="5554173" cy="686085"/>
              </a:xfrm>
              <a:prstGeom prst="rect">
                <a:avLst/>
              </a:prstGeom>
              <a:solidFill>
                <a:schemeClr val="bg1">
                  <a:lumMod val="75000"/>
                  <a:alpha val="10000"/>
                </a:schemeClr>
              </a:solidFill>
              <a:ln w="15875">
                <a:solidFill>
                  <a:schemeClr val="bg1">
                    <a:lumMod val="65000"/>
                  </a:schemeClr>
                </a:solidFill>
              </a:ln>
            </p:spPr>
            <p:txBody>
              <a:bodyPr wrap="square">
                <a:spAutoFit/>
              </a:bodyPr>
              <a:lstStyle/>
              <a:p>
                <a:pPr algn="ctr">
                  <a:lnSpc>
                    <a:spcPct val="150000"/>
                  </a:lnSpc>
                </a:pPr>
                <a14:m>
                  <m:oMathPara xmlns:m="http://schemas.openxmlformats.org/officeDocument/2006/math">
                    <m:oMathParaPr>
                      <m:jc m:val="centerGroup"/>
                    </m:oMathParaPr>
                    <m:oMath xmlns:m="http://schemas.openxmlformats.org/officeDocument/2006/math">
                      <m:r>
                        <a:rPr lang="en-US" sz="2200" i="1">
                          <a:latin typeface="Cambria Math"/>
                        </a:rPr>
                        <m:t>𝐻</m:t>
                      </m:r>
                      <m:r>
                        <a:rPr lang="en-US" sz="2200" i="1">
                          <a:latin typeface="Cambria Math"/>
                        </a:rPr>
                        <m:t>=</m:t>
                      </m:r>
                      <m:sSub>
                        <m:sSubPr>
                          <m:ctrlPr>
                            <a:rPr lang="en-US" sz="2200" i="1">
                              <a:solidFill>
                                <a:srgbClr val="FF0000"/>
                              </a:solidFill>
                              <a:latin typeface="Cambria Math" panose="02040503050406030204" pitchFamily="18" charset="0"/>
                            </a:rPr>
                          </m:ctrlPr>
                        </m:sSubPr>
                        <m:e>
                          <m:r>
                            <a:rPr lang="en-US" sz="2200" i="1">
                              <a:solidFill>
                                <a:srgbClr val="FF0000"/>
                              </a:solidFill>
                              <a:latin typeface="Cambria Math"/>
                              <a:ea typeface="Cambria Math"/>
                            </a:rPr>
                            <m:t>𝜔</m:t>
                          </m:r>
                        </m:e>
                        <m:sub>
                          <m:r>
                            <a:rPr lang="en-US" sz="2200" i="1">
                              <a:solidFill>
                                <a:srgbClr val="FF0000"/>
                              </a:solidFill>
                              <a:latin typeface="Cambria Math"/>
                            </a:rPr>
                            <m:t>𝑐</m:t>
                          </m:r>
                        </m:sub>
                      </m:sSub>
                      <m:d>
                        <m:dPr>
                          <m:ctrlPr>
                            <a:rPr lang="en-US" sz="2200" i="1">
                              <a:solidFill>
                                <a:srgbClr val="FF0000"/>
                              </a:solidFill>
                              <a:latin typeface="Cambria Math" panose="02040503050406030204" pitchFamily="18" charset="0"/>
                            </a:rPr>
                          </m:ctrlPr>
                        </m:dPr>
                        <m:e>
                          <m:sSup>
                            <m:sSupPr>
                              <m:ctrlPr>
                                <a:rPr lang="en-US" sz="2200" i="1">
                                  <a:solidFill>
                                    <a:srgbClr val="FF0000"/>
                                  </a:solidFill>
                                  <a:latin typeface="Cambria Math" panose="02040503050406030204" pitchFamily="18" charset="0"/>
                                </a:rPr>
                              </m:ctrlPr>
                            </m:sSupPr>
                            <m:e>
                              <m:r>
                                <a:rPr lang="en-US" sz="2200" i="1">
                                  <a:solidFill>
                                    <a:srgbClr val="FF0000"/>
                                  </a:solidFill>
                                  <a:latin typeface="Cambria Math"/>
                                </a:rPr>
                                <m:t>𝑎</m:t>
                              </m:r>
                            </m:e>
                            <m:sup>
                              <m:r>
                                <a:rPr lang="en-US" sz="2200" i="1">
                                  <a:solidFill>
                                    <a:srgbClr val="FF0000"/>
                                  </a:solidFill>
                                  <a:latin typeface="Cambria Math"/>
                                  <a:ea typeface="Cambria Math"/>
                                </a:rPr>
                                <m:t>†</m:t>
                              </m:r>
                            </m:sup>
                          </m:sSup>
                          <m:r>
                            <a:rPr lang="en-US" sz="2200" i="1">
                              <a:solidFill>
                                <a:srgbClr val="FF0000"/>
                              </a:solidFill>
                              <a:latin typeface="Cambria Math"/>
                            </a:rPr>
                            <m:t>𝑎</m:t>
                          </m:r>
                          <m:r>
                            <a:rPr lang="en-US" sz="2200" i="1">
                              <a:solidFill>
                                <a:srgbClr val="FF0000"/>
                              </a:solidFill>
                              <a:latin typeface="Cambria Math"/>
                            </a:rPr>
                            <m:t>+</m:t>
                          </m:r>
                          <m:box>
                            <m:boxPr>
                              <m:ctrlPr>
                                <a:rPr lang="en-US" sz="2200" i="1">
                                  <a:solidFill>
                                    <a:srgbClr val="FF0000"/>
                                  </a:solidFill>
                                  <a:latin typeface="Cambria Math" panose="02040503050406030204" pitchFamily="18" charset="0"/>
                                </a:rPr>
                              </m:ctrlPr>
                            </m:boxPr>
                            <m:e>
                              <m:argPr>
                                <m:argSz m:val="-1"/>
                              </m:argPr>
                              <m:f>
                                <m:fPr>
                                  <m:ctrlPr>
                                    <a:rPr lang="en-US" sz="2200" i="1">
                                      <a:solidFill>
                                        <a:srgbClr val="FF0000"/>
                                      </a:solidFill>
                                      <a:latin typeface="Cambria Math" panose="02040503050406030204" pitchFamily="18" charset="0"/>
                                    </a:rPr>
                                  </m:ctrlPr>
                                </m:fPr>
                                <m:num>
                                  <m:r>
                                    <a:rPr lang="en-US" sz="2200" i="1">
                                      <a:solidFill>
                                        <a:srgbClr val="FF0000"/>
                                      </a:solidFill>
                                      <a:latin typeface="Cambria Math"/>
                                    </a:rPr>
                                    <m:t>1</m:t>
                                  </m:r>
                                </m:num>
                                <m:den>
                                  <m:r>
                                    <a:rPr lang="en-US" sz="2200" i="1">
                                      <a:solidFill>
                                        <a:srgbClr val="FF0000"/>
                                      </a:solidFill>
                                      <a:latin typeface="Cambria Math"/>
                                    </a:rPr>
                                    <m:t>2</m:t>
                                  </m:r>
                                </m:den>
                              </m:f>
                            </m:e>
                          </m:box>
                        </m:e>
                      </m:d>
                      <m:r>
                        <a:rPr lang="en-US" sz="2200" i="1">
                          <a:latin typeface="Cambria Math"/>
                        </a:rPr>
                        <m:t>+</m:t>
                      </m:r>
                      <m:box>
                        <m:boxPr>
                          <m:ctrlPr>
                            <a:rPr lang="en-US" sz="2200" i="1">
                              <a:solidFill>
                                <a:srgbClr val="0070C0"/>
                              </a:solidFill>
                              <a:latin typeface="Cambria Math" panose="02040503050406030204" pitchFamily="18" charset="0"/>
                            </a:rPr>
                          </m:ctrlPr>
                        </m:boxPr>
                        <m:e>
                          <m:argPr>
                            <m:argSz m:val="-1"/>
                          </m:argPr>
                          <m:f>
                            <m:fPr>
                              <m:ctrlPr>
                                <a:rPr lang="en-US" sz="2200" i="1">
                                  <a:solidFill>
                                    <a:srgbClr val="0070C0"/>
                                  </a:solidFill>
                                  <a:latin typeface="Cambria Math" panose="02040503050406030204" pitchFamily="18" charset="0"/>
                                </a:rPr>
                              </m:ctrlPr>
                            </m:fPr>
                            <m:num>
                              <m:r>
                                <a:rPr lang="en-US" sz="2200" i="1">
                                  <a:solidFill>
                                    <a:srgbClr val="0070C0"/>
                                  </a:solidFill>
                                  <a:latin typeface="Cambria Math"/>
                                </a:rPr>
                                <m:t>1</m:t>
                              </m:r>
                            </m:num>
                            <m:den>
                              <m:r>
                                <a:rPr lang="en-US" sz="2200" i="1">
                                  <a:solidFill>
                                    <a:srgbClr val="0070C0"/>
                                  </a:solidFill>
                                  <a:latin typeface="Cambria Math"/>
                                </a:rPr>
                                <m:t>2</m:t>
                              </m:r>
                            </m:den>
                          </m:f>
                        </m:e>
                      </m:box>
                      <m:sSub>
                        <m:sSubPr>
                          <m:ctrlPr>
                            <a:rPr lang="en-US" sz="2200" i="1">
                              <a:solidFill>
                                <a:srgbClr val="0070C0"/>
                              </a:solidFill>
                              <a:latin typeface="Cambria Math" panose="02040503050406030204" pitchFamily="18" charset="0"/>
                            </a:rPr>
                          </m:ctrlPr>
                        </m:sSubPr>
                        <m:e>
                          <m:r>
                            <a:rPr lang="en-US" sz="2200" i="1">
                              <a:solidFill>
                                <a:srgbClr val="0070C0"/>
                              </a:solidFill>
                              <a:latin typeface="Cambria Math"/>
                              <a:ea typeface="Cambria Math"/>
                            </a:rPr>
                            <m:t>𝜔</m:t>
                          </m:r>
                        </m:e>
                        <m:sub>
                          <m:r>
                            <a:rPr lang="en-US" sz="2200" i="1">
                              <a:solidFill>
                                <a:srgbClr val="0070C0"/>
                              </a:solidFill>
                              <a:latin typeface="Cambria Math"/>
                            </a:rPr>
                            <m:t>𝑞</m:t>
                          </m:r>
                        </m:sub>
                      </m:sSub>
                      <m:sSub>
                        <m:sSubPr>
                          <m:ctrlPr>
                            <a:rPr lang="en-US" sz="2200" i="1">
                              <a:solidFill>
                                <a:srgbClr val="0070C0"/>
                              </a:solidFill>
                              <a:latin typeface="Cambria Math" panose="02040503050406030204" pitchFamily="18" charset="0"/>
                            </a:rPr>
                          </m:ctrlPr>
                        </m:sSubPr>
                        <m:e>
                          <m:r>
                            <a:rPr lang="en-US" sz="2200" i="1">
                              <a:solidFill>
                                <a:srgbClr val="0070C0"/>
                              </a:solidFill>
                              <a:latin typeface="Cambria Math"/>
                              <a:ea typeface="Cambria Math"/>
                            </a:rPr>
                            <m:t>𝜎</m:t>
                          </m:r>
                        </m:e>
                        <m:sub>
                          <m:r>
                            <a:rPr lang="en-US" sz="2200" i="1">
                              <a:solidFill>
                                <a:srgbClr val="0070C0"/>
                              </a:solidFill>
                              <a:latin typeface="Cambria Math"/>
                            </a:rPr>
                            <m:t>𝑧</m:t>
                          </m:r>
                        </m:sub>
                      </m:sSub>
                      <m:r>
                        <a:rPr lang="en-US" sz="2200" i="1">
                          <a:latin typeface="Cambria Math"/>
                        </a:rPr>
                        <m:t>+</m:t>
                      </m:r>
                      <m:r>
                        <a:rPr lang="en-US" sz="2200" i="1">
                          <a:solidFill>
                            <a:srgbClr val="00B050"/>
                          </a:solidFill>
                          <a:latin typeface="Cambria Math"/>
                        </a:rPr>
                        <m:t>𝑔</m:t>
                      </m:r>
                      <m:d>
                        <m:dPr>
                          <m:ctrlPr>
                            <a:rPr lang="en-US" sz="2200" i="1">
                              <a:solidFill>
                                <a:srgbClr val="00B050"/>
                              </a:solidFill>
                              <a:latin typeface="Cambria Math" panose="02040503050406030204" pitchFamily="18" charset="0"/>
                            </a:rPr>
                          </m:ctrlPr>
                        </m:dPr>
                        <m:e>
                          <m:sSub>
                            <m:sSubPr>
                              <m:ctrlPr>
                                <a:rPr lang="en-US" sz="2200" i="1">
                                  <a:solidFill>
                                    <a:srgbClr val="00B050"/>
                                  </a:solidFill>
                                  <a:latin typeface="Cambria Math" panose="02040503050406030204" pitchFamily="18" charset="0"/>
                                </a:rPr>
                              </m:ctrlPr>
                            </m:sSubPr>
                            <m:e>
                              <m:r>
                                <a:rPr lang="en-US" sz="2200" i="1">
                                  <a:solidFill>
                                    <a:srgbClr val="00B050"/>
                                  </a:solidFill>
                                  <a:latin typeface="Cambria Math"/>
                                  <a:ea typeface="Cambria Math"/>
                                </a:rPr>
                                <m:t>𝜎</m:t>
                              </m:r>
                            </m:e>
                            <m:sub>
                              <m:r>
                                <a:rPr lang="en-US" sz="2200" i="1">
                                  <a:solidFill>
                                    <a:srgbClr val="00B050"/>
                                  </a:solidFill>
                                  <a:latin typeface="Cambria Math"/>
                                </a:rPr>
                                <m:t>+</m:t>
                              </m:r>
                            </m:sub>
                          </m:sSub>
                          <m:r>
                            <a:rPr lang="en-US" sz="2200" i="1">
                              <a:solidFill>
                                <a:srgbClr val="00B050"/>
                              </a:solidFill>
                              <a:latin typeface="Cambria Math"/>
                            </a:rPr>
                            <m:t>𝑎</m:t>
                          </m:r>
                          <m:r>
                            <a:rPr lang="en-US" sz="2200" i="1">
                              <a:solidFill>
                                <a:srgbClr val="00B050"/>
                              </a:solidFill>
                              <a:latin typeface="Cambria Math"/>
                            </a:rPr>
                            <m:t>+</m:t>
                          </m:r>
                          <m:sSub>
                            <m:sSubPr>
                              <m:ctrlPr>
                                <a:rPr lang="en-US" sz="2200" i="1">
                                  <a:solidFill>
                                    <a:srgbClr val="00B050"/>
                                  </a:solidFill>
                                  <a:latin typeface="Cambria Math" panose="02040503050406030204" pitchFamily="18" charset="0"/>
                                </a:rPr>
                              </m:ctrlPr>
                            </m:sSubPr>
                            <m:e>
                              <m:r>
                                <a:rPr lang="en-US" sz="2200" i="1">
                                  <a:solidFill>
                                    <a:srgbClr val="00B050"/>
                                  </a:solidFill>
                                  <a:latin typeface="Cambria Math"/>
                                  <a:ea typeface="Cambria Math"/>
                                </a:rPr>
                                <m:t>𝜎</m:t>
                              </m:r>
                            </m:e>
                            <m:sub>
                              <m:r>
                                <a:rPr lang="en-US" sz="2200" i="1">
                                  <a:solidFill>
                                    <a:srgbClr val="00B050"/>
                                  </a:solidFill>
                                  <a:latin typeface="Cambria Math"/>
                                </a:rPr>
                                <m:t>−</m:t>
                              </m:r>
                            </m:sub>
                          </m:sSub>
                          <m:sSup>
                            <m:sSupPr>
                              <m:ctrlPr>
                                <a:rPr lang="en-US" sz="2200" i="1">
                                  <a:solidFill>
                                    <a:srgbClr val="00B050"/>
                                  </a:solidFill>
                                  <a:latin typeface="Cambria Math" panose="02040503050406030204" pitchFamily="18" charset="0"/>
                                </a:rPr>
                              </m:ctrlPr>
                            </m:sSupPr>
                            <m:e>
                              <m:r>
                                <a:rPr lang="en-US" sz="2200" i="1">
                                  <a:solidFill>
                                    <a:srgbClr val="00B050"/>
                                  </a:solidFill>
                                  <a:latin typeface="Cambria Math"/>
                                </a:rPr>
                                <m:t>𝑎</m:t>
                              </m:r>
                            </m:e>
                            <m:sup>
                              <m:r>
                                <a:rPr lang="en-US" sz="2200" i="1">
                                  <a:solidFill>
                                    <a:srgbClr val="00B050"/>
                                  </a:solidFill>
                                  <a:latin typeface="Cambria Math"/>
                                  <a:ea typeface="Cambria Math"/>
                                </a:rPr>
                                <m:t>†</m:t>
                              </m:r>
                            </m:sup>
                          </m:sSup>
                        </m:e>
                      </m:d>
                    </m:oMath>
                  </m:oMathPara>
                </a14:m>
                <a:endParaRPr lang="en-US" sz="2200" dirty="0">
                  <a:latin typeface="Adobe Garamond Pro" pitchFamily="18" charset="0"/>
                </a:endParaRPr>
              </a:p>
            </p:txBody>
          </p:sp>
        </mc:Choice>
        <mc:Fallback>
          <p:sp>
            <p:nvSpPr>
              <p:cNvPr id="35" name="Rectangle 34">
                <a:extLst>
                  <a:ext uri="{FF2B5EF4-FFF2-40B4-BE49-F238E27FC236}">
                    <a16:creationId xmlns:a16="http://schemas.microsoft.com/office/drawing/2014/main" id="{5B12284A-9788-4A04-BDAC-0547A69A09D1}"/>
                  </a:ext>
                </a:extLst>
              </p:cNvPr>
              <p:cNvSpPr>
                <a:spLocks noRot="1" noChangeAspect="1" noMove="1" noResize="1" noEditPoints="1" noAdjustHandles="1" noChangeArrowheads="1" noChangeShapeType="1" noTextEdit="1"/>
              </p:cNvSpPr>
              <p:nvPr/>
            </p:nvSpPr>
            <p:spPr>
              <a:xfrm>
                <a:off x="2701093" y="1828515"/>
                <a:ext cx="5554173" cy="686085"/>
              </a:xfrm>
              <a:prstGeom prst="rect">
                <a:avLst/>
              </a:prstGeom>
              <a:blipFill>
                <a:blip r:embed="rId27"/>
                <a:stretch>
                  <a:fillRect/>
                </a:stretch>
              </a:blipFill>
              <a:ln w="15875">
                <a:solidFill>
                  <a:schemeClr val="bg1">
                    <a:lumMod val="65000"/>
                  </a:schemeClr>
                </a:solidFill>
              </a:ln>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5AF6AAA7-AC23-4DB8-A7D1-4AA72FEF87D4}"/>
              </a:ext>
            </a:extLst>
          </p:cNvPr>
          <p:cNvGrpSpPr/>
          <p:nvPr/>
        </p:nvGrpSpPr>
        <p:grpSpPr>
          <a:xfrm>
            <a:off x="2676618" y="1828516"/>
            <a:ext cx="2374080" cy="701431"/>
            <a:chOff x="5791825" y="718566"/>
            <a:chExt cx="2374080" cy="701431"/>
          </a:xfrm>
        </p:grpSpPr>
        <p:sp>
          <p:nvSpPr>
            <p:cNvPr id="36" name="Rectangle 35">
              <a:extLst>
                <a:ext uri="{FF2B5EF4-FFF2-40B4-BE49-F238E27FC236}">
                  <a16:creationId xmlns:a16="http://schemas.microsoft.com/office/drawing/2014/main" id="{00AC0C90-2880-4620-A5D3-C5415E50D499}"/>
                </a:ext>
              </a:extLst>
            </p:cNvPr>
            <p:cNvSpPr/>
            <p:nvPr/>
          </p:nvSpPr>
          <p:spPr>
            <a:xfrm>
              <a:off x="5839122" y="718566"/>
              <a:ext cx="1945621" cy="686084"/>
            </a:xfrm>
            <a:prstGeom prst="rect">
              <a:avLst/>
            </a:prstGeom>
            <a:solidFill>
              <a:schemeClr val="bg1">
                <a:lumMod val="75000"/>
                <a:alpha val="10000"/>
              </a:schemeClr>
            </a:solidFill>
            <a:ln w="15875">
              <a:solidFill>
                <a:schemeClr val="bg1">
                  <a:lumMod val="65000"/>
                </a:schemeClr>
              </a:solidFill>
            </a:ln>
          </p:spPr>
          <p:txBody>
            <a:bodyPr wrap="square">
              <a:spAutoFit/>
            </a:bodyPr>
            <a:lstStyle/>
            <a:p>
              <a:pPr algn="ctr">
                <a:lnSpc>
                  <a:spcPct val="150000"/>
                </a:lnSpc>
              </a:pPr>
              <a:endParaRPr lang="en-US" sz="2200" dirty="0">
                <a:latin typeface="Adobe Garamond Pro" pitchFamily="18" charset="0"/>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43B066E2-BE02-0248-A70C-30C33E9DF72A}"/>
                    </a:ext>
                  </a:extLst>
                </p:cNvPr>
                <p:cNvSpPr/>
                <p:nvPr/>
              </p:nvSpPr>
              <p:spPr>
                <a:xfrm>
                  <a:off x="5791825" y="876450"/>
                  <a:ext cx="2374080" cy="543547"/>
                </a:xfrm>
                <a:prstGeom prst="rect">
                  <a:avLst/>
                </a:prstGeom>
              </p:spPr>
              <p:txBody>
                <a:bodyPr wrap="square">
                  <a:spAutoFit/>
                </a:bodyPr>
                <a:lstStyle/>
                <a:p>
                  <a:r>
                    <a:rPr lang="en-US" sz="2200" i="1" dirty="0">
                      <a:latin typeface="Cambria Math" panose="02040503050406030204" pitchFamily="18" charset="0"/>
                      <a:ea typeface="Cambria Math" panose="02040503050406030204" pitchFamily="18" charset="0"/>
                    </a:rPr>
                    <a:t>H</a:t>
                  </a:r>
                  <a:r>
                    <a:rPr lang="en-US" sz="2200" i="1" baseline="-25000" dirty="0">
                      <a:latin typeface="Cambria Math" panose="02040503050406030204" pitchFamily="18" charset="0"/>
                      <a:ea typeface="Cambria Math" panose="02040503050406030204" pitchFamily="18" charset="0"/>
                    </a:rPr>
                    <a:t>I</a:t>
                  </a:r>
                  <a14:m>
                    <m:oMath xmlns:m="http://schemas.openxmlformats.org/officeDocument/2006/math">
                      <m:r>
                        <a:rPr lang="en-US" sz="2200" b="0" i="1" smtClean="0">
                          <a:latin typeface="Cambria Math" panose="02040503050406030204" pitchFamily="18" charset="0"/>
                        </a:rPr>
                        <m:t> = </m:t>
                      </m:r>
                      <m:f>
                        <m:fPr>
                          <m:ctrlPr>
                            <a:rPr lang="en-US" sz="2200" b="0" i="1" smtClean="0">
                              <a:solidFill>
                                <a:srgbClr val="00B050"/>
                              </a:solidFill>
                              <a:latin typeface="Cambria Math" panose="02040503050406030204" pitchFamily="18" charset="0"/>
                              <a:sym typeface="Symbol" panose="05050102010706020507" pitchFamily="18" charset="2"/>
                            </a:rPr>
                          </m:ctrlPr>
                        </m:fPr>
                        <m:num>
                          <m:r>
                            <a:rPr lang="en-US" sz="2200" b="0" i="1" smtClean="0">
                              <a:solidFill>
                                <a:srgbClr val="00B050"/>
                              </a:solidFill>
                              <a:latin typeface="Cambria Math" panose="02040503050406030204" pitchFamily="18" charset="0"/>
                              <a:sym typeface="Symbol" panose="05050102010706020507" pitchFamily="18" charset="2"/>
                            </a:rPr>
                            <m:t>𝜒</m:t>
                          </m:r>
                        </m:num>
                        <m:den>
                          <m:r>
                            <a:rPr lang="en-US" sz="2200" b="0" i="1" smtClean="0">
                              <a:solidFill>
                                <a:srgbClr val="00B050"/>
                              </a:solidFill>
                              <a:latin typeface="Cambria Math" panose="02040503050406030204" pitchFamily="18" charset="0"/>
                              <a:sym typeface="Symbol" panose="05050102010706020507" pitchFamily="18" charset="2"/>
                            </a:rPr>
                            <m:t>2</m:t>
                          </m:r>
                        </m:den>
                      </m:f>
                      <m:d>
                        <m:dPr>
                          <m:ctrlPr>
                            <a:rPr lang="en-US" sz="2200" i="1">
                              <a:solidFill>
                                <a:srgbClr val="FF0000"/>
                              </a:solidFill>
                              <a:latin typeface="Cambria Math" panose="02040503050406030204" pitchFamily="18" charset="0"/>
                            </a:rPr>
                          </m:ctrlPr>
                        </m:dPr>
                        <m:e>
                          <m:sSup>
                            <m:sSupPr>
                              <m:ctrlPr>
                                <a:rPr lang="en-US" sz="2200" i="1">
                                  <a:solidFill>
                                    <a:srgbClr val="FF0000"/>
                                  </a:solidFill>
                                  <a:latin typeface="Cambria Math" panose="02040503050406030204" pitchFamily="18" charset="0"/>
                                </a:rPr>
                              </m:ctrlPr>
                            </m:sSupPr>
                            <m:e>
                              <m:r>
                                <a:rPr lang="en-US" sz="2200" i="1">
                                  <a:solidFill>
                                    <a:srgbClr val="FF0000"/>
                                  </a:solidFill>
                                  <a:latin typeface="Cambria Math"/>
                                </a:rPr>
                                <m:t>𝑎</m:t>
                              </m:r>
                            </m:e>
                            <m:sup>
                              <m:r>
                                <a:rPr lang="en-US" sz="2200" i="1">
                                  <a:solidFill>
                                    <a:srgbClr val="FF0000"/>
                                  </a:solidFill>
                                  <a:latin typeface="Cambria Math"/>
                                  <a:ea typeface="Cambria Math"/>
                                </a:rPr>
                                <m:t>†</m:t>
                              </m:r>
                            </m:sup>
                          </m:sSup>
                          <m:r>
                            <a:rPr lang="en-US" sz="2200" i="1">
                              <a:solidFill>
                                <a:srgbClr val="FF0000"/>
                              </a:solidFill>
                              <a:latin typeface="Cambria Math"/>
                            </a:rPr>
                            <m:t>𝑎</m:t>
                          </m:r>
                        </m:e>
                      </m:d>
                      <m:sSub>
                        <m:sSubPr>
                          <m:ctrlPr>
                            <a:rPr lang="en-US" sz="2200" i="1">
                              <a:solidFill>
                                <a:srgbClr val="0070C0"/>
                              </a:solidFill>
                              <a:latin typeface="Cambria Math" panose="02040503050406030204" pitchFamily="18" charset="0"/>
                            </a:rPr>
                          </m:ctrlPr>
                        </m:sSubPr>
                        <m:e>
                          <m:r>
                            <a:rPr lang="en-US" sz="2200" i="1">
                              <a:solidFill>
                                <a:srgbClr val="0070C0"/>
                              </a:solidFill>
                              <a:latin typeface="Cambria Math"/>
                              <a:ea typeface="Cambria Math"/>
                            </a:rPr>
                            <m:t>𝜎</m:t>
                          </m:r>
                        </m:e>
                        <m:sub>
                          <m:r>
                            <a:rPr lang="en-US" sz="2200" i="1">
                              <a:solidFill>
                                <a:srgbClr val="0070C0"/>
                              </a:solidFill>
                              <a:latin typeface="Cambria Math"/>
                            </a:rPr>
                            <m:t>𝑧</m:t>
                          </m:r>
                        </m:sub>
                      </m:sSub>
                    </m:oMath>
                  </a14:m>
                  <a:endParaRPr lang="en-US" sz="2200" dirty="0"/>
                </a:p>
              </p:txBody>
            </p:sp>
          </mc:Choice>
          <mc:Fallback xmlns="">
            <p:sp>
              <p:nvSpPr>
                <p:cNvPr id="37" name="Rectangle 36">
                  <a:extLst>
                    <a:ext uri="{FF2B5EF4-FFF2-40B4-BE49-F238E27FC236}">
                      <a16:creationId xmlns:a16="http://schemas.microsoft.com/office/drawing/2014/main" id="{43B066E2-BE02-0248-A70C-30C33E9DF72A}"/>
                    </a:ext>
                  </a:extLst>
                </p:cNvPr>
                <p:cNvSpPr>
                  <a:spLocks noRot="1" noChangeAspect="1" noMove="1" noResize="1" noEditPoints="1" noAdjustHandles="1" noChangeArrowheads="1" noChangeShapeType="1" noTextEdit="1"/>
                </p:cNvSpPr>
                <p:nvPr/>
              </p:nvSpPr>
              <p:spPr>
                <a:xfrm>
                  <a:off x="5791825" y="876450"/>
                  <a:ext cx="2374080" cy="543547"/>
                </a:xfrm>
                <a:prstGeom prst="rect">
                  <a:avLst/>
                </a:prstGeom>
                <a:blipFill>
                  <a:blip r:embed="rId28"/>
                  <a:stretch>
                    <a:fillRect l="-3333" t="-2247" b="-6742"/>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D864D2AA-CC35-4066-814B-5604ED81875E}"/>
              </a:ext>
            </a:extLst>
          </p:cNvPr>
          <p:cNvGrpSpPr/>
          <p:nvPr/>
        </p:nvGrpSpPr>
        <p:grpSpPr>
          <a:xfrm>
            <a:off x="2382273" y="3316569"/>
            <a:ext cx="1409439" cy="424730"/>
            <a:chOff x="9523889" y="3233531"/>
            <a:chExt cx="1409439" cy="424730"/>
          </a:xfrm>
        </p:grpSpPr>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6A0F5AEF-D492-4AA7-94A4-72C48D5BA1F0}"/>
                    </a:ext>
                  </a:extLst>
                </p:cNvPr>
                <p:cNvSpPr/>
                <p:nvPr/>
              </p:nvSpPr>
              <p:spPr>
                <a:xfrm>
                  <a:off x="10009541" y="3233531"/>
                  <a:ext cx="503664"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solidFill>
                              <a:srgbClr val="00B050"/>
                            </a:solidFill>
                            <a:latin typeface="Cambria Math"/>
                            <a:sym typeface="Symbol" panose="05050102010706020507" pitchFamily="18" charset="2"/>
                          </a:rPr>
                          <m:t></m:t>
                        </m:r>
                      </m:oMath>
                    </m:oMathPara>
                  </a14:m>
                  <a:endParaRPr lang="en-US" sz="2000" dirty="0"/>
                </a:p>
              </p:txBody>
            </p:sp>
          </mc:Choice>
          <mc:Fallback xmlns="">
            <p:sp>
              <p:nvSpPr>
                <p:cNvPr id="40" name="Rectangle 39">
                  <a:extLst>
                    <a:ext uri="{FF2B5EF4-FFF2-40B4-BE49-F238E27FC236}">
                      <a16:creationId xmlns:a16="http://schemas.microsoft.com/office/drawing/2014/main" id="{6A0F5AEF-D492-4AA7-94A4-72C48D5BA1F0}"/>
                    </a:ext>
                  </a:extLst>
                </p:cNvPr>
                <p:cNvSpPr>
                  <a:spLocks noRot="1" noChangeAspect="1" noMove="1" noResize="1" noEditPoints="1" noAdjustHandles="1" noChangeArrowheads="1" noChangeShapeType="1" noTextEdit="1"/>
                </p:cNvSpPr>
                <p:nvPr/>
              </p:nvSpPr>
              <p:spPr>
                <a:xfrm>
                  <a:off x="10009541" y="3233531"/>
                  <a:ext cx="503664" cy="400110"/>
                </a:xfrm>
                <a:prstGeom prst="rect">
                  <a:avLst/>
                </a:prstGeom>
                <a:blipFill>
                  <a:blip r:embed="rId29"/>
                  <a:stretch>
                    <a:fillRect b="-9091"/>
                  </a:stretch>
                </a:blipFill>
              </p:spPr>
              <p:txBody>
                <a:bodyPr/>
                <a:lstStyle/>
                <a:p>
                  <a:r>
                    <a:rPr lang="en-US">
                      <a:noFill/>
                    </a:rPr>
                    <a:t> </a:t>
                  </a:r>
                </a:p>
              </p:txBody>
            </p:sp>
          </mc:Fallback>
        </mc:AlternateContent>
        <p:sp>
          <p:nvSpPr>
            <p:cNvPr id="41" name="Line 47">
              <a:extLst>
                <a:ext uri="{FF2B5EF4-FFF2-40B4-BE49-F238E27FC236}">
                  <a16:creationId xmlns:a16="http://schemas.microsoft.com/office/drawing/2014/main" id="{49A74009-4577-4362-B462-AF2FE91B88F2}"/>
                </a:ext>
              </a:extLst>
            </p:cNvPr>
            <p:cNvSpPr>
              <a:spLocks noChangeShapeType="1"/>
            </p:cNvSpPr>
            <p:nvPr/>
          </p:nvSpPr>
          <p:spPr bwMode="auto">
            <a:xfrm flipV="1">
              <a:off x="9523889" y="3658261"/>
              <a:ext cx="1409439" cy="0"/>
            </a:xfrm>
            <a:prstGeom prst="line">
              <a:avLst/>
            </a:prstGeom>
            <a:noFill/>
            <a:ln w="38100">
              <a:solidFill>
                <a:srgbClr val="00B05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 name="TextBox 2">
            <a:extLst>
              <a:ext uri="{FF2B5EF4-FFF2-40B4-BE49-F238E27FC236}">
                <a16:creationId xmlns:a16="http://schemas.microsoft.com/office/drawing/2014/main" id="{7AA264C2-8762-2F46-ABB8-5EF579D348B4}"/>
              </a:ext>
            </a:extLst>
          </p:cNvPr>
          <p:cNvSpPr txBox="1"/>
          <p:nvPr/>
        </p:nvSpPr>
        <p:spPr>
          <a:xfrm>
            <a:off x="7778496" y="3515975"/>
            <a:ext cx="2205604" cy="461665"/>
          </a:xfrm>
          <a:prstGeom prst="rect">
            <a:avLst/>
          </a:prstGeom>
          <a:solidFill>
            <a:srgbClr val="00B050">
              <a:alpha val="15000"/>
            </a:srgbClr>
          </a:solidFill>
        </p:spPr>
        <p:txBody>
          <a:bodyPr wrap="none" rtlCol="0">
            <a:spAutoFit/>
          </a:bodyPr>
          <a:lstStyle/>
          <a:p>
            <a:r>
              <a:rPr lang="en-US" sz="2400" b="1" dirty="0">
                <a:solidFill>
                  <a:srgbClr val="00B050"/>
                </a:solidFill>
                <a:latin typeface="Garamond" panose="02020404030301010803" pitchFamily="18" charset="0"/>
              </a:rPr>
              <a:t>Dispersive shift</a:t>
            </a:r>
          </a:p>
        </p:txBody>
      </p:sp>
    </p:spTree>
    <p:extLst>
      <p:ext uri="{BB962C8B-B14F-4D97-AF65-F5344CB8AC3E}">
        <p14:creationId xmlns:p14="http://schemas.microsoft.com/office/powerpoint/2010/main" val="3598924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4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5" grpId="0" animBg="1"/>
      <p:bldP spid="12" grpId="0"/>
      <p:bldP spid="13" grpId="0"/>
      <p:bldP spid="35" grpId="0" animBg="1"/>
      <p:bldP spid="3"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95797E6-6AD0-45DC-91A8-78F97C74B3C5}"/>
              </a:ext>
            </a:extLst>
          </p:cNvPr>
          <p:cNvSpPr/>
          <p:nvPr/>
        </p:nvSpPr>
        <p:spPr bwMode="auto">
          <a:xfrm>
            <a:off x="6267539" y="2807208"/>
            <a:ext cx="5388013" cy="3749040"/>
          </a:xfrm>
          <a:prstGeom prst="rect">
            <a:avLst/>
          </a:prstGeom>
          <a:solidFill>
            <a:srgbClr val="C00000">
              <a:alpha val="0"/>
            </a:srgbClr>
          </a:solidFill>
          <a:ln>
            <a:solidFill>
              <a:srgbClr val="0070C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23875723-A984-419F-8ED7-3E760CED19BE}"/>
              </a:ext>
            </a:extLst>
          </p:cNvPr>
          <p:cNvSpPr/>
          <p:nvPr/>
        </p:nvSpPr>
        <p:spPr>
          <a:xfrm>
            <a:off x="390144" y="992207"/>
            <a:ext cx="4614533" cy="2985433"/>
          </a:xfrm>
          <a:prstGeom prst="rect">
            <a:avLst/>
          </a:prstGeom>
        </p:spPr>
        <p:txBody>
          <a:bodyPr wrap="none">
            <a:spAutoFit/>
          </a:bodyPr>
          <a:lstStyle/>
          <a:p>
            <a:pPr marL="457200" indent="-457200">
              <a:buFont typeface="Arial" panose="020B0604020202020204" pitchFamily="34" charset="0"/>
              <a:buChar char="•"/>
            </a:pPr>
            <a:r>
              <a:rPr lang="en-US" sz="2400" b="1" dirty="0">
                <a:solidFill>
                  <a:schemeClr val="accent2">
                    <a:lumMod val="60000"/>
                    <a:lumOff val="40000"/>
                  </a:schemeClr>
                </a:solidFill>
                <a:latin typeface="Adobe Garamond Pro" panose="02020502060506020403" pitchFamily="18" charset="0"/>
              </a:rPr>
              <a:t>Dispersive approximation</a:t>
            </a:r>
          </a:p>
          <a:p>
            <a:pPr marL="457200" indent="-457200">
              <a:buFont typeface="Arial" panose="020B0604020202020204" pitchFamily="34" charset="0"/>
              <a:buChar char="•"/>
            </a:pPr>
            <a:r>
              <a:rPr lang="en-US" sz="2400" dirty="0">
                <a:latin typeface="Adobe Garamond Pro" panose="02020502060506020403" pitchFamily="18" charset="0"/>
              </a:rPr>
              <a:t>Qubit and cavity are off-resonant</a:t>
            </a: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p:txBody>
      </p:sp>
      <p:sp>
        <p:nvSpPr>
          <p:cNvPr id="2" name="Title 1"/>
          <p:cNvSpPr>
            <a:spLocks noGrp="1"/>
          </p:cNvSpPr>
          <p:nvPr>
            <p:ph type="title"/>
          </p:nvPr>
        </p:nvSpPr>
        <p:spPr/>
        <p:txBody>
          <a:bodyPr/>
          <a:lstStyle/>
          <a:p>
            <a:r>
              <a:rPr lang="en-US" sz="3400" dirty="0"/>
              <a:t>Circuit quantum electrodynamics</a:t>
            </a:r>
          </a:p>
        </p:txBody>
      </p:sp>
      <p:grpSp>
        <p:nvGrpSpPr>
          <p:cNvPr id="4" name="Group 3"/>
          <p:cNvGrpSpPr/>
          <p:nvPr/>
        </p:nvGrpSpPr>
        <p:grpSpPr>
          <a:xfrm>
            <a:off x="1311454" y="9150954"/>
            <a:ext cx="2736442" cy="2075250"/>
            <a:chOff x="3170097" y="1657350"/>
            <a:chExt cx="2244565" cy="1546236"/>
          </a:xfrm>
        </p:grpSpPr>
        <p:sp>
          <p:nvSpPr>
            <p:cNvPr id="19" name="Arc 18"/>
            <p:cNvSpPr/>
            <p:nvPr/>
          </p:nvSpPr>
          <p:spPr bwMode="auto">
            <a:xfrm>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med" len="med"/>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solidFill>
                  <a:srgbClr val="00B050"/>
                </a:solidFill>
              </a:endParaRPr>
            </a:p>
          </p:txBody>
        </p:sp>
        <p:sp>
          <p:nvSpPr>
            <p:cNvPr id="20" name="Arc 19"/>
            <p:cNvSpPr/>
            <p:nvPr/>
          </p:nvSpPr>
          <p:spPr bwMode="auto">
            <a:xfrm rot="10800000">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mc:AlternateContent xmlns:mc="http://schemas.openxmlformats.org/markup-compatibility/2006" xmlns:a14="http://schemas.microsoft.com/office/drawing/2010/main">
          <mc:Choice Requires="a14">
            <p:sp>
              <p:nvSpPr>
                <p:cNvPr id="21" name="TextBox 455"/>
                <p:cNvSpPr txBox="1"/>
                <p:nvPr/>
              </p:nvSpPr>
              <p:spPr>
                <a:xfrm>
                  <a:off x="4309948" y="1657350"/>
                  <a:ext cx="513891" cy="400639"/>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0070C0"/>
                                </a:solidFill>
                                <a:latin typeface="Cambria Math" panose="02040503050406030204" pitchFamily="18" charset="0"/>
                              </a:rPr>
                            </m:ctrlPr>
                          </m:sSubPr>
                          <m:e>
                            <m:r>
                              <a:rPr lang="en-US" sz="2667" i="1">
                                <a:solidFill>
                                  <a:srgbClr val="0070C0"/>
                                </a:solidFill>
                                <a:latin typeface="Cambria Math"/>
                                <a:ea typeface="Cambria Math"/>
                              </a:rPr>
                              <m:t>𝜔</m:t>
                            </m:r>
                          </m:e>
                          <m:sub>
                            <m:r>
                              <a:rPr lang="en-US" sz="2667" i="1">
                                <a:solidFill>
                                  <a:srgbClr val="0070C0"/>
                                </a:solidFill>
                                <a:latin typeface="Cambria Math"/>
                              </a:rPr>
                              <m:t>𝑞</m:t>
                            </m:r>
                          </m:sub>
                        </m:sSub>
                      </m:oMath>
                    </m:oMathPara>
                  </a14:m>
                  <a:endParaRPr lang="en-US" sz="2667" dirty="0">
                    <a:solidFill>
                      <a:srgbClr val="0070C0"/>
                    </a:solidFill>
                  </a:endParaRPr>
                </a:p>
              </p:txBody>
            </p:sp>
          </mc:Choice>
          <mc:Fallback xmlns="">
            <p:sp>
              <p:nvSpPr>
                <p:cNvPr id="21" name="TextBox 455"/>
                <p:cNvSpPr txBox="1">
                  <a:spLocks noRot="1" noChangeAspect="1" noMove="1" noResize="1" noEditPoints="1" noAdjustHandles="1" noChangeArrowheads="1" noChangeShapeType="1" noTextEdit="1"/>
                </p:cNvSpPr>
                <p:nvPr/>
              </p:nvSpPr>
              <p:spPr>
                <a:xfrm>
                  <a:off x="4309948" y="1657350"/>
                  <a:ext cx="513891" cy="400639"/>
                </a:xfrm>
                <a:prstGeom prst="rect">
                  <a:avLst/>
                </a:prstGeom>
                <a:blipFill>
                  <a:blip r:embed="rId5"/>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101"/>
                <p:cNvSpPr txBox="1"/>
                <p:nvPr/>
              </p:nvSpPr>
              <p:spPr>
                <a:xfrm>
                  <a:off x="3170097" y="2826511"/>
                  <a:ext cx="497299"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FF0000"/>
                                </a:solidFill>
                                <a:latin typeface="Cambria Math" panose="02040503050406030204" pitchFamily="18" charset="0"/>
                              </a:rPr>
                            </m:ctrlPr>
                          </m:sSubPr>
                          <m:e>
                            <m:r>
                              <a:rPr lang="en-US" sz="2667" i="1">
                                <a:solidFill>
                                  <a:srgbClr val="FF0000"/>
                                </a:solidFill>
                                <a:latin typeface="Cambria Math"/>
                                <a:ea typeface="Cambria Math"/>
                              </a:rPr>
                              <m:t>𝜔</m:t>
                            </m:r>
                          </m:e>
                          <m:sub>
                            <m:r>
                              <a:rPr lang="en-US" sz="2667" i="1">
                                <a:solidFill>
                                  <a:srgbClr val="FF0000"/>
                                </a:solidFill>
                                <a:latin typeface="Cambria Math"/>
                              </a:rPr>
                              <m:t>𝑐</m:t>
                            </m:r>
                          </m:sub>
                        </m:sSub>
                      </m:oMath>
                    </m:oMathPara>
                  </a14:m>
                  <a:endParaRPr lang="en-US" sz="2667" dirty="0">
                    <a:solidFill>
                      <a:srgbClr val="FF0000"/>
                    </a:solidFill>
                  </a:endParaRPr>
                </a:p>
              </p:txBody>
            </p:sp>
          </mc:Choice>
          <mc:Fallback xmlns="">
            <p:sp>
              <p:nvSpPr>
                <p:cNvPr id="22" name="TextBox 101"/>
                <p:cNvSpPr txBox="1">
                  <a:spLocks noRot="1" noChangeAspect="1" noMove="1" noResize="1" noEditPoints="1" noAdjustHandles="1" noChangeArrowheads="1" noChangeShapeType="1" noTextEdit="1"/>
                </p:cNvSpPr>
                <p:nvPr/>
              </p:nvSpPr>
              <p:spPr>
                <a:xfrm>
                  <a:off x="3170097" y="2826511"/>
                  <a:ext cx="497299" cy="377075"/>
                </a:xfrm>
                <a:prstGeom prst="rect">
                  <a:avLst/>
                </a:prstGeom>
                <a:blipFill>
                  <a:blip r:embed="rId6"/>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102"/>
                <p:cNvSpPr txBox="1"/>
                <p:nvPr/>
              </p:nvSpPr>
              <p:spPr>
                <a:xfrm>
                  <a:off x="4959315" y="2176395"/>
                  <a:ext cx="371303"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r>
                          <a:rPr lang="en-US" sz="2667" i="1">
                            <a:solidFill>
                              <a:srgbClr val="00B050"/>
                            </a:solidFill>
                            <a:latin typeface="Cambria Math"/>
                          </a:rPr>
                          <m:t>𝑔</m:t>
                        </m:r>
                      </m:oMath>
                    </m:oMathPara>
                  </a14:m>
                  <a:endParaRPr lang="en-US" sz="2667" dirty="0">
                    <a:solidFill>
                      <a:srgbClr val="00B050"/>
                    </a:solidFill>
                  </a:endParaRPr>
                </a:p>
              </p:txBody>
            </p:sp>
          </mc:Choice>
          <mc:Fallback xmlns="">
            <p:sp>
              <p:nvSpPr>
                <p:cNvPr id="23" name="TextBox 102"/>
                <p:cNvSpPr txBox="1">
                  <a:spLocks noRot="1" noChangeAspect="1" noMove="1" noResize="1" noEditPoints="1" noAdjustHandles="1" noChangeArrowheads="1" noChangeShapeType="1" noTextEdit="1"/>
                </p:cNvSpPr>
                <p:nvPr/>
              </p:nvSpPr>
              <p:spPr>
                <a:xfrm>
                  <a:off x="4959315" y="2176395"/>
                  <a:ext cx="371303" cy="377075"/>
                </a:xfrm>
                <a:prstGeom prst="rect">
                  <a:avLst/>
                </a:prstGeom>
                <a:blipFill>
                  <a:blip r:embed="rId7"/>
                  <a:stretch>
                    <a:fillRect b="-12500"/>
                  </a:stretch>
                </a:blipFill>
              </p:spPr>
              <p:txBody>
                <a:bodyPr/>
                <a:lstStyle/>
                <a:p>
                  <a:r>
                    <a:rPr lang="en-US">
                      <a:noFill/>
                    </a:rPr>
                    <a:t> </a:t>
                  </a:r>
                </a:p>
              </p:txBody>
            </p:sp>
          </mc:Fallback>
        </mc:AlternateContent>
      </p:grpSp>
      <p:sp>
        <p:nvSpPr>
          <p:cNvPr id="56" name="Rectangle 55"/>
          <p:cNvSpPr/>
          <p:nvPr/>
        </p:nvSpPr>
        <p:spPr bwMode="auto">
          <a:xfrm>
            <a:off x="3250028" y="2946893"/>
            <a:ext cx="626037" cy="1113958"/>
          </a:xfrm>
          <a:prstGeom prst="rect">
            <a:avLst/>
          </a:prstGeom>
          <a:solidFill>
            <a:srgbClr val="00B050">
              <a:alpha val="30196"/>
            </a:srgbClr>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mc:AlternateContent xmlns:mc="http://schemas.openxmlformats.org/markup-compatibility/2006" xmlns:a14="http://schemas.microsoft.com/office/drawing/2010/main">
        <mc:Choice Requires="a14">
          <p:sp>
            <p:nvSpPr>
              <p:cNvPr id="64" name="Rectangle 63"/>
              <p:cNvSpPr/>
              <p:nvPr/>
            </p:nvSpPr>
            <p:spPr>
              <a:xfrm>
                <a:off x="7239422" y="1709699"/>
                <a:ext cx="548548" cy="5027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2667" i="1">
                          <a:solidFill>
                            <a:schemeClr val="bg1"/>
                          </a:solidFill>
                          <a:latin typeface="Cambria Math"/>
                          <a:ea typeface="Cambria Math"/>
                        </a:rPr>
                        <m:t>Φ</m:t>
                      </m:r>
                    </m:oMath>
                  </m:oMathPara>
                </a14:m>
                <a:endParaRPr lang="en-US" sz="2667" dirty="0">
                  <a:solidFill>
                    <a:schemeClr val="bg1"/>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7239422" y="1709699"/>
                <a:ext cx="548548" cy="502766"/>
              </a:xfrm>
              <a:prstGeom prst="rect">
                <a:avLst/>
              </a:prstGeom>
              <a:blipFill>
                <a:blip r:embed="rId18"/>
                <a:stretch>
                  <a:fillRect/>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C7EE5FE8-114A-4DD3-B1D1-D11C46211307}"/>
              </a:ext>
            </a:extLst>
          </p:cNvPr>
          <p:cNvSpPr/>
          <p:nvPr/>
        </p:nvSpPr>
        <p:spPr bwMode="auto">
          <a:xfrm>
            <a:off x="2898488" y="2946893"/>
            <a:ext cx="1739033" cy="1177250"/>
          </a:xfrm>
          <a:prstGeom prst="rect">
            <a:avLst/>
          </a:prstGeom>
          <a:solidFill>
            <a:schemeClr val="bg1"/>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p:pic>
        <p:nvPicPr>
          <p:cNvPr id="8" name="Picture 7">
            <a:extLst>
              <a:ext uri="{FF2B5EF4-FFF2-40B4-BE49-F238E27FC236}">
                <a16:creationId xmlns:a16="http://schemas.microsoft.com/office/drawing/2014/main" id="{E1A0C534-88F0-524E-A817-96D563D371A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18571" y="3194208"/>
            <a:ext cx="5054101" cy="3400032"/>
          </a:xfrm>
          <a:prstGeom prst="rect">
            <a:avLst/>
          </a:prstGeom>
        </p:spPr>
      </p:pic>
      <p:grpSp>
        <p:nvGrpSpPr>
          <p:cNvPr id="11" name="Group 10">
            <a:extLst>
              <a:ext uri="{FF2B5EF4-FFF2-40B4-BE49-F238E27FC236}">
                <a16:creationId xmlns:a16="http://schemas.microsoft.com/office/drawing/2014/main" id="{CDD4613C-473E-D94F-A183-C58841657ECF}"/>
              </a:ext>
            </a:extLst>
          </p:cNvPr>
          <p:cNvGrpSpPr/>
          <p:nvPr/>
        </p:nvGrpSpPr>
        <p:grpSpPr>
          <a:xfrm>
            <a:off x="8485265" y="941832"/>
            <a:ext cx="6267415" cy="1536192"/>
            <a:chOff x="8485265" y="941832"/>
            <a:chExt cx="6267415" cy="1536192"/>
          </a:xfrm>
        </p:grpSpPr>
        <p:sp>
          <p:nvSpPr>
            <p:cNvPr id="10" name="Rectangle 9">
              <a:extLst>
                <a:ext uri="{FF2B5EF4-FFF2-40B4-BE49-F238E27FC236}">
                  <a16:creationId xmlns:a16="http://schemas.microsoft.com/office/drawing/2014/main" id="{1B18011B-2199-BB40-B40E-39A17FE5E5A9}"/>
                </a:ext>
              </a:extLst>
            </p:cNvPr>
            <p:cNvSpPr/>
            <p:nvPr/>
          </p:nvSpPr>
          <p:spPr bwMode="auto">
            <a:xfrm>
              <a:off x="8485265" y="941832"/>
              <a:ext cx="3029062" cy="1536192"/>
            </a:xfrm>
            <a:prstGeom prst="rect">
              <a:avLst/>
            </a:prstGeom>
            <a:solidFill>
              <a:srgbClr val="F3F3F3"/>
            </a:solidFill>
            <a:ln w="158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12B14F00-6FC9-3349-A378-E575E9F0192A}"/>
                    </a:ext>
                  </a:extLst>
                </p:cNvPr>
                <p:cNvSpPr/>
                <p:nvPr/>
              </p:nvSpPr>
              <p:spPr>
                <a:xfrm>
                  <a:off x="8656680" y="1086708"/>
                  <a:ext cx="6096000" cy="1245982"/>
                </a:xfrm>
                <a:prstGeom prst="rect">
                  <a:avLst/>
                </a:prstGeom>
              </p:spPr>
              <p:txBody>
                <a:bodyPr>
                  <a:spAutoFit/>
                </a:bodyPr>
                <a:lstStyle/>
                <a:p>
                  <a:r>
                    <a:rPr lang="en-US" sz="2800" i="1" dirty="0">
                      <a:latin typeface="Adobe Garamond Pro" panose="02020502060506020403" pitchFamily="18" charset="0"/>
                    </a:rPr>
                    <a:t>High </a:t>
                  </a:r>
                  <a:r>
                    <a:rPr lang="en-US" sz="2800" i="1" dirty="0">
                      <a:solidFill>
                        <a:srgbClr val="FF7C80"/>
                      </a:solidFill>
                      <a:latin typeface="Adobe Garamond Pro" panose="02020502060506020403" pitchFamily="18" charset="0"/>
                    </a:rPr>
                    <a:t>cooperativity</a:t>
                  </a:r>
                </a:p>
                <a:p>
                  <a14:m>
                    <m:oMath xmlns:m="http://schemas.openxmlformats.org/officeDocument/2006/math">
                      <m:r>
                        <a:rPr lang="en-US" sz="2800" i="1">
                          <a:latin typeface="Cambria Math" panose="02040503050406030204" pitchFamily="18" charset="0"/>
                        </a:rPr>
                        <m:t>𝐶</m:t>
                      </m:r>
                      <m:r>
                        <a:rPr lang="en-US" sz="2800" i="1">
                          <a:latin typeface="Cambria Math" panose="02040503050406030204" pitchFamily="18" charset="0"/>
                        </a:rPr>
                        <m:t>=</m:t>
                      </m:r>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r>
                                <a:rPr lang="en-US" sz="2800" i="1">
                                  <a:latin typeface="Cambria Math" panose="02040503050406030204" pitchFamily="18" charset="0"/>
                                </a:rPr>
                                <m:t>𝑔</m:t>
                              </m:r>
                            </m:e>
                            <m:sup>
                              <m:r>
                                <a:rPr lang="en-US" sz="2800" i="1">
                                  <a:latin typeface="Cambria Math" panose="02040503050406030204" pitchFamily="18" charset="0"/>
                                </a:rPr>
                                <m:t>2</m:t>
                              </m:r>
                            </m:sup>
                          </m:sSup>
                        </m:num>
                        <m:den>
                          <m:r>
                            <a:rPr lang="en-US" sz="2800" i="1">
                              <a:latin typeface="Cambria Math" panose="02040503050406030204" pitchFamily="18" charset="0"/>
                            </a:rPr>
                            <m:t>𝜅𝛾</m:t>
                          </m:r>
                        </m:den>
                      </m:f>
                    </m:oMath>
                  </a14:m>
                  <a:r>
                    <a:rPr lang="en-US" sz="2800" i="1" dirty="0">
                      <a:latin typeface="Adobe Garamond Pro" panose="02020502060506020403" pitchFamily="18" charset="0"/>
                    </a:rPr>
                    <a:t> = 10</a:t>
                  </a:r>
                  <a:r>
                    <a:rPr lang="en-US" sz="2800" i="1" baseline="30000" dirty="0">
                      <a:latin typeface="Adobe Garamond Pro" panose="02020502060506020403" pitchFamily="18" charset="0"/>
                    </a:rPr>
                    <a:t>5</a:t>
                  </a:r>
                  <a:r>
                    <a:rPr lang="en-US" sz="2800" i="1" dirty="0">
                      <a:latin typeface="Adobe Garamond Pro" panose="02020502060506020403" pitchFamily="18" charset="0"/>
                    </a:rPr>
                    <a:t> - 10</a:t>
                  </a:r>
                  <a:r>
                    <a:rPr lang="en-US" sz="2800" i="1" baseline="30000" dirty="0">
                      <a:latin typeface="Adobe Garamond Pro" panose="02020502060506020403" pitchFamily="18" charset="0"/>
                    </a:rPr>
                    <a:t>9</a:t>
                  </a:r>
                  <a:endParaRPr lang="en-US" sz="2800" i="1" dirty="0">
                    <a:latin typeface="Adobe Garamond Pro" panose="02020502060506020403" pitchFamily="18" charset="0"/>
                  </a:endParaRPr>
                </a:p>
              </p:txBody>
            </p:sp>
          </mc:Choice>
          <mc:Fallback>
            <p:sp>
              <p:nvSpPr>
                <p:cNvPr id="9" name="Rectangle 8">
                  <a:extLst>
                    <a:ext uri="{FF2B5EF4-FFF2-40B4-BE49-F238E27FC236}">
                      <a16:creationId xmlns:a16="http://schemas.microsoft.com/office/drawing/2014/main" id="{12B14F00-6FC9-3349-A378-E575E9F0192A}"/>
                    </a:ext>
                  </a:extLst>
                </p:cNvPr>
                <p:cNvSpPr>
                  <a:spLocks noRot="1" noChangeAspect="1" noMove="1" noResize="1" noEditPoints="1" noAdjustHandles="1" noChangeArrowheads="1" noChangeShapeType="1" noTextEdit="1"/>
                </p:cNvSpPr>
                <p:nvPr/>
              </p:nvSpPr>
              <p:spPr>
                <a:xfrm>
                  <a:off x="8656680" y="1086708"/>
                  <a:ext cx="6096000" cy="1245982"/>
                </a:xfrm>
                <a:prstGeom prst="rect">
                  <a:avLst/>
                </a:prstGeom>
                <a:blipFill>
                  <a:blip r:embed="rId20"/>
                  <a:stretch>
                    <a:fillRect l="-2079" t="-5051" b="-3030"/>
                  </a:stretch>
                </a:blipFill>
              </p:spPr>
              <p:txBody>
                <a:bodyPr/>
                <a:lstStyle/>
                <a:p>
                  <a:r>
                    <a:rPr lang="en-US">
                      <a:noFill/>
                    </a:rPr>
                    <a:t> </a:t>
                  </a:r>
                </a:p>
              </p:txBody>
            </p:sp>
          </mc:Fallback>
        </mc:AlternateContent>
      </p:grpSp>
      <p:sp>
        <p:nvSpPr>
          <p:cNvPr id="13" name="Rectangle 12">
            <a:extLst>
              <a:ext uri="{FF2B5EF4-FFF2-40B4-BE49-F238E27FC236}">
                <a16:creationId xmlns:a16="http://schemas.microsoft.com/office/drawing/2014/main" id="{DCB77EE5-2E9B-5C43-AED9-CD07FA2BE77B}"/>
              </a:ext>
            </a:extLst>
          </p:cNvPr>
          <p:cNvSpPr/>
          <p:nvPr/>
        </p:nvSpPr>
        <p:spPr>
          <a:xfrm>
            <a:off x="6623039" y="2804231"/>
            <a:ext cx="4886209" cy="461665"/>
          </a:xfrm>
          <a:prstGeom prst="rect">
            <a:avLst/>
          </a:prstGeom>
        </p:spPr>
        <p:txBody>
          <a:bodyPr wrap="none">
            <a:spAutoFit/>
          </a:bodyPr>
          <a:lstStyle/>
          <a:p>
            <a:r>
              <a:rPr lang="en-US" sz="2400" dirty="0">
                <a:solidFill>
                  <a:srgbClr val="005392"/>
                </a:solidFill>
                <a:latin typeface="Adobe Garamond Pro" panose="02020502060506020403" pitchFamily="18" charset="0"/>
              </a:rPr>
              <a:t>Qubit shift from cavity photon number</a:t>
            </a:r>
          </a:p>
        </p:txBody>
      </p:sp>
      <p:grpSp>
        <p:nvGrpSpPr>
          <p:cNvPr id="7" name="Group 6">
            <a:extLst>
              <a:ext uri="{FF2B5EF4-FFF2-40B4-BE49-F238E27FC236}">
                <a16:creationId xmlns:a16="http://schemas.microsoft.com/office/drawing/2014/main" id="{0318DF13-A5A2-114E-BE0D-DE1F3839C873}"/>
              </a:ext>
            </a:extLst>
          </p:cNvPr>
          <p:cNvGrpSpPr/>
          <p:nvPr/>
        </p:nvGrpSpPr>
        <p:grpSpPr>
          <a:xfrm>
            <a:off x="10033243" y="3288507"/>
            <a:ext cx="540331" cy="452792"/>
            <a:chOff x="10009541" y="3233531"/>
            <a:chExt cx="540331" cy="452792"/>
          </a:xfrm>
        </p:grpSpPr>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7FBC5F7B-AE54-7246-BF1F-A00D8181D2D2}"/>
                    </a:ext>
                  </a:extLst>
                </p:cNvPr>
                <p:cNvSpPr/>
                <p:nvPr/>
              </p:nvSpPr>
              <p:spPr>
                <a:xfrm>
                  <a:off x="10009541" y="3233531"/>
                  <a:ext cx="503664"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solidFill>
                              <a:srgbClr val="00B050"/>
                            </a:solidFill>
                            <a:latin typeface="Cambria Math"/>
                            <a:sym typeface="Symbol" panose="05050102010706020507" pitchFamily="18" charset="2"/>
                          </a:rPr>
                          <m:t></m:t>
                        </m:r>
                      </m:oMath>
                    </m:oMathPara>
                  </a14:m>
                  <a:endParaRPr lang="en-US" sz="2000" dirty="0"/>
                </a:p>
              </p:txBody>
            </p:sp>
          </mc:Choice>
          <mc:Fallback xmlns="">
            <p:sp>
              <p:nvSpPr>
                <p:cNvPr id="31" name="Rectangle 30">
                  <a:extLst>
                    <a:ext uri="{FF2B5EF4-FFF2-40B4-BE49-F238E27FC236}">
                      <a16:creationId xmlns:a16="http://schemas.microsoft.com/office/drawing/2014/main" id="{7FBC5F7B-AE54-7246-BF1F-A00D8181D2D2}"/>
                    </a:ext>
                  </a:extLst>
                </p:cNvPr>
                <p:cNvSpPr>
                  <a:spLocks noRot="1" noChangeAspect="1" noMove="1" noResize="1" noEditPoints="1" noAdjustHandles="1" noChangeArrowheads="1" noChangeShapeType="1" noTextEdit="1"/>
                </p:cNvSpPr>
                <p:nvPr/>
              </p:nvSpPr>
              <p:spPr>
                <a:xfrm>
                  <a:off x="10009541" y="3233531"/>
                  <a:ext cx="503664" cy="400110"/>
                </a:xfrm>
                <a:prstGeom prst="rect">
                  <a:avLst/>
                </a:prstGeom>
                <a:blipFill>
                  <a:blip r:embed="rId26"/>
                  <a:stretch>
                    <a:fillRect b="-9091"/>
                  </a:stretch>
                </a:blipFill>
              </p:spPr>
              <p:txBody>
                <a:bodyPr/>
                <a:lstStyle/>
                <a:p>
                  <a:r>
                    <a:rPr lang="en-US">
                      <a:noFill/>
                    </a:rPr>
                    <a:t> </a:t>
                  </a:r>
                </a:p>
              </p:txBody>
            </p:sp>
          </mc:Fallback>
        </mc:AlternateContent>
        <p:sp>
          <p:nvSpPr>
            <p:cNvPr id="32" name="Line 47">
              <a:extLst>
                <a:ext uri="{FF2B5EF4-FFF2-40B4-BE49-F238E27FC236}">
                  <a16:creationId xmlns:a16="http://schemas.microsoft.com/office/drawing/2014/main" id="{9F503013-EDAE-674B-90B7-54D5C2CE0CDE}"/>
                </a:ext>
              </a:extLst>
            </p:cNvPr>
            <p:cNvSpPr>
              <a:spLocks noChangeShapeType="1"/>
            </p:cNvSpPr>
            <p:nvPr/>
          </p:nvSpPr>
          <p:spPr bwMode="auto">
            <a:xfrm>
              <a:off x="10046208" y="3686323"/>
              <a:ext cx="503664" cy="0"/>
            </a:xfrm>
            <a:prstGeom prst="line">
              <a:avLst/>
            </a:prstGeom>
            <a:noFill/>
            <a:ln w="38100">
              <a:solidFill>
                <a:srgbClr val="00B05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4" name="Group 13">
            <a:extLst>
              <a:ext uri="{FF2B5EF4-FFF2-40B4-BE49-F238E27FC236}">
                <a16:creationId xmlns:a16="http://schemas.microsoft.com/office/drawing/2014/main" id="{5AF6AAA7-AC23-4DB8-A7D1-4AA72FEF87D4}"/>
              </a:ext>
            </a:extLst>
          </p:cNvPr>
          <p:cNvGrpSpPr/>
          <p:nvPr/>
        </p:nvGrpSpPr>
        <p:grpSpPr>
          <a:xfrm>
            <a:off x="2676618" y="1828516"/>
            <a:ext cx="2374080" cy="701431"/>
            <a:chOff x="5791825" y="718566"/>
            <a:chExt cx="2374080" cy="701431"/>
          </a:xfrm>
        </p:grpSpPr>
        <p:sp>
          <p:nvSpPr>
            <p:cNvPr id="36" name="Rectangle 35">
              <a:extLst>
                <a:ext uri="{FF2B5EF4-FFF2-40B4-BE49-F238E27FC236}">
                  <a16:creationId xmlns:a16="http://schemas.microsoft.com/office/drawing/2014/main" id="{00AC0C90-2880-4620-A5D3-C5415E50D499}"/>
                </a:ext>
              </a:extLst>
            </p:cNvPr>
            <p:cNvSpPr/>
            <p:nvPr/>
          </p:nvSpPr>
          <p:spPr>
            <a:xfrm>
              <a:off x="5839122" y="718566"/>
              <a:ext cx="1945621" cy="686084"/>
            </a:xfrm>
            <a:prstGeom prst="rect">
              <a:avLst/>
            </a:prstGeom>
            <a:solidFill>
              <a:schemeClr val="bg1">
                <a:lumMod val="75000"/>
                <a:alpha val="10000"/>
              </a:schemeClr>
            </a:solidFill>
            <a:ln w="15875">
              <a:solidFill>
                <a:schemeClr val="bg1">
                  <a:lumMod val="65000"/>
                </a:schemeClr>
              </a:solidFill>
            </a:ln>
          </p:spPr>
          <p:txBody>
            <a:bodyPr wrap="square">
              <a:spAutoFit/>
            </a:bodyPr>
            <a:lstStyle/>
            <a:p>
              <a:pPr algn="ctr">
                <a:lnSpc>
                  <a:spcPct val="150000"/>
                </a:lnSpc>
              </a:pPr>
              <a:endParaRPr lang="en-US" sz="2200" dirty="0">
                <a:latin typeface="Adobe Garamond Pro" pitchFamily="18" charset="0"/>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43B066E2-BE02-0248-A70C-30C33E9DF72A}"/>
                    </a:ext>
                  </a:extLst>
                </p:cNvPr>
                <p:cNvSpPr/>
                <p:nvPr/>
              </p:nvSpPr>
              <p:spPr>
                <a:xfrm>
                  <a:off x="5791825" y="876450"/>
                  <a:ext cx="2374080" cy="543547"/>
                </a:xfrm>
                <a:prstGeom prst="rect">
                  <a:avLst/>
                </a:prstGeom>
              </p:spPr>
              <p:txBody>
                <a:bodyPr wrap="square">
                  <a:spAutoFit/>
                </a:bodyPr>
                <a:lstStyle/>
                <a:p>
                  <a:r>
                    <a:rPr lang="en-US" sz="2200" i="1" dirty="0">
                      <a:latin typeface="Cambria Math" panose="02040503050406030204" pitchFamily="18" charset="0"/>
                      <a:ea typeface="Cambria Math" panose="02040503050406030204" pitchFamily="18" charset="0"/>
                    </a:rPr>
                    <a:t>H</a:t>
                  </a:r>
                  <a:r>
                    <a:rPr lang="en-US" sz="2200" i="1" baseline="-25000" dirty="0">
                      <a:latin typeface="Cambria Math" panose="02040503050406030204" pitchFamily="18" charset="0"/>
                      <a:ea typeface="Cambria Math" panose="02040503050406030204" pitchFamily="18" charset="0"/>
                    </a:rPr>
                    <a:t>I</a:t>
                  </a:r>
                  <a14:m>
                    <m:oMath xmlns:m="http://schemas.openxmlformats.org/officeDocument/2006/math">
                      <m:r>
                        <a:rPr lang="en-US" sz="2200" b="0" i="1" smtClean="0">
                          <a:latin typeface="Cambria Math" panose="02040503050406030204" pitchFamily="18" charset="0"/>
                        </a:rPr>
                        <m:t> = </m:t>
                      </m:r>
                      <m:f>
                        <m:fPr>
                          <m:ctrlPr>
                            <a:rPr lang="en-US" sz="2200" b="0" i="1" smtClean="0">
                              <a:solidFill>
                                <a:srgbClr val="00B050"/>
                              </a:solidFill>
                              <a:latin typeface="Cambria Math" panose="02040503050406030204" pitchFamily="18" charset="0"/>
                              <a:sym typeface="Symbol" panose="05050102010706020507" pitchFamily="18" charset="2"/>
                            </a:rPr>
                          </m:ctrlPr>
                        </m:fPr>
                        <m:num>
                          <m:r>
                            <a:rPr lang="en-US" sz="2200" b="0" i="1" smtClean="0">
                              <a:solidFill>
                                <a:srgbClr val="00B050"/>
                              </a:solidFill>
                              <a:latin typeface="Cambria Math" panose="02040503050406030204" pitchFamily="18" charset="0"/>
                              <a:sym typeface="Symbol" panose="05050102010706020507" pitchFamily="18" charset="2"/>
                            </a:rPr>
                            <m:t>𝜒</m:t>
                          </m:r>
                        </m:num>
                        <m:den>
                          <m:r>
                            <a:rPr lang="en-US" sz="2200" b="0" i="1" smtClean="0">
                              <a:solidFill>
                                <a:srgbClr val="00B050"/>
                              </a:solidFill>
                              <a:latin typeface="Cambria Math" panose="02040503050406030204" pitchFamily="18" charset="0"/>
                              <a:sym typeface="Symbol" panose="05050102010706020507" pitchFamily="18" charset="2"/>
                            </a:rPr>
                            <m:t>2</m:t>
                          </m:r>
                        </m:den>
                      </m:f>
                      <m:d>
                        <m:dPr>
                          <m:ctrlPr>
                            <a:rPr lang="en-US" sz="2200" i="1">
                              <a:solidFill>
                                <a:srgbClr val="FF0000"/>
                              </a:solidFill>
                              <a:latin typeface="Cambria Math" panose="02040503050406030204" pitchFamily="18" charset="0"/>
                            </a:rPr>
                          </m:ctrlPr>
                        </m:dPr>
                        <m:e>
                          <m:sSup>
                            <m:sSupPr>
                              <m:ctrlPr>
                                <a:rPr lang="en-US" sz="2200" i="1">
                                  <a:solidFill>
                                    <a:srgbClr val="FF0000"/>
                                  </a:solidFill>
                                  <a:latin typeface="Cambria Math" panose="02040503050406030204" pitchFamily="18" charset="0"/>
                                </a:rPr>
                              </m:ctrlPr>
                            </m:sSupPr>
                            <m:e>
                              <m:r>
                                <a:rPr lang="en-US" sz="2200" i="1">
                                  <a:solidFill>
                                    <a:srgbClr val="FF0000"/>
                                  </a:solidFill>
                                  <a:latin typeface="Cambria Math"/>
                                </a:rPr>
                                <m:t>𝑎</m:t>
                              </m:r>
                            </m:e>
                            <m:sup>
                              <m:r>
                                <a:rPr lang="en-US" sz="2200" i="1">
                                  <a:solidFill>
                                    <a:srgbClr val="FF0000"/>
                                  </a:solidFill>
                                  <a:latin typeface="Cambria Math"/>
                                  <a:ea typeface="Cambria Math"/>
                                </a:rPr>
                                <m:t>†</m:t>
                              </m:r>
                            </m:sup>
                          </m:sSup>
                          <m:r>
                            <a:rPr lang="en-US" sz="2200" i="1">
                              <a:solidFill>
                                <a:srgbClr val="FF0000"/>
                              </a:solidFill>
                              <a:latin typeface="Cambria Math"/>
                            </a:rPr>
                            <m:t>𝑎</m:t>
                          </m:r>
                        </m:e>
                      </m:d>
                      <m:sSub>
                        <m:sSubPr>
                          <m:ctrlPr>
                            <a:rPr lang="en-US" sz="2200" i="1">
                              <a:solidFill>
                                <a:srgbClr val="0070C0"/>
                              </a:solidFill>
                              <a:latin typeface="Cambria Math" panose="02040503050406030204" pitchFamily="18" charset="0"/>
                            </a:rPr>
                          </m:ctrlPr>
                        </m:sSubPr>
                        <m:e>
                          <m:r>
                            <a:rPr lang="en-US" sz="2200" i="1">
                              <a:solidFill>
                                <a:srgbClr val="0070C0"/>
                              </a:solidFill>
                              <a:latin typeface="Cambria Math"/>
                              <a:ea typeface="Cambria Math"/>
                            </a:rPr>
                            <m:t>𝜎</m:t>
                          </m:r>
                        </m:e>
                        <m:sub>
                          <m:r>
                            <a:rPr lang="en-US" sz="2200" i="1">
                              <a:solidFill>
                                <a:srgbClr val="0070C0"/>
                              </a:solidFill>
                              <a:latin typeface="Cambria Math"/>
                            </a:rPr>
                            <m:t>𝑧</m:t>
                          </m:r>
                        </m:sub>
                      </m:sSub>
                    </m:oMath>
                  </a14:m>
                  <a:endParaRPr lang="en-US" sz="2200" dirty="0"/>
                </a:p>
              </p:txBody>
            </p:sp>
          </mc:Choice>
          <mc:Fallback xmlns="">
            <p:sp>
              <p:nvSpPr>
                <p:cNvPr id="37" name="Rectangle 36">
                  <a:extLst>
                    <a:ext uri="{FF2B5EF4-FFF2-40B4-BE49-F238E27FC236}">
                      <a16:creationId xmlns:a16="http://schemas.microsoft.com/office/drawing/2014/main" id="{43B066E2-BE02-0248-A70C-30C33E9DF72A}"/>
                    </a:ext>
                  </a:extLst>
                </p:cNvPr>
                <p:cNvSpPr>
                  <a:spLocks noRot="1" noChangeAspect="1" noMove="1" noResize="1" noEditPoints="1" noAdjustHandles="1" noChangeArrowheads="1" noChangeShapeType="1" noTextEdit="1"/>
                </p:cNvSpPr>
                <p:nvPr/>
              </p:nvSpPr>
              <p:spPr>
                <a:xfrm>
                  <a:off x="5791825" y="876450"/>
                  <a:ext cx="2374080" cy="543547"/>
                </a:xfrm>
                <a:prstGeom prst="rect">
                  <a:avLst/>
                </a:prstGeom>
                <a:blipFill>
                  <a:blip r:embed="rId28"/>
                  <a:stretch>
                    <a:fillRect l="-3333" t="-2247" b="-6742"/>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46A22EF7-C7B0-864F-9ECA-FF2197FA3489}"/>
                  </a:ext>
                </a:extLst>
              </p:cNvPr>
              <p:cNvSpPr txBox="1"/>
              <p:nvPr/>
            </p:nvSpPr>
            <p:spPr>
              <a:xfrm>
                <a:off x="698255" y="2885153"/>
                <a:ext cx="4870707" cy="2308324"/>
              </a:xfrm>
              <a:prstGeom prst="rect">
                <a:avLst/>
              </a:prstGeom>
              <a:noFill/>
              <a:ln>
                <a:solidFill>
                  <a:schemeClr val="bg1">
                    <a:lumMod val="65000"/>
                  </a:schemeClr>
                </a:solidFill>
              </a:ln>
            </p:spPr>
            <p:txBody>
              <a:bodyPr wrap="square" rtlCol="0">
                <a:spAutoFit/>
              </a:bodyPr>
              <a:lstStyle/>
              <a:p>
                <a:r>
                  <a:rPr lang="en-US" sz="2400" b="1" dirty="0">
                    <a:solidFill>
                      <a:srgbClr val="FF7C80"/>
                    </a:solidFill>
                    <a:latin typeface="Garamond" panose="02020404030301010803" pitchFamily="18" charset="0"/>
                  </a:rPr>
                  <a:t>Cooperativity: </a:t>
                </a:r>
                <a:r>
                  <a:rPr lang="en-US" sz="2400" dirty="0">
                    <a:solidFill>
                      <a:srgbClr val="FF7C80"/>
                    </a:solidFill>
                    <a:latin typeface="Garamond" panose="02020404030301010803" pitchFamily="18" charset="0"/>
                  </a:rPr>
                  <a:t>Dimensionless measure of coherence of a cavity QED system</a:t>
                </a:r>
              </a:p>
              <a:p>
                <a:endParaRPr lang="en-US" sz="2400" dirty="0">
                  <a:solidFill>
                    <a:srgbClr val="FF7C80"/>
                  </a:solidFill>
                  <a:latin typeface="Garamond" panose="02020404030301010803" pitchFamily="18" charset="0"/>
                </a:endParaRPr>
              </a:p>
              <a:p>
                <a:pPr algn="ctr"/>
                <a14:m>
                  <m:oMath xmlns:m="http://schemas.openxmlformats.org/officeDocument/2006/math">
                    <m:r>
                      <a:rPr lang="en-US" sz="2400" b="0" i="1" smtClean="0">
                        <a:solidFill>
                          <a:schemeClr val="accent2">
                            <a:lumMod val="60000"/>
                            <a:lumOff val="40000"/>
                          </a:schemeClr>
                        </a:solidFill>
                        <a:latin typeface="Cambria Math" panose="02040503050406030204" pitchFamily="18" charset="0"/>
                      </a:rPr>
                      <m:t>𝑔</m:t>
                    </m:r>
                    <m:r>
                      <a:rPr lang="en-US" sz="2400" b="0" i="1" smtClean="0">
                        <a:solidFill>
                          <a:schemeClr val="accent2">
                            <a:lumMod val="60000"/>
                            <a:lumOff val="40000"/>
                          </a:schemeClr>
                        </a:solidFill>
                        <a:latin typeface="Cambria Math" panose="02040503050406030204" pitchFamily="18" charset="0"/>
                      </a:rPr>
                      <m:t>= </m:t>
                    </m:r>
                  </m:oMath>
                </a14:m>
                <a:r>
                  <a:rPr lang="en-US" sz="2400" dirty="0">
                    <a:solidFill>
                      <a:schemeClr val="accent2">
                        <a:lumMod val="60000"/>
                        <a:lumOff val="40000"/>
                      </a:schemeClr>
                    </a:solidFill>
                    <a:latin typeface="Garamond" panose="02020404030301010803" pitchFamily="18" charset="0"/>
                  </a:rPr>
                  <a:t>coupling strength </a:t>
                </a:r>
              </a:p>
              <a:p>
                <a:pPr algn="ctr"/>
                <a14:m>
                  <m:oMath xmlns:m="http://schemas.openxmlformats.org/officeDocument/2006/math">
                    <m:r>
                      <a:rPr lang="en-US" sz="2400" b="0" i="1" smtClean="0">
                        <a:solidFill>
                          <a:schemeClr val="accent2">
                            <a:lumMod val="60000"/>
                            <a:lumOff val="40000"/>
                          </a:schemeClr>
                        </a:solidFill>
                        <a:latin typeface="Cambria Math" panose="02040503050406030204" pitchFamily="18" charset="0"/>
                      </a:rPr>
                      <m:t>𝜅</m:t>
                    </m:r>
                    <m:r>
                      <a:rPr lang="en-US" sz="2400" b="0" i="1" smtClean="0">
                        <a:solidFill>
                          <a:schemeClr val="accent2">
                            <a:lumMod val="60000"/>
                            <a:lumOff val="40000"/>
                          </a:schemeClr>
                        </a:solidFill>
                        <a:latin typeface="Cambria Math" panose="02040503050406030204" pitchFamily="18" charset="0"/>
                      </a:rPr>
                      <m:t>= </m:t>
                    </m:r>
                  </m:oMath>
                </a14:m>
                <a:r>
                  <a:rPr lang="en-US" sz="2400" dirty="0">
                    <a:solidFill>
                      <a:schemeClr val="accent2">
                        <a:lumMod val="60000"/>
                        <a:lumOff val="40000"/>
                      </a:schemeClr>
                    </a:solidFill>
                    <a:latin typeface="Garamond" panose="02020404030301010803" pitchFamily="18" charset="0"/>
                  </a:rPr>
                  <a:t>Cavity decay rate</a:t>
                </a:r>
              </a:p>
              <a:p>
                <a:pPr algn="ctr"/>
                <a14:m>
                  <m:oMath xmlns:m="http://schemas.openxmlformats.org/officeDocument/2006/math">
                    <m:r>
                      <a:rPr lang="en-US" sz="2400" b="0" i="1" smtClean="0">
                        <a:solidFill>
                          <a:schemeClr val="accent2">
                            <a:lumMod val="60000"/>
                            <a:lumOff val="40000"/>
                          </a:schemeClr>
                        </a:solidFill>
                        <a:latin typeface="Cambria Math" panose="02040503050406030204" pitchFamily="18" charset="0"/>
                      </a:rPr>
                      <m:t>𝛾</m:t>
                    </m:r>
                    <m:r>
                      <a:rPr lang="en-US" sz="2400" b="0" i="1" smtClean="0">
                        <a:solidFill>
                          <a:schemeClr val="accent2">
                            <a:lumMod val="60000"/>
                            <a:lumOff val="40000"/>
                          </a:schemeClr>
                        </a:solidFill>
                        <a:latin typeface="Cambria Math" panose="02040503050406030204" pitchFamily="18" charset="0"/>
                      </a:rPr>
                      <m:t>= </m:t>
                    </m:r>
                  </m:oMath>
                </a14:m>
                <a:r>
                  <a:rPr lang="en-US" sz="2400" dirty="0">
                    <a:solidFill>
                      <a:schemeClr val="accent2">
                        <a:lumMod val="60000"/>
                        <a:lumOff val="40000"/>
                      </a:schemeClr>
                    </a:solidFill>
                    <a:latin typeface="Garamond" panose="02020404030301010803" pitchFamily="18" charset="0"/>
                  </a:rPr>
                  <a:t>Qubit decay rate</a:t>
                </a:r>
              </a:p>
            </p:txBody>
          </p:sp>
        </mc:Choice>
        <mc:Fallback>
          <p:sp>
            <p:nvSpPr>
              <p:cNvPr id="16" name="TextBox 15">
                <a:extLst>
                  <a:ext uri="{FF2B5EF4-FFF2-40B4-BE49-F238E27FC236}">
                    <a16:creationId xmlns:a16="http://schemas.microsoft.com/office/drawing/2014/main" id="{46A22EF7-C7B0-864F-9ECA-FF2197FA3489}"/>
                  </a:ext>
                </a:extLst>
              </p:cNvPr>
              <p:cNvSpPr txBox="1">
                <a:spLocks noRot="1" noChangeAspect="1" noMove="1" noResize="1" noEditPoints="1" noAdjustHandles="1" noChangeArrowheads="1" noChangeShapeType="1" noTextEdit="1"/>
              </p:cNvSpPr>
              <p:nvPr/>
            </p:nvSpPr>
            <p:spPr>
              <a:xfrm>
                <a:off x="698255" y="2885153"/>
                <a:ext cx="4870707" cy="2308324"/>
              </a:xfrm>
              <a:prstGeom prst="rect">
                <a:avLst/>
              </a:prstGeom>
              <a:blipFill>
                <a:blip r:embed="rId29"/>
                <a:stretch>
                  <a:fillRect l="-1813" t="-1630" r="-2850" b="-4891"/>
                </a:stretch>
              </a:blipFill>
              <a:ln>
                <a:solidFill>
                  <a:schemeClr val="bg1">
                    <a:lumMod val="65000"/>
                  </a:schemeClr>
                </a:solidFill>
              </a:ln>
            </p:spPr>
            <p:txBody>
              <a:bodyPr/>
              <a:lstStyle/>
              <a:p>
                <a:r>
                  <a:rPr lang="en-US">
                    <a:noFill/>
                  </a:rPr>
                  <a:t> </a:t>
                </a:r>
              </a:p>
            </p:txBody>
          </p:sp>
        </mc:Fallback>
      </mc:AlternateContent>
      <p:sp>
        <p:nvSpPr>
          <p:cNvPr id="42" name="TextBox 41">
            <a:extLst>
              <a:ext uri="{FF2B5EF4-FFF2-40B4-BE49-F238E27FC236}">
                <a16:creationId xmlns:a16="http://schemas.microsoft.com/office/drawing/2014/main" id="{7DA1BB72-FD23-B041-A6D0-10E443C6EC83}"/>
              </a:ext>
            </a:extLst>
          </p:cNvPr>
          <p:cNvSpPr txBox="1"/>
          <p:nvPr/>
        </p:nvSpPr>
        <p:spPr>
          <a:xfrm>
            <a:off x="7778496" y="3515975"/>
            <a:ext cx="2205604" cy="461665"/>
          </a:xfrm>
          <a:prstGeom prst="rect">
            <a:avLst/>
          </a:prstGeom>
          <a:solidFill>
            <a:srgbClr val="00B050">
              <a:alpha val="15000"/>
            </a:srgbClr>
          </a:solidFill>
        </p:spPr>
        <p:txBody>
          <a:bodyPr wrap="none" rtlCol="0">
            <a:spAutoFit/>
          </a:bodyPr>
          <a:lstStyle/>
          <a:p>
            <a:r>
              <a:rPr lang="en-US" sz="2400" b="1" dirty="0">
                <a:solidFill>
                  <a:srgbClr val="00B050"/>
                </a:solidFill>
                <a:latin typeface="Garamond" panose="02020404030301010803" pitchFamily="18" charset="0"/>
              </a:rPr>
              <a:t>Dispersive shift</a:t>
            </a:r>
          </a:p>
        </p:txBody>
      </p:sp>
    </p:spTree>
    <p:extLst>
      <p:ext uri="{BB962C8B-B14F-4D97-AF65-F5344CB8AC3E}">
        <p14:creationId xmlns:p14="http://schemas.microsoft.com/office/powerpoint/2010/main" val="179822980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3D circuit quantum electrodynamics</a:t>
            </a:r>
          </a:p>
        </p:txBody>
      </p:sp>
      <p:grpSp>
        <p:nvGrpSpPr>
          <p:cNvPr id="4" name="Group 3"/>
          <p:cNvGrpSpPr/>
          <p:nvPr/>
        </p:nvGrpSpPr>
        <p:grpSpPr>
          <a:xfrm>
            <a:off x="1311454" y="9150954"/>
            <a:ext cx="2736442" cy="2075250"/>
            <a:chOff x="3170097" y="1657350"/>
            <a:chExt cx="2244565" cy="1546236"/>
          </a:xfrm>
        </p:grpSpPr>
        <p:sp>
          <p:nvSpPr>
            <p:cNvPr id="19" name="Arc 18"/>
            <p:cNvSpPr/>
            <p:nvPr/>
          </p:nvSpPr>
          <p:spPr bwMode="auto">
            <a:xfrm>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med" len="med"/>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solidFill>
                  <a:srgbClr val="00B050"/>
                </a:solidFill>
              </a:endParaRPr>
            </a:p>
          </p:txBody>
        </p:sp>
        <p:sp>
          <p:nvSpPr>
            <p:cNvPr id="20" name="Arc 19"/>
            <p:cNvSpPr/>
            <p:nvPr/>
          </p:nvSpPr>
          <p:spPr bwMode="auto">
            <a:xfrm rot="10800000">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mc:AlternateContent xmlns:mc="http://schemas.openxmlformats.org/markup-compatibility/2006" xmlns:a14="http://schemas.microsoft.com/office/drawing/2010/main">
          <mc:Choice Requires="a14">
            <p:sp>
              <p:nvSpPr>
                <p:cNvPr id="21" name="TextBox 455"/>
                <p:cNvSpPr txBox="1"/>
                <p:nvPr/>
              </p:nvSpPr>
              <p:spPr>
                <a:xfrm>
                  <a:off x="4309948" y="1657350"/>
                  <a:ext cx="513891" cy="400639"/>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0070C0"/>
                                </a:solidFill>
                                <a:latin typeface="Cambria Math" panose="02040503050406030204" pitchFamily="18" charset="0"/>
                              </a:rPr>
                            </m:ctrlPr>
                          </m:sSubPr>
                          <m:e>
                            <m:r>
                              <a:rPr lang="en-US" sz="2667" i="1">
                                <a:solidFill>
                                  <a:srgbClr val="0070C0"/>
                                </a:solidFill>
                                <a:latin typeface="Cambria Math"/>
                                <a:ea typeface="Cambria Math"/>
                              </a:rPr>
                              <m:t>𝜔</m:t>
                            </m:r>
                          </m:e>
                          <m:sub>
                            <m:r>
                              <a:rPr lang="en-US" sz="2667" i="1">
                                <a:solidFill>
                                  <a:srgbClr val="0070C0"/>
                                </a:solidFill>
                                <a:latin typeface="Cambria Math"/>
                              </a:rPr>
                              <m:t>𝑞</m:t>
                            </m:r>
                          </m:sub>
                        </m:sSub>
                      </m:oMath>
                    </m:oMathPara>
                  </a14:m>
                  <a:endParaRPr lang="en-US" sz="2667" dirty="0">
                    <a:solidFill>
                      <a:srgbClr val="0070C0"/>
                    </a:solidFill>
                  </a:endParaRPr>
                </a:p>
              </p:txBody>
            </p:sp>
          </mc:Choice>
          <mc:Fallback xmlns="">
            <p:sp>
              <p:nvSpPr>
                <p:cNvPr id="21" name="TextBox 455"/>
                <p:cNvSpPr txBox="1">
                  <a:spLocks noRot="1" noChangeAspect="1" noMove="1" noResize="1" noEditPoints="1" noAdjustHandles="1" noChangeArrowheads="1" noChangeShapeType="1" noTextEdit="1"/>
                </p:cNvSpPr>
                <p:nvPr/>
              </p:nvSpPr>
              <p:spPr>
                <a:xfrm>
                  <a:off x="4309948" y="1657350"/>
                  <a:ext cx="513891" cy="400639"/>
                </a:xfrm>
                <a:prstGeom prst="rect">
                  <a:avLst/>
                </a:prstGeom>
                <a:blipFill>
                  <a:blip r:embed="rId5"/>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101"/>
                <p:cNvSpPr txBox="1"/>
                <p:nvPr/>
              </p:nvSpPr>
              <p:spPr>
                <a:xfrm>
                  <a:off x="3170097" y="2826511"/>
                  <a:ext cx="497299"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FF0000"/>
                                </a:solidFill>
                                <a:latin typeface="Cambria Math" panose="02040503050406030204" pitchFamily="18" charset="0"/>
                              </a:rPr>
                            </m:ctrlPr>
                          </m:sSubPr>
                          <m:e>
                            <m:r>
                              <a:rPr lang="en-US" sz="2667" i="1">
                                <a:solidFill>
                                  <a:srgbClr val="FF0000"/>
                                </a:solidFill>
                                <a:latin typeface="Cambria Math"/>
                                <a:ea typeface="Cambria Math"/>
                              </a:rPr>
                              <m:t>𝜔</m:t>
                            </m:r>
                          </m:e>
                          <m:sub>
                            <m:r>
                              <a:rPr lang="en-US" sz="2667" i="1">
                                <a:solidFill>
                                  <a:srgbClr val="FF0000"/>
                                </a:solidFill>
                                <a:latin typeface="Cambria Math"/>
                              </a:rPr>
                              <m:t>𝑐</m:t>
                            </m:r>
                          </m:sub>
                        </m:sSub>
                      </m:oMath>
                    </m:oMathPara>
                  </a14:m>
                  <a:endParaRPr lang="en-US" sz="2667" dirty="0">
                    <a:solidFill>
                      <a:srgbClr val="FF0000"/>
                    </a:solidFill>
                  </a:endParaRPr>
                </a:p>
              </p:txBody>
            </p:sp>
          </mc:Choice>
          <mc:Fallback xmlns="">
            <p:sp>
              <p:nvSpPr>
                <p:cNvPr id="22" name="TextBox 101"/>
                <p:cNvSpPr txBox="1">
                  <a:spLocks noRot="1" noChangeAspect="1" noMove="1" noResize="1" noEditPoints="1" noAdjustHandles="1" noChangeArrowheads="1" noChangeShapeType="1" noTextEdit="1"/>
                </p:cNvSpPr>
                <p:nvPr/>
              </p:nvSpPr>
              <p:spPr>
                <a:xfrm>
                  <a:off x="3170097" y="2826511"/>
                  <a:ext cx="497299" cy="377075"/>
                </a:xfrm>
                <a:prstGeom prst="rect">
                  <a:avLst/>
                </a:prstGeom>
                <a:blipFill>
                  <a:blip r:embed="rId6"/>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102"/>
                <p:cNvSpPr txBox="1"/>
                <p:nvPr/>
              </p:nvSpPr>
              <p:spPr>
                <a:xfrm>
                  <a:off x="4959315" y="2176395"/>
                  <a:ext cx="371303"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r>
                          <a:rPr lang="en-US" sz="2667" i="1">
                            <a:solidFill>
                              <a:srgbClr val="00B050"/>
                            </a:solidFill>
                            <a:latin typeface="Cambria Math"/>
                          </a:rPr>
                          <m:t>𝑔</m:t>
                        </m:r>
                      </m:oMath>
                    </m:oMathPara>
                  </a14:m>
                  <a:endParaRPr lang="en-US" sz="2667" dirty="0">
                    <a:solidFill>
                      <a:srgbClr val="00B050"/>
                    </a:solidFill>
                  </a:endParaRPr>
                </a:p>
              </p:txBody>
            </p:sp>
          </mc:Choice>
          <mc:Fallback xmlns="">
            <p:sp>
              <p:nvSpPr>
                <p:cNvPr id="23" name="TextBox 102"/>
                <p:cNvSpPr txBox="1">
                  <a:spLocks noRot="1" noChangeAspect="1" noMove="1" noResize="1" noEditPoints="1" noAdjustHandles="1" noChangeArrowheads="1" noChangeShapeType="1" noTextEdit="1"/>
                </p:cNvSpPr>
                <p:nvPr/>
              </p:nvSpPr>
              <p:spPr>
                <a:xfrm>
                  <a:off x="4959315" y="2176395"/>
                  <a:ext cx="371303" cy="377075"/>
                </a:xfrm>
                <a:prstGeom prst="rect">
                  <a:avLst/>
                </a:prstGeom>
                <a:blipFill>
                  <a:blip r:embed="rId7"/>
                  <a:stretch>
                    <a:fillRect b="-12500"/>
                  </a:stretch>
                </a:blipFill>
              </p:spPr>
              <p:txBody>
                <a:bodyPr/>
                <a:lstStyle/>
                <a:p>
                  <a:r>
                    <a:rPr lang="en-US">
                      <a:noFill/>
                    </a:rPr>
                    <a:t> </a:t>
                  </a:r>
                </a:p>
              </p:txBody>
            </p:sp>
          </mc:Fallback>
        </mc:AlternateContent>
      </p:grpSp>
      <p:pic>
        <p:nvPicPr>
          <p:cNvPr id="18" name="Picture 17">
            <a:extLst>
              <a:ext uri="{FF2B5EF4-FFF2-40B4-BE49-F238E27FC236}">
                <a16:creationId xmlns:a16="http://schemas.microsoft.com/office/drawing/2014/main" id="{DFA3FEBA-1F6A-7246-8C76-2FC0F82EB5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419" y="743267"/>
            <a:ext cx="9180392" cy="3051559"/>
          </a:xfrm>
          <a:prstGeom prst="rect">
            <a:avLst/>
          </a:prstGeom>
        </p:spPr>
      </p:pic>
      <p:grpSp>
        <p:nvGrpSpPr>
          <p:cNvPr id="27" name="Group 26">
            <a:extLst>
              <a:ext uri="{FF2B5EF4-FFF2-40B4-BE49-F238E27FC236}">
                <a16:creationId xmlns:a16="http://schemas.microsoft.com/office/drawing/2014/main" id="{F272CA88-2B39-E94D-8014-28B8325EF14A}"/>
              </a:ext>
            </a:extLst>
          </p:cNvPr>
          <p:cNvGrpSpPr/>
          <p:nvPr/>
        </p:nvGrpSpPr>
        <p:grpSpPr>
          <a:xfrm>
            <a:off x="24384" y="3769238"/>
            <a:ext cx="6464300" cy="2466473"/>
            <a:chOff x="514594" y="3769238"/>
            <a:chExt cx="6464300" cy="2466473"/>
          </a:xfrm>
        </p:grpSpPr>
        <p:pic>
          <p:nvPicPr>
            <p:cNvPr id="25" name="Picture 24" descr="A diagram of a rectangular object with a square object with a square object with a square object with a square object with a square object with a square object with a square object with a square object with&#10;&#10;Description automatically generated">
              <a:extLst>
                <a:ext uri="{FF2B5EF4-FFF2-40B4-BE49-F238E27FC236}">
                  <a16:creationId xmlns:a16="http://schemas.microsoft.com/office/drawing/2014/main" id="{8BF2AD71-4D08-F44D-87E3-DC5D8A6DBCAB}"/>
                </a:ext>
              </a:extLst>
            </p:cNvPr>
            <p:cNvPicPr>
              <a:picLocks noChangeAspect="1"/>
            </p:cNvPicPr>
            <p:nvPr/>
          </p:nvPicPr>
          <p:blipFill rotWithShape="1">
            <a:blip r:embed="rId9">
              <a:extLst>
                <a:ext uri="{28A0092B-C50C-407E-A947-70E740481C1C}">
                  <a14:useLocalDpi xmlns:a14="http://schemas.microsoft.com/office/drawing/2010/main" val="0"/>
                </a:ext>
              </a:extLst>
            </a:blip>
            <a:srcRect b="52905"/>
            <a:stretch/>
          </p:blipFill>
          <p:spPr>
            <a:xfrm>
              <a:off x="514594" y="3855246"/>
              <a:ext cx="6464300" cy="2380465"/>
            </a:xfrm>
            <a:prstGeom prst="rect">
              <a:avLst/>
            </a:prstGeom>
          </p:spPr>
        </p:pic>
        <p:sp>
          <p:nvSpPr>
            <p:cNvPr id="26" name="Rectangle 25">
              <a:extLst>
                <a:ext uri="{FF2B5EF4-FFF2-40B4-BE49-F238E27FC236}">
                  <a16:creationId xmlns:a16="http://schemas.microsoft.com/office/drawing/2014/main" id="{774E34C6-1B38-0246-80AA-4E083444C798}"/>
                </a:ext>
              </a:extLst>
            </p:cNvPr>
            <p:cNvSpPr/>
            <p:nvPr/>
          </p:nvSpPr>
          <p:spPr bwMode="auto">
            <a:xfrm>
              <a:off x="829056" y="3867912"/>
              <a:ext cx="482398" cy="49728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46" name="Rectangle 45">
              <a:extLst>
                <a:ext uri="{FF2B5EF4-FFF2-40B4-BE49-F238E27FC236}">
                  <a16:creationId xmlns:a16="http://schemas.microsoft.com/office/drawing/2014/main" id="{7618467D-7792-0448-9D8C-2DC31346A5B0}"/>
                </a:ext>
              </a:extLst>
            </p:cNvPr>
            <p:cNvSpPr/>
            <p:nvPr/>
          </p:nvSpPr>
          <p:spPr bwMode="auto">
            <a:xfrm>
              <a:off x="3309290" y="3769238"/>
              <a:ext cx="482398" cy="49728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
        <p:nvSpPr>
          <p:cNvPr id="51" name="TextBox 50">
            <a:extLst>
              <a:ext uri="{FF2B5EF4-FFF2-40B4-BE49-F238E27FC236}">
                <a16:creationId xmlns:a16="http://schemas.microsoft.com/office/drawing/2014/main" id="{F18B427D-B336-9F49-96FC-89DA098B31C5}"/>
              </a:ext>
            </a:extLst>
          </p:cNvPr>
          <p:cNvSpPr txBox="1"/>
          <p:nvPr/>
        </p:nvSpPr>
        <p:spPr>
          <a:xfrm>
            <a:off x="7046976" y="4240792"/>
            <a:ext cx="4870707" cy="1785104"/>
          </a:xfrm>
          <a:prstGeom prst="rect">
            <a:avLst/>
          </a:prstGeom>
          <a:solidFill>
            <a:schemeClr val="accent2">
              <a:lumMod val="60000"/>
              <a:lumOff val="40000"/>
              <a:alpha val="5000"/>
            </a:schemeClr>
          </a:solidFill>
          <a:ln>
            <a:solidFill>
              <a:schemeClr val="accent2">
                <a:lumMod val="60000"/>
                <a:lumOff val="40000"/>
              </a:schemeClr>
            </a:solidFill>
          </a:ln>
        </p:spPr>
        <p:txBody>
          <a:bodyPr wrap="square" rtlCol="0">
            <a:spAutoFit/>
          </a:bodyPr>
          <a:lstStyle/>
          <a:p>
            <a:pPr marL="342900" indent="-342900">
              <a:buFont typeface="Arial" panose="020B0604020202020204" pitchFamily="34" charset="0"/>
              <a:buChar char="•"/>
            </a:pPr>
            <a:r>
              <a:rPr lang="en-US" sz="2200" dirty="0">
                <a:solidFill>
                  <a:schemeClr val="accent2">
                    <a:lumMod val="60000"/>
                    <a:lumOff val="40000"/>
                  </a:schemeClr>
                </a:solidFill>
                <a:latin typeface="Garamond" panose="02020404030301010803" pitchFamily="18" charset="0"/>
              </a:rPr>
              <a:t>Reduce dielectric loss by diluting electric field</a:t>
            </a:r>
          </a:p>
          <a:p>
            <a:pPr marL="342900" indent="-342900">
              <a:buFont typeface="Arial" panose="020B0604020202020204" pitchFamily="34" charset="0"/>
              <a:buChar char="•"/>
            </a:pPr>
            <a:r>
              <a:rPr lang="en-US" sz="2200" dirty="0">
                <a:solidFill>
                  <a:schemeClr val="accent2">
                    <a:lumMod val="60000"/>
                    <a:lumOff val="40000"/>
                  </a:schemeClr>
                </a:solidFill>
                <a:latin typeface="Garamond" panose="02020404030301010803" pitchFamily="18" charset="0"/>
              </a:rPr>
              <a:t>Demonstrations that junctions can be sufficiently low loss </a:t>
            </a:r>
          </a:p>
          <a:p>
            <a:pPr marL="342900" indent="-342900">
              <a:buFont typeface="Arial" panose="020B0604020202020204" pitchFamily="34" charset="0"/>
              <a:buChar char="•"/>
            </a:pPr>
            <a:r>
              <a:rPr lang="en-US" sz="2200" dirty="0">
                <a:solidFill>
                  <a:schemeClr val="accent2">
                    <a:lumMod val="60000"/>
                    <a:lumOff val="40000"/>
                  </a:schemeClr>
                </a:solidFill>
                <a:latin typeface="Garamond" panose="02020404030301010803" pitchFamily="18" charset="0"/>
              </a:rPr>
              <a:t>3D cavity just used for readout</a:t>
            </a:r>
          </a:p>
        </p:txBody>
      </p:sp>
    </p:spTree>
    <p:extLst>
      <p:ext uri="{BB962C8B-B14F-4D97-AF65-F5344CB8AC3E}">
        <p14:creationId xmlns:p14="http://schemas.microsoft.com/office/powerpoint/2010/main" val="1303425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BCD5C9-4B50-044D-9DAC-A3F460B07E84}"/>
              </a:ext>
            </a:extLst>
          </p:cNvPr>
          <p:cNvPicPr>
            <a:picLocks noChangeAspect="1"/>
          </p:cNvPicPr>
          <p:nvPr/>
        </p:nvPicPr>
        <p:blipFill>
          <a:blip r:embed="rId3"/>
          <a:stretch>
            <a:fillRect/>
          </a:stretch>
        </p:blipFill>
        <p:spPr>
          <a:xfrm>
            <a:off x="316992" y="2022373"/>
            <a:ext cx="6207933" cy="4614230"/>
          </a:xfrm>
          <a:prstGeom prst="rect">
            <a:avLst/>
          </a:prstGeom>
        </p:spPr>
      </p:pic>
      <p:sp>
        <p:nvSpPr>
          <p:cNvPr id="2" name="Title 1">
            <a:extLst>
              <a:ext uri="{FF2B5EF4-FFF2-40B4-BE49-F238E27FC236}">
                <a16:creationId xmlns:a16="http://schemas.microsoft.com/office/drawing/2014/main" id="{FB08369D-AB26-734F-9D0F-21D2EA0824C5}"/>
              </a:ext>
            </a:extLst>
          </p:cNvPr>
          <p:cNvSpPr>
            <a:spLocks noGrp="1"/>
          </p:cNvSpPr>
          <p:nvPr>
            <p:ph type="title"/>
          </p:nvPr>
        </p:nvSpPr>
        <p:spPr/>
        <p:txBody>
          <a:bodyPr/>
          <a:lstStyle/>
          <a:p>
            <a:r>
              <a:rPr lang="en-US" sz="3400" dirty="0"/>
              <a:t>Moore’s law for superconducting qubits</a:t>
            </a:r>
          </a:p>
        </p:txBody>
      </p:sp>
      <p:sp>
        <p:nvSpPr>
          <p:cNvPr id="7" name="Content Placeholder 2">
            <a:extLst>
              <a:ext uri="{FF2B5EF4-FFF2-40B4-BE49-F238E27FC236}">
                <a16:creationId xmlns:a16="http://schemas.microsoft.com/office/drawing/2014/main" id="{1409D3E5-7FEC-D046-AC83-3E75B44EFE0C}"/>
              </a:ext>
            </a:extLst>
          </p:cNvPr>
          <p:cNvSpPr>
            <a:spLocks noGrp="1"/>
          </p:cNvSpPr>
          <p:nvPr>
            <p:ph idx="1"/>
          </p:nvPr>
        </p:nvSpPr>
        <p:spPr>
          <a:xfrm>
            <a:off x="266061" y="845654"/>
            <a:ext cx="9963027" cy="1320931"/>
          </a:xfrm>
        </p:spPr>
        <p:txBody>
          <a:bodyPr/>
          <a:lstStyle/>
          <a:p>
            <a:r>
              <a:rPr lang="en-US" dirty="0"/>
              <a:t>10x improvement in coherence every 3 years</a:t>
            </a:r>
          </a:p>
          <a:p>
            <a:r>
              <a:rPr lang="en-US" dirty="0" err="1"/>
              <a:t>Transmon</a:t>
            </a:r>
            <a:r>
              <a:rPr lang="en-US" dirty="0"/>
              <a:t> coherence times ~ 100-500 </a:t>
            </a:r>
            <a:r>
              <a:rPr lang="en-US" dirty="0" err="1"/>
              <a:t>μs</a:t>
            </a:r>
            <a:endParaRPr lang="en-US" dirty="0"/>
          </a:p>
          <a:p>
            <a:endParaRPr lang="en-US" dirty="0">
              <a:solidFill>
                <a:srgbClr val="C00000"/>
              </a:solidFill>
            </a:endParaRPr>
          </a:p>
        </p:txBody>
      </p:sp>
      <p:sp>
        <p:nvSpPr>
          <p:cNvPr id="13" name="Oval 12">
            <a:extLst>
              <a:ext uri="{FF2B5EF4-FFF2-40B4-BE49-F238E27FC236}">
                <a16:creationId xmlns:a16="http://schemas.microsoft.com/office/drawing/2014/main" id="{31B72CC7-2827-7A4B-9ACE-A291C018AB0C}"/>
              </a:ext>
            </a:extLst>
          </p:cNvPr>
          <p:cNvSpPr/>
          <p:nvPr/>
        </p:nvSpPr>
        <p:spPr bwMode="auto">
          <a:xfrm>
            <a:off x="6671016" y="1674383"/>
            <a:ext cx="438912" cy="438912"/>
          </a:xfrm>
          <a:prstGeom prst="ellipse">
            <a:avLst/>
          </a:prstGeom>
          <a:noFill/>
          <a:ln>
            <a:solidFill>
              <a:srgbClr val="FF00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cxnSp>
        <p:nvCxnSpPr>
          <p:cNvPr id="5" name="Straight Arrow Connector 4">
            <a:extLst>
              <a:ext uri="{FF2B5EF4-FFF2-40B4-BE49-F238E27FC236}">
                <a16:creationId xmlns:a16="http://schemas.microsoft.com/office/drawing/2014/main" id="{E90EBC1B-4865-4525-B510-60DA0E015A05}"/>
              </a:ext>
            </a:extLst>
          </p:cNvPr>
          <p:cNvCxnSpPr/>
          <p:nvPr/>
        </p:nvCxnSpPr>
        <p:spPr bwMode="auto">
          <a:xfrm>
            <a:off x="9570720" y="5916168"/>
            <a:ext cx="914400" cy="914400"/>
          </a:xfrm>
          <a:prstGeom prst="straightConnector1">
            <a:avLst/>
          </a:prstGeom>
          <a:solidFill>
            <a:srgbClr val="F3F3F3"/>
          </a:solidFill>
          <a:ln>
            <a:noFill/>
            <a:tailEnd type="triangle"/>
          </a:ln>
          <a:effectLst>
            <a:outerShdw dist="107763" dir="2700000" algn="ctr" rotWithShape="0">
              <a:schemeClr val="bg2">
                <a:alpha val="50000"/>
              </a:schemeClr>
            </a:outerShdw>
          </a:effectLst>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p:spPr>
      </p:cxnSp>
      <p:sp>
        <p:nvSpPr>
          <p:cNvPr id="43" name="Oval 42">
            <a:extLst>
              <a:ext uri="{FF2B5EF4-FFF2-40B4-BE49-F238E27FC236}">
                <a16:creationId xmlns:a16="http://schemas.microsoft.com/office/drawing/2014/main" id="{FE0CBC44-31EC-427E-8D4E-41F2E504CB09}"/>
              </a:ext>
            </a:extLst>
          </p:cNvPr>
          <p:cNvSpPr/>
          <p:nvPr/>
        </p:nvSpPr>
        <p:spPr bwMode="auto">
          <a:xfrm>
            <a:off x="4559808" y="2218132"/>
            <a:ext cx="438912" cy="438912"/>
          </a:xfrm>
          <a:prstGeom prst="ellipse">
            <a:avLst/>
          </a:prstGeom>
          <a:noFill/>
          <a:ln>
            <a:solidFill>
              <a:srgbClr val="FF00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49" name="Group 48">
            <a:extLst>
              <a:ext uri="{FF2B5EF4-FFF2-40B4-BE49-F238E27FC236}">
                <a16:creationId xmlns:a16="http://schemas.microsoft.com/office/drawing/2014/main" id="{6D0BD8B8-DD54-4BF4-AC87-C4AC37853B95}"/>
              </a:ext>
            </a:extLst>
          </p:cNvPr>
          <p:cNvGrpSpPr/>
          <p:nvPr/>
        </p:nvGrpSpPr>
        <p:grpSpPr>
          <a:xfrm>
            <a:off x="7230086" y="1650599"/>
            <a:ext cx="5116707" cy="2413355"/>
            <a:chOff x="9703325" y="1635652"/>
            <a:chExt cx="2866912" cy="2413355"/>
          </a:xfrm>
        </p:grpSpPr>
        <p:grpSp>
          <p:nvGrpSpPr>
            <p:cNvPr id="47" name="Group 46">
              <a:extLst>
                <a:ext uri="{FF2B5EF4-FFF2-40B4-BE49-F238E27FC236}">
                  <a16:creationId xmlns:a16="http://schemas.microsoft.com/office/drawing/2014/main" id="{CC095B02-DEE7-4F3D-9F2E-DF1D6D620A94}"/>
                </a:ext>
              </a:extLst>
            </p:cNvPr>
            <p:cNvGrpSpPr/>
            <p:nvPr/>
          </p:nvGrpSpPr>
          <p:grpSpPr>
            <a:xfrm>
              <a:off x="9703325" y="1635652"/>
              <a:ext cx="2866912" cy="2413355"/>
              <a:chOff x="9703325" y="1635652"/>
              <a:chExt cx="2866912" cy="2413355"/>
            </a:xfrm>
          </p:grpSpPr>
          <p:sp>
            <p:nvSpPr>
              <p:cNvPr id="25" name="TextBox 24">
                <a:extLst>
                  <a:ext uri="{FF2B5EF4-FFF2-40B4-BE49-F238E27FC236}">
                    <a16:creationId xmlns:a16="http://schemas.microsoft.com/office/drawing/2014/main" id="{FE9D9E72-8A73-4A8B-BB22-958AFBAF5B30}"/>
                  </a:ext>
                </a:extLst>
              </p:cNvPr>
              <p:cNvSpPr txBox="1"/>
              <p:nvPr/>
            </p:nvSpPr>
            <p:spPr>
              <a:xfrm>
                <a:off x="10198034" y="1635652"/>
                <a:ext cx="2005834" cy="461665"/>
              </a:xfrm>
              <a:prstGeom prst="rect">
                <a:avLst/>
              </a:prstGeom>
              <a:noFill/>
            </p:spPr>
            <p:txBody>
              <a:bodyPr wrap="square" rtlCol="0">
                <a:spAutoFit/>
              </a:bodyPr>
              <a:lstStyle/>
              <a:p>
                <a:r>
                  <a:rPr lang="en-US" sz="2400" i="1" dirty="0">
                    <a:solidFill>
                      <a:srgbClr val="00B050"/>
                    </a:solidFill>
                    <a:latin typeface="Adobe Garamond Pro" panose="02020502060506020403" pitchFamily="18" charset="0"/>
                  </a:rPr>
                  <a:t>Fermilab SRF Cavity</a:t>
                </a:r>
              </a:p>
            </p:txBody>
          </p:sp>
          <p:sp>
            <p:nvSpPr>
              <p:cNvPr id="26" name="TextBox 25">
                <a:extLst>
                  <a:ext uri="{FF2B5EF4-FFF2-40B4-BE49-F238E27FC236}">
                    <a16:creationId xmlns:a16="http://schemas.microsoft.com/office/drawing/2014/main" id="{7E102ED4-8FE0-4CF6-B3E6-A52E63B89278}"/>
                  </a:ext>
                </a:extLst>
              </p:cNvPr>
              <p:cNvSpPr txBox="1"/>
              <p:nvPr/>
            </p:nvSpPr>
            <p:spPr>
              <a:xfrm>
                <a:off x="10156994" y="2659780"/>
                <a:ext cx="2413243" cy="461665"/>
              </a:xfrm>
              <a:prstGeom prst="rect">
                <a:avLst/>
              </a:prstGeom>
              <a:noFill/>
            </p:spPr>
            <p:txBody>
              <a:bodyPr wrap="square" rtlCol="0">
                <a:spAutoFit/>
              </a:bodyPr>
              <a:lstStyle/>
              <a:p>
                <a:r>
                  <a:rPr lang="en-US" sz="2400" i="1" dirty="0">
                    <a:solidFill>
                      <a:srgbClr val="C00000"/>
                    </a:solidFill>
                    <a:latin typeface="Adobe Garamond Pro" panose="02020502060506020403" pitchFamily="18" charset="0"/>
                  </a:rPr>
                  <a:t>Fluxonium (Maryland/</a:t>
                </a:r>
                <a:r>
                  <a:rPr lang="en-US" sz="2400" i="1" dirty="0" err="1">
                    <a:solidFill>
                      <a:srgbClr val="C00000"/>
                    </a:solidFill>
                    <a:latin typeface="Adobe Garamond Pro" panose="02020502060506020403" pitchFamily="18" charset="0"/>
                  </a:rPr>
                  <a:t>UChicago</a:t>
                </a:r>
                <a:r>
                  <a:rPr lang="en-US" sz="2400" i="1" dirty="0">
                    <a:solidFill>
                      <a:srgbClr val="C00000"/>
                    </a:solidFill>
                    <a:latin typeface="Adobe Garamond Pro" panose="02020502060506020403" pitchFamily="18" charset="0"/>
                  </a:rPr>
                  <a:t>)</a:t>
                </a:r>
              </a:p>
            </p:txBody>
          </p:sp>
          <p:cxnSp>
            <p:nvCxnSpPr>
              <p:cNvPr id="27" name="Straight Arrow Connector 26">
                <a:extLst>
                  <a:ext uri="{FF2B5EF4-FFF2-40B4-BE49-F238E27FC236}">
                    <a16:creationId xmlns:a16="http://schemas.microsoft.com/office/drawing/2014/main" id="{29E60929-8827-489D-A5D5-DF53803D72CA}"/>
                  </a:ext>
                </a:extLst>
              </p:cNvPr>
              <p:cNvCxnSpPr>
                <a:cxnSpLocks/>
                <a:stCxn id="26" idx="1"/>
              </p:cNvCxnSpPr>
              <p:nvPr/>
            </p:nvCxnSpPr>
            <p:spPr bwMode="auto">
              <a:xfrm flipH="1">
                <a:off x="9709886" y="2890613"/>
                <a:ext cx="447108" cy="175903"/>
              </a:xfrm>
              <a:prstGeom prst="straightConnector1">
                <a:avLst/>
              </a:prstGeom>
              <a:solidFill>
                <a:srgbClr val="F3F3F3"/>
              </a:solidFill>
              <a:ln w="25400" cap="flat" cmpd="sng" algn="ctr">
                <a:solidFill>
                  <a:srgbClr val="C00000"/>
                </a:solidFill>
                <a:prstDash val="solid"/>
                <a:round/>
                <a:headEnd type="none" w="med" len="med"/>
                <a:tailEnd type="stealth" w="med" len="med"/>
              </a:ln>
              <a:effectLst/>
            </p:spPr>
          </p:cxnSp>
          <p:sp>
            <p:nvSpPr>
              <p:cNvPr id="33" name="TextBox 32">
                <a:extLst>
                  <a:ext uri="{FF2B5EF4-FFF2-40B4-BE49-F238E27FC236}">
                    <a16:creationId xmlns:a16="http://schemas.microsoft.com/office/drawing/2014/main" id="{81A28ECC-E2FF-41E9-A42B-1DDF6FF4875E}"/>
                  </a:ext>
                </a:extLst>
              </p:cNvPr>
              <p:cNvSpPr txBox="1"/>
              <p:nvPr/>
            </p:nvSpPr>
            <p:spPr>
              <a:xfrm>
                <a:off x="10136723" y="3218010"/>
                <a:ext cx="1500553" cy="830997"/>
              </a:xfrm>
              <a:prstGeom prst="rect">
                <a:avLst/>
              </a:prstGeom>
              <a:noFill/>
            </p:spPr>
            <p:txBody>
              <a:bodyPr wrap="none" rtlCol="0">
                <a:spAutoFit/>
              </a:bodyPr>
              <a:lstStyle/>
              <a:p>
                <a:r>
                  <a:rPr lang="en-US" sz="2400" i="1" dirty="0">
                    <a:solidFill>
                      <a:srgbClr val="005392"/>
                    </a:solidFill>
                    <a:latin typeface="Adobe Garamond Pro" panose="02020502060506020403" pitchFamily="18" charset="0"/>
                  </a:rPr>
                  <a:t>New 2d/3d </a:t>
                </a:r>
                <a:r>
                  <a:rPr lang="en-US" sz="2400" i="1" dirty="0" err="1">
                    <a:solidFill>
                      <a:srgbClr val="005392"/>
                    </a:solidFill>
                    <a:latin typeface="Adobe Garamond Pro" panose="02020502060506020403" pitchFamily="18" charset="0"/>
                  </a:rPr>
                  <a:t>transmons</a:t>
                </a:r>
                <a:endParaRPr lang="en-US" sz="2400" i="1" dirty="0">
                  <a:solidFill>
                    <a:srgbClr val="005392"/>
                  </a:solidFill>
                  <a:latin typeface="Adobe Garamond Pro" panose="02020502060506020403" pitchFamily="18" charset="0"/>
                </a:endParaRPr>
              </a:p>
              <a:p>
                <a:r>
                  <a:rPr lang="en-US" sz="2400" i="1" dirty="0">
                    <a:solidFill>
                      <a:srgbClr val="005392"/>
                    </a:solidFill>
                    <a:latin typeface="Adobe Garamond Pro" panose="02020502060506020403" pitchFamily="18" charset="0"/>
                  </a:rPr>
                  <a:t>(Princeton)</a:t>
                </a:r>
              </a:p>
            </p:txBody>
          </p:sp>
          <p:cxnSp>
            <p:nvCxnSpPr>
              <p:cNvPr id="34" name="Straight Arrow Connector 33">
                <a:extLst>
                  <a:ext uri="{FF2B5EF4-FFF2-40B4-BE49-F238E27FC236}">
                    <a16:creationId xmlns:a16="http://schemas.microsoft.com/office/drawing/2014/main" id="{354343FC-EBE2-4BC1-AE5D-0C0C5E389D86}"/>
                  </a:ext>
                </a:extLst>
              </p:cNvPr>
              <p:cNvCxnSpPr>
                <a:cxnSpLocks/>
              </p:cNvCxnSpPr>
              <p:nvPr/>
            </p:nvCxnSpPr>
            <p:spPr bwMode="auto">
              <a:xfrm flipH="1" flipV="1">
                <a:off x="9703325" y="3148986"/>
                <a:ext cx="442364" cy="484523"/>
              </a:xfrm>
              <a:prstGeom prst="straightConnector1">
                <a:avLst/>
              </a:prstGeom>
              <a:solidFill>
                <a:srgbClr val="F3F3F3"/>
              </a:solidFill>
              <a:ln w="25400" cap="flat" cmpd="sng" algn="ctr">
                <a:solidFill>
                  <a:srgbClr val="005392"/>
                </a:solidFill>
                <a:prstDash val="solid"/>
                <a:round/>
                <a:headEnd type="none" w="med" len="med"/>
                <a:tailEnd type="stealth" w="med" len="med"/>
              </a:ln>
              <a:effectLst/>
            </p:spPr>
          </p:cxnSp>
        </p:grpSp>
        <p:cxnSp>
          <p:nvCxnSpPr>
            <p:cNvPr id="48" name="Straight Arrow Connector 47">
              <a:extLst>
                <a:ext uri="{FF2B5EF4-FFF2-40B4-BE49-F238E27FC236}">
                  <a16:creationId xmlns:a16="http://schemas.microsoft.com/office/drawing/2014/main" id="{0330E445-CD54-4984-8030-449532BC33EA}"/>
                </a:ext>
              </a:extLst>
            </p:cNvPr>
            <p:cNvCxnSpPr>
              <a:cxnSpLocks/>
            </p:cNvCxnSpPr>
            <p:nvPr/>
          </p:nvCxnSpPr>
          <p:spPr bwMode="auto">
            <a:xfrm flipH="1" flipV="1">
              <a:off x="9709886" y="1866484"/>
              <a:ext cx="435803" cy="2937"/>
            </a:xfrm>
            <a:prstGeom prst="straightConnector1">
              <a:avLst/>
            </a:prstGeom>
            <a:solidFill>
              <a:srgbClr val="F3F3F3"/>
            </a:solidFill>
            <a:ln w="25400" cap="flat" cmpd="sng" algn="ctr">
              <a:solidFill>
                <a:srgbClr val="00B050"/>
              </a:solidFill>
              <a:prstDash val="solid"/>
              <a:round/>
              <a:headEnd type="none" w="med" len="med"/>
              <a:tailEnd type="stealth" w="med" len="med"/>
            </a:ln>
            <a:effectLst/>
          </p:spPr>
        </p:cxnSp>
      </p:grpSp>
      <p:sp>
        <p:nvSpPr>
          <p:cNvPr id="28" name="Oval 27">
            <a:extLst>
              <a:ext uri="{FF2B5EF4-FFF2-40B4-BE49-F238E27FC236}">
                <a16:creationId xmlns:a16="http://schemas.microsoft.com/office/drawing/2014/main" id="{04B56F20-9D91-4ADD-ACA7-76C749E1CAC6}"/>
              </a:ext>
            </a:extLst>
          </p:cNvPr>
          <p:cNvSpPr/>
          <p:nvPr/>
        </p:nvSpPr>
        <p:spPr bwMode="auto">
          <a:xfrm>
            <a:off x="6973824" y="3031750"/>
            <a:ext cx="118872" cy="118872"/>
          </a:xfrm>
          <a:prstGeom prst="ellipse">
            <a:avLst/>
          </a:prstGeom>
          <a:solidFill>
            <a:srgbClr val="C00000"/>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29" name="Oval 28">
            <a:extLst>
              <a:ext uri="{FF2B5EF4-FFF2-40B4-BE49-F238E27FC236}">
                <a16:creationId xmlns:a16="http://schemas.microsoft.com/office/drawing/2014/main" id="{6B77655E-A811-49D4-8A73-B0701DE9CE2D}"/>
              </a:ext>
            </a:extLst>
          </p:cNvPr>
          <p:cNvSpPr/>
          <p:nvPr/>
        </p:nvSpPr>
        <p:spPr bwMode="auto">
          <a:xfrm>
            <a:off x="7097912" y="3017520"/>
            <a:ext cx="118872" cy="118872"/>
          </a:xfrm>
          <a:prstGeom prst="ellipse">
            <a:avLst/>
          </a:prstGeom>
          <a:solidFill>
            <a:srgbClr val="005392"/>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6B418894-8490-8E46-B54F-DC44A1676C25}"/>
              </a:ext>
            </a:extLst>
          </p:cNvPr>
          <p:cNvSpPr txBox="1"/>
          <p:nvPr/>
        </p:nvSpPr>
        <p:spPr>
          <a:xfrm>
            <a:off x="2109216" y="758827"/>
            <a:ext cx="184731" cy="369332"/>
          </a:xfrm>
          <a:prstGeom prst="rect">
            <a:avLst/>
          </a:prstGeom>
          <a:noFill/>
        </p:spPr>
        <p:txBody>
          <a:bodyPr wrap="none" rtlCol="0">
            <a:spAutoFit/>
          </a:bodyPr>
          <a:lstStyle/>
          <a:p>
            <a:endParaRPr lang="en-US" dirty="0"/>
          </a:p>
        </p:txBody>
      </p:sp>
      <p:sp>
        <p:nvSpPr>
          <p:cNvPr id="32" name="Content Placeholder 2">
            <a:extLst>
              <a:ext uri="{FF2B5EF4-FFF2-40B4-BE49-F238E27FC236}">
                <a16:creationId xmlns:a16="http://schemas.microsoft.com/office/drawing/2014/main" id="{49E4A7DC-C32B-8740-9C6F-6F469E6D5ECF}"/>
              </a:ext>
            </a:extLst>
          </p:cNvPr>
          <p:cNvSpPr txBox="1">
            <a:spLocks/>
          </p:cNvSpPr>
          <p:nvPr/>
        </p:nvSpPr>
        <p:spPr bwMode="auto">
          <a:xfrm>
            <a:off x="8023120" y="4378725"/>
            <a:ext cx="3253918" cy="845384"/>
          </a:xfrm>
          <a:prstGeom prst="rect">
            <a:avLst/>
          </a:prstGeom>
          <a:solidFill>
            <a:srgbClr val="FFC000">
              <a:alpha val="10000"/>
            </a:srgbClr>
          </a:solidFill>
          <a:ln w="9525">
            <a:solidFill>
              <a:schemeClr val="accent2">
                <a:lumMod val="60000"/>
                <a:lumOff val="40000"/>
              </a:schemeClr>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dobe Garamond Pro" panose="02020502060506020403" pitchFamily="18" charset="0"/>
                <a:ea typeface="+mn-ea"/>
                <a:cs typeface="+mn-cs"/>
              </a:defRPr>
            </a:lvl1pPr>
            <a:lvl2pPr marL="742950" indent="-285750" algn="l" rtl="0" eaLnBrk="0" fontAlgn="base" hangingPunct="0">
              <a:spcBef>
                <a:spcPct val="20000"/>
              </a:spcBef>
              <a:spcAft>
                <a:spcPct val="0"/>
              </a:spcAft>
              <a:buChar char="–"/>
              <a:defRPr>
                <a:solidFill>
                  <a:schemeClr val="tx1"/>
                </a:solidFill>
                <a:latin typeface="Adobe Garamond Pro" panose="02020502060506020403" pitchFamily="18" charset="0"/>
              </a:defRPr>
            </a:lvl2pPr>
            <a:lvl3pPr marL="1143000" indent="-228600" algn="l" rtl="0" eaLnBrk="0" fontAlgn="base" hangingPunct="0">
              <a:spcBef>
                <a:spcPct val="20000"/>
              </a:spcBef>
              <a:spcAft>
                <a:spcPct val="0"/>
              </a:spcAft>
              <a:buChar char="•"/>
              <a:defRPr sz="1600">
                <a:solidFill>
                  <a:schemeClr val="tx1"/>
                </a:solidFill>
                <a:latin typeface="Adobe Garamond Pro" panose="02020502060506020403" pitchFamily="18" charset="0"/>
              </a:defRPr>
            </a:lvl3pPr>
            <a:lvl4pPr marL="1600200" indent="-228600" algn="l" rtl="0" eaLnBrk="0" fontAlgn="base" hangingPunct="0">
              <a:spcBef>
                <a:spcPct val="20000"/>
              </a:spcBef>
              <a:spcAft>
                <a:spcPct val="0"/>
              </a:spcAft>
              <a:buChar char="–"/>
              <a:defRPr sz="1400">
                <a:solidFill>
                  <a:schemeClr val="tx1"/>
                </a:solidFill>
                <a:latin typeface="Adobe Garamond Pro" panose="02020502060506020403" pitchFamily="18" charset="0"/>
              </a:defRPr>
            </a:lvl4pPr>
            <a:lvl5pPr marL="2057400" indent="-228600" algn="l" rtl="0" eaLnBrk="0" fontAlgn="base" hangingPunct="0">
              <a:spcBef>
                <a:spcPct val="20000"/>
              </a:spcBef>
              <a:spcAft>
                <a:spcPct val="0"/>
              </a:spcAft>
              <a:buChar char="»"/>
              <a:defRPr sz="1200">
                <a:solidFill>
                  <a:schemeClr val="tx1"/>
                </a:solidFill>
                <a:latin typeface="Adobe Garamond Pro" panose="02020502060506020403" pitchFamily="18" charset="0"/>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pPr marL="0" indent="0">
              <a:buNone/>
            </a:pPr>
            <a:r>
              <a:rPr lang="en-US" kern="0" dirty="0">
                <a:solidFill>
                  <a:schemeClr val="accent2">
                    <a:lumMod val="60000"/>
                    <a:lumOff val="40000"/>
                  </a:schemeClr>
                </a:solidFill>
              </a:rPr>
              <a:t>Cavities still have the best coherences!</a:t>
            </a:r>
          </a:p>
        </p:txBody>
      </p:sp>
      <p:grpSp>
        <p:nvGrpSpPr>
          <p:cNvPr id="21" name="Group 20">
            <a:extLst>
              <a:ext uri="{FF2B5EF4-FFF2-40B4-BE49-F238E27FC236}">
                <a16:creationId xmlns:a16="http://schemas.microsoft.com/office/drawing/2014/main" id="{5AC43567-8AE9-4089-8582-DEE8B92E7A65}"/>
              </a:ext>
            </a:extLst>
          </p:cNvPr>
          <p:cNvGrpSpPr/>
          <p:nvPr/>
        </p:nvGrpSpPr>
        <p:grpSpPr>
          <a:xfrm>
            <a:off x="719328" y="1553513"/>
            <a:ext cx="6888480" cy="4903926"/>
            <a:chOff x="3366366" y="1533676"/>
            <a:chExt cx="6888480" cy="4903926"/>
          </a:xfrm>
        </p:grpSpPr>
        <p:grpSp>
          <p:nvGrpSpPr>
            <p:cNvPr id="17" name="Group 16">
              <a:extLst>
                <a:ext uri="{FF2B5EF4-FFF2-40B4-BE49-F238E27FC236}">
                  <a16:creationId xmlns:a16="http://schemas.microsoft.com/office/drawing/2014/main" id="{3DB68A81-D23B-4515-B290-ADD3BAEA74F9}"/>
                </a:ext>
              </a:extLst>
            </p:cNvPr>
            <p:cNvGrpSpPr/>
            <p:nvPr/>
          </p:nvGrpSpPr>
          <p:grpSpPr>
            <a:xfrm>
              <a:off x="3366366" y="1533676"/>
              <a:ext cx="6888480" cy="4903926"/>
              <a:chOff x="3366366" y="1533676"/>
              <a:chExt cx="6888480" cy="4903926"/>
            </a:xfrm>
          </p:grpSpPr>
          <p:cxnSp>
            <p:nvCxnSpPr>
              <p:cNvPr id="8" name="Straight Arrow Connector 7">
                <a:extLst>
                  <a:ext uri="{FF2B5EF4-FFF2-40B4-BE49-F238E27FC236}">
                    <a16:creationId xmlns:a16="http://schemas.microsoft.com/office/drawing/2014/main" id="{61726FDA-D853-4062-8D9D-E3E125781421}"/>
                  </a:ext>
                </a:extLst>
              </p:cNvPr>
              <p:cNvCxnSpPr>
                <a:cxnSpLocks/>
              </p:cNvCxnSpPr>
              <p:nvPr/>
            </p:nvCxnSpPr>
            <p:spPr bwMode="auto">
              <a:xfrm flipV="1">
                <a:off x="9607296" y="1533676"/>
                <a:ext cx="0" cy="4545535"/>
              </a:xfrm>
              <a:prstGeom prst="straightConnector1">
                <a:avLst/>
              </a:prstGeom>
              <a:solidFill>
                <a:srgbClr val="F3F3F3"/>
              </a:solidFill>
              <a:ln w="25400" cap="flat" cmpd="sng" algn="ctr">
                <a:solidFill>
                  <a:schemeClr val="tx1"/>
                </a:solidFill>
                <a:prstDash val="solid"/>
                <a:round/>
                <a:headEnd type="none" w="med" len="med"/>
                <a:tailEnd type="stealth" w="med" len="med"/>
              </a:ln>
              <a:effectLst/>
            </p:spPr>
          </p:cxnSp>
          <p:sp>
            <p:nvSpPr>
              <p:cNvPr id="3" name="TextBox 2">
                <a:extLst>
                  <a:ext uri="{FF2B5EF4-FFF2-40B4-BE49-F238E27FC236}">
                    <a16:creationId xmlns:a16="http://schemas.microsoft.com/office/drawing/2014/main" id="{A2A5C71C-BF59-4BB0-AA9E-C1396DF92BCF}"/>
                  </a:ext>
                </a:extLst>
              </p:cNvPr>
              <p:cNvSpPr txBox="1"/>
              <p:nvPr/>
            </p:nvSpPr>
            <p:spPr>
              <a:xfrm>
                <a:off x="9308468" y="6099048"/>
                <a:ext cx="569387" cy="338554"/>
              </a:xfrm>
              <a:prstGeom prst="rect">
                <a:avLst/>
              </a:prstGeom>
              <a:noFill/>
            </p:spPr>
            <p:txBody>
              <a:bodyPr wrap="none" rtlCol="0">
                <a:spAutoFit/>
              </a:bodyPr>
              <a:lstStyle/>
              <a:p>
                <a:r>
                  <a:rPr lang="en-US" sz="1600" dirty="0">
                    <a:solidFill>
                      <a:srgbClr val="C00000"/>
                    </a:solidFill>
                    <a:latin typeface="Adobe Garamond Pro" panose="02020502060506020403" pitchFamily="18" charset="0"/>
                  </a:rPr>
                  <a:t>2023</a:t>
                </a:r>
              </a:p>
            </p:txBody>
          </p:sp>
          <p:cxnSp>
            <p:nvCxnSpPr>
              <p:cNvPr id="15" name="Straight Arrow Connector 14">
                <a:extLst>
                  <a:ext uri="{FF2B5EF4-FFF2-40B4-BE49-F238E27FC236}">
                    <a16:creationId xmlns:a16="http://schemas.microsoft.com/office/drawing/2014/main" id="{03B5883A-3560-4D68-B083-ED73BFD8B8C1}"/>
                  </a:ext>
                </a:extLst>
              </p:cNvPr>
              <p:cNvCxnSpPr>
                <a:cxnSpLocks/>
              </p:cNvCxnSpPr>
              <p:nvPr/>
            </p:nvCxnSpPr>
            <p:spPr bwMode="auto">
              <a:xfrm>
                <a:off x="3366366" y="6060411"/>
                <a:ext cx="6888480" cy="0"/>
              </a:xfrm>
              <a:prstGeom prst="straightConnector1">
                <a:avLst/>
              </a:prstGeom>
              <a:solidFill>
                <a:srgbClr val="F3F3F3"/>
              </a:solidFill>
              <a:ln w="25400" cap="flat" cmpd="sng" algn="ctr">
                <a:solidFill>
                  <a:schemeClr val="tx1"/>
                </a:solidFill>
                <a:prstDash val="solid"/>
                <a:round/>
                <a:headEnd type="none" w="med" len="med"/>
                <a:tailEnd type="stealth" w="med" len="med"/>
              </a:ln>
              <a:effectLst/>
            </p:spPr>
          </p:cxnSp>
        </p:grpSp>
        <p:sp>
          <p:nvSpPr>
            <p:cNvPr id="18" name="Rectangle 17">
              <a:extLst>
                <a:ext uri="{FF2B5EF4-FFF2-40B4-BE49-F238E27FC236}">
                  <a16:creationId xmlns:a16="http://schemas.microsoft.com/office/drawing/2014/main" id="{101A4B94-5B71-4041-A590-A6A8BB00DC15}"/>
                </a:ext>
              </a:extLst>
            </p:cNvPr>
            <p:cNvSpPr/>
            <p:nvPr/>
          </p:nvSpPr>
          <p:spPr bwMode="auto">
            <a:xfrm>
              <a:off x="9476798" y="1819656"/>
              <a:ext cx="99753" cy="109728"/>
            </a:xfrm>
            <a:prstGeom prst="rect">
              <a:avLst/>
            </a:prstGeom>
            <a:solidFill>
              <a:srgbClr val="0AA645"/>
            </a:solidFill>
            <a:ln>
              <a:noFill/>
            </a:ln>
            <a:effectLst>
              <a:outerShdw blurRad="50800" dist="50800" dir="5400000" sx="10000" sy="10000" algn="ctr" rotWithShape="0">
                <a:srgbClr val="000000">
                  <a:alpha val="43137"/>
                </a:srgbClr>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7076FC78-300F-431D-90B0-BBBCD04094BF}"/>
                </a:ext>
              </a:extLst>
            </p:cNvPr>
            <p:cNvSpPr/>
            <p:nvPr/>
          </p:nvSpPr>
          <p:spPr bwMode="auto">
            <a:xfrm>
              <a:off x="9325537" y="3025115"/>
              <a:ext cx="109728" cy="109728"/>
            </a:xfrm>
            <a:prstGeom prst="rect">
              <a:avLst/>
            </a:prstGeom>
            <a:solidFill>
              <a:srgbClr val="0464BC"/>
            </a:solidFill>
            <a:ln>
              <a:noFill/>
            </a:ln>
            <a:effectLst>
              <a:outerShdw blurRad="50800" dist="50800" dir="5400000" sx="10000" sy="10000" algn="ctr" rotWithShape="0">
                <a:srgbClr val="000000">
                  <a:alpha val="43137"/>
                </a:srgbClr>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7BD43B86-E938-4DDD-97B1-75C1401119C0}"/>
                </a:ext>
              </a:extLst>
            </p:cNvPr>
            <p:cNvSpPr/>
            <p:nvPr/>
          </p:nvSpPr>
          <p:spPr bwMode="auto">
            <a:xfrm>
              <a:off x="9460992" y="3026664"/>
              <a:ext cx="109728" cy="109728"/>
            </a:xfrm>
            <a:prstGeom prst="rect">
              <a:avLst/>
            </a:prstGeom>
            <a:solidFill>
              <a:srgbClr val="C00000"/>
            </a:solidFill>
            <a:ln>
              <a:noFill/>
            </a:ln>
            <a:effectLst>
              <a:outerShdw blurRad="50800" dist="50800" dir="5400000" sx="10000" sy="10000" algn="ctr" rotWithShape="0">
                <a:srgbClr val="000000">
                  <a:alpha val="43137"/>
                </a:srgbClr>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
        <p:nvSpPr>
          <p:cNvPr id="50" name="Oval 49">
            <a:extLst>
              <a:ext uri="{FF2B5EF4-FFF2-40B4-BE49-F238E27FC236}">
                <a16:creationId xmlns:a16="http://schemas.microsoft.com/office/drawing/2014/main" id="{1F8DE7C8-4A91-417E-8717-AA9AE287970D}"/>
              </a:ext>
            </a:extLst>
          </p:cNvPr>
          <p:cNvSpPr/>
          <p:nvPr/>
        </p:nvSpPr>
        <p:spPr bwMode="auto">
          <a:xfrm>
            <a:off x="6991056" y="2318680"/>
            <a:ext cx="118872" cy="118872"/>
          </a:xfrm>
          <a:prstGeom prst="ellipse">
            <a:avLst/>
          </a:prstGeom>
          <a:solidFill>
            <a:srgbClr val="C00000"/>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cxnSp>
        <p:nvCxnSpPr>
          <p:cNvPr id="51" name="Straight Arrow Connector 50">
            <a:extLst>
              <a:ext uri="{FF2B5EF4-FFF2-40B4-BE49-F238E27FC236}">
                <a16:creationId xmlns:a16="http://schemas.microsoft.com/office/drawing/2014/main" id="{88958D61-10BC-428E-995D-BE3D5B56CA6E}"/>
              </a:ext>
            </a:extLst>
          </p:cNvPr>
          <p:cNvCxnSpPr>
            <a:cxnSpLocks/>
            <a:stCxn id="26" idx="1"/>
          </p:cNvCxnSpPr>
          <p:nvPr/>
        </p:nvCxnSpPr>
        <p:spPr bwMode="auto">
          <a:xfrm flipH="1" flipV="1">
            <a:off x="7241796" y="2475114"/>
            <a:ext cx="797974" cy="430446"/>
          </a:xfrm>
          <a:prstGeom prst="straightConnector1">
            <a:avLst/>
          </a:prstGeom>
          <a:solidFill>
            <a:srgbClr val="F3F3F3"/>
          </a:solidFill>
          <a:ln w="25400" cap="flat" cmpd="sng" algn="ctr">
            <a:solidFill>
              <a:srgbClr val="C00000"/>
            </a:solidFill>
            <a:prstDash val="solid"/>
            <a:round/>
            <a:headEnd type="none" w="med" len="med"/>
            <a:tailEnd type="stealth" w="med" len="med"/>
          </a:ln>
          <a:effectLst/>
        </p:spPr>
      </p:cxnSp>
      <p:sp>
        <p:nvSpPr>
          <p:cNvPr id="44" name="Content Placeholder 2">
            <a:extLst>
              <a:ext uri="{FF2B5EF4-FFF2-40B4-BE49-F238E27FC236}">
                <a16:creationId xmlns:a16="http://schemas.microsoft.com/office/drawing/2014/main" id="{6281A12B-8BC1-1C45-ACAB-71C99FC28010}"/>
              </a:ext>
            </a:extLst>
          </p:cNvPr>
          <p:cNvSpPr txBox="1">
            <a:spLocks/>
          </p:cNvSpPr>
          <p:nvPr/>
        </p:nvSpPr>
        <p:spPr bwMode="auto">
          <a:xfrm>
            <a:off x="3166943" y="5669125"/>
            <a:ext cx="3253920" cy="392324"/>
          </a:xfrm>
          <a:prstGeom prst="rect">
            <a:avLst/>
          </a:prstGeom>
          <a:solidFill>
            <a:schemeClr val="bg1"/>
          </a:solidFill>
          <a:ln w="9525">
            <a:solidFill>
              <a:srgbClr val="C0000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dobe Garamond Pro" panose="02020502060506020403" pitchFamily="18" charset="0"/>
                <a:ea typeface="+mn-ea"/>
                <a:cs typeface="+mn-cs"/>
              </a:defRPr>
            </a:lvl1pPr>
            <a:lvl2pPr marL="742950" indent="-285750" algn="l" rtl="0" eaLnBrk="0" fontAlgn="base" hangingPunct="0">
              <a:spcBef>
                <a:spcPct val="20000"/>
              </a:spcBef>
              <a:spcAft>
                <a:spcPct val="0"/>
              </a:spcAft>
              <a:buChar char="–"/>
              <a:defRPr>
                <a:solidFill>
                  <a:schemeClr val="tx1"/>
                </a:solidFill>
                <a:latin typeface="Adobe Garamond Pro" panose="02020502060506020403" pitchFamily="18" charset="0"/>
              </a:defRPr>
            </a:lvl2pPr>
            <a:lvl3pPr marL="1143000" indent="-228600" algn="l" rtl="0" eaLnBrk="0" fontAlgn="base" hangingPunct="0">
              <a:spcBef>
                <a:spcPct val="20000"/>
              </a:spcBef>
              <a:spcAft>
                <a:spcPct val="0"/>
              </a:spcAft>
              <a:buChar char="•"/>
              <a:defRPr sz="1600">
                <a:solidFill>
                  <a:schemeClr val="tx1"/>
                </a:solidFill>
                <a:latin typeface="Adobe Garamond Pro" panose="02020502060506020403" pitchFamily="18" charset="0"/>
              </a:defRPr>
            </a:lvl3pPr>
            <a:lvl4pPr marL="1600200" indent="-228600" algn="l" rtl="0" eaLnBrk="0" fontAlgn="base" hangingPunct="0">
              <a:spcBef>
                <a:spcPct val="20000"/>
              </a:spcBef>
              <a:spcAft>
                <a:spcPct val="0"/>
              </a:spcAft>
              <a:buChar char="–"/>
              <a:defRPr sz="1400">
                <a:solidFill>
                  <a:schemeClr val="tx1"/>
                </a:solidFill>
                <a:latin typeface="Adobe Garamond Pro" panose="02020502060506020403" pitchFamily="18" charset="0"/>
              </a:defRPr>
            </a:lvl4pPr>
            <a:lvl5pPr marL="2057400" indent="-228600" algn="l" rtl="0" eaLnBrk="0" fontAlgn="base" hangingPunct="0">
              <a:spcBef>
                <a:spcPct val="20000"/>
              </a:spcBef>
              <a:spcAft>
                <a:spcPct val="0"/>
              </a:spcAft>
              <a:buChar char="»"/>
              <a:defRPr sz="1200">
                <a:solidFill>
                  <a:schemeClr val="tx1"/>
                </a:solidFill>
                <a:latin typeface="Adobe Garamond Pro" panose="02020502060506020403" pitchFamily="18" charset="0"/>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pPr marL="0" indent="0">
              <a:buNone/>
            </a:pPr>
            <a:r>
              <a:rPr lang="en-US" sz="2000" i="1" kern="0" dirty="0" err="1">
                <a:solidFill>
                  <a:srgbClr val="C00000"/>
                </a:solidFill>
              </a:rPr>
              <a:t>Devoret</a:t>
            </a:r>
            <a:r>
              <a:rPr lang="en-US" sz="2000" i="1" kern="0" dirty="0">
                <a:solidFill>
                  <a:srgbClr val="C00000"/>
                </a:solidFill>
              </a:rPr>
              <a:t>, </a:t>
            </a:r>
            <a:r>
              <a:rPr lang="en-US" sz="2000" i="1" kern="0" dirty="0" err="1">
                <a:solidFill>
                  <a:srgbClr val="C00000"/>
                </a:solidFill>
              </a:rPr>
              <a:t>Schoelkopf</a:t>
            </a:r>
            <a:r>
              <a:rPr lang="en-US" sz="2000" i="1" kern="0" dirty="0">
                <a:solidFill>
                  <a:srgbClr val="C00000"/>
                </a:solidFill>
              </a:rPr>
              <a:t>, Science (2013)</a:t>
            </a:r>
          </a:p>
        </p:txBody>
      </p:sp>
    </p:spTree>
    <p:extLst>
      <p:ext uri="{BB962C8B-B14F-4D97-AF65-F5344CB8AC3E}">
        <p14:creationId xmlns:p14="http://schemas.microsoft.com/office/powerpoint/2010/main" val="1470114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3" grpId="0" animBg="1"/>
      <p:bldP spid="28" grpId="0" animBg="1"/>
      <p:bldP spid="29" grpId="0" animBg="1"/>
      <p:bldP spid="32" grpId="0" build="allAtOnce"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pPr algn="l"/>
            <a:r>
              <a:rPr lang="en-US" sz="3400" dirty="0">
                <a:latin typeface="Adobe Garamond Pro" panose="02020502060506020403" pitchFamily="18" charset="0"/>
              </a:rPr>
              <a:t>Seamless cavities</a:t>
            </a:r>
          </a:p>
        </p:txBody>
      </p:sp>
      <p:sp>
        <p:nvSpPr>
          <p:cNvPr id="3" name="Content Placeholder 2"/>
          <p:cNvSpPr>
            <a:spLocks noGrp="1"/>
          </p:cNvSpPr>
          <p:nvPr>
            <p:ph idx="1"/>
          </p:nvPr>
        </p:nvSpPr>
        <p:spPr>
          <a:xfrm>
            <a:off x="252563" y="758827"/>
            <a:ext cx="5791201" cy="4826000"/>
          </a:xfrm>
        </p:spPr>
        <p:txBody>
          <a:bodyPr>
            <a:noAutofit/>
          </a:bodyPr>
          <a:lstStyle/>
          <a:p>
            <a:r>
              <a:rPr lang="en-US" dirty="0"/>
              <a:t>Three sources of loss in 3D cavities:</a:t>
            </a:r>
          </a:p>
          <a:p>
            <a:pPr lvl="1"/>
            <a:r>
              <a:rPr lang="en-US" sz="2400" dirty="0"/>
              <a:t>Dielectric</a:t>
            </a:r>
          </a:p>
          <a:p>
            <a:pPr lvl="1"/>
            <a:r>
              <a:rPr lang="en-US" sz="2400" dirty="0"/>
              <a:t>Conduction</a:t>
            </a:r>
          </a:p>
          <a:p>
            <a:pPr lvl="1"/>
            <a:r>
              <a:rPr lang="en-US" sz="2400" dirty="0"/>
              <a:t>Seam</a:t>
            </a:r>
          </a:p>
          <a:p>
            <a:r>
              <a:rPr lang="en-US" dirty="0"/>
              <a:t>Traditional 3D cavities suffer from loss at seam between pieces of the cavity</a:t>
            </a:r>
          </a:p>
          <a:p>
            <a:r>
              <a:rPr lang="en-US" dirty="0"/>
              <a:t>Seamless cavities</a:t>
            </a:r>
          </a:p>
          <a:p>
            <a:pPr lvl="1"/>
            <a:r>
              <a:rPr lang="en-US" sz="2400" dirty="0"/>
              <a:t>Coax cavities</a:t>
            </a:r>
          </a:p>
          <a:p>
            <a:pPr lvl="1"/>
            <a:r>
              <a:rPr lang="en-US" sz="2400" dirty="0"/>
              <a:t>Flute cavities</a:t>
            </a:r>
          </a:p>
          <a:p>
            <a:pPr lvl="1"/>
            <a:r>
              <a:rPr lang="en-US" sz="2400" dirty="0"/>
              <a:t>Lifetimes ~ 1 </a:t>
            </a:r>
            <a:r>
              <a:rPr lang="en-US" sz="2400" dirty="0" err="1"/>
              <a:t>ms</a:t>
            </a:r>
            <a:endParaRPr lang="en-US" sz="2400" dirty="0"/>
          </a:p>
          <a:p>
            <a:r>
              <a:rPr lang="en-US" dirty="0"/>
              <a:t>SRF cavities (seams eliminated by e-beam welding)</a:t>
            </a:r>
          </a:p>
          <a:p>
            <a:pPr lvl="1"/>
            <a:r>
              <a:rPr lang="en-US" sz="2400" dirty="0"/>
              <a:t>Lifetime ~ 1s</a:t>
            </a:r>
          </a:p>
        </p:txBody>
      </p:sp>
      <p:pic>
        <p:nvPicPr>
          <p:cNvPr id="205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61" r="40316" b="12787"/>
          <a:stretch/>
        </p:blipFill>
        <p:spPr bwMode="auto">
          <a:xfrm>
            <a:off x="10583413" y="2832479"/>
            <a:ext cx="1356024" cy="2861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387" r="40691" b="13059"/>
          <a:stretch/>
        </p:blipFill>
        <p:spPr bwMode="auto">
          <a:xfrm>
            <a:off x="10594848" y="2856318"/>
            <a:ext cx="1310237" cy="284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Ravi\Downloads\6774890006_047a9d0b7b_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677" b="23644"/>
          <a:stretch/>
        </p:blipFill>
        <p:spPr bwMode="auto">
          <a:xfrm>
            <a:off x="6035857" y="869463"/>
            <a:ext cx="3425135" cy="166153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Ravi\Thesis_figures\Chapter 5\quarter_wave_coax_cavit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9843" y="3385579"/>
            <a:ext cx="1885929" cy="2166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5E5A9A3-5932-449C-AED5-45587B4F7C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5849" y="3403600"/>
            <a:ext cx="2177261" cy="2177261"/>
          </a:xfrm>
          <a:prstGeom prst="rect">
            <a:avLst/>
          </a:prstGeom>
        </p:spPr>
      </p:pic>
      <p:pic>
        <p:nvPicPr>
          <p:cNvPr id="11" name="Picture 3" descr="S:\Ravi\Quantum Flute Cavities\RectCavityFlute.png">
            <a:extLst>
              <a:ext uri="{FF2B5EF4-FFF2-40B4-BE49-F238E27FC236}">
                <a16:creationId xmlns:a16="http://schemas.microsoft.com/office/drawing/2014/main" id="{E2D55B30-C366-2149-A9EB-004E2B07016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861" t="4145" r="26974" b="4132"/>
          <a:stretch/>
        </p:blipFill>
        <p:spPr bwMode="auto">
          <a:xfrm>
            <a:off x="9938438" y="667801"/>
            <a:ext cx="1857060" cy="223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116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9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2">
            <a:extLst>
              <a:ext uri="{FF2B5EF4-FFF2-40B4-BE49-F238E27FC236}">
                <a16:creationId xmlns:a16="http://schemas.microsoft.com/office/drawing/2014/main" id="{00992909-D2F9-4BFE-AB60-731E04AE9F04}"/>
              </a:ext>
            </a:extLst>
          </p:cNvPr>
          <p:cNvSpPr txBox="1">
            <a:spLocks/>
          </p:cNvSpPr>
          <p:nvPr/>
        </p:nvSpPr>
        <p:spPr bwMode="auto">
          <a:xfrm>
            <a:off x="239060" y="1045181"/>
            <a:ext cx="5966668" cy="1163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dobe Garamond Pro" panose="02020502060506020403" pitchFamily="18" charset="0"/>
                <a:ea typeface="+mn-ea"/>
                <a:cs typeface="+mn-cs"/>
              </a:defRPr>
            </a:lvl1pPr>
            <a:lvl2pPr marL="742950" indent="-285750" algn="l" rtl="0" eaLnBrk="0" fontAlgn="base" hangingPunct="0">
              <a:spcBef>
                <a:spcPct val="20000"/>
              </a:spcBef>
              <a:spcAft>
                <a:spcPct val="0"/>
              </a:spcAft>
              <a:buChar char="–"/>
              <a:defRPr>
                <a:solidFill>
                  <a:schemeClr val="tx1"/>
                </a:solidFill>
                <a:latin typeface="Adobe Garamond Pro" panose="02020502060506020403" pitchFamily="18" charset="0"/>
              </a:defRPr>
            </a:lvl2pPr>
            <a:lvl3pPr marL="1143000" indent="-228600" algn="l" rtl="0" eaLnBrk="0" fontAlgn="base" hangingPunct="0">
              <a:spcBef>
                <a:spcPct val="20000"/>
              </a:spcBef>
              <a:spcAft>
                <a:spcPct val="0"/>
              </a:spcAft>
              <a:buChar char="•"/>
              <a:defRPr sz="1600">
                <a:solidFill>
                  <a:schemeClr val="tx1"/>
                </a:solidFill>
                <a:latin typeface="Adobe Garamond Pro" panose="02020502060506020403" pitchFamily="18" charset="0"/>
              </a:defRPr>
            </a:lvl3pPr>
            <a:lvl4pPr marL="1600200" indent="-228600" algn="l" rtl="0" eaLnBrk="0" fontAlgn="base" hangingPunct="0">
              <a:spcBef>
                <a:spcPct val="20000"/>
              </a:spcBef>
              <a:spcAft>
                <a:spcPct val="0"/>
              </a:spcAft>
              <a:buChar char="–"/>
              <a:defRPr sz="1400">
                <a:solidFill>
                  <a:schemeClr val="tx1"/>
                </a:solidFill>
                <a:latin typeface="Adobe Garamond Pro" panose="02020502060506020403" pitchFamily="18" charset="0"/>
              </a:defRPr>
            </a:lvl4pPr>
            <a:lvl5pPr marL="2057400" indent="-228600" algn="l" rtl="0" eaLnBrk="0" fontAlgn="base" hangingPunct="0">
              <a:spcBef>
                <a:spcPct val="20000"/>
              </a:spcBef>
              <a:spcAft>
                <a:spcPct val="0"/>
              </a:spcAft>
              <a:buChar char="»"/>
              <a:defRPr sz="1200">
                <a:solidFill>
                  <a:schemeClr val="tx1"/>
                </a:solidFill>
                <a:latin typeface="Adobe Garamond Pro" panose="02020502060506020403" pitchFamily="18" charset="0"/>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r>
              <a:rPr lang="en-US" kern="0" dirty="0"/>
              <a:t>Longest lifetimes in circuit-QED</a:t>
            </a:r>
          </a:p>
          <a:p>
            <a:endParaRPr lang="en-US" kern="0" dirty="0"/>
          </a:p>
          <a:p>
            <a:pPr marL="0" indent="0">
              <a:buNone/>
            </a:pPr>
            <a:endParaRPr lang="en-US" kern="0" dirty="0"/>
          </a:p>
          <a:p>
            <a:pPr marL="0" indent="0">
              <a:buNone/>
            </a:pPr>
            <a:endParaRPr lang="en-US" kern="0" dirty="0"/>
          </a:p>
          <a:p>
            <a:endParaRPr lang="en-US" kern="0" dirty="0"/>
          </a:p>
          <a:p>
            <a:endParaRPr lang="en-US" kern="0" dirty="0"/>
          </a:p>
          <a:p>
            <a:endParaRPr lang="en-US" kern="0" dirty="0"/>
          </a:p>
          <a:p>
            <a:endParaRPr lang="en-US" kern="0" dirty="0"/>
          </a:p>
          <a:p>
            <a:endParaRPr lang="en-US" kern="0" dirty="0"/>
          </a:p>
          <a:p>
            <a:pPr marL="0" indent="0">
              <a:buNone/>
            </a:pPr>
            <a:endParaRPr lang="en-US" kern="0" dirty="0"/>
          </a:p>
          <a:p>
            <a:r>
              <a:rPr lang="en-US" kern="0" dirty="0">
                <a:solidFill>
                  <a:schemeClr val="accent2">
                    <a:lumMod val="60000"/>
                    <a:lumOff val="40000"/>
                  </a:schemeClr>
                </a:solidFill>
              </a:rPr>
              <a:t>Can be controlled using a </a:t>
            </a:r>
            <a:r>
              <a:rPr lang="en-US" kern="0" dirty="0" err="1">
                <a:solidFill>
                  <a:schemeClr val="accent2">
                    <a:lumMod val="60000"/>
                    <a:lumOff val="40000"/>
                  </a:schemeClr>
                </a:solidFill>
              </a:rPr>
              <a:t>transmon</a:t>
            </a:r>
            <a:r>
              <a:rPr lang="en-US" kern="0" dirty="0">
                <a:solidFill>
                  <a:schemeClr val="accent2">
                    <a:lumMod val="60000"/>
                    <a:lumOff val="40000"/>
                  </a:schemeClr>
                </a:solidFill>
              </a:rPr>
              <a:t> circuit</a:t>
            </a:r>
          </a:p>
          <a:p>
            <a:endParaRPr lang="en-US" kern="0" dirty="0"/>
          </a:p>
          <a:p>
            <a:pPr marL="0" indent="0">
              <a:buFontTx/>
              <a:buNone/>
            </a:pPr>
            <a:endParaRPr lang="en-US" kern="0" dirty="0"/>
          </a:p>
          <a:p>
            <a:pPr marL="0" indent="0">
              <a:buFontTx/>
              <a:buNone/>
            </a:pPr>
            <a:endParaRPr lang="en-US" kern="0" dirty="0"/>
          </a:p>
          <a:p>
            <a:pPr marL="0" indent="0">
              <a:buFontTx/>
              <a:buNone/>
            </a:pPr>
            <a:endParaRPr lang="en-US" kern="0" dirty="0"/>
          </a:p>
          <a:p>
            <a:pPr marL="0" indent="0">
              <a:buFontTx/>
              <a:buNone/>
            </a:pPr>
            <a:endParaRPr lang="en-US" kern="0" dirty="0"/>
          </a:p>
        </p:txBody>
      </p:sp>
      <p:sp>
        <p:nvSpPr>
          <p:cNvPr id="31" name="TextBox 30">
            <a:extLst>
              <a:ext uri="{FF2B5EF4-FFF2-40B4-BE49-F238E27FC236}">
                <a16:creationId xmlns:a16="http://schemas.microsoft.com/office/drawing/2014/main" id="{B803F26F-ADB8-4A4B-98B4-18786FD23FC3}"/>
              </a:ext>
            </a:extLst>
          </p:cNvPr>
          <p:cNvSpPr txBox="1"/>
          <p:nvPr/>
        </p:nvSpPr>
        <p:spPr>
          <a:xfrm>
            <a:off x="6205728" y="822121"/>
            <a:ext cx="3914923" cy="1107996"/>
          </a:xfrm>
          <a:prstGeom prst="rect">
            <a:avLst/>
          </a:prstGeom>
          <a:solidFill>
            <a:schemeClr val="accent2">
              <a:lumMod val="20000"/>
              <a:lumOff val="80000"/>
              <a:alpha val="10000"/>
            </a:schemeClr>
          </a:solidFill>
          <a:ln>
            <a:solidFill>
              <a:schemeClr val="accent2">
                <a:lumMod val="60000"/>
                <a:lumOff val="40000"/>
              </a:schemeClr>
            </a:solidFill>
          </a:ln>
        </p:spPr>
        <p:txBody>
          <a:bodyPr wrap="square">
            <a:spAutoFit/>
          </a:bodyPr>
          <a:lstStyle/>
          <a:p>
            <a:r>
              <a:rPr lang="en-US" sz="2200" u="sng" kern="0" dirty="0">
                <a:solidFill>
                  <a:schemeClr val="accent2">
                    <a:lumMod val="60000"/>
                    <a:lumOff val="40000"/>
                  </a:schemeClr>
                </a:solidFill>
                <a:latin typeface="Adobe Garamond Pro" panose="02020502060506020403"/>
              </a:rPr>
              <a:t> Coaxial quarter wave cavities</a:t>
            </a:r>
          </a:p>
          <a:p>
            <a:pPr marL="342900" indent="-342900">
              <a:buFont typeface="Arial" panose="020B0604020202020204" pitchFamily="34" charset="0"/>
              <a:buChar char="•"/>
            </a:pPr>
            <a:r>
              <a:rPr lang="en-US" sz="2200" kern="0" dirty="0">
                <a:solidFill>
                  <a:schemeClr val="accent2">
                    <a:lumMod val="60000"/>
                    <a:lumOff val="40000"/>
                  </a:schemeClr>
                </a:solidFill>
                <a:latin typeface="Adobe Garamond Pro" panose="02020502060506020403"/>
              </a:rPr>
              <a:t>Q ~ 100 million</a:t>
            </a:r>
          </a:p>
          <a:p>
            <a:pPr marL="342900" indent="-342900">
              <a:buFont typeface="Arial" panose="020B0604020202020204" pitchFamily="34" charset="0"/>
              <a:buChar char="•"/>
            </a:pPr>
            <a:r>
              <a:rPr lang="en-US" sz="2200" kern="0" dirty="0">
                <a:solidFill>
                  <a:schemeClr val="accent2">
                    <a:lumMod val="60000"/>
                    <a:lumOff val="40000"/>
                  </a:schemeClr>
                </a:solidFill>
                <a:latin typeface="Adobe Garamond Pro" panose="02020502060506020403"/>
              </a:rPr>
              <a:t>T</a:t>
            </a:r>
            <a:r>
              <a:rPr lang="en-US" sz="2200" kern="0" baseline="-25000" dirty="0">
                <a:solidFill>
                  <a:schemeClr val="accent2">
                    <a:lumMod val="60000"/>
                    <a:lumOff val="40000"/>
                  </a:schemeClr>
                </a:solidFill>
                <a:latin typeface="Adobe Garamond Pro" panose="02020502060506020403"/>
              </a:rPr>
              <a:t>1</a:t>
            </a:r>
            <a:r>
              <a:rPr lang="en-US" sz="2200" kern="0" dirty="0">
                <a:solidFill>
                  <a:schemeClr val="accent2">
                    <a:lumMod val="60000"/>
                    <a:lumOff val="40000"/>
                  </a:schemeClr>
                </a:solidFill>
                <a:latin typeface="Adobe Garamond Pro" panose="02020502060506020403"/>
              </a:rPr>
              <a:t> ~ 1-2 milli seconds</a:t>
            </a:r>
          </a:p>
        </p:txBody>
      </p:sp>
      <p:sp>
        <p:nvSpPr>
          <p:cNvPr id="2" name="Title 1">
            <a:extLst>
              <a:ext uri="{FF2B5EF4-FFF2-40B4-BE49-F238E27FC236}">
                <a16:creationId xmlns:a16="http://schemas.microsoft.com/office/drawing/2014/main" id="{FB08369D-AB26-734F-9D0F-21D2EA0824C5}"/>
              </a:ext>
            </a:extLst>
          </p:cNvPr>
          <p:cNvSpPr>
            <a:spLocks noGrp="1"/>
          </p:cNvSpPr>
          <p:nvPr>
            <p:ph type="title"/>
          </p:nvPr>
        </p:nvSpPr>
        <p:spPr/>
        <p:txBody>
          <a:bodyPr/>
          <a:lstStyle/>
          <a:p>
            <a:r>
              <a:rPr lang="en-US" sz="3200" dirty="0"/>
              <a:t>Microwave cavities as quantum memories</a:t>
            </a:r>
            <a:endParaRPr lang="en-US" sz="3400" dirty="0"/>
          </a:p>
        </p:txBody>
      </p:sp>
      <p:cxnSp>
        <p:nvCxnSpPr>
          <p:cNvPr id="5" name="Straight Arrow Connector 4">
            <a:extLst>
              <a:ext uri="{FF2B5EF4-FFF2-40B4-BE49-F238E27FC236}">
                <a16:creationId xmlns:a16="http://schemas.microsoft.com/office/drawing/2014/main" id="{E90EBC1B-4865-4525-B510-60DA0E015A05}"/>
              </a:ext>
            </a:extLst>
          </p:cNvPr>
          <p:cNvCxnSpPr/>
          <p:nvPr/>
        </p:nvCxnSpPr>
        <p:spPr bwMode="auto">
          <a:xfrm>
            <a:off x="9570720" y="5916168"/>
            <a:ext cx="914400" cy="914400"/>
          </a:xfrm>
          <a:prstGeom prst="straightConnector1">
            <a:avLst/>
          </a:prstGeom>
          <a:solidFill>
            <a:srgbClr val="F3F3F3"/>
          </a:solidFill>
          <a:ln>
            <a:noFill/>
            <a:tailEnd type="triangle"/>
          </a:ln>
          <a:effectLst>
            <a:outerShdw dist="107763" dir="2700000" algn="ctr" rotWithShape="0">
              <a:schemeClr val="bg2">
                <a:alpha val="50000"/>
              </a:schemeClr>
            </a:outerShdw>
          </a:effectLst>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p:spPr>
      </p:cxnSp>
      <p:sp>
        <p:nvSpPr>
          <p:cNvPr id="9" name="TextBox 8">
            <a:extLst>
              <a:ext uri="{FF2B5EF4-FFF2-40B4-BE49-F238E27FC236}">
                <a16:creationId xmlns:a16="http://schemas.microsoft.com/office/drawing/2014/main" id="{6B418894-8490-8E46-B54F-DC44A1676C25}"/>
              </a:ext>
            </a:extLst>
          </p:cNvPr>
          <p:cNvSpPr txBox="1"/>
          <p:nvPr/>
        </p:nvSpPr>
        <p:spPr>
          <a:xfrm>
            <a:off x="2109216" y="758827"/>
            <a:ext cx="184731" cy="369332"/>
          </a:xfrm>
          <a:prstGeom prst="rect">
            <a:avLst/>
          </a:prstGeom>
          <a:noFill/>
        </p:spPr>
        <p:txBody>
          <a:bodyPr wrap="none" rtlCol="0">
            <a:spAutoFit/>
          </a:bodyPr>
          <a:lstStyle/>
          <a:p>
            <a:endParaRPr lang="en-US" dirty="0"/>
          </a:p>
        </p:txBody>
      </p:sp>
      <p:grpSp>
        <p:nvGrpSpPr>
          <p:cNvPr id="16" name="Group 15">
            <a:extLst>
              <a:ext uri="{FF2B5EF4-FFF2-40B4-BE49-F238E27FC236}">
                <a16:creationId xmlns:a16="http://schemas.microsoft.com/office/drawing/2014/main" id="{9A31E8C6-0C19-463A-8D83-5586E2CA5F7B}"/>
              </a:ext>
            </a:extLst>
          </p:cNvPr>
          <p:cNvGrpSpPr/>
          <p:nvPr/>
        </p:nvGrpSpPr>
        <p:grpSpPr>
          <a:xfrm>
            <a:off x="385818" y="1814819"/>
            <a:ext cx="5367279" cy="3516133"/>
            <a:chOff x="316992" y="1553513"/>
            <a:chExt cx="7290816" cy="5083090"/>
          </a:xfrm>
        </p:grpSpPr>
        <p:pic>
          <p:nvPicPr>
            <p:cNvPr id="14" name="Picture 13">
              <a:extLst>
                <a:ext uri="{FF2B5EF4-FFF2-40B4-BE49-F238E27FC236}">
                  <a16:creationId xmlns:a16="http://schemas.microsoft.com/office/drawing/2014/main" id="{73BCD5C9-4B50-044D-9DAC-A3F460B07E84}"/>
                </a:ext>
              </a:extLst>
            </p:cNvPr>
            <p:cNvPicPr>
              <a:picLocks noChangeAspect="1"/>
            </p:cNvPicPr>
            <p:nvPr/>
          </p:nvPicPr>
          <p:blipFill>
            <a:blip r:embed="rId3"/>
            <a:stretch>
              <a:fillRect/>
            </a:stretch>
          </p:blipFill>
          <p:spPr>
            <a:xfrm>
              <a:off x="316992" y="2022373"/>
              <a:ext cx="6207933" cy="4614230"/>
            </a:xfrm>
            <a:prstGeom prst="rect">
              <a:avLst/>
            </a:prstGeom>
          </p:spPr>
        </p:pic>
        <p:grpSp>
          <p:nvGrpSpPr>
            <p:cNvPr id="12" name="Group 11">
              <a:extLst>
                <a:ext uri="{FF2B5EF4-FFF2-40B4-BE49-F238E27FC236}">
                  <a16:creationId xmlns:a16="http://schemas.microsoft.com/office/drawing/2014/main" id="{E3621BA3-D10B-4771-B521-9672D7F68376}"/>
                </a:ext>
              </a:extLst>
            </p:cNvPr>
            <p:cNvGrpSpPr/>
            <p:nvPr/>
          </p:nvGrpSpPr>
          <p:grpSpPr>
            <a:xfrm>
              <a:off x="719328" y="1553513"/>
              <a:ext cx="6888480" cy="4903926"/>
              <a:chOff x="719328" y="1553513"/>
              <a:chExt cx="6888480" cy="4903926"/>
            </a:xfrm>
          </p:grpSpPr>
          <p:sp>
            <p:nvSpPr>
              <p:cNvPr id="28" name="Oval 27">
                <a:extLst>
                  <a:ext uri="{FF2B5EF4-FFF2-40B4-BE49-F238E27FC236}">
                    <a16:creationId xmlns:a16="http://schemas.microsoft.com/office/drawing/2014/main" id="{04B56F20-9D91-4ADD-ACA7-76C749E1CAC6}"/>
                  </a:ext>
                </a:extLst>
              </p:cNvPr>
              <p:cNvSpPr/>
              <p:nvPr/>
            </p:nvSpPr>
            <p:spPr bwMode="auto">
              <a:xfrm>
                <a:off x="6973824" y="3031750"/>
                <a:ext cx="118872" cy="118872"/>
              </a:xfrm>
              <a:prstGeom prst="ellipse">
                <a:avLst/>
              </a:prstGeom>
              <a:solidFill>
                <a:srgbClr val="C00000"/>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29" name="Oval 28">
                <a:extLst>
                  <a:ext uri="{FF2B5EF4-FFF2-40B4-BE49-F238E27FC236}">
                    <a16:creationId xmlns:a16="http://schemas.microsoft.com/office/drawing/2014/main" id="{6B77655E-A811-49D4-8A73-B0701DE9CE2D}"/>
                  </a:ext>
                </a:extLst>
              </p:cNvPr>
              <p:cNvSpPr/>
              <p:nvPr/>
            </p:nvSpPr>
            <p:spPr bwMode="auto">
              <a:xfrm>
                <a:off x="7097912" y="3017520"/>
                <a:ext cx="118872" cy="118872"/>
              </a:xfrm>
              <a:prstGeom prst="ellipse">
                <a:avLst/>
              </a:prstGeom>
              <a:solidFill>
                <a:srgbClr val="005392"/>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21" name="Group 20">
                <a:extLst>
                  <a:ext uri="{FF2B5EF4-FFF2-40B4-BE49-F238E27FC236}">
                    <a16:creationId xmlns:a16="http://schemas.microsoft.com/office/drawing/2014/main" id="{5AC43567-8AE9-4089-8582-DEE8B92E7A65}"/>
                  </a:ext>
                </a:extLst>
              </p:cNvPr>
              <p:cNvGrpSpPr/>
              <p:nvPr/>
            </p:nvGrpSpPr>
            <p:grpSpPr>
              <a:xfrm>
                <a:off x="719328" y="1553513"/>
                <a:ext cx="6888480" cy="4903926"/>
                <a:chOff x="3366366" y="1533676"/>
                <a:chExt cx="6888480" cy="4903926"/>
              </a:xfrm>
            </p:grpSpPr>
            <p:grpSp>
              <p:nvGrpSpPr>
                <p:cNvPr id="17" name="Group 16">
                  <a:extLst>
                    <a:ext uri="{FF2B5EF4-FFF2-40B4-BE49-F238E27FC236}">
                      <a16:creationId xmlns:a16="http://schemas.microsoft.com/office/drawing/2014/main" id="{3DB68A81-D23B-4515-B290-ADD3BAEA74F9}"/>
                    </a:ext>
                  </a:extLst>
                </p:cNvPr>
                <p:cNvGrpSpPr/>
                <p:nvPr/>
              </p:nvGrpSpPr>
              <p:grpSpPr>
                <a:xfrm>
                  <a:off x="3366366" y="1533676"/>
                  <a:ext cx="6888480" cy="4903926"/>
                  <a:chOff x="3366366" y="1533676"/>
                  <a:chExt cx="6888480" cy="4903926"/>
                </a:xfrm>
              </p:grpSpPr>
              <p:cxnSp>
                <p:nvCxnSpPr>
                  <p:cNvPr id="8" name="Straight Arrow Connector 7">
                    <a:extLst>
                      <a:ext uri="{FF2B5EF4-FFF2-40B4-BE49-F238E27FC236}">
                        <a16:creationId xmlns:a16="http://schemas.microsoft.com/office/drawing/2014/main" id="{61726FDA-D853-4062-8D9D-E3E125781421}"/>
                      </a:ext>
                    </a:extLst>
                  </p:cNvPr>
                  <p:cNvCxnSpPr>
                    <a:cxnSpLocks/>
                  </p:cNvCxnSpPr>
                  <p:nvPr/>
                </p:nvCxnSpPr>
                <p:spPr bwMode="auto">
                  <a:xfrm flipV="1">
                    <a:off x="9607296" y="1533676"/>
                    <a:ext cx="0" cy="4545535"/>
                  </a:xfrm>
                  <a:prstGeom prst="straightConnector1">
                    <a:avLst/>
                  </a:prstGeom>
                  <a:solidFill>
                    <a:srgbClr val="F3F3F3"/>
                  </a:solidFill>
                  <a:ln w="25400" cap="flat" cmpd="sng" algn="ctr">
                    <a:solidFill>
                      <a:schemeClr val="tx1"/>
                    </a:solidFill>
                    <a:prstDash val="solid"/>
                    <a:round/>
                    <a:headEnd type="none" w="med" len="med"/>
                    <a:tailEnd type="stealth" w="med" len="med"/>
                  </a:ln>
                  <a:effectLst/>
                </p:spPr>
              </p:cxnSp>
              <p:sp>
                <p:nvSpPr>
                  <p:cNvPr id="3" name="TextBox 2">
                    <a:extLst>
                      <a:ext uri="{FF2B5EF4-FFF2-40B4-BE49-F238E27FC236}">
                        <a16:creationId xmlns:a16="http://schemas.microsoft.com/office/drawing/2014/main" id="{A2A5C71C-BF59-4BB0-AA9E-C1396DF92BCF}"/>
                      </a:ext>
                    </a:extLst>
                  </p:cNvPr>
                  <p:cNvSpPr txBox="1"/>
                  <p:nvPr/>
                </p:nvSpPr>
                <p:spPr>
                  <a:xfrm>
                    <a:off x="9308468" y="6099048"/>
                    <a:ext cx="595035" cy="338554"/>
                  </a:xfrm>
                  <a:prstGeom prst="rect">
                    <a:avLst/>
                  </a:prstGeom>
                  <a:noFill/>
                </p:spPr>
                <p:txBody>
                  <a:bodyPr wrap="none" rtlCol="0">
                    <a:spAutoFit/>
                  </a:bodyPr>
                  <a:lstStyle/>
                  <a:p>
                    <a:r>
                      <a:rPr lang="en-US" sz="1600" dirty="0">
                        <a:solidFill>
                          <a:srgbClr val="C00000"/>
                        </a:solidFill>
                        <a:latin typeface="Adobe Garamond Pro" panose="02020502060506020403" pitchFamily="18" charset="0"/>
                      </a:rPr>
                      <a:t>2020</a:t>
                    </a:r>
                  </a:p>
                </p:txBody>
              </p:sp>
              <p:cxnSp>
                <p:nvCxnSpPr>
                  <p:cNvPr id="15" name="Straight Arrow Connector 14">
                    <a:extLst>
                      <a:ext uri="{FF2B5EF4-FFF2-40B4-BE49-F238E27FC236}">
                        <a16:creationId xmlns:a16="http://schemas.microsoft.com/office/drawing/2014/main" id="{03B5883A-3560-4D68-B083-ED73BFD8B8C1}"/>
                      </a:ext>
                    </a:extLst>
                  </p:cNvPr>
                  <p:cNvCxnSpPr>
                    <a:cxnSpLocks/>
                  </p:cNvCxnSpPr>
                  <p:nvPr/>
                </p:nvCxnSpPr>
                <p:spPr bwMode="auto">
                  <a:xfrm>
                    <a:off x="3366366" y="6060411"/>
                    <a:ext cx="6888480" cy="0"/>
                  </a:xfrm>
                  <a:prstGeom prst="straightConnector1">
                    <a:avLst/>
                  </a:prstGeom>
                  <a:solidFill>
                    <a:srgbClr val="F3F3F3"/>
                  </a:solidFill>
                  <a:ln w="25400" cap="flat" cmpd="sng" algn="ctr">
                    <a:solidFill>
                      <a:schemeClr val="tx1"/>
                    </a:solidFill>
                    <a:prstDash val="solid"/>
                    <a:round/>
                    <a:headEnd type="none" w="med" len="med"/>
                    <a:tailEnd type="stealth" w="med" len="med"/>
                  </a:ln>
                  <a:effectLst/>
                </p:spPr>
              </p:cxnSp>
            </p:grpSp>
            <p:sp>
              <p:nvSpPr>
                <p:cNvPr id="18" name="Rectangle 17">
                  <a:extLst>
                    <a:ext uri="{FF2B5EF4-FFF2-40B4-BE49-F238E27FC236}">
                      <a16:creationId xmlns:a16="http://schemas.microsoft.com/office/drawing/2014/main" id="{101A4B94-5B71-4041-A590-A6A8BB00DC15}"/>
                    </a:ext>
                  </a:extLst>
                </p:cNvPr>
                <p:cNvSpPr/>
                <p:nvPr/>
              </p:nvSpPr>
              <p:spPr bwMode="auto">
                <a:xfrm>
                  <a:off x="9476798" y="1819656"/>
                  <a:ext cx="99753" cy="109728"/>
                </a:xfrm>
                <a:prstGeom prst="rect">
                  <a:avLst/>
                </a:prstGeom>
                <a:solidFill>
                  <a:srgbClr val="0AA645"/>
                </a:solidFill>
                <a:ln>
                  <a:noFill/>
                </a:ln>
                <a:effectLst>
                  <a:outerShdw blurRad="50800" dist="50800" dir="5400000" sx="10000" sy="10000" algn="ctr" rotWithShape="0">
                    <a:srgbClr val="000000">
                      <a:alpha val="43137"/>
                    </a:srgbClr>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7076FC78-300F-431D-90B0-BBBCD04094BF}"/>
                    </a:ext>
                  </a:extLst>
                </p:cNvPr>
                <p:cNvSpPr/>
                <p:nvPr/>
              </p:nvSpPr>
              <p:spPr bwMode="auto">
                <a:xfrm>
                  <a:off x="9325537" y="3025115"/>
                  <a:ext cx="109728" cy="109728"/>
                </a:xfrm>
                <a:prstGeom prst="rect">
                  <a:avLst/>
                </a:prstGeom>
                <a:solidFill>
                  <a:srgbClr val="0464BC"/>
                </a:solidFill>
                <a:ln>
                  <a:noFill/>
                </a:ln>
                <a:effectLst>
                  <a:outerShdw blurRad="50800" dist="50800" dir="5400000" sx="10000" sy="10000" algn="ctr" rotWithShape="0">
                    <a:srgbClr val="000000">
                      <a:alpha val="43137"/>
                    </a:srgbClr>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7BD43B86-E938-4DDD-97B1-75C1401119C0}"/>
                    </a:ext>
                  </a:extLst>
                </p:cNvPr>
                <p:cNvSpPr/>
                <p:nvPr/>
              </p:nvSpPr>
              <p:spPr bwMode="auto">
                <a:xfrm>
                  <a:off x="9460992" y="3026664"/>
                  <a:ext cx="109728" cy="109728"/>
                </a:xfrm>
                <a:prstGeom prst="rect">
                  <a:avLst/>
                </a:prstGeom>
                <a:solidFill>
                  <a:srgbClr val="C00000"/>
                </a:solidFill>
                <a:ln>
                  <a:noFill/>
                </a:ln>
                <a:effectLst>
                  <a:outerShdw blurRad="50800" dist="50800" dir="5400000" sx="10000" sy="10000" algn="ctr" rotWithShape="0">
                    <a:srgbClr val="000000">
                      <a:alpha val="43137"/>
                    </a:srgbClr>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
            <p:nvSpPr>
              <p:cNvPr id="50" name="Oval 49">
                <a:extLst>
                  <a:ext uri="{FF2B5EF4-FFF2-40B4-BE49-F238E27FC236}">
                    <a16:creationId xmlns:a16="http://schemas.microsoft.com/office/drawing/2014/main" id="{1F8DE7C8-4A91-417E-8717-AA9AE287970D}"/>
                  </a:ext>
                </a:extLst>
              </p:cNvPr>
              <p:cNvSpPr/>
              <p:nvPr/>
            </p:nvSpPr>
            <p:spPr bwMode="auto">
              <a:xfrm>
                <a:off x="6991056" y="2318680"/>
                <a:ext cx="118872" cy="118872"/>
              </a:xfrm>
              <a:prstGeom prst="ellipse">
                <a:avLst/>
              </a:prstGeom>
              <a:solidFill>
                <a:srgbClr val="C00000"/>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grpSp>
      <p:sp>
        <p:nvSpPr>
          <p:cNvPr id="13" name="Oval 12">
            <a:extLst>
              <a:ext uri="{FF2B5EF4-FFF2-40B4-BE49-F238E27FC236}">
                <a16:creationId xmlns:a16="http://schemas.microsoft.com/office/drawing/2014/main" id="{31B72CC7-2827-7A4B-9ACE-A291C018AB0C}"/>
              </a:ext>
            </a:extLst>
          </p:cNvPr>
          <p:cNvSpPr/>
          <p:nvPr/>
        </p:nvSpPr>
        <p:spPr bwMode="auto">
          <a:xfrm>
            <a:off x="5068390" y="1918367"/>
            <a:ext cx="296090" cy="271027"/>
          </a:xfrm>
          <a:prstGeom prst="ellipse">
            <a:avLst/>
          </a:prstGeom>
          <a:noFill/>
          <a:ln>
            <a:solidFill>
              <a:srgbClr val="FF00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43" name="Oval 42">
            <a:extLst>
              <a:ext uri="{FF2B5EF4-FFF2-40B4-BE49-F238E27FC236}">
                <a16:creationId xmlns:a16="http://schemas.microsoft.com/office/drawing/2014/main" id="{FE0CBC44-31EC-427E-8D4E-41F2E504CB09}"/>
              </a:ext>
            </a:extLst>
          </p:cNvPr>
          <p:cNvSpPr/>
          <p:nvPr/>
        </p:nvSpPr>
        <p:spPr bwMode="auto">
          <a:xfrm>
            <a:off x="3499104" y="2291166"/>
            <a:ext cx="296090" cy="271027"/>
          </a:xfrm>
          <a:prstGeom prst="ellipse">
            <a:avLst/>
          </a:prstGeom>
          <a:noFill/>
          <a:ln>
            <a:solidFill>
              <a:srgbClr val="FF00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54" name="Group 53">
            <a:extLst>
              <a:ext uri="{FF2B5EF4-FFF2-40B4-BE49-F238E27FC236}">
                <a16:creationId xmlns:a16="http://schemas.microsoft.com/office/drawing/2014/main" id="{D0CF37F7-65B3-465B-B425-0C5FC445AE9D}"/>
              </a:ext>
            </a:extLst>
          </p:cNvPr>
          <p:cNvGrpSpPr/>
          <p:nvPr/>
        </p:nvGrpSpPr>
        <p:grpSpPr>
          <a:xfrm>
            <a:off x="6205728" y="4945549"/>
            <a:ext cx="5600454" cy="1754326"/>
            <a:chOff x="7515278" y="3255537"/>
            <a:chExt cx="5437334" cy="1754326"/>
          </a:xfrm>
        </p:grpSpPr>
        <p:pic>
          <p:nvPicPr>
            <p:cNvPr id="55" name="Picture 54">
              <a:extLst>
                <a:ext uri="{FF2B5EF4-FFF2-40B4-BE49-F238E27FC236}">
                  <a16:creationId xmlns:a16="http://schemas.microsoft.com/office/drawing/2014/main" id="{940E3B07-CD28-4FA7-B84B-4178342CA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5278" y="3407400"/>
              <a:ext cx="3657600" cy="1331047"/>
            </a:xfrm>
            <a:prstGeom prst="rect">
              <a:avLst/>
            </a:prstGeom>
          </p:spPr>
        </p:pic>
        <p:sp>
          <p:nvSpPr>
            <p:cNvPr id="56" name="Rectangle 55">
              <a:extLst>
                <a:ext uri="{FF2B5EF4-FFF2-40B4-BE49-F238E27FC236}">
                  <a16:creationId xmlns:a16="http://schemas.microsoft.com/office/drawing/2014/main" id="{A4816811-5F83-42E6-96BB-10EB83472BE4}"/>
                </a:ext>
              </a:extLst>
            </p:cNvPr>
            <p:cNvSpPr/>
            <p:nvPr/>
          </p:nvSpPr>
          <p:spPr>
            <a:xfrm>
              <a:off x="11261389" y="3255537"/>
              <a:ext cx="1691223" cy="1754326"/>
            </a:xfrm>
            <a:prstGeom prst="rect">
              <a:avLst/>
            </a:prstGeom>
          </p:spPr>
          <p:txBody>
            <a:bodyPr wrap="square">
              <a:spAutoFit/>
            </a:bodyPr>
            <a:lstStyle/>
            <a:p>
              <a:r>
                <a:rPr lang="en-US" i="1" dirty="0">
                  <a:solidFill>
                    <a:srgbClr val="2D2D8A"/>
                  </a:solidFill>
                  <a:latin typeface="Adobe Garamond Pro" panose="02020502060506020403" pitchFamily="18" charset="0"/>
                </a:rPr>
                <a:t>D. </a:t>
              </a:r>
              <a:r>
                <a:rPr lang="en-US" i="1" dirty="0" err="1">
                  <a:solidFill>
                    <a:srgbClr val="2D2D8A"/>
                  </a:solidFill>
                  <a:latin typeface="Adobe Garamond Pro" panose="02020502060506020403" pitchFamily="18" charset="0"/>
                </a:rPr>
                <a:t>Gonella</a:t>
              </a:r>
              <a:r>
                <a:rPr lang="en-US" i="1" dirty="0">
                  <a:solidFill>
                    <a:srgbClr val="2D2D8A"/>
                  </a:solidFill>
                  <a:latin typeface="Adobe Garamond Pro" panose="02020502060506020403" pitchFamily="18" charset="0"/>
                </a:rPr>
                <a:t> et al., </a:t>
              </a:r>
              <a:r>
                <a:rPr lang="en-US" i="1" dirty="0" err="1">
                  <a:solidFill>
                    <a:srgbClr val="2D2D8A"/>
                  </a:solidFill>
                  <a:latin typeface="Adobe Garamond Pro" panose="02020502060506020403" pitchFamily="18" charset="0"/>
                </a:rPr>
                <a:t>JoAP</a:t>
              </a:r>
              <a:r>
                <a:rPr lang="en-US" i="1" dirty="0">
                  <a:solidFill>
                    <a:srgbClr val="2D2D8A"/>
                  </a:solidFill>
                  <a:latin typeface="Adobe Garamond Pro" panose="02020502060506020403" pitchFamily="18" charset="0"/>
                </a:rPr>
                <a:t> (2016) </a:t>
              </a:r>
            </a:p>
            <a:p>
              <a:r>
                <a:rPr lang="en-US" i="1" dirty="0">
                  <a:solidFill>
                    <a:srgbClr val="2D2D8A"/>
                  </a:solidFill>
                  <a:latin typeface="Adobe Garamond Pro" panose="02020502060506020403" pitchFamily="18" charset="0"/>
                </a:rPr>
                <a:t>A. </a:t>
              </a:r>
              <a:r>
                <a:rPr lang="en-US" i="1" dirty="0" err="1">
                  <a:solidFill>
                    <a:srgbClr val="2D2D8A"/>
                  </a:solidFill>
                  <a:latin typeface="Adobe Garamond Pro" panose="02020502060506020403" pitchFamily="18" charset="0"/>
                </a:rPr>
                <a:t>Romanenko</a:t>
              </a:r>
              <a:r>
                <a:rPr lang="en-US" i="1" dirty="0">
                  <a:solidFill>
                    <a:srgbClr val="2D2D8A"/>
                  </a:solidFill>
                  <a:latin typeface="Adobe Garamond Pro" panose="02020502060506020403" pitchFamily="18" charset="0"/>
                </a:rPr>
                <a:t> et al., Phys. Rev. Applied (2020)</a:t>
              </a:r>
            </a:p>
            <a:p>
              <a:endParaRPr lang="en-US" i="1" dirty="0">
                <a:solidFill>
                  <a:srgbClr val="2D2D8A"/>
                </a:solidFill>
                <a:latin typeface="Adobe Garamond Pro" panose="02020502060506020403" pitchFamily="18" charset="0"/>
              </a:endParaRPr>
            </a:p>
          </p:txBody>
        </p:sp>
      </p:grpSp>
      <p:sp>
        <p:nvSpPr>
          <p:cNvPr id="59" name="TextBox 58">
            <a:extLst>
              <a:ext uri="{FF2B5EF4-FFF2-40B4-BE49-F238E27FC236}">
                <a16:creationId xmlns:a16="http://schemas.microsoft.com/office/drawing/2014/main" id="{292DF463-B0EF-4C18-834D-E1B9570AF086}"/>
              </a:ext>
            </a:extLst>
          </p:cNvPr>
          <p:cNvSpPr txBox="1"/>
          <p:nvPr/>
        </p:nvSpPr>
        <p:spPr>
          <a:xfrm>
            <a:off x="10541048" y="2353653"/>
            <a:ext cx="1569128" cy="646331"/>
          </a:xfrm>
          <a:prstGeom prst="rect">
            <a:avLst/>
          </a:prstGeom>
          <a:noFill/>
        </p:spPr>
        <p:txBody>
          <a:bodyPr wrap="square" rtlCol="0">
            <a:spAutoFit/>
          </a:bodyPr>
          <a:lstStyle/>
          <a:p>
            <a:r>
              <a:rPr lang="en-US" i="1" dirty="0">
                <a:solidFill>
                  <a:srgbClr val="2D2D8A"/>
                </a:solidFill>
                <a:latin typeface="Adobe Garamond Pro" panose="02020502060506020403" pitchFamily="18" charset="0"/>
              </a:rPr>
              <a:t>M. </a:t>
            </a:r>
            <a:r>
              <a:rPr lang="en-US" i="1" dirty="0" err="1">
                <a:solidFill>
                  <a:srgbClr val="2D2D8A"/>
                </a:solidFill>
                <a:latin typeface="Adobe Garamond Pro" panose="02020502060506020403" pitchFamily="18" charset="0"/>
              </a:rPr>
              <a:t>Reagor</a:t>
            </a:r>
            <a:r>
              <a:rPr lang="en-US" i="1" dirty="0">
                <a:solidFill>
                  <a:srgbClr val="2D2D8A"/>
                </a:solidFill>
                <a:latin typeface="Adobe Garamond Pro" panose="02020502060506020403" pitchFamily="18" charset="0"/>
              </a:rPr>
              <a:t> et al.,  PRB (2016)</a:t>
            </a:r>
          </a:p>
        </p:txBody>
      </p:sp>
      <p:grpSp>
        <p:nvGrpSpPr>
          <p:cNvPr id="30" name="Group 29">
            <a:extLst>
              <a:ext uri="{FF2B5EF4-FFF2-40B4-BE49-F238E27FC236}">
                <a16:creationId xmlns:a16="http://schemas.microsoft.com/office/drawing/2014/main" id="{3223D075-B66D-4FAB-930A-33B55B9954FA}"/>
              </a:ext>
            </a:extLst>
          </p:cNvPr>
          <p:cNvGrpSpPr/>
          <p:nvPr/>
        </p:nvGrpSpPr>
        <p:grpSpPr>
          <a:xfrm>
            <a:off x="6032720" y="2081475"/>
            <a:ext cx="4615652" cy="1572338"/>
            <a:chOff x="894196" y="4540472"/>
            <a:chExt cx="4615652" cy="1572338"/>
          </a:xfrm>
        </p:grpSpPr>
        <p:pic>
          <p:nvPicPr>
            <p:cNvPr id="57" name="Picture 56" descr="S:\Taekwan\20150719_095206.jpg">
              <a:extLst>
                <a:ext uri="{FF2B5EF4-FFF2-40B4-BE49-F238E27FC236}">
                  <a16:creationId xmlns:a16="http://schemas.microsoft.com/office/drawing/2014/main" id="{556805CB-7261-40BB-84EA-82745FCE50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51" t="49968" r="41461" b="25876"/>
            <a:stretch/>
          </p:blipFill>
          <p:spPr bwMode="auto">
            <a:xfrm rot="10800000">
              <a:off x="894196" y="4658522"/>
              <a:ext cx="1417525" cy="130532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B76CDEA2-A260-489E-ACB7-EC24791CDB8C}"/>
                </a:ext>
              </a:extLst>
            </p:cNvPr>
            <p:cNvPicPr>
              <a:picLocks noChangeAspect="1"/>
            </p:cNvPicPr>
            <p:nvPr/>
          </p:nvPicPr>
          <p:blipFill>
            <a:blip r:embed="rId6"/>
            <a:stretch>
              <a:fillRect/>
            </a:stretch>
          </p:blipFill>
          <p:spPr>
            <a:xfrm>
              <a:off x="2311721" y="4540472"/>
              <a:ext cx="3198127" cy="1572338"/>
            </a:xfrm>
            <a:prstGeom prst="rect">
              <a:avLst/>
            </a:prstGeom>
          </p:spPr>
        </p:pic>
      </p:grpSp>
      <p:sp>
        <p:nvSpPr>
          <p:cNvPr id="33" name="TextBox 32">
            <a:extLst>
              <a:ext uri="{FF2B5EF4-FFF2-40B4-BE49-F238E27FC236}">
                <a16:creationId xmlns:a16="http://schemas.microsoft.com/office/drawing/2014/main" id="{12F6F053-8DE9-4B87-AC32-84FBC1F96892}"/>
              </a:ext>
            </a:extLst>
          </p:cNvPr>
          <p:cNvSpPr txBox="1"/>
          <p:nvPr/>
        </p:nvSpPr>
        <p:spPr>
          <a:xfrm>
            <a:off x="6205729" y="3712838"/>
            <a:ext cx="3877056" cy="1138773"/>
          </a:xfrm>
          <a:prstGeom prst="rect">
            <a:avLst/>
          </a:prstGeom>
          <a:solidFill>
            <a:schemeClr val="accent2">
              <a:lumMod val="20000"/>
              <a:lumOff val="80000"/>
              <a:alpha val="10000"/>
            </a:schemeClr>
          </a:solidFill>
          <a:ln>
            <a:solidFill>
              <a:schemeClr val="accent2">
                <a:lumMod val="60000"/>
                <a:lumOff val="40000"/>
              </a:schemeClr>
            </a:solidFill>
          </a:ln>
        </p:spPr>
        <p:txBody>
          <a:bodyPr wrap="square">
            <a:spAutoFit/>
          </a:bodyPr>
          <a:lstStyle/>
          <a:p>
            <a:r>
              <a:rPr lang="en-US" sz="2200" u="sng" kern="0" dirty="0">
                <a:solidFill>
                  <a:schemeClr val="accent2">
                    <a:lumMod val="60000"/>
                    <a:lumOff val="40000"/>
                  </a:schemeClr>
                </a:solidFill>
                <a:latin typeface="Adobe Garamond Pro" panose="02020502060506020403"/>
              </a:rPr>
              <a:t> Fermilab accelerator cavities</a:t>
            </a:r>
          </a:p>
          <a:p>
            <a:pPr marL="342900" indent="-342900">
              <a:buFont typeface="Arial" panose="020B0604020202020204" pitchFamily="34" charset="0"/>
              <a:buChar char="•"/>
            </a:pPr>
            <a:r>
              <a:rPr lang="en-US" sz="2200" kern="0" dirty="0">
                <a:solidFill>
                  <a:schemeClr val="accent2">
                    <a:lumMod val="60000"/>
                    <a:lumOff val="40000"/>
                  </a:schemeClr>
                </a:solidFill>
                <a:latin typeface="Adobe Garamond Pro" panose="02020502060506020403"/>
              </a:rPr>
              <a:t>Q ~ 20 billion @ 1.3 GHz</a:t>
            </a:r>
          </a:p>
          <a:p>
            <a:pPr marL="342900" indent="-342900">
              <a:buFont typeface="Arial" panose="020B0604020202020204" pitchFamily="34" charset="0"/>
              <a:buChar char="•"/>
            </a:pPr>
            <a:r>
              <a:rPr lang="en-US" sz="2200" kern="0" dirty="0">
                <a:solidFill>
                  <a:schemeClr val="accent2">
                    <a:lumMod val="60000"/>
                    <a:lumOff val="40000"/>
                  </a:schemeClr>
                </a:solidFill>
                <a:latin typeface="Adobe Garamond Pro" panose="02020502060506020403"/>
              </a:rPr>
              <a:t>T</a:t>
            </a:r>
            <a:r>
              <a:rPr lang="en-US" sz="2200" kern="0" baseline="-25000" dirty="0">
                <a:solidFill>
                  <a:schemeClr val="accent2">
                    <a:lumMod val="60000"/>
                    <a:lumOff val="40000"/>
                  </a:schemeClr>
                </a:solidFill>
                <a:latin typeface="Adobe Garamond Pro" panose="02020502060506020403"/>
              </a:rPr>
              <a:t>1 </a:t>
            </a:r>
            <a:r>
              <a:rPr lang="en-US" sz="2200" kern="0" dirty="0">
                <a:solidFill>
                  <a:schemeClr val="accent2">
                    <a:lumMod val="60000"/>
                    <a:lumOff val="40000"/>
                  </a:schemeClr>
                </a:solidFill>
                <a:latin typeface="Adobe Garamond Pro" panose="02020502060506020403"/>
              </a:rPr>
              <a:t>~ seconds</a:t>
            </a:r>
            <a:r>
              <a:rPr lang="en-US" sz="2400" kern="0" dirty="0">
                <a:solidFill>
                  <a:srgbClr val="002060"/>
                </a:solidFill>
                <a:latin typeface="Adobe Garamond Pro" panose="02020502060506020403"/>
              </a:rPr>
              <a:t>	</a:t>
            </a:r>
          </a:p>
        </p:txBody>
      </p:sp>
      <p:sp>
        <p:nvSpPr>
          <p:cNvPr id="32" name="Content Placeholder 2">
            <a:extLst>
              <a:ext uri="{FF2B5EF4-FFF2-40B4-BE49-F238E27FC236}">
                <a16:creationId xmlns:a16="http://schemas.microsoft.com/office/drawing/2014/main" id="{A6629767-20A6-B743-AF8A-8F30803CA199}"/>
              </a:ext>
            </a:extLst>
          </p:cNvPr>
          <p:cNvSpPr txBox="1">
            <a:spLocks/>
          </p:cNvSpPr>
          <p:nvPr/>
        </p:nvSpPr>
        <p:spPr bwMode="auto">
          <a:xfrm>
            <a:off x="1153467" y="1746504"/>
            <a:ext cx="3253920" cy="392324"/>
          </a:xfrm>
          <a:prstGeom prst="rect">
            <a:avLst/>
          </a:prstGeom>
          <a:solidFill>
            <a:schemeClr val="bg1"/>
          </a:solidFill>
          <a:ln w="9525">
            <a:solidFill>
              <a:srgbClr val="C0000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dobe Garamond Pro" panose="02020502060506020403" pitchFamily="18" charset="0"/>
                <a:ea typeface="+mn-ea"/>
                <a:cs typeface="+mn-cs"/>
              </a:defRPr>
            </a:lvl1pPr>
            <a:lvl2pPr marL="742950" indent="-285750" algn="l" rtl="0" eaLnBrk="0" fontAlgn="base" hangingPunct="0">
              <a:spcBef>
                <a:spcPct val="20000"/>
              </a:spcBef>
              <a:spcAft>
                <a:spcPct val="0"/>
              </a:spcAft>
              <a:buChar char="–"/>
              <a:defRPr>
                <a:solidFill>
                  <a:schemeClr val="tx1"/>
                </a:solidFill>
                <a:latin typeface="Adobe Garamond Pro" panose="02020502060506020403" pitchFamily="18" charset="0"/>
              </a:defRPr>
            </a:lvl2pPr>
            <a:lvl3pPr marL="1143000" indent="-228600" algn="l" rtl="0" eaLnBrk="0" fontAlgn="base" hangingPunct="0">
              <a:spcBef>
                <a:spcPct val="20000"/>
              </a:spcBef>
              <a:spcAft>
                <a:spcPct val="0"/>
              </a:spcAft>
              <a:buChar char="•"/>
              <a:defRPr sz="1600">
                <a:solidFill>
                  <a:schemeClr val="tx1"/>
                </a:solidFill>
                <a:latin typeface="Adobe Garamond Pro" panose="02020502060506020403" pitchFamily="18" charset="0"/>
              </a:defRPr>
            </a:lvl3pPr>
            <a:lvl4pPr marL="1600200" indent="-228600" algn="l" rtl="0" eaLnBrk="0" fontAlgn="base" hangingPunct="0">
              <a:spcBef>
                <a:spcPct val="20000"/>
              </a:spcBef>
              <a:spcAft>
                <a:spcPct val="0"/>
              </a:spcAft>
              <a:buChar char="–"/>
              <a:defRPr sz="1400">
                <a:solidFill>
                  <a:schemeClr val="tx1"/>
                </a:solidFill>
                <a:latin typeface="Adobe Garamond Pro" panose="02020502060506020403" pitchFamily="18" charset="0"/>
              </a:defRPr>
            </a:lvl4pPr>
            <a:lvl5pPr marL="2057400" indent="-228600" algn="l" rtl="0" eaLnBrk="0" fontAlgn="base" hangingPunct="0">
              <a:spcBef>
                <a:spcPct val="20000"/>
              </a:spcBef>
              <a:spcAft>
                <a:spcPct val="0"/>
              </a:spcAft>
              <a:buChar char="»"/>
              <a:defRPr sz="1200">
                <a:solidFill>
                  <a:schemeClr val="tx1"/>
                </a:solidFill>
                <a:latin typeface="Adobe Garamond Pro" panose="02020502060506020403" pitchFamily="18" charset="0"/>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pPr marL="0" indent="0">
              <a:buNone/>
            </a:pPr>
            <a:r>
              <a:rPr lang="en-US" sz="2000" i="1" kern="0" dirty="0" err="1">
                <a:solidFill>
                  <a:srgbClr val="C00000"/>
                </a:solidFill>
              </a:rPr>
              <a:t>Devoret</a:t>
            </a:r>
            <a:r>
              <a:rPr lang="en-US" sz="2000" i="1" kern="0" dirty="0">
                <a:solidFill>
                  <a:srgbClr val="C00000"/>
                </a:solidFill>
              </a:rPr>
              <a:t>, </a:t>
            </a:r>
            <a:r>
              <a:rPr lang="en-US" sz="2000" i="1" kern="0" dirty="0" err="1">
                <a:solidFill>
                  <a:srgbClr val="C00000"/>
                </a:solidFill>
              </a:rPr>
              <a:t>Schoelkopf</a:t>
            </a:r>
            <a:r>
              <a:rPr lang="en-US" sz="2000" i="1" kern="0" dirty="0">
                <a:solidFill>
                  <a:srgbClr val="C00000"/>
                </a:solidFill>
              </a:rPr>
              <a:t>, Science (2013)</a:t>
            </a:r>
          </a:p>
        </p:txBody>
      </p:sp>
    </p:spTree>
    <p:extLst>
      <p:ext uri="{BB962C8B-B14F-4D97-AF65-F5344CB8AC3E}">
        <p14:creationId xmlns:p14="http://schemas.microsoft.com/office/powerpoint/2010/main" val="8177534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8" name="Content Placeholder 2">
                <a:extLst>
                  <a:ext uri="{FF2B5EF4-FFF2-40B4-BE49-F238E27FC236}">
                    <a16:creationId xmlns:a16="http://schemas.microsoft.com/office/drawing/2014/main" id="{00992909-D2F9-4BFE-AB60-731E04AE9F04}"/>
                  </a:ext>
                </a:extLst>
              </p:cNvPr>
              <p:cNvSpPr txBox="1">
                <a:spLocks/>
              </p:cNvSpPr>
              <p:nvPr/>
            </p:nvSpPr>
            <p:spPr bwMode="auto">
              <a:xfrm>
                <a:off x="257763" y="850460"/>
                <a:ext cx="10623549" cy="182037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dobe Garamond Pro" panose="02020502060506020403" pitchFamily="18" charset="0"/>
                    <a:ea typeface="+mn-ea"/>
                    <a:cs typeface="+mn-cs"/>
                  </a:defRPr>
                </a:lvl1pPr>
                <a:lvl2pPr marL="742950" indent="-285750" algn="l" rtl="0" eaLnBrk="0" fontAlgn="base" hangingPunct="0">
                  <a:spcBef>
                    <a:spcPct val="20000"/>
                  </a:spcBef>
                  <a:spcAft>
                    <a:spcPct val="0"/>
                  </a:spcAft>
                  <a:buChar char="–"/>
                  <a:defRPr>
                    <a:solidFill>
                      <a:schemeClr val="tx1"/>
                    </a:solidFill>
                    <a:latin typeface="Adobe Garamond Pro" panose="02020502060506020403" pitchFamily="18" charset="0"/>
                  </a:defRPr>
                </a:lvl2pPr>
                <a:lvl3pPr marL="1143000" indent="-228600" algn="l" rtl="0" eaLnBrk="0" fontAlgn="base" hangingPunct="0">
                  <a:spcBef>
                    <a:spcPct val="20000"/>
                  </a:spcBef>
                  <a:spcAft>
                    <a:spcPct val="0"/>
                  </a:spcAft>
                  <a:buChar char="•"/>
                  <a:defRPr sz="1600">
                    <a:solidFill>
                      <a:schemeClr val="tx1"/>
                    </a:solidFill>
                    <a:latin typeface="Adobe Garamond Pro" panose="02020502060506020403" pitchFamily="18" charset="0"/>
                  </a:defRPr>
                </a:lvl3pPr>
                <a:lvl4pPr marL="1600200" indent="-228600" algn="l" rtl="0" eaLnBrk="0" fontAlgn="base" hangingPunct="0">
                  <a:spcBef>
                    <a:spcPct val="20000"/>
                  </a:spcBef>
                  <a:spcAft>
                    <a:spcPct val="0"/>
                  </a:spcAft>
                  <a:buChar char="–"/>
                  <a:defRPr sz="1400">
                    <a:solidFill>
                      <a:schemeClr val="tx1"/>
                    </a:solidFill>
                    <a:latin typeface="Adobe Garamond Pro" panose="02020502060506020403" pitchFamily="18" charset="0"/>
                  </a:defRPr>
                </a:lvl4pPr>
                <a:lvl5pPr marL="2057400" indent="-228600" algn="l" rtl="0" eaLnBrk="0" fontAlgn="base" hangingPunct="0">
                  <a:spcBef>
                    <a:spcPct val="20000"/>
                  </a:spcBef>
                  <a:spcAft>
                    <a:spcPct val="0"/>
                  </a:spcAft>
                  <a:buChar char="»"/>
                  <a:defRPr sz="1200">
                    <a:solidFill>
                      <a:schemeClr val="tx1"/>
                    </a:solidFill>
                    <a:latin typeface="Adobe Garamond Pro" panose="02020502060506020403" pitchFamily="18" charset="0"/>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r>
                  <a:rPr lang="en-US" dirty="0">
                    <a:solidFill>
                      <a:srgbClr val="C00000"/>
                    </a:solidFill>
                  </a:rPr>
                  <a:t>Quantum error correction requires information to be encoded redundantly</a:t>
                </a:r>
              </a:p>
              <a:p>
                <a:r>
                  <a:rPr lang="en-US" sz="2400" kern="0" dirty="0">
                    <a:solidFill>
                      <a:srgbClr val="C00000"/>
                    </a:solidFill>
                  </a:rPr>
                  <a:t>With qubits </a:t>
                </a:r>
                <a14:m>
                  <m:oMath xmlns:m="http://schemas.openxmlformats.org/officeDocument/2006/math">
                    <m:r>
                      <a:rPr lang="en-US" sz="2400" b="0" i="1" kern="0" smtClean="0">
                        <a:solidFill>
                          <a:srgbClr val="C00000"/>
                        </a:solidFill>
                        <a:latin typeface="Cambria Math" panose="02040503050406030204" pitchFamily="18" charset="0"/>
                      </a:rPr>
                      <m:t>→</m:t>
                    </m:r>
                  </m:oMath>
                </a14:m>
                <a:r>
                  <a:rPr lang="en-US" kern="0" dirty="0">
                    <a:solidFill>
                      <a:srgbClr val="C00000"/>
                    </a:solidFill>
                  </a:rPr>
                  <a:t> </a:t>
                </a:r>
                <a:r>
                  <a:rPr lang="en-US" b="1" kern="0" dirty="0">
                    <a:solidFill>
                      <a:srgbClr val="C00000"/>
                    </a:solidFill>
                  </a:rPr>
                  <a:t>Minimum of</a:t>
                </a:r>
                <a:r>
                  <a:rPr lang="en-US" sz="2400" b="1" kern="0" dirty="0">
                    <a:solidFill>
                      <a:srgbClr val="C00000"/>
                    </a:solidFill>
                  </a:rPr>
                  <a:t> 5 physical qubits to encode one logical qubit </a:t>
                </a:r>
                <a:endParaRPr lang="en-US" b="1" dirty="0">
                  <a:solidFill>
                    <a:srgbClr val="C00000"/>
                  </a:solidFill>
                </a:endParaRPr>
              </a:p>
              <a:p>
                <a:r>
                  <a:rPr lang="en-US" dirty="0">
                    <a:solidFill>
                      <a:schemeClr val="accent2">
                        <a:lumMod val="60000"/>
                        <a:lumOff val="40000"/>
                      </a:schemeClr>
                    </a:solidFill>
                  </a:rPr>
                  <a:t>Cavities have restricted decoherence channels </a:t>
                </a:r>
                <a14:m>
                  <m:oMath xmlns:m="http://schemas.openxmlformats.org/officeDocument/2006/math">
                    <m:r>
                      <a:rPr lang="en-US" b="0" i="1" smtClean="0">
                        <a:solidFill>
                          <a:schemeClr val="accent2">
                            <a:lumMod val="60000"/>
                            <a:lumOff val="40000"/>
                          </a:schemeClr>
                        </a:solidFill>
                        <a:latin typeface="Cambria Math" panose="02040503050406030204" pitchFamily="18" charset="0"/>
                      </a:rPr>
                      <m:t>→</m:t>
                    </m:r>
                  </m:oMath>
                </a14:m>
                <a:r>
                  <a:rPr lang="en-US" dirty="0">
                    <a:solidFill>
                      <a:schemeClr val="accent2">
                        <a:lumMod val="60000"/>
                        <a:lumOff val="40000"/>
                      </a:schemeClr>
                    </a:solidFill>
                  </a:rPr>
                  <a:t> </a:t>
                </a:r>
                <a:r>
                  <a:rPr lang="en-US" b="1" dirty="0">
                    <a:solidFill>
                      <a:schemeClr val="accent2">
                        <a:lumMod val="60000"/>
                        <a:lumOff val="40000"/>
                      </a:schemeClr>
                    </a:solidFill>
                  </a:rPr>
                  <a:t>only photon loss </a:t>
                </a:r>
              </a:p>
              <a:p>
                <a:r>
                  <a:rPr lang="en-US" kern="0" dirty="0">
                    <a:solidFill>
                      <a:schemeClr val="accent2">
                        <a:lumMod val="60000"/>
                        <a:lumOff val="40000"/>
                      </a:schemeClr>
                    </a:solidFill>
                  </a:rPr>
                  <a:t>Simpler error correcting codes that can </a:t>
                </a:r>
                <a:r>
                  <a:rPr lang="en-US" b="1" kern="0" dirty="0">
                    <a:solidFill>
                      <a:schemeClr val="accent2">
                        <a:lumMod val="60000"/>
                        <a:lumOff val="40000"/>
                      </a:schemeClr>
                    </a:solidFill>
                  </a:rPr>
                  <a:t>encode a logical qubit in one oscillator</a:t>
                </a:r>
                <a:endParaRPr lang="en-US" sz="2800" kern="0" dirty="0"/>
              </a:p>
              <a:p>
                <a:pPr marL="0" indent="0">
                  <a:buNone/>
                </a:pPr>
                <a:endParaRPr lang="en-US" sz="2800" kern="0" dirty="0"/>
              </a:p>
              <a:p>
                <a:pPr marL="0" indent="0">
                  <a:buFontTx/>
                  <a:buNone/>
                </a:pPr>
                <a:endParaRPr lang="en-US" sz="2800" kern="0" dirty="0"/>
              </a:p>
              <a:p>
                <a:pPr marL="0" indent="0">
                  <a:buFontTx/>
                  <a:buNone/>
                </a:pPr>
                <a:endParaRPr lang="en-US" sz="2800" kern="0" dirty="0"/>
              </a:p>
              <a:p>
                <a:pPr marL="0" indent="0">
                  <a:buFontTx/>
                  <a:buNone/>
                </a:pPr>
                <a:endParaRPr lang="en-US" sz="2800" kern="0" dirty="0"/>
              </a:p>
            </p:txBody>
          </p:sp>
        </mc:Choice>
        <mc:Fallback>
          <p:sp>
            <p:nvSpPr>
              <p:cNvPr id="38" name="Content Placeholder 2">
                <a:extLst>
                  <a:ext uri="{FF2B5EF4-FFF2-40B4-BE49-F238E27FC236}">
                    <a16:creationId xmlns:a16="http://schemas.microsoft.com/office/drawing/2014/main" id="{00992909-D2F9-4BFE-AB60-731E04AE9F04}"/>
                  </a:ext>
                </a:extLst>
              </p:cNvPr>
              <p:cNvSpPr txBox="1">
                <a:spLocks noRot="1" noChangeAspect="1" noMove="1" noResize="1" noEditPoints="1" noAdjustHandles="1" noChangeArrowheads="1" noChangeShapeType="1" noTextEdit="1"/>
              </p:cNvSpPr>
              <p:nvPr/>
            </p:nvSpPr>
            <p:spPr bwMode="auto">
              <a:xfrm>
                <a:off x="257763" y="850460"/>
                <a:ext cx="10623549" cy="1820374"/>
              </a:xfrm>
              <a:prstGeom prst="rect">
                <a:avLst/>
              </a:prstGeom>
              <a:blipFill>
                <a:blip r:embed="rId3"/>
                <a:stretch>
                  <a:fillRect l="-836" t="-3472" b="-555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 name="Title 1">
            <a:extLst>
              <a:ext uri="{FF2B5EF4-FFF2-40B4-BE49-F238E27FC236}">
                <a16:creationId xmlns:a16="http://schemas.microsoft.com/office/drawing/2014/main" id="{FB08369D-AB26-734F-9D0F-21D2EA0824C5}"/>
              </a:ext>
            </a:extLst>
          </p:cNvPr>
          <p:cNvSpPr>
            <a:spLocks noGrp="1"/>
          </p:cNvSpPr>
          <p:nvPr>
            <p:ph type="title"/>
          </p:nvPr>
        </p:nvSpPr>
        <p:spPr/>
        <p:txBody>
          <a:bodyPr/>
          <a:lstStyle/>
          <a:p>
            <a:r>
              <a:rPr lang="en-US" sz="3200" dirty="0"/>
              <a:t>Bosonic quantum error correction</a:t>
            </a:r>
            <a:endParaRPr lang="en-US" sz="3400" dirty="0"/>
          </a:p>
        </p:txBody>
      </p:sp>
      <p:cxnSp>
        <p:nvCxnSpPr>
          <p:cNvPr id="5" name="Straight Arrow Connector 4">
            <a:extLst>
              <a:ext uri="{FF2B5EF4-FFF2-40B4-BE49-F238E27FC236}">
                <a16:creationId xmlns:a16="http://schemas.microsoft.com/office/drawing/2014/main" id="{E90EBC1B-4865-4525-B510-60DA0E015A05}"/>
              </a:ext>
            </a:extLst>
          </p:cNvPr>
          <p:cNvCxnSpPr/>
          <p:nvPr/>
        </p:nvCxnSpPr>
        <p:spPr bwMode="auto">
          <a:xfrm>
            <a:off x="9570720" y="5916168"/>
            <a:ext cx="914400" cy="914400"/>
          </a:xfrm>
          <a:prstGeom prst="straightConnector1">
            <a:avLst/>
          </a:prstGeom>
          <a:solidFill>
            <a:srgbClr val="F3F3F3"/>
          </a:solidFill>
          <a:ln>
            <a:noFill/>
            <a:tailEnd type="triangle"/>
          </a:ln>
          <a:effectLst>
            <a:outerShdw dist="107763" dir="2700000" algn="ctr" rotWithShape="0">
              <a:schemeClr val="bg2">
                <a:alpha val="50000"/>
              </a:schemeClr>
            </a:outerShdw>
          </a:effectLst>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p:spPr>
      </p:cxnSp>
      <p:sp>
        <p:nvSpPr>
          <p:cNvPr id="9" name="TextBox 8">
            <a:extLst>
              <a:ext uri="{FF2B5EF4-FFF2-40B4-BE49-F238E27FC236}">
                <a16:creationId xmlns:a16="http://schemas.microsoft.com/office/drawing/2014/main" id="{6B418894-8490-8E46-B54F-DC44A1676C25}"/>
              </a:ext>
            </a:extLst>
          </p:cNvPr>
          <p:cNvSpPr txBox="1"/>
          <p:nvPr/>
        </p:nvSpPr>
        <p:spPr>
          <a:xfrm>
            <a:off x="2109216" y="758827"/>
            <a:ext cx="184731" cy="369332"/>
          </a:xfrm>
          <a:prstGeom prst="rect">
            <a:avLst/>
          </a:prstGeom>
          <a:noFill/>
        </p:spPr>
        <p:txBody>
          <a:bodyPr wrap="none" rtlCol="0">
            <a:spAutoFit/>
          </a:bodyPr>
          <a:lstStyle/>
          <a:p>
            <a:endParaRPr lang="en-US" dirty="0"/>
          </a:p>
        </p:txBody>
      </p:sp>
      <p:grpSp>
        <p:nvGrpSpPr>
          <p:cNvPr id="39" name="Group 38">
            <a:extLst>
              <a:ext uri="{FF2B5EF4-FFF2-40B4-BE49-F238E27FC236}">
                <a16:creationId xmlns:a16="http://schemas.microsoft.com/office/drawing/2014/main" id="{B769A311-18BB-4B3C-B217-E2BF8296CBD1}"/>
              </a:ext>
            </a:extLst>
          </p:cNvPr>
          <p:cNvGrpSpPr/>
          <p:nvPr/>
        </p:nvGrpSpPr>
        <p:grpSpPr>
          <a:xfrm>
            <a:off x="7438149" y="2896250"/>
            <a:ext cx="4265141" cy="3528649"/>
            <a:chOff x="4554721" y="1949317"/>
            <a:chExt cx="4591742" cy="3817631"/>
          </a:xfrm>
        </p:grpSpPr>
        <p:pic>
          <p:nvPicPr>
            <p:cNvPr id="40" name="Picture 39">
              <a:extLst>
                <a:ext uri="{FF2B5EF4-FFF2-40B4-BE49-F238E27FC236}">
                  <a16:creationId xmlns:a16="http://schemas.microsoft.com/office/drawing/2014/main" id="{C792EB43-A983-4104-AA37-B489EE1CFF6E}"/>
                </a:ext>
              </a:extLst>
            </p:cNvPr>
            <p:cNvPicPr>
              <a:picLocks noChangeAspect="1"/>
            </p:cNvPicPr>
            <p:nvPr/>
          </p:nvPicPr>
          <p:blipFill>
            <a:blip r:embed="rId4"/>
            <a:stretch>
              <a:fillRect/>
            </a:stretch>
          </p:blipFill>
          <p:spPr>
            <a:xfrm>
              <a:off x="5432745" y="2529966"/>
              <a:ext cx="2835696" cy="2293842"/>
            </a:xfrm>
            <a:prstGeom prst="rect">
              <a:avLst/>
            </a:prstGeom>
          </p:spPr>
        </p:pic>
        <p:sp>
          <p:nvSpPr>
            <p:cNvPr id="41" name="Rectangle 40">
              <a:extLst>
                <a:ext uri="{FF2B5EF4-FFF2-40B4-BE49-F238E27FC236}">
                  <a16:creationId xmlns:a16="http://schemas.microsoft.com/office/drawing/2014/main" id="{E44B5970-F626-4982-8888-33BE84120F42}"/>
                </a:ext>
              </a:extLst>
            </p:cNvPr>
            <p:cNvSpPr/>
            <p:nvPr/>
          </p:nvSpPr>
          <p:spPr>
            <a:xfrm>
              <a:off x="4554721" y="5067685"/>
              <a:ext cx="4591742" cy="699263"/>
            </a:xfrm>
            <a:prstGeom prst="rect">
              <a:avLst/>
            </a:prstGeom>
          </p:spPr>
          <p:txBody>
            <a:bodyPr wrap="square">
              <a:spAutoFit/>
            </a:bodyPr>
            <a:lstStyle/>
            <a:p>
              <a:r>
                <a:rPr lang="en-US" i="1" dirty="0">
                  <a:solidFill>
                    <a:srgbClr val="393990"/>
                  </a:solidFill>
                  <a:latin typeface="Adobe Garamond Pro" panose="02020502060506020403"/>
                </a:rPr>
                <a:t>S. Rosenblum et al., </a:t>
              </a:r>
              <a:r>
                <a:rPr lang="en-US" b="1" i="1" dirty="0">
                  <a:solidFill>
                    <a:srgbClr val="393990"/>
                  </a:solidFill>
                  <a:effectLst/>
                  <a:latin typeface="Adobe Garamond Pro" panose="02020502060506020403"/>
                </a:rPr>
                <a:t>9, </a:t>
              </a:r>
              <a:r>
                <a:rPr lang="en-US" b="0" i="1" dirty="0">
                  <a:solidFill>
                    <a:srgbClr val="393990"/>
                  </a:solidFill>
                  <a:effectLst/>
                  <a:latin typeface="Adobe Garamond Pro" panose="02020502060506020403"/>
                </a:rPr>
                <a:t>652 </a:t>
              </a:r>
              <a:r>
                <a:rPr lang="en-US" i="1" dirty="0">
                  <a:solidFill>
                    <a:srgbClr val="393990"/>
                  </a:solidFill>
                  <a:latin typeface="Adobe Garamond Pro" panose="02020502060506020403"/>
                </a:rPr>
                <a:t>Nat. Comm.</a:t>
              </a:r>
              <a:r>
                <a:rPr lang="en-US" b="0" i="1" dirty="0">
                  <a:solidFill>
                    <a:srgbClr val="393990"/>
                  </a:solidFill>
                  <a:effectLst/>
                  <a:latin typeface="Adobe Garamond Pro" panose="02020502060506020403"/>
                </a:rPr>
                <a:t> (2018),</a:t>
              </a:r>
            </a:p>
            <a:p>
              <a:r>
                <a:rPr lang="en-US" b="0" i="1" dirty="0">
                  <a:solidFill>
                    <a:srgbClr val="393990"/>
                  </a:solidFill>
                  <a:effectLst/>
                  <a:latin typeface="Adobe Garamond Pro" panose="02020502060506020403"/>
                </a:rPr>
                <a:t>L. Hu et al.</a:t>
              </a:r>
              <a:r>
                <a:rPr lang="en-US" i="1" dirty="0">
                  <a:solidFill>
                    <a:srgbClr val="393990"/>
                  </a:solidFill>
                  <a:latin typeface="Adobe Garamond Pro" panose="02020502060506020403"/>
                </a:rPr>
                <a:t>, </a:t>
              </a:r>
              <a:r>
                <a:rPr lang="fr-FR" b="0" i="1" dirty="0">
                  <a:solidFill>
                    <a:srgbClr val="393990"/>
                  </a:solidFill>
                  <a:effectLst/>
                  <a:latin typeface="Adobe Garamond Pro" panose="02020502060506020403"/>
                </a:rPr>
                <a:t>Nat. Phys. </a:t>
              </a:r>
              <a:r>
                <a:rPr lang="fr-FR" b="1" i="1" dirty="0">
                  <a:solidFill>
                    <a:srgbClr val="393990"/>
                  </a:solidFill>
                  <a:effectLst/>
                  <a:latin typeface="Adobe Garamond Pro" panose="02020502060506020403"/>
                </a:rPr>
                <a:t>15, </a:t>
              </a:r>
              <a:r>
                <a:rPr lang="fr-FR" b="0" i="1" dirty="0">
                  <a:solidFill>
                    <a:srgbClr val="393990"/>
                  </a:solidFill>
                  <a:effectLst/>
                  <a:latin typeface="Adobe Garamond Pro" panose="02020502060506020403"/>
                </a:rPr>
                <a:t>503–508 (2019)</a:t>
              </a:r>
              <a:endParaRPr lang="en-US" i="1" dirty="0">
                <a:solidFill>
                  <a:srgbClr val="393990"/>
                </a:solidFill>
                <a:latin typeface="Adobe Garamond Pro" panose="02020502060506020403"/>
              </a:endParaRPr>
            </a:p>
          </p:txBody>
        </p:sp>
        <p:sp>
          <p:nvSpPr>
            <p:cNvPr id="42" name="Rectangle 41">
              <a:extLst>
                <a:ext uri="{FF2B5EF4-FFF2-40B4-BE49-F238E27FC236}">
                  <a16:creationId xmlns:a16="http://schemas.microsoft.com/office/drawing/2014/main" id="{DCD098FA-64F2-4DE6-98B3-DD6625F20B35}"/>
                </a:ext>
              </a:extLst>
            </p:cNvPr>
            <p:cNvSpPr/>
            <p:nvPr/>
          </p:nvSpPr>
          <p:spPr>
            <a:xfrm>
              <a:off x="5823704" y="1949317"/>
              <a:ext cx="1815837" cy="432877"/>
            </a:xfrm>
            <a:prstGeom prst="rect">
              <a:avLst/>
            </a:prstGeom>
          </p:spPr>
          <p:txBody>
            <a:bodyPr wrap="none">
              <a:spAutoFit/>
            </a:bodyPr>
            <a:lstStyle/>
            <a:p>
              <a:r>
                <a:rPr lang="en-US" sz="2000" u="sng" dirty="0">
                  <a:solidFill>
                    <a:srgbClr val="C00000"/>
                  </a:solidFill>
                  <a:latin typeface="Adobe Garamond Pro" panose="02020502060506020403" pitchFamily="18" charset="0"/>
                </a:rPr>
                <a:t>Binomial code </a:t>
              </a:r>
            </a:p>
          </p:txBody>
        </p:sp>
      </p:grpSp>
      <p:grpSp>
        <p:nvGrpSpPr>
          <p:cNvPr id="19" name="Group 18">
            <a:extLst>
              <a:ext uri="{FF2B5EF4-FFF2-40B4-BE49-F238E27FC236}">
                <a16:creationId xmlns:a16="http://schemas.microsoft.com/office/drawing/2014/main" id="{25E724A4-4281-0742-A6C0-E4D5603C4AC3}"/>
              </a:ext>
            </a:extLst>
          </p:cNvPr>
          <p:cNvGrpSpPr/>
          <p:nvPr/>
        </p:nvGrpSpPr>
        <p:grpSpPr>
          <a:xfrm>
            <a:off x="1586752" y="3150176"/>
            <a:ext cx="4885832" cy="1290708"/>
            <a:chOff x="1586752" y="3150176"/>
            <a:chExt cx="4885832" cy="1290708"/>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834BA9F-3E68-CB46-9F34-940A86D22000}"/>
                    </a:ext>
                  </a:extLst>
                </p:cNvPr>
                <p:cNvSpPr txBox="1"/>
                <p:nvPr/>
              </p:nvSpPr>
              <p:spPr>
                <a:xfrm>
                  <a:off x="1586752" y="3172203"/>
                  <a:ext cx="3104696" cy="1268681"/>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sz="1800" b="0" i="1" kern="0" smtClean="0">
                                <a:solidFill>
                                  <a:schemeClr val="tx1"/>
                                </a:solidFill>
                                <a:latin typeface="Cambria Math" panose="02040503050406030204" pitchFamily="18" charset="0"/>
                              </a:rPr>
                            </m:ctrlPr>
                          </m:dPr>
                          <m:e>
                            <m:sSub>
                              <m:sSubPr>
                                <m:ctrlPr>
                                  <a:rPr lang="en-US" sz="1800" b="0" i="1" kern="0" smtClean="0">
                                    <a:solidFill>
                                      <a:schemeClr val="tx1"/>
                                    </a:solidFill>
                                    <a:latin typeface="Cambria Math" panose="02040503050406030204" pitchFamily="18" charset="0"/>
                                  </a:rPr>
                                </m:ctrlPr>
                              </m:sSubPr>
                              <m:e>
                                <m:r>
                                  <a:rPr lang="en-US" sz="1800" b="0" i="1" kern="0" smtClean="0">
                                    <a:solidFill>
                                      <a:schemeClr val="tx1"/>
                                    </a:solidFill>
                                    <a:latin typeface="Cambria Math" panose="02040503050406030204" pitchFamily="18" charset="0"/>
                                  </a:rPr>
                                  <m:t>𝜓</m:t>
                                </m:r>
                              </m:e>
                              <m:sub>
                                <m:r>
                                  <a:rPr lang="en-US" sz="1800" b="0" i="1" kern="0" smtClean="0">
                                    <a:solidFill>
                                      <a:schemeClr val="tx1"/>
                                    </a:solidFill>
                                    <a:latin typeface="Cambria Math" panose="02040503050406030204" pitchFamily="18" charset="0"/>
                                  </a:rPr>
                                  <m:t>𝐿</m:t>
                                </m:r>
                              </m:sub>
                            </m:sSub>
                          </m:e>
                        </m:d>
                        <m:r>
                          <a:rPr lang="en-US" sz="1800" b="0" i="1" kern="0" smtClean="0">
                            <a:solidFill>
                              <a:schemeClr val="tx1"/>
                            </a:solidFill>
                            <a:latin typeface="Cambria Math" panose="02040503050406030204" pitchFamily="18" charset="0"/>
                          </a:rPr>
                          <m:t>=</m:t>
                        </m:r>
                        <m:r>
                          <a:rPr lang="en-US" sz="1800" b="0" i="1" kern="0" smtClean="0">
                            <a:solidFill>
                              <a:schemeClr val="tx1"/>
                            </a:solidFill>
                            <a:latin typeface="Cambria Math" panose="02040503050406030204" pitchFamily="18" charset="0"/>
                          </a:rPr>
                          <m:t>𝑢</m:t>
                        </m:r>
                        <m:d>
                          <m:dPr>
                            <m:ctrlPr>
                              <a:rPr lang="en-US" sz="1800" b="0" i="1" kern="0" smtClean="0">
                                <a:solidFill>
                                  <a:schemeClr val="tx1"/>
                                </a:solidFill>
                                <a:latin typeface="Cambria Math" panose="02040503050406030204" pitchFamily="18" charset="0"/>
                              </a:rPr>
                            </m:ctrlPr>
                          </m:dPr>
                          <m:e>
                            <m:f>
                              <m:fPr>
                                <m:ctrlPr>
                                  <a:rPr lang="en-US" sz="1800" b="0" i="1" kern="0" smtClean="0">
                                    <a:solidFill>
                                      <a:schemeClr val="tx1"/>
                                    </a:solidFill>
                                    <a:latin typeface="Cambria Math" panose="02040503050406030204" pitchFamily="18" charset="0"/>
                                  </a:rPr>
                                </m:ctrlPr>
                              </m:fPr>
                              <m:num>
                                <m:d>
                                  <m:dPr>
                                    <m:begChr m:val="|"/>
                                    <m:endChr m:val="⟩"/>
                                    <m:ctrlPr>
                                      <a:rPr lang="en-US" sz="1800" b="0" i="1" kern="0" smtClean="0">
                                        <a:solidFill>
                                          <a:schemeClr val="tx1"/>
                                        </a:solidFill>
                                        <a:latin typeface="Cambria Math" panose="02040503050406030204" pitchFamily="18" charset="0"/>
                                      </a:rPr>
                                    </m:ctrlPr>
                                  </m:dPr>
                                  <m:e>
                                    <m:r>
                                      <a:rPr lang="en-US" sz="1800" b="0" i="1" kern="0" smtClean="0">
                                        <a:solidFill>
                                          <a:schemeClr val="tx1"/>
                                        </a:solidFill>
                                        <a:latin typeface="Cambria Math" panose="02040503050406030204" pitchFamily="18" charset="0"/>
                                      </a:rPr>
                                      <m:t>0</m:t>
                                    </m:r>
                                  </m:e>
                                </m:d>
                                <m:r>
                                  <a:rPr lang="en-US" sz="1800" b="0" i="1" kern="0" smtClean="0">
                                    <a:solidFill>
                                      <a:schemeClr val="tx1"/>
                                    </a:solidFill>
                                    <a:latin typeface="Cambria Math" panose="02040503050406030204" pitchFamily="18" charset="0"/>
                                  </a:rPr>
                                  <m:t>+</m:t>
                                </m:r>
                                <m:d>
                                  <m:dPr>
                                    <m:begChr m:val="|"/>
                                    <m:endChr m:val="⟩"/>
                                    <m:ctrlPr>
                                      <a:rPr lang="en-US" sz="1800" b="0" i="1" kern="0" smtClean="0">
                                        <a:solidFill>
                                          <a:schemeClr val="tx1"/>
                                        </a:solidFill>
                                        <a:latin typeface="Cambria Math" panose="02040503050406030204" pitchFamily="18" charset="0"/>
                                      </a:rPr>
                                    </m:ctrlPr>
                                  </m:dPr>
                                  <m:e>
                                    <m:r>
                                      <a:rPr lang="en-US" sz="1800" b="0" i="1" kern="0" smtClean="0">
                                        <a:solidFill>
                                          <a:schemeClr val="tx1"/>
                                        </a:solidFill>
                                        <a:latin typeface="Cambria Math" panose="02040503050406030204" pitchFamily="18" charset="0"/>
                                      </a:rPr>
                                      <m:t>4</m:t>
                                    </m:r>
                                  </m:e>
                                </m:d>
                              </m:num>
                              <m:den>
                                <m:rad>
                                  <m:radPr>
                                    <m:degHide m:val="on"/>
                                    <m:ctrlPr>
                                      <a:rPr lang="en-US" sz="1800" b="0" i="1" kern="0" smtClean="0">
                                        <a:solidFill>
                                          <a:schemeClr val="tx1"/>
                                        </a:solidFill>
                                        <a:latin typeface="Cambria Math" panose="02040503050406030204" pitchFamily="18" charset="0"/>
                                      </a:rPr>
                                    </m:ctrlPr>
                                  </m:radPr>
                                  <m:deg/>
                                  <m:e>
                                    <m:r>
                                      <a:rPr lang="en-US" sz="1800" b="0" i="1" kern="0" smtClean="0">
                                        <a:solidFill>
                                          <a:schemeClr val="tx1"/>
                                        </a:solidFill>
                                        <a:latin typeface="Cambria Math" panose="02040503050406030204" pitchFamily="18" charset="0"/>
                                      </a:rPr>
                                      <m:t>2</m:t>
                                    </m:r>
                                  </m:e>
                                </m:rad>
                              </m:den>
                            </m:f>
                          </m:e>
                        </m:d>
                        <m:r>
                          <a:rPr lang="en-US" sz="1800" b="0" i="0" kern="0" smtClean="0">
                            <a:solidFill>
                              <a:schemeClr val="tx1"/>
                            </a:solidFill>
                            <a:latin typeface="Cambria Math" panose="02040503050406030204" pitchFamily="18" charset="0"/>
                          </a:rPr>
                          <m:t>+</m:t>
                        </m:r>
                        <m:r>
                          <m:rPr>
                            <m:sty m:val="p"/>
                          </m:rPr>
                          <a:rPr lang="en-US" sz="1800" b="0" i="0" kern="0" smtClean="0">
                            <a:solidFill>
                              <a:schemeClr val="tx1"/>
                            </a:solidFill>
                            <a:latin typeface="Cambria Math" panose="02040503050406030204" pitchFamily="18" charset="0"/>
                          </a:rPr>
                          <m:t>v</m:t>
                        </m:r>
                        <m:r>
                          <a:rPr lang="en-US" sz="1800" b="0" i="0" kern="0" smtClean="0">
                            <a:solidFill>
                              <a:schemeClr val="tx1"/>
                            </a:solidFill>
                            <a:latin typeface="Cambria Math" panose="02040503050406030204" pitchFamily="18" charset="0"/>
                          </a:rPr>
                          <m:t> </m:t>
                        </m:r>
                        <m:d>
                          <m:dPr>
                            <m:begChr m:val="|"/>
                            <m:endChr m:val="⟩"/>
                            <m:ctrlPr>
                              <a:rPr lang="en-US" sz="1800" b="0" i="0" kern="0" smtClean="0">
                                <a:solidFill>
                                  <a:schemeClr val="tx1"/>
                                </a:solidFill>
                                <a:latin typeface="Cambria Math" panose="02040503050406030204" pitchFamily="18" charset="0"/>
                              </a:rPr>
                            </m:ctrlPr>
                          </m:dPr>
                          <m:e>
                            <m:r>
                              <a:rPr lang="en-US" sz="1800" b="0" i="0" kern="0" smtClean="0">
                                <a:solidFill>
                                  <a:schemeClr val="tx1"/>
                                </a:solidFill>
                                <a:latin typeface="Cambria Math" panose="02040503050406030204" pitchFamily="18" charset="0"/>
                              </a:rPr>
                              <m:t>2</m:t>
                            </m:r>
                          </m:e>
                        </m:d>
                      </m:oMath>
                    </m:oMathPara>
                  </a14:m>
                  <a:endParaRPr lang="en-US" sz="1800" b="0" kern="0" dirty="0">
                    <a:solidFill>
                      <a:schemeClr val="tx1"/>
                    </a:solidFill>
                  </a:endParaRPr>
                </a:p>
                <a:p>
                  <a:endParaRPr lang="en-US" sz="1800" kern="0" dirty="0"/>
                </a:p>
                <a:p>
                  <a:endParaRPr lang="en-US" dirty="0"/>
                </a:p>
              </p:txBody>
            </p:sp>
          </mc:Choice>
          <mc:Fallback>
            <p:sp>
              <p:nvSpPr>
                <p:cNvPr id="3" name="TextBox 2">
                  <a:extLst>
                    <a:ext uri="{FF2B5EF4-FFF2-40B4-BE49-F238E27FC236}">
                      <a16:creationId xmlns:a16="http://schemas.microsoft.com/office/drawing/2014/main" id="{F834BA9F-3E68-CB46-9F34-940A86D22000}"/>
                    </a:ext>
                  </a:extLst>
                </p:cNvPr>
                <p:cNvSpPr txBox="1">
                  <a:spLocks noRot="1" noChangeAspect="1" noMove="1" noResize="1" noEditPoints="1" noAdjustHandles="1" noChangeArrowheads="1" noChangeShapeType="1" noTextEdit="1"/>
                </p:cNvSpPr>
                <p:nvPr/>
              </p:nvSpPr>
              <p:spPr>
                <a:xfrm>
                  <a:off x="1586752" y="3172203"/>
                  <a:ext cx="3104696" cy="1268681"/>
                </a:xfrm>
                <a:prstGeom prst="rect">
                  <a:avLst/>
                </a:prstGeom>
                <a:blipFill>
                  <a:blip r:embed="rId5"/>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6B599B3-52C5-9D45-AD08-AB8333170A89}"/>
                </a:ext>
              </a:extLst>
            </p:cNvPr>
            <p:cNvSpPr txBox="1"/>
            <p:nvPr/>
          </p:nvSpPr>
          <p:spPr>
            <a:xfrm>
              <a:off x="4784779" y="3150176"/>
              <a:ext cx="1687805" cy="769441"/>
            </a:xfrm>
            <a:prstGeom prst="rect">
              <a:avLst/>
            </a:prstGeom>
            <a:noFill/>
            <a:ln>
              <a:solidFill>
                <a:srgbClr val="C00000"/>
              </a:solidFill>
            </a:ln>
          </p:spPr>
          <p:txBody>
            <a:bodyPr wrap="square" rtlCol="0">
              <a:spAutoFit/>
            </a:bodyPr>
            <a:lstStyle/>
            <a:p>
              <a:r>
                <a:rPr lang="en-US" sz="2200" dirty="0">
                  <a:solidFill>
                    <a:srgbClr val="FF7C80"/>
                  </a:solidFill>
                  <a:latin typeface="Garamond" panose="02020404030301010803" pitchFamily="18" charset="0"/>
                </a:rPr>
                <a:t>Same mean photon #</a:t>
              </a:r>
            </a:p>
          </p:txBody>
        </p:sp>
      </p:grpSp>
      <p:grpSp>
        <p:nvGrpSpPr>
          <p:cNvPr id="21" name="Group 20">
            <a:extLst>
              <a:ext uri="{FF2B5EF4-FFF2-40B4-BE49-F238E27FC236}">
                <a16:creationId xmlns:a16="http://schemas.microsoft.com/office/drawing/2014/main" id="{1A1ADDFE-B8B0-FE4E-B47B-3066B1F6F679}"/>
              </a:ext>
            </a:extLst>
          </p:cNvPr>
          <p:cNvGrpSpPr/>
          <p:nvPr/>
        </p:nvGrpSpPr>
        <p:grpSpPr>
          <a:xfrm>
            <a:off x="269916" y="3993868"/>
            <a:ext cx="7421715" cy="2615695"/>
            <a:chOff x="269916" y="3993868"/>
            <a:chExt cx="7421715" cy="2615695"/>
          </a:xfrm>
        </p:grpSpPr>
        <p:grpSp>
          <p:nvGrpSpPr>
            <p:cNvPr id="20" name="Group 19">
              <a:extLst>
                <a:ext uri="{FF2B5EF4-FFF2-40B4-BE49-F238E27FC236}">
                  <a16:creationId xmlns:a16="http://schemas.microsoft.com/office/drawing/2014/main" id="{8BF93FE8-44B0-6447-ACF2-A83929AB5EC7}"/>
                </a:ext>
              </a:extLst>
            </p:cNvPr>
            <p:cNvGrpSpPr/>
            <p:nvPr/>
          </p:nvGrpSpPr>
          <p:grpSpPr>
            <a:xfrm>
              <a:off x="269916" y="3993868"/>
              <a:ext cx="2241636" cy="2615695"/>
              <a:chOff x="269916" y="3993868"/>
              <a:chExt cx="2241636" cy="2615695"/>
            </a:xfrm>
          </p:grpSpPr>
          <p:cxnSp>
            <p:nvCxnSpPr>
              <p:cNvPr id="6" name="Straight Arrow Connector 5">
                <a:extLst>
                  <a:ext uri="{FF2B5EF4-FFF2-40B4-BE49-F238E27FC236}">
                    <a16:creationId xmlns:a16="http://schemas.microsoft.com/office/drawing/2014/main" id="{75613A1F-4513-9949-A391-699BC5356138}"/>
                  </a:ext>
                </a:extLst>
              </p:cNvPr>
              <p:cNvCxnSpPr>
                <a:cxnSpLocks/>
              </p:cNvCxnSpPr>
              <p:nvPr/>
            </p:nvCxnSpPr>
            <p:spPr bwMode="auto">
              <a:xfrm flipH="1">
                <a:off x="1489935" y="4029379"/>
                <a:ext cx="861932" cy="823009"/>
              </a:xfrm>
              <a:prstGeom prst="straightConnector1">
                <a:avLst/>
              </a:prstGeom>
              <a:solidFill>
                <a:srgbClr val="F3F3F3"/>
              </a:solidFill>
              <a:ln w="28575" cap="flat" cmpd="sng" algn="ctr">
                <a:solidFill>
                  <a:srgbClr val="C00000"/>
                </a:solidFill>
                <a:prstDash val="solid"/>
                <a:round/>
                <a:headEnd type="none" w="med" len="med"/>
                <a:tailEnd type="stealth" w="lg" len="lg"/>
              </a:ln>
              <a:effectLst/>
            </p:spPr>
          </p:cxnSp>
          <p:sp>
            <p:nvSpPr>
              <p:cNvPr id="10" name="TextBox 9">
                <a:extLst>
                  <a:ext uri="{FF2B5EF4-FFF2-40B4-BE49-F238E27FC236}">
                    <a16:creationId xmlns:a16="http://schemas.microsoft.com/office/drawing/2014/main" id="{A707940E-C68C-8945-9CF9-00AA3886F823}"/>
                  </a:ext>
                </a:extLst>
              </p:cNvPr>
              <p:cNvSpPr txBox="1"/>
              <p:nvPr/>
            </p:nvSpPr>
            <p:spPr>
              <a:xfrm>
                <a:off x="269916" y="3993868"/>
                <a:ext cx="1604927" cy="461665"/>
              </a:xfrm>
              <a:prstGeom prst="rect">
                <a:avLst/>
              </a:prstGeom>
              <a:noFill/>
            </p:spPr>
            <p:txBody>
              <a:bodyPr wrap="none" rtlCol="0">
                <a:spAutoFit/>
              </a:bodyPr>
              <a:lstStyle/>
              <a:p>
                <a:r>
                  <a:rPr lang="en-US" sz="2400" dirty="0">
                    <a:solidFill>
                      <a:srgbClr val="C00000"/>
                    </a:solidFill>
                    <a:latin typeface="Garamond" panose="02020404030301010803" pitchFamily="18" charset="0"/>
                  </a:rPr>
                  <a:t>Photon loss</a:t>
                </a: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FDF86FFE-2D4E-554F-B609-A9C7D03616FE}"/>
                      </a:ext>
                    </a:extLst>
                  </p:cNvPr>
                  <p:cNvSpPr txBox="1"/>
                  <p:nvPr/>
                </p:nvSpPr>
                <p:spPr>
                  <a:xfrm>
                    <a:off x="387269" y="4947570"/>
                    <a:ext cx="2124283" cy="1661993"/>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sz="1800" b="0" i="1" kern="0" smtClean="0">
                                  <a:latin typeface="Cambria Math" panose="02040503050406030204" pitchFamily="18" charset="0"/>
                                </a:rPr>
                              </m:ctrlPr>
                            </m:dPr>
                            <m:e>
                              <m:sSub>
                                <m:sSubPr>
                                  <m:ctrlPr>
                                    <a:rPr lang="en-US" sz="1800" b="0" i="1" kern="0" smtClean="0">
                                      <a:latin typeface="Cambria Math" panose="02040503050406030204" pitchFamily="18" charset="0"/>
                                    </a:rPr>
                                  </m:ctrlPr>
                                </m:sSubPr>
                                <m:e>
                                  <m:r>
                                    <a:rPr lang="en-US" sz="1800" b="0" i="1" kern="0" smtClean="0">
                                      <a:latin typeface="Cambria Math" panose="02040503050406030204" pitchFamily="18" charset="0"/>
                                    </a:rPr>
                                    <m:t>𝜓</m:t>
                                  </m:r>
                                </m:e>
                                <m:sub>
                                  <m:r>
                                    <a:rPr lang="en-US" sz="1800" b="0" i="1" kern="0" smtClean="0">
                                      <a:latin typeface="Cambria Math" panose="02040503050406030204" pitchFamily="18" charset="0"/>
                                    </a:rPr>
                                    <m:t>𝐸</m:t>
                                  </m:r>
                                </m:sub>
                              </m:sSub>
                            </m:e>
                          </m:d>
                          <m:r>
                            <a:rPr lang="en-US" sz="1800" b="0" i="1" kern="0" smtClean="0">
                              <a:latin typeface="Cambria Math" panose="02040503050406030204" pitchFamily="18" charset="0"/>
                            </a:rPr>
                            <m:t>=</m:t>
                          </m:r>
                          <m:r>
                            <a:rPr lang="en-US" sz="1800" b="0" i="1" kern="0" smtClean="0">
                              <a:latin typeface="Cambria Math" panose="02040503050406030204" pitchFamily="18" charset="0"/>
                            </a:rPr>
                            <m:t>𝑢</m:t>
                          </m:r>
                          <m:r>
                            <a:rPr lang="en-US" sz="1800" b="0" i="0" kern="0" smtClean="0">
                              <a:latin typeface="Cambria Math" panose="02040503050406030204" pitchFamily="18" charset="0"/>
                            </a:rPr>
                            <m:t>|3</m:t>
                          </m:r>
                          <m:r>
                            <a:rPr lang="en-US" sz="1800" b="0" i="1" kern="0" smtClean="0">
                              <a:latin typeface="Cambria Math" panose="02040503050406030204" pitchFamily="18" charset="0"/>
                            </a:rPr>
                            <m:t>⟩</m:t>
                          </m:r>
                          <m:r>
                            <a:rPr lang="en-US" sz="1800" b="0" i="0" kern="0" smtClean="0">
                              <a:latin typeface="Cambria Math" panose="02040503050406030204" pitchFamily="18" charset="0"/>
                            </a:rPr>
                            <m:t>+</m:t>
                          </m:r>
                          <m:r>
                            <m:rPr>
                              <m:sty m:val="p"/>
                            </m:rPr>
                            <a:rPr lang="en-US" sz="1800" b="0" i="0" kern="0" smtClean="0">
                              <a:latin typeface="Cambria Math" panose="02040503050406030204" pitchFamily="18" charset="0"/>
                            </a:rPr>
                            <m:t>v</m:t>
                          </m:r>
                          <m:r>
                            <a:rPr lang="en-US" sz="1800" b="0" i="0" kern="0" smtClean="0">
                              <a:latin typeface="Cambria Math" panose="02040503050406030204" pitchFamily="18" charset="0"/>
                            </a:rPr>
                            <m:t> </m:t>
                          </m:r>
                          <m:d>
                            <m:dPr>
                              <m:begChr m:val="|"/>
                              <m:endChr m:val="⟩"/>
                              <m:ctrlPr>
                                <a:rPr lang="en-US" sz="1800" b="0" i="0" kern="0" smtClean="0">
                                  <a:latin typeface="Cambria Math" panose="02040503050406030204" pitchFamily="18" charset="0"/>
                                </a:rPr>
                              </m:ctrlPr>
                            </m:dPr>
                            <m:e>
                              <m:r>
                                <a:rPr lang="en-US" sz="1800" b="0" i="0" kern="0" smtClean="0">
                                  <a:latin typeface="Cambria Math" panose="02040503050406030204" pitchFamily="18" charset="0"/>
                                </a:rPr>
                                <m:t>1</m:t>
                              </m:r>
                            </m:e>
                          </m:d>
                        </m:oMath>
                      </m:oMathPara>
                    </a14:m>
                    <a:endParaRPr lang="en-US" sz="1800" b="0" kern="0" dirty="0"/>
                  </a:p>
                  <a:p>
                    <a:endParaRPr lang="en-US" sz="1800" kern="0" dirty="0"/>
                  </a:p>
                  <a:p>
                    <a:r>
                      <a:rPr lang="en-US" sz="2400" kern="0" dirty="0">
                        <a:solidFill>
                          <a:srgbClr val="FF7C80"/>
                        </a:solidFill>
                        <a:latin typeface="Garamond" panose="02020404030301010803" pitchFamily="18" charset="0"/>
                      </a:rPr>
                      <a:t>No change in coefficients</a:t>
                    </a:r>
                  </a:p>
                  <a:p>
                    <a:endParaRPr lang="en-US" dirty="0"/>
                  </a:p>
                </p:txBody>
              </p:sp>
            </mc:Choice>
            <mc:Fallback>
              <p:sp>
                <p:nvSpPr>
                  <p:cNvPr id="24" name="TextBox 23">
                    <a:extLst>
                      <a:ext uri="{FF2B5EF4-FFF2-40B4-BE49-F238E27FC236}">
                        <a16:creationId xmlns:a16="http://schemas.microsoft.com/office/drawing/2014/main" id="{FDF86FFE-2D4E-554F-B609-A9C7D03616FE}"/>
                      </a:ext>
                    </a:extLst>
                  </p:cNvPr>
                  <p:cNvSpPr txBox="1">
                    <a:spLocks noRot="1" noChangeAspect="1" noMove="1" noResize="1" noEditPoints="1" noAdjustHandles="1" noChangeArrowheads="1" noChangeShapeType="1" noTextEdit="1"/>
                  </p:cNvSpPr>
                  <p:nvPr/>
                </p:nvSpPr>
                <p:spPr>
                  <a:xfrm>
                    <a:off x="387269" y="4947570"/>
                    <a:ext cx="2124283" cy="1661993"/>
                  </a:xfrm>
                  <a:prstGeom prst="rect">
                    <a:avLst/>
                  </a:prstGeom>
                  <a:blipFill>
                    <a:blip r:embed="rId6"/>
                    <a:stretch>
                      <a:fillRect l="-4167"/>
                    </a:stretch>
                  </a:blipFill>
                </p:spPr>
                <p:txBody>
                  <a:bodyPr/>
                  <a:lstStyle/>
                  <a:p>
                    <a:r>
                      <a:rPr lang="en-US">
                        <a:noFill/>
                      </a:rPr>
                      <a:t> </a:t>
                    </a:r>
                  </a:p>
                </p:txBody>
              </p:sp>
            </mc:Fallback>
          </mc:AlternateContent>
        </p:grpSp>
        <p:cxnSp>
          <p:nvCxnSpPr>
            <p:cNvPr id="29" name="Straight Arrow Connector 28">
              <a:extLst>
                <a:ext uri="{FF2B5EF4-FFF2-40B4-BE49-F238E27FC236}">
                  <a16:creationId xmlns:a16="http://schemas.microsoft.com/office/drawing/2014/main" id="{C541D3E8-6906-2846-9899-B911210B565B}"/>
                </a:ext>
              </a:extLst>
            </p:cNvPr>
            <p:cNvCxnSpPr>
              <a:cxnSpLocks/>
            </p:cNvCxnSpPr>
            <p:nvPr/>
          </p:nvCxnSpPr>
          <p:spPr bwMode="auto">
            <a:xfrm>
              <a:off x="3646683" y="4010235"/>
              <a:ext cx="839973" cy="842153"/>
            </a:xfrm>
            <a:prstGeom prst="straightConnector1">
              <a:avLst/>
            </a:prstGeom>
            <a:solidFill>
              <a:srgbClr val="F3F3F3"/>
            </a:solidFill>
            <a:ln w="28575" cap="flat" cmpd="sng" algn="ctr">
              <a:solidFill>
                <a:schemeClr val="accent2">
                  <a:lumMod val="60000"/>
                  <a:lumOff val="40000"/>
                </a:schemeClr>
              </a:solidFill>
              <a:prstDash val="solid"/>
              <a:round/>
              <a:headEnd type="none" w="med" len="med"/>
              <a:tailEnd type="stealth" w="lg" len="lg"/>
            </a:ln>
            <a:effectLst/>
          </p:spPr>
        </p:cxn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C9E91879-8F23-8847-BCB5-4DCF2B317176}"/>
                    </a:ext>
                  </a:extLst>
                </p:cNvPr>
                <p:cNvSpPr txBox="1"/>
                <p:nvPr/>
              </p:nvSpPr>
              <p:spPr>
                <a:xfrm>
                  <a:off x="1489935" y="4881744"/>
                  <a:ext cx="620169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b="0" i="1" kern="0" smtClean="0">
                                <a:solidFill>
                                  <a:schemeClr val="accent2">
                                    <a:lumMod val="60000"/>
                                    <a:lumOff val="40000"/>
                                  </a:schemeClr>
                                </a:solidFill>
                                <a:latin typeface="Cambria Math" panose="02040503050406030204" pitchFamily="18" charset="0"/>
                              </a:rPr>
                            </m:ctrlPr>
                          </m:dPr>
                          <m:e>
                            <m:sSub>
                              <m:sSubPr>
                                <m:ctrlPr>
                                  <a:rPr lang="en-US" sz="1800" b="0" i="1" kern="0" smtClean="0">
                                    <a:solidFill>
                                      <a:schemeClr val="accent2">
                                        <a:lumMod val="60000"/>
                                        <a:lumOff val="40000"/>
                                      </a:schemeClr>
                                    </a:solidFill>
                                    <a:latin typeface="Cambria Math" panose="02040503050406030204" pitchFamily="18" charset="0"/>
                                  </a:rPr>
                                </m:ctrlPr>
                              </m:sSubPr>
                              <m:e>
                                <m:r>
                                  <a:rPr lang="en-US" sz="1800" b="0" i="1" kern="0" smtClean="0">
                                    <a:solidFill>
                                      <a:schemeClr val="accent2">
                                        <a:lumMod val="60000"/>
                                        <a:lumOff val="40000"/>
                                      </a:schemeClr>
                                    </a:solidFill>
                                    <a:latin typeface="Cambria Math" panose="02040503050406030204" pitchFamily="18" charset="0"/>
                                  </a:rPr>
                                  <m:t>𝜓</m:t>
                                </m:r>
                              </m:e>
                              <m:sub>
                                <m:r>
                                  <a:rPr lang="en-US" sz="1800" b="0" i="1" kern="0" smtClean="0">
                                    <a:solidFill>
                                      <a:schemeClr val="accent2">
                                        <a:lumMod val="60000"/>
                                        <a:lumOff val="40000"/>
                                      </a:schemeClr>
                                    </a:solidFill>
                                    <a:latin typeface="Cambria Math" panose="02040503050406030204" pitchFamily="18" charset="0"/>
                                  </a:rPr>
                                  <m:t>𝐿</m:t>
                                </m:r>
                              </m:sub>
                            </m:sSub>
                          </m:e>
                        </m:d>
                      </m:oMath>
                    </m:oMathPara>
                  </a14:m>
                  <a:endParaRPr lang="en-US" dirty="0"/>
                </a:p>
              </p:txBody>
            </p:sp>
          </mc:Choice>
          <mc:Fallback>
            <p:sp>
              <p:nvSpPr>
                <p:cNvPr id="33" name="TextBox 32">
                  <a:extLst>
                    <a:ext uri="{FF2B5EF4-FFF2-40B4-BE49-F238E27FC236}">
                      <a16:creationId xmlns:a16="http://schemas.microsoft.com/office/drawing/2014/main" id="{C9E91879-8F23-8847-BCB5-4DCF2B317176}"/>
                    </a:ext>
                  </a:extLst>
                </p:cNvPr>
                <p:cNvSpPr txBox="1">
                  <a:spLocks noRot="1" noChangeAspect="1" noMove="1" noResize="1" noEditPoints="1" noAdjustHandles="1" noChangeArrowheads="1" noChangeShapeType="1" noTextEdit="1"/>
                </p:cNvSpPr>
                <p:nvPr/>
              </p:nvSpPr>
              <p:spPr>
                <a:xfrm>
                  <a:off x="1489935" y="4881744"/>
                  <a:ext cx="6201696" cy="369332"/>
                </a:xfrm>
                <a:prstGeom prst="rect">
                  <a:avLst/>
                </a:prstGeom>
                <a:blipFill>
                  <a:blip r:embed="rId7"/>
                  <a:stretch>
                    <a:fillRect b="-16667"/>
                  </a:stretch>
                </a:blipFill>
              </p:spPr>
              <p:txBody>
                <a:bodyPr/>
                <a:lstStyle/>
                <a:p>
                  <a:r>
                    <a:rPr lang="en-US">
                      <a:noFill/>
                    </a:rPr>
                    <a:t> </a:t>
                  </a:r>
                </a:p>
              </p:txBody>
            </p:sp>
          </mc:Fallback>
        </mc:AlternateContent>
      </p:grpSp>
      <p:sp>
        <p:nvSpPr>
          <p:cNvPr id="18" name="TextBox 17">
            <a:extLst>
              <a:ext uri="{FF2B5EF4-FFF2-40B4-BE49-F238E27FC236}">
                <a16:creationId xmlns:a16="http://schemas.microsoft.com/office/drawing/2014/main" id="{7C07011C-B1C4-5E42-BCA7-874ACD3A2AE1}"/>
              </a:ext>
            </a:extLst>
          </p:cNvPr>
          <p:cNvSpPr txBox="1"/>
          <p:nvPr/>
        </p:nvSpPr>
        <p:spPr>
          <a:xfrm>
            <a:off x="3115632" y="5702369"/>
            <a:ext cx="3151632" cy="461665"/>
          </a:xfrm>
          <a:prstGeom prst="rect">
            <a:avLst/>
          </a:prstGeom>
          <a:noFill/>
          <a:ln>
            <a:solidFill>
              <a:srgbClr val="C00000">
                <a:alpha val="50000"/>
              </a:srgbClr>
            </a:solidFill>
          </a:ln>
        </p:spPr>
        <p:txBody>
          <a:bodyPr wrap="none" rtlCol="0">
            <a:spAutoFit/>
          </a:bodyPr>
          <a:lstStyle/>
          <a:p>
            <a:r>
              <a:rPr lang="en-US" sz="2400" dirty="0">
                <a:latin typeface="Garamond" panose="02020404030301010803" pitchFamily="18" charset="0"/>
              </a:rPr>
              <a:t>Error syndrome = Parity</a:t>
            </a:r>
          </a:p>
        </p:txBody>
      </p:sp>
    </p:spTree>
    <p:extLst>
      <p:ext uri="{BB962C8B-B14F-4D97-AF65-F5344CB8AC3E}">
        <p14:creationId xmlns:p14="http://schemas.microsoft.com/office/powerpoint/2010/main" val="2108668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8" name="Content Placeholder 2">
                <a:extLst>
                  <a:ext uri="{FF2B5EF4-FFF2-40B4-BE49-F238E27FC236}">
                    <a16:creationId xmlns:a16="http://schemas.microsoft.com/office/drawing/2014/main" id="{00992909-D2F9-4BFE-AB60-731E04AE9F04}"/>
                  </a:ext>
                </a:extLst>
              </p:cNvPr>
              <p:cNvSpPr txBox="1">
                <a:spLocks/>
              </p:cNvSpPr>
              <p:nvPr/>
            </p:nvSpPr>
            <p:spPr bwMode="auto">
              <a:xfrm>
                <a:off x="257763" y="850460"/>
                <a:ext cx="10623549" cy="11639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dobe Garamond Pro" panose="02020502060506020403" pitchFamily="18" charset="0"/>
                    <a:ea typeface="+mn-ea"/>
                    <a:cs typeface="+mn-cs"/>
                  </a:defRPr>
                </a:lvl1pPr>
                <a:lvl2pPr marL="742950" indent="-285750" algn="l" rtl="0" eaLnBrk="0" fontAlgn="base" hangingPunct="0">
                  <a:spcBef>
                    <a:spcPct val="20000"/>
                  </a:spcBef>
                  <a:spcAft>
                    <a:spcPct val="0"/>
                  </a:spcAft>
                  <a:buChar char="–"/>
                  <a:defRPr>
                    <a:solidFill>
                      <a:schemeClr val="tx1"/>
                    </a:solidFill>
                    <a:latin typeface="Adobe Garamond Pro" panose="02020502060506020403" pitchFamily="18" charset="0"/>
                  </a:defRPr>
                </a:lvl2pPr>
                <a:lvl3pPr marL="1143000" indent="-228600" algn="l" rtl="0" eaLnBrk="0" fontAlgn="base" hangingPunct="0">
                  <a:spcBef>
                    <a:spcPct val="20000"/>
                  </a:spcBef>
                  <a:spcAft>
                    <a:spcPct val="0"/>
                  </a:spcAft>
                  <a:buChar char="•"/>
                  <a:defRPr sz="1600">
                    <a:solidFill>
                      <a:schemeClr val="tx1"/>
                    </a:solidFill>
                    <a:latin typeface="Adobe Garamond Pro" panose="02020502060506020403" pitchFamily="18" charset="0"/>
                  </a:defRPr>
                </a:lvl3pPr>
                <a:lvl4pPr marL="1600200" indent="-228600" algn="l" rtl="0" eaLnBrk="0" fontAlgn="base" hangingPunct="0">
                  <a:spcBef>
                    <a:spcPct val="20000"/>
                  </a:spcBef>
                  <a:spcAft>
                    <a:spcPct val="0"/>
                  </a:spcAft>
                  <a:buChar char="–"/>
                  <a:defRPr sz="1400">
                    <a:solidFill>
                      <a:schemeClr val="tx1"/>
                    </a:solidFill>
                    <a:latin typeface="Adobe Garamond Pro" panose="02020502060506020403" pitchFamily="18" charset="0"/>
                  </a:defRPr>
                </a:lvl4pPr>
                <a:lvl5pPr marL="2057400" indent="-228600" algn="l" rtl="0" eaLnBrk="0" fontAlgn="base" hangingPunct="0">
                  <a:spcBef>
                    <a:spcPct val="20000"/>
                  </a:spcBef>
                  <a:spcAft>
                    <a:spcPct val="0"/>
                  </a:spcAft>
                  <a:buChar char="»"/>
                  <a:defRPr sz="1200">
                    <a:solidFill>
                      <a:schemeClr val="tx1"/>
                    </a:solidFill>
                    <a:latin typeface="Adobe Garamond Pro" panose="02020502060506020403" pitchFamily="18" charset="0"/>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r>
                  <a:rPr lang="en-US" dirty="0">
                    <a:solidFill>
                      <a:srgbClr val="C00000"/>
                    </a:solidFill>
                  </a:rPr>
                  <a:t>Quantum error correction requires information to be encoded redundantly</a:t>
                </a:r>
              </a:p>
              <a:p>
                <a:r>
                  <a:rPr lang="en-US" sz="2400" kern="0" dirty="0">
                    <a:solidFill>
                      <a:srgbClr val="C00000"/>
                    </a:solidFill>
                  </a:rPr>
                  <a:t>With qubits </a:t>
                </a:r>
                <a14:m>
                  <m:oMath xmlns:m="http://schemas.openxmlformats.org/officeDocument/2006/math">
                    <m:r>
                      <a:rPr lang="en-US" sz="2400" b="0" i="1" kern="0" smtClean="0">
                        <a:solidFill>
                          <a:srgbClr val="C00000"/>
                        </a:solidFill>
                        <a:latin typeface="Cambria Math" panose="02040503050406030204" pitchFamily="18" charset="0"/>
                      </a:rPr>
                      <m:t>→</m:t>
                    </m:r>
                  </m:oMath>
                </a14:m>
                <a:r>
                  <a:rPr lang="en-US" kern="0" dirty="0">
                    <a:solidFill>
                      <a:srgbClr val="C00000"/>
                    </a:solidFill>
                  </a:rPr>
                  <a:t> </a:t>
                </a:r>
                <a:r>
                  <a:rPr lang="en-US" b="1" kern="0" dirty="0">
                    <a:solidFill>
                      <a:srgbClr val="C00000"/>
                    </a:solidFill>
                  </a:rPr>
                  <a:t>Minimum of</a:t>
                </a:r>
                <a:r>
                  <a:rPr lang="en-US" sz="2400" b="1" kern="0" dirty="0">
                    <a:solidFill>
                      <a:srgbClr val="C00000"/>
                    </a:solidFill>
                  </a:rPr>
                  <a:t> 5 physical qubits to encode one logical qubit </a:t>
                </a:r>
                <a:endParaRPr lang="en-US" b="1" dirty="0">
                  <a:solidFill>
                    <a:srgbClr val="C00000"/>
                  </a:solidFill>
                </a:endParaRPr>
              </a:p>
              <a:p>
                <a:r>
                  <a:rPr lang="en-US" dirty="0">
                    <a:solidFill>
                      <a:schemeClr val="accent2">
                        <a:lumMod val="60000"/>
                        <a:lumOff val="40000"/>
                      </a:schemeClr>
                    </a:solidFill>
                  </a:rPr>
                  <a:t>Cavities have restricted decoherence channels </a:t>
                </a:r>
                <a14:m>
                  <m:oMath xmlns:m="http://schemas.openxmlformats.org/officeDocument/2006/math">
                    <m:r>
                      <a:rPr lang="en-US" b="0" i="1" smtClean="0">
                        <a:solidFill>
                          <a:schemeClr val="accent2">
                            <a:lumMod val="60000"/>
                            <a:lumOff val="40000"/>
                          </a:schemeClr>
                        </a:solidFill>
                        <a:latin typeface="Cambria Math" panose="02040503050406030204" pitchFamily="18" charset="0"/>
                      </a:rPr>
                      <m:t>→</m:t>
                    </m:r>
                  </m:oMath>
                </a14:m>
                <a:r>
                  <a:rPr lang="en-US" dirty="0">
                    <a:solidFill>
                      <a:schemeClr val="accent2">
                        <a:lumMod val="60000"/>
                        <a:lumOff val="40000"/>
                      </a:schemeClr>
                    </a:solidFill>
                  </a:rPr>
                  <a:t> </a:t>
                </a:r>
                <a:r>
                  <a:rPr lang="en-US" b="1" dirty="0">
                    <a:solidFill>
                      <a:schemeClr val="accent2">
                        <a:lumMod val="60000"/>
                        <a:lumOff val="40000"/>
                      </a:schemeClr>
                    </a:solidFill>
                  </a:rPr>
                  <a:t>only photon loss </a:t>
                </a:r>
              </a:p>
              <a:p>
                <a:r>
                  <a:rPr lang="en-US" kern="0" dirty="0">
                    <a:solidFill>
                      <a:schemeClr val="accent2">
                        <a:lumMod val="60000"/>
                        <a:lumOff val="40000"/>
                      </a:schemeClr>
                    </a:solidFill>
                  </a:rPr>
                  <a:t>Simpler error correcting codes that can </a:t>
                </a:r>
                <a:r>
                  <a:rPr lang="en-US" b="1" kern="0" dirty="0">
                    <a:solidFill>
                      <a:schemeClr val="accent2">
                        <a:lumMod val="60000"/>
                        <a:lumOff val="40000"/>
                      </a:schemeClr>
                    </a:solidFill>
                  </a:rPr>
                  <a:t>encode a logical qubit in one oscillator</a:t>
                </a:r>
                <a:endParaRPr lang="en-US" b="1" kern="0" dirty="0"/>
              </a:p>
              <a:p>
                <a:endParaRPr lang="en-US" sz="2800" b="1" kern="0" dirty="0"/>
              </a:p>
              <a:p>
                <a:endParaRPr lang="en-US" sz="2800" kern="0" dirty="0"/>
              </a:p>
              <a:p>
                <a:endParaRPr lang="en-US" sz="2800" kern="0" dirty="0"/>
              </a:p>
              <a:p>
                <a:endParaRPr lang="en-US" sz="2800" kern="0" dirty="0"/>
              </a:p>
              <a:p>
                <a:endParaRPr lang="en-US" sz="2800" kern="0" dirty="0"/>
              </a:p>
              <a:p>
                <a:endParaRPr lang="en-US" sz="2800" kern="0" dirty="0"/>
              </a:p>
              <a:p>
                <a:pPr marL="0" indent="0">
                  <a:buNone/>
                </a:pPr>
                <a:endParaRPr lang="en-US" sz="2800" kern="0" dirty="0"/>
              </a:p>
              <a:p>
                <a:pPr marL="0" indent="0">
                  <a:buFontTx/>
                  <a:buNone/>
                </a:pPr>
                <a:endParaRPr lang="en-US" sz="2800" kern="0" dirty="0"/>
              </a:p>
              <a:p>
                <a:pPr marL="0" indent="0">
                  <a:buFontTx/>
                  <a:buNone/>
                </a:pPr>
                <a:endParaRPr lang="en-US" sz="2800" kern="0" dirty="0"/>
              </a:p>
              <a:p>
                <a:pPr marL="0" indent="0">
                  <a:buFontTx/>
                  <a:buNone/>
                </a:pPr>
                <a:endParaRPr lang="en-US" sz="2800" kern="0" dirty="0"/>
              </a:p>
            </p:txBody>
          </p:sp>
        </mc:Choice>
        <mc:Fallback>
          <p:sp>
            <p:nvSpPr>
              <p:cNvPr id="38" name="Content Placeholder 2">
                <a:extLst>
                  <a:ext uri="{FF2B5EF4-FFF2-40B4-BE49-F238E27FC236}">
                    <a16:creationId xmlns:a16="http://schemas.microsoft.com/office/drawing/2014/main" id="{00992909-D2F9-4BFE-AB60-731E04AE9F04}"/>
                  </a:ext>
                </a:extLst>
              </p:cNvPr>
              <p:cNvSpPr txBox="1">
                <a:spLocks noRot="1" noChangeAspect="1" noMove="1" noResize="1" noEditPoints="1" noAdjustHandles="1" noChangeArrowheads="1" noChangeShapeType="1" noTextEdit="1"/>
              </p:cNvSpPr>
              <p:nvPr/>
            </p:nvSpPr>
            <p:spPr bwMode="auto">
              <a:xfrm>
                <a:off x="257763" y="850460"/>
                <a:ext cx="10623549" cy="1163960"/>
              </a:xfrm>
              <a:prstGeom prst="rect">
                <a:avLst/>
              </a:prstGeom>
              <a:blipFill>
                <a:blip r:embed="rId3"/>
                <a:stretch>
                  <a:fillRect l="-836" t="-5435" b="-652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 name="Title 1">
            <a:extLst>
              <a:ext uri="{FF2B5EF4-FFF2-40B4-BE49-F238E27FC236}">
                <a16:creationId xmlns:a16="http://schemas.microsoft.com/office/drawing/2014/main" id="{FB08369D-AB26-734F-9D0F-21D2EA0824C5}"/>
              </a:ext>
            </a:extLst>
          </p:cNvPr>
          <p:cNvSpPr>
            <a:spLocks noGrp="1"/>
          </p:cNvSpPr>
          <p:nvPr>
            <p:ph type="title"/>
          </p:nvPr>
        </p:nvSpPr>
        <p:spPr/>
        <p:txBody>
          <a:bodyPr/>
          <a:lstStyle/>
          <a:p>
            <a:r>
              <a:rPr lang="en-US" sz="3200" dirty="0"/>
              <a:t>Bosonic quantum error correction</a:t>
            </a:r>
            <a:endParaRPr lang="en-US" sz="3400" dirty="0"/>
          </a:p>
        </p:txBody>
      </p:sp>
      <p:cxnSp>
        <p:nvCxnSpPr>
          <p:cNvPr id="5" name="Straight Arrow Connector 4">
            <a:extLst>
              <a:ext uri="{FF2B5EF4-FFF2-40B4-BE49-F238E27FC236}">
                <a16:creationId xmlns:a16="http://schemas.microsoft.com/office/drawing/2014/main" id="{E90EBC1B-4865-4525-B510-60DA0E015A05}"/>
              </a:ext>
            </a:extLst>
          </p:cNvPr>
          <p:cNvCxnSpPr/>
          <p:nvPr/>
        </p:nvCxnSpPr>
        <p:spPr bwMode="auto">
          <a:xfrm>
            <a:off x="9570720" y="5916168"/>
            <a:ext cx="914400" cy="914400"/>
          </a:xfrm>
          <a:prstGeom prst="straightConnector1">
            <a:avLst/>
          </a:prstGeom>
          <a:solidFill>
            <a:srgbClr val="F3F3F3"/>
          </a:solidFill>
          <a:ln>
            <a:noFill/>
            <a:tailEnd type="triangle"/>
          </a:ln>
          <a:effectLst>
            <a:outerShdw dist="107763" dir="2700000" algn="ctr" rotWithShape="0">
              <a:schemeClr val="bg2">
                <a:alpha val="50000"/>
              </a:schemeClr>
            </a:outerShdw>
          </a:effectLst>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p:spPr>
      </p:cxnSp>
      <p:sp>
        <p:nvSpPr>
          <p:cNvPr id="9" name="TextBox 8">
            <a:extLst>
              <a:ext uri="{FF2B5EF4-FFF2-40B4-BE49-F238E27FC236}">
                <a16:creationId xmlns:a16="http://schemas.microsoft.com/office/drawing/2014/main" id="{6B418894-8490-8E46-B54F-DC44A1676C25}"/>
              </a:ext>
            </a:extLst>
          </p:cNvPr>
          <p:cNvSpPr txBox="1"/>
          <p:nvPr/>
        </p:nvSpPr>
        <p:spPr>
          <a:xfrm>
            <a:off x="2109216" y="758827"/>
            <a:ext cx="184731" cy="369332"/>
          </a:xfrm>
          <a:prstGeom prst="rect">
            <a:avLst/>
          </a:prstGeom>
          <a:noFill/>
        </p:spPr>
        <p:txBody>
          <a:bodyPr wrap="none" rtlCol="0">
            <a:spAutoFit/>
          </a:bodyPr>
          <a:lstStyle/>
          <a:p>
            <a:endParaRPr lang="en-US" dirty="0"/>
          </a:p>
        </p:txBody>
      </p:sp>
      <p:grpSp>
        <p:nvGrpSpPr>
          <p:cNvPr id="32" name="Group 31">
            <a:extLst>
              <a:ext uri="{FF2B5EF4-FFF2-40B4-BE49-F238E27FC236}">
                <a16:creationId xmlns:a16="http://schemas.microsoft.com/office/drawing/2014/main" id="{2AAD87AD-E87F-4B82-B0D4-5F0FFEDAE0FC}"/>
              </a:ext>
            </a:extLst>
          </p:cNvPr>
          <p:cNvGrpSpPr/>
          <p:nvPr/>
        </p:nvGrpSpPr>
        <p:grpSpPr>
          <a:xfrm>
            <a:off x="433804" y="2844719"/>
            <a:ext cx="3209751" cy="3528649"/>
            <a:chOff x="613755" y="2142218"/>
            <a:chExt cx="3501899" cy="4157236"/>
          </a:xfrm>
        </p:grpSpPr>
        <p:grpSp>
          <p:nvGrpSpPr>
            <p:cNvPr id="34" name="Group 33">
              <a:extLst>
                <a:ext uri="{FF2B5EF4-FFF2-40B4-BE49-F238E27FC236}">
                  <a16:creationId xmlns:a16="http://schemas.microsoft.com/office/drawing/2014/main" id="{782C61F1-60B2-4004-BC20-D0B4D3BD918B}"/>
                </a:ext>
              </a:extLst>
            </p:cNvPr>
            <p:cNvGrpSpPr/>
            <p:nvPr/>
          </p:nvGrpSpPr>
          <p:grpSpPr>
            <a:xfrm>
              <a:off x="613755" y="2625373"/>
              <a:ext cx="3501899" cy="3674081"/>
              <a:chOff x="491274" y="3431580"/>
              <a:chExt cx="3795024" cy="3931334"/>
            </a:xfrm>
          </p:grpSpPr>
          <p:pic>
            <p:nvPicPr>
              <p:cNvPr id="36" name="Picture 1" descr="page60image11877824">
                <a:extLst>
                  <a:ext uri="{FF2B5EF4-FFF2-40B4-BE49-F238E27FC236}">
                    <a16:creationId xmlns:a16="http://schemas.microsoft.com/office/drawing/2014/main" id="{706CF448-64B9-4DD1-8246-8DFA6D27B2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274" y="3431580"/>
                <a:ext cx="3795024" cy="280566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44D918C7-C880-4BCF-B624-4E15F36B3BBA}"/>
                  </a:ext>
                </a:extLst>
              </p:cNvPr>
              <p:cNvSpPr/>
              <p:nvPr/>
            </p:nvSpPr>
            <p:spPr>
              <a:xfrm>
                <a:off x="827404" y="6548130"/>
                <a:ext cx="3421274" cy="814784"/>
              </a:xfrm>
              <a:prstGeom prst="rect">
                <a:avLst/>
              </a:prstGeom>
            </p:spPr>
            <p:txBody>
              <a:bodyPr wrap="square">
                <a:spAutoFit/>
              </a:bodyPr>
              <a:lstStyle/>
              <a:p>
                <a:r>
                  <a:rPr lang="en-US" i="1" dirty="0">
                    <a:solidFill>
                      <a:srgbClr val="393990"/>
                    </a:solidFill>
                    <a:latin typeface="Adobe Garamond Pro" panose="02020502060506020403"/>
                  </a:rPr>
                  <a:t>N. </a:t>
                </a:r>
                <a:r>
                  <a:rPr lang="en-US" i="1" dirty="0" err="1">
                    <a:solidFill>
                      <a:srgbClr val="393990"/>
                    </a:solidFill>
                    <a:latin typeface="Adobe Garamond Pro" panose="02020502060506020403"/>
                  </a:rPr>
                  <a:t>Ofek</a:t>
                </a:r>
                <a:r>
                  <a:rPr lang="en-US" i="1" dirty="0">
                    <a:solidFill>
                      <a:srgbClr val="393990"/>
                    </a:solidFill>
                    <a:latin typeface="Adobe Garamond Pro" panose="02020502060506020403"/>
                  </a:rPr>
                  <a:t> et al., </a:t>
                </a:r>
                <a:r>
                  <a:rPr lang="en-US" b="0" i="1" dirty="0">
                    <a:solidFill>
                      <a:srgbClr val="393990"/>
                    </a:solidFill>
                    <a:effectLst/>
                    <a:latin typeface="Adobe Garamond Pro" panose="02020502060506020403"/>
                  </a:rPr>
                  <a:t>Nature </a:t>
                </a:r>
                <a:r>
                  <a:rPr lang="en-US" b="1" i="1" dirty="0">
                    <a:solidFill>
                      <a:srgbClr val="393990"/>
                    </a:solidFill>
                    <a:effectLst/>
                    <a:latin typeface="Adobe Garamond Pro" panose="02020502060506020403"/>
                  </a:rPr>
                  <a:t>536, </a:t>
                </a:r>
                <a:r>
                  <a:rPr lang="en-US" b="0" i="1" dirty="0">
                    <a:solidFill>
                      <a:srgbClr val="393990"/>
                    </a:solidFill>
                    <a:effectLst/>
                    <a:latin typeface="Adobe Garamond Pro" panose="02020502060506020403"/>
                  </a:rPr>
                  <a:t>441–445 (2016)</a:t>
                </a:r>
                <a:endParaRPr lang="en-US" i="1" dirty="0">
                  <a:solidFill>
                    <a:srgbClr val="393990"/>
                  </a:solidFill>
                  <a:latin typeface="Adobe Garamond Pro" panose="02020502060506020403"/>
                </a:endParaRPr>
              </a:p>
            </p:txBody>
          </p:sp>
        </p:grpSp>
        <p:sp>
          <p:nvSpPr>
            <p:cNvPr id="35" name="Rectangle 34">
              <a:extLst>
                <a:ext uri="{FF2B5EF4-FFF2-40B4-BE49-F238E27FC236}">
                  <a16:creationId xmlns:a16="http://schemas.microsoft.com/office/drawing/2014/main" id="{7020514D-27CE-4B26-9212-F728BF09F83D}"/>
                </a:ext>
              </a:extLst>
            </p:cNvPr>
            <p:cNvSpPr/>
            <p:nvPr/>
          </p:nvSpPr>
          <p:spPr>
            <a:xfrm>
              <a:off x="1666190" y="2142218"/>
              <a:ext cx="1277450" cy="500115"/>
            </a:xfrm>
            <a:prstGeom prst="rect">
              <a:avLst/>
            </a:prstGeom>
          </p:spPr>
          <p:txBody>
            <a:bodyPr wrap="none">
              <a:spAutoFit/>
            </a:bodyPr>
            <a:lstStyle/>
            <a:p>
              <a:r>
                <a:rPr lang="en-US" sz="2000" u="sng" dirty="0">
                  <a:solidFill>
                    <a:srgbClr val="C00000"/>
                  </a:solidFill>
                  <a:latin typeface="Adobe Garamond Pro" panose="02020502060506020403" pitchFamily="18" charset="0"/>
                </a:rPr>
                <a:t>Cat code</a:t>
              </a:r>
            </a:p>
          </p:txBody>
        </p:sp>
      </p:grpSp>
      <p:grpSp>
        <p:nvGrpSpPr>
          <p:cNvPr id="39" name="Group 38">
            <a:extLst>
              <a:ext uri="{FF2B5EF4-FFF2-40B4-BE49-F238E27FC236}">
                <a16:creationId xmlns:a16="http://schemas.microsoft.com/office/drawing/2014/main" id="{B769A311-18BB-4B3C-B217-E2BF8296CBD1}"/>
              </a:ext>
            </a:extLst>
          </p:cNvPr>
          <p:cNvGrpSpPr/>
          <p:nvPr/>
        </p:nvGrpSpPr>
        <p:grpSpPr>
          <a:xfrm>
            <a:off x="3896374" y="2844719"/>
            <a:ext cx="4265141" cy="3528649"/>
            <a:chOff x="4554721" y="1949317"/>
            <a:chExt cx="4591742" cy="3817631"/>
          </a:xfrm>
        </p:grpSpPr>
        <p:pic>
          <p:nvPicPr>
            <p:cNvPr id="40" name="Picture 39">
              <a:extLst>
                <a:ext uri="{FF2B5EF4-FFF2-40B4-BE49-F238E27FC236}">
                  <a16:creationId xmlns:a16="http://schemas.microsoft.com/office/drawing/2014/main" id="{C792EB43-A983-4104-AA37-B489EE1CFF6E}"/>
                </a:ext>
              </a:extLst>
            </p:cNvPr>
            <p:cNvPicPr>
              <a:picLocks noChangeAspect="1"/>
            </p:cNvPicPr>
            <p:nvPr/>
          </p:nvPicPr>
          <p:blipFill>
            <a:blip r:embed="rId5"/>
            <a:stretch>
              <a:fillRect/>
            </a:stretch>
          </p:blipFill>
          <p:spPr>
            <a:xfrm>
              <a:off x="5432745" y="2529966"/>
              <a:ext cx="2835696" cy="2293842"/>
            </a:xfrm>
            <a:prstGeom prst="rect">
              <a:avLst/>
            </a:prstGeom>
          </p:spPr>
        </p:pic>
        <p:sp>
          <p:nvSpPr>
            <p:cNvPr id="41" name="Rectangle 40">
              <a:extLst>
                <a:ext uri="{FF2B5EF4-FFF2-40B4-BE49-F238E27FC236}">
                  <a16:creationId xmlns:a16="http://schemas.microsoft.com/office/drawing/2014/main" id="{E44B5970-F626-4982-8888-33BE84120F42}"/>
                </a:ext>
              </a:extLst>
            </p:cNvPr>
            <p:cNvSpPr/>
            <p:nvPr/>
          </p:nvSpPr>
          <p:spPr>
            <a:xfrm>
              <a:off x="4554721" y="5067685"/>
              <a:ext cx="4591742" cy="699263"/>
            </a:xfrm>
            <a:prstGeom prst="rect">
              <a:avLst/>
            </a:prstGeom>
          </p:spPr>
          <p:txBody>
            <a:bodyPr wrap="square">
              <a:spAutoFit/>
            </a:bodyPr>
            <a:lstStyle/>
            <a:p>
              <a:r>
                <a:rPr lang="en-US" i="1" dirty="0">
                  <a:solidFill>
                    <a:srgbClr val="393990"/>
                  </a:solidFill>
                  <a:latin typeface="Adobe Garamond Pro" panose="02020502060506020403"/>
                </a:rPr>
                <a:t>S. Rosenblum et al., </a:t>
              </a:r>
              <a:r>
                <a:rPr lang="en-US" b="1" i="1" dirty="0">
                  <a:solidFill>
                    <a:srgbClr val="393990"/>
                  </a:solidFill>
                  <a:effectLst/>
                  <a:latin typeface="Adobe Garamond Pro" panose="02020502060506020403"/>
                </a:rPr>
                <a:t>9, </a:t>
              </a:r>
              <a:r>
                <a:rPr lang="en-US" b="0" i="1" dirty="0">
                  <a:solidFill>
                    <a:srgbClr val="393990"/>
                  </a:solidFill>
                  <a:effectLst/>
                  <a:latin typeface="Adobe Garamond Pro" panose="02020502060506020403"/>
                </a:rPr>
                <a:t>652 </a:t>
              </a:r>
              <a:r>
                <a:rPr lang="en-US" i="1" dirty="0">
                  <a:solidFill>
                    <a:srgbClr val="393990"/>
                  </a:solidFill>
                  <a:latin typeface="Adobe Garamond Pro" panose="02020502060506020403"/>
                </a:rPr>
                <a:t>Nat. Comm.</a:t>
              </a:r>
              <a:r>
                <a:rPr lang="en-US" b="0" i="1" dirty="0">
                  <a:solidFill>
                    <a:srgbClr val="393990"/>
                  </a:solidFill>
                  <a:effectLst/>
                  <a:latin typeface="Adobe Garamond Pro" panose="02020502060506020403"/>
                </a:rPr>
                <a:t> (2018),</a:t>
              </a:r>
            </a:p>
            <a:p>
              <a:r>
                <a:rPr lang="en-US" b="0" i="1" dirty="0">
                  <a:solidFill>
                    <a:srgbClr val="393990"/>
                  </a:solidFill>
                  <a:effectLst/>
                  <a:latin typeface="Adobe Garamond Pro" panose="02020502060506020403"/>
                </a:rPr>
                <a:t>L. Hu et al.</a:t>
              </a:r>
              <a:r>
                <a:rPr lang="en-US" i="1" dirty="0">
                  <a:solidFill>
                    <a:srgbClr val="393990"/>
                  </a:solidFill>
                  <a:latin typeface="Adobe Garamond Pro" panose="02020502060506020403"/>
                </a:rPr>
                <a:t>, </a:t>
              </a:r>
              <a:r>
                <a:rPr lang="fr-FR" b="0" i="1" dirty="0">
                  <a:solidFill>
                    <a:srgbClr val="393990"/>
                  </a:solidFill>
                  <a:effectLst/>
                  <a:latin typeface="Adobe Garamond Pro" panose="02020502060506020403"/>
                </a:rPr>
                <a:t>Nat. Phys. </a:t>
              </a:r>
              <a:r>
                <a:rPr lang="fr-FR" b="1" i="1" dirty="0">
                  <a:solidFill>
                    <a:srgbClr val="393990"/>
                  </a:solidFill>
                  <a:effectLst/>
                  <a:latin typeface="Adobe Garamond Pro" panose="02020502060506020403"/>
                </a:rPr>
                <a:t>15, </a:t>
              </a:r>
              <a:r>
                <a:rPr lang="fr-FR" b="0" i="1" dirty="0">
                  <a:solidFill>
                    <a:srgbClr val="393990"/>
                  </a:solidFill>
                  <a:effectLst/>
                  <a:latin typeface="Adobe Garamond Pro" panose="02020502060506020403"/>
                </a:rPr>
                <a:t>503–508 (2019)</a:t>
              </a:r>
              <a:endParaRPr lang="en-US" i="1" dirty="0">
                <a:solidFill>
                  <a:srgbClr val="393990"/>
                </a:solidFill>
                <a:latin typeface="Adobe Garamond Pro" panose="02020502060506020403"/>
              </a:endParaRPr>
            </a:p>
          </p:txBody>
        </p:sp>
        <p:sp>
          <p:nvSpPr>
            <p:cNvPr id="42" name="Rectangle 41">
              <a:extLst>
                <a:ext uri="{FF2B5EF4-FFF2-40B4-BE49-F238E27FC236}">
                  <a16:creationId xmlns:a16="http://schemas.microsoft.com/office/drawing/2014/main" id="{DCD098FA-64F2-4DE6-98B3-DD6625F20B35}"/>
                </a:ext>
              </a:extLst>
            </p:cNvPr>
            <p:cNvSpPr/>
            <p:nvPr/>
          </p:nvSpPr>
          <p:spPr>
            <a:xfrm>
              <a:off x="5823704" y="1949317"/>
              <a:ext cx="1815837" cy="432877"/>
            </a:xfrm>
            <a:prstGeom prst="rect">
              <a:avLst/>
            </a:prstGeom>
          </p:spPr>
          <p:txBody>
            <a:bodyPr wrap="none">
              <a:spAutoFit/>
            </a:bodyPr>
            <a:lstStyle/>
            <a:p>
              <a:r>
                <a:rPr lang="en-US" sz="2000" u="sng" dirty="0">
                  <a:solidFill>
                    <a:srgbClr val="C00000"/>
                  </a:solidFill>
                  <a:latin typeface="Adobe Garamond Pro" panose="02020502060506020403" pitchFamily="18" charset="0"/>
                </a:rPr>
                <a:t>Binomial code </a:t>
              </a:r>
            </a:p>
          </p:txBody>
        </p:sp>
      </p:grpSp>
      <p:grpSp>
        <p:nvGrpSpPr>
          <p:cNvPr id="7" name="Group 6">
            <a:extLst>
              <a:ext uri="{FF2B5EF4-FFF2-40B4-BE49-F238E27FC236}">
                <a16:creationId xmlns:a16="http://schemas.microsoft.com/office/drawing/2014/main" id="{37A2ECA2-11F9-4E90-BB8B-BDAC08F555A8}"/>
              </a:ext>
            </a:extLst>
          </p:cNvPr>
          <p:cNvGrpSpPr/>
          <p:nvPr/>
        </p:nvGrpSpPr>
        <p:grpSpPr>
          <a:xfrm>
            <a:off x="8580265" y="2844719"/>
            <a:ext cx="6656832" cy="3518659"/>
            <a:chOff x="8473440" y="2919162"/>
            <a:chExt cx="6656832" cy="3518659"/>
          </a:xfrm>
        </p:grpSpPr>
        <p:pic>
          <p:nvPicPr>
            <p:cNvPr id="46" name="Picture 45">
              <a:extLst>
                <a:ext uri="{FF2B5EF4-FFF2-40B4-BE49-F238E27FC236}">
                  <a16:creationId xmlns:a16="http://schemas.microsoft.com/office/drawing/2014/main" id="{47DB6BC7-5595-44E5-8680-EA0A423FE284}"/>
                </a:ext>
              </a:extLst>
            </p:cNvPr>
            <p:cNvPicPr>
              <a:picLocks noChangeAspect="1"/>
            </p:cNvPicPr>
            <p:nvPr/>
          </p:nvPicPr>
          <p:blipFill>
            <a:blip r:embed="rId6"/>
            <a:stretch>
              <a:fillRect/>
            </a:stretch>
          </p:blipFill>
          <p:spPr>
            <a:xfrm>
              <a:off x="8473440" y="3406473"/>
              <a:ext cx="2432631" cy="2363391"/>
            </a:xfrm>
            <a:prstGeom prst="rect">
              <a:avLst/>
            </a:prstGeom>
          </p:spPr>
        </p:pic>
        <p:sp>
          <p:nvSpPr>
            <p:cNvPr id="47" name="Rectangle 46">
              <a:extLst>
                <a:ext uri="{FF2B5EF4-FFF2-40B4-BE49-F238E27FC236}">
                  <a16:creationId xmlns:a16="http://schemas.microsoft.com/office/drawing/2014/main" id="{90857023-ABEB-43EE-8631-B9ACF581C87A}"/>
                </a:ext>
              </a:extLst>
            </p:cNvPr>
            <p:cNvSpPr/>
            <p:nvPr/>
          </p:nvSpPr>
          <p:spPr>
            <a:xfrm>
              <a:off x="9464479" y="2919162"/>
              <a:ext cx="5665793" cy="400110"/>
            </a:xfrm>
            <a:prstGeom prst="rect">
              <a:avLst/>
            </a:prstGeom>
          </p:spPr>
          <p:txBody>
            <a:bodyPr wrap="square">
              <a:spAutoFit/>
            </a:bodyPr>
            <a:lstStyle/>
            <a:p>
              <a:r>
                <a:rPr lang="en-US" sz="2000" u="sng" dirty="0">
                  <a:solidFill>
                    <a:srgbClr val="C00000"/>
                  </a:solidFill>
                  <a:latin typeface="Adobe Garamond Pro" panose="02020502060506020403" pitchFamily="18" charset="0"/>
                </a:rPr>
                <a:t>GKP</a:t>
              </a:r>
            </a:p>
          </p:txBody>
        </p:sp>
        <p:sp>
          <p:nvSpPr>
            <p:cNvPr id="48" name="TextBox 47">
              <a:extLst>
                <a:ext uri="{FF2B5EF4-FFF2-40B4-BE49-F238E27FC236}">
                  <a16:creationId xmlns:a16="http://schemas.microsoft.com/office/drawing/2014/main" id="{CE3E44A9-1B64-4922-BB84-FB2E3608CE2C}"/>
                </a:ext>
              </a:extLst>
            </p:cNvPr>
            <p:cNvSpPr txBox="1"/>
            <p:nvPr/>
          </p:nvSpPr>
          <p:spPr>
            <a:xfrm>
              <a:off x="8619744" y="5791490"/>
              <a:ext cx="2596896" cy="646331"/>
            </a:xfrm>
            <a:prstGeom prst="rect">
              <a:avLst/>
            </a:prstGeom>
            <a:noFill/>
          </p:spPr>
          <p:txBody>
            <a:bodyPr wrap="square">
              <a:spAutoFit/>
            </a:bodyPr>
            <a:lstStyle/>
            <a:p>
              <a:r>
                <a:rPr lang="en-US" i="1" dirty="0">
                  <a:solidFill>
                    <a:srgbClr val="393990"/>
                  </a:solidFill>
                  <a:latin typeface="Adobe Garamond Pro" panose="02020502060506020403"/>
                </a:rPr>
                <a:t>P. </a:t>
              </a:r>
              <a:r>
                <a:rPr lang="en-US" i="1" dirty="0" err="1">
                  <a:solidFill>
                    <a:srgbClr val="393990"/>
                  </a:solidFill>
                  <a:latin typeface="Adobe Garamond Pro" panose="02020502060506020403"/>
                </a:rPr>
                <a:t>Campagne-Ibarq</a:t>
              </a:r>
              <a:r>
                <a:rPr lang="en-US" i="1" dirty="0">
                  <a:solidFill>
                    <a:srgbClr val="393990"/>
                  </a:solidFill>
                  <a:latin typeface="Adobe Garamond Pro" panose="02020502060506020403"/>
                </a:rPr>
                <a:t> et al., </a:t>
              </a:r>
            </a:p>
            <a:p>
              <a:r>
                <a:rPr lang="en-US" i="1" dirty="0">
                  <a:solidFill>
                    <a:srgbClr val="393990"/>
                  </a:solidFill>
                  <a:latin typeface="Adobe Garamond Pro" panose="02020502060506020403"/>
                </a:rPr>
                <a:t>Nature </a:t>
              </a:r>
              <a:r>
                <a:rPr lang="en-US" b="1" i="1" dirty="0">
                  <a:solidFill>
                    <a:srgbClr val="393990"/>
                  </a:solidFill>
                  <a:effectLst/>
                  <a:latin typeface="Adobe Garamond Pro" panose="02020502060506020403"/>
                </a:rPr>
                <a:t>584</a:t>
              </a:r>
              <a:r>
                <a:rPr lang="en-US" b="0" i="1" dirty="0">
                  <a:solidFill>
                    <a:srgbClr val="393990"/>
                  </a:solidFill>
                  <a:effectLst/>
                  <a:latin typeface="Adobe Garamond Pro" panose="02020502060506020403"/>
                </a:rPr>
                <a:t>, 368–372(2020) </a:t>
              </a:r>
              <a:endParaRPr lang="en-US" i="1" dirty="0">
                <a:solidFill>
                  <a:srgbClr val="393990"/>
                </a:solidFill>
                <a:latin typeface="Adobe Garamond Pro" panose="02020502060506020403"/>
              </a:endParaRPr>
            </a:p>
          </p:txBody>
        </p:sp>
      </p:grpSp>
    </p:spTree>
    <p:extLst>
      <p:ext uri="{BB962C8B-B14F-4D97-AF65-F5344CB8AC3E}">
        <p14:creationId xmlns:p14="http://schemas.microsoft.com/office/powerpoint/2010/main" val="35656669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pPr algn="l"/>
            <a:r>
              <a:rPr lang="en-US" sz="3400" dirty="0">
                <a:latin typeface="Adobe Garamond Pro" panose="02020502060506020403" pitchFamily="18" charset="0"/>
              </a:rPr>
              <a:t>Seamless multimode rectangular flute cavity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547" y="934764"/>
            <a:ext cx="5717200" cy="2777752"/>
          </a:xfrm>
          <a:prstGeom prst="rect">
            <a:avLst/>
          </a:prstGeom>
        </p:spPr>
      </p:pic>
      <p:pic>
        <p:nvPicPr>
          <p:cNvPr id="10" name="Picture 3">
            <a:extLst>
              <a:ext uri="{FF2B5EF4-FFF2-40B4-BE49-F238E27FC236}">
                <a16:creationId xmlns:a16="http://schemas.microsoft.com/office/drawing/2014/main" id="{CB35CE72-6F9E-49BA-97AE-C2ABEE7254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3" t="43290" r="2562" b="34265"/>
          <a:stretch/>
        </p:blipFill>
        <p:spPr bwMode="auto">
          <a:xfrm>
            <a:off x="1826133" y="3777615"/>
            <a:ext cx="8489609" cy="109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extLst>
              <a:ext uri="{FF2B5EF4-FFF2-40B4-BE49-F238E27FC236}">
                <a16:creationId xmlns:a16="http://schemas.microsoft.com/office/drawing/2014/main" id="{0179CC6A-2832-4260-AA03-D54D19C0CE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5" t="42565" r="2547" b="33665"/>
          <a:stretch/>
        </p:blipFill>
        <p:spPr bwMode="auto">
          <a:xfrm>
            <a:off x="1805457" y="3749040"/>
            <a:ext cx="8511973" cy="115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a:extLst>
              <a:ext uri="{FF2B5EF4-FFF2-40B4-BE49-F238E27FC236}">
                <a16:creationId xmlns:a16="http://schemas.microsoft.com/office/drawing/2014/main" id="{198312D6-A9AA-4ACA-A7E4-D71FDEFC2664}"/>
              </a:ext>
            </a:extLst>
          </p:cNvPr>
          <p:cNvCxnSpPr>
            <a:cxnSpLocks/>
          </p:cNvCxnSpPr>
          <p:nvPr/>
        </p:nvCxnSpPr>
        <p:spPr bwMode="auto">
          <a:xfrm rot="10800000">
            <a:off x="6425184" y="1968175"/>
            <a:ext cx="0" cy="710929"/>
          </a:xfrm>
          <a:prstGeom prst="straightConnector1">
            <a:avLst/>
          </a:prstGeom>
          <a:solidFill>
            <a:srgbClr val="F3F3F3"/>
          </a:solidFill>
          <a:ln w="19050" cap="flat" cmpd="sng" algn="ctr">
            <a:solidFill>
              <a:srgbClr val="C00000"/>
            </a:solidFill>
            <a:prstDash val="solid"/>
            <a:round/>
            <a:headEnd type="stealth" w="lg" len="lg"/>
            <a:tailEnd type="none" w="lg" len="lg"/>
          </a:ln>
          <a:effectLst/>
        </p:spPr>
      </p:cxnSp>
      <p:cxnSp>
        <p:nvCxnSpPr>
          <p:cNvPr id="14" name="Straight Arrow Connector 13">
            <a:extLst>
              <a:ext uri="{FF2B5EF4-FFF2-40B4-BE49-F238E27FC236}">
                <a16:creationId xmlns:a16="http://schemas.microsoft.com/office/drawing/2014/main" id="{AE107A75-D6B2-4097-B951-07B92A3E0D4A}"/>
              </a:ext>
            </a:extLst>
          </p:cNvPr>
          <p:cNvCxnSpPr>
            <a:cxnSpLocks/>
          </p:cNvCxnSpPr>
          <p:nvPr/>
        </p:nvCxnSpPr>
        <p:spPr bwMode="auto">
          <a:xfrm rot="10800000">
            <a:off x="7412736" y="1968175"/>
            <a:ext cx="0" cy="710929"/>
          </a:xfrm>
          <a:prstGeom prst="straightConnector1">
            <a:avLst/>
          </a:prstGeom>
          <a:solidFill>
            <a:srgbClr val="F3F3F3"/>
          </a:solidFill>
          <a:ln w="19050" cap="flat" cmpd="sng" algn="ctr">
            <a:solidFill>
              <a:srgbClr val="C00000"/>
            </a:solidFill>
            <a:prstDash val="solid"/>
            <a:round/>
            <a:headEnd type="stealth" w="lg" len="lg"/>
            <a:tailEnd type="none" w="lg" len="lg"/>
          </a:ln>
          <a:effectLst/>
        </p:spPr>
      </p:cxnSp>
      <p:sp>
        <p:nvSpPr>
          <p:cNvPr id="5" name="Rectangle 4">
            <a:extLst>
              <a:ext uri="{FF2B5EF4-FFF2-40B4-BE49-F238E27FC236}">
                <a16:creationId xmlns:a16="http://schemas.microsoft.com/office/drawing/2014/main" id="{51B2365E-ED7A-460A-BFF2-6EA6E5725D8C}"/>
              </a:ext>
            </a:extLst>
          </p:cNvPr>
          <p:cNvSpPr/>
          <p:nvPr/>
        </p:nvSpPr>
        <p:spPr>
          <a:xfrm>
            <a:off x="812800" y="5184648"/>
            <a:ext cx="11025632" cy="954107"/>
          </a:xfrm>
          <a:prstGeom prst="rect">
            <a:avLst/>
          </a:prstGeom>
        </p:spPr>
        <p:txBody>
          <a:bodyPr wrap="square">
            <a:spAutoFit/>
          </a:bodyPr>
          <a:lstStyle/>
          <a:p>
            <a:pPr marL="342900" indent="-342900">
              <a:buFont typeface="Arial" panose="020B0604020202020204" pitchFamily="34" charset="0"/>
              <a:buChar char="•"/>
            </a:pPr>
            <a:r>
              <a:rPr lang="en-US" sz="2800" dirty="0">
                <a:latin typeface="Adobe Garamond Pro" panose="02020502060506020403" pitchFamily="18" charset="0"/>
              </a:rPr>
              <a:t>Straightforward design of a variety of spectra and spatial distributions</a:t>
            </a:r>
          </a:p>
          <a:p>
            <a:pPr marL="342900" indent="-342900">
              <a:buFont typeface="Arial" panose="020B0604020202020204" pitchFamily="34" charset="0"/>
              <a:buChar char="•"/>
            </a:pPr>
            <a:r>
              <a:rPr lang="en-US" sz="2800" dirty="0">
                <a:latin typeface="Adobe Garamond Pro" panose="02020502060506020403" pitchFamily="18" charset="0"/>
              </a:rPr>
              <a:t>Taper the cavity to create equally spaced modes</a:t>
            </a:r>
          </a:p>
        </p:txBody>
      </p:sp>
      <p:pic>
        <p:nvPicPr>
          <p:cNvPr id="16" name="Picture 2" descr="E:\Google Drive\Google Photos\2017\IMG_20170228_193259.jpg">
            <a:extLst>
              <a:ext uri="{FF2B5EF4-FFF2-40B4-BE49-F238E27FC236}">
                <a16:creationId xmlns:a16="http://schemas.microsoft.com/office/drawing/2014/main" id="{C4DA04DE-FE5E-44B2-BDA8-BD83D1AB5D9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525" b="15132"/>
          <a:stretch/>
        </p:blipFill>
        <p:spPr bwMode="auto">
          <a:xfrm>
            <a:off x="812800" y="1195772"/>
            <a:ext cx="4521811" cy="201417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5FD53F4-B453-49E2-AF09-B5BAF6B8AE1A}"/>
              </a:ext>
            </a:extLst>
          </p:cNvPr>
          <p:cNvSpPr txBox="1"/>
          <p:nvPr/>
        </p:nvSpPr>
        <p:spPr>
          <a:xfrm>
            <a:off x="2036064" y="1195772"/>
            <a:ext cx="1747594" cy="369332"/>
          </a:xfrm>
          <a:prstGeom prst="rect">
            <a:avLst/>
          </a:prstGeom>
          <a:noFill/>
        </p:spPr>
        <p:txBody>
          <a:bodyPr wrap="none" rtlCol="0">
            <a:spAutoFit/>
          </a:bodyPr>
          <a:lstStyle/>
          <a:p>
            <a:r>
              <a:rPr lang="en-US" i="1" dirty="0">
                <a:solidFill>
                  <a:srgbClr val="C00000"/>
                </a:solidFill>
                <a:latin typeface="Adobe Garamond Pro" panose="02020502060506020403" pitchFamily="18" charset="0"/>
              </a:rPr>
              <a:t>99.999% purity Al</a:t>
            </a:r>
          </a:p>
        </p:txBody>
      </p:sp>
      <p:sp>
        <p:nvSpPr>
          <p:cNvPr id="15" name="Line 47">
            <a:extLst>
              <a:ext uri="{FF2B5EF4-FFF2-40B4-BE49-F238E27FC236}">
                <a16:creationId xmlns:a16="http://schemas.microsoft.com/office/drawing/2014/main" id="{34552B35-2C90-5342-A69B-3A25B55713B1}"/>
              </a:ext>
            </a:extLst>
          </p:cNvPr>
          <p:cNvSpPr>
            <a:spLocks noChangeShapeType="1"/>
          </p:cNvSpPr>
          <p:nvPr/>
        </p:nvSpPr>
        <p:spPr bwMode="auto">
          <a:xfrm>
            <a:off x="871017" y="2843784"/>
            <a:ext cx="4405376" cy="0"/>
          </a:xfrm>
          <a:prstGeom prst="line">
            <a:avLst/>
          </a:prstGeom>
          <a:noFill/>
          <a:ln w="38100">
            <a:solidFill>
              <a:srgbClr val="C0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5210FCA-82AD-9447-BDD4-7A52102F71B9}"/>
                  </a:ext>
                </a:extLst>
              </p:cNvPr>
              <p:cNvSpPr/>
              <p:nvPr/>
            </p:nvSpPr>
            <p:spPr>
              <a:xfrm>
                <a:off x="2643555" y="2843784"/>
                <a:ext cx="8603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15 </m:t>
                      </m:r>
                      <m:r>
                        <a:rPr lang="en-US" b="0" i="1" smtClean="0">
                          <a:solidFill>
                            <a:srgbClr val="C00000"/>
                          </a:solidFill>
                          <a:latin typeface="Cambria Math" panose="02040503050406030204" pitchFamily="18" charset="0"/>
                        </a:rPr>
                        <m:t>𝑐𝑚</m:t>
                      </m:r>
                    </m:oMath>
                  </m:oMathPara>
                </a14:m>
                <a:endParaRPr lang="en-US" dirty="0">
                  <a:solidFill>
                    <a:srgbClr val="C00000"/>
                  </a:solidFill>
                </a:endParaRPr>
              </a:p>
            </p:txBody>
          </p:sp>
        </mc:Choice>
        <mc:Fallback xmlns="">
          <p:sp>
            <p:nvSpPr>
              <p:cNvPr id="13" name="Rectangle 12">
                <a:extLst>
                  <a:ext uri="{FF2B5EF4-FFF2-40B4-BE49-F238E27FC236}">
                    <a16:creationId xmlns:a16="http://schemas.microsoft.com/office/drawing/2014/main" id="{65210FCA-82AD-9447-BDD4-7A52102F71B9}"/>
                  </a:ext>
                </a:extLst>
              </p:cNvPr>
              <p:cNvSpPr>
                <a:spLocks noRot="1" noChangeAspect="1" noMove="1" noResize="1" noEditPoints="1" noAdjustHandles="1" noChangeArrowheads="1" noChangeShapeType="1" noTextEdit="1"/>
              </p:cNvSpPr>
              <p:nvPr/>
            </p:nvSpPr>
            <p:spPr>
              <a:xfrm>
                <a:off x="2643555" y="2843784"/>
                <a:ext cx="860300" cy="369332"/>
              </a:xfrm>
              <a:prstGeom prst="rect">
                <a:avLst/>
              </a:prstGeom>
              <a:blipFill>
                <a:blip r:embed="rId7"/>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C4C8DED4-8672-44BE-BAE9-93908C241F5E}"/>
              </a:ext>
            </a:extLst>
          </p:cNvPr>
          <p:cNvSpPr/>
          <p:nvPr/>
        </p:nvSpPr>
        <p:spPr bwMode="auto">
          <a:xfrm>
            <a:off x="1874570" y="4123944"/>
            <a:ext cx="271222" cy="431373"/>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8" name="Line 47">
            <a:extLst>
              <a:ext uri="{FF2B5EF4-FFF2-40B4-BE49-F238E27FC236}">
                <a16:creationId xmlns:a16="http://schemas.microsoft.com/office/drawing/2014/main" id="{ECCF8E1D-AA0E-4A40-AA65-1602A3BF2830}"/>
              </a:ext>
            </a:extLst>
          </p:cNvPr>
          <p:cNvSpPr>
            <a:spLocks noChangeShapeType="1"/>
          </p:cNvSpPr>
          <p:nvPr/>
        </p:nvSpPr>
        <p:spPr bwMode="auto">
          <a:xfrm flipV="1">
            <a:off x="1874570" y="4896175"/>
            <a:ext cx="8317942" cy="10572"/>
          </a:xfrm>
          <a:prstGeom prst="line">
            <a:avLst/>
          </a:prstGeom>
          <a:noFill/>
          <a:ln w="38100">
            <a:solidFill>
              <a:srgbClr val="C0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A2AFA29E-5EAC-4A70-B294-9E8F47808DA6}"/>
                  </a:ext>
                </a:extLst>
              </p:cNvPr>
              <p:cNvSpPr/>
              <p:nvPr/>
            </p:nvSpPr>
            <p:spPr>
              <a:xfrm>
                <a:off x="5603391" y="4932134"/>
                <a:ext cx="10767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 50 </m:t>
                      </m:r>
                      <m:r>
                        <a:rPr lang="en-US" b="0" i="1" smtClean="0">
                          <a:solidFill>
                            <a:srgbClr val="C00000"/>
                          </a:solidFill>
                          <a:latin typeface="Cambria Math" panose="02040503050406030204" pitchFamily="18" charset="0"/>
                        </a:rPr>
                        <m:t>𝑐𝑚</m:t>
                      </m:r>
                    </m:oMath>
                  </m:oMathPara>
                </a14:m>
                <a:endParaRPr lang="en-US" dirty="0">
                  <a:solidFill>
                    <a:srgbClr val="C00000"/>
                  </a:solidFill>
                </a:endParaRPr>
              </a:p>
            </p:txBody>
          </p:sp>
        </mc:Choice>
        <mc:Fallback xmlns="">
          <p:sp>
            <p:nvSpPr>
              <p:cNvPr id="19" name="Rectangle 18">
                <a:extLst>
                  <a:ext uri="{FF2B5EF4-FFF2-40B4-BE49-F238E27FC236}">
                    <a16:creationId xmlns:a16="http://schemas.microsoft.com/office/drawing/2014/main" id="{A2AFA29E-5EAC-4A70-B294-9E8F47808DA6}"/>
                  </a:ext>
                </a:extLst>
              </p:cNvPr>
              <p:cNvSpPr>
                <a:spLocks noRot="1" noChangeAspect="1" noMove="1" noResize="1" noEditPoints="1" noAdjustHandles="1" noChangeArrowheads="1" noChangeShapeType="1" noTextEdit="1"/>
              </p:cNvSpPr>
              <p:nvPr/>
            </p:nvSpPr>
            <p:spPr>
              <a:xfrm>
                <a:off x="5603391" y="4932134"/>
                <a:ext cx="1076705" cy="369332"/>
              </a:xfrm>
              <a:prstGeom prst="rect">
                <a:avLst/>
              </a:prstGeom>
              <a:blipFill>
                <a:blip r:embed="rId8"/>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0656F6C2-94AB-46DA-8A4B-7ECBE0EDC04A}"/>
              </a:ext>
            </a:extLst>
          </p:cNvPr>
          <p:cNvSpPr txBox="1"/>
          <p:nvPr/>
        </p:nvSpPr>
        <p:spPr>
          <a:xfrm>
            <a:off x="255981" y="3854252"/>
            <a:ext cx="1231443" cy="923330"/>
          </a:xfrm>
          <a:prstGeom prst="rect">
            <a:avLst/>
          </a:prstGeom>
          <a:solidFill>
            <a:srgbClr val="FFC000">
              <a:alpha val="10000"/>
            </a:srgbClr>
          </a:solidFill>
          <a:ln>
            <a:solidFill>
              <a:srgbClr val="C00000"/>
            </a:solidFill>
          </a:ln>
        </p:spPr>
        <p:txBody>
          <a:bodyPr wrap="square" rtlCol="0">
            <a:spAutoFit/>
          </a:bodyPr>
          <a:lstStyle/>
          <a:p>
            <a:r>
              <a:rPr lang="en-US" dirty="0" err="1">
                <a:solidFill>
                  <a:srgbClr val="C00000"/>
                </a:solidFill>
                <a:latin typeface="Adobe Garamond Pro" panose="02020502060506020403"/>
              </a:rPr>
              <a:t>Transmon</a:t>
            </a:r>
            <a:r>
              <a:rPr lang="en-US" dirty="0">
                <a:solidFill>
                  <a:srgbClr val="C00000"/>
                </a:solidFill>
                <a:latin typeface="Adobe Garamond Pro" panose="02020502060506020403"/>
              </a:rPr>
              <a:t> coupled at one end</a:t>
            </a:r>
          </a:p>
        </p:txBody>
      </p:sp>
      <p:cxnSp>
        <p:nvCxnSpPr>
          <p:cNvPr id="21" name="Straight Arrow Connector 20">
            <a:extLst>
              <a:ext uri="{FF2B5EF4-FFF2-40B4-BE49-F238E27FC236}">
                <a16:creationId xmlns:a16="http://schemas.microsoft.com/office/drawing/2014/main" id="{094567FB-4E82-42F7-B738-BC2BBFC79FB1}"/>
              </a:ext>
            </a:extLst>
          </p:cNvPr>
          <p:cNvCxnSpPr>
            <a:cxnSpLocks/>
            <a:endCxn id="6" idx="3"/>
          </p:cNvCxnSpPr>
          <p:nvPr/>
        </p:nvCxnSpPr>
        <p:spPr bwMode="auto">
          <a:xfrm flipH="1">
            <a:off x="1487424" y="4315917"/>
            <a:ext cx="548640" cy="0"/>
          </a:xfrm>
          <a:prstGeom prst="straightConnector1">
            <a:avLst/>
          </a:prstGeom>
          <a:solidFill>
            <a:srgbClr val="F3F3F3"/>
          </a:solidFill>
          <a:ln w="28575"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4268292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8" grpId="0" animBg="1"/>
      <p:bldP spid="19"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3D93FFC-5560-4C7D-8FBA-503F4BD9C25D}"/>
              </a:ext>
            </a:extLst>
          </p:cNvPr>
          <p:cNvPicPr>
            <a:picLocks noChangeAspect="1"/>
          </p:cNvPicPr>
          <p:nvPr/>
        </p:nvPicPr>
        <p:blipFill rotWithShape="1">
          <a:blip r:embed="rId3"/>
          <a:srcRect l="9397" t="3029" r="16165" b="1930"/>
          <a:stretch/>
        </p:blipFill>
        <p:spPr>
          <a:xfrm>
            <a:off x="7743905" y="758952"/>
            <a:ext cx="3329323" cy="5812616"/>
          </a:xfrm>
          <a:prstGeom prst="rect">
            <a:avLst/>
          </a:prstGeom>
          <a:scene3d>
            <a:camera prst="orthographicFront">
              <a:rot lat="0" lon="0" rev="0"/>
            </a:camera>
            <a:lightRig rig="threePt" dir="t"/>
          </a:scene3d>
        </p:spPr>
      </p:pic>
      <p:pic>
        <p:nvPicPr>
          <p:cNvPr id="10" name="Picture 9">
            <a:extLst>
              <a:ext uri="{FF2B5EF4-FFF2-40B4-BE49-F238E27FC236}">
                <a16:creationId xmlns:a16="http://schemas.microsoft.com/office/drawing/2014/main" id="{5C2D4A0D-D0ED-4A79-985E-2BCD2104FA9F}"/>
              </a:ext>
            </a:extLst>
          </p:cNvPr>
          <p:cNvPicPr>
            <a:picLocks noChangeAspect="1"/>
          </p:cNvPicPr>
          <p:nvPr/>
        </p:nvPicPr>
        <p:blipFill rotWithShape="1">
          <a:blip r:embed="rId4"/>
          <a:srcRect l="1234" t="1968" r="5760" b="1735"/>
          <a:stretch/>
        </p:blipFill>
        <p:spPr>
          <a:xfrm>
            <a:off x="7595616" y="1197864"/>
            <a:ext cx="3522409" cy="5297977"/>
          </a:xfrm>
          <a:prstGeom prst="rect">
            <a:avLst/>
          </a:prstGeom>
        </p:spPr>
      </p:pic>
      <p:sp>
        <p:nvSpPr>
          <p:cNvPr id="11" name="Title 1">
            <a:extLst>
              <a:ext uri="{FF2B5EF4-FFF2-40B4-BE49-F238E27FC236}">
                <a16:creationId xmlns:a16="http://schemas.microsoft.com/office/drawing/2014/main" id="{4BFA4FD2-9CC7-4800-A951-D1434B0ADB61}"/>
              </a:ext>
            </a:extLst>
          </p:cNvPr>
          <p:cNvSpPr>
            <a:spLocks noGrp="1"/>
          </p:cNvSpPr>
          <p:nvPr>
            <p:ph type="title"/>
          </p:nvPr>
        </p:nvSpPr>
        <p:spPr>
          <a:xfrm>
            <a:off x="207264" y="73438"/>
            <a:ext cx="10863493" cy="679697"/>
          </a:xfrm>
        </p:spPr>
        <p:txBody>
          <a:bodyPr/>
          <a:lstStyle/>
          <a:p>
            <a:r>
              <a:rPr lang="en-US" sz="3400" dirty="0"/>
              <a:t>Coupling a 3d cavity to a </a:t>
            </a:r>
            <a:r>
              <a:rPr lang="en-US" sz="3400" dirty="0" err="1"/>
              <a:t>transmon</a:t>
            </a:r>
            <a:endParaRPr lang="en-US" sz="3400" dirty="0"/>
          </a:p>
        </p:txBody>
      </p:sp>
      <p:sp>
        <p:nvSpPr>
          <p:cNvPr id="4" name="AutoShape 2" descr="C:\Users\Tantalum\AppData\Local\Microsoft\Windows\Temporary Internet Files\Content.MSO\ppt2988.tmp">
            <a:extLst>
              <a:ext uri="{FF2B5EF4-FFF2-40B4-BE49-F238E27FC236}">
                <a16:creationId xmlns:a16="http://schemas.microsoft.com/office/drawing/2014/main" id="{1E9AF88B-C277-4524-B7F3-50DA1CC95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76C8DDB1-4909-42CA-B2F5-A3F59BCCB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435" y="2953512"/>
            <a:ext cx="4866667" cy="1685714"/>
          </a:xfrm>
          <a:prstGeom prst="rect">
            <a:avLst/>
          </a:prstGeom>
          <a:scene3d>
            <a:camera prst="orthographicFront">
              <a:rot lat="0" lon="0" rev="16230000"/>
            </a:camera>
            <a:lightRig rig="threePt" dir="t"/>
          </a:scene3d>
        </p:spPr>
      </p:pic>
      <p:sp>
        <p:nvSpPr>
          <p:cNvPr id="12" name="Rectangle 11">
            <a:extLst>
              <a:ext uri="{FF2B5EF4-FFF2-40B4-BE49-F238E27FC236}">
                <a16:creationId xmlns:a16="http://schemas.microsoft.com/office/drawing/2014/main" id="{BB720930-4202-401E-B26A-13999EB43418}"/>
              </a:ext>
            </a:extLst>
          </p:cNvPr>
          <p:cNvSpPr/>
          <p:nvPr/>
        </p:nvSpPr>
        <p:spPr bwMode="auto">
          <a:xfrm>
            <a:off x="1540110" y="1360432"/>
            <a:ext cx="1370649" cy="4848344"/>
          </a:xfrm>
          <a:prstGeom prst="rect">
            <a:avLst/>
          </a:prstGeom>
          <a:solidFill>
            <a:srgbClr val="FF7C80">
              <a:alpha val="18000"/>
            </a:srgbClr>
          </a:solidFill>
          <a:ln>
            <a:solidFill>
              <a:srgbClr val="FF7C8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1E34921A-A107-4819-904F-DC0AC0E924FC}"/>
              </a:ext>
            </a:extLst>
          </p:cNvPr>
          <p:cNvSpPr/>
          <p:nvPr/>
        </p:nvSpPr>
        <p:spPr bwMode="auto">
          <a:xfrm>
            <a:off x="1284022" y="5051632"/>
            <a:ext cx="256088" cy="1157144"/>
          </a:xfrm>
          <a:prstGeom prst="rect">
            <a:avLst/>
          </a:prstGeom>
          <a:solidFill>
            <a:srgbClr val="AAE7BC">
              <a:alpha val="18000"/>
            </a:srgbClr>
          </a:solidFill>
          <a:ln>
            <a:solidFill>
              <a:srgbClr val="00B05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F0F7403E-5D8D-4B86-BFA3-AF1D67C549F6}"/>
              </a:ext>
            </a:extLst>
          </p:cNvPr>
          <p:cNvSpPr txBox="1"/>
          <p:nvPr/>
        </p:nvSpPr>
        <p:spPr>
          <a:xfrm>
            <a:off x="87434" y="5728636"/>
            <a:ext cx="1107596" cy="430887"/>
          </a:xfrm>
          <a:prstGeom prst="rect">
            <a:avLst/>
          </a:prstGeom>
          <a:noFill/>
        </p:spPr>
        <p:txBody>
          <a:bodyPr wrap="square" rtlCol="0">
            <a:spAutoFit/>
          </a:bodyPr>
          <a:lstStyle/>
          <a:p>
            <a:r>
              <a:rPr lang="en-US" sz="2200" dirty="0">
                <a:solidFill>
                  <a:srgbClr val="33CC33"/>
                </a:solidFill>
                <a:latin typeface="Adobe Garamond Pro" panose="02020502060506020403" pitchFamily="18" charset="0"/>
              </a:rPr>
              <a:t>Readout</a:t>
            </a:r>
          </a:p>
        </p:txBody>
      </p:sp>
      <p:sp>
        <p:nvSpPr>
          <p:cNvPr id="24" name="Freeform: Shape 23">
            <a:extLst>
              <a:ext uri="{FF2B5EF4-FFF2-40B4-BE49-F238E27FC236}">
                <a16:creationId xmlns:a16="http://schemas.microsoft.com/office/drawing/2014/main" id="{8C9421CB-7650-480D-882F-E95C64AF4FE1}"/>
              </a:ext>
            </a:extLst>
          </p:cNvPr>
          <p:cNvSpPr/>
          <p:nvPr/>
        </p:nvSpPr>
        <p:spPr bwMode="auto">
          <a:xfrm>
            <a:off x="5206701" y="3937299"/>
            <a:ext cx="391131" cy="1377072"/>
          </a:xfrm>
          <a:custGeom>
            <a:avLst/>
            <a:gdLst>
              <a:gd name="connsiteX0" fmla="*/ 0 w 391131"/>
              <a:gd name="connsiteY0" fmla="*/ 1226372 h 1377072"/>
              <a:gd name="connsiteX1" fmla="*/ 32273 w 391131"/>
              <a:gd name="connsiteY1" fmla="*/ 1032734 h 1377072"/>
              <a:gd name="connsiteX2" fmla="*/ 53788 w 391131"/>
              <a:gd name="connsiteY2" fmla="*/ 968188 h 1377072"/>
              <a:gd name="connsiteX3" fmla="*/ 64546 w 391131"/>
              <a:gd name="connsiteY3" fmla="*/ 96819 h 1377072"/>
              <a:gd name="connsiteX4" fmla="*/ 161365 w 391131"/>
              <a:gd name="connsiteY4" fmla="*/ 10757 h 1377072"/>
              <a:gd name="connsiteX5" fmla="*/ 225911 w 391131"/>
              <a:gd name="connsiteY5" fmla="*/ 0 h 1377072"/>
              <a:gd name="connsiteX6" fmla="*/ 333487 w 391131"/>
              <a:gd name="connsiteY6" fmla="*/ 21515 h 1377072"/>
              <a:gd name="connsiteX7" fmla="*/ 355003 w 391131"/>
              <a:gd name="connsiteY7" fmla="*/ 43030 h 1377072"/>
              <a:gd name="connsiteX8" fmla="*/ 376518 w 391131"/>
              <a:gd name="connsiteY8" fmla="*/ 86061 h 1377072"/>
              <a:gd name="connsiteX9" fmla="*/ 376518 w 391131"/>
              <a:gd name="connsiteY9" fmla="*/ 344245 h 1377072"/>
              <a:gd name="connsiteX10" fmla="*/ 333487 w 391131"/>
              <a:gd name="connsiteY10" fmla="*/ 451821 h 1377072"/>
              <a:gd name="connsiteX11" fmla="*/ 322730 w 391131"/>
              <a:gd name="connsiteY11" fmla="*/ 484094 h 1377072"/>
              <a:gd name="connsiteX12" fmla="*/ 311972 w 391131"/>
              <a:gd name="connsiteY12" fmla="*/ 602428 h 1377072"/>
              <a:gd name="connsiteX13" fmla="*/ 301214 w 391131"/>
              <a:gd name="connsiteY13" fmla="*/ 634701 h 1377072"/>
              <a:gd name="connsiteX14" fmla="*/ 290457 w 391131"/>
              <a:gd name="connsiteY14" fmla="*/ 828339 h 1377072"/>
              <a:gd name="connsiteX15" fmla="*/ 279699 w 391131"/>
              <a:gd name="connsiteY15" fmla="*/ 1247887 h 1377072"/>
              <a:gd name="connsiteX16" fmla="*/ 150607 w 391131"/>
              <a:gd name="connsiteY16" fmla="*/ 1237129 h 1377072"/>
              <a:gd name="connsiteX17" fmla="*/ 118334 w 391131"/>
              <a:gd name="connsiteY17" fmla="*/ 1226372 h 1377072"/>
              <a:gd name="connsiteX18" fmla="*/ 10758 w 391131"/>
              <a:gd name="connsiteY18" fmla="*/ 1237129 h 1377072"/>
              <a:gd name="connsiteX19" fmla="*/ 21515 w 391131"/>
              <a:gd name="connsiteY19" fmla="*/ 1269402 h 1377072"/>
              <a:gd name="connsiteX20" fmla="*/ 43031 w 391131"/>
              <a:gd name="connsiteY20" fmla="*/ 1301675 h 1377072"/>
              <a:gd name="connsiteX21" fmla="*/ 75304 w 391131"/>
              <a:gd name="connsiteY21" fmla="*/ 1312433 h 1377072"/>
              <a:gd name="connsiteX22" fmla="*/ 118334 w 391131"/>
              <a:gd name="connsiteY22" fmla="*/ 1333948 h 1377072"/>
              <a:gd name="connsiteX23" fmla="*/ 139850 w 391131"/>
              <a:gd name="connsiteY23" fmla="*/ 1366221 h 1377072"/>
              <a:gd name="connsiteX24" fmla="*/ 215153 w 391131"/>
              <a:gd name="connsiteY24" fmla="*/ 1366221 h 1377072"/>
              <a:gd name="connsiteX25" fmla="*/ 247426 w 391131"/>
              <a:gd name="connsiteY25" fmla="*/ 1333948 h 137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1131" h="1377072">
                <a:moveTo>
                  <a:pt x="0" y="1226372"/>
                </a:moveTo>
                <a:cubicBezTo>
                  <a:pt x="10758" y="1161826"/>
                  <a:pt x="11581" y="1094812"/>
                  <a:pt x="32273" y="1032734"/>
                </a:cubicBezTo>
                <a:lnTo>
                  <a:pt x="53788" y="968188"/>
                </a:lnTo>
                <a:cubicBezTo>
                  <a:pt x="57374" y="677732"/>
                  <a:pt x="44329" y="386593"/>
                  <a:pt x="64546" y="96819"/>
                </a:cubicBezTo>
                <a:cubicBezTo>
                  <a:pt x="65159" y="88032"/>
                  <a:pt x="144614" y="17457"/>
                  <a:pt x="161365" y="10757"/>
                </a:cubicBezTo>
                <a:cubicBezTo>
                  <a:pt x="181617" y="2656"/>
                  <a:pt x="204396" y="3586"/>
                  <a:pt x="225911" y="0"/>
                </a:cubicBezTo>
                <a:cubicBezTo>
                  <a:pt x="238973" y="1866"/>
                  <a:pt x="310015" y="7432"/>
                  <a:pt x="333487" y="21515"/>
                </a:cubicBezTo>
                <a:cubicBezTo>
                  <a:pt x="342184" y="26733"/>
                  <a:pt x="347831" y="35858"/>
                  <a:pt x="355003" y="43030"/>
                </a:cubicBezTo>
                <a:cubicBezTo>
                  <a:pt x="362175" y="57374"/>
                  <a:pt x="370887" y="71045"/>
                  <a:pt x="376518" y="86061"/>
                </a:cubicBezTo>
                <a:cubicBezTo>
                  <a:pt x="405637" y="163716"/>
                  <a:pt x="383411" y="284506"/>
                  <a:pt x="376518" y="344245"/>
                </a:cubicBezTo>
                <a:cubicBezTo>
                  <a:pt x="371363" y="388924"/>
                  <a:pt x="349991" y="413312"/>
                  <a:pt x="333487" y="451821"/>
                </a:cubicBezTo>
                <a:cubicBezTo>
                  <a:pt x="329020" y="462244"/>
                  <a:pt x="326316" y="473336"/>
                  <a:pt x="322730" y="484094"/>
                </a:cubicBezTo>
                <a:cubicBezTo>
                  <a:pt x="319144" y="523539"/>
                  <a:pt x="317574" y="563219"/>
                  <a:pt x="311972" y="602428"/>
                </a:cubicBezTo>
                <a:cubicBezTo>
                  <a:pt x="310368" y="613654"/>
                  <a:pt x="302289" y="623412"/>
                  <a:pt x="301214" y="634701"/>
                </a:cubicBezTo>
                <a:cubicBezTo>
                  <a:pt x="295085" y="699055"/>
                  <a:pt x="294043" y="763793"/>
                  <a:pt x="290457" y="828339"/>
                </a:cubicBezTo>
                <a:cubicBezTo>
                  <a:pt x="292892" y="877047"/>
                  <a:pt x="319934" y="1196156"/>
                  <a:pt x="279699" y="1247887"/>
                </a:cubicBezTo>
                <a:cubicBezTo>
                  <a:pt x="253189" y="1281971"/>
                  <a:pt x="193638" y="1240715"/>
                  <a:pt x="150607" y="1237129"/>
                </a:cubicBezTo>
                <a:cubicBezTo>
                  <a:pt x="139849" y="1233543"/>
                  <a:pt x="129674" y="1226372"/>
                  <a:pt x="118334" y="1226372"/>
                </a:cubicBezTo>
                <a:cubicBezTo>
                  <a:pt x="82297" y="1226372"/>
                  <a:pt x="43690" y="1222493"/>
                  <a:pt x="10758" y="1237129"/>
                </a:cubicBezTo>
                <a:cubicBezTo>
                  <a:pt x="396" y="1241734"/>
                  <a:pt x="16444" y="1259260"/>
                  <a:pt x="21515" y="1269402"/>
                </a:cubicBezTo>
                <a:cubicBezTo>
                  <a:pt x="27297" y="1280966"/>
                  <a:pt x="32935" y="1293598"/>
                  <a:pt x="43031" y="1301675"/>
                </a:cubicBezTo>
                <a:cubicBezTo>
                  <a:pt x="51886" y="1308759"/>
                  <a:pt x="64881" y="1307966"/>
                  <a:pt x="75304" y="1312433"/>
                </a:cubicBezTo>
                <a:cubicBezTo>
                  <a:pt x="90044" y="1318750"/>
                  <a:pt x="103991" y="1326776"/>
                  <a:pt x="118334" y="1333948"/>
                </a:cubicBezTo>
                <a:cubicBezTo>
                  <a:pt x="125506" y="1344706"/>
                  <a:pt x="129754" y="1358144"/>
                  <a:pt x="139850" y="1366221"/>
                </a:cubicBezTo>
                <a:cubicBezTo>
                  <a:pt x="165572" y="1386799"/>
                  <a:pt x="187950" y="1373022"/>
                  <a:pt x="215153" y="1366221"/>
                </a:cubicBezTo>
                <a:lnTo>
                  <a:pt x="247426" y="1333948"/>
                </a:lnTo>
              </a:path>
            </a:pathLst>
          </a:custGeom>
          <a:noFill/>
          <a:ln>
            <a:noFill/>
          </a:ln>
          <a:effectLst>
            <a:outerShdw dist="107763" dir="2700000" algn="ctr" rotWithShape="0">
              <a:schemeClr val="bg2">
                <a:alpha val="50000"/>
              </a:schemeClr>
            </a:outerShdw>
          </a:effectLst>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p:spPr>
        <p:txBody>
          <a:bodyPr rtlCol="0" anchor="ctr"/>
          <a:lstStyle/>
          <a:p>
            <a:pPr algn="ctr"/>
            <a:endParaRPr lang="en-US"/>
          </a:p>
        </p:txBody>
      </p:sp>
      <p:sp>
        <p:nvSpPr>
          <p:cNvPr id="29" name="Rectangle 28">
            <a:extLst>
              <a:ext uri="{FF2B5EF4-FFF2-40B4-BE49-F238E27FC236}">
                <a16:creationId xmlns:a16="http://schemas.microsoft.com/office/drawing/2014/main" id="{F84DD3B2-56E6-47D9-A97C-CA437B46B1CD}"/>
              </a:ext>
            </a:extLst>
          </p:cNvPr>
          <p:cNvSpPr/>
          <p:nvPr/>
        </p:nvSpPr>
        <p:spPr>
          <a:xfrm>
            <a:off x="243418" y="795652"/>
            <a:ext cx="8193445" cy="523220"/>
          </a:xfrm>
          <a:prstGeom prst="rect">
            <a:avLst/>
          </a:prstGeom>
        </p:spPr>
        <p:txBody>
          <a:bodyPr wrap="square">
            <a:spAutoFit/>
          </a:bodyPr>
          <a:lstStyle/>
          <a:p>
            <a:pPr marL="342900" indent="-342900">
              <a:buFont typeface="Arial" panose="020B0604020202020204" pitchFamily="34" charset="0"/>
              <a:buChar char="•"/>
            </a:pPr>
            <a:r>
              <a:rPr lang="en-US" sz="2800" dirty="0">
                <a:latin typeface="Adobe Garamond Pro" panose="02020502060506020403" pitchFamily="18" charset="0"/>
              </a:rPr>
              <a:t>Add a 3D readout cavity and a bridge </a:t>
            </a:r>
            <a:r>
              <a:rPr lang="en-US" sz="2800" dirty="0" err="1">
                <a:latin typeface="Adobe Garamond Pro" panose="02020502060506020403" pitchFamily="18" charset="0"/>
              </a:rPr>
              <a:t>transmon</a:t>
            </a:r>
            <a:endParaRPr lang="en-US" sz="2800" dirty="0">
              <a:latin typeface="Adobe Garamond Pro" panose="02020502060506020403" pitchFamily="18" charset="0"/>
            </a:endParaRPr>
          </a:p>
        </p:txBody>
      </p:sp>
      <p:sp>
        <p:nvSpPr>
          <p:cNvPr id="35" name="Rectangle: Rounded Corners 34">
            <a:extLst>
              <a:ext uri="{FF2B5EF4-FFF2-40B4-BE49-F238E27FC236}">
                <a16:creationId xmlns:a16="http://schemas.microsoft.com/office/drawing/2014/main" id="{E53EA627-CA95-4973-9EE9-0FAFA0C0A50B}"/>
              </a:ext>
            </a:extLst>
          </p:cNvPr>
          <p:cNvSpPr/>
          <p:nvPr/>
        </p:nvSpPr>
        <p:spPr bwMode="auto">
          <a:xfrm>
            <a:off x="7961376" y="4599432"/>
            <a:ext cx="1536192" cy="402336"/>
          </a:xfrm>
          <a:prstGeom prst="roundRect">
            <a:avLst/>
          </a:prstGeom>
          <a:noFill/>
          <a:ln>
            <a:noFill/>
          </a:ln>
          <a:effectLst>
            <a:outerShdw dist="107763" dir="2700000" algn="ctr" rotWithShape="0">
              <a:schemeClr val="bg2">
                <a:alpha val="50000"/>
              </a:schemeClr>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36" name="Rectangle: Rounded Corners 35">
            <a:extLst>
              <a:ext uri="{FF2B5EF4-FFF2-40B4-BE49-F238E27FC236}">
                <a16:creationId xmlns:a16="http://schemas.microsoft.com/office/drawing/2014/main" id="{C940BED3-23C9-4FB8-869C-CE046FB8F162}"/>
              </a:ext>
            </a:extLst>
          </p:cNvPr>
          <p:cNvSpPr/>
          <p:nvPr/>
        </p:nvSpPr>
        <p:spPr bwMode="auto">
          <a:xfrm>
            <a:off x="8012151" y="4700613"/>
            <a:ext cx="1389888" cy="264579"/>
          </a:xfrm>
          <a:prstGeom prst="roundRect">
            <a:avLst/>
          </a:prstGeom>
          <a:noFill/>
          <a:ln w="19050">
            <a:solidFill>
              <a:srgbClr val="0033CC"/>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43" name="Group 42">
            <a:extLst>
              <a:ext uri="{FF2B5EF4-FFF2-40B4-BE49-F238E27FC236}">
                <a16:creationId xmlns:a16="http://schemas.microsoft.com/office/drawing/2014/main" id="{9D93CB31-95AB-4D24-85DF-DB5FE90273D1}"/>
              </a:ext>
            </a:extLst>
          </p:cNvPr>
          <p:cNvGrpSpPr/>
          <p:nvPr/>
        </p:nvGrpSpPr>
        <p:grpSpPr>
          <a:xfrm>
            <a:off x="4084320" y="1530898"/>
            <a:ext cx="5317719" cy="3434294"/>
            <a:chOff x="4084320" y="1530898"/>
            <a:chExt cx="5317719" cy="3434294"/>
          </a:xfrm>
        </p:grpSpPr>
        <p:pic>
          <p:nvPicPr>
            <p:cNvPr id="33" name="Picture 32">
              <a:extLst>
                <a:ext uri="{FF2B5EF4-FFF2-40B4-BE49-F238E27FC236}">
                  <a16:creationId xmlns:a16="http://schemas.microsoft.com/office/drawing/2014/main" id="{6A09B0C1-1977-4015-96F3-292894E725EA}"/>
                </a:ext>
              </a:extLst>
            </p:cNvPr>
            <p:cNvPicPr>
              <a:picLocks noChangeAspect="1"/>
            </p:cNvPicPr>
            <p:nvPr/>
          </p:nvPicPr>
          <p:blipFill>
            <a:blip r:embed="rId6"/>
            <a:stretch>
              <a:fillRect/>
            </a:stretch>
          </p:blipFill>
          <p:spPr>
            <a:xfrm>
              <a:off x="4084320" y="1530898"/>
              <a:ext cx="2889407" cy="2775926"/>
            </a:xfrm>
            <a:prstGeom prst="rect">
              <a:avLst/>
            </a:prstGeom>
            <a:effectLst/>
          </p:spPr>
        </p:pic>
        <p:sp>
          <p:nvSpPr>
            <p:cNvPr id="38" name="Rectangle 37">
              <a:extLst>
                <a:ext uri="{FF2B5EF4-FFF2-40B4-BE49-F238E27FC236}">
                  <a16:creationId xmlns:a16="http://schemas.microsoft.com/office/drawing/2014/main" id="{7B8AD9D4-DEEA-4577-9F2D-FEF7F664F3B7}"/>
                </a:ext>
              </a:extLst>
            </p:cNvPr>
            <p:cNvSpPr/>
            <p:nvPr/>
          </p:nvSpPr>
          <p:spPr bwMode="auto">
            <a:xfrm>
              <a:off x="4084320" y="3330390"/>
              <a:ext cx="2889407" cy="960120"/>
            </a:xfrm>
            <a:prstGeom prst="rect">
              <a:avLst/>
            </a:prstGeom>
            <a:noFill/>
            <a:ln w="19050">
              <a:solidFill>
                <a:srgbClr val="0033CC"/>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cxnSp>
          <p:nvCxnSpPr>
            <p:cNvPr id="40" name="Straight Connector 39">
              <a:extLst>
                <a:ext uri="{FF2B5EF4-FFF2-40B4-BE49-F238E27FC236}">
                  <a16:creationId xmlns:a16="http://schemas.microsoft.com/office/drawing/2014/main" id="{6CB2B4C3-0DF6-4AF5-AFB7-4A7C009FE9AD}"/>
                </a:ext>
              </a:extLst>
            </p:cNvPr>
            <p:cNvCxnSpPr/>
            <p:nvPr/>
          </p:nvCxnSpPr>
          <p:spPr bwMode="auto">
            <a:xfrm>
              <a:off x="4084320" y="4306824"/>
              <a:ext cx="3927831" cy="658368"/>
            </a:xfrm>
            <a:prstGeom prst="line">
              <a:avLst/>
            </a:prstGeom>
            <a:solidFill>
              <a:srgbClr val="F3F3F3"/>
            </a:solidFill>
            <a:ln w="19050" cap="flat" cmpd="sng" algn="ctr">
              <a:solidFill>
                <a:srgbClr val="0033CC">
                  <a:alpha val="50000"/>
                </a:srgbClr>
              </a:solidFill>
              <a:prstDash val="sysDash"/>
              <a:round/>
              <a:headEnd type="none" w="med" len="med"/>
              <a:tailEnd type="none" w="med" len="med"/>
            </a:ln>
            <a:effectLst/>
          </p:spPr>
        </p:cxnSp>
        <p:cxnSp>
          <p:nvCxnSpPr>
            <p:cNvPr id="41" name="Straight Connector 40">
              <a:extLst>
                <a:ext uri="{FF2B5EF4-FFF2-40B4-BE49-F238E27FC236}">
                  <a16:creationId xmlns:a16="http://schemas.microsoft.com/office/drawing/2014/main" id="{3B9FF855-D168-4F4D-8354-32B92457CEE1}"/>
                </a:ext>
              </a:extLst>
            </p:cNvPr>
            <p:cNvCxnSpPr>
              <a:cxnSpLocks/>
            </p:cNvCxnSpPr>
            <p:nvPr/>
          </p:nvCxnSpPr>
          <p:spPr bwMode="auto">
            <a:xfrm>
              <a:off x="6973727" y="3339948"/>
              <a:ext cx="2428312" cy="1368414"/>
            </a:xfrm>
            <a:prstGeom prst="line">
              <a:avLst/>
            </a:prstGeom>
            <a:solidFill>
              <a:srgbClr val="F3F3F3"/>
            </a:solidFill>
            <a:ln w="19050" cap="flat" cmpd="sng" algn="ctr">
              <a:solidFill>
                <a:srgbClr val="0033CC">
                  <a:alpha val="50000"/>
                </a:srgbClr>
              </a:solidFill>
              <a:prstDash val="sysDash"/>
              <a:round/>
              <a:headEnd type="none" w="med" len="med"/>
              <a:tailEnd type="none" w="med" len="med"/>
            </a:ln>
            <a:effectLst/>
          </p:spPr>
        </p:cxnSp>
      </p:grpSp>
      <p:cxnSp>
        <p:nvCxnSpPr>
          <p:cNvPr id="72" name="Straight Connector 71">
            <a:extLst>
              <a:ext uri="{FF2B5EF4-FFF2-40B4-BE49-F238E27FC236}">
                <a16:creationId xmlns:a16="http://schemas.microsoft.com/office/drawing/2014/main" id="{BB63FCD5-8133-4A7B-BCD7-E1024ACF64AE}"/>
              </a:ext>
            </a:extLst>
          </p:cNvPr>
          <p:cNvCxnSpPr>
            <a:cxnSpLocks/>
          </p:cNvCxnSpPr>
          <p:nvPr/>
        </p:nvCxnSpPr>
        <p:spPr bwMode="auto">
          <a:xfrm>
            <a:off x="8802624" y="928926"/>
            <a:ext cx="1828800" cy="0"/>
          </a:xfrm>
          <a:prstGeom prst="line">
            <a:avLst/>
          </a:prstGeom>
          <a:ln w="12700">
            <a:solidFill>
              <a:schemeClr val="accent2">
                <a:lumMod val="40000"/>
                <a:lumOff val="6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844D6248-8828-4E95-B388-D62B934F333E}"/>
              </a:ext>
            </a:extLst>
          </p:cNvPr>
          <p:cNvCxnSpPr>
            <a:cxnSpLocks/>
          </p:cNvCxnSpPr>
          <p:nvPr/>
        </p:nvCxnSpPr>
        <p:spPr bwMode="auto">
          <a:xfrm>
            <a:off x="2310046" y="6867141"/>
            <a:ext cx="4572334" cy="64"/>
          </a:xfrm>
          <a:prstGeom prst="line">
            <a:avLst/>
          </a:prstGeom>
          <a:ln w="12700">
            <a:solidFill>
              <a:schemeClr val="accent2">
                <a:lumMod val="40000"/>
                <a:lumOff val="6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70" name="Group 69">
            <a:extLst>
              <a:ext uri="{FF2B5EF4-FFF2-40B4-BE49-F238E27FC236}">
                <a16:creationId xmlns:a16="http://schemas.microsoft.com/office/drawing/2014/main" id="{774FDB33-0BD4-474D-9F00-B2D3901D104C}"/>
              </a:ext>
            </a:extLst>
          </p:cNvPr>
          <p:cNvGrpSpPr/>
          <p:nvPr/>
        </p:nvGrpSpPr>
        <p:grpSpPr>
          <a:xfrm>
            <a:off x="7266432" y="928926"/>
            <a:ext cx="4572334" cy="4690396"/>
            <a:chOff x="7266432" y="928926"/>
            <a:chExt cx="4572334" cy="4690396"/>
          </a:xfrm>
        </p:grpSpPr>
        <p:cxnSp>
          <p:nvCxnSpPr>
            <p:cNvPr id="52" name="Straight Connector 51">
              <a:extLst>
                <a:ext uri="{FF2B5EF4-FFF2-40B4-BE49-F238E27FC236}">
                  <a16:creationId xmlns:a16="http://schemas.microsoft.com/office/drawing/2014/main" id="{E946E599-F33C-4A9B-A660-8BBA5CBA2E4D}"/>
                </a:ext>
              </a:extLst>
            </p:cNvPr>
            <p:cNvCxnSpPr>
              <a:cxnSpLocks/>
            </p:cNvCxnSpPr>
            <p:nvPr/>
          </p:nvCxnSpPr>
          <p:spPr bwMode="auto">
            <a:xfrm>
              <a:off x="8166367" y="928926"/>
              <a:ext cx="636257" cy="0"/>
            </a:xfrm>
            <a:prstGeom prst="line">
              <a:avLst/>
            </a:prstGeom>
            <a:ln w="12700">
              <a:solidFill>
                <a:schemeClr val="accent2">
                  <a:lumMod val="40000"/>
                  <a:lumOff val="6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69" name="Group 68">
              <a:extLst>
                <a:ext uri="{FF2B5EF4-FFF2-40B4-BE49-F238E27FC236}">
                  <a16:creationId xmlns:a16="http://schemas.microsoft.com/office/drawing/2014/main" id="{6A389A8B-C37C-411E-9E86-763A98C43718}"/>
                </a:ext>
              </a:extLst>
            </p:cNvPr>
            <p:cNvGrpSpPr/>
            <p:nvPr/>
          </p:nvGrpSpPr>
          <p:grpSpPr>
            <a:xfrm>
              <a:off x="7266432" y="928926"/>
              <a:ext cx="4572334" cy="4690396"/>
              <a:chOff x="7266432" y="928926"/>
              <a:chExt cx="4572334" cy="4690396"/>
            </a:xfrm>
          </p:grpSpPr>
          <p:cxnSp>
            <p:nvCxnSpPr>
              <p:cNvPr id="46" name="Straight Connector 45">
                <a:extLst>
                  <a:ext uri="{FF2B5EF4-FFF2-40B4-BE49-F238E27FC236}">
                    <a16:creationId xmlns:a16="http://schemas.microsoft.com/office/drawing/2014/main" id="{06D26714-06BE-4026-9C39-74184A6C306E}"/>
                  </a:ext>
                </a:extLst>
              </p:cNvPr>
              <p:cNvCxnSpPr>
                <a:cxnSpLocks/>
              </p:cNvCxnSpPr>
              <p:nvPr/>
            </p:nvCxnSpPr>
            <p:spPr bwMode="auto">
              <a:xfrm>
                <a:off x="7266432" y="5619258"/>
                <a:ext cx="4572334" cy="64"/>
              </a:xfrm>
              <a:prstGeom prst="line">
                <a:avLst/>
              </a:prstGeom>
              <a:ln w="12700">
                <a:solidFill>
                  <a:schemeClr val="accent2">
                    <a:lumMod val="40000"/>
                    <a:lumOff val="6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7ADA3FEA-2144-4532-A8AF-9F675EE21ACA}"/>
                  </a:ext>
                </a:extLst>
              </p:cNvPr>
              <p:cNvCxnSpPr>
                <a:cxnSpLocks/>
              </p:cNvCxnSpPr>
              <p:nvPr/>
            </p:nvCxnSpPr>
            <p:spPr bwMode="auto">
              <a:xfrm flipH="1">
                <a:off x="7266432" y="934743"/>
                <a:ext cx="899935" cy="4684515"/>
              </a:xfrm>
              <a:prstGeom prst="line">
                <a:avLst/>
              </a:prstGeom>
              <a:ln w="12700">
                <a:solidFill>
                  <a:schemeClr val="accent2">
                    <a:lumMod val="40000"/>
                    <a:lumOff val="6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D06A60E-71DA-4B3B-84E1-9EDF7C74A81E}"/>
                  </a:ext>
                </a:extLst>
              </p:cNvPr>
              <p:cNvCxnSpPr>
                <a:cxnSpLocks/>
              </p:cNvCxnSpPr>
              <p:nvPr/>
            </p:nvCxnSpPr>
            <p:spPr bwMode="auto">
              <a:xfrm>
                <a:off x="10668000" y="934743"/>
                <a:ext cx="402757" cy="0"/>
              </a:xfrm>
              <a:prstGeom prst="line">
                <a:avLst/>
              </a:prstGeom>
              <a:ln w="12700">
                <a:solidFill>
                  <a:schemeClr val="accent2">
                    <a:lumMod val="40000"/>
                    <a:lumOff val="6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D9405FE6-2FAE-4360-A8BA-8B30C830576A}"/>
                  </a:ext>
                </a:extLst>
              </p:cNvPr>
              <p:cNvCxnSpPr>
                <a:cxnSpLocks/>
              </p:cNvCxnSpPr>
              <p:nvPr/>
            </p:nvCxnSpPr>
            <p:spPr bwMode="auto">
              <a:xfrm>
                <a:off x="11071601" y="928926"/>
                <a:ext cx="767165" cy="4690332"/>
              </a:xfrm>
              <a:prstGeom prst="line">
                <a:avLst/>
              </a:prstGeom>
              <a:ln w="12700">
                <a:solidFill>
                  <a:schemeClr val="accent2">
                    <a:lumMod val="40000"/>
                    <a:lumOff val="6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107" name="Freeform: Shape 106">
            <a:extLst>
              <a:ext uri="{FF2B5EF4-FFF2-40B4-BE49-F238E27FC236}">
                <a16:creationId xmlns:a16="http://schemas.microsoft.com/office/drawing/2014/main" id="{36A40C50-9F7E-459B-9353-7848392F6CBC}"/>
              </a:ext>
            </a:extLst>
          </p:cNvPr>
          <p:cNvSpPr/>
          <p:nvPr/>
        </p:nvSpPr>
        <p:spPr bwMode="auto">
          <a:xfrm>
            <a:off x="9337638" y="1419673"/>
            <a:ext cx="2549562" cy="312308"/>
          </a:xfrm>
          <a:custGeom>
            <a:avLst/>
            <a:gdLst>
              <a:gd name="connsiteX0" fmla="*/ 0 w 2549562"/>
              <a:gd name="connsiteY0" fmla="*/ 97155 h 312308"/>
              <a:gd name="connsiteX1" fmla="*/ 537882 w 2549562"/>
              <a:gd name="connsiteY1" fmla="*/ 43367 h 312308"/>
              <a:gd name="connsiteX2" fmla="*/ 570155 w 2549562"/>
              <a:gd name="connsiteY2" fmla="*/ 247762 h 312308"/>
              <a:gd name="connsiteX3" fmla="*/ 1979407 w 2549562"/>
              <a:gd name="connsiteY3" fmla="*/ 336 h 312308"/>
              <a:gd name="connsiteX4" fmla="*/ 2549562 w 2549562"/>
              <a:gd name="connsiteY4" fmla="*/ 312308 h 312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562" h="312308">
                <a:moveTo>
                  <a:pt x="0" y="97155"/>
                </a:moveTo>
                <a:cubicBezTo>
                  <a:pt x="221428" y="57710"/>
                  <a:pt x="442856" y="18266"/>
                  <a:pt x="537882" y="43367"/>
                </a:cubicBezTo>
                <a:cubicBezTo>
                  <a:pt x="632908" y="68468"/>
                  <a:pt x="329901" y="254934"/>
                  <a:pt x="570155" y="247762"/>
                </a:cubicBezTo>
                <a:cubicBezTo>
                  <a:pt x="810409" y="240590"/>
                  <a:pt x="1649506" y="-10422"/>
                  <a:pt x="1979407" y="336"/>
                </a:cubicBezTo>
                <a:cubicBezTo>
                  <a:pt x="2309308" y="11094"/>
                  <a:pt x="2429435" y="161701"/>
                  <a:pt x="2549562" y="312308"/>
                </a:cubicBezTo>
              </a:path>
            </a:pathLst>
          </a:custGeom>
          <a:noFill/>
          <a:ln>
            <a:noFill/>
          </a:ln>
          <a:effectLst>
            <a:outerShdw dist="107763" dir="2700000" algn="ctr" rotWithShape="0">
              <a:schemeClr val="bg2">
                <a:alpha val="50000"/>
              </a:schemeClr>
            </a:outerShdw>
          </a:effectLst>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p:spPr>
        <p:txBody>
          <a:bodyPr rtlCol="0" anchor="ctr"/>
          <a:lstStyle/>
          <a:p>
            <a:pPr algn="ctr"/>
            <a:endParaRPr lang="en-US"/>
          </a:p>
        </p:txBody>
      </p:sp>
      <p:grpSp>
        <p:nvGrpSpPr>
          <p:cNvPr id="150" name="Group 149">
            <a:extLst>
              <a:ext uri="{FF2B5EF4-FFF2-40B4-BE49-F238E27FC236}">
                <a16:creationId xmlns:a16="http://schemas.microsoft.com/office/drawing/2014/main" id="{CFA2DCC2-96D8-48CE-B7FC-9E8DF0C9A35A}"/>
              </a:ext>
            </a:extLst>
          </p:cNvPr>
          <p:cNvGrpSpPr/>
          <p:nvPr/>
        </p:nvGrpSpPr>
        <p:grpSpPr>
          <a:xfrm>
            <a:off x="8831637" y="1344168"/>
            <a:ext cx="1797820" cy="4027078"/>
            <a:chOff x="8831637" y="1344168"/>
            <a:chExt cx="1797820" cy="4027078"/>
          </a:xfrm>
        </p:grpSpPr>
        <p:grpSp>
          <p:nvGrpSpPr>
            <p:cNvPr id="115" name="Group 114">
              <a:extLst>
                <a:ext uri="{FF2B5EF4-FFF2-40B4-BE49-F238E27FC236}">
                  <a16:creationId xmlns:a16="http://schemas.microsoft.com/office/drawing/2014/main" id="{6BA90320-93CD-48C5-92EE-40B44244920F}"/>
                </a:ext>
              </a:extLst>
            </p:cNvPr>
            <p:cNvGrpSpPr/>
            <p:nvPr/>
          </p:nvGrpSpPr>
          <p:grpSpPr>
            <a:xfrm>
              <a:off x="9230732" y="1344168"/>
              <a:ext cx="1398725" cy="4027078"/>
              <a:chOff x="9213031" y="1352830"/>
              <a:chExt cx="1398725" cy="4027078"/>
            </a:xfrm>
          </p:grpSpPr>
          <p:cxnSp>
            <p:nvCxnSpPr>
              <p:cNvPr id="93" name="Straight Connector 92">
                <a:extLst>
                  <a:ext uri="{FF2B5EF4-FFF2-40B4-BE49-F238E27FC236}">
                    <a16:creationId xmlns:a16="http://schemas.microsoft.com/office/drawing/2014/main" id="{65BD0057-BC81-4D98-992F-28E07B558A77}"/>
                  </a:ext>
                </a:extLst>
              </p:cNvPr>
              <p:cNvCxnSpPr>
                <a:cxnSpLocks/>
                <a:endCxn id="108" idx="0"/>
              </p:cNvCxnSpPr>
              <p:nvPr/>
            </p:nvCxnSpPr>
            <p:spPr bwMode="auto">
              <a:xfrm flipV="1">
                <a:off x="9213031" y="1644910"/>
                <a:ext cx="139402" cy="3734998"/>
              </a:xfrm>
              <a:prstGeom prst="line">
                <a:avLst/>
              </a:prstGeom>
              <a:solidFill>
                <a:srgbClr val="F3F3F3"/>
              </a:solidFill>
              <a:ln w="165100" cap="flat" cmpd="sng" algn="ctr">
                <a:solidFill>
                  <a:srgbClr val="FF7C80">
                    <a:alpha val="18000"/>
                  </a:srgbClr>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2F615640-44F9-423B-B8FE-3218A076CB6F}"/>
                  </a:ext>
                </a:extLst>
              </p:cNvPr>
              <p:cNvCxnSpPr>
                <a:cxnSpLocks/>
                <a:endCxn id="108" idx="2"/>
              </p:cNvCxnSpPr>
              <p:nvPr/>
            </p:nvCxnSpPr>
            <p:spPr bwMode="auto">
              <a:xfrm flipH="1" flipV="1">
                <a:off x="9878962" y="1656143"/>
                <a:ext cx="49702" cy="3298986"/>
              </a:xfrm>
              <a:prstGeom prst="line">
                <a:avLst/>
              </a:prstGeom>
              <a:solidFill>
                <a:srgbClr val="F3F3F3"/>
              </a:solidFill>
              <a:ln w="165100" cap="flat" cmpd="sng" algn="ctr">
                <a:solidFill>
                  <a:srgbClr val="FF7C80">
                    <a:alpha val="18000"/>
                  </a:srgbClr>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2E1FB98B-1A0B-4956-B154-4ADFFFE935CC}"/>
                  </a:ext>
                </a:extLst>
              </p:cNvPr>
              <p:cNvCxnSpPr>
                <a:cxnSpLocks/>
                <a:stCxn id="109" idx="2"/>
              </p:cNvCxnSpPr>
              <p:nvPr/>
            </p:nvCxnSpPr>
            <p:spPr bwMode="auto">
              <a:xfrm flipH="1" flipV="1">
                <a:off x="10364810" y="1412575"/>
                <a:ext cx="245110" cy="3542554"/>
              </a:xfrm>
              <a:prstGeom prst="line">
                <a:avLst/>
              </a:prstGeom>
              <a:solidFill>
                <a:srgbClr val="F3F3F3"/>
              </a:solidFill>
              <a:ln w="177800" cap="flat" cmpd="sng" algn="ctr">
                <a:solidFill>
                  <a:srgbClr val="FF7C80">
                    <a:alpha val="18000"/>
                  </a:srgbClr>
                </a:solidFill>
                <a:prstDash val="solid"/>
                <a:round/>
                <a:headEnd type="none" w="med" len="med"/>
                <a:tailEnd type="none" w="med" len="med"/>
              </a:ln>
              <a:effectLst/>
            </p:spPr>
          </p:cxnSp>
          <p:sp>
            <p:nvSpPr>
              <p:cNvPr id="108" name="Arc 107">
                <a:extLst>
                  <a:ext uri="{FF2B5EF4-FFF2-40B4-BE49-F238E27FC236}">
                    <a16:creationId xmlns:a16="http://schemas.microsoft.com/office/drawing/2014/main" id="{03A92BF4-ABB8-4CAE-8ADC-955670DA8BD5}"/>
                  </a:ext>
                </a:extLst>
              </p:cNvPr>
              <p:cNvSpPr/>
              <p:nvPr/>
            </p:nvSpPr>
            <p:spPr bwMode="auto">
              <a:xfrm>
                <a:off x="9352252" y="1352830"/>
                <a:ext cx="526710" cy="606626"/>
              </a:xfrm>
              <a:prstGeom prst="arc">
                <a:avLst>
                  <a:gd name="adj1" fmla="val 10946645"/>
                  <a:gd name="adj2" fmla="val 0"/>
                </a:avLst>
              </a:prstGeom>
              <a:noFill/>
              <a:ln w="165100" cap="flat" cmpd="sng" algn="ctr">
                <a:solidFill>
                  <a:srgbClr val="FF7C80">
                    <a:alpha val="18000"/>
                  </a:srgbClr>
                </a:solidFill>
                <a:prstDash val="solid"/>
                <a:round/>
                <a:headEnd type="none" w="med" len="med"/>
                <a:tailEnd type="none" w="med" len="med"/>
              </a:ln>
              <a:effectLst/>
            </p:spPr>
            <p:txBody>
              <a:bodyPr rtlCol="0" anchor="ctr"/>
              <a:lstStyle/>
              <a:p>
                <a:pPr algn="ctr"/>
                <a:endParaRPr lang="en-US"/>
              </a:p>
            </p:txBody>
          </p:sp>
          <p:sp>
            <p:nvSpPr>
              <p:cNvPr id="109" name="Arc 108">
                <a:extLst>
                  <a:ext uri="{FF2B5EF4-FFF2-40B4-BE49-F238E27FC236}">
                    <a16:creationId xmlns:a16="http://schemas.microsoft.com/office/drawing/2014/main" id="{249C9903-91EA-4588-97CE-352267EBA6F6}"/>
                  </a:ext>
                </a:extLst>
              </p:cNvPr>
              <p:cNvSpPr/>
              <p:nvPr/>
            </p:nvSpPr>
            <p:spPr bwMode="auto">
              <a:xfrm flipV="1">
                <a:off x="9933772" y="4640412"/>
                <a:ext cx="677984" cy="570177"/>
              </a:xfrm>
              <a:prstGeom prst="arc">
                <a:avLst>
                  <a:gd name="adj1" fmla="val 11157743"/>
                  <a:gd name="adj2" fmla="val 21298670"/>
                </a:avLst>
              </a:prstGeom>
              <a:noFill/>
              <a:ln w="165100" cap="flat" cmpd="sng" algn="ctr">
                <a:solidFill>
                  <a:srgbClr val="FF7C80">
                    <a:alpha val="18000"/>
                  </a:srgbClr>
                </a:solidFill>
                <a:prstDash val="solid"/>
                <a:round/>
                <a:headEnd type="none" w="med" len="med"/>
                <a:tailEnd type="none" w="med" len="med"/>
              </a:ln>
              <a:effectLst/>
            </p:spPr>
            <p:txBody>
              <a:bodyPr rtlCol="0" anchor="ctr"/>
              <a:lstStyle/>
              <a:p>
                <a:pPr algn="ctr"/>
                <a:endParaRPr lang="en-US"/>
              </a:p>
            </p:txBody>
          </p:sp>
        </p:grpSp>
        <p:cxnSp>
          <p:nvCxnSpPr>
            <p:cNvPr id="122" name="Straight Connector 121">
              <a:extLst>
                <a:ext uri="{FF2B5EF4-FFF2-40B4-BE49-F238E27FC236}">
                  <a16:creationId xmlns:a16="http://schemas.microsoft.com/office/drawing/2014/main" id="{7D7615DD-2617-496E-A1C5-4A13504E9457}"/>
                </a:ext>
              </a:extLst>
            </p:cNvPr>
            <p:cNvCxnSpPr>
              <a:cxnSpLocks/>
            </p:cNvCxnSpPr>
            <p:nvPr/>
          </p:nvCxnSpPr>
          <p:spPr bwMode="auto">
            <a:xfrm flipV="1">
              <a:off x="8831637" y="4242452"/>
              <a:ext cx="71894" cy="1071920"/>
            </a:xfrm>
            <a:prstGeom prst="line">
              <a:avLst/>
            </a:prstGeom>
            <a:solidFill>
              <a:srgbClr val="F3F3F3"/>
            </a:solidFill>
            <a:ln w="190500" cap="flat" cmpd="sng" algn="ctr">
              <a:solidFill>
                <a:srgbClr val="AAE7BC">
                  <a:alpha val="25000"/>
                </a:srgbClr>
              </a:solidFill>
              <a:prstDash val="solid"/>
              <a:round/>
              <a:headEnd type="none" w="med" len="med"/>
              <a:tailEnd type="none" w="med" len="med"/>
            </a:ln>
            <a:effectLst/>
          </p:spPr>
        </p:cxnSp>
      </p:grpSp>
      <p:sp>
        <p:nvSpPr>
          <p:cNvPr id="130" name="TextBox 129">
            <a:extLst>
              <a:ext uri="{FF2B5EF4-FFF2-40B4-BE49-F238E27FC236}">
                <a16:creationId xmlns:a16="http://schemas.microsoft.com/office/drawing/2014/main" id="{4E86D11F-4601-4C88-AA3B-187F2F5A103E}"/>
              </a:ext>
            </a:extLst>
          </p:cNvPr>
          <p:cNvSpPr txBox="1"/>
          <p:nvPr/>
        </p:nvSpPr>
        <p:spPr>
          <a:xfrm>
            <a:off x="4517694" y="4731023"/>
            <a:ext cx="2021194" cy="430887"/>
          </a:xfrm>
          <a:prstGeom prst="rect">
            <a:avLst/>
          </a:prstGeom>
          <a:solidFill>
            <a:srgbClr val="0033CC">
              <a:alpha val="5000"/>
            </a:srgbClr>
          </a:solidFill>
          <a:ln>
            <a:solidFill>
              <a:srgbClr val="0033CC"/>
            </a:solidFill>
          </a:ln>
        </p:spPr>
        <p:txBody>
          <a:bodyPr wrap="none" rtlCol="0">
            <a:spAutoFit/>
          </a:bodyPr>
          <a:lstStyle/>
          <a:p>
            <a:r>
              <a:rPr lang="en-US" sz="2200" dirty="0">
                <a:solidFill>
                  <a:srgbClr val="0033CC"/>
                </a:solidFill>
                <a:latin typeface="Adobe Garamond Pro" panose="02020502060506020403" pitchFamily="18" charset="0"/>
              </a:rPr>
              <a:t>Bridge </a:t>
            </a:r>
            <a:r>
              <a:rPr lang="en-US" sz="2200" dirty="0" err="1">
                <a:solidFill>
                  <a:srgbClr val="0033CC"/>
                </a:solidFill>
                <a:latin typeface="Adobe Garamond Pro" panose="02020502060506020403" pitchFamily="18" charset="0"/>
              </a:rPr>
              <a:t>transmon</a:t>
            </a:r>
            <a:endParaRPr lang="en-US" sz="2200" dirty="0">
              <a:solidFill>
                <a:srgbClr val="0033CC"/>
              </a:solidFill>
              <a:latin typeface="Adobe Garamond Pro" panose="02020502060506020403" pitchFamily="18" charset="0"/>
            </a:endParaRPr>
          </a:p>
        </p:txBody>
      </p:sp>
      <p:sp>
        <p:nvSpPr>
          <p:cNvPr id="131" name="TextBox 130">
            <a:extLst>
              <a:ext uri="{FF2B5EF4-FFF2-40B4-BE49-F238E27FC236}">
                <a16:creationId xmlns:a16="http://schemas.microsoft.com/office/drawing/2014/main" id="{080D9219-F91A-4485-9793-DF3F46B42F07}"/>
              </a:ext>
            </a:extLst>
          </p:cNvPr>
          <p:cNvSpPr txBox="1"/>
          <p:nvPr/>
        </p:nvSpPr>
        <p:spPr>
          <a:xfrm>
            <a:off x="1390320" y="6206871"/>
            <a:ext cx="1735561" cy="430887"/>
          </a:xfrm>
          <a:prstGeom prst="rect">
            <a:avLst/>
          </a:prstGeom>
          <a:noFill/>
        </p:spPr>
        <p:txBody>
          <a:bodyPr wrap="square" rtlCol="0">
            <a:spAutoFit/>
          </a:bodyPr>
          <a:lstStyle/>
          <a:p>
            <a:r>
              <a:rPr lang="en-US" sz="2200" dirty="0">
                <a:solidFill>
                  <a:srgbClr val="FF5050"/>
                </a:solidFill>
                <a:latin typeface="Adobe Garamond Pro" panose="02020502060506020403" pitchFamily="18" charset="0"/>
              </a:rPr>
              <a:t>Storage cavity</a:t>
            </a:r>
          </a:p>
        </p:txBody>
      </p:sp>
      <p:cxnSp>
        <p:nvCxnSpPr>
          <p:cNvPr id="137" name="Straight Arrow Connector 136">
            <a:extLst>
              <a:ext uri="{FF2B5EF4-FFF2-40B4-BE49-F238E27FC236}">
                <a16:creationId xmlns:a16="http://schemas.microsoft.com/office/drawing/2014/main" id="{19860DA0-DBC3-49D3-BE05-DC13CFE38D4D}"/>
              </a:ext>
            </a:extLst>
          </p:cNvPr>
          <p:cNvCxnSpPr>
            <a:cxnSpLocks/>
          </p:cNvCxnSpPr>
          <p:nvPr/>
        </p:nvCxnSpPr>
        <p:spPr bwMode="auto">
          <a:xfrm>
            <a:off x="8766048" y="4741434"/>
            <a:ext cx="201168" cy="0"/>
          </a:xfrm>
          <a:prstGeom prst="straightConnector1">
            <a:avLst/>
          </a:prstGeom>
          <a:solidFill>
            <a:srgbClr val="F3F3F3"/>
          </a:solidFill>
          <a:ln w="28575" cap="flat" cmpd="sng" algn="ctr">
            <a:solidFill>
              <a:srgbClr val="33CC33"/>
            </a:solidFill>
            <a:prstDash val="solid"/>
            <a:round/>
            <a:headEnd type="none" w="sm" len="med"/>
            <a:tailEnd type="triangle"/>
          </a:ln>
          <a:effectLst/>
        </p:spPr>
      </p:cxnSp>
      <p:cxnSp>
        <p:nvCxnSpPr>
          <p:cNvPr id="145" name="Straight Arrow Connector 144">
            <a:extLst>
              <a:ext uri="{FF2B5EF4-FFF2-40B4-BE49-F238E27FC236}">
                <a16:creationId xmlns:a16="http://schemas.microsoft.com/office/drawing/2014/main" id="{2B0D515B-DD0D-426A-B3AF-D277C37FC1AF}"/>
              </a:ext>
            </a:extLst>
          </p:cNvPr>
          <p:cNvCxnSpPr>
            <a:cxnSpLocks/>
          </p:cNvCxnSpPr>
          <p:nvPr/>
        </p:nvCxnSpPr>
        <p:spPr bwMode="auto">
          <a:xfrm>
            <a:off x="9186672" y="4745736"/>
            <a:ext cx="201168" cy="0"/>
          </a:xfrm>
          <a:prstGeom prst="straightConnector1">
            <a:avLst/>
          </a:prstGeom>
          <a:solidFill>
            <a:srgbClr val="F3F3F3"/>
          </a:solidFill>
          <a:ln w="28575" cap="flat" cmpd="sng" algn="ctr">
            <a:solidFill>
              <a:srgbClr val="FF7C80"/>
            </a:solidFill>
            <a:prstDash val="solid"/>
            <a:round/>
            <a:headEnd type="none" w="sm" len="med"/>
            <a:tailEnd type="triangle"/>
          </a:ln>
          <a:effectLst/>
        </p:spPr>
      </p:cxnSp>
      <p:sp>
        <p:nvSpPr>
          <p:cNvPr id="2" name="TextBox 1">
            <a:extLst>
              <a:ext uri="{FF2B5EF4-FFF2-40B4-BE49-F238E27FC236}">
                <a16:creationId xmlns:a16="http://schemas.microsoft.com/office/drawing/2014/main" id="{3F83ECEF-1CF2-0F49-81B8-76EDA519A153}"/>
              </a:ext>
            </a:extLst>
          </p:cNvPr>
          <p:cNvSpPr txBox="1"/>
          <p:nvPr/>
        </p:nvSpPr>
        <p:spPr>
          <a:xfrm>
            <a:off x="3791712" y="5619258"/>
            <a:ext cx="4374655" cy="830997"/>
          </a:xfrm>
          <a:prstGeom prst="rect">
            <a:avLst/>
          </a:prstGeom>
          <a:solidFill>
            <a:srgbClr val="FFC000">
              <a:alpha val="5000"/>
            </a:srgbClr>
          </a:solidFill>
          <a:ln>
            <a:solidFill>
              <a:srgbClr val="DD2B2C"/>
            </a:solidFill>
          </a:ln>
        </p:spPr>
        <p:txBody>
          <a:bodyPr wrap="square" rtlCol="0">
            <a:spAutoFit/>
          </a:bodyPr>
          <a:lstStyle/>
          <a:p>
            <a:r>
              <a:rPr lang="en-US" sz="2400" dirty="0">
                <a:solidFill>
                  <a:srgbClr val="DD2B2C"/>
                </a:solidFill>
                <a:latin typeface="Garamond" panose="02020404030301010803" pitchFamily="18" charset="0"/>
              </a:rPr>
              <a:t>How do we calculate the expected system Hamiltonian?</a:t>
            </a:r>
          </a:p>
        </p:txBody>
      </p:sp>
    </p:spTree>
    <p:extLst>
      <p:ext uri="{BB962C8B-B14F-4D97-AF65-F5344CB8AC3E}">
        <p14:creationId xmlns:p14="http://schemas.microsoft.com/office/powerpoint/2010/main" val="3917983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36" grpId="0" animBg="1"/>
      <p:bldP spid="130" grpId="0" animBg="1"/>
      <p:bldP spid="131"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7CE77C36-49D1-55EF-935E-FAB1E90CF6C2}"/>
              </a:ext>
            </a:extLst>
          </p:cNvPr>
          <p:cNvGrpSpPr/>
          <p:nvPr/>
        </p:nvGrpSpPr>
        <p:grpSpPr>
          <a:xfrm>
            <a:off x="5054942" y="3023433"/>
            <a:ext cx="4059241" cy="3660831"/>
            <a:chOff x="5054942" y="2928917"/>
            <a:chExt cx="4059241" cy="3660831"/>
          </a:xfrm>
        </p:grpSpPr>
        <p:pic>
          <p:nvPicPr>
            <p:cNvPr id="12" name="Picture 11">
              <a:extLst>
                <a:ext uri="{FF2B5EF4-FFF2-40B4-BE49-F238E27FC236}">
                  <a16:creationId xmlns:a16="http://schemas.microsoft.com/office/drawing/2014/main" id="{B9030910-3E21-4E3E-79F2-F7C9F631034B}"/>
                </a:ext>
              </a:extLst>
            </p:cNvPr>
            <p:cNvPicPr>
              <a:picLocks noChangeAspect="1"/>
            </p:cNvPicPr>
            <p:nvPr/>
          </p:nvPicPr>
          <p:blipFill rotWithShape="1">
            <a:blip r:embed="rId3"/>
            <a:srcRect l="-1" r="38103"/>
            <a:stretch/>
          </p:blipFill>
          <p:spPr>
            <a:xfrm>
              <a:off x="5054942" y="2928917"/>
              <a:ext cx="4059241" cy="3105150"/>
            </a:xfrm>
            <a:prstGeom prst="rect">
              <a:avLst/>
            </a:prstGeom>
          </p:spPr>
        </p:pic>
        <p:sp>
          <p:nvSpPr>
            <p:cNvPr id="30" name="TextBox 29">
              <a:extLst>
                <a:ext uri="{FF2B5EF4-FFF2-40B4-BE49-F238E27FC236}">
                  <a16:creationId xmlns:a16="http://schemas.microsoft.com/office/drawing/2014/main" id="{574BA802-0E5C-E0FF-6052-588951DAC014}"/>
                </a:ext>
              </a:extLst>
            </p:cNvPr>
            <p:cNvSpPr txBox="1"/>
            <p:nvPr/>
          </p:nvSpPr>
          <p:spPr>
            <a:xfrm>
              <a:off x="5437632" y="5943417"/>
              <a:ext cx="3144407" cy="646331"/>
            </a:xfrm>
            <a:prstGeom prst="rect">
              <a:avLst/>
            </a:prstGeom>
            <a:noFill/>
          </p:spPr>
          <p:txBody>
            <a:bodyPr wrap="square">
              <a:spAutoFit/>
            </a:bodyPr>
            <a:lstStyle/>
            <a:p>
              <a:r>
                <a:rPr lang="en-US" i="1" dirty="0">
                  <a:solidFill>
                    <a:srgbClr val="3333FF"/>
                  </a:solidFill>
                  <a:latin typeface="Garamond" panose="02020404030301010803" pitchFamily="18" charset="0"/>
                </a:rPr>
                <a:t>A. </a:t>
              </a:r>
              <a:r>
                <a:rPr lang="en-US" i="1" dirty="0" err="1">
                  <a:solidFill>
                    <a:srgbClr val="3333FF"/>
                  </a:solidFill>
                  <a:latin typeface="Garamond" panose="02020404030301010803" pitchFamily="18" charset="0"/>
                </a:rPr>
                <a:t>Rauschenbeutel</a:t>
              </a:r>
              <a:r>
                <a:rPr lang="en-US" i="1" dirty="0">
                  <a:solidFill>
                    <a:srgbClr val="3333FF"/>
                  </a:solidFill>
                  <a:latin typeface="Garamond" panose="02020404030301010803" pitchFamily="18" charset="0"/>
                </a:rPr>
                <a:t> et al., S. </a:t>
              </a:r>
              <a:r>
                <a:rPr lang="en-US" i="1" dirty="0" err="1">
                  <a:solidFill>
                    <a:srgbClr val="3333FF"/>
                  </a:solidFill>
                  <a:latin typeface="Garamond" panose="02020404030301010803" pitchFamily="18" charset="0"/>
                </a:rPr>
                <a:t>Haroche</a:t>
              </a:r>
              <a:r>
                <a:rPr lang="en-US" i="1" dirty="0">
                  <a:solidFill>
                    <a:srgbClr val="3333FF"/>
                  </a:solidFill>
                  <a:latin typeface="Garamond" panose="02020404030301010803" pitchFamily="18" charset="0"/>
                </a:rPr>
                <a:t>, Science 288, 2024 (2000)</a:t>
              </a:r>
            </a:p>
          </p:txBody>
        </p:sp>
      </p:grpSp>
      <p:sp>
        <p:nvSpPr>
          <p:cNvPr id="2" name="Title 1">
            <a:extLst>
              <a:ext uri="{FF2B5EF4-FFF2-40B4-BE49-F238E27FC236}">
                <a16:creationId xmlns:a16="http://schemas.microsoft.com/office/drawing/2014/main" id="{FB08369D-AB26-734F-9D0F-21D2EA0824C5}"/>
              </a:ext>
            </a:extLst>
          </p:cNvPr>
          <p:cNvSpPr>
            <a:spLocks noGrp="1"/>
          </p:cNvSpPr>
          <p:nvPr>
            <p:ph type="title"/>
          </p:nvPr>
        </p:nvSpPr>
        <p:spPr/>
        <p:txBody>
          <a:bodyPr/>
          <a:lstStyle/>
          <a:p>
            <a:r>
              <a:rPr lang="en-US" sz="3400" dirty="0"/>
              <a:t>Cavity Quantum Electrodynamics</a:t>
            </a:r>
          </a:p>
        </p:txBody>
      </p:sp>
      <p:cxnSp>
        <p:nvCxnSpPr>
          <p:cNvPr id="5" name="Straight Arrow Connector 4">
            <a:extLst>
              <a:ext uri="{FF2B5EF4-FFF2-40B4-BE49-F238E27FC236}">
                <a16:creationId xmlns:a16="http://schemas.microsoft.com/office/drawing/2014/main" id="{E90EBC1B-4865-4525-B510-60DA0E015A05}"/>
              </a:ext>
            </a:extLst>
          </p:cNvPr>
          <p:cNvCxnSpPr/>
          <p:nvPr/>
        </p:nvCxnSpPr>
        <p:spPr bwMode="auto">
          <a:xfrm>
            <a:off x="9570720" y="5916168"/>
            <a:ext cx="914400" cy="914400"/>
          </a:xfrm>
          <a:prstGeom prst="straightConnector1">
            <a:avLst/>
          </a:prstGeom>
          <a:solidFill>
            <a:srgbClr val="F3F3F3"/>
          </a:solidFill>
          <a:ln>
            <a:noFill/>
            <a:tailEnd type="triangle"/>
          </a:ln>
          <a:effectLst>
            <a:outerShdw dist="107763" dir="2700000" algn="ctr" rotWithShape="0">
              <a:schemeClr val="bg2">
                <a:alpha val="50000"/>
              </a:schemeClr>
            </a:outerShdw>
          </a:effectLst>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p:spPr>
      </p:cxnSp>
      <p:sp>
        <p:nvSpPr>
          <p:cNvPr id="9" name="TextBox 8">
            <a:extLst>
              <a:ext uri="{FF2B5EF4-FFF2-40B4-BE49-F238E27FC236}">
                <a16:creationId xmlns:a16="http://schemas.microsoft.com/office/drawing/2014/main" id="{6B418894-8490-8E46-B54F-DC44A1676C25}"/>
              </a:ext>
            </a:extLst>
          </p:cNvPr>
          <p:cNvSpPr txBox="1"/>
          <p:nvPr/>
        </p:nvSpPr>
        <p:spPr>
          <a:xfrm>
            <a:off x="2109216" y="758827"/>
            <a:ext cx="184731" cy="369332"/>
          </a:xfrm>
          <a:prstGeom prst="rect">
            <a:avLst/>
          </a:prstGeom>
          <a:noFill/>
        </p:spPr>
        <p:txBody>
          <a:bodyPr wrap="none" rtlCol="0">
            <a:spAutoFit/>
          </a:bodyPr>
          <a:lstStyle/>
          <a:p>
            <a:endParaRPr lang="en-US" dirty="0"/>
          </a:p>
        </p:txBody>
      </p:sp>
      <p:sp>
        <p:nvSpPr>
          <p:cNvPr id="4" name="Content Placeholder 3">
            <a:extLst>
              <a:ext uri="{FF2B5EF4-FFF2-40B4-BE49-F238E27FC236}">
                <a16:creationId xmlns:a16="http://schemas.microsoft.com/office/drawing/2014/main" id="{F5435B7F-14F7-C493-B63A-EAF2EA3915E4}"/>
              </a:ext>
            </a:extLst>
          </p:cNvPr>
          <p:cNvSpPr>
            <a:spLocks noGrp="1"/>
          </p:cNvSpPr>
          <p:nvPr>
            <p:ph idx="1"/>
          </p:nvPr>
        </p:nvSpPr>
        <p:spPr>
          <a:xfrm>
            <a:off x="203200" y="990600"/>
            <a:ext cx="8944527" cy="5334000"/>
          </a:xfrm>
        </p:spPr>
        <p:txBody>
          <a:bodyPr/>
          <a:lstStyle/>
          <a:p>
            <a:r>
              <a:rPr lang="en-US" dirty="0"/>
              <a:t>Study of the interactions between light confined in a cavity and atoms </a:t>
            </a:r>
          </a:p>
          <a:p>
            <a:pPr lvl="1"/>
            <a:r>
              <a:rPr lang="en-US" sz="2400" dirty="0">
                <a:solidFill>
                  <a:schemeClr val="accent2">
                    <a:lumMod val="60000"/>
                    <a:lumOff val="40000"/>
                  </a:schemeClr>
                </a:solidFill>
              </a:rPr>
              <a:t>Coherent coupling between </a:t>
            </a:r>
            <a:r>
              <a:rPr lang="en-US" sz="2400" b="1" dirty="0">
                <a:solidFill>
                  <a:schemeClr val="accent2">
                    <a:lumMod val="60000"/>
                    <a:lumOff val="40000"/>
                  </a:schemeClr>
                </a:solidFill>
              </a:rPr>
              <a:t>single-photons</a:t>
            </a:r>
            <a:r>
              <a:rPr lang="en-US" sz="2400" dirty="0">
                <a:solidFill>
                  <a:schemeClr val="accent2">
                    <a:lumMod val="60000"/>
                    <a:lumOff val="40000"/>
                  </a:schemeClr>
                </a:solidFill>
              </a:rPr>
              <a:t> and a quantum object </a:t>
            </a:r>
            <a:r>
              <a:rPr lang="en-US" sz="2400" b="1" dirty="0">
                <a:solidFill>
                  <a:schemeClr val="accent2">
                    <a:lumMod val="60000"/>
                    <a:lumOff val="40000"/>
                  </a:schemeClr>
                </a:solidFill>
              </a:rPr>
              <a:t>(atom)</a:t>
            </a:r>
            <a:endParaRPr lang="en-US" sz="2400" b="1" dirty="0"/>
          </a:p>
          <a:p>
            <a:pPr lvl="1">
              <a:buFont typeface="Courier New" panose="02070309020205020404" pitchFamily="49" charset="0"/>
              <a:buChar char="o"/>
            </a:pPr>
            <a:r>
              <a:rPr lang="en-US" sz="2400" dirty="0"/>
              <a:t>Atom can be real or artificial </a:t>
            </a:r>
            <a:r>
              <a:rPr lang="en-US" sz="2400" dirty="0">
                <a:solidFill>
                  <a:srgbClr val="C00000"/>
                </a:solidFill>
              </a:rPr>
              <a:t>(superconducting qubits)</a:t>
            </a:r>
          </a:p>
          <a:p>
            <a:pPr lvl="1">
              <a:buFont typeface="Courier New" panose="02070309020205020404" pitchFamily="49" charset="0"/>
              <a:buChar char="o"/>
            </a:pPr>
            <a:r>
              <a:rPr lang="en-US" sz="2400" dirty="0"/>
              <a:t>Light field can be at optical </a:t>
            </a:r>
            <a:r>
              <a:rPr lang="en-US" sz="2400" dirty="0">
                <a:solidFill>
                  <a:srgbClr val="C00000"/>
                </a:solidFill>
              </a:rPr>
              <a:t>or microwave frequencies</a:t>
            </a:r>
          </a:p>
          <a:p>
            <a:endParaRPr lang="en-US" dirty="0"/>
          </a:p>
        </p:txBody>
      </p:sp>
      <p:grpSp>
        <p:nvGrpSpPr>
          <p:cNvPr id="38" name="Group 37">
            <a:extLst>
              <a:ext uri="{FF2B5EF4-FFF2-40B4-BE49-F238E27FC236}">
                <a16:creationId xmlns:a16="http://schemas.microsoft.com/office/drawing/2014/main" id="{7ACF1D6F-2C60-A54A-6DD3-D84D2D90A01F}"/>
              </a:ext>
            </a:extLst>
          </p:cNvPr>
          <p:cNvGrpSpPr/>
          <p:nvPr/>
        </p:nvGrpSpPr>
        <p:grpSpPr>
          <a:xfrm>
            <a:off x="582127" y="3503261"/>
            <a:ext cx="4014257" cy="3217579"/>
            <a:chOff x="537597" y="3319272"/>
            <a:chExt cx="4014257" cy="3217579"/>
          </a:xfrm>
        </p:grpSpPr>
        <p:pic>
          <p:nvPicPr>
            <p:cNvPr id="22" name="Picture 21">
              <a:extLst>
                <a:ext uri="{FF2B5EF4-FFF2-40B4-BE49-F238E27FC236}">
                  <a16:creationId xmlns:a16="http://schemas.microsoft.com/office/drawing/2014/main" id="{DDCE0BAB-E8B6-710B-005B-4DA9E7F746EA}"/>
                </a:ext>
              </a:extLst>
            </p:cNvPr>
            <p:cNvPicPr>
              <a:picLocks noChangeAspect="1"/>
            </p:cNvPicPr>
            <p:nvPr/>
          </p:nvPicPr>
          <p:blipFill>
            <a:blip r:embed="rId4"/>
            <a:stretch>
              <a:fillRect/>
            </a:stretch>
          </p:blipFill>
          <p:spPr>
            <a:xfrm>
              <a:off x="537597" y="3319272"/>
              <a:ext cx="4014257" cy="2551435"/>
            </a:xfrm>
            <a:prstGeom prst="rect">
              <a:avLst/>
            </a:prstGeom>
          </p:spPr>
        </p:pic>
        <p:sp>
          <p:nvSpPr>
            <p:cNvPr id="23" name="TextBox 22">
              <a:extLst>
                <a:ext uri="{FF2B5EF4-FFF2-40B4-BE49-F238E27FC236}">
                  <a16:creationId xmlns:a16="http://schemas.microsoft.com/office/drawing/2014/main" id="{3CA303E4-0FB2-79DA-26CC-B0B364893E7A}"/>
                </a:ext>
              </a:extLst>
            </p:cNvPr>
            <p:cNvSpPr txBox="1"/>
            <p:nvPr/>
          </p:nvSpPr>
          <p:spPr>
            <a:xfrm>
              <a:off x="1239090" y="5890520"/>
              <a:ext cx="2767367" cy="646331"/>
            </a:xfrm>
            <a:prstGeom prst="rect">
              <a:avLst/>
            </a:prstGeom>
            <a:noFill/>
          </p:spPr>
          <p:txBody>
            <a:bodyPr wrap="square" rtlCol="0">
              <a:spAutoFit/>
            </a:bodyPr>
            <a:lstStyle/>
            <a:p>
              <a:r>
                <a:rPr lang="en-US" i="1" dirty="0">
                  <a:solidFill>
                    <a:srgbClr val="3333FF"/>
                  </a:solidFill>
                  <a:latin typeface="Garamond" panose="02020404030301010803" pitchFamily="18" charset="0"/>
                </a:rPr>
                <a:t>C. J. Hood et al., H. J. Kimble, Science 287, 1447 (2000)</a:t>
              </a:r>
            </a:p>
          </p:txBody>
        </p:sp>
      </p:grpSp>
      <p:grpSp>
        <p:nvGrpSpPr>
          <p:cNvPr id="54" name="Group 53">
            <a:extLst>
              <a:ext uri="{FF2B5EF4-FFF2-40B4-BE49-F238E27FC236}">
                <a16:creationId xmlns:a16="http://schemas.microsoft.com/office/drawing/2014/main" id="{99AF2B98-3DAE-04E4-3648-BCDCD0FA6C06}"/>
              </a:ext>
            </a:extLst>
          </p:cNvPr>
          <p:cNvGrpSpPr/>
          <p:nvPr/>
        </p:nvGrpSpPr>
        <p:grpSpPr>
          <a:xfrm>
            <a:off x="7331464" y="3321329"/>
            <a:ext cx="6439220" cy="3275293"/>
            <a:chOff x="7331464" y="3321329"/>
            <a:chExt cx="6439220" cy="3275293"/>
          </a:xfrm>
        </p:grpSpPr>
        <p:pic>
          <p:nvPicPr>
            <p:cNvPr id="1026" name="Picture 2" descr="undefined">
              <a:extLst>
                <a:ext uri="{FF2B5EF4-FFF2-40B4-BE49-F238E27FC236}">
                  <a16:creationId xmlns:a16="http://schemas.microsoft.com/office/drawing/2014/main" id="{FD98ADF9-DE91-1F8B-7F85-C8FEA42892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9075" y="3794760"/>
              <a:ext cx="2084832" cy="208483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8F710C4-0E4E-8A98-9746-2FFAEE5DB28B}"/>
                </a:ext>
              </a:extLst>
            </p:cNvPr>
            <p:cNvSpPr txBox="1"/>
            <p:nvPr/>
          </p:nvSpPr>
          <p:spPr>
            <a:xfrm>
              <a:off x="8917031" y="3321329"/>
              <a:ext cx="3268086" cy="400110"/>
            </a:xfrm>
            <a:prstGeom prst="rect">
              <a:avLst/>
            </a:prstGeom>
            <a:noFill/>
          </p:spPr>
          <p:txBody>
            <a:bodyPr wrap="square">
              <a:spAutoFit/>
            </a:bodyPr>
            <a:lstStyle/>
            <a:p>
              <a:pPr algn="ctr"/>
              <a:r>
                <a:rPr lang="en-US" sz="2000" u="sng" dirty="0">
                  <a:solidFill>
                    <a:srgbClr val="C00000"/>
                  </a:solidFill>
                  <a:latin typeface="Garamond" panose="02020404030301010803" pitchFamily="18" charset="0"/>
                </a:rPr>
                <a:t>Serge </a:t>
              </a:r>
              <a:r>
                <a:rPr lang="en-US" sz="2000" u="sng" dirty="0" err="1">
                  <a:solidFill>
                    <a:srgbClr val="C00000"/>
                  </a:solidFill>
                  <a:latin typeface="Garamond" panose="02020404030301010803" pitchFamily="18" charset="0"/>
                </a:rPr>
                <a:t>Haroche</a:t>
              </a:r>
              <a:r>
                <a:rPr lang="en-US" sz="2000" u="sng" dirty="0">
                  <a:solidFill>
                    <a:srgbClr val="C00000"/>
                  </a:solidFill>
                  <a:latin typeface="Garamond" panose="02020404030301010803" pitchFamily="18" charset="0"/>
                </a:rPr>
                <a:t> </a:t>
              </a:r>
            </a:p>
          </p:txBody>
        </p:sp>
        <p:sp>
          <p:nvSpPr>
            <p:cNvPr id="37" name="TextBox 36">
              <a:extLst>
                <a:ext uri="{FF2B5EF4-FFF2-40B4-BE49-F238E27FC236}">
                  <a16:creationId xmlns:a16="http://schemas.microsoft.com/office/drawing/2014/main" id="{02CF85F8-2C61-3CF6-61D5-891426BF4929}"/>
                </a:ext>
              </a:extLst>
            </p:cNvPr>
            <p:cNvSpPr txBox="1"/>
            <p:nvPr/>
          </p:nvSpPr>
          <p:spPr>
            <a:xfrm>
              <a:off x="7331464" y="5888736"/>
              <a:ext cx="6439220" cy="707886"/>
            </a:xfrm>
            <a:prstGeom prst="rect">
              <a:avLst/>
            </a:prstGeom>
            <a:noFill/>
          </p:spPr>
          <p:txBody>
            <a:bodyPr wrap="square">
              <a:spAutoFit/>
            </a:bodyPr>
            <a:lstStyle/>
            <a:p>
              <a:pPr algn="ctr"/>
              <a:r>
                <a:rPr lang="en-US" sz="2000" u="sng" dirty="0">
                  <a:solidFill>
                    <a:schemeClr val="accent2">
                      <a:lumMod val="60000"/>
                      <a:lumOff val="40000"/>
                    </a:schemeClr>
                  </a:solidFill>
                  <a:latin typeface="Garamond" panose="02020404030301010803" pitchFamily="18" charset="0"/>
                </a:rPr>
                <a:t>2012 Nobel Prize </a:t>
              </a:r>
            </a:p>
            <a:p>
              <a:pPr algn="ctr"/>
              <a:r>
                <a:rPr lang="en-US" sz="2000" dirty="0">
                  <a:solidFill>
                    <a:schemeClr val="accent2">
                      <a:lumMod val="60000"/>
                      <a:lumOff val="40000"/>
                    </a:schemeClr>
                  </a:solidFill>
                  <a:latin typeface="Garamond" panose="02020404030301010803" pitchFamily="18" charset="0"/>
                </a:rPr>
                <a:t>with David </a:t>
              </a:r>
              <a:r>
                <a:rPr lang="en-US" sz="2000" dirty="0" err="1">
                  <a:solidFill>
                    <a:schemeClr val="accent2">
                      <a:lumMod val="60000"/>
                      <a:lumOff val="40000"/>
                    </a:schemeClr>
                  </a:solidFill>
                  <a:latin typeface="Garamond" panose="02020404030301010803" pitchFamily="18" charset="0"/>
                </a:rPr>
                <a:t>Wineland</a:t>
              </a:r>
              <a:endParaRPr lang="en-US" sz="2000" dirty="0">
                <a:solidFill>
                  <a:schemeClr val="accent2">
                    <a:lumMod val="60000"/>
                    <a:lumOff val="40000"/>
                  </a:schemeClr>
                </a:solidFill>
                <a:latin typeface="Garamond" panose="02020404030301010803" pitchFamily="18" charset="0"/>
              </a:endParaRPr>
            </a:p>
          </p:txBody>
        </p:sp>
      </p:grpSp>
      <p:grpSp>
        <p:nvGrpSpPr>
          <p:cNvPr id="40" name="Group 39">
            <a:extLst>
              <a:ext uri="{FF2B5EF4-FFF2-40B4-BE49-F238E27FC236}">
                <a16:creationId xmlns:a16="http://schemas.microsoft.com/office/drawing/2014/main" id="{63CA4132-9B8E-2D28-DE02-D222095ADCA0}"/>
              </a:ext>
            </a:extLst>
          </p:cNvPr>
          <p:cNvGrpSpPr/>
          <p:nvPr/>
        </p:nvGrpSpPr>
        <p:grpSpPr>
          <a:xfrm>
            <a:off x="8960647" y="958784"/>
            <a:ext cx="2548601" cy="1702120"/>
            <a:chOff x="2977959" y="1397564"/>
            <a:chExt cx="3223613" cy="2030356"/>
          </a:xfrm>
        </p:grpSpPr>
        <p:pic>
          <p:nvPicPr>
            <p:cNvPr id="41" name="Picture 40">
              <a:extLst>
                <a:ext uri="{FF2B5EF4-FFF2-40B4-BE49-F238E27FC236}">
                  <a16:creationId xmlns:a16="http://schemas.microsoft.com/office/drawing/2014/main" id="{85CB944F-7FB4-7A27-C3A3-81BA84A15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959" y="1397564"/>
              <a:ext cx="3223613" cy="2030356"/>
            </a:xfrm>
            <a:prstGeom prst="rect">
              <a:avLst/>
            </a:prstGeom>
          </p:spPr>
        </p:pic>
        <p:sp>
          <p:nvSpPr>
            <p:cNvPr id="42" name="Arc 41">
              <a:extLst>
                <a:ext uri="{FF2B5EF4-FFF2-40B4-BE49-F238E27FC236}">
                  <a16:creationId xmlns:a16="http://schemas.microsoft.com/office/drawing/2014/main" id="{FAF4A3B9-F5B0-DFED-57C1-D579236B6774}"/>
                </a:ext>
              </a:extLst>
            </p:cNvPr>
            <p:cNvSpPr/>
            <p:nvPr/>
          </p:nvSpPr>
          <p:spPr bwMode="auto">
            <a:xfrm>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med" len="med"/>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solidFill>
                  <a:srgbClr val="00B050"/>
                </a:solidFill>
              </a:endParaRPr>
            </a:p>
          </p:txBody>
        </p:sp>
        <p:sp>
          <p:nvSpPr>
            <p:cNvPr id="45" name="Arc 44">
              <a:extLst>
                <a:ext uri="{FF2B5EF4-FFF2-40B4-BE49-F238E27FC236}">
                  <a16:creationId xmlns:a16="http://schemas.microsoft.com/office/drawing/2014/main" id="{503C54A3-46BE-95F7-C127-6E2B7C3778AE}"/>
                </a:ext>
              </a:extLst>
            </p:cNvPr>
            <p:cNvSpPr/>
            <p:nvPr/>
          </p:nvSpPr>
          <p:spPr bwMode="auto">
            <a:xfrm rot="10800000">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mc:AlternateContent xmlns:mc="http://schemas.openxmlformats.org/markup-compatibility/2006" xmlns:a14="http://schemas.microsoft.com/office/drawing/2010/main">
          <mc:Choice Requires="a14">
            <p:sp>
              <p:nvSpPr>
                <p:cNvPr id="46" name="TextBox 455">
                  <a:extLst>
                    <a:ext uri="{FF2B5EF4-FFF2-40B4-BE49-F238E27FC236}">
                      <a16:creationId xmlns:a16="http://schemas.microsoft.com/office/drawing/2014/main" id="{BD54615D-932A-A498-F0B5-32558C0F7685}"/>
                    </a:ext>
                  </a:extLst>
                </p:cNvPr>
                <p:cNvSpPr txBox="1"/>
                <p:nvPr/>
              </p:nvSpPr>
              <p:spPr>
                <a:xfrm>
                  <a:off x="4332820" y="1455757"/>
                  <a:ext cx="802755" cy="584729"/>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a:ea typeface="Cambria Math"/>
                              </a:rPr>
                              <m:t>𝜔</m:t>
                            </m:r>
                          </m:e>
                          <m:sub>
                            <m:r>
                              <a:rPr lang="en-US" sz="2400" i="1">
                                <a:solidFill>
                                  <a:srgbClr val="0070C0"/>
                                </a:solidFill>
                                <a:latin typeface="Cambria Math"/>
                              </a:rPr>
                              <m:t>𝑞</m:t>
                            </m:r>
                          </m:sub>
                        </m:sSub>
                      </m:oMath>
                    </m:oMathPara>
                  </a14:m>
                  <a:endParaRPr lang="en-US" sz="2400" dirty="0">
                    <a:solidFill>
                      <a:srgbClr val="0070C0"/>
                    </a:solidFill>
                  </a:endParaRPr>
                </a:p>
              </p:txBody>
            </p:sp>
          </mc:Choice>
          <mc:Fallback xmlns="">
            <p:sp>
              <p:nvSpPr>
                <p:cNvPr id="47" name="TextBox 455">
                  <a:extLst>
                    <a:ext uri="{FF2B5EF4-FFF2-40B4-BE49-F238E27FC236}">
                      <a16:creationId xmlns:a16="http://schemas.microsoft.com/office/drawing/2014/main" id="{C246DA6B-3A64-4BAA-8599-A6BDEB8F4350}"/>
                    </a:ext>
                  </a:extLst>
                </p:cNvPr>
                <p:cNvSpPr txBox="1">
                  <a:spLocks noRot="1" noChangeAspect="1" noMove="1" noResize="1" noEditPoints="1" noAdjustHandles="1" noChangeArrowheads="1" noChangeShapeType="1" noTextEdit="1"/>
                </p:cNvSpPr>
                <p:nvPr/>
              </p:nvSpPr>
              <p:spPr>
                <a:xfrm>
                  <a:off x="4332820" y="1455757"/>
                  <a:ext cx="802755" cy="584729"/>
                </a:xfrm>
                <a:prstGeom prst="rect">
                  <a:avLst/>
                </a:prstGeom>
                <a:blipFill>
                  <a:blip r:embed="rId14"/>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101">
                  <a:extLst>
                    <a:ext uri="{FF2B5EF4-FFF2-40B4-BE49-F238E27FC236}">
                      <a16:creationId xmlns:a16="http://schemas.microsoft.com/office/drawing/2014/main" id="{ECC84711-3642-4408-DFD1-8EC046B1DB07}"/>
                    </a:ext>
                  </a:extLst>
                </p:cNvPr>
                <p:cNvSpPr txBox="1"/>
                <p:nvPr/>
              </p:nvSpPr>
              <p:spPr>
                <a:xfrm>
                  <a:off x="3170097" y="2826511"/>
                  <a:ext cx="776801" cy="550692"/>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a:ea typeface="Cambria Math"/>
                              </a:rPr>
                              <m:t>𝜔</m:t>
                            </m:r>
                          </m:e>
                          <m:sub>
                            <m:r>
                              <a:rPr lang="en-US" sz="2400" i="1">
                                <a:solidFill>
                                  <a:srgbClr val="FF0000"/>
                                </a:solidFill>
                                <a:latin typeface="Cambria Math"/>
                              </a:rPr>
                              <m:t>𝑐</m:t>
                            </m:r>
                          </m:sub>
                        </m:sSub>
                      </m:oMath>
                    </m:oMathPara>
                  </a14:m>
                  <a:endParaRPr lang="en-US" sz="2400" dirty="0">
                    <a:solidFill>
                      <a:srgbClr val="FF0000"/>
                    </a:solidFill>
                  </a:endParaRPr>
                </a:p>
              </p:txBody>
            </p:sp>
          </mc:Choice>
          <mc:Fallback xmlns="">
            <p:sp>
              <p:nvSpPr>
                <p:cNvPr id="48" name="TextBox 101">
                  <a:extLst>
                    <a:ext uri="{FF2B5EF4-FFF2-40B4-BE49-F238E27FC236}">
                      <a16:creationId xmlns:a16="http://schemas.microsoft.com/office/drawing/2014/main" id="{9ED00D43-35DF-4848-A198-7DA8485A054E}"/>
                    </a:ext>
                  </a:extLst>
                </p:cNvPr>
                <p:cNvSpPr txBox="1">
                  <a:spLocks noRot="1" noChangeAspect="1" noMove="1" noResize="1" noEditPoints="1" noAdjustHandles="1" noChangeArrowheads="1" noChangeShapeType="1" noTextEdit="1"/>
                </p:cNvSpPr>
                <p:nvPr/>
              </p:nvSpPr>
              <p:spPr>
                <a:xfrm>
                  <a:off x="3170097" y="2826511"/>
                  <a:ext cx="776801" cy="55069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102">
                  <a:extLst>
                    <a:ext uri="{FF2B5EF4-FFF2-40B4-BE49-F238E27FC236}">
                      <a16:creationId xmlns:a16="http://schemas.microsoft.com/office/drawing/2014/main" id="{DA834266-7F98-0BAA-E031-625E6B9D4B84}"/>
                    </a:ext>
                  </a:extLst>
                </p:cNvPr>
                <p:cNvSpPr txBox="1"/>
                <p:nvPr/>
              </p:nvSpPr>
              <p:spPr>
                <a:xfrm>
                  <a:off x="4878195" y="2064918"/>
                  <a:ext cx="584912" cy="550692"/>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r>
                          <a:rPr lang="en-US" sz="2400" i="1">
                            <a:solidFill>
                              <a:srgbClr val="00B050"/>
                            </a:solidFill>
                            <a:latin typeface="Cambria Math"/>
                          </a:rPr>
                          <m:t>𝑔</m:t>
                        </m:r>
                      </m:oMath>
                    </m:oMathPara>
                  </a14:m>
                  <a:endParaRPr lang="en-US" sz="2400" dirty="0">
                    <a:solidFill>
                      <a:srgbClr val="00B050"/>
                    </a:solidFill>
                  </a:endParaRPr>
                </a:p>
              </p:txBody>
            </p:sp>
          </mc:Choice>
          <mc:Fallback xmlns="">
            <p:sp>
              <p:nvSpPr>
                <p:cNvPr id="50" name="TextBox 102">
                  <a:extLst>
                    <a:ext uri="{FF2B5EF4-FFF2-40B4-BE49-F238E27FC236}">
                      <a16:creationId xmlns:a16="http://schemas.microsoft.com/office/drawing/2014/main" id="{C5708B23-C058-428C-A338-7667EDD9E862}"/>
                    </a:ext>
                  </a:extLst>
                </p:cNvPr>
                <p:cNvSpPr txBox="1">
                  <a:spLocks noRot="1" noChangeAspect="1" noMove="1" noResize="1" noEditPoints="1" noAdjustHandles="1" noChangeArrowheads="1" noChangeShapeType="1" noTextEdit="1"/>
                </p:cNvSpPr>
                <p:nvPr/>
              </p:nvSpPr>
              <p:spPr>
                <a:xfrm>
                  <a:off x="4878195" y="2064918"/>
                  <a:ext cx="584912" cy="550692"/>
                </a:xfrm>
                <a:prstGeom prst="rect">
                  <a:avLst/>
                </a:prstGeom>
                <a:blipFill>
                  <a:blip r:embed="rId16"/>
                  <a:stretch>
                    <a:fillRect b="-13158"/>
                  </a:stretch>
                </a:blipFill>
              </p:spPr>
              <p:txBody>
                <a:bodyPr/>
                <a:lstStyle/>
                <a:p>
                  <a:r>
                    <a:rPr lang="en-US">
                      <a:noFill/>
                    </a:rPr>
                    <a:t> </a:t>
                  </a:r>
                </a:p>
              </p:txBody>
            </p:sp>
          </mc:Fallback>
        </mc:AlternateContent>
      </p:grpSp>
    </p:spTree>
    <p:extLst>
      <p:ext uri="{BB962C8B-B14F-4D97-AF65-F5344CB8AC3E}">
        <p14:creationId xmlns:p14="http://schemas.microsoft.com/office/powerpoint/2010/main" val="1093166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419" y="758952"/>
            <a:ext cx="11159744" cy="5334000"/>
          </a:xfrm>
        </p:spPr>
        <p:txBody>
          <a:bodyPr/>
          <a:lstStyle/>
          <a:p>
            <a:pPr>
              <a:lnSpc>
                <a:spcPct val="150000"/>
              </a:lnSpc>
              <a:buFont typeface="Wingdings" pitchFamily="2" charset="2"/>
              <a:buChar char="q"/>
            </a:pPr>
            <a:r>
              <a:rPr lang="en-US" dirty="0"/>
              <a:t>Introduction to 3D circuit QED</a:t>
            </a:r>
          </a:p>
          <a:p>
            <a:pPr>
              <a:lnSpc>
                <a:spcPct val="150000"/>
              </a:lnSpc>
              <a:buFont typeface="Wingdings" pitchFamily="2" charset="2"/>
              <a:buChar char="q"/>
            </a:pPr>
            <a:r>
              <a:rPr lang="en-US" dirty="0"/>
              <a:t>Extracting the </a:t>
            </a:r>
            <a:r>
              <a:rPr lang="en-US" dirty="0" err="1"/>
              <a:t>cQED</a:t>
            </a:r>
            <a:r>
              <a:rPr lang="en-US" dirty="0"/>
              <a:t> Hamiltonian</a:t>
            </a:r>
          </a:p>
          <a:p>
            <a:pPr lvl="1">
              <a:lnSpc>
                <a:spcPct val="150000"/>
              </a:lnSpc>
              <a:buFont typeface="Arial" panose="020B0604020202020204" pitchFamily="34" charset="0"/>
              <a:buChar char="•"/>
            </a:pPr>
            <a:r>
              <a:rPr lang="en-US" sz="2400" dirty="0"/>
              <a:t>Black box quantization</a:t>
            </a:r>
          </a:p>
          <a:p>
            <a:pPr>
              <a:lnSpc>
                <a:spcPct val="150000"/>
              </a:lnSpc>
              <a:buFont typeface="Wingdings" pitchFamily="2" charset="2"/>
              <a:buChar char="q"/>
            </a:pPr>
            <a:r>
              <a:rPr lang="en-US" dirty="0"/>
              <a:t>Quantum control using a </a:t>
            </a:r>
            <a:r>
              <a:rPr lang="en-US" dirty="0" err="1"/>
              <a:t>transmon</a:t>
            </a:r>
            <a:endParaRPr lang="en-US" dirty="0"/>
          </a:p>
          <a:p>
            <a:pPr lvl="1">
              <a:lnSpc>
                <a:spcPct val="150000"/>
              </a:lnSpc>
              <a:buFont typeface="Arial" panose="020B0604020202020204" pitchFamily="34" charset="0"/>
              <a:buChar char="•"/>
            </a:pPr>
            <a:r>
              <a:rPr lang="en-US" sz="2400" dirty="0"/>
              <a:t>4-wave mixing</a:t>
            </a:r>
          </a:p>
          <a:p>
            <a:pPr lvl="1">
              <a:lnSpc>
                <a:spcPct val="150000"/>
              </a:lnSpc>
              <a:buFont typeface="Arial" panose="020B0604020202020204" pitchFamily="34" charset="0"/>
              <a:buChar char="•"/>
            </a:pPr>
            <a:r>
              <a:rPr lang="en-US" sz="2400" dirty="0"/>
              <a:t>SNAP gates</a:t>
            </a:r>
          </a:p>
          <a:p>
            <a:pPr lvl="1">
              <a:lnSpc>
                <a:spcPct val="150000"/>
              </a:lnSpc>
              <a:buFont typeface="Arial" panose="020B0604020202020204" pitchFamily="34" charset="0"/>
              <a:buChar char="•"/>
            </a:pPr>
            <a:r>
              <a:rPr lang="en-US" sz="2400" dirty="0"/>
              <a:t>Photon blockade</a:t>
            </a:r>
          </a:p>
          <a:p>
            <a:pPr lvl="1">
              <a:lnSpc>
                <a:spcPct val="150000"/>
              </a:lnSpc>
              <a:buFont typeface="Arial" panose="020B0604020202020204" pitchFamily="34" charset="0"/>
              <a:buChar char="•"/>
            </a:pPr>
            <a:r>
              <a:rPr lang="en-US" sz="2400" dirty="0"/>
              <a:t>Conditional displacements</a:t>
            </a:r>
          </a:p>
          <a:p>
            <a:pPr>
              <a:lnSpc>
                <a:spcPct val="150000"/>
              </a:lnSpc>
              <a:buFont typeface="Wingdings" pitchFamily="2" charset="2"/>
              <a:buChar char="q"/>
            </a:pPr>
            <a:r>
              <a:rPr lang="en-US" dirty="0"/>
              <a:t>Multimode operations</a:t>
            </a:r>
          </a:p>
        </p:txBody>
      </p:sp>
      <p:sp>
        <p:nvSpPr>
          <p:cNvPr id="2" name="Title 1"/>
          <p:cNvSpPr>
            <a:spLocks noGrp="1"/>
          </p:cNvSpPr>
          <p:nvPr>
            <p:ph type="title"/>
          </p:nvPr>
        </p:nvSpPr>
        <p:spPr/>
        <p:txBody>
          <a:bodyPr/>
          <a:lstStyle/>
          <a:p>
            <a:r>
              <a:rPr lang="en-US" sz="3400" dirty="0"/>
              <a:t>Outline</a:t>
            </a:r>
          </a:p>
        </p:txBody>
      </p:sp>
      <p:pic>
        <p:nvPicPr>
          <p:cNvPr id="12" name="Picture 11">
            <a:extLst>
              <a:ext uri="{FF2B5EF4-FFF2-40B4-BE49-F238E27FC236}">
                <a16:creationId xmlns:a16="http://schemas.microsoft.com/office/drawing/2014/main" id="{08D436CB-E3A2-414C-AA3B-5DF468507E57}"/>
              </a:ext>
            </a:extLst>
          </p:cNvPr>
          <p:cNvPicPr>
            <a:picLocks noChangeAspect="1"/>
          </p:cNvPicPr>
          <p:nvPr/>
        </p:nvPicPr>
        <p:blipFill rotWithShape="1">
          <a:blip r:embed="rId3">
            <a:extLst>
              <a:ext uri="{28A0092B-C50C-407E-A947-70E740481C1C}">
                <a14:useLocalDpi xmlns:a14="http://schemas.microsoft.com/office/drawing/2010/main" val="0"/>
              </a:ext>
            </a:extLst>
          </a:blip>
          <a:srcRect t="1" r="51693" b="-3207"/>
          <a:stretch/>
        </p:blipFill>
        <p:spPr>
          <a:xfrm>
            <a:off x="8936986" y="4232095"/>
            <a:ext cx="2635261" cy="2252084"/>
          </a:xfrm>
          <a:prstGeom prst="rect">
            <a:avLst/>
          </a:prstGeom>
        </p:spPr>
      </p:pic>
      <p:grpSp>
        <p:nvGrpSpPr>
          <p:cNvPr id="13" name="Group 12">
            <a:extLst>
              <a:ext uri="{FF2B5EF4-FFF2-40B4-BE49-F238E27FC236}">
                <a16:creationId xmlns:a16="http://schemas.microsoft.com/office/drawing/2014/main" id="{4FB8B8E0-3D68-4FC4-AFD0-E8148576F0AA}"/>
              </a:ext>
            </a:extLst>
          </p:cNvPr>
          <p:cNvGrpSpPr/>
          <p:nvPr/>
        </p:nvGrpSpPr>
        <p:grpSpPr>
          <a:xfrm>
            <a:off x="6030396" y="3008120"/>
            <a:ext cx="2899443" cy="2929765"/>
            <a:chOff x="1054962" y="1051560"/>
            <a:chExt cx="4023360" cy="4638404"/>
          </a:xfrm>
        </p:grpSpPr>
        <p:pic>
          <p:nvPicPr>
            <p:cNvPr id="14" name="Picture 13">
              <a:extLst>
                <a:ext uri="{FF2B5EF4-FFF2-40B4-BE49-F238E27FC236}">
                  <a16:creationId xmlns:a16="http://schemas.microsoft.com/office/drawing/2014/main" id="{57BF9315-85F8-4C60-B556-567E4C2B0451}"/>
                </a:ext>
              </a:extLst>
            </p:cNvPr>
            <p:cNvPicPr>
              <a:picLocks noChangeAspect="1"/>
            </p:cNvPicPr>
            <p:nvPr/>
          </p:nvPicPr>
          <p:blipFill rotWithShape="1">
            <a:blip r:embed="rId4"/>
            <a:srcRect t="11309" r="60182" b="8957"/>
            <a:stretch/>
          </p:blipFill>
          <p:spPr>
            <a:xfrm>
              <a:off x="1056361" y="1563624"/>
              <a:ext cx="3582710" cy="4126340"/>
            </a:xfrm>
            <a:prstGeom prst="rect">
              <a:avLst/>
            </a:prstGeom>
          </p:spPr>
        </p:pic>
        <p:sp>
          <p:nvSpPr>
            <p:cNvPr id="15" name="Rectangle 14">
              <a:extLst>
                <a:ext uri="{FF2B5EF4-FFF2-40B4-BE49-F238E27FC236}">
                  <a16:creationId xmlns:a16="http://schemas.microsoft.com/office/drawing/2014/main" id="{81D16B47-DF5E-462F-A16D-93B4459DD78F}"/>
                </a:ext>
              </a:extLst>
            </p:cNvPr>
            <p:cNvSpPr/>
            <p:nvPr/>
          </p:nvSpPr>
          <p:spPr bwMode="auto">
            <a:xfrm>
              <a:off x="1054962" y="1051560"/>
              <a:ext cx="4023360" cy="512064"/>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grpSp>
        <p:nvGrpSpPr>
          <p:cNvPr id="19" name="Group 18">
            <a:extLst>
              <a:ext uri="{FF2B5EF4-FFF2-40B4-BE49-F238E27FC236}">
                <a16:creationId xmlns:a16="http://schemas.microsoft.com/office/drawing/2014/main" id="{C9035EE1-A17E-4FFE-9198-6D9D37C025B9}"/>
              </a:ext>
            </a:extLst>
          </p:cNvPr>
          <p:cNvGrpSpPr/>
          <p:nvPr/>
        </p:nvGrpSpPr>
        <p:grpSpPr>
          <a:xfrm>
            <a:off x="9282564" y="2322453"/>
            <a:ext cx="2113839" cy="2033906"/>
            <a:chOff x="6691470" y="2463673"/>
            <a:chExt cx="2113839" cy="2033906"/>
          </a:xfrm>
        </p:grpSpPr>
        <p:pic>
          <p:nvPicPr>
            <p:cNvPr id="9" name="Picture 8">
              <a:extLst>
                <a:ext uri="{FF2B5EF4-FFF2-40B4-BE49-F238E27FC236}">
                  <a16:creationId xmlns:a16="http://schemas.microsoft.com/office/drawing/2014/main" id="{B9BA78DC-99F7-804B-9702-642B31BC2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558" y="2463673"/>
              <a:ext cx="1936751" cy="1936751"/>
            </a:xfrm>
            <a:prstGeom prst="rect">
              <a:avLst/>
            </a:prstGeom>
          </p:spPr>
        </p:pic>
        <p:pic>
          <p:nvPicPr>
            <p:cNvPr id="6" name="Picture 5">
              <a:extLst>
                <a:ext uri="{FF2B5EF4-FFF2-40B4-BE49-F238E27FC236}">
                  <a16:creationId xmlns:a16="http://schemas.microsoft.com/office/drawing/2014/main" id="{0386FB71-750E-4AAD-BA07-4AF3FA15CCFB}"/>
                </a:ext>
              </a:extLst>
            </p:cNvPr>
            <p:cNvPicPr>
              <a:picLocks noChangeAspect="1"/>
            </p:cNvPicPr>
            <p:nvPr/>
          </p:nvPicPr>
          <p:blipFill>
            <a:blip r:embed="rId6"/>
            <a:stretch>
              <a:fillRect/>
            </a:stretch>
          </p:blipFill>
          <p:spPr>
            <a:xfrm>
              <a:off x="7671816" y="4303269"/>
              <a:ext cx="472440" cy="194310"/>
            </a:xfrm>
            <a:prstGeom prst="rect">
              <a:avLst/>
            </a:prstGeom>
          </p:spPr>
        </p:pic>
        <p:pic>
          <p:nvPicPr>
            <p:cNvPr id="18" name="Picture 17">
              <a:extLst>
                <a:ext uri="{FF2B5EF4-FFF2-40B4-BE49-F238E27FC236}">
                  <a16:creationId xmlns:a16="http://schemas.microsoft.com/office/drawing/2014/main" id="{946516B6-2704-4A6F-BD57-8708916F4E62}"/>
                </a:ext>
              </a:extLst>
            </p:cNvPr>
            <p:cNvPicPr>
              <a:picLocks noChangeAspect="1"/>
            </p:cNvPicPr>
            <p:nvPr/>
          </p:nvPicPr>
          <p:blipFill>
            <a:blip r:embed="rId7"/>
            <a:stretch>
              <a:fillRect/>
            </a:stretch>
          </p:blipFill>
          <p:spPr>
            <a:xfrm>
              <a:off x="6691470" y="3149340"/>
              <a:ext cx="289560" cy="468630"/>
            </a:xfrm>
            <a:prstGeom prst="rect">
              <a:avLst/>
            </a:prstGeom>
          </p:spPr>
        </p:pic>
      </p:grpSp>
      <p:pic>
        <p:nvPicPr>
          <p:cNvPr id="5" name="Picture 2" descr="E:\Google Drive\Google Photos\2017\IMG_20170228_193259.jpg">
            <a:extLst>
              <a:ext uri="{FF2B5EF4-FFF2-40B4-BE49-F238E27FC236}">
                <a16:creationId xmlns:a16="http://schemas.microsoft.com/office/drawing/2014/main" id="{EA995C59-B1DB-4D1C-87C9-9AEF23E87E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3862" b="26391"/>
          <a:stretch/>
        </p:blipFill>
        <p:spPr bwMode="auto">
          <a:xfrm>
            <a:off x="6937248" y="1053213"/>
            <a:ext cx="4291298" cy="12802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AF9D705-BFA2-4A74-B8AF-416754BA730C}"/>
              </a:ext>
            </a:extLst>
          </p:cNvPr>
          <p:cNvSpPr/>
          <p:nvPr/>
        </p:nvSpPr>
        <p:spPr bwMode="auto">
          <a:xfrm>
            <a:off x="0" y="1401459"/>
            <a:ext cx="12207240" cy="1371600"/>
          </a:xfrm>
          <a:prstGeom prst="rect">
            <a:avLst/>
          </a:prstGeom>
          <a:solidFill>
            <a:srgbClr val="2D2D8A">
              <a:alpha val="10000"/>
            </a:srgbClr>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29508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287121-204A-4B2F-8176-94F547CA4182}"/>
              </a:ext>
            </a:extLst>
          </p:cNvPr>
          <p:cNvGrpSpPr/>
          <p:nvPr/>
        </p:nvGrpSpPr>
        <p:grpSpPr>
          <a:xfrm>
            <a:off x="6096000" y="1080392"/>
            <a:ext cx="5588000" cy="3238500"/>
            <a:chOff x="6242304" y="2785663"/>
            <a:chExt cx="5588000" cy="3238500"/>
          </a:xfrm>
        </p:grpSpPr>
        <p:pic>
          <p:nvPicPr>
            <p:cNvPr id="6" name="Picture 5">
              <a:extLst>
                <a:ext uri="{FF2B5EF4-FFF2-40B4-BE49-F238E27FC236}">
                  <a16:creationId xmlns:a16="http://schemas.microsoft.com/office/drawing/2014/main" id="{F85A468C-D0E6-431C-8D65-B7830A9EDFF0}"/>
                </a:ext>
              </a:extLst>
            </p:cNvPr>
            <p:cNvPicPr>
              <a:picLocks noChangeAspect="1"/>
            </p:cNvPicPr>
            <p:nvPr/>
          </p:nvPicPr>
          <p:blipFill>
            <a:blip r:embed="rId3"/>
            <a:stretch>
              <a:fillRect/>
            </a:stretch>
          </p:blipFill>
          <p:spPr>
            <a:xfrm>
              <a:off x="6242304" y="2785663"/>
              <a:ext cx="5588000" cy="3238500"/>
            </a:xfrm>
            <a:prstGeom prst="rect">
              <a:avLst/>
            </a:prstGeom>
          </p:spPr>
        </p:pic>
        <p:sp>
          <p:nvSpPr>
            <p:cNvPr id="5" name="Rectangle 4">
              <a:extLst>
                <a:ext uri="{FF2B5EF4-FFF2-40B4-BE49-F238E27FC236}">
                  <a16:creationId xmlns:a16="http://schemas.microsoft.com/office/drawing/2014/main" id="{262519B5-8CF2-4C55-A23B-CF74DF3B23EB}"/>
                </a:ext>
              </a:extLst>
            </p:cNvPr>
            <p:cNvSpPr/>
            <p:nvPr/>
          </p:nvSpPr>
          <p:spPr bwMode="auto">
            <a:xfrm>
              <a:off x="6360837" y="2929470"/>
              <a:ext cx="506264" cy="706327"/>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0FEA230A-9156-411C-B58E-4DFB769F70CE}"/>
                </a:ext>
              </a:extLst>
            </p:cNvPr>
            <p:cNvSpPr/>
            <p:nvPr/>
          </p:nvSpPr>
          <p:spPr bwMode="auto">
            <a:xfrm>
              <a:off x="9131808" y="2833288"/>
              <a:ext cx="506264" cy="706327"/>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gr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36618" y="283463"/>
                <a:ext cx="6398294" cy="6295871"/>
              </a:xfrm>
            </p:spPr>
            <p:txBody>
              <a:bodyPr/>
              <a:lstStyle/>
              <a:p>
                <a:pPr>
                  <a:buFont typeface="Arial" panose="020B0604020202020204" pitchFamily="34" charset="0"/>
                  <a:buChar char="•"/>
                </a:pPr>
                <a:endParaRPr lang="en-US" sz="2800" dirty="0"/>
              </a:p>
              <a:p>
                <a:r>
                  <a:rPr lang="en-US" dirty="0">
                    <a:solidFill>
                      <a:srgbClr val="C00000"/>
                    </a:solidFill>
                  </a:rPr>
                  <a:t>Finding the effective Hamiltonian for a system of weakly </a:t>
                </a:r>
                <a:r>
                  <a:rPr lang="en-US" dirty="0" err="1">
                    <a:solidFill>
                      <a:srgbClr val="C00000"/>
                    </a:solidFill>
                  </a:rPr>
                  <a:t>anharmonic</a:t>
                </a:r>
                <a:r>
                  <a:rPr lang="en-US" dirty="0">
                    <a:solidFill>
                      <a:srgbClr val="C00000"/>
                    </a:solidFill>
                  </a:rPr>
                  <a:t> superconducting circuits coupled to an arbitrary EM environment</a:t>
                </a:r>
              </a:p>
              <a:p>
                <a:pPr>
                  <a:buFont typeface="Wingdings" panose="05000000000000000000" pitchFamily="2" charset="2"/>
                  <a:buChar char="Ø"/>
                </a:pPr>
                <a:r>
                  <a:rPr lang="en-US" dirty="0">
                    <a:solidFill>
                      <a:schemeClr val="accent2">
                        <a:lumMod val="60000"/>
                        <a:lumOff val="40000"/>
                      </a:schemeClr>
                    </a:solidFill>
                  </a:rPr>
                  <a:t>First treat the junction as a linear object with some inductance/capacitance</a:t>
                </a:r>
              </a:p>
              <a:p>
                <a:pPr>
                  <a:buFont typeface="Wingdings" panose="05000000000000000000" pitchFamily="2" charset="2"/>
                  <a:buChar char="Ø"/>
                </a:pPr>
                <a:r>
                  <a:rPr lang="en-US" dirty="0">
                    <a:solidFill>
                      <a:schemeClr val="accent2">
                        <a:lumMod val="60000"/>
                        <a:lumOff val="40000"/>
                      </a:schemeClr>
                    </a:solidFill>
                  </a:rPr>
                  <a:t>Find correct basis by solving the coupled linear problem</a:t>
                </a:r>
              </a:p>
              <a:p>
                <a:pPr>
                  <a:buFont typeface="Wingdings" panose="05000000000000000000" pitchFamily="2" charset="2"/>
                  <a:buChar char="Ø"/>
                </a:pPr>
                <a:r>
                  <a:rPr lang="en-US" dirty="0">
                    <a:solidFill>
                      <a:schemeClr val="accent2">
                        <a:lumMod val="60000"/>
                        <a:lumOff val="40000"/>
                      </a:schemeClr>
                    </a:solidFill>
                  </a:rPr>
                  <a:t>Parameters extracted from impedance </a:t>
                </a:r>
                <a14:m>
                  <m:oMath xmlns:m="http://schemas.openxmlformats.org/officeDocument/2006/math">
                    <m:r>
                      <a:rPr lang="en-US" i="1">
                        <a:solidFill>
                          <a:schemeClr val="accent2">
                            <a:lumMod val="60000"/>
                            <a:lumOff val="40000"/>
                          </a:schemeClr>
                        </a:solidFill>
                        <a:latin typeface="Cambria Math" panose="02040503050406030204" pitchFamily="18" charset="0"/>
                      </a:rPr>
                      <m:t>𝑍</m:t>
                    </m:r>
                    <m:r>
                      <a:rPr lang="en-US" i="1">
                        <a:solidFill>
                          <a:schemeClr val="accent2">
                            <a:lumMod val="60000"/>
                            <a:lumOff val="40000"/>
                          </a:schemeClr>
                        </a:solidFill>
                        <a:latin typeface="Cambria Math" panose="02040503050406030204" pitchFamily="18" charset="0"/>
                      </a:rPr>
                      <m:t>(</m:t>
                    </m:r>
                    <m:r>
                      <a:rPr lang="en-US" i="1">
                        <a:solidFill>
                          <a:schemeClr val="accent2">
                            <a:lumMod val="60000"/>
                            <a:lumOff val="40000"/>
                          </a:schemeClr>
                        </a:solidFill>
                        <a:latin typeface="Cambria Math" panose="02040503050406030204" pitchFamily="18" charset="0"/>
                      </a:rPr>
                      <m:t>𝜔</m:t>
                    </m:r>
                    <m:r>
                      <a:rPr lang="en-US" i="1">
                        <a:solidFill>
                          <a:schemeClr val="accent2">
                            <a:lumMod val="60000"/>
                            <a:lumOff val="40000"/>
                          </a:schemeClr>
                        </a:solidFill>
                        <a:latin typeface="Cambria Math" panose="02040503050406030204" pitchFamily="18" charset="0"/>
                      </a:rPr>
                      <m:t>)</m:t>
                    </m:r>
                  </m:oMath>
                </a14:m>
                <a:endParaRPr lang="en-US" dirty="0">
                  <a:solidFill>
                    <a:schemeClr val="accent2">
                      <a:lumMod val="60000"/>
                      <a:lumOff val="40000"/>
                    </a:schemeClr>
                  </a:solidFill>
                </a:endParaRPr>
              </a:p>
              <a:p>
                <a:pPr>
                  <a:buFont typeface="Wingdings" panose="05000000000000000000" pitchFamily="2" charset="2"/>
                  <a:buChar char="Ø"/>
                </a:pPr>
                <a:r>
                  <a:rPr lang="en-US" dirty="0">
                    <a:solidFill>
                      <a:schemeClr val="accent2">
                        <a:lumMod val="60000"/>
                        <a:lumOff val="40000"/>
                      </a:schemeClr>
                    </a:solidFill>
                  </a:rPr>
                  <a:t>Perturbatively add back the non-linear terms while rewriting in the new basis</a:t>
                </a:r>
              </a:p>
              <a:p>
                <a:pPr marL="0" indent="0">
                  <a:buNone/>
                </a:pPr>
                <a:endParaRPr lang="en-US" sz="2600" dirty="0"/>
              </a:p>
              <a:p>
                <a:pPr>
                  <a:buFont typeface="Wingdings" panose="05000000000000000000" pitchFamily="2" charset="2"/>
                  <a:buChar char="Ø"/>
                </a:pPr>
                <a:endParaRPr lang="en-US" sz="2800" dirty="0"/>
              </a:p>
              <a:p>
                <a:endParaRPr lang="en-US" sz="2800" dirty="0"/>
              </a:p>
              <a:p>
                <a:endParaRPr lang="en-US" sz="2800" dirty="0"/>
              </a:p>
              <a:p>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1600" dirty="0"/>
              </a:p>
              <a:p>
                <a:pPr marL="457200" lvl="1" indent="0">
                  <a:buNone/>
                </a:pPr>
                <a:endParaRPr lang="en-US" dirty="0"/>
              </a:p>
              <a:p>
                <a:pPr marL="457200" lvl="1" indent="0">
                  <a:buNone/>
                </a:pPr>
                <a:r>
                  <a:rPr lang="en-US" sz="2400" dirty="0"/>
                  <a:t>m</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36618" y="283463"/>
                <a:ext cx="6398294" cy="6295871"/>
              </a:xfrm>
              <a:blipFill>
                <a:blip r:embed="rId4"/>
                <a:stretch>
                  <a:fillRect l="-1188" r="-2178" b="-63911"/>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sz="3600" dirty="0"/>
              <a:t>Black box quantization</a:t>
            </a:r>
          </a:p>
        </p:txBody>
      </p:sp>
      <p:sp>
        <p:nvSpPr>
          <p:cNvPr id="10" name="TextBox 9">
            <a:extLst>
              <a:ext uri="{FF2B5EF4-FFF2-40B4-BE49-F238E27FC236}">
                <a16:creationId xmlns:a16="http://schemas.microsoft.com/office/drawing/2014/main" id="{0D02083E-0A31-4787-BB7A-E6677061BA76}"/>
              </a:ext>
            </a:extLst>
          </p:cNvPr>
          <p:cNvSpPr txBox="1"/>
          <p:nvPr/>
        </p:nvSpPr>
        <p:spPr>
          <a:xfrm>
            <a:off x="587335" y="5171338"/>
            <a:ext cx="5632704" cy="769441"/>
          </a:xfrm>
          <a:prstGeom prst="rect">
            <a:avLst/>
          </a:prstGeom>
          <a:noFill/>
          <a:ln>
            <a:solidFill>
              <a:schemeClr val="accent2">
                <a:lumMod val="60000"/>
                <a:lumOff val="40000"/>
              </a:schemeClr>
            </a:solidFill>
          </a:ln>
        </p:spPr>
        <p:txBody>
          <a:bodyPr wrap="square" rtlCol="0">
            <a:spAutoFit/>
          </a:bodyPr>
          <a:lstStyle/>
          <a:p>
            <a:r>
              <a:rPr lang="en-US" sz="2200" dirty="0">
                <a:solidFill>
                  <a:srgbClr val="2D2D8A"/>
                </a:solidFill>
                <a:latin typeface="Adobe Garamond Pro" panose="02020502060506020403" pitchFamily="18" charset="0"/>
              </a:rPr>
              <a:t>Black-Box Superconducting Circuit Quantization, S. </a:t>
            </a:r>
            <a:r>
              <a:rPr lang="en-US" sz="2200" dirty="0" err="1">
                <a:solidFill>
                  <a:srgbClr val="2D2D8A"/>
                </a:solidFill>
                <a:latin typeface="Adobe Garamond Pro" panose="02020502060506020403" pitchFamily="18" charset="0"/>
              </a:rPr>
              <a:t>Nigg</a:t>
            </a:r>
            <a:r>
              <a:rPr lang="en-US" sz="2200" dirty="0">
                <a:solidFill>
                  <a:srgbClr val="2D2D8A"/>
                </a:solidFill>
                <a:latin typeface="Adobe Garamond Pro" panose="02020502060506020403" pitchFamily="18" charset="0"/>
              </a:rPr>
              <a:t> et. al., PRL 108, 240502 (2012</a:t>
            </a:r>
            <a:r>
              <a:rPr lang="en-US" sz="2200" dirty="0"/>
              <a:t>)</a:t>
            </a:r>
            <a:endParaRPr lang="en-US" sz="2200" i="1" dirty="0">
              <a:solidFill>
                <a:srgbClr val="2D2D8A"/>
              </a:solidFill>
              <a:latin typeface="Adobe Garamond Pro" panose="02020502060506020403" pitchFamily="18" charset="0"/>
            </a:endParaRPr>
          </a:p>
        </p:txBody>
      </p:sp>
      <p:pic>
        <p:nvPicPr>
          <p:cNvPr id="8" name="Picture 7">
            <a:extLst>
              <a:ext uri="{FF2B5EF4-FFF2-40B4-BE49-F238E27FC236}">
                <a16:creationId xmlns:a16="http://schemas.microsoft.com/office/drawing/2014/main" id="{472C72E5-EF39-42F7-B74A-8E136F4ACA16}"/>
              </a:ext>
            </a:extLst>
          </p:cNvPr>
          <p:cNvPicPr>
            <a:picLocks noChangeAspect="1"/>
          </p:cNvPicPr>
          <p:nvPr/>
        </p:nvPicPr>
        <p:blipFill>
          <a:blip r:embed="rId5"/>
          <a:stretch>
            <a:fillRect/>
          </a:stretch>
        </p:blipFill>
        <p:spPr>
          <a:xfrm>
            <a:off x="8096630" y="4158358"/>
            <a:ext cx="1828800" cy="2057400"/>
          </a:xfrm>
          <a:prstGeom prst="rect">
            <a:avLst/>
          </a:prstGeom>
        </p:spPr>
      </p:pic>
    </p:spTree>
    <p:extLst>
      <p:ext uri="{BB962C8B-B14F-4D97-AF65-F5344CB8AC3E}">
        <p14:creationId xmlns:p14="http://schemas.microsoft.com/office/powerpoint/2010/main" val="5334034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2C72E5-EF39-42F7-B74A-8E136F4ACA16}"/>
              </a:ext>
            </a:extLst>
          </p:cNvPr>
          <p:cNvPicPr>
            <a:picLocks noChangeAspect="1"/>
          </p:cNvPicPr>
          <p:nvPr/>
        </p:nvPicPr>
        <p:blipFill>
          <a:blip r:embed="rId3"/>
          <a:stretch>
            <a:fillRect/>
          </a:stretch>
        </p:blipFill>
        <p:spPr>
          <a:xfrm>
            <a:off x="9424416" y="1286299"/>
            <a:ext cx="1828800" cy="2057400"/>
          </a:xfrm>
          <a:prstGeom prst="rect">
            <a:avLst/>
          </a:prstGeom>
        </p:spPr>
      </p:pic>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36618" y="283463"/>
                <a:ext cx="6280360" cy="6176605"/>
              </a:xfrm>
            </p:spPr>
            <p:txBody>
              <a:bodyPr/>
              <a:lstStyle/>
              <a:p>
                <a:pPr>
                  <a:buFont typeface="Arial" panose="020B0604020202020204" pitchFamily="34" charset="0"/>
                  <a:buChar char="•"/>
                </a:pPr>
                <a:endParaRPr lang="en-US" dirty="0"/>
              </a:p>
              <a:p>
                <a:r>
                  <a:rPr lang="en-US" dirty="0"/>
                  <a:t>The relevant parameter to be extracted from </a:t>
                </a:r>
                <a14:m>
                  <m:oMath xmlns:m="http://schemas.openxmlformats.org/officeDocument/2006/math">
                    <m:r>
                      <a:rPr lang="en-US" i="1">
                        <a:latin typeface="Cambria Math" panose="02040503050406030204" pitchFamily="18" charset="0"/>
                      </a:rPr>
                      <m:t>𝑍</m:t>
                    </m:r>
                    <m:r>
                      <a:rPr lang="en-US" i="1">
                        <a:latin typeface="Cambria Math" panose="02040503050406030204" pitchFamily="18" charset="0"/>
                      </a:rPr>
                      <m:t>(</m:t>
                    </m:r>
                    <m:r>
                      <a:rPr lang="en-US" i="1">
                        <a:latin typeface="Cambria Math" panose="02040503050406030204" pitchFamily="18" charset="0"/>
                      </a:rPr>
                      <m:t>𝜔</m:t>
                    </m:r>
                    <m:r>
                      <a:rPr lang="en-US" i="1">
                        <a:latin typeface="Cambria Math" panose="02040503050406030204" pitchFamily="18" charset="0"/>
                      </a:rPr>
                      <m:t>) </m:t>
                    </m:r>
                  </m:oMath>
                </a14:m>
                <a:r>
                  <a:rPr lang="en-US" dirty="0"/>
                  <a:t>is the participation of each of the normal modes at the junction</a:t>
                </a:r>
              </a:p>
              <a:p>
                <a:r>
                  <a:rPr lang="en-US" dirty="0">
                    <a:solidFill>
                      <a:srgbClr val="C00000"/>
                    </a:solidFill>
                  </a:rPr>
                  <a:t>Total impedance found by combining that of the EM environment and the junction in parallel</a:t>
                </a:r>
              </a:p>
              <a:p>
                <a:pPr lvl="1">
                  <a:buFont typeface="Wingdings" panose="05000000000000000000" pitchFamily="2" charset="2"/>
                  <a:buChar char="§"/>
                </a:pPr>
                <a14:m>
                  <m:oMath xmlns:m="http://schemas.openxmlformats.org/officeDocument/2006/math">
                    <m:sSup>
                      <m:sSupPr>
                        <m:ctrlPr>
                          <a:rPr lang="en-US" sz="2400" i="1" dirty="0">
                            <a:solidFill>
                              <a:srgbClr val="C00000"/>
                            </a:solidFill>
                            <a:latin typeface="Cambria Math" panose="02040503050406030204" pitchFamily="18" charset="0"/>
                          </a:rPr>
                        </m:ctrlPr>
                      </m:sSupPr>
                      <m:e>
                        <m:r>
                          <a:rPr lang="en-US" sz="2400" i="1">
                            <a:solidFill>
                              <a:srgbClr val="C00000"/>
                            </a:solidFill>
                            <a:latin typeface="Cambria Math" panose="02040503050406030204" pitchFamily="18" charset="0"/>
                          </a:rPr>
                          <m:t>𝑍</m:t>
                        </m:r>
                        <m:r>
                          <a:rPr lang="en-US" sz="2400" i="1">
                            <a:solidFill>
                              <a:srgbClr val="C00000"/>
                            </a:solidFill>
                            <a:latin typeface="Cambria Math" panose="02040503050406030204" pitchFamily="18" charset="0"/>
                          </a:rPr>
                          <m:t> (</m:t>
                        </m:r>
                        <m:r>
                          <a:rPr lang="en-US" sz="2400" i="1">
                            <a:solidFill>
                              <a:srgbClr val="C00000"/>
                            </a:solidFill>
                            <a:latin typeface="Cambria Math" panose="02040503050406030204" pitchFamily="18" charset="0"/>
                          </a:rPr>
                          <m:t>𝜔</m:t>
                        </m:r>
                        <m:r>
                          <a:rPr lang="en-US" sz="2400" i="1">
                            <a:solidFill>
                              <a:srgbClr val="C00000"/>
                            </a:solidFill>
                            <a:latin typeface="Cambria Math" panose="02040503050406030204" pitchFamily="18" charset="0"/>
                          </a:rPr>
                          <m:t>)</m:t>
                        </m:r>
                      </m:e>
                      <m:sup>
                        <m:r>
                          <a:rPr lang="en-US" sz="2400" i="1" dirty="0">
                            <a:solidFill>
                              <a:srgbClr val="C00000"/>
                            </a:solidFill>
                            <a:latin typeface="Cambria Math" panose="02040503050406030204" pitchFamily="18" charset="0"/>
                          </a:rPr>
                          <m:t>−1</m:t>
                        </m:r>
                      </m:sup>
                    </m:sSup>
                    <m:r>
                      <a:rPr lang="en-US" sz="2400" i="1" dirty="0">
                        <a:solidFill>
                          <a:srgbClr val="C00000"/>
                        </a:solidFill>
                        <a:latin typeface="Cambria Math" panose="02040503050406030204" pitchFamily="18" charset="0"/>
                      </a:rPr>
                      <m:t>= </m:t>
                    </m:r>
                    <m:r>
                      <a:rPr lang="en-US" sz="2400" i="1" dirty="0">
                        <a:solidFill>
                          <a:srgbClr val="C00000"/>
                        </a:solidFill>
                        <a:latin typeface="Cambria Math" panose="02040503050406030204" pitchFamily="18" charset="0"/>
                      </a:rPr>
                      <m:t>𝑌</m:t>
                    </m:r>
                    <m:d>
                      <m:dPr>
                        <m:ctrlPr>
                          <a:rPr lang="en-US" sz="2400" i="1" dirty="0">
                            <a:solidFill>
                              <a:srgbClr val="C00000"/>
                            </a:solidFill>
                            <a:latin typeface="Cambria Math" panose="02040503050406030204" pitchFamily="18" charset="0"/>
                          </a:rPr>
                        </m:ctrlPr>
                      </m:dPr>
                      <m:e>
                        <m:r>
                          <a:rPr lang="en-US" sz="2400" i="1" dirty="0">
                            <a:solidFill>
                              <a:srgbClr val="C00000"/>
                            </a:solidFill>
                            <a:latin typeface="Cambria Math" panose="02040503050406030204" pitchFamily="18" charset="0"/>
                          </a:rPr>
                          <m:t>𝜔</m:t>
                        </m:r>
                      </m:e>
                    </m:d>
                    <m:r>
                      <a:rPr lang="en-US" sz="2400" i="1" dirty="0">
                        <a:solidFill>
                          <a:srgbClr val="C00000"/>
                        </a:solidFill>
                        <a:latin typeface="Cambria Math" panose="02040503050406030204" pitchFamily="18" charset="0"/>
                      </a:rPr>
                      <m:t>=</m:t>
                    </m:r>
                    <m:sSub>
                      <m:sSubPr>
                        <m:ctrlPr>
                          <a:rPr lang="en-US" sz="2400" i="1" dirty="0">
                            <a:solidFill>
                              <a:srgbClr val="C00000"/>
                            </a:solidFill>
                            <a:latin typeface="Cambria Math" panose="02040503050406030204" pitchFamily="18" charset="0"/>
                          </a:rPr>
                        </m:ctrlPr>
                      </m:sSubPr>
                      <m:e>
                        <m:r>
                          <a:rPr lang="en-US" sz="2400" i="1" dirty="0">
                            <a:solidFill>
                              <a:srgbClr val="C00000"/>
                            </a:solidFill>
                            <a:latin typeface="Cambria Math" panose="02040503050406030204" pitchFamily="18" charset="0"/>
                          </a:rPr>
                          <m:t>𝑌</m:t>
                        </m:r>
                      </m:e>
                      <m:sub>
                        <m:r>
                          <a:rPr lang="en-US" sz="2400" i="1" dirty="0">
                            <a:solidFill>
                              <a:srgbClr val="C00000"/>
                            </a:solidFill>
                            <a:latin typeface="Cambria Math" panose="02040503050406030204" pitchFamily="18" charset="0"/>
                          </a:rPr>
                          <m:t>𝐶</m:t>
                        </m:r>
                      </m:sub>
                    </m:sSub>
                    <m:d>
                      <m:dPr>
                        <m:ctrlPr>
                          <a:rPr lang="en-US" sz="2400" i="1" dirty="0">
                            <a:solidFill>
                              <a:srgbClr val="C00000"/>
                            </a:solidFill>
                            <a:latin typeface="Cambria Math" panose="02040503050406030204" pitchFamily="18" charset="0"/>
                          </a:rPr>
                        </m:ctrlPr>
                      </m:dPr>
                      <m:e>
                        <m:r>
                          <a:rPr lang="en-US" sz="2400" i="1" dirty="0">
                            <a:solidFill>
                              <a:srgbClr val="C00000"/>
                            </a:solidFill>
                            <a:latin typeface="Cambria Math" panose="02040503050406030204" pitchFamily="18" charset="0"/>
                          </a:rPr>
                          <m:t>𝜔</m:t>
                        </m:r>
                      </m:e>
                    </m:d>
                    <m:r>
                      <a:rPr lang="en-US" sz="2400" i="1" dirty="0">
                        <a:solidFill>
                          <a:srgbClr val="C00000"/>
                        </a:solidFill>
                        <a:latin typeface="Cambria Math" panose="02040503050406030204" pitchFamily="18" charset="0"/>
                      </a:rPr>
                      <m:t>+</m:t>
                    </m:r>
                    <m:sSub>
                      <m:sSubPr>
                        <m:ctrlPr>
                          <a:rPr lang="en-US" sz="2400" i="1" dirty="0">
                            <a:solidFill>
                              <a:srgbClr val="C00000"/>
                            </a:solidFill>
                            <a:latin typeface="Cambria Math" panose="02040503050406030204" pitchFamily="18" charset="0"/>
                          </a:rPr>
                        </m:ctrlPr>
                      </m:sSubPr>
                      <m:e>
                        <m:r>
                          <a:rPr lang="en-US" sz="2400" i="1" dirty="0">
                            <a:solidFill>
                              <a:srgbClr val="C00000"/>
                            </a:solidFill>
                            <a:latin typeface="Cambria Math" panose="02040503050406030204" pitchFamily="18" charset="0"/>
                          </a:rPr>
                          <m:t>𝑌</m:t>
                        </m:r>
                      </m:e>
                      <m:sub>
                        <m:r>
                          <a:rPr lang="en-US" sz="2400" i="1" dirty="0">
                            <a:solidFill>
                              <a:srgbClr val="C00000"/>
                            </a:solidFill>
                            <a:latin typeface="Cambria Math" panose="02040503050406030204" pitchFamily="18" charset="0"/>
                          </a:rPr>
                          <m:t>𝐽</m:t>
                        </m:r>
                      </m:sub>
                    </m:sSub>
                    <m:d>
                      <m:dPr>
                        <m:ctrlPr>
                          <a:rPr lang="en-US" sz="2400" i="1" dirty="0">
                            <a:solidFill>
                              <a:srgbClr val="C00000"/>
                            </a:solidFill>
                            <a:latin typeface="Cambria Math" panose="02040503050406030204" pitchFamily="18" charset="0"/>
                          </a:rPr>
                        </m:ctrlPr>
                      </m:dPr>
                      <m:e>
                        <m:r>
                          <a:rPr lang="en-US" sz="2400" i="1" dirty="0">
                            <a:solidFill>
                              <a:srgbClr val="C00000"/>
                            </a:solidFill>
                            <a:latin typeface="Cambria Math" panose="02040503050406030204" pitchFamily="18" charset="0"/>
                          </a:rPr>
                          <m:t>𝜔</m:t>
                        </m:r>
                      </m:e>
                    </m:d>
                  </m:oMath>
                </a14:m>
                <a:endParaRPr lang="en-US" sz="2400" dirty="0">
                  <a:solidFill>
                    <a:srgbClr val="C00000"/>
                  </a:solidFill>
                </a:endParaRPr>
              </a:p>
              <a:p>
                <a:pPr lvl="1">
                  <a:buFont typeface="Wingdings" panose="05000000000000000000" pitchFamily="2" charset="2"/>
                  <a:buChar char="§"/>
                </a:pPr>
                <a14:m>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𝑌</m:t>
                        </m:r>
                      </m:e>
                      <m:sub>
                        <m:r>
                          <a:rPr lang="en-US" sz="2400" b="0" i="1" smtClean="0">
                            <a:solidFill>
                              <a:srgbClr val="C00000"/>
                            </a:solidFill>
                            <a:latin typeface="Cambria Math" panose="02040503050406030204" pitchFamily="18" charset="0"/>
                          </a:rPr>
                          <m:t>𝐽</m:t>
                        </m:r>
                      </m:sub>
                    </m:sSub>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𝜔</m:t>
                        </m:r>
                      </m:e>
                    </m:d>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𝑗</m:t>
                    </m:r>
                    <m:r>
                      <a:rPr lang="en-US" sz="2400" b="0" i="1" smtClean="0">
                        <a:solidFill>
                          <a:srgbClr val="C00000"/>
                        </a:solidFill>
                        <a:latin typeface="Cambria Math" panose="02040503050406030204" pitchFamily="18" charset="0"/>
                      </a:rPr>
                      <m:t>𝜔</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𝐶</m:t>
                        </m:r>
                      </m:e>
                      <m:sub>
                        <m:r>
                          <a:rPr lang="en-US" sz="2400" b="0" i="1" smtClean="0">
                            <a:solidFill>
                              <a:srgbClr val="C00000"/>
                            </a:solidFill>
                            <a:latin typeface="Cambria Math" panose="02040503050406030204" pitchFamily="18" charset="0"/>
                          </a:rPr>
                          <m:t>𝑗</m:t>
                        </m:r>
                      </m:sub>
                    </m:sSub>
                    <m:r>
                      <a:rPr lang="en-US" sz="2400" b="0" i="1" smtClean="0">
                        <a:solidFill>
                          <a:srgbClr val="C00000"/>
                        </a:solidFill>
                        <a:latin typeface="Cambria Math" panose="02040503050406030204" pitchFamily="18" charset="0"/>
                      </a:rPr>
                      <m:t>+</m:t>
                    </m:r>
                    <m:f>
                      <m:fPr>
                        <m:ctrlPr>
                          <a:rPr lang="en-US" sz="2400" b="0" i="1" smtClean="0">
                            <a:solidFill>
                              <a:srgbClr val="C00000"/>
                            </a:solidFill>
                            <a:latin typeface="Cambria Math" panose="02040503050406030204" pitchFamily="18" charset="0"/>
                          </a:rPr>
                        </m:ctrlPr>
                      </m:fPr>
                      <m:num>
                        <m:r>
                          <a:rPr lang="en-US" sz="2400" b="0" i="1" smtClean="0">
                            <a:solidFill>
                              <a:srgbClr val="C00000"/>
                            </a:solidFill>
                            <a:latin typeface="Cambria Math" panose="02040503050406030204" pitchFamily="18" charset="0"/>
                          </a:rPr>
                          <m:t>1</m:t>
                        </m:r>
                      </m:num>
                      <m:den>
                        <m:r>
                          <a:rPr lang="en-US" sz="2400" b="0" i="1" smtClean="0">
                            <a:solidFill>
                              <a:srgbClr val="C00000"/>
                            </a:solidFill>
                            <a:latin typeface="Cambria Math" panose="02040503050406030204" pitchFamily="18" charset="0"/>
                          </a:rPr>
                          <m:t>𝑗</m:t>
                        </m:r>
                        <m:r>
                          <a:rPr lang="en-US" sz="2400" b="0" i="1" smtClean="0">
                            <a:solidFill>
                              <a:srgbClr val="C00000"/>
                            </a:solidFill>
                            <a:latin typeface="Cambria Math" panose="02040503050406030204" pitchFamily="18" charset="0"/>
                          </a:rPr>
                          <m:t>𝜔</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𝐿</m:t>
                            </m:r>
                          </m:e>
                          <m:sub>
                            <m:r>
                              <a:rPr lang="en-US" sz="2400" b="0" i="1" smtClean="0">
                                <a:solidFill>
                                  <a:srgbClr val="C00000"/>
                                </a:solidFill>
                                <a:latin typeface="Cambria Math" panose="02040503050406030204" pitchFamily="18" charset="0"/>
                              </a:rPr>
                              <m:t>𝐽</m:t>
                            </m:r>
                          </m:sub>
                        </m:sSub>
                      </m:den>
                    </m:f>
                  </m:oMath>
                </a14:m>
                <a:endParaRPr lang="en-US" sz="2400" dirty="0"/>
              </a:p>
              <a:p>
                <a:r>
                  <a:rPr lang="en-US" b="1" dirty="0">
                    <a:solidFill>
                      <a:srgbClr val="2D2D8A"/>
                    </a:solidFill>
                  </a:rPr>
                  <a:t>Forster’s theorem </a:t>
                </a:r>
                <a:r>
                  <a:rPr lang="en-US" dirty="0"/>
                  <a:t>: </a:t>
                </a:r>
                <a14:m>
                  <m:oMath xmlns:m="http://schemas.openxmlformats.org/officeDocument/2006/math">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𝜔</m:t>
                        </m:r>
                      </m:e>
                    </m:d>
                    <m:r>
                      <a:rPr lang="en-US" i="1">
                        <a:latin typeface="Cambria Math" panose="02040503050406030204" pitchFamily="18" charset="0"/>
                      </a:rPr>
                      <m:t> </m:t>
                    </m:r>
                  </m:oMath>
                </a14:m>
                <a:r>
                  <a:rPr lang="en-US" dirty="0"/>
                  <a:t>can be synthesized as a series of LCR oscillators</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a:buFont typeface="Wingdings" panose="05000000000000000000" pitchFamily="2" charset="2"/>
                  <a:buChar char="Ø"/>
                </a:pPr>
                <a:endParaRPr lang="en-US" dirty="0"/>
              </a:p>
              <a:p>
                <a:pPr lvl="1">
                  <a:buFont typeface="Wingdings" panose="05000000000000000000" pitchFamily="2" charset="2"/>
                  <a:buChar char="Ø"/>
                </a:pPr>
                <a:endParaRPr lang="en-US" sz="2400" dirty="0"/>
              </a:p>
              <a:p>
                <a:endParaRPr lang="en-US" dirty="0"/>
              </a:p>
              <a:p>
                <a:endParaRPr lang="en-US" dirty="0"/>
              </a:p>
              <a:p>
                <a:endParaRPr lang="en-US" dirty="0"/>
              </a:p>
              <a:p>
                <a:pPr>
                  <a:buFont typeface="Wingdings" panose="05000000000000000000" pitchFamily="2" charset="2"/>
                  <a:buChar char="Ø"/>
                </a:pPr>
                <a:endParaRPr lang="en-US" dirty="0"/>
              </a:p>
              <a:p>
                <a:endParaRPr lang="en-US" dirty="0"/>
              </a:p>
              <a:p>
                <a:endParaRPr lang="en-US" dirty="0"/>
              </a:p>
              <a:p>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457200" lvl="1" indent="0">
                  <a:buNone/>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36618" y="283463"/>
                <a:ext cx="6280360" cy="6176605"/>
              </a:xfrm>
              <a:blipFill>
                <a:blip r:embed="rId4"/>
                <a:stretch>
                  <a:fillRect l="-1210" r="-2218"/>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sz="3600" dirty="0"/>
              <a:t>Black box quantization</a:t>
            </a:r>
          </a:p>
        </p:txBody>
      </p:sp>
      <p:grpSp>
        <p:nvGrpSpPr>
          <p:cNvPr id="4" name="Group 3">
            <a:extLst>
              <a:ext uri="{FF2B5EF4-FFF2-40B4-BE49-F238E27FC236}">
                <a16:creationId xmlns:a16="http://schemas.microsoft.com/office/drawing/2014/main" id="{5E6973BF-F6A3-480C-8565-E69754DED352}"/>
              </a:ext>
            </a:extLst>
          </p:cNvPr>
          <p:cNvGrpSpPr/>
          <p:nvPr/>
        </p:nvGrpSpPr>
        <p:grpSpPr>
          <a:xfrm>
            <a:off x="6262476" y="765500"/>
            <a:ext cx="2616169" cy="3203641"/>
            <a:chOff x="6262476" y="765500"/>
            <a:chExt cx="2616169" cy="3203641"/>
          </a:xfrm>
        </p:grpSpPr>
        <p:pic>
          <p:nvPicPr>
            <p:cNvPr id="6" name="Picture 5">
              <a:extLst>
                <a:ext uri="{FF2B5EF4-FFF2-40B4-BE49-F238E27FC236}">
                  <a16:creationId xmlns:a16="http://schemas.microsoft.com/office/drawing/2014/main" id="{F85A468C-D0E6-431C-8D65-B7830A9EDFF0}"/>
                </a:ext>
              </a:extLst>
            </p:cNvPr>
            <p:cNvPicPr>
              <a:picLocks noChangeAspect="1"/>
            </p:cNvPicPr>
            <p:nvPr/>
          </p:nvPicPr>
          <p:blipFill rotWithShape="1">
            <a:blip r:embed="rId5"/>
            <a:srcRect l="55953" b="1076"/>
            <a:stretch/>
          </p:blipFill>
          <p:spPr>
            <a:xfrm>
              <a:off x="6417279" y="765500"/>
              <a:ext cx="2461366" cy="3203641"/>
            </a:xfrm>
            <a:prstGeom prst="rect">
              <a:avLst/>
            </a:prstGeom>
          </p:spPr>
        </p:pic>
        <p:sp>
          <p:nvSpPr>
            <p:cNvPr id="5" name="Rectangle 4">
              <a:extLst>
                <a:ext uri="{FF2B5EF4-FFF2-40B4-BE49-F238E27FC236}">
                  <a16:creationId xmlns:a16="http://schemas.microsoft.com/office/drawing/2014/main" id="{262519B5-8CF2-4C55-A23B-CF74DF3B23EB}"/>
                </a:ext>
              </a:extLst>
            </p:cNvPr>
            <p:cNvSpPr/>
            <p:nvPr/>
          </p:nvSpPr>
          <p:spPr bwMode="auto">
            <a:xfrm>
              <a:off x="6262476" y="878274"/>
              <a:ext cx="418740" cy="783922"/>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grpSp>
      <p:sp>
        <p:nvSpPr>
          <p:cNvPr id="13" name="Rectangle 12">
            <a:extLst>
              <a:ext uri="{FF2B5EF4-FFF2-40B4-BE49-F238E27FC236}">
                <a16:creationId xmlns:a16="http://schemas.microsoft.com/office/drawing/2014/main" id="{0FEA230A-9156-411C-B58E-4DFB769F70CE}"/>
              </a:ext>
            </a:extLst>
          </p:cNvPr>
          <p:cNvSpPr/>
          <p:nvPr/>
        </p:nvSpPr>
        <p:spPr bwMode="auto">
          <a:xfrm>
            <a:off x="9033448" y="955868"/>
            <a:ext cx="506264" cy="706327"/>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grpSp>
        <p:nvGrpSpPr>
          <p:cNvPr id="12" name="Group 11">
            <a:extLst>
              <a:ext uri="{FF2B5EF4-FFF2-40B4-BE49-F238E27FC236}">
                <a16:creationId xmlns:a16="http://schemas.microsoft.com/office/drawing/2014/main" id="{F9959C9C-D72F-46E0-8628-908EDE4F224D}"/>
              </a:ext>
            </a:extLst>
          </p:cNvPr>
          <p:cNvGrpSpPr>
            <a:grpSpLocks noChangeAspect="1"/>
          </p:cNvGrpSpPr>
          <p:nvPr/>
        </p:nvGrpSpPr>
        <p:grpSpPr>
          <a:xfrm>
            <a:off x="5883848" y="4446672"/>
            <a:ext cx="5891316" cy="1645828"/>
            <a:chOff x="4230624" y="3538277"/>
            <a:chExt cx="7498080" cy="2094702"/>
          </a:xfrm>
        </p:grpSpPr>
        <p:pic>
          <p:nvPicPr>
            <p:cNvPr id="14" name="Picture 13">
              <a:extLst>
                <a:ext uri="{FF2B5EF4-FFF2-40B4-BE49-F238E27FC236}">
                  <a16:creationId xmlns:a16="http://schemas.microsoft.com/office/drawing/2014/main" id="{A730FC4A-3A18-4A12-81D2-BE0566B61DEA}"/>
                </a:ext>
              </a:extLst>
            </p:cNvPr>
            <p:cNvPicPr>
              <a:picLocks noChangeAspect="1"/>
            </p:cNvPicPr>
            <p:nvPr/>
          </p:nvPicPr>
          <p:blipFill>
            <a:blip r:embed="rId6"/>
            <a:stretch>
              <a:fillRect/>
            </a:stretch>
          </p:blipFill>
          <p:spPr>
            <a:xfrm>
              <a:off x="4230624" y="3538277"/>
              <a:ext cx="7498080" cy="2094702"/>
            </a:xfrm>
            <a:prstGeom prst="rect">
              <a:avLst/>
            </a:prstGeom>
          </p:spPr>
        </p:pic>
        <p:sp>
          <p:nvSpPr>
            <p:cNvPr id="15" name="Rectangle 14">
              <a:extLst>
                <a:ext uri="{FF2B5EF4-FFF2-40B4-BE49-F238E27FC236}">
                  <a16:creationId xmlns:a16="http://schemas.microsoft.com/office/drawing/2014/main" id="{E98888DF-0012-490E-BE06-07DEF1E9BC0C}"/>
                </a:ext>
              </a:extLst>
            </p:cNvPr>
            <p:cNvSpPr/>
            <p:nvPr/>
          </p:nvSpPr>
          <p:spPr bwMode="auto">
            <a:xfrm>
              <a:off x="4340352" y="3608569"/>
              <a:ext cx="506264" cy="706327"/>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grpSp>
      <p:pic>
        <p:nvPicPr>
          <p:cNvPr id="16" name="Picture 15">
            <a:extLst>
              <a:ext uri="{FF2B5EF4-FFF2-40B4-BE49-F238E27FC236}">
                <a16:creationId xmlns:a16="http://schemas.microsoft.com/office/drawing/2014/main" id="{4F3D0D8F-BE06-4E56-A384-0ACE6EB0F7C9}"/>
              </a:ext>
            </a:extLst>
          </p:cNvPr>
          <p:cNvPicPr>
            <a:picLocks noChangeAspect="1"/>
          </p:cNvPicPr>
          <p:nvPr/>
        </p:nvPicPr>
        <p:blipFill rotWithShape="1">
          <a:blip r:embed="rId7"/>
          <a:srcRect t="14528" r="518"/>
          <a:stretch/>
        </p:blipFill>
        <p:spPr>
          <a:xfrm>
            <a:off x="424112" y="5053034"/>
            <a:ext cx="4969142" cy="1200751"/>
          </a:xfrm>
          <a:prstGeom prst="rect">
            <a:avLst/>
          </a:prstGeom>
        </p:spPr>
      </p:pic>
    </p:spTree>
    <p:extLst>
      <p:ext uri="{BB962C8B-B14F-4D97-AF65-F5344CB8AC3E}">
        <p14:creationId xmlns:p14="http://schemas.microsoft.com/office/powerpoint/2010/main" val="392448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2088-6993-4774-A99C-AE42E684C517}"/>
              </a:ext>
            </a:extLst>
          </p:cNvPr>
          <p:cNvSpPr>
            <a:spLocks noGrp="1"/>
          </p:cNvSpPr>
          <p:nvPr>
            <p:ph type="title"/>
          </p:nvPr>
        </p:nvSpPr>
        <p:spPr/>
        <p:txBody>
          <a:bodyPr/>
          <a:lstStyle/>
          <a:p>
            <a:r>
              <a:rPr lang="en-US" sz="3400" dirty="0"/>
              <a:t>Extracting the admittance of the cavity using HFSS</a:t>
            </a:r>
          </a:p>
        </p:txBody>
      </p:sp>
      <p:pic>
        <p:nvPicPr>
          <p:cNvPr id="7" name="Picture 6">
            <a:extLst>
              <a:ext uri="{FF2B5EF4-FFF2-40B4-BE49-F238E27FC236}">
                <a16:creationId xmlns:a16="http://schemas.microsoft.com/office/drawing/2014/main" id="{324F84EC-A24F-4F6B-80C1-4AD4D763D80D}"/>
              </a:ext>
            </a:extLst>
          </p:cNvPr>
          <p:cNvPicPr>
            <a:picLocks noChangeAspect="1"/>
          </p:cNvPicPr>
          <p:nvPr/>
        </p:nvPicPr>
        <p:blipFill rotWithShape="1">
          <a:blip r:embed="rId2"/>
          <a:srcRect l="35472" t="22766" r="36375" b="18074"/>
          <a:stretch/>
        </p:blipFill>
        <p:spPr>
          <a:xfrm>
            <a:off x="6511502" y="2988082"/>
            <a:ext cx="1442553" cy="1586808"/>
          </a:xfrm>
          <a:prstGeom prst="rect">
            <a:avLst/>
          </a:prstGeom>
          <a:ln>
            <a:solidFill>
              <a:srgbClr val="2D2D8A"/>
            </a:solidFill>
          </a:ln>
        </p:spPr>
      </p:pic>
      <p:pic>
        <p:nvPicPr>
          <p:cNvPr id="8" name="Picture 7">
            <a:extLst>
              <a:ext uri="{FF2B5EF4-FFF2-40B4-BE49-F238E27FC236}">
                <a16:creationId xmlns:a16="http://schemas.microsoft.com/office/drawing/2014/main" id="{B4357ED0-59E9-4DA2-96E1-A265581EC9F7}"/>
              </a:ext>
            </a:extLst>
          </p:cNvPr>
          <p:cNvPicPr>
            <a:picLocks noChangeAspect="1"/>
          </p:cNvPicPr>
          <p:nvPr/>
        </p:nvPicPr>
        <p:blipFill>
          <a:blip r:embed="rId3"/>
          <a:stretch>
            <a:fillRect/>
          </a:stretch>
        </p:blipFill>
        <p:spPr>
          <a:xfrm>
            <a:off x="5390813" y="1098654"/>
            <a:ext cx="3730752" cy="1576305"/>
          </a:xfrm>
          <a:prstGeom prst="rect">
            <a:avLst/>
          </a:prstGeom>
          <a:ln>
            <a:solidFill>
              <a:srgbClr val="C00000"/>
            </a:solidFill>
          </a:ln>
        </p:spPr>
      </p:pic>
      <p:grpSp>
        <p:nvGrpSpPr>
          <p:cNvPr id="13" name="Group 12">
            <a:extLst>
              <a:ext uri="{FF2B5EF4-FFF2-40B4-BE49-F238E27FC236}">
                <a16:creationId xmlns:a16="http://schemas.microsoft.com/office/drawing/2014/main" id="{B35B15DB-535E-426B-B86B-24712A55E34A}"/>
              </a:ext>
            </a:extLst>
          </p:cNvPr>
          <p:cNvGrpSpPr/>
          <p:nvPr/>
        </p:nvGrpSpPr>
        <p:grpSpPr>
          <a:xfrm>
            <a:off x="8881622" y="750775"/>
            <a:ext cx="2539835" cy="4511927"/>
            <a:chOff x="8881622" y="750775"/>
            <a:chExt cx="2539835" cy="4511927"/>
          </a:xfrm>
        </p:grpSpPr>
        <p:pic>
          <p:nvPicPr>
            <p:cNvPr id="4" name="Picture 3">
              <a:extLst>
                <a:ext uri="{FF2B5EF4-FFF2-40B4-BE49-F238E27FC236}">
                  <a16:creationId xmlns:a16="http://schemas.microsoft.com/office/drawing/2014/main" id="{968B11AB-8728-402A-B9F0-D1DAAB012E6E}"/>
                </a:ext>
              </a:extLst>
            </p:cNvPr>
            <p:cNvPicPr>
              <a:picLocks noChangeAspect="1"/>
            </p:cNvPicPr>
            <p:nvPr/>
          </p:nvPicPr>
          <p:blipFill rotWithShape="1">
            <a:blip r:embed="rId4"/>
            <a:srcRect l="25070" t="11253" r="49861" b="4504"/>
            <a:stretch/>
          </p:blipFill>
          <p:spPr>
            <a:xfrm>
              <a:off x="8881622" y="750775"/>
              <a:ext cx="2539835" cy="4511927"/>
            </a:xfrm>
            <a:prstGeom prst="rect">
              <a:avLst/>
            </a:prstGeom>
          </p:spPr>
        </p:pic>
        <p:sp>
          <p:nvSpPr>
            <p:cNvPr id="9" name="Rectangle 8">
              <a:extLst>
                <a:ext uri="{FF2B5EF4-FFF2-40B4-BE49-F238E27FC236}">
                  <a16:creationId xmlns:a16="http://schemas.microsoft.com/office/drawing/2014/main" id="{49875C3B-49DD-4135-93C1-EB70B9BE12D8}"/>
                </a:ext>
              </a:extLst>
            </p:cNvPr>
            <p:cNvSpPr/>
            <p:nvPr/>
          </p:nvSpPr>
          <p:spPr bwMode="auto">
            <a:xfrm>
              <a:off x="10265664" y="2953512"/>
              <a:ext cx="475488" cy="219456"/>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
        <p:nvSpPr>
          <p:cNvPr id="10" name="Rectangle 9">
            <a:extLst>
              <a:ext uri="{FF2B5EF4-FFF2-40B4-BE49-F238E27FC236}">
                <a16:creationId xmlns:a16="http://schemas.microsoft.com/office/drawing/2014/main" id="{43D358B6-C0CC-44D8-AFB4-AE8629639DBA}"/>
              </a:ext>
            </a:extLst>
          </p:cNvPr>
          <p:cNvSpPr/>
          <p:nvPr/>
        </p:nvSpPr>
        <p:spPr bwMode="auto">
          <a:xfrm>
            <a:off x="7146954" y="1779528"/>
            <a:ext cx="193123" cy="153282"/>
          </a:xfrm>
          <a:prstGeom prst="rect">
            <a:avLst/>
          </a:prstGeom>
          <a:noFill/>
          <a:ln w="9525" cap="flat" cmpd="sng" algn="ctr">
            <a:solidFill>
              <a:srgbClr val="2D2D8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pic>
        <p:nvPicPr>
          <p:cNvPr id="6" name="Picture 5">
            <a:extLst>
              <a:ext uri="{FF2B5EF4-FFF2-40B4-BE49-F238E27FC236}">
                <a16:creationId xmlns:a16="http://schemas.microsoft.com/office/drawing/2014/main" id="{99797C89-290E-4866-84E1-6EA253DEFEF6}"/>
              </a:ext>
            </a:extLst>
          </p:cNvPr>
          <p:cNvPicPr>
            <a:picLocks noChangeAspect="1"/>
          </p:cNvPicPr>
          <p:nvPr/>
        </p:nvPicPr>
        <p:blipFill rotWithShape="1">
          <a:blip r:embed="rId5"/>
          <a:srcRect l="1215" t="4386" r="43525" b="62383"/>
          <a:stretch/>
        </p:blipFill>
        <p:spPr>
          <a:xfrm>
            <a:off x="4781205" y="4845624"/>
            <a:ext cx="4779353" cy="1576305"/>
          </a:xfrm>
          <a:prstGeom prst="rect">
            <a:avLst/>
          </a:prstGeom>
        </p:spPr>
      </p:pic>
      <p:sp>
        <p:nvSpPr>
          <p:cNvPr id="14" name="Content Placeholder 2">
            <a:extLst>
              <a:ext uri="{FF2B5EF4-FFF2-40B4-BE49-F238E27FC236}">
                <a16:creationId xmlns:a16="http://schemas.microsoft.com/office/drawing/2014/main" id="{45CA8E42-A3FD-489D-8755-3A6E3C9CE4C2}"/>
              </a:ext>
            </a:extLst>
          </p:cNvPr>
          <p:cNvSpPr>
            <a:spLocks noGrp="1"/>
          </p:cNvSpPr>
          <p:nvPr>
            <p:ph idx="1"/>
          </p:nvPr>
        </p:nvSpPr>
        <p:spPr>
          <a:xfrm>
            <a:off x="120442" y="528993"/>
            <a:ext cx="4779353" cy="6176605"/>
          </a:xfrm>
        </p:spPr>
        <p:txBody>
          <a:bodyPr/>
          <a:lstStyle/>
          <a:p>
            <a:pPr>
              <a:buFont typeface="Arial" panose="020B0604020202020204" pitchFamily="34" charset="0"/>
              <a:buChar char="•"/>
            </a:pPr>
            <a:endParaRPr lang="en-US" sz="2800" dirty="0"/>
          </a:p>
          <a:p>
            <a:r>
              <a:rPr lang="en-US" b="1" dirty="0">
                <a:solidFill>
                  <a:srgbClr val="2D2D8A"/>
                </a:solidFill>
              </a:rPr>
              <a:t>Use finite element software</a:t>
            </a:r>
          </a:p>
          <a:p>
            <a:pPr lvl="1"/>
            <a:r>
              <a:rPr lang="en-US" sz="2400" b="1" dirty="0">
                <a:solidFill>
                  <a:srgbClr val="2D2D8A"/>
                </a:solidFill>
              </a:rPr>
              <a:t>ANSYS HFSS</a:t>
            </a:r>
          </a:p>
          <a:p>
            <a:r>
              <a:rPr lang="en-US" dirty="0">
                <a:solidFill>
                  <a:srgbClr val="C00000"/>
                </a:solidFill>
              </a:rPr>
              <a:t>Compute the admittance as seen by the junction </a:t>
            </a:r>
          </a:p>
          <a:p>
            <a:r>
              <a:rPr lang="en-US" dirty="0"/>
              <a:t>Assign the junction as a lumped port with high impedance</a:t>
            </a:r>
          </a:p>
          <a:p>
            <a:r>
              <a:rPr lang="en-US" dirty="0"/>
              <a:t>Sample particularly near the expected locations of the modes and the range of </a:t>
            </a:r>
            <a:r>
              <a:rPr lang="en-US" dirty="0" err="1"/>
              <a:t>transmon</a:t>
            </a:r>
            <a:r>
              <a:rPr lang="en-US" dirty="0"/>
              <a:t> frequencies</a:t>
            </a:r>
          </a:p>
          <a:p>
            <a:pPr marL="0" indent="0">
              <a:buNone/>
            </a:pPr>
            <a:endParaRPr lang="en-US" sz="2600" dirty="0"/>
          </a:p>
          <a:p>
            <a:endParaRPr lang="en-US" sz="2800" dirty="0"/>
          </a:p>
          <a:p>
            <a:endParaRPr lang="en-US" sz="2800" dirty="0"/>
          </a:p>
          <a:p>
            <a:endParaRPr lang="en-US" sz="3200" dirty="0"/>
          </a:p>
          <a:p>
            <a:pPr marL="0" indent="0">
              <a:buNone/>
            </a:pPr>
            <a:endParaRPr lang="en-US" sz="3200" dirty="0"/>
          </a:p>
          <a:p>
            <a:pPr>
              <a:buFont typeface="Wingdings" panose="05000000000000000000" pitchFamily="2" charset="2"/>
              <a:buChar char="Ø"/>
            </a:pPr>
            <a:endParaRPr lang="en-US" sz="2800" dirty="0"/>
          </a:p>
          <a:p>
            <a:pPr lvl="1">
              <a:buFont typeface="Wingdings" panose="05000000000000000000" pitchFamily="2" charset="2"/>
              <a:buChar char="Ø"/>
            </a:pPr>
            <a:endParaRPr lang="en-US" sz="2800" dirty="0"/>
          </a:p>
          <a:p>
            <a:endParaRPr lang="en-US" sz="3200" dirty="0"/>
          </a:p>
          <a:p>
            <a:endParaRPr lang="en-US" sz="3200" dirty="0"/>
          </a:p>
          <a:p>
            <a:endParaRPr lang="en-US" sz="2800" dirty="0"/>
          </a:p>
          <a:p>
            <a:pPr>
              <a:buFont typeface="Wingdings" panose="05000000000000000000" pitchFamily="2" charset="2"/>
              <a:buChar char="Ø"/>
            </a:pPr>
            <a:endParaRPr lang="en-US" sz="2800" dirty="0"/>
          </a:p>
          <a:p>
            <a:endParaRPr lang="en-US" sz="2800" dirty="0"/>
          </a:p>
          <a:p>
            <a:endParaRPr lang="en-US" sz="2800" dirty="0"/>
          </a:p>
          <a:p>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1600" dirty="0"/>
          </a:p>
          <a:p>
            <a:pPr marL="457200" lvl="1" indent="0">
              <a:buNone/>
            </a:pPr>
            <a:endParaRPr lang="en-US" dirty="0"/>
          </a:p>
          <a:p>
            <a:pPr marL="457200" lvl="1" indent="0">
              <a:buNone/>
            </a:pPr>
            <a:endParaRPr lang="en-US" sz="2400" dirty="0"/>
          </a:p>
        </p:txBody>
      </p:sp>
      <p:cxnSp>
        <p:nvCxnSpPr>
          <p:cNvPr id="16" name="Straight Connector 15">
            <a:extLst>
              <a:ext uri="{FF2B5EF4-FFF2-40B4-BE49-F238E27FC236}">
                <a16:creationId xmlns:a16="http://schemas.microsoft.com/office/drawing/2014/main" id="{3551887C-0BB8-48CA-A30F-B167E21376ED}"/>
              </a:ext>
            </a:extLst>
          </p:cNvPr>
          <p:cNvCxnSpPr/>
          <p:nvPr/>
        </p:nvCxnSpPr>
        <p:spPr bwMode="auto">
          <a:xfrm flipH="1" flipV="1">
            <a:off x="5390813" y="2674959"/>
            <a:ext cx="4874851" cy="498009"/>
          </a:xfrm>
          <a:prstGeom prst="line">
            <a:avLst/>
          </a:prstGeom>
          <a:solidFill>
            <a:srgbClr val="F3F3F3"/>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p:spPr>
      </p:cxnSp>
      <p:cxnSp>
        <p:nvCxnSpPr>
          <p:cNvPr id="17" name="Straight Arrow Connector 16">
            <a:extLst>
              <a:ext uri="{FF2B5EF4-FFF2-40B4-BE49-F238E27FC236}">
                <a16:creationId xmlns:a16="http://schemas.microsoft.com/office/drawing/2014/main" id="{D125FE4D-EB5C-4123-8C2D-A3BC539B4689}"/>
              </a:ext>
            </a:extLst>
          </p:cNvPr>
          <p:cNvCxnSpPr>
            <a:cxnSpLocks/>
          </p:cNvCxnSpPr>
          <p:nvPr/>
        </p:nvCxnSpPr>
        <p:spPr bwMode="auto">
          <a:xfrm>
            <a:off x="5460140" y="2698329"/>
            <a:ext cx="4805524" cy="474639"/>
          </a:xfrm>
          <a:prstGeom prst="straightConnector1">
            <a:avLst/>
          </a:prstGeom>
          <a:ln w="19050" cap="flat" cmpd="sng" algn="ctr">
            <a:solidFill>
              <a:srgbClr val="C00000"/>
            </a:solidFill>
            <a:prstDash val="dash"/>
            <a:round/>
            <a:headEnd type="none" w="med" len="med"/>
            <a:tailEnd type="none" w="lg" len="lg"/>
          </a:ln>
          <a:effectLst/>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273F8E28-F1F5-4E68-BAFE-A537FEC1A171}"/>
              </a:ext>
            </a:extLst>
          </p:cNvPr>
          <p:cNvCxnSpPr>
            <a:cxnSpLocks/>
          </p:cNvCxnSpPr>
          <p:nvPr/>
        </p:nvCxnSpPr>
        <p:spPr bwMode="auto">
          <a:xfrm>
            <a:off x="8881622" y="1098654"/>
            <a:ext cx="1859530" cy="1854858"/>
          </a:xfrm>
          <a:prstGeom prst="straightConnector1">
            <a:avLst/>
          </a:prstGeom>
          <a:ln w="19050" cap="flat" cmpd="sng" algn="ctr">
            <a:solidFill>
              <a:srgbClr val="C00000"/>
            </a:solidFill>
            <a:prstDash val="dash"/>
            <a:round/>
            <a:headEnd type="none" w="med" len="med"/>
            <a:tailEnd type="none" w="lg" len="lg"/>
          </a:ln>
          <a:effectLst/>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91E94EB9-0D23-467E-BBEB-D891D5973F4E}"/>
              </a:ext>
            </a:extLst>
          </p:cNvPr>
          <p:cNvCxnSpPr>
            <a:cxnSpLocks/>
          </p:cNvCxnSpPr>
          <p:nvPr/>
        </p:nvCxnSpPr>
        <p:spPr bwMode="auto">
          <a:xfrm flipH="1">
            <a:off x="6511502" y="1779528"/>
            <a:ext cx="635453" cy="1173984"/>
          </a:xfrm>
          <a:prstGeom prst="straightConnector1">
            <a:avLst/>
          </a:prstGeom>
          <a:ln w="19050" cap="flat" cmpd="sng" algn="ctr">
            <a:solidFill>
              <a:srgbClr val="2D2D8A"/>
            </a:solidFill>
            <a:prstDash val="dash"/>
            <a:round/>
            <a:headEnd type="none" w="med" len="med"/>
            <a:tailEnd type="none" w="lg" len="lg"/>
          </a:ln>
          <a:effectLst/>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822059E-7695-4313-A12C-64E6D22F4AE8}"/>
              </a:ext>
            </a:extLst>
          </p:cNvPr>
          <p:cNvCxnSpPr>
            <a:cxnSpLocks/>
          </p:cNvCxnSpPr>
          <p:nvPr/>
        </p:nvCxnSpPr>
        <p:spPr bwMode="auto">
          <a:xfrm>
            <a:off x="7340077" y="1779528"/>
            <a:ext cx="613978" cy="1185184"/>
          </a:xfrm>
          <a:prstGeom prst="straightConnector1">
            <a:avLst/>
          </a:prstGeom>
          <a:ln w="19050" cap="flat" cmpd="sng" algn="ctr">
            <a:solidFill>
              <a:srgbClr val="2D2D8A"/>
            </a:solidFill>
            <a:prstDash val="dash"/>
            <a:round/>
            <a:headEnd type="none" w="med" len="med"/>
            <a:tailEnd type="none" w="lg" len="lg"/>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188682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A0D4DA51-EF5B-4AA8-8CB5-3B275268BF55}"/>
                  </a:ext>
                </a:extLst>
              </p:cNvPr>
              <p:cNvSpPr>
                <a:spLocks noGrp="1"/>
              </p:cNvSpPr>
              <p:nvPr>
                <p:ph idx="1"/>
              </p:nvPr>
            </p:nvSpPr>
            <p:spPr>
              <a:xfrm>
                <a:off x="0" y="251922"/>
                <a:ext cx="5378256" cy="6176605"/>
              </a:xfrm>
            </p:spPr>
            <p:txBody>
              <a:bodyPr/>
              <a:lstStyle/>
              <a:p>
                <a:pPr>
                  <a:buFont typeface="Arial" panose="020B0604020202020204" pitchFamily="34" charset="0"/>
                  <a:buChar char="•"/>
                </a:pPr>
                <a:endParaRPr lang="en-US" sz="2800" dirty="0"/>
              </a:p>
              <a:p>
                <a:r>
                  <a:rPr lang="en-US" dirty="0"/>
                  <a:t>Add the admittance of the junction by hand to get to the total admittance </a:t>
                </a:r>
              </a:p>
              <a:p>
                <a:pPr lvl="1">
                  <a:buFont typeface="Wingdings" panose="05000000000000000000" pitchFamily="2" charset="2"/>
                  <a:buChar char="§"/>
                </a:pPr>
                <a14:m>
                  <m:oMath xmlns:m="http://schemas.openxmlformats.org/officeDocument/2006/math">
                    <m:r>
                      <a:rPr lang="en-US" sz="2400" i="1" dirty="0">
                        <a:solidFill>
                          <a:srgbClr val="000000"/>
                        </a:solidFill>
                        <a:latin typeface="Cambria Math" panose="02040503050406030204" pitchFamily="18" charset="0"/>
                      </a:rPr>
                      <m:t>𝑌</m:t>
                    </m:r>
                    <m:d>
                      <m:dPr>
                        <m:ctrlPr>
                          <a:rPr lang="en-US" sz="2400" i="1" dirty="0">
                            <a:solidFill>
                              <a:srgbClr val="000000"/>
                            </a:solidFill>
                            <a:latin typeface="Cambria Math" panose="02040503050406030204" pitchFamily="18" charset="0"/>
                          </a:rPr>
                        </m:ctrlPr>
                      </m:dPr>
                      <m:e>
                        <m:r>
                          <a:rPr lang="en-US" sz="2400" i="1" dirty="0">
                            <a:solidFill>
                              <a:srgbClr val="000000"/>
                            </a:solidFill>
                            <a:latin typeface="Cambria Math" panose="02040503050406030204" pitchFamily="18" charset="0"/>
                          </a:rPr>
                          <m:t>𝜔</m:t>
                        </m:r>
                      </m:e>
                    </m:d>
                    <m:r>
                      <a:rPr lang="en-US" sz="2400" i="1" dirty="0">
                        <a:solidFill>
                          <a:srgbClr val="000000"/>
                        </a:solidFill>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𝑌</m:t>
                        </m:r>
                      </m:e>
                      <m:sub>
                        <m:r>
                          <a:rPr lang="en-US" sz="2400" i="1" dirty="0">
                            <a:latin typeface="Cambria Math" panose="02040503050406030204" pitchFamily="18" charset="0"/>
                          </a:rPr>
                          <m:t>𝐶</m:t>
                        </m:r>
                      </m:sub>
                    </m:sSub>
                    <m:d>
                      <m:dPr>
                        <m:ctrlPr>
                          <a:rPr lang="en-US" sz="2400" i="1" dirty="0">
                            <a:latin typeface="Cambria Math" panose="02040503050406030204" pitchFamily="18" charset="0"/>
                          </a:rPr>
                        </m:ctrlPr>
                      </m:dPr>
                      <m:e>
                        <m:r>
                          <a:rPr lang="en-US" sz="2400" i="1" dirty="0">
                            <a:latin typeface="Cambria Math" panose="02040503050406030204" pitchFamily="18" charset="0"/>
                          </a:rPr>
                          <m:t>𝜔</m:t>
                        </m:r>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𝑌</m:t>
                        </m:r>
                      </m:e>
                      <m:sub>
                        <m:r>
                          <a:rPr lang="en-US" sz="2400" i="1" dirty="0">
                            <a:latin typeface="Cambria Math" panose="02040503050406030204" pitchFamily="18" charset="0"/>
                          </a:rPr>
                          <m:t>𝐽</m:t>
                        </m:r>
                      </m:sub>
                    </m:sSub>
                    <m:d>
                      <m:dPr>
                        <m:ctrlPr>
                          <a:rPr lang="en-US" sz="2400" i="1" dirty="0">
                            <a:latin typeface="Cambria Math" panose="02040503050406030204" pitchFamily="18" charset="0"/>
                          </a:rPr>
                        </m:ctrlPr>
                      </m:dPr>
                      <m:e>
                        <m:r>
                          <a:rPr lang="en-US" sz="2400" i="1" dirty="0">
                            <a:latin typeface="Cambria Math" panose="02040503050406030204" pitchFamily="18" charset="0"/>
                          </a:rPr>
                          <m:t>𝜔</m:t>
                        </m:r>
                      </m:e>
                    </m:d>
                  </m:oMath>
                </a14:m>
                <a:endParaRPr lang="en-US" sz="2400" dirty="0"/>
              </a:p>
              <a:p>
                <a:pPr lvl="1">
                  <a:buFont typeface="Wingdings" panose="05000000000000000000" pitchFamily="2" charset="2"/>
                  <a:buChar char="§"/>
                </a:pP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𝑌</m:t>
                        </m:r>
                      </m:e>
                      <m:sub>
                        <m:r>
                          <a:rPr lang="en-US" sz="2400" i="1">
                            <a:latin typeface="Cambria Math" panose="02040503050406030204" pitchFamily="18" charset="0"/>
                          </a:rPr>
                          <m:t>𝐽</m:t>
                        </m:r>
                      </m:sub>
                    </m:sSub>
                    <m:d>
                      <m:dPr>
                        <m:ctrlPr>
                          <a:rPr lang="en-US" sz="2400" i="1">
                            <a:latin typeface="Cambria Math" panose="02040503050406030204" pitchFamily="18" charset="0"/>
                          </a:rPr>
                        </m:ctrlPr>
                      </m:dPr>
                      <m:e>
                        <m:r>
                          <a:rPr lang="en-US" sz="2400" i="1">
                            <a:latin typeface="Cambria Math" panose="02040503050406030204" pitchFamily="18" charset="0"/>
                          </a:rPr>
                          <m:t>𝜔</m:t>
                        </m:r>
                      </m:e>
                    </m:d>
                    <m:r>
                      <a:rPr lang="en-US" sz="2400" i="1">
                        <a:latin typeface="Cambria Math" panose="02040503050406030204" pitchFamily="18" charset="0"/>
                      </a:rPr>
                      <m:t>=</m:t>
                    </m:r>
                    <m:r>
                      <a:rPr lang="en-US" sz="2400" i="1">
                        <a:latin typeface="Cambria Math" panose="02040503050406030204" pitchFamily="18" charset="0"/>
                      </a:rPr>
                      <m:t>𝑗</m:t>
                    </m:r>
                    <m:r>
                      <a:rPr lang="en-US" sz="2400" i="1">
                        <a:latin typeface="Cambria Math" panose="02040503050406030204" pitchFamily="18" charset="0"/>
                      </a:rPr>
                      <m:t>𝜔</m:t>
                    </m:r>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𝑗</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𝑗</m:t>
                        </m:r>
                        <m:r>
                          <a:rPr lang="en-US" sz="2400" i="1">
                            <a:latin typeface="Cambria Math" panose="02040503050406030204" pitchFamily="18" charset="0"/>
                          </a:rPr>
                          <m:t>𝜔</m:t>
                        </m:r>
                        <m:sSub>
                          <m:sSubPr>
                            <m:ctrlPr>
                              <a:rPr lang="en-US" sz="2400" i="1">
                                <a:latin typeface="Cambria Math" panose="02040503050406030204" pitchFamily="18" charset="0"/>
                              </a:rPr>
                            </m:ctrlPr>
                          </m:sSubPr>
                          <m:e>
                            <m:r>
                              <a:rPr lang="en-US" sz="2400" i="1">
                                <a:latin typeface="Cambria Math" panose="02040503050406030204" pitchFamily="18" charset="0"/>
                              </a:rPr>
                              <m:t>𝐿</m:t>
                            </m:r>
                          </m:e>
                          <m:sub>
                            <m:r>
                              <a:rPr lang="en-US" sz="2400" i="1">
                                <a:latin typeface="Cambria Math" panose="02040503050406030204" pitchFamily="18" charset="0"/>
                              </a:rPr>
                              <m:t>𝐽</m:t>
                            </m:r>
                          </m:sub>
                        </m:sSub>
                      </m:den>
                    </m:f>
                  </m:oMath>
                </a14:m>
                <a:endParaRPr lang="en-US" sz="2400" b="0" dirty="0"/>
              </a:p>
              <a:p>
                <a:r>
                  <a:rPr lang="en-US" dirty="0"/>
                  <a:t>Modes are found from the zeroes of the admittances</a:t>
                </a:r>
              </a:p>
              <a:p>
                <a:pPr marL="0" indent="0">
                  <a:buNone/>
                </a:pPr>
                <a:endParaRPr lang="en-US" dirty="0"/>
              </a:p>
              <a:p>
                <a:pPr marL="0" indent="0">
                  <a:buNone/>
                </a:pPr>
                <a:endParaRPr lang="en-US" dirty="0"/>
              </a:p>
              <a:p>
                <a:r>
                  <a:rPr lang="en-US" dirty="0"/>
                  <a:t>Admittance near the modes is used to extract capacitances and inductances</a:t>
                </a:r>
              </a:p>
              <a:p>
                <a:pPr lvl="1"/>
                <a:endParaRPr lang="en-US" sz="2200" b="0" dirty="0"/>
              </a:p>
              <a:p>
                <a:pPr lvl="1"/>
                <a:endParaRPr lang="en-US" sz="2200" dirty="0"/>
              </a:p>
              <a:p>
                <a:endParaRPr lang="en-US" sz="3200" dirty="0"/>
              </a:p>
              <a:p>
                <a:pPr marL="0" indent="0">
                  <a:buNone/>
                </a:pPr>
                <a:endParaRPr lang="en-US" sz="3200" dirty="0"/>
              </a:p>
              <a:p>
                <a:pPr>
                  <a:buFont typeface="Wingdings" panose="05000000000000000000" pitchFamily="2" charset="2"/>
                  <a:buChar char="Ø"/>
                </a:pPr>
                <a:endParaRPr lang="en-US" sz="2800" dirty="0"/>
              </a:p>
              <a:p>
                <a:pPr lvl="1">
                  <a:buFont typeface="Wingdings" panose="05000000000000000000" pitchFamily="2" charset="2"/>
                  <a:buChar char="Ø"/>
                </a:pPr>
                <a:endParaRPr lang="en-US" sz="2800" dirty="0"/>
              </a:p>
              <a:p>
                <a:endParaRPr lang="en-US" sz="3200" dirty="0"/>
              </a:p>
              <a:p>
                <a:endParaRPr lang="en-US" sz="3200" dirty="0"/>
              </a:p>
              <a:p>
                <a:endParaRPr lang="en-US" sz="2800" dirty="0"/>
              </a:p>
              <a:p>
                <a:pPr>
                  <a:buFont typeface="Wingdings" panose="05000000000000000000" pitchFamily="2" charset="2"/>
                  <a:buChar char="Ø"/>
                </a:pPr>
                <a:endParaRPr lang="en-US" sz="2800" dirty="0"/>
              </a:p>
              <a:p>
                <a:endParaRPr lang="en-US" sz="2800" dirty="0"/>
              </a:p>
              <a:p>
                <a:endParaRPr lang="en-US" sz="2800" dirty="0"/>
              </a:p>
              <a:p>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1600" dirty="0"/>
              </a:p>
              <a:p>
                <a:pPr marL="457200" lvl="1" indent="0">
                  <a:buNone/>
                </a:pPr>
                <a:endParaRPr lang="en-US" dirty="0"/>
              </a:p>
              <a:p>
                <a:pPr marL="457200" lvl="1" indent="0">
                  <a:buNone/>
                </a:pPr>
                <a:r>
                  <a:rPr lang="en-US" sz="2400" dirty="0"/>
                  <a:t>mc</a:t>
                </a:r>
              </a:p>
            </p:txBody>
          </p:sp>
        </mc:Choice>
        <mc:Fallback>
          <p:sp>
            <p:nvSpPr>
              <p:cNvPr id="5" name="Content Placeholder 2">
                <a:extLst>
                  <a:ext uri="{FF2B5EF4-FFF2-40B4-BE49-F238E27FC236}">
                    <a16:creationId xmlns:a16="http://schemas.microsoft.com/office/drawing/2014/main" id="{A0D4DA51-EF5B-4AA8-8CB5-3B275268BF55}"/>
                  </a:ext>
                </a:extLst>
              </p:cNvPr>
              <p:cNvSpPr>
                <a:spLocks noGrp="1" noRot="1" noChangeAspect="1" noMove="1" noResize="1" noEditPoints="1" noAdjustHandles="1" noChangeArrowheads="1" noChangeShapeType="1" noTextEdit="1"/>
              </p:cNvSpPr>
              <p:nvPr>
                <p:ph idx="1"/>
              </p:nvPr>
            </p:nvSpPr>
            <p:spPr>
              <a:xfrm>
                <a:off x="0" y="251922"/>
                <a:ext cx="5378256" cy="6176605"/>
              </a:xfrm>
              <a:blipFill>
                <a:blip r:embed="rId2"/>
                <a:stretch>
                  <a:fillRect l="-1651" r="-1179" b="-142008"/>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1E5B194D-0507-421F-9FD9-2FEFBD6546E1}"/>
              </a:ext>
            </a:extLst>
          </p:cNvPr>
          <p:cNvPicPr>
            <a:picLocks noChangeAspect="1"/>
          </p:cNvPicPr>
          <p:nvPr/>
        </p:nvPicPr>
        <p:blipFill rotWithShape="1">
          <a:blip r:embed="rId3"/>
          <a:srcRect t="14745" b="14302"/>
          <a:stretch/>
        </p:blipFill>
        <p:spPr>
          <a:xfrm>
            <a:off x="573024" y="3616913"/>
            <a:ext cx="4373687" cy="872791"/>
          </a:xfrm>
          <a:prstGeom prst="rect">
            <a:avLst/>
          </a:prstGeom>
        </p:spPr>
      </p:pic>
      <p:sp>
        <p:nvSpPr>
          <p:cNvPr id="2" name="Title 1">
            <a:extLst>
              <a:ext uri="{FF2B5EF4-FFF2-40B4-BE49-F238E27FC236}">
                <a16:creationId xmlns:a16="http://schemas.microsoft.com/office/drawing/2014/main" id="{757FEFC1-6195-476B-8DDF-BF4B6A54653A}"/>
              </a:ext>
            </a:extLst>
          </p:cNvPr>
          <p:cNvSpPr>
            <a:spLocks noGrp="1"/>
          </p:cNvSpPr>
          <p:nvPr>
            <p:ph type="title"/>
          </p:nvPr>
        </p:nvSpPr>
        <p:spPr/>
        <p:txBody>
          <a:bodyPr/>
          <a:lstStyle/>
          <a:p>
            <a:r>
              <a:rPr lang="en-US" sz="3400" dirty="0"/>
              <a:t>Finding the locations of the modes</a:t>
            </a:r>
          </a:p>
        </p:txBody>
      </p:sp>
      <p:pic>
        <p:nvPicPr>
          <p:cNvPr id="6" name="Picture 5">
            <a:extLst>
              <a:ext uri="{FF2B5EF4-FFF2-40B4-BE49-F238E27FC236}">
                <a16:creationId xmlns:a16="http://schemas.microsoft.com/office/drawing/2014/main" id="{E77396B7-1E20-45A6-A50A-6E4081EED8A8}"/>
              </a:ext>
            </a:extLst>
          </p:cNvPr>
          <p:cNvPicPr>
            <a:picLocks noChangeAspect="1"/>
          </p:cNvPicPr>
          <p:nvPr/>
        </p:nvPicPr>
        <p:blipFill rotWithShape="1">
          <a:blip r:embed="rId4"/>
          <a:srcRect t="-1" r="4526" b="602"/>
          <a:stretch/>
        </p:blipFill>
        <p:spPr>
          <a:xfrm>
            <a:off x="5314993" y="1091081"/>
            <a:ext cx="6560016" cy="4372287"/>
          </a:xfrm>
          <a:prstGeom prst="rect">
            <a:avLst/>
          </a:prstGeom>
        </p:spPr>
      </p:pic>
      <p:grpSp>
        <p:nvGrpSpPr>
          <p:cNvPr id="16" name="Group 15">
            <a:extLst>
              <a:ext uri="{FF2B5EF4-FFF2-40B4-BE49-F238E27FC236}">
                <a16:creationId xmlns:a16="http://schemas.microsoft.com/office/drawing/2014/main" id="{66A9B336-A26A-433E-82CE-1C2A9F17299E}"/>
              </a:ext>
            </a:extLst>
          </p:cNvPr>
          <p:cNvGrpSpPr/>
          <p:nvPr/>
        </p:nvGrpSpPr>
        <p:grpSpPr>
          <a:xfrm>
            <a:off x="1734892" y="5381217"/>
            <a:ext cx="9129164" cy="1009032"/>
            <a:chOff x="1557505" y="5489823"/>
            <a:chExt cx="9129164" cy="1009032"/>
          </a:xfrm>
        </p:grpSpPr>
        <p:pic>
          <p:nvPicPr>
            <p:cNvPr id="7" name="Picture 6">
              <a:extLst>
                <a:ext uri="{FF2B5EF4-FFF2-40B4-BE49-F238E27FC236}">
                  <a16:creationId xmlns:a16="http://schemas.microsoft.com/office/drawing/2014/main" id="{64905258-90E3-42BC-9215-8F4EB40F1E3E}"/>
                </a:ext>
              </a:extLst>
            </p:cNvPr>
            <p:cNvPicPr>
              <a:picLocks noChangeAspect="1"/>
            </p:cNvPicPr>
            <p:nvPr/>
          </p:nvPicPr>
          <p:blipFill rotWithShape="1">
            <a:blip r:embed="rId5"/>
            <a:srcRect r="1901" b="13984"/>
            <a:stretch/>
          </p:blipFill>
          <p:spPr>
            <a:xfrm>
              <a:off x="1604459" y="5489823"/>
              <a:ext cx="8849737" cy="991613"/>
            </a:xfrm>
            <a:prstGeom prst="rect">
              <a:avLst/>
            </a:prstGeom>
            <a:solidFill>
              <a:srgbClr val="C00000"/>
            </a:solidFill>
            <a:ln>
              <a:solidFill>
                <a:schemeClr val="bg1"/>
              </a:solidFill>
            </a:ln>
          </p:spPr>
        </p:pic>
        <p:sp>
          <p:nvSpPr>
            <p:cNvPr id="11" name="Rectangle 10">
              <a:extLst>
                <a:ext uri="{FF2B5EF4-FFF2-40B4-BE49-F238E27FC236}">
                  <a16:creationId xmlns:a16="http://schemas.microsoft.com/office/drawing/2014/main" id="{2EC5D2AC-98FE-4BE2-AE84-1EED9B37A87B}"/>
                </a:ext>
              </a:extLst>
            </p:cNvPr>
            <p:cNvSpPr/>
            <p:nvPr/>
          </p:nvSpPr>
          <p:spPr bwMode="auto">
            <a:xfrm>
              <a:off x="1557505" y="5626065"/>
              <a:ext cx="9129164" cy="872790"/>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
        <p:nvSpPr>
          <p:cNvPr id="13" name="TextBox 12">
            <a:extLst>
              <a:ext uri="{FF2B5EF4-FFF2-40B4-BE49-F238E27FC236}">
                <a16:creationId xmlns:a16="http://schemas.microsoft.com/office/drawing/2014/main" id="{4C9BCFB4-DDD1-4D34-909A-1378AEE68017}"/>
              </a:ext>
            </a:extLst>
          </p:cNvPr>
          <p:cNvSpPr txBox="1"/>
          <p:nvPr/>
        </p:nvSpPr>
        <p:spPr>
          <a:xfrm>
            <a:off x="10454196" y="2947346"/>
            <a:ext cx="1679367" cy="430887"/>
          </a:xfrm>
          <a:prstGeom prst="rect">
            <a:avLst/>
          </a:prstGeom>
          <a:noFill/>
        </p:spPr>
        <p:txBody>
          <a:bodyPr wrap="square" rtlCol="0">
            <a:spAutoFit/>
          </a:bodyPr>
          <a:lstStyle/>
          <a:p>
            <a:r>
              <a:rPr lang="en-US" sz="2200" i="1" dirty="0">
                <a:solidFill>
                  <a:srgbClr val="002060"/>
                </a:solidFill>
                <a:latin typeface="Adobe Garamond Pro" panose="02020502060506020403" pitchFamily="18" charset="0"/>
              </a:rPr>
              <a:t>Readout</a:t>
            </a:r>
          </a:p>
        </p:txBody>
      </p:sp>
      <p:sp>
        <p:nvSpPr>
          <p:cNvPr id="14" name="TextBox 13">
            <a:extLst>
              <a:ext uri="{FF2B5EF4-FFF2-40B4-BE49-F238E27FC236}">
                <a16:creationId xmlns:a16="http://schemas.microsoft.com/office/drawing/2014/main" id="{F2F5F5CC-279F-4221-B997-E3F2A16B7D68}"/>
              </a:ext>
            </a:extLst>
          </p:cNvPr>
          <p:cNvSpPr txBox="1"/>
          <p:nvPr/>
        </p:nvSpPr>
        <p:spPr>
          <a:xfrm>
            <a:off x="8947490" y="3568943"/>
            <a:ext cx="993349" cy="769441"/>
          </a:xfrm>
          <a:prstGeom prst="rect">
            <a:avLst/>
          </a:prstGeom>
          <a:noFill/>
        </p:spPr>
        <p:txBody>
          <a:bodyPr wrap="none" rtlCol="0">
            <a:spAutoFit/>
          </a:bodyPr>
          <a:lstStyle/>
          <a:p>
            <a:r>
              <a:rPr lang="en-US" sz="2200" i="1" dirty="0">
                <a:solidFill>
                  <a:srgbClr val="00B050"/>
                </a:solidFill>
                <a:latin typeface="Adobe Garamond Pro" panose="02020502060506020403" pitchFamily="18" charset="0"/>
              </a:rPr>
              <a:t>Storage </a:t>
            </a:r>
          </a:p>
          <a:p>
            <a:r>
              <a:rPr lang="en-US" sz="2200" i="1" dirty="0">
                <a:solidFill>
                  <a:srgbClr val="00B050"/>
                </a:solidFill>
                <a:latin typeface="Adobe Garamond Pro" panose="02020502060506020403" pitchFamily="18" charset="0"/>
              </a:rPr>
              <a:t>cavity</a:t>
            </a:r>
          </a:p>
        </p:txBody>
      </p:sp>
      <p:sp>
        <p:nvSpPr>
          <p:cNvPr id="15" name="TextBox 14">
            <a:extLst>
              <a:ext uri="{FF2B5EF4-FFF2-40B4-BE49-F238E27FC236}">
                <a16:creationId xmlns:a16="http://schemas.microsoft.com/office/drawing/2014/main" id="{2DDC2B3A-699F-4498-AFCC-86A7CCCBD6B7}"/>
              </a:ext>
            </a:extLst>
          </p:cNvPr>
          <p:cNvSpPr txBox="1"/>
          <p:nvPr/>
        </p:nvSpPr>
        <p:spPr>
          <a:xfrm>
            <a:off x="6813745" y="3213556"/>
            <a:ext cx="1220783" cy="430887"/>
          </a:xfrm>
          <a:prstGeom prst="rect">
            <a:avLst/>
          </a:prstGeom>
          <a:noFill/>
        </p:spPr>
        <p:txBody>
          <a:bodyPr wrap="none" rtlCol="0">
            <a:spAutoFit/>
          </a:bodyPr>
          <a:lstStyle/>
          <a:p>
            <a:r>
              <a:rPr lang="en-US" sz="2200" i="1" dirty="0" err="1">
                <a:solidFill>
                  <a:srgbClr val="C00000"/>
                </a:solidFill>
                <a:latin typeface="Adobe Garamond Pro" panose="02020502060506020403" pitchFamily="18" charset="0"/>
              </a:rPr>
              <a:t>Transmon</a:t>
            </a:r>
            <a:endParaRPr lang="en-US" sz="2200" i="1" dirty="0">
              <a:solidFill>
                <a:srgbClr val="C00000"/>
              </a:solidFill>
              <a:latin typeface="Adobe Garamond Pro" panose="02020502060506020403" pitchFamily="18" charset="0"/>
            </a:endParaRPr>
          </a:p>
        </p:txBody>
      </p:sp>
    </p:spTree>
    <p:extLst>
      <p:ext uri="{BB962C8B-B14F-4D97-AF65-F5344CB8AC3E}">
        <p14:creationId xmlns:p14="http://schemas.microsoft.com/office/powerpoint/2010/main" val="6138839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807F9F5-7A01-4DDD-846B-8B7498955F2F}"/>
              </a:ext>
            </a:extLst>
          </p:cNvPr>
          <p:cNvSpPr>
            <a:spLocks noGrp="1"/>
          </p:cNvSpPr>
          <p:nvPr>
            <p:ph idx="1"/>
          </p:nvPr>
        </p:nvSpPr>
        <p:spPr>
          <a:xfrm>
            <a:off x="136618" y="283463"/>
            <a:ext cx="11080022" cy="6176605"/>
          </a:xfrm>
        </p:spPr>
        <p:txBody>
          <a:bodyPr/>
          <a:lstStyle/>
          <a:p>
            <a:pPr>
              <a:buFont typeface="Arial" panose="020B0604020202020204" pitchFamily="34" charset="0"/>
              <a:buChar char="•"/>
            </a:pPr>
            <a:endParaRPr lang="en-US" sz="2800" dirty="0"/>
          </a:p>
          <a:p>
            <a:r>
              <a:rPr lang="en-US" sz="2600" dirty="0"/>
              <a:t>Hamiltonian of the linearized system in terms of flux/charge or number/phase</a:t>
            </a:r>
          </a:p>
          <a:p>
            <a:pPr marL="457200" lvl="1" indent="0">
              <a:buNone/>
            </a:pPr>
            <a:r>
              <a:rPr lang="en-US" sz="2000" dirty="0"/>
              <a:t> </a:t>
            </a:r>
          </a:p>
          <a:p>
            <a:pPr lvl="1">
              <a:buFont typeface="Wingdings" panose="05000000000000000000" pitchFamily="2" charset="2"/>
              <a:buChar char="§"/>
            </a:pPr>
            <a:endParaRPr lang="en-US" sz="2400" b="0" dirty="0"/>
          </a:p>
          <a:p>
            <a:pPr marL="0" indent="0">
              <a:buNone/>
            </a:pPr>
            <a:endParaRPr lang="en-US" sz="2600" dirty="0"/>
          </a:p>
          <a:p>
            <a:endParaRPr lang="en-US" sz="2600" dirty="0"/>
          </a:p>
          <a:p>
            <a:r>
              <a:rPr lang="en-US" sz="2600" dirty="0"/>
              <a:t>Write zero-point phase fluctuations at the junction from each of the modes</a:t>
            </a:r>
          </a:p>
          <a:p>
            <a:endParaRPr lang="en-US" sz="2600" dirty="0"/>
          </a:p>
          <a:p>
            <a:endParaRPr lang="en-US" sz="2600" dirty="0"/>
          </a:p>
          <a:p>
            <a:pPr marL="0" indent="0">
              <a:buNone/>
            </a:pPr>
            <a:endParaRPr lang="en-US" sz="2600" dirty="0"/>
          </a:p>
          <a:p>
            <a:r>
              <a:rPr lang="en-US" sz="2600" dirty="0"/>
              <a:t>Rewriting the junction phase in terms of normal modes</a:t>
            </a:r>
          </a:p>
          <a:p>
            <a:pPr lvl="1"/>
            <a:endParaRPr lang="en-US" sz="2200" b="0" dirty="0"/>
          </a:p>
          <a:p>
            <a:pPr lvl="1"/>
            <a:endParaRPr lang="en-US" sz="2200" dirty="0"/>
          </a:p>
          <a:p>
            <a:endParaRPr lang="en-US" sz="3200" dirty="0"/>
          </a:p>
          <a:p>
            <a:pPr marL="0" indent="0">
              <a:buNone/>
            </a:pPr>
            <a:endParaRPr lang="en-US" sz="3200" dirty="0"/>
          </a:p>
          <a:p>
            <a:pPr>
              <a:buFont typeface="Wingdings" panose="05000000000000000000" pitchFamily="2" charset="2"/>
              <a:buChar char="Ø"/>
            </a:pPr>
            <a:endParaRPr lang="en-US" sz="2800" dirty="0"/>
          </a:p>
          <a:p>
            <a:pPr lvl="1">
              <a:buFont typeface="Wingdings" panose="05000000000000000000" pitchFamily="2" charset="2"/>
              <a:buChar char="Ø"/>
            </a:pPr>
            <a:endParaRPr lang="en-US" sz="2800" dirty="0"/>
          </a:p>
          <a:p>
            <a:endParaRPr lang="en-US" sz="3200" dirty="0"/>
          </a:p>
          <a:p>
            <a:endParaRPr lang="en-US" sz="3200" dirty="0"/>
          </a:p>
          <a:p>
            <a:endParaRPr lang="en-US" sz="2800" dirty="0"/>
          </a:p>
          <a:p>
            <a:pPr>
              <a:buFont typeface="Wingdings" panose="05000000000000000000" pitchFamily="2" charset="2"/>
              <a:buChar char="Ø"/>
            </a:pPr>
            <a:endParaRPr lang="en-US" sz="2800" dirty="0"/>
          </a:p>
          <a:p>
            <a:endParaRPr lang="en-US" sz="2800" dirty="0"/>
          </a:p>
          <a:p>
            <a:endParaRPr lang="en-US" sz="2800" dirty="0"/>
          </a:p>
          <a:p>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1600" dirty="0"/>
          </a:p>
          <a:p>
            <a:pPr marL="457200" lvl="1" indent="0">
              <a:buNone/>
            </a:pPr>
            <a:endParaRPr lang="en-US" dirty="0"/>
          </a:p>
          <a:p>
            <a:pPr marL="457200" lvl="1" indent="0">
              <a:buNone/>
            </a:pPr>
            <a:r>
              <a:rPr lang="en-US" sz="2400" dirty="0"/>
              <a:t>mc</a:t>
            </a:r>
          </a:p>
        </p:txBody>
      </p:sp>
      <p:sp>
        <p:nvSpPr>
          <p:cNvPr id="5" name="Title 1">
            <a:extLst>
              <a:ext uri="{FF2B5EF4-FFF2-40B4-BE49-F238E27FC236}">
                <a16:creationId xmlns:a16="http://schemas.microsoft.com/office/drawing/2014/main" id="{A5B3A599-44A2-4AA9-AEC6-A0559C707688}"/>
              </a:ext>
            </a:extLst>
          </p:cNvPr>
          <p:cNvSpPr>
            <a:spLocks noGrp="1"/>
          </p:cNvSpPr>
          <p:nvPr>
            <p:ph type="title"/>
          </p:nvPr>
        </p:nvSpPr>
        <p:spPr>
          <a:xfrm>
            <a:off x="243419" y="152402"/>
            <a:ext cx="10623549" cy="606425"/>
          </a:xfrm>
        </p:spPr>
        <p:txBody>
          <a:bodyPr/>
          <a:lstStyle/>
          <a:p>
            <a:r>
              <a:rPr lang="en-US" sz="3400" dirty="0"/>
              <a:t>Diagonalized linear Hamiltonian of circuit + cavity</a:t>
            </a:r>
          </a:p>
        </p:txBody>
      </p:sp>
      <p:pic>
        <p:nvPicPr>
          <p:cNvPr id="8" name="Picture 7">
            <a:extLst>
              <a:ext uri="{FF2B5EF4-FFF2-40B4-BE49-F238E27FC236}">
                <a16:creationId xmlns:a16="http://schemas.microsoft.com/office/drawing/2014/main" id="{C6C7334D-5D11-41F2-95CF-74A3D97D3F9D}"/>
              </a:ext>
            </a:extLst>
          </p:cNvPr>
          <p:cNvPicPr>
            <a:picLocks noChangeAspect="1"/>
          </p:cNvPicPr>
          <p:nvPr/>
        </p:nvPicPr>
        <p:blipFill>
          <a:blip r:embed="rId2"/>
          <a:stretch>
            <a:fillRect/>
          </a:stretch>
        </p:blipFill>
        <p:spPr>
          <a:xfrm>
            <a:off x="684084" y="1439757"/>
            <a:ext cx="8172450" cy="1095375"/>
          </a:xfrm>
          <a:prstGeom prst="rect">
            <a:avLst/>
          </a:prstGeom>
        </p:spPr>
      </p:pic>
      <p:sp>
        <p:nvSpPr>
          <p:cNvPr id="9" name="Rectangle 8">
            <a:extLst>
              <a:ext uri="{FF2B5EF4-FFF2-40B4-BE49-F238E27FC236}">
                <a16:creationId xmlns:a16="http://schemas.microsoft.com/office/drawing/2014/main" id="{16F1D731-EF38-40D2-9724-0673FBFAF1A7}"/>
              </a:ext>
            </a:extLst>
          </p:cNvPr>
          <p:cNvSpPr/>
          <p:nvPr/>
        </p:nvSpPr>
        <p:spPr bwMode="auto">
          <a:xfrm>
            <a:off x="757237" y="1286256"/>
            <a:ext cx="8026145" cy="1200751"/>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2" name="Group 1">
            <a:extLst>
              <a:ext uri="{FF2B5EF4-FFF2-40B4-BE49-F238E27FC236}">
                <a16:creationId xmlns:a16="http://schemas.microsoft.com/office/drawing/2014/main" id="{E374F63A-715D-214F-B007-CCE3F6FD9909}"/>
              </a:ext>
            </a:extLst>
          </p:cNvPr>
          <p:cNvGrpSpPr/>
          <p:nvPr/>
        </p:nvGrpSpPr>
        <p:grpSpPr>
          <a:xfrm>
            <a:off x="554280" y="3516551"/>
            <a:ext cx="8467725" cy="1129577"/>
            <a:chOff x="554280" y="3516551"/>
            <a:chExt cx="8467725" cy="1129577"/>
          </a:xfrm>
        </p:grpSpPr>
        <p:pic>
          <p:nvPicPr>
            <p:cNvPr id="11" name="Picture 10">
              <a:extLst>
                <a:ext uri="{FF2B5EF4-FFF2-40B4-BE49-F238E27FC236}">
                  <a16:creationId xmlns:a16="http://schemas.microsoft.com/office/drawing/2014/main" id="{16020BD6-E1F1-4208-BE2A-13AB44AD36BB}"/>
                </a:ext>
              </a:extLst>
            </p:cNvPr>
            <p:cNvPicPr>
              <a:picLocks noChangeAspect="1"/>
            </p:cNvPicPr>
            <p:nvPr/>
          </p:nvPicPr>
          <p:blipFill>
            <a:blip r:embed="rId3"/>
            <a:stretch>
              <a:fillRect/>
            </a:stretch>
          </p:blipFill>
          <p:spPr>
            <a:xfrm>
              <a:off x="554280" y="3560278"/>
              <a:ext cx="8467725" cy="1085850"/>
            </a:xfrm>
            <a:prstGeom prst="rect">
              <a:avLst/>
            </a:prstGeom>
          </p:spPr>
        </p:pic>
        <p:sp>
          <p:nvSpPr>
            <p:cNvPr id="12" name="Rectangle 11">
              <a:extLst>
                <a:ext uri="{FF2B5EF4-FFF2-40B4-BE49-F238E27FC236}">
                  <a16:creationId xmlns:a16="http://schemas.microsoft.com/office/drawing/2014/main" id="{B7B3E8F4-664D-4474-A689-80E9F0039FA4}"/>
                </a:ext>
              </a:extLst>
            </p:cNvPr>
            <p:cNvSpPr/>
            <p:nvPr/>
          </p:nvSpPr>
          <p:spPr bwMode="auto">
            <a:xfrm>
              <a:off x="3224328" y="3516551"/>
              <a:ext cx="5797677" cy="1095375"/>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grpSp>
      <p:grpSp>
        <p:nvGrpSpPr>
          <p:cNvPr id="3" name="Group 2">
            <a:extLst>
              <a:ext uri="{FF2B5EF4-FFF2-40B4-BE49-F238E27FC236}">
                <a16:creationId xmlns:a16="http://schemas.microsoft.com/office/drawing/2014/main" id="{DCDA76A9-A404-254D-AA46-1ACADF6939AE}"/>
              </a:ext>
            </a:extLst>
          </p:cNvPr>
          <p:cNvGrpSpPr/>
          <p:nvPr/>
        </p:nvGrpSpPr>
        <p:grpSpPr>
          <a:xfrm>
            <a:off x="3224328" y="5537542"/>
            <a:ext cx="4051506" cy="875572"/>
            <a:chOff x="3060192" y="5486268"/>
            <a:chExt cx="4051506" cy="875572"/>
          </a:xfrm>
        </p:grpSpPr>
        <p:pic>
          <p:nvPicPr>
            <p:cNvPr id="13" name="Picture 12">
              <a:extLst>
                <a:ext uri="{FF2B5EF4-FFF2-40B4-BE49-F238E27FC236}">
                  <a16:creationId xmlns:a16="http://schemas.microsoft.com/office/drawing/2014/main" id="{1C6E87FD-1E6F-42CB-B9DD-D38ADA785FDD}"/>
                </a:ext>
              </a:extLst>
            </p:cNvPr>
            <p:cNvPicPr>
              <a:picLocks noChangeAspect="1"/>
            </p:cNvPicPr>
            <p:nvPr/>
          </p:nvPicPr>
          <p:blipFill rotWithShape="1">
            <a:blip r:embed="rId4"/>
            <a:srcRect l="-1" r="135" b="10775"/>
            <a:stretch/>
          </p:blipFill>
          <p:spPr>
            <a:xfrm>
              <a:off x="3060192" y="5520470"/>
              <a:ext cx="3938016" cy="841370"/>
            </a:xfrm>
            <a:prstGeom prst="rect">
              <a:avLst/>
            </a:prstGeom>
          </p:spPr>
        </p:pic>
        <p:sp>
          <p:nvSpPr>
            <p:cNvPr id="14" name="Rectangle 13">
              <a:extLst>
                <a:ext uri="{FF2B5EF4-FFF2-40B4-BE49-F238E27FC236}">
                  <a16:creationId xmlns:a16="http://schemas.microsoft.com/office/drawing/2014/main" id="{B6457C47-8920-4F8B-82B8-B7DD9F3BD80D}"/>
                </a:ext>
              </a:extLst>
            </p:cNvPr>
            <p:cNvSpPr/>
            <p:nvPr/>
          </p:nvSpPr>
          <p:spPr bwMode="auto">
            <a:xfrm>
              <a:off x="3295788" y="5486268"/>
              <a:ext cx="3815910" cy="838806"/>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4121022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F807F9F5-7A01-4DDD-846B-8B7498955F2F}"/>
                  </a:ext>
                </a:extLst>
              </p:cNvPr>
              <p:cNvSpPr>
                <a:spLocks noGrp="1"/>
              </p:cNvSpPr>
              <p:nvPr>
                <p:ph idx="1"/>
              </p:nvPr>
            </p:nvSpPr>
            <p:spPr>
              <a:xfrm>
                <a:off x="136618" y="283463"/>
                <a:ext cx="9543830" cy="6176605"/>
              </a:xfrm>
            </p:spPr>
            <p:txBody>
              <a:bodyPr/>
              <a:lstStyle/>
              <a:p>
                <a:pPr>
                  <a:buFont typeface="Arial" panose="020B0604020202020204" pitchFamily="34" charset="0"/>
                  <a:buChar char="•"/>
                </a:pPr>
                <a:endParaRPr lang="en-US" sz="2800" dirty="0"/>
              </a:p>
              <a:p>
                <a:r>
                  <a:rPr lang="en-US" sz="2600" dirty="0"/>
                  <a:t>Multimode JC Hamiltonian with a single </a:t>
                </a:r>
                <a:r>
                  <a:rPr lang="en-US" sz="2600" dirty="0" err="1"/>
                  <a:t>transmon</a:t>
                </a:r>
                <a:endParaRPr lang="en-US" sz="2600" dirty="0"/>
              </a:p>
              <a:p>
                <a:pPr marL="457200" lvl="1" indent="0">
                  <a:buNone/>
                </a:pPr>
                <a:r>
                  <a:rPr lang="en-US" sz="2000" dirty="0"/>
                  <a:t> </a:t>
                </a:r>
              </a:p>
              <a:p>
                <a:pPr marL="0" indent="0">
                  <a:buNone/>
                </a:pPr>
                <a:endParaRPr lang="en-US" dirty="0"/>
              </a:p>
              <a:p>
                <a:pPr marL="0" indent="0">
                  <a:buNone/>
                </a:pPr>
                <a:endParaRPr lang="en-US" sz="2600" dirty="0"/>
              </a:p>
              <a:p>
                <a:r>
                  <a:rPr lang="en-US" sz="2600" dirty="0"/>
                  <a:t>The normal modes can be found to lowest order by doing a dispersive transformation</a:t>
                </a:r>
              </a:p>
              <a:p>
                <a:endParaRPr lang="en-US" sz="2600" dirty="0"/>
              </a:p>
              <a:p>
                <a:endParaRPr lang="en-US" sz="2600" dirty="0"/>
              </a:p>
              <a:p>
                <a14:m>
                  <m:oMath xmlns:m="http://schemas.openxmlformats.org/officeDocument/2006/math">
                    <m:r>
                      <a:rPr lang="en-US" sz="2600" b="0" i="1" smtClean="0">
                        <a:latin typeface="Cambria Math" panose="02040503050406030204" pitchFamily="18" charset="0"/>
                      </a:rPr>
                      <m:t>𝑔</m:t>
                    </m:r>
                    <m:r>
                      <a:rPr lang="en-US" sz="2600" b="0" i="1" smtClean="0">
                        <a:latin typeface="Cambria Math" panose="02040503050406030204" pitchFamily="18" charset="0"/>
                      </a:rPr>
                      <m:t>,</m:t>
                    </m:r>
                    <m:sSup>
                      <m:sSupPr>
                        <m:ctrlPr>
                          <a:rPr lang="en-US" sz="2600" b="0" i="1" smtClean="0">
                            <a:latin typeface="Cambria Math" panose="02040503050406030204" pitchFamily="18" charset="0"/>
                          </a:rPr>
                        </m:ctrlPr>
                      </m:sSupPr>
                      <m:e>
                        <m:r>
                          <a:rPr lang="en-US" sz="2600" b="0" i="1" smtClean="0">
                            <a:latin typeface="Cambria Math" panose="02040503050406030204" pitchFamily="18" charset="0"/>
                          </a:rPr>
                          <m:t>𝜒</m:t>
                        </m:r>
                      </m:e>
                      <m:sup>
                        <m:r>
                          <a:rPr lang="en-US" sz="2600" b="0" i="1" smtClean="0">
                            <a:latin typeface="Cambria Math" panose="02040503050406030204" pitchFamily="18" charset="0"/>
                          </a:rPr>
                          <m:t>′</m:t>
                        </m:r>
                      </m:sup>
                    </m:sSup>
                    <m:r>
                      <a:rPr lang="en-US" sz="2600" b="0" i="1" smtClean="0">
                        <a:latin typeface="Cambria Math" panose="02040503050406030204" pitchFamily="18" charset="0"/>
                      </a:rPr>
                      <m:t>𝑠</m:t>
                    </m:r>
                  </m:oMath>
                </a14:m>
                <a:r>
                  <a:rPr lang="en-US" sz="2600" dirty="0"/>
                  <a:t> extracted using</a:t>
                </a:r>
              </a:p>
              <a:p>
                <a:pPr marL="0" indent="0">
                  <a:buNone/>
                </a:pPr>
                <a:endParaRPr lang="en-US" sz="2600" dirty="0"/>
              </a:p>
              <a:p>
                <a:pPr marL="0" indent="0">
                  <a:buNone/>
                </a:pPr>
                <a:endParaRPr lang="en-US" sz="2600" dirty="0"/>
              </a:p>
              <a:p>
                <a:pPr lvl="1"/>
                <a:endParaRPr lang="en-US" sz="2200" b="0" dirty="0"/>
              </a:p>
              <a:p>
                <a:pPr lvl="1"/>
                <a:endParaRPr lang="en-US" sz="2200" dirty="0"/>
              </a:p>
              <a:p>
                <a:endParaRPr lang="en-US" sz="3200" dirty="0"/>
              </a:p>
              <a:p>
                <a:pPr marL="0" indent="0">
                  <a:buNone/>
                </a:pPr>
                <a:endParaRPr lang="en-US" sz="3200" dirty="0"/>
              </a:p>
              <a:p>
                <a:pPr>
                  <a:buFont typeface="Wingdings" panose="05000000000000000000" pitchFamily="2" charset="2"/>
                  <a:buChar char="Ø"/>
                </a:pPr>
                <a:endParaRPr lang="en-US" sz="2800" dirty="0"/>
              </a:p>
              <a:p>
                <a:pPr lvl="1">
                  <a:buFont typeface="Wingdings" panose="05000000000000000000" pitchFamily="2" charset="2"/>
                  <a:buChar char="Ø"/>
                </a:pPr>
                <a:endParaRPr lang="en-US" sz="2800" dirty="0"/>
              </a:p>
              <a:p>
                <a:endParaRPr lang="en-US" sz="3200" dirty="0"/>
              </a:p>
              <a:p>
                <a:endParaRPr lang="en-US" sz="3200" dirty="0"/>
              </a:p>
              <a:p>
                <a:endParaRPr lang="en-US" sz="2800" dirty="0"/>
              </a:p>
              <a:p>
                <a:pPr>
                  <a:buFont typeface="Wingdings" panose="05000000000000000000" pitchFamily="2" charset="2"/>
                  <a:buChar char="Ø"/>
                </a:pPr>
                <a:endParaRPr lang="en-US" sz="2800" dirty="0"/>
              </a:p>
              <a:p>
                <a:endParaRPr lang="en-US" sz="2800" dirty="0"/>
              </a:p>
              <a:p>
                <a:endParaRPr lang="en-US" sz="2800" dirty="0"/>
              </a:p>
              <a:p>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1600" dirty="0"/>
              </a:p>
              <a:p>
                <a:pPr marL="457200" lvl="1" indent="0">
                  <a:buNone/>
                </a:pPr>
                <a:endParaRPr lang="en-US" dirty="0"/>
              </a:p>
              <a:p>
                <a:pPr marL="457200" lvl="1" indent="0">
                  <a:buNone/>
                </a:pPr>
                <a:r>
                  <a:rPr lang="en-US" sz="2400" dirty="0"/>
                  <a:t>mc</a:t>
                </a:r>
              </a:p>
            </p:txBody>
          </p:sp>
        </mc:Choice>
        <mc:Fallback>
          <p:sp>
            <p:nvSpPr>
              <p:cNvPr id="7" name="Content Placeholder 2">
                <a:extLst>
                  <a:ext uri="{FF2B5EF4-FFF2-40B4-BE49-F238E27FC236}">
                    <a16:creationId xmlns:a16="http://schemas.microsoft.com/office/drawing/2014/main" id="{F807F9F5-7A01-4DDD-846B-8B7498955F2F}"/>
                  </a:ext>
                </a:extLst>
              </p:cNvPr>
              <p:cNvSpPr>
                <a:spLocks noGrp="1" noRot="1" noChangeAspect="1" noMove="1" noResize="1" noEditPoints="1" noAdjustHandles="1" noChangeArrowheads="1" noChangeShapeType="1" noTextEdit="1"/>
              </p:cNvSpPr>
              <p:nvPr>
                <p:ph idx="1"/>
              </p:nvPr>
            </p:nvSpPr>
            <p:spPr>
              <a:xfrm>
                <a:off x="136618" y="283463"/>
                <a:ext cx="9543830" cy="6176605"/>
              </a:xfrm>
              <a:blipFill>
                <a:blip r:embed="rId2"/>
                <a:stretch>
                  <a:fillRect l="-930" r="-1594" b="-15092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647EDBB2-6658-47E0-B762-192C8996007A}"/>
              </a:ext>
            </a:extLst>
          </p:cNvPr>
          <p:cNvPicPr>
            <a:picLocks noChangeAspect="1"/>
          </p:cNvPicPr>
          <p:nvPr/>
        </p:nvPicPr>
        <p:blipFill>
          <a:blip r:embed="rId3"/>
          <a:stretch>
            <a:fillRect/>
          </a:stretch>
        </p:blipFill>
        <p:spPr>
          <a:xfrm>
            <a:off x="612799" y="1476038"/>
            <a:ext cx="7972425" cy="790575"/>
          </a:xfrm>
          <a:prstGeom prst="rect">
            <a:avLst/>
          </a:prstGeom>
        </p:spPr>
      </p:pic>
      <p:sp>
        <p:nvSpPr>
          <p:cNvPr id="5" name="Title 1">
            <a:extLst>
              <a:ext uri="{FF2B5EF4-FFF2-40B4-BE49-F238E27FC236}">
                <a16:creationId xmlns:a16="http://schemas.microsoft.com/office/drawing/2014/main" id="{A5B3A599-44A2-4AA9-AEC6-A0559C707688}"/>
              </a:ext>
            </a:extLst>
          </p:cNvPr>
          <p:cNvSpPr>
            <a:spLocks noGrp="1"/>
          </p:cNvSpPr>
          <p:nvPr>
            <p:ph type="title"/>
          </p:nvPr>
        </p:nvSpPr>
        <p:spPr>
          <a:xfrm>
            <a:off x="243419" y="152402"/>
            <a:ext cx="10623549" cy="606425"/>
          </a:xfrm>
        </p:spPr>
        <p:txBody>
          <a:bodyPr/>
          <a:lstStyle/>
          <a:p>
            <a:r>
              <a:rPr lang="en-US" sz="3400" dirty="0"/>
              <a:t>Mapping to a multimode Jaynes-Cummings model</a:t>
            </a:r>
          </a:p>
        </p:txBody>
      </p:sp>
      <p:sp>
        <p:nvSpPr>
          <p:cNvPr id="9" name="Rectangle 8">
            <a:extLst>
              <a:ext uri="{FF2B5EF4-FFF2-40B4-BE49-F238E27FC236}">
                <a16:creationId xmlns:a16="http://schemas.microsoft.com/office/drawing/2014/main" id="{16F1D731-EF38-40D2-9724-0673FBFAF1A7}"/>
              </a:ext>
            </a:extLst>
          </p:cNvPr>
          <p:cNvSpPr/>
          <p:nvPr/>
        </p:nvSpPr>
        <p:spPr bwMode="auto">
          <a:xfrm>
            <a:off x="706668" y="1448045"/>
            <a:ext cx="7784688" cy="790575"/>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6" name="Group 5">
            <a:extLst>
              <a:ext uri="{FF2B5EF4-FFF2-40B4-BE49-F238E27FC236}">
                <a16:creationId xmlns:a16="http://schemas.microsoft.com/office/drawing/2014/main" id="{34287C85-2865-0549-83C4-F51FBC87255B}"/>
              </a:ext>
            </a:extLst>
          </p:cNvPr>
          <p:cNvGrpSpPr/>
          <p:nvPr/>
        </p:nvGrpSpPr>
        <p:grpSpPr>
          <a:xfrm>
            <a:off x="901766" y="3139505"/>
            <a:ext cx="10976481" cy="2008567"/>
            <a:chOff x="901766" y="3139505"/>
            <a:chExt cx="10976481" cy="2008567"/>
          </a:xfrm>
        </p:grpSpPr>
        <p:pic>
          <p:nvPicPr>
            <p:cNvPr id="3" name="Picture 2">
              <a:extLst>
                <a:ext uri="{FF2B5EF4-FFF2-40B4-BE49-F238E27FC236}">
                  <a16:creationId xmlns:a16="http://schemas.microsoft.com/office/drawing/2014/main" id="{ACEC8F9D-875D-42B3-89B2-06A0D3891D7C}"/>
                </a:ext>
              </a:extLst>
            </p:cNvPr>
            <p:cNvPicPr>
              <a:picLocks noChangeAspect="1"/>
            </p:cNvPicPr>
            <p:nvPr/>
          </p:nvPicPr>
          <p:blipFill>
            <a:blip r:embed="rId4"/>
            <a:stretch>
              <a:fillRect/>
            </a:stretch>
          </p:blipFill>
          <p:spPr>
            <a:xfrm>
              <a:off x="901766" y="3420405"/>
              <a:ext cx="4933950" cy="981075"/>
            </a:xfrm>
            <a:prstGeom prst="rect">
              <a:avLst/>
            </a:prstGeom>
          </p:spPr>
        </p:pic>
        <p:grpSp>
          <p:nvGrpSpPr>
            <p:cNvPr id="17" name="Group 16">
              <a:extLst>
                <a:ext uri="{FF2B5EF4-FFF2-40B4-BE49-F238E27FC236}">
                  <a16:creationId xmlns:a16="http://schemas.microsoft.com/office/drawing/2014/main" id="{B6105A0D-1328-435A-9415-D3288DAF289A}"/>
                </a:ext>
              </a:extLst>
            </p:cNvPr>
            <p:cNvGrpSpPr/>
            <p:nvPr/>
          </p:nvGrpSpPr>
          <p:grpSpPr>
            <a:xfrm>
              <a:off x="6600864" y="3139505"/>
              <a:ext cx="5243357" cy="2008567"/>
              <a:chOff x="6812025" y="2945132"/>
              <a:chExt cx="5243357" cy="2008567"/>
            </a:xfrm>
          </p:grpSpPr>
          <p:pic>
            <p:nvPicPr>
              <p:cNvPr id="13" name="Picture 12">
                <a:extLst>
                  <a:ext uri="{FF2B5EF4-FFF2-40B4-BE49-F238E27FC236}">
                    <a16:creationId xmlns:a16="http://schemas.microsoft.com/office/drawing/2014/main" id="{1C6E87FD-1E6F-42CB-B9DD-D38ADA785FDD}"/>
                  </a:ext>
                </a:extLst>
              </p:cNvPr>
              <p:cNvPicPr>
                <a:picLocks noChangeAspect="1"/>
              </p:cNvPicPr>
              <p:nvPr/>
            </p:nvPicPr>
            <p:blipFill rotWithShape="1">
              <a:blip r:embed="rId5"/>
              <a:srcRect l="17561" b="-2629"/>
              <a:stretch/>
            </p:blipFill>
            <p:spPr>
              <a:xfrm>
                <a:off x="7635846" y="3985926"/>
                <a:ext cx="3250843" cy="967773"/>
              </a:xfrm>
              <a:prstGeom prst="rect">
                <a:avLst/>
              </a:prstGeom>
            </p:spPr>
          </p:pic>
          <p:pic>
            <p:nvPicPr>
              <p:cNvPr id="4" name="Picture 3">
                <a:extLst>
                  <a:ext uri="{FF2B5EF4-FFF2-40B4-BE49-F238E27FC236}">
                    <a16:creationId xmlns:a16="http://schemas.microsoft.com/office/drawing/2014/main" id="{0A285635-BB6F-4A98-BDB0-86EC1D524C16}"/>
                  </a:ext>
                </a:extLst>
              </p:cNvPr>
              <p:cNvPicPr>
                <a:picLocks noChangeAspect="1"/>
              </p:cNvPicPr>
              <p:nvPr/>
            </p:nvPicPr>
            <p:blipFill rotWithShape="1">
              <a:blip r:embed="rId6"/>
              <a:srcRect r="7792" b="-1552"/>
              <a:stretch/>
            </p:blipFill>
            <p:spPr>
              <a:xfrm>
                <a:off x="6812025" y="2945132"/>
                <a:ext cx="5243357" cy="1160735"/>
              </a:xfrm>
              <a:prstGeom prst="rect">
                <a:avLst/>
              </a:prstGeom>
            </p:spPr>
          </p:pic>
        </p:grpSp>
        <p:sp>
          <p:nvSpPr>
            <p:cNvPr id="12" name="Rectangle 11">
              <a:extLst>
                <a:ext uri="{FF2B5EF4-FFF2-40B4-BE49-F238E27FC236}">
                  <a16:creationId xmlns:a16="http://schemas.microsoft.com/office/drawing/2014/main" id="{B7B3E8F4-664D-4474-A689-80E9F0039FA4}"/>
                </a:ext>
              </a:extLst>
            </p:cNvPr>
            <p:cNvSpPr/>
            <p:nvPr/>
          </p:nvSpPr>
          <p:spPr bwMode="auto">
            <a:xfrm>
              <a:off x="6566836" y="3237588"/>
              <a:ext cx="5311411" cy="1818434"/>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grpSp>
        <p:nvGrpSpPr>
          <p:cNvPr id="10" name="Group 9">
            <a:extLst>
              <a:ext uri="{FF2B5EF4-FFF2-40B4-BE49-F238E27FC236}">
                <a16:creationId xmlns:a16="http://schemas.microsoft.com/office/drawing/2014/main" id="{C3CBE155-88C5-7D48-87D4-25496ACA73DD}"/>
              </a:ext>
            </a:extLst>
          </p:cNvPr>
          <p:cNvGrpSpPr/>
          <p:nvPr/>
        </p:nvGrpSpPr>
        <p:grpSpPr>
          <a:xfrm>
            <a:off x="1852534" y="5198632"/>
            <a:ext cx="7646580" cy="1190550"/>
            <a:chOff x="1780033" y="5212111"/>
            <a:chExt cx="7646580" cy="1190550"/>
          </a:xfrm>
        </p:grpSpPr>
        <p:pic>
          <p:nvPicPr>
            <p:cNvPr id="8" name="Picture 7">
              <a:extLst>
                <a:ext uri="{FF2B5EF4-FFF2-40B4-BE49-F238E27FC236}">
                  <a16:creationId xmlns:a16="http://schemas.microsoft.com/office/drawing/2014/main" id="{5B84C8A4-A4BE-4061-8C35-A2C86745C33A}"/>
                </a:ext>
              </a:extLst>
            </p:cNvPr>
            <p:cNvPicPr>
              <a:picLocks noChangeAspect="1"/>
            </p:cNvPicPr>
            <p:nvPr/>
          </p:nvPicPr>
          <p:blipFill>
            <a:blip r:embed="rId7"/>
            <a:stretch>
              <a:fillRect/>
            </a:stretch>
          </p:blipFill>
          <p:spPr>
            <a:xfrm>
              <a:off x="1780033" y="5212111"/>
              <a:ext cx="7442510" cy="1185756"/>
            </a:xfrm>
            <a:prstGeom prst="rect">
              <a:avLst/>
            </a:prstGeom>
          </p:spPr>
        </p:pic>
        <p:sp>
          <p:nvSpPr>
            <p:cNvPr id="19" name="Rectangle 18">
              <a:extLst>
                <a:ext uri="{FF2B5EF4-FFF2-40B4-BE49-F238E27FC236}">
                  <a16:creationId xmlns:a16="http://schemas.microsoft.com/office/drawing/2014/main" id="{9DD345F4-CE2E-470A-B13C-DBF10606834F}"/>
                </a:ext>
              </a:extLst>
            </p:cNvPr>
            <p:cNvSpPr/>
            <p:nvPr/>
          </p:nvSpPr>
          <p:spPr bwMode="auto">
            <a:xfrm>
              <a:off x="1780033" y="5268009"/>
              <a:ext cx="7646580" cy="1134652"/>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205538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807F9F5-7A01-4DDD-846B-8B7498955F2F}"/>
                  </a:ext>
                </a:extLst>
              </p:cNvPr>
              <p:cNvSpPr>
                <a:spLocks noGrp="1"/>
              </p:cNvSpPr>
              <p:nvPr>
                <p:ph idx="1"/>
              </p:nvPr>
            </p:nvSpPr>
            <p:spPr>
              <a:xfrm>
                <a:off x="136619" y="283463"/>
                <a:ext cx="11658978" cy="6071617"/>
              </a:xfrm>
            </p:spPr>
            <p:txBody>
              <a:bodyPr/>
              <a:lstStyle/>
              <a:p>
                <a:pPr>
                  <a:buFont typeface="Arial" panose="020B0604020202020204" pitchFamily="34" charset="0"/>
                  <a:buChar char="•"/>
                </a:pPr>
                <a:endParaRPr lang="en-US" sz="2800" dirty="0"/>
              </a:p>
              <a:p>
                <a:r>
                  <a:rPr lang="en-US" sz="2600" dirty="0"/>
                  <a:t>Reintroduce the quartic nonlinear term and rewrite </a:t>
                </a:r>
                <a14:m>
                  <m:oMath xmlns:m="http://schemas.openxmlformats.org/officeDocument/2006/math">
                    <m:r>
                      <a:rPr lang="en-US" sz="2600" b="0" i="1" smtClean="0">
                        <a:latin typeface="Cambria Math" panose="02040503050406030204" pitchFamily="18" charset="0"/>
                      </a:rPr>
                      <m:t>𝜑</m:t>
                    </m:r>
                  </m:oMath>
                </a14:m>
                <a:r>
                  <a:rPr lang="en-US" sz="2600" dirty="0"/>
                  <a:t> in terms of the normal modes</a:t>
                </a:r>
              </a:p>
              <a:p>
                <a:endParaRPr lang="en-US" sz="2600" dirty="0"/>
              </a:p>
              <a:p>
                <a:endParaRPr lang="en-US" sz="2600" dirty="0"/>
              </a:p>
              <a:p>
                <a:endParaRPr lang="en-US" sz="2600" dirty="0"/>
              </a:p>
              <a:p>
                <a:endParaRPr lang="en-US" sz="2600" dirty="0"/>
              </a:p>
              <a:p>
                <a:endParaRPr lang="en-US" sz="2600" dirty="0"/>
              </a:p>
              <a:p>
                <a:endParaRPr lang="en-US" sz="2600" dirty="0"/>
              </a:p>
              <a:p>
                <a:endParaRPr lang="en-US" sz="2600" b="0" dirty="0"/>
              </a:p>
              <a:p>
                <a:endParaRPr lang="en-US" sz="2600" dirty="0"/>
              </a:p>
              <a:p>
                <a:endParaRPr lang="en-US" sz="2600" b="0" dirty="0"/>
              </a:p>
              <a:p>
                <a:endParaRPr lang="en-US" sz="2600" dirty="0"/>
              </a:p>
              <a:p>
                <a:endParaRPr lang="en-US" sz="2600" b="0" dirty="0"/>
              </a:p>
              <a:p>
                <a:endParaRPr lang="en-US" sz="2600" dirty="0"/>
              </a:p>
              <a:p>
                <a:endParaRPr lang="en-US" sz="3200" dirty="0"/>
              </a:p>
              <a:p>
                <a:pPr marL="0" indent="0">
                  <a:buNone/>
                </a:pPr>
                <a:endParaRPr lang="en-US" sz="3200" dirty="0"/>
              </a:p>
              <a:p>
                <a:pPr>
                  <a:buFont typeface="Wingdings" panose="05000000000000000000" pitchFamily="2" charset="2"/>
                  <a:buChar char="Ø"/>
                </a:pPr>
                <a:endParaRPr lang="en-US" sz="2800" dirty="0"/>
              </a:p>
              <a:p>
                <a:pPr lvl="1">
                  <a:buFont typeface="Wingdings" panose="05000000000000000000" pitchFamily="2" charset="2"/>
                  <a:buChar char="Ø"/>
                </a:pPr>
                <a:endParaRPr lang="en-US" sz="2800" dirty="0"/>
              </a:p>
              <a:p>
                <a:endParaRPr lang="en-US" sz="3200" dirty="0"/>
              </a:p>
              <a:p>
                <a:endParaRPr lang="en-US" sz="3200" dirty="0"/>
              </a:p>
              <a:p>
                <a:endParaRPr lang="en-US" sz="2800" dirty="0"/>
              </a:p>
              <a:p>
                <a:pPr>
                  <a:buFont typeface="Wingdings" panose="05000000000000000000" pitchFamily="2" charset="2"/>
                  <a:buChar char="Ø"/>
                </a:pPr>
                <a:endParaRPr lang="en-US" sz="2800" dirty="0"/>
              </a:p>
              <a:p>
                <a:endParaRPr lang="en-US" sz="2800" dirty="0"/>
              </a:p>
              <a:p>
                <a:endParaRPr lang="en-US" sz="2800" dirty="0"/>
              </a:p>
              <a:p>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1600" dirty="0"/>
              </a:p>
              <a:p>
                <a:pPr marL="457200" lvl="1" indent="0">
                  <a:buNone/>
                </a:pPr>
                <a:endParaRPr lang="en-US" dirty="0"/>
              </a:p>
              <a:p>
                <a:pPr marL="457200" lvl="1" indent="0">
                  <a:buNone/>
                </a:pPr>
                <a:r>
                  <a:rPr lang="en-US" sz="2400" dirty="0"/>
                  <a:t>mc</a:t>
                </a:r>
              </a:p>
            </p:txBody>
          </p:sp>
        </mc:Choice>
        <mc:Fallback xmlns="">
          <p:sp>
            <p:nvSpPr>
              <p:cNvPr id="7" name="Content Placeholder 2">
                <a:extLst>
                  <a:ext uri="{FF2B5EF4-FFF2-40B4-BE49-F238E27FC236}">
                    <a16:creationId xmlns:a16="http://schemas.microsoft.com/office/drawing/2014/main" id="{F807F9F5-7A01-4DDD-846B-8B7498955F2F}"/>
                  </a:ext>
                </a:extLst>
              </p:cNvPr>
              <p:cNvSpPr>
                <a:spLocks noGrp="1" noRot="1" noChangeAspect="1" noMove="1" noResize="1" noEditPoints="1" noAdjustHandles="1" noChangeArrowheads="1" noChangeShapeType="1" noTextEdit="1"/>
              </p:cNvSpPr>
              <p:nvPr>
                <p:ph idx="1"/>
              </p:nvPr>
            </p:nvSpPr>
            <p:spPr>
              <a:xfrm>
                <a:off x="136619" y="283463"/>
                <a:ext cx="11658978" cy="6071617"/>
              </a:xfrm>
              <a:blipFill>
                <a:blip r:embed="rId3"/>
                <a:stretch>
                  <a:fillRect l="-1045" b="-161184"/>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A5B3A599-44A2-4AA9-AEC6-A0559C707688}"/>
              </a:ext>
            </a:extLst>
          </p:cNvPr>
          <p:cNvSpPr>
            <a:spLocks noGrp="1"/>
          </p:cNvSpPr>
          <p:nvPr>
            <p:ph type="title"/>
          </p:nvPr>
        </p:nvSpPr>
        <p:spPr>
          <a:xfrm>
            <a:off x="243419" y="152402"/>
            <a:ext cx="10623549" cy="606425"/>
          </a:xfrm>
        </p:spPr>
        <p:txBody>
          <a:bodyPr/>
          <a:lstStyle/>
          <a:p>
            <a:r>
              <a:rPr lang="en-US" sz="3400" dirty="0"/>
              <a:t>Reintroducing the nonlinearity </a:t>
            </a:r>
          </a:p>
        </p:txBody>
      </p:sp>
      <p:pic>
        <p:nvPicPr>
          <p:cNvPr id="8" name="Picture 7">
            <a:extLst>
              <a:ext uri="{FF2B5EF4-FFF2-40B4-BE49-F238E27FC236}">
                <a16:creationId xmlns:a16="http://schemas.microsoft.com/office/drawing/2014/main" id="{EA0A099C-FD6E-496D-982E-A29A8A3BD8FF}"/>
              </a:ext>
            </a:extLst>
          </p:cNvPr>
          <p:cNvPicPr>
            <a:picLocks noChangeAspect="1"/>
          </p:cNvPicPr>
          <p:nvPr/>
        </p:nvPicPr>
        <p:blipFill>
          <a:blip r:embed="rId4"/>
          <a:stretch>
            <a:fillRect/>
          </a:stretch>
        </p:blipFill>
        <p:spPr>
          <a:xfrm>
            <a:off x="396404" y="1447655"/>
            <a:ext cx="7248525" cy="895350"/>
          </a:xfrm>
          <a:prstGeom prst="rect">
            <a:avLst/>
          </a:prstGeom>
        </p:spPr>
      </p:pic>
      <p:grpSp>
        <p:nvGrpSpPr>
          <p:cNvPr id="2" name="Group 1">
            <a:extLst>
              <a:ext uri="{FF2B5EF4-FFF2-40B4-BE49-F238E27FC236}">
                <a16:creationId xmlns:a16="http://schemas.microsoft.com/office/drawing/2014/main" id="{26B91FC1-4B9B-4CC9-9407-2AD1B83098C3}"/>
              </a:ext>
            </a:extLst>
          </p:cNvPr>
          <p:cNvGrpSpPr/>
          <p:nvPr/>
        </p:nvGrpSpPr>
        <p:grpSpPr>
          <a:xfrm>
            <a:off x="7083552" y="1396160"/>
            <a:ext cx="4515385" cy="983056"/>
            <a:chOff x="7083552" y="1396160"/>
            <a:chExt cx="4515385" cy="983056"/>
          </a:xfrm>
        </p:grpSpPr>
        <p:grpSp>
          <p:nvGrpSpPr>
            <p:cNvPr id="21" name="Group 20">
              <a:extLst>
                <a:ext uri="{FF2B5EF4-FFF2-40B4-BE49-F238E27FC236}">
                  <a16:creationId xmlns:a16="http://schemas.microsoft.com/office/drawing/2014/main" id="{1D452225-43CC-4A4E-9516-A6EA51C8BABA}"/>
                </a:ext>
              </a:extLst>
            </p:cNvPr>
            <p:cNvGrpSpPr/>
            <p:nvPr/>
          </p:nvGrpSpPr>
          <p:grpSpPr>
            <a:xfrm>
              <a:off x="7083552" y="1411443"/>
              <a:ext cx="4515385" cy="967773"/>
              <a:chOff x="6879714" y="1839435"/>
              <a:chExt cx="4515385" cy="967773"/>
            </a:xfrm>
          </p:grpSpPr>
          <p:pic>
            <p:nvPicPr>
              <p:cNvPr id="18" name="Picture 17">
                <a:extLst>
                  <a:ext uri="{FF2B5EF4-FFF2-40B4-BE49-F238E27FC236}">
                    <a16:creationId xmlns:a16="http://schemas.microsoft.com/office/drawing/2014/main" id="{5CE271E8-3F2A-4B98-B5E9-5409FB1F81CE}"/>
                  </a:ext>
                </a:extLst>
              </p:cNvPr>
              <p:cNvPicPr>
                <a:picLocks noChangeAspect="1"/>
              </p:cNvPicPr>
              <p:nvPr/>
            </p:nvPicPr>
            <p:blipFill rotWithShape="1">
              <a:blip r:embed="rId5"/>
              <a:srcRect l="17561" b="-2629"/>
              <a:stretch/>
            </p:blipFill>
            <p:spPr>
              <a:xfrm>
                <a:off x="8144256" y="1839435"/>
                <a:ext cx="3250843" cy="967773"/>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C7E1341-1344-4DCF-87D9-2599DD2791B3}"/>
                      </a:ext>
                    </a:extLst>
                  </p:cNvPr>
                  <p:cNvSpPr/>
                  <p:nvPr/>
                </p:nvSpPr>
                <p:spPr>
                  <a:xfrm>
                    <a:off x="6879714" y="1934575"/>
                    <a:ext cx="2143937" cy="4770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a:latin typeface="Cambria Math" panose="02040503050406030204" pitchFamily="18" charset="0"/>
                            </a:rPr>
                            <m:t>𝜑</m:t>
                          </m:r>
                        </m:oMath>
                      </m:oMathPara>
                    </a14:m>
                    <a:endParaRPr lang="en-US" sz="2500" dirty="0"/>
                  </a:p>
                </p:txBody>
              </p:sp>
            </mc:Choice>
            <mc:Fallback xmlns="">
              <p:sp>
                <p:nvSpPr>
                  <p:cNvPr id="10" name="Rectangle 9">
                    <a:extLst>
                      <a:ext uri="{FF2B5EF4-FFF2-40B4-BE49-F238E27FC236}">
                        <a16:creationId xmlns:a16="http://schemas.microsoft.com/office/drawing/2014/main" id="{4C7E1341-1344-4DCF-87D9-2599DD2791B3}"/>
                      </a:ext>
                    </a:extLst>
                  </p:cNvPr>
                  <p:cNvSpPr>
                    <a:spLocks noRot="1" noChangeAspect="1" noMove="1" noResize="1" noEditPoints="1" noAdjustHandles="1" noChangeArrowheads="1" noChangeShapeType="1" noTextEdit="1"/>
                  </p:cNvSpPr>
                  <p:nvPr/>
                </p:nvSpPr>
                <p:spPr>
                  <a:xfrm>
                    <a:off x="6879714" y="1934575"/>
                    <a:ext cx="2143937" cy="477054"/>
                  </a:xfrm>
                  <a:prstGeom prst="rect">
                    <a:avLst/>
                  </a:prstGeom>
                  <a:blipFill>
                    <a:blip r:embed="rId6"/>
                    <a:stretch>
                      <a:fillRect/>
                    </a:stretch>
                  </a:blipFill>
                </p:spPr>
                <p:txBody>
                  <a:bodyPr/>
                  <a:lstStyle/>
                  <a:p>
                    <a:r>
                      <a:rPr lang="en-US">
                        <a:noFill/>
                      </a:rPr>
                      <a:t> </a:t>
                    </a:r>
                  </a:p>
                </p:txBody>
              </p:sp>
            </mc:Fallback>
          </mc:AlternateContent>
        </p:grpSp>
        <p:sp>
          <p:nvSpPr>
            <p:cNvPr id="15" name="Rectangle 14">
              <a:extLst>
                <a:ext uri="{FF2B5EF4-FFF2-40B4-BE49-F238E27FC236}">
                  <a16:creationId xmlns:a16="http://schemas.microsoft.com/office/drawing/2014/main" id="{CEDF2A45-3DFF-4FF1-8C31-33D576673F64}"/>
                </a:ext>
              </a:extLst>
            </p:cNvPr>
            <p:cNvSpPr/>
            <p:nvPr/>
          </p:nvSpPr>
          <p:spPr bwMode="auto">
            <a:xfrm>
              <a:off x="7950064" y="1396160"/>
              <a:ext cx="3648873" cy="853878"/>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pic>
        <p:nvPicPr>
          <p:cNvPr id="22" name="Picture 21">
            <a:extLst>
              <a:ext uri="{FF2B5EF4-FFF2-40B4-BE49-F238E27FC236}">
                <a16:creationId xmlns:a16="http://schemas.microsoft.com/office/drawing/2014/main" id="{1A277776-D78D-4387-8C51-D531B5EB0D7C}"/>
              </a:ext>
            </a:extLst>
          </p:cNvPr>
          <p:cNvPicPr>
            <a:picLocks noChangeAspect="1"/>
          </p:cNvPicPr>
          <p:nvPr/>
        </p:nvPicPr>
        <p:blipFill>
          <a:blip r:embed="rId7"/>
          <a:stretch>
            <a:fillRect/>
          </a:stretch>
        </p:blipFill>
        <p:spPr>
          <a:xfrm>
            <a:off x="1231392" y="4498688"/>
            <a:ext cx="3781425" cy="838200"/>
          </a:xfrm>
          <a:prstGeom prst="rect">
            <a:avLst/>
          </a:prstGeom>
        </p:spPr>
      </p:pic>
      <p:sp>
        <p:nvSpPr>
          <p:cNvPr id="25" name="TextBox 24">
            <a:extLst>
              <a:ext uri="{FF2B5EF4-FFF2-40B4-BE49-F238E27FC236}">
                <a16:creationId xmlns:a16="http://schemas.microsoft.com/office/drawing/2014/main" id="{B94C68E8-3253-4D7F-9CC1-D54DA28BE791}"/>
              </a:ext>
            </a:extLst>
          </p:cNvPr>
          <p:cNvSpPr txBox="1"/>
          <p:nvPr/>
        </p:nvSpPr>
        <p:spPr>
          <a:xfrm>
            <a:off x="458400" y="5300310"/>
            <a:ext cx="5499198" cy="1446550"/>
          </a:xfrm>
          <a:prstGeom prst="rect">
            <a:avLst/>
          </a:prstGeom>
          <a:noFill/>
        </p:spPr>
        <p:txBody>
          <a:bodyPr wrap="none" rtlCol="0">
            <a:spAutoFit/>
          </a:bodyPr>
          <a:lstStyle/>
          <a:p>
            <a:endParaRPr lang="en-US" sz="2200" dirty="0"/>
          </a:p>
          <a:p>
            <a:pPr marL="800100" lvl="1" indent="-342900">
              <a:buFont typeface="Arial" panose="020B0604020202020204" pitchFamily="34" charset="0"/>
              <a:buChar char="•"/>
            </a:pPr>
            <a:r>
              <a:rPr lang="en-US" sz="2400" dirty="0">
                <a:solidFill>
                  <a:srgbClr val="C00000"/>
                </a:solidFill>
                <a:latin typeface="Adobe Garamond Pro" panose="02020502060506020403" pitchFamily="18" charset="0"/>
              </a:rPr>
              <a:t>Lamb shift</a:t>
            </a:r>
          </a:p>
          <a:p>
            <a:pPr marL="800100" lvl="1" indent="-342900">
              <a:buFont typeface="Arial" panose="020B0604020202020204" pitchFamily="34" charset="0"/>
              <a:buChar char="•"/>
            </a:pPr>
            <a:r>
              <a:rPr lang="en-US" sz="2400" dirty="0">
                <a:solidFill>
                  <a:srgbClr val="00B050"/>
                </a:solidFill>
                <a:latin typeface="Adobe Garamond Pro" panose="02020502060506020403" pitchFamily="18" charset="0"/>
              </a:rPr>
              <a:t>Cross-Kerr interaction/dispersive shift</a:t>
            </a:r>
          </a:p>
          <a:p>
            <a:endParaRPr lang="en-US" dirty="0"/>
          </a:p>
        </p:txBody>
      </p:sp>
      <p:pic>
        <p:nvPicPr>
          <p:cNvPr id="26" name="Picture 25">
            <a:extLst>
              <a:ext uri="{FF2B5EF4-FFF2-40B4-BE49-F238E27FC236}">
                <a16:creationId xmlns:a16="http://schemas.microsoft.com/office/drawing/2014/main" id="{9768510A-CFBD-42EF-BED8-C95FFFF3ED81}"/>
              </a:ext>
            </a:extLst>
          </p:cNvPr>
          <p:cNvPicPr>
            <a:picLocks noChangeAspect="1"/>
          </p:cNvPicPr>
          <p:nvPr/>
        </p:nvPicPr>
        <p:blipFill rotWithShape="1">
          <a:blip r:embed="rId8"/>
          <a:srcRect l="28502" b="3720"/>
          <a:stretch/>
        </p:blipFill>
        <p:spPr>
          <a:xfrm>
            <a:off x="1231392" y="2208767"/>
            <a:ext cx="5413248" cy="2053962"/>
          </a:xfrm>
          <a:prstGeom prst="rect">
            <a:avLst/>
          </a:prstGeom>
        </p:spPr>
      </p:pic>
      <p:sp>
        <p:nvSpPr>
          <p:cNvPr id="14" name="Rectangle 13">
            <a:extLst>
              <a:ext uri="{FF2B5EF4-FFF2-40B4-BE49-F238E27FC236}">
                <a16:creationId xmlns:a16="http://schemas.microsoft.com/office/drawing/2014/main" id="{EDC5A8FA-2D8A-4BA3-8BEF-5A93521AE21B}"/>
              </a:ext>
            </a:extLst>
          </p:cNvPr>
          <p:cNvSpPr/>
          <p:nvPr/>
        </p:nvSpPr>
        <p:spPr bwMode="auto">
          <a:xfrm>
            <a:off x="458400" y="1396160"/>
            <a:ext cx="7248525" cy="871042"/>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9" name="Group 8">
            <a:extLst>
              <a:ext uri="{FF2B5EF4-FFF2-40B4-BE49-F238E27FC236}">
                <a16:creationId xmlns:a16="http://schemas.microsoft.com/office/drawing/2014/main" id="{9F71044D-C64D-4CD7-9D28-E52B9F2EF8ED}"/>
              </a:ext>
            </a:extLst>
          </p:cNvPr>
          <p:cNvGrpSpPr/>
          <p:nvPr/>
        </p:nvGrpSpPr>
        <p:grpSpPr>
          <a:xfrm>
            <a:off x="6744926" y="2551176"/>
            <a:ext cx="5041987" cy="1755756"/>
            <a:chOff x="6744926" y="3544554"/>
            <a:chExt cx="5041987" cy="1755756"/>
          </a:xfrm>
        </p:grpSpPr>
        <p:grpSp>
          <p:nvGrpSpPr>
            <p:cNvPr id="6" name="Group 5">
              <a:extLst>
                <a:ext uri="{FF2B5EF4-FFF2-40B4-BE49-F238E27FC236}">
                  <a16:creationId xmlns:a16="http://schemas.microsoft.com/office/drawing/2014/main" id="{156924C2-F58E-486B-9B96-FB2A8B6B84A2}"/>
                </a:ext>
              </a:extLst>
            </p:cNvPr>
            <p:cNvGrpSpPr/>
            <p:nvPr/>
          </p:nvGrpSpPr>
          <p:grpSpPr>
            <a:xfrm>
              <a:off x="6827520" y="3591951"/>
              <a:ext cx="4876800" cy="1620266"/>
              <a:chOff x="6827520" y="3591951"/>
              <a:chExt cx="4876800" cy="1620266"/>
            </a:xfrm>
          </p:grpSpPr>
          <p:pic>
            <p:nvPicPr>
              <p:cNvPr id="28" name="Picture 27">
                <a:extLst>
                  <a:ext uri="{FF2B5EF4-FFF2-40B4-BE49-F238E27FC236}">
                    <a16:creationId xmlns:a16="http://schemas.microsoft.com/office/drawing/2014/main" id="{EA44B8A5-2CB1-44C4-85CC-E0C206A92EA3}"/>
                  </a:ext>
                </a:extLst>
              </p:cNvPr>
              <p:cNvPicPr>
                <a:picLocks noChangeAspect="1"/>
              </p:cNvPicPr>
              <p:nvPr/>
            </p:nvPicPr>
            <p:blipFill>
              <a:blip r:embed="rId9"/>
              <a:stretch>
                <a:fillRect/>
              </a:stretch>
            </p:blipFill>
            <p:spPr>
              <a:xfrm>
                <a:off x="7393462" y="4793117"/>
                <a:ext cx="3028950" cy="419100"/>
              </a:xfrm>
              <a:prstGeom prst="rect">
                <a:avLst/>
              </a:prstGeom>
            </p:spPr>
          </p:pic>
          <p:pic>
            <p:nvPicPr>
              <p:cNvPr id="3" name="Picture 2">
                <a:extLst>
                  <a:ext uri="{FF2B5EF4-FFF2-40B4-BE49-F238E27FC236}">
                    <a16:creationId xmlns:a16="http://schemas.microsoft.com/office/drawing/2014/main" id="{A7ECFD8E-AC7A-4F00-9227-E12B679C63BE}"/>
                  </a:ext>
                </a:extLst>
              </p:cNvPr>
              <p:cNvPicPr>
                <a:picLocks noChangeAspect="1"/>
              </p:cNvPicPr>
              <p:nvPr/>
            </p:nvPicPr>
            <p:blipFill>
              <a:blip r:embed="rId10"/>
              <a:stretch>
                <a:fillRect/>
              </a:stretch>
            </p:blipFill>
            <p:spPr>
              <a:xfrm>
                <a:off x="6827520" y="3591951"/>
                <a:ext cx="4876800" cy="942975"/>
              </a:xfrm>
              <a:prstGeom prst="rect">
                <a:avLst/>
              </a:prstGeom>
            </p:spPr>
          </p:pic>
        </p:grpSp>
        <p:sp>
          <p:nvSpPr>
            <p:cNvPr id="30" name="Rectangle 29">
              <a:extLst>
                <a:ext uri="{FF2B5EF4-FFF2-40B4-BE49-F238E27FC236}">
                  <a16:creationId xmlns:a16="http://schemas.microsoft.com/office/drawing/2014/main" id="{DBF63071-B5C7-4558-81C1-6BAC5D81DBFD}"/>
                </a:ext>
              </a:extLst>
            </p:cNvPr>
            <p:cNvSpPr/>
            <p:nvPr/>
          </p:nvSpPr>
          <p:spPr bwMode="auto">
            <a:xfrm>
              <a:off x="6744926" y="3544554"/>
              <a:ext cx="5041987" cy="1755756"/>
            </a:xfrm>
            <a:prstGeom prst="rect">
              <a:avLst/>
            </a:prstGeom>
            <a:solidFill>
              <a:srgbClr val="00B050">
                <a:alpha val="5000"/>
              </a:srgbClr>
            </a:solidFill>
            <a:ln>
              <a:solidFill>
                <a:srgbClr val="00B050"/>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
        <p:nvSpPr>
          <p:cNvPr id="32" name="Rectangle 31">
            <a:extLst>
              <a:ext uri="{FF2B5EF4-FFF2-40B4-BE49-F238E27FC236}">
                <a16:creationId xmlns:a16="http://schemas.microsoft.com/office/drawing/2014/main" id="{148AF115-4C4A-46F2-9064-B7437A7C342F}"/>
              </a:ext>
            </a:extLst>
          </p:cNvPr>
          <p:cNvSpPr/>
          <p:nvPr/>
        </p:nvSpPr>
        <p:spPr bwMode="auto">
          <a:xfrm>
            <a:off x="1499851" y="4446431"/>
            <a:ext cx="1194581" cy="963913"/>
          </a:xfrm>
          <a:prstGeom prst="rect">
            <a:avLst/>
          </a:prstGeom>
          <a:solidFill>
            <a:srgbClr val="C00000">
              <a:alpha val="5000"/>
            </a:srgbClr>
          </a:solidFill>
          <a:ln>
            <a:solidFill>
              <a:srgbClr val="C00000"/>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33" name="Rectangle 32">
            <a:extLst>
              <a:ext uri="{FF2B5EF4-FFF2-40B4-BE49-F238E27FC236}">
                <a16:creationId xmlns:a16="http://schemas.microsoft.com/office/drawing/2014/main" id="{48C1535C-BD3C-4382-BF19-F1001D1427E5}"/>
              </a:ext>
            </a:extLst>
          </p:cNvPr>
          <p:cNvSpPr/>
          <p:nvPr/>
        </p:nvSpPr>
        <p:spPr bwMode="auto">
          <a:xfrm>
            <a:off x="3016213" y="4446431"/>
            <a:ext cx="1996604" cy="963913"/>
          </a:xfrm>
          <a:prstGeom prst="rect">
            <a:avLst/>
          </a:prstGeom>
          <a:solidFill>
            <a:srgbClr val="00B050">
              <a:alpha val="5000"/>
            </a:srgbClr>
          </a:solidFill>
          <a:ln>
            <a:solidFill>
              <a:srgbClr val="00B050"/>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62362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807F9F5-7A01-4DDD-846B-8B7498955F2F}"/>
                  </a:ext>
                </a:extLst>
              </p:cNvPr>
              <p:cNvSpPr>
                <a:spLocks noGrp="1"/>
              </p:cNvSpPr>
              <p:nvPr>
                <p:ph idx="1"/>
              </p:nvPr>
            </p:nvSpPr>
            <p:spPr>
              <a:xfrm>
                <a:off x="136619" y="283463"/>
                <a:ext cx="11658978" cy="6071617"/>
              </a:xfrm>
            </p:spPr>
            <p:txBody>
              <a:bodyPr/>
              <a:lstStyle/>
              <a:p>
                <a:pPr>
                  <a:buFont typeface="Arial" panose="020B0604020202020204" pitchFamily="34" charset="0"/>
                  <a:buChar char="•"/>
                </a:pPr>
                <a:endParaRPr lang="en-US" sz="2800" dirty="0"/>
              </a:p>
              <a:p>
                <a:r>
                  <a:rPr lang="en-US" sz="2600" dirty="0"/>
                  <a:t>Reintroduce the quartic nonlinear term and rewrite </a:t>
                </a:r>
                <a14:m>
                  <m:oMath xmlns:m="http://schemas.openxmlformats.org/officeDocument/2006/math">
                    <m:r>
                      <a:rPr lang="en-US" sz="2600" b="0" i="1" smtClean="0">
                        <a:latin typeface="Cambria Math" panose="02040503050406030204" pitchFamily="18" charset="0"/>
                      </a:rPr>
                      <m:t>𝜑</m:t>
                    </m:r>
                  </m:oMath>
                </a14:m>
                <a:r>
                  <a:rPr lang="en-US" sz="2600" dirty="0"/>
                  <a:t> in terms of the normal modes</a:t>
                </a:r>
              </a:p>
              <a:p>
                <a:endParaRPr lang="en-US" sz="2600" dirty="0"/>
              </a:p>
              <a:p>
                <a:endParaRPr lang="en-US" sz="2600" dirty="0"/>
              </a:p>
              <a:p>
                <a:endParaRPr lang="en-US" sz="2600" dirty="0"/>
              </a:p>
              <a:p>
                <a:endParaRPr lang="en-US" sz="2600" dirty="0"/>
              </a:p>
              <a:p>
                <a:endParaRPr lang="en-US" sz="2600" dirty="0"/>
              </a:p>
              <a:p>
                <a:endParaRPr lang="en-US" sz="2600" dirty="0"/>
              </a:p>
              <a:p>
                <a:endParaRPr lang="en-US" sz="2600" b="0" dirty="0"/>
              </a:p>
              <a:p>
                <a:endParaRPr lang="en-US" sz="2600" dirty="0"/>
              </a:p>
              <a:p>
                <a:endParaRPr lang="en-US" sz="2600" b="0" dirty="0"/>
              </a:p>
              <a:p>
                <a:endParaRPr lang="en-US" sz="2600" dirty="0"/>
              </a:p>
              <a:p>
                <a:endParaRPr lang="en-US" sz="2600" b="0" dirty="0"/>
              </a:p>
              <a:p>
                <a:endParaRPr lang="en-US" sz="2600" dirty="0"/>
              </a:p>
              <a:p>
                <a:endParaRPr lang="en-US" sz="3200" dirty="0"/>
              </a:p>
              <a:p>
                <a:pPr marL="0" indent="0">
                  <a:buNone/>
                </a:pPr>
                <a:endParaRPr lang="en-US" sz="3200" dirty="0"/>
              </a:p>
              <a:p>
                <a:pPr>
                  <a:buFont typeface="Wingdings" panose="05000000000000000000" pitchFamily="2" charset="2"/>
                  <a:buChar char="Ø"/>
                </a:pPr>
                <a:endParaRPr lang="en-US" sz="2800" dirty="0"/>
              </a:p>
              <a:p>
                <a:pPr lvl="1">
                  <a:buFont typeface="Wingdings" panose="05000000000000000000" pitchFamily="2" charset="2"/>
                  <a:buChar char="Ø"/>
                </a:pPr>
                <a:endParaRPr lang="en-US" sz="2800" dirty="0"/>
              </a:p>
              <a:p>
                <a:endParaRPr lang="en-US" sz="3200" dirty="0"/>
              </a:p>
              <a:p>
                <a:endParaRPr lang="en-US" sz="3200" dirty="0"/>
              </a:p>
              <a:p>
                <a:endParaRPr lang="en-US" sz="2800" dirty="0"/>
              </a:p>
              <a:p>
                <a:pPr>
                  <a:buFont typeface="Wingdings" panose="05000000000000000000" pitchFamily="2" charset="2"/>
                  <a:buChar char="Ø"/>
                </a:pPr>
                <a:endParaRPr lang="en-US" sz="2800" dirty="0"/>
              </a:p>
              <a:p>
                <a:endParaRPr lang="en-US" sz="2800" dirty="0"/>
              </a:p>
              <a:p>
                <a:endParaRPr lang="en-US" sz="2800" dirty="0"/>
              </a:p>
              <a:p>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1600" dirty="0"/>
              </a:p>
              <a:p>
                <a:pPr marL="457200" lvl="1" indent="0">
                  <a:buNone/>
                </a:pPr>
                <a:endParaRPr lang="en-US" dirty="0"/>
              </a:p>
              <a:p>
                <a:pPr marL="457200" lvl="1" indent="0">
                  <a:buNone/>
                </a:pPr>
                <a:r>
                  <a:rPr lang="en-US" sz="2400" dirty="0"/>
                  <a:t>mc</a:t>
                </a:r>
              </a:p>
            </p:txBody>
          </p:sp>
        </mc:Choice>
        <mc:Fallback xmlns="">
          <p:sp>
            <p:nvSpPr>
              <p:cNvPr id="7" name="Content Placeholder 2">
                <a:extLst>
                  <a:ext uri="{FF2B5EF4-FFF2-40B4-BE49-F238E27FC236}">
                    <a16:creationId xmlns:a16="http://schemas.microsoft.com/office/drawing/2014/main" id="{F807F9F5-7A01-4DDD-846B-8B7498955F2F}"/>
                  </a:ext>
                </a:extLst>
              </p:cNvPr>
              <p:cNvSpPr>
                <a:spLocks noGrp="1" noRot="1" noChangeAspect="1" noMove="1" noResize="1" noEditPoints="1" noAdjustHandles="1" noChangeArrowheads="1" noChangeShapeType="1" noTextEdit="1"/>
              </p:cNvSpPr>
              <p:nvPr>
                <p:ph idx="1"/>
              </p:nvPr>
            </p:nvSpPr>
            <p:spPr>
              <a:xfrm>
                <a:off x="136619" y="283463"/>
                <a:ext cx="11658978" cy="6071617"/>
              </a:xfrm>
              <a:blipFill>
                <a:blip r:embed="rId3"/>
                <a:stretch>
                  <a:fillRect l="-1045" b="-161184"/>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A5B3A599-44A2-4AA9-AEC6-A0559C707688}"/>
              </a:ext>
            </a:extLst>
          </p:cNvPr>
          <p:cNvSpPr>
            <a:spLocks noGrp="1"/>
          </p:cNvSpPr>
          <p:nvPr>
            <p:ph type="title"/>
          </p:nvPr>
        </p:nvSpPr>
        <p:spPr>
          <a:xfrm>
            <a:off x="243419" y="152402"/>
            <a:ext cx="10623549" cy="606425"/>
          </a:xfrm>
        </p:spPr>
        <p:txBody>
          <a:bodyPr/>
          <a:lstStyle/>
          <a:p>
            <a:r>
              <a:rPr lang="en-US" sz="3200" dirty="0"/>
              <a:t>Extracting the dispersive shifts and cross-Kerr interactions</a:t>
            </a:r>
          </a:p>
        </p:txBody>
      </p:sp>
      <p:pic>
        <p:nvPicPr>
          <p:cNvPr id="8" name="Picture 7">
            <a:extLst>
              <a:ext uri="{FF2B5EF4-FFF2-40B4-BE49-F238E27FC236}">
                <a16:creationId xmlns:a16="http://schemas.microsoft.com/office/drawing/2014/main" id="{EA0A099C-FD6E-496D-982E-A29A8A3BD8FF}"/>
              </a:ext>
            </a:extLst>
          </p:cNvPr>
          <p:cNvPicPr>
            <a:picLocks noChangeAspect="1"/>
          </p:cNvPicPr>
          <p:nvPr/>
        </p:nvPicPr>
        <p:blipFill>
          <a:blip r:embed="rId4"/>
          <a:stretch>
            <a:fillRect/>
          </a:stretch>
        </p:blipFill>
        <p:spPr>
          <a:xfrm>
            <a:off x="396404" y="1447655"/>
            <a:ext cx="7248525" cy="895350"/>
          </a:xfrm>
          <a:prstGeom prst="rect">
            <a:avLst/>
          </a:prstGeom>
        </p:spPr>
      </p:pic>
      <p:grpSp>
        <p:nvGrpSpPr>
          <p:cNvPr id="2" name="Group 1">
            <a:extLst>
              <a:ext uri="{FF2B5EF4-FFF2-40B4-BE49-F238E27FC236}">
                <a16:creationId xmlns:a16="http://schemas.microsoft.com/office/drawing/2014/main" id="{26B91FC1-4B9B-4CC9-9407-2AD1B83098C3}"/>
              </a:ext>
            </a:extLst>
          </p:cNvPr>
          <p:cNvGrpSpPr/>
          <p:nvPr/>
        </p:nvGrpSpPr>
        <p:grpSpPr>
          <a:xfrm>
            <a:off x="7083552" y="1396160"/>
            <a:ext cx="4515385" cy="983056"/>
            <a:chOff x="7083552" y="1396160"/>
            <a:chExt cx="4515385" cy="983056"/>
          </a:xfrm>
        </p:grpSpPr>
        <p:grpSp>
          <p:nvGrpSpPr>
            <p:cNvPr id="21" name="Group 20">
              <a:extLst>
                <a:ext uri="{FF2B5EF4-FFF2-40B4-BE49-F238E27FC236}">
                  <a16:creationId xmlns:a16="http://schemas.microsoft.com/office/drawing/2014/main" id="{1D452225-43CC-4A4E-9516-A6EA51C8BABA}"/>
                </a:ext>
              </a:extLst>
            </p:cNvPr>
            <p:cNvGrpSpPr/>
            <p:nvPr/>
          </p:nvGrpSpPr>
          <p:grpSpPr>
            <a:xfrm>
              <a:off x="7083552" y="1411443"/>
              <a:ext cx="4515385" cy="967773"/>
              <a:chOff x="6879714" y="1839435"/>
              <a:chExt cx="4515385" cy="967773"/>
            </a:xfrm>
          </p:grpSpPr>
          <p:pic>
            <p:nvPicPr>
              <p:cNvPr id="18" name="Picture 17">
                <a:extLst>
                  <a:ext uri="{FF2B5EF4-FFF2-40B4-BE49-F238E27FC236}">
                    <a16:creationId xmlns:a16="http://schemas.microsoft.com/office/drawing/2014/main" id="{5CE271E8-3F2A-4B98-B5E9-5409FB1F81CE}"/>
                  </a:ext>
                </a:extLst>
              </p:cNvPr>
              <p:cNvPicPr>
                <a:picLocks noChangeAspect="1"/>
              </p:cNvPicPr>
              <p:nvPr/>
            </p:nvPicPr>
            <p:blipFill rotWithShape="1">
              <a:blip r:embed="rId5"/>
              <a:srcRect l="17561" b="-2629"/>
              <a:stretch/>
            </p:blipFill>
            <p:spPr>
              <a:xfrm>
                <a:off x="8144256" y="1839435"/>
                <a:ext cx="3250843" cy="967773"/>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C7E1341-1344-4DCF-87D9-2599DD2791B3}"/>
                      </a:ext>
                    </a:extLst>
                  </p:cNvPr>
                  <p:cNvSpPr/>
                  <p:nvPr/>
                </p:nvSpPr>
                <p:spPr>
                  <a:xfrm>
                    <a:off x="6879714" y="1934575"/>
                    <a:ext cx="2143937" cy="4770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a:latin typeface="Cambria Math" panose="02040503050406030204" pitchFamily="18" charset="0"/>
                            </a:rPr>
                            <m:t>𝜑</m:t>
                          </m:r>
                        </m:oMath>
                      </m:oMathPara>
                    </a14:m>
                    <a:endParaRPr lang="en-US" sz="2500" dirty="0"/>
                  </a:p>
                </p:txBody>
              </p:sp>
            </mc:Choice>
            <mc:Fallback xmlns="">
              <p:sp>
                <p:nvSpPr>
                  <p:cNvPr id="10" name="Rectangle 9">
                    <a:extLst>
                      <a:ext uri="{FF2B5EF4-FFF2-40B4-BE49-F238E27FC236}">
                        <a16:creationId xmlns:a16="http://schemas.microsoft.com/office/drawing/2014/main" id="{4C7E1341-1344-4DCF-87D9-2599DD2791B3}"/>
                      </a:ext>
                    </a:extLst>
                  </p:cNvPr>
                  <p:cNvSpPr>
                    <a:spLocks noRot="1" noChangeAspect="1" noMove="1" noResize="1" noEditPoints="1" noAdjustHandles="1" noChangeArrowheads="1" noChangeShapeType="1" noTextEdit="1"/>
                  </p:cNvSpPr>
                  <p:nvPr/>
                </p:nvSpPr>
                <p:spPr>
                  <a:xfrm>
                    <a:off x="6879714" y="1934575"/>
                    <a:ext cx="2143937" cy="477054"/>
                  </a:xfrm>
                  <a:prstGeom prst="rect">
                    <a:avLst/>
                  </a:prstGeom>
                  <a:blipFill>
                    <a:blip r:embed="rId6"/>
                    <a:stretch>
                      <a:fillRect/>
                    </a:stretch>
                  </a:blipFill>
                </p:spPr>
                <p:txBody>
                  <a:bodyPr/>
                  <a:lstStyle/>
                  <a:p>
                    <a:r>
                      <a:rPr lang="en-US">
                        <a:noFill/>
                      </a:rPr>
                      <a:t> </a:t>
                    </a:r>
                  </a:p>
                </p:txBody>
              </p:sp>
            </mc:Fallback>
          </mc:AlternateContent>
        </p:grpSp>
        <p:sp>
          <p:nvSpPr>
            <p:cNvPr id="15" name="Rectangle 14">
              <a:extLst>
                <a:ext uri="{FF2B5EF4-FFF2-40B4-BE49-F238E27FC236}">
                  <a16:creationId xmlns:a16="http://schemas.microsoft.com/office/drawing/2014/main" id="{CEDF2A45-3DFF-4FF1-8C31-33D576673F64}"/>
                </a:ext>
              </a:extLst>
            </p:cNvPr>
            <p:cNvSpPr/>
            <p:nvPr/>
          </p:nvSpPr>
          <p:spPr bwMode="auto">
            <a:xfrm>
              <a:off x="7950064" y="1396160"/>
              <a:ext cx="3648873" cy="853878"/>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pic>
        <p:nvPicPr>
          <p:cNvPr id="22" name="Picture 21">
            <a:extLst>
              <a:ext uri="{FF2B5EF4-FFF2-40B4-BE49-F238E27FC236}">
                <a16:creationId xmlns:a16="http://schemas.microsoft.com/office/drawing/2014/main" id="{1A277776-D78D-4387-8C51-D531B5EB0D7C}"/>
              </a:ext>
            </a:extLst>
          </p:cNvPr>
          <p:cNvPicPr>
            <a:picLocks noChangeAspect="1"/>
          </p:cNvPicPr>
          <p:nvPr/>
        </p:nvPicPr>
        <p:blipFill>
          <a:blip r:embed="rId7"/>
          <a:stretch>
            <a:fillRect/>
          </a:stretch>
        </p:blipFill>
        <p:spPr>
          <a:xfrm>
            <a:off x="1231392" y="4498688"/>
            <a:ext cx="3781425" cy="838200"/>
          </a:xfrm>
          <a:prstGeom prst="rect">
            <a:avLst/>
          </a:prstGeom>
        </p:spPr>
      </p:pic>
      <p:sp>
        <p:nvSpPr>
          <p:cNvPr id="25" name="TextBox 24">
            <a:extLst>
              <a:ext uri="{FF2B5EF4-FFF2-40B4-BE49-F238E27FC236}">
                <a16:creationId xmlns:a16="http://schemas.microsoft.com/office/drawing/2014/main" id="{B94C68E8-3253-4D7F-9CC1-D54DA28BE791}"/>
              </a:ext>
            </a:extLst>
          </p:cNvPr>
          <p:cNvSpPr txBox="1"/>
          <p:nvPr/>
        </p:nvSpPr>
        <p:spPr>
          <a:xfrm>
            <a:off x="458400" y="5300310"/>
            <a:ext cx="5499198" cy="1446550"/>
          </a:xfrm>
          <a:prstGeom prst="rect">
            <a:avLst/>
          </a:prstGeom>
          <a:noFill/>
        </p:spPr>
        <p:txBody>
          <a:bodyPr wrap="none" rtlCol="0">
            <a:spAutoFit/>
          </a:bodyPr>
          <a:lstStyle/>
          <a:p>
            <a:endParaRPr lang="en-US" sz="2200" dirty="0"/>
          </a:p>
          <a:p>
            <a:pPr marL="800100" lvl="1" indent="-342900">
              <a:buFont typeface="Arial" panose="020B0604020202020204" pitchFamily="34" charset="0"/>
              <a:buChar char="•"/>
            </a:pPr>
            <a:r>
              <a:rPr lang="en-US" sz="2400" dirty="0">
                <a:solidFill>
                  <a:srgbClr val="C00000"/>
                </a:solidFill>
                <a:latin typeface="Adobe Garamond Pro" panose="02020502060506020403" pitchFamily="18" charset="0"/>
              </a:rPr>
              <a:t>Lamb shift</a:t>
            </a:r>
          </a:p>
          <a:p>
            <a:pPr marL="800100" lvl="1" indent="-342900">
              <a:buFont typeface="Arial" panose="020B0604020202020204" pitchFamily="34" charset="0"/>
              <a:buChar char="•"/>
            </a:pPr>
            <a:r>
              <a:rPr lang="en-US" sz="2400" dirty="0">
                <a:solidFill>
                  <a:srgbClr val="00B050"/>
                </a:solidFill>
                <a:latin typeface="Adobe Garamond Pro" panose="02020502060506020403" pitchFamily="18" charset="0"/>
              </a:rPr>
              <a:t>Cross-Kerr interaction/dispersive shift</a:t>
            </a:r>
          </a:p>
          <a:p>
            <a:endParaRPr lang="en-US" dirty="0"/>
          </a:p>
        </p:txBody>
      </p:sp>
      <p:pic>
        <p:nvPicPr>
          <p:cNvPr id="26" name="Picture 25">
            <a:extLst>
              <a:ext uri="{FF2B5EF4-FFF2-40B4-BE49-F238E27FC236}">
                <a16:creationId xmlns:a16="http://schemas.microsoft.com/office/drawing/2014/main" id="{9768510A-CFBD-42EF-BED8-C95FFFF3ED81}"/>
              </a:ext>
            </a:extLst>
          </p:cNvPr>
          <p:cNvPicPr>
            <a:picLocks noChangeAspect="1"/>
          </p:cNvPicPr>
          <p:nvPr/>
        </p:nvPicPr>
        <p:blipFill rotWithShape="1">
          <a:blip r:embed="rId8"/>
          <a:srcRect l="28502" b="3720"/>
          <a:stretch/>
        </p:blipFill>
        <p:spPr>
          <a:xfrm>
            <a:off x="1231392" y="2208767"/>
            <a:ext cx="5413248" cy="2053962"/>
          </a:xfrm>
          <a:prstGeom prst="rect">
            <a:avLst/>
          </a:prstGeom>
        </p:spPr>
      </p:pic>
      <p:sp>
        <p:nvSpPr>
          <p:cNvPr id="14" name="Rectangle 13">
            <a:extLst>
              <a:ext uri="{FF2B5EF4-FFF2-40B4-BE49-F238E27FC236}">
                <a16:creationId xmlns:a16="http://schemas.microsoft.com/office/drawing/2014/main" id="{EDC5A8FA-2D8A-4BA3-8BEF-5A93521AE21B}"/>
              </a:ext>
            </a:extLst>
          </p:cNvPr>
          <p:cNvSpPr/>
          <p:nvPr/>
        </p:nvSpPr>
        <p:spPr bwMode="auto">
          <a:xfrm>
            <a:off x="458400" y="1396160"/>
            <a:ext cx="7248525" cy="871042"/>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32" name="Rectangle 31">
            <a:extLst>
              <a:ext uri="{FF2B5EF4-FFF2-40B4-BE49-F238E27FC236}">
                <a16:creationId xmlns:a16="http://schemas.microsoft.com/office/drawing/2014/main" id="{148AF115-4C4A-46F2-9064-B7437A7C342F}"/>
              </a:ext>
            </a:extLst>
          </p:cNvPr>
          <p:cNvSpPr/>
          <p:nvPr/>
        </p:nvSpPr>
        <p:spPr bwMode="auto">
          <a:xfrm>
            <a:off x="1499851" y="4446431"/>
            <a:ext cx="1194581" cy="963913"/>
          </a:xfrm>
          <a:prstGeom prst="rect">
            <a:avLst/>
          </a:prstGeom>
          <a:solidFill>
            <a:srgbClr val="C00000">
              <a:alpha val="5000"/>
            </a:srgbClr>
          </a:solidFill>
          <a:ln>
            <a:solidFill>
              <a:srgbClr val="C00000"/>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33" name="Rectangle 32">
            <a:extLst>
              <a:ext uri="{FF2B5EF4-FFF2-40B4-BE49-F238E27FC236}">
                <a16:creationId xmlns:a16="http://schemas.microsoft.com/office/drawing/2014/main" id="{48C1535C-BD3C-4382-BF19-F1001D1427E5}"/>
              </a:ext>
            </a:extLst>
          </p:cNvPr>
          <p:cNvSpPr/>
          <p:nvPr/>
        </p:nvSpPr>
        <p:spPr bwMode="auto">
          <a:xfrm>
            <a:off x="3016213" y="4446431"/>
            <a:ext cx="1996604" cy="963913"/>
          </a:xfrm>
          <a:prstGeom prst="rect">
            <a:avLst/>
          </a:prstGeom>
          <a:solidFill>
            <a:srgbClr val="00B050">
              <a:alpha val="5000"/>
            </a:srgbClr>
          </a:solidFill>
          <a:ln>
            <a:solidFill>
              <a:srgbClr val="00B050"/>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4E5568F7-095B-490E-AB30-17046ADFAFE2}"/>
              </a:ext>
            </a:extLst>
          </p:cNvPr>
          <p:cNvPicPr>
            <a:picLocks noChangeAspect="1"/>
          </p:cNvPicPr>
          <p:nvPr/>
        </p:nvPicPr>
        <p:blipFill>
          <a:blip r:embed="rId9"/>
          <a:stretch>
            <a:fillRect/>
          </a:stretch>
        </p:blipFill>
        <p:spPr>
          <a:xfrm>
            <a:off x="1120038" y="3233892"/>
            <a:ext cx="4758834" cy="1130224"/>
          </a:xfrm>
          <a:prstGeom prst="rect">
            <a:avLst/>
          </a:prstGeom>
        </p:spPr>
      </p:pic>
      <p:grpSp>
        <p:nvGrpSpPr>
          <p:cNvPr id="24" name="Group 23">
            <a:extLst>
              <a:ext uri="{FF2B5EF4-FFF2-40B4-BE49-F238E27FC236}">
                <a16:creationId xmlns:a16="http://schemas.microsoft.com/office/drawing/2014/main" id="{338CA050-7821-410C-A770-B6962D18D014}"/>
              </a:ext>
            </a:extLst>
          </p:cNvPr>
          <p:cNvGrpSpPr/>
          <p:nvPr/>
        </p:nvGrpSpPr>
        <p:grpSpPr>
          <a:xfrm>
            <a:off x="6827520" y="2598573"/>
            <a:ext cx="4876800" cy="1620266"/>
            <a:chOff x="6827520" y="3591951"/>
            <a:chExt cx="4876800" cy="1620266"/>
          </a:xfrm>
        </p:grpSpPr>
        <p:pic>
          <p:nvPicPr>
            <p:cNvPr id="29" name="Picture 28">
              <a:extLst>
                <a:ext uri="{FF2B5EF4-FFF2-40B4-BE49-F238E27FC236}">
                  <a16:creationId xmlns:a16="http://schemas.microsoft.com/office/drawing/2014/main" id="{888D8275-1AB6-4928-B6FE-4FD370F97E41}"/>
                </a:ext>
              </a:extLst>
            </p:cNvPr>
            <p:cNvPicPr>
              <a:picLocks noChangeAspect="1"/>
            </p:cNvPicPr>
            <p:nvPr/>
          </p:nvPicPr>
          <p:blipFill>
            <a:blip r:embed="rId10"/>
            <a:stretch>
              <a:fillRect/>
            </a:stretch>
          </p:blipFill>
          <p:spPr>
            <a:xfrm>
              <a:off x="7393462" y="4793117"/>
              <a:ext cx="3028950" cy="419100"/>
            </a:xfrm>
            <a:prstGeom prst="rect">
              <a:avLst/>
            </a:prstGeom>
          </p:spPr>
        </p:pic>
        <p:pic>
          <p:nvPicPr>
            <p:cNvPr id="31" name="Picture 30">
              <a:extLst>
                <a:ext uri="{FF2B5EF4-FFF2-40B4-BE49-F238E27FC236}">
                  <a16:creationId xmlns:a16="http://schemas.microsoft.com/office/drawing/2014/main" id="{6B23BFF4-392B-481A-A1F7-39A7DBBA55FD}"/>
                </a:ext>
              </a:extLst>
            </p:cNvPr>
            <p:cNvPicPr>
              <a:picLocks noChangeAspect="1"/>
            </p:cNvPicPr>
            <p:nvPr/>
          </p:nvPicPr>
          <p:blipFill>
            <a:blip r:embed="rId11"/>
            <a:stretch>
              <a:fillRect/>
            </a:stretch>
          </p:blipFill>
          <p:spPr>
            <a:xfrm>
              <a:off x="6827520" y="3591951"/>
              <a:ext cx="4876800" cy="942975"/>
            </a:xfrm>
            <a:prstGeom prst="rect">
              <a:avLst/>
            </a:prstGeom>
          </p:spPr>
        </p:pic>
      </p:grpSp>
      <p:pic>
        <p:nvPicPr>
          <p:cNvPr id="11" name="Picture 10">
            <a:extLst>
              <a:ext uri="{FF2B5EF4-FFF2-40B4-BE49-F238E27FC236}">
                <a16:creationId xmlns:a16="http://schemas.microsoft.com/office/drawing/2014/main" id="{EE4C9626-E6B5-4D13-B177-16FD1B2B7C70}"/>
              </a:ext>
            </a:extLst>
          </p:cNvPr>
          <p:cNvPicPr>
            <a:picLocks noChangeAspect="1"/>
          </p:cNvPicPr>
          <p:nvPr/>
        </p:nvPicPr>
        <p:blipFill>
          <a:blip r:embed="rId12"/>
          <a:stretch>
            <a:fillRect/>
          </a:stretch>
        </p:blipFill>
        <p:spPr>
          <a:xfrm>
            <a:off x="6754368" y="2624328"/>
            <a:ext cx="4791075" cy="1038225"/>
          </a:xfrm>
          <a:prstGeom prst="rect">
            <a:avLst/>
          </a:prstGeom>
        </p:spPr>
      </p:pic>
      <p:sp>
        <p:nvSpPr>
          <p:cNvPr id="27" name="Rectangle 26">
            <a:extLst>
              <a:ext uri="{FF2B5EF4-FFF2-40B4-BE49-F238E27FC236}">
                <a16:creationId xmlns:a16="http://schemas.microsoft.com/office/drawing/2014/main" id="{F75ADD56-7032-42DF-8B47-8BF2F5978527}"/>
              </a:ext>
            </a:extLst>
          </p:cNvPr>
          <p:cNvSpPr/>
          <p:nvPr/>
        </p:nvSpPr>
        <p:spPr bwMode="auto">
          <a:xfrm>
            <a:off x="6744926" y="2551176"/>
            <a:ext cx="5041987" cy="1755756"/>
          </a:xfrm>
          <a:prstGeom prst="rect">
            <a:avLst/>
          </a:prstGeom>
          <a:solidFill>
            <a:srgbClr val="00B050">
              <a:alpha val="5000"/>
            </a:srgbClr>
          </a:solidFill>
          <a:ln>
            <a:solidFill>
              <a:srgbClr val="00B050"/>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17" name="Group 16">
            <a:extLst>
              <a:ext uri="{FF2B5EF4-FFF2-40B4-BE49-F238E27FC236}">
                <a16:creationId xmlns:a16="http://schemas.microsoft.com/office/drawing/2014/main" id="{E6B5A2FF-C3BE-4548-B816-034C64E3BA84}"/>
              </a:ext>
            </a:extLst>
          </p:cNvPr>
          <p:cNvGrpSpPr/>
          <p:nvPr/>
        </p:nvGrpSpPr>
        <p:grpSpPr>
          <a:xfrm>
            <a:off x="7513075" y="4700001"/>
            <a:ext cx="2962275" cy="1767596"/>
            <a:chOff x="7513075" y="4700001"/>
            <a:chExt cx="2962275" cy="1767596"/>
          </a:xfrm>
        </p:grpSpPr>
        <p:grpSp>
          <p:nvGrpSpPr>
            <p:cNvPr id="16" name="Group 15">
              <a:extLst>
                <a:ext uri="{FF2B5EF4-FFF2-40B4-BE49-F238E27FC236}">
                  <a16:creationId xmlns:a16="http://schemas.microsoft.com/office/drawing/2014/main" id="{A5A4228E-4649-47A4-A1B9-B03F368156A3}"/>
                </a:ext>
              </a:extLst>
            </p:cNvPr>
            <p:cNvGrpSpPr/>
            <p:nvPr/>
          </p:nvGrpSpPr>
          <p:grpSpPr>
            <a:xfrm>
              <a:off x="7513075" y="4833585"/>
              <a:ext cx="2962275" cy="1634012"/>
              <a:chOff x="7513075" y="4833585"/>
              <a:chExt cx="2962275" cy="1634012"/>
            </a:xfrm>
          </p:grpSpPr>
          <p:pic>
            <p:nvPicPr>
              <p:cNvPr id="12" name="Picture 11">
                <a:extLst>
                  <a:ext uri="{FF2B5EF4-FFF2-40B4-BE49-F238E27FC236}">
                    <a16:creationId xmlns:a16="http://schemas.microsoft.com/office/drawing/2014/main" id="{3BBADC1B-C956-454E-A6C0-A732D228E3C4}"/>
                  </a:ext>
                </a:extLst>
              </p:cNvPr>
              <p:cNvPicPr>
                <a:picLocks noChangeAspect="1"/>
              </p:cNvPicPr>
              <p:nvPr/>
            </p:nvPicPr>
            <p:blipFill>
              <a:blip r:embed="rId13"/>
              <a:stretch>
                <a:fillRect/>
              </a:stretch>
            </p:blipFill>
            <p:spPr>
              <a:xfrm>
                <a:off x="7706925" y="4833585"/>
                <a:ext cx="2066925" cy="466725"/>
              </a:xfrm>
              <a:prstGeom prst="rect">
                <a:avLst/>
              </a:prstGeom>
            </p:spPr>
          </p:pic>
          <p:pic>
            <p:nvPicPr>
              <p:cNvPr id="13" name="Picture 12">
                <a:extLst>
                  <a:ext uri="{FF2B5EF4-FFF2-40B4-BE49-F238E27FC236}">
                    <a16:creationId xmlns:a16="http://schemas.microsoft.com/office/drawing/2014/main" id="{7B66A572-58BC-4E3C-A26E-ADEF01EDA548}"/>
                  </a:ext>
                </a:extLst>
              </p:cNvPr>
              <p:cNvPicPr>
                <a:picLocks noChangeAspect="1"/>
              </p:cNvPicPr>
              <p:nvPr/>
            </p:nvPicPr>
            <p:blipFill>
              <a:blip r:embed="rId14"/>
              <a:stretch>
                <a:fillRect/>
              </a:stretch>
            </p:blipFill>
            <p:spPr>
              <a:xfrm>
                <a:off x="7513075" y="5305547"/>
                <a:ext cx="2962275" cy="1162050"/>
              </a:xfrm>
              <a:prstGeom prst="rect">
                <a:avLst/>
              </a:prstGeom>
            </p:spPr>
          </p:pic>
        </p:grpSp>
        <p:sp>
          <p:nvSpPr>
            <p:cNvPr id="34" name="Rectangle 33">
              <a:extLst>
                <a:ext uri="{FF2B5EF4-FFF2-40B4-BE49-F238E27FC236}">
                  <a16:creationId xmlns:a16="http://schemas.microsoft.com/office/drawing/2014/main" id="{4F4C267C-5E36-4907-83DC-2F2CABF3EC1B}"/>
                </a:ext>
              </a:extLst>
            </p:cNvPr>
            <p:cNvSpPr/>
            <p:nvPr/>
          </p:nvSpPr>
          <p:spPr bwMode="auto">
            <a:xfrm>
              <a:off x="7605471" y="4700001"/>
              <a:ext cx="2777482" cy="1719668"/>
            </a:xfrm>
            <a:prstGeom prst="rect">
              <a:avLst/>
            </a:prstGeom>
            <a:solidFill>
              <a:srgbClr val="FFC000">
                <a:alpha val="5000"/>
              </a:srgbClr>
            </a:solidFill>
            <a:ln>
              <a:solidFill>
                <a:srgbClr val="FFC000"/>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678736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1D5581F8-F254-41E1-A3A0-B5CB6B56CAAA}"/>
              </a:ext>
            </a:extLst>
          </p:cNvPr>
          <p:cNvSpPr txBox="1">
            <a:spLocks/>
          </p:cNvSpPr>
          <p:nvPr/>
        </p:nvSpPr>
        <p:spPr bwMode="auto">
          <a:xfrm>
            <a:off x="207264" y="73438"/>
            <a:ext cx="10863493" cy="67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i="0">
                <a:solidFill>
                  <a:schemeClr val="tx2"/>
                </a:solidFill>
                <a:latin typeface="Adobe Garamond Pro" panose="02020502060506020403" pitchFamily="18" charset="0"/>
                <a:ea typeface="+mj-ea"/>
                <a:cs typeface="+mj-cs"/>
              </a:defRPr>
            </a:lvl1pPr>
            <a:lvl2pPr algn="l" rtl="0" eaLnBrk="0" fontAlgn="base" hangingPunct="0">
              <a:spcBef>
                <a:spcPct val="0"/>
              </a:spcBef>
              <a:spcAft>
                <a:spcPct val="0"/>
              </a:spcAft>
              <a:defRPr sz="2800" b="1" i="1">
                <a:solidFill>
                  <a:schemeClr val="tx2"/>
                </a:solidFill>
                <a:latin typeface="Arial" charset="0"/>
              </a:defRPr>
            </a:lvl2pPr>
            <a:lvl3pPr algn="l" rtl="0" eaLnBrk="0" fontAlgn="base" hangingPunct="0">
              <a:spcBef>
                <a:spcPct val="0"/>
              </a:spcBef>
              <a:spcAft>
                <a:spcPct val="0"/>
              </a:spcAft>
              <a:defRPr sz="2800" b="1" i="1">
                <a:solidFill>
                  <a:schemeClr val="tx2"/>
                </a:solidFill>
                <a:latin typeface="Arial" charset="0"/>
              </a:defRPr>
            </a:lvl3pPr>
            <a:lvl4pPr algn="l" rtl="0" eaLnBrk="0" fontAlgn="base" hangingPunct="0">
              <a:spcBef>
                <a:spcPct val="0"/>
              </a:spcBef>
              <a:spcAft>
                <a:spcPct val="0"/>
              </a:spcAft>
              <a:defRPr sz="2800" b="1" i="1">
                <a:solidFill>
                  <a:schemeClr val="tx2"/>
                </a:solidFill>
                <a:latin typeface="Arial" charset="0"/>
              </a:defRPr>
            </a:lvl4pPr>
            <a:lvl5pPr algn="l" rtl="0" eaLnBrk="0" fontAlgn="base" hangingPunct="0">
              <a:spcBef>
                <a:spcPct val="0"/>
              </a:spcBef>
              <a:spcAft>
                <a:spcPct val="0"/>
              </a:spcAft>
              <a:defRPr sz="2800" b="1" i="1">
                <a:solidFill>
                  <a:schemeClr val="tx2"/>
                </a:solidFill>
                <a:latin typeface="Arial" charset="0"/>
              </a:defRPr>
            </a:lvl5pPr>
            <a:lvl6pPr marL="457200" algn="l" rtl="0" fontAlgn="base">
              <a:spcBef>
                <a:spcPct val="0"/>
              </a:spcBef>
              <a:spcAft>
                <a:spcPct val="0"/>
              </a:spcAft>
              <a:defRPr sz="2800" b="1" i="1">
                <a:solidFill>
                  <a:schemeClr val="tx2"/>
                </a:solidFill>
                <a:latin typeface="Arial" charset="0"/>
              </a:defRPr>
            </a:lvl6pPr>
            <a:lvl7pPr marL="914400" algn="l" rtl="0" fontAlgn="base">
              <a:spcBef>
                <a:spcPct val="0"/>
              </a:spcBef>
              <a:spcAft>
                <a:spcPct val="0"/>
              </a:spcAft>
              <a:defRPr sz="2800" b="1" i="1">
                <a:solidFill>
                  <a:schemeClr val="tx2"/>
                </a:solidFill>
                <a:latin typeface="Arial" charset="0"/>
              </a:defRPr>
            </a:lvl7pPr>
            <a:lvl8pPr marL="1371600" algn="l" rtl="0" fontAlgn="base">
              <a:spcBef>
                <a:spcPct val="0"/>
              </a:spcBef>
              <a:spcAft>
                <a:spcPct val="0"/>
              </a:spcAft>
              <a:defRPr sz="2800" b="1" i="1">
                <a:solidFill>
                  <a:schemeClr val="tx2"/>
                </a:solidFill>
                <a:latin typeface="Arial" charset="0"/>
              </a:defRPr>
            </a:lvl8pPr>
            <a:lvl9pPr marL="1828800" algn="l" rtl="0" fontAlgn="base">
              <a:spcBef>
                <a:spcPct val="0"/>
              </a:spcBef>
              <a:spcAft>
                <a:spcPct val="0"/>
              </a:spcAft>
              <a:defRPr sz="2800" b="1" i="1">
                <a:solidFill>
                  <a:schemeClr val="tx2"/>
                </a:solidFill>
                <a:latin typeface="Arial" charset="0"/>
              </a:defRPr>
            </a:lvl9pPr>
          </a:lstStyle>
          <a:p>
            <a:r>
              <a:rPr lang="en-US" sz="3400" kern="0" dirty="0"/>
              <a:t>Hamiltonian parameters for a 3D circuit QED system</a:t>
            </a:r>
          </a:p>
        </p:txBody>
      </p:sp>
      <p:sp>
        <p:nvSpPr>
          <p:cNvPr id="4" name="AutoShape 2" descr="C:\Users\Tantalum\AppData\Local\Microsoft\Windows\Temporary Internet Files\Content.MSO\ppt2988.tmp">
            <a:extLst>
              <a:ext uri="{FF2B5EF4-FFF2-40B4-BE49-F238E27FC236}">
                <a16:creationId xmlns:a16="http://schemas.microsoft.com/office/drawing/2014/main" id="{1E9AF88B-C277-4524-B7F3-50DA1CC95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8" name="Picture 4">
            <a:extLst>
              <a:ext uri="{FF2B5EF4-FFF2-40B4-BE49-F238E27FC236}">
                <a16:creationId xmlns:a16="http://schemas.microsoft.com/office/drawing/2014/main" id="{E515E535-4F89-4C4C-86FE-869F52A6A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928" y="3006971"/>
            <a:ext cx="5972175" cy="3200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AA0476C9-2103-4CC0-BE49-B90A6AC4AF7D}"/>
                  </a:ext>
                </a:extLst>
              </p:cNvPr>
              <p:cNvSpPr/>
              <p:nvPr/>
            </p:nvSpPr>
            <p:spPr>
              <a:xfrm>
                <a:off x="4194047" y="1960058"/>
                <a:ext cx="6687185" cy="932628"/>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000" i="1" smtClean="0">
                          <a:latin typeface="Cambria Math"/>
                        </a:rPr>
                        <m:t>𝐻</m:t>
                      </m:r>
                      <m:r>
                        <a:rPr lang="en-US" sz="2000" i="1" smtClean="0">
                          <a:latin typeface="Cambria Math"/>
                        </a:rPr>
                        <m:t>=</m:t>
                      </m:r>
                      <m:box>
                        <m:boxPr>
                          <m:ctrlPr>
                            <a:rPr lang="en-US" sz="2000" i="1" smtClean="0">
                              <a:solidFill>
                                <a:srgbClr val="0070C0"/>
                              </a:solidFill>
                              <a:latin typeface="Cambria Math" panose="02040503050406030204" pitchFamily="18" charset="0"/>
                            </a:rPr>
                          </m:ctrlPr>
                        </m:boxPr>
                        <m:e>
                          <m:argPr>
                            <m:argSz m:val="-1"/>
                          </m:argPr>
                          <m:f>
                            <m:fPr>
                              <m:ctrlPr>
                                <a:rPr lang="en-US" sz="2000" i="1">
                                  <a:solidFill>
                                    <a:srgbClr val="0070C0"/>
                                  </a:solidFill>
                                  <a:latin typeface="Cambria Math" panose="02040503050406030204" pitchFamily="18" charset="0"/>
                                </a:rPr>
                              </m:ctrlPr>
                            </m:fPr>
                            <m:num>
                              <m:r>
                                <a:rPr lang="en-US" sz="2000" i="1">
                                  <a:solidFill>
                                    <a:srgbClr val="0070C0"/>
                                  </a:solidFill>
                                  <a:latin typeface="Cambria Math"/>
                                </a:rPr>
                                <m:t>1</m:t>
                              </m:r>
                            </m:num>
                            <m:den>
                              <m:r>
                                <a:rPr lang="en-US" sz="2000" i="1">
                                  <a:solidFill>
                                    <a:srgbClr val="0070C0"/>
                                  </a:solidFill>
                                  <a:latin typeface="Cambria Math"/>
                                </a:rPr>
                                <m:t>2</m:t>
                              </m:r>
                            </m:den>
                          </m:f>
                        </m:e>
                      </m:box>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ea typeface="Cambria Math"/>
                            </a:rPr>
                            <m:t>𝜔</m:t>
                          </m:r>
                        </m:e>
                        <m:sub>
                          <m:r>
                            <a:rPr lang="en-US" sz="2000" i="1">
                              <a:solidFill>
                                <a:srgbClr val="0070C0"/>
                              </a:solidFill>
                              <a:latin typeface="Cambria Math"/>
                            </a:rPr>
                            <m:t>𝑞</m:t>
                          </m:r>
                        </m:sub>
                      </m:sSub>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ea typeface="Cambria Math"/>
                            </a:rPr>
                            <m:t>𝜎</m:t>
                          </m:r>
                        </m:e>
                        <m:sub>
                          <m:r>
                            <a:rPr lang="en-US" sz="2000" i="1">
                              <a:solidFill>
                                <a:srgbClr val="0070C0"/>
                              </a:solidFill>
                              <a:latin typeface="Cambria Math"/>
                            </a:rPr>
                            <m:t>𝑧</m:t>
                          </m:r>
                        </m:sub>
                      </m:sSub>
                      <m:r>
                        <a:rPr lang="en-US" sz="2000" i="1">
                          <a:latin typeface="Cambria Math"/>
                        </a:rPr>
                        <m:t>+</m:t>
                      </m:r>
                      <m:nary>
                        <m:naryPr>
                          <m:chr m:val="∑"/>
                          <m:ctrlPr>
                            <a:rPr lang="en-US" sz="2000" i="1" smtClean="0">
                              <a:solidFill>
                                <a:schemeClr val="tx1"/>
                              </a:solidFill>
                              <a:latin typeface="Cambria Math" panose="02040503050406030204" pitchFamily="18" charset="0"/>
                            </a:rPr>
                          </m:ctrlPr>
                        </m:naryPr>
                        <m:sub>
                          <m:r>
                            <m:rPr>
                              <m:brk m:alnAt="23"/>
                            </m:rPr>
                            <a:rPr lang="en-US" sz="2000" i="1">
                              <a:solidFill>
                                <a:schemeClr val="tx1"/>
                              </a:solidFill>
                              <a:latin typeface="Cambria Math"/>
                            </a:rPr>
                            <m:t>𝑖</m:t>
                          </m:r>
                        </m:sub>
                        <m:sup>
                          <m:r>
                            <a:rPr lang="en-US" sz="2000" i="1">
                              <a:solidFill>
                                <a:schemeClr val="tx1"/>
                              </a:solidFill>
                              <a:latin typeface="Cambria Math"/>
                            </a:rPr>
                            <m:t>𝑛</m:t>
                          </m:r>
                        </m:sup>
                        <m:e>
                          <m:sSub>
                            <m:sSubPr>
                              <m:ctrlPr>
                                <a:rPr lang="en-US" sz="2000" i="1" smtClean="0">
                                  <a:solidFill>
                                    <a:srgbClr val="C00000"/>
                                  </a:solidFill>
                                  <a:latin typeface="Cambria Math" panose="02040503050406030204" pitchFamily="18" charset="0"/>
                                </a:rPr>
                              </m:ctrlPr>
                            </m:sSubPr>
                            <m:e>
                              <m:r>
                                <a:rPr lang="en-US" sz="2000" i="1">
                                  <a:solidFill>
                                    <a:srgbClr val="C00000"/>
                                  </a:solidFill>
                                  <a:latin typeface="Cambria Math"/>
                                  <a:ea typeface="Cambria Math"/>
                                </a:rPr>
                                <m:t>𝜔</m:t>
                              </m:r>
                            </m:e>
                            <m:sub>
                              <m:r>
                                <a:rPr lang="en-US" sz="2000" i="1">
                                  <a:solidFill>
                                    <a:srgbClr val="C00000"/>
                                  </a:solidFill>
                                  <a:latin typeface="Cambria Math"/>
                                  <a:ea typeface="Cambria Math"/>
                                </a:rPr>
                                <m:t>𝑖</m:t>
                              </m:r>
                            </m:sub>
                          </m:sSub>
                          <m:d>
                            <m:dPr>
                              <m:ctrlPr>
                                <a:rPr lang="en-US" sz="2000" i="1">
                                  <a:solidFill>
                                    <a:srgbClr val="C00000"/>
                                  </a:solidFill>
                                  <a:latin typeface="Cambria Math" panose="02040503050406030204" pitchFamily="18" charset="0"/>
                                </a:rPr>
                              </m:ctrlPr>
                            </m:dPr>
                            <m:e>
                              <m:sSup>
                                <m:sSupPr>
                                  <m:ctrlPr>
                                    <a:rPr lang="en-US" sz="2000" i="1">
                                      <a:solidFill>
                                        <a:srgbClr val="C00000"/>
                                      </a:solidFill>
                                      <a:latin typeface="Cambria Math" panose="02040503050406030204" pitchFamily="18" charset="0"/>
                                    </a:rPr>
                                  </m:ctrlPr>
                                </m:sSupPr>
                                <m:e>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𝑎</m:t>
                                      </m:r>
                                    </m:e>
                                    <m:sub>
                                      <m:r>
                                        <a:rPr lang="en-US" sz="2000" i="1">
                                          <a:solidFill>
                                            <a:srgbClr val="C00000"/>
                                          </a:solidFill>
                                          <a:latin typeface="Cambria Math" panose="02040503050406030204" pitchFamily="18" charset="0"/>
                                        </a:rPr>
                                        <m:t>𝑖</m:t>
                                      </m:r>
                                    </m:sub>
                                  </m:sSub>
                                </m:e>
                                <m:sup>
                                  <m:r>
                                    <a:rPr lang="en-US" sz="2000" i="1">
                                      <a:solidFill>
                                        <a:srgbClr val="C00000"/>
                                      </a:solidFill>
                                      <a:latin typeface="Cambria Math"/>
                                      <a:ea typeface="Cambria Math"/>
                                    </a:rPr>
                                    <m:t>†</m:t>
                                  </m:r>
                                </m:sup>
                              </m:sSup>
                              <m:sSub>
                                <m:sSubPr>
                                  <m:ctrlPr>
                                    <a:rPr lang="en-US" sz="2000" i="1">
                                      <a:solidFill>
                                        <a:srgbClr val="C00000"/>
                                      </a:solidFill>
                                      <a:latin typeface="Cambria Math" panose="02040503050406030204" pitchFamily="18" charset="0"/>
                                      <a:ea typeface="Cambria Math"/>
                                    </a:rPr>
                                  </m:ctrlPr>
                                </m:sSubPr>
                                <m:e>
                                  <m:r>
                                    <a:rPr lang="en-US" sz="2000" i="1">
                                      <a:solidFill>
                                        <a:srgbClr val="C00000"/>
                                      </a:solidFill>
                                      <a:latin typeface="Cambria Math" panose="02040503050406030204" pitchFamily="18" charset="0"/>
                                      <a:ea typeface="Cambria Math"/>
                                    </a:rPr>
                                    <m:t>𝑎</m:t>
                                  </m:r>
                                </m:e>
                                <m:sub>
                                  <m:r>
                                    <a:rPr lang="en-US" sz="2000" i="1">
                                      <a:solidFill>
                                        <a:srgbClr val="C00000"/>
                                      </a:solidFill>
                                      <a:latin typeface="Cambria Math" panose="02040503050406030204" pitchFamily="18" charset="0"/>
                                      <a:ea typeface="Cambria Math"/>
                                    </a:rPr>
                                    <m:t>𝑖</m:t>
                                  </m:r>
                                </m:sub>
                              </m:sSub>
                              <m:r>
                                <a:rPr lang="en-US" sz="2000" i="1">
                                  <a:solidFill>
                                    <a:srgbClr val="C00000"/>
                                  </a:solidFill>
                                  <a:latin typeface="Cambria Math"/>
                                </a:rPr>
                                <m:t>+</m:t>
                              </m:r>
                              <m:box>
                                <m:boxPr>
                                  <m:ctrlPr>
                                    <a:rPr lang="en-US" sz="2000" i="1">
                                      <a:solidFill>
                                        <a:srgbClr val="C00000"/>
                                      </a:solidFill>
                                      <a:latin typeface="Cambria Math" panose="02040503050406030204" pitchFamily="18" charset="0"/>
                                    </a:rPr>
                                  </m:ctrlPr>
                                </m:boxPr>
                                <m:e>
                                  <m:argPr>
                                    <m:argSz m:val="-1"/>
                                  </m:argPr>
                                  <m:f>
                                    <m:fPr>
                                      <m:ctrlPr>
                                        <a:rPr lang="en-US" sz="2000" i="1">
                                          <a:solidFill>
                                            <a:srgbClr val="C00000"/>
                                          </a:solidFill>
                                          <a:latin typeface="Cambria Math" panose="02040503050406030204" pitchFamily="18" charset="0"/>
                                        </a:rPr>
                                      </m:ctrlPr>
                                    </m:fPr>
                                    <m:num>
                                      <m:r>
                                        <a:rPr lang="en-US" sz="2000" i="1">
                                          <a:solidFill>
                                            <a:srgbClr val="C00000"/>
                                          </a:solidFill>
                                          <a:latin typeface="Cambria Math"/>
                                        </a:rPr>
                                        <m:t>1</m:t>
                                      </m:r>
                                    </m:num>
                                    <m:den>
                                      <m:r>
                                        <a:rPr lang="en-US" sz="2000" i="1">
                                          <a:solidFill>
                                            <a:srgbClr val="C00000"/>
                                          </a:solidFill>
                                          <a:latin typeface="Cambria Math"/>
                                        </a:rPr>
                                        <m:t>2</m:t>
                                      </m:r>
                                    </m:den>
                                  </m:f>
                                </m:e>
                              </m:box>
                            </m:e>
                          </m:d>
                        </m:e>
                      </m:nary>
                      <m:r>
                        <a:rPr lang="en-US" sz="2000" i="1" smtClean="0">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 </m:t>
                      </m:r>
                      <m:sSub>
                        <m:sSubPr>
                          <m:ctrlPr>
                            <a:rPr lang="en-US" sz="2000" b="0" i="1" smtClean="0">
                              <a:solidFill>
                                <a:srgbClr val="00B050"/>
                              </a:solidFill>
                              <a:latin typeface="Cambria Math" panose="02040503050406030204" pitchFamily="18" charset="0"/>
                            </a:rPr>
                          </m:ctrlPr>
                        </m:sSubPr>
                        <m:e>
                          <m:r>
                            <a:rPr lang="en-US" sz="2000" i="1">
                              <a:solidFill>
                                <a:srgbClr val="00B050"/>
                              </a:solidFill>
                              <a:latin typeface="Cambria Math"/>
                            </a:rPr>
                            <m:t>𝑔</m:t>
                          </m:r>
                        </m:e>
                        <m:sub>
                          <m:r>
                            <a:rPr lang="en-US" sz="2000" b="0" i="1" smtClean="0">
                              <a:solidFill>
                                <a:srgbClr val="00B050"/>
                              </a:solidFill>
                              <a:latin typeface="Cambria Math" panose="02040503050406030204" pitchFamily="18" charset="0"/>
                            </a:rPr>
                            <m:t>𝑖</m:t>
                          </m:r>
                        </m:sub>
                      </m:sSub>
                      <m:d>
                        <m:dPr>
                          <m:ctrlPr>
                            <a:rPr lang="en-US" sz="2000" i="1">
                              <a:solidFill>
                                <a:srgbClr val="00B050"/>
                              </a:solidFill>
                              <a:latin typeface="Cambria Math" panose="02040503050406030204" pitchFamily="18" charset="0"/>
                            </a:rPr>
                          </m:ctrlPr>
                        </m:dPr>
                        <m:e>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a:ea typeface="Cambria Math"/>
                                </a:rPr>
                                <m:t>𝜎</m:t>
                              </m:r>
                            </m:e>
                            <m:sub>
                              <m:r>
                                <a:rPr lang="en-US" sz="2000" i="1">
                                  <a:solidFill>
                                    <a:srgbClr val="00B050"/>
                                  </a:solidFill>
                                  <a:latin typeface="Cambria Math"/>
                                </a:rPr>
                                <m:t>+</m:t>
                              </m:r>
                            </m:sub>
                          </m:sSub>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𝑎</m:t>
                              </m:r>
                            </m:e>
                            <m:sub>
                              <m:r>
                                <a:rPr lang="en-US" sz="2000" i="1">
                                  <a:solidFill>
                                    <a:srgbClr val="00B050"/>
                                  </a:solidFill>
                                  <a:latin typeface="Cambria Math" panose="02040503050406030204" pitchFamily="18" charset="0"/>
                                </a:rPr>
                                <m:t>𝑖</m:t>
                              </m:r>
                            </m:sub>
                          </m:sSub>
                          <m:r>
                            <a:rPr lang="en-US" sz="2000" i="1">
                              <a:solidFill>
                                <a:srgbClr val="00B050"/>
                              </a:solidFill>
                              <a:latin typeface="Cambria Math"/>
                            </a:rPr>
                            <m:t>+</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a:ea typeface="Cambria Math"/>
                                </a:rPr>
                                <m:t>𝜎</m:t>
                              </m:r>
                            </m:e>
                            <m:sub>
                              <m:r>
                                <a:rPr lang="en-US" sz="2000" i="1">
                                  <a:solidFill>
                                    <a:srgbClr val="00B050"/>
                                  </a:solidFill>
                                  <a:latin typeface="Cambria Math"/>
                                </a:rPr>
                                <m:t>−</m:t>
                              </m:r>
                            </m:sub>
                          </m:sSub>
                          <m:sSup>
                            <m:sSupPr>
                              <m:ctrlPr>
                                <a:rPr lang="en-US" sz="2000" i="1">
                                  <a:solidFill>
                                    <a:srgbClr val="00B050"/>
                                  </a:solidFill>
                                  <a:latin typeface="Cambria Math" panose="02040503050406030204" pitchFamily="18" charset="0"/>
                                </a:rPr>
                              </m:ctrlPr>
                            </m:sSupPr>
                            <m:e>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𝑎</m:t>
                                  </m:r>
                                </m:e>
                                <m:sub>
                                  <m:r>
                                    <a:rPr lang="en-US" sz="2000" i="1">
                                      <a:solidFill>
                                        <a:srgbClr val="00B050"/>
                                      </a:solidFill>
                                      <a:latin typeface="Cambria Math" panose="02040503050406030204" pitchFamily="18" charset="0"/>
                                    </a:rPr>
                                    <m:t>𝑖</m:t>
                                  </m:r>
                                </m:sub>
                              </m:sSub>
                            </m:e>
                            <m:sup>
                              <m:r>
                                <a:rPr lang="en-US" sz="2000" i="1">
                                  <a:solidFill>
                                    <a:srgbClr val="00B050"/>
                                  </a:solidFill>
                                  <a:latin typeface="Cambria Math"/>
                                  <a:ea typeface="Cambria Math"/>
                                </a:rPr>
                                <m:t>†</m:t>
                              </m:r>
                            </m:sup>
                          </m:sSup>
                        </m:e>
                      </m:d>
                    </m:oMath>
                  </m:oMathPara>
                </a14:m>
                <a:endParaRPr lang="en-US" sz="2000" dirty="0">
                  <a:latin typeface="Adobe Garamond Pro" pitchFamily="18" charset="0"/>
                </a:endParaRPr>
              </a:p>
            </p:txBody>
          </p:sp>
        </mc:Choice>
        <mc:Fallback xmlns="">
          <p:sp>
            <p:nvSpPr>
              <p:cNvPr id="19" name="Rectangle 18">
                <a:extLst>
                  <a:ext uri="{FF2B5EF4-FFF2-40B4-BE49-F238E27FC236}">
                    <a16:creationId xmlns:a16="http://schemas.microsoft.com/office/drawing/2014/main" id="{AA0476C9-2103-4CC0-BE49-B90A6AC4AF7D}"/>
                  </a:ext>
                </a:extLst>
              </p:cNvPr>
              <p:cNvSpPr>
                <a:spLocks noRot="1" noChangeAspect="1" noMove="1" noResize="1" noEditPoints="1" noAdjustHandles="1" noChangeArrowheads="1" noChangeShapeType="1" noTextEdit="1"/>
              </p:cNvSpPr>
              <p:nvPr/>
            </p:nvSpPr>
            <p:spPr>
              <a:xfrm>
                <a:off x="4194047" y="1960058"/>
                <a:ext cx="6687185" cy="932628"/>
              </a:xfrm>
              <a:prstGeom prst="rect">
                <a:avLst/>
              </a:prstGeom>
              <a:blipFill>
                <a:blip r:embed="rId5"/>
                <a:stretch>
                  <a:fillRect/>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7BF8B70B-4D7E-48A9-8CFB-0D86299BDAFB}"/>
              </a:ext>
            </a:extLst>
          </p:cNvPr>
          <p:cNvSpPr/>
          <p:nvPr/>
        </p:nvSpPr>
        <p:spPr>
          <a:xfrm>
            <a:off x="4194047" y="841920"/>
            <a:ext cx="6471900" cy="523220"/>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Multimode Jaynes-Cummings Hamiltonian</a:t>
            </a:r>
          </a:p>
        </p:txBody>
      </p:sp>
      <p:pic>
        <p:nvPicPr>
          <p:cNvPr id="3" name="Picture 2">
            <a:extLst>
              <a:ext uri="{FF2B5EF4-FFF2-40B4-BE49-F238E27FC236}">
                <a16:creationId xmlns:a16="http://schemas.microsoft.com/office/drawing/2014/main" id="{6B8B4A4A-134C-4707-A98C-86A86672E268}"/>
              </a:ext>
            </a:extLst>
          </p:cNvPr>
          <p:cNvPicPr>
            <a:picLocks noChangeAspect="1"/>
          </p:cNvPicPr>
          <p:nvPr/>
        </p:nvPicPr>
        <p:blipFill>
          <a:blip r:embed="rId6"/>
          <a:stretch>
            <a:fillRect/>
          </a:stretch>
        </p:blipFill>
        <p:spPr>
          <a:xfrm>
            <a:off x="96213" y="753135"/>
            <a:ext cx="3342089" cy="5754636"/>
          </a:xfrm>
          <a:prstGeom prst="rect">
            <a:avLst/>
          </a:prstGeom>
        </p:spPr>
      </p:pic>
    </p:spTree>
    <p:extLst>
      <p:ext uri="{BB962C8B-B14F-4D97-AF65-F5344CB8AC3E}">
        <p14:creationId xmlns:p14="http://schemas.microsoft.com/office/powerpoint/2010/main" val="3470301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nvSpPr>
        <p:spPr bwMode="auto">
          <a:xfrm>
            <a:off x="0" y="1"/>
            <a:ext cx="12192000" cy="5090129"/>
          </a:xfrm>
          <a:prstGeom prst="rect">
            <a:avLst/>
          </a:prstGeom>
          <a:solidFill>
            <a:schemeClr val="tx1"/>
          </a:solidFill>
          <a:ln>
            <a:solidFill>
              <a:schemeClr val="tx1"/>
            </a:solidFill>
          </a:ln>
          <a:effectLst/>
        </p:spPr>
        <p:txBody>
          <a:bodyPr vert="horz" wrap="square" lIns="91440" tIns="45720" rIns="91440" bIns="45720" numCol="1" rtlCol="0" anchor="ctr" anchorCtr="0" compatLnSpc="1">
            <a:prstTxWarp prst="textNoShape">
              <a:avLst/>
            </a:prstTxWarp>
            <a:spAutoFit/>
          </a:bodyPr>
          <a:lstStyle/>
          <a:p>
            <a:pPr>
              <a:spcBef>
                <a:spcPct val="20000"/>
              </a:spcBef>
              <a:buFont typeface="Wingdings" pitchFamily="2" charset="2"/>
              <a:buChar char="²"/>
            </a:pPr>
            <a:endParaRPr lang="en-US">
              <a:latin typeface="Arial" charset="0"/>
            </a:endParaRPr>
          </a:p>
        </p:txBody>
      </p:sp>
      <p:sp>
        <p:nvSpPr>
          <p:cNvPr id="3" name="Subtitle 2"/>
          <p:cNvSpPr>
            <a:spLocks noGrp="1"/>
          </p:cNvSpPr>
          <p:nvPr>
            <p:ph type="subTitle" idx="1"/>
          </p:nvPr>
        </p:nvSpPr>
        <p:spPr>
          <a:xfrm>
            <a:off x="-594754" y="3297355"/>
            <a:ext cx="13240512" cy="2488449"/>
          </a:xfrm>
        </p:spPr>
        <p:txBody>
          <a:bodyPr>
            <a:normAutofit/>
          </a:bodyPr>
          <a:lstStyle/>
          <a:p>
            <a:r>
              <a:rPr lang="en-US" sz="3600" b="1" dirty="0">
                <a:solidFill>
                  <a:srgbClr val="FFCC99"/>
                </a:solidFill>
              </a:rPr>
              <a:t>Srivatsan Chakram</a:t>
            </a:r>
          </a:p>
          <a:p>
            <a:r>
              <a:rPr lang="en-US" sz="3600" b="1" dirty="0">
                <a:solidFill>
                  <a:srgbClr val="FFCC99"/>
                </a:solidFill>
              </a:rPr>
              <a:t>Rutgers, The State University of New Jersey</a:t>
            </a:r>
          </a:p>
          <a:p>
            <a:endParaRPr lang="en-US" sz="3200" b="1" dirty="0">
              <a:solidFill>
                <a:srgbClr val="FFCCCC"/>
              </a:solidFill>
            </a:endParaRPr>
          </a:p>
          <a:p>
            <a:endParaRPr lang="en-US" sz="3200" dirty="0">
              <a:solidFill>
                <a:schemeClr val="bg1"/>
              </a:solidFill>
              <a:latin typeface="Adobe Garamond Pro" pitchFamily="18" charset="0"/>
            </a:endParaRPr>
          </a:p>
        </p:txBody>
      </p:sp>
      <p:sp>
        <p:nvSpPr>
          <p:cNvPr id="5" name="Subtitle 2"/>
          <p:cNvSpPr txBox="1">
            <a:spLocks/>
          </p:cNvSpPr>
          <p:nvPr/>
        </p:nvSpPr>
        <p:spPr>
          <a:xfrm>
            <a:off x="2895600" y="4355296"/>
            <a:ext cx="6400800" cy="97870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endParaRPr lang="en-US" sz="1600" dirty="0">
              <a:solidFill>
                <a:schemeClr val="bg1"/>
              </a:solidFill>
              <a:latin typeface="Adobe Garamond Pro" pitchFamily="18" charset="0"/>
            </a:endParaRPr>
          </a:p>
        </p:txBody>
      </p:sp>
      <p:pic>
        <p:nvPicPr>
          <p:cNvPr id="1029" name="Picture 5" descr="S:\Multimode Paper 2016\Stimulated Vacuum Rabi Oscillations horizontal no labels.png"/>
          <p:cNvPicPr>
            <a:picLocks noChangeArrowheads="1"/>
          </p:cNvPicPr>
          <p:nvPr/>
        </p:nvPicPr>
        <p:blipFill rotWithShape="1">
          <a:blip r:embed="rId3">
            <a:extLst>
              <a:ext uri="{BEBA8EAE-BF5A-486C-A8C5-ECC9F3942E4B}">
                <a14:imgProps xmlns:a14="http://schemas.microsoft.com/office/drawing/2010/main">
                  <a14:imgLayer r:embed="rId4">
                    <a14:imgEffect>
                      <a14:colorTemperature colorTemp="11500"/>
                    </a14:imgEffect>
                    <a14:imgEffect>
                      <a14:saturation sat="105000"/>
                    </a14:imgEffect>
                  </a14:imgLayer>
                </a14:imgProps>
              </a:ext>
              <a:ext uri="{28A0092B-C50C-407E-A947-70E740481C1C}">
                <a14:useLocalDpi xmlns:a14="http://schemas.microsoft.com/office/drawing/2010/main" val="0"/>
              </a:ext>
            </a:extLst>
          </a:blip>
          <a:srcRect l="8671" t="5348" r="1378" b="12625"/>
          <a:stretch/>
        </p:blipFill>
        <p:spPr bwMode="auto">
          <a:xfrm>
            <a:off x="5547360" y="287083"/>
            <a:ext cx="6096000" cy="1224542"/>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sp>
        <p:nvSpPr>
          <p:cNvPr id="8" name="Title 7"/>
          <p:cNvSpPr>
            <a:spLocks noGrp="1"/>
          </p:cNvSpPr>
          <p:nvPr>
            <p:ph type="ctrTitle"/>
          </p:nvPr>
        </p:nvSpPr>
        <p:spPr>
          <a:xfrm>
            <a:off x="1103521" y="1735206"/>
            <a:ext cx="10082784" cy="1372258"/>
          </a:xfrm>
        </p:spPr>
        <p:txBody>
          <a:bodyPr/>
          <a:lstStyle/>
          <a:p>
            <a:pPr algn="ctr"/>
            <a:r>
              <a:rPr lang="it-IT" sz="4000" dirty="0">
                <a:solidFill>
                  <a:schemeClr val="accent2">
                    <a:lumMod val="20000"/>
                    <a:lumOff val="80000"/>
                  </a:schemeClr>
                </a:solidFill>
              </a:rPr>
              <a:t>Quantum Computing with 3D </a:t>
            </a:r>
            <a:r>
              <a:rPr lang="it-IT" sz="4000" u="sng" dirty="0">
                <a:solidFill>
                  <a:srgbClr val="FF7C80"/>
                </a:solidFill>
              </a:rPr>
              <a:t>Circuit</a:t>
            </a:r>
            <a:r>
              <a:rPr lang="it-IT" sz="4000" dirty="0">
                <a:solidFill>
                  <a:srgbClr val="FF7C80"/>
                </a:solidFill>
              </a:rPr>
              <a:t> </a:t>
            </a:r>
            <a:r>
              <a:rPr lang="it-IT" sz="4000" dirty="0">
                <a:solidFill>
                  <a:schemeClr val="accent2">
                    <a:lumMod val="20000"/>
                    <a:lumOff val="80000"/>
                  </a:schemeClr>
                </a:solidFill>
              </a:rPr>
              <a:t>QED</a:t>
            </a:r>
          </a:p>
        </p:txBody>
      </p:sp>
      <p:pic>
        <p:nvPicPr>
          <p:cNvPr id="11" name="Picture 10">
            <a:extLst>
              <a:ext uri="{FF2B5EF4-FFF2-40B4-BE49-F238E27FC236}">
                <a16:creationId xmlns:a16="http://schemas.microsoft.com/office/drawing/2014/main" id="{A4CC498E-67E8-4476-9F65-5FDE40B68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958" y="465792"/>
            <a:ext cx="4035419" cy="979528"/>
          </a:xfrm>
          <a:prstGeom prst="rect">
            <a:avLst/>
          </a:prstGeom>
          <a:effectLst>
            <a:softEdge rad="254000"/>
          </a:effectLst>
        </p:spPr>
      </p:pic>
      <p:pic>
        <p:nvPicPr>
          <p:cNvPr id="4" name="Picture 3">
            <a:extLst>
              <a:ext uri="{FF2B5EF4-FFF2-40B4-BE49-F238E27FC236}">
                <a16:creationId xmlns:a16="http://schemas.microsoft.com/office/drawing/2014/main" id="{A72BA90E-5639-9345-A23A-87E5C7435C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959" y="5341564"/>
            <a:ext cx="2859948" cy="1119110"/>
          </a:xfrm>
          <a:prstGeom prst="rect">
            <a:avLst/>
          </a:prstGeom>
        </p:spPr>
      </p:pic>
      <p:pic>
        <p:nvPicPr>
          <p:cNvPr id="2" name="Picture 1" descr="A picture containing text, clock, gauge&#10;&#10;Description automatically generated">
            <a:extLst>
              <a:ext uri="{FF2B5EF4-FFF2-40B4-BE49-F238E27FC236}">
                <a16:creationId xmlns:a16="http://schemas.microsoft.com/office/drawing/2014/main" id="{529B6A83-4E32-664D-4404-E5C7BE4844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5594"/>
          <a:stretch/>
        </p:blipFill>
        <p:spPr>
          <a:xfrm>
            <a:off x="179545" y="5295442"/>
            <a:ext cx="941034" cy="1045466"/>
          </a:xfrm>
          <a:prstGeom prst="rect">
            <a:avLst/>
          </a:prstGeom>
        </p:spPr>
      </p:pic>
      <p:pic>
        <p:nvPicPr>
          <p:cNvPr id="12" name="Picture 11" descr="Logo&#10;&#10;Description automatically generated">
            <a:extLst>
              <a:ext uri="{FF2B5EF4-FFF2-40B4-BE49-F238E27FC236}">
                <a16:creationId xmlns:a16="http://schemas.microsoft.com/office/drawing/2014/main" id="{C94407D7-4AF7-364C-830C-D8831F6E96C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0000"/>
          <a:stretch/>
        </p:blipFill>
        <p:spPr>
          <a:xfrm>
            <a:off x="7831247" y="5567576"/>
            <a:ext cx="2772460" cy="615139"/>
          </a:xfrm>
          <a:prstGeom prst="rect">
            <a:avLst/>
          </a:prstGeom>
        </p:spPr>
      </p:pic>
      <p:pic>
        <p:nvPicPr>
          <p:cNvPr id="1026" name="Picture 2" descr="Army Research Office logo">
            <a:extLst>
              <a:ext uri="{FF2B5EF4-FFF2-40B4-BE49-F238E27FC236}">
                <a16:creationId xmlns:a16="http://schemas.microsoft.com/office/drawing/2014/main" id="{8BFBBC23-9B5E-2842-B01B-7FB7828BA9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36567" y="5253447"/>
            <a:ext cx="941034" cy="94103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C771D87-C280-F106-4B1A-48A1DDE6B497}"/>
              </a:ext>
            </a:extLst>
          </p:cNvPr>
          <p:cNvGrpSpPr/>
          <p:nvPr/>
        </p:nvGrpSpPr>
        <p:grpSpPr>
          <a:xfrm>
            <a:off x="4667035" y="5383661"/>
            <a:ext cx="2955757" cy="905842"/>
            <a:chOff x="6521119" y="326246"/>
            <a:chExt cx="2955757" cy="905842"/>
          </a:xfrm>
        </p:grpSpPr>
        <p:sp>
          <p:nvSpPr>
            <p:cNvPr id="9" name="Object 1">
              <a:extLst>
                <a:ext uri="{FF2B5EF4-FFF2-40B4-BE49-F238E27FC236}">
                  <a16:creationId xmlns:a16="http://schemas.microsoft.com/office/drawing/2014/main" id="{869A3D5F-7767-937F-FE79-9BEF86AE96EF}"/>
                </a:ext>
              </a:extLst>
            </p:cNvPr>
            <p:cNvSpPr/>
            <p:nvPr/>
          </p:nvSpPr>
          <p:spPr>
            <a:xfrm>
              <a:off x="6521119" y="326246"/>
              <a:ext cx="2859948" cy="248778"/>
            </a:xfrm>
            <a:prstGeom prst="rect">
              <a:avLst/>
            </a:prstGeom>
            <a:noFill/>
          </p:spPr>
          <p:txBody>
            <a:bodyPr wrap="square" lIns="0" tIns="0" rIns="0" bIns="0" rtlCol="0" anchor="t"/>
            <a:lstStyle/>
            <a:p>
              <a:pPr>
                <a:lnSpc>
                  <a:spcPts val="1960"/>
                </a:lnSpc>
                <a:buNone/>
              </a:pPr>
              <a:r>
                <a:rPr lang="en-US" sz="1050" dirty="0">
                  <a:solidFill>
                    <a:srgbClr val="44546A"/>
                  </a:solidFill>
                  <a:latin typeface="Roboto" panose="02000000000000000000" pitchFamily="2" charset="0"/>
                  <a:ea typeface="Roboto" panose="02000000000000000000" pitchFamily="2" charset="0"/>
                  <a:cs typeface="Assistant SemiBold" pitchFamily="2" charset="-79"/>
                </a:rPr>
                <a:t>U.S. Quantum Information Summer School 2023</a:t>
              </a:r>
              <a:endParaRPr lang="en-US" sz="1050" dirty="0">
                <a:latin typeface="Roboto" panose="02000000000000000000" pitchFamily="2" charset="0"/>
                <a:ea typeface="Roboto" panose="02000000000000000000" pitchFamily="2" charset="0"/>
                <a:cs typeface="Assistant SemiBold" pitchFamily="2" charset="-79"/>
              </a:endParaRPr>
            </a:p>
          </p:txBody>
        </p:sp>
        <p:pic>
          <p:nvPicPr>
            <p:cNvPr id="10" name="Picture 9">
              <a:extLst>
                <a:ext uri="{FF2B5EF4-FFF2-40B4-BE49-F238E27FC236}">
                  <a16:creationId xmlns:a16="http://schemas.microsoft.com/office/drawing/2014/main" id="{BF5F85F3-977B-ACA3-39B2-FBDB28AFDA4B}"/>
                </a:ext>
              </a:extLst>
            </p:cNvPr>
            <p:cNvPicPr>
              <a:picLocks noChangeAspect="1"/>
            </p:cNvPicPr>
            <p:nvPr/>
          </p:nvPicPr>
          <p:blipFill>
            <a:blip r:embed="rId10"/>
            <a:stretch>
              <a:fillRect/>
            </a:stretch>
          </p:blipFill>
          <p:spPr>
            <a:xfrm>
              <a:off x="6521119" y="566474"/>
              <a:ext cx="2955757" cy="665614"/>
            </a:xfrm>
            <a:prstGeom prst="rect">
              <a:avLst/>
            </a:prstGeom>
          </p:spPr>
        </p:pic>
      </p:grpSp>
    </p:spTree>
    <p:extLst>
      <p:ext uri="{BB962C8B-B14F-4D97-AF65-F5344CB8AC3E}">
        <p14:creationId xmlns:p14="http://schemas.microsoft.com/office/powerpoint/2010/main" val="429192569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FD06A50-6BF0-46DE-A05E-3092DE1C464A}"/>
                  </a:ext>
                </a:extLst>
              </p:cNvPr>
              <p:cNvSpPr/>
              <p:nvPr/>
            </p:nvSpPr>
            <p:spPr>
              <a:xfrm>
                <a:off x="3499104" y="1960058"/>
                <a:ext cx="6687185" cy="932628"/>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000" i="1" smtClean="0">
                          <a:latin typeface="Cambria Math"/>
                        </a:rPr>
                        <m:t>𝐻</m:t>
                      </m:r>
                      <m:r>
                        <a:rPr lang="en-US" sz="2000" i="1" smtClean="0">
                          <a:latin typeface="Cambria Math"/>
                        </a:rPr>
                        <m:t>=</m:t>
                      </m:r>
                      <m:nary>
                        <m:naryPr>
                          <m:chr m:val="∑"/>
                          <m:ctrlPr>
                            <a:rPr lang="en-US" sz="2000" i="1">
                              <a:latin typeface="Cambria Math" panose="02040503050406030204" pitchFamily="18" charset="0"/>
                            </a:rPr>
                          </m:ctrlPr>
                        </m:naryPr>
                        <m:sub>
                          <m:r>
                            <m:rPr>
                              <m:brk m:alnAt="23"/>
                            </m:rPr>
                            <a:rPr lang="en-US" sz="2000" i="1">
                              <a:latin typeface="Cambria Math"/>
                            </a:rPr>
                            <m:t>𝑖</m:t>
                          </m:r>
                        </m:sub>
                        <m:sup>
                          <m:r>
                            <a:rPr lang="en-US" sz="2000" i="1">
                              <a:latin typeface="Cambria Math"/>
                            </a:rPr>
                            <m:t>𝑛</m:t>
                          </m:r>
                        </m:sup>
                        <m:e>
                          <m:f>
                            <m:fPr>
                              <m:ctrlPr>
                                <a:rPr lang="en-US" sz="2000" b="0" i="1" smtClean="0">
                                  <a:solidFill>
                                    <a:srgbClr val="00B050"/>
                                  </a:solidFill>
                                  <a:latin typeface="Cambria Math" panose="02040503050406030204" pitchFamily="18" charset="0"/>
                                </a:rPr>
                              </m:ctrlPr>
                            </m:fPr>
                            <m:num>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𝜒</m:t>
                                  </m:r>
                                </m:e>
                                <m:sub>
                                  <m:r>
                                    <a:rPr lang="en-US" sz="2000" b="0" i="1" smtClean="0">
                                      <a:solidFill>
                                        <a:srgbClr val="00B050"/>
                                      </a:solidFill>
                                      <a:latin typeface="Cambria Math" panose="02040503050406030204" pitchFamily="18" charset="0"/>
                                    </a:rPr>
                                    <m:t>𝑖</m:t>
                                  </m:r>
                                </m:sub>
                              </m:sSub>
                            </m:num>
                            <m:den>
                              <m:r>
                                <a:rPr lang="en-US" sz="2000" b="0" i="1" smtClean="0">
                                  <a:solidFill>
                                    <a:srgbClr val="00B050"/>
                                  </a:solidFill>
                                  <a:latin typeface="Cambria Math" panose="02040503050406030204" pitchFamily="18" charset="0"/>
                                </a:rPr>
                                <m:t>2</m:t>
                              </m:r>
                            </m:den>
                          </m:f>
                          <m:d>
                            <m:dPr>
                              <m:ctrlPr>
                                <a:rPr lang="en-US" sz="2000" i="1">
                                  <a:solidFill>
                                    <a:srgbClr val="C00000"/>
                                  </a:solidFill>
                                  <a:latin typeface="Cambria Math" panose="02040503050406030204" pitchFamily="18" charset="0"/>
                                </a:rPr>
                              </m:ctrlPr>
                            </m:dPr>
                            <m:e>
                              <m:sSup>
                                <m:sSupPr>
                                  <m:ctrlPr>
                                    <a:rPr lang="en-US" sz="2000" i="1">
                                      <a:solidFill>
                                        <a:srgbClr val="C00000"/>
                                      </a:solidFill>
                                      <a:latin typeface="Cambria Math" panose="02040503050406030204" pitchFamily="18" charset="0"/>
                                    </a:rPr>
                                  </m:ctrlPr>
                                </m:sSupPr>
                                <m:e>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𝑎</m:t>
                                      </m:r>
                                    </m:e>
                                    <m:sub>
                                      <m:r>
                                        <a:rPr lang="en-US" sz="2000" i="1">
                                          <a:solidFill>
                                            <a:srgbClr val="C00000"/>
                                          </a:solidFill>
                                          <a:latin typeface="Cambria Math" panose="02040503050406030204" pitchFamily="18" charset="0"/>
                                        </a:rPr>
                                        <m:t>𝑖</m:t>
                                      </m:r>
                                    </m:sub>
                                  </m:sSub>
                                </m:e>
                                <m:sup>
                                  <m:r>
                                    <a:rPr lang="en-US" sz="2000" i="1">
                                      <a:solidFill>
                                        <a:srgbClr val="C00000"/>
                                      </a:solidFill>
                                      <a:latin typeface="Cambria Math"/>
                                      <a:ea typeface="Cambria Math"/>
                                    </a:rPr>
                                    <m:t>†</m:t>
                                  </m:r>
                                </m:sup>
                              </m:sSup>
                              <m:sSub>
                                <m:sSubPr>
                                  <m:ctrlPr>
                                    <a:rPr lang="en-US" sz="2000" i="1">
                                      <a:solidFill>
                                        <a:srgbClr val="C00000"/>
                                      </a:solidFill>
                                      <a:latin typeface="Cambria Math" panose="02040503050406030204" pitchFamily="18" charset="0"/>
                                      <a:ea typeface="Cambria Math"/>
                                    </a:rPr>
                                  </m:ctrlPr>
                                </m:sSubPr>
                                <m:e>
                                  <m:r>
                                    <a:rPr lang="en-US" sz="2000" i="1">
                                      <a:solidFill>
                                        <a:srgbClr val="C00000"/>
                                      </a:solidFill>
                                      <a:latin typeface="Cambria Math" panose="02040503050406030204" pitchFamily="18" charset="0"/>
                                      <a:ea typeface="Cambria Math"/>
                                    </a:rPr>
                                    <m:t>𝑎</m:t>
                                  </m:r>
                                </m:e>
                                <m:sub>
                                  <m:r>
                                    <a:rPr lang="en-US" sz="2000" i="1">
                                      <a:solidFill>
                                        <a:srgbClr val="C00000"/>
                                      </a:solidFill>
                                      <a:latin typeface="Cambria Math" panose="02040503050406030204" pitchFamily="18" charset="0"/>
                                      <a:ea typeface="Cambria Math"/>
                                    </a:rPr>
                                    <m:t>𝑖</m:t>
                                  </m:r>
                                </m:sub>
                              </m:sSub>
                            </m:e>
                          </m:d>
                        </m:e>
                      </m:nary>
                      <m:r>
                        <m:rPr>
                          <m:nor/>
                        </m:rPr>
                        <a:rPr lang="en-US" sz="2000" dirty="0">
                          <a:solidFill>
                            <a:srgbClr val="0070C0"/>
                          </a:solidFill>
                        </a:rPr>
                        <m:t> </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ea typeface="Cambria Math"/>
                            </a:rPr>
                            <m:t>𝜎</m:t>
                          </m:r>
                        </m:e>
                        <m:sub>
                          <m:r>
                            <a:rPr lang="en-US" sz="2000" i="1">
                              <a:solidFill>
                                <a:srgbClr val="0070C0"/>
                              </a:solidFill>
                              <a:latin typeface="Cambria Math"/>
                            </a:rPr>
                            <m:t>𝑧</m:t>
                          </m:r>
                        </m:sub>
                      </m:sSub>
                    </m:oMath>
                  </m:oMathPara>
                </a14:m>
                <a:endParaRPr lang="en-US" sz="2000" dirty="0">
                  <a:latin typeface="Adobe Garamond Pro" pitchFamily="18" charset="0"/>
                </a:endParaRPr>
              </a:p>
            </p:txBody>
          </p:sp>
        </mc:Choice>
        <mc:Fallback xmlns="">
          <p:sp>
            <p:nvSpPr>
              <p:cNvPr id="17" name="Rectangle 16">
                <a:extLst>
                  <a:ext uri="{FF2B5EF4-FFF2-40B4-BE49-F238E27FC236}">
                    <a16:creationId xmlns:a16="http://schemas.microsoft.com/office/drawing/2014/main" id="{8FD06A50-6BF0-46DE-A05E-3092DE1C464A}"/>
                  </a:ext>
                </a:extLst>
              </p:cNvPr>
              <p:cNvSpPr>
                <a:spLocks noRot="1" noChangeAspect="1" noMove="1" noResize="1" noEditPoints="1" noAdjustHandles="1" noChangeArrowheads="1" noChangeShapeType="1" noTextEdit="1"/>
              </p:cNvSpPr>
              <p:nvPr/>
            </p:nvSpPr>
            <p:spPr>
              <a:xfrm>
                <a:off x="3499104" y="1960058"/>
                <a:ext cx="6687185" cy="932628"/>
              </a:xfrm>
              <a:prstGeom prst="rect">
                <a:avLst/>
              </a:prstGeom>
              <a:blipFill>
                <a:blip r:embed="rId3"/>
                <a:stretch>
                  <a:fillRect/>
                </a:stretch>
              </a:blipFill>
            </p:spPr>
            <p:txBody>
              <a:bodyPr/>
              <a:lstStyle/>
              <a:p>
                <a:r>
                  <a:rPr lang="en-US">
                    <a:noFill/>
                  </a:rPr>
                  <a:t> </a:t>
                </a:r>
              </a:p>
            </p:txBody>
          </p:sp>
        </mc:Fallback>
      </mc:AlternateContent>
      <p:pic>
        <p:nvPicPr>
          <p:cNvPr id="16" name="Picture 6">
            <a:extLst>
              <a:ext uri="{FF2B5EF4-FFF2-40B4-BE49-F238E27FC236}">
                <a16:creationId xmlns:a16="http://schemas.microsoft.com/office/drawing/2014/main" id="{CA62F252-9765-4162-82F3-923D7CFB17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8803" y="2999376"/>
            <a:ext cx="62103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a:extLst>
              <a:ext uri="{FF2B5EF4-FFF2-40B4-BE49-F238E27FC236}">
                <a16:creationId xmlns:a16="http://schemas.microsoft.com/office/drawing/2014/main" id="{1D5581F8-F254-41E1-A3A0-B5CB6B56CAAA}"/>
              </a:ext>
            </a:extLst>
          </p:cNvPr>
          <p:cNvSpPr txBox="1">
            <a:spLocks/>
          </p:cNvSpPr>
          <p:nvPr/>
        </p:nvSpPr>
        <p:spPr bwMode="auto">
          <a:xfrm>
            <a:off x="207264" y="73438"/>
            <a:ext cx="10863493" cy="67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i="0">
                <a:solidFill>
                  <a:schemeClr val="tx2"/>
                </a:solidFill>
                <a:latin typeface="Adobe Garamond Pro" panose="02020502060506020403" pitchFamily="18" charset="0"/>
                <a:ea typeface="+mj-ea"/>
                <a:cs typeface="+mj-cs"/>
              </a:defRPr>
            </a:lvl1pPr>
            <a:lvl2pPr algn="l" rtl="0" eaLnBrk="0" fontAlgn="base" hangingPunct="0">
              <a:spcBef>
                <a:spcPct val="0"/>
              </a:spcBef>
              <a:spcAft>
                <a:spcPct val="0"/>
              </a:spcAft>
              <a:defRPr sz="2800" b="1" i="1">
                <a:solidFill>
                  <a:schemeClr val="tx2"/>
                </a:solidFill>
                <a:latin typeface="Arial" charset="0"/>
              </a:defRPr>
            </a:lvl2pPr>
            <a:lvl3pPr algn="l" rtl="0" eaLnBrk="0" fontAlgn="base" hangingPunct="0">
              <a:spcBef>
                <a:spcPct val="0"/>
              </a:spcBef>
              <a:spcAft>
                <a:spcPct val="0"/>
              </a:spcAft>
              <a:defRPr sz="2800" b="1" i="1">
                <a:solidFill>
                  <a:schemeClr val="tx2"/>
                </a:solidFill>
                <a:latin typeface="Arial" charset="0"/>
              </a:defRPr>
            </a:lvl3pPr>
            <a:lvl4pPr algn="l" rtl="0" eaLnBrk="0" fontAlgn="base" hangingPunct="0">
              <a:spcBef>
                <a:spcPct val="0"/>
              </a:spcBef>
              <a:spcAft>
                <a:spcPct val="0"/>
              </a:spcAft>
              <a:defRPr sz="2800" b="1" i="1">
                <a:solidFill>
                  <a:schemeClr val="tx2"/>
                </a:solidFill>
                <a:latin typeface="Arial" charset="0"/>
              </a:defRPr>
            </a:lvl4pPr>
            <a:lvl5pPr algn="l" rtl="0" eaLnBrk="0" fontAlgn="base" hangingPunct="0">
              <a:spcBef>
                <a:spcPct val="0"/>
              </a:spcBef>
              <a:spcAft>
                <a:spcPct val="0"/>
              </a:spcAft>
              <a:defRPr sz="2800" b="1" i="1">
                <a:solidFill>
                  <a:schemeClr val="tx2"/>
                </a:solidFill>
                <a:latin typeface="Arial" charset="0"/>
              </a:defRPr>
            </a:lvl5pPr>
            <a:lvl6pPr marL="457200" algn="l" rtl="0" fontAlgn="base">
              <a:spcBef>
                <a:spcPct val="0"/>
              </a:spcBef>
              <a:spcAft>
                <a:spcPct val="0"/>
              </a:spcAft>
              <a:defRPr sz="2800" b="1" i="1">
                <a:solidFill>
                  <a:schemeClr val="tx2"/>
                </a:solidFill>
                <a:latin typeface="Arial" charset="0"/>
              </a:defRPr>
            </a:lvl6pPr>
            <a:lvl7pPr marL="914400" algn="l" rtl="0" fontAlgn="base">
              <a:spcBef>
                <a:spcPct val="0"/>
              </a:spcBef>
              <a:spcAft>
                <a:spcPct val="0"/>
              </a:spcAft>
              <a:defRPr sz="2800" b="1" i="1">
                <a:solidFill>
                  <a:schemeClr val="tx2"/>
                </a:solidFill>
                <a:latin typeface="Arial" charset="0"/>
              </a:defRPr>
            </a:lvl7pPr>
            <a:lvl8pPr marL="1371600" algn="l" rtl="0" fontAlgn="base">
              <a:spcBef>
                <a:spcPct val="0"/>
              </a:spcBef>
              <a:spcAft>
                <a:spcPct val="0"/>
              </a:spcAft>
              <a:defRPr sz="2800" b="1" i="1">
                <a:solidFill>
                  <a:schemeClr val="tx2"/>
                </a:solidFill>
                <a:latin typeface="Arial" charset="0"/>
              </a:defRPr>
            </a:lvl8pPr>
            <a:lvl9pPr marL="1828800" algn="l" rtl="0" fontAlgn="base">
              <a:spcBef>
                <a:spcPct val="0"/>
              </a:spcBef>
              <a:spcAft>
                <a:spcPct val="0"/>
              </a:spcAft>
              <a:defRPr sz="2800" b="1" i="1">
                <a:solidFill>
                  <a:schemeClr val="tx2"/>
                </a:solidFill>
                <a:latin typeface="Arial" charset="0"/>
              </a:defRPr>
            </a:lvl9pPr>
          </a:lstStyle>
          <a:p>
            <a:r>
              <a:rPr lang="en-US" sz="3400" kern="0" dirty="0"/>
              <a:t>Multimode circuit QED system</a:t>
            </a:r>
          </a:p>
        </p:txBody>
      </p:sp>
      <p:sp>
        <p:nvSpPr>
          <p:cNvPr id="4" name="AutoShape 2" descr="C:\Users\Tantalum\AppData\Local\Microsoft\Windows\Temporary Internet Files\Content.MSO\ppt2988.tmp">
            <a:extLst>
              <a:ext uri="{FF2B5EF4-FFF2-40B4-BE49-F238E27FC236}">
                <a16:creationId xmlns:a16="http://schemas.microsoft.com/office/drawing/2014/main" id="{1E9AF88B-C277-4524-B7F3-50DA1CC95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7BF8B70B-4D7E-48A9-8CFB-0D86299BDAFB}"/>
              </a:ext>
            </a:extLst>
          </p:cNvPr>
          <p:cNvSpPr/>
          <p:nvPr/>
        </p:nvSpPr>
        <p:spPr>
          <a:xfrm>
            <a:off x="4197096" y="841248"/>
            <a:ext cx="7310656" cy="954107"/>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Cavity modes are far detuned from the </a:t>
            </a:r>
            <a:r>
              <a:rPr lang="en-US" sz="2800" dirty="0" err="1">
                <a:latin typeface="Adobe Garamond Pro" panose="02020502060506020403" pitchFamily="18" charset="0"/>
              </a:rPr>
              <a:t>transmon</a:t>
            </a:r>
            <a:endParaRPr lang="en-US" sz="2800" dirty="0">
              <a:latin typeface="Adobe Garamond Pro" panose="02020502060506020403" pitchFamily="18" charset="0"/>
            </a:endParaRPr>
          </a:p>
          <a:p>
            <a:pPr marL="342900" indent="-342900">
              <a:buFont typeface="Arial" panose="020B0604020202020204" pitchFamily="34" charset="0"/>
              <a:buChar char="•"/>
            </a:pPr>
            <a:r>
              <a:rPr lang="en-US" sz="2800" dirty="0">
                <a:latin typeface="Adobe Garamond Pro" panose="02020502060506020403" pitchFamily="18" charset="0"/>
              </a:rPr>
              <a:t>Dispersive approximation </a:t>
            </a:r>
          </a:p>
        </p:txBody>
      </p:sp>
      <p:sp>
        <p:nvSpPr>
          <p:cNvPr id="5" name="Rectangle 4">
            <a:extLst>
              <a:ext uri="{FF2B5EF4-FFF2-40B4-BE49-F238E27FC236}">
                <a16:creationId xmlns:a16="http://schemas.microsoft.com/office/drawing/2014/main" id="{3F2945E2-6F1C-48C1-A5E8-0D3458DC8091}"/>
              </a:ext>
            </a:extLst>
          </p:cNvPr>
          <p:cNvSpPr/>
          <p:nvPr/>
        </p:nvSpPr>
        <p:spPr bwMode="auto">
          <a:xfrm>
            <a:off x="4138803" y="4675565"/>
            <a:ext cx="308563" cy="321445"/>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pic>
        <p:nvPicPr>
          <p:cNvPr id="23" name="Picture 22">
            <a:extLst>
              <a:ext uri="{FF2B5EF4-FFF2-40B4-BE49-F238E27FC236}">
                <a16:creationId xmlns:a16="http://schemas.microsoft.com/office/drawing/2014/main" id="{FD9AE5C6-D4C8-44F9-90F9-912F97BCC8B3}"/>
              </a:ext>
            </a:extLst>
          </p:cNvPr>
          <p:cNvPicPr>
            <a:picLocks noChangeAspect="1"/>
          </p:cNvPicPr>
          <p:nvPr/>
        </p:nvPicPr>
        <p:blipFill>
          <a:blip r:embed="rId5"/>
          <a:stretch>
            <a:fillRect/>
          </a:stretch>
        </p:blipFill>
        <p:spPr>
          <a:xfrm>
            <a:off x="96213" y="753135"/>
            <a:ext cx="3342089" cy="5754636"/>
          </a:xfrm>
          <a:prstGeom prst="rect">
            <a:avLst/>
          </a:prstGeom>
        </p:spPr>
      </p:pic>
    </p:spTree>
    <p:extLst>
      <p:ext uri="{BB962C8B-B14F-4D97-AF65-F5344CB8AC3E}">
        <p14:creationId xmlns:p14="http://schemas.microsoft.com/office/powerpoint/2010/main" val="959283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BFA4FD2-9CC7-4800-A951-D1434B0ADB61}"/>
              </a:ext>
            </a:extLst>
          </p:cNvPr>
          <p:cNvSpPr>
            <a:spLocks noGrp="1"/>
          </p:cNvSpPr>
          <p:nvPr>
            <p:ph type="title"/>
          </p:nvPr>
        </p:nvSpPr>
        <p:spPr>
          <a:xfrm>
            <a:off x="207264" y="73438"/>
            <a:ext cx="10863493" cy="679697"/>
          </a:xfrm>
        </p:spPr>
        <p:txBody>
          <a:bodyPr/>
          <a:lstStyle/>
          <a:p>
            <a:r>
              <a:rPr lang="en-US" sz="3400" dirty="0"/>
              <a:t>Putting it all together</a:t>
            </a:r>
          </a:p>
        </p:txBody>
      </p:sp>
      <p:sp>
        <p:nvSpPr>
          <p:cNvPr id="4" name="AutoShape 2" descr="C:\Users\Tantalum\AppData\Local\Microsoft\Windows\Temporary Internet Files\Content.MSO\ppt2988.tmp">
            <a:extLst>
              <a:ext uri="{FF2B5EF4-FFF2-40B4-BE49-F238E27FC236}">
                <a16:creationId xmlns:a16="http://schemas.microsoft.com/office/drawing/2014/main" id="{1E9AF88B-C277-4524-B7F3-50DA1CC95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CB21A61-F705-4ED9-8E96-E51934EF7DD1}"/>
              </a:ext>
            </a:extLst>
          </p:cNvPr>
          <p:cNvPicPr>
            <a:picLocks noChangeAspect="1"/>
          </p:cNvPicPr>
          <p:nvPr/>
        </p:nvPicPr>
        <p:blipFill>
          <a:blip r:embed="rId3"/>
          <a:stretch>
            <a:fillRect/>
          </a:stretch>
        </p:blipFill>
        <p:spPr>
          <a:xfrm>
            <a:off x="8005049" y="1700976"/>
            <a:ext cx="3284743" cy="4549451"/>
          </a:xfrm>
          <a:prstGeom prst="rect">
            <a:avLst/>
          </a:prstGeom>
        </p:spPr>
      </p:pic>
      <p:sp>
        <p:nvSpPr>
          <p:cNvPr id="18" name="Rectangle 17">
            <a:extLst>
              <a:ext uri="{FF2B5EF4-FFF2-40B4-BE49-F238E27FC236}">
                <a16:creationId xmlns:a16="http://schemas.microsoft.com/office/drawing/2014/main" id="{B957711C-2182-4B16-A047-C99C7BAA556B}"/>
              </a:ext>
            </a:extLst>
          </p:cNvPr>
          <p:cNvSpPr/>
          <p:nvPr/>
        </p:nvSpPr>
        <p:spPr>
          <a:xfrm>
            <a:off x="4344537" y="4712973"/>
            <a:ext cx="2222215" cy="1446550"/>
          </a:xfrm>
          <a:prstGeom prst="rect">
            <a:avLst/>
          </a:prstGeom>
          <a:solidFill>
            <a:schemeClr val="accent2">
              <a:lumMod val="20000"/>
              <a:lumOff val="80000"/>
              <a:alpha val="5000"/>
            </a:schemeClr>
          </a:solidFill>
          <a:ln>
            <a:solidFill>
              <a:schemeClr val="accent2">
                <a:lumMod val="60000"/>
                <a:lumOff val="40000"/>
              </a:schemeClr>
            </a:solidFill>
          </a:ln>
        </p:spPr>
        <p:txBody>
          <a:bodyPr wrap="square">
            <a:spAutoFit/>
          </a:bodyPr>
          <a:lstStyle/>
          <a:p>
            <a:r>
              <a:rPr lang="en-US" sz="2200" dirty="0">
                <a:solidFill>
                  <a:srgbClr val="0033CC"/>
                </a:solidFill>
                <a:latin typeface="Adobe Garamond Pro" panose="02020502060506020403" pitchFamily="18" charset="0"/>
              </a:rPr>
              <a:t>T</a:t>
            </a:r>
            <a:r>
              <a:rPr lang="en-US" sz="2200" baseline="-25000" dirty="0">
                <a:solidFill>
                  <a:srgbClr val="0033CC"/>
                </a:solidFill>
                <a:latin typeface="Adobe Garamond Pro" panose="02020502060506020403" pitchFamily="18" charset="0"/>
              </a:rPr>
              <a:t>1 </a:t>
            </a:r>
            <a:r>
              <a:rPr lang="en-US" sz="2200" dirty="0">
                <a:solidFill>
                  <a:srgbClr val="0033CC"/>
                </a:solidFill>
                <a:latin typeface="Adobe Garamond Pro" panose="02020502060506020403" pitchFamily="18" charset="0"/>
              </a:rPr>
              <a:t>= 86 µs</a:t>
            </a:r>
            <a:r>
              <a:rPr lang="en-US" sz="2200" baseline="-25000" dirty="0">
                <a:solidFill>
                  <a:srgbClr val="0033CC"/>
                </a:solidFill>
                <a:latin typeface="Adobe Garamond Pro" panose="02020502060506020403" pitchFamily="18" charset="0"/>
              </a:rPr>
              <a:t> </a:t>
            </a:r>
            <a:r>
              <a:rPr lang="en-US" sz="2200" dirty="0">
                <a:solidFill>
                  <a:srgbClr val="0033CC"/>
                </a:solidFill>
                <a:latin typeface="Adobe Garamond Pro" panose="02020502060506020403" pitchFamily="18" charset="0"/>
              </a:rPr>
              <a:t> </a:t>
            </a:r>
          </a:p>
          <a:p>
            <a:r>
              <a:rPr lang="en-US" sz="2200" dirty="0">
                <a:solidFill>
                  <a:srgbClr val="0033CC"/>
                </a:solidFill>
                <a:latin typeface="Adobe Garamond Pro" panose="02020502060506020403" pitchFamily="18" charset="0"/>
              </a:rPr>
              <a:t>T</a:t>
            </a:r>
            <a:r>
              <a:rPr lang="en-US" sz="2200" baseline="-25000" dirty="0">
                <a:solidFill>
                  <a:srgbClr val="0033CC"/>
                </a:solidFill>
                <a:latin typeface="Adobe Garamond Pro" panose="02020502060506020403" pitchFamily="18" charset="0"/>
              </a:rPr>
              <a:t>2</a:t>
            </a:r>
            <a:r>
              <a:rPr lang="en-US" sz="2200" baseline="30000" dirty="0">
                <a:solidFill>
                  <a:srgbClr val="0033CC"/>
                </a:solidFill>
                <a:latin typeface="Adobe Garamond Pro" panose="02020502060506020403" pitchFamily="18" charset="0"/>
              </a:rPr>
              <a:t>*</a:t>
            </a:r>
            <a:r>
              <a:rPr lang="en-US" sz="2200" dirty="0">
                <a:solidFill>
                  <a:srgbClr val="0033CC"/>
                </a:solidFill>
                <a:latin typeface="Adobe Garamond Pro" panose="02020502060506020403" pitchFamily="18" charset="0"/>
              </a:rPr>
              <a:t> = 65-120 µs </a:t>
            </a:r>
          </a:p>
          <a:p>
            <a:r>
              <a:rPr lang="en-US" sz="2200" dirty="0" err="1">
                <a:solidFill>
                  <a:srgbClr val="0033CC"/>
                </a:solidFill>
                <a:latin typeface="Adobe Garamond Pro" panose="02020502060506020403" pitchFamily="18" charset="0"/>
              </a:rPr>
              <a:t>n</a:t>
            </a:r>
            <a:r>
              <a:rPr lang="en-US" sz="2200" baseline="-25000" dirty="0" err="1">
                <a:solidFill>
                  <a:srgbClr val="0033CC"/>
                </a:solidFill>
                <a:latin typeface="Adobe Garamond Pro" panose="02020502060506020403" pitchFamily="18" charset="0"/>
              </a:rPr>
              <a:t>th</a:t>
            </a:r>
            <a:r>
              <a:rPr lang="en-US" sz="2200" baseline="30000" dirty="0" err="1">
                <a:solidFill>
                  <a:srgbClr val="0033CC"/>
                </a:solidFill>
                <a:latin typeface="Adobe Garamond Pro" panose="02020502060506020403" pitchFamily="18" charset="0"/>
              </a:rPr>
              <a:t>q</a:t>
            </a:r>
            <a:r>
              <a:rPr lang="en-US" sz="2200" dirty="0">
                <a:solidFill>
                  <a:srgbClr val="0033CC"/>
                </a:solidFill>
                <a:latin typeface="Adobe Garamond Pro" panose="02020502060506020403" pitchFamily="18" charset="0"/>
              </a:rPr>
              <a:t> = 0.5 – 1%</a:t>
            </a:r>
          </a:p>
          <a:p>
            <a:r>
              <a:rPr lang="en-US" sz="2200" dirty="0" err="1">
                <a:solidFill>
                  <a:srgbClr val="0033CC"/>
                </a:solidFill>
                <a:latin typeface="Adobe Garamond Pro" panose="02020502060506020403" pitchFamily="18" charset="0"/>
              </a:rPr>
              <a:t>n</a:t>
            </a:r>
            <a:r>
              <a:rPr lang="en-US" sz="2200" baseline="-25000" dirty="0" err="1">
                <a:solidFill>
                  <a:srgbClr val="0033CC"/>
                </a:solidFill>
                <a:latin typeface="Adobe Garamond Pro" panose="02020502060506020403" pitchFamily="18" charset="0"/>
              </a:rPr>
              <a:t>th</a:t>
            </a:r>
            <a:r>
              <a:rPr lang="en-US" sz="2200" baseline="30000" dirty="0" err="1">
                <a:solidFill>
                  <a:srgbClr val="0033CC"/>
                </a:solidFill>
                <a:latin typeface="Adobe Garamond Pro" panose="02020502060506020403" pitchFamily="18" charset="0"/>
              </a:rPr>
              <a:t>R</a:t>
            </a:r>
            <a:r>
              <a:rPr lang="en-US" sz="2200" dirty="0">
                <a:solidFill>
                  <a:srgbClr val="0033CC"/>
                </a:solidFill>
                <a:latin typeface="Adobe Garamond Pro" panose="02020502060506020403" pitchFamily="18" charset="0"/>
              </a:rPr>
              <a:t> = 0.1-0.5%</a:t>
            </a:r>
            <a:endParaRPr lang="en-US" sz="2200" dirty="0">
              <a:solidFill>
                <a:srgbClr val="0033CC"/>
              </a:solidFill>
              <a:latin typeface="Adobe Garamond Pro" panose="02020502060506020403" pitchFamily="18" charset="0"/>
              <a:sym typeface="Symbol" panose="05050102010706020507" pitchFamily="18" charset="2"/>
            </a:endParaRPr>
          </a:p>
        </p:txBody>
      </p:sp>
      <p:pic>
        <p:nvPicPr>
          <p:cNvPr id="29" name="Picture 28">
            <a:extLst>
              <a:ext uri="{FF2B5EF4-FFF2-40B4-BE49-F238E27FC236}">
                <a16:creationId xmlns:a16="http://schemas.microsoft.com/office/drawing/2014/main" id="{61F41032-2E08-4A9F-9E94-C920CF11A6C9}"/>
              </a:ext>
            </a:extLst>
          </p:cNvPr>
          <p:cNvPicPr>
            <a:picLocks noChangeAspect="1"/>
          </p:cNvPicPr>
          <p:nvPr/>
        </p:nvPicPr>
        <p:blipFill>
          <a:blip r:embed="rId4"/>
          <a:stretch>
            <a:fillRect/>
          </a:stretch>
        </p:blipFill>
        <p:spPr>
          <a:xfrm>
            <a:off x="4084320" y="1530898"/>
            <a:ext cx="2889407" cy="2775926"/>
          </a:xfrm>
          <a:prstGeom prst="rect">
            <a:avLst/>
          </a:prstGeom>
          <a:effectLst/>
        </p:spPr>
      </p:pic>
      <p:sp>
        <p:nvSpPr>
          <p:cNvPr id="30" name="Rectangle 29">
            <a:extLst>
              <a:ext uri="{FF2B5EF4-FFF2-40B4-BE49-F238E27FC236}">
                <a16:creationId xmlns:a16="http://schemas.microsoft.com/office/drawing/2014/main" id="{626AAED8-CF2D-40B3-884A-4AF3AA780324}"/>
              </a:ext>
            </a:extLst>
          </p:cNvPr>
          <p:cNvSpPr/>
          <p:nvPr/>
        </p:nvSpPr>
        <p:spPr bwMode="auto">
          <a:xfrm>
            <a:off x="4084320" y="3330390"/>
            <a:ext cx="2889407" cy="960120"/>
          </a:xfrm>
          <a:prstGeom prst="rect">
            <a:avLst/>
          </a:prstGeom>
          <a:noFill/>
          <a:ln w="19050">
            <a:solidFill>
              <a:srgbClr val="0033CC"/>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pic>
        <p:nvPicPr>
          <p:cNvPr id="33" name="Picture 32">
            <a:extLst>
              <a:ext uri="{FF2B5EF4-FFF2-40B4-BE49-F238E27FC236}">
                <a16:creationId xmlns:a16="http://schemas.microsoft.com/office/drawing/2014/main" id="{BBA608B6-9DBB-4002-B759-9D1C7A588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435" y="2953512"/>
            <a:ext cx="4866667" cy="1685714"/>
          </a:xfrm>
          <a:prstGeom prst="rect">
            <a:avLst/>
          </a:prstGeom>
          <a:scene3d>
            <a:camera prst="orthographicFront">
              <a:rot lat="0" lon="0" rev="16230000"/>
            </a:camera>
            <a:lightRig rig="threePt" dir="t"/>
          </a:scene3d>
        </p:spPr>
      </p:pic>
      <p:sp>
        <p:nvSpPr>
          <p:cNvPr id="34" name="Rectangle 33">
            <a:extLst>
              <a:ext uri="{FF2B5EF4-FFF2-40B4-BE49-F238E27FC236}">
                <a16:creationId xmlns:a16="http://schemas.microsoft.com/office/drawing/2014/main" id="{D049B919-CC7A-4507-AB90-D07306FE8007}"/>
              </a:ext>
            </a:extLst>
          </p:cNvPr>
          <p:cNvSpPr/>
          <p:nvPr/>
        </p:nvSpPr>
        <p:spPr bwMode="auto">
          <a:xfrm>
            <a:off x="1540110" y="1360432"/>
            <a:ext cx="1370649" cy="4848344"/>
          </a:xfrm>
          <a:prstGeom prst="rect">
            <a:avLst/>
          </a:prstGeom>
          <a:solidFill>
            <a:srgbClr val="FF7C80">
              <a:alpha val="18000"/>
            </a:srgbClr>
          </a:solidFill>
          <a:ln>
            <a:solidFill>
              <a:srgbClr val="FF7C8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35" name="Rectangle 34">
            <a:extLst>
              <a:ext uri="{FF2B5EF4-FFF2-40B4-BE49-F238E27FC236}">
                <a16:creationId xmlns:a16="http://schemas.microsoft.com/office/drawing/2014/main" id="{13CAFD85-006D-4B9C-9341-D254C8AF7155}"/>
              </a:ext>
            </a:extLst>
          </p:cNvPr>
          <p:cNvSpPr/>
          <p:nvPr/>
        </p:nvSpPr>
        <p:spPr bwMode="auto">
          <a:xfrm>
            <a:off x="1284022" y="5051632"/>
            <a:ext cx="256088" cy="1157144"/>
          </a:xfrm>
          <a:prstGeom prst="rect">
            <a:avLst/>
          </a:prstGeom>
          <a:solidFill>
            <a:srgbClr val="AAE7BC">
              <a:alpha val="18000"/>
            </a:srgbClr>
          </a:solidFill>
          <a:ln>
            <a:solidFill>
              <a:srgbClr val="00B05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36" name="TextBox 35">
            <a:extLst>
              <a:ext uri="{FF2B5EF4-FFF2-40B4-BE49-F238E27FC236}">
                <a16:creationId xmlns:a16="http://schemas.microsoft.com/office/drawing/2014/main" id="{0E16BFB8-4745-482F-A4F5-1CEFCEC90131}"/>
              </a:ext>
            </a:extLst>
          </p:cNvPr>
          <p:cNvSpPr txBox="1"/>
          <p:nvPr/>
        </p:nvSpPr>
        <p:spPr>
          <a:xfrm>
            <a:off x="87434" y="5728636"/>
            <a:ext cx="1107596" cy="430887"/>
          </a:xfrm>
          <a:prstGeom prst="rect">
            <a:avLst/>
          </a:prstGeom>
          <a:noFill/>
        </p:spPr>
        <p:txBody>
          <a:bodyPr wrap="square" rtlCol="0">
            <a:spAutoFit/>
          </a:bodyPr>
          <a:lstStyle/>
          <a:p>
            <a:r>
              <a:rPr lang="en-US" sz="2200" dirty="0">
                <a:solidFill>
                  <a:srgbClr val="33CC33"/>
                </a:solidFill>
                <a:latin typeface="Adobe Garamond Pro" panose="02020502060506020403" pitchFamily="18" charset="0"/>
              </a:rPr>
              <a:t>Readout</a:t>
            </a:r>
          </a:p>
        </p:txBody>
      </p:sp>
      <p:sp>
        <p:nvSpPr>
          <p:cNvPr id="37" name="TextBox 36">
            <a:extLst>
              <a:ext uri="{FF2B5EF4-FFF2-40B4-BE49-F238E27FC236}">
                <a16:creationId xmlns:a16="http://schemas.microsoft.com/office/drawing/2014/main" id="{1B662BB8-B64E-47DC-A1BB-01F7D1F687C7}"/>
              </a:ext>
            </a:extLst>
          </p:cNvPr>
          <p:cNvSpPr txBox="1"/>
          <p:nvPr/>
        </p:nvSpPr>
        <p:spPr>
          <a:xfrm>
            <a:off x="1390320" y="6206871"/>
            <a:ext cx="1735561" cy="430887"/>
          </a:xfrm>
          <a:prstGeom prst="rect">
            <a:avLst/>
          </a:prstGeom>
          <a:noFill/>
        </p:spPr>
        <p:txBody>
          <a:bodyPr wrap="square" rtlCol="0">
            <a:spAutoFit/>
          </a:bodyPr>
          <a:lstStyle/>
          <a:p>
            <a:r>
              <a:rPr lang="en-US" sz="2200" dirty="0">
                <a:solidFill>
                  <a:srgbClr val="FF5050"/>
                </a:solidFill>
                <a:latin typeface="Adobe Garamond Pro" panose="02020502060506020403" pitchFamily="18" charset="0"/>
              </a:rPr>
              <a:t>Storage cavity</a:t>
            </a:r>
          </a:p>
        </p:txBody>
      </p:sp>
      <p:sp>
        <p:nvSpPr>
          <p:cNvPr id="38" name="Rectangle 37">
            <a:extLst>
              <a:ext uri="{FF2B5EF4-FFF2-40B4-BE49-F238E27FC236}">
                <a16:creationId xmlns:a16="http://schemas.microsoft.com/office/drawing/2014/main" id="{3BCA93E5-2F11-4FEF-8E11-98BE5ABDDAD5}"/>
              </a:ext>
            </a:extLst>
          </p:cNvPr>
          <p:cNvSpPr/>
          <p:nvPr/>
        </p:nvSpPr>
        <p:spPr>
          <a:xfrm>
            <a:off x="243418" y="795652"/>
            <a:ext cx="8193445" cy="523220"/>
          </a:xfrm>
          <a:prstGeom prst="rect">
            <a:avLst/>
          </a:prstGeom>
        </p:spPr>
        <p:txBody>
          <a:bodyPr wrap="square">
            <a:spAutoFit/>
          </a:bodyPr>
          <a:lstStyle/>
          <a:p>
            <a:pPr marL="342900" indent="-342900">
              <a:buFont typeface="Arial" panose="020B0604020202020204" pitchFamily="34" charset="0"/>
              <a:buChar char="•"/>
            </a:pPr>
            <a:r>
              <a:rPr lang="en-US" sz="2800" dirty="0">
                <a:latin typeface="Adobe Garamond Pro" panose="02020502060506020403" pitchFamily="18" charset="0"/>
              </a:rPr>
              <a:t>Add a 3D readout cavity and a bridge </a:t>
            </a:r>
            <a:r>
              <a:rPr lang="en-US" sz="2800" dirty="0" err="1">
                <a:latin typeface="Adobe Garamond Pro" panose="02020502060506020403" pitchFamily="18" charset="0"/>
              </a:rPr>
              <a:t>transmon</a:t>
            </a:r>
            <a:endParaRPr lang="en-US" sz="2800" dirty="0">
              <a:latin typeface="Adobe Garamond Pro" panose="02020502060506020403" pitchFamily="18" charset="0"/>
            </a:endParaRPr>
          </a:p>
        </p:txBody>
      </p:sp>
      <p:sp>
        <p:nvSpPr>
          <p:cNvPr id="39" name="Rectangle 38">
            <a:extLst>
              <a:ext uri="{FF2B5EF4-FFF2-40B4-BE49-F238E27FC236}">
                <a16:creationId xmlns:a16="http://schemas.microsoft.com/office/drawing/2014/main" id="{09D86F7D-24FC-499B-A29F-2B915F83E823}"/>
              </a:ext>
            </a:extLst>
          </p:cNvPr>
          <p:cNvSpPr/>
          <p:nvPr/>
        </p:nvSpPr>
        <p:spPr>
          <a:xfrm>
            <a:off x="8186506" y="1197864"/>
            <a:ext cx="4127414" cy="461665"/>
          </a:xfrm>
          <a:prstGeom prst="rect">
            <a:avLst/>
          </a:prstGeom>
        </p:spPr>
        <p:txBody>
          <a:bodyPr wrap="square">
            <a:spAutoFit/>
          </a:bodyPr>
          <a:lstStyle/>
          <a:p>
            <a:r>
              <a:rPr lang="en-US" sz="2400" u="sng" dirty="0">
                <a:latin typeface="Adobe Garamond Pro" panose="02020502060506020403" pitchFamily="18" charset="0"/>
              </a:rPr>
              <a:t>Light tight packaging</a:t>
            </a:r>
          </a:p>
        </p:txBody>
      </p:sp>
    </p:spTree>
    <p:extLst>
      <p:ext uri="{BB962C8B-B14F-4D97-AF65-F5344CB8AC3E}">
        <p14:creationId xmlns:p14="http://schemas.microsoft.com/office/powerpoint/2010/main" val="362727463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653DECED-E137-7B42-A133-089A008B45AA}"/>
              </a:ext>
            </a:extLst>
          </p:cNvPr>
          <p:cNvSpPr>
            <a:spLocks noGrp="1"/>
          </p:cNvSpPr>
          <p:nvPr>
            <p:ph type="title"/>
          </p:nvPr>
        </p:nvSpPr>
        <p:spPr>
          <a:xfrm>
            <a:off x="207264" y="173736"/>
            <a:ext cx="10623549" cy="606425"/>
          </a:xfrm>
        </p:spPr>
        <p:txBody>
          <a:bodyPr/>
          <a:lstStyle/>
          <a:p>
            <a:r>
              <a:rPr lang="en-US" sz="3400" dirty="0"/>
              <a:t>Packaging, shielding, and filtering matters!</a:t>
            </a:r>
          </a:p>
        </p:txBody>
      </p:sp>
      <p:sp>
        <p:nvSpPr>
          <p:cNvPr id="13" name="Rectangle 12">
            <a:extLst>
              <a:ext uri="{FF2B5EF4-FFF2-40B4-BE49-F238E27FC236}">
                <a16:creationId xmlns:a16="http://schemas.microsoft.com/office/drawing/2014/main" id="{2AC0C4B5-0015-2F4F-B92F-3E434D6DEF0F}"/>
              </a:ext>
            </a:extLst>
          </p:cNvPr>
          <p:cNvSpPr/>
          <p:nvPr/>
        </p:nvSpPr>
        <p:spPr>
          <a:xfrm>
            <a:off x="233602" y="885840"/>
            <a:ext cx="9702878" cy="954107"/>
          </a:xfrm>
          <a:prstGeom prst="rect">
            <a:avLst/>
          </a:prstGeom>
        </p:spPr>
        <p:txBody>
          <a:bodyPr wrap="square">
            <a:spAutoFit/>
          </a:bodyPr>
          <a:lstStyle/>
          <a:p>
            <a:pPr marL="914400" lvl="1" indent="-457200">
              <a:buFont typeface="Arial" panose="020B0604020202020204" pitchFamily="34" charset="0"/>
              <a:buChar char="•"/>
            </a:pPr>
            <a:endParaRPr lang="en-US" sz="2800" dirty="0">
              <a:latin typeface="Adobe Garamond Pro" panose="02020502060506020403" pitchFamily="18" charset="0"/>
            </a:endParaRPr>
          </a:p>
          <a:p>
            <a:pPr marL="457200" indent="-457200">
              <a:buFont typeface="Arial" panose="020B0604020202020204" pitchFamily="34" charset="0"/>
              <a:buChar char="•"/>
            </a:pPr>
            <a:endParaRPr lang="en-US" sz="2800" dirty="0">
              <a:latin typeface="Adobe Garamond Pro" panose="02020502060506020403" pitchFamily="18" charset="0"/>
            </a:endParaRPr>
          </a:p>
        </p:txBody>
      </p:sp>
      <p:pic>
        <p:nvPicPr>
          <p:cNvPr id="2" name="Picture 1">
            <a:extLst>
              <a:ext uri="{FF2B5EF4-FFF2-40B4-BE49-F238E27FC236}">
                <a16:creationId xmlns:a16="http://schemas.microsoft.com/office/drawing/2014/main" id="{38C9FFEC-3388-8A4F-8D60-73C6E18CDF7B}"/>
              </a:ext>
            </a:extLst>
          </p:cNvPr>
          <p:cNvPicPr>
            <a:picLocks noChangeAspect="1"/>
          </p:cNvPicPr>
          <p:nvPr/>
        </p:nvPicPr>
        <p:blipFill>
          <a:blip r:embed="rId2"/>
          <a:stretch>
            <a:fillRect/>
          </a:stretch>
        </p:blipFill>
        <p:spPr>
          <a:xfrm>
            <a:off x="102967" y="826177"/>
            <a:ext cx="10727846" cy="5685759"/>
          </a:xfrm>
          <a:prstGeom prst="rect">
            <a:avLst/>
          </a:prstGeom>
        </p:spPr>
      </p:pic>
    </p:spTree>
    <p:extLst>
      <p:ext uri="{BB962C8B-B14F-4D97-AF65-F5344CB8AC3E}">
        <p14:creationId xmlns:p14="http://schemas.microsoft.com/office/powerpoint/2010/main" val="501598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2557AA6-C2F2-4048-B467-F07F9B0E54F1}"/>
              </a:ext>
            </a:extLst>
          </p:cNvPr>
          <p:cNvSpPr/>
          <p:nvPr/>
        </p:nvSpPr>
        <p:spPr bwMode="auto">
          <a:xfrm>
            <a:off x="3814796" y="1490486"/>
            <a:ext cx="3020564" cy="1589670"/>
          </a:xfrm>
          <a:prstGeom prst="rect">
            <a:avLst/>
          </a:prstGeom>
          <a:solidFill>
            <a:srgbClr val="FFC000">
              <a:alpha val="5000"/>
            </a:srgbClr>
          </a:solidFill>
          <a:ln>
            <a:solidFill>
              <a:srgbClr val="C00000">
                <a:alpha val="50000"/>
              </a:srgbClr>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
        <p:nvSpPr>
          <p:cNvPr id="28" name="TextBox 27">
            <a:extLst>
              <a:ext uri="{FF2B5EF4-FFF2-40B4-BE49-F238E27FC236}">
                <a16:creationId xmlns:a16="http://schemas.microsoft.com/office/drawing/2014/main" id="{76B1C0D8-0393-45CA-8D84-B7BA3C2BCFDB}"/>
              </a:ext>
            </a:extLst>
          </p:cNvPr>
          <p:cNvSpPr txBox="1"/>
          <p:nvPr/>
        </p:nvSpPr>
        <p:spPr>
          <a:xfrm>
            <a:off x="3425952" y="1517806"/>
            <a:ext cx="3310030" cy="1938992"/>
          </a:xfrm>
          <a:prstGeom prst="rect">
            <a:avLst/>
          </a:prstGeom>
          <a:noFill/>
        </p:spPr>
        <p:txBody>
          <a:bodyPr wrap="square" rtlCol="0">
            <a:spAutoFit/>
          </a:bodyPr>
          <a:lstStyle/>
          <a:p>
            <a:pPr marL="800100" lvl="1" indent="-342900">
              <a:buFont typeface="Wingdings" panose="05000000000000000000" pitchFamily="2" charset="2"/>
              <a:buChar char="Ø"/>
            </a:pPr>
            <a:r>
              <a:rPr lang="en-US" sz="2400" dirty="0">
                <a:solidFill>
                  <a:srgbClr val="C00000"/>
                </a:solidFill>
                <a:latin typeface="Adobe Garamond Pro" panose="02020502060506020403" pitchFamily="18" charset="0"/>
              </a:rPr>
              <a:t>For 9 modes</a:t>
            </a:r>
          </a:p>
          <a:p>
            <a:pPr marL="800100" lvl="1" indent="-342900">
              <a:buFont typeface="Arial" panose="020B0604020202020204" pitchFamily="34" charset="0"/>
              <a:buChar char="•"/>
            </a:pPr>
            <a:r>
              <a:rPr lang="en-US" sz="2400" dirty="0">
                <a:solidFill>
                  <a:srgbClr val="C00000"/>
                </a:solidFill>
                <a:latin typeface="Adobe Garamond Pro" panose="02020502060506020403" pitchFamily="18" charset="0"/>
              </a:rPr>
              <a:t>Q  ~ 70-95 million</a:t>
            </a:r>
          </a:p>
          <a:p>
            <a:pPr marL="800100" lvl="1" indent="-342900">
              <a:buFont typeface="Arial" panose="020B0604020202020204" pitchFamily="34" charset="0"/>
              <a:buChar char="•"/>
            </a:pPr>
            <a:r>
              <a:rPr lang="en-US" sz="2400" dirty="0">
                <a:solidFill>
                  <a:srgbClr val="C00000"/>
                </a:solidFill>
                <a:latin typeface="Adobe Garamond Pro" panose="02020502060506020403" pitchFamily="18" charset="0"/>
              </a:rPr>
              <a:t>T</a:t>
            </a:r>
            <a:r>
              <a:rPr lang="en-US" sz="2400" baseline="-25000" dirty="0">
                <a:solidFill>
                  <a:srgbClr val="C00000"/>
                </a:solidFill>
                <a:latin typeface="Adobe Garamond Pro" panose="02020502060506020403" pitchFamily="18" charset="0"/>
              </a:rPr>
              <a:t>1  </a:t>
            </a:r>
            <a:r>
              <a:rPr lang="en-US" sz="2400" dirty="0">
                <a:solidFill>
                  <a:srgbClr val="C00000"/>
                </a:solidFill>
                <a:latin typeface="Adobe Garamond Pro" panose="02020502060506020403" pitchFamily="18" charset="0"/>
              </a:rPr>
              <a:t>~ 2 </a:t>
            </a:r>
            <a:r>
              <a:rPr lang="en-US" sz="2400" dirty="0" err="1">
                <a:solidFill>
                  <a:srgbClr val="C00000"/>
                </a:solidFill>
                <a:latin typeface="Adobe Garamond Pro" panose="02020502060506020403" pitchFamily="18" charset="0"/>
              </a:rPr>
              <a:t>ms</a:t>
            </a:r>
            <a:endParaRPr lang="en-US" sz="2400" dirty="0">
              <a:solidFill>
                <a:srgbClr val="C00000"/>
              </a:solidFill>
              <a:latin typeface="Adobe Garamond Pro" panose="02020502060506020403" pitchFamily="18" charset="0"/>
            </a:endParaRPr>
          </a:p>
          <a:p>
            <a:pPr marL="800100" lvl="1" indent="-342900">
              <a:buFont typeface="Arial" panose="020B0604020202020204" pitchFamily="34" charset="0"/>
              <a:buChar char="•"/>
            </a:pPr>
            <a:r>
              <a:rPr lang="en-US" sz="2400" dirty="0">
                <a:solidFill>
                  <a:srgbClr val="C00000"/>
                </a:solidFill>
                <a:latin typeface="Adobe Garamond Pro" panose="02020502060506020403" pitchFamily="18" charset="0"/>
              </a:rPr>
              <a:t>T</a:t>
            </a:r>
            <a:r>
              <a:rPr lang="en-US" sz="2400" baseline="-25000" dirty="0">
                <a:solidFill>
                  <a:srgbClr val="C00000"/>
                </a:solidFill>
                <a:latin typeface="Adobe Garamond Pro" panose="02020502060506020403" pitchFamily="18" charset="0"/>
              </a:rPr>
              <a:t>2 </a:t>
            </a:r>
            <a:r>
              <a:rPr lang="en-US" sz="2400" dirty="0">
                <a:solidFill>
                  <a:srgbClr val="C00000"/>
                </a:solidFill>
                <a:latin typeface="Adobe Garamond Pro" panose="02020502060506020403" pitchFamily="18" charset="0"/>
              </a:rPr>
              <a:t> ~ 2 - 3.5 </a:t>
            </a:r>
            <a:r>
              <a:rPr lang="en-US" sz="2400" dirty="0" err="1">
                <a:solidFill>
                  <a:srgbClr val="C00000"/>
                </a:solidFill>
                <a:latin typeface="Adobe Garamond Pro" panose="02020502060506020403" pitchFamily="18" charset="0"/>
              </a:rPr>
              <a:t>ms</a:t>
            </a:r>
            <a:endParaRPr lang="en-US" sz="2400" dirty="0">
              <a:solidFill>
                <a:srgbClr val="C00000"/>
              </a:solidFill>
              <a:latin typeface="Adobe Garamond Pro" panose="02020502060506020403" pitchFamily="18" charset="0"/>
            </a:endParaRPr>
          </a:p>
          <a:p>
            <a:pPr lvl="1"/>
            <a:endParaRPr lang="en-US" sz="2400" dirty="0">
              <a:solidFill>
                <a:srgbClr val="2D2D8A"/>
              </a:solidFill>
              <a:latin typeface="Adobe Garamond Pro" panose="02020502060506020403" pitchFamily="18" charset="0"/>
            </a:endParaRPr>
          </a:p>
        </p:txBody>
      </p:sp>
      <p:sp>
        <p:nvSpPr>
          <p:cNvPr id="11" name="Title 1">
            <a:extLst>
              <a:ext uri="{FF2B5EF4-FFF2-40B4-BE49-F238E27FC236}">
                <a16:creationId xmlns:a16="http://schemas.microsoft.com/office/drawing/2014/main" id="{4BFA4FD2-9CC7-4800-A951-D1434B0ADB61}"/>
              </a:ext>
            </a:extLst>
          </p:cNvPr>
          <p:cNvSpPr>
            <a:spLocks noGrp="1"/>
          </p:cNvSpPr>
          <p:nvPr>
            <p:ph type="title"/>
          </p:nvPr>
        </p:nvSpPr>
        <p:spPr>
          <a:xfrm>
            <a:off x="210312" y="73152"/>
            <a:ext cx="10863493" cy="679697"/>
          </a:xfrm>
        </p:spPr>
        <p:txBody>
          <a:bodyPr/>
          <a:lstStyle/>
          <a:p>
            <a:r>
              <a:rPr lang="en-US" sz="3400" dirty="0"/>
              <a:t>Multimode coherences</a:t>
            </a:r>
          </a:p>
        </p:txBody>
      </p:sp>
      <p:sp>
        <p:nvSpPr>
          <p:cNvPr id="4" name="AutoShape 2" descr="C:\Users\Tantalum\AppData\Local\Microsoft\Windows\Temporary Internet Files\Content.MSO\ppt2988.tmp">
            <a:extLst>
              <a:ext uri="{FF2B5EF4-FFF2-40B4-BE49-F238E27FC236}">
                <a16:creationId xmlns:a16="http://schemas.microsoft.com/office/drawing/2014/main" id="{1E9AF88B-C277-4524-B7F3-50DA1CC95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0169637-5A27-D74B-9AB9-1A3033B27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2320" y="896765"/>
            <a:ext cx="4452688" cy="5550749"/>
          </a:xfrm>
          <a:prstGeom prst="rect">
            <a:avLst/>
          </a:prstGeom>
        </p:spPr>
      </p:pic>
      <p:sp>
        <p:nvSpPr>
          <p:cNvPr id="7" name="Rectangle 6">
            <a:extLst>
              <a:ext uri="{FF2B5EF4-FFF2-40B4-BE49-F238E27FC236}">
                <a16:creationId xmlns:a16="http://schemas.microsoft.com/office/drawing/2014/main" id="{9F902130-1D93-D24C-9419-14EBC1009033}"/>
              </a:ext>
            </a:extLst>
          </p:cNvPr>
          <p:cNvSpPr/>
          <p:nvPr/>
        </p:nvSpPr>
        <p:spPr>
          <a:xfrm>
            <a:off x="3901440" y="3397956"/>
            <a:ext cx="2633472" cy="1015663"/>
          </a:xfrm>
          <a:prstGeom prst="rect">
            <a:avLst/>
          </a:prstGeom>
          <a:ln>
            <a:solidFill>
              <a:srgbClr val="393990"/>
            </a:solidFill>
          </a:ln>
        </p:spPr>
        <p:txBody>
          <a:bodyPr wrap="square">
            <a:spAutoFit/>
          </a:bodyPr>
          <a:lstStyle/>
          <a:p>
            <a:r>
              <a:rPr lang="en-US" sz="2000" i="1" dirty="0" err="1">
                <a:solidFill>
                  <a:srgbClr val="2D2D8A"/>
                </a:solidFill>
                <a:latin typeface="Adobe Garamond Pro" panose="02020502060506020403" pitchFamily="18" charset="0"/>
              </a:rPr>
              <a:t>S.Chakram</a:t>
            </a:r>
            <a:r>
              <a:rPr lang="en-US" sz="2000" i="1" dirty="0">
                <a:solidFill>
                  <a:srgbClr val="2D2D8A"/>
                </a:solidFill>
                <a:latin typeface="Adobe Garamond Pro" panose="02020502060506020403" pitchFamily="18" charset="0"/>
              </a:rPr>
              <a:t>*, A. </a:t>
            </a:r>
            <a:r>
              <a:rPr lang="en-US" sz="2000" i="1" dirty="0" err="1">
                <a:solidFill>
                  <a:srgbClr val="2D2D8A"/>
                </a:solidFill>
                <a:latin typeface="Adobe Garamond Pro" panose="02020502060506020403" pitchFamily="18" charset="0"/>
              </a:rPr>
              <a:t>Oriani</a:t>
            </a:r>
            <a:r>
              <a:rPr lang="en-US" sz="2000" i="1" dirty="0">
                <a:solidFill>
                  <a:srgbClr val="2D2D8A"/>
                </a:solidFill>
                <a:latin typeface="Adobe Garamond Pro" panose="02020502060506020403" pitchFamily="18" charset="0"/>
              </a:rPr>
              <a:t>*, </a:t>
            </a:r>
            <a:r>
              <a:rPr lang="en-US" sz="2000" i="1" dirty="0" err="1">
                <a:solidFill>
                  <a:srgbClr val="2D2D8A"/>
                </a:solidFill>
                <a:latin typeface="Adobe Garamond Pro" panose="02020502060506020403" pitchFamily="18" charset="0"/>
              </a:rPr>
              <a:t>R.Naik</a:t>
            </a:r>
            <a:r>
              <a:rPr lang="en-US" sz="2000" i="1" dirty="0">
                <a:solidFill>
                  <a:srgbClr val="2D2D8A"/>
                </a:solidFill>
                <a:latin typeface="Adobe Garamond Pro" panose="02020502060506020403" pitchFamily="18" charset="0"/>
              </a:rPr>
              <a:t>, .., </a:t>
            </a:r>
            <a:r>
              <a:rPr lang="en-US" sz="2000" i="1" dirty="0" err="1">
                <a:solidFill>
                  <a:srgbClr val="2D2D8A"/>
                </a:solidFill>
                <a:latin typeface="Adobe Garamond Pro" panose="02020502060506020403" pitchFamily="18" charset="0"/>
              </a:rPr>
              <a:t>D.Schuster</a:t>
            </a:r>
            <a:r>
              <a:rPr lang="en-US" sz="2000" i="1" dirty="0">
                <a:solidFill>
                  <a:srgbClr val="2D2D8A"/>
                </a:solidFill>
                <a:latin typeface="Adobe Garamond Pro" panose="02020502060506020403" pitchFamily="18" charset="0"/>
              </a:rPr>
              <a:t>, </a:t>
            </a:r>
          </a:p>
          <a:p>
            <a:r>
              <a:rPr lang="en-US" sz="2000" i="1" dirty="0">
                <a:solidFill>
                  <a:srgbClr val="2D2D8A"/>
                </a:solidFill>
                <a:latin typeface="Adobe Garamond Pro" panose="02020502060506020403" pitchFamily="18" charset="0"/>
              </a:rPr>
              <a:t>Phys. Rev. Letters (2021)</a:t>
            </a:r>
          </a:p>
        </p:txBody>
      </p:sp>
      <p:pic>
        <p:nvPicPr>
          <p:cNvPr id="16" name="Picture 15">
            <a:extLst>
              <a:ext uri="{FF2B5EF4-FFF2-40B4-BE49-F238E27FC236}">
                <a16:creationId xmlns:a16="http://schemas.microsoft.com/office/drawing/2014/main" id="{8F16680F-3C1D-4592-95FD-93D88A334A32}"/>
              </a:ext>
            </a:extLst>
          </p:cNvPr>
          <p:cNvPicPr>
            <a:picLocks noChangeAspect="1"/>
          </p:cNvPicPr>
          <p:nvPr/>
        </p:nvPicPr>
        <p:blipFill>
          <a:blip r:embed="rId4"/>
          <a:stretch>
            <a:fillRect/>
          </a:stretch>
        </p:blipFill>
        <p:spPr>
          <a:xfrm>
            <a:off x="96213" y="753135"/>
            <a:ext cx="3342089" cy="5754636"/>
          </a:xfrm>
          <a:prstGeom prst="rect">
            <a:avLst/>
          </a:prstGeom>
        </p:spPr>
      </p:pic>
    </p:spTree>
    <p:extLst>
      <p:ext uri="{BB962C8B-B14F-4D97-AF65-F5344CB8AC3E}">
        <p14:creationId xmlns:p14="http://schemas.microsoft.com/office/powerpoint/2010/main" val="2867231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8"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419" y="758952"/>
            <a:ext cx="11159744" cy="5334000"/>
          </a:xfrm>
        </p:spPr>
        <p:txBody>
          <a:bodyPr/>
          <a:lstStyle/>
          <a:p>
            <a:pPr>
              <a:lnSpc>
                <a:spcPct val="150000"/>
              </a:lnSpc>
              <a:buFont typeface="Wingdings" pitchFamily="2" charset="2"/>
              <a:buChar char="q"/>
            </a:pPr>
            <a:r>
              <a:rPr lang="en-US" dirty="0"/>
              <a:t>Introduction to 3D circuit QED</a:t>
            </a:r>
          </a:p>
          <a:p>
            <a:pPr>
              <a:lnSpc>
                <a:spcPct val="150000"/>
              </a:lnSpc>
              <a:buFont typeface="Wingdings" pitchFamily="2" charset="2"/>
              <a:buChar char="q"/>
            </a:pPr>
            <a:r>
              <a:rPr lang="en-US" dirty="0"/>
              <a:t>Extracting the </a:t>
            </a:r>
            <a:r>
              <a:rPr lang="en-US" dirty="0" err="1"/>
              <a:t>cQED</a:t>
            </a:r>
            <a:r>
              <a:rPr lang="en-US" dirty="0"/>
              <a:t> Hamiltonian</a:t>
            </a:r>
          </a:p>
          <a:p>
            <a:pPr lvl="1">
              <a:lnSpc>
                <a:spcPct val="150000"/>
              </a:lnSpc>
              <a:buFont typeface="Arial" panose="020B0604020202020204" pitchFamily="34" charset="0"/>
              <a:buChar char="•"/>
            </a:pPr>
            <a:r>
              <a:rPr lang="en-US" sz="2400" dirty="0"/>
              <a:t>Black box quantization</a:t>
            </a:r>
          </a:p>
          <a:p>
            <a:pPr>
              <a:lnSpc>
                <a:spcPct val="150000"/>
              </a:lnSpc>
              <a:buFont typeface="Wingdings" pitchFamily="2" charset="2"/>
              <a:buChar char="q"/>
            </a:pPr>
            <a:r>
              <a:rPr lang="en-US" dirty="0"/>
              <a:t>Quantum control using a </a:t>
            </a:r>
            <a:r>
              <a:rPr lang="en-US" dirty="0" err="1"/>
              <a:t>transmon</a:t>
            </a:r>
            <a:endParaRPr lang="en-US" dirty="0"/>
          </a:p>
          <a:p>
            <a:pPr lvl="1">
              <a:lnSpc>
                <a:spcPct val="150000"/>
              </a:lnSpc>
              <a:buFont typeface="Arial" panose="020B0604020202020204" pitchFamily="34" charset="0"/>
              <a:buChar char="•"/>
            </a:pPr>
            <a:r>
              <a:rPr lang="en-US" sz="2400" dirty="0"/>
              <a:t>4-wave mixing</a:t>
            </a:r>
          </a:p>
          <a:p>
            <a:pPr lvl="1">
              <a:lnSpc>
                <a:spcPct val="150000"/>
              </a:lnSpc>
              <a:buFont typeface="Arial" panose="020B0604020202020204" pitchFamily="34" charset="0"/>
              <a:buChar char="•"/>
            </a:pPr>
            <a:r>
              <a:rPr lang="en-US" sz="2400" dirty="0"/>
              <a:t>SNAP gates</a:t>
            </a:r>
          </a:p>
          <a:p>
            <a:pPr lvl="1">
              <a:lnSpc>
                <a:spcPct val="150000"/>
              </a:lnSpc>
              <a:buFont typeface="Arial" panose="020B0604020202020204" pitchFamily="34" charset="0"/>
              <a:buChar char="•"/>
            </a:pPr>
            <a:r>
              <a:rPr lang="en-US" sz="2400" dirty="0"/>
              <a:t>Photon blockade</a:t>
            </a:r>
          </a:p>
          <a:p>
            <a:pPr lvl="1">
              <a:lnSpc>
                <a:spcPct val="150000"/>
              </a:lnSpc>
              <a:buFont typeface="Arial" panose="020B0604020202020204" pitchFamily="34" charset="0"/>
              <a:buChar char="•"/>
            </a:pPr>
            <a:r>
              <a:rPr lang="en-US" sz="2400" dirty="0"/>
              <a:t>Conditional displacements</a:t>
            </a:r>
          </a:p>
          <a:p>
            <a:pPr>
              <a:lnSpc>
                <a:spcPct val="150000"/>
              </a:lnSpc>
              <a:buFont typeface="Wingdings" pitchFamily="2" charset="2"/>
              <a:buChar char="q"/>
            </a:pPr>
            <a:r>
              <a:rPr lang="en-US" dirty="0"/>
              <a:t>Multimode operations</a:t>
            </a:r>
          </a:p>
        </p:txBody>
      </p:sp>
      <p:sp>
        <p:nvSpPr>
          <p:cNvPr id="2" name="Title 1"/>
          <p:cNvSpPr>
            <a:spLocks noGrp="1"/>
          </p:cNvSpPr>
          <p:nvPr>
            <p:ph type="title"/>
          </p:nvPr>
        </p:nvSpPr>
        <p:spPr/>
        <p:txBody>
          <a:bodyPr/>
          <a:lstStyle/>
          <a:p>
            <a:r>
              <a:rPr lang="en-US" sz="3400" dirty="0"/>
              <a:t>Outline</a:t>
            </a:r>
          </a:p>
        </p:txBody>
      </p:sp>
      <p:pic>
        <p:nvPicPr>
          <p:cNvPr id="12" name="Picture 11">
            <a:extLst>
              <a:ext uri="{FF2B5EF4-FFF2-40B4-BE49-F238E27FC236}">
                <a16:creationId xmlns:a16="http://schemas.microsoft.com/office/drawing/2014/main" id="{08D436CB-E3A2-414C-AA3B-5DF468507E57}"/>
              </a:ext>
            </a:extLst>
          </p:cNvPr>
          <p:cNvPicPr>
            <a:picLocks noChangeAspect="1"/>
          </p:cNvPicPr>
          <p:nvPr/>
        </p:nvPicPr>
        <p:blipFill rotWithShape="1">
          <a:blip r:embed="rId3">
            <a:extLst>
              <a:ext uri="{28A0092B-C50C-407E-A947-70E740481C1C}">
                <a14:useLocalDpi xmlns:a14="http://schemas.microsoft.com/office/drawing/2010/main" val="0"/>
              </a:ext>
            </a:extLst>
          </a:blip>
          <a:srcRect t="1" r="51693" b="-3207"/>
          <a:stretch/>
        </p:blipFill>
        <p:spPr>
          <a:xfrm>
            <a:off x="8936986" y="4232095"/>
            <a:ext cx="2635261" cy="2252084"/>
          </a:xfrm>
          <a:prstGeom prst="rect">
            <a:avLst/>
          </a:prstGeom>
        </p:spPr>
      </p:pic>
      <p:grpSp>
        <p:nvGrpSpPr>
          <p:cNvPr id="13" name="Group 12">
            <a:extLst>
              <a:ext uri="{FF2B5EF4-FFF2-40B4-BE49-F238E27FC236}">
                <a16:creationId xmlns:a16="http://schemas.microsoft.com/office/drawing/2014/main" id="{4FB8B8E0-3D68-4FC4-AFD0-E8148576F0AA}"/>
              </a:ext>
            </a:extLst>
          </p:cNvPr>
          <p:cNvGrpSpPr/>
          <p:nvPr/>
        </p:nvGrpSpPr>
        <p:grpSpPr>
          <a:xfrm>
            <a:off x="6030396" y="3008120"/>
            <a:ext cx="2899443" cy="2929765"/>
            <a:chOff x="1054962" y="1051560"/>
            <a:chExt cx="4023360" cy="4638404"/>
          </a:xfrm>
        </p:grpSpPr>
        <p:pic>
          <p:nvPicPr>
            <p:cNvPr id="14" name="Picture 13">
              <a:extLst>
                <a:ext uri="{FF2B5EF4-FFF2-40B4-BE49-F238E27FC236}">
                  <a16:creationId xmlns:a16="http://schemas.microsoft.com/office/drawing/2014/main" id="{57BF9315-85F8-4C60-B556-567E4C2B0451}"/>
                </a:ext>
              </a:extLst>
            </p:cNvPr>
            <p:cNvPicPr>
              <a:picLocks noChangeAspect="1"/>
            </p:cNvPicPr>
            <p:nvPr/>
          </p:nvPicPr>
          <p:blipFill rotWithShape="1">
            <a:blip r:embed="rId4"/>
            <a:srcRect t="11309" r="60182" b="8957"/>
            <a:stretch/>
          </p:blipFill>
          <p:spPr>
            <a:xfrm>
              <a:off x="1056361" y="1563624"/>
              <a:ext cx="3582710" cy="4126340"/>
            </a:xfrm>
            <a:prstGeom prst="rect">
              <a:avLst/>
            </a:prstGeom>
          </p:spPr>
        </p:pic>
        <p:sp>
          <p:nvSpPr>
            <p:cNvPr id="15" name="Rectangle 14">
              <a:extLst>
                <a:ext uri="{FF2B5EF4-FFF2-40B4-BE49-F238E27FC236}">
                  <a16:creationId xmlns:a16="http://schemas.microsoft.com/office/drawing/2014/main" id="{81D16B47-DF5E-462F-A16D-93B4459DD78F}"/>
                </a:ext>
              </a:extLst>
            </p:cNvPr>
            <p:cNvSpPr/>
            <p:nvPr/>
          </p:nvSpPr>
          <p:spPr bwMode="auto">
            <a:xfrm>
              <a:off x="1054962" y="1051560"/>
              <a:ext cx="4023360" cy="512064"/>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grpSp>
        <p:nvGrpSpPr>
          <p:cNvPr id="19" name="Group 18">
            <a:extLst>
              <a:ext uri="{FF2B5EF4-FFF2-40B4-BE49-F238E27FC236}">
                <a16:creationId xmlns:a16="http://schemas.microsoft.com/office/drawing/2014/main" id="{C9035EE1-A17E-4FFE-9198-6D9D37C025B9}"/>
              </a:ext>
            </a:extLst>
          </p:cNvPr>
          <p:cNvGrpSpPr/>
          <p:nvPr/>
        </p:nvGrpSpPr>
        <p:grpSpPr>
          <a:xfrm>
            <a:off x="9282564" y="2322453"/>
            <a:ext cx="2113839" cy="2033906"/>
            <a:chOff x="6691470" y="2463673"/>
            <a:chExt cx="2113839" cy="2033906"/>
          </a:xfrm>
        </p:grpSpPr>
        <p:pic>
          <p:nvPicPr>
            <p:cNvPr id="9" name="Picture 8">
              <a:extLst>
                <a:ext uri="{FF2B5EF4-FFF2-40B4-BE49-F238E27FC236}">
                  <a16:creationId xmlns:a16="http://schemas.microsoft.com/office/drawing/2014/main" id="{B9BA78DC-99F7-804B-9702-642B31BC2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558" y="2463673"/>
              <a:ext cx="1936751" cy="1936751"/>
            </a:xfrm>
            <a:prstGeom prst="rect">
              <a:avLst/>
            </a:prstGeom>
          </p:spPr>
        </p:pic>
        <p:pic>
          <p:nvPicPr>
            <p:cNvPr id="6" name="Picture 5">
              <a:extLst>
                <a:ext uri="{FF2B5EF4-FFF2-40B4-BE49-F238E27FC236}">
                  <a16:creationId xmlns:a16="http://schemas.microsoft.com/office/drawing/2014/main" id="{0386FB71-750E-4AAD-BA07-4AF3FA15CCFB}"/>
                </a:ext>
              </a:extLst>
            </p:cNvPr>
            <p:cNvPicPr>
              <a:picLocks noChangeAspect="1"/>
            </p:cNvPicPr>
            <p:nvPr/>
          </p:nvPicPr>
          <p:blipFill>
            <a:blip r:embed="rId6"/>
            <a:stretch>
              <a:fillRect/>
            </a:stretch>
          </p:blipFill>
          <p:spPr>
            <a:xfrm>
              <a:off x="7671816" y="4303269"/>
              <a:ext cx="472440" cy="194310"/>
            </a:xfrm>
            <a:prstGeom prst="rect">
              <a:avLst/>
            </a:prstGeom>
          </p:spPr>
        </p:pic>
        <p:pic>
          <p:nvPicPr>
            <p:cNvPr id="18" name="Picture 17">
              <a:extLst>
                <a:ext uri="{FF2B5EF4-FFF2-40B4-BE49-F238E27FC236}">
                  <a16:creationId xmlns:a16="http://schemas.microsoft.com/office/drawing/2014/main" id="{946516B6-2704-4A6F-BD57-8708916F4E62}"/>
                </a:ext>
              </a:extLst>
            </p:cNvPr>
            <p:cNvPicPr>
              <a:picLocks noChangeAspect="1"/>
            </p:cNvPicPr>
            <p:nvPr/>
          </p:nvPicPr>
          <p:blipFill>
            <a:blip r:embed="rId7"/>
            <a:stretch>
              <a:fillRect/>
            </a:stretch>
          </p:blipFill>
          <p:spPr>
            <a:xfrm>
              <a:off x="6691470" y="3149340"/>
              <a:ext cx="289560" cy="468630"/>
            </a:xfrm>
            <a:prstGeom prst="rect">
              <a:avLst/>
            </a:prstGeom>
          </p:spPr>
        </p:pic>
      </p:grpSp>
      <p:pic>
        <p:nvPicPr>
          <p:cNvPr id="5" name="Picture 2" descr="E:\Google Drive\Google Photos\2017\IMG_20170228_193259.jpg">
            <a:extLst>
              <a:ext uri="{FF2B5EF4-FFF2-40B4-BE49-F238E27FC236}">
                <a16:creationId xmlns:a16="http://schemas.microsoft.com/office/drawing/2014/main" id="{EA995C59-B1DB-4D1C-87C9-9AEF23E87E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3862" b="26391"/>
          <a:stretch/>
        </p:blipFill>
        <p:spPr bwMode="auto">
          <a:xfrm>
            <a:off x="6937248" y="1053213"/>
            <a:ext cx="4291298" cy="12802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AF9D705-BFA2-4A74-B8AF-416754BA730C}"/>
              </a:ext>
            </a:extLst>
          </p:cNvPr>
          <p:cNvSpPr/>
          <p:nvPr/>
        </p:nvSpPr>
        <p:spPr bwMode="auto">
          <a:xfrm>
            <a:off x="0" y="2606040"/>
            <a:ext cx="12207240" cy="731520"/>
          </a:xfrm>
          <a:prstGeom prst="rect">
            <a:avLst/>
          </a:prstGeom>
          <a:solidFill>
            <a:srgbClr val="2D2D8A">
              <a:alpha val="10000"/>
            </a:srgbClr>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12586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BFA4FD2-9CC7-4800-A951-D1434B0ADB61}"/>
              </a:ext>
            </a:extLst>
          </p:cNvPr>
          <p:cNvSpPr>
            <a:spLocks noGrp="1"/>
          </p:cNvSpPr>
          <p:nvPr>
            <p:ph type="title"/>
          </p:nvPr>
        </p:nvSpPr>
        <p:spPr>
          <a:xfrm>
            <a:off x="207264" y="73438"/>
            <a:ext cx="10863493" cy="679697"/>
          </a:xfrm>
        </p:spPr>
        <p:txBody>
          <a:bodyPr/>
          <a:lstStyle/>
          <a:p>
            <a:r>
              <a:rPr lang="en-US" sz="3400" dirty="0"/>
              <a:t>Schemes for control using a fixed frequency </a:t>
            </a:r>
            <a:r>
              <a:rPr lang="en-US" sz="3400" dirty="0" err="1"/>
              <a:t>transmon</a:t>
            </a:r>
            <a:endParaRPr lang="en-US" sz="3400" dirty="0"/>
          </a:p>
        </p:txBody>
      </p:sp>
      <p:sp>
        <p:nvSpPr>
          <p:cNvPr id="4" name="AutoShape 2" descr="C:\Users\Tantalum\AppData\Local\Microsoft\Windows\Temporary Internet Files\Content.MSO\ppt2988.tmp">
            <a:extLst>
              <a:ext uri="{FF2B5EF4-FFF2-40B4-BE49-F238E27FC236}">
                <a16:creationId xmlns:a16="http://schemas.microsoft.com/office/drawing/2014/main" id="{1E9AF88B-C277-4524-B7F3-50DA1CC95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3135D60F-E2A9-43DB-AE42-B4FEEB7AAD78}"/>
              </a:ext>
            </a:extLst>
          </p:cNvPr>
          <p:cNvSpPr/>
          <p:nvPr/>
        </p:nvSpPr>
        <p:spPr>
          <a:xfrm>
            <a:off x="-152400" y="966241"/>
            <a:ext cx="8662416" cy="5209118"/>
          </a:xfrm>
          <a:prstGeom prst="rect">
            <a:avLst/>
          </a:prstGeom>
        </p:spPr>
        <p:txBody>
          <a:bodyPr wrap="square">
            <a:spAutoFit/>
          </a:bodyPr>
          <a:lstStyle/>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Resonant charge sideband interactions</a:t>
            </a:r>
          </a:p>
          <a:p>
            <a:pPr lvl="1">
              <a:lnSpc>
                <a:spcPct val="150000"/>
              </a:lnSpc>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SNAP Control -  number resolved </a:t>
            </a:r>
            <a:r>
              <a:rPr lang="en-US" sz="2800" dirty="0" err="1">
                <a:latin typeface="Adobe Garamond Pro" panose="02020502060506020403" pitchFamily="18" charset="0"/>
              </a:rPr>
              <a:t>transmon</a:t>
            </a:r>
            <a:r>
              <a:rPr lang="en-US" sz="2800" dirty="0">
                <a:latin typeface="Adobe Garamond Pro" panose="02020502060506020403" pitchFamily="18" charset="0"/>
              </a:rPr>
              <a:t> and cavity drives  </a:t>
            </a:r>
          </a:p>
          <a:p>
            <a:pPr lvl="1">
              <a:lnSpc>
                <a:spcPct val="150000"/>
              </a:lnSpc>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Cavity drive and photon blockade</a:t>
            </a:r>
          </a:p>
          <a:p>
            <a:pPr marL="914400" lvl="1" indent="-457200">
              <a:lnSpc>
                <a:spcPct val="150000"/>
              </a:lnSpc>
              <a:buFont typeface="Arial" panose="020B0604020202020204" pitchFamily="34" charset="0"/>
              <a:buChar char="•"/>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Conditional displacement gates</a:t>
            </a:r>
          </a:p>
        </p:txBody>
      </p:sp>
      <p:sp>
        <p:nvSpPr>
          <p:cNvPr id="25" name="Rectangle 24">
            <a:extLst>
              <a:ext uri="{FF2B5EF4-FFF2-40B4-BE49-F238E27FC236}">
                <a16:creationId xmlns:a16="http://schemas.microsoft.com/office/drawing/2014/main" id="{641751C9-148E-4AE7-82B0-69AC9377A4F6}"/>
              </a:ext>
            </a:extLst>
          </p:cNvPr>
          <p:cNvSpPr/>
          <p:nvPr/>
        </p:nvSpPr>
        <p:spPr bwMode="auto">
          <a:xfrm>
            <a:off x="0" y="966240"/>
            <a:ext cx="12192000" cy="889992"/>
          </a:xfrm>
          <a:prstGeom prst="rect">
            <a:avLst/>
          </a:prstGeom>
          <a:solidFill>
            <a:srgbClr val="2D2D8A">
              <a:alpha val="10000"/>
            </a:srgbClr>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E08D9D09-BD71-41AD-B35D-94349DA1E8FB}"/>
              </a:ext>
            </a:extLst>
          </p:cNvPr>
          <p:cNvSpPr/>
          <p:nvPr/>
        </p:nvSpPr>
        <p:spPr bwMode="auto">
          <a:xfrm>
            <a:off x="7603852" y="3573594"/>
            <a:ext cx="4062942" cy="2165139"/>
          </a:xfrm>
          <a:prstGeom prst="rect">
            <a:avLst/>
          </a:prstGeom>
          <a:solidFill>
            <a:srgbClr val="FFC000">
              <a:alpha val="10000"/>
            </a:srgbClr>
          </a:solidFill>
          <a:ln w="15240">
            <a:solidFill>
              <a:srgbClr val="C00000">
                <a:alpha val="50000"/>
              </a:srgbClr>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C91B09F7-1060-4559-B9DA-8C2D6AEF0D5B}"/>
              </a:ext>
            </a:extLst>
          </p:cNvPr>
          <p:cNvSpPr/>
          <p:nvPr/>
        </p:nvSpPr>
        <p:spPr>
          <a:xfrm>
            <a:off x="7655211" y="3654958"/>
            <a:ext cx="4011583" cy="1569660"/>
          </a:xfrm>
          <a:prstGeom prst="rect">
            <a:avLst/>
          </a:prstGeom>
        </p:spPr>
        <p:txBody>
          <a:bodyPr wrap="square">
            <a:spAutoFit/>
          </a:bodyPr>
          <a:lstStyle/>
          <a:p>
            <a:pPr marL="342900" indent="-342900">
              <a:buFont typeface="Arial" panose="020B0604020202020204" pitchFamily="34" charset="0"/>
              <a:buChar char="•"/>
            </a:pPr>
            <a:r>
              <a:rPr lang="en-US" sz="2400" dirty="0">
                <a:latin typeface="Adobe Garamond Pro" panose="02020502060506020403" pitchFamily="18" charset="0"/>
              </a:rPr>
              <a:t>Rely on the Josephson nonlinearity</a:t>
            </a:r>
          </a:p>
          <a:p>
            <a:pPr marL="342900" indent="-342900">
              <a:buFont typeface="Wingdings" pitchFamily="2" charset="2"/>
              <a:buChar char="Ø"/>
            </a:pPr>
            <a:r>
              <a:rPr lang="en-US" sz="2400" dirty="0">
                <a:latin typeface="Adobe Garamond Pro" panose="02020502060506020403" pitchFamily="18" charset="0"/>
              </a:rPr>
              <a:t>4-wave mixing</a:t>
            </a:r>
          </a:p>
          <a:p>
            <a:pPr marL="342900" indent="-342900">
              <a:buFont typeface="Wingdings" pitchFamily="2" charset="2"/>
              <a:buChar char="Ø"/>
            </a:pPr>
            <a:r>
              <a:rPr lang="en-US" sz="2400" dirty="0">
                <a:latin typeface="Adobe Garamond Pro" panose="02020502060506020403" pitchFamily="18" charset="0"/>
              </a:rPr>
              <a:t>Dispersive interaction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B2C8853-B88D-4D54-A742-8E9BB57D67E7}"/>
                  </a:ext>
                </a:extLst>
              </p:cNvPr>
              <p:cNvSpPr txBox="1"/>
              <p:nvPr/>
            </p:nvSpPr>
            <p:spPr>
              <a:xfrm>
                <a:off x="8606744" y="5120394"/>
                <a:ext cx="1497775" cy="4744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C00000"/>
                          </a:solidFill>
                          <a:latin typeface="Cambria Math" panose="02040503050406030204" pitchFamily="18" charset="0"/>
                        </a:rPr>
                        <m:t>𝜒</m:t>
                      </m:r>
                      <m:d>
                        <m:dPr>
                          <m:ctrlPr>
                            <a:rPr lang="en-US" sz="2200" i="1" smtClean="0">
                              <a:solidFill>
                                <a:srgbClr val="C00000"/>
                              </a:solidFill>
                              <a:latin typeface="Cambria Math" panose="02040503050406030204" pitchFamily="18" charset="0"/>
                            </a:rPr>
                          </m:ctrlPr>
                        </m:dPr>
                        <m:e>
                          <m:sSup>
                            <m:sSupPr>
                              <m:ctrlPr>
                                <a:rPr lang="en-US" sz="2200" i="1">
                                  <a:solidFill>
                                    <a:srgbClr val="C00000"/>
                                  </a:solidFill>
                                  <a:latin typeface="Cambria Math" panose="02040503050406030204" pitchFamily="18" charset="0"/>
                                </a:rPr>
                              </m:ctrlPr>
                            </m:sSupPr>
                            <m:e>
                              <m:r>
                                <a:rPr lang="en-US" sz="2200" b="0" i="1" smtClean="0">
                                  <a:solidFill>
                                    <a:srgbClr val="C00000"/>
                                  </a:solidFill>
                                  <a:latin typeface="Cambria Math" panose="02040503050406030204" pitchFamily="18" charset="0"/>
                                </a:rPr>
                                <m:t>𝑎</m:t>
                              </m:r>
                            </m:e>
                            <m:sup>
                              <m:r>
                                <a:rPr lang="en-US" sz="2200" i="1">
                                  <a:solidFill>
                                    <a:srgbClr val="C00000"/>
                                  </a:solidFill>
                                  <a:latin typeface="Cambria Math"/>
                                  <a:ea typeface="Cambria Math"/>
                                </a:rPr>
                                <m:t>†</m:t>
                              </m:r>
                            </m:sup>
                          </m:sSup>
                          <m:r>
                            <a:rPr lang="en-US" sz="2200" b="0" i="1" smtClean="0">
                              <a:solidFill>
                                <a:srgbClr val="C00000"/>
                              </a:solidFill>
                              <a:latin typeface="Cambria Math" panose="02040503050406030204" pitchFamily="18" charset="0"/>
                              <a:ea typeface="Cambria Math"/>
                            </a:rPr>
                            <m:t>𝑎</m:t>
                          </m:r>
                        </m:e>
                      </m:d>
                      <m:r>
                        <a:rPr lang="en-US" sz="2200" b="0" i="1" smtClean="0">
                          <a:solidFill>
                            <a:srgbClr val="C00000"/>
                          </a:solidFill>
                          <a:latin typeface="Cambria Math" panose="02040503050406030204" pitchFamily="18" charset="0"/>
                          <a:ea typeface="Cambria Math"/>
                        </a:rPr>
                        <m:t>|</m:t>
                      </m:r>
                      <m:r>
                        <a:rPr lang="en-US" sz="2200" b="0" i="1" smtClean="0">
                          <a:solidFill>
                            <a:srgbClr val="C00000"/>
                          </a:solidFill>
                          <a:latin typeface="Cambria Math" panose="02040503050406030204" pitchFamily="18" charset="0"/>
                          <a:ea typeface="Cambria Math"/>
                        </a:rPr>
                        <m:t>𝑒</m:t>
                      </m:r>
                      <m:r>
                        <a:rPr lang="en-US" sz="2200" b="0" i="1" smtClean="0">
                          <a:solidFill>
                            <a:srgbClr val="C00000"/>
                          </a:solidFill>
                          <a:latin typeface="Cambria Math" panose="02040503050406030204" pitchFamily="18" charset="0"/>
                          <a:ea typeface="Cambria Math"/>
                        </a:rPr>
                        <m:t>⟩⟨</m:t>
                      </m:r>
                      <m:r>
                        <a:rPr lang="en-US" sz="2200" b="0" i="1" smtClean="0">
                          <a:solidFill>
                            <a:srgbClr val="C00000"/>
                          </a:solidFill>
                          <a:latin typeface="Cambria Math" panose="02040503050406030204" pitchFamily="18" charset="0"/>
                          <a:ea typeface="Cambria Math"/>
                        </a:rPr>
                        <m:t>𝑒</m:t>
                      </m:r>
                      <m:r>
                        <a:rPr lang="en-US" sz="2200" b="0" i="1" smtClean="0">
                          <a:solidFill>
                            <a:srgbClr val="C00000"/>
                          </a:solidFill>
                          <a:latin typeface="Cambria Math" panose="02040503050406030204" pitchFamily="18" charset="0"/>
                          <a:ea typeface="Cambria Math"/>
                        </a:rPr>
                        <m:t>|</m:t>
                      </m:r>
                    </m:oMath>
                  </m:oMathPara>
                </a14:m>
                <a:endParaRPr lang="en-US" sz="2200" dirty="0">
                  <a:solidFill>
                    <a:srgbClr val="C00000"/>
                  </a:solidFill>
                </a:endParaRPr>
              </a:p>
            </p:txBody>
          </p:sp>
        </mc:Choice>
        <mc:Fallback xmlns="">
          <p:sp>
            <p:nvSpPr>
              <p:cNvPr id="10" name="TextBox 9">
                <a:extLst>
                  <a:ext uri="{FF2B5EF4-FFF2-40B4-BE49-F238E27FC236}">
                    <a16:creationId xmlns:a16="http://schemas.microsoft.com/office/drawing/2014/main" id="{6B2C8853-B88D-4D54-A742-8E9BB57D67E7}"/>
                  </a:ext>
                </a:extLst>
              </p:cNvPr>
              <p:cNvSpPr txBox="1">
                <a:spLocks noRot="1" noChangeAspect="1" noMove="1" noResize="1" noEditPoints="1" noAdjustHandles="1" noChangeArrowheads="1" noChangeShapeType="1" noTextEdit="1"/>
              </p:cNvSpPr>
              <p:nvPr/>
            </p:nvSpPr>
            <p:spPr>
              <a:xfrm>
                <a:off x="8606744" y="5120394"/>
                <a:ext cx="1497775" cy="474489"/>
              </a:xfrm>
              <a:prstGeom prst="rect">
                <a:avLst/>
              </a:prstGeom>
              <a:blipFill>
                <a:blip r:embed="rId3"/>
                <a:stretch>
                  <a:fillRect l="-407" r="-17480" b="-10256"/>
                </a:stretch>
              </a:blipFill>
            </p:spPr>
            <p:txBody>
              <a:bodyPr/>
              <a:lstStyle/>
              <a:p>
                <a:r>
                  <a:rPr lang="en-US">
                    <a:noFill/>
                  </a:rPr>
                  <a:t> </a:t>
                </a:r>
              </a:p>
            </p:txBody>
          </p:sp>
        </mc:Fallback>
      </mc:AlternateContent>
    </p:spTree>
    <p:extLst>
      <p:ext uri="{BB962C8B-B14F-4D97-AF65-F5344CB8AC3E}">
        <p14:creationId xmlns:p14="http://schemas.microsoft.com/office/powerpoint/2010/main" val="1563088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48E3C80-B1FA-42E6-AF67-5335CC706819}"/>
              </a:ext>
            </a:extLst>
          </p:cNvPr>
          <p:cNvSpPr txBox="1"/>
          <p:nvPr/>
        </p:nvSpPr>
        <p:spPr>
          <a:xfrm>
            <a:off x="243840" y="758952"/>
            <a:ext cx="12033504"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Adobe Garamond Pro" panose="02020502060506020403" pitchFamily="18" charset="0"/>
              </a:rPr>
              <a:t>4-wave mixing using the  non-linearity of the Josephson junction</a:t>
            </a:r>
          </a:p>
          <a:p>
            <a:pPr marL="457200" indent="-457200">
              <a:buFont typeface="Arial" panose="020B0604020202020204" pitchFamily="34" charset="0"/>
              <a:buChar char="•"/>
            </a:pPr>
            <a:endParaRPr lang="en-US" sz="2800" i="1" dirty="0">
              <a:latin typeface="Adobe Garamond Pro" panose="02020502060506020403" pitchFamily="18" charset="0"/>
            </a:endParaRPr>
          </a:p>
          <a:p>
            <a:pPr marL="457200" indent="-457200">
              <a:buFont typeface="Arial" panose="020B0604020202020204" pitchFamily="34" charset="0"/>
              <a:buChar char="•"/>
            </a:pPr>
            <a:endParaRPr lang="en-US" sz="2800" i="1" dirty="0">
              <a:latin typeface="Adobe Garamond Pro" panose="02020502060506020403" pitchFamily="18" charset="0"/>
            </a:endParaRPr>
          </a:p>
          <a:p>
            <a:pPr marL="457200" indent="-457200">
              <a:buFont typeface="Arial" panose="020B0604020202020204" pitchFamily="34" charset="0"/>
              <a:buChar char="•"/>
            </a:pPr>
            <a:endParaRPr lang="en-US" sz="2800" i="1" dirty="0">
              <a:latin typeface="Adobe Garamond Pro" panose="02020502060506020403" pitchFamily="18" charset="0"/>
            </a:endParaRPr>
          </a:p>
          <a:p>
            <a:pPr marL="457200" indent="-457200">
              <a:buFont typeface="Arial" panose="020B0604020202020204" pitchFamily="34" charset="0"/>
              <a:buChar char="•"/>
            </a:pPr>
            <a:endParaRPr lang="en-US" sz="2800" i="1" dirty="0">
              <a:latin typeface="Adobe Garamond Pro" panose="02020502060506020403" pitchFamily="18" charset="0"/>
            </a:endParaRPr>
          </a:p>
          <a:p>
            <a:pPr marL="457200" indent="-457200">
              <a:buFont typeface="Arial" panose="020B0604020202020204" pitchFamily="34" charset="0"/>
              <a:buChar char="•"/>
            </a:pPr>
            <a:endParaRPr lang="en-US" sz="2800" i="1" dirty="0">
              <a:latin typeface="Adobe Garamond Pro" panose="02020502060506020403" pitchFamily="18" charset="0"/>
            </a:endParaRPr>
          </a:p>
          <a:p>
            <a:pPr marL="457200" indent="-457200">
              <a:buFont typeface="Arial" panose="020B0604020202020204" pitchFamily="34" charset="0"/>
              <a:buChar char="•"/>
            </a:pPr>
            <a:endParaRPr lang="en-US" sz="2800" i="1" dirty="0">
              <a:latin typeface="Adobe Garamond Pro" panose="02020502060506020403" pitchFamily="18" charset="0"/>
            </a:endParaRPr>
          </a:p>
          <a:p>
            <a:pPr marL="457200" indent="-457200">
              <a:buFont typeface="Arial" panose="020B0604020202020204" pitchFamily="34" charset="0"/>
              <a:buChar char="•"/>
            </a:pPr>
            <a:r>
              <a:rPr lang="en-US" sz="2800" dirty="0">
                <a:latin typeface="Adobe Garamond Pro" panose="02020502060506020403" pitchFamily="18" charset="0"/>
              </a:rPr>
              <a:t>f0-g1 charge sideband transition</a:t>
            </a:r>
            <a:endParaRPr lang="en-US" sz="2000" dirty="0">
              <a:latin typeface="Cambria Math"/>
            </a:endParaRPr>
          </a:p>
          <a:p>
            <a:pPr marL="457200" indent="-457200">
              <a:buFont typeface="Arial" panose="020B0604020202020204" pitchFamily="34" charset="0"/>
              <a:buChar char="•"/>
            </a:pPr>
            <a:endParaRPr lang="en-US" sz="2800" dirty="0">
              <a:latin typeface="Adobe Garamond Pro" panose="02020502060506020403" pitchFamily="18" charset="0"/>
            </a:endParaRPr>
          </a:p>
        </p:txBody>
      </p:sp>
      <p:pic>
        <p:nvPicPr>
          <p:cNvPr id="25" name="Picture 24">
            <a:extLst>
              <a:ext uri="{FF2B5EF4-FFF2-40B4-BE49-F238E27FC236}">
                <a16:creationId xmlns:a16="http://schemas.microsoft.com/office/drawing/2014/main" id="{39A99A4B-ACE1-4E59-98A1-413F73A03BD9}"/>
              </a:ext>
            </a:extLst>
          </p:cNvPr>
          <p:cNvPicPr>
            <a:picLocks noChangeAspect="1"/>
          </p:cNvPicPr>
          <p:nvPr/>
        </p:nvPicPr>
        <p:blipFill>
          <a:blip r:embed="rId3"/>
          <a:stretch>
            <a:fillRect/>
          </a:stretch>
        </p:blipFill>
        <p:spPr>
          <a:xfrm>
            <a:off x="6463188" y="1808771"/>
            <a:ext cx="5469255" cy="3943350"/>
          </a:xfrm>
          <a:prstGeom prst="rect">
            <a:avLst/>
          </a:prstGeom>
        </p:spPr>
      </p:pic>
      <p:sp>
        <p:nvSpPr>
          <p:cNvPr id="4" name="Title 1">
            <a:extLst>
              <a:ext uri="{FF2B5EF4-FFF2-40B4-BE49-F238E27FC236}">
                <a16:creationId xmlns:a16="http://schemas.microsoft.com/office/drawing/2014/main" id="{187471BC-0468-4FCD-BDFD-AA791F7D044E}"/>
              </a:ext>
            </a:extLst>
          </p:cNvPr>
          <p:cNvSpPr txBox="1">
            <a:spLocks/>
          </p:cNvSpPr>
          <p:nvPr/>
        </p:nvSpPr>
        <p:spPr>
          <a:xfrm>
            <a:off x="0" y="-299827"/>
            <a:ext cx="11777472" cy="14427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atin typeface="Adobe Garamond Pro" pitchFamily="18" charset="0"/>
              </a:rPr>
              <a:t> </a:t>
            </a:r>
            <a:r>
              <a:rPr lang="en-US" sz="3400" b="1" dirty="0">
                <a:latin typeface="Adobe Garamond Pro" pitchFamily="18" charset="0"/>
              </a:rPr>
              <a:t>Cavity control with charge sideband transitions</a:t>
            </a:r>
          </a:p>
        </p:txBody>
      </p:sp>
      <p:sp>
        <p:nvSpPr>
          <p:cNvPr id="31" name="Freeform 29">
            <a:extLst>
              <a:ext uri="{FF2B5EF4-FFF2-40B4-BE49-F238E27FC236}">
                <a16:creationId xmlns:a16="http://schemas.microsoft.com/office/drawing/2014/main" id="{063B5B65-6120-4939-932D-4BD55A1092DF}"/>
              </a:ext>
            </a:extLst>
          </p:cNvPr>
          <p:cNvSpPr/>
          <p:nvPr/>
        </p:nvSpPr>
        <p:spPr>
          <a:xfrm rot="20451775">
            <a:off x="9089077" y="3250603"/>
            <a:ext cx="1371600" cy="91440"/>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73EEA972-1884-4C0D-B4DA-FB3BBEDA7762}"/>
              </a:ext>
            </a:extLst>
          </p:cNvPr>
          <p:cNvCxnSpPr/>
          <p:nvPr/>
        </p:nvCxnSpPr>
        <p:spPr bwMode="auto">
          <a:xfrm>
            <a:off x="8778451" y="3579278"/>
            <a:ext cx="758952" cy="0"/>
          </a:xfrm>
          <a:prstGeom prst="line">
            <a:avLst/>
          </a:prstGeom>
          <a:solidFill>
            <a:srgbClr val="F3F3F3"/>
          </a:solidFill>
          <a:ln w="9525" cap="flat" cmpd="sng" algn="ctr">
            <a:solidFill>
              <a:srgbClr val="00B050"/>
            </a:solidFill>
            <a:prstDash val="sysDash"/>
            <a:round/>
            <a:headEnd type="none" w="med" len="med"/>
            <a:tailEnd type="none" w="med" len="med"/>
          </a:ln>
          <a:effectLst/>
        </p:spPr>
      </p:cxnSp>
      <p:sp>
        <p:nvSpPr>
          <p:cNvPr id="54" name="Oval 53">
            <a:extLst>
              <a:ext uri="{FF2B5EF4-FFF2-40B4-BE49-F238E27FC236}">
                <a16:creationId xmlns:a16="http://schemas.microsoft.com/office/drawing/2014/main" id="{58B5FCF0-265F-428D-BED4-DD808A3C3BE4}"/>
              </a:ext>
            </a:extLst>
          </p:cNvPr>
          <p:cNvSpPr/>
          <p:nvPr/>
        </p:nvSpPr>
        <p:spPr>
          <a:xfrm>
            <a:off x="10566208" y="2913099"/>
            <a:ext cx="114300" cy="118872"/>
          </a:xfrm>
          <a:prstGeom prst="ellipse">
            <a:avLst/>
          </a:prstGeom>
          <a:solidFill>
            <a:srgbClr val="0070C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2C106DF-28E5-4D79-BDBB-BFAC0AFDA8B5}"/>
              </a:ext>
            </a:extLst>
          </p:cNvPr>
          <p:cNvSpPr/>
          <p:nvPr/>
        </p:nvSpPr>
        <p:spPr>
          <a:xfrm>
            <a:off x="7607063" y="3515296"/>
            <a:ext cx="118872" cy="118872"/>
          </a:xfrm>
          <a:prstGeom prst="ellipse">
            <a:avLst/>
          </a:prstGeom>
          <a:solidFill>
            <a:srgbClr val="FF000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A82BE28-08A9-4FB2-9F0C-45095312A05E}"/>
              </a:ext>
            </a:extLst>
          </p:cNvPr>
          <p:cNvSpPr/>
          <p:nvPr/>
        </p:nvSpPr>
        <p:spPr>
          <a:xfrm>
            <a:off x="7610160" y="3515460"/>
            <a:ext cx="114300" cy="118872"/>
          </a:xfrm>
          <a:prstGeom prst="ellipse">
            <a:avLst/>
          </a:prstGeom>
          <a:solidFill>
            <a:srgbClr val="0070C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D212AB43-66B8-4DB3-8A47-A78663CD8EAF}"/>
              </a:ext>
            </a:extLst>
          </p:cNvPr>
          <p:cNvSpPr/>
          <p:nvPr/>
        </p:nvSpPr>
        <p:spPr>
          <a:xfrm>
            <a:off x="10564275" y="2912996"/>
            <a:ext cx="118872" cy="118872"/>
          </a:xfrm>
          <a:prstGeom prst="ellipse">
            <a:avLst/>
          </a:prstGeom>
          <a:solidFill>
            <a:srgbClr val="FF000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A4F45FA-0CEB-4DB6-B43B-911B26C3749C}"/>
              </a:ext>
            </a:extLst>
          </p:cNvPr>
          <p:cNvSpPr/>
          <p:nvPr/>
        </p:nvSpPr>
        <p:spPr>
          <a:xfrm>
            <a:off x="8564467" y="5808051"/>
            <a:ext cx="6096000" cy="338554"/>
          </a:xfrm>
          <a:prstGeom prst="rect">
            <a:avLst/>
          </a:prstGeom>
        </p:spPr>
        <p:txBody>
          <a:bodyPr>
            <a:spAutoFit/>
          </a:bodyPr>
          <a:lstStyle/>
          <a:p>
            <a:r>
              <a:rPr lang="en-US" sz="1600" i="1" dirty="0">
                <a:latin typeface="Adobe Garamond Pro" panose="02020502060506020403" pitchFamily="18" charset="0"/>
              </a:rPr>
              <a:t>A. </a:t>
            </a:r>
            <a:r>
              <a:rPr lang="en-US" sz="1600" i="1" dirty="0" err="1">
                <a:latin typeface="Adobe Garamond Pro" panose="02020502060506020403" pitchFamily="18" charset="0"/>
              </a:rPr>
              <a:t>Wallraff</a:t>
            </a:r>
            <a:r>
              <a:rPr lang="en-US" sz="1600" i="1" dirty="0">
                <a:latin typeface="Adobe Garamond Pro" panose="02020502060506020403" pitchFamily="18" charset="0"/>
              </a:rPr>
              <a:t> et al, Phys. Rev. Lett. (2007)</a:t>
            </a:r>
            <a:endParaRPr lang="en-US" sz="1600" b="0" i="1" dirty="0">
              <a:effectLst/>
              <a:latin typeface="Adobe Garamond Pro" panose="02020502060506020403" pitchFamily="18" charset="0"/>
            </a:endParaRPr>
          </a:p>
        </p:txBody>
      </p:sp>
      <p:sp>
        <p:nvSpPr>
          <p:cNvPr id="59" name="Rectangle 58">
            <a:extLst>
              <a:ext uri="{FF2B5EF4-FFF2-40B4-BE49-F238E27FC236}">
                <a16:creationId xmlns:a16="http://schemas.microsoft.com/office/drawing/2014/main" id="{AF2F4632-9AFF-49B9-BA35-E783C8C095BC}"/>
              </a:ext>
            </a:extLst>
          </p:cNvPr>
          <p:cNvSpPr/>
          <p:nvPr/>
        </p:nvSpPr>
        <p:spPr>
          <a:xfrm>
            <a:off x="8564467" y="6062472"/>
            <a:ext cx="6685449" cy="584775"/>
          </a:xfrm>
          <a:prstGeom prst="rect">
            <a:avLst/>
          </a:prstGeom>
        </p:spPr>
        <p:txBody>
          <a:bodyPr wrap="square">
            <a:spAutoFit/>
          </a:bodyPr>
          <a:lstStyle/>
          <a:p>
            <a:r>
              <a:rPr lang="en-US" sz="1600" i="1" dirty="0">
                <a:latin typeface="Adobe Garamond Pro" panose="02020502060506020403" pitchFamily="18" charset="0"/>
              </a:rPr>
              <a:t>M. </a:t>
            </a:r>
            <a:r>
              <a:rPr lang="en-US" sz="1600" i="1" dirty="0" err="1">
                <a:latin typeface="Adobe Garamond Pro" panose="02020502060506020403" pitchFamily="18" charset="0"/>
              </a:rPr>
              <a:t>Pechal</a:t>
            </a:r>
            <a:r>
              <a:rPr lang="en-US" sz="1600" i="1" dirty="0">
                <a:latin typeface="Adobe Garamond Pro" panose="02020502060506020403" pitchFamily="18" charset="0"/>
              </a:rPr>
              <a:t>, Phys. Rev. X (2014)</a:t>
            </a:r>
          </a:p>
          <a:p>
            <a:r>
              <a:rPr lang="en-US" sz="1600" i="1" dirty="0">
                <a:latin typeface="Adobe Garamond Pro" panose="02020502060506020403" pitchFamily="18" charset="0"/>
              </a:rPr>
              <a:t>S. Rosenblum  et al, Nat. Comm. (2017)</a:t>
            </a:r>
            <a:endParaRPr lang="en-US" sz="1600" b="0" i="1" dirty="0">
              <a:effectLst/>
              <a:latin typeface="Adobe Garamond Pro" panose="02020502060506020403" pitchFamily="18" charset="0"/>
            </a:endParaRPr>
          </a:p>
        </p:txBody>
      </p:sp>
      <p:grpSp>
        <p:nvGrpSpPr>
          <p:cNvPr id="19" name="Group 18">
            <a:extLst>
              <a:ext uri="{FF2B5EF4-FFF2-40B4-BE49-F238E27FC236}">
                <a16:creationId xmlns:a16="http://schemas.microsoft.com/office/drawing/2014/main" id="{EA7ABD4C-E3D1-46C9-8D36-187256860105}"/>
              </a:ext>
            </a:extLst>
          </p:cNvPr>
          <p:cNvGrpSpPr/>
          <p:nvPr/>
        </p:nvGrpSpPr>
        <p:grpSpPr>
          <a:xfrm>
            <a:off x="1504304" y="1355603"/>
            <a:ext cx="1939722" cy="1940720"/>
            <a:chOff x="1351958" y="3792568"/>
            <a:chExt cx="1939722" cy="1940720"/>
          </a:xfrm>
        </p:grpSpPr>
        <p:sp>
          <p:nvSpPr>
            <p:cNvPr id="20" name="Freeform 29">
              <a:extLst>
                <a:ext uri="{FF2B5EF4-FFF2-40B4-BE49-F238E27FC236}">
                  <a16:creationId xmlns:a16="http://schemas.microsoft.com/office/drawing/2014/main" id="{223420B1-28B9-4E44-ADC9-4C8668DC81D9}"/>
                </a:ext>
              </a:extLst>
            </p:cNvPr>
            <p:cNvSpPr/>
            <p:nvPr/>
          </p:nvSpPr>
          <p:spPr>
            <a:xfrm rot="18925553">
              <a:off x="2414889" y="4296819"/>
              <a:ext cx="701202" cy="130519"/>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9">
              <a:extLst>
                <a:ext uri="{FF2B5EF4-FFF2-40B4-BE49-F238E27FC236}">
                  <a16:creationId xmlns:a16="http://schemas.microsoft.com/office/drawing/2014/main" id="{2ED0D89C-D154-4272-8A37-A6A6D574216D}"/>
                </a:ext>
              </a:extLst>
            </p:cNvPr>
            <p:cNvSpPr/>
            <p:nvPr/>
          </p:nvSpPr>
          <p:spPr>
            <a:xfrm rot="18925553">
              <a:off x="1688405" y="4973142"/>
              <a:ext cx="701202" cy="130519"/>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C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9">
              <a:extLst>
                <a:ext uri="{FF2B5EF4-FFF2-40B4-BE49-F238E27FC236}">
                  <a16:creationId xmlns:a16="http://schemas.microsoft.com/office/drawing/2014/main" id="{DF437DAF-26FE-4700-B8C6-F7C2843845C6}"/>
                </a:ext>
              </a:extLst>
            </p:cNvPr>
            <p:cNvSpPr/>
            <p:nvPr/>
          </p:nvSpPr>
          <p:spPr>
            <a:xfrm rot="18925553">
              <a:off x="2392715" y="4973142"/>
              <a:ext cx="701202" cy="130519"/>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C00000"/>
              </a:solidFill>
              <a:headEnd type="none" w="med" len="med"/>
              <a:tailEnd type="none" w="med" len="med"/>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7AA477D3-011C-4E2B-8EF1-94DD1834EF85}"/>
                </a:ext>
              </a:extLst>
            </p:cNvPr>
            <p:cNvCxnSpPr>
              <a:cxnSpLocks/>
            </p:cNvCxnSpPr>
            <p:nvPr/>
          </p:nvCxnSpPr>
          <p:spPr bwMode="auto">
            <a:xfrm flipV="1">
              <a:off x="1762013" y="4061642"/>
              <a:ext cx="586817" cy="529406"/>
            </a:xfrm>
            <a:prstGeom prst="straightConnector1">
              <a:avLst/>
            </a:prstGeom>
            <a:solidFill>
              <a:srgbClr val="F3F3F3"/>
            </a:solidFill>
            <a:ln w="19050" cap="flat" cmpd="sng" algn="ctr">
              <a:solidFill>
                <a:srgbClr val="00B050"/>
              </a:solidFill>
              <a:prstDash val="sysDash"/>
              <a:round/>
              <a:headEnd type="none" w="med" len="med"/>
              <a:tailEnd type="none" w="lg" len="lg"/>
            </a:ln>
            <a:effectLst/>
            <a:scene3d>
              <a:camera prst="orthographicFront">
                <a:rot lat="0" lon="0" rev="5400000"/>
              </a:camera>
              <a:lightRig rig="threePt" dir="t"/>
            </a:scene3d>
          </p:spPr>
        </p:cxnSp>
        <p:pic>
          <p:nvPicPr>
            <p:cNvPr id="24" name="Picture 23">
              <a:extLst>
                <a:ext uri="{FF2B5EF4-FFF2-40B4-BE49-F238E27FC236}">
                  <a16:creationId xmlns:a16="http://schemas.microsoft.com/office/drawing/2014/main" id="{EB90A8DC-4AF6-4A17-8DF8-ABDAEA8232FB}"/>
                </a:ext>
              </a:extLst>
            </p:cNvPr>
            <p:cNvPicPr>
              <a:picLocks noChangeAspect="1"/>
            </p:cNvPicPr>
            <p:nvPr/>
          </p:nvPicPr>
          <p:blipFill>
            <a:blip r:embed="rId4"/>
            <a:stretch>
              <a:fillRect/>
            </a:stretch>
          </p:blipFill>
          <p:spPr>
            <a:xfrm>
              <a:off x="1652968" y="5394799"/>
              <a:ext cx="180975" cy="314325"/>
            </a:xfrm>
            <a:prstGeom prst="rect">
              <a:avLst/>
            </a:prstGeom>
          </p:spPr>
        </p:pic>
        <p:pic>
          <p:nvPicPr>
            <p:cNvPr id="26" name="Picture 25">
              <a:extLst>
                <a:ext uri="{FF2B5EF4-FFF2-40B4-BE49-F238E27FC236}">
                  <a16:creationId xmlns:a16="http://schemas.microsoft.com/office/drawing/2014/main" id="{40DD25EA-49A0-4F88-B1D1-B6FEA25890B5}"/>
                </a:ext>
              </a:extLst>
            </p:cNvPr>
            <p:cNvPicPr>
              <a:picLocks noChangeAspect="1"/>
            </p:cNvPicPr>
            <p:nvPr/>
          </p:nvPicPr>
          <p:blipFill>
            <a:blip r:embed="rId4"/>
            <a:stretch>
              <a:fillRect/>
            </a:stretch>
          </p:blipFill>
          <p:spPr>
            <a:xfrm>
              <a:off x="2896915" y="5418963"/>
              <a:ext cx="180975" cy="314325"/>
            </a:xfrm>
            <a:prstGeom prst="rect">
              <a:avLst/>
            </a:prstGeom>
          </p:spPr>
        </p:pic>
        <p:pic>
          <p:nvPicPr>
            <p:cNvPr id="27" name="Picture 26">
              <a:extLst>
                <a:ext uri="{FF2B5EF4-FFF2-40B4-BE49-F238E27FC236}">
                  <a16:creationId xmlns:a16="http://schemas.microsoft.com/office/drawing/2014/main" id="{E012ED34-577B-472D-8707-79E64C6178A0}"/>
                </a:ext>
              </a:extLst>
            </p:cNvPr>
            <p:cNvPicPr>
              <a:picLocks noChangeAspect="1"/>
            </p:cNvPicPr>
            <p:nvPr/>
          </p:nvPicPr>
          <p:blipFill>
            <a:blip r:embed="rId5"/>
            <a:stretch>
              <a:fillRect/>
            </a:stretch>
          </p:blipFill>
          <p:spPr>
            <a:xfrm>
              <a:off x="3053555" y="3792568"/>
              <a:ext cx="238125" cy="371475"/>
            </a:xfrm>
            <a:prstGeom prst="rect">
              <a:avLst/>
            </a:prstGeom>
          </p:spPr>
        </p:pic>
        <p:sp>
          <p:nvSpPr>
            <p:cNvPr id="28" name="TextBox 27">
              <a:extLst>
                <a:ext uri="{FF2B5EF4-FFF2-40B4-BE49-F238E27FC236}">
                  <a16:creationId xmlns:a16="http://schemas.microsoft.com/office/drawing/2014/main" id="{335761E6-7967-435B-8C08-6D38BA1DABB0}"/>
                </a:ext>
              </a:extLst>
            </p:cNvPr>
            <p:cNvSpPr txBox="1"/>
            <p:nvPr/>
          </p:nvSpPr>
          <p:spPr>
            <a:xfrm>
              <a:off x="1351958" y="4226212"/>
              <a:ext cx="687048" cy="369332"/>
            </a:xfrm>
            <a:prstGeom prst="rect">
              <a:avLst/>
            </a:prstGeom>
            <a:noFill/>
          </p:spPr>
          <p:txBody>
            <a:bodyPr wrap="none" rtlCol="0">
              <a:spAutoFit/>
            </a:bodyPr>
            <a:lstStyle/>
            <a:p>
              <a:r>
                <a:rPr lang="en-US" i="1" dirty="0">
                  <a:solidFill>
                    <a:srgbClr val="00B050"/>
                  </a:solidFill>
                  <a:latin typeface="Adobe Garamond Pro" panose="02020502060506020403" pitchFamily="18" charset="0"/>
                </a:rPr>
                <a:t>Drive</a:t>
              </a:r>
            </a:p>
          </p:txBody>
        </p:sp>
      </p:grpSp>
    </p:spTree>
    <p:extLst>
      <p:ext uri="{BB962C8B-B14F-4D97-AF65-F5344CB8AC3E}">
        <p14:creationId xmlns:p14="http://schemas.microsoft.com/office/powerpoint/2010/main" val="1870673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4" grpId="0" animBg="1"/>
      <p:bldP spid="54" grpId="1" animBg="1"/>
      <p:bldP spid="55" grpId="0" animBg="1"/>
      <p:bldP spid="55" grpId="1" animBg="1"/>
      <p:bldP spid="56" grpId="0" animBg="1"/>
      <p:bldP spid="57" grpId="0" animBg="1"/>
      <p:bldP spid="58" grpId="0"/>
      <p:bldP spid="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48E3C80-B1FA-42E6-AF67-5335CC706819}"/>
              </a:ext>
            </a:extLst>
          </p:cNvPr>
          <p:cNvSpPr txBox="1"/>
          <p:nvPr/>
        </p:nvSpPr>
        <p:spPr>
          <a:xfrm>
            <a:off x="243840" y="758952"/>
            <a:ext cx="10826496"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Adobe Garamond Pro" panose="02020502060506020403" pitchFamily="18" charset="0"/>
              </a:rPr>
              <a:t>4-wave mixing using the non-linearity of the Josephson junction</a:t>
            </a:r>
          </a:p>
          <a:p>
            <a:pPr marL="457200" indent="-457200">
              <a:buFont typeface="Arial" panose="020B0604020202020204" pitchFamily="34" charset="0"/>
              <a:buChar char="•"/>
            </a:pPr>
            <a:endParaRPr lang="en-US" sz="2800" i="1" dirty="0">
              <a:latin typeface="Adobe Garamond Pro" panose="02020502060506020403" pitchFamily="18" charset="0"/>
            </a:endParaRPr>
          </a:p>
          <a:p>
            <a:pPr marL="457200" indent="-457200">
              <a:buFont typeface="Arial" panose="020B0604020202020204" pitchFamily="34" charset="0"/>
              <a:buChar char="•"/>
            </a:pPr>
            <a:endParaRPr lang="en-US" sz="2800" i="1" dirty="0">
              <a:latin typeface="Adobe Garamond Pro" panose="02020502060506020403" pitchFamily="18" charset="0"/>
            </a:endParaRPr>
          </a:p>
          <a:p>
            <a:pPr marL="457200" indent="-457200">
              <a:buFont typeface="Arial" panose="020B0604020202020204" pitchFamily="34" charset="0"/>
              <a:buChar char="•"/>
            </a:pPr>
            <a:endParaRPr lang="en-US" sz="2800" i="1" dirty="0">
              <a:latin typeface="Adobe Garamond Pro" panose="02020502060506020403" pitchFamily="18" charset="0"/>
            </a:endParaRPr>
          </a:p>
          <a:p>
            <a:pPr marL="457200" indent="-457200">
              <a:buFont typeface="Arial" panose="020B0604020202020204" pitchFamily="34" charset="0"/>
              <a:buChar char="•"/>
            </a:pPr>
            <a:endParaRPr lang="en-US" sz="2800" i="1" dirty="0">
              <a:latin typeface="Adobe Garamond Pro" panose="02020502060506020403" pitchFamily="18" charset="0"/>
            </a:endParaRPr>
          </a:p>
          <a:p>
            <a:pPr marL="457200" indent="-457200">
              <a:buFont typeface="Arial" panose="020B0604020202020204" pitchFamily="34" charset="0"/>
              <a:buChar char="•"/>
            </a:pPr>
            <a:endParaRPr lang="en-US" sz="2800" dirty="0">
              <a:latin typeface="Adobe Garamond Pro" panose="02020502060506020403" pitchFamily="18" charset="0"/>
            </a:endParaRPr>
          </a:p>
        </p:txBody>
      </p:sp>
      <p:pic>
        <p:nvPicPr>
          <p:cNvPr id="25" name="Picture 24">
            <a:extLst>
              <a:ext uri="{FF2B5EF4-FFF2-40B4-BE49-F238E27FC236}">
                <a16:creationId xmlns:a16="http://schemas.microsoft.com/office/drawing/2014/main" id="{39A99A4B-ACE1-4E59-98A1-413F73A03BD9}"/>
              </a:ext>
            </a:extLst>
          </p:cNvPr>
          <p:cNvPicPr>
            <a:picLocks noChangeAspect="1"/>
          </p:cNvPicPr>
          <p:nvPr/>
        </p:nvPicPr>
        <p:blipFill>
          <a:blip r:embed="rId3"/>
          <a:stretch>
            <a:fillRect/>
          </a:stretch>
        </p:blipFill>
        <p:spPr>
          <a:xfrm>
            <a:off x="6463188" y="1808771"/>
            <a:ext cx="5469255" cy="3943350"/>
          </a:xfrm>
          <a:prstGeom prst="rect">
            <a:avLst/>
          </a:prstGeom>
        </p:spPr>
      </p:pic>
      <p:sp>
        <p:nvSpPr>
          <p:cNvPr id="4" name="Title 1">
            <a:extLst>
              <a:ext uri="{FF2B5EF4-FFF2-40B4-BE49-F238E27FC236}">
                <a16:creationId xmlns:a16="http://schemas.microsoft.com/office/drawing/2014/main" id="{187471BC-0468-4FCD-BDFD-AA791F7D044E}"/>
              </a:ext>
            </a:extLst>
          </p:cNvPr>
          <p:cNvSpPr txBox="1">
            <a:spLocks/>
          </p:cNvSpPr>
          <p:nvPr/>
        </p:nvSpPr>
        <p:spPr>
          <a:xfrm>
            <a:off x="0" y="-299827"/>
            <a:ext cx="11777472" cy="14427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atin typeface="Adobe Garamond Pro" pitchFamily="18" charset="0"/>
              </a:rPr>
              <a:t> </a:t>
            </a:r>
            <a:r>
              <a:rPr lang="en-US" sz="3400" b="1" dirty="0">
                <a:latin typeface="Adobe Garamond Pro" pitchFamily="18" charset="0"/>
              </a:rPr>
              <a:t>Cavity control with charge sideband transitions</a:t>
            </a:r>
          </a:p>
        </p:txBody>
      </p:sp>
      <p:sp>
        <p:nvSpPr>
          <p:cNvPr id="31" name="Freeform 29">
            <a:extLst>
              <a:ext uri="{FF2B5EF4-FFF2-40B4-BE49-F238E27FC236}">
                <a16:creationId xmlns:a16="http://schemas.microsoft.com/office/drawing/2014/main" id="{063B5B65-6120-4939-932D-4BD55A1092DF}"/>
              </a:ext>
            </a:extLst>
          </p:cNvPr>
          <p:cNvSpPr/>
          <p:nvPr/>
        </p:nvSpPr>
        <p:spPr>
          <a:xfrm rot="20451775">
            <a:off x="9089077" y="3250603"/>
            <a:ext cx="1371600" cy="91440"/>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73EEA972-1884-4C0D-B4DA-FB3BBEDA7762}"/>
              </a:ext>
            </a:extLst>
          </p:cNvPr>
          <p:cNvCxnSpPr/>
          <p:nvPr/>
        </p:nvCxnSpPr>
        <p:spPr bwMode="auto">
          <a:xfrm>
            <a:off x="8778451" y="3579278"/>
            <a:ext cx="758952" cy="0"/>
          </a:xfrm>
          <a:prstGeom prst="line">
            <a:avLst/>
          </a:prstGeom>
          <a:solidFill>
            <a:srgbClr val="F3F3F3"/>
          </a:solidFill>
          <a:ln w="9525" cap="flat" cmpd="sng" algn="ctr">
            <a:solidFill>
              <a:srgbClr val="00B050"/>
            </a:solidFill>
            <a:prstDash val="sysDash"/>
            <a:round/>
            <a:headEnd type="none" w="med" len="med"/>
            <a:tailEnd type="none" w="med" len="med"/>
          </a:ln>
          <a:effectLst/>
        </p:spPr>
      </p:cxnSp>
      <p:sp>
        <p:nvSpPr>
          <p:cNvPr id="54" name="Oval 53">
            <a:extLst>
              <a:ext uri="{FF2B5EF4-FFF2-40B4-BE49-F238E27FC236}">
                <a16:creationId xmlns:a16="http://schemas.microsoft.com/office/drawing/2014/main" id="{58B5FCF0-265F-428D-BED4-DD808A3C3BE4}"/>
              </a:ext>
            </a:extLst>
          </p:cNvPr>
          <p:cNvSpPr/>
          <p:nvPr/>
        </p:nvSpPr>
        <p:spPr>
          <a:xfrm>
            <a:off x="10566208" y="2913099"/>
            <a:ext cx="114300" cy="118872"/>
          </a:xfrm>
          <a:prstGeom prst="ellipse">
            <a:avLst/>
          </a:prstGeom>
          <a:solidFill>
            <a:srgbClr val="0070C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2C106DF-28E5-4D79-BDBB-BFAC0AFDA8B5}"/>
              </a:ext>
            </a:extLst>
          </p:cNvPr>
          <p:cNvSpPr/>
          <p:nvPr/>
        </p:nvSpPr>
        <p:spPr>
          <a:xfrm>
            <a:off x="7607063" y="3515296"/>
            <a:ext cx="118872" cy="118872"/>
          </a:xfrm>
          <a:prstGeom prst="ellipse">
            <a:avLst/>
          </a:prstGeom>
          <a:solidFill>
            <a:srgbClr val="FF000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A82BE28-08A9-4FB2-9F0C-45095312A05E}"/>
              </a:ext>
            </a:extLst>
          </p:cNvPr>
          <p:cNvSpPr/>
          <p:nvPr/>
        </p:nvSpPr>
        <p:spPr>
          <a:xfrm>
            <a:off x="7610160" y="3515460"/>
            <a:ext cx="114300" cy="118872"/>
          </a:xfrm>
          <a:prstGeom prst="ellipse">
            <a:avLst/>
          </a:prstGeom>
          <a:solidFill>
            <a:srgbClr val="0070C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D212AB43-66B8-4DB3-8A47-A78663CD8EAF}"/>
              </a:ext>
            </a:extLst>
          </p:cNvPr>
          <p:cNvSpPr/>
          <p:nvPr/>
        </p:nvSpPr>
        <p:spPr>
          <a:xfrm>
            <a:off x="10564275" y="2912996"/>
            <a:ext cx="118872" cy="118872"/>
          </a:xfrm>
          <a:prstGeom prst="ellipse">
            <a:avLst/>
          </a:prstGeom>
          <a:solidFill>
            <a:srgbClr val="FF000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A4F45FA-0CEB-4DB6-B43B-911B26C3749C}"/>
              </a:ext>
            </a:extLst>
          </p:cNvPr>
          <p:cNvSpPr/>
          <p:nvPr/>
        </p:nvSpPr>
        <p:spPr>
          <a:xfrm>
            <a:off x="8564467" y="5808051"/>
            <a:ext cx="6096000" cy="338554"/>
          </a:xfrm>
          <a:prstGeom prst="rect">
            <a:avLst/>
          </a:prstGeom>
        </p:spPr>
        <p:txBody>
          <a:bodyPr>
            <a:spAutoFit/>
          </a:bodyPr>
          <a:lstStyle/>
          <a:p>
            <a:r>
              <a:rPr lang="en-US" sz="1600" i="1" dirty="0">
                <a:latin typeface="Adobe Garamond Pro" panose="02020502060506020403" pitchFamily="18" charset="0"/>
              </a:rPr>
              <a:t>A. </a:t>
            </a:r>
            <a:r>
              <a:rPr lang="en-US" sz="1600" i="1" dirty="0" err="1">
                <a:latin typeface="Adobe Garamond Pro" panose="02020502060506020403" pitchFamily="18" charset="0"/>
              </a:rPr>
              <a:t>Wallraff</a:t>
            </a:r>
            <a:r>
              <a:rPr lang="en-US" sz="1600" i="1" dirty="0">
                <a:latin typeface="Adobe Garamond Pro" panose="02020502060506020403" pitchFamily="18" charset="0"/>
              </a:rPr>
              <a:t> et al, Phys. Rev. Lett. (2007)</a:t>
            </a:r>
            <a:endParaRPr lang="en-US" sz="1600" b="0" i="1" dirty="0">
              <a:effectLst/>
              <a:latin typeface="Adobe Garamond Pro" panose="02020502060506020403" pitchFamily="18" charset="0"/>
            </a:endParaRPr>
          </a:p>
        </p:txBody>
      </p:sp>
      <p:sp>
        <p:nvSpPr>
          <p:cNvPr id="59" name="Rectangle 58">
            <a:extLst>
              <a:ext uri="{FF2B5EF4-FFF2-40B4-BE49-F238E27FC236}">
                <a16:creationId xmlns:a16="http://schemas.microsoft.com/office/drawing/2014/main" id="{AF2F4632-9AFF-49B9-BA35-E783C8C095BC}"/>
              </a:ext>
            </a:extLst>
          </p:cNvPr>
          <p:cNvSpPr/>
          <p:nvPr/>
        </p:nvSpPr>
        <p:spPr>
          <a:xfrm>
            <a:off x="8564467" y="6062472"/>
            <a:ext cx="6685449" cy="584775"/>
          </a:xfrm>
          <a:prstGeom prst="rect">
            <a:avLst/>
          </a:prstGeom>
        </p:spPr>
        <p:txBody>
          <a:bodyPr wrap="square">
            <a:spAutoFit/>
          </a:bodyPr>
          <a:lstStyle/>
          <a:p>
            <a:r>
              <a:rPr lang="en-US" sz="1600" i="1" dirty="0">
                <a:latin typeface="Adobe Garamond Pro" panose="02020502060506020403" pitchFamily="18" charset="0"/>
              </a:rPr>
              <a:t>M. </a:t>
            </a:r>
            <a:r>
              <a:rPr lang="en-US" sz="1600" i="1" dirty="0" err="1">
                <a:latin typeface="Adobe Garamond Pro" panose="02020502060506020403" pitchFamily="18" charset="0"/>
              </a:rPr>
              <a:t>Pechal</a:t>
            </a:r>
            <a:r>
              <a:rPr lang="en-US" sz="1600" i="1" dirty="0">
                <a:latin typeface="Adobe Garamond Pro" panose="02020502060506020403" pitchFamily="18" charset="0"/>
              </a:rPr>
              <a:t>, Phys. Rev. X (2014)</a:t>
            </a:r>
          </a:p>
          <a:p>
            <a:r>
              <a:rPr lang="en-US" sz="1600" i="1" dirty="0">
                <a:latin typeface="Adobe Garamond Pro" panose="02020502060506020403" pitchFamily="18" charset="0"/>
              </a:rPr>
              <a:t>S. Rosenblum  et al, Nat. Comm. (2017)</a:t>
            </a:r>
            <a:endParaRPr lang="en-US" sz="1600" b="0" i="1" dirty="0">
              <a:effectLst/>
              <a:latin typeface="Adobe Garamond Pro" panose="02020502060506020403" pitchFamily="18" charset="0"/>
            </a:endParaRPr>
          </a:p>
        </p:txBody>
      </p:sp>
      <p:grpSp>
        <p:nvGrpSpPr>
          <p:cNvPr id="19" name="Group 18">
            <a:extLst>
              <a:ext uri="{FF2B5EF4-FFF2-40B4-BE49-F238E27FC236}">
                <a16:creationId xmlns:a16="http://schemas.microsoft.com/office/drawing/2014/main" id="{EA7ABD4C-E3D1-46C9-8D36-187256860105}"/>
              </a:ext>
            </a:extLst>
          </p:cNvPr>
          <p:cNvGrpSpPr/>
          <p:nvPr/>
        </p:nvGrpSpPr>
        <p:grpSpPr>
          <a:xfrm>
            <a:off x="1504304" y="1355603"/>
            <a:ext cx="1939722" cy="1940720"/>
            <a:chOff x="1351958" y="3792568"/>
            <a:chExt cx="1939722" cy="1940720"/>
          </a:xfrm>
        </p:grpSpPr>
        <p:sp>
          <p:nvSpPr>
            <p:cNvPr id="20" name="Freeform 29">
              <a:extLst>
                <a:ext uri="{FF2B5EF4-FFF2-40B4-BE49-F238E27FC236}">
                  <a16:creationId xmlns:a16="http://schemas.microsoft.com/office/drawing/2014/main" id="{223420B1-28B9-4E44-ADC9-4C8668DC81D9}"/>
                </a:ext>
              </a:extLst>
            </p:cNvPr>
            <p:cNvSpPr/>
            <p:nvPr/>
          </p:nvSpPr>
          <p:spPr>
            <a:xfrm rot="18925553">
              <a:off x="2414889" y="4296819"/>
              <a:ext cx="701202" cy="130519"/>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9">
              <a:extLst>
                <a:ext uri="{FF2B5EF4-FFF2-40B4-BE49-F238E27FC236}">
                  <a16:creationId xmlns:a16="http://schemas.microsoft.com/office/drawing/2014/main" id="{2ED0D89C-D154-4272-8A37-A6A6D574216D}"/>
                </a:ext>
              </a:extLst>
            </p:cNvPr>
            <p:cNvSpPr/>
            <p:nvPr/>
          </p:nvSpPr>
          <p:spPr>
            <a:xfrm rot="18925553">
              <a:off x="1688405" y="4973142"/>
              <a:ext cx="701202" cy="130519"/>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C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9">
              <a:extLst>
                <a:ext uri="{FF2B5EF4-FFF2-40B4-BE49-F238E27FC236}">
                  <a16:creationId xmlns:a16="http://schemas.microsoft.com/office/drawing/2014/main" id="{DF437DAF-26FE-4700-B8C6-F7C2843845C6}"/>
                </a:ext>
              </a:extLst>
            </p:cNvPr>
            <p:cNvSpPr/>
            <p:nvPr/>
          </p:nvSpPr>
          <p:spPr>
            <a:xfrm rot="18925553">
              <a:off x="2392715" y="4973142"/>
              <a:ext cx="701202" cy="130519"/>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C00000"/>
              </a:solidFill>
              <a:headEnd type="none" w="med" len="med"/>
              <a:tailEnd type="none" w="med" len="med"/>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7AA477D3-011C-4E2B-8EF1-94DD1834EF85}"/>
                </a:ext>
              </a:extLst>
            </p:cNvPr>
            <p:cNvCxnSpPr>
              <a:cxnSpLocks/>
            </p:cNvCxnSpPr>
            <p:nvPr/>
          </p:nvCxnSpPr>
          <p:spPr bwMode="auto">
            <a:xfrm flipV="1">
              <a:off x="1762013" y="4061642"/>
              <a:ext cx="586817" cy="529406"/>
            </a:xfrm>
            <a:prstGeom prst="straightConnector1">
              <a:avLst/>
            </a:prstGeom>
            <a:solidFill>
              <a:srgbClr val="F3F3F3"/>
            </a:solidFill>
            <a:ln w="19050" cap="flat" cmpd="sng" algn="ctr">
              <a:solidFill>
                <a:srgbClr val="00B050"/>
              </a:solidFill>
              <a:prstDash val="sysDash"/>
              <a:round/>
              <a:headEnd type="none" w="med" len="med"/>
              <a:tailEnd type="none" w="lg" len="lg"/>
            </a:ln>
            <a:effectLst/>
            <a:scene3d>
              <a:camera prst="orthographicFront">
                <a:rot lat="0" lon="0" rev="5400000"/>
              </a:camera>
              <a:lightRig rig="threePt" dir="t"/>
            </a:scene3d>
          </p:spPr>
        </p:cxnSp>
        <p:pic>
          <p:nvPicPr>
            <p:cNvPr id="24" name="Picture 23">
              <a:extLst>
                <a:ext uri="{FF2B5EF4-FFF2-40B4-BE49-F238E27FC236}">
                  <a16:creationId xmlns:a16="http://schemas.microsoft.com/office/drawing/2014/main" id="{EB90A8DC-4AF6-4A17-8DF8-ABDAEA8232FB}"/>
                </a:ext>
              </a:extLst>
            </p:cNvPr>
            <p:cNvPicPr>
              <a:picLocks noChangeAspect="1"/>
            </p:cNvPicPr>
            <p:nvPr/>
          </p:nvPicPr>
          <p:blipFill>
            <a:blip r:embed="rId4"/>
            <a:stretch>
              <a:fillRect/>
            </a:stretch>
          </p:blipFill>
          <p:spPr>
            <a:xfrm>
              <a:off x="1652968" y="5394799"/>
              <a:ext cx="180975" cy="314325"/>
            </a:xfrm>
            <a:prstGeom prst="rect">
              <a:avLst/>
            </a:prstGeom>
          </p:spPr>
        </p:pic>
        <p:pic>
          <p:nvPicPr>
            <p:cNvPr id="26" name="Picture 25">
              <a:extLst>
                <a:ext uri="{FF2B5EF4-FFF2-40B4-BE49-F238E27FC236}">
                  <a16:creationId xmlns:a16="http://schemas.microsoft.com/office/drawing/2014/main" id="{40DD25EA-49A0-4F88-B1D1-B6FEA25890B5}"/>
                </a:ext>
              </a:extLst>
            </p:cNvPr>
            <p:cNvPicPr>
              <a:picLocks noChangeAspect="1"/>
            </p:cNvPicPr>
            <p:nvPr/>
          </p:nvPicPr>
          <p:blipFill>
            <a:blip r:embed="rId4"/>
            <a:stretch>
              <a:fillRect/>
            </a:stretch>
          </p:blipFill>
          <p:spPr>
            <a:xfrm>
              <a:off x="2896915" y="5418963"/>
              <a:ext cx="180975" cy="314325"/>
            </a:xfrm>
            <a:prstGeom prst="rect">
              <a:avLst/>
            </a:prstGeom>
          </p:spPr>
        </p:pic>
        <p:pic>
          <p:nvPicPr>
            <p:cNvPr id="27" name="Picture 26">
              <a:extLst>
                <a:ext uri="{FF2B5EF4-FFF2-40B4-BE49-F238E27FC236}">
                  <a16:creationId xmlns:a16="http://schemas.microsoft.com/office/drawing/2014/main" id="{E012ED34-577B-472D-8707-79E64C6178A0}"/>
                </a:ext>
              </a:extLst>
            </p:cNvPr>
            <p:cNvPicPr>
              <a:picLocks noChangeAspect="1"/>
            </p:cNvPicPr>
            <p:nvPr/>
          </p:nvPicPr>
          <p:blipFill>
            <a:blip r:embed="rId5"/>
            <a:stretch>
              <a:fillRect/>
            </a:stretch>
          </p:blipFill>
          <p:spPr>
            <a:xfrm>
              <a:off x="3053555" y="3792568"/>
              <a:ext cx="238125" cy="371475"/>
            </a:xfrm>
            <a:prstGeom prst="rect">
              <a:avLst/>
            </a:prstGeom>
          </p:spPr>
        </p:pic>
        <p:sp>
          <p:nvSpPr>
            <p:cNvPr id="28" name="TextBox 27">
              <a:extLst>
                <a:ext uri="{FF2B5EF4-FFF2-40B4-BE49-F238E27FC236}">
                  <a16:creationId xmlns:a16="http://schemas.microsoft.com/office/drawing/2014/main" id="{335761E6-7967-435B-8C08-6D38BA1DABB0}"/>
                </a:ext>
              </a:extLst>
            </p:cNvPr>
            <p:cNvSpPr txBox="1"/>
            <p:nvPr/>
          </p:nvSpPr>
          <p:spPr>
            <a:xfrm>
              <a:off x="1351958" y="4226212"/>
              <a:ext cx="687048" cy="369332"/>
            </a:xfrm>
            <a:prstGeom prst="rect">
              <a:avLst/>
            </a:prstGeom>
            <a:noFill/>
          </p:spPr>
          <p:txBody>
            <a:bodyPr wrap="none" rtlCol="0">
              <a:spAutoFit/>
            </a:bodyPr>
            <a:lstStyle/>
            <a:p>
              <a:r>
                <a:rPr lang="en-US" i="1" dirty="0">
                  <a:solidFill>
                    <a:srgbClr val="00B050"/>
                  </a:solidFill>
                  <a:latin typeface="Adobe Garamond Pro" panose="02020502060506020403" pitchFamily="18" charset="0"/>
                </a:rPr>
                <a:t>Drive</a:t>
              </a:r>
            </a:p>
          </p:txBody>
        </p:sp>
      </p:grpSp>
      <p:pic>
        <p:nvPicPr>
          <p:cNvPr id="30" name="Picture 2">
            <a:extLst>
              <a:ext uri="{FF2B5EF4-FFF2-40B4-BE49-F238E27FC236}">
                <a16:creationId xmlns:a16="http://schemas.microsoft.com/office/drawing/2014/main" id="{D79DED5B-EEAB-466F-ADD3-C3FCAA4FE4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079" r="11079"/>
          <a:stretch/>
        </p:blipFill>
        <p:spPr bwMode="auto">
          <a:xfrm>
            <a:off x="0" y="3345984"/>
            <a:ext cx="3814407" cy="337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48717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8A04E7-5C63-8448-BA15-5CB3FD57B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104" y="3707630"/>
            <a:ext cx="6379465" cy="2487406"/>
          </a:xfrm>
          <a:prstGeom prst="rect">
            <a:avLst/>
          </a:prstGeom>
        </p:spPr>
      </p:pic>
      <p:sp>
        <p:nvSpPr>
          <p:cNvPr id="4" name="Title 1">
            <a:extLst>
              <a:ext uri="{FF2B5EF4-FFF2-40B4-BE49-F238E27FC236}">
                <a16:creationId xmlns:a16="http://schemas.microsoft.com/office/drawing/2014/main" id="{187471BC-0468-4FCD-BDFD-AA791F7D044E}"/>
              </a:ext>
            </a:extLst>
          </p:cNvPr>
          <p:cNvSpPr txBox="1">
            <a:spLocks/>
          </p:cNvSpPr>
          <p:nvPr/>
        </p:nvSpPr>
        <p:spPr>
          <a:xfrm>
            <a:off x="0" y="-299827"/>
            <a:ext cx="11777472" cy="14427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atin typeface="Adobe Garamond Pro" pitchFamily="18" charset="0"/>
              </a:rPr>
              <a:t> </a:t>
            </a:r>
            <a:r>
              <a:rPr lang="en-US" sz="3400" b="1" dirty="0">
                <a:latin typeface="Adobe Garamond Pro" pitchFamily="18" charset="0"/>
              </a:rPr>
              <a:t>Addressing the cavity modes through sidebands </a:t>
            </a:r>
          </a:p>
        </p:txBody>
      </p:sp>
      <p:cxnSp>
        <p:nvCxnSpPr>
          <p:cNvPr id="28" name="Straight Arrow Connector 27">
            <a:extLst>
              <a:ext uri="{FF2B5EF4-FFF2-40B4-BE49-F238E27FC236}">
                <a16:creationId xmlns:a16="http://schemas.microsoft.com/office/drawing/2014/main" id="{CB536D1F-B254-4044-9243-0674C0926DF0}"/>
              </a:ext>
            </a:extLst>
          </p:cNvPr>
          <p:cNvCxnSpPr>
            <a:cxnSpLocks/>
          </p:cNvCxnSpPr>
          <p:nvPr/>
        </p:nvCxnSpPr>
        <p:spPr bwMode="auto">
          <a:xfrm>
            <a:off x="4390525" y="4782312"/>
            <a:ext cx="461891" cy="0"/>
          </a:xfrm>
          <a:prstGeom prst="straightConnector1">
            <a:avLst/>
          </a:prstGeom>
          <a:solidFill>
            <a:srgbClr val="F3F3F3"/>
          </a:solidFill>
          <a:ln w="19050" cap="flat" cmpd="sng" algn="ctr">
            <a:solidFill>
              <a:srgbClr val="C00000"/>
            </a:solidFill>
            <a:prstDash val="solid"/>
            <a:round/>
            <a:headEnd type="none" w="med" len="med"/>
            <a:tailEnd type="stealth" w="lg" len="lg"/>
          </a:ln>
          <a:effectLst/>
        </p:spPr>
      </p:cxnSp>
      <p:sp>
        <p:nvSpPr>
          <p:cNvPr id="29" name="TextBox 28">
            <a:extLst>
              <a:ext uri="{FF2B5EF4-FFF2-40B4-BE49-F238E27FC236}">
                <a16:creationId xmlns:a16="http://schemas.microsoft.com/office/drawing/2014/main" id="{409A9375-1A02-4A34-8BAE-FE690AC5E166}"/>
              </a:ext>
            </a:extLst>
          </p:cNvPr>
          <p:cNvSpPr txBox="1"/>
          <p:nvPr/>
        </p:nvSpPr>
        <p:spPr>
          <a:xfrm>
            <a:off x="7122085" y="4094920"/>
            <a:ext cx="2011671" cy="461665"/>
          </a:xfrm>
          <a:prstGeom prst="rect">
            <a:avLst/>
          </a:prstGeom>
          <a:noFill/>
        </p:spPr>
        <p:txBody>
          <a:bodyPr wrap="square" rtlCol="0">
            <a:spAutoFit/>
          </a:bodyPr>
          <a:lstStyle/>
          <a:p>
            <a:r>
              <a:rPr lang="en-US" sz="2400" i="1" dirty="0">
                <a:solidFill>
                  <a:srgbClr val="2D2D8A"/>
                </a:solidFill>
                <a:latin typeface="Adobe Garamond Pro" panose="02020502060506020403" pitchFamily="18" charset="0"/>
              </a:rPr>
              <a:t>SWAP</a:t>
            </a:r>
          </a:p>
        </p:txBody>
      </p:sp>
      <p:cxnSp>
        <p:nvCxnSpPr>
          <p:cNvPr id="30" name="Straight Arrow Connector 29">
            <a:extLst>
              <a:ext uri="{FF2B5EF4-FFF2-40B4-BE49-F238E27FC236}">
                <a16:creationId xmlns:a16="http://schemas.microsoft.com/office/drawing/2014/main" id="{11AC5991-9D70-48C7-8D02-54582A023A76}"/>
              </a:ext>
            </a:extLst>
          </p:cNvPr>
          <p:cNvCxnSpPr>
            <a:cxnSpLocks/>
          </p:cNvCxnSpPr>
          <p:nvPr/>
        </p:nvCxnSpPr>
        <p:spPr bwMode="auto">
          <a:xfrm>
            <a:off x="7888224" y="4599432"/>
            <a:ext cx="0" cy="889857"/>
          </a:xfrm>
          <a:prstGeom prst="straightConnector1">
            <a:avLst/>
          </a:prstGeom>
          <a:solidFill>
            <a:srgbClr val="F3F3F3"/>
          </a:solidFill>
          <a:ln w="19050" cap="flat" cmpd="sng" algn="ctr">
            <a:solidFill>
              <a:srgbClr val="2D2D8A"/>
            </a:solidFill>
            <a:prstDash val="solid"/>
            <a:round/>
            <a:headEnd type="none" w="med" len="med"/>
            <a:tailEnd type="stealth" w="lg" len="lg"/>
          </a:ln>
          <a:effectLst/>
        </p:spPr>
      </p:cxnSp>
      <p:pic>
        <p:nvPicPr>
          <p:cNvPr id="12" name="Picture 2">
            <a:extLst>
              <a:ext uri="{FF2B5EF4-FFF2-40B4-BE49-F238E27FC236}">
                <a16:creationId xmlns:a16="http://schemas.microsoft.com/office/drawing/2014/main" id="{7E1FAD84-653B-437A-8718-3D04166290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79" r="11079"/>
          <a:stretch/>
        </p:blipFill>
        <p:spPr bwMode="auto">
          <a:xfrm>
            <a:off x="0" y="3309408"/>
            <a:ext cx="3814407" cy="33748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8F3AE1E-4672-4689-9613-C5458E215B76}"/>
              </a:ext>
            </a:extLst>
          </p:cNvPr>
          <p:cNvPicPr>
            <a:picLocks noChangeAspect="1"/>
          </p:cNvPicPr>
          <p:nvPr/>
        </p:nvPicPr>
        <p:blipFill>
          <a:blip r:embed="rId5"/>
          <a:stretch>
            <a:fillRect/>
          </a:stretch>
        </p:blipFill>
        <p:spPr>
          <a:xfrm>
            <a:off x="8143187" y="4046045"/>
            <a:ext cx="518160" cy="510540"/>
          </a:xfrm>
          <a:prstGeom prst="rect">
            <a:avLst/>
          </a:prstGeom>
        </p:spPr>
      </p:pic>
      <p:grpSp>
        <p:nvGrpSpPr>
          <p:cNvPr id="14" name="Group 13">
            <a:extLst>
              <a:ext uri="{FF2B5EF4-FFF2-40B4-BE49-F238E27FC236}">
                <a16:creationId xmlns:a16="http://schemas.microsoft.com/office/drawing/2014/main" id="{64786C0F-2615-4239-B684-9FD5065D70EB}"/>
              </a:ext>
            </a:extLst>
          </p:cNvPr>
          <p:cNvGrpSpPr/>
          <p:nvPr/>
        </p:nvGrpSpPr>
        <p:grpSpPr>
          <a:xfrm>
            <a:off x="959108" y="1976865"/>
            <a:ext cx="1020232" cy="1004290"/>
            <a:chOff x="7652808" y="1613641"/>
            <a:chExt cx="1020232" cy="1004290"/>
          </a:xfrm>
        </p:grpSpPr>
        <p:pic>
          <p:nvPicPr>
            <p:cNvPr id="15" name="Picture 2">
              <a:extLst>
                <a:ext uri="{FF2B5EF4-FFF2-40B4-BE49-F238E27FC236}">
                  <a16:creationId xmlns:a16="http://schemas.microsoft.com/office/drawing/2014/main" id="{AC9B3F99-49CB-40D3-A655-1ADBFB4D95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9534" y="1613641"/>
              <a:ext cx="426781" cy="99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F796C036-8ED9-47C3-AAA0-90CD891B8C70}"/>
                </a:ext>
              </a:extLst>
            </p:cNvPr>
            <p:cNvSpPr/>
            <p:nvPr/>
          </p:nvSpPr>
          <p:spPr>
            <a:xfrm>
              <a:off x="7652808" y="1624443"/>
              <a:ext cx="1020232" cy="993488"/>
            </a:xfrm>
            <a:prstGeom prst="rect">
              <a:avLst/>
            </a:prstGeom>
            <a:solidFill>
              <a:srgbClr val="FFC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3DCB7219-C2A8-453F-AAA5-317D51573DCA}"/>
              </a:ext>
            </a:extLst>
          </p:cNvPr>
          <p:cNvGrpSpPr/>
          <p:nvPr/>
        </p:nvGrpSpPr>
        <p:grpSpPr>
          <a:xfrm>
            <a:off x="2082656" y="1998469"/>
            <a:ext cx="1020232" cy="993488"/>
            <a:chOff x="7666568" y="2359312"/>
            <a:chExt cx="1020232" cy="993488"/>
          </a:xfrm>
        </p:grpSpPr>
        <p:pic>
          <p:nvPicPr>
            <p:cNvPr id="18" name="Picture 17">
              <a:extLst>
                <a:ext uri="{FF2B5EF4-FFF2-40B4-BE49-F238E27FC236}">
                  <a16:creationId xmlns:a16="http://schemas.microsoft.com/office/drawing/2014/main" id="{ACF2A79F-8A93-43D3-B20F-63496BB7695F}"/>
                </a:ext>
              </a:extLst>
            </p:cNvPr>
            <p:cNvPicPr>
              <a:picLocks noChangeAspect="1"/>
            </p:cNvPicPr>
            <p:nvPr/>
          </p:nvPicPr>
          <p:blipFill>
            <a:blip r:embed="rId7"/>
            <a:stretch>
              <a:fillRect/>
            </a:stretch>
          </p:blipFill>
          <p:spPr>
            <a:xfrm>
              <a:off x="7726417" y="2506686"/>
              <a:ext cx="866255" cy="703890"/>
            </a:xfrm>
            <a:prstGeom prst="rect">
              <a:avLst/>
            </a:prstGeom>
          </p:spPr>
        </p:pic>
        <p:sp>
          <p:nvSpPr>
            <p:cNvPr id="19" name="Rectangle 18">
              <a:extLst>
                <a:ext uri="{FF2B5EF4-FFF2-40B4-BE49-F238E27FC236}">
                  <a16:creationId xmlns:a16="http://schemas.microsoft.com/office/drawing/2014/main" id="{00DAA196-F833-4D49-A463-469E99CE456E}"/>
                </a:ext>
              </a:extLst>
            </p:cNvPr>
            <p:cNvSpPr/>
            <p:nvPr/>
          </p:nvSpPr>
          <p:spPr>
            <a:xfrm>
              <a:off x="7666568" y="2359312"/>
              <a:ext cx="1020232" cy="993488"/>
            </a:xfrm>
            <a:prstGeom prst="rect">
              <a:avLst/>
            </a:prstGeom>
            <a:solidFill>
              <a:srgbClr val="0070C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90FAC8B-EA17-47B6-B963-B8557B3B1261}"/>
              </a:ext>
            </a:extLst>
          </p:cNvPr>
          <p:cNvGrpSpPr/>
          <p:nvPr/>
        </p:nvGrpSpPr>
        <p:grpSpPr>
          <a:xfrm>
            <a:off x="3206204" y="1998914"/>
            <a:ext cx="1020232" cy="1004290"/>
            <a:chOff x="7652808" y="1613641"/>
            <a:chExt cx="1020232" cy="1004290"/>
          </a:xfrm>
        </p:grpSpPr>
        <p:pic>
          <p:nvPicPr>
            <p:cNvPr id="21" name="Picture 2">
              <a:extLst>
                <a:ext uri="{FF2B5EF4-FFF2-40B4-BE49-F238E27FC236}">
                  <a16:creationId xmlns:a16="http://schemas.microsoft.com/office/drawing/2014/main" id="{4D6AB913-262C-405E-8CA3-F3423A9033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9534" y="1613641"/>
              <a:ext cx="426781" cy="99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a:extLst>
                <a:ext uri="{FF2B5EF4-FFF2-40B4-BE49-F238E27FC236}">
                  <a16:creationId xmlns:a16="http://schemas.microsoft.com/office/drawing/2014/main" id="{194813AD-DD91-47D9-8F65-23F33D0E2494}"/>
                </a:ext>
              </a:extLst>
            </p:cNvPr>
            <p:cNvSpPr/>
            <p:nvPr/>
          </p:nvSpPr>
          <p:spPr>
            <a:xfrm>
              <a:off x="7652808" y="1624443"/>
              <a:ext cx="1020232" cy="993488"/>
            </a:xfrm>
            <a:prstGeom prst="rect">
              <a:avLst/>
            </a:prstGeom>
            <a:solidFill>
              <a:srgbClr val="FFC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829D53FF-8861-49B3-99DE-47C426A04819}"/>
              </a:ext>
            </a:extLst>
          </p:cNvPr>
          <p:cNvSpPr/>
          <p:nvPr/>
        </p:nvSpPr>
        <p:spPr>
          <a:xfrm>
            <a:off x="234538" y="966885"/>
            <a:ext cx="4155987" cy="954107"/>
          </a:xfrm>
          <a:prstGeom prst="rect">
            <a:avLst/>
          </a:prstGeom>
        </p:spPr>
        <p:txBody>
          <a:bodyPr wrap="square">
            <a:spAutoFit/>
          </a:bodyPr>
          <a:lstStyle/>
          <a:p>
            <a:pPr marL="457200" indent="-457200">
              <a:buFont typeface="Arial" panose="020B0604020202020204" pitchFamily="34" charset="0"/>
              <a:buChar char="•"/>
            </a:pPr>
            <a:r>
              <a:rPr lang="en-US" sz="2800" dirty="0">
                <a:latin typeface="Adobe Garamond Pro" panose="02020502060506020403" pitchFamily="18" charset="0"/>
              </a:rPr>
              <a:t>Any single-mode gate operation</a:t>
            </a:r>
          </a:p>
        </p:txBody>
      </p:sp>
      <p:pic>
        <p:nvPicPr>
          <p:cNvPr id="38916" name="Picture 4">
            <a:extLst>
              <a:ext uri="{FF2B5EF4-FFF2-40B4-BE49-F238E27FC236}">
                <a16:creationId xmlns:a16="http://schemas.microsoft.com/office/drawing/2014/main" id="{51035157-6214-4831-9D9A-F1E90061AC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2949" y="982000"/>
            <a:ext cx="6379465" cy="240717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10C9B52-3CED-4E9C-82B3-4A81E9A51024}"/>
              </a:ext>
            </a:extLst>
          </p:cNvPr>
          <p:cNvSpPr/>
          <p:nvPr/>
        </p:nvSpPr>
        <p:spPr bwMode="auto">
          <a:xfrm>
            <a:off x="10049495" y="2022129"/>
            <a:ext cx="2011680" cy="720615"/>
          </a:xfrm>
          <a:prstGeom prst="rect">
            <a:avLst/>
          </a:prstGeom>
          <a:solidFill>
            <a:srgbClr val="F3F3F3"/>
          </a:solidFill>
          <a:ln>
            <a:solidFill>
              <a:schemeClr val="tx1"/>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0003B591-40B9-4DE5-ADBD-B5FE71B8DF5A}"/>
              </a:ext>
            </a:extLst>
          </p:cNvPr>
          <p:cNvSpPr txBox="1"/>
          <p:nvPr/>
        </p:nvSpPr>
        <p:spPr>
          <a:xfrm>
            <a:off x="10093278" y="2058688"/>
            <a:ext cx="2938272" cy="923330"/>
          </a:xfrm>
          <a:prstGeom prst="rect">
            <a:avLst/>
          </a:prstGeom>
          <a:noFill/>
        </p:spPr>
        <p:txBody>
          <a:bodyPr wrap="square" rtlCol="0">
            <a:spAutoFit/>
          </a:bodyPr>
          <a:lstStyle/>
          <a:p>
            <a:r>
              <a:rPr lang="en-US" dirty="0">
                <a:solidFill>
                  <a:srgbClr val="2D2D8A"/>
                </a:solidFill>
                <a:latin typeface="Adobe Garamond Pro" panose="02020502060506020403" pitchFamily="18" charset="0"/>
              </a:rPr>
              <a:t>T</a:t>
            </a:r>
            <a:r>
              <a:rPr lang="en-US" baseline="-25000" dirty="0">
                <a:solidFill>
                  <a:srgbClr val="2D2D8A"/>
                </a:solidFill>
                <a:latin typeface="Adobe Garamond Pro" panose="02020502060506020403" pitchFamily="18" charset="0"/>
              </a:rPr>
              <a:t>1 </a:t>
            </a:r>
            <a:r>
              <a:rPr lang="en-US" dirty="0">
                <a:solidFill>
                  <a:srgbClr val="2D2D8A"/>
                </a:solidFill>
                <a:latin typeface="Adobe Garamond Pro" panose="02020502060506020403" pitchFamily="18" charset="0"/>
              </a:rPr>
              <a:t> = 1.95 </a:t>
            </a:r>
            <a:r>
              <a:rPr lang="en-US" dirty="0">
                <a:solidFill>
                  <a:srgbClr val="2D2D8A"/>
                </a:solidFill>
                <a:latin typeface="Adobe Garamond Pro" panose="02020502060506020403" pitchFamily="18" charset="0"/>
                <a:sym typeface="Symbol" panose="05050102010706020507" pitchFamily="18" charset="2"/>
              </a:rPr>
              <a:t> 0.1</a:t>
            </a:r>
            <a:r>
              <a:rPr lang="en-US" dirty="0">
                <a:solidFill>
                  <a:srgbClr val="2D2D8A"/>
                </a:solidFill>
                <a:latin typeface="Adobe Garamond Pro" panose="02020502060506020403" pitchFamily="18" charset="0"/>
              </a:rPr>
              <a:t> </a:t>
            </a:r>
            <a:r>
              <a:rPr lang="en-US" dirty="0" err="1">
                <a:solidFill>
                  <a:srgbClr val="2D2D8A"/>
                </a:solidFill>
                <a:latin typeface="Adobe Garamond Pro" panose="02020502060506020403" pitchFamily="18" charset="0"/>
              </a:rPr>
              <a:t>ms</a:t>
            </a:r>
            <a:r>
              <a:rPr lang="en-US" dirty="0">
                <a:solidFill>
                  <a:srgbClr val="2D2D8A"/>
                </a:solidFill>
                <a:latin typeface="Adobe Garamond Pro" panose="02020502060506020403" pitchFamily="18" charset="0"/>
              </a:rPr>
              <a:t> </a:t>
            </a:r>
          </a:p>
          <a:p>
            <a:r>
              <a:rPr lang="en-US" dirty="0">
                <a:solidFill>
                  <a:srgbClr val="2D2D8A"/>
                </a:solidFill>
                <a:latin typeface="Adobe Garamond Pro" panose="02020502060506020403" pitchFamily="18" charset="0"/>
              </a:rPr>
              <a:t>T</a:t>
            </a:r>
            <a:r>
              <a:rPr lang="en-US" baseline="-25000" dirty="0">
                <a:solidFill>
                  <a:srgbClr val="2D2D8A"/>
                </a:solidFill>
                <a:latin typeface="Adobe Garamond Pro" panose="02020502060506020403" pitchFamily="18" charset="0"/>
              </a:rPr>
              <a:t>2 </a:t>
            </a:r>
            <a:r>
              <a:rPr lang="en-US" dirty="0">
                <a:solidFill>
                  <a:srgbClr val="2D2D8A"/>
                </a:solidFill>
                <a:latin typeface="Adobe Garamond Pro" panose="02020502060506020403" pitchFamily="18" charset="0"/>
              </a:rPr>
              <a:t> = 2.4 </a:t>
            </a:r>
            <a:r>
              <a:rPr lang="en-US" dirty="0">
                <a:solidFill>
                  <a:srgbClr val="2D2D8A"/>
                </a:solidFill>
                <a:latin typeface="Adobe Garamond Pro" panose="02020502060506020403" pitchFamily="18" charset="0"/>
                <a:sym typeface="Symbol" panose="05050102010706020507" pitchFamily="18" charset="2"/>
              </a:rPr>
              <a:t> 0.3</a:t>
            </a:r>
            <a:r>
              <a:rPr lang="en-US" dirty="0">
                <a:solidFill>
                  <a:srgbClr val="2D2D8A"/>
                </a:solidFill>
                <a:latin typeface="Adobe Garamond Pro" panose="02020502060506020403" pitchFamily="18" charset="0"/>
              </a:rPr>
              <a:t> </a:t>
            </a:r>
            <a:r>
              <a:rPr lang="en-US" dirty="0" err="1">
                <a:solidFill>
                  <a:srgbClr val="2D2D8A"/>
                </a:solidFill>
                <a:latin typeface="Adobe Garamond Pro" panose="02020502060506020403" pitchFamily="18" charset="0"/>
              </a:rPr>
              <a:t>ms</a:t>
            </a:r>
            <a:endParaRPr lang="en-US" dirty="0">
              <a:solidFill>
                <a:srgbClr val="2D2D8A"/>
              </a:solidFill>
              <a:latin typeface="Adobe Garamond Pro" panose="02020502060506020403" pitchFamily="18" charset="0"/>
            </a:endParaRPr>
          </a:p>
          <a:p>
            <a:endParaRPr lang="en-US" dirty="0"/>
          </a:p>
        </p:txBody>
      </p:sp>
    </p:spTree>
    <p:extLst>
      <p:ext uri="{BB962C8B-B14F-4D97-AF65-F5344CB8AC3E}">
        <p14:creationId xmlns:p14="http://schemas.microsoft.com/office/powerpoint/2010/main" val="2492981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 grpId="0"/>
      <p:bldP spid="33" grpId="0" animBg="1"/>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BFA4FD2-9CC7-4800-A951-D1434B0ADB61}"/>
              </a:ext>
            </a:extLst>
          </p:cNvPr>
          <p:cNvSpPr>
            <a:spLocks noGrp="1"/>
          </p:cNvSpPr>
          <p:nvPr>
            <p:ph type="title"/>
          </p:nvPr>
        </p:nvSpPr>
        <p:spPr>
          <a:xfrm>
            <a:off x="243419" y="152402"/>
            <a:ext cx="10863493" cy="679697"/>
          </a:xfrm>
        </p:spPr>
        <p:txBody>
          <a:bodyPr/>
          <a:lstStyle/>
          <a:p>
            <a:r>
              <a:rPr lang="en-US" sz="3400" b="1" dirty="0">
                <a:latin typeface="Adobe Garamond Pro" pitchFamily="18" charset="0"/>
              </a:rPr>
              <a:t>Addressing the cavity modes through sidebands</a:t>
            </a:r>
            <a:endParaRPr lang="en-US" sz="3400" dirty="0"/>
          </a:p>
        </p:txBody>
      </p:sp>
      <p:sp>
        <p:nvSpPr>
          <p:cNvPr id="4" name="AutoShape 2" descr="C:\Users\Tantalum\AppData\Local\Microsoft\Windows\Temporary Internet Files\Content.MSO\ppt2988.tmp">
            <a:extLst>
              <a:ext uri="{FF2B5EF4-FFF2-40B4-BE49-F238E27FC236}">
                <a16:creationId xmlns:a16="http://schemas.microsoft.com/office/drawing/2014/main" id="{1E9AF88B-C277-4524-B7F3-50DA1CC95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76C8DDB1-4909-42CA-B2F5-A3F59BCCB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24" y="896765"/>
            <a:ext cx="4866667" cy="1685714"/>
          </a:xfrm>
          <a:prstGeom prst="rect">
            <a:avLst/>
          </a:prstGeom>
          <a:scene3d>
            <a:camera prst="orthographicFront">
              <a:rot lat="0" lon="0" rev="30000"/>
            </a:camera>
            <a:lightRig rig="threePt" dir="t"/>
          </a:scene3d>
        </p:spPr>
      </p:pic>
      <p:pic>
        <p:nvPicPr>
          <p:cNvPr id="28" name="Picture 27">
            <a:extLst>
              <a:ext uri="{FF2B5EF4-FFF2-40B4-BE49-F238E27FC236}">
                <a16:creationId xmlns:a16="http://schemas.microsoft.com/office/drawing/2014/main" id="{6299387D-376F-4E95-982E-29A6A3592970}"/>
              </a:ext>
            </a:extLst>
          </p:cNvPr>
          <p:cNvPicPr>
            <a:picLocks noChangeAspect="1"/>
          </p:cNvPicPr>
          <p:nvPr/>
        </p:nvPicPr>
        <p:blipFill>
          <a:blip r:embed="rId3"/>
          <a:stretch>
            <a:fillRect/>
          </a:stretch>
        </p:blipFill>
        <p:spPr>
          <a:xfrm rot="-5400000">
            <a:off x="7275529" y="-530572"/>
            <a:ext cx="2907144" cy="5574524"/>
          </a:xfrm>
          <a:prstGeom prst="rect">
            <a:avLst/>
          </a:prstGeom>
        </p:spPr>
      </p:pic>
      <p:sp>
        <p:nvSpPr>
          <p:cNvPr id="12" name="Rectangle 11">
            <a:extLst>
              <a:ext uri="{FF2B5EF4-FFF2-40B4-BE49-F238E27FC236}">
                <a16:creationId xmlns:a16="http://schemas.microsoft.com/office/drawing/2014/main" id="{BB720930-4202-401E-B26A-13999EB43418}"/>
              </a:ext>
            </a:extLst>
          </p:cNvPr>
          <p:cNvSpPr/>
          <p:nvPr/>
        </p:nvSpPr>
        <p:spPr bwMode="auto">
          <a:xfrm>
            <a:off x="573024" y="896765"/>
            <a:ext cx="4866667" cy="1354065"/>
          </a:xfrm>
          <a:prstGeom prst="rect">
            <a:avLst/>
          </a:prstGeom>
          <a:solidFill>
            <a:srgbClr val="00B050">
              <a:alpha val="18000"/>
            </a:srgbClr>
          </a:solidFill>
          <a:ln>
            <a:solidFill>
              <a:srgbClr val="0070C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1E34921A-A107-4819-904F-DC0AC0E924FC}"/>
              </a:ext>
            </a:extLst>
          </p:cNvPr>
          <p:cNvSpPr/>
          <p:nvPr/>
        </p:nvSpPr>
        <p:spPr bwMode="auto">
          <a:xfrm>
            <a:off x="4267200" y="2242425"/>
            <a:ext cx="1159625" cy="340054"/>
          </a:xfrm>
          <a:prstGeom prst="rect">
            <a:avLst/>
          </a:prstGeom>
          <a:solidFill>
            <a:srgbClr val="C00000">
              <a:alpha val="18000"/>
            </a:srgbClr>
          </a:solidFill>
          <a:ln>
            <a:solidFill>
              <a:srgbClr val="C000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F0F7403E-5D8D-4B86-BFA3-AF1D67C549F6}"/>
              </a:ext>
            </a:extLst>
          </p:cNvPr>
          <p:cNvSpPr txBox="1"/>
          <p:nvPr/>
        </p:nvSpPr>
        <p:spPr>
          <a:xfrm>
            <a:off x="653188" y="3178302"/>
            <a:ext cx="1679367" cy="430887"/>
          </a:xfrm>
          <a:prstGeom prst="rect">
            <a:avLst/>
          </a:prstGeom>
          <a:noFill/>
        </p:spPr>
        <p:txBody>
          <a:bodyPr wrap="square" rtlCol="0">
            <a:spAutoFit/>
          </a:bodyPr>
          <a:lstStyle/>
          <a:p>
            <a:r>
              <a:rPr lang="en-US" sz="2200" i="1" dirty="0">
                <a:solidFill>
                  <a:srgbClr val="C00000"/>
                </a:solidFill>
                <a:latin typeface="Adobe Garamond Pro" panose="02020502060506020403" pitchFamily="18" charset="0"/>
              </a:rPr>
              <a:t>Readout</a:t>
            </a:r>
          </a:p>
        </p:txBody>
      </p:sp>
      <p:sp>
        <p:nvSpPr>
          <p:cNvPr id="15" name="TextBox 14">
            <a:extLst>
              <a:ext uri="{FF2B5EF4-FFF2-40B4-BE49-F238E27FC236}">
                <a16:creationId xmlns:a16="http://schemas.microsoft.com/office/drawing/2014/main" id="{11AD60F6-0469-4BF0-9585-E16186C8C763}"/>
              </a:ext>
            </a:extLst>
          </p:cNvPr>
          <p:cNvSpPr txBox="1"/>
          <p:nvPr/>
        </p:nvSpPr>
        <p:spPr>
          <a:xfrm>
            <a:off x="653188" y="2831975"/>
            <a:ext cx="1594475" cy="430887"/>
          </a:xfrm>
          <a:prstGeom prst="rect">
            <a:avLst/>
          </a:prstGeom>
          <a:noFill/>
        </p:spPr>
        <p:txBody>
          <a:bodyPr wrap="none" rtlCol="0">
            <a:spAutoFit/>
          </a:bodyPr>
          <a:lstStyle/>
          <a:p>
            <a:r>
              <a:rPr lang="en-US" sz="2200" i="1" dirty="0">
                <a:solidFill>
                  <a:srgbClr val="00B050"/>
                </a:solidFill>
                <a:latin typeface="Adobe Garamond Pro" panose="02020502060506020403" pitchFamily="18" charset="0"/>
              </a:rPr>
              <a:t>Storage cavity</a:t>
            </a:r>
          </a:p>
        </p:txBody>
      </p:sp>
      <p:sp>
        <p:nvSpPr>
          <p:cNvPr id="16" name="TextBox 15">
            <a:extLst>
              <a:ext uri="{FF2B5EF4-FFF2-40B4-BE49-F238E27FC236}">
                <a16:creationId xmlns:a16="http://schemas.microsoft.com/office/drawing/2014/main" id="{23C41194-305F-4680-9422-A2C273B32C13}"/>
              </a:ext>
            </a:extLst>
          </p:cNvPr>
          <p:cNvSpPr txBox="1"/>
          <p:nvPr/>
        </p:nvSpPr>
        <p:spPr>
          <a:xfrm>
            <a:off x="6840783" y="2874915"/>
            <a:ext cx="1679367" cy="430887"/>
          </a:xfrm>
          <a:prstGeom prst="rect">
            <a:avLst/>
          </a:prstGeom>
          <a:noFill/>
        </p:spPr>
        <p:txBody>
          <a:bodyPr wrap="square" rtlCol="0">
            <a:spAutoFit/>
          </a:bodyPr>
          <a:lstStyle/>
          <a:p>
            <a:r>
              <a:rPr lang="en-US" sz="2200" i="1" dirty="0" err="1">
                <a:solidFill>
                  <a:srgbClr val="002060"/>
                </a:solidFill>
                <a:latin typeface="Adobe Garamond Pro" panose="02020502060506020403" pitchFamily="18" charset="0"/>
              </a:rPr>
              <a:t>Transmon</a:t>
            </a:r>
            <a:endParaRPr lang="en-US" sz="2200" i="1" dirty="0">
              <a:solidFill>
                <a:srgbClr val="002060"/>
              </a:solidFill>
              <a:latin typeface="Adobe Garamond Pro" panose="02020502060506020403" pitchFamily="18" charset="0"/>
            </a:endParaRPr>
          </a:p>
        </p:txBody>
      </p:sp>
      <p:cxnSp>
        <p:nvCxnSpPr>
          <p:cNvPr id="20" name="Straight Arrow Connector 19">
            <a:extLst>
              <a:ext uri="{FF2B5EF4-FFF2-40B4-BE49-F238E27FC236}">
                <a16:creationId xmlns:a16="http://schemas.microsoft.com/office/drawing/2014/main" id="{E2FC8BD7-1B9D-45C1-B41A-314D00A1BA20}"/>
              </a:ext>
            </a:extLst>
          </p:cNvPr>
          <p:cNvCxnSpPr>
            <a:cxnSpLocks/>
          </p:cNvCxnSpPr>
          <p:nvPr/>
        </p:nvCxnSpPr>
        <p:spPr bwMode="auto">
          <a:xfrm flipV="1">
            <a:off x="8192665" y="2445151"/>
            <a:ext cx="2322576" cy="581145"/>
          </a:xfrm>
          <a:prstGeom prst="straightConnector1">
            <a:avLst/>
          </a:prstGeom>
          <a:ln w="19050" cap="flat" cmpd="sng" algn="ctr">
            <a:solidFill>
              <a:srgbClr val="2D2D8A"/>
            </a:solidFill>
            <a:prstDash val="solid"/>
            <a:round/>
            <a:headEnd type="none" w="med" len="med"/>
            <a:tailEnd type="stealth" w="lg" len="lg"/>
          </a:ln>
          <a:effectLst>
            <a:outerShdw blurRad="50800" dist="50800" dir="5400000" algn="ctr" rotWithShape="0">
              <a:srgbClr val="2D2D8A"/>
            </a:outerShdw>
          </a:effectLst>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E2E2130C-3BB0-4B0C-99BE-F4FF6363E4AF}"/>
              </a:ext>
            </a:extLst>
          </p:cNvPr>
          <p:cNvSpPr/>
          <p:nvPr/>
        </p:nvSpPr>
        <p:spPr bwMode="auto">
          <a:xfrm>
            <a:off x="10554373" y="2197009"/>
            <a:ext cx="219456" cy="430886"/>
          </a:xfrm>
          <a:prstGeom prst="rect">
            <a:avLst/>
          </a:prstGeom>
          <a:solidFill>
            <a:srgbClr val="002060">
              <a:alpha val="18000"/>
            </a:srgbClr>
          </a:solidFill>
          <a:ln>
            <a:solidFill>
              <a:srgbClr val="0070C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pic>
        <p:nvPicPr>
          <p:cNvPr id="19" name="Picture 18">
            <a:extLst>
              <a:ext uri="{FF2B5EF4-FFF2-40B4-BE49-F238E27FC236}">
                <a16:creationId xmlns:a16="http://schemas.microsoft.com/office/drawing/2014/main" id="{65E937D8-24BE-1B43-8CF3-52DD1A085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9648" y="3508782"/>
            <a:ext cx="7512254" cy="3102330"/>
          </a:xfrm>
          <a:prstGeom prst="rect">
            <a:avLst/>
          </a:prstGeom>
        </p:spPr>
      </p:pic>
      <p:sp>
        <p:nvSpPr>
          <p:cNvPr id="22" name="TextBox 21">
            <a:extLst>
              <a:ext uri="{FF2B5EF4-FFF2-40B4-BE49-F238E27FC236}">
                <a16:creationId xmlns:a16="http://schemas.microsoft.com/office/drawing/2014/main" id="{852C5504-AD6F-CA43-BEEB-F346198E75E0}"/>
              </a:ext>
            </a:extLst>
          </p:cNvPr>
          <p:cNvSpPr txBox="1"/>
          <p:nvPr/>
        </p:nvSpPr>
        <p:spPr>
          <a:xfrm>
            <a:off x="766966" y="3868080"/>
            <a:ext cx="2325897" cy="461665"/>
          </a:xfrm>
          <a:prstGeom prst="rect">
            <a:avLst/>
          </a:prstGeom>
          <a:noFill/>
        </p:spPr>
        <p:txBody>
          <a:bodyPr wrap="square" rtlCol="0">
            <a:spAutoFit/>
          </a:bodyPr>
          <a:lstStyle/>
          <a:p>
            <a:r>
              <a:rPr lang="en-US" sz="2400" i="1" dirty="0">
                <a:solidFill>
                  <a:srgbClr val="002060"/>
                </a:solidFill>
                <a:latin typeface="Adobe Garamond Pro" panose="02020502060506020403" pitchFamily="18" charset="0"/>
              </a:rPr>
              <a:t>f0-g1 SWAP</a:t>
            </a:r>
          </a:p>
        </p:txBody>
      </p:sp>
      <p:grpSp>
        <p:nvGrpSpPr>
          <p:cNvPr id="23" name="Group 22">
            <a:extLst>
              <a:ext uri="{FF2B5EF4-FFF2-40B4-BE49-F238E27FC236}">
                <a16:creationId xmlns:a16="http://schemas.microsoft.com/office/drawing/2014/main" id="{CC7FE0CB-2F56-714B-9EBC-4944BBCC961F}"/>
              </a:ext>
            </a:extLst>
          </p:cNvPr>
          <p:cNvGrpSpPr/>
          <p:nvPr/>
        </p:nvGrpSpPr>
        <p:grpSpPr>
          <a:xfrm>
            <a:off x="536448" y="4497342"/>
            <a:ext cx="1939722" cy="1940720"/>
            <a:chOff x="1351958" y="3792568"/>
            <a:chExt cx="1939722" cy="1940720"/>
          </a:xfrm>
        </p:grpSpPr>
        <p:sp>
          <p:nvSpPr>
            <p:cNvPr id="24" name="Freeform 29">
              <a:extLst>
                <a:ext uri="{FF2B5EF4-FFF2-40B4-BE49-F238E27FC236}">
                  <a16:creationId xmlns:a16="http://schemas.microsoft.com/office/drawing/2014/main" id="{67884885-FC11-924B-B659-F9BE93532030}"/>
                </a:ext>
              </a:extLst>
            </p:cNvPr>
            <p:cNvSpPr/>
            <p:nvPr/>
          </p:nvSpPr>
          <p:spPr>
            <a:xfrm rot="18925553">
              <a:off x="2414889" y="4296819"/>
              <a:ext cx="701202" cy="130519"/>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9">
              <a:extLst>
                <a:ext uri="{FF2B5EF4-FFF2-40B4-BE49-F238E27FC236}">
                  <a16:creationId xmlns:a16="http://schemas.microsoft.com/office/drawing/2014/main" id="{33FA0A39-8594-174D-85E4-DE7C1ADC8C2E}"/>
                </a:ext>
              </a:extLst>
            </p:cNvPr>
            <p:cNvSpPr/>
            <p:nvPr/>
          </p:nvSpPr>
          <p:spPr>
            <a:xfrm rot="18925553">
              <a:off x="1688405" y="4973142"/>
              <a:ext cx="701202" cy="130519"/>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C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9">
              <a:extLst>
                <a:ext uri="{FF2B5EF4-FFF2-40B4-BE49-F238E27FC236}">
                  <a16:creationId xmlns:a16="http://schemas.microsoft.com/office/drawing/2014/main" id="{CFB21EBF-8125-8B40-B1DF-074D70756541}"/>
                </a:ext>
              </a:extLst>
            </p:cNvPr>
            <p:cNvSpPr/>
            <p:nvPr/>
          </p:nvSpPr>
          <p:spPr>
            <a:xfrm rot="18925553">
              <a:off x="2392715" y="4973142"/>
              <a:ext cx="701202" cy="130519"/>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C00000"/>
              </a:solidFill>
              <a:headEnd type="none" w="med" len="med"/>
              <a:tailEnd type="none" w="med" len="med"/>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F85F25CF-8ED4-A845-A325-EBA18B427CE7}"/>
                </a:ext>
              </a:extLst>
            </p:cNvPr>
            <p:cNvCxnSpPr>
              <a:cxnSpLocks/>
            </p:cNvCxnSpPr>
            <p:nvPr/>
          </p:nvCxnSpPr>
          <p:spPr bwMode="auto">
            <a:xfrm flipV="1">
              <a:off x="1762013" y="4061642"/>
              <a:ext cx="586817" cy="529406"/>
            </a:xfrm>
            <a:prstGeom prst="straightConnector1">
              <a:avLst/>
            </a:prstGeom>
            <a:solidFill>
              <a:srgbClr val="F3F3F3"/>
            </a:solidFill>
            <a:ln w="19050" cap="flat" cmpd="sng" algn="ctr">
              <a:solidFill>
                <a:srgbClr val="00B050"/>
              </a:solidFill>
              <a:prstDash val="sysDash"/>
              <a:round/>
              <a:headEnd type="none" w="med" len="med"/>
              <a:tailEnd type="none" w="lg" len="lg"/>
            </a:ln>
            <a:effectLst/>
            <a:scene3d>
              <a:camera prst="orthographicFront">
                <a:rot lat="0" lon="0" rev="5400000"/>
              </a:camera>
              <a:lightRig rig="threePt" dir="t"/>
            </a:scene3d>
          </p:spPr>
        </p:cxnSp>
        <p:pic>
          <p:nvPicPr>
            <p:cNvPr id="29" name="Picture 28">
              <a:extLst>
                <a:ext uri="{FF2B5EF4-FFF2-40B4-BE49-F238E27FC236}">
                  <a16:creationId xmlns:a16="http://schemas.microsoft.com/office/drawing/2014/main" id="{37F46556-6E97-EF43-9AF7-2800EA82F021}"/>
                </a:ext>
              </a:extLst>
            </p:cNvPr>
            <p:cNvPicPr>
              <a:picLocks noChangeAspect="1"/>
            </p:cNvPicPr>
            <p:nvPr/>
          </p:nvPicPr>
          <p:blipFill>
            <a:blip r:embed="rId5"/>
            <a:stretch>
              <a:fillRect/>
            </a:stretch>
          </p:blipFill>
          <p:spPr>
            <a:xfrm>
              <a:off x="1652968" y="5394799"/>
              <a:ext cx="180975" cy="314325"/>
            </a:xfrm>
            <a:prstGeom prst="rect">
              <a:avLst/>
            </a:prstGeom>
          </p:spPr>
        </p:pic>
        <p:pic>
          <p:nvPicPr>
            <p:cNvPr id="30" name="Picture 29">
              <a:extLst>
                <a:ext uri="{FF2B5EF4-FFF2-40B4-BE49-F238E27FC236}">
                  <a16:creationId xmlns:a16="http://schemas.microsoft.com/office/drawing/2014/main" id="{3D4DC898-A6BA-B341-B22B-77FE4047656F}"/>
                </a:ext>
              </a:extLst>
            </p:cNvPr>
            <p:cNvPicPr>
              <a:picLocks noChangeAspect="1"/>
            </p:cNvPicPr>
            <p:nvPr/>
          </p:nvPicPr>
          <p:blipFill>
            <a:blip r:embed="rId5"/>
            <a:stretch>
              <a:fillRect/>
            </a:stretch>
          </p:blipFill>
          <p:spPr>
            <a:xfrm>
              <a:off x="2896915" y="5418963"/>
              <a:ext cx="180975" cy="314325"/>
            </a:xfrm>
            <a:prstGeom prst="rect">
              <a:avLst/>
            </a:prstGeom>
          </p:spPr>
        </p:pic>
        <p:pic>
          <p:nvPicPr>
            <p:cNvPr id="31" name="Picture 30">
              <a:extLst>
                <a:ext uri="{FF2B5EF4-FFF2-40B4-BE49-F238E27FC236}">
                  <a16:creationId xmlns:a16="http://schemas.microsoft.com/office/drawing/2014/main" id="{3AFEB32B-D588-2943-834D-60E9401FEC6F}"/>
                </a:ext>
              </a:extLst>
            </p:cNvPr>
            <p:cNvPicPr>
              <a:picLocks noChangeAspect="1"/>
            </p:cNvPicPr>
            <p:nvPr/>
          </p:nvPicPr>
          <p:blipFill>
            <a:blip r:embed="rId6"/>
            <a:stretch>
              <a:fillRect/>
            </a:stretch>
          </p:blipFill>
          <p:spPr>
            <a:xfrm>
              <a:off x="3053555" y="3792568"/>
              <a:ext cx="238125" cy="371475"/>
            </a:xfrm>
            <a:prstGeom prst="rect">
              <a:avLst/>
            </a:prstGeom>
          </p:spPr>
        </p:pic>
        <p:sp>
          <p:nvSpPr>
            <p:cNvPr id="32" name="TextBox 31">
              <a:extLst>
                <a:ext uri="{FF2B5EF4-FFF2-40B4-BE49-F238E27FC236}">
                  <a16:creationId xmlns:a16="http://schemas.microsoft.com/office/drawing/2014/main" id="{6E3FC2F7-AE09-684C-ABC8-9A0BF06F4C22}"/>
                </a:ext>
              </a:extLst>
            </p:cNvPr>
            <p:cNvSpPr txBox="1"/>
            <p:nvPr/>
          </p:nvSpPr>
          <p:spPr>
            <a:xfrm>
              <a:off x="1351958" y="4226212"/>
              <a:ext cx="687048" cy="369332"/>
            </a:xfrm>
            <a:prstGeom prst="rect">
              <a:avLst/>
            </a:prstGeom>
            <a:noFill/>
          </p:spPr>
          <p:txBody>
            <a:bodyPr wrap="none" rtlCol="0">
              <a:spAutoFit/>
            </a:bodyPr>
            <a:lstStyle/>
            <a:p>
              <a:r>
                <a:rPr lang="en-US" i="1" dirty="0">
                  <a:solidFill>
                    <a:srgbClr val="00B050"/>
                  </a:solidFill>
                  <a:latin typeface="Adobe Garamond Pro" panose="02020502060506020403" pitchFamily="18" charset="0"/>
                </a:rPr>
                <a:t>Drive</a:t>
              </a:r>
            </a:p>
          </p:txBody>
        </p:sp>
      </p:grpSp>
    </p:spTree>
    <p:extLst>
      <p:ext uri="{BB962C8B-B14F-4D97-AF65-F5344CB8AC3E}">
        <p14:creationId xmlns:p14="http://schemas.microsoft.com/office/powerpoint/2010/main" val="796879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419" y="758952"/>
            <a:ext cx="11159744" cy="5334000"/>
          </a:xfrm>
        </p:spPr>
        <p:txBody>
          <a:bodyPr/>
          <a:lstStyle/>
          <a:p>
            <a:pPr>
              <a:lnSpc>
                <a:spcPct val="150000"/>
              </a:lnSpc>
              <a:buFont typeface="Wingdings" pitchFamily="2" charset="2"/>
              <a:buChar char="q"/>
            </a:pPr>
            <a:r>
              <a:rPr lang="en-US" dirty="0"/>
              <a:t>Introduction to 3D circuit QED</a:t>
            </a:r>
          </a:p>
          <a:p>
            <a:pPr>
              <a:lnSpc>
                <a:spcPct val="150000"/>
              </a:lnSpc>
              <a:buFont typeface="Wingdings" pitchFamily="2" charset="2"/>
              <a:buChar char="q"/>
            </a:pPr>
            <a:r>
              <a:rPr lang="en-US" dirty="0"/>
              <a:t>Extracting the </a:t>
            </a:r>
            <a:r>
              <a:rPr lang="en-US" dirty="0" err="1"/>
              <a:t>cQED</a:t>
            </a:r>
            <a:r>
              <a:rPr lang="en-US" dirty="0"/>
              <a:t> Hamiltonian</a:t>
            </a:r>
          </a:p>
          <a:p>
            <a:pPr lvl="1">
              <a:lnSpc>
                <a:spcPct val="150000"/>
              </a:lnSpc>
              <a:buFont typeface="Arial" panose="020B0604020202020204" pitchFamily="34" charset="0"/>
              <a:buChar char="•"/>
            </a:pPr>
            <a:r>
              <a:rPr lang="en-US" sz="2400" dirty="0"/>
              <a:t>Black box quantization</a:t>
            </a:r>
          </a:p>
          <a:p>
            <a:pPr>
              <a:lnSpc>
                <a:spcPct val="150000"/>
              </a:lnSpc>
              <a:buFont typeface="Wingdings" pitchFamily="2" charset="2"/>
              <a:buChar char="q"/>
            </a:pPr>
            <a:r>
              <a:rPr lang="en-US" dirty="0"/>
              <a:t>Quantum control using a </a:t>
            </a:r>
            <a:r>
              <a:rPr lang="en-US" dirty="0" err="1"/>
              <a:t>transmon</a:t>
            </a:r>
            <a:endParaRPr lang="en-US" dirty="0"/>
          </a:p>
          <a:p>
            <a:pPr lvl="1">
              <a:lnSpc>
                <a:spcPct val="150000"/>
              </a:lnSpc>
              <a:buFont typeface="Arial" panose="020B0604020202020204" pitchFamily="34" charset="0"/>
              <a:buChar char="•"/>
            </a:pPr>
            <a:r>
              <a:rPr lang="en-US" sz="2400" dirty="0"/>
              <a:t>4-wave mixing</a:t>
            </a:r>
          </a:p>
          <a:p>
            <a:pPr lvl="1">
              <a:lnSpc>
                <a:spcPct val="150000"/>
              </a:lnSpc>
              <a:buFont typeface="Arial" panose="020B0604020202020204" pitchFamily="34" charset="0"/>
              <a:buChar char="•"/>
            </a:pPr>
            <a:r>
              <a:rPr lang="en-US" sz="2400" dirty="0"/>
              <a:t>SNAP gates</a:t>
            </a:r>
          </a:p>
          <a:p>
            <a:pPr lvl="1">
              <a:lnSpc>
                <a:spcPct val="150000"/>
              </a:lnSpc>
              <a:buFont typeface="Arial" panose="020B0604020202020204" pitchFamily="34" charset="0"/>
              <a:buChar char="•"/>
            </a:pPr>
            <a:r>
              <a:rPr lang="en-US" sz="2400" dirty="0"/>
              <a:t>Photon blockade</a:t>
            </a:r>
          </a:p>
          <a:p>
            <a:pPr lvl="1">
              <a:lnSpc>
                <a:spcPct val="150000"/>
              </a:lnSpc>
              <a:buFont typeface="Arial" panose="020B0604020202020204" pitchFamily="34" charset="0"/>
              <a:buChar char="•"/>
            </a:pPr>
            <a:r>
              <a:rPr lang="en-US" sz="2400" dirty="0"/>
              <a:t>Conditional displacements</a:t>
            </a:r>
          </a:p>
          <a:p>
            <a:pPr>
              <a:lnSpc>
                <a:spcPct val="150000"/>
              </a:lnSpc>
              <a:buFont typeface="Wingdings" pitchFamily="2" charset="2"/>
              <a:buChar char="q"/>
            </a:pPr>
            <a:r>
              <a:rPr lang="en-US" dirty="0"/>
              <a:t>Multimode operations</a:t>
            </a:r>
          </a:p>
        </p:txBody>
      </p:sp>
      <p:sp>
        <p:nvSpPr>
          <p:cNvPr id="2" name="Title 1"/>
          <p:cNvSpPr>
            <a:spLocks noGrp="1"/>
          </p:cNvSpPr>
          <p:nvPr>
            <p:ph type="title"/>
          </p:nvPr>
        </p:nvSpPr>
        <p:spPr/>
        <p:txBody>
          <a:bodyPr/>
          <a:lstStyle/>
          <a:p>
            <a:r>
              <a:rPr lang="en-US" sz="3400" dirty="0"/>
              <a:t>Outline</a:t>
            </a:r>
          </a:p>
        </p:txBody>
      </p:sp>
      <p:pic>
        <p:nvPicPr>
          <p:cNvPr id="12" name="Picture 11">
            <a:extLst>
              <a:ext uri="{FF2B5EF4-FFF2-40B4-BE49-F238E27FC236}">
                <a16:creationId xmlns:a16="http://schemas.microsoft.com/office/drawing/2014/main" id="{08D436CB-E3A2-414C-AA3B-5DF468507E57}"/>
              </a:ext>
            </a:extLst>
          </p:cNvPr>
          <p:cNvPicPr>
            <a:picLocks noChangeAspect="1"/>
          </p:cNvPicPr>
          <p:nvPr/>
        </p:nvPicPr>
        <p:blipFill rotWithShape="1">
          <a:blip r:embed="rId3">
            <a:extLst>
              <a:ext uri="{28A0092B-C50C-407E-A947-70E740481C1C}">
                <a14:useLocalDpi xmlns:a14="http://schemas.microsoft.com/office/drawing/2010/main" val="0"/>
              </a:ext>
            </a:extLst>
          </a:blip>
          <a:srcRect t="1" r="51693" b="-3207"/>
          <a:stretch/>
        </p:blipFill>
        <p:spPr>
          <a:xfrm>
            <a:off x="8936986" y="4232095"/>
            <a:ext cx="2635261" cy="2252084"/>
          </a:xfrm>
          <a:prstGeom prst="rect">
            <a:avLst/>
          </a:prstGeom>
        </p:spPr>
      </p:pic>
      <p:grpSp>
        <p:nvGrpSpPr>
          <p:cNvPr id="13" name="Group 12">
            <a:extLst>
              <a:ext uri="{FF2B5EF4-FFF2-40B4-BE49-F238E27FC236}">
                <a16:creationId xmlns:a16="http://schemas.microsoft.com/office/drawing/2014/main" id="{4FB8B8E0-3D68-4FC4-AFD0-E8148576F0AA}"/>
              </a:ext>
            </a:extLst>
          </p:cNvPr>
          <p:cNvGrpSpPr/>
          <p:nvPr/>
        </p:nvGrpSpPr>
        <p:grpSpPr>
          <a:xfrm>
            <a:off x="6030396" y="3008120"/>
            <a:ext cx="2899443" cy="2929765"/>
            <a:chOff x="1054962" y="1051560"/>
            <a:chExt cx="4023360" cy="4638404"/>
          </a:xfrm>
        </p:grpSpPr>
        <p:pic>
          <p:nvPicPr>
            <p:cNvPr id="14" name="Picture 13">
              <a:extLst>
                <a:ext uri="{FF2B5EF4-FFF2-40B4-BE49-F238E27FC236}">
                  <a16:creationId xmlns:a16="http://schemas.microsoft.com/office/drawing/2014/main" id="{57BF9315-85F8-4C60-B556-567E4C2B0451}"/>
                </a:ext>
              </a:extLst>
            </p:cNvPr>
            <p:cNvPicPr>
              <a:picLocks noChangeAspect="1"/>
            </p:cNvPicPr>
            <p:nvPr/>
          </p:nvPicPr>
          <p:blipFill rotWithShape="1">
            <a:blip r:embed="rId4"/>
            <a:srcRect t="11309" r="60182" b="8957"/>
            <a:stretch/>
          </p:blipFill>
          <p:spPr>
            <a:xfrm>
              <a:off x="1056361" y="1563624"/>
              <a:ext cx="3582710" cy="4126340"/>
            </a:xfrm>
            <a:prstGeom prst="rect">
              <a:avLst/>
            </a:prstGeom>
          </p:spPr>
        </p:pic>
        <p:sp>
          <p:nvSpPr>
            <p:cNvPr id="15" name="Rectangle 14">
              <a:extLst>
                <a:ext uri="{FF2B5EF4-FFF2-40B4-BE49-F238E27FC236}">
                  <a16:creationId xmlns:a16="http://schemas.microsoft.com/office/drawing/2014/main" id="{81D16B47-DF5E-462F-A16D-93B4459DD78F}"/>
                </a:ext>
              </a:extLst>
            </p:cNvPr>
            <p:cNvSpPr/>
            <p:nvPr/>
          </p:nvSpPr>
          <p:spPr bwMode="auto">
            <a:xfrm>
              <a:off x="1054962" y="1051560"/>
              <a:ext cx="4023360" cy="512064"/>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grpSp>
        <p:nvGrpSpPr>
          <p:cNvPr id="19" name="Group 18">
            <a:extLst>
              <a:ext uri="{FF2B5EF4-FFF2-40B4-BE49-F238E27FC236}">
                <a16:creationId xmlns:a16="http://schemas.microsoft.com/office/drawing/2014/main" id="{C9035EE1-A17E-4FFE-9198-6D9D37C025B9}"/>
              </a:ext>
            </a:extLst>
          </p:cNvPr>
          <p:cNvGrpSpPr/>
          <p:nvPr/>
        </p:nvGrpSpPr>
        <p:grpSpPr>
          <a:xfrm>
            <a:off x="9282564" y="2322453"/>
            <a:ext cx="2113839" cy="2033906"/>
            <a:chOff x="6691470" y="2463673"/>
            <a:chExt cx="2113839" cy="2033906"/>
          </a:xfrm>
        </p:grpSpPr>
        <p:pic>
          <p:nvPicPr>
            <p:cNvPr id="9" name="Picture 8">
              <a:extLst>
                <a:ext uri="{FF2B5EF4-FFF2-40B4-BE49-F238E27FC236}">
                  <a16:creationId xmlns:a16="http://schemas.microsoft.com/office/drawing/2014/main" id="{B9BA78DC-99F7-804B-9702-642B31BC2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558" y="2463673"/>
              <a:ext cx="1936751" cy="1936751"/>
            </a:xfrm>
            <a:prstGeom prst="rect">
              <a:avLst/>
            </a:prstGeom>
          </p:spPr>
        </p:pic>
        <p:pic>
          <p:nvPicPr>
            <p:cNvPr id="6" name="Picture 5">
              <a:extLst>
                <a:ext uri="{FF2B5EF4-FFF2-40B4-BE49-F238E27FC236}">
                  <a16:creationId xmlns:a16="http://schemas.microsoft.com/office/drawing/2014/main" id="{0386FB71-750E-4AAD-BA07-4AF3FA15CCFB}"/>
                </a:ext>
              </a:extLst>
            </p:cNvPr>
            <p:cNvPicPr>
              <a:picLocks noChangeAspect="1"/>
            </p:cNvPicPr>
            <p:nvPr/>
          </p:nvPicPr>
          <p:blipFill>
            <a:blip r:embed="rId6"/>
            <a:stretch>
              <a:fillRect/>
            </a:stretch>
          </p:blipFill>
          <p:spPr>
            <a:xfrm>
              <a:off x="7671816" y="4303269"/>
              <a:ext cx="472440" cy="194310"/>
            </a:xfrm>
            <a:prstGeom prst="rect">
              <a:avLst/>
            </a:prstGeom>
          </p:spPr>
        </p:pic>
        <p:pic>
          <p:nvPicPr>
            <p:cNvPr id="18" name="Picture 17">
              <a:extLst>
                <a:ext uri="{FF2B5EF4-FFF2-40B4-BE49-F238E27FC236}">
                  <a16:creationId xmlns:a16="http://schemas.microsoft.com/office/drawing/2014/main" id="{946516B6-2704-4A6F-BD57-8708916F4E62}"/>
                </a:ext>
              </a:extLst>
            </p:cNvPr>
            <p:cNvPicPr>
              <a:picLocks noChangeAspect="1"/>
            </p:cNvPicPr>
            <p:nvPr/>
          </p:nvPicPr>
          <p:blipFill>
            <a:blip r:embed="rId7"/>
            <a:stretch>
              <a:fillRect/>
            </a:stretch>
          </p:blipFill>
          <p:spPr>
            <a:xfrm>
              <a:off x="6691470" y="3149340"/>
              <a:ext cx="289560" cy="468630"/>
            </a:xfrm>
            <a:prstGeom prst="rect">
              <a:avLst/>
            </a:prstGeom>
          </p:spPr>
        </p:pic>
      </p:grpSp>
      <p:pic>
        <p:nvPicPr>
          <p:cNvPr id="5" name="Picture 2" descr="E:\Google Drive\Google Photos\2017\IMG_20170228_193259.jpg">
            <a:extLst>
              <a:ext uri="{FF2B5EF4-FFF2-40B4-BE49-F238E27FC236}">
                <a16:creationId xmlns:a16="http://schemas.microsoft.com/office/drawing/2014/main" id="{EA995C59-B1DB-4D1C-87C9-9AEF23E87E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3862" b="26391"/>
          <a:stretch/>
        </p:blipFill>
        <p:spPr bwMode="auto">
          <a:xfrm>
            <a:off x="6937248" y="1053213"/>
            <a:ext cx="4291298" cy="12802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AF9D705-BFA2-4A74-B8AF-416754BA730C}"/>
              </a:ext>
            </a:extLst>
          </p:cNvPr>
          <p:cNvSpPr/>
          <p:nvPr/>
        </p:nvSpPr>
        <p:spPr bwMode="auto">
          <a:xfrm>
            <a:off x="0" y="756153"/>
            <a:ext cx="12204192" cy="819326"/>
          </a:xfrm>
          <a:prstGeom prst="rect">
            <a:avLst/>
          </a:prstGeom>
          <a:solidFill>
            <a:srgbClr val="2D2D8A">
              <a:alpha val="10000"/>
            </a:srgbClr>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01084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E514-3FB5-6A4A-8A31-A12997A98983}"/>
              </a:ext>
            </a:extLst>
          </p:cNvPr>
          <p:cNvSpPr>
            <a:spLocks noGrp="1"/>
          </p:cNvSpPr>
          <p:nvPr>
            <p:ph type="title"/>
          </p:nvPr>
        </p:nvSpPr>
        <p:spPr/>
        <p:txBody>
          <a:bodyPr/>
          <a:lstStyle/>
          <a:p>
            <a:r>
              <a:rPr lang="en-US" sz="3600" dirty="0"/>
              <a:t>Beam splitter operations between cavity modes!</a:t>
            </a:r>
          </a:p>
        </p:txBody>
      </p:sp>
      <p:pic>
        <p:nvPicPr>
          <p:cNvPr id="3" name="Picture 2">
            <a:extLst>
              <a:ext uri="{FF2B5EF4-FFF2-40B4-BE49-F238E27FC236}">
                <a16:creationId xmlns:a16="http://schemas.microsoft.com/office/drawing/2014/main" id="{2CF01743-F63F-4A0F-B026-606B56E10093}"/>
              </a:ext>
            </a:extLst>
          </p:cNvPr>
          <p:cNvPicPr>
            <a:picLocks noChangeAspect="1"/>
          </p:cNvPicPr>
          <p:nvPr/>
        </p:nvPicPr>
        <p:blipFill>
          <a:blip r:embed="rId3"/>
          <a:stretch>
            <a:fillRect/>
          </a:stretch>
        </p:blipFill>
        <p:spPr>
          <a:xfrm>
            <a:off x="6591043" y="1124712"/>
            <a:ext cx="5172075" cy="5057775"/>
          </a:xfrm>
          <a:prstGeom prst="rect">
            <a:avLst/>
          </a:prstGeom>
        </p:spPr>
      </p:pic>
      <p:grpSp>
        <p:nvGrpSpPr>
          <p:cNvPr id="26" name="Group 25">
            <a:extLst>
              <a:ext uri="{FF2B5EF4-FFF2-40B4-BE49-F238E27FC236}">
                <a16:creationId xmlns:a16="http://schemas.microsoft.com/office/drawing/2014/main" id="{6E5C27CF-007B-4979-863E-7A8B91363C1C}"/>
              </a:ext>
            </a:extLst>
          </p:cNvPr>
          <p:cNvGrpSpPr/>
          <p:nvPr/>
        </p:nvGrpSpPr>
        <p:grpSpPr>
          <a:xfrm>
            <a:off x="770671" y="1688741"/>
            <a:ext cx="3207640" cy="2646127"/>
            <a:chOff x="328040" y="2664696"/>
            <a:chExt cx="3207640" cy="2646127"/>
          </a:xfrm>
        </p:grpSpPr>
        <p:grpSp>
          <p:nvGrpSpPr>
            <p:cNvPr id="16" name="Group 15">
              <a:extLst>
                <a:ext uri="{FF2B5EF4-FFF2-40B4-BE49-F238E27FC236}">
                  <a16:creationId xmlns:a16="http://schemas.microsoft.com/office/drawing/2014/main" id="{5A724696-9603-4DF7-9364-1DA2313FF429}"/>
                </a:ext>
              </a:extLst>
            </p:cNvPr>
            <p:cNvGrpSpPr/>
            <p:nvPr/>
          </p:nvGrpSpPr>
          <p:grpSpPr>
            <a:xfrm>
              <a:off x="1121664" y="2833973"/>
              <a:ext cx="2414016" cy="2340864"/>
              <a:chOff x="1121664" y="2833973"/>
              <a:chExt cx="2414016" cy="2340864"/>
            </a:xfrm>
          </p:grpSpPr>
          <p:cxnSp>
            <p:nvCxnSpPr>
              <p:cNvPr id="7" name="Straight Connector 6">
                <a:extLst>
                  <a:ext uri="{FF2B5EF4-FFF2-40B4-BE49-F238E27FC236}">
                    <a16:creationId xmlns:a16="http://schemas.microsoft.com/office/drawing/2014/main" id="{0FD1B39F-DD20-4411-B36B-39B4A00F791A}"/>
                  </a:ext>
                </a:extLst>
              </p:cNvPr>
              <p:cNvCxnSpPr/>
              <p:nvPr/>
            </p:nvCxnSpPr>
            <p:spPr bwMode="auto">
              <a:xfrm>
                <a:off x="1121664" y="5174837"/>
                <a:ext cx="914400" cy="0"/>
              </a:xfrm>
              <a:prstGeom prst="line">
                <a:avLst/>
              </a:prstGeom>
              <a:solidFill>
                <a:srgbClr val="F3F3F3"/>
              </a:solidFill>
              <a:ln w="28575" cap="flat" cmpd="sng" algn="ctr">
                <a:solidFill>
                  <a:schemeClr val="accent2"/>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6197C81E-E678-4319-89C8-B233C056B20F}"/>
                  </a:ext>
                </a:extLst>
              </p:cNvPr>
              <p:cNvCxnSpPr/>
              <p:nvPr/>
            </p:nvCxnSpPr>
            <p:spPr bwMode="auto">
              <a:xfrm>
                <a:off x="1121664" y="3404284"/>
                <a:ext cx="914400" cy="0"/>
              </a:xfrm>
              <a:prstGeom prst="line">
                <a:avLst/>
              </a:prstGeom>
              <a:solidFill>
                <a:srgbClr val="F3F3F3"/>
              </a:solidFill>
              <a:ln w="28575" cap="flat" cmpd="sng" algn="ctr">
                <a:solidFill>
                  <a:srgbClr val="FF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E2F10363-8955-4CFB-B889-5EC4A312A4FC}"/>
                  </a:ext>
                </a:extLst>
              </p:cNvPr>
              <p:cNvCxnSpPr/>
              <p:nvPr/>
            </p:nvCxnSpPr>
            <p:spPr bwMode="auto">
              <a:xfrm>
                <a:off x="1121664" y="2833973"/>
                <a:ext cx="914400" cy="0"/>
              </a:xfrm>
              <a:prstGeom prst="line">
                <a:avLst/>
              </a:prstGeom>
              <a:solidFill>
                <a:srgbClr val="F3F3F3"/>
              </a:solidFill>
              <a:ln w="28575" cap="flat" cmpd="sng" algn="ctr">
                <a:solidFill>
                  <a:srgbClr val="005392"/>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3183D86B-69F8-4300-BE0D-E234009D234F}"/>
                  </a:ext>
                </a:extLst>
              </p:cNvPr>
              <p:cNvCxnSpPr/>
              <p:nvPr/>
            </p:nvCxnSpPr>
            <p:spPr bwMode="auto">
              <a:xfrm>
                <a:off x="2621280" y="4077557"/>
                <a:ext cx="914400" cy="0"/>
              </a:xfrm>
              <a:prstGeom prst="line">
                <a:avLst/>
              </a:prstGeom>
              <a:solidFill>
                <a:srgbClr val="F3F3F3"/>
              </a:solidFill>
              <a:ln w="28575" cap="flat" cmpd="sng" algn="ctr">
                <a:solidFill>
                  <a:schemeClr val="accent2"/>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0D1F8CC0-EAB3-4224-988E-0BBF8BF7B046}"/>
                    </a:ext>
                  </a:extLst>
                </p:cNvPr>
                <p:cNvSpPr/>
                <p:nvPr/>
              </p:nvSpPr>
              <p:spPr>
                <a:xfrm>
                  <a:off x="338831" y="4972269"/>
                  <a:ext cx="70968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solidFill>
                                  <a:schemeClr val="tx1"/>
                                </a:solidFill>
                                <a:latin typeface="Cambria Math" panose="02040503050406030204" pitchFamily="18" charset="0"/>
                              </a:rPr>
                            </m:ctrlPr>
                          </m:dPr>
                          <m:e>
                            <m:r>
                              <m:rPr>
                                <m:sty m:val="p"/>
                              </m:rPr>
                              <a:rPr lang="en-US" sz="1600" b="0" i="0" smtClean="0">
                                <a:solidFill>
                                  <a:schemeClr val="tx1"/>
                                </a:solidFill>
                                <a:latin typeface="Cambria Math" panose="02040503050406030204" pitchFamily="18" charset="0"/>
                              </a:rPr>
                              <m:t>g</m:t>
                            </m:r>
                            <m:r>
                              <a:rPr lang="en-US" sz="1600" b="0" i="0" smtClean="0">
                                <a:solidFill>
                                  <a:schemeClr val="tx1"/>
                                </a:solidFill>
                                <a:latin typeface="Cambria Math" panose="02040503050406030204" pitchFamily="18" charset="0"/>
                              </a:rPr>
                              <m:t>00</m:t>
                            </m:r>
                          </m:e>
                        </m:d>
                      </m:oMath>
                    </m:oMathPara>
                  </a14:m>
                  <a:endParaRPr lang="en-US" sz="1600" dirty="0"/>
                </a:p>
              </p:txBody>
            </p:sp>
          </mc:Choice>
          <mc:Fallback xmlns="">
            <p:sp>
              <p:nvSpPr>
                <p:cNvPr id="17" name="Rectangle 16">
                  <a:extLst>
                    <a:ext uri="{FF2B5EF4-FFF2-40B4-BE49-F238E27FC236}">
                      <a16:creationId xmlns:a16="http://schemas.microsoft.com/office/drawing/2014/main" id="{0D1F8CC0-EAB3-4224-988E-0BBF8BF7B046}"/>
                    </a:ext>
                  </a:extLst>
                </p:cNvPr>
                <p:cNvSpPr>
                  <a:spLocks noRot="1" noChangeAspect="1" noMove="1" noResize="1" noEditPoints="1" noAdjustHandles="1" noChangeArrowheads="1" noChangeShapeType="1" noTextEdit="1"/>
                </p:cNvSpPr>
                <p:nvPr/>
              </p:nvSpPr>
              <p:spPr>
                <a:xfrm>
                  <a:off x="338831" y="4972269"/>
                  <a:ext cx="709681" cy="338554"/>
                </a:xfrm>
                <a:prstGeom prst="rect">
                  <a:avLst/>
                </a:prstGeom>
                <a:blipFill>
                  <a:blip r:embed="rId4"/>
                  <a:stretch>
                    <a:fillRect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AC08858F-259F-402A-BA64-C2B45C799AD1}"/>
                    </a:ext>
                  </a:extLst>
                </p:cNvPr>
                <p:cNvSpPr/>
                <p:nvPr/>
              </p:nvSpPr>
              <p:spPr>
                <a:xfrm>
                  <a:off x="1802779" y="3886451"/>
                  <a:ext cx="71128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solidFill>
                                  <a:schemeClr val="tx1"/>
                                </a:solidFill>
                                <a:latin typeface="Cambria Math" panose="02040503050406030204" pitchFamily="18" charset="0"/>
                              </a:rPr>
                            </m:ctrlPr>
                          </m:dPr>
                          <m:e>
                            <m:r>
                              <m:rPr>
                                <m:sty m:val="p"/>
                              </m:rPr>
                              <a:rPr lang="en-US" sz="1600" b="0" i="0" smtClean="0">
                                <a:solidFill>
                                  <a:schemeClr val="tx1"/>
                                </a:solidFill>
                                <a:latin typeface="Cambria Math" panose="02040503050406030204" pitchFamily="18" charset="0"/>
                              </a:rPr>
                              <m:t>e</m:t>
                            </m:r>
                            <m:r>
                              <a:rPr lang="en-US" sz="1600" b="0" i="0" smtClean="0">
                                <a:solidFill>
                                  <a:schemeClr val="tx1"/>
                                </a:solidFill>
                                <a:latin typeface="Cambria Math" panose="02040503050406030204" pitchFamily="18" charset="0"/>
                              </a:rPr>
                              <m:t>00</m:t>
                            </m:r>
                          </m:e>
                        </m:d>
                      </m:oMath>
                    </m:oMathPara>
                  </a14:m>
                  <a:endParaRPr lang="en-US" sz="1600" dirty="0"/>
                </a:p>
              </p:txBody>
            </p:sp>
          </mc:Choice>
          <mc:Fallback xmlns="">
            <p:sp>
              <p:nvSpPr>
                <p:cNvPr id="18" name="Rectangle 17">
                  <a:extLst>
                    <a:ext uri="{FF2B5EF4-FFF2-40B4-BE49-F238E27FC236}">
                      <a16:creationId xmlns:a16="http://schemas.microsoft.com/office/drawing/2014/main" id="{AC08858F-259F-402A-BA64-C2B45C799AD1}"/>
                    </a:ext>
                  </a:extLst>
                </p:cNvPr>
                <p:cNvSpPr>
                  <a:spLocks noRot="1" noChangeAspect="1" noMove="1" noResize="1" noEditPoints="1" noAdjustHandles="1" noChangeArrowheads="1" noChangeShapeType="1" noTextEdit="1"/>
                </p:cNvSpPr>
                <p:nvPr/>
              </p:nvSpPr>
              <p:spPr>
                <a:xfrm>
                  <a:off x="1802779" y="3886451"/>
                  <a:ext cx="711285"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28BA3C9-70FE-4F82-B08C-FEA59B1D919F}"/>
                    </a:ext>
                  </a:extLst>
                </p:cNvPr>
                <p:cNvSpPr/>
                <p:nvPr/>
              </p:nvSpPr>
              <p:spPr>
                <a:xfrm>
                  <a:off x="328040" y="3211013"/>
                  <a:ext cx="70968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solidFill>
                                  <a:srgbClr val="FF0000"/>
                                </a:solidFill>
                                <a:latin typeface="Cambria Math" panose="02040503050406030204" pitchFamily="18" charset="0"/>
                              </a:rPr>
                            </m:ctrlPr>
                          </m:dPr>
                          <m:e>
                            <m:r>
                              <m:rPr>
                                <m:sty m:val="p"/>
                              </m:rPr>
                              <a:rPr lang="en-US" sz="1600" b="0" i="0" smtClean="0">
                                <a:solidFill>
                                  <a:srgbClr val="FF0000"/>
                                </a:solidFill>
                                <a:latin typeface="Cambria Math" panose="02040503050406030204" pitchFamily="18" charset="0"/>
                              </a:rPr>
                              <m:t>g</m:t>
                            </m:r>
                            <m:r>
                              <a:rPr lang="en-US" sz="1600" b="0" i="0" smtClean="0">
                                <a:solidFill>
                                  <a:srgbClr val="FF0000"/>
                                </a:solidFill>
                                <a:latin typeface="Cambria Math" panose="02040503050406030204" pitchFamily="18" charset="0"/>
                              </a:rPr>
                              <m:t>01</m:t>
                            </m:r>
                          </m:e>
                        </m:d>
                      </m:oMath>
                    </m:oMathPara>
                  </a14:m>
                  <a:endParaRPr lang="en-US" sz="1600" dirty="0"/>
                </a:p>
              </p:txBody>
            </p:sp>
          </mc:Choice>
          <mc:Fallback xmlns="">
            <p:sp>
              <p:nvSpPr>
                <p:cNvPr id="19" name="Rectangle 18">
                  <a:extLst>
                    <a:ext uri="{FF2B5EF4-FFF2-40B4-BE49-F238E27FC236}">
                      <a16:creationId xmlns:a16="http://schemas.microsoft.com/office/drawing/2014/main" id="{028BA3C9-70FE-4F82-B08C-FEA59B1D919F}"/>
                    </a:ext>
                  </a:extLst>
                </p:cNvPr>
                <p:cNvSpPr>
                  <a:spLocks noRot="1" noChangeAspect="1" noMove="1" noResize="1" noEditPoints="1" noAdjustHandles="1" noChangeArrowheads="1" noChangeShapeType="1" noTextEdit="1"/>
                </p:cNvSpPr>
                <p:nvPr/>
              </p:nvSpPr>
              <p:spPr>
                <a:xfrm>
                  <a:off x="328040" y="3211013"/>
                  <a:ext cx="709681" cy="338554"/>
                </a:xfrm>
                <a:prstGeom prst="rect">
                  <a:avLst/>
                </a:prstGeom>
                <a:blipFill>
                  <a:blip r:embed="rId6"/>
                  <a:stretch>
                    <a:fillRect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152449B-BFF5-40BC-9FEA-D1B0BBB346D4}"/>
                    </a:ext>
                  </a:extLst>
                </p:cNvPr>
                <p:cNvSpPr/>
                <p:nvPr/>
              </p:nvSpPr>
              <p:spPr>
                <a:xfrm>
                  <a:off x="338830" y="2664696"/>
                  <a:ext cx="70968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solidFill>
                                  <a:srgbClr val="005392"/>
                                </a:solidFill>
                                <a:latin typeface="Cambria Math" panose="02040503050406030204" pitchFamily="18" charset="0"/>
                              </a:rPr>
                            </m:ctrlPr>
                          </m:dPr>
                          <m:e>
                            <m:r>
                              <m:rPr>
                                <m:sty m:val="p"/>
                              </m:rPr>
                              <a:rPr lang="en-US" sz="1600" b="0" i="0" smtClean="0">
                                <a:solidFill>
                                  <a:srgbClr val="005392"/>
                                </a:solidFill>
                                <a:latin typeface="Cambria Math" panose="02040503050406030204" pitchFamily="18" charset="0"/>
                              </a:rPr>
                              <m:t>g</m:t>
                            </m:r>
                            <m:r>
                              <a:rPr lang="en-US" sz="1600" b="0" i="0" smtClean="0">
                                <a:solidFill>
                                  <a:srgbClr val="005392"/>
                                </a:solidFill>
                                <a:latin typeface="Cambria Math" panose="02040503050406030204" pitchFamily="18" charset="0"/>
                              </a:rPr>
                              <m:t>10</m:t>
                            </m:r>
                          </m:e>
                        </m:d>
                      </m:oMath>
                    </m:oMathPara>
                  </a14:m>
                  <a:endParaRPr lang="en-US" sz="1600" dirty="0"/>
                </a:p>
              </p:txBody>
            </p:sp>
          </mc:Choice>
          <mc:Fallback xmlns="">
            <p:sp>
              <p:nvSpPr>
                <p:cNvPr id="20" name="Rectangle 19">
                  <a:extLst>
                    <a:ext uri="{FF2B5EF4-FFF2-40B4-BE49-F238E27FC236}">
                      <a16:creationId xmlns:a16="http://schemas.microsoft.com/office/drawing/2014/main" id="{0152449B-BFF5-40BC-9FEA-D1B0BBB346D4}"/>
                    </a:ext>
                  </a:extLst>
                </p:cNvPr>
                <p:cNvSpPr>
                  <a:spLocks noRot="1" noChangeAspect="1" noMove="1" noResize="1" noEditPoints="1" noAdjustHandles="1" noChangeArrowheads="1" noChangeShapeType="1" noTextEdit="1"/>
                </p:cNvSpPr>
                <p:nvPr/>
              </p:nvSpPr>
              <p:spPr>
                <a:xfrm>
                  <a:off x="338830" y="2664696"/>
                  <a:ext cx="709681" cy="338554"/>
                </a:xfrm>
                <a:prstGeom prst="rect">
                  <a:avLst/>
                </a:prstGeom>
                <a:blipFill>
                  <a:blip r:embed="rId7"/>
                  <a:stretch>
                    <a:fillRect b="-10714"/>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F6BABBDB-056C-4B08-92D5-B69FA50909BA}"/>
              </a:ext>
            </a:extLst>
          </p:cNvPr>
          <p:cNvGrpSpPr>
            <a:grpSpLocks noChangeAspect="1"/>
          </p:cNvGrpSpPr>
          <p:nvPr/>
        </p:nvGrpSpPr>
        <p:grpSpPr>
          <a:xfrm>
            <a:off x="1802896" y="1903778"/>
            <a:ext cx="437198" cy="466345"/>
            <a:chOff x="5397789" y="889417"/>
            <a:chExt cx="279098" cy="373857"/>
          </a:xfrm>
          <a:scene3d>
            <a:camera prst="orthographicFront">
              <a:rot lat="0" lon="0" rev="5400000"/>
            </a:camera>
            <a:lightRig rig="threePt" dir="t"/>
          </a:scene3d>
        </p:grpSpPr>
        <p:sp>
          <p:nvSpPr>
            <p:cNvPr id="24" name="Arc 23">
              <a:extLst>
                <a:ext uri="{FF2B5EF4-FFF2-40B4-BE49-F238E27FC236}">
                  <a16:creationId xmlns:a16="http://schemas.microsoft.com/office/drawing/2014/main" id="{C374A817-B76F-4010-905C-50BB3A1FA7F1}"/>
                </a:ext>
              </a:extLst>
            </p:cNvPr>
            <p:cNvSpPr/>
            <p:nvPr/>
          </p:nvSpPr>
          <p:spPr>
            <a:xfrm>
              <a:off x="5397789" y="988954"/>
              <a:ext cx="274320" cy="274320"/>
            </a:xfrm>
            <a:prstGeom prst="arc">
              <a:avLst>
                <a:gd name="adj1" fmla="val 12284704"/>
                <a:gd name="adj2" fmla="val 20251588"/>
              </a:avLst>
            </a:prstGeom>
            <a:ln w="190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04A3B139-D59E-4465-8C3D-1AABABDAFF2C}"/>
                </a:ext>
              </a:extLst>
            </p:cNvPr>
            <p:cNvSpPr/>
            <p:nvPr/>
          </p:nvSpPr>
          <p:spPr>
            <a:xfrm rot="10800000">
              <a:off x="5402567" y="889417"/>
              <a:ext cx="274320" cy="274320"/>
            </a:xfrm>
            <a:prstGeom prst="arc">
              <a:avLst>
                <a:gd name="adj1" fmla="val 12284704"/>
                <a:gd name="adj2" fmla="val 20251588"/>
              </a:avLst>
            </a:prstGeom>
            <a:ln w="190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42D355D9-7E3A-4EFA-B45A-F796D6DFCE6C}"/>
              </a:ext>
            </a:extLst>
          </p:cNvPr>
          <p:cNvGrpSpPr/>
          <p:nvPr/>
        </p:nvGrpSpPr>
        <p:grpSpPr>
          <a:xfrm>
            <a:off x="2639560" y="1673352"/>
            <a:ext cx="1691472" cy="900260"/>
            <a:chOff x="2196929" y="2649307"/>
            <a:chExt cx="1691472" cy="900260"/>
          </a:xfrm>
        </p:grpSpPr>
        <p:sp>
          <p:nvSpPr>
            <p:cNvPr id="28" name="TextBox 27">
              <a:extLst>
                <a:ext uri="{FF2B5EF4-FFF2-40B4-BE49-F238E27FC236}">
                  <a16:creationId xmlns:a16="http://schemas.microsoft.com/office/drawing/2014/main" id="{70B50AA4-8C2F-4CCB-B5BC-189AC41D58A5}"/>
                </a:ext>
              </a:extLst>
            </p:cNvPr>
            <p:cNvSpPr txBox="1"/>
            <p:nvPr/>
          </p:nvSpPr>
          <p:spPr>
            <a:xfrm>
              <a:off x="2571822" y="2919911"/>
              <a:ext cx="1316579" cy="369332"/>
            </a:xfrm>
            <a:prstGeom prst="rect">
              <a:avLst/>
            </a:prstGeom>
            <a:noFill/>
          </p:spPr>
          <p:txBody>
            <a:bodyPr wrap="none" rtlCol="0">
              <a:spAutoFit/>
            </a:bodyPr>
            <a:lstStyle/>
            <a:p>
              <a:r>
                <a:rPr lang="en-US" i="1" dirty="0">
                  <a:latin typeface="Adobe Garamond Pro" panose="02020502060506020403" pitchFamily="18" charset="0"/>
                </a:rPr>
                <a:t>Cavity modes</a:t>
              </a:r>
            </a:p>
          </p:txBody>
        </p:sp>
        <p:sp>
          <p:nvSpPr>
            <p:cNvPr id="32" name="TextBox 31">
              <a:extLst>
                <a:ext uri="{FF2B5EF4-FFF2-40B4-BE49-F238E27FC236}">
                  <a16:creationId xmlns:a16="http://schemas.microsoft.com/office/drawing/2014/main" id="{55C849BE-F178-4092-9781-5DFD0353A9B7}"/>
                </a:ext>
              </a:extLst>
            </p:cNvPr>
            <p:cNvSpPr txBox="1"/>
            <p:nvPr/>
          </p:nvSpPr>
          <p:spPr>
            <a:xfrm>
              <a:off x="2196929" y="3180235"/>
              <a:ext cx="381836" cy="369332"/>
            </a:xfrm>
            <a:prstGeom prst="rect">
              <a:avLst/>
            </a:prstGeom>
            <a:noFill/>
          </p:spPr>
          <p:txBody>
            <a:bodyPr wrap="none" rtlCol="0">
              <a:spAutoFit/>
            </a:bodyPr>
            <a:lstStyle/>
            <a:p>
              <a:r>
                <a:rPr lang="en-US" i="1" dirty="0">
                  <a:latin typeface="Adobe Garamond Pro" panose="02020502060506020403" pitchFamily="18" charset="0"/>
                  <a:sym typeface="Symbol" panose="05050102010706020507" pitchFamily="18" charset="2"/>
                </a:rPr>
                <a:t></a:t>
              </a:r>
              <a:r>
                <a:rPr lang="en-US" i="1" baseline="-25000" dirty="0">
                  <a:latin typeface="Adobe Garamond Pro" panose="02020502060506020403" pitchFamily="18" charset="0"/>
                  <a:sym typeface="Symbol" panose="05050102010706020507" pitchFamily="18" charset="2"/>
                </a:rPr>
                <a:t>b</a:t>
              </a:r>
              <a:endParaRPr lang="en-US" i="1" dirty="0">
                <a:latin typeface="Adobe Garamond Pro" panose="02020502060506020403" pitchFamily="18" charset="0"/>
              </a:endParaRPr>
            </a:p>
          </p:txBody>
        </p:sp>
        <p:sp>
          <p:nvSpPr>
            <p:cNvPr id="33" name="TextBox 32">
              <a:extLst>
                <a:ext uri="{FF2B5EF4-FFF2-40B4-BE49-F238E27FC236}">
                  <a16:creationId xmlns:a16="http://schemas.microsoft.com/office/drawing/2014/main" id="{ABDFE0E2-660C-465F-8339-6A3FF6885285}"/>
                </a:ext>
              </a:extLst>
            </p:cNvPr>
            <p:cNvSpPr txBox="1"/>
            <p:nvPr/>
          </p:nvSpPr>
          <p:spPr>
            <a:xfrm>
              <a:off x="2204414" y="2649307"/>
              <a:ext cx="373820" cy="369332"/>
            </a:xfrm>
            <a:prstGeom prst="rect">
              <a:avLst/>
            </a:prstGeom>
            <a:noFill/>
          </p:spPr>
          <p:txBody>
            <a:bodyPr wrap="none" rtlCol="0">
              <a:spAutoFit/>
            </a:bodyPr>
            <a:lstStyle/>
            <a:p>
              <a:r>
                <a:rPr lang="en-US" i="1" dirty="0">
                  <a:latin typeface="Adobe Garamond Pro" panose="02020502060506020403" pitchFamily="18" charset="0"/>
                  <a:sym typeface="Symbol" panose="05050102010706020507" pitchFamily="18" charset="2"/>
                </a:rPr>
                <a:t></a:t>
              </a:r>
              <a:r>
                <a:rPr lang="en-US" i="1" baseline="-25000" dirty="0">
                  <a:latin typeface="Adobe Garamond Pro" panose="02020502060506020403" pitchFamily="18" charset="0"/>
                  <a:sym typeface="Symbol" panose="05050102010706020507" pitchFamily="18" charset="2"/>
                </a:rPr>
                <a:t>a</a:t>
              </a:r>
              <a:endParaRPr lang="en-US" i="1" dirty="0">
                <a:latin typeface="Adobe Garamond Pro" panose="02020502060506020403" pitchFamily="18" charset="0"/>
              </a:endParaRPr>
            </a:p>
          </p:txBody>
        </p:sp>
      </p:grpSp>
      <p:grpSp>
        <p:nvGrpSpPr>
          <p:cNvPr id="39" name="Group 38">
            <a:extLst>
              <a:ext uri="{FF2B5EF4-FFF2-40B4-BE49-F238E27FC236}">
                <a16:creationId xmlns:a16="http://schemas.microsoft.com/office/drawing/2014/main" id="{755B1F9B-9FCA-4BB4-9CFC-FA63033002C4}"/>
              </a:ext>
            </a:extLst>
          </p:cNvPr>
          <p:cNvGrpSpPr/>
          <p:nvPr/>
        </p:nvGrpSpPr>
        <p:grpSpPr>
          <a:xfrm>
            <a:off x="3063911" y="2641826"/>
            <a:ext cx="2593177" cy="900260"/>
            <a:chOff x="2621280" y="3617781"/>
            <a:chExt cx="2593177" cy="900260"/>
          </a:xfrm>
        </p:grpSpPr>
        <p:grpSp>
          <p:nvGrpSpPr>
            <p:cNvPr id="15" name="Group 14">
              <a:extLst>
                <a:ext uri="{FF2B5EF4-FFF2-40B4-BE49-F238E27FC236}">
                  <a16:creationId xmlns:a16="http://schemas.microsoft.com/office/drawing/2014/main" id="{8CF3A8A6-4FB2-498E-ACA7-81F7A48BFBCA}"/>
                </a:ext>
              </a:extLst>
            </p:cNvPr>
            <p:cNvGrpSpPr/>
            <p:nvPr/>
          </p:nvGrpSpPr>
          <p:grpSpPr>
            <a:xfrm>
              <a:off x="2621280" y="3794760"/>
              <a:ext cx="914400" cy="570311"/>
              <a:chOff x="2387743" y="2833973"/>
              <a:chExt cx="914400" cy="570311"/>
            </a:xfrm>
          </p:grpSpPr>
          <p:cxnSp>
            <p:nvCxnSpPr>
              <p:cNvPr id="13" name="Straight Connector 12">
                <a:extLst>
                  <a:ext uri="{FF2B5EF4-FFF2-40B4-BE49-F238E27FC236}">
                    <a16:creationId xmlns:a16="http://schemas.microsoft.com/office/drawing/2014/main" id="{0542B049-3707-43EF-A5B0-326BC14C93E9}"/>
                  </a:ext>
                </a:extLst>
              </p:cNvPr>
              <p:cNvCxnSpPr/>
              <p:nvPr/>
            </p:nvCxnSpPr>
            <p:spPr bwMode="auto">
              <a:xfrm>
                <a:off x="2387743" y="3404284"/>
                <a:ext cx="914400" cy="0"/>
              </a:xfrm>
              <a:prstGeom prst="line">
                <a:avLst/>
              </a:prstGeom>
              <a:ln w="952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C688E5B1-C141-48DB-9113-92CAF1722FD4}"/>
                  </a:ext>
                </a:extLst>
              </p:cNvPr>
              <p:cNvCxnSpPr/>
              <p:nvPr/>
            </p:nvCxnSpPr>
            <p:spPr bwMode="auto">
              <a:xfrm>
                <a:off x="2387743" y="2833973"/>
                <a:ext cx="914400" cy="0"/>
              </a:xfrm>
              <a:prstGeom prst="line">
                <a:avLst/>
              </a:prstGeom>
              <a:ln w="952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5" name="Group 34">
              <a:extLst>
                <a:ext uri="{FF2B5EF4-FFF2-40B4-BE49-F238E27FC236}">
                  <a16:creationId xmlns:a16="http://schemas.microsoft.com/office/drawing/2014/main" id="{F53F7425-EC5D-40FE-91A3-9226D9A2E54E}"/>
                </a:ext>
              </a:extLst>
            </p:cNvPr>
            <p:cNvGrpSpPr/>
            <p:nvPr/>
          </p:nvGrpSpPr>
          <p:grpSpPr>
            <a:xfrm>
              <a:off x="3692903" y="3617781"/>
              <a:ext cx="1521554" cy="900260"/>
              <a:chOff x="2196929" y="2649307"/>
              <a:chExt cx="1521554" cy="900260"/>
            </a:xfrm>
          </p:grpSpPr>
          <p:sp>
            <p:nvSpPr>
              <p:cNvPr id="36" name="TextBox 35">
                <a:extLst>
                  <a:ext uri="{FF2B5EF4-FFF2-40B4-BE49-F238E27FC236}">
                    <a16:creationId xmlns:a16="http://schemas.microsoft.com/office/drawing/2014/main" id="{4A725287-D6DB-46FF-9835-58311A75EFFC}"/>
                  </a:ext>
                </a:extLst>
              </p:cNvPr>
              <p:cNvSpPr txBox="1"/>
              <p:nvPr/>
            </p:nvSpPr>
            <p:spPr>
              <a:xfrm>
                <a:off x="2571822" y="2919911"/>
                <a:ext cx="1146661" cy="369332"/>
              </a:xfrm>
              <a:prstGeom prst="rect">
                <a:avLst/>
              </a:prstGeom>
              <a:noFill/>
            </p:spPr>
            <p:txBody>
              <a:bodyPr wrap="none" rtlCol="0">
                <a:spAutoFit/>
              </a:bodyPr>
              <a:lstStyle/>
              <a:p>
                <a:r>
                  <a:rPr lang="en-US" i="1" dirty="0">
                    <a:solidFill>
                      <a:srgbClr val="0AA645"/>
                    </a:solidFill>
                    <a:latin typeface="Adobe Garamond Pro" panose="02020502060506020403" pitchFamily="18" charset="0"/>
                  </a:rPr>
                  <a:t>Drive tones</a:t>
                </a:r>
              </a:p>
            </p:txBody>
          </p:sp>
          <p:sp>
            <p:nvSpPr>
              <p:cNvPr id="37" name="TextBox 36">
                <a:extLst>
                  <a:ext uri="{FF2B5EF4-FFF2-40B4-BE49-F238E27FC236}">
                    <a16:creationId xmlns:a16="http://schemas.microsoft.com/office/drawing/2014/main" id="{F6E41CFC-D81F-4422-A142-0FD565AF3E50}"/>
                  </a:ext>
                </a:extLst>
              </p:cNvPr>
              <p:cNvSpPr txBox="1"/>
              <p:nvPr/>
            </p:nvSpPr>
            <p:spPr>
              <a:xfrm>
                <a:off x="2196929" y="3180235"/>
                <a:ext cx="381836" cy="369332"/>
              </a:xfrm>
              <a:prstGeom prst="rect">
                <a:avLst/>
              </a:prstGeom>
              <a:noFill/>
            </p:spPr>
            <p:txBody>
              <a:bodyPr wrap="none" rtlCol="0">
                <a:spAutoFit/>
              </a:bodyPr>
              <a:lstStyle/>
              <a:p>
                <a:r>
                  <a:rPr lang="en-US" i="1" dirty="0">
                    <a:solidFill>
                      <a:srgbClr val="0AA645"/>
                    </a:solidFill>
                    <a:latin typeface="Adobe Garamond Pro" panose="02020502060506020403" pitchFamily="18" charset="0"/>
                    <a:sym typeface="Symbol" panose="05050102010706020507" pitchFamily="18" charset="2"/>
                  </a:rPr>
                  <a:t></a:t>
                </a:r>
                <a:r>
                  <a:rPr lang="en-US" i="1" baseline="-25000" dirty="0">
                    <a:solidFill>
                      <a:srgbClr val="0AA645"/>
                    </a:solidFill>
                    <a:latin typeface="Adobe Garamond Pro" panose="02020502060506020403" pitchFamily="18" charset="0"/>
                    <a:sym typeface="Symbol" panose="05050102010706020507" pitchFamily="18" charset="2"/>
                  </a:rPr>
                  <a:t>2</a:t>
                </a:r>
                <a:endParaRPr lang="en-US" i="1" dirty="0">
                  <a:solidFill>
                    <a:srgbClr val="0AA645"/>
                  </a:solidFill>
                  <a:latin typeface="Adobe Garamond Pro" panose="02020502060506020403" pitchFamily="18" charset="0"/>
                </a:endParaRPr>
              </a:p>
            </p:txBody>
          </p:sp>
          <p:sp>
            <p:nvSpPr>
              <p:cNvPr id="38" name="TextBox 37">
                <a:extLst>
                  <a:ext uri="{FF2B5EF4-FFF2-40B4-BE49-F238E27FC236}">
                    <a16:creationId xmlns:a16="http://schemas.microsoft.com/office/drawing/2014/main" id="{75E12C01-3148-4DAA-AE92-3C60E46DC16C}"/>
                  </a:ext>
                </a:extLst>
              </p:cNvPr>
              <p:cNvSpPr txBox="1"/>
              <p:nvPr/>
            </p:nvSpPr>
            <p:spPr>
              <a:xfrm>
                <a:off x="2204414" y="2649307"/>
                <a:ext cx="381836" cy="369332"/>
              </a:xfrm>
              <a:prstGeom prst="rect">
                <a:avLst/>
              </a:prstGeom>
              <a:noFill/>
            </p:spPr>
            <p:txBody>
              <a:bodyPr wrap="none" rtlCol="0">
                <a:spAutoFit/>
              </a:bodyPr>
              <a:lstStyle/>
              <a:p>
                <a:r>
                  <a:rPr lang="en-US" i="1" dirty="0">
                    <a:solidFill>
                      <a:srgbClr val="0AA645"/>
                    </a:solidFill>
                    <a:latin typeface="Adobe Garamond Pro" panose="02020502060506020403" pitchFamily="18" charset="0"/>
                    <a:sym typeface="Symbol" panose="05050102010706020507" pitchFamily="18" charset="2"/>
                  </a:rPr>
                  <a:t></a:t>
                </a:r>
                <a:r>
                  <a:rPr lang="en-US" i="1" baseline="-25000" dirty="0">
                    <a:solidFill>
                      <a:srgbClr val="0AA645"/>
                    </a:solidFill>
                    <a:latin typeface="Adobe Garamond Pro" panose="02020502060506020403" pitchFamily="18" charset="0"/>
                    <a:sym typeface="Symbol" panose="05050102010706020507" pitchFamily="18" charset="2"/>
                  </a:rPr>
                  <a:t>1</a:t>
                </a:r>
                <a:endParaRPr lang="en-US" i="1" dirty="0">
                  <a:solidFill>
                    <a:srgbClr val="0AA645"/>
                  </a:solidFill>
                  <a:latin typeface="Adobe Garamond Pro" panose="02020502060506020403" pitchFamily="18" charset="0"/>
                </a:endParaRPr>
              </a:p>
            </p:txBody>
          </p:sp>
        </p:grpSp>
      </p:grpSp>
      <p:grpSp>
        <p:nvGrpSpPr>
          <p:cNvPr id="44" name="Group 43">
            <a:extLst>
              <a:ext uri="{FF2B5EF4-FFF2-40B4-BE49-F238E27FC236}">
                <a16:creationId xmlns:a16="http://schemas.microsoft.com/office/drawing/2014/main" id="{440AA659-C537-4123-8D30-A7120D9091B5}"/>
              </a:ext>
            </a:extLst>
          </p:cNvPr>
          <p:cNvGrpSpPr/>
          <p:nvPr/>
        </p:nvGrpSpPr>
        <p:grpSpPr>
          <a:xfrm>
            <a:off x="1951827" y="1800963"/>
            <a:ext cx="126709" cy="688658"/>
            <a:chOff x="1523170" y="2776292"/>
            <a:chExt cx="126709" cy="688658"/>
          </a:xfrm>
        </p:grpSpPr>
        <p:sp>
          <p:nvSpPr>
            <p:cNvPr id="40" name="Oval 39">
              <a:extLst>
                <a:ext uri="{FF2B5EF4-FFF2-40B4-BE49-F238E27FC236}">
                  <a16:creationId xmlns:a16="http://schemas.microsoft.com/office/drawing/2014/main" id="{FE2B7F22-04A6-4171-9E9D-CFAA365EF563}"/>
                </a:ext>
              </a:extLst>
            </p:cNvPr>
            <p:cNvSpPr/>
            <p:nvPr/>
          </p:nvSpPr>
          <p:spPr>
            <a:xfrm>
              <a:off x="1535579" y="3346078"/>
              <a:ext cx="114300" cy="118872"/>
            </a:xfrm>
            <a:prstGeom prst="ellipse">
              <a:avLst/>
            </a:prstGeom>
            <a:solidFill>
              <a:srgbClr val="FFC00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921998E-4B2A-49CA-A4D0-D4B1A24F6A16}"/>
                </a:ext>
              </a:extLst>
            </p:cNvPr>
            <p:cNvSpPr/>
            <p:nvPr/>
          </p:nvSpPr>
          <p:spPr>
            <a:xfrm>
              <a:off x="1523170" y="2776292"/>
              <a:ext cx="118872" cy="118872"/>
            </a:xfrm>
            <a:prstGeom prst="ellipse">
              <a:avLst/>
            </a:prstGeom>
            <a:solidFill>
              <a:srgbClr val="7030A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A790C2F7-6EB6-2C4F-9974-F213BAD8C387}"/>
              </a:ext>
            </a:extLst>
          </p:cNvPr>
          <p:cNvSpPr/>
          <p:nvPr/>
        </p:nvSpPr>
        <p:spPr>
          <a:xfrm>
            <a:off x="258198" y="892035"/>
            <a:ext cx="9912517" cy="1631216"/>
          </a:xfrm>
          <a:prstGeom prst="rect">
            <a:avLst/>
          </a:prstGeom>
        </p:spPr>
        <p:txBody>
          <a:bodyPr wrap="square">
            <a:spAutoFit/>
          </a:bodyPr>
          <a:lstStyle/>
          <a:p>
            <a:pPr marL="457200" indent="-457200">
              <a:buFont typeface="Arial" panose="020B0604020202020204" pitchFamily="34" charset="0"/>
              <a:buChar char="•"/>
            </a:pPr>
            <a:r>
              <a:rPr lang="en-US" sz="2800" dirty="0">
                <a:latin typeface="Adobe Garamond Pro" panose="02020502060506020403" pitchFamily="18" charset="0"/>
              </a:rPr>
              <a:t>4-wave mixing with two drive tones</a:t>
            </a: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p:txBody>
      </p:sp>
      <p:sp>
        <p:nvSpPr>
          <p:cNvPr id="42" name="Oval 41">
            <a:extLst>
              <a:ext uri="{FF2B5EF4-FFF2-40B4-BE49-F238E27FC236}">
                <a16:creationId xmlns:a16="http://schemas.microsoft.com/office/drawing/2014/main" id="{BDAEE0EF-1598-4E16-92B1-7C13A7DEC8D3}"/>
              </a:ext>
            </a:extLst>
          </p:cNvPr>
          <p:cNvSpPr/>
          <p:nvPr/>
        </p:nvSpPr>
        <p:spPr>
          <a:xfrm>
            <a:off x="1966893" y="2370749"/>
            <a:ext cx="118872" cy="118872"/>
          </a:xfrm>
          <a:prstGeom prst="ellipse">
            <a:avLst/>
          </a:prstGeom>
          <a:solidFill>
            <a:srgbClr val="7030A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DFA118B-AFFC-4C88-A724-9B0B8F36C744}"/>
              </a:ext>
            </a:extLst>
          </p:cNvPr>
          <p:cNvSpPr/>
          <p:nvPr/>
        </p:nvSpPr>
        <p:spPr>
          <a:xfrm>
            <a:off x="1964635" y="1801120"/>
            <a:ext cx="114300" cy="118872"/>
          </a:xfrm>
          <a:prstGeom prst="ellipse">
            <a:avLst/>
          </a:prstGeom>
          <a:solidFill>
            <a:srgbClr val="FFC000">
              <a:alpha val="50196"/>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CC9E237-5071-4E41-93B7-95FF44C8476A}"/>
              </a:ext>
            </a:extLst>
          </p:cNvPr>
          <p:cNvGrpSpPr/>
          <p:nvPr/>
        </p:nvGrpSpPr>
        <p:grpSpPr>
          <a:xfrm>
            <a:off x="270023" y="5111537"/>
            <a:ext cx="3692852" cy="738664"/>
            <a:chOff x="1964236" y="5103472"/>
            <a:chExt cx="3692852" cy="738664"/>
          </a:xfrm>
        </p:grpSpPr>
        <p:sp>
          <p:nvSpPr>
            <p:cNvPr id="5" name="Rectangle 4">
              <a:extLst>
                <a:ext uri="{FF2B5EF4-FFF2-40B4-BE49-F238E27FC236}">
                  <a16:creationId xmlns:a16="http://schemas.microsoft.com/office/drawing/2014/main" id="{77366C57-D4CC-BE40-AA9D-B026B6D45784}"/>
                </a:ext>
              </a:extLst>
            </p:cNvPr>
            <p:cNvSpPr/>
            <p:nvPr/>
          </p:nvSpPr>
          <p:spPr bwMode="auto">
            <a:xfrm>
              <a:off x="1964236" y="5103472"/>
              <a:ext cx="2366796" cy="527989"/>
            </a:xfrm>
            <a:prstGeom prst="rect">
              <a:avLst/>
            </a:prstGeom>
            <a:solidFill>
              <a:srgbClr val="F3F3F3"/>
            </a:solidFill>
            <a:ln>
              <a:noFill/>
            </a:ln>
            <a:effectLst/>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884BEBF5-8F08-334D-9C35-5B6C8C6E091B}"/>
                </a:ext>
              </a:extLst>
            </p:cNvPr>
            <p:cNvSpPr txBox="1"/>
            <p:nvPr/>
          </p:nvSpPr>
          <p:spPr>
            <a:xfrm>
              <a:off x="2109216" y="5103472"/>
              <a:ext cx="3547872" cy="738664"/>
            </a:xfrm>
            <a:prstGeom prst="rect">
              <a:avLst/>
            </a:prstGeom>
            <a:noFill/>
          </p:spPr>
          <p:txBody>
            <a:bodyPr wrap="square" rtlCol="0">
              <a:spAutoFit/>
            </a:bodyPr>
            <a:lstStyle/>
            <a:p>
              <a:r>
                <a:rPr lang="en-US" sz="2400" i="1" dirty="0">
                  <a:latin typeface="Adobe Garamond Pro" panose="02020502060506020403" pitchFamily="18" charset="0"/>
                  <a:sym typeface="Symbol" panose="05050102010706020507" pitchFamily="18" charset="2"/>
                </a:rPr>
                <a:t></a:t>
              </a:r>
              <a:r>
                <a:rPr lang="en-US" sz="2400" i="1" baseline="-25000" dirty="0">
                  <a:latin typeface="Adobe Garamond Pro" panose="02020502060506020403" pitchFamily="18" charset="0"/>
                  <a:sym typeface="Symbol" panose="05050102010706020507" pitchFamily="18" charset="2"/>
                </a:rPr>
                <a:t>a  </a:t>
              </a:r>
              <a:r>
                <a:rPr lang="en-US" sz="2400" i="1" dirty="0">
                  <a:latin typeface="Adobe Garamond Pro" panose="02020502060506020403" pitchFamily="18" charset="0"/>
                  <a:sym typeface="Symbol" panose="05050102010706020507" pitchFamily="18" charset="2"/>
                </a:rPr>
                <a:t>-</a:t>
              </a:r>
              <a:r>
                <a:rPr lang="en-US" sz="2400" i="1" baseline="-25000" dirty="0">
                  <a:latin typeface="Adobe Garamond Pro" panose="02020502060506020403" pitchFamily="18" charset="0"/>
                  <a:sym typeface="Symbol" panose="05050102010706020507" pitchFamily="18" charset="2"/>
                </a:rPr>
                <a:t>b   </a:t>
              </a:r>
              <a:r>
                <a:rPr lang="en-US" sz="2400" dirty="0"/>
                <a:t>= </a:t>
              </a:r>
              <a:r>
                <a:rPr lang="en-US" sz="2400" i="1" dirty="0">
                  <a:solidFill>
                    <a:srgbClr val="0AA645"/>
                  </a:solidFill>
                  <a:latin typeface="Adobe Garamond Pro" panose="02020502060506020403" pitchFamily="18" charset="0"/>
                  <a:sym typeface="Symbol" panose="05050102010706020507" pitchFamily="18" charset="2"/>
                </a:rPr>
                <a:t></a:t>
              </a:r>
              <a:r>
                <a:rPr lang="en-US" sz="2400" i="1" baseline="-25000" dirty="0">
                  <a:solidFill>
                    <a:srgbClr val="0AA645"/>
                  </a:solidFill>
                  <a:latin typeface="Adobe Garamond Pro" panose="02020502060506020403" pitchFamily="18" charset="0"/>
                  <a:sym typeface="Symbol" panose="05050102010706020507" pitchFamily="18" charset="2"/>
                </a:rPr>
                <a:t>1  </a:t>
              </a:r>
              <a:r>
                <a:rPr lang="en-US" sz="2400" i="1" dirty="0">
                  <a:solidFill>
                    <a:srgbClr val="0AA645"/>
                  </a:solidFill>
                  <a:latin typeface="Adobe Garamond Pro" panose="02020502060506020403" pitchFamily="18" charset="0"/>
                  <a:sym typeface="Symbol" panose="05050102010706020507" pitchFamily="18" charset="2"/>
                </a:rPr>
                <a:t>-</a:t>
              </a:r>
              <a:r>
                <a:rPr lang="en-US" sz="2400" i="1" baseline="-25000" dirty="0">
                  <a:solidFill>
                    <a:srgbClr val="0AA645"/>
                  </a:solidFill>
                  <a:latin typeface="Adobe Garamond Pro" panose="02020502060506020403" pitchFamily="18" charset="0"/>
                  <a:sym typeface="Symbol" panose="05050102010706020507" pitchFamily="18" charset="2"/>
                </a:rPr>
                <a:t>2</a:t>
              </a:r>
              <a:endParaRPr lang="en-US" sz="2400" i="1" dirty="0">
                <a:solidFill>
                  <a:srgbClr val="0AA645"/>
                </a:solidFill>
                <a:latin typeface="Adobe Garamond Pro" panose="02020502060506020403" pitchFamily="18" charset="0"/>
              </a:endParaRPr>
            </a:p>
            <a:p>
              <a:endParaRPr lang="en-US" dirty="0"/>
            </a:p>
          </p:txBody>
        </p:sp>
      </p:grpSp>
      <p:grpSp>
        <p:nvGrpSpPr>
          <p:cNvPr id="29" name="Group 28">
            <a:extLst>
              <a:ext uri="{FF2B5EF4-FFF2-40B4-BE49-F238E27FC236}">
                <a16:creationId xmlns:a16="http://schemas.microsoft.com/office/drawing/2014/main" id="{81160D00-B0B2-4A30-B8C8-CA16A04A55B5}"/>
              </a:ext>
            </a:extLst>
          </p:cNvPr>
          <p:cNvGrpSpPr/>
          <p:nvPr/>
        </p:nvGrpSpPr>
        <p:grpSpPr>
          <a:xfrm>
            <a:off x="3451918" y="4594076"/>
            <a:ext cx="2197721" cy="1591017"/>
            <a:chOff x="770873" y="4501896"/>
            <a:chExt cx="2197721" cy="1591017"/>
          </a:xfrm>
        </p:grpSpPr>
        <p:sp>
          <p:nvSpPr>
            <p:cNvPr id="46" name="Freeform 29">
              <a:extLst>
                <a:ext uri="{FF2B5EF4-FFF2-40B4-BE49-F238E27FC236}">
                  <a16:creationId xmlns:a16="http://schemas.microsoft.com/office/drawing/2014/main" id="{30973DA7-6328-49AB-8CFC-E6C8C8CD5E3B}"/>
                </a:ext>
              </a:extLst>
            </p:cNvPr>
            <p:cNvSpPr/>
            <p:nvPr/>
          </p:nvSpPr>
          <p:spPr>
            <a:xfrm rot="18925553">
              <a:off x="2074793" y="4967558"/>
              <a:ext cx="701202" cy="130519"/>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29">
              <a:extLst>
                <a:ext uri="{FF2B5EF4-FFF2-40B4-BE49-F238E27FC236}">
                  <a16:creationId xmlns:a16="http://schemas.microsoft.com/office/drawing/2014/main" id="{C9B62A1F-DE47-441B-99A7-4ABB6B4DBCA8}"/>
                </a:ext>
              </a:extLst>
            </p:cNvPr>
            <p:cNvSpPr/>
            <p:nvPr/>
          </p:nvSpPr>
          <p:spPr>
            <a:xfrm rot="18925553">
              <a:off x="2052619" y="5643881"/>
              <a:ext cx="701202" cy="130519"/>
            </a:xfrm>
            <a:custGeom>
              <a:avLst/>
              <a:gdLst>
                <a:gd name="connsiteX0" fmla="*/ 0 w 1683317"/>
                <a:gd name="connsiteY0" fmla="*/ 98099 h 192063"/>
                <a:gd name="connsiteX1" fmla="*/ 112497 w 1683317"/>
                <a:gd name="connsiteY1" fmla="*/ 98099 h 192063"/>
                <a:gd name="connsiteX2" fmla="*/ 193264 w 1683317"/>
                <a:gd name="connsiteY2" fmla="*/ 5793 h 192063"/>
                <a:gd name="connsiteX3" fmla="*/ 380759 w 1683317"/>
                <a:gd name="connsiteY3" fmla="*/ 190404 h 192063"/>
                <a:gd name="connsiteX4" fmla="*/ 559601 w 1683317"/>
                <a:gd name="connsiteY4" fmla="*/ 24 h 192063"/>
                <a:gd name="connsiteX5" fmla="*/ 741327 w 1683317"/>
                <a:gd name="connsiteY5" fmla="*/ 175981 h 192063"/>
                <a:gd name="connsiteX6" fmla="*/ 920169 w 1683317"/>
                <a:gd name="connsiteY6" fmla="*/ 5793 h 192063"/>
                <a:gd name="connsiteX7" fmla="*/ 1110549 w 1683317"/>
                <a:gd name="connsiteY7" fmla="*/ 190404 h 192063"/>
                <a:gd name="connsiteX8" fmla="*/ 1286506 w 1683317"/>
                <a:gd name="connsiteY8" fmla="*/ 8678 h 192063"/>
                <a:gd name="connsiteX9" fmla="*/ 1465347 w 1683317"/>
                <a:gd name="connsiteY9" fmla="*/ 190404 h 192063"/>
                <a:gd name="connsiteX10" fmla="*/ 1554768 w 1683317"/>
                <a:gd name="connsiteY10" fmla="*/ 98099 h 192063"/>
                <a:gd name="connsiteX11" fmla="*/ 1670150 w 1683317"/>
                <a:gd name="connsiteY11" fmla="*/ 86561 h 192063"/>
                <a:gd name="connsiteX12" fmla="*/ 1675919 w 1683317"/>
                <a:gd name="connsiteY12" fmla="*/ 86561 h 1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317" h="192063">
                  <a:moveTo>
                    <a:pt x="0" y="98099"/>
                  </a:moveTo>
                  <a:cubicBezTo>
                    <a:pt x="40143" y="105791"/>
                    <a:pt x="80286" y="113483"/>
                    <a:pt x="112497" y="98099"/>
                  </a:cubicBezTo>
                  <a:cubicBezTo>
                    <a:pt x="144708" y="82715"/>
                    <a:pt x="148554" y="-9591"/>
                    <a:pt x="193264" y="5793"/>
                  </a:cubicBezTo>
                  <a:cubicBezTo>
                    <a:pt x="237974" y="21177"/>
                    <a:pt x="319703" y="191365"/>
                    <a:pt x="380759" y="190404"/>
                  </a:cubicBezTo>
                  <a:cubicBezTo>
                    <a:pt x="441815" y="189443"/>
                    <a:pt x="499506" y="2428"/>
                    <a:pt x="559601" y="24"/>
                  </a:cubicBezTo>
                  <a:cubicBezTo>
                    <a:pt x="619696" y="-2380"/>
                    <a:pt x="681232" y="175020"/>
                    <a:pt x="741327" y="175981"/>
                  </a:cubicBezTo>
                  <a:cubicBezTo>
                    <a:pt x="801422" y="176943"/>
                    <a:pt x="858632" y="3389"/>
                    <a:pt x="920169" y="5793"/>
                  </a:cubicBezTo>
                  <a:cubicBezTo>
                    <a:pt x="981706" y="8197"/>
                    <a:pt x="1049493" y="189923"/>
                    <a:pt x="1110549" y="190404"/>
                  </a:cubicBezTo>
                  <a:cubicBezTo>
                    <a:pt x="1171605" y="190885"/>
                    <a:pt x="1227373" y="8678"/>
                    <a:pt x="1286506" y="8678"/>
                  </a:cubicBezTo>
                  <a:cubicBezTo>
                    <a:pt x="1345639" y="8678"/>
                    <a:pt x="1420637" y="175501"/>
                    <a:pt x="1465347" y="190404"/>
                  </a:cubicBezTo>
                  <a:cubicBezTo>
                    <a:pt x="1510057" y="205307"/>
                    <a:pt x="1520634" y="115406"/>
                    <a:pt x="1554768" y="98099"/>
                  </a:cubicBezTo>
                  <a:cubicBezTo>
                    <a:pt x="1588902" y="80792"/>
                    <a:pt x="1649958" y="88484"/>
                    <a:pt x="1670150" y="86561"/>
                  </a:cubicBezTo>
                  <a:cubicBezTo>
                    <a:pt x="1690342" y="84638"/>
                    <a:pt x="1683130" y="85599"/>
                    <a:pt x="1675919" y="86561"/>
                  </a:cubicBezTo>
                </a:path>
              </a:pathLst>
            </a:custGeom>
            <a:noFill/>
            <a:ln w="19050">
              <a:solidFill>
                <a:srgbClr val="C00000"/>
              </a:solidFill>
              <a:headEnd type="none" w="med" len="med"/>
              <a:tailEnd type="none" w="med" len="med"/>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677E252A-0FFF-4E4D-B1EA-4188DB8249D8}"/>
                </a:ext>
              </a:extLst>
            </p:cNvPr>
            <p:cNvCxnSpPr>
              <a:cxnSpLocks/>
            </p:cNvCxnSpPr>
            <p:nvPr/>
          </p:nvCxnSpPr>
          <p:spPr bwMode="auto">
            <a:xfrm flipV="1">
              <a:off x="1421917" y="4732381"/>
              <a:ext cx="586817" cy="529406"/>
            </a:xfrm>
            <a:prstGeom prst="straightConnector1">
              <a:avLst/>
            </a:prstGeom>
            <a:solidFill>
              <a:srgbClr val="F3F3F3"/>
            </a:solidFill>
            <a:ln w="19050" cap="flat" cmpd="sng" algn="ctr">
              <a:solidFill>
                <a:srgbClr val="00B050"/>
              </a:solidFill>
              <a:prstDash val="sysDash"/>
              <a:round/>
              <a:headEnd type="none" w="med" len="med"/>
              <a:tailEnd type="none" w="lg" len="lg"/>
            </a:ln>
            <a:effectLst/>
            <a:scene3d>
              <a:camera prst="orthographicFront">
                <a:rot lat="0" lon="0" rev="5400000"/>
              </a:camera>
              <a:lightRig rig="threePt" dir="t"/>
            </a:scene3d>
          </p:spPr>
        </p:cxnSp>
        <p:sp>
          <p:nvSpPr>
            <p:cNvPr id="53" name="TextBox 52">
              <a:extLst>
                <a:ext uri="{FF2B5EF4-FFF2-40B4-BE49-F238E27FC236}">
                  <a16:creationId xmlns:a16="http://schemas.microsoft.com/office/drawing/2014/main" id="{6B349BC7-B21D-4ED4-91AA-0E8A56F46E96}"/>
                </a:ext>
              </a:extLst>
            </p:cNvPr>
            <p:cNvSpPr txBox="1"/>
            <p:nvPr/>
          </p:nvSpPr>
          <p:spPr>
            <a:xfrm>
              <a:off x="794566" y="4883730"/>
              <a:ext cx="793422" cy="369332"/>
            </a:xfrm>
            <a:prstGeom prst="rect">
              <a:avLst/>
            </a:prstGeom>
            <a:noFill/>
          </p:spPr>
          <p:txBody>
            <a:bodyPr wrap="none" rtlCol="0">
              <a:spAutoFit/>
            </a:bodyPr>
            <a:lstStyle/>
            <a:p>
              <a:r>
                <a:rPr lang="en-US" i="1" dirty="0">
                  <a:solidFill>
                    <a:srgbClr val="00B050"/>
                  </a:solidFill>
                  <a:latin typeface="Adobe Garamond Pro" panose="02020502060506020403" pitchFamily="18" charset="0"/>
                </a:rPr>
                <a:t>Drive 1</a:t>
              </a:r>
            </a:p>
          </p:txBody>
        </p:sp>
        <p:cxnSp>
          <p:nvCxnSpPr>
            <p:cNvPr id="55" name="Straight Arrow Connector 54">
              <a:extLst>
                <a:ext uri="{FF2B5EF4-FFF2-40B4-BE49-F238E27FC236}">
                  <a16:creationId xmlns:a16="http://schemas.microsoft.com/office/drawing/2014/main" id="{D05BE0C2-CF4C-4A33-AB0C-27074C2B0186}"/>
                </a:ext>
              </a:extLst>
            </p:cNvPr>
            <p:cNvCxnSpPr>
              <a:cxnSpLocks/>
            </p:cNvCxnSpPr>
            <p:nvPr/>
          </p:nvCxnSpPr>
          <p:spPr bwMode="auto">
            <a:xfrm flipV="1">
              <a:off x="1377419" y="5394597"/>
              <a:ext cx="586817" cy="529406"/>
            </a:xfrm>
            <a:prstGeom prst="straightConnector1">
              <a:avLst/>
            </a:prstGeom>
            <a:solidFill>
              <a:srgbClr val="F3F3F3"/>
            </a:solidFill>
            <a:ln w="19050" cap="flat" cmpd="sng" algn="ctr">
              <a:solidFill>
                <a:srgbClr val="00B050"/>
              </a:solidFill>
              <a:prstDash val="sysDash"/>
              <a:round/>
              <a:headEnd type="none" w="med" len="med"/>
              <a:tailEnd type="none" w="lg" len="lg"/>
            </a:ln>
            <a:effectLst/>
            <a:scene3d>
              <a:camera prst="orthographicFront">
                <a:rot lat="0" lon="0" rev="10800000"/>
              </a:camera>
              <a:lightRig rig="threePt" dir="t"/>
            </a:scene3d>
          </p:spPr>
        </p:cxnSp>
        <p:sp>
          <p:nvSpPr>
            <p:cNvPr id="56" name="TextBox 55">
              <a:extLst>
                <a:ext uri="{FF2B5EF4-FFF2-40B4-BE49-F238E27FC236}">
                  <a16:creationId xmlns:a16="http://schemas.microsoft.com/office/drawing/2014/main" id="{4EE97FEC-E00C-45E9-84BE-A2727A624CBC}"/>
                </a:ext>
              </a:extLst>
            </p:cNvPr>
            <p:cNvSpPr txBox="1"/>
            <p:nvPr/>
          </p:nvSpPr>
          <p:spPr>
            <a:xfrm>
              <a:off x="770873" y="5394597"/>
              <a:ext cx="793422" cy="369332"/>
            </a:xfrm>
            <a:prstGeom prst="rect">
              <a:avLst/>
            </a:prstGeom>
            <a:noFill/>
          </p:spPr>
          <p:txBody>
            <a:bodyPr wrap="none" rtlCol="0">
              <a:spAutoFit/>
            </a:bodyPr>
            <a:lstStyle/>
            <a:p>
              <a:r>
                <a:rPr lang="en-US" i="1" dirty="0">
                  <a:solidFill>
                    <a:srgbClr val="00B050"/>
                  </a:solidFill>
                  <a:latin typeface="Adobe Garamond Pro" panose="02020502060506020403" pitchFamily="18" charset="0"/>
                </a:rPr>
                <a:t>Drive 2</a:t>
              </a:r>
            </a:p>
          </p:txBody>
        </p:sp>
        <p:pic>
          <p:nvPicPr>
            <p:cNvPr id="21" name="Picture 20" descr="A picture containing text&#10;&#10;Description automatically generated">
              <a:extLst>
                <a:ext uri="{FF2B5EF4-FFF2-40B4-BE49-F238E27FC236}">
                  <a16:creationId xmlns:a16="http://schemas.microsoft.com/office/drawing/2014/main" id="{ED62F203-9A49-4514-8B9C-0F879D6701A7}"/>
                </a:ext>
              </a:extLst>
            </p:cNvPr>
            <p:cNvPicPr>
              <a:picLocks noChangeAspect="1"/>
            </p:cNvPicPr>
            <p:nvPr/>
          </p:nvPicPr>
          <p:blipFill>
            <a:blip r:embed="rId8"/>
            <a:stretch>
              <a:fillRect/>
            </a:stretch>
          </p:blipFill>
          <p:spPr>
            <a:xfrm>
              <a:off x="2720944" y="4501896"/>
              <a:ext cx="247650" cy="42672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35AB9624-539E-4EFC-B563-7110E245F937}"/>
                </a:ext>
              </a:extLst>
            </p:cNvPr>
            <p:cNvPicPr>
              <a:picLocks noChangeAspect="1"/>
            </p:cNvPicPr>
            <p:nvPr/>
          </p:nvPicPr>
          <p:blipFill>
            <a:blip r:embed="rId9"/>
            <a:stretch>
              <a:fillRect/>
            </a:stretch>
          </p:blipFill>
          <p:spPr>
            <a:xfrm>
              <a:off x="2692355" y="5810973"/>
              <a:ext cx="259080" cy="281940"/>
            </a:xfrm>
            <a:prstGeom prst="rect">
              <a:avLst/>
            </a:prstGeom>
          </p:spPr>
        </p:pic>
      </p:grpSp>
    </p:spTree>
    <p:extLst>
      <p:ext uri="{BB962C8B-B14F-4D97-AF65-F5344CB8AC3E}">
        <p14:creationId xmlns:p14="http://schemas.microsoft.com/office/powerpoint/2010/main" val="185106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A2246-DFE5-435F-AFFD-95D31BF9E105}"/>
              </a:ext>
            </a:extLst>
          </p:cNvPr>
          <p:cNvSpPr>
            <a:spLocks noGrp="1"/>
          </p:cNvSpPr>
          <p:nvPr>
            <p:ph type="title"/>
          </p:nvPr>
        </p:nvSpPr>
        <p:spPr/>
        <p:txBody>
          <a:bodyPr/>
          <a:lstStyle/>
          <a:p>
            <a:r>
              <a:rPr lang="en-US" dirty="0"/>
              <a:t>Beam splitter operations between cavity modes!</a:t>
            </a:r>
          </a:p>
        </p:txBody>
      </p:sp>
      <p:pic>
        <p:nvPicPr>
          <p:cNvPr id="6" name="Picture 5">
            <a:extLst>
              <a:ext uri="{FF2B5EF4-FFF2-40B4-BE49-F238E27FC236}">
                <a16:creationId xmlns:a16="http://schemas.microsoft.com/office/drawing/2014/main" id="{F664C1B2-A9C4-47E2-9F79-3B6DD2EBF713}"/>
              </a:ext>
            </a:extLst>
          </p:cNvPr>
          <p:cNvPicPr>
            <a:picLocks noChangeAspect="1"/>
          </p:cNvPicPr>
          <p:nvPr/>
        </p:nvPicPr>
        <p:blipFill>
          <a:blip r:embed="rId2"/>
          <a:stretch>
            <a:fillRect/>
          </a:stretch>
        </p:blipFill>
        <p:spPr>
          <a:xfrm>
            <a:off x="1414272" y="722376"/>
            <a:ext cx="9034272" cy="2898347"/>
          </a:xfrm>
          <a:prstGeom prst="rect">
            <a:avLst/>
          </a:prstGeom>
        </p:spPr>
      </p:pic>
      <p:grpSp>
        <p:nvGrpSpPr>
          <p:cNvPr id="37" name="Group 36">
            <a:extLst>
              <a:ext uri="{FF2B5EF4-FFF2-40B4-BE49-F238E27FC236}">
                <a16:creationId xmlns:a16="http://schemas.microsoft.com/office/drawing/2014/main" id="{32A3EDE2-6FE3-4889-BF75-BA70BD8429F3}"/>
              </a:ext>
            </a:extLst>
          </p:cNvPr>
          <p:cNvGrpSpPr/>
          <p:nvPr/>
        </p:nvGrpSpPr>
        <p:grpSpPr>
          <a:xfrm>
            <a:off x="66528" y="1647697"/>
            <a:ext cx="3926358" cy="4992648"/>
            <a:chOff x="66528" y="1647697"/>
            <a:chExt cx="3926358" cy="4992648"/>
          </a:xfrm>
        </p:grpSpPr>
        <p:pic>
          <p:nvPicPr>
            <p:cNvPr id="17" name="Picture 16">
              <a:extLst>
                <a:ext uri="{FF2B5EF4-FFF2-40B4-BE49-F238E27FC236}">
                  <a16:creationId xmlns:a16="http://schemas.microsoft.com/office/drawing/2014/main" id="{E9D44106-BE25-4D6B-BAA1-981BE041A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28" y="3531379"/>
              <a:ext cx="3108966" cy="3108966"/>
            </a:xfrm>
            <a:prstGeom prst="rect">
              <a:avLst/>
            </a:prstGeom>
          </p:spPr>
        </p:pic>
        <p:grpSp>
          <p:nvGrpSpPr>
            <p:cNvPr id="11" name="Group 10">
              <a:extLst>
                <a:ext uri="{FF2B5EF4-FFF2-40B4-BE49-F238E27FC236}">
                  <a16:creationId xmlns:a16="http://schemas.microsoft.com/office/drawing/2014/main" id="{E086F88A-A58B-4A2E-81EA-BBC8D57F9AA9}"/>
                </a:ext>
              </a:extLst>
            </p:cNvPr>
            <p:cNvGrpSpPr/>
            <p:nvPr/>
          </p:nvGrpSpPr>
          <p:grpSpPr>
            <a:xfrm>
              <a:off x="3444246" y="1647697"/>
              <a:ext cx="548640" cy="585216"/>
              <a:chOff x="5397789" y="889417"/>
              <a:chExt cx="279098" cy="373857"/>
            </a:xfrm>
          </p:grpSpPr>
          <p:sp>
            <p:nvSpPr>
              <p:cNvPr id="9" name="Arc 8">
                <a:extLst>
                  <a:ext uri="{FF2B5EF4-FFF2-40B4-BE49-F238E27FC236}">
                    <a16:creationId xmlns:a16="http://schemas.microsoft.com/office/drawing/2014/main" id="{BBF6BD46-8271-49B4-8EC9-98C44F50842F}"/>
                  </a:ext>
                </a:extLst>
              </p:cNvPr>
              <p:cNvSpPr/>
              <p:nvPr/>
            </p:nvSpPr>
            <p:spPr>
              <a:xfrm>
                <a:off x="5397789" y="988954"/>
                <a:ext cx="274320" cy="274320"/>
              </a:xfrm>
              <a:prstGeom prst="arc">
                <a:avLst>
                  <a:gd name="adj1" fmla="val 12284704"/>
                  <a:gd name="adj2" fmla="val 20251588"/>
                </a:avLst>
              </a:prstGeom>
              <a:ln w="190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8BD45F20-B6FF-4237-9CEA-EA323DC44341}"/>
                  </a:ext>
                </a:extLst>
              </p:cNvPr>
              <p:cNvSpPr/>
              <p:nvPr/>
            </p:nvSpPr>
            <p:spPr>
              <a:xfrm rot="10800000">
                <a:off x="5402567" y="889417"/>
                <a:ext cx="274320" cy="274320"/>
              </a:xfrm>
              <a:prstGeom prst="arc">
                <a:avLst>
                  <a:gd name="adj1" fmla="val 12284704"/>
                  <a:gd name="adj2" fmla="val 20251588"/>
                </a:avLst>
              </a:prstGeom>
              <a:ln w="190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8" name="Group 37">
            <a:extLst>
              <a:ext uri="{FF2B5EF4-FFF2-40B4-BE49-F238E27FC236}">
                <a16:creationId xmlns:a16="http://schemas.microsoft.com/office/drawing/2014/main" id="{5C599976-53BB-4305-81F4-BB6FBB4B4DC8}"/>
              </a:ext>
            </a:extLst>
          </p:cNvPr>
          <p:cNvGrpSpPr/>
          <p:nvPr/>
        </p:nvGrpSpPr>
        <p:grpSpPr>
          <a:xfrm>
            <a:off x="3047046" y="1659033"/>
            <a:ext cx="3108966" cy="4932534"/>
            <a:chOff x="3047046" y="1659033"/>
            <a:chExt cx="3108966" cy="4932534"/>
          </a:xfrm>
        </p:grpSpPr>
        <p:pic>
          <p:nvPicPr>
            <p:cNvPr id="19" name="Picture 18">
              <a:extLst>
                <a:ext uri="{FF2B5EF4-FFF2-40B4-BE49-F238E27FC236}">
                  <a16:creationId xmlns:a16="http://schemas.microsoft.com/office/drawing/2014/main" id="{FD895EA0-A225-43CA-A5EC-E0D1B17662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7046" y="3482601"/>
              <a:ext cx="3108966" cy="3108966"/>
            </a:xfrm>
            <a:prstGeom prst="rect">
              <a:avLst/>
            </a:prstGeom>
          </p:spPr>
        </p:pic>
        <p:grpSp>
          <p:nvGrpSpPr>
            <p:cNvPr id="24" name="Group 23">
              <a:extLst>
                <a:ext uri="{FF2B5EF4-FFF2-40B4-BE49-F238E27FC236}">
                  <a16:creationId xmlns:a16="http://schemas.microsoft.com/office/drawing/2014/main" id="{55A7799D-0DDA-4363-832E-0F0EEDEF2E25}"/>
                </a:ext>
              </a:extLst>
            </p:cNvPr>
            <p:cNvGrpSpPr/>
            <p:nvPr/>
          </p:nvGrpSpPr>
          <p:grpSpPr>
            <a:xfrm>
              <a:off x="4327209" y="1659033"/>
              <a:ext cx="548640" cy="585216"/>
              <a:chOff x="5397789" y="889417"/>
              <a:chExt cx="279098" cy="373857"/>
            </a:xfrm>
          </p:grpSpPr>
          <p:sp>
            <p:nvSpPr>
              <p:cNvPr id="25" name="Arc 24">
                <a:extLst>
                  <a:ext uri="{FF2B5EF4-FFF2-40B4-BE49-F238E27FC236}">
                    <a16:creationId xmlns:a16="http://schemas.microsoft.com/office/drawing/2014/main" id="{8CD4DD3D-0BA0-4284-8BC5-8B131F1ED5A6}"/>
                  </a:ext>
                </a:extLst>
              </p:cNvPr>
              <p:cNvSpPr/>
              <p:nvPr/>
            </p:nvSpPr>
            <p:spPr>
              <a:xfrm>
                <a:off x="5397789" y="988954"/>
                <a:ext cx="274320" cy="274320"/>
              </a:xfrm>
              <a:prstGeom prst="arc">
                <a:avLst>
                  <a:gd name="adj1" fmla="val 12284704"/>
                  <a:gd name="adj2" fmla="val 20251588"/>
                </a:avLst>
              </a:prstGeom>
              <a:ln w="190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E2558FCC-821D-430D-8726-14046A0E7DEA}"/>
                  </a:ext>
                </a:extLst>
              </p:cNvPr>
              <p:cNvSpPr/>
              <p:nvPr/>
            </p:nvSpPr>
            <p:spPr>
              <a:xfrm rot="10800000">
                <a:off x="5402567" y="889417"/>
                <a:ext cx="274320" cy="274320"/>
              </a:xfrm>
              <a:prstGeom prst="arc">
                <a:avLst>
                  <a:gd name="adj1" fmla="val 12284704"/>
                  <a:gd name="adj2" fmla="val 20251588"/>
                </a:avLst>
              </a:prstGeom>
              <a:ln w="190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40" name="Group 39">
            <a:extLst>
              <a:ext uri="{FF2B5EF4-FFF2-40B4-BE49-F238E27FC236}">
                <a16:creationId xmlns:a16="http://schemas.microsoft.com/office/drawing/2014/main" id="{5082C664-173C-44A4-BAEE-4CA6F8A472D4}"/>
              </a:ext>
            </a:extLst>
          </p:cNvPr>
          <p:cNvGrpSpPr/>
          <p:nvPr/>
        </p:nvGrpSpPr>
        <p:grpSpPr>
          <a:xfrm>
            <a:off x="6235277" y="1680319"/>
            <a:ext cx="5748979" cy="4953821"/>
            <a:chOff x="6235277" y="1680319"/>
            <a:chExt cx="5748979" cy="4953821"/>
          </a:xfrm>
        </p:grpSpPr>
        <p:pic>
          <p:nvPicPr>
            <p:cNvPr id="23" name="Picture 22">
              <a:extLst>
                <a:ext uri="{FF2B5EF4-FFF2-40B4-BE49-F238E27FC236}">
                  <a16:creationId xmlns:a16="http://schemas.microsoft.com/office/drawing/2014/main" id="{E609B110-4032-4A59-A391-EB31B7A502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5290" y="3525174"/>
              <a:ext cx="3108966" cy="3108966"/>
            </a:xfrm>
            <a:prstGeom prst="rect">
              <a:avLst/>
            </a:prstGeom>
          </p:spPr>
        </p:pic>
        <p:grpSp>
          <p:nvGrpSpPr>
            <p:cNvPr id="30" name="Group 29">
              <a:extLst>
                <a:ext uri="{FF2B5EF4-FFF2-40B4-BE49-F238E27FC236}">
                  <a16:creationId xmlns:a16="http://schemas.microsoft.com/office/drawing/2014/main" id="{7BC7A8AD-6102-49FC-B2C0-DFCD01F9CE6C}"/>
                </a:ext>
              </a:extLst>
            </p:cNvPr>
            <p:cNvGrpSpPr/>
            <p:nvPr/>
          </p:nvGrpSpPr>
          <p:grpSpPr>
            <a:xfrm>
              <a:off x="6235277" y="1680319"/>
              <a:ext cx="548640" cy="585216"/>
              <a:chOff x="5397789" y="889417"/>
              <a:chExt cx="279098" cy="373857"/>
            </a:xfrm>
          </p:grpSpPr>
          <p:sp>
            <p:nvSpPr>
              <p:cNvPr id="31" name="Arc 30">
                <a:extLst>
                  <a:ext uri="{FF2B5EF4-FFF2-40B4-BE49-F238E27FC236}">
                    <a16:creationId xmlns:a16="http://schemas.microsoft.com/office/drawing/2014/main" id="{117228F7-629C-46AB-BC14-8C84CBB43EE8}"/>
                  </a:ext>
                </a:extLst>
              </p:cNvPr>
              <p:cNvSpPr/>
              <p:nvPr/>
            </p:nvSpPr>
            <p:spPr>
              <a:xfrm>
                <a:off x="5397789" y="988954"/>
                <a:ext cx="274320" cy="274320"/>
              </a:xfrm>
              <a:prstGeom prst="arc">
                <a:avLst>
                  <a:gd name="adj1" fmla="val 12284704"/>
                  <a:gd name="adj2" fmla="val 20251588"/>
                </a:avLst>
              </a:prstGeom>
              <a:ln w="190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80063673-5700-494C-8543-22D1A474B4D5}"/>
                  </a:ext>
                </a:extLst>
              </p:cNvPr>
              <p:cNvSpPr/>
              <p:nvPr/>
            </p:nvSpPr>
            <p:spPr>
              <a:xfrm rot="10800000">
                <a:off x="5402567" y="889417"/>
                <a:ext cx="274320" cy="274320"/>
              </a:xfrm>
              <a:prstGeom prst="arc">
                <a:avLst>
                  <a:gd name="adj1" fmla="val 12284704"/>
                  <a:gd name="adj2" fmla="val 20251588"/>
                </a:avLst>
              </a:prstGeom>
              <a:ln w="190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9" name="Group 38">
            <a:extLst>
              <a:ext uri="{FF2B5EF4-FFF2-40B4-BE49-F238E27FC236}">
                <a16:creationId xmlns:a16="http://schemas.microsoft.com/office/drawing/2014/main" id="{60A51E05-F6B1-4EE6-9DFA-ABAF3AE3552D}"/>
              </a:ext>
            </a:extLst>
          </p:cNvPr>
          <p:cNvGrpSpPr/>
          <p:nvPr/>
        </p:nvGrpSpPr>
        <p:grpSpPr>
          <a:xfrm>
            <a:off x="5280873" y="1659033"/>
            <a:ext cx="3789261" cy="4975107"/>
            <a:chOff x="5280873" y="1659033"/>
            <a:chExt cx="3789261" cy="4975107"/>
          </a:xfrm>
        </p:grpSpPr>
        <p:pic>
          <p:nvPicPr>
            <p:cNvPr id="21" name="Picture 20">
              <a:extLst>
                <a:ext uri="{FF2B5EF4-FFF2-40B4-BE49-F238E27FC236}">
                  <a16:creationId xmlns:a16="http://schemas.microsoft.com/office/drawing/2014/main" id="{261EB1FE-E2E2-4841-873C-49A5DB988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1168" y="3525174"/>
              <a:ext cx="3108966" cy="3108966"/>
            </a:xfrm>
            <a:prstGeom prst="rect">
              <a:avLst/>
            </a:prstGeom>
          </p:spPr>
        </p:pic>
        <p:grpSp>
          <p:nvGrpSpPr>
            <p:cNvPr id="27" name="Group 26">
              <a:extLst>
                <a:ext uri="{FF2B5EF4-FFF2-40B4-BE49-F238E27FC236}">
                  <a16:creationId xmlns:a16="http://schemas.microsoft.com/office/drawing/2014/main" id="{EE69C536-0DF4-4602-95EB-A7EC0C684A0D}"/>
                </a:ext>
              </a:extLst>
            </p:cNvPr>
            <p:cNvGrpSpPr/>
            <p:nvPr/>
          </p:nvGrpSpPr>
          <p:grpSpPr>
            <a:xfrm>
              <a:off x="5280873" y="1659033"/>
              <a:ext cx="548640" cy="585216"/>
              <a:chOff x="5397789" y="889417"/>
              <a:chExt cx="279098" cy="373857"/>
            </a:xfrm>
          </p:grpSpPr>
          <p:sp>
            <p:nvSpPr>
              <p:cNvPr id="28" name="Arc 27">
                <a:extLst>
                  <a:ext uri="{FF2B5EF4-FFF2-40B4-BE49-F238E27FC236}">
                    <a16:creationId xmlns:a16="http://schemas.microsoft.com/office/drawing/2014/main" id="{7AE8FB61-3838-4421-8D1B-43A5B7AC8C85}"/>
                  </a:ext>
                </a:extLst>
              </p:cNvPr>
              <p:cNvSpPr/>
              <p:nvPr/>
            </p:nvSpPr>
            <p:spPr>
              <a:xfrm>
                <a:off x="5397789" y="988954"/>
                <a:ext cx="274320" cy="274320"/>
              </a:xfrm>
              <a:prstGeom prst="arc">
                <a:avLst>
                  <a:gd name="adj1" fmla="val 12284704"/>
                  <a:gd name="adj2" fmla="val 20251588"/>
                </a:avLst>
              </a:prstGeom>
              <a:ln w="190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F895CD7A-BFFF-4E9F-BD92-F1E63FC638CA}"/>
                  </a:ext>
                </a:extLst>
              </p:cNvPr>
              <p:cNvSpPr/>
              <p:nvPr/>
            </p:nvSpPr>
            <p:spPr>
              <a:xfrm rot="10800000">
                <a:off x="5402567" y="889417"/>
                <a:ext cx="274320" cy="274320"/>
              </a:xfrm>
              <a:prstGeom prst="arc">
                <a:avLst>
                  <a:gd name="adj1" fmla="val 12284704"/>
                  <a:gd name="adj2" fmla="val 20251588"/>
                </a:avLst>
              </a:prstGeom>
              <a:ln w="190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3681601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BFA4FD2-9CC7-4800-A951-D1434B0ADB61}"/>
              </a:ext>
            </a:extLst>
          </p:cNvPr>
          <p:cNvSpPr>
            <a:spLocks noGrp="1"/>
          </p:cNvSpPr>
          <p:nvPr>
            <p:ph type="title"/>
          </p:nvPr>
        </p:nvSpPr>
        <p:spPr>
          <a:xfrm>
            <a:off x="207264" y="73438"/>
            <a:ext cx="10863493" cy="679697"/>
          </a:xfrm>
        </p:spPr>
        <p:txBody>
          <a:bodyPr/>
          <a:lstStyle/>
          <a:p>
            <a:r>
              <a:rPr lang="en-US" sz="3400" dirty="0"/>
              <a:t>Schemes for control using a fixed frequency </a:t>
            </a:r>
            <a:r>
              <a:rPr lang="en-US" sz="3400" dirty="0" err="1"/>
              <a:t>transmon</a:t>
            </a:r>
            <a:endParaRPr lang="en-US" sz="3400" dirty="0"/>
          </a:p>
        </p:txBody>
      </p:sp>
      <p:sp>
        <p:nvSpPr>
          <p:cNvPr id="4" name="AutoShape 2" descr="C:\Users\Tantalum\AppData\Local\Microsoft\Windows\Temporary Internet Files\Content.MSO\ppt2988.tmp">
            <a:extLst>
              <a:ext uri="{FF2B5EF4-FFF2-40B4-BE49-F238E27FC236}">
                <a16:creationId xmlns:a16="http://schemas.microsoft.com/office/drawing/2014/main" id="{1E9AF88B-C277-4524-B7F3-50DA1CC95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3135D60F-E2A9-43DB-AE42-B4FEEB7AAD78}"/>
              </a:ext>
            </a:extLst>
          </p:cNvPr>
          <p:cNvSpPr/>
          <p:nvPr/>
        </p:nvSpPr>
        <p:spPr>
          <a:xfrm>
            <a:off x="-152400" y="966241"/>
            <a:ext cx="8662416" cy="5209118"/>
          </a:xfrm>
          <a:prstGeom prst="rect">
            <a:avLst/>
          </a:prstGeom>
        </p:spPr>
        <p:txBody>
          <a:bodyPr wrap="square">
            <a:spAutoFit/>
          </a:bodyPr>
          <a:lstStyle/>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Resonant charge sideband interactions</a:t>
            </a:r>
          </a:p>
          <a:p>
            <a:pPr lvl="1">
              <a:lnSpc>
                <a:spcPct val="150000"/>
              </a:lnSpc>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SNAP Control -  number resolved </a:t>
            </a:r>
            <a:r>
              <a:rPr lang="en-US" sz="2800" dirty="0" err="1">
                <a:latin typeface="Adobe Garamond Pro" panose="02020502060506020403" pitchFamily="18" charset="0"/>
              </a:rPr>
              <a:t>transmon</a:t>
            </a:r>
            <a:r>
              <a:rPr lang="en-US" sz="2800" dirty="0">
                <a:latin typeface="Adobe Garamond Pro" panose="02020502060506020403" pitchFamily="18" charset="0"/>
              </a:rPr>
              <a:t> and cavity drives  </a:t>
            </a:r>
          </a:p>
          <a:p>
            <a:pPr lvl="1">
              <a:lnSpc>
                <a:spcPct val="150000"/>
              </a:lnSpc>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Cavity drive and photon blockade</a:t>
            </a:r>
          </a:p>
          <a:p>
            <a:pPr marL="914400" lvl="1" indent="-457200">
              <a:lnSpc>
                <a:spcPct val="150000"/>
              </a:lnSpc>
              <a:buFont typeface="Arial" panose="020B0604020202020204" pitchFamily="34" charset="0"/>
              <a:buChar char="•"/>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Conditional displacement gates</a:t>
            </a:r>
          </a:p>
        </p:txBody>
      </p:sp>
      <p:sp>
        <p:nvSpPr>
          <p:cNvPr id="25" name="Rectangle 24">
            <a:extLst>
              <a:ext uri="{FF2B5EF4-FFF2-40B4-BE49-F238E27FC236}">
                <a16:creationId xmlns:a16="http://schemas.microsoft.com/office/drawing/2014/main" id="{641751C9-148E-4AE7-82B0-69AC9377A4F6}"/>
              </a:ext>
            </a:extLst>
          </p:cNvPr>
          <p:cNvSpPr/>
          <p:nvPr/>
        </p:nvSpPr>
        <p:spPr bwMode="auto">
          <a:xfrm>
            <a:off x="0" y="2373713"/>
            <a:ext cx="15471648" cy="1246496"/>
          </a:xfrm>
          <a:prstGeom prst="rect">
            <a:avLst/>
          </a:prstGeom>
          <a:solidFill>
            <a:srgbClr val="2D2D8A">
              <a:alpha val="10000"/>
            </a:srgbClr>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016119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C4717D8-198F-4C1A-96DC-26935C722EB9}"/>
              </a:ext>
            </a:extLst>
          </p:cNvPr>
          <p:cNvGrpSpPr/>
          <p:nvPr/>
        </p:nvGrpSpPr>
        <p:grpSpPr>
          <a:xfrm>
            <a:off x="4668513" y="2582215"/>
            <a:ext cx="3134015" cy="995932"/>
            <a:chOff x="4323274" y="1696176"/>
            <a:chExt cx="3134015" cy="995932"/>
          </a:xfrm>
        </p:grpSpPr>
        <p:pic>
          <p:nvPicPr>
            <p:cNvPr id="11" name="Picture 10">
              <a:extLst>
                <a:ext uri="{FF2B5EF4-FFF2-40B4-BE49-F238E27FC236}">
                  <a16:creationId xmlns:a16="http://schemas.microsoft.com/office/drawing/2014/main" id="{98B4D7F5-DFC2-4371-B1A2-DEB67EB546FA}"/>
                </a:ext>
              </a:extLst>
            </p:cNvPr>
            <p:cNvPicPr>
              <a:picLocks noChangeAspect="1"/>
            </p:cNvPicPr>
            <p:nvPr/>
          </p:nvPicPr>
          <p:blipFill>
            <a:blip r:embed="rId3"/>
            <a:stretch>
              <a:fillRect/>
            </a:stretch>
          </p:blipFill>
          <p:spPr>
            <a:xfrm>
              <a:off x="4337851" y="1711033"/>
              <a:ext cx="3119438" cy="981075"/>
            </a:xfrm>
            <a:prstGeom prst="rect">
              <a:avLst/>
            </a:prstGeom>
          </p:spPr>
        </p:pic>
        <p:sp>
          <p:nvSpPr>
            <p:cNvPr id="19" name="Rectangle 18">
              <a:extLst>
                <a:ext uri="{FF2B5EF4-FFF2-40B4-BE49-F238E27FC236}">
                  <a16:creationId xmlns:a16="http://schemas.microsoft.com/office/drawing/2014/main" id="{9D9E5AF1-AEA4-42E7-B16B-961103AE77F4}"/>
                </a:ext>
              </a:extLst>
            </p:cNvPr>
            <p:cNvSpPr/>
            <p:nvPr/>
          </p:nvSpPr>
          <p:spPr bwMode="auto">
            <a:xfrm>
              <a:off x="4323274" y="1696176"/>
              <a:ext cx="2938629" cy="869126"/>
            </a:xfrm>
            <a:prstGeom prst="rect">
              <a:avLst/>
            </a:prstGeom>
            <a:solidFill>
              <a:srgbClr val="FFC000">
                <a:alpha val="18000"/>
              </a:srgbClr>
            </a:solidFill>
            <a:ln>
              <a:solidFill>
                <a:srgbClr val="FFC000">
                  <a:alpha val="50000"/>
                </a:srgbClr>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grpSp>
        <p:nvGrpSpPr>
          <p:cNvPr id="22" name="Group 21">
            <a:extLst>
              <a:ext uri="{FF2B5EF4-FFF2-40B4-BE49-F238E27FC236}">
                <a16:creationId xmlns:a16="http://schemas.microsoft.com/office/drawing/2014/main" id="{C496C2E4-3B2D-4221-B8CE-0DE0CD631D01}"/>
              </a:ext>
            </a:extLst>
          </p:cNvPr>
          <p:cNvGrpSpPr/>
          <p:nvPr/>
        </p:nvGrpSpPr>
        <p:grpSpPr>
          <a:xfrm>
            <a:off x="5518490" y="1619397"/>
            <a:ext cx="843491" cy="695250"/>
            <a:chOff x="4455874" y="898888"/>
            <a:chExt cx="843491" cy="695250"/>
          </a:xfrm>
        </p:grpSpPr>
        <p:pic>
          <p:nvPicPr>
            <p:cNvPr id="12" name="Picture 11">
              <a:extLst>
                <a:ext uri="{FF2B5EF4-FFF2-40B4-BE49-F238E27FC236}">
                  <a16:creationId xmlns:a16="http://schemas.microsoft.com/office/drawing/2014/main" id="{D41769E1-1016-48FE-92AB-5085FC29E552}"/>
                </a:ext>
              </a:extLst>
            </p:cNvPr>
            <p:cNvPicPr>
              <a:picLocks noChangeAspect="1"/>
            </p:cNvPicPr>
            <p:nvPr/>
          </p:nvPicPr>
          <p:blipFill>
            <a:blip r:embed="rId4"/>
            <a:stretch>
              <a:fillRect/>
            </a:stretch>
          </p:blipFill>
          <p:spPr>
            <a:xfrm>
              <a:off x="4528535" y="947210"/>
              <a:ext cx="633413" cy="581025"/>
            </a:xfrm>
            <a:prstGeom prst="rect">
              <a:avLst/>
            </a:prstGeom>
          </p:spPr>
        </p:pic>
        <p:sp>
          <p:nvSpPr>
            <p:cNvPr id="18" name="Rectangle 17">
              <a:extLst>
                <a:ext uri="{FF2B5EF4-FFF2-40B4-BE49-F238E27FC236}">
                  <a16:creationId xmlns:a16="http://schemas.microsoft.com/office/drawing/2014/main" id="{A56AEDF2-9E4C-4B78-9DDD-D189109556D5}"/>
                </a:ext>
              </a:extLst>
            </p:cNvPr>
            <p:cNvSpPr/>
            <p:nvPr/>
          </p:nvSpPr>
          <p:spPr bwMode="auto">
            <a:xfrm>
              <a:off x="4455874" y="898888"/>
              <a:ext cx="843491" cy="695250"/>
            </a:xfrm>
            <a:prstGeom prst="rect">
              <a:avLst/>
            </a:prstGeom>
            <a:solidFill>
              <a:srgbClr val="00B0F0">
                <a:alpha val="18000"/>
              </a:srgbClr>
            </a:solidFill>
            <a:ln>
              <a:solidFill>
                <a:srgbClr val="00B0F0">
                  <a:alpha val="50000"/>
                </a:srgbClr>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pic>
        <p:nvPicPr>
          <p:cNvPr id="13" name="Picture 12">
            <a:extLst>
              <a:ext uri="{FF2B5EF4-FFF2-40B4-BE49-F238E27FC236}">
                <a16:creationId xmlns:a16="http://schemas.microsoft.com/office/drawing/2014/main" id="{190CAC7A-38B2-4013-A6B7-BC6DC9B92B40}"/>
              </a:ext>
            </a:extLst>
          </p:cNvPr>
          <p:cNvPicPr>
            <a:picLocks noChangeAspect="1"/>
          </p:cNvPicPr>
          <p:nvPr/>
        </p:nvPicPr>
        <p:blipFill>
          <a:blip r:embed="rId5"/>
          <a:stretch>
            <a:fillRect/>
          </a:stretch>
        </p:blipFill>
        <p:spPr>
          <a:xfrm>
            <a:off x="5122197" y="739086"/>
            <a:ext cx="1724025" cy="757238"/>
          </a:xfrm>
          <a:prstGeom prst="rect">
            <a:avLst/>
          </a:prstGeom>
        </p:spPr>
      </p:pic>
      <p:sp>
        <p:nvSpPr>
          <p:cNvPr id="23" name="Rectangle 22">
            <a:extLst>
              <a:ext uri="{FF2B5EF4-FFF2-40B4-BE49-F238E27FC236}">
                <a16:creationId xmlns:a16="http://schemas.microsoft.com/office/drawing/2014/main" id="{4E1C4C88-612D-46CC-8699-083585BE781E}"/>
              </a:ext>
            </a:extLst>
          </p:cNvPr>
          <p:cNvSpPr/>
          <p:nvPr/>
        </p:nvSpPr>
        <p:spPr bwMode="auto">
          <a:xfrm>
            <a:off x="5183978" y="793180"/>
            <a:ext cx="1600465" cy="667758"/>
          </a:xfrm>
          <a:prstGeom prst="rect">
            <a:avLst/>
          </a:prstGeom>
          <a:solidFill>
            <a:srgbClr val="C00000">
              <a:alpha val="20000"/>
            </a:srgbClr>
          </a:solidFill>
          <a:ln>
            <a:solidFill>
              <a:srgbClr val="C00000">
                <a:alpha val="50000"/>
              </a:srgbClr>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B9D45BC4-A0A2-49A4-95C5-941516A45E12}"/>
              </a:ext>
            </a:extLst>
          </p:cNvPr>
          <p:cNvSpPr>
            <a:spLocks noGrp="1"/>
          </p:cNvSpPr>
          <p:nvPr>
            <p:ph type="title"/>
          </p:nvPr>
        </p:nvSpPr>
        <p:spPr/>
        <p:txBody>
          <a:bodyPr/>
          <a:lstStyle/>
          <a:p>
            <a:r>
              <a:rPr lang="en-US" sz="3400" dirty="0"/>
              <a:t>Universal control using the dispersive interaction</a:t>
            </a:r>
          </a:p>
        </p:txBody>
      </p:sp>
      <p:sp>
        <p:nvSpPr>
          <p:cNvPr id="4" name="TextBox 3">
            <a:extLst>
              <a:ext uri="{FF2B5EF4-FFF2-40B4-BE49-F238E27FC236}">
                <a16:creationId xmlns:a16="http://schemas.microsoft.com/office/drawing/2014/main" id="{C5C0D19E-7C0E-4F9E-A32C-97ED852F0965}"/>
              </a:ext>
            </a:extLst>
          </p:cNvPr>
          <p:cNvSpPr txBox="1"/>
          <p:nvPr/>
        </p:nvSpPr>
        <p:spPr>
          <a:xfrm>
            <a:off x="219025" y="1746671"/>
            <a:ext cx="4449488" cy="1754326"/>
          </a:xfrm>
          <a:prstGeom prst="rect">
            <a:avLst/>
          </a:prstGeom>
          <a:noFill/>
        </p:spPr>
        <p:txBody>
          <a:bodyPr wrap="none" rtlCol="0">
            <a:spAutoFit/>
          </a:bodyPr>
          <a:lstStyle/>
          <a:p>
            <a:pPr marL="342900" indent="-342900">
              <a:buFont typeface="Wingdings" panose="05000000000000000000" pitchFamily="2" charset="2"/>
              <a:buChar char="Ø"/>
            </a:pPr>
            <a:r>
              <a:rPr lang="en-US" sz="2800" dirty="0">
                <a:solidFill>
                  <a:srgbClr val="0070C0"/>
                </a:solidFill>
                <a:latin typeface="Adobe Garamond Pro" panose="02020502060506020403" pitchFamily="18" charset="0"/>
              </a:rPr>
              <a:t>Cavity displacements   </a:t>
            </a:r>
          </a:p>
          <a:p>
            <a:endParaRPr lang="en-US" sz="2400" dirty="0">
              <a:latin typeface="Adobe Garamond Pro" panose="02020502060506020403" pitchFamily="18" charset="0"/>
            </a:endParaRPr>
          </a:p>
          <a:p>
            <a:pPr marL="342900" indent="-342900">
              <a:buFont typeface="Wingdings" panose="05000000000000000000" pitchFamily="2" charset="2"/>
              <a:buChar char="Ø"/>
            </a:pPr>
            <a:r>
              <a:rPr lang="en-US" sz="2800" dirty="0">
                <a:solidFill>
                  <a:srgbClr val="FFC000"/>
                </a:solidFill>
                <a:latin typeface="Adobe Garamond Pro" panose="02020502060506020403" pitchFamily="18" charset="0"/>
              </a:rPr>
              <a:t>Selective number dependent</a:t>
            </a:r>
          </a:p>
          <a:p>
            <a:r>
              <a:rPr lang="en-US" sz="2800" dirty="0">
                <a:solidFill>
                  <a:srgbClr val="FFC000"/>
                </a:solidFill>
                <a:latin typeface="Adobe Garamond Pro" panose="02020502060506020403" pitchFamily="18" charset="0"/>
              </a:rPr>
              <a:t>     arbitrary phase (SNAP)</a:t>
            </a:r>
          </a:p>
        </p:txBody>
      </p:sp>
      <p:pic>
        <p:nvPicPr>
          <p:cNvPr id="8" name="Picture 7">
            <a:extLst>
              <a:ext uri="{FF2B5EF4-FFF2-40B4-BE49-F238E27FC236}">
                <a16:creationId xmlns:a16="http://schemas.microsoft.com/office/drawing/2014/main" id="{3A53828D-08E6-44E8-90C3-735DCDD4A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00" y="3907957"/>
            <a:ext cx="8396416" cy="2724729"/>
          </a:xfrm>
          <a:prstGeom prst="rect">
            <a:avLst/>
          </a:prstGeom>
        </p:spPr>
      </p:pic>
      <p:sp>
        <p:nvSpPr>
          <p:cNvPr id="9" name="Rectangle 8">
            <a:extLst>
              <a:ext uri="{FF2B5EF4-FFF2-40B4-BE49-F238E27FC236}">
                <a16:creationId xmlns:a16="http://schemas.microsoft.com/office/drawing/2014/main" id="{AAEFD4A5-A2D1-4970-B19C-5E7313849253}"/>
              </a:ext>
            </a:extLst>
          </p:cNvPr>
          <p:cNvSpPr/>
          <p:nvPr/>
        </p:nvSpPr>
        <p:spPr bwMode="auto">
          <a:xfrm>
            <a:off x="7412722" y="4014217"/>
            <a:ext cx="557520" cy="2084832"/>
          </a:xfrm>
          <a:prstGeom prst="rect">
            <a:avLst/>
          </a:prstGeom>
          <a:solidFill>
            <a:srgbClr val="FFC000">
              <a:alpha val="26000"/>
            </a:srgbClr>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FE193E91-BD85-48E5-BD59-474F5A8D23EA}"/>
              </a:ext>
            </a:extLst>
          </p:cNvPr>
          <p:cNvSpPr/>
          <p:nvPr/>
        </p:nvSpPr>
        <p:spPr>
          <a:xfrm>
            <a:off x="233602" y="885841"/>
            <a:ext cx="4751237" cy="523220"/>
          </a:xfrm>
          <a:prstGeom prst="rect">
            <a:avLst/>
          </a:prstGeom>
        </p:spPr>
        <p:txBody>
          <a:bodyPr wrap="none">
            <a:spAutoFit/>
          </a:bodyPr>
          <a:lstStyle/>
          <a:p>
            <a:pPr marL="342900" indent="-342900">
              <a:buFont typeface="Wingdings" pitchFamily="2" charset="2"/>
              <a:buChar char="Ø"/>
            </a:pPr>
            <a:r>
              <a:rPr lang="en-US" sz="2800" dirty="0">
                <a:solidFill>
                  <a:srgbClr val="C00000"/>
                </a:solidFill>
                <a:latin typeface="Adobe Garamond Pro" panose="02020502060506020403" pitchFamily="18" charset="0"/>
              </a:rPr>
              <a:t>Uses the dispersive interaction</a:t>
            </a:r>
          </a:p>
        </p:txBody>
      </p:sp>
      <p:pic>
        <p:nvPicPr>
          <p:cNvPr id="26" name="Picture 25">
            <a:extLst>
              <a:ext uri="{FF2B5EF4-FFF2-40B4-BE49-F238E27FC236}">
                <a16:creationId xmlns:a16="http://schemas.microsoft.com/office/drawing/2014/main" id="{F8D2A845-504D-4B97-A012-773404EDE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600" y="3909521"/>
            <a:ext cx="8396416" cy="2724728"/>
          </a:xfrm>
          <a:prstGeom prst="rect">
            <a:avLst/>
          </a:prstGeom>
        </p:spPr>
      </p:pic>
      <p:pic>
        <p:nvPicPr>
          <p:cNvPr id="27" name="Picture 26">
            <a:extLst>
              <a:ext uri="{FF2B5EF4-FFF2-40B4-BE49-F238E27FC236}">
                <a16:creationId xmlns:a16="http://schemas.microsoft.com/office/drawing/2014/main" id="{46825842-9142-44DB-BC86-55EF7C8E1078}"/>
              </a:ext>
            </a:extLst>
          </p:cNvPr>
          <p:cNvPicPr>
            <a:picLocks noChangeAspect="1"/>
          </p:cNvPicPr>
          <p:nvPr/>
        </p:nvPicPr>
        <p:blipFill>
          <a:blip r:embed="rId8"/>
          <a:stretch>
            <a:fillRect/>
          </a:stretch>
        </p:blipFill>
        <p:spPr>
          <a:xfrm>
            <a:off x="8006148" y="1044293"/>
            <a:ext cx="3657600" cy="646044"/>
          </a:xfrm>
          <a:prstGeom prst="rect">
            <a:avLst/>
          </a:prstGeom>
        </p:spPr>
      </p:pic>
      <p:sp>
        <p:nvSpPr>
          <p:cNvPr id="28" name="Rectangle 27">
            <a:extLst>
              <a:ext uri="{FF2B5EF4-FFF2-40B4-BE49-F238E27FC236}">
                <a16:creationId xmlns:a16="http://schemas.microsoft.com/office/drawing/2014/main" id="{9EB26FC3-D346-46B4-824C-A23F3170A116}"/>
              </a:ext>
            </a:extLst>
          </p:cNvPr>
          <p:cNvSpPr/>
          <p:nvPr/>
        </p:nvSpPr>
        <p:spPr bwMode="auto">
          <a:xfrm>
            <a:off x="8810820" y="1044293"/>
            <a:ext cx="1735160" cy="606425"/>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29" name="Rectangle 28">
            <a:extLst>
              <a:ext uri="{FF2B5EF4-FFF2-40B4-BE49-F238E27FC236}">
                <a16:creationId xmlns:a16="http://schemas.microsoft.com/office/drawing/2014/main" id="{EB7D01F5-0B54-410E-A060-82AE051C7B2F}"/>
              </a:ext>
            </a:extLst>
          </p:cNvPr>
          <p:cNvSpPr/>
          <p:nvPr/>
        </p:nvSpPr>
        <p:spPr bwMode="auto">
          <a:xfrm>
            <a:off x="10529355" y="909192"/>
            <a:ext cx="1134393" cy="921090"/>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4D556048-A9E0-4F27-A480-E8033D50A4AC}"/>
              </a:ext>
            </a:extLst>
          </p:cNvPr>
          <p:cNvSpPr/>
          <p:nvPr/>
        </p:nvSpPr>
        <p:spPr>
          <a:xfrm>
            <a:off x="1315930" y="4443318"/>
            <a:ext cx="6096000" cy="461665"/>
          </a:xfrm>
          <a:prstGeom prst="rect">
            <a:avLst/>
          </a:prstGeom>
        </p:spPr>
        <p:txBody>
          <a:bodyPr>
            <a:spAutoFit/>
          </a:bodyPr>
          <a:lstStyle/>
          <a:p>
            <a:pPr marL="285750" indent="-285750">
              <a:buFont typeface="Arial" panose="020B0604020202020204" pitchFamily="34" charset="0"/>
              <a:buChar char="•"/>
            </a:pPr>
            <a:r>
              <a:rPr lang="en-US" sz="2400" dirty="0">
                <a:solidFill>
                  <a:srgbClr val="2D2D8A"/>
                </a:solidFill>
                <a:latin typeface="Adobe Garamond Pro" panose="02020502060506020403" pitchFamily="18" charset="0"/>
              </a:rPr>
              <a:t>Number selective </a:t>
            </a:r>
            <a:r>
              <a:rPr lang="en-US" sz="2400" dirty="0" err="1">
                <a:solidFill>
                  <a:srgbClr val="2D2D8A"/>
                </a:solidFill>
                <a:latin typeface="Adobe Garamond Pro" panose="02020502060506020403" pitchFamily="18" charset="0"/>
              </a:rPr>
              <a:t>transmon</a:t>
            </a:r>
            <a:r>
              <a:rPr lang="en-US" sz="2400" dirty="0">
                <a:solidFill>
                  <a:srgbClr val="2D2D8A"/>
                </a:solidFill>
                <a:latin typeface="Adobe Garamond Pro" panose="02020502060506020403" pitchFamily="18" charset="0"/>
              </a:rPr>
              <a:t> pulses</a:t>
            </a:r>
          </a:p>
        </p:txBody>
      </p:sp>
      <p:sp>
        <p:nvSpPr>
          <p:cNvPr id="21" name="Rectangle 20">
            <a:extLst>
              <a:ext uri="{FF2B5EF4-FFF2-40B4-BE49-F238E27FC236}">
                <a16:creationId xmlns:a16="http://schemas.microsoft.com/office/drawing/2014/main" id="{8237B88F-98F9-464C-9655-45522E2F46C6}"/>
              </a:ext>
            </a:extLst>
          </p:cNvPr>
          <p:cNvSpPr/>
          <p:nvPr/>
        </p:nvSpPr>
        <p:spPr bwMode="auto">
          <a:xfrm>
            <a:off x="7970242" y="986708"/>
            <a:ext cx="3657599" cy="664010"/>
          </a:xfrm>
          <a:prstGeom prst="rect">
            <a:avLst/>
          </a:prstGeom>
          <a:solidFill>
            <a:srgbClr val="FFC000">
              <a:alpha val="18000"/>
            </a:srgbClr>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36945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animBg="1"/>
      <p:bldP spid="29" grpId="0" animBg="1"/>
      <p:bldP spid="31" grpId="0"/>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9B74BF-E1AE-47B0-A1B6-6105D67D08C3}"/>
              </a:ext>
            </a:extLst>
          </p:cNvPr>
          <p:cNvSpPr/>
          <p:nvPr/>
        </p:nvSpPr>
        <p:spPr>
          <a:xfrm>
            <a:off x="295431" y="908223"/>
            <a:ext cx="4781758" cy="2123658"/>
          </a:xfrm>
          <a:prstGeom prst="rect">
            <a:avLst/>
          </a:prstGeom>
        </p:spPr>
        <p:txBody>
          <a:bodyPr wrap="none">
            <a:spAutoFit/>
          </a:bodyPr>
          <a:lstStyle/>
          <a:p>
            <a:pPr marL="342900" indent="-342900">
              <a:buFont typeface="Arial" panose="020B0604020202020204" pitchFamily="34" charset="0"/>
              <a:buChar char="•"/>
            </a:pPr>
            <a:r>
              <a:rPr lang="en-US" sz="2800" dirty="0">
                <a:solidFill>
                  <a:srgbClr val="C00000"/>
                </a:solidFill>
                <a:latin typeface="Adobe Garamond Pro" panose="02020502060506020403" pitchFamily="18" charset="0"/>
              </a:rPr>
              <a:t>SNAP allows universal control</a:t>
            </a:r>
          </a:p>
          <a:p>
            <a:pPr marL="342900" indent="-342900">
              <a:buFont typeface="Arial" panose="020B0604020202020204" pitchFamily="34" charset="0"/>
              <a:buChar char="•"/>
            </a:pPr>
            <a:r>
              <a:rPr lang="en-US" sz="2800" dirty="0">
                <a:latin typeface="Adobe Garamond Pro" panose="02020502060506020403" pitchFamily="18" charset="0"/>
              </a:rPr>
              <a:t>Can numerically find optimal </a:t>
            </a:r>
          </a:p>
          <a:p>
            <a:r>
              <a:rPr lang="en-US" sz="2800" dirty="0">
                <a:latin typeface="Adobe Garamond Pro" panose="02020502060506020403" pitchFamily="18" charset="0"/>
              </a:rPr>
              <a:t>    control pulses </a:t>
            </a:r>
          </a:p>
          <a:p>
            <a:endParaRPr lang="en-US" sz="2400" dirty="0">
              <a:solidFill>
                <a:srgbClr val="002060"/>
              </a:solidFill>
              <a:latin typeface="Adobe Garamond Pro" panose="02020502060506020403" pitchFamily="18" charset="0"/>
              <a:sym typeface="Symbol" panose="05050102010706020507" pitchFamily="18" charset="2"/>
            </a:endParaRPr>
          </a:p>
          <a:p>
            <a:endParaRPr lang="en-US" sz="2400" dirty="0">
              <a:latin typeface="Adobe Garamond Pro" panose="02020502060506020403" pitchFamily="18" charset="0"/>
            </a:endParaRPr>
          </a:p>
        </p:txBody>
      </p:sp>
      <p:sp>
        <p:nvSpPr>
          <p:cNvPr id="2" name="Title 1">
            <a:extLst>
              <a:ext uri="{FF2B5EF4-FFF2-40B4-BE49-F238E27FC236}">
                <a16:creationId xmlns:a16="http://schemas.microsoft.com/office/drawing/2014/main" id="{30C04A76-B954-4EB5-AFA3-8D821EF63C4D}"/>
              </a:ext>
            </a:extLst>
          </p:cNvPr>
          <p:cNvSpPr>
            <a:spLocks noGrp="1"/>
          </p:cNvSpPr>
          <p:nvPr>
            <p:ph type="title"/>
          </p:nvPr>
        </p:nvSpPr>
        <p:spPr/>
        <p:txBody>
          <a:bodyPr/>
          <a:lstStyle/>
          <a:p>
            <a:r>
              <a:rPr lang="en-US" sz="3400" dirty="0"/>
              <a:t>Optimal control SNAP pulses</a:t>
            </a:r>
          </a:p>
        </p:txBody>
      </p:sp>
      <p:pic>
        <p:nvPicPr>
          <p:cNvPr id="11" name="Picture 10">
            <a:extLst>
              <a:ext uri="{FF2B5EF4-FFF2-40B4-BE49-F238E27FC236}">
                <a16:creationId xmlns:a16="http://schemas.microsoft.com/office/drawing/2014/main" id="{2228B39A-D509-4392-BE38-EDF075E826E2}"/>
              </a:ext>
            </a:extLst>
          </p:cNvPr>
          <p:cNvPicPr>
            <a:picLocks noChangeAspect="1"/>
          </p:cNvPicPr>
          <p:nvPr/>
        </p:nvPicPr>
        <p:blipFill rotWithShape="1">
          <a:blip r:embed="rId3"/>
          <a:srcRect l="4915" r="2521"/>
          <a:stretch/>
        </p:blipFill>
        <p:spPr>
          <a:xfrm>
            <a:off x="5913120" y="960467"/>
            <a:ext cx="5340096" cy="5119852"/>
          </a:xfrm>
          <a:prstGeom prst="rect">
            <a:avLst/>
          </a:prstGeom>
        </p:spPr>
      </p:pic>
      <p:sp>
        <p:nvSpPr>
          <p:cNvPr id="15" name="Rectangle 14">
            <a:extLst>
              <a:ext uri="{FF2B5EF4-FFF2-40B4-BE49-F238E27FC236}">
                <a16:creationId xmlns:a16="http://schemas.microsoft.com/office/drawing/2014/main" id="{3A93C765-205B-42C3-92CB-DC49D39F9E91}"/>
              </a:ext>
            </a:extLst>
          </p:cNvPr>
          <p:cNvSpPr/>
          <p:nvPr/>
        </p:nvSpPr>
        <p:spPr>
          <a:xfrm>
            <a:off x="938784" y="2797118"/>
            <a:ext cx="3145536" cy="1446550"/>
          </a:xfrm>
          <a:prstGeom prst="rect">
            <a:avLst/>
          </a:prstGeom>
          <a:ln>
            <a:solidFill>
              <a:schemeClr val="accent2">
                <a:lumMod val="40000"/>
                <a:lumOff val="60000"/>
              </a:schemeClr>
            </a:solidFill>
          </a:ln>
        </p:spPr>
        <p:txBody>
          <a:bodyPr wrap="square">
            <a:spAutoFit/>
          </a:bodyPr>
          <a:lstStyle/>
          <a:p>
            <a:r>
              <a:rPr lang="en-US" sz="2200" i="1" dirty="0">
                <a:solidFill>
                  <a:srgbClr val="2D2D8A"/>
                </a:solidFill>
                <a:latin typeface="Adobe Garamond Pro" panose="02020502060506020403" pitchFamily="18" charset="0"/>
              </a:rPr>
              <a:t>N. Leung, M. </a:t>
            </a:r>
            <a:r>
              <a:rPr lang="en-US" sz="2200" i="1" dirty="0" err="1">
                <a:solidFill>
                  <a:srgbClr val="2D2D8A"/>
                </a:solidFill>
                <a:latin typeface="Adobe Garamond Pro" panose="02020502060506020403" pitchFamily="18" charset="0"/>
              </a:rPr>
              <a:t>Abdelhafez</a:t>
            </a:r>
            <a:r>
              <a:rPr lang="en-US" sz="2200" i="1" dirty="0">
                <a:solidFill>
                  <a:srgbClr val="2D2D8A"/>
                </a:solidFill>
                <a:latin typeface="Adobe Garamond Pro" panose="02020502060506020403" pitchFamily="18" charset="0"/>
              </a:rPr>
              <a:t>, J. Koch, and </a:t>
            </a:r>
            <a:r>
              <a:rPr lang="en-US" sz="2200" i="1" dirty="0" err="1">
                <a:solidFill>
                  <a:srgbClr val="2D2D8A"/>
                </a:solidFill>
                <a:latin typeface="Adobe Garamond Pro" panose="02020502060506020403" pitchFamily="18" charset="0"/>
              </a:rPr>
              <a:t>D.Schuster</a:t>
            </a:r>
            <a:r>
              <a:rPr lang="en-US" sz="2200" i="1" dirty="0">
                <a:solidFill>
                  <a:srgbClr val="2D2D8A"/>
                </a:solidFill>
                <a:latin typeface="Adobe Garamond Pro" panose="02020502060506020403" pitchFamily="18" charset="0"/>
              </a:rPr>
              <a:t>,</a:t>
            </a:r>
          </a:p>
          <a:p>
            <a:r>
              <a:rPr lang="en-US" sz="2200" i="1" dirty="0">
                <a:solidFill>
                  <a:srgbClr val="2D2D8A"/>
                </a:solidFill>
                <a:latin typeface="Adobe Garamond Pro" panose="02020502060506020403" pitchFamily="18" charset="0"/>
              </a:rPr>
              <a:t>Phys. Rev. A </a:t>
            </a:r>
            <a:r>
              <a:rPr lang="en-US" sz="2200" b="1" i="1" dirty="0">
                <a:solidFill>
                  <a:srgbClr val="2D2D8A"/>
                </a:solidFill>
                <a:latin typeface="Adobe Garamond Pro" panose="02020502060506020403" pitchFamily="18" charset="0"/>
              </a:rPr>
              <a:t>95</a:t>
            </a:r>
            <a:r>
              <a:rPr lang="en-US" sz="2200" i="1" dirty="0">
                <a:solidFill>
                  <a:srgbClr val="2D2D8A"/>
                </a:solidFill>
                <a:latin typeface="Adobe Garamond Pro" panose="02020502060506020403" pitchFamily="18" charset="0"/>
              </a:rPr>
              <a:t>, 042318 (2017)</a:t>
            </a:r>
            <a:endParaRPr lang="en-US" sz="2200" dirty="0">
              <a:solidFill>
                <a:srgbClr val="2D2D8A"/>
              </a:solidFill>
              <a:latin typeface="Adobe Garamond Pro" panose="02020502060506020403" pitchFamily="18" charset="0"/>
            </a:endParaRPr>
          </a:p>
        </p:txBody>
      </p:sp>
    </p:spTree>
    <p:extLst>
      <p:ext uri="{BB962C8B-B14F-4D97-AF65-F5344CB8AC3E}">
        <p14:creationId xmlns:p14="http://schemas.microsoft.com/office/powerpoint/2010/main" val="4168007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9B74BF-E1AE-47B0-A1B6-6105D67D08C3}"/>
              </a:ext>
            </a:extLst>
          </p:cNvPr>
          <p:cNvSpPr/>
          <p:nvPr/>
        </p:nvSpPr>
        <p:spPr>
          <a:xfrm>
            <a:off x="295431" y="908223"/>
            <a:ext cx="4781758" cy="10433625"/>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SNAP allows universal control</a:t>
            </a:r>
          </a:p>
          <a:p>
            <a:pPr marL="342900" indent="-342900">
              <a:buFont typeface="Arial" panose="020B0604020202020204" pitchFamily="34" charset="0"/>
              <a:buChar char="•"/>
            </a:pPr>
            <a:r>
              <a:rPr lang="en-US" sz="2800" dirty="0">
                <a:latin typeface="Adobe Garamond Pro" panose="02020502060506020403" pitchFamily="18" charset="0"/>
              </a:rPr>
              <a:t>Can numerically find optimal </a:t>
            </a:r>
          </a:p>
          <a:p>
            <a:r>
              <a:rPr lang="en-US" sz="2800" dirty="0">
                <a:latin typeface="Adobe Garamond Pro" panose="02020502060506020403" pitchFamily="18" charset="0"/>
              </a:rPr>
              <a:t>    control pulses </a:t>
            </a:r>
          </a:p>
          <a:p>
            <a:pPr marL="914400" lvl="1" indent="-457200">
              <a:buFont typeface="Wingdings" pitchFamily="2" charset="2"/>
              <a:buChar char="Ø"/>
            </a:pPr>
            <a:endParaRPr lang="en-US" sz="2800" dirty="0">
              <a:latin typeface="Adobe Garamond Pro" panose="02020502060506020403" pitchFamily="18" charset="0"/>
            </a:endParaRPr>
          </a:p>
          <a:p>
            <a:pPr marL="914400" lvl="1" indent="-457200">
              <a:buFont typeface="Wingdings" pitchFamily="2" charset="2"/>
              <a:buChar char="Ø"/>
            </a:pPr>
            <a:r>
              <a:rPr lang="en-US" sz="2800" i="1" dirty="0">
                <a:solidFill>
                  <a:srgbClr val="C00000"/>
                </a:solidFill>
                <a:latin typeface="Adobe Garamond Pro" panose="02020502060506020403" pitchFamily="18" charset="0"/>
              </a:rPr>
              <a:t>Speed up gates </a:t>
            </a:r>
          </a:p>
          <a:p>
            <a:pPr marL="914400" lvl="1" indent="-457200">
              <a:buFont typeface="Wingdings" pitchFamily="2" charset="2"/>
              <a:buChar char="Ø"/>
            </a:pPr>
            <a:r>
              <a:rPr lang="en-US" sz="2800" i="1" dirty="0">
                <a:solidFill>
                  <a:srgbClr val="C00000"/>
                </a:solidFill>
                <a:latin typeface="Adobe Garamond Pro" panose="02020502060506020403" pitchFamily="18" charset="0"/>
              </a:rPr>
              <a:t>Improve fidelities</a:t>
            </a:r>
          </a:p>
          <a:p>
            <a:endParaRPr lang="en-US" sz="2400" dirty="0">
              <a:latin typeface="Adobe Garamond Pro" panose="02020502060506020403" pitchFamily="18" charset="0"/>
            </a:endParaRPr>
          </a:p>
          <a:p>
            <a:endParaRPr lang="en-US" sz="2400" i="1" dirty="0">
              <a:solidFill>
                <a:srgbClr val="C00000"/>
              </a:solidFill>
              <a:latin typeface="Adobe Garamond Pro" panose="02020502060506020403" pitchFamily="18" charset="0"/>
            </a:endParaRPr>
          </a:p>
          <a:p>
            <a:endParaRPr lang="en-US" sz="2400" dirty="0">
              <a:solidFill>
                <a:srgbClr val="002060"/>
              </a:solidFill>
              <a:latin typeface="Adobe Garamond Pro" panose="02020502060506020403" pitchFamily="18" charset="0"/>
              <a:sym typeface="Symbol" panose="05050102010706020507" pitchFamily="18" charset="2"/>
            </a:endParaRPr>
          </a:p>
          <a:p>
            <a:endParaRPr lang="en-US" sz="2400" dirty="0">
              <a:solidFill>
                <a:srgbClr val="002060"/>
              </a:solidFill>
              <a:latin typeface="Adobe Garamond Pro" panose="02020502060506020403" pitchFamily="18" charset="0"/>
              <a:sym typeface="Symbol" panose="05050102010706020507" pitchFamily="18" charset="2"/>
            </a:endParaRPr>
          </a:p>
          <a:p>
            <a:endParaRPr lang="en-US" sz="2400" dirty="0">
              <a:solidFill>
                <a:srgbClr val="002060"/>
              </a:solidFill>
              <a:latin typeface="Adobe Garamond Pro" panose="02020502060506020403" pitchFamily="18" charset="0"/>
              <a:sym typeface="Symbol" panose="05050102010706020507" pitchFamily="18" charset="2"/>
            </a:endParaRPr>
          </a:p>
          <a:p>
            <a:endParaRPr lang="en-US" sz="2400" dirty="0">
              <a:solidFill>
                <a:srgbClr val="002060"/>
              </a:solidFill>
              <a:latin typeface="Adobe Garamond Pro" panose="02020502060506020403" pitchFamily="18" charset="0"/>
              <a:sym typeface="Symbol" panose="05050102010706020507" pitchFamily="18" charset="2"/>
            </a:endParaRPr>
          </a:p>
          <a:p>
            <a:pPr marL="342900" indent="-342900">
              <a:buFont typeface="Arial" panose="020B0604020202020204" pitchFamily="34" charset="0"/>
              <a:buChar char="•"/>
            </a:pPr>
            <a:endParaRPr lang="en-US" sz="2400" dirty="0">
              <a:solidFill>
                <a:srgbClr val="002060"/>
              </a:solidFill>
              <a:latin typeface="Adobe Garamond Pro" panose="02020502060506020403" pitchFamily="18" charset="0"/>
            </a:endParaRPr>
          </a:p>
          <a:p>
            <a:pPr marL="342900" indent="-342900">
              <a:buFont typeface="Arial" panose="020B0604020202020204" pitchFamily="34" charset="0"/>
              <a:buChar char="•"/>
            </a:pPr>
            <a:endParaRPr lang="en-US" sz="2400" i="1" dirty="0">
              <a:solidFill>
                <a:srgbClr val="C00000"/>
              </a:solidFill>
              <a:latin typeface="Adobe Garamond Pro" panose="02020502060506020403" pitchFamily="18" charset="0"/>
            </a:endParaRPr>
          </a:p>
          <a:p>
            <a:pPr marL="342900" indent="-342900">
              <a:buFont typeface="Arial" panose="020B0604020202020204" pitchFamily="34" charset="0"/>
              <a:buChar char="•"/>
            </a:pPr>
            <a:endParaRPr lang="en-US" sz="2400" i="1" dirty="0">
              <a:solidFill>
                <a:srgbClr val="C00000"/>
              </a:solidFill>
              <a:latin typeface="Adobe Garamond Pro" panose="02020502060506020403" pitchFamily="18" charset="0"/>
            </a:endParaRPr>
          </a:p>
          <a:p>
            <a:endParaRPr lang="en-US" sz="2400" dirty="0">
              <a:latin typeface="Adobe Garamond Pro" panose="02020502060506020403" pitchFamily="18" charset="0"/>
            </a:endParaRPr>
          </a:p>
          <a:p>
            <a:endParaRPr lang="en-US" sz="2400" dirty="0">
              <a:latin typeface="Adobe Garamond Pro" panose="02020502060506020403" pitchFamily="18" charset="0"/>
            </a:endParaRPr>
          </a:p>
          <a:p>
            <a:endParaRPr lang="en-US" sz="2400" dirty="0">
              <a:latin typeface="Adobe Garamond Pro" panose="02020502060506020403" pitchFamily="18" charset="0"/>
            </a:endParaRPr>
          </a:p>
          <a:p>
            <a:endParaRPr lang="en-US" sz="2400" dirty="0">
              <a:latin typeface="Adobe Garamond Pro" panose="02020502060506020403" pitchFamily="18" charset="0"/>
            </a:endParaRPr>
          </a:p>
          <a:p>
            <a:endParaRPr lang="en-US" sz="2400" dirty="0">
              <a:latin typeface="Adobe Garamond Pro" panose="02020502060506020403" pitchFamily="18" charset="0"/>
            </a:endParaRPr>
          </a:p>
          <a:p>
            <a:endParaRPr lang="en-US" sz="2400" dirty="0">
              <a:latin typeface="Adobe Garamond Pro" panose="02020502060506020403" pitchFamily="18" charset="0"/>
            </a:endParaRPr>
          </a:p>
          <a:p>
            <a:endParaRPr lang="en-US" sz="2400" dirty="0">
              <a:latin typeface="Adobe Garamond Pro" panose="02020502060506020403" pitchFamily="18" charset="0"/>
            </a:endParaRPr>
          </a:p>
          <a:p>
            <a:endParaRPr lang="en-US" sz="2400" dirty="0">
              <a:latin typeface="Adobe Garamond Pro" panose="02020502060506020403" pitchFamily="18" charset="0"/>
            </a:endParaRPr>
          </a:p>
          <a:p>
            <a:endParaRPr lang="en-US" sz="1600" dirty="0">
              <a:latin typeface="Adobe Garamond Pro" panose="02020502060506020403" pitchFamily="18" charset="0"/>
            </a:endParaRPr>
          </a:p>
          <a:p>
            <a:endParaRPr lang="en-US" sz="1600" dirty="0">
              <a:latin typeface="Adobe Garamond Pro" panose="02020502060506020403" pitchFamily="18" charset="0"/>
            </a:endParaRPr>
          </a:p>
          <a:p>
            <a:endParaRPr lang="en-US" sz="1600" dirty="0">
              <a:latin typeface="Adobe Garamond Pro" panose="02020502060506020403" pitchFamily="18" charset="0"/>
            </a:endParaRPr>
          </a:p>
          <a:p>
            <a:endParaRPr lang="en-US" sz="2400" dirty="0">
              <a:latin typeface="Adobe Garamond Pro" panose="02020502060506020403" pitchFamily="18" charset="0"/>
            </a:endParaRPr>
          </a:p>
          <a:p>
            <a:endParaRPr lang="en-US" sz="2400" dirty="0">
              <a:latin typeface="Adobe Garamond Pro" panose="02020502060506020403" pitchFamily="18" charset="0"/>
            </a:endParaRPr>
          </a:p>
        </p:txBody>
      </p:sp>
      <p:sp>
        <p:nvSpPr>
          <p:cNvPr id="19" name="Rectangle 18">
            <a:extLst>
              <a:ext uri="{FF2B5EF4-FFF2-40B4-BE49-F238E27FC236}">
                <a16:creationId xmlns:a16="http://schemas.microsoft.com/office/drawing/2014/main" id="{30445D51-D9CB-4361-A21A-69F5AA9C1C4E}"/>
              </a:ext>
            </a:extLst>
          </p:cNvPr>
          <p:cNvSpPr/>
          <p:nvPr/>
        </p:nvSpPr>
        <p:spPr bwMode="auto">
          <a:xfrm>
            <a:off x="928907" y="4307022"/>
            <a:ext cx="2495450" cy="1875237"/>
          </a:xfrm>
          <a:prstGeom prst="rect">
            <a:avLst/>
          </a:prstGeom>
          <a:solidFill>
            <a:srgbClr val="FFC000">
              <a:alpha val="18000"/>
            </a:srgbClr>
          </a:solidFill>
          <a:ln>
            <a:solidFill>
              <a:srgbClr val="FF99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30C04A76-B954-4EB5-AFA3-8D821EF63C4D}"/>
              </a:ext>
            </a:extLst>
          </p:cNvPr>
          <p:cNvSpPr>
            <a:spLocks noGrp="1"/>
          </p:cNvSpPr>
          <p:nvPr>
            <p:ph type="title"/>
          </p:nvPr>
        </p:nvSpPr>
        <p:spPr/>
        <p:txBody>
          <a:bodyPr/>
          <a:lstStyle/>
          <a:p>
            <a:r>
              <a:rPr lang="en-US" sz="3400" dirty="0"/>
              <a:t>Optimal control SNAP pulses</a:t>
            </a:r>
          </a:p>
        </p:txBody>
      </p:sp>
      <p:pic>
        <p:nvPicPr>
          <p:cNvPr id="7" name="Picture 6">
            <a:extLst>
              <a:ext uri="{FF2B5EF4-FFF2-40B4-BE49-F238E27FC236}">
                <a16:creationId xmlns:a16="http://schemas.microsoft.com/office/drawing/2014/main" id="{3093B2DD-46ED-408B-938D-181A4F567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7904" y="1266389"/>
            <a:ext cx="6336562" cy="2041308"/>
          </a:xfrm>
          <a:prstGeom prst="rect">
            <a:avLst/>
          </a:prstGeom>
        </p:spPr>
      </p:pic>
      <p:grpSp>
        <p:nvGrpSpPr>
          <p:cNvPr id="20" name="Group 19">
            <a:extLst>
              <a:ext uri="{FF2B5EF4-FFF2-40B4-BE49-F238E27FC236}">
                <a16:creationId xmlns:a16="http://schemas.microsoft.com/office/drawing/2014/main" id="{128B06A9-ED04-4999-9C15-3193ACC444D2}"/>
              </a:ext>
            </a:extLst>
          </p:cNvPr>
          <p:cNvGrpSpPr/>
          <p:nvPr/>
        </p:nvGrpSpPr>
        <p:grpSpPr>
          <a:xfrm>
            <a:off x="662609" y="4394408"/>
            <a:ext cx="2881742" cy="1550289"/>
            <a:chOff x="464919" y="3440568"/>
            <a:chExt cx="2881742" cy="1550289"/>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58406F0-032E-425F-A71E-8D13B190734D}"/>
                    </a:ext>
                  </a:extLst>
                </p:cNvPr>
                <p:cNvSpPr txBox="1"/>
                <p:nvPr/>
              </p:nvSpPr>
              <p:spPr>
                <a:xfrm>
                  <a:off x="976983" y="4307657"/>
                  <a:ext cx="2003918" cy="683200"/>
                </a:xfrm>
                <a:prstGeom prst="rect">
                  <a:avLst/>
                </a:prstGeom>
                <a:noFill/>
              </p:spPr>
              <p:txBody>
                <a:bodyPr wrap="square" rtlCol="0">
                  <a:spAutoFit/>
                </a:bodyPr>
                <a:lstStyle/>
                <a:p>
                  <a:r>
                    <a:rPr lang="en-US" sz="2400" i="1" dirty="0">
                      <a:solidFill>
                        <a:srgbClr val="002060"/>
                      </a:solidFill>
                      <a:latin typeface="Adobe Garamond Pro" panose="02020502060506020403" pitchFamily="18" charset="0"/>
                      <a:sym typeface="Symbol" panose="05050102010706020507" pitchFamily="18" charset="2"/>
                    </a:rPr>
                    <a:t>       Error </a:t>
                  </a:r>
                  <a14:m>
                    <m:oMath xmlns:m="http://schemas.openxmlformats.org/officeDocument/2006/math">
                      <m:r>
                        <a:rPr lang="en-US" sz="2400" smtClean="0">
                          <a:solidFill>
                            <a:srgbClr val="002060"/>
                          </a:solidFill>
                          <a:latin typeface="Cambria Math" panose="02040503050406030204" pitchFamily="18" charset="0"/>
                        </a:rPr>
                        <m:t>~</m:t>
                      </m:r>
                      <m:r>
                        <a:rPr lang="en-US" sz="2400" b="0" i="0" smtClean="0">
                          <a:solidFill>
                            <a:srgbClr val="002060"/>
                          </a:solidFill>
                          <a:latin typeface="Cambria Math" panose="02040503050406030204" pitchFamily="18" charset="0"/>
                        </a:rPr>
                        <m:t> </m:t>
                      </m:r>
                      <m:f>
                        <m:fPr>
                          <m:ctrlPr>
                            <a:rPr lang="en-US" sz="2400" b="0" i="1" smtClean="0">
                              <a:solidFill>
                                <a:srgbClr val="002060"/>
                              </a:solidFill>
                              <a:latin typeface="Cambria Math" panose="02040503050406030204" pitchFamily="18" charset="0"/>
                            </a:rPr>
                          </m:ctrlPr>
                        </m:fPr>
                        <m:num>
                          <m:r>
                            <a:rPr lang="en-US" sz="2400" b="0" i="0" smtClean="0">
                              <a:solidFill>
                                <a:srgbClr val="002060"/>
                              </a:solidFill>
                              <a:latin typeface="Cambria Math" panose="02040503050406030204" pitchFamily="18" charset="0"/>
                              <a:sym typeface="Symbol" panose="05050102010706020507" pitchFamily="18" charset="2"/>
                            </a:rPr>
                            <m:t></m:t>
                          </m:r>
                        </m:num>
                        <m:den>
                          <m:r>
                            <a:rPr lang="en-US" sz="2400">
                              <a:solidFill>
                                <a:srgbClr val="002060"/>
                              </a:solidFill>
                              <a:latin typeface="Cambria Math" panose="02040503050406030204" pitchFamily="18" charset="0"/>
                              <a:sym typeface="Symbol" panose="05050102010706020507" pitchFamily="18" charset="2"/>
                            </a:rPr>
                            <m:t></m:t>
                          </m:r>
                        </m:den>
                      </m:f>
                    </m:oMath>
                  </a14:m>
                  <a:endParaRPr lang="en-US" sz="2400" dirty="0">
                    <a:latin typeface="Adobe Garamond Pro" panose="02020502060506020403" pitchFamily="18" charset="0"/>
                  </a:endParaRPr>
                </a:p>
              </p:txBody>
            </p:sp>
          </mc:Choice>
          <mc:Fallback xmlns="">
            <p:sp>
              <p:nvSpPr>
                <p:cNvPr id="13" name="TextBox 12">
                  <a:extLst>
                    <a:ext uri="{FF2B5EF4-FFF2-40B4-BE49-F238E27FC236}">
                      <a16:creationId xmlns:a16="http://schemas.microsoft.com/office/drawing/2014/main" id="{F58406F0-032E-425F-A71E-8D13B190734D}"/>
                    </a:ext>
                  </a:extLst>
                </p:cNvPr>
                <p:cNvSpPr txBox="1">
                  <a:spLocks noRot="1" noChangeAspect="1" noMove="1" noResize="1" noEditPoints="1" noAdjustHandles="1" noChangeArrowheads="1" noChangeShapeType="1" noTextEdit="1"/>
                </p:cNvSpPr>
                <p:nvPr/>
              </p:nvSpPr>
              <p:spPr>
                <a:xfrm>
                  <a:off x="976983" y="4307657"/>
                  <a:ext cx="2003918" cy="683200"/>
                </a:xfrm>
                <a:prstGeom prst="rect">
                  <a:avLst/>
                </a:prstGeom>
                <a:blipFill>
                  <a:blip r:embed="rId5"/>
                  <a:stretch>
                    <a:fillRect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34EFE43-7A1E-4242-AACC-57DFFF9CA928}"/>
                    </a:ext>
                  </a:extLst>
                </p:cNvPr>
                <p:cNvSpPr txBox="1"/>
                <p:nvPr/>
              </p:nvSpPr>
              <p:spPr>
                <a:xfrm>
                  <a:off x="464919" y="3440568"/>
                  <a:ext cx="2881742" cy="8502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400" i="1" dirty="0" smtClean="0">
                            <a:solidFill>
                              <a:srgbClr val="002060"/>
                            </a:solidFill>
                            <a:latin typeface="Adobe Garamond Pro" panose="02020502060506020403" pitchFamily="18" charset="0"/>
                          </a:rPr>
                          <m:t>Gate</m:t>
                        </m:r>
                        <m:r>
                          <m:rPr>
                            <m:nor/>
                          </m:rPr>
                          <a:rPr lang="en-US" sz="2400" i="1" dirty="0" smtClean="0">
                            <a:solidFill>
                              <a:srgbClr val="002060"/>
                            </a:solidFill>
                            <a:latin typeface="Adobe Garamond Pro" panose="02020502060506020403" pitchFamily="18" charset="0"/>
                          </a:rPr>
                          <m:t> </m:t>
                        </m:r>
                        <m:r>
                          <m:rPr>
                            <m:nor/>
                          </m:rPr>
                          <a:rPr lang="en-US" sz="2400" i="1" dirty="0" smtClean="0">
                            <a:solidFill>
                              <a:srgbClr val="002060"/>
                            </a:solidFill>
                            <a:latin typeface="Adobe Garamond Pro" panose="02020502060506020403" pitchFamily="18" charset="0"/>
                          </a:rPr>
                          <m:t>time</m:t>
                        </m:r>
                        <m:r>
                          <a:rPr lang="en-US" sz="2400" b="0" i="1" dirty="0" smtClean="0">
                            <a:solidFill>
                              <a:srgbClr val="002060"/>
                            </a:solidFill>
                            <a:latin typeface="Cambria Math" panose="02040503050406030204" pitchFamily="18" charset="0"/>
                          </a:rPr>
                          <m:t>  </m:t>
                        </m:r>
                        <m:r>
                          <a:rPr lang="en-US" sz="2400" i="1" smtClean="0">
                            <a:solidFill>
                              <a:srgbClr val="002060"/>
                            </a:solidFill>
                            <a:latin typeface="Cambria Math" panose="02040503050406030204" pitchFamily="18" charset="0"/>
                          </a:rPr>
                          <m:t>~</m:t>
                        </m:r>
                        <m:r>
                          <a:rPr lang="en-US" sz="2400" b="0" i="1" smtClean="0">
                            <a:solidFill>
                              <a:srgbClr val="002060"/>
                            </a:solidFill>
                            <a:latin typeface="Cambria Math" panose="02040503050406030204" pitchFamily="18" charset="0"/>
                          </a:rPr>
                          <m:t> </m:t>
                        </m:r>
                        <m:f>
                          <m:fPr>
                            <m:ctrlPr>
                              <a:rPr lang="en-US" sz="2400" b="0" i="1" smtClean="0">
                                <a:solidFill>
                                  <a:srgbClr val="002060"/>
                                </a:solidFill>
                                <a:latin typeface="Cambria Math" panose="02040503050406030204" pitchFamily="18" charset="0"/>
                              </a:rPr>
                            </m:ctrlPr>
                          </m:fPr>
                          <m:num>
                            <m:r>
                              <a:rPr lang="en-US" sz="2400" b="0" i="1" smtClean="0">
                                <a:solidFill>
                                  <a:srgbClr val="002060"/>
                                </a:solidFill>
                                <a:latin typeface="Cambria Math" panose="02040503050406030204" pitchFamily="18" charset="0"/>
                              </a:rPr>
                              <m:t>1</m:t>
                            </m:r>
                          </m:num>
                          <m:den>
                            <m:r>
                              <a:rPr lang="en-US" sz="2400" i="1">
                                <a:solidFill>
                                  <a:srgbClr val="002060"/>
                                </a:solidFill>
                                <a:latin typeface="Cambria Math" panose="02040503050406030204" pitchFamily="18" charset="0"/>
                                <a:sym typeface="Symbol" panose="05050102010706020507" pitchFamily="18" charset="2"/>
                              </a:rPr>
                              <m:t></m:t>
                            </m:r>
                          </m:den>
                        </m:f>
                      </m:oMath>
                    </m:oMathPara>
                  </a14:m>
                  <a:endParaRPr lang="en-US" sz="2400" i="1" dirty="0">
                    <a:latin typeface="Adobe Garamond Pro" panose="02020502060506020403" pitchFamily="18" charset="0"/>
                  </a:endParaRPr>
                </a:p>
              </p:txBody>
            </p:sp>
          </mc:Choice>
          <mc:Fallback xmlns="">
            <p:sp>
              <p:nvSpPr>
                <p:cNvPr id="14" name="TextBox 13">
                  <a:extLst>
                    <a:ext uri="{FF2B5EF4-FFF2-40B4-BE49-F238E27FC236}">
                      <a16:creationId xmlns:a16="http://schemas.microsoft.com/office/drawing/2014/main" id="{334EFE43-7A1E-4242-AACC-57DFFF9CA928}"/>
                    </a:ext>
                  </a:extLst>
                </p:cNvPr>
                <p:cNvSpPr txBox="1">
                  <a:spLocks noRot="1" noChangeAspect="1" noMove="1" noResize="1" noEditPoints="1" noAdjustHandles="1" noChangeArrowheads="1" noChangeShapeType="1" noTextEdit="1"/>
                </p:cNvSpPr>
                <p:nvPr/>
              </p:nvSpPr>
              <p:spPr>
                <a:xfrm>
                  <a:off x="464919" y="3440568"/>
                  <a:ext cx="2881742" cy="850233"/>
                </a:xfrm>
                <a:prstGeom prst="rect">
                  <a:avLst/>
                </a:prstGeom>
                <a:blipFill>
                  <a:blip r:embed="rId6"/>
                  <a:stretch>
                    <a:fillRect/>
                  </a:stretch>
                </a:blipFill>
              </p:spPr>
              <p:txBody>
                <a:bodyPr/>
                <a:lstStyle/>
                <a:p>
                  <a:r>
                    <a:rPr lang="en-US">
                      <a:noFill/>
                    </a:rPr>
                    <a:t> </a:t>
                  </a:r>
                </a:p>
              </p:txBody>
            </p:sp>
          </mc:Fallback>
        </mc:AlternateContent>
      </p:grpSp>
      <p:pic>
        <p:nvPicPr>
          <p:cNvPr id="10" name="Picture 9">
            <a:extLst>
              <a:ext uri="{FF2B5EF4-FFF2-40B4-BE49-F238E27FC236}">
                <a16:creationId xmlns:a16="http://schemas.microsoft.com/office/drawing/2014/main" id="{C11F72EE-A571-FA43-A9A4-DD3BB9729B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8556" y="3541160"/>
            <a:ext cx="7203019" cy="2544503"/>
          </a:xfrm>
          <a:prstGeom prst="rect">
            <a:avLst/>
          </a:prstGeom>
        </p:spPr>
      </p:pic>
    </p:spTree>
    <p:extLst>
      <p:ext uri="{BB962C8B-B14F-4D97-AF65-F5344CB8AC3E}">
        <p14:creationId xmlns:p14="http://schemas.microsoft.com/office/powerpoint/2010/main" val="610097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656D668-AE35-8F4B-8A4B-79268396E9B9}"/>
                  </a:ext>
                </a:extLst>
              </p:cNvPr>
              <p:cNvSpPr txBox="1"/>
              <p:nvPr/>
            </p:nvSpPr>
            <p:spPr>
              <a:xfrm>
                <a:off x="243419" y="1582455"/>
                <a:ext cx="5852581" cy="6417783"/>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AA645"/>
                    </a:solidFill>
                    <a:latin typeface="Adobe Garamond Pro" panose="02020502060506020403" pitchFamily="18" charset="0"/>
                  </a:rPr>
                  <a:t>Parity measurement</a:t>
                </a:r>
              </a:p>
              <a:p>
                <a:pPr marL="914400" lvl="1" indent="-457200">
                  <a:buFont typeface="Wingdings" pitchFamily="2" charset="2"/>
                  <a:buChar char="Ø"/>
                </a:pPr>
                <a:r>
                  <a:rPr lang="en-US" sz="2800" dirty="0">
                    <a:solidFill>
                      <a:schemeClr val="tx1"/>
                    </a:solidFill>
                    <a:latin typeface="Adobe Garamond Pro" panose="02020502060506020403" pitchFamily="18" charset="0"/>
                  </a:rPr>
                  <a:t>Ramsey after idling  </a:t>
                </a:r>
                <a14:m>
                  <m:oMath xmlns:m="http://schemas.openxmlformats.org/officeDocument/2006/math">
                    <m:f>
                      <m:fPr>
                        <m:ctrlPr>
                          <a:rPr lang="en-US" sz="2800" i="1" smtClean="0">
                            <a:solidFill>
                              <a:schemeClr val="tx1"/>
                            </a:solidFill>
                            <a:latin typeface="Cambria Math" panose="02040503050406030204" pitchFamily="18" charset="0"/>
                          </a:rPr>
                        </m:ctrlPr>
                      </m:fPr>
                      <m:num>
                        <m:r>
                          <a:rPr lang="en-US" sz="2800" i="0">
                            <a:solidFill>
                              <a:schemeClr val="tx1"/>
                            </a:solidFill>
                            <a:latin typeface="Cambria Math" panose="02040503050406030204" pitchFamily="18" charset="0"/>
                          </a:rPr>
                          <m:t>1</m:t>
                        </m:r>
                      </m:num>
                      <m:den>
                        <m:r>
                          <a:rPr lang="en-US" sz="2800" b="0" i="0" smtClean="0">
                            <a:solidFill>
                              <a:schemeClr val="tx1"/>
                            </a:solidFill>
                            <a:latin typeface="Cambria Math" panose="02040503050406030204" pitchFamily="18" charset="0"/>
                          </a:rPr>
                          <m:t>2</m:t>
                        </m:r>
                        <m:r>
                          <m:rPr>
                            <m:sty m:val="p"/>
                          </m:rPr>
                          <a:rPr lang="en-US" sz="2800" b="0" i="0" smtClean="0">
                            <a:solidFill>
                              <a:schemeClr val="tx1"/>
                            </a:solidFill>
                            <a:latin typeface="Cambria Math" panose="02040503050406030204" pitchFamily="18" charset="0"/>
                          </a:rPr>
                          <m:t>χ</m:t>
                        </m:r>
                      </m:den>
                    </m:f>
                  </m:oMath>
                </a14:m>
                <a:endParaRPr lang="en-US" sz="2800" dirty="0">
                  <a:solidFill>
                    <a:schemeClr val="tx1"/>
                  </a:solidFill>
                  <a:latin typeface="Adobe Garamond Pro" panose="02020502060506020403" pitchFamily="18" charset="0"/>
                </a:endParaRPr>
              </a:p>
              <a:p>
                <a:pPr marL="914400" lvl="1" indent="-457200">
                  <a:buFont typeface="+mj-lt"/>
                  <a:buAutoNum type="arabicPeriod"/>
                </a:pPr>
                <a:endParaRPr lang="en-US" sz="2400" dirty="0">
                  <a:solidFill>
                    <a:schemeClr val="tx1"/>
                  </a:solidFill>
                  <a:latin typeface="Adobe Garamond Pro" panose="02020502060506020403" pitchFamily="18" charset="0"/>
                </a:endParaRPr>
              </a:p>
              <a:p>
                <a:pPr lvl="1"/>
                <a:endParaRPr lang="en-US" sz="2400" dirty="0">
                  <a:solidFill>
                    <a:schemeClr val="tx1"/>
                  </a:solidFill>
                  <a:latin typeface="Adobe Garamond Pro" panose="02020502060506020403" pitchFamily="18" charset="0"/>
                </a:endParaRPr>
              </a:p>
              <a:p>
                <a:pPr marL="914400" lvl="1" indent="-457200">
                  <a:buFont typeface="+mj-lt"/>
                  <a:buAutoNum type="arabicPeriod"/>
                </a:pPr>
                <a:endParaRPr lang="en-US" sz="2400" dirty="0">
                  <a:latin typeface="Adobe Garamond Pro" panose="02020502060506020403" pitchFamily="18" charset="0"/>
                </a:endParaRPr>
              </a:p>
              <a:p>
                <a:pPr lvl="1"/>
                <a:endParaRPr lang="en-US" sz="24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pPr marL="457200" indent="-457200">
                  <a:buFont typeface="Arial" panose="020B0604020202020204" pitchFamily="34" charset="0"/>
                  <a:buChar char="•"/>
                </a:pPr>
                <a:r>
                  <a:rPr lang="en-US" sz="2800" dirty="0">
                    <a:latin typeface="Adobe Garamond Pro" panose="02020502060506020403" pitchFamily="18" charset="0"/>
                  </a:rPr>
                  <a:t>Partial </a:t>
                </a:r>
                <a:r>
                  <a:rPr lang="en-US" sz="2800" dirty="0" err="1">
                    <a:latin typeface="Adobe Garamond Pro" panose="02020502060506020403" pitchFamily="18" charset="0"/>
                  </a:rPr>
                  <a:t>fourier</a:t>
                </a:r>
                <a:r>
                  <a:rPr lang="en-US" sz="2800" dirty="0">
                    <a:latin typeface="Adobe Garamond Pro" panose="02020502060506020403" pitchFamily="18" charset="0"/>
                  </a:rPr>
                  <a:t> transform of density matrix</a:t>
                </a:r>
              </a:p>
              <a:p>
                <a:pPr marL="457200" indent="-457200">
                  <a:buFont typeface="Arial" panose="020B0604020202020204" pitchFamily="34" charset="0"/>
                  <a:buChar char="•"/>
                </a:pPr>
                <a:r>
                  <a:rPr lang="en-US" sz="2800" dirty="0">
                    <a:latin typeface="Adobe Garamond Pro" panose="02020502060506020403" pitchFamily="18" charset="0"/>
                  </a:rPr>
                  <a:t>Negativity - </a:t>
                </a:r>
                <a:r>
                  <a:rPr lang="en-US" sz="2800" i="1" dirty="0">
                    <a:latin typeface="Adobe Garamond Pro" panose="02020502060506020403" pitchFamily="18" charset="0"/>
                  </a:rPr>
                  <a:t>non-classicality</a:t>
                </a:r>
              </a:p>
              <a:p>
                <a:pPr marL="457200" indent="-457200">
                  <a:buFont typeface="Arial" panose="020B0604020202020204" pitchFamily="34" charset="0"/>
                  <a:buChar char="•"/>
                </a:pPr>
                <a:endParaRPr lang="en-US" sz="2800" dirty="0">
                  <a:latin typeface="Adobe Garamond Pro" panose="02020502060506020403" pitchFamily="18" charset="0"/>
                </a:endParaRPr>
              </a:p>
              <a:p>
                <a:pPr lvl="1"/>
                <a:endParaRPr lang="en-US" sz="2800" i="1" dirty="0">
                  <a:latin typeface="Adobe Garamond Pro" panose="02020502060506020403" pitchFamily="18" charset="0"/>
                </a:endParaRPr>
              </a:p>
              <a:p>
                <a:pPr marL="914400" lvl="1" indent="-457200">
                  <a:buFont typeface="+mj-lt"/>
                  <a:buAutoNum type="arabicPeriod"/>
                </a:pPr>
                <a:endParaRPr lang="en-US" sz="2400" dirty="0">
                  <a:latin typeface="Adobe Garamond Pro" panose="02020502060506020403" pitchFamily="18" charset="0"/>
                </a:endParaRPr>
              </a:p>
              <a:p>
                <a:pPr lvl="1"/>
                <a:endParaRPr lang="en-US" sz="2400" dirty="0">
                  <a:latin typeface="Adobe Garamond Pro" panose="02020502060506020403" pitchFamily="18" charset="0"/>
                </a:endParaRPr>
              </a:p>
            </p:txBody>
          </p:sp>
        </mc:Choice>
        <mc:Fallback xmlns="">
          <p:sp>
            <p:nvSpPr>
              <p:cNvPr id="34" name="TextBox 33">
                <a:extLst>
                  <a:ext uri="{FF2B5EF4-FFF2-40B4-BE49-F238E27FC236}">
                    <a16:creationId xmlns:a16="http://schemas.microsoft.com/office/drawing/2014/main" id="{5656D668-AE35-8F4B-8A4B-79268396E9B9}"/>
                  </a:ext>
                </a:extLst>
              </p:cNvPr>
              <p:cNvSpPr txBox="1">
                <a:spLocks noRot="1" noChangeAspect="1" noMove="1" noResize="1" noEditPoints="1" noAdjustHandles="1" noChangeArrowheads="1" noChangeShapeType="1" noTextEdit="1"/>
              </p:cNvSpPr>
              <p:nvPr/>
            </p:nvSpPr>
            <p:spPr>
              <a:xfrm>
                <a:off x="243419" y="1582455"/>
                <a:ext cx="5852581" cy="6417783"/>
              </a:xfrm>
              <a:prstGeom prst="rect">
                <a:avLst/>
              </a:prstGeom>
              <a:blipFill>
                <a:blip r:embed="rId3"/>
                <a:stretch>
                  <a:fillRect l="-1875" t="-1046"/>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D2742C18-5A4A-0449-8DBC-9DAAC72E7787}"/>
              </a:ext>
            </a:extLst>
          </p:cNvPr>
          <p:cNvGrpSpPr/>
          <p:nvPr/>
        </p:nvGrpSpPr>
        <p:grpSpPr>
          <a:xfrm>
            <a:off x="759161" y="3103646"/>
            <a:ext cx="6096000" cy="1411965"/>
            <a:chOff x="6096000" y="5337411"/>
            <a:chExt cx="6096000" cy="1411965"/>
          </a:xfrm>
        </p:grpSpPr>
        <p:sp>
          <p:nvSpPr>
            <p:cNvPr id="18" name="Rectangle 17">
              <a:extLst>
                <a:ext uri="{FF2B5EF4-FFF2-40B4-BE49-F238E27FC236}">
                  <a16:creationId xmlns:a16="http://schemas.microsoft.com/office/drawing/2014/main" id="{FE808522-43A0-DD4E-983A-5DA7D0AB3350}"/>
                </a:ext>
              </a:extLst>
            </p:cNvPr>
            <p:cNvSpPr/>
            <p:nvPr/>
          </p:nvSpPr>
          <p:spPr bwMode="auto">
            <a:xfrm>
              <a:off x="6303264" y="5337411"/>
              <a:ext cx="3511296" cy="1411965"/>
            </a:xfrm>
            <a:prstGeom prst="rect">
              <a:avLst/>
            </a:prstGeom>
            <a:solidFill>
              <a:srgbClr val="FFC000">
                <a:alpha val="5000"/>
              </a:srgbClr>
            </a:solidFill>
            <a:ln>
              <a:solidFill>
                <a:srgbClr val="C00000">
                  <a:alpha val="50000"/>
                </a:srgbClr>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A17FF44D-0B5A-7C40-9B90-1EE1FFDC3C51}"/>
                </a:ext>
              </a:extLst>
            </p:cNvPr>
            <p:cNvSpPr/>
            <p:nvPr/>
          </p:nvSpPr>
          <p:spPr>
            <a:xfrm>
              <a:off x="6096000" y="5364381"/>
              <a:ext cx="6096000" cy="1384995"/>
            </a:xfrm>
            <a:prstGeom prst="rect">
              <a:avLst/>
            </a:prstGeom>
          </p:spPr>
          <p:txBody>
            <a:bodyPr>
              <a:spAutoFit/>
            </a:bodyPr>
            <a:lstStyle/>
            <a:p>
              <a:r>
                <a:rPr lang="en-US" sz="2800" dirty="0">
                  <a:latin typeface="Adobe Garamond Pro" panose="02020502060506020403" pitchFamily="18" charset="0"/>
                </a:rPr>
                <a:t>    </a:t>
              </a:r>
              <a:r>
                <a:rPr lang="en-US" sz="2800" dirty="0">
                  <a:solidFill>
                    <a:srgbClr val="C00000"/>
                  </a:solidFill>
                  <a:latin typeface="Adobe Garamond Pro" panose="02020502060506020403" pitchFamily="18" charset="0"/>
                </a:rPr>
                <a:t>Wigner Tomography</a:t>
              </a:r>
            </a:p>
            <a:p>
              <a:pPr marL="914400" lvl="1" indent="-457200">
                <a:buFont typeface="Wingdings" pitchFamily="2" charset="2"/>
                <a:buChar char="Ø"/>
              </a:pPr>
              <a:r>
                <a:rPr lang="en-US" sz="2800" dirty="0">
                  <a:latin typeface="Adobe Garamond Pro" panose="02020502060506020403" pitchFamily="18" charset="0"/>
                </a:rPr>
                <a:t>Displace cavity      </a:t>
              </a:r>
            </a:p>
            <a:p>
              <a:pPr marL="914400" lvl="1" indent="-457200">
                <a:buFont typeface="Wingdings" pitchFamily="2" charset="2"/>
                <a:buChar char="Ø"/>
              </a:pPr>
              <a:r>
                <a:rPr lang="en-US" sz="2800" dirty="0">
                  <a:solidFill>
                    <a:srgbClr val="0AA645"/>
                  </a:solidFill>
                  <a:latin typeface="Adobe Garamond Pro" panose="02020502060506020403" pitchFamily="18" charset="0"/>
                </a:rPr>
                <a:t>Measure Parity</a:t>
              </a:r>
            </a:p>
          </p:txBody>
        </p:sp>
      </p:grpSp>
      <p:sp>
        <p:nvSpPr>
          <p:cNvPr id="23" name="Rectangle 22">
            <a:extLst>
              <a:ext uri="{FF2B5EF4-FFF2-40B4-BE49-F238E27FC236}">
                <a16:creationId xmlns:a16="http://schemas.microsoft.com/office/drawing/2014/main" id="{4E1C4C88-612D-46CC-8699-083585BE781E}"/>
              </a:ext>
            </a:extLst>
          </p:cNvPr>
          <p:cNvSpPr/>
          <p:nvPr/>
        </p:nvSpPr>
        <p:spPr bwMode="auto">
          <a:xfrm>
            <a:off x="5121014" y="909192"/>
            <a:ext cx="1707320" cy="667758"/>
          </a:xfrm>
          <a:prstGeom prst="rect">
            <a:avLst/>
          </a:prstGeom>
          <a:solidFill>
            <a:srgbClr val="FFC000">
              <a:alpha val="5000"/>
            </a:srgbClr>
          </a:solidFill>
          <a:ln>
            <a:solidFill>
              <a:srgbClr val="C00000">
                <a:alpha val="50000"/>
              </a:srgbClr>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FE193E91-BD85-48E5-BD59-474F5A8D23EA}"/>
              </a:ext>
            </a:extLst>
          </p:cNvPr>
          <p:cNvSpPr/>
          <p:nvPr/>
        </p:nvSpPr>
        <p:spPr>
          <a:xfrm>
            <a:off x="233602" y="885841"/>
            <a:ext cx="4751237" cy="523220"/>
          </a:xfrm>
          <a:prstGeom prst="rect">
            <a:avLst/>
          </a:prstGeom>
        </p:spPr>
        <p:txBody>
          <a:bodyPr wrap="square">
            <a:spAutoFit/>
          </a:bodyPr>
          <a:lstStyle/>
          <a:p>
            <a:pPr marL="342900" indent="-342900">
              <a:buFont typeface="Wingdings" pitchFamily="2" charset="2"/>
              <a:buChar char="Ø"/>
            </a:pPr>
            <a:r>
              <a:rPr lang="en-US" sz="2800" dirty="0">
                <a:solidFill>
                  <a:srgbClr val="C00000"/>
                </a:solidFill>
                <a:latin typeface="Adobe Garamond Pro" panose="02020502060506020403" pitchFamily="18" charset="0"/>
              </a:rPr>
              <a:t>Uses the dispersive interaction</a:t>
            </a:r>
          </a:p>
        </p:txBody>
      </p:sp>
      <p:sp>
        <p:nvSpPr>
          <p:cNvPr id="29" name="Rectangle 28">
            <a:extLst>
              <a:ext uri="{FF2B5EF4-FFF2-40B4-BE49-F238E27FC236}">
                <a16:creationId xmlns:a16="http://schemas.microsoft.com/office/drawing/2014/main" id="{EB7D01F5-0B54-410E-A060-82AE051C7B2F}"/>
              </a:ext>
            </a:extLst>
          </p:cNvPr>
          <p:cNvSpPr/>
          <p:nvPr/>
        </p:nvSpPr>
        <p:spPr bwMode="auto">
          <a:xfrm>
            <a:off x="10529355" y="909192"/>
            <a:ext cx="1134393" cy="921090"/>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32" name="Title 1">
            <a:extLst>
              <a:ext uri="{FF2B5EF4-FFF2-40B4-BE49-F238E27FC236}">
                <a16:creationId xmlns:a16="http://schemas.microsoft.com/office/drawing/2014/main" id="{653DECED-E137-7B42-A133-089A008B45AA}"/>
              </a:ext>
            </a:extLst>
          </p:cNvPr>
          <p:cNvSpPr>
            <a:spLocks noGrp="1"/>
          </p:cNvSpPr>
          <p:nvPr>
            <p:ph type="title"/>
          </p:nvPr>
        </p:nvSpPr>
        <p:spPr>
          <a:xfrm>
            <a:off x="243419" y="73152"/>
            <a:ext cx="10623549" cy="606425"/>
          </a:xfrm>
        </p:spPr>
        <p:txBody>
          <a:bodyPr/>
          <a:lstStyle/>
          <a:p>
            <a:r>
              <a:rPr lang="en-US" sz="3400" dirty="0"/>
              <a:t>Parity measurements and Wigner tomography</a:t>
            </a:r>
          </a:p>
        </p:txBody>
      </p:sp>
      <p:cxnSp>
        <p:nvCxnSpPr>
          <p:cNvPr id="3" name="Straight Arrow Connector 2">
            <a:extLst>
              <a:ext uri="{FF2B5EF4-FFF2-40B4-BE49-F238E27FC236}">
                <a16:creationId xmlns:a16="http://schemas.microsoft.com/office/drawing/2014/main" id="{DADCB71A-017F-EE46-BD81-63A20615C884}"/>
              </a:ext>
            </a:extLst>
          </p:cNvPr>
          <p:cNvCxnSpPr/>
          <p:nvPr/>
        </p:nvCxnSpPr>
        <p:spPr bwMode="auto">
          <a:xfrm>
            <a:off x="7668768" y="5654164"/>
            <a:ext cx="914400" cy="914400"/>
          </a:xfrm>
          <a:prstGeom prst="straightConnector1">
            <a:avLst/>
          </a:prstGeom>
          <a:solidFill>
            <a:srgbClr val="F3F3F3"/>
          </a:solidFill>
          <a:ln>
            <a:noFill/>
            <a:tailEnd type="triangle"/>
          </a:ln>
          <a:effectLst>
            <a:outerShdw dist="107763" dir="2700000" algn="ctr" rotWithShape="0">
              <a:schemeClr val="bg2">
                <a:alpha val="50000"/>
              </a:schemeClr>
            </a:outerShdw>
          </a:effectLst>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p:spPr>
      </p:cxnSp>
      <p:grpSp>
        <p:nvGrpSpPr>
          <p:cNvPr id="9" name="Group 8">
            <a:extLst>
              <a:ext uri="{FF2B5EF4-FFF2-40B4-BE49-F238E27FC236}">
                <a16:creationId xmlns:a16="http://schemas.microsoft.com/office/drawing/2014/main" id="{8F37D9DD-4ADD-CF45-A31F-7E7F13ECC24F}"/>
              </a:ext>
            </a:extLst>
          </p:cNvPr>
          <p:cNvGrpSpPr/>
          <p:nvPr/>
        </p:nvGrpSpPr>
        <p:grpSpPr>
          <a:xfrm>
            <a:off x="6278880" y="5080814"/>
            <a:ext cx="7258019" cy="2003178"/>
            <a:chOff x="8656321" y="754382"/>
            <a:chExt cx="7258019" cy="2003178"/>
          </a:xfrm>
        </p:grpSpPr>
        <p:sp>
          <p:nvSpPr>
            <p:cNvPr id="11" name="Line 47">
              <a:extLst>
                <a:ext uri="{FF2B5EF4-FFF2-40B4-BE49-F238E27FC236}">
                  <a16:creationId xmlns:a16="http://schemas.microsoft.com/office/drawing/2014/main" id="{C3E5DC93-0FEE-FC43-9422-90DA9D208C09}"/>
                </a:ext>
              </a:extLst>
            </p:cNvPr>
            <p:cNvSpPr>
              <a:spLocks noChangeShapeType="1"/>
            </p:cNvSpPr>
            <p:nvPr/>
          </p:nvSpPr>
          <p:spPr bwMode="auto">
            <a:xfrm>
              <a:off x="8827912" y="2178398"/>
              <a:ext cx="877821" cy="0"/>
            </a:xfrm>
            <a:prstGeom prst="line">
              <a:avLst/>
            </a:prstGeom>
            <a:noFill/>
            <a:ln w="38100">
              <a:solidFill>
                <a:schemeClr val="tx1"/>
              </a:solidFill>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4" name="Line 47">
              <a:extLst>
                <a:ext uri="{FF2B5EF4-FFF2-40B4-BE49-F238E27FC236}">
                  <a16:creationId xmlns:a16="http://schemas.microsoft.com/office/drawing/2014/main" id="{5BE0E6FC-DF05-2D40-B0F1-6213D11D1DB2}"/>
                </a:ext>
              </a:extLst>
            </p:cNvPr>
            <p:cNvSpPr>
              <a:spLocks noChangeShapeType="1"/>
            </p:cNvSpPr>
            <p:nvPr/>
          </p:nvSpPr>
          <p:spPr bwMode="auto">
            <a:xfrm flipV="1">
              <a:off x="8839201" y="1234439"/>
              <a:ext cx="0" cy="943959"/>
            </a:xfrm>
            <a:prstGeom prst="line">
              <a:avLst/>
            </a:prstGeom>
            <a:noFill/>
            <a:ln w="38100">
              <a:solidFill>
                <a:schemeClr val="tx1"/>
              </a:solidFill>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 name="Rectangle 3">
              <a:extLst>
                <a:ext uri="{FF2B5EF4-FFF2-40B4-BE49-F238E27FC236}">
                  <a16:creationId xmlns:a16="http://schemas.microsoft.com/office/drawing/2014/main" id="{73110CEF-A2DB-D041-8817-A0E95CE792AF}"/>
                </a:ext>
              </a:extLst>
            </p:cNvPr>
            <p:cNvSpPr/>
            <p:nvPr/>
          </p:nvSpPr>
          <p:spPr>
            <a:xfrm>
              <a:off x="9818340" y="1926563"/>
              <a:ext cx="6096000" cy="830997"/>
            </a:xfrm>
            <a:prstGeom prst="rect">
              <a:avLst/>
            </a:prstGeom>
          </p:spPr>
          <p:txBody>
            <a:bodyPr>
              <a:spAutoFit/>
            </a:bodyPr>
            <a:lstStyle/>
            <a:p>
              <a:r>
                <a:rPr lang="en-US" sz="2400" i="1" dirty="0">
                  <a:latin typeface="Adobe Garamond Pro" panose="02020502060506020403" pitchFamily="18" charset="0"/>
                </a:rPr>
                <a:t>x</a:t>
              </a:r>
            </a:p>
            <a:p>
              <a:pPr marL="914400" lvl="1" indent="-457200">
                <a:buFont typeface="+mj-lt"/>
                <a:buAutoNum type="arabicPeriod"/>
              </a:pPr>
              <a:endParaRPr lang="en-US" sz="2400" dirty="0">
                <a:latin typeface="Adobe Garamond Pro" panose="02020502060506020403" pitchFamily="18" charset="0"/>
              </a:endParaRPr>
            </a:p>
          </p:txBody>
        </p:sp>
        <p:sp>
          <p:nvSpPr>
            <p:cNvPr id="16" name="Rectangle 15">
              <a:extLst>
                <a:ext uri="{FF2B5EF4-FFF2-40B4-BE49-F238E27FC236}">
                  <a16:creationId xmlns:a16="http://schemas.microsoft.com/office/drawing/2014/main" id="{79A4A7EF-7E55-9244-9136-0D8786A0C4E3}"/>
                </a:ext>
              </a:extLst>
            </p:cNvPr>
            <p:cNvSpPr/>
            <p:nvPr/>
          </p:nvSpPr>
          <p:spPr>
            <a:xfrm>
              <a:off x="8656321" y="754382"/>
              <a:ext cx="6096000" cy="830997"/>
            </a:xfrm>
            <a:prstGeom prst="rect">
              <a:avLst/>
            </a:prstGeom>
          </p:spPr>
          <p:txBody>
            <a:bodyPr>
              <a:spAutoFit/>
            </a:bodyPr>
            <a:lstStyle/>
            <a:p>
              <a:r>
                <a:rPr lang="en-US" sz="2400" i="1" dirty="0">
                  <a:latin typeface="Adobe Garamond Pro" panose="02020502060506020403" pitchFamily="18" charset="0"/>
                </a:rPr>
                <a:t>p</a:t>
              </a:r>
            </a:p>
            <a:p>
              <a:pPr marL="914400" lvl="1" indent="-457200">
                <a:buFont typeface="+mj-lt"/>
                <a:buAutoNum type="arabicPeriod"/>
              </a:pPr>
              <a:endParaRPr lang="en-US" sz="2400" dirty="0">
                <a:latin typeface="Adobe Garamond Pro" panose="02020502060506020403" pitchFamily="18" charset="0"/>
              </a:endParaRPr>
            </a:p>
          </p:txBody>
        </p:sp>
      </p:grpSp>
      <p:pic>
        <p:nvPicPr>
          <p:cNvPr id="20" name="Picture 19">
            <a:extLst>
              <a:ext uri="{FF2B5EF4-FFF2-40B4-BE49-F238E27FC236}">
                <a16:creationId xmlns:a16="http://schemas.microsoft.com/office/drawing/2014/main" id="{10D676FF-F51F-4A00-A593-D0D0AD742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912" y="4207667"/>
            <a:ext cx="2271277" cy="2164573"/>
          </a:xfrm>
          <a:prstGeom prst="rect">
            <a:avLst/>
          </a:prstGeom>
        </p:spPr>
      </p:pic>
      <p:pic>
        <p:nvPicPr>
          <p:cNvPr id="22" name="Picture 21">
            <a:extLst>
              <a:ext uri="{FF2B5EF4-FFF2-40B4-BE49-F238E27FC236}">
                <a16:creationId xmlns:a16="http://schemas.microsoft.com/office/drawing/2014/main" id="{F2746EFD-2E5C-4616-9601-CC467E9BA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2624" y="4219831"/>
            <a:ext cx="2271277" cy="2164573"/>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A144DBA-955F-4D4C-9CA1-6375CE8D47B0}"/>
                  </a:ext>
                </a:extLst>
              </p:cNvPr>
              <p:cNvSpPr txBox="1"/>
              <p:nvPr/>
            </p:nvSpPr>
            <p:spPr>
              <a:xfrm>
                <a:off x="7577005" y="3866537"/>
                <a:ext cx="5341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0⟩</m:t>
                      </m:r>
                    </m:oMath>
                  </m:oMathPara>
                </a14:m>
                <a:endParaRPr lang="en-US" dirty="0"/>
              </a:p>
            </p:txBody>
          </p:sp>
        </mc:Choice>
        <mc:Fallback xmlns="">
          <p:sp>
            <p:nvSpPr>
              <p:cNvPr id="25" name="TextBox 24">
                <a:extLst>
                  <a:ext uri="{FF2B5EF4-FFF2-40B4-BE49-F238E27FC236}">
                    <a16:creationId xmlns:a16="http://schemas.microsoft.com/office/drawing/2014/main" id="{1A144DBA-955F-4D4C-9CA1-6375CE8D47B0}"/>
                  </a:ext>
                </a:extLst>
              </p:cNvPr>
              <p:cNvSpPr txBox="1">
                <a:spLocks noRot="1" noChangeAspect="1" noMove="1" noResize="1" noEditPoints="1" noAdjustHandles="1" noChangeArrowheads="1" noChangeShapeType="1" noTextEdit="1"/>
              </p:cNvSpPr>
              <p:nvPr/>
            </p:nvSpPr>
            <p:spPr>
              <a:xfrm>
                <a:off x="7577005" y="3866537"/>
                <a:ext cx="534121" cy="369332"/>
              </a:xfrm>
              <a:prstGeom prst="rect">
                <a:avLst/>
              </a:prstGeom>
              <a:blipFill>
                <a:blip r:embed="rId7"/>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53AF3C5-65B4-4D25-9AE1-9D05EF19DB2E}"/>
                  </a:ext>
                </a:extLst>
              </p:cNvPr>
              <p:cNvSpPr txBox="1"/>
              <p:nvPr/>
            </p:nvSpPr>
            <p:spPr>
              <a:xfrm>
                <a:off x="9868548" y="3878335"/>
                <a:ext cx="5341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|1</m:t>
                      </m:r>
                      <m:r>
                        <a:rPr lang="en-US" i="1" dirty="0">
                          <a:solidFill>
                            <a:srgbClr val="C00000"/>
                          </a:solidFill>
                          <a:latin typeface="Cambria Math" panose="02040503050406030204" pitchFamily="18" charset="0"/>
                        </a:rPr>
                        <m:t>⟩</m:t>
                      </m:r>
                    </m:oMath>
                  </m:oMathPara>
                </a14:m>
                <a:endParaRPr lang="en-US" dirty="0"/>
              </a:p>
            </p:txBody>
          </p:sp>
        </mc:Choice>
        <mc:Fallback xmlns="">
          <p:sp>
            <p:nvSpPr>
              <p:cNvPr id="30" name="TextBox 29">
                <a:extLst>
                  <a:ext uri="{FF2B5EF4-FFF2-40B4-BE49-F238E27FC236}">
                    <a16:creationId xmlns:a16="http://schemas.microsoft.com/office/drawing/2014/main" id="{853AF3C5-65B4-4D25-9AE1-9D05EF19DB2E}"/>
                  </a:ext>
                </a:extLst>
              </p:cNvPr>
              <p:cNvSpPr txBox="1">
                <a:spLocks noRot="1" noChangeAspect="1" noMove="1" noResize="1" noEditPoints="1" noAdjustHandles="1" noChangeArrowheads="1" noChangeShapeType="1" noTextEdit="1"/>
              </p:cNvSpPr>
              <p:nvPr/>
            </p:nvSpPr>
            <p:spPr>
              <a:xfrm>
                <a:off x="9868548" y="3878335"/>
                <a:ext cx="534121" cy="369332"/>
              </a:xfrm>
              <a:prstGeom prst="rect">
                <a:avLst/>
              </a:prstGeom>
              <a:blipFill>
                <a:blip r:embed="rId8"/>
                <a:stretch>
                  <a:fillRect b="-16667"/>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72A318C5-9322-4F59-8E9B-B6F71BDCA5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5822" y="1193300"/>
            <a:ext cx="4158691" cy="2687311"/>
          </a:xfrm>
          <a:prstGeom prst="rect">
            <a:avLst/>
          </a:prstGeom>
        </p:spPr>
      </p:pic>
      <p:pic>
        <p:nvPicPr>
          <p:cNvPr id="24" name="Picture 23">
            <a:extLst>
              <a:ext uri="{FF2B5EF4-FFF2-40B4-BE49-F238E27FC236}">
                <a16:creationId xmlns:a16="http://schemas.microsoft.com/office/drawing/2014/main" id="{F5639B83-A44F-0E45-8407-190C8F951786}"/>
              </a:ext>
            </a:extLst>
          </p:cNvPr>
          <p:cNvPicPr>
            <a:picLocks noChangeAspect="1"/>
          </p:cNvPicPr>
          <p:nvPr/>
        </p:nvPicPr>
        <p:blipFill>
          <a:blip r:embed="rId10"/>
          <a:stretch>
            <a:fillRect/>
          </a:stretch>
        </p:blipFill>
        <p:spPr>
          <a:xfrm>
            <a:off x="11304087" y="3950408"/>
            <a:ext cx="644494" cy="2255728"/>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EAAAA0C-9398-914A-9A72-28AA3F4D2A2E}"/>
                  </a:ext>
                </a:extLst>
              </p:cNvPr>
              <p:cNvSpPr/>
              <p:nvPr/>
            </p:nvSpPr>
            <p:spPr>
              <a:xfrm>
                <a:off x="7776299" y="1423223"/>
                <a:ext cx="489236" cy="6551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B050"/>
                              </a:solidFill>
                              <a:latin typeface="Cambria Math" panose="02040503050406030204" pitchFamily="18" charset="0"/>
                            </a:rPr>
                          </m:ctrlPr>
                        </m:fPr>
                        <m:num>
                          <m:r>
                            <a:rPr lang="en-US">
                              <a:solidFill>
                                <a:srgbClr val="00B050"/>
                              </a:solidFill>
                              <a:latin typeface="Cambria Math" panose="02040503050406030204" pitchFamily="18" charset="0"/>
                            </a:rPr>
                            <m:t>1</m:t>
                          </m:r>
                        </m:num>
                        <m:den>
                          <m:r>
                            <a:rPr lang="en-US" b="0" i="0" smtClean="0">
                              <a:solidFill>
                                <a:srgbClr val="00B050"/>
                              </a:solidFill>
                              <a:latin typeface="Cambria Math" panose="02040503050406030204" pitchFamily="18" charset="0"/>
                            </a:rPr>
                            <m:t>2</m:t>
                          </m:r>
                          <m:r>
                            <m:rPr>
                              <m:sty m:val="p"/>
                            </m:rPr>
                            <a:rPr lang="en-US">
                              <a:solidFill>
                                <a:srgbClr val="00B050"/>
                              </a:solidFill>
                              <a:latin typeface="Cambria Math" panose="02040503050406030204" pitchFamily="18" charset="0"/>
                            </a:rPr>
                            <m:t>χ</m:t>
                          </m:r>
                        </m:den>
                      </m:f>
                    </m:oMath>
                  </m:oMathPara>
                </a14:m>
                <a:endParaRPr lang="en-US" dirty="0"/>
              </a:p>
            </p:txBody>
          </p:sp>
        </mc:Choice>
        <mc:Fallback xmlns="">
          <p:sp>
            <p:nvSpPr>
              <p:cNvPr id="2" name="Rectangle 1">
                <a:extLst>
                  <a:ext uri="{FF2B5EF4-FFF2-40B4-BE49-F238E27FC236}">
                    <a16:creationId xmlns:a16="http://schemas.microsoft.com/office/drawing/2014/main" id="{CEAAAA0C-9398-914A-9A72-28AA3F4D2A2E}"/>
                  </a:ext>
                </a:extLst>
              </p:cNvPr>
              <p:cNvSpPr>
                <a:spLocks noRot="1" noChangeAspect="1" noMove="1" noResize="1" noEditPoints="1" noAdjustHandles="1" noChangeArrowheads="1" noChangeShapeType="1" noTextEdit="1"/>
              </p:cNvSpPr>
              <p:nvPr/>
            </p:nvSpPr>
            <p:spPr>
              <a:xfrm>
                <a:off x="7776299" y="1423223"/>
                <a:ext cx="489236" cy="655116"/>
              </a:xfrm>
              <a:prstGeom prst="rect">
                <a:avLst/>
              </a:prstGeom>
              <a:blipFill>
                <a:blip r:embed="rId11"/>
                <a:stretch>
                  <a:fillRect/>
                </a:stretch>
              </a:blipFill>
            </p:spPr>
            <p:txBody>
              <a:bodyPr/>
              <a:lstStyle/>
              <a:p>
                <a:r>
                  <a:rPr lang="en-US">
                    <a:noFill/>
                  </a:rPr>
                  <a:t> </a:t>
                </a:r>
              </a:p>
            </p:txBody>
          </p:sp>
        </mc:Fallback>
      </mc:AlternateContent>
      <p:sp>
        <p:nvSpPr>
          <p:cNvPr id="26" name="Line 47">
            <a:extLst>
              <a:ext uri="{FF2B5EF4-FFF2-40B4-BE49-F238E27FC236}">
                <a16:creationId xmlns:a16="http://schemas.microsoft.com/office/drawing/2014/main" id="{159C1798-C050-3D4E-9623-48F383B40A98}"/>
              </a:ext>
            </a:extLst>
          </p:cNvPr>
          <p:cNvSpPr>
            <a:spLocks noChangeShapeType="1"/>
          </p:cNvSpPr>
          <p:nvPr/>
        </p:nvSpPr>
        <p:spPr bwMode="auto">
          <a:xfrm>
            <a:off x="7799130" y="2209280"/>
            <a:ext cx="1003493" cy="0"/>
          </a:xfrm>
          <a:prstGeom prst="line">
            <a:avLst/>
          </a:prstGeom>
          <a:noFill/>
          <a:ln w="38100">
            <a:solidFill>
              <a:srgbClr val="00B05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2509DF9-83FD-4C40-B13D-7D9EA8208982}"/>
                  </a:ext>
                </a:extLst>
              </p:cNvPr>
              <p:cNvSpPr txBox="1"/>
              <p:nvPr/>
            </p:nvSpPr>
            <p:spPr>
              <a:xfrm>
                <a:off x="5121014" y="1010129"/>
                <a:ext cx="1653236" cy="4397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rPr>
                        <m:t>𝜒</m:t>
                      </m:r>
                      <m:d>
                        <m:dPr>
                          <m:ctrlPr>
                            <a:rPr lang="en-US" sz="2000" i="1" smtClean="0">
                              <a:solidFill>
                                <a:srgbClr val="C00000"/>
                              </a:solidFill>
                              <a:latin typeface="Cambria Math" panose="02040503050406030204" pitchFamily="18" charset="0"/>
                            </a:rPr>
                          </m:ctrlPr>
                        </m:dPr>
                        <m:e>
                          <m:sSup>
                            <m:sSupPr>
                              <m:ctrlPr>
                                <a:rPr lang="en-US" sz="2000" i="1">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𝑎</m:t>
                              </m:r>
                            </m:e>
                            <m:sup>
                              <m:r>
                                <a:rPr lang="en-US" sz="2000" i="1">
                                  <a:solidFill>
                                    <a:srgbClr val="C00000"/>
                                  </a:solidFill>
                                  <a:latin typeface="Cambria Math"/>
                                  <a:ea typeface="Cambria Math"/>
                                </a:rPr>
                                <m:t>†</m:t>
                              </m:r>
                            </m:sup>
                          </m:sSup>
                          <m:r>
                            <a:rPr lang="en-US" sz="2000" b="0" i="1" smtClean="0">
                              <a:solidFill>
                                <a:srgbClr val="C00000"/>
                              </a:solidFill>
                              <a:latin typeface="Cambria Math" panose="02040503050406030204" pitchFamily="18" charset="0"/>
                              <a:ea typeface="Cambria Math"/>
                            </a:rPr>
                            <m:t>𝑎</m:t>
                          </m:r>
                        </m:e>
                      </m:d>
                      <m:r>
                        <a:rPr lang="en-US" sz="2000" b="0" i="1" smtClean="0">
                          <a:solidFill>
                            <a:srgbClr val="C00000"/>
                          </a:solidFill>
                          <a:latin typeface="Cambria Math" panose="02040503050406030204" pitchFamily="18" charset="0"/>
                          <a:ea typeface="Cambria Math"/>
                        </a:rPr>
                        <m:t>|</m:t>
                      </m:r>
                      <m:r>
                        <a:rPr lang="en-US" sz="2000" b="0" i="1" smtClean="0">
                          <a:solidFill>
                            <a:srgbClr val="C00000"/>
                          </a:solidFill>
                          <a:latin typeface="Cambria Math" panose="02040503050406030204" pitchFamily="18" charset="0"/>
                          <a:ea typeface="Cambria Math"/>
                        </a:rPr>
                        <m:t>𝑒</m:t>
                      </m:r>
                      <m:r>
                        <a:rPr lang="en-US" sz="2000" b="0" i="1" smtClean="0">
                          <a:solidFill>
                            <a:srgbClr val="C00000"/>
                          </a:solidFill>
                          <a:latin typeface="Cambria Math" panose="02040503050406030204" pitchFamily="18" charset="0"/>
                          <a:ea typeface="Cambria Math"/>
                        </a:rPr>
                        <m:t>⟩⟨</m:t>
                      </m:r>
                      <m:r>
                        <a:rPr lang="en-US" sz="2000" b="0" i="1" smtClean="0">
                          <a:solidFill>
                            <a:srgbClr val="C00000"/>
                          </a:solidFill>
                          <a:latin typeface="Cambria Math" panose="02040503050406030204" pitchFamily="18" charset="0"/>
                          <a:ea typeface="Cambria Math"/>
                        </a:rPr>
                        <m:t>𝑒</m:t>
                      </m:r>
                      <m:r>
                        <a:rPr lang="en-US" sz="2000" b="0" i="1" smtClean="0">
                          <a:solidFill>
                            <a:srgbClr val="C00000"/>
                          </a:solidFill>
                          <a:latin typeface="Cambria Math" panose="02040503050406030204" pitchFamily="18" charset="0"/>
                          <a:ea typeface="Cambria Math"/>
                        </a:rPr>
                        <m:t>|</m:t>
                      </m:r>
                    </m:oMath>
                  </m:oMathPara>
                </a14:m>
                <a:endParaRPr lang="en-US" sz="2000" dirty="0">
                  <a:solidFill>
                    <a:srgbClr val="C00000"/>
                  </a:solidFill>
                </a:endParaRPr>
              </a:p>
            </p:txBody>
          </p:sp>
        </mc:Choice>
        <mc:Fallback xmlns="">
          <p:sp>
            <p:nvSpPr>
              <p:cNvPr id="33" name="TextBox 32">
                <a:extLst>
                  <a:ext uri="{FF2B5EF4-FFF2-40B4-BE49-F238E27FC236}">
                    <a16:creationId xmlns:a16="http://schemas.microsoft.com/office/drawing/2014/main" id="{82509DF9-83FD-4C40-B13D-7D9EA8208982}"/>
                  </a:ext>
                </a:extLst>
              </p:cNvPr>
              <p:cNvSpPr txBox="1">
                <a:spLocks noRot="1" noChangeAspect="1" noMove="1" noResize="1" noEditPoints="1" noAdjustHandles="1" noChangeArrowheads="1" noChangeShapeType="1" noTextEdit="1"/>
              </p:cNvSpPr>
              <p:nvPr/>
            </p:nvSpPr>
            <p:spPr>
              <a:xfrm>
                <a:off x="5121014" y="1010129"/>
                <a:ext cx="1653236" cy="439736"/>
              </a:xfrm>
              <a:prstGeom prst="rect">
                <a:avLst/>
              </a:prstGeom>
              <a:blipFill>
                <a:blip r:embed="rId12"/>
                <a:stretch>
                  <a:fillRect b="-9722"/>
                </a:stretch>
              </a:blipFill>
            </p:spPr>
            <p:txBody>
              <a:bodyPr/>
              <a:lstStyle/>
              <a:p>
                <a:r>
                  <a:rPr lang="en-US">
                    <a:noFill/>
                  </a:rPr>
                  <a:t> </a:t>
                </a:r>
              </a:p>
            </p:txBody>
          </p:sp>
        </mc:Fallback>
      </mc:AlternateContent>
    </p:spTree>
    <p:extLst>
      <p:ext uri="{BB962C8B-B14F-4D97-AF65-F5344CB8AC3E}">
        <p14:creationId xmlns:p14="http://schemas.microsoft.com/office/powerpoint/2010/main" val="3313343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3" grpId="0" animBg="1"/>
      <p:bldP spid="17" grpId="0"/>
      <p:bldP spid="25" grpId="0"/>
      <p:bldP spid="30" grpId="0"/>
      <p:bldP spid="2" grpId="0"/>
      <p:bldP spid="26" grpId="0" animBg="1"/>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BFA4FD2-9CC7-4800-A951-D1434B0ADB61}"/>
              </a:ext>
            </a:extLst>
          </p:cNvPr>
          <p:cNvSpPr>
            <a:spLocks noGrp="1"/>
          </p:cNvSpPr>
          <p:nvPr>
            <p:ph type="title"/>
          </p:nvPr>
        </p:nvSpPr>
        <p:spPr>
          <a:xfrm>
            <a:off x="207264" y="73438"/>
            <a:ext cx="10863493" cy="679697"/>
          </a:xfrm>
        </p:spPr>
        <p:txBody>
          <a:bodyPr/>
          <a:lstStyle/>
          <a:p>
            <a:r>
              <a:rPr lang="en-US" sz="3400" dirty="0"/>
              <a:t>Schemes for control using a fixed frequency </a:t>
            </a:r>
            <a:r>
              <a:rPr lang="en-US" sz="3400" dirty="0" err="1"/>
              <a:t>transmon</a:t>
            </a:r>
            <a:endParaRPr lang="en-US" sz="3400" dirty="0"/>
          </a:p>
        </p:txBody>
      </p:sp>
      <p:sp>
        <p:nvSpPr>
          <p:cNvPr id="4" name="AutoShape 2" descr="C:\Users\Tantalum\AppData\Local\Microsoft\Windows\Temporary Internet Files\Content.MSO\ppt2988.tmp">
            <a:extLst>
              <a:ext uri="{FF2B5EF4-FFF2-40B4-BE49-F238E27FC236}">
                <a16:creationId xmlns:a16="http://schemas.microsoft.com/office/drawing/2014/main" id="{1E9AF88B-C277-4524-B7F3-50DA1CC95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3135D60F-E2A9-43DB-AE42-B4FEEB7AAD78}"/>
              </a:ext>
            </a:extLst>
          </p:cNvPr>
          <p:cNvSpPr/>
          <p:nvPr/>
        </p:nvSpPr>
        <p:spPr>
          <a:xfrm>
            <a:off x="-152400" y="966241"/>
            <a:ext cx="8662416" cy="5209118"/>
          </a:xfrm>
          <a:prstGeom prst="rect">
            <a:avLst/>
          </a:prstGeom>
        </p:spPr>
        <p:txBody>
          <a:bodyPr wrap="square">
            <a:spAutoFit/>
          </a:bodyPr>
          <a:lstStyle/>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Resonant charge sideband interactions</a:t>
            </a:r>
          </a:p>
          <a:p>
            <a:pPr lvl="1">
              <a:lnSpc>
                <a:spcPct val="150000"/>
              </a:lnSpc>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SNAP Control -  number resolved </a:t>
            </a:r>
            <a:r>
              <a:rPr lang="en-US" sz="2800" dirty="0" err="1">
                <a:latin typeface="Adobe Garamond Pro" panose="02020502060506020403" pitchFamily="18" charset="0"/>
              </a:rPr>
              <a:t>transmon</a:t>
            </a:r>
            <a:r>
              <a:rPr lang="en-US" sz="2800" dirty="0">
                <a:latin typeface="Adobe Garamond Pro" panose="02020502060506020403" pitchFamily="18" charset="0"/>
              </a:rPr>
              <a:t> and cavity drives  </a:t>
            </a:r>
          </a:p>
          <a:p>
            <a:pPr lvl="1">
              <a:lnSpc>
                <a:spcPct val="150000"/>
              </a:lnSpc>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Cavity drive and photon blockade</a:t>
            </a:r>
          </a:p>
          <a:p>
            <a:pPr marL="914400" lvl="1" indent="-457200">
              <a:lnSpc>
                <a:spcPct val="150000"/>
              </a:lnSpc>
              <a:buFont typeface="Arial" panose="020B0604020202020204" pitchFamily="34" charset="0"/>
              <a:buChar char="•"/>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Conditional displacement gates</a:t>
            </a:r>
          </a:p>
        </p:txBody>
      </p:sp>
      <p:sp>
        <p:nvSpPr>
          <p:cNvPr id="25" name="Rectangle 24">
            <a:extLst>
              <a:ext uri="{FF2B5EF4-FFF2-40B4-BE49-F238E27FC236}">
                <a16:creationId xmlns:a16="http://schemas.microsoft.com/office/drawing/2014/main" id="{641751C9-148E-4AE7-82B0-69AC9377A4F6}"/>
              </a:ext>
            </a:extLst>
          </p:cNvPr>
          <p:cNvSpPr/>
          <p:nvPr/>
        </p:nvSpPr>
        <p:spPr bwMode="auto">
          <a:xfrm>
            <a:off x="0" y="4197096"/>
            <a:ext cx="12192000" cy="889992"/>
          </a:xfrm>
          <a:prstGeom prst="rect">
            <a:avLst/>
          </a:prstGeom>
          <a:solidFill>
            <a:srgbClr val="2D2D8A">
              <a:alpha val="10000"/>
            </a:srgbClr>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A188898B-3B24-42B2-8521-3B1A05AD1076}"/>
              </a:ext>
            </a:extLst>
          </p:cNvPr>
          <p:cNvSpPr/>
          <p:nvPr/>
        </p:nvSpPr>
        <p:spPr bwMode="auto">
          <a:xfrm>
            <a:off x="8692896" y="1497710"/>
            <a:ext cx="2495450" cy="1875237"/>
          </a:xfrm>
          <a:prstGeom prst="rect">
            <a:avLst/>
          </a:prstGeom>
          <a:solidFill>
            <a:srgbClr val="FFC000">
              <a:alpha val="18000"/>
            </a:srgbClr>
          </a:solidFill>
          <a:ln>
            <a:solidFill>
              <a:srgbClr val="FF99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14" name="Group 13">
            <a:extLst>
              <a:ext uri="{FF2B5EF4-FFF2-40B4-BE49-F238E27FC236}">
                <a16:creationId xmlns:a16="http://schemas.microsoft.com/office/drawing/2014/main" id="{C4ACAD88-073C-45B7-AB14-C35D99E398D3}"/>
              </a:ext>
            </a:extLst>
          </p:cNvPr>
          <p:cNvGrpSpPr/>
          <p:nvPr/>
        </p:nvGrpSpPr>
        <p:grpSpPr>
          <a:xfrm>
            <a:off x="8510016" y="1624882"/>
            <a:ext cx="2881742" cy="1586768"/>
            <a:chOff x="475185" y="3400781"/>
            <a:chExt cx="2881742" cy="1586768"/>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2374FDD-CAA4-48E2-878D-4BBF17B621B9}"/>
                    </a:ext>
                  </a:extLst>
                </p:cNvPr>
                <p:cNvSpPr txBox="1"/>
                <p:nvPr/>
              </p:nvSpPr>
              <p:spPr>
                <a:xfrm>
                  <a:off x="903831" y="4304349"/>
                  <a:ext cx="2003918" cy="683200"/>
                </a:xfrm>
                <a:prstGeom prst="rect">
                  <a:avLst/>
                </a:prstGeom>
                <a:noFill/>
              </p:spPr>
              <p:txBody>
                <a:bodyPr wrap="square" rtlCol="0">
                  <a:spAutoFit/>
                </a:bodyPr>
                <a:lstStyle/>
                <a:p>
                  <a:r>
                    <a:rPr lang="en-US" sz="2400" i="1" dirty="0">
                      <a:solidFill>
                        <a:srgbClr val="002060"/>
                      </a:solidFill>
                      <a:latin typeface="Adobe Garamond Pro" panose="02020502060506020403" pitchFamily="18" charset="0"/>
                      <a:sym typeface="Symbol" panose="05050102010706020507" pitchFamily="18" charset="2"/>
                    </a:rPr>
                    <a:t>       Error </a:t>
                  </a:r>
                  <a14:m>
                    <m:oMath xmlns:m="http://schemas.openxmlformats.org/officeDocument/2006/math">
                      <m:r>
                        <a:rPr lang="en-US" sz="2400" smtClean="0">
                          <a:solidFill>
                            <a:srgbClr val="002060"/>
                          </a:solidFill>
                          <a:latin typeface="Cambria Math" panose="02040503050406030204" pitchFamily="18" charset="0"/>
                        </a:rPr>
                        <m:t>~</m:t>
                      </m:r>
                      <m:r>
                        <a:rPr lang="en-US" sz="2400" b="0" i="0" smtClean="0">
                          <a:solidFill>
                            <a:srgbClr val="002060"/>
                          </a:solidFill>
                          <a:latin typeface="Cambria Math" panose="02040503050406030204" pitchFamily="18" charset="0"/>
                        </a:rPr>
                        <m:t> </m:t>
                      </m:r>
                      <m:f>
                        <m:fPr>
                          <m:ctrlPr>
                            <a:rPr lang="en-US" sz="2400" b="0" i="1" smtClean="0">
                              <a:solidFill>
                                <a:srgbClr val="002060"/>
                              </a:solidFill>
                              <a:latin typeface="Cambria Math" panose="02040503050406030204" pitchFamily="18" charset="0"/>
                            </a:rPr>
                          </m:ctrlPr>
                        </m:fPr>
                        <m:num>
                          <m:r>
                            <a:rPr lang="en-US" sz="2400" b="0" i="0" smtClean="0">
                              <a:solidFill>
                                <a:srgbClr val="002060"/>
                              </a:solidFill>
                              <a:latin typeface="Cambria Math" panose="02040503050406030204" pitchFamily="18" charset="0"/>
                              <a:sym typeface="Symbol" panose="05050102010706020507" pitchFamily="18" charset="2"/>
                            </a:rPr>
                            <m:t></m:t>
                          </m:r>
                        </m:num>
                        <m:den>
                          <m:r>
                            <a:rPr lang="en-US" sz="2400">
                              <a:solidFill>
                                <a:srgbClr val="002060"/>
                              </a:solidFill>
                              <a:latin typeface="Cambria Math" panose="02040503050406030204" pitchFamily="18" charset="0"/>
                              <a:sym typeface="Symbol" panose="05050102010706020507" pitchFamily="18" charset="2"/>
                            </a:rPr>
                            <m:t></m:t>
                          </m:r>
                        </m:den>
                      </m:f>
                    </m:oMath>
                  </a14:m>
                  <a:endParaRPr lang="en-US" sz="2400" dirty="0">
                    <a:latin typeface="Adobe Garamond Pro" panose="02020502060506020403" pitchFamily="18" charset="0"/>
                  </a:endParaRPr>
                </a:p>
              </p:txBody>
            </p:sp>
          </mc:Choice>
          <mc:Fallback xmlns="">
            <p:sp>
              <p:nvSpPr>
                <p:cNvPr id="15" name="TextBox 14">
                  <a:extLst>
                    <a:ext uri="{FF2B5EF4-FFF2-40B4-BE49-F238E27FC236}">
                      <a16:creationId xmlns:a16="http://schemas.microsoft.com/office/drawing/2014/main" id="{32374FDD-CAA4-48E2-878D-4BBF17B621B9}"/>
                    </a:ext>
                  </a:extLst>
                </p:cNvPr>
                <p:cNvSpPr txBox="1">
                  <a:spLocks noRot="1" noChangeAspect="1" noMove="1" noResize="1" noEditPoints="1" noAdjustHandles="1" noChangeArrowheads="1" noChangeShapeType="1" noTextEdit="1"/>
                </p:cNvSpPr>
                <p:nvPr/>
              </p:nvSpPr>
              <p:spPr>
                <a:xfrm>
                  <a:off x="903831" y="4304349"/>
                  <a:ext cx="2003918" cy="6832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72A8FB1-9307-469F-B3A9-9F70B7675CB2}"/>
                    </a:ext>
                  </a:extLst>
                </p:cNvPr>
                <p:cNvSpPr txBox="1"/>
                <p:nvPr/>
              </p:nvSpPr>
              <p:spPr>
                <a:xfrm>
                  <a:off x="475185" y="3400781"/>
                  <a:ext cx="2881742" cy="8502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400" i="1" dirty="0" smtClean="0">
                            <a:solidFill>
                              <a:srgbClr val="002060"/>
                            </a:solidFill>
                            <a:latin typeface="Adobe Garamond Pro" panose="02020502060506020403" pitchFamily="18" charset="0"/>
                          </a:rPr>
                          <m:t>Gate</m:t>
                        </m:r>
                        <m:r>
                          <m:rPr>
                            <m:nor/>
                          </m:rPr>
                          <a:rPr lang="en-US" sz="2400" i="1" dirty="0" smtClean="0">
                            <a:solidFill>
                              <a:srgbClr val="002060"/>
                            </a:solidFill>
                            <a:latin typeface="Adobe Garamond Pro" panose="02020502060506020403" pitchFamily="18" charset="0"/>
                          </a:rPr>
                          <m:t> </m:t>
                        </m:r>
                        <m:r>
                          <m:rPr>
                            <m:nor/>
                          </m:rPr>
                          <a:rPr lang="en-US" sz="2400" i="1" dirty="0" smtClean="0">
                            <a:solidFill>
                              <a:srgbClr val="002060"/>
                            </a:solidFill>
                            <a:latin typeface="Adobe Garamond Pro" panose="02020502060506020403" pitchFamily="18" charset="0"/>
                          </a:rPr>
                          <m:t>time</m:t>
                        </m:r>
                        <m:r>
                          <a:rPr lang="en-US" sz="2400" b="0" i="1" dirty="0" smtClean="0">
                            <a:solidFill>
                              <a:srgbClr val="002060"/>
                            </a:solidFill>
                            <a:latin typeface="Cambria Math" panose="02040503050406030204" pitchFamily="18" charset="0"/>
                          </a:rPr>
                          <m:t>  </m:t>
                        </m:r>
                        <m:r>
                          <a:rPr lang="en-US" sz="2400" i="1" smtClean="0">
                            <a:solidFill>
                              <a:srgbClr val="002060"/>
                            </a:solidFill>
                            <a:latin typeface="Cambria Math" panose="02040503050406030204" pitchFamily="18" charset="0"/>
                          </a:rPr>
                          <m:t>~</m:t>
                        </m:r>
                        <m:r>
                          <a:rPr lang="en-US" sz="2400" b="0" i="1" smtClean="0">
                            <a:solidFill>
                              <a:srgbClr val="002060"/>
                            </a:solidFill>
                            <a:latin typeface="Cambria Math" panose="02040503050406030204" pitchFamily="18" charset="0"/>
                          </a:rPr>
                          <m:t> </m:t>
                        </m:r>
                        <m:f>
                          <m:fPr>
                            <m:ctrlPr>
                              <a:rPr lang="en-US" sz="2400" b="0" i="1" smtClean="0">
                                <a:solidFill>
                                  <a:srgbClr val="002060"/>
                                </a:solidFill>
                                <a:latin typeface="Cambria Math" panose="02040503050406030204" pitchFamily="18" charset="0"/>
                              </a:rPr>
                            </m:ctrlPr>
                          </m:fPr>
                          <m:num>
                            <m:r>
                              <a:rPr lang="en-US" sz="2400" b="0" i="1" smtClean="0">
                                <a:solidFill>
                                  <a:srgbClr val="002060"/>
                                </a:solidFill>
                                <a:latin typeface="Cambria Math" panose="02040503050406030204" pitchFamily="18" charset="0"/>
                              </a:rPr>
                              <m:t>1</m:t>
                            </m:r>
                          </m:num>
                          <m:den>
                            <m:r>
                              <a:rPr lang="en-US" sz="2400" i="1">
                                <a:solidFill>
                                  <a:srgbClr val="002060"/>
                                </a:solidFill>
                                <a:latin typeface="Cambria Math" panose="02040503050406030204" pitchFamily="18" charset="0"/>
                                <a:sym typeface="Symbol" panose="05050102010706020507" pitchFamily="18" charset="2"/>
                              </a:rPr>
                              <m:t></m:t>
                            </m:r>
                          </m:den>
                        </m:f>
                      </m:oMath>
                    </m:oMathPara>
                  </a14:m>
                  <a:endParaRPr lang="en-US" sz="2400" i="1" dirty="0">
                    <a:latin typeface="Adobe Garamond Pro" panose="02020502060506020403" pitchFamily="18" charset="0"/>
                  </a:endParaRPr>
                </a:p>
              </p:txBody>
            </p:sp>
          </mc:Choice>
          <mc:Fallback xmlns="">
            <p:sp>
              <p:nvSpPr>
                <p:cNvPr id="16" name="TextBox 15">
                  <a:extLst>
                    <a:ext uri="{FF2B5EF4-FFF2-40B4-BE49-F238E27FC236}">
                      <a16:creationId xmlns:a16="http://schemas.microsoft.com/office/drawing/2014/main" id="{F72A8FB1-9307-469F-B3A9-9F70B7675CB2}"/>
                    </a:ext>
                  </a:extLst>
                </p:cNvPr>
                <p:cNvSpPr txBox="1">
                  <a:spLocks noRot="1" noChangeAspect="1" noMove="1" noResize="1" noEditPoints="1" noAdjustHandles="1" noChangeArrowheads="1" noChangeShapeType="1" noTextEdit="1"/>
                </p:cNvSpPr>
                <p:nvPr/>
              </p:nvSpPr>
              <p:spPr>
                <a:xfrm>
                  <a:off x="475185" y="3400781"/>
                  <a:ext cx="2881742" cy="850233"/>
                </a:xfrm>
                <a:prstGeom prst="rect">
                  <a:avLst/>
                </a:prstGeom>
                <a:blipFill>
                  <a:blip r:embed="rId4"/>
                  <a:stretch>
                    <a:fillRect/>
                  </a:stretch>
                </a:blipFill>
              </p:spPr>
              <p:txBody>
                <a:bodyPr/>
                <a:lstStyle/>
                <a:p>
                  <a:r>
                    <a:rPr lang="en-US">
                      <a:noFill/>
                    </a:rPr>
                    <a:t> </a:t>
                  </a:r>
                </a:p>
              </p:txBody>
            </p:sp>
          </mc:Fallback>
        </mc:AlternateContent>
      </p:grpSp>
      <p:sp>
        <p:nvSpPr>
          <p:cNvPr id="17" name="Right Brace 16">
            <a:extLst>
              <a:ext uri="{FF2B5EF4-FFF2-40B4-BE49-F238E27FC236}">
                <a16:creationId xmlns:a16="http://schemas.microsoft.com/office/drawing/2014/main" id="{9592A638-E055-4F34-A9DE-E237FE621D74}"/>
              </a:ext>
            </a:extLst>
          </p:cNvPr>
          <p:cNvSpPr/>
          <p:nvPr/>
        </p:nvSpPr>
        <p:spPr bwMode="auto">
          <a:xfrm>
            <a:off x="7924800" y="1197864"/>
            <a:ext cx="585216" cy="2383536"/>
          </a:xfrm>
          <a:prstGeom prst="rightBrace">
            <a:avLst/>
          </a:prstGeom>
          <a:solidFill>
            <a:schemeClr val="bg1"/>
          </a:solidFill>
          <a:ln w="28575" cap="flat" cmpd="sng" algn="ctr">
            <a:solidFill>
              <a:schemeClr val="accent2"/>
            </a:solidFill>
            <a:prstDash val="solid"/>
            <a:round/>
            <a:headEnd type="none" w="med" len="med"/>
            <a:tailEnd type="none" w="med" len="med"/>
          </a:ln>
          <a:effectLst/>
        </p:spPr>
        <p:txBody>
          <a:bodyPr rtlCol="0" anchor="ctr"/>
          <a:lstStyle/>
          <a:p>
            <a:pPr algn="ctr"/>
            <a:endParaRPr lang="en-US"/>
          </a:p>
        </p:txBody>
      </p:sp>
    </p:spTree>
    <p:extLst>
      <p:ext uri="{BB962C8B-B14F-4D97-AF65-F5344CB8AC3E}">
        <p14:creationId xmlns:p14="http://schemas.microsoft.com/office/powerpoint/2010/main" val="3866499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30A1B5-9F8D-4670-A269-6D64D15014A9}"/>
              </a:ext>
            </a:extLst>
          </p:cNvPr>
          <p:cNvPicPr>
            <a:picLocks noChangeAspect="1"/>
          </p:cNvPicPr>
          <p:nvPr/>
        </p:nvPicPr>
        <p:blipFill>
          <a:blip r:embed="rId3"/>
          <a:stretch>
            <a:fillRect/>
          </a:stretch>
        </p:blipFill>
        <p:spPr>
          <a:xfrm>
            <a:off x="510889" y="2322576"/>
            <a:ext cx="3079242" cy="4094226"/>
          </a:xfrm>
          <a:prstGeom prst="rect">
            <a:avLst/>
          </a:prstGeom>
        </p:spPr>
      </p:pic>
      <p:sp>
        <p:nvSpPr>
          <p:cNvPr id="2" name="Title 1">
            <a:extLst>
              <a:ext uri="{FF2B5EF4-FFF2-40B4-BE49-F238E27FC236}">
                <a16:creationId xmlns:a16="http://schemas.microsoft.com/office/drawing/2014/main" id="{D597F562-F17D-4D5D-87E6-E7FEE41D9951}"/>
              </a:ext>
            </a:extLst>
          </p:cNvPr>
          <p:cNvSpPr>
            <a:spLocks noGrp="1"/>
          </p:cNvSpPr>
          <p:nvPr>
            <p:ph type="title"/>
          </p:nvPr>
        </p:nvSpPr>
        <p:spPr/>
        <p:txBody>
          <a:bodyPr/>
          <a:lstStyle/>
          <a:p>
            <a:r>
              <a:rPr lang="en-US" sz="3400" dirty="0"/>
              <a:t>Quantum dynamics with photon blockade</a:t>
            </a:r>
          </a:p>
        </p:txBody>
      </p:sp>
      <p:sp>
        <p:nvSpPr>
          <p:cNvPr id="9" name="Rectangle 8">
            <a:extLst>
              <a:ext uri="{FF2B5EF4-FFF2-40B4-BE49-F238E27FC236}">
                <a16:creationId xmlns:a16="http://schemas.microsoft.com/office/drawing/2014/main" id="{EE1CDB89-6B44-4917-AE7E-C95F8CDB8F26}"/>
              </a:ext>
            </a:extLst>
          </p:cNvPr>
          <p:cNvSpPr/>
          <p:nvPr/>
        </p:nvSpPr>
        <p:spPr>
          <a:xfrm>
            <a:off x="243419" y="936774"/>
            <a:ext cx="7647286" cy="523220"/>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A pure cavity drive can only generate classical states</a:t>
            </a:r>
          </a:p>
        </p:txBody>
      </p:sp>
      <p:sp>
        <p:nvSpPr>
          <p:cNvPr id="10" name="Oval 9">
            <a:extLst>
              <a:ext uri="{FF2B5EF4-FFF2-40B4-BE49-F238E27FC236}">
                <a16:creationId xmlns:a16="http://schemas.microsoft.com/office/drawing/2014/main" id="{4BD1C318-82F1-4501-9786-271BC335300D}"/>
              </a:ext>
            </a:extLst>
          </p:cNvPr>
          <p:cNvSpPr/>
          <p:nvPr/>
        </p:nvSpPr>
        <p:spPr>
          <a:xfrm>
            <a:off x="1450848" y="5736541"/>
            <a:ext cx="91440" cy="91440"/>
          </a:xfrm>
          <a:prstGeom prst="ellipse">
            <a:avLst/>
          </a:prstGeom>
          <a:solidFill>
            <a:srgbClr val="C00000"/>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26ACAB-0E85-4B44-B5C1-0C62A1990D66}"/>
              </a:ext>
            </a:extLst>
          </p:cNvPr>
          <p:cNvSpPr/>
          <p:nvPr/>
        </p:nvSpPr>
        <p:spPr>
          <a:xfrm>
            <a:off x="1455611" y="4503993"/>
            <a:ext cx="91440" cy="91440"/>
          </a:xfrm>
          <a:prstGeom prst="ellipse">
            <a:avLst/>
          </a:prstGeom>
          <a:solidFill>
            <a:srgbClr val="C00000"/>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4BCE2EA-3FCB-4F4C-A08A-F45693202B05}"/>
              </a:ext>
            </a:extLst>
          </p:cNvPr>
          <p:cNvSpPr/>
          <p:nvPr/>
        </p:nvSpPr>
        <p:spPr>
          <a:xfrm rot="21135672">
            <a:off x="1446085" y="3278183"/>
            <a:ext cx="91440" cy="91440"/>
          </a:xfrm>
          <a:prstGeom prst="ellipse">
            <a:avLst/>
          </a:prstGeom>
          <a:solidFill>
            <a:srgbClr val="C00000"/>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2FED994-21CF-4AF1-88DF-AE3C093BB032}"/>
              </a:ext>
            </a:extLst>
          </p:cNvPr>
          <p:cNvGrpSpPr/>
          <p:nvPr/>
        </p:nvGrpSpPr>
        <p:grpSpPr>
          <a:xfrm>
            <a:off x="5620512" y="1715409"/>
            <a:ext cx="5115877" cy="3981303"/>
            <a:chOff x="5620512" y="1715409"/>
            <a:chExt cx="5115877" cy="3981303"/>
          </a:xfrm>
        </p:grpSpPr>
        <p:grpSp>
          <p:nvGrpSpPr>
            <p:cNvPr id="3" name="Group 2">
              <a:extLst>
                <a:ext uri="{FF2B5EF4-FFF2-40B4-BE49-F238E27FC236}">
                  <a16:creationId xmlns:a16="http://schemas.microsoft.com/office/drawing/2014/main" id="{CE93572E-4CC4-41E8-AE96-1C7F28CC156A}"/>
                </a:ext>
              </a:extLst>
            </p:cNvPr>
            <p:cNvGrpSpPr/>
            <p:nvPr/>
          </p:nvGrpSpPr>
          <p:grpSpPr>
            <a:xfrm>
              <a:off x="5620512" y="1715409"/>
              <a:ext cx="5115877" cy="3981303"/>
              <a:chOff x="5620512" y="1715409"/>
              <a:chExt cx="5115877" cy="3981303"/>
            </a:xfrm>
          </p:grpSpPr>
          <p:grpSp>
            <p:nvGrpSpPr>
              <p:cNvPr id="5" name="Group 4">
                <a:extLst>
                  <a:ext uri="{FF2B5EF4-FFF2-40B4-BE49-F238E27FC236}">
                    <a16:creationId xmlns:a16="http://schemas.microsoft.com/office/drawing/2014/main" id="{7FC6973D-BB8E-4448-A64A-5344FF117431}"/>
                  </a:ext>
                </a:extLst>
              </p:cNvPr>
              <p:cNvGrpSpPr/>
              <p:nvPr/>
            </p:nvGrpSpPr>
            <p:grpSpPr>
              <a:xfrm>
                <a:off x="5692263" y="1715409"/>
                <a:ext cx="5044126" cy="3840480"/>
                <a:chOff x="5692263" y="1715409"/>
                <a:chExt cx="5044126" cy="3840480"/>
              </a:xfrm>
            </p:grpSpPr>
            <p:pic>
              <p:nvPicPr>
                <p:cNvPr id="4" name="Picture 3">
                  <a:extLst>
                    <a:ext uri="{FF2B5EF4-FFF2-40B4-BE49-F238E27FC236}">
                      <a16:creationId xmlns:a16="http://schemas.microsoft.com/office/drawing/2014/main" id="{C746E46B-B6B3-4BF8-995D-FD0D915C4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1338" y="1715409"/>
                  <a:ext cx="3840480" cy="3840480"/>
                </a:xfrm>
                <a:prstGeom prst="rect">
                  <a:avLst/>
                </a:prstGeom>
              </p:spPr>
            </p:pic>
            <p:pic>
              <p:nvPicPr>
                <p:cNvPr id="15" name="Picture 14">
                  <a:extLst>
                    <a:ext uri="{FF2B5EF4-FFF2-40B4-BE49-F238E27FC236}">
                      <a16:creationId xmlns:a16="http://schemas.microsoft.com/office/drawing/2014/main" id="{9270C3A6-D0B8-4D95-A90D-8463F428A1FA}"/>
                    </a:ext>
                  </a:extLst>
                </p:cNvPr>
                <p:cNvPicPr>
                  <a:picLocks noChangeAspect="1"/>
                </p:cNvPicPr>
                <p:nvPr/>
              </p:nvPicPr>
              <p:blipFill>
                <a:blip r:embed="rId5"/>
                <a:stretch>
                  <a:fillRect/>
                </a:stretch>
              </p:blipFill>
              <p:spPr>
                <a:xfrm>
                  <a:off x="9722500" y="1861343"/>
                  <a:ext cx="1013889" cy="3548612"/>
                </a:xfrm>
                <a:prstGeom prst="rect">
                  <a:avLst/>
                </a:prstGeom>
              </p:spPr>
            </p:pic>
            <p:pic>
              <p:nvPicPr>
                <p:cNvPr id="16" name="Picture 15">
                  <a:extLst>
                    <a:ext uri="{FF2B5EF4-FFF2-40B4-BE49-F238E27FC236}">
                      <a16:creationId xmlns:a16="http://schemas.microsoft.com/office/drawing/2014/main" id="{F22255FA-61A1-4EF3-95E0-D0FC53C065EC}"/>
                    </a:ext>
                  </a:extLst>
                </p:cNvPr>
                <p:cNvPicPr>
                  <a:picLocks noChangeAspect="1"/>
                </p:cNvPicPr>
                <p:nvPr/>
              </p:nvPicPr>
              <p:blipFill>
                <a:blip r:embed="rId6"/>
                <a:stretch>
                  <a:fillRect/>
                </a:stretch>
              </p:blipFill>
              <p:spPr>
                <a:xfrm>
                  <a:off x="5692263" y="3273699"/>
                  <a:ext cx="438150" cy="723900"/>
                </a:xfrm>
                <a:prstGeom prst="rect">
                  <a:avLst/>
                </a:prstGeom>
              </p:spPr>
            </p:pic>
          </p:grpSp>
          <p:pic>
            <p:nvPicPr>
              <p:cNvPr id="14" name="Picture 13">
                <a:extLst>
                  <a:ext uri="{FF2B5EF4-FFF2-40B4-BE49-F238E27FC236}">
                    <a16:creationId xmlns:a16="http://schemas.microsoft.com/office/drawing/2014/main" id="{47706BD8-8507-42C6-AE7F-898653D37A3F}"/>
                  </a:ext>
                </a:extLst>
              </p:cNvPr>
              <p:cNvPicPr>
                <a:picLocks noChangeAspect="1"/>
              </p:cNvPicPr>
              <p:nvPr/>
            </p:nvPicPr>
            <p:blipFill>
              <a:blip r:embed="rId7"/>
              <a:stretch>
                <a:fillRect/>
              </a:stretch>
            </p:blipFill>
            <p:spPr>
              <a:xfrm>
                <a:off x="7539872" y="5380958"/>
                <a:ext cx="767715" cy="315754"/>
              </a:xfrm>
              <a:prstGeom prst="rect">
                <a:avLst/>
              </a:prstGeom>
            </p:spPr>
          </p:pic>
          <p:pic>
            <p:nvPicPr>
              <p:cNvPr id="17" name="Picture 16">
                <a:extLst>
                  <a:ext uri="{FF2B5EF4-FFF2-40B4-BE49-F238E27FC236}">
                    <a16:creationId xmlns:a16="http://schemas.microsoft.com/office/drawing/2014/main" id="{670DAFF7-3EA8-4FDF-85E3-0359CBD285F5}"/>
                  </a:ext>
                </a:extLst>
              </p:cNvPr>
              <p:cNvPicPr>
                <a:picLocks noChangeAspect="1"/>
              </p:cNvPicPr>
              <p:nvPr/>
            </p:nvPicPr>
            <p:blipFill>
              <a:blip r:embed="rId8"/>
              <a:stretch>
                <a:fillRect/>
              </a:stretch>
            </p:blipFill>
            <p:spPr>
              <a:xfrm>
                <a:off x="5620512" y="3179540"/>
                <a:ext cx="470535" cy="761524"/>
              </a:xfrm>
              <a:prstGeom prst="rect">
                <a:avLst/>
              </a:prstGeom>
            </p:spPr>
          </p:pic>
        </p:grpSp>
        <p:sp>
          <p:nvSpPr>
            <p:cNvPr id="6" name="Rectangle 5">
              <a:extLst>
                <a:ext uri="{FF2B5EF4-FFF2-40B4-BE49-F238E27FC236}">
                  <a16:creationId xmlns:a16="http://schemas.microsoft.com/office/drawing/2014/main" id="{F0453DD8-A36C-4D47-9CD4-7A1E77EF8F09}"/>
                </a:ext>
              </a:extLst>
            </p:cNvPr>
            <p:cNvSpPr/>
            <p:nvPr/>
          </p:nvSpPr>
          <p:spPr bwMode="auto">
            <a:xfrm>
              <a:off x="7229856" y="1715409"/>
              <a:ext cx="1828800" cy="396855"/>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grpSp>
        <p:nvGrpSpPr>
          <p:cNvPr id="11" name="Group 10">
            <a:extLst>
              <a:ext uri="{FF2B5EF4-FFF2-40B4-BE49-F238E27FC236}">
                <a16:creationId xmlns:a16="http://schemas.microsoft.com/office/drawing/2014/main" id="{0E0DAE71-39A8-4002-9940-38B2FA0627E2}"/>
              </a:ext>
            </a:extLst>
          </p:cNvPr>
          <p:cNvGrpSpPr/>
          <p:nvPr/>
        </p:nvGrpSpPr>
        <p:grpSpPr>
          <a:xfrm>
            <a:off x="1580034" y="2049082"/>
            <a:ext cx="2243627" cy="3687459"/>
            <a:chOff x="1580034" y="2049082"/>
            <a:chExt cx="2243627" cy="3687459"/>
          </a:xfrm>
        </p:grpSpPr>
        <p:sp>
          <p:nvSpPr>
            <p:cNvPr id="18" name="Rectangle 17">
              <a:extLst>
                <a:ext uri="{FF2B5EF4-FFF2-40B4-BE49-F238E27FC236}">
                  <a16:creationId xmlns:a16="http://schemas.microsoft.com/office/drawing/2014/main" id="{61CB43F9-D1E6-4F86-8CD7-0B2E1E9D22F6}"/>
                </a:ext>
              </a:extLst>
            </p:cNvPr>
            <p:cNvSpPr/>
            <p:nvPr/>
          </p:nvSpPr>
          <p:spPr bwMode="auto">
            <a:xfrm>
              <a:off x="1932758" y="2049082"/>
              <a:ext cx="1890903" cy="3687459"/>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1DECB5F4-3DE6-43EE-9DAC-2B42F106ECD3}"/>
                </a:ext>
              </a:extLst>
            </p:cNvPr>
            <p:cNvSpPr/>
            <p:nvPr/>
          </p:nvSpPr>
          <p:spPr bwMode="auto">
            <a:xfrm>
              <a:off x="1580034" y="2221992"/>
              <a:ext cx="1919070" cy="1059484"/>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2306759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0" presetClass="exit" presetSubtype="0" fill="hold" grpId="1" nodeType="withEffect">
                                  <p:stCondLst>
                                    <p:cond delay="0"/>
                                  </p:stCondLst>
                                  <p:childTnLst>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1"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12" presetID="10" presetClass="exit" presetSubtype="0" fill="hold" grpId="1" nodeType="withEffect">
                                  <p:stCondLst>
                                    <p:cond delay="50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1"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17" presetID="10" presetClass="exit" presetSubtype="0" fill="hold" grpId="1" nodeType="withEffect">
                                  <p:stCondLst>
                                    <p:cond delay="100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32957A9-C623-41C0-9D64-A5D7B31A2241}"/>
              </a:ext>
            </a:extLst>
          </p:cNvPr>
          <p:cNvPicPr>
            <a:picLocks noChangeAspect="1"/>
          </p:cNvPicPr>
          <p:nvPr/>
        </p:nvPicPr>
        <p:blipFill>
          <a:blip r:embed="rId5"/>
          <a:stretch>
            <a:fillRect/>
          </a:stretch>
        </p:blipFill>
        <p:spPr>
          <a:xfrm>
            <a:off x="4958226" y="2068828"/>
            <a:ext cx="6880206" cy="3484674"/>
          </a:xfrm>
          <a:prstGeom prst="rect">
            <a:avLst/>
          </a:prstGeom>
        </p:spPr>
      </p:pic>
      <p:pic>
        <p:nvPicPr>
          <p:cNvPr id="13" name="Picture 12">
            <a:extLst>
              <a:ext uri="{FF2B5EF4-FFF2-40B4-BE49-F238E27FC236}">
                <a16:creationId xmlns:a16="http://schemas.microsoft.com/office/drawing/2014/main" id="{FE7ABBA0-3E55-461E-8110-CC38711FF569}"/>
              </a:ext>
            </a:extLst>
          </p:cNvPr>
          <p:cNvPicPr>
            <a:picLocks noChangeAspect="1"/>
          </p:cNvPicPr>
          <p:nvPr/>
        </p:nvPicPr>
        <p:blipFill>
          <a:blip r:embed="rId6"/>
          <a:stretch>
            <a:fillRect/>
          </a:stretch>
        </p:blipFill>
        <p:spPr>
          <a:xfrm>
            <a:off x="512064" y="2322576"/>
            <a:ext cx="3079242" cy="4094226"/>
          </a:xfrm>
          <a:prstGeom prst="rect">
            <a:avLst/>
          </a:prstGeom>
        </p:spPr>
      </p:pic>
      <p:pic>
        <p:nvPicPr>
          <p:cNvPr id="5" name="Picture 4">
            <a:extLst>
              <a:ext uri="{FF2B5EF4-FFF2-40B4-BE49-F238E27FC236}">
                <a16:creationId xmlns:a16="http://schemas.microsoft.com/office/drawing/2014/main" id="{0AF46263-504F-4C80-9AF3-73AC20346B44}"/>
              </a:ext>
            </a:extLst>
          </p:cNvPr>
          <p:cNvPicPr>
            <a:picLocks noChangeAspect="1"/>
          </p:cNvPicPr>
          <p:nvPr/>
        </p:nvPicPr>
        <p:blipFill>
          <a:blip r:embed="rId6"/>
          <a:stretch>
            <a:fillRect/>
          </a:stretch>
        </p:blipFill>
        <p:spPr>
          <a:xfrm>
            <a:off x="512064" y="2322576"/>
            <a:ext cx="3079242" cy="4094226"/>
          </a:xfrm>
          <a:prstGeom prst="rect">
            <a:avLst/>
          </a:prstGeom>
        </p:spPr>
      </p:pic>
      <p:sp>
        <p:nvSpPr>
          <p:cNvPr id="19" name="Rectangle 18">
            <a:extLst>
              <a:ext uri="{FF2B5EF4-FFF2-40B4-BE49-F238E27FC236}">
                <a16:creationId xmlns:a16="http://schemas.microsoft.com/office/drawing/2014/main" id="{D6A4608D-7564-4262-B584-5DA1024766E5}"/>
              </a:ext>
            </a:extLst>
          </p:cNvPr>
          <p:cNvSpPr/>
          <p:nvPr/>
        </p:nvSpPr>
        <p:spPr bwMode="auto">
          <a:xfrm>
            <a:off x="1545336" y="2659395"/>
            <a:ext cx="1182577" cy="606912"/>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F01E842C-E31B-4D4D-844A-D4745F09F535}"/>
              </a:ext>
            </a:extLst>
          </p:cNvPr>
          <p:cNvSpPr/>
          <p:nvPr/>
        </p:nvSpPr>
        <p:spPr bwMode="auto">
          <a:xfrm>
            <a:off x="2251769" y="2190170"/>
            <a:ext cx="1334951" cy="2776949"/>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E0A654CD-32CA-407F-98CE-F559FAF703D4}"/>
              </a:ext>
            </a:extLst>
          </p:cNvPr>
          <p:cNvPicPr>
            <a:picLocks noChangeAspect="1"/>
          </p:cNvPicPr>
          <p:nvPr/>
        </p:nvPicPr>
        <p:blipFill rotWithShape="1">
          <a:blip r:embed="rId7"/>
          <a:srcRect l="58987" b="32046"/>
          <a:stretch/>
        </p:blipFill>
        <p:spPr>
          <a:xfrm>
            <a:off x="2323656" y="2322576"/>
            <a:ext cx="1263064" cy="2782588"/>
          </a:xfrm>
          <a:prstGeom prst="rect">
            <a:avLst/>
          </a:prstGeom>
        </p:spPr>
      </p:pic>
      <p:sp>
        <p:nvSpPr>
          <p:cNvPr id="21" name="Rectangle 20">
            <a:extLst>
              <a:ext uri="{FF2B5EF4-FFF2-40B4-BE49-F238E27FC236}">
                <a16:creationId xmlns:a16="http://schemas.microsoft.com/office/drawing/2014/main" id="{DB40D58C-5A93-47EA-9C73-20B7103B356D}"/>
              </a:ext>
            </a:extLst>
          </p:cNvPr>
          <p:cNvSpPr/>
          <p:nvPr/>
        </p:nvSpPr>
        <p:spPr bwMode="auto">
          <a:xfrm>
            <a:off x="2103120" y="2329183"/>
            <a:ext cx="346715" cy="1545360"/>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
        <p:nvSpPr>
          <p:cNvPr id="2" name="Title 1">
            <a:extLst>
              <a:ext uri="{FF2B5EF4-FFF2-40B4-BE49-F238E27FC236}">
                <a16:creationId xmlns:a16="http://schemas.microsoft.com/office/drawing/2014/main" id="{D597F562-F17D-4D5D-87E6-E7FEE41D9951}"/>
              </a:ext>
            </a:extLst>
          </p:cNvPr>
          <p:cNvSpPr>
            <a:spLocks noGrp="1"/>
          </p:cNvSpPr>
          <p:nvPr>
            <p:ph type="title"/>
          </p:nvPr>
        </p:nvSpPr>
        <p:spPr/>
        <p:txBody>
          <a:bodyPr/>
          <a:lstStyle/>
          <a:p>
            <a:r>
              <a:rPr lang="en-US" sz="3400" dirty="0"/>
              <a:t>Quantum dynamics with photon blockade</a:t>
            </a:r>
          </a:p>
        </p:txBody>
      </p:sp>
      <p:sp>
        <p:nvSpPr>
          <p:cNvPr id="14" name="Rectangle 13">
            <a:extLst>
              <a:ext uri="{FF2B5EF4-FFF2-40B4-BE49-F238E27FC236}">
                <a16:creationId xmlns:a16="http://schemas.microsoft.com/office/drawing/2014/main" id="{84F4390F-81FA-BA48-9E04-BCF1548517E4}"/>
              </a:ext>
            </a:extLst>
          </p:cNvPr>
          <p:cNvSpPr/>
          <p:nvPr/>
        </p:nvSpPr>
        <p:spPr>
          <a:xfrm>
            <a:off x="5692353" y="6062900"/>
            <a:ext cx="5670591" cy="461665"/>
          </a:xfrm>
          <a:prstGeom prst="rect">
            <a:avLst/>
          </a:prstGeom>
        </p:spPr>
        <p:txBody>
          <a:bodyPr wrap="none">
            <a:spAutoFit/>
          </a:bodyPr>
          <a:lstStyle/>
          <a:p>
            <a:r>
              <a:rPr lang="en-US" sz="2400" i="1" dirty="0">
                <a:solidFill>
                  <a:srgbClr val="2D2D8A"/>
                </a:solidFill>
                <a:latin typeface="Adobe Garamond Pro" panose="02020502060506020403" pitchFamily="18" charset="0"/>
              </a:rPr>
              <a:t>L. </a:t>
            </a:r>
            <a:r>
              <a:rPr lang="en-US" sz="2400" i="1" dirty="0" err="1">
                <a:solidFill>
                  <a:srgbClr val="2D2D8A"/>
                </a:solidFill>
                <a:latin typeface="Adobe Garamond Pro" panose="02020502060506020403" pitchFamily="18" charset="0"/>
              </a:rPr>
              <a:t>Bretheu</a:t>
            </a:r>
            <a:r>
              <a:rPr lang="en-US" sz="2400" i="1" dirty="0">
                <a:solidFill>
                  <a:srgbClr val="2D2D8A"/>
                </a:solidFill>
                <a:latin typeface="Adobe Garamond Pro" panose="02020502060506020403" pitchFamily="18" charset="0"/>
              </a:rPr>
              <a:t>,…,</a:t>
            </a:r>
            <a:r>
              <a:rPr lang="en-US" sz="2400" i="1" dirty="0" err="1">
                <a:solidFill>
                  <a:srgbClr val="2D2D8A"/>
                </a:solidFill>
                <a:latin typeface="Adobe Garamond Pro" panose="02020502060506020403" pitchFamily="18" charset="0"/>
              </a:rPr>
              <a:t>B.Huard</a:t>
            </a:r>
            <a:r>
              <a:rPr lang="en-US" sz="2400" i="1" dirty="0">
                <a:solidFill>
                  <a:srgbClr val="2D2D8A"/>
                </a:solidFill>
                <a:latin typeface="Adobe Garamond Pro" panose="02020502060506020403" pitchFamily="18" charset="0"/>
              </a:rPr>
              <a:t>, Science, 348, 6236 (2015)</a:t>
            </a:r>
          </a:p>
        </p:txBody>
      </p:sp>
      <p:sp>
        <p:nvSpPr>
          <p:cNvPr id="11" name="Rectangle 10">
            <a:extLst>
              <a:ext uri="{FF2B5EF4-FFF2-40B4-BE49-F238E27FC236}">
                <a16:creationId xmlns:a16="http://schemas.microsoft.com/office/drawing/2014/main" id="{A932AE3C-107E-4B7C-97F7-CD27D6888861}"/>
              </a:ext>
            </a:extLst>
          </p:cNvPr>
          <p:cNvSpPr/>
          <p:nvPr/>
        </p:nvSpPr>
        <p:spPr>
          <a:xfrm>
            <a:off x="243419" y="936774"/>
            <a:ext cx="5905656" cy="954107"/>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Use a number selective </a:t>
            </a:r>
            <a:r>
              <a:rPr lang="en-US" sz="2800" dirty="0" err="1">
                <a:latin typeface="Adobe Garamond Pro" panose="02020502060506020403" pitchFamily="18" charset="0"/>
              </a:rPr>
              <a:t>transmon</a:t>
            </a:r>
            <a:r>
              <a:rPr lang="en-US" sz="2800" dirty="0">
                <a:latin typeface="Adobe Garamond Pro" panose="02020502060506020403" pitchFamily="18" charset="0"/>
              </a:rPr>
              <a:t> pulse</a:t>
            </a:r>
          </a:p>
          <a:p>
            <a:pPr marL="342900" indent="-342900">
              <a:buFont typeface="Arial" panose="020B0604020202020204" pitchFamily="34" charset="0"/>
              <a:buChar char="•"/>
            </a:pPr>
            <a:r>
              <a:rPr lang="en-US" sz="2800" dirty="0">
                <a:solidFill>
                  <a:srgbClr val="007B00"/>
                </a:solidFill>
                <a:latin typeface="Adobe Garamond Pro" panose="02020502060506020403" pitchFamily="18" charset="0"/>
              </a:rPr>
              <a:t>Blockade</a:t>
            </a:r>
            <a:r>
              <a:rPr lang="en-US" sz="2800" dirty="0">
                <a:solidFill>
                  <a:srgbClr val="2D2D8A"/>
                </a:solidFill>
                <a:latin typeface="Adobe Garamond Pro" panose="02020502060506020403" pitchFamily="18" charset="0"/>
              </a:rPr>
              <a:t> </a:t>
            </a:r>
            <a:r>
              <a:rPr lang="en-US" sz="2800" dirty="0">
                <a:solidFill>
                  <a:srgbClr val="007B00"/>
                </a:solidFill>
                <a:latin typeface="Adobe Garamond Pro" panose="02020502060506020403" pitchFamily="18" charset="0"/>
              </a:rPr>
              <a:t>specific photon numbers</a:t>
            </a:r>
          </a:p>
        </p:txBody>
      </p:sp>
      <p:sp>
        <p:nvSpPr>
          <p:cNvPr id="15" name="Rectangle 14">
            <a:extLst>
              <a:ext uri="{FF2B5EF4-FFF2-40B4-BE49-F238E27FC236}">
                <a16:creationId xmlns:a16="http://schemas.microsoft.com/office/drawing/2014/main" id="{C5B8C07D-5C4F-47E4-BB6B-DBF2E48B4D8C}"/>
              </a:ext>
            </a:extLst>
          </p:cNvPr>
          <p:cNvSpPr/>
          <p:nvPr/>
        </p:nvSpPr>
        <p:spPr bwMode="auto">
          <a:xfrm>
            <a:off x="6759399" y="1368816"/>
            <a:ext cx="2889504" cy="834434"/>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C2391F0-A602-4627-99BE-15001525615E}"/>
                  </a:ext>
                </a:extLst>
              </p:cNvPr>
              <p:cNvSpPr/>
              <p:nvPr/>
            </p:nvSpPr>
            <p:spPr>
              <a:xfrm>
                <a:off x="6759399" y="1426870"/>
                <a:ext cx="2424638" cy="523220"/>
              </a:xfrm>
              <a:prstGeom prst="rect">
                <a:avLst/>
              </a:prstGeom>
              <a:solidFill>
                <a:srgbClr val="007B00">
                  <a:alpha val="5000"/>
                </a:srgbClr>
              </a:solidFill>
              <a:ln>
                <a:solidFill>
                  <a:srgbClr val="007B00"/>
                </a:solidFill>
              </a:ln>
            </p:spPr>
            <p:txBody>
              <a:bodyPr wrap="none">
                <a:spAutoFit/>
              </a:bodyPr>
              <a:lstStyle/>
              <a:p>
                <a:r>
                  <a:rPr lang="en-US" sz="2800" dirty="0">
                    <a:solidFill>
                      <a:srgbClr val="007B00"/>
                    </a:solidFill>
                    <a:latin typeface="Adobe Garamond Pro" panose="02020502060506020403" pitchFamily="18" charset="0"/>
                  </a:rPr>
                  <a:t>Blockade of </a:t>
                </a:r>
                <a14:m>
                  <m:oMath xmlns:m="http://schemas.openxmlformats.org/officeDocument/2006/math">
                    <m:r>
                      <a:rPr lang="en-US" sz="2800" i="1" dirty="0">
                        <a:solidFill>
                          <a:srgbClr val="007B00"/>
                        </a:solidFill>
                        <a:latin typeface="Cambria Math" panose="02040503050406030204" pitchFamily="18" charset="0"/>
                      </a:rPr>
                      <m:t>|2⟩</m:t>
                    </m:r>
                  </m:oMath>
                </a14:m>
                <a:endParaRPr lang="en-US" sz="2800" dirty="0">
                  <a:solidFill>
                    <a:srgbClr val="007B00"/>
                  </a:solidFill>
                  <a:latin typeface="Adobe Garamond Pro" panose="02020502060506020403" pitchFamily="18" charset="0"/>
                </a:endParaRPr>
              </a:p>
            </p:txBody>
          </p:sp>
        </mc:Choice>
        <mc:Fallback xmlns="">
          <p:sp>
            <p:nvSpPr>
              <p:cNvPr id="3" name="Rectangle 2">
                <a:extLst>
                  <a:ext uri="{FF2B5EF4-FFF2-40B4-BE49-F238E27FC236}">
                    <a16:creationId xmlns:a16="http://schemas.microsoft.com/office/drawing/2014/main" id="{1C2391F0-A602-4627-99BE-15001525615E}"/>
                  </a:ext>
                </a:extLst>
              </p:cNvPr>
              <p:cNvSpPr>
                <a:spLocks noRot="1" noChangeAspect="1" noMove="1" noResize="1" noEditPoints="1" noAdjustHandles="1" noChangeArrowheads="1" noChangeShapeType="1" noTextEdit="1"/>
              </p:cNvSpPr>
              <p:nvPr/>
            </p:nvSpPr>
            <p:spPr>
              <a:xfrm>
                <a:off x="6759399" y="1426870"/>
                <a:ext cx="2424638" cy="523220"/>
              </a:xfrm>
              <a:prstGeom prst="rect">
                <a:avLst/>
              </a:prstGeom>
              <a:blipFill>
                <a:blip r:embed="rId8"/>
                <a:stretch>
                  <a:fillRect l="-5000" t="-10227" b="-29545"/>
                </a:stretch>
              </a:blipFill>
              <a:ln>
                <a:solidFill>
                  <a:srgbClr val="007B00"/>
                </a:solidFill>
              </a:ln>
            </p:spPr>
            <p:txBody>
              <a:bodyPr/>
              <a:lstStyle/>
              <a:p>
                <a:r>
                  <a:rPr lang="en-US">
                    <a:noFill/>
                  </a:rPr>
                  <a:t> </a:t>
                </a:r>
              </a:p>
            </p:txBody>
          </p:sp>
        </mc:Fallback>
      </mc:AlternateContent>
      <p:sp>
        <p:nvSpPr>
          <p:cNvPr id="16" name="Rectangle 15">
            <a:extLst>
              <a:ext uri="{FF2B5EF4-FFF2-40B4-BE49-F238E27FC236}">
                <a16:creationId xmlns:a16="http://schemas.microsoft.com/office/drawing/2014/main" id="{A5ECC195-1D13-4972-B705-86654055E476}"/>
              </a:ext>
            </a:extLst>
          </p:cNvPr>
          <p:cNvSpPr/>
          <p:nvPr/>
        </p:nvSpPr>
        <p:spPr>
          <a:xfrm>
            <a:off x="5619678" y="5539680"/>
            <a:ext cx="5706690" cy="523220"/>
          </a:xfrm>
          <a:prstGeom prst="rect">
            <a:avLst/>
          </a:prstGeom>
          <a:solidFill>
            <a:srgbClr val="FFC000">
              <a:alpha val="5000"/>
            </a:srgbClr>
          </a:solidFill>
          <a:ln>
            <a:solidFill>
              <a:srgbClr val="C00000"/>
            </a:solidFill>
          </a:ln>
        </p:spPr>
        <p:txBody>
          <a:bodyPr wrap="none">
            <a:spAutoFit/>
          </a:bodyPr>
          <a:lstStyle/>
          <a:p>
            <a:r>
              <a:rPr lang="en-US" sz="2800" dirty="0">
                <a:solidFill>
                  <a:srgbClr val="C00000"/>
                </a:solidFill>
                <a:latin typeface="Adobe Garamond Pro" panose="02020502060506020403" pitchFamily="18" charset="0"/>
              </a:rPr>
              <a:t>Cavity drive results in a Rabi oscillation</a:t>
            </a:r>
          </a:p>
        </p:txBody>
      </p: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2DA0BFF0-C288-42E3-828F-E32C8121C0C7}"/>
                  </a:ext>
                </a:extLst>
              </p:cNvPr>
              <p:cNvSpPr/>
              <p:nvPr/>
            </p:nvSpPr>
            <p:spPr>
              <a:xfrm>
                <a:off x="1829318" y="2002536"/>
                <a:ext cx="1779514" cy="461665"/>
              </a:xfrm>
              <a:prstGeom prst="rect">
                <a:avLst/>
              </a:prstGeom>
              <a:solidFill>
                <a:srgbClr val="FFC000">
                  <a:alpha val="5000"/>
                </a:srgbClr>
              </a:solidFill>
              <a:ln>
                <a:solidFill>
                  <a:srgbClr val="C0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𝜖</m:t>
                      </m:r>
                      <m:r>
                        <a:rPr lang="en-US" sz="2400" b="0" i="1" dirty="0" smtClean="0">
                          <a:solidFill>
                            <a:srgbClr val="C00000"/>
                          </a:solidFill>
                          <a:latin typeface="Cambria Math" panose="02040503050406030204" pitchFamily="18" charset="0"/>
                        </a:rPr>
                        <m:t>≪</m:t>
                      </m:r>
                      <m:r>
                        <m:rPr>
                          <m:sty m:val="p"/>
                        </m:rPr>
                        <a:rPr lang="en-US" sz="2400" b="0" i="1" dirty="0" smtClean="0">
                          <a:solidFill>
                            <a:srgbClr val="C00000"/>
                          </a:solidFill>
                          <a:latin typeface="Cambria Math" panose="02040503050406030204" pitchFamily="18" charset="0"/>
                        </a:rPr>
                        <m:t>Ω</m:t>
                      </m:r>
                      <m:r>
                        <a:rPr lang="en-US" sz="2400" b="0" i="1" dirty="0" smtClean="0">
                          <a:solidFill>
                            <a:srgbClr val="C00000"/>
                          </a:solidFill>
                          <a:latin typeface="Cambria Math" panose="02040503050406030204" pitchFamily="18" charset="0"/>
                        </a:rPr>
                        <m:t>≪</m:t>
                      </m:r>
                      <m:r>
                        <m:rPr>
                          <m:sty m:val="p"/>
                        </m:rPr>
                        <a:rPr lang="en-US" sz="2400" b="0" i="1" dirty="0" smtClean="0">
                          <a:solidFill>
                            <a:srgbClr val="C00000"/>
                          </a:solidFill>
                          <a:latin typeface="Cambria Math" panose="02040503050406030204" pitchFamily="18" charset="0"/>
                        </a:rPr>
                        <m:t>χ</m:t>
                      </m:r>
                    </m:oMath>
                  </m:oMathPara>
                </a14:m>
                <a:endParaRPr lang="en-US" sz="2400" b="0" dirty="0">
                  <a:solidFill>
                    <a:srgbClr val="C00000"/>
                  </a:solidFill>
                  <a:latin typeface="Adobe Garamond Pro" panose="02020502060506020403" pitchFamily="18" charset="0"/>
                </a:endParaRPr>
              </a:p>
            </p:txBody>
          </p:sp>
        </mc:Choice>
        <mc:Fallback xmlns="">
          <p:sp>
            <p:nvSpPr>
              <p:cNvPr id="55" name="Rectangle 54">
                <a:extLst>
                  <a:ext uri="{FF2B5EF4-FFF2-40B4-BE49-F238E27FC236}">
                    <a16:creationId xmlns:a16="http://schemas.microsoft.com/office/drawing/2014/main" id="{2DA0BFF0-C288-42E3-828F-E32C8121C0C7}"/>
                  </a:ext>
                </a:extLst>
              </p:cNvPr>
              <p:cNvSpPr>
                <a:spLocks noRot="1" noChangeAspect="1" noMove="1" noResize="1" noEditPoints="1" noAdjustHandles="1" noChangeArrowheads="1" noChangeShapeType="1" noTextEdit="1"/>
              </p:cNvSpPr>
              <p:nvPr/>
            </p:nvSpPr>
            <p:spPr>
              <a:xfrm>
                <a:off x="1829318" y="2002536"/>
                <a:ext cx="1779514" cy="461665"/>
              </a:xfrm>
              <a:prstGeom prst="rect">
                <a:avLst/>
              </a:prstGeom>
              <a:blipFill>
                <a:blip r:embed="rId9"/>
                <a:stretch>
                  <a:fillRect b="-5195"/>
                </a:stretch>
              </a:blipFill>
              <a:ln>
                <a:solidFill>
                  <a:srgbClr val="C00000"/>
                </a:solidFill>
              </a:ln>
            </p:spPr>
            <p:txBody>
              <a:bodyPr/>
              <a:lstStyle/>
              <a:p>
                <a:r>
                  <a:rPr lang="en-US">
                    <a:noFill/>
                  </a:rPr>
                  <a:t> </a:t>
                </a:r>
              </a:p>
            </p:txBody>
          </p:sp>
        </mc:Fallback>
      </mc:AlternateContent>
      <p:grpSp>
        <p:nvGrpSpPr>
          <p:cNvPr id="66" name="Group 65">
            <a:extLst>
              <a:ext uri="{FF2B5EF4-FFF2-40B4-BE49-F238E27FC236}">
                <a16:creationId xmlns:a16="http://schemas.microsoft.com/office/drawing/2014/main" id="{15216797-CE52-4881-9A71-B6896F9A4F36}"/>
              </a:ext>
            </a:extLst>
          </p:cNvPr>
          <p:cNvGrpSpPr/>
          <p:nvPr/>
        </p:nvGrpSpPr>
        <p:grpSpPr>
          <a:xfrm>
            <a:off x="2167128" y="2275767"/>
            <a:ext cx="288036" cy="1580820"/>
            <a:chOff x="2161738" y="2275767"/>
            <a:chExt cx="288036" cy="1580820"/>
          </a:xfrm>
        </p:grpSpPr>
        <p:pic>
          <p:nvPicPr>
            <p:cNvPr id="61" name="Picture 60">
              <a:extLst>
                <a:ext uri="{FF2B5EF4-FFF2-40B4-BE49-F238E27FC236}">
                  <a16:creationId xmlns:a16="http://schemas.microsoft.com/office/drawing/2014/main" id="{BE4626CA-1713-427E-98CE-D3B2C0BA6FE4}"/>
                </a:ext>
              </a:extLst>
            </p:cNvPr>
            <p:cNvPicPr>
              <a:picLocks noChangeAspect="1"/>
            </p:cNvPicPr>
            <p:nvPr/>
          </p:nvPicPr>
          <p:blipFill>
            <a:blip r:embed="rId10"/>
            <a:stretch>
              <a:fillRect/>
            </a:stretch>
          </p:blipFill>
          <p:spPr>
            <a:xfrm>
              <a:off x="2161738" y="3575409"/>
              <a:ext cx="288036" cy="281178"/>
            </a:xfrm>
            <a:prstGeom prst="rect">
              <a:avLst/>
            </a:prstGeom>
          </p:spPr>
        </p:pic>
        <p:pic>
          <p:nvPicPr>
            <p:cNvPr id="63" name="Picture 62">
              <a:extLst>
                <a:ext uri="{FF2B5EF4-FFF2-40B4-BE49-F238E27FC236}">
                  <a16:creationId xmlns:a16="http://schemas.microsoft.com/office/drawing/2014/main" id="{F5255CFE-CB24-4971-B98D-FED81C2FA260}"/>
                </a:ext>
              </a:extLst>
            </p:cNvPr>
            <p:cNvPicPr>
              <a:picLocks noChangeAspect="1"/>
            </p:cNvPicPr>
            <p:nvPr/>
          </p:nvPicPr>
          <p:blipFill>
            <a:blip r:embed="rId11"/>
            <a:stretch>
              <a:fillRect/>
            </a:stretch>
          </p:blipFill>
          <p:spPr>
            <a:xfrm>
              <a:off x="2162175" y="2275767"/>
              <a:ext cx="274320" cy="480060"/>
            </a:xfrm>
            <a:prstGeom prst="rect">
              <a:avLst/>
            </a:prstGeom>
          </p:spPr>
        </p:pic>
      </p:grpSp>
      <p:grpSp>
        <p:nvGrpSpPr>
          <p:cNvPr id="67" name="Group 66">
            <a:extLst>
              <a:ext uri="{FF2B5EF4-FFF2-40B4-BE49-F238E27FC236}">
                <a16:creationId xmlns:a16="http://schemas.microsoft.com/office/drawing/2014/main" id="{055BC6B7-363E-4249-B0DE-E4D3D5948323}"/>
              </a:ext>
            </a:extLst>
          </p:cNvPr>
          <p:cNvGrpSpPr/>
          <p:nvPr/>
        </p:nvGrpSpPr>
        <p:grpSpPr>
          <a:xfrm>
            <a:off x="2094357" y="3009966"/>
            <a:ext cx="1498818" cy="3052934"/>
            <a:chOff x="2084832" y="3009966"/>
            <a:chExt cx="1498818" cy="3052934"/>
          </a:xfrm>
        </p:grpSpPr>
        <p:pic>
          <p:nvPicPr>
            <p:cNvPr id="25" name="Picture 24">
              <a:extLst>
                <a:ext uri="{FF2B5EF4-FFF2-40B4-BE49-F238E27FC236}">
                  <a16:creationId xmlns:a16="http://schemas.microsoft.com/office/drawing/2014/main" id="{9CC2D57B-A82B-401D-9EB0-AE4E4452230A}"/>
                </a:ext>
              </a:extLst>
            </p:cNvPr>
            <p:cNvPicPr>
              <a:picLocks noChangeAspect="1"/>
            </p:cNvPicPr>
            <p:nvPr/>
          </p:nvPicPr>
          <p:blipFill rotWithShape="1">
            <a:blip r:embed="rId12"/>
            <a:srcRect l="51332" b="25443"/>
            <a:stretch/>
          </p:blipFill>
          <p:spPr>
            <a:xfrm>
              <a:off x="2084832" y="3009966"/>
              <a:ext cx="1498818" cy="3052934"/>
            </a:xfrm>
            <a:prstGeom prst="rect">
              <a:avLst/>
            </a:prstGeom>
          </p:spPr>
        </p:pic>
        <p:pic>
          <p:nvPicPr>
            <p:cNvPr id="58" name="Picture 57">
              <a:extLst>
                <a:ext uri="{FF2B5EF4-FFF2-40B4-BE49-F238E27FC236}">
                  <a16:creationId xmlns:a16="http://schemas.microsoft.com/office/drawing/2014/main" id="{E3B1A351-FB81-4C62-AFB9-3733C3F4D15A}"/>
                </a:ext>
              </a:extLst>
            </p:cNvPr>
            <p:cNvPicPr>
              <a:picLocks noChangeAspect="1"/>
            </p:cNvPicPr>
            <p:nvPr/>
          </p:nvPicPr>
          <p:blipFill>
            <a:blip r:embed="rId13"/>
            <a:stretch>
              <a:fillRect/>
            </a:stretch>
          </p:blipFill>
          <p:spPr>
            <a:xfrm>
              <a:off x="2157222" y="4324731"/>
              <a:ext cx="281178" cy="1618488"/>
            </a:xfrm>
            <a:prstGeom prst="rect">
              <a:avLst/>
            </a:prstGeom>
          </p:spPr>
        </p:pic>
      </p:grpSp>
      <p:grpSp>
        <p:nvGrpSpPr>
          <p:cNvPr id="34" name="Group 33">
            <a:extLst>
              <a:ext uri="{FF2B5EF4-FFF2-40B4-BE49-F238E27FC236}">
                <a16:creationId xmlns:a16="http://schemas.microsoft.com/office/drawing/2014/main" id="{DA67A8A9-64F4-4445-8201-B9D5FE64EE4D}"/>
              </a:ext>
            </a:extLst>
          </p:cNvPr>
          <p:cNvGrpSpPr/>
          <p:nvPr/>
        </p:nvGrpSpPr>
        <p:grpSpPr>
          <a:xfrm>
            <a:off x="1858639" y="3085458"/>
            <a:ext cx="543185" cy="460664"/>
            <a:chOff x="1858639" y="3085458"/>
            <a:chExt cx="543185" cy="460664"/>
          </a:xfrm>
        </p:grpSpPr>
        <p:pic>
          <p:nvPicPr>
            <p:cNvPr id="29" name="Picture 28">
              <a:extLst>
                <a:ext uri="{FF2B5EF4-FFF2-40B4-BE49-F238E27FC236}">
                  <a16:creationId xmlns:a16="http://schemas.microsoft.com/office/drawing/2014/main" id="{94D3C8B0-A24B-46B1-A2FD-22F966368BD2}"/>
                </a:ext>
              </a:extLst>
            </p:cNvPr>
            <p:cNvPicPr>
              <a:picLocks noChangeAspect="1"/>
            </p:cNvPicPr>
            <p:nvPr/>
          </p:nvPicPr>
          <p:blipFill>
            <a:blip r:embed="rId14"/>
            <a:stretch>
              <a:fillRect/>
            </a:stretch>
          </p:blipFill>
          <p:spPr>
            <a:xfrm>
              <a:off x="2023813" y="3198775"/>
              <a:ext cx="185192" cy="246923"/>
            </a:xfrm>
            <a:prstGeom prst="rect">
              <a:avLst/>
            </a:prstGeom>
          </p:spPr>
        </p:pic>
        <p:sp>
          <p:nvSpPr>
            <p:cNvPr id="31" name="Arc 30">
              <a:extLst>
                <a:ext uri="{FF2B5EF4-FFF2-40B4-BE49-F238E27FC236}">
                  <a16:creationId xmlns:a16="http://schemas.microsoft.com/office/drawing/2014/main" id="{E8D4A033-46F9-440A-91AF-E7945D9D1780}"/>
                </a:ext>
              </a:extLst>
            </p:cNvPr>
            <p:cNvSpPr/>
            <p:nvPr/>
          </p:nvSpPr>
          <p:spPr bwMode="auto">
            <a:xfrm rot="10800000">
              <a:off x="1858639" y="3129428"/>
              <a:ext cx="543185" cy="416694"/>
            </a:xfrm>
            <a:prstGeom prst="arc">
              <a:avLst>
                <a:gd name="adj1" fmla="val 11661515"/>
                <a:gd name="adj2" fmla="val 20611764"/>
              </a:avLst>
            </a:prstGeom>
            <a:noFill/>
            <a:ln w="15875" cap="flat" cmpd="sng" algn="ctr">
              <a:solidFill>
                <a:srgbClr val="00B050"/>
              </a:solidFill>
              <a:prstDash val="solid"/>
              <a:round/>
              <a:headEnd type="stealth" w="med"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p:sp>
          <p:nvSpPr>
            <p:cNvPr id="33" name="Arc 32">
              <a:extLst>
                <a:ext uri="{FF2B5EF4-FFF2-40B4-BE49-F238E27FC236}">
                  <a16:creationId xmlns:a16="http://schemas.microsoft.com/office/drawing/2014/main" id="{2A248192-4A1D-4BC5-AEE8-0C6D120B02F7}"/>
                </a:ext>
              </a:extLst>
            </p:cNvPr>
            <p:cNvSpPr/>
            <p:nvPr/>
          </p:nvSpPr>
          <p:spPr bwMode="auto">
            <a:xfrm>
              <a:off x="1858639" y="3085458"/>
              <a:ext cx="543185" cy="416694"/>
            </a:xfrm>
            <a:prstGeom prst="arc">
              <a:avLst>
                <a:gd name="adj1" fmla="val 11661515"/>
                <a:gd name="adj2" fmla="val 20611764"/>
              </a:avLst>
            </a:prstGeom>
            <a:noFill/>
            <a:ln w="15875" cap="flat" cmpd="sng" algn="ctr">
              <a:solidFill>
                <a:srgbClr val="00B050"/>
              </a:solidFill>
              <a:prstDash val="solid"/>
              <a:round/>
              <a:headEnd type="stealth" w="med"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p:grpSp>
      <p:grpSp>
        <p:nvGrpSpPr>
          <p:cNvPr id="57" name="Group 56">
            <a:extLst>
              <a:ext uri="{FF2B5EF4-FFF2-40B4-BE49-F238E27FC236}">
                <a16:creationId xmlns:a16="http://schemas.microsoft.com/office/drawing/2014/main" id="{69AEF317-53A4-41BA-9FD1-A476EBCEFC81}"/>
              </a:ext>
            </a:extLst>
          </p:cNvPr>
          <p:cNvGrpSpPr/>
          <p:nvPr/>
        </p:nvGrpSpPr>
        <p:grpSpPr>
          <a:xfrm>
            <a:off x="548640" y="2953512"/>
            <a:ext cx="3099816" cy="3243834"/>
            <a:chOff x="548640" y="2953512"/>
            <a:chExt cx="3099816" cy="3243834"/>
          </a:xfrm>
        </p:grpSpPr>
        <p:pic>
          <p:nvPicPr>
            <p:cNvPr id="38" name="Picture 37">
              <a:extLst>
                <a:ext uri="{FF2B5EF4-FFF2-40B4-BE49-F238E27FC236}">
                  <a16:creationId xmlns:a16="http://schemas.microsoft.com/office/drawing/2014/main" id="{7808E392-1706-414D-A375-34A2EB3B8BDF}"/>
                </a:ext>
              </a:extLst>
            </p:cNvPr>
            <p:cNvPicPr>
              <a:picLocks noChangeAspect="1"/>
            </p:cNvPicPr>
            <p:nvPr/>
          </p:nvPicPr>
          <p:blipFill>
            <a:blip r:embed="rId15"/>
            <a:stretch>
              <a:fillRect/>
            </a:stretch>
          </p:blipFill>
          <p:spPr>
            <a:xfrm>
              <a:off x="548640" y="2953512"/>
              <a:ext cx="3099816" cy="3243834"/>
            </a:xfrm>
            <a:prstGeom prst="rect">
              <a:avLst/>
            </a:prstGeom>
          </p:spPr>
        </p:pic>
        <p:pic>
          <p:nvPicPr>
            <p:cNvPr id="56" name="Picture 55">
              <a:extLst>
                <a:ext uri="{FF2B5EF4-FFF2-40B4-BE49-F238E27FC236}">
                  <a16:creationId xmlns:a16="http://schemas.microsoft.com/office/drawing/2014/main" id="{D2AFCF36-0BDF-497E-BF81-66F0FF94C9B1}"/>
                </a:ext>
              </a:extLst>
            </p:cNvPr>
            <p:cNvPicPr>
              <a:picLocks noChangeAspect="1"/>
            </p:cNvPicPr>
            <p:nvPr/>
          </p:nvPicPr>
          <p:blipFill>
            <a:blip r:embed="rId13"/>
            <a:stretch>
              <a:fillRect/>
            </a:stretch>
          </p:blipFill>
          <p:spPr>
            <a:xfrm>
              <a:off x="2169580" y="4319121"/>
              <a:ext cx="281178" cy="1618488"/>
            </a:xfrm>
            <a:prstGeom prst="rect">
              <a:avLst/>
            </a:prstGeom>
          </p:spPr>
        </p:pic>
      </p:grpSp>
      <p:grpSp>
        <p:nvGrpSpPr>
          <p:cNvPr id="52" name="Group 51">
            <a:extLst>
              <a:ext uri="{FF2B5EF4-FFF2-40B4-BE49-F238E27FC236}">
                <a16:creationId xmlns:a16="http://schemas.microsoft.com/office/drawing/2014/main" id="{165FCEF4-F4EA-4FC5-8548-672D55C52EAA}"/>
              </a:ext>
            </a:extLst>
          </p:cNvPr>
          <p:cNvGrpSpPr/>
          <p:nvPr/>
        </p:nvGrpSpPr>
        <p:grpSpPr>
          <a:xfrm>
            <a:off x="1075939" y="4668423"/>
            <a:ext cx="533752" cy="1033939"/>
            <a:chOff x="1343556" y="4668423"/>
            <a:chExt cx="533752" cy="1033939"/>
          </a:xfrm>
        </p:grpSpPr>
        <p:pic>
          <p:nvPicPr>
            <p:cNvPr id="49" name="Picture 48">
              <a:extLst>
                <a:ext uri="{FF2B5EF4-FFF2-40B4-BE49-F238E27FC236}">
                  <a16:creationId xmlns:a16="http://schemas.microsoft.com/office/drawing/2014/main" id="{AAEC763A-5019-4586-AF4D-3E622C752A35}"/>
                </a:ext>
              </a:extLst>
            </p:cNvPr>
            <p:cNvPicPr>
              <a:picLocks noChangeAspect="1"/>
            </p:cNvPicPr>
            <p:nvPr/>
          </p:nvPicPr>
          <p:blipFill>
            <a:blip r:embed="rId16"/>
            <a:stretch>
              <a:fillRect/>
            </a:stretch>
          </p:blipFill>
          <p:spPr>
            <a:xfrm>
              <a:off x="1623467" y="4668423"/>
              <a:ext cx="253841" cy="1033939"/>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1AC0D1F-B41A-4662-A61F-55C0BC0FB490}"/>
                    </a:ext>
                  </a:extLst>
                </p:cNvPr>
                <p:cNvSpPr txBox="1"/>
                <p:nvPr/>
              </p:nvSpPr>
              <p:spPr>
                <a:xfrm>
                  <a:off x="1343556" y="4883169"/>
                  <a:ext cx="27609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dirty="0" smtClean="0">
                            <a:solidFill>
                              <a:srgbClr val="0033CC"/>
                            </a:solidFill>
                            <a:latin typeface="Cambria Math" panose="02040503050406030204" pitchFamily="18" charset="0"/>
                          </a:rPr>
                          <m:t>𝜖</m:t>
                        </m:r>
                      </m:oMath>
                    </m:oMathPara>
                  </a14:m>
                  <a:endParaRPr lang="en-US" sz="2400" dirty="0">
                    <a:solidFill>
                      <a:srgbClr val="0464BC"/>
                    </a:solidFill>
                  </a:endParaRPr>
                </a:p>
              </p:txBody>
            </p:sp>
          </mc:Choice>
          <mc:Fallback xmlns="">
            <p:sp>
              <p:nvSpPr>
                <p:cNvPr id="51" name="TextBox 50">
                  <a:extLst>
                    <a:ext uri="{FF2B5EF4-FFF2-40B4-BE49-F238E27FC236}">
                      <a16:creationId xmlns:a16="http://schemas.microsoft.com/office/drawing/2014/main" id="{31AC0D1F-B41A-4662-A61F-55C0BC0FB490}"/>
                    </a:ext>
                  </a:extLst>
                </p:cNvPr>
                <p:cNvSpPr txBox="1">
                  <a:spLocks noRot="1" noChangeAspect="1" noMove="1" noResize="1" noEditPoints="1" noAdjustHandles="1" noChangeArrowheads="1" noChangeShapeType="1" noTextEdit="1"/>
                </p:cNvSpPr>
                <p:nvPr/>
              </p:nvSpPr>
              <p:spPr>
                <a:xfrm>
                  <a:off x="1343556" y="4883169"/>
                  <a:ext cx="276093" cy="461665"/>
                </a:xfrm>
                <a:prstGeom prst="rect">
                  <a:avLst/>
                </a:prstGeom>
                <a:blipFill>
                  <a:blip r:embed="rId17"/>
                  <a:stretch>
                    <a:fillRect r="-10870"/>
                  </a:stretch>
                </a:blipFill>
              </p:spPr>
              <p:txBody>
                <a:bodyPr/>
                <a:lstStyle/>
                <a:p>
                  <a:r>
                    <a:rPr lang="en-US">
                      <a:noFill/>
                    </a:rPr>
                    <a:t> </a:t>
                  </a:r>
                </a:p>
              </p:txBody>
            </p:sp>
          </mc:Fallback>
        </mc:AlternateContent>
      </p:grpSp>
      <p:grpSp>
        <p:nvGrpSpPr>
          <p:cNvPr id="54" name="Group 53">
            <a:extLst>
              <a:ext uri="{FF2B5EF4-FFF2-40B4-BE49-F238E27FC236}">
                <a16:creationId xmlns:a16="http://schemas.microsoft.com/office/drawing/2014/main" id="{70825E9C-4C6F-423C-89E7-DA2EC9653FF5}"/>
              </a:ext>
            </a:extLst>
          </p:cNvPr>
          <p:cNvGrpSpPr/>
          <p:nvPr/>
        </p:nvGrpSpPr>
        <p:grpSpPr>
          <a:xfrm>
            <a:off x="1085052" y="3429000"/>
            <a:ext cx="783657" cy="1033939"/>
            <a:chOff x="3527696" y="5579137"/>
            <a:chExt cx="783657" cy="1033939"/>
          </a:xfrm>
        </p:grpSpPr>
        <p:pic>
          <p:nvPicPr>
            <p:cNvPr id="50" name="Picture 49">
              <a:extLst>
                <a:ext uri="{FF2B5EF4-FFF2-40B4-BE49-F238E27FC236}">
                  <a16:creationId xmlns:a16="http://schemas.microsoft.com/office/drawing/2014/main" id="{CD7A8BD7-57D6-40C4-91F0-8FFDD2491338}"/>
                </a:ext>
              </a:extLst>
            </p:cNvPr>
            <p:cNvPicPr>
              <a:picLocks noChangeAspect="1"/>
            </p:cNvPicPr>
            <p:nvPr/>
          </p:nvPicPr>
          <p:blipFill>
            <a:blip r:embed="rId16"/>
            <a:stretch>
              <a:fillRect/>
            </a:stretch>
          </p:blipFill>
          <p:spPr>
            <a:xfrm>
              <a:off x="3792604" y="5579137"/>
              <a:ext cx="253841" cy="1033939"/>
            </a:xfrm>
            <a:prstGeom prst="rect">
              <a:avLst/>
            </a:prstGeom>
          </p:spPr>
        </p:pic>
        <p:sp>
          <p:nvSpPr>
            <p:cNvPr id="53" name="Multiplication Sign 52">
              <a:extLst>
                <a:ext uri="{FF2B5EF4-FFF2-40B4-BE49-F238E27FC236}">
                  <a16:creationId xmlns:a16="http://schemas.microsoft.com/office/drawing/2014/main" id="{2E57C526-849E-4AA2-8A8D-4B2DE9A05689}"/>
                </a:ext>
              </a:extLst>
            </p:cNvPr>
            <p:cNvSpPr/>
            <p:nvPr/>
          </p:nvSpPr>
          <p:spPr bwMode="auto">
            <a:xfrm>
              <a:off x="3527696" y="5783000"/>
              <a:ext cx="783657" cy="626215"/>
            </a:xfrm>
            <a:prstGeom prst="mathMultiply">
              <a:avLst/>
            </a:prstGeom>
            <a:solidFill>
              <a:srgbClr val="FF0000"/>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
        <p:nvSpPr>
          <p:cNvPr id="12" name="Oval 11">
            <a:extLst>
              <a:ext uri="{FF2B5EF4-FFF2-40B4-BE49-F238E27FC236}">
                <a16:creationId xmlns:a16="http://schemas.microsoft.com/office/drawing/2014/main" id="{F526ACAB-0E85-4B44-B5C1-0C62A1990D66}"/>
              </a:ext>
            </a:extLst>
          </p:cNvPr>
          <p:cNvSpPr/>
          <p:nvPr/>
        </p:nvSpPr>
        <p:spPr>
          <a:xfrm>
            <a:off x="1455611" y="4503993"/>
            <a:ext cx="91440" cy="91440"/>
          </a:xfrm>
          <a:prstGeom prst="ellipse">
            <a:avLst/>
          </a:prstGeom>
          <a:solidFill>
            <a:srgbClr val="C00000"/>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BD1C318-82F1-4501-9786-271BC335300D}"/>
              </a:ext>
            </a:extLst>
          </p:cNvPr>
          <p:cNvSpPr/>
          <p:nvPr/>
        </p:nvSpPr>
        <p:spPr>
          <a:xfrm>
            <a:off x="1450848" y="5736541"/>
            <a:ext cx="91440" cy="91440"/>
          </a:xfrm>
          <a:prstGeom prst="ellipse">
            <a:avLst/>
          </a:prstGeom>
          <a:solidFill>
            <a:srgbClr val="C00000"/>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5A0D5B17-923E-4F8C-BFA1-020B6AFFA88D}"/>
              </a:ext>
            </a:extLst>
          </p:cNvPr>
          <p:cNvGrpSpPr/>
          <p:nvPr/>
        </p:nvGrpSpPr>
        <p:grpSpPr>
          <a:xfrm>
            <a:off x="1109300" y="2801008"/>
            <a:ext cx="803228" cy="143001"/>
            <a:chOff x="7416835" y="2500419"/>
            <a:chExt cx="1401653" cy="363628"/>
          </a:xfrm>
          <a:solidFill>
            <a:srgbClr val="00B050"/>
          </a:solidFill>
        </p:grpSpPr>
        <p:sp>
          <p:nvSpPr>
            <p:cNvPr id="69" name="Freeform 30">
              <a:extLst>
                <a:ext uri="{FF2B5EF4-FFF2-40B4-BE49-F238E27FC236}">
                  <a16:creationId xmlns:a16="http://schemas.microsoft.com/office/drawing/2014/main" id="{E2F45048-CC26-4F17-BBCB-EF8234DD5C22}"/>
                </a:ext>
              </a:extLst>
            </p:cNvPr>
            <p:cNvSpPr>
              <a:spLocks/>
            </p:cNvSpPr>
            <p:nvPr>
              <p:custDataLst>
                <p:custData r:id="rId1"/>
              </p:custDataLst>
            </p:nvPr>
          </p:nvSpPr>
          <p:spPr bwMode="auto">
            <a:xfrm>
              <a:off x="8012794" y="2500419"/>
              <a:ext cx="595612" cy="363628"/>
            </a:xfrm>
            <a:custGeom>
              <a:avLst/>
              <a:gdLst>
                <a:gd name="T0" fmla="*/ 772 w 19420"/>
                <a:gd name="T1" fmla="*/ 1421 h 8719"/>
                <a:gd name="T2" fmla="*/ 1386 w 19420"/>
                <a:gd name="T3" fmla="*/ 136 h 8719"/>
                <a:gd name="T4" fmla="*/ 1848 w 19420"/>
                <a:gd name="T5" fmla="*/ 61 h 8719"/>
                <a:gd name="T6" fmla="*/ 2472 w 19420"/>
                <a:gd name="T7" fmla="*/ 1177 h 8719"/>
                <a:gd name="T8" fmla="*/ 3238 w 19420"/>
                <a:gd name="T9" fmla="*/ 4012 h 8719"/>
                <a:gd name="T10" fmla="*/ 4082 w 19420"/>
                <a:gd name="T11" fmla="*/ 7270 h 8719"/>
                <a:gd name="T12" fmla="*/ 4675 w 19420"/>
                <a:gd name="T13" fmla="*/ 8518 h 8719"/>
                <a:gd name="T14" fmla="*/ 5018 w 19420"/>
                <a:gd name="T15" fmla="*/ 8576 h 8719"/>
                <a:gd name="T16" fmla="*/ 5601 w 19420"/>
                <a:gd name="T17" fmla="*/ 7510 h 8719"/>
                <a:gd name="T18" fmla="*/ 6364 w 19420"/>
                <a:gd name="T19" fmla="*/ 4685 h 8719"/>
                <a:gd name="T20" fmla="*/ 7210 w 19420"/>
                <a:gd name="T21" fmla="*/ 1420 h 8719"/>
                <a:gd name="T22" fmla="*/ 7825 w 19420"/>
                <a:gd name="T23" fmla="*/ 135 h 8719"/>
                <a:gd name="T24" fmla="*/ 8286 w 19420"/>
                <a:gd name="T25" fmla="*/ 61 h 8719"/>
                <a:gd name="T26" fmla="*/ 8911 w 19420"/>
                <a:gd name="T27" fmla="*/ 1177 h 8719"/>
                <a:gd name="T28" fmla="*/ 9676 w 19420"/>
                <a:gd name="T29" fmla="*/ 4012 h 8719"/>
                <a:gd name="T30" fmla="*/ 10521 w 19420"/>
                <a:gd name="T31" fmla="*/ 7270 h 8719"/>
                <a:gd name="T32" fmla="*/ 11113 w 19420"/>
                <a:gd name="T33" fmla="*/ 8518 h 8719"/>
                <a:gd name="T34" fmla="*/ 11456 w 19420"/>
                <a:gd name="T35" fmla="*/ 8576 h 8719"/>
                <a:gd name="T36" fmla="*/ 12039 w 19420"/>
                <a:gd name="T37" fmla="*/ 7509 h 8719"/>
                <a:gd name="T38" fmla="*/ 12802 w 19420"/>
                <a:gd name="T39" fmla="*/ 4685 h 8719"/>
                <a:gd name="T40" fmla="*/ 13648 w 19420"/>
                <a:gd name="T41" fmla="*/ 1420 h 8719"/>
                <a:gd name="T42" fmla="*/ 14263 w 19420"/>
                <a:gd name="T43" fmla="*/ 135 h 8719"/>
                <a:gd name="T44" fmla="*/ 14724 w 19420"/>
                <a:gd name="T45" fmla="*/ 61 h 8719"/>
                <a:gd name="T46" fmla="*/ 15349 w 19420"/>
                <a:gd name="T47" fmla="*/ 1177 h 8719"/>
                <a:gd name="T48" fmla="*/ 16115 w 19420"/>
                <a:gd name="T49" fmla="*/ 4012 h 8719"/>
                <a:gd name="T50" fmla="*/ 16959 w 19420"/>
                <a:gd name="T51" fmla="*/ 7270 h 8719"/>
                <a:gd name="T52" fmla="*/ 17551 w 19420"/>
                <a:gd name="T53" fmla="*/ 8518 h 8719"/>
                <a:gd name="T54" fmla="*/ 17895 w 19420"/>
                <a:gd name="T55" fmla="*/ 8575 h 8719"/>
                <a:gd name="T56" fmla="*/ 18477 w 19420"/>
                <a:gd name="T57" fmla="*/ 7509 h 8719"/>
                <a:gd name="T58" fmla="*/ 19240 w 19420"/>
                <a:gd name="T59" fmla="*/ 4685 h 8719"/>
                <a:gd name="T60" fmla="*/ 18729 w 19420"/>
                <a:gd name="T61" fmla="*/ 7041 h 8719"/>
                <a:gd name="T62" fmla="*/ 18116 w 19420"/>
                <a:gd name="T63" fmla="*/ 8491 h 8719"/>
                <a:gd name="T64" fmla="*/ 17659 w 19420"/>
                <a:gd name="T65" fmla="*/ 8702 h 8719"/>
                <a:gd name="T66" fmla="*/ 17028 w 19420"/>
                <a:gd name="T67" fmla="*/ 7763 h 8719"/>
                <a:gd name="T68" fmla="*/ 16343 w 19420"/>
                <a:gd name="T69" fmla="*/ 5379 h 8719"/>
                <a:gd name="T70" fmla="*/ 15418 w 19420"/>
                <a:gd name="T71" fmla="*/ 1706 h 8719"/>
                <a:gd name="T72" fmla="*/ 14823 w 19420"/>
                <a:gd name="T73" fmla="*/ 290 h 8719"/>
                <a:gd name="T74" fmla="*/ 14477 w 19420"/>
                <a:gd name="T75" fmla="*/ 106 h 8719"/>
                <a:gd name="T76" fmla="*/ 13899 w 19420"/>
                <a:gd name="T77" fmla="*/ 990 h 8719"/>
                <a:gd name="T78" fmla="*/ 13217 w 19420"/>
                <a:gd name="T79" fmla="*/ 3363 h 8719"/>
                <a:gd name="T80" fmla="*/ 12291 w 19420"/>
                <a:gd name="T81" fmla="*/ 7041 h 8719"/>
                <a:gd name="T82" fmla="*/ 11678 w 19420"/>
                <a:gd name="T83" fmla="*/ 8491 h 8719"/>
                <a:gd name="T84" fmla="*/ 11220 w 19420"/>
                <a:gd name="T85" fmla="*/ 8702 h 8719"/>
                <a:gd name="T86" fmla="*/ 10590 w 19420"/>
                <a:gd name="T87" fmla="*/ 7763 h 8719"/>
                <a:gd name="T88" fmla="*/ 9905 w 19420"/>
                <a:gd name="T89" fmla="*/ 5379 h 8719"/>
                <a:gd name="T90" fmla="*/ 8980 w 19420"/>
                <a:gd name="T91" fmla="*/ 1706 h 8719"/>
                <a:gd name="T92" fmla="*/ 8385 w 19420"/>
                <a:gd name="T93" fmla="*/ 290 h 8719"/>
                <a:gd name="T94" fmla="*/ 8039 w 19420"/>
                <a:gd name="T95" fmla="*/ 106 h 8719"/>
                <a:gd name="T96" fmla="*/ 7461 w 19420"/>
                <a:gd name="T97" fmla="*/ 990 h 8719"/>
                <a:gd name="T98" fmla="*/ 6779 w 19420"/>
                <a:gd name="T99" fmla="*/ 3363 h 8719"/>
                <a:gd name="T100" fmla="*/ 5853 w 19420"/>
                <a:gd name="T101" fmla="*/ 7041 h 8719"/>
                <a:gd name="T102" fmla="*/ 5240 w 19420"/>
                <a:gd name="T103" fmla="*/ 8491 h 8719"/>
                <a:gd name="T104" fmla="*/ 4782 w 19420"/>
                <a:gd name="T105" fmla="*/ 8702 h 8719"/>
                <a:gd name="T106" fmla="*/ 4152 w 19420"/>
                <a:gd name="T107" fmla="*/ 7763 h 8719"/>
                <a:gd name="T108" fmla="*/ 3467 w 19420"/>
                <a:gd name="T109" fmla="*/ 5379 h 8719"/>
                <a:gd name="T110" fmla="*/ 2542 w 19420"/>
                <a:gd name="T111" fmla="*/ 1706 h 8719"/>
                <a:gd name="T112" fmla="*/ 1948 w 19420"/>
                <a:gd name="T113" fmla="*/ 290 h 8719"/>
                <a:gd name="T114" fmla="*/ 1601 w 19420"/>
                <a:gd name="T115" fmla="*/ 106 h 8719"/>
                <a:gd name="T116" fmla="*/ 1023 w 19420"/>
                <a:gd name="T117" fmla="*/ 990 h 8719"/>
                <a:gd name="T118" fmla="*/ 341 w 19420"/>
                <a:gd name="T119" fmla="*/ 3363 h 8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20" h="8719">
                  <a:moveTo>
                    <a:pt x="6" y="4348"/>
                  </a:moveTo>
                  <a:lnTo>
                    <a:pt x="87" y="4012"/>
                  </a:lnTo>
                  <a:lnTo>
                    <a:pt x="167" y="3674"/>
                  </a:lnTo>
                  <a:lnTo>
                    <a:pt x="248" y="3340"/>
                  </a:lnTo>
                  <a:lnTo>
                    <a:pt x="288" y="3177"/>
                  </a:lnTo>
                  <a:lnTo>
                    <a:pt x="328" y="3016"/>
                  </a:lnTo>
                  <a:lnTo>
                    <a:pt x="409" y="2700"/>
                  </a:lnTo>
                  <a:lnTo>
                    <a:pt x="490" y="2391"/>
                  </a:lnTo>
                  <a:lnTo>
                    <a:pt x="530" y="2240"/>
                  </a:lnTo>
                  <a:lnTo>
                    <a:pt x="570" y="2093"/>
                  </a:lnTo>
                  <a:lnTo>
                    <a:pt x="610" y="1950"/>
                  </a:lnTo>
                  <a:lnTo>
                    <a:pt x="651" y="1812"/>
                  </a:lnTo>
                  <a:lnTo>
                    <a:pt x="691" y="1678"/>
                  </a:lnTo>
                  <a:lnTo>
                    <a:pt x="732" y="1548"/>
                  </a:lnTo>
                  <a:lnTo>
                    <a:pt x="772" y="1421"/>
                  </a:lnTo>
                  <a:lnTo>
                    <a:pt x="812" y="1297"/>
                  </a:lnTo>
                  <a:lnTo>
                    <a:pt x="852" y="1178"/>
                  </a:lnTo>
                  <a:lnTo>
                    <a:pt x="893" y="1064"/>
                  </a:lnTo>
                  <a:lnTo>
                    <a:pt x="933" y="956"/>
                  </a:lnTo>
                  <a:lnTo>
                    <a:pt x="974" y="854"/>
                  </a:lnTo>
                  <a:lnTo>
                    <a:pt x="1015" y="758"/>
                  </a:lnTo>
                  <a:lnTo>
                    <a:pt x="1056" y="666"/>
                  </a:lnTo>
                  <a:lnTo>
                    <a:pt x="1096" y="580"/>
                  </a:lnTo>
                  <a:lnTo>
                    <a:pt x="1137" y="498"/>
                  </a:lnTo>
                  <a:lnTo>
                    <a:pt x="1178" y="422"/>
                  </a:lnTo>
                  <a:lnTo>
                    <a:pt x="1219" y="352"/>
                  </a:lnTo>
                  <a:lnTo>
                    <a:pt x="1260" y="288"/>
                  </a:lnTo>
                  <a:lnTo>
                    <a:pt x="1302" y="231"/>
                  </a:lnTo>
                  <a:lnTo>
                    <a:pt x="1344" y="180"/>
                  </a:lnTo>
                  <a:lnTo>
                    <a:pt x="1386" y="136"/>
                  </a:lnTo>
                  <a:lnTo>
                    <a:pt x="1430" y="97"/>
                  </a:lnTo>
                  <a:lnTo>
                    <a:pt x="1473" y="64"/>
                  </a:lnTo>
                  <a:lnTo>
                    <a:pt x="1518" y="37"/>
                  </a:lnTo>
                  <a:lnTo>
                    <a:pt x="1563" y="18"/>
                  </a:lnTo>
                  <a:cubicBezTo>
                    <a:pt x="1566" y="17"/>
                    <a:pt x="1568" y="16"/>
                    <a:pt x="1570" y="15"/>
                  </a:cubicBezTo>
                  <a:lnTo>
                    <a:pt x="1611" y="5"/>
                  </a:lnTo>
                  <a:cubicBezTo>
                    <a:pt x="1613" y="5"/>
                    <a:pt x="1616" y="4"/>
                    <a:pt x="1618" y="4"/>
                  </a:cubicBezTo>
                  <a:lnTo>
                    <a:pt x="1658" y="1"/>
                  </a:lnTo>
                  <a:cubicBezTo>
                    <a:pt x="1661" y="0"/>
                    <a:pt x="1664" y="0"/>
                    <a:pt x="1667" y="1"/>
                  </a:cubicBezTo>
                  <a:lnTo>
                    <a:pt x="1707" y="4"/>
                  </a:lnTo>
                  <a:cubicBezTo>
                    <a:pt x="1710" y="4"/>
                    <a:pt x="1712" y="5"/>
                    <a:pt x="1715" y="5"/>
                  </a:cubicBezTo>
                  <a:lnTo>
                    <a:pt x="1755" y="15"/>
                  </a:lnTo>
                  <a:cubicBezTo>
                    <a:pt x="1757" y="16"/>
                    <a:pt x="1759" y="17"/>
                    <a:pt x="1762" y="18"/>
                  </a:cubicBezTo>
                  <a:lnTo>
                    <a:pt x="1802" y="35"/>
                  </a:lnTo>
                  <a:lnTo>
                    <a:pt x="1848" y="61"/>
                  </a:lnTo>
                  <a:lnTo>
                    <a:pt x="1892" y="94"/>
                  </a:lnTo>
                  <a:lnTo>
                    <a:pt x="1936" y="133"/>
                  </a:lnTo>
                  <a:lnTo>
                    <a:pt x="1979" y="178"/>
                  </a:lnTo>
                  <a:lnTo>
                    <a:pt x="2021" y="229"/>
                  </a:lnTo>
                  <a:lnTo>
                    <a:pt x="2064" y="286"/>
                  </a:lnTo>
                  <a:lnTo>
                    <a:pt x="2105" y="350"/>
                  </a:lnTo>
                  <a:lnTo>
                    <a:pt x="2147" y="421"/>
                  </a:lnTo>
                  <a:lnTo>
                    <a:pt x="2188" y="497"/>
                  </a:lnTo>
                  <a:lnTo>
                    <a:pt x="2228" y="579"/>
                  </a:lnTo>
                  <a:lnTo>
                    <a:pt x="2269" y="665"/>
                  </a:lnTo>
                  <a:lnTo>
                    <a:pt x="2310" y="757"/>
                  </a:lnTo>
                  <a:lnTo>
                    <a:pt x="2351" y="853"/>
                  </a:lnTo>
                  <a:lnTo>
                    <a:pt x="2391" y="955"/>
                  </a:lnTo>
                  <a:lnTo>
                    <a:pt x="2432" y="1064"/>
                  </a:lnTo>
                  <a:lnTo>
                    <a:pt x="2472" y="1177"/>
                  </a:lnTo>
                  <a:lnTo>
                    <a:pt x="2513" y="1296"/>
                  </a:lnTo>
                  <a:lnTo>
                    <a:pt x="2553" y="1420"/>
                  </a:lnTo>
                  <a:lnTo>
                    <a:pt x="2594" y="1547"/>
                  </a:lnTo>
                  <a:lnTo>
                    <a:pt x="2634" y="1678"/>
                  </a:lnTo>
                  <a:lnTo>
                    <a:pt x="2674" y="1812"/>
                  </a:lnTo>
                  <a:lnTo>
                    <a:pt x="2715" y="1950"/>
                  </a:lnTo>
                  <a:lnTo>
                    <a:pt x="2755" y="2092"/>
                  </a:lnTo>
                  <a:lnTo>
                    <a:pt x="2795" y="2240"/>
                  </a:lnTo>
                  <a:lnTo>
                    <a:pt x="2836" y="2390"/>
                  </a:lnTo>
                  <a:lnTo>
                    <a:pt x="2916" y="2700"/>
                  </a:lnTo>
                  <a:lnTo>
                    <a:pt x="2996" y="3016"/>
                  </a:lnTo>
                  <a:lnTo>
                    <a:pt x="3037" y="3176"/>
                  </a:lnTo>
                  <a:lnTo>
                    <a:pt x="3077" y="3340"/>
                  </a:lnTo>
                  <a:lnTo>
                    <a:pt x="3158" y="3674"/>
                  </a:lnTo>
                  <a:lnTo>
                    <a:pt x="3238" y="4012"/>
                  </a:lnTo>
                  <a:lnTo>
                    <a:pt x="3319" y="4348"/>
                  </a:lnTo>
                  <a:lnTo>
                    <a:pt x="3399" y="4685"/>
                  </a:lnTo>
                  <a:lnTo>
                    <a:pt x="3480" y="5023"/>
                  </a:lnTo>
                  <a:lnTo>
                    <a:pt x="3560" y="5357"/>
                  </a:lnTo>
                  <a:lnTo>
                    <a:pt x="3600" y="5520"/>
                  </a:lnTo>
                  <a:lnTo>
                    <a:pt x="3641" y="5680"/>
                  </a:lnTo>
                  <a:lnTo>
                    <a:pt x="3721" y="5996"/>
                  </a:lnTo>
                  <a:lnTo>
                    <a:pt x="3801" y="6304"/>
                  </a:lnTo>
                  <a:lnTo>
                    <a:pt x="3841" y="6455"/>
                  </a:lnTo>
                  <a:lnTo>
                    <a:pt x="3882" y="6601"/>
                  </a:lnTo>
                  <a:lnTo>
                    <a:pt x="3922" y="6743"/>
                  </a:lnTo>
                  <a:lnTo>
                    <a:pt x="3962" y="6880"/>
                  </a:lnTo>
                  <a:lnTo>
                    <a:pt x="4002" y="7013"/>
                  </a:lnTo>
                  <a:lnTo>
                    <a:pt x="4042" y="7143"/>
                  </a:lnTo>
                  <a:lnTo>
                    <a:pt x="4082" y="7270"/>
                  </a:lnTo>
                  <a:lnTo>
                    <a:pt x="4123" y="7392"/>
                  </a:lnTo>
                  <a:lnTo>
                    <a:pt x="4162" y="7510"/>
                  </a:lnTo>
                  <a:lnTo>
                    <a:pt x="4203" y="7623"/>
                  </a:lnTo>
                  <a:lnTo>
                    <a:pt x="4242" y="7730"/>
                  </a:lnTo>
                  <a:lnTo>
                    <a:pt x="4283" y="7830"/>
                  </a:lnTo>
                  <a:lnTo>
                    <a:pt x="4322" y="7924"/>
                  </a:lnTo>
                  <a:lnTo>
                    <a:pt x="4362" y="8014"/>
                  </a:lnTo>
                  <a:lnTo>
                    <a:pt x="4402" y="8099"/>
                  </a:lnTo>
                  <a:lnTo>
                    <a:pt x="4442" y="8178"/>
                  </a:lnTo>
                  <a:lnTo>
                    <a:pt x="4481" y="8252"/>
                  </a:lnTo>
                  <a:lnTo>
                    <a:pt x="4520" y="8319"/>
                  </a:lnTo>
                  <a:lnTo>
                    <a:pt x="4560" y="8379"/>
                  </a:lnTo>
                  <a:lnTo>
                    <a:pt x="4598" y="8432"/>
                  </a:lnTo>
                  <a:lnTo>
                    <a:pt x="4637" y="8478"/>
                  </a:lnTo>
                  <a:lnTo>
                    <a:pt x="4675" y="8518"/>
                  </a:lnTo>
                  <a:lnTo>
                    <a:pt x="4712" y="8551"/>
                  </a:lnTo>
                  <a:lnTo>
                    <a:pt x="4749" y="8579"/>
                  </a:lnTo>
                  <a:lnTo>
                    <a:pt x="4785" y="8599"/>
                  </a:lnTo>
                  <a:lnTo>
                    <a:pt x="4820" y="8613"/>
                  </a:lnTo>
                  <a:lnTo>
                    <a:pt x="4812" y="8611"/>
                  </a:lnTo>
                  <a:lnTo>
                    <a:pt x="4853" y="8621"/>
                  </a:lnTo>
                  <a:lnTo>
                    <a:pt x="4846" y="8620"/>
                  </a:lnTo>
                  <a:lnTo>
                    <a:pt x="4886" y="8623"/>
                  </a:lnTo>
                  <a:lnTo>
                    <a:pt x="4877" y="8623"/>
                  </a:lnTo>
                  <a:lnTo>
                    <a:pt x="4918" y="8620"/>
                  </a:lnTo>
                  <a:lnTo>
                    <a:pt x="4910" y="8621"/>
                  </a:lnTo>
                  <a:lnTo>
                    <a:pt x="4950" y="8611"/>
                  </a:lnTo>
                  <a:lnTo>
                    <a:pt x="4943" y="8613"/>
                  </a:lnTo>
                  <a:lnTo>
                    <a:pt x="4984" y="8596"/>
                  </a:lnTo>
                  <a:lnTo>
                    <a:pt x="5018" y="8576"/>
                  </a:lnTo>
                  <a:lnTo>
                    <a:pt x="5054" y="8549"/>
                  </a:lnTo>
                  <a:lnTo>
                    <a:pt x="5091" y="8515"/>
                  </a:lnTo>
                  <a:lnTo>
                    <a:pt x="5128" y="8476"/>
                  </a:lnTo>
                  <a:lnTo>
                    <a:pt x="5167" y="8429"/>
                  </a:lnTo>
                  <a:lnTo>
                    <a:pt x="5205" y="8377"/>
                  </a:lnTo>
                  <a:lnTo>
                    <a:pt x="5244" y="8317"/>
                  </a:lnTo>
                  <a:lnTo>
                    <a:pt x="5283" y="8250"/>
                  </a:lnTo>
                  <a:lnTo>
                    <a:pt x="5322" y="8177"/>
                  </a:lnTo>
                  <a:lnTo>
                    <a:pt x="5361" y="8098"/>
                  </a:lnTo>
                  <a:lnTo>
                    <a:pt x="5402" y="8013"/>
                  </a:lnTo>
                  <a:lnTo>
                    <a:pt x="5441" y="7924"/>
                  </a:lnTo>
                  <a:lnTo>
                    <a:pt x="5481" y="7829"/>
                  </a:lnTo>
                  <a:lnTo>
                    <a:pt x="5521" y="7729"/>
                  </a:lnTo>
                  <a:lnTo>
                    <a:pt x="5561" y="7622"/>
                  </a:lnTo>
                  <a:lnTo>
                    <a:pt x="5601" y="7510"/>
                  </a:lnTo>
                  <a:lnTo>
                    <a:pt x="5641" y="7392"/>
                  </a:lnTo>
                  <a:lnTo>
                    <a:pt x="5681" y="7270"/>
                  </a:lnTo>
                  <a:lnTo>
                    <a:pt x="5721" y="7143"/>
                  </a:lnTo>
                  <a:lnTo>
                    <a:pt x="5761" y="7013"/>
                  </a:lnTo>
                  <a:lnTo>
                    <a:pt x="5802" y="6880"/>
                  </a:lnTo>
                  <a:lnTo>
                    <a:pt x="5841" y="6743"/>
                  </a:lnTo>
                  <a:lnTo>
                    <a:pt x="5882" y="6600"/>
                  </a:lnTo>
                  <a:lnTo>
                    <a:pt x="5922" y="6454"/>
                  </a:lnTo>
                  <a:lnTo>
                    <a:pt x="5962" y="6304"/>
                  </a:lnTo>
                  <a:lnTo>
                    <a:pt x="6043" y="5995"/>
                  </a:lnTo>
                  <a:lnTo>
                    <a:pt x="6123" y="5680"/>
                  </a:lnTo>
                  <a:lnTo>
                    <a:pt x="6163" y="5520"/>
                  </a:lnTo>
                  <a:lnTo>
                    <a:pt x="6203" y="5356"/>
                  </a:lnTo>
                  <a:lnTo>
                    <a:pt x="6284" y="5023"/>
                  </a:lnTo>
                  <a:lnTo>
                    <a:pt x="6364" y="4685"/>
                  </a:lnTo>
                  <a:lnTo>
                    <a:pt x="6444" y="4348"/>
                  </a:lnTo>
                  <a:lnTo>
                    <a:pt x="6525" y="4012"/>
                  </a:lnTo>
                  <a:lnTo>
                    <a:pt x="6605" y="3674"/>
                  </a:lnTo>
                  <a:lnTo>
                    <a:pt x="6686" y="3340"/>
                  </a:lnTo>
                  <a:lnTo>
                    <a:pt x="6726" y="3176"/>
                  </a:lnTo>
                  <a:lnTo>
                    <a:pt x="6766" y="3016"/>
                  </a:lnTo>
                  <a:lnTo>
                    <a:pt x="6847" y="2700"/>
                  </a:lnTo>
                  <a:lnTo>
                    <a:pt x="6928" y="2391"/>
                  </a:lnTo>
                  <a:lnTo>
                    <a:pt x="6968" y="2240"/>
                  </a:lnTo>
                  <a:lnTo>
                    <a:pt x="7008" y="2093"/>
                  </a:lnTo>
                  <a:lnTo>
                    <a:pt x="7048" y="1950"/>
                  </a:lnTo>
                  <a:lnTo>
                    <a:pt x="7089" y="1812"/>
                  </a:lnTo>
                  <a:lnTo>
                    <a:pt x="7130" y="1678"/>
                  </a:lnTo>
                  <a:lnTo>
                    <a:pt x="7170" y="1548"/>
                  </a:lnTo>
                  <a:lnTo>
                    <a:pt x="7210" y="1420"/>
                  </a:lnTo>
                  <a:lnTo>
                    <a:pt x="7250" y="1297"/>
                  </a:lnTo>
                  <a:lnTo>
                    <a:pt x="7290" y="1178"/>
                  </a:lnTo>
                  <a:lnTo>
                    <a:pt x="7331" y="1064"/>
                  </a:lnTo>
                  <a:lnTo>
                    <a:pt x="7371" y="956"/>
                  </a:lnTo>
                  <a:lnTo>
                    <a:pt x="7412" y="854"/>
                  </a:lnTo>
                  <a:lnTo>
                    <a:pt x="7453" y="758"/>
                  </a:lnTo>
                  <a:lnTo>
                    <a:pt x="7494" y="666"/>
                  </a:lnTo>
                  <a:lnTo>
                    <a:pt x="7534" y="580"/>
                  </a:lnTo>
                  <a:lnTo>
                    <a:pt x="7575" y="498"/>
                  </a:lnTo>
                  <a:lnTo>
                    <a:pt x="7616" y="422"/>
                  </a:lnTo>
                  <a:lnTo>
                    <a:pt x="7657" y="352"/>
                  </a:lnTo>
                  <a:lnTo>
                    <a:pt x="7698" y="288"/>
                  </a:lnTo>
                  <a:lnTo>
                    <a:pt x="7740" y="231"/>
                  </a:lnTo>
                  <a:lnTo>
                    <a:pt x="7782" y="180"/>
                  </a:lnTo>
                  <a:lnTo>
                    <a:pt x="7825" y="135"/>
                  </a:lnTo>
                  <a:lnTo>
                    <a:pt x="7867" y="97"/>
                  </a:lnTo>
                  <a:lnTo>
                    <a:pt x="7911" y="64"/>
                  </a:lnTo>
                  <a:lnTo>
                    <a:pt x="7956" y="38"/>
                  </a:lnTo>
                  <a:lnTo>
                    <a:pt x="8001" y="18"/>
                  </a:lnTo>
                  <a:cubicBezTo>
                    <a:pt x="8004" y="17"/>
                    <a:pt x="8006" y="16"/>
                    <a:pt x="8008" y="15"/>
                  </a:cubicBezTo>
                  <a:lnTo>
                    <a:pt x="8049" y="5"/>
                  </a:lnTo>
                  <a:cubicBezTo>
                    <a:pt x="8051" y="5"/>
                    <a:pt x="8054" y="4"/>
                    <a:pt x="8056" y="4"/>
                  </a:cubicBezTo>
                  <a:lnTo>
                    <a:pt x="8096" y="1"/>
                  </a:lnTo>
                  <a:cubicBezTo>
                    <a:pt x="8099" y="0"/>
                    <a:pt x="8102" y="0"/>
                    <a:pt x="8105" y="1"/>
                  </a:cubicBezTo>
                  <a:lnTo>
                    <a:pt x="8145" y="4"/>
                  </a:lnTo>
                  <a:cubicBezTo>
                    <a:pt x="8148" y="4"/>
                    <a:pt x="8150" y="5"/>
                    <a:pt x="8153" y="5"/>
                  </a:cubicBezTo>
                  <a:lnTo>
                    <a:pt x="8193" y="15"/>
                  </a:lnTo>
                  <a:cubicBezTo>
                    <a:pt x="8195" y="16"/>
                    <a:pt x="8197" y="17"/>
                    <a:pt x="8200" y="18"/>
                  </a:cubicBezTo>
                  <a:lnTo>
                    <a:pt x="8240" y="35"/>
                  </a:lnTo>
                  <a:lnTo>
                    <a:pt x="8286" y="61"/>
                  </a:lnTo>
                  <a:lnTo>
                    <a:pt x="8331" y="94"/>
                  </a:lnTo>
                  <a:lnTo>
                    <a:pt x="8374" y="133"/>
                  </a:lnTo>
                  <a:lnTo>
                    <a:pt x="8417" y="178"/>
                  </a:lnTo>
                  <a:lnTo>
                    <a:pt x="8459" y="229"/>
                  </a:lnTo>
                  <a:lnTo>
                    <a:pt x="8502" y="286"/>
                  </a:lnTo>
                  <a:lnTo>
                    <a:pt x="8543" y="350"/>
                  </a:lnTo>
                  <a:lnTo>
                    <a:pt x="8585" y="421"/>
                  </a:lnTo>
                  <a:lnTo>
                    <a:pt x="8626" y="497"/>
                  </a:lnTo>
                  <a:lnTo>
                    <a:pt x="8666" y="579"/>
                  </a:lnTo>
                  <a:lnTo>
                    <a:pt x="8707" y="665"/>
                  </a:lnTo>
                  <a:lnTo>
                    <a:pt x="8748" y="757"/>
                  </a:lnTo>
                  <a:lnTo>
                    <a:pt x="8789" y="853"/>
                  </a:lnTo>
                  <a:lnTo>
                    <a:pt x="8830" y="955"/>
                  </a:lnTo>
                  <a:lnTo>
                    <a:pt x="8870" y="1064"/>
                  </a:lnTo>
                  <a:lnTo>
                    <a:pt x="8911" y="1177"/>
                  </a:lnTo>
                  <a:lnTo>
                    <a:pt x="8951" y="1297"/>
                  </a:lnTo>
                  <a:lnTo>
                    <a:pt x="8991" y="1420"/>
                  </a:lnTo>
                  <a:lnTo>
                    <a:pt x="9032" y="1547"/>
                  </a:lnTo>
                  <a:lnTo>
                    <a:pt x="9072" y="1678"/>
                  </a:lnTo>
                  <a:lnTo>
                    <a:pt x="9112" y="1812"/>
                  </a:lnTo>
                  <a:lnTo>
                    <a:pt x="9153" y="1950"/>
                  </a:lnTo>
                  <a:lnTo>
                    <a:pt x="9193" y="2092"/>
                  </a:lnTo>
                  <a:lnTo>
                    <a:pt x="9233" y="2240"/>
                  </a:lnTo>
                  <a:lnTo>
                    <a:pt x="9274" y="2390"/>
                  </a:lnTo>
                  <a:lnTo>
                    <a:pt x="9354" y="2700"/>
                  </a:lnTo>
                  <a:lnTo>
                    <a:pt x="9435" y="3016"/>
                  </a:lnTo>
                  <a:lnTo>
                    <a:pt x="9475" y="3176"/>
                  </a:lnTo>
                  <a:lnTo>
                    <a:pt x="9516" y="3340"/>
                  </a:lnTo>
                  <a:lnTo>
                    <a:pt x="9596" y="3674"/>
                  </a:lnTo>
                  <a:lnTo>
                    <a:pt x="9676" y="4012"/>
                  </a:lnTo>
                  <a:lnTo>
                    <a:pt x="9757" y="4348"/>
                  </a:lnTo>
                  <a:lnTo>
                    <a:pt x="9837" y="4685"/>
                  </a:lnTo>
                  <a:lnTo>
                    <a:pt x="9918" y="5023"/>
                  </a:lnTo>
                  <a:lnTo>
                    <a:pt x="9998" y="5357"/>
                  </a:lnTo>
                  <a:lnTo>
                    <a:pt x="10039" y="5520"/>
                  </a:lnTo>
                  <a:lnTo>
                    <a:pt x="10079" y="5680"/>
                  </a:lnTo>
                  <a:lnTo>
                    <a:pt x="10159" y="5996"/>
                  </a:lnTo>
                  <a:lnTo>
                    <a:pt x="10239" y="6304"/>
                  </a:lnTo>
                  <a:lnTo>
                    <a:pt x="10279" y="6455"/>
                  </a:lnTo>
                  <a:lnTo>
                    <a:pt x="10320" y="6601"/>
                  </a:lnTo>
                  <a:lnTo>
                    <a:pt x="10360" y="6743"/>
                  </a:lnTo>
                  <a:lnTo>
                    <a:pt x="10400" y="6880"/>
                  </a:lnTo>
                  <a:lnTo>
                    <a:pt x="10440" y="7013"/>
                  </a:lnTo>
                  <a:lnTo>
                    <a:pt x="10480" y="7143"/>
                  </a:lnTo>
                  <a:lnTo>
                    <a:pt x="10521" y="7270"/>
                  </a:lnTo>
                  <a:lnTo>
                    <a:pt x="10561" y="7393"/>
                  </a:lnTo>
                  <a:lnTo>
                    <a:pt x="10600" y="7510"/>
                  </a:lnTo>
                  <a:lnTo>
                    <a:pt x="10641" y="7623"/>
                  </a:lnTo>
                  <a:lnTo>
                    <a:pt x="10680" y="7730"/>
                  </a:lnTo>
                  <a:lnTo>
                    <a:pt x="10721" y="7830"/>
                  </a:lnTo>
                  <a:lnTo>
                    <a:pt x="10760" y="7924"/>
                  </a:lnTo>
                  <a:lnTo>
                    <a:pt x="10800" y="8014"/>
                  </a:lnTo>
                  <a:lnTo>
                    <a:pt x="10840" y="8099"/>
                  </a:lnTo>
                  <a:lnTo>
                    <a:pt x="10880" y="8178"/>
                  </a:lnTo>
                  <a:lnTo>
                    <a:pt x="10919" y="8252"/>
                  </a:lnTo>
                  <a:lnTo>
                    <a:pt x="10959" y="8319"/>
                  </a:lnTo>
                  <a:lnTo>
                    <a:pt x="10998" y="8379"/>
                  </a:lnTo>
                  <a:lnTo>
                    <a:pt x="11037" y="8432"/>
                  </a:lnTo>
                  <a:lnTo>
                    <a:pt x="11075" y="8478"/>
                  </a:lnTo>
                  <a:lnTo>
                    <a:pt x="11113" y="8518"/>
                  </a:lnTo>
                  <a:lnTo>
                    <a:pt x="11151" y="8551"/>
                  </a:lnTo>
                  <a:lnTo>
                    <a:pt x="11188" y="8578"/>
                  </a:lnTo>
                  <a:lnTo>
                    <a:pt x="11223" y="8599"/>
                  </a:lnTo>
                  <a:lnTo>
                    <a:pt x="11258" y="8613"/>
                  </a:lnTo>
                  <a:lnTo>
                    <a:pt x="11250" y="8611"/>
                  </a:lnTo>
                  <a:lnTo>
                    <a:pt x="11291" y="8621"/>
                  </a:lnTo>
                  <a:lnTo>
                    <a:pt x="11284" y="8620"/>
                  </a:lnTo>
                  <a:lnTo>
                    <a:pt x="11324" y="8623"/>
                  </a:lnTo>
                  <a:lnTo>
                    <a:pt x="11315" y="8623"/>
                  </a:lnTo>
                  <a:lnTo>
                    <a:pt x="11356" y="8620"/>
                  </a:lnTo>
                  <a:lnTo>
                    <a:pt x="11348" y="8621"/>
                  </a:lnTo>
                  <a:lnTo>
                    <a:pt x="11388" y="8611"/>
                  </a:lnTo>
                  <a:lnTo>
                    <a:pt x="11381" y="8613"/>
                  </a:lnTo>
                  <a:lnTo>
                    <a:pt x="11422" y="8596"/>
                  </a:lnTo>
                  <a:lnTo>
                    <a:pt x="11456" y="8576"/>
                  </a:lnTo>
                  <a:lnTo>
                    <a:pt x="11492" y="8548"/>
                  </a:lnTo>
                  <a:lnTo>
                    <a:pt x="11529" y="8515"/>
                  </a:lnTo>
                  <a:lnTo>
                    <a:pt x="11567" y="8475"/>
                  </a:lnTo>
                  <a:lnTo>
                    <a:pt x="11604" y="8429"/>
                  </a:lnTo>
                  <a:lnTo>
                    <a:pt x="11643" y="8377"/>
                  </a:lnTo>
                  <a:lnTo>
                    <a:pt x="11682" y="8317"/>
                  </a:lnTo>
                  <a:lnTo>
                    <a:pt x="11721" y="8250"/>
                  </a:lnTo>
                  <a:lnTo>
                    <a:pt x="11760" y="8177"/>
                  </a:lnTo>
                  <a:lnTo>
                    <a:pt x="11799" y="8098"/>
                  </a:lnTo>
                  <a:lnTo>
                    <a:pt x="11840" y="8013"/>
                  </a:lnTo>
                  <a:lnTo>
                    <a:pt x="11879" y="7924"/>
                  </a:lnTo>
                  <a:lnTo>
                    <a:pt x="11919" y="7829"/>
                  </a:lnTo>
                  <a:lnTo>
                    <a:pt x="11959" y="7729"/>
                  </a:lnTo>
                  <a:lnTo>
                    <a:pt x="11999" y="7622"/>
                  </a:lnTo>
                  <a:lnTo>
                    <a:pt x="12039" y="7509"/>
                  </a:lnTo>
                  <a:lnTo>
                    <a:pt x="12079" y="7392"/>
                  </a:lnTo>
                  <a:lnTo>
                    <a:pt x="12119" y="7270"/>
                  </a:lnTo>
                  <a:lnTo>
                    <a:pt x="12159" y="7143"/>
                  </a:lnTo>
                  <a:lnTo>
                    <a:pt x="12199" y="7013"/>
                  </a:lnTo>
                  <a:lnTo>
                    <a:pt x="12240" y="6880"/>
                  </a:lnTo>
                  <a:lnTo>
                    <a:pt x="12279" y="6743"/>
                  </a:lnTo>
                  <a:lnTo>
                    <a:pt x="12320" y="6600"/>
                  </a:lnTo>
                  <a:lnTo>
                    <a:pt x="12360" y="6454"/>
                  </a:lnTo>
                  <a:lnTo>
                    <a:pt x="12400" y="6304"/>
                  </a:lnTo>
                  <a:lnTo>
                    <a:pt x="12481" y="5995"/>
                  </a:lnTo>
                  <a:lnTo>
                    <a:pt x="12561" y="5680"/>
                  </a:lnTo>
                  <a:lnTo>
                    <a:pt x="12601" y="5520"/>
                  </a:lnTo>
                  <a:lnTo>
                    <a:pt x="12641" y="5356"/>
                  </a:lnTo>
                  <a:lnTo>
                    <a:pt x="12722" y="5023"/>
                  </a:lnTo>
                  <a:lnTo>
                    <a:pt x="12802" y="4685"/>
                  </a:lnTo>
                  <a:lnTo>
                    <a:pt x="12883" y="4348"/>
                  </a:lnTo>
                  <a:lnTo>
                    <a:pt x="12963" y="4012"/>
                  </a:lnTo>
                  <a:lnTo>
                    <a:pt x="13044" y="3674"/>
                  </a:lnTo>
                  <a:lnTo>
                    <a:pt x="13124" y="3340"/>
                  </a:lnTo>
                  <a:lnTo>
                    <a:pt x="13164" y="3176"/>
                  </a:lnTo>
                  <a:lnTo>
                    <a:pt x="13204" y="3016"/>
                  </a:lnTo>
                  <a:lnTo>
                    <a:pt x="13285" y="2700"/>
                  </a:lnTo>
                  <a:lnTo>
                    <a:pt x="13366" y="2391"/>
                  </a:lnTo>
                  <a:lnTo>
                    <a:pt x="13406" y="2240"/>
                  </a:lnTo>
                  <a:lnTo>
                    <a:pt x="13446" y="2093"/>
                  </a:lnTo>
                  <a:lnTo>
                    <a:pt x="13487" y="1950"/>
                  </a:lnTo>
                  <a:lnTo>
                    <a:pt x="13527" y="1812"/>
                  </a:lnTo>
                  <a:lnTo>
                    <a:pt x="13568" y="1678"/>
                  </a:lnTo>
                  <a:lnTo>
                    <a:pt x="13608" y="1548"/>
                  </a:lnTo>
                  <a:lnTo>
                    <a:pt x="13648" y="1420"/>
                  </a:lnTo>
                  <a:lnTo>
                    <a:pt x="13688" y="1297"/>
                  </a:lnTo>
                  <a:lnTo>
                    <a:pt x="13728" y="1178"/>
                  </a:lnTo>
                  <a:lnTo>
                    <a:pt x="13769" y="1064"/>
                  </a:lnTo>
                  <a:lnTo>
                    <a:pt x="13809" y="956"/>
                  </a:lnTo>
                  <a:lnTo>
                    <a:pt x="13850" y="854"/>
                  </a:lnTo>
                  <a:lnTo>
                    <a:pt x="13891" y="758"/>
                  </a:lnTo>
                  <a:lnTo>
                    <a:pt x="13932" y="666"/>
                  </a:lnTo>
                  <a:lnTo>
                    <a:pt x="13973" y="579"/>
                  </a:lnTo>
                  <a:lnTo>
                    <a:pt x="14013" y="498"/>
                  </a:lnTo>
                  <a:lnTo>
                    <a:pt x="14054" y="422"/>
                  </a:lnTo>
                  <a:lnTo>
                    <a:pt x="14095" y="352"/>
                  </a:lnTo>
                  <a:lnTo>
                    <a:pt x="14136" y="288"/>
                  </a:lnTo>
                  <a:lnTo>
                    <a:pt x="14178" y="231"/>
                  </a:lnTo>
                  <a:lnTo>
                    <a:pt x="14220" y="180"/>
                  </a:lnTo>
                  <a:lnTo>
                    <a:pt x="14263" y="135"/>
                  </a:lnTo>
                  <a:lnTo>
                    <a:pt x="14305" y="97"/>
                  </a:lnTo>
                  <a:lnTo>
                    <a:pt x="14349" y="64"/>
                  </a:lnTo>
                  <a:lnTo>
                    <a:pt x="14394" y="38"/>
                  </a:lnTo>
                  <a:lnTo>
                    <a:pt x="14440" y="18"/>
                  </a:lnTo>
                  <a:cubicBezTo>
                    <a:pt x="14442" y="17"/>
                    <a:pt x="14444" y="16"/>
                    <a:pt x="14447" y="15"/>
                  </a:cubicBezTo>
                  <a:lnTo>
                    <a:pt x="14487" y="5"/>
                  </a:lnTo>
                  <a:cubicBezTo>
                    <a:pt x="14489" y="5"/>
                    <a:pt x="14492" y="4"/>
                    <a:pt x="14494" y="4"/>
                  </a:cubicBezTo>
                  <a:lnTo>
                    <a:pt x="14535" y="1"/>
                  </a:lnTo>
                  <a:cubicBezTo>
                    <a:pt x="14538" y="0"/>
                    <a:pt x="14540" y="0"/>
                    <a:pt x="14543" y="1"/>
                  </a:cubicBezTo>
                  <a:lnTo>
                    <a:pt x="14583" y="4"/>
                  </a:lnTo>
                  <a:cubicBezTo>
                    <a:pt x="14586" y="4"/>
                    <a:pt x="14588" y="5"/>
                    <a:pt x="14590" y="5"/>
                  </a:cubicBezTo>
                  <a:lnTo>
                    <a:pt x="14631" y="15"/>
                  </a:lnTo>
                  <a:cubicBezTo>
                    <a:pt x="14633" y="16"/>
                    <a:pt x="14636" y="17"/>
                    <a:pt x="14638" y="18"/>
                  </a:cubicBezTo>
                  <a:lnTo>
                    <a:pt x="14678" y="35"/>
                  </a:lnTo>
                  <a:lnTo>
                    <a:pt x="14724" y="61"/>
                  </a:lnTo>
                  <a:lnTo>
                    <a:pt x="14769" y="94"/>
                  </a:lnTo>
                  <a:lnTo>
                    <a:pt x="14812" y="133"/>
                  </a:lnTo>
                  <a:lnTo>
                    <a:pt x="14855" y="178"/>
                  </a:lnTo>
                  <a:lnTo>
                    <a:pt x="14897" y="229"/>
                  </a:lnTo>
                  <a:lnTo>
                    <a:pt x="14940" y="286"/>
                  </a:lnTo>
                  <a:lnTo>
                    <a:pt x="14981" y="350"/>
                  </a:lnTo>
                  <a:lnTo>
                    <a:pt x="15023" y="421"/>
                  </a:lnTo>
                  <a:lnTo>
                    <a:pt x="15064" y="497"/>
                  </a:lnTo>
                  <a:lnTo>
                    <a:pt x="15105" y="578"/>
                  </a:lnTo>
                  <a:lnTo>
                    <a:pt x="15145" y="665"/>
                  </a:lnTo>
                  <a:lnTo>
                    <a:pt x="15186" y="757"/>
                  </a:lnTo>
                  <a:lnTo>
                    <a:pt x="15227" y="853"/>
                  </a:lnTo>
                  <a:lnTo>
                    <a:pt x="15268" y="955"/>
                  </a:lnTo>
                  <a:lnTo>
                    <a:pt x="15308" y="1064"/>
                  </a:lnTo>
                  <a:lnTo>
                    <a:pt x="15349" y="1177"/>
                  </a:lnTo>
                  <a:lnTo>
                    <a:pt x="15389" y="1297"/>
                  </a:lnTo>
                  <a:lnTo>
                    <a:pt x="15429" y="1420"/>
                  </a:lnTo>
                  <a:lnTo>
                    <a:pt x="15470" y="1547"/>
                  </a:lnTo>
                  <a:lnTo>
                    <a:pt x="15510" y="1678"/>
                  </a:lnTo>
                  <a:lnTo>
                    <a:pt x="15550" y="1812"/>
                  </a:lnTo>
                  <a:lnTo>
                    <a:pt x="15591" y="1949"/>
                  </a:lnTo>
                  <a:lnTo>
                    <a:pt x="15631" y="2092"/>
                  </a:lnTo>
                  <a:lnTo>
                    <a:pt x="15672" y="2240"/>
                  </a:lnTo>
                  <a:lnTo>
                    <a:pt x="15712" y="2391"/>
                  </a:lnTo>
                  <a:lnTo>
                    <a:pt x="15792" y="2700"/>
                  </a:lnTo>
                  <a:lnTo>
                    <a:pt x="15873" y="3016"/>
                  </a:lnTo>
                  <a:lnTo>
                    <a:pt x="15913" y="3176"/>
                  </a:lnTo>
                  <a:lnTo>
                    <a:pt x="15954" y="3340"/>
                  </a:lnTo>
                  <a:lnTo>
                    <a:pt x="16034" y="3674"/>
                  </a:lnTo>
                  <a:lnTo>
                    <a:pt x="16115" y="4012"/>
                  </a:lnTo>
                  <a:lnTo>
                    <a:pt x="16195" y="4348"/>
                  </a:lnTo>
                  <a:lnTo>
                    <a:pt x="16276" y="4685"/>
                  </a:lnTo>
                  <a:lnTo>
                    <a:pt x="16356" y="5023"/>
                  </a:lnTo>
                  <a:lnTo>
                    <a:pt x="16436" y="5357"/>
                  </a:lnTo>
                  <a:lnTo>
                    <a:pt x="16477" y="5520"/>
                  </a:lnTo>
                  <a:lnTo>
                    <a:pt x="16517" y="5680"/>
                  </a:lnTo>
                  <a:lnTo>
                    <a:pt x="16597" y="5996"/>
                  </a:lnTo>
                  <a:lnTo>
                    <a:pt x="16677" y="6304"/>
                  </a:lnTo>
                  <a:lnTo>
                    <a:pt x="16718" y="6454"/>
                  </a:lnTo>
                  <a:lnTo>
                    <a:pt x="16758" y="6601"/>
                  </a:lnTo>
                  <a:lnTo>
                    <a:pt x="16798" y="6743"/>
                  </a:lnTo>
                  <a:lnTo>
                    <a:pt x="16838" y="6880"/>
                  </a:lnTo>
                  <a:lnTo>
                    <a:pt x="16878" y="7013"/>
                  </a:lnTo>
                  <a:lnTo>
                    <a:pt x="16918" y="7143"/>
                  </a:lnTo>
                  <a:lnTo>
                    <a:pt x="16959" y="7270"/>
                  </a:lnTo>
                  <a:lnTo>
                    <a:pt x="16999" y="7393"/>
                  </a:lnTo>
                  <a:lnTo>
                    <a:pt x="17038" y="7510"/>
                  </a:lnTo>
                  <a:lnTo>
                    <a:pt x="17079" y="7623"/>
                  </a:lnTo>
                  <a:lnTo>
                    <a:pt x="17118" y="7730"/>
                  </a:lnTo>
                  <a:lnTo>
                    <a:pt x="17159" y="7830"/>
                  </a:lnTo>
                  <a:lnTo>
                    <a:pt x="17199" y="7924"/>
                  </a:lnTo>
                  <a:lnTo>
                    <a:pt x="17238" y="8015"/>
                  </a:lnTo>
                  <a:lnTo>
                    <a:pt x="17278" y="8099"/>
                  </a:lnTo>
                  <a:lnTo>
                    <a:pt x="17318" y="8179"/>
                  </a:lnTo>
                  <a:lnTo>
                    <a:pt x="17357" y="8252"/>
                  </a:lnTo>
                  <a:lnTo>
                    <a:pt x="17397" y="8319"/>
                  </a:lnTo>
                  <a:lnTo>
                    <a:pt x="17436" y="8379"/>
                  </a:lnTo>
                  <a:lnTo>
                    <a:pt x="17475" y="8432"/>
                  </a:lnTo>
                  <a:lnTo>
                    <a:pt x="17513" y="8478"/>
                  </a:lnTo>
                  <a:lnTo>
                    <a:pt x="17551" y="8518"/>
                  </a:lnTo>
                  <a:lnTo>
                    <a:pt x="17589" y="8551"/>
                  </a:lnTo>
                  <a:lnTo>
                    <a:pt x="17626" y="8578"/>
                  </a:lnTo>
                  <a:lnTo>
                    <a:pt x="17661" y="8599"/>
                  </a:lnTo>
                  <a:lnTo>
                    <a:pt x="17696" y="8613"/>
                  </a:lnTo>
                  <a:lnTo>
                    <a:pt x="17689" y="8611"/>
                  </a:lnTo>
                  <a:lnTo>
                    <a:pt x="17729" y="8621"/>
                  </a:lnTo>
                  <a:lnTo>
                    <a:pt x="17722" y="8620"/>
                  </a:lnTo>
                  <a:lnTo>
                    <a:pt x="17762" y="8623"/>
                  </a:lnTo>
                  <a:lnTo>
                    <a:pt x="17754" y="8623"/>
                  </a:lnTo>
                  <a:lnTo>
                    <a:pt x="17794" y="8620"/>
                  </a:lnTo>
                  <a:lnTo>
                    <a:pt x="17786" y="8621"/>
                  </a:lnTo>
                  <a:lnTo>
                    <a:pt x="17827" y="8611"/>
                  </a:lnTo>
                  <a:lnTo>
                    <a:pt x="17820" y="8613"/>
                  </a:lnTo>
                  <a:lnTo>
                    <a:pt x="17860" y="8596"/>
                  </a:lnTo>
                  <a:lnTo>
                    <a:pt x="17895" y="8575"/>
                  </a:lnTo>
                  <a:lnTo>
                    <a:pt x="17930" y="8549"/>
                  </a:lnTo>
                  <a:lnTo>
                    <a:pt x="17967" y="8515"/>
                  </a:lnTo>
                  <a:lnTo>
                    <a:pt x="18005" y="8475"/>
                  </a:lnTo>
                  <a:lnTo>
                    <a:pt x="18042" y="8429"/>
                  </a:lnTo>
                  <a:lnTo>
                    <a:pt x="18081" y="8377"/>
                  </a:lnTo>
                  <a:lnTo>
                    <a:pt x="18120" y="8317"/>
                  </a:lnTo>
                  <a:lnTo>
                    <a:pt x="18159" y="8250"/>
                  </a:lnTo>
                  <a:lnTo>
                    <a:pt x="18198" y="8177"/>
                  </a:lnTo>
                  <a:lnTo>
                    <a:pt x="18238" y="8098"/>
                  </a:lnTo>
                  <a:lnTo>
                    <a:pt x="18277" y="8014"/>
                  </a:lnTo>
                  <a:lnTo>
                    <a:pt x="18318" y="7923"/>
                  </a:lnTo>
                  <a:lnTo>
                    <a:pt x="18357" y="7829"/>
                  </a:lnTo>
                  <a:lnTo>
                    <a:pt x="18397" y="7729"/>
                  </a:lnTo>
                  <a:lnTo>
                    <a:pt x="18437" y="7622"/>
                  </a:lnTo>
                  <a:lnTo>
                    <a:pt x="18477" y="7509"/>
                  </a:lnTo>
                  <a:lnTo>
                    <a:pt x="18517" y="7392"/>
                  </a:lnTo>
                  <a:lnTo>
                    <a:pt x="18557" y="7270"/>
                  </a:lnTo>
                  <a:lnTo>
                    <a:pt x="18597" y="7143"/>
                  </a:lnTo>
                  <a:lnTo>
                    <a:pt x="18637" y="7013"/>
                  </a:lnTo>
                  <a:lnTo>
                    <a:pt x="18678" y="6880"/>
                  </a:lnTo>
                  <a:lnTo>
                    <a:pt x="18718" y="6742"/>
                  </a:lnTo>
                  <a:lnTo>
                    <a:pt x="18758" y="6600"/>
                  </a:lnTo>
                  <a:lnTo>
                    <a:pt x="18798" y="6454"/>
                  </a:lnTo>
                  <a:lnTo>
                    <a:pt x="18838" y="6304"/>
                  </a:lnTo>
                  <a:lnTo>
                    <a:pt x="18919" y="5995"/>
                  </a:lnTo>
                  <a:lnTo>
                    <a:pt x="18999" y="5680"/>
                  </a:lnTo>
                  <a:lnTo>
                    <a:pt x="19039" y="5520"/>
                  </a:lnTo>
                  <a:lnTo>
                    <a:pt x="19079" y="5356"/>
                  </a:lnTo>
                  <a:lnTo>
                    <a:pt x="19160" y="5023"/>
                  </a:lnTo>
                  <a:lnTo>
                    <a:pt x="19240" y="4685"/>
                  </a:lnTo>
                  <a:lnTo>
                    <a:pt x="19321" y="4348"/>
                  </a:lnTo>
                  <a:cubicBezTo>
                    <a:pt x="19327" y="4323"/>
                    <a:pt x="19353" y="4307"/>
                    <a:pt x="19379" y="4313"/>
                  </a:cubicBezTo>
                  <a:cubicBezTo>
                    <a:pt x="19404" y="4319"/>
                    <a:pt x="19420" y="4345"/>
                    <a:pt x="19414" y="4371"/>
                  </a:cubicBezTo>
                  <a:lnTo>
                    <a:pt x="19334" y="4707"/>
                  </a:lnTo>
                  <a:lnTo>
                    <a:pt x="19253" y="5045"/>
                  </a:lnTo>
                  <a:lnTo>
                    <a:pt x="19173" y="5380"/>
                  </a:lnTo>
                  <a:lnTo>
                    <a:pt x="19132" y="5543"/>
                  </a:lnTo>
                  <a:lnTo>
                    <a:pt x="19092" y="5704"/>
                  </a:lnTo>
                  <a:lnTo>
                    <a:pt x="19011" y="6020"/>
                  </a:lnTo>
                  <a:lnTo>
                    <a:pt x="18931" y="6329"/>
                  </a:lnTo>
                  <a:lnTo>
                    <a:pt x="18891" y="6480"/>
                  </a:lnTo>
                  <a:lnTo>
                    <a:pt x="18850" y="6626"/>
                  </a:lnTo>
                  <a:lnTo>
                    <a:pt x="18810" y="6770"/>
                  </a:lnTo>
                  <a:lnTo>
                    <a:pt x="18769" y="6907"/>
                  </a:lnTo>
                  <a:lnTo>
                    <a:pt x="18729" y="7041"/>
                  </a:lnTo>
                  <a:lnTo>
                    <a:pt x="18689" y="7172"/>
                  </a:lnTo>
                  <a:lnTo>
                    <a:pt x="18648" y="7299"/>
                  </a:lnTo>
                  <a:lnTo>
                    <a:pt x="18608" y="7423"/>
                  </a:lnTo>
                  <a:lnTo>
                    <a:pt x="18568" y="7542"/>
                  </a:lnTo>
                  <a:lnTo>
                    <a:pt x="18527" y="7656"/>
                  </a:lnTo>
                  <a:lnTo>
                    <a:pt x="18487" y="7764"/>
                  </a:lnTo>
                  <a:lnTo>
                    <a:pt x="18446" y="7866"/>
                  </a:lnTo>
                  <a:lnTo>
                    <a:pt x="18405" y="7962"/>
                  </a:lnTo>
                  <a:lnTo>
                    <a:pt x="18364" y="8054"/>
                  </a:lnTo>
                  <a:lnTo>
                    <a:pt x="18324" y="8141"/>
                  </a:lnTo>
                  <a:lnTo>
                    <a:pt x="18283" y="8223"/>
                  </a:lnTo>
                  <a:lnTo>
                    <a:pt x="18242" y="8299"/>
                  </a:lnTo>
                  <a:lnTo>
                    <a:pt x="18200" y="8369"/>
                  </a:lnTo>
                  <a:lnTo>
                    <a:pt x="18159" y="8433"/>
                  </a:lnTo>
                  <a:lnTo>
                    <a:pt x="18116" y="8491"/>
                  </a:lnTo>
                  <a:lnTo>
                    <a:pt x="18074" y="8542"/>
                  </a:lnTo>
                  <a:lnTo>
                    <a:pt x="18031" y="8587"/>
                  </a:lnTo>
                  <a:lnTo>
                    <a:pt x="17988" y="8625"/>
                  </a:lnTo>
                  <a:lnTo>
                    <a:pt x="17943" y="8658"/>
                  </a:lnTo>
                  <a:lnTo>
                    <a:pt x="17897" y="8685"/>
                  </a:lnTo>
                  <a:lnTo>
                    <a:pt x="17857" y="8702"/>
                  </a:lnTo>
                  <a:cubicBezTo>
                    <a:pt x="17855" y="8703"/>
                    <a:pt x="17852" y="8703"/>
                    <a:pt x="17850" y="8704"/>
                  </a:cubicBezTo>
                  <a:lnTo>
                    <a:pt x="17809" y="8714"/>
                  </a:lnTo>
                  <a:cubicBezTo>
                    <a:pt x="17807" y="8715"/>
                    <a:pt x="17805" y="8715"/>
                    <a:pt x="17802" y="8715"/>
                  </a:cubicBezTo>
                  <a:lnTo>
                    <a:pt x="17762" y="8719"/>
                  </a:lnTo>
                  <a:cubicBezTo>
                    <a:pt x="17759" y="8719"/>
                    <a:pt x="17757" y="8719"/>
                    <a:pt x="17754" y="8719"/>
                  </a:cubicBezTo>
                  <a:lnTo>
                    <a:pt x="17713" y="8715"/>
                  </a:lnTo>
                  <a:cubicBezTo>
                    <a:pt x="17711" y="8715"/>
                    <a:pt x="17708" y="8715"/>
                    <a:pt x="17706" y="8714"/>
                  </a:cubicBezTo>
                  <a:lnTo>
                    <a:pt x="17666" y="8704"/>
                  </a:lnTo>
                  <a:cubicBezTo>
                    <a:pt x="17663" y="8703"/>
                    <a:pt x="17661" y="8703"/>
                    <a:pt x="17659" y="8702"/>
                  </a:cubicBezTo>
                  <a:lnTo>
                    <a:pt x="17613" y="8682"/>
                  </a:lnTo>
                  <a:lnTo>
                    <a:pt x="17568" y="8656"/>
                  </a:lnTo>
                  <a:lnTo>
                    <a:pt x="17524" y="8623"/>
                  </a:lnTo>
                  <a:lnTo>
                    <a:pt x="17482" y="8584"/>
                  </a:lnTo>
                  <a:lnTo>
                    <a:pt x="17439" y="8539"/>
                  </a:lnTo>
                  <a:lnTo>
                    <a:pt x="17397" y="8488"/>
                  </a:lnTo>
                  <a:lnTo>
                    <a:pt x="17355" y="8431"/>
                  </a:lnTo>
                  <a:lnTo>
                    <a:pt x="17314" y="8367"/>
                  </a:lnTo>
                  <a:lnTo>
                    <a:pt x="17273" y="8297"/>
                  </a:lnTo>
                  <a:lnTo>
                    <a:pt x="17232" y="8221"/>
                  </a:lnTo>
                  <a:lnTo>
                    <a:pt x="17192" y="8140"/>
                  </a:lnTo>
                  <a:lnTo>
                    <a:pt x="17151" y="8053"/>
                  </a:lnTo>
                  <a:lnTo>
                    <a:pt x="17110" y="7962"/>
                  </a:lnTo>
                  <a:lnTo>
                    <a:pt x="17069" y="7865"/>
                  </a:lnTo>
                  <a:lnTo>
                    <a:pt x="17028" y="7763"/>
                  </a:lnTo>
                  <a:lnTo>
                    <a:pt x="16988" y="7655"/>
                  </a:lnTo>
                  <a:lnTo>
                    <a:pt x="16948" y="7541"/>
                  </a:lnTo>
                  <a:lnTo>
                    <a:pt x="16907" y="7422"/>
                  </a:lnTo>
                  <a:lnTo>
                    <a:pt x="16867" y="7299"/>
                  </a:lnTo>
                  <a:lnTo>
                    <a:pt x="16827" y="7172"/>
                  </a:lnTo>
                  <a:lnTo>
                    <a:pt x="16787" y="7041"/>
                  </a:lnTo>
                  <a:lnTo>
                    <a:pt x="16746" y="6907"/>
                  </a:lnTo>
                  <a:lnTo>
                    <a:pt x="16706" y="6769"/>
                  </a:lnTo>
                  <a:lnTo>
                    <a:pt x="16665" y="6626"/>
                  </a:lnTo>
                  <a:lnTo>
                    <a:pt x="16625" y="6479"/>
                  </a:lnTo>
                  <a:lnTo>
                    <a:pt x="16585" y="6329"/>
                  </a:lnTo>
                  <a:lnTo>
                    <a:pt x="16504" y="6019"/>
                  </a:lnTo>
                  <a:lnTo>
                    <a:pt x="16423" y="5704"/>
                  </a:lnTo>
                  <a:lnTo>
                    <a:pt x="16383" y="5543"/>
                  </a:lnTo>
                  <a:lnTo>
                    <a:pt x="16343" y="5379"/>
                  </a:lnTo>
                  <a:lnTo>
                    <a:pt x="16263" y="5045"/>
                  </a:lnTo>
                  <a:lnTo>
                    <a:pt x="16182" y="4707"/>
                  </a:lnTo>
                  <a:lnTo>
                    <a:pt x="16102" y="4371"/>
                  </a:lnTo>
                  <a:lnTo>
                    <a:pt x="16021" y="4035"/>
                  </a:lnTo>
                  <a:lnTo>
                    <a:pt x="15941" y="3697"/>
                  </a:lnTo>
                  <a:lnTo>
                    <a:pt x="15860" y="3363"/>
                  </a:lnTo>
                  <a:lnTo>
                    <a:pt x="15820" y="3200"/>
                  </a:lnTo>
                  <a:lnTo>
                    <a:pt x="15780" y="3039"/>
                  </a:lnTo>
                  <a:lnTo>
                    <a:pt x="15700" y="2724"/>
                  </a:lnTo>
                  <a:lnTo>
                    <a:pt x="15619" y="2415"/>
                  </a:lnTo>
                  <a:lnTo>
                    <a:pt x="15579" y="2265"/>
                  </a:lnTo>
                  <a:lnTo>
                    <a:pt x="15539" y="2118"/>
                  </a:lnTo>
                  <a:lnTo>
                    <a:pt x="15499" y="1977"/>
                  </a:lnTo>
                  <a:lnTo>
                    <a:pt x="15459" y="1839"/>
                  </a:lnTo>
                  <a:lnTo>
                    <a:pt x="15418" y="1706"/>
                  </a:lnTo>
                  <a:lnTo>
                    <a:pt x="15378" y="1577"/>
                  </a:lnTo>
                  <a:lnTo>
                    <a:pt x="15338" y="1450"/>
                  </a:lnTo>
                  <a:lnTo>
                    <a:pt x="15298" y="1327"/>
                  </a:lnTo>
                  <a:lnTo>
                    <a:pt x="15258" y="1210"/>
                  </a:lnTo>
                  <a:lnTo>
                    <a:pt x="15218" y="1097"/>
                  </a:lnTo>
                  <a:lnTo>
                    <a:pt x="15178" y="991"/>
                  </a:lnTo>
                  <a:lnTo>
                    <a:pt x="15138" y="891"/>
                  </a:lnTo>
                  <a:lnTo>
                    <a:pt x="15099" y="796"/>
                  </a:lnTo>
                  <a:lnTo>
                    <a:pt x="15058" y="706"/>
                  </a:lnTo>
                  <a:lnTo>
                    <a:pt x="15019" y="622"/>
                  </a:lnTo>
                  <a:lnTo>
                    <a:pt x="14979" y="542"/>
                  </a:lnTo>
                  <a:lnTo>
                    <a:pt x="14940" y="469"/>
                  </a:lnTo>
                  <a:lnTo>
                    <a:pt x="14901" y="402"/>
                  </a:lnTo>
                  <a:lnTo>
                    <a:pt x="14862" y="343"/>
                  </a:lnTo>
                  <a:lnTo>
                    <a:pt x="14823" y="290"/>
                  </a:lnTo>
                  <a:lnTo>
                    <a:pt x="14786" y="244"/>
                  </a:lnTo>
                  <a:lnTo>
                    <a:pt x="14748" y="204"/>
                  </a:lnTo>
                  <a:lnTo>
                    <a:pt x="14711" y="171"/>
                  </a:lnTo>
                  <a:lnTo>
                    <a:pt x="14676" y="144"/>
                  </a:lnTo>
                  <a:lnTo>
                    <a:pt x="14641" y="123"/>
                  </a:lnTo>
                  <a:lnTo>
                    <a:pt x="14601" y="106"/>
                  </a:lnTo>
                  <a:lnTo>
                    <a:pt x="14608" y="109"/>
                  </a:lnTo>
                  <a:lnTo>
                    <a:pt x="14567" y="99"/>
                  </a:lnTo>
                  <a:lnTo>
                    <a:pt x="14575" y="100"/>
                  </a:lnTo>
                  <a:lnTo>
                    <a:pt x="14535" y="96"/>
                  </a:lnTo>
                  <a:lnTo>
                    <a:pt x="14543" y="96"/>
                  </a:lnTo>
                  <a:lnTo>
                    <a:pt x="14503" y="100"/>
                  </a:lnTo>
                  <a:lnTo>
                    <a:pt x="14510" y="99"/>
                  </a:lnTo>
                  <a:lnTo>
                    <a:pt x="14470" y="109"/>
                  </a:lnTo>
                  <a:lnTo>
                    <a:pt x="14477" y="106"/>
                  </a:lnTo>
                  <a:lnTo>
                    <a:pt x="14442" y="120"/>
                  </a:lnTo>
                  <a:lnTo>
                    <a:pt x="14407" y="141"/>
                  </a:lnTo>
                  <a:lnTo>
                    <a:pt x="14370" y="168"/>
                  </a:lnTo>
                  <a:lnTo>
                    <a:pt x="14332" y="202"/>
                  </a:lnTo>
                  <a:lnTo>
                    <a:pt x="14294" y="242"/>
                  </a:lnTo>
                  <a:lnTo>
                    <a:pt x="14256" y="288"/>
                  </a:lnTo>
                  <a:lnTo>
                    <a:pt x="14217" y="340"/>
                  </a:lnTo>
                  <a:lnTo>
                    <a:pt x="14178" y="401"/>
                  </a:lnTo>
                  <a:lnTo>
                    <a:pt x="14138" y="468"/>
                  </a:lnTo>
                  <a:lnTo>
                    <a:pt x="14099" y="541"/>
                  </a:lnTo>
                  <a:lnTo>
                    <a:pt x="14059" y="621"/>
                  </a:lnTo>
                  <a:lnTo>
                    <a:pt x="14019" y="705"/>
                  </a:lnTo>
                  <a:lnTo>
                    <a:pt x="13980" y="795"/>
                  </a:lnTo>
                  <a:lnTo>
                    <a:pt x="13940" y="890"/>
                  </a:lnTo>
                  <a:lnTo>
                    <a:pt x="13899" y="990"/>
                  </a:lnTo>
                  <a:lnTo>
                    <a:pt x="13860" y="1097"/>
                  </a:lnTo>
                  <a:lnTo>
                    <a:pt x="13819" y="1209"/>
                  </a:lnTo>
                  <a:lnTo>
                    <a:pt x="13780" y="1327"/>
                  </a:lnTo>
                  <a:lnTo>
                    <a:pt x="13740" y="1450"/>
                  </a:lnTo>
                  <a:lnTo>
                    <a:pt x="13699" y="1576"/>
                  </a:lnTo>
                  <a:lnTo>
                    <a:pt x="13659" y="1706"/>
                  </a:lnTo>
                  <a:lnTo>
                    <a:pt x="13619" y="1839"/>
                  </a:lnTo>
                  <a:lnTo>
                    <a:pt x="13579" y="1976"/>
                  </a:lnTo>
                  <a:lnTo>
                    <a:pt x="13539" y="2118"/>
                  </a:lnTo>
                  <a:lnTo>
                    <a:pt x="13499" y="2265"/>
                  </a:lnTo>
                  <a:lnTo>
                    <a:pt x="13458" y="2415"/>
                  </a:lnTo>
                  <a:lnTo>
                    <a:pt x="13378" y="2724"/>
                  </a:lnTo>
                  <a:lnTo>
                    <a:pt x="13298" y="3039"/>
                  </a:lnTo>
                  <a:lnTo>
                    <a:pt x="13258" y="3200"/>
                  </a:lnTo>
                  <a:lnTo>
                    <a:pt x="13217" y="3363"/>
                  </a:lnTo>
                  <a:lnTo>
                    <a:pt x="13137" y="3697"/>
                  </a:lnTo>
                  <a:lnTo>
                    <a:pt x="13057" y="4035"/>
                  </a:lnTo>
                  <a:lnTo>
                    <a:pt x="12976" y="4371"/>
                  </a:lnTo>
                  <a:lnTo>
                    <a:pt x="12896" y="4707"/>
                  </a:lnTo>
                  <a:lnTo>
                    <a:pt x="12815" y="5045"/>
                  </a:lnTo>
                  <a:lnTo>
                    <a:pt x="12735" y="5380"/>
                  </a:lnTo>
                  <a:lnTo>
                    <a:pt x="12694" y="5543"/>
                  </a:lnTo>
                  <a:lnTo>
                    <a:pt x="12654" y="5704"/>
                  </a:lnTo>
                  <a:lnTo>
                    <a:pt x="12573" y="6020"/>
                  </a:lnTo>
                  <a:lnTo>
                    <a:pt x="12493" y="6329"/>
                  </a:lnTo>
                  <a:lnTo>
                    <a:pt x="12452" y="6480"/>
                  </a:lnTo>
                  <a:lnTo>
                    <a:pt x="12412" y="6627"/>
                  </a:lnTo>
                  <a:lnTo>
                    <a:pt x="12372" y="6769"/>
                  </a:lnTo>
                  <a:lnTo>
                    <a:pt x="12331" y="6907"/>
                  </a:lnTo>
                  <a:lnTo>
                    <a:pt x="12291" y="7041"/>
                  </a:lnTo>
                  <a:lnTo>
                    <a:pt x="12251" y="7172"/>
                  </a:lnTo>
                  <a:lnTo>
                    <a:pt x="12210" y="7299"/>
                  </a:lnTo>
                  <a:lnTo>
                    <a:pt x="12170" y="7423"/>
                  </a:lnTo>
                  <a:lnTo>
                    <a:pt x="12130" y="7542"/>
                  </a:lnTo>
                  <a:lnTo>
                    <a:pt x="12089" y="7656"/>
                  </a:lnTo>
                  <a:lnTo>
                    <a:pt x="12049" y="7764"/>
                  </a:lnTo>
                  <a:lnTo>
                    <a:pt x="12008" y="7866"/>
                  </a:lnTo>
                  <a:lnTo>
                    <a:pt x="11967" y="7962"/>
                  </a:lnTo>
                  <a:lnTo>
                    <a:pt x="11926" y="8055"/>
                  </a:lnTo>
                  <a:lnTo>
                    <a:pt x="11885" y="8141"/>
                  </a:lnTo>
                  <a:lnTo>
                    <a:pt x="11845" y="8223"/>
                  </a:lnTo>
                  <a:lnTo>
                    <a:pt x="11804" y="8299"/>
                  </a:lnTo>
                  <a:lnTo>
                    <a:pt x="11762" y="8369"/>
                  </a:lnTo>
                  <a:lnTo>
                    <a:pt x="11721" y="8433"/>
                  </a:lnTo>
                  <a:lnTo>
                    <a:pt x="11678" y="8491"/>
                  </a:lnTo>
                  <a:lnTo>
                    <a:pt x="11636" y="8542"/>
                  </a:lnTo>
                  <a:lnTo>
                    <a:pt x="11593" y="8587"/>
                  </a:lnTo>
                  <a:lnTo>
                    <a:pt x="11550" y="8626"/>
                  </a:lnTo>
                  <a:lnTo>
                    <a:pt x="11505" y="8658"/>
                  </a:lnTo>
                  <a:lnTo>
                    <a:pt x="11459" y="8685"/>
                  </a:lnTo>
                  <a:lnTo>
                    <a:pt x="11419" y="8702"/>
                  </a:lnTo>
                  <a:cubicBezTo>
                    <a:pt x="11416" y="8703"/>
                    <a:pt x="11414" y="8703"/>
                    <a:pt x="11412" y="8704"/>
                  </a:cubicBezTo>
                  <a:lnTo>
                    <a:pt x="11372" y="8714"/>
                  </a:lnTo>
                  <a:cubicBezTo>
                    <a:pt x="11369" y="8715"/>
                    <a:pt x="11367" y="8715"/>
                    <a:pt x="11364" y="8715"/>
                  </a:cubicBezTo>
                  <a:lnTo>
                    <a:pt x="11324" y="8719"/>
                  </a:lnTo>
                  <a:cubicBezTo>
                    <a:pt x="11321" y="8719"/>
                    <a:pt x="11318" y="8719"/>
                    <a:pt x="11315" y="8719"/>
                  </a:cubicBezTo>
                  <a:lnTo>
                    <a:pt x="11275" y="8715"/>
                  </a:lnTo>
                  <a:cubicBezTo>
                    <a:pt x="11273" y="8715"/>
                    <a:pt x="11270" y="8715"/>
                    <a:pt x="11268" y="8714"/>
                  </a:cubicBezTo>
                  <a:lnTo>
                    <a:pt x="11227" y="8704"/>
                  </a:lnTo>
                  <a:cubicBezTo>
                    <a:pt x="11225" y="8703"/>
                    <a:pt x="11223" y="8703"/>
                    <a:pt x="11220" y="8702"/>
                  </a:cubicBezTo>
                  <a:lnTo>
                    <a:pt x="11175" y="8682"/>
                  </a:lnTo>
                  <a:lnTo>
                    <a:pt x="11130" y="8656"/>
                  </a:lnTo>
                  <a:lnTo>
                    <a:pt x="11086" y="8623"/>
                  </a:lnTo>
                  <a:lnTo>
                    <a:pt x="11044" y="8584"/>
                  </a:lnTo>
                  <a:lnTo>
                    <a:pt x="11001" y="8539"/>
                  </a:lnTo>
                  <a:lnTo>
                    <a:pt x="10959" y="8488"/>
                  </a:lnTo>
                  <a:lnTo>
                    <a:pt x="10917" y="8431"/>
                  </a:lnTo>
                  <a:lnTo>
                    <a:pt x="10876" y="8367"/>
                  </a:lnTo>
                  <a:lnTo>
                    <a:pt x="10835" y="8297"/>
                  </a:lnTo>
                  <a:lnTo>
                    <a:pt x="10794" y="8222"/>
                  </a:lnTo>
                  <a:lnTo>
                    <a:pt x="10753" y="8140"/>
                  </a:lnTo>
                  <a:lnTo>
                    <a:pt x="10713" y="8053"/>
                  </a:lnTo>
                  <a:lnTo>
                    <a:pt x="10672" y="7962"/>
                  </a:lnTo>
                  <a:lnTo>
                    <a:pt x="10631" y="7865"/>
                  </a:lnTo>
                  <a:lnTo>
                    <a:pt x="10590" y="7763"/>
                  </a:lnTo>
                  <a:lnTo>
                    <a:pt x="10550" y="7655"/>
                  </a:lnTo>
                  <a:lnTo>
                    <a:pt x="10510" y="7541"/>
                  </a:lnTo>
                  <a:lnTo>
                    <a:pt x="10469" y="7422"/>
                  </a:lnTo>
                  <a:lnTo>
                    <a:pt x="10429" y="7299"/>
                  </a:lnTo>
                  <a:lnTo>
                    <a:pt x="10389" y="7172"/>
                  </a:lnTo>
                  <a:lnTo>
                    <a:pt x="10349" y="7041"/>
                  </a:lnTo>
                  <a:lnTo>
                    <a:pt x="10308" y="6907"/>
                  </a:lnTo>
                  <a:lnTo>
                    <a:pt x="10267" y="6769"/>
                  </a:lnTo>
                  <a:lnTo>
                    <a:pt x="10227" y="6626"/>
                  </a:lnTo>
                  <a:lnTo>
                    <a:pt x="10187" y="6479"/>
                  </a:lnTo>
                  <a:lnTo>
                    <a:pt x="10147" y="6329"/>
                  </a:lnTo>
                  <a:lnTo>
                    <a:pt x="10066" y="6019"/>
                  </a:lnTo>
                  <a:lnTo>
                    <a:pt x="9985" y="5704"/>
                  </a:lnTo>
                  <a:lnTo>
                    <a:pt x="9945" y="5543"/>
                  </a:lnTo>
                  <a:lnTo>
                    <a:pt x="9905" y="5379"/>
                  </a:lnTo>
                  <a:lnTo>
                    <a:pt x="9824" y="5045"/>
                  </a:lnTo>
                  <a:lnTo>
                    <a:pt x="9744" y="4707"/>
                  </a:lnTo>
                  <a:lnTo>
                    <a:pt x="9663" y="4371"/>
                  </a:lnTo>
                  <a:lnTo>
                    <a:pt x="9583" y="4035"/>
                  </a:lnTo>
                  <a:lnTo>
                    <a:pt x="9503" y="3697"/>
                  </a:lnTo>
                  <a:lnTo>
                    <a:pt x="9422" y="3363"/>
                  </a:lnTo>
                  <a:lnTo>
                    <a:pt x="9382" y="3200"/>
                  </a:lnTo>
                  <a:lnTo>
                    <a:pt x="9342" y="3039"/>
                  </a:lnTo>
                  <a:lnTo>
                    <a:pt x="9262" y="2724"/>
                  </a:lnTo>
                  <a:lnTo>
                    <a:pt x="9181" y="2415"/>
                  </a:lnTo>
                  <a:lnTo>
                    <a:pt x="9141" y="2265"/>
                  </a:lnTo>
                  <a:lnTo>
                    <a:pt x="9101" y="2119"/>
                  </a:lnTo>
                  <a:lnTo>
                    <a:pt x="9060" y="1976"/>
                  </a:lnTo>
                  <a:lnTo>
                    <a:pt x="9021" y="1839"/>
                  </a:lnTo>
                  <a:lnTo>
                    <a:pt x="8980" y="1706"/>
                  </a:lnTo>
                  <a:lnTo>
                    <a:pt x="8940" y="1577"/>
                  </a:lnTo>
                  <a:lnTo>
                    <a:pt x="8900" y="1450"/>
                  </a:lnTo>
                  <a:lnTo>
                    <a:pt x="8860" y="1327"/>
                  </a:lnTo>
                  <a:lnTo>
                    <a:pt x="8820" y="1210"/>
                  </a:lnTo>
                  <a:lnTo>
                    <a:pt x="8780" y="1097"/>
                  </a:lnTo>
                  <a:lnTo>
                    <a:pt x="8740" y="991"/>
                  </a:lnTo>
                  <a:lnTo>
                    <a:pt x="8700" y="891"/>
                  </a:lnTo>
                  <a:lnTo>
                    <a:pt x="8660" y="796"/>
                  </a:lnTo>
                  <a:lnTo>
                    <a:pt x="8621" y="706"/>
                  </a:lnTo>
                  <a:lnTo>
                    <a:pt x="8580" y="621"/>
                  </a:lnTo>
                  <a:lnTo>
                    <a:pt x="8541" y="542"/>
                  </a:lnTo>
                  <a:lnTo>
                    <a:pt x="8502" y="469"/>
                  </a:lnTo>
                  <a:lnTo>
                    <a:pt x="8463" y="402"/>
                  </a:lnTo>
                  <a:lnTo>
                    <a:pt x="8424" y="343"/>
                  </a:lnTo>
                  <a:lnTo>
                    <a:pt x="8385" y="290"/>
                  </a:lnTo>
                  <a:lnTo>
                    <a:pt x="8348" y="244"/>
                  </a:lnTo>
                  <a:lnTo>
                    <a:pt x="8310" y="204"/>
                  </a:lnTo>
                  <a:lnTo>
                    <a:pt x="8273" y="171"/>
                  </a:lnTo>
                  <a:lnTo>
                    <a:pt x="8237" y="144"/>
                  </a:lnTo>
                  <a:lnTo>
                    <a:pt x="8203" y="123"/>
                  </a:lnTo>
                  <a:lnTo>
                    <a:pt x="8162" y="106"/>
                  </a:lnTo>
                  <a:lnTo>
                    <a:pt x="8169" y="109"/>
                  </a:lnTo>
                  <a:lnTo>
                    <a:pt x="8129" y="99"/>
                  </a:lnTo>
                  <a:lnTo>
                    <a:pt x="8137" y="100"/>
                  </a:lnTo>
                  <a:lnTo>
                    <a:pt x="8096" y="96"/>
                  </a:lnTo>
                  <a:lnTo>
                    <a:pt x="8105" y="96"/>
                  </a:lnTo>
                  <a:lnTo>
                    <a:pt x="8065" y="100"/>
                  </a:lnTo>
                  <a:lnTo>
                    <a:pt x="8072" y="99"/>
                  </a:lnTo>
                  <a:lnTo>
                    <a:pt x="8031" y="109"/>
                  </a:lnTo>
                  <a:lnTo>
                    <a:pt x="8039" y="106"/>
                  </a:lnTo>
                  <a:lnTo>
                    <a:pt x="8004" y="120"/>
                  </a:lnTo>
                  <a:lnTo>
                    <a:pt x="7969" y="141"/>
                  </a:lnTo>
                  <a:lnTo>
                    <a:pt x="7932" y="168"/>
                  </a:lnTo>
                  <a:lnTo>
                    <a:pt x="7894" y="202"/>
                  </a:lnTo>
                  <a:lnTo>
                    <a:pt x="7856" y="242"/>
                  </a:lnTo>
                  <a:lnTo>
                    <a:pt x="7818" y="288"/>
                  </a:lnTo>
                  <a:lnTo>
                    <a:pt x="7779" y="340"/>
                  </a:lnTo>
                  <a:lnTo>
                    <a:pt x="7740" y="401"/>
                  </a:lnTo>
                  <a:lnTo>
                    <a:pt x="7700" y="468"/>
                  </a:lnTo>
                  <a:lnTo>
                    <a:pt x="7661" y="541"/>
                  </a:lnTo>
                  <a:lnTo>
                    <a:pt x="7621" y="620"/>
                  </a:lnTo>
                  <a:lnTo>
                    <a:pt x="7581" y="705"/>
                  </a:lnTo>
                  <a:lnTo>
                    <a:pt x="7541" y="795"/>
                  </a:lnTo>
                  <a:lnTo>
                    <a:pt x="7502" y="890"/>
                  </a:lnTo>
                  <a:lnTo>
                    <a:pt x="7461" y="990"/>
                  </a:lnTo>
                  <a:lnTo>
                    <a:pt x="7422" y="1097"/>
                  </a:lnTo>
                  <a:lnTo>
                    <a:pt x="7381" y="1209"/>
                  </a:lnTo>
                  <a:lnTo>
                    <a:pt x="7342" y="1327"/>
                  </a:lnTo>
                  <a:lnTo>
                    <a:pt x="7302" y="1450"/>
                  </a:lnTo>
                  <a:lnTo>
                    <a:pt x="7261" y="1576"/>
                  </a:lnTo>
                  <a:lnTo>
                    <a:pt x="7221" y="1706"/>
                  </a:lnTo>
                  <a:lnTo>
                    <a:pt x="7181" y="1839"/>
                  </a:lnTo>
                  <a:lnTo>
                    <a:pt x="7141" y="1976"/>
                  </a:lnTo>
                  <a:lnTo>
                    <a:pt x="7101" y="2118"/>
                  </a:lnTo>
                  <a:lnTo>
                    <a:pt x="7060" y="2265"/>
                  </a:lnTo>
                  <a:lnTo>
                    <a:pt x="7020" y="2415"/>
                  </a:lnTo>
                  <a:lnTo>
                    <a:pt x="6940" y="2724"/>
                  </a:lnTo>
                  <a:lnTo>
                    <a:pt x="6860" y="3039"/>
                  </a:lnTo>
                  <a:lnTo>
                    <a:pt x="6820" y="3200"/>
                  </a:lnTo>
                  <a:lnTo>
                    <a:pt x="6779" y="3363"/>
                  </a:lnTo>
                  <a:lnTo>
                    <a:pt x="6699" y="3697"/>
                  </a:lnTo>
                  <a:lnTo>
                    <a:pt x="6618" y="4035"/>
                  </a:lnTo>
                  <a:lnTo>
                    <a:pt x="6538" y="4371"/>
                  </a:lnTo>
                  <a:lnTo>
                    <a:pt x="6457" y="4707"/>
                  </a:lnTo>
                  <a:lnTo>
                    <a:pt x="6377" y="5045"/>
                  </a:lnTo>
                  <a:lnTo>
                    <a:pt x="6297" y="5380"/>
                  </a:lnTo>
                  <a:lnTo>
                    <a:pt x="6256" y="5543"/>
                  </a:lnTo>
                  <a:lnTo>
                    <a:pt x="6216" y="5704"/>
                  </a:lnTo>
                  <a:lnTo>
                    <a:pt x="6135" y="6020"/>
                  </a:lnTo>
                  <a:lnTo>
                    <a:pt x="6055" y="6329"/>
                  </a:lnTo>
                  <a:lnTo>
                    <a:pt x="6014" y="6480"/>
                  </a:lnTo>
                  <a:lnTo>
                    <a:pt x="5974" y="6627"/>
                  </a:lnTo>
                  <a:lnTo>
                    <a:pt x="5934" y="6769"/>
                  </a:lnTo>
                  <a:lnTo>
                    <a:pt x="5893" y="6907"/>
                  </a:lnTo>
                  <a:lnTo>
                    <a:pt x="5853" y="7041"/>
                  </a:lnTo>
                  <a:lnTo>
                    <a:pt x="5813" y="7172"/>
                  </a:lnTo>
                  <a:lnTo>
                    <a:pt x="5772" y="7299"/>
                  </a:lnTo>
                  <a:lnTo>
                    <a:pt x="5732" y="7423"/>
                  </a:lnTo>
                  <a:lnTo>
                    <a:pt x="5691" y="7541"/>
                  </a:lnTo>
                  <a:lnTo>
                    <a:pt x="5651" y="7656"/>
                  </a:lnTo>
                  <a:lnTo>
                    <a:pt x="5610" y="7764"/>
                  </a:lnTo>
                  <a:lnTo>
                    <a:pt x="5570" y="7866"/>
                  </a:lnTo>
                  <a:lnTo>
                    <a:pt x="5529" y="7962"/>
                  </a:lnTo>
                  <a:lnTo>
                    <a:pt x="5488" y="8055"/>
                  </a:lnTo>
                  <a:lnTo>
                    <a:pt x="5447" y="8141"/>
                  </a:lnTo>
                  <a:lnTo>
                    <a:pt x="5407" y="8223"/>
                  </a:lnTo>
                  <a:lnTo>
                    <a:pt x="5366" y="8299"/>
                  </a:lnTo>
                  <a:lnTo>
                    <a:pt x="5324" y="8369"/>
                  </a:lnTo>
                  <a:lnTo>
                    <a:pt x="5283" y="8433"/>
                  </a:lnTo>
                  <a:lnTo>
                    <a:pt x="5240" y="8491"/>
                  </a:lnTo>
                  <a:lnTo>
                    <a:pt x="5198" y="8541"/>
                  </a:lnTo>
                  <a:lnTo>
                    <a:pt x="5155" y="8587"/>
                  </a:lnTo>
                  <a:lnTo>
                    <a:pt x="5111" y="8625"/>
                  </a:lnTo>
                  <a:lnTo>
                    <a:pt x="5067" y="8658"/>
                  </a:lnTo>
                  <a:lnTo>
                    <a:pt x="5021" y="8685"/>
                  </a:lnTo>
                  <a:lnTo>
                    <a:pt x="4981" y="8702"/>
                  </a:lnTo>
                  <a:cubicBezTo>
                    <a:pt x="4978" y="8703"/>
                    <a:pt x="4976" y="8703"/>
                    <a:pt x="4974" y="8704"/>
                  </a:cubicBezTo>
                  <a:lnTo>
                    <a:pt x="4934" y="8714"/>
                  </a:lnTo>
                  <a:cubicBezTo>
                    <a:pt x="4931" y="8715"/>
                    <a:pt x="4929" y="8715"/>
                    <a:pt x="4926" y="8715"/>
                  </a:cubicBezTo>
                  <a:lnTo>
                    <a:pt x="4886" y="8719"/>
                  </a:lnTo>
                  <a:cubicBezTo>
                    <a:pt x="4883" y="8719"/>
                    <a:pt x="4880" y="8719"/>
                    <a:pt x="4877" y="8719"/>
                  </a:cubicBezTo>
                  <a:lnTo>
                    <a:pt x="4837" y="8715"/>
                  </a:lnTo>
                  <a:cubicBezTo>
                    <a:pt x="4835" y="8715"/>
                    <a:pt x="4832" y="8715"/>
                    <a:pt x="4830" y="8714"/>
                  </a:cubicBezTo>
                  <a:lnTo>
                    <a:pt x="4789" y="8704"/>
                  </a:lnTo>
                  <a:cubicBezTo>
                    <a:pt x="4787" y="8703"/>
                    <a:pt x="4785" y="8703"/>
                    <a:pt x="4782" y="8702"/>
                  </a:cubicBezTo>
                  <a:lnTo>
                    <a:pt x="4737" y="8682"/>
                  </a:lnTo>
                  <a:lnTo>
                    <a:pt x="4692" y="8655"/>
                  </a:lnTo>
                  <a:lnTo>
                    <a:pt x="4649" y="8623"/>
                  </a:lnTo>
                  <a:lnTo>
                    <a:pt x="4605" y="8584"/>
                  </a:lnTo>
                  <a:lnTo>
                    <a:pt x="4563" y="8539"/>
                  </a:lnTo>
                  <a:lnTo>
                    <a:pt x="4521" y="8488"/>
                  </a:lnTo>
                  <a:lnTo>
                    <a:pt x="4479" y="8431"/>
                  </a:lnTo>
                  <a:lnTo>
                    <a:pt x="4438" y="8367"/>
                  </a:lnTo>
                  <a:lnTo>
                    <a:pt x="4397" y="8297"/>
                  </a:lnTo>
                  <a:lnTo>
                    <a:pt x="4356" y="8222"/>
                  </a:lnTo>
                  <a:lnTo>
                    <a:pt x="4315" y="8140"/>
                  </a:lnTo>
                  <a:lnTo>
                    <a:pt x="4275" y="8053"/>
                  </a:lnTo>
                  <a:lnTo>
                    <a:pt x="4234" y="7962"/>
                  </a:lnTo>
                  <a:lnTo>
                    <a:pt x="4193" y="7865"/>
                  </a:lnTo>
                  <a:lnTo>
                    <a:pt x="4152" y="7763"/>
                  </a:lnTo>
                  <a:lnTo>
                    <a:pt x="4112" y="7655"/>
                  </a:lnTo>
                  <a:lnTo>
                    <a:pt x="4072" y="7541"/>
                  </a:lnTo>
                  <a:lnTo>
                    <a:pt x="4031" y="7422"/>
                  </a:lnTo>
                  <a:lnTo>
                    <a:pt x="3991" y="7299"/>
                  </a:lnTo>
                  <a:lnTo>
                    <a:pt x="3951" y="7172"/>
                  </a:lnTo>
                  <a:lnTo>
                    <a:pt x="3910" y="7041"/>
                  </a:lnTo>
                  <a:lnTo>
                    <a:pt x="3870" y="6907"/>
                  </a:lnTo>
                  <a:lnTo>
                    <a:pt x="3829" y="6769"/>
                  </a:lnTo>
                  <a:lnTo>
                    <a:pt x="3789" y="6626"/>
                  </a:lnTo>
                  <a:lnTo>
                    <a:pt x="3749" y="6479"/>
                  </a:lnTo>
                  <a:lnTo>
                    <a:pt x="3709" y="6329"/>
                  </a:lnTo>
                  <a:lnTo>
                    <a:pt x="3628" y="6019"/>
                  </a:lnTo>
                  <a:lnTo>
                    <a:pt x="3547" y="5704"/>
                  </a:lnTo>
                  <a:lnTo>
                    <a:pt x="3507" y="5543"/>
                  </a:lnTo>
                  <a:lnTo>
                    <a:pt x="3467" y="5379"/>
                  </a:lnTo>
                  <a:lnTo>
                    <a:pt x="3386" y="5045"/>
                  </a:lnTo>
                  <a:lnTo>
                    <a:pt x="3306" y="4707"/>
                  </a:lnTo>
                  <a:lnTo>
                    <a:pt x="3225" y="4371"/>
                  </a:lnTo>
                  <a:lnTo>
                    <a:pt x="3145" y="4035"/>
                  </a:lnTo>
                  <a:lnTo>
                    <a:pt x="3064" y="3697"/>
                  </a:lnTo>
                  <a:lnTo>
                    <a:pt x="2984" y="3363"/>
                  </a:lnTo>
                  <a:lnTo>
                    <a:pt x="2944" y="3200"/>
                  </a:lnTo>
                  <a:lnTo>
                    <a:pt x="2903" y="3039"/>
                  </a:lnTo>
                  <a:lnTo>
                    <a:pt x="2823" y="2724"/>
                  </a:lnTo>
                  <a:lnTo>
                    <a:pt x="2743" y="2415"/>
                  </a:lnTo>
                  <a:lnTo>
                    <a:pt x="2703" y="2265"/>
                  </a:lnTo>
                  <a:lnTo>
                    <a:pt x="2663" y="2119"/>
                  </a:lnTo>
                  <a:lnTo>
                    <a:pt x="2622" y="1976"/>
                  </a:lnTo>
                  <a:lnTo>
                    <a:pt x="2583" y="1839"/>
                  </a:lnTo>
                  <a:lnTo>
                    <a:pt x="2542" y="1706"/>
                  </a:lnTo>
                  <a:lnTo>
                    <a:pt x="2502" y="1577"/>
                  </a:lnTo>
                  <a:lnTo>
                    <a:pt x="2462" y="1450"/>
                  </a:lnTo>
                  <a:lnTo>
                    <a:pt x="2422" y="1327"/>
                  </a:lnTo>
                  <a:lnTo>
                    <a:pt x="2382" y="1209"/>
                  </a:lnTo>
                  <a:lnTo>
                    <a:pt x="2342" y="1097"/>
                  </a:lnTo>
                  <a:lnTo>
                    <a:pt x="2302" y="991"/>
                  </a:lnTo>
                  <a:lnTo>
                    <a:pt x="2262" y="891"/>
                  </a:lnTo>
                  <a:lnTo>
                    <a:pt x="2222" y="796"/>
                  </a:lnTo>
                  <a:lnTo>
                    <a:pt x="2183" y="706"/>
                  </a:lnTo>
                  <a:lnTo>
                    <a:pt x="2142" y="621"/>
                  </a:lnTo>
                  <a:lnTo>
                    <a:pt x="2103" y="542"/>
                  </a:lnTo>
                  <a:lnTo>
                    <a:pt x="2064" y="469"/>
                  </a:lnTo>
                  <a:lnTo>
                    <a:pt x="2025" y="402"/>
                  </a:lnTo>
                  <a:lnTo>
                    <a:pt x="1986" y="343"/>
                  </a:lnTo>
                  <a:lnTo>
                    <a:pt x="1948" y="290"/>
                  </a:lnTo>
                  <a:lnTo>
                    <a:pt x="1909" y="244"/>
                  </a:lnTo>
                  <a:lnTo>
                    <a:pt x="1872" y="204"/>
                  </a:lnTo>
                  <a:lnTo>
                    <a:pt x="1835" y="171"/>
                  </a:lnTo>
                  <a:lnTo>
                    <a:pt x="1799" y="144"/>
                  </a:lnTo>
                  <a:lnTo>
                    <a:pt x="1765" y="123"/>
                  </a:lnTo>
                  <a:lnTo>
                    <a:pt x="1724" y="106"/>
                  </a:lnTo>
                  <a:lnTo>
                    <a:pt x="1731" y="109"/>
                  </a:lnTo>
                  <a:lnTo>
                    <a:pt x="1691" y="99"/>
                  </a:lnTo>
                  <a:lnTo>
                    <a:pt x="1699" y="100"/>
                  </a:lnTo>
                  <a:lnTo>
                    <a:pt x="1658" y="96"/>
                  </a:lnTo>
                  <a:lnTo>
                    <a:pt x="1667" y="96"/>
                  </a:lnTo>
                  <a:lnTo>
                    <a:pt x="1627" y="100"/>
                  </a:lnTo>
                  <a:lnTo>
                    <a:pt x="1634" y="99"/>
                  </a:lnTo>
                  <a:lnTo>
                    <a:pt x="1593" y="109"/>
                  </a:lnTo>
                  <a:lnTo>
                    <a:pt x="1601" y="106"/>
                  </a:lnTo>
                  <a:lnTo>
                    <a:pt x="1566" y="120"/>
                  </a:lnTo>
                  <a:lnTo>
                    <a:pt x="1530" y="141"/>
                  </a:lnTo>
                  <a:lnTo>
                    <a:pt x="1493" y="168"/>
                  </a:lnTo>
                  <a:lnTo>
                    <a:pt x="1456" y="201"/>
                  </a:lnTo>
                  <a:lnTo>
                    <a:pt x="1418" y="242"/>
                  </a:lnTo>
                  <a:lnTo>
                    <a:pt x="1379" y="288"/>
                  </a:lnTo>
                  <a:lnTo>
                    <a:pt x="1341" y="341"/>
                  </a:lnTo>
                  <a:lnTo>
                    <a:pt x="1301" y="401"/>
                  </a:lnTo>
                  <a:lnTo>
                    <a:pt x="1262" y="468"/>
                  </a:lnTo>
                  <a:lnTo>
                    <a:pt x="1223" y="541"/>
                  </a:lnTo>
                  <a:lnTo>
                    <a:pt x="1183" y="620"/>
                  </a:lnTo>
                  <a:lnTo>
                    <a:pt x="1143" y="705"/>
                  </a:lnTo>
                  <a:lnTo>
                    <a:pt x="1103" y="795"/>
                  </a:lnTo>
                  <a:lnTo>
                    <a:pt x="1064" y="890"/>
                  </a:lnTo>
                  <a:lnTo>
                    <a:pt x="1023" y="990"/>
                  </a:lnTo>
                  <a:lnTo>
                    <a:pt x="984" y="1097"/>
                  </a:lnTo>
                  <a:lnTo>
                    <a:pt x="943" y="1209"/>
                  </a:lnTo>
                  <a:lnTo>
                    <a:pt x="904" y="1327"/>
                  </a:lnTo>
                  <a:lnTo>
                    <a:pt x="863" y="1449"/>
                  </a:lnTo>
                  <a:lnTo>
                    <a:pt x="823" y="1576"/>
                  </a:lnTo>
                  <a:lnTo>
                    <a:pt x="783" y="1706"/>
                  </a:lnTo>
                  <a:lnTo>
                    <a:pt x="743" y="1839"/>
                  </a:lnTo>
                  <a:lnTo>
                    <a:pt x="703" y="1976"/>
                  </a:lnTo>
                  <a:lnTo>
                    <a:pt x="663" y="2118"/>
                  </a:lnTo>
                  <a:lnTo>
                    <a:pt x="622" y="2265"/>
                  </a:lnTo>
                  <a:lnTo>
                    <a:pt x="582" y="2415"/>
                  </a:lnTo>
                  <a:lnTo>
                    <a:pt x="502" y="2724"/>
                  </a:lnTo>
                  <a:lnTo>
                    <a:pt x="422" y="3039"/>
                  </a:lnTo>
                  <a:lnTo>
                    <a:pt x="381" y="3199"/>
                  </a:lnTo>
                  <a:lnTo>
                    <a:pt x="341" y="3363"/>
                  </a:lnTo>
                  <a:lnTo>
                    <a:pt x="261" y="3697"/>
                  </a:lnTo>
                  <a:lnTo>
                    <a:pt x="180" y="4035"/>
                  </a:lnTo>
                  <a:lnTo>
                    <a:pt x="100" y="4371"/>
                  </a:lnTo>
                  <a:cubicBezTo>
                    <a:pt x="93" y="4396"/>
                    <a:pt x="68" y="4412"/>
                    <a:pt x="42" y="4406"/>
                  </a:cubicBezTo>
                  <a:cubicBezTo>
                    <a:pt x="16" y="4400"/>
                    <a:pt x="0" y="4374"/>
                    <a:pt x="6" y="4348"/>
                  </a:cubicBezTo>
                  <a:close/>
                </a:path>
              </a:pathLst>
            </a:custGeom>
            <a:grpFill/>
            <a:ln w="12700" cap="flat">
              <a:solidFill>
                <a:srgbClr val="007B00"/>
              </a:solidFill>
              <a:prstDash val="solid"/>
              <a:bevel/>
              <a:headEnd/>
              <a:tailEnd/>
            </a:ln>
          </p:spPr>
          <p:txBody>
            <a:bodyPr vert="horz" wrap="square" lIns="91440" tIns="45720" rIns="91440" bIns="45720" numCol="1" anchor="t" anchorCtr="0" compatLnSpc="1">
              <a:prstTxWarp prst="textNoShape">
                <a:avLst/>
              </a:prstTxWarp>
            </a:bodyPr>
            <a:lstStyle/>
            <a:p>
              <a:endParaRPr lang="en-IN"/>
            </a:p>
          </p:txBody>
        </p:sp>
        <p:sp>
          <p:nvSpPr>
            <p:cNvPr id="70" name="Freeform 30">
              <a:extLst>
                <a:ext uri="{FF2B5EF4-FFF2-40B4-BE49-F238E27FC236}">
                  <a16:creationId xmlns:a16="http://schemas.microsoft.com/office/drawing/2014/main" id="{35DF3E59-5C9A-47D0-B3AE-952035C89BA3}"/>
                </a:ext>
              </a:extLst>
            </p:cNvPr>
            <p:cNvSpPr>
              <a:spLocks/>
            </p:cNvSpPr>
            <p:nvPr>
              <p:custDataLst>
                <p:custData r:id="rId2"/>
              </p:custDataLst>
            </p:nvPr>
          </p:nvSpPr>
          <p:spPr bwMode="auto">
            <a:xfrm>
              <a:off x="7416835" y="2500419"/>
              <a:ext cx="595612" cy="363628"/>
            </a:xfrm>
            <a:custGeom>
              <a:avLst/>
              <a:gdLst>
                <a:gd name="T0" fmla="*/ 772 w 19420"/>
                <a:gd name="T1" fmla="*/ 1421 h 8719"/>
                <a:gd name="T2" fmla="*/ 1386 w 19420"/>
                <a:gd name="T3" fmla="*/ 136 h 8719"/>
                <a:gd name="T4" fmla="*/ 1848 w 19420"/>
                <a:gd name="T5" fmla="*/ 61 h 8719"/>
                <a:gd name="T6" fmla="*/ 2472 w 19420"/>
                <a:gd name="T7" fmla="*/ 1177 h 8719"/>
                <a:gd name="T8" fmla="*/ 3238 w 19420"/>
                <a:gd name="T9" fmla="*/ 4012 h 8719"/>
                <a:gd name="T10" fmla="*/ 4082 w 19420"/>
                <a:gd name="T11" fmla="*/ 7270 h 8719"/>
                <a:gd name="T12" fmla="*/ 4675 w 19420"/>
                <a:gd name="T13" fmla="*/ 8518 h 8719"/>
                <a:gd name="T14" fmla="*/ 5018 w 19420"/>
                <a:gd name="T15" fmla="*/ 8576 h 8719"/>
                <a:gd name="T16" fmla="*/ 5601 w 19420"/>
                <a:gd name="T17" fmla="*/ 7510 h 8719"/>
                <a:gd name="T18" fmla="*/ 6364 w 19420"/>
                <a:gd name="T19" fmla="*/ 4685 h 8719"/>
                <a:gd name="T20" fmla="*/ 7210 w 19420"/>
                <a:gd name="T21" fmla="*/ 1420 h 8719"/>
                <a:gd name="T22" fmla="*/ 7825 w 19420"/>
                <a:gd name="T23" fmla="*/ 135 h 8719"/>
                <a:gd name="T24" fmla="*/ 8286 w 19420"/>
                <a:gd name="T25" fmla="*/ 61 h 8719"/>
                <a:gd name="T26" fmla="*/ 8911 w 19420"/>
                <a:gd name="T27" fmla="*/ 1177 h 8719"/>
                <a:gd name="T28" fmla="*/ 9676 w 19420"/>
                <a:gd name="T29" fmla="*/ 4012 h 8719"/>
                <a:gd name="T30" fmla="*/ 10521 w 19420"/>
                <a:gd name="T31" fmla="*/ 7270 h 8719"/>
                <a:gd name="T32" fmla="*/ 11113 w 19420"/>
                <a:gd name="T33" fmla="*/ 8518 h 8719"/>
                <a:gd name="T34" fmla="*/ 11456 w 19420"/>
                <a:gd name="T35" fmla="*/ 8576 h 8719"/>
                <a:gd name="T36" fmla="*/ 12039 w 19420"/>
                <a:gd name="T37" fmla="*/ 7509 h 8719"/>
                <a:gd name="T38" fmla="*/ 12802 w 19420"/>
                <a:gd name="T39" fmla="*/ 4685 h 8719"/>
                <a:gd name="T40" fmla="*/ 13648 w 19420"/>
                <a:gd name="T41" fmla="*/ 1420 h 8719"/>
                <a:gd name="T42" fmla="*/ 14263 w 19420"/>
                <a:gd name="T43" fmla="*/ 135 h 8719"/>
                <a:gd name="T44" fmla="*/ 14724 w 19420"/>
                <a:gd name="T45" fmla="*/ 61 h 8719"/>
                <a:gd name="T46" fmla="*/ 15349 w 19420"/>
                <a:gd name="T47" fmla="*/ 1177 h 8719"/>
                <a:gd name="T48" fmla="*/ 16115 w 19420"/>
                <a:gd name="T49" fmla="*/ 4012 h 8719"/>
                <a:gd name="T50" fmla="*/ 16959 w 19420"/>
                <a:gd name="T51" fmla="*/ 7270 h 8719"/>
                <a:gd name="T52" fmla="*/ 17551 w 19420"/>
                <a:gd name="T53" fmla="*/ 8518 h 8719"/>
                <a:gd name="T54" fmla="*/ 17895 w 19420"/>
                <a:gd name="T55" fmla="*/ 8575 h 8719"/>
                <a:gd name="T56" fmla="*/ 18477 w 19420"/>
                <a:gd name="T57" fmla="*/ 7509 h 8719"/>
                <a:gd name="T58" fmla="*/ 19240 w 19420"/>
                <a:gd name="T59" fmla="*/ 4685 h 8719"/>
                <a:gd name="T60" fmla="*/ 18729 w 19420"/>
                <a:gd name="T61" fmla="*/ 7041 h 8719"/>
                <a:gd name="T62" fmla="*/ 18116 w 19420"/>
                <a:gd name="T63" fmla="*/ 8491 h 8719"/>
                <a:gd name="T64" fmla="*/ 17659 w 19420"/>
                <a:gd name="T65" fmla="*/ 8702 h 8719"/>
                <a:gd name="T66" fmla="*/ 17028 w 19420"/>
                <a:gd name="T67" fmla="*/ 7763 h 8719"/>
                <a:gd name="T68" fmla="*/ 16343 w 19420"/>
                <a:gd name="T69" fmla="*/ 5379 h 8719"/>
                <a:gd name="T70" fmla="*/ 15418 w 19420"/>
                <a:gd name="T71" fmla="*/ 1706 h 8719"/>
                <a:gd name="T72" fmla="*/ 14823 w 19420"/>
                <a:gd name="T73" fmla="*/ 290 h 8719"/>
                <a:gd name="T74" fmla="*/ 14477 w 19420"/>
                <a:gd name="T75" fmla="*/ 106 h 8719"/>
                <a:gd name="T76" fmla="*/ 13899 w 19420"/>
                <a:gd name="T77" fmla="*/ 990 h 8719"/>
                <a:gd name="T78" fmla="*/ 13217 w 19420"/>
                <a:gd name="T79" fmla="*/ 3363 h 8719"/>
                <a:gd name="T80" fmla="*/ 12291 w 19420"/>
                <a:gd name="T81" fmla="*/ 7041 h 8719"/>
                <a:gd name="T82" fmla="*/ 11678 w 19420"/>
                <a:gd name="T83" fmla="*/ 8491 h 8719"/>
                <a:gd name="T84" fmla="*/ 11220 w 19420"/>
                <a:gd name="T85" fmla="*/ 8702 h 8719"/>
                <a:gd name="T86" fmla="*/ 10590 w 19420"/>
                <a:gd name="T87" fmla="*/ 7763 h 8719"/>
                <a:gd name="T88" fmla="*/ 9905 w 19420"/>
                <a:gd name="T89" fmla="*/ 5379 h 8719"/>
                <a:gd name="T90" fmla="*/ 8980 w 19420"/>
                <a:gd name="T91" fmla="*/ 1706 h 8719"/>
                <a:gd name="T92" fmla="*/ 8385 w 19420"/>
                <a:gd name="T93" fmla="*/ 290 h 8719"/>
                <a:gd name="T94" fmla="*/ 8039 w 19420"/>
                <a:gd name="T95" fmla="*/ 106 h 8719"/>
                <a:gd name="T96" fmla="*/ 7461 w 19420"/>
                <a:gd name="T97" fmla="*/ 990 h 8719"/>
                <a:gd name="T98" fmla="*/ 6779 w 19420"/>
                <a:gd name="T99" fmla="*/ 3363 h 8719"/>
                <a:gd name="T100" fmla="*/ 5853 w 19420"/>
                <a:gd name="T101" fmla="*/ 7041 h 8719"/>
                <a:gd name="T102" fmla="*/ 5240 w 19420"/>
                <a:gd name="T103" fmla="*/ 8491 h 8719"/>
                <a:gd name="T104" fmla="*/ 4782 w 19420"/>
                <a:gd name="T105" fmla="*/ 8702 h 8719"/>
                <a:gd name="T106" fmla="*/ 4152 w 19420"/>
                <a:gd name="T107" fmla="*/ 7763 h 8719"/>
                <a:gd name="T108" fmla="*/ 3467 w 19420"/>
                <a:gd name="T109" fmla="*/ 5379 h 8719"/>
                <a:gd name="T110" fmla="*/ 2542 w 19420"/>
                <a:gd name="T111" fmla="*/ 1706 h 8719"/>
                <a:gd name="T112" fmla="*/ 1948 w 19420"/>
                <a:gd name="T113" fmla="*/ 290 h 8719"/>
                <a:gd name="T114" fmla="*/ 1601 w 19420"/>
                <a:gd name="T115" fmla="*/ 106 h 8719"/>
                <a:gd name="T116" fmla="*/ 1023 w 19420"/>
                <a:gd name="T117" fmla="*/ 990 h 8719"/>
                <a:gd name="T118" fmla="*/ 341 w 19420"/>
                <a:gd name="T119" fmla="*/ 3363 h 8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20" h="8719">
                  <a:moveTo>
                    <a:pt x="6" y="4348"/>
                  </a:moveTo>
                  <a:lnTo>
                    <a:pt x="87" y="4012"/>
                  </a:lnTo>
                  <a:lnTo>
                    <a:pt x="167" y="3674"/>
                  </a:lnTo>
                  <a:lnTo>
                    <a:pt x="248" y="3340"/>
                  </a:lnTo>
                  <a:lnTo>
                    <a:pt x="288" y="3177"/>
                  </a:lnTo>
                  <a:lnTo>
                    <a:pt x="328" y="3016"/>
                  </a:lnTo>
                  <a:lnTo>
                    <a:pt x="409" y="2700"/>
                  </a:lnTo>
                  <a:lnTo>
                    <a:pt x="490" y="2391"/>
                  </a:lnTo>
                  <a:lnTo>
                    <a:pt x="530" y="2240"/>
                  </a:lnTo>
                  <a:lnTo>
                    <a:pt x="570" y="2093"/>
                  </a:lnTo>
                  <a:lnTo>
                    <a:pt x="610" y="1950"/>
                  </a:lnTo>
                  <a:lnTo>
                    <a:pt x="651" y="1812"/>
                  </a:lnTo>
                  <a:lnTo>
                    <a:pt x="691" y="1678"/>
                  </a:lnTo>
                  <a:lnTo>
                    <a:pt x="732" y="1548"/>
                  </a:lnTo>
                  <a:lnTo>
                    <a:pt x="772" y="1421"/>
                  </a:lnTo>
                  <a:lnTo>
                    <a:pt x="812" y="1297"/>
                  </a:lnTo>
                  <a:lnTo>
                    <a:pt x="852" y="1178"/>
                  </a:lnTo>
                  <a:lnTo>
                    <a:pt x="893" y="1064"/>
                  </a:lnTo>
                  <a:lnTo>
                    <a:pt x="933" y="956"/>
                  </a:lnTo>
                  <a:lnTo>
                    <a:pt x="974" y="854"/>
                  </a:lnTo>
                  <a:lnTo>
                    <a:pt x="1015" y="758"/>
                  </a:lnTo>
                  <a:lnTo>
                    <a:pt x="1056" y="666"/>
                  </a:lnTo>
                  <a:lnTo>
                    <a:pt x="1096" y="580"/>
                  </a:lnTo>
                  <a:lnTo>
                    <a:pt x="1137" y="498"/>
                  </a:lnTo>
                  <a:lnTo>
                    <a:pt x="1178" y="422"/>
                  </a:lnTo>
                  <a:lnTo>
                    <a:pt x="1219" y="352"/>
                  </a:lnTo>
                  <a:lnTo>
                    <a:pt x="1260" y="288"/>
                  </a:lnTo>
                  <a:lnTo>
                    <a:pt x="1302" y="231"/>
                  </a:lnTo>
                  <a:lnTo>
                    <a:pt x="1344" y="180"/>
                  </a:lnTo>
                  <a:lnTo>
                    <a:pt x="1386" y="136"/>
                  </a:lnTo>
                  <a:lnTo>
                    <a:pt x="1430" y="97"/>
                  </a:lnTo>
                  <a:lnTo>
                    <a:pt x="1473" y="64"/>
                  </a:lnTo>
                  <a:lnTo>
                    <a:pt x="1518" y="37"/>
                  </a:lnTo>
                  <a:lnTo>
                    <a:pt x="1563" y="18"/>
                  </a:lnTo>
                  <a:cubicBezTo>
                    <a:pt x="1566" y="17"/>
                    <a:pt x="1568" y="16"/>
                    <a:pt x="1570" y="15"/>
                  </a:cubicBezTo>
                  <a:lnTo>
                    <a:pt x="1611" y="5"/>
                  </a:lnTo>
                  <a:cubicBezTo>
                    <a:pt x="1613" y="5"/>
                    <a:pt x="1616" y="4"/>
                    <a:pt x="1618" y="4"/>
                  </a:cubicBezTo>
                  <a:lnTo>
                    <a:pt x="1658" y="1"/>
                  </a:lnTo>
                  <a:cubicBezTo>
                    <a:pt x="1661" y="0"/>
                    <a:pt x="1664" y="0"/>
                    <a:pt x="1667" y="1"/>
                  </a:cubicBezTo>
                  <a:lnTo>
                    <a:pt x="1707" y="4"/>
                  </a:lnTo>
                  <a:cubicBezTo>
                    <a:pt x="1710" y="4"/>
                    <a:pt x="1712" y="5"/>
                    <a:pt x="1715" y="5"/>
                  </a:cubicBezTo>
                  <a:lnTo>
                    <a:pt x="1755" y="15"/>
                  </a:lnTo>
                  <a:cubicBezTo>
                    <a:pt x="1757" y="16"/>
                    <a:pt x="1759" y="17"/>
                    <a:pt x="1762" y="18"/>
                  </a:cubicBezTo>
                  <a:lnTo>
                    <a:pt x="1802" y="35"/>
                  </a:lnTo>
                  <a:lnTo>
                    <a:pt x="1848" y="61"/>
                  </a:lnTo>
                  <a:lnTo>
                    <a:pt x="1892" y="94"/>
                  </a:lnTo>
                  <a:lnTo>
                    <a:pt x="1936" y="133"/>
                  </a:lnTo>
                  <a:lnTo>
                    <a:pt x="1979" y="178"/>
                  </a:lnTo>
                  <a:lnTo>
                    <a:pt x="2021" y="229"/>
                  </a:lnTo>
                  <a:lnTo>
                    <a:pt x="2064" y="286"/>
                  </a:lnTo>
                  <a:lnTo>
                    <a:pt x="2105" y="350"/>
                  </a:lnTo>
                  <a:lnTo>
                    <a:pt x="2147" y="421"/>
                  </a:lnTo>
                  <a:lnTo>
                    <a:pt x="2188" y="497"/>
                  </a:lnTo>
                  <a:lnTo>
                    <a:pt x="2228" y="579"/>
                  </a:lnTo>
                  <a:lnTo>
                    <a:pt x="2269" y="665"/>
                  </a:lnTo>
                  <a:lnTo>
                    <a:pt x="2310" y="757"/>
                  </a:lnTo>
                  <a:lnTo>
                    <a:pt x="2351" y="853"/>
                  </a:lnTo>
                  <a:lnTo>
                    <a:pt x="2391" y="955"/>
                  </a:lnTo>
                  <a:lnTo>
                    <a:pt x="2432" y="1064"/>
                  </a:lnTo>
                  <a:lnTo>
                    <a:pt x="2472" y="1177"/>
                  </a:lnTo>
                  <a:lnTo>
                    <a:pt x="2513" y="1296"/>
                  </a:lnTo>
                  <a:lnTo>
                    <a:pt x="2553" y="1420"/>
                  </a:lnTo>
                  <a:lnTo>
                    <a:pt x="2594" y="1547"/>
                  </a:lnTo>
                  <a:lnTo>
                    <a:pt x="2634" y="1678"/>
                  </a:lnTo>
                  <a:lnTo>
                    <a:pt x="2674" y="1812"/>
                  </a:lnTo>
                  <a:lnTo>
                    <a:pt x="2715" y="1950"/>
                  </a:lnTo>
                  <a:lnTo>
                    <a:pt x="2755" y="2092"/>
                  </a:lnTo>
                  <a:lnTo>
                    <a:pt x="2795" y="2240"/>
                  </a:lnTo>
                  <a:lnTo>
                    <a:pt x="2836" y="2390"/>
                  </a:lnTo>
                  <a:lnTo>
                    <a:pt x="2916" y="2700"/>
                  </a:lnTo>
                  <a:lnTo>
                    <a:pt x="2996" y="3016"/>
                  </a:lnTo>
                  <a:lnTo>
                    <a:pt x="3037" y="3176"/>
                  </a:lnTo>
                  <a:lnTo>
                    <a:pt x="3077" y="3340"/>
                  </a:lnTo>
                  <a:lnTo>
                    <a:pt x="3158" y="3674"/>
                  </a:lnTo>
                  <a:lnTo>
                    <a:pt x="3238" y="4012"/>
                  </a:lnTo>
                  <a:lnTo>
                    <a:pt x="3319" y="4348"/>
                  </a:lnTo>
                  <a:lnTo>
                    <a:pt x="3399" y="4685"/>
                  </a:lnTo>
                  <a:lnTo>
                    <a:pt x="3480" y="5023"/>
                  </a:lnTo>
                  <a:lnTo>
                    <a:pt x="3560" y="5357"/>
                  </a:lnTo>
                  <a:lnTo>
                    <a:pt x="3600" y="5520"/>
                  </a:lnTo>
                  <a:lnTo>
                    <a:pt x="3641" y="5680"/>
                  </a:lnTo>
                  <a:lnTo>
                    <a:pt x="3721" y="5996"/>
                  </a:lnTo>
                  <a:lnTo>
                    <a:pt x="3801" y="6304"/>
                  </a:lnTo>
                  <a:lnTo>
                    <a:pt x="3841" y="6455"/>
                  </a:lnTo>
                  <a:lnTo>
                    <a:pt x="3882" y="6601"/>
                  </a:lnTo>
                  <a:lnTo>
                    <a:pt x="3922" y="6743"/>
                  </a:lnTo>
                  <a:lnTo>
                    <a:pt x="3962" y="6880"/>
                  </a:lnTo>
                  <a:lnTo>
                    <a:pt x="4002" y="7013"/>
                  </a:lnTo>
                  <a:lnTo>
                    <a:pt x="4042" y="7143"/>
                  </a:lnTo>
                  <a:lnTo>
                    <a:pt x="4082" y="7270"/>
                  </a:lnTo>
                  <a:lnTo>
                    <a:pt x="4123" y="7392"/>
                  </a:lnTo>
                  <a:lnTo>
                    <a:pt x="4162" y="7510"/>
                  </a:lnTo>
                  <a:lnTo>
                    <a:pt x="4203" y="7623"/>
                  </a:lnTo>
                  <a:lnTo>
                    <a:pt x="4242" y="7730"/>
                  </a:lnTo>
                  <a:lnTo>
                    <a:pt x="4283" y="7830"/>
                  </a:lnTo>
                  <a:lnTo>
                    <a:pt x="4322" y="7924"/>
                  </a:lnTo>
                  <a:lnTo>
                    <a:pt x="4362" y="8014"/>
                  </a:lnTo>
                  <a:lnTo>
                    <a:pt x="4402" y="8099"/>
                  </a:lnTo>
                  <a:lnTo>
                    <a:pt x="4442" y="8178"/>
                  </a:lnTo>
                  <a:lnTo>
                    <a:pt x="4481" y="8252"/>
                  </a:lnTo>
                  <a:lnTo>
                    <a:pt x="4520" y="8319"/>
                  </a:lnTo>
                  <a:lnTo>
                    <a:pt x="4560" y="8379"/>
                  </a:lnTo>
                  <a:lnTo>
                    <a:pt x="4598" y="8432"/>
                  </a:lnTo>
                  <a:lnTo>
                    <a:pt x="4637" y="8478"/>
                  </a:lnTo>
                  <a:lnTo>
                    <a:pt x="4675" y="8518"/>
                  </a:lnTo>
                  <a:lnTo>
                    <a:pt x="4712" y="8551"/>
                  </a:lnTo>
                  <a:lnTo>
                    <a:pt x="4749" y="8579"/>
                  </a:lnTo>
                  <a:lnTo>
                    <a:pt x="4785" y="8599"/>
                  </a:lnTo>
                  <a:lnTo>
                    <a:pt x="4820" y="8613"/>
                  </a:lnTo>
                  <a:lnTo>
                    <a:pt x="4812" y="8611"/>
                  </a:lnTo>
                  <a:lnTo>
                    <a:pt x="4853" y="8621"/>
                  </a:lnTo>
                  <a:lnTo>
                    <a:pt x="4846" y="8620"/>
                  </a:lnTo>
                  <a:lnTo>
                    <a:pt x="4886" y="8623"/>
                  </a:lnTo>
                  <a:lnTo>
                    <a:pt x="4877" y="8623"/>
                  </a:lnTo>
                  <a:lnTo>
                    <a:pt x="4918" y="8620"/>
                  </a:lnTo>
                  <a:lnTo>
                    <a:pt x="4910" y="8621"/>
                  </a:lnTo>
                  <a:lnTo>
                    <a:pt x="4950" y="8611"/>
                  </a:lnTo>
                  <a:lnTo>
                    <a:pt x="4943" y="8613"/>
                  </a:lnTo>
                  <a:lnTo>
                    <a:pt x="4984" y="8596"/>
                  </a:lnTo>
                  <a:lnTo>
                    <a:pt x="5018" y="8576"/>
                  </a:lnTo>
                  <a:lnTo>
                    <a:pt x="5054" y="8549"/>
                  </a:lnTo>
                  <a:lnTo>
                    <a:pt x="5091" y="8515"/>
                  </a:lnTo>
                  <a:lnTo>
                    <a:pt x="5128" y="8476"/>
                  </a:lnTo>
                  <a:lnTo>
                    <a:pt x="5167" y="8429"/>
                  </a:lnTo>
                  <a:lnTo>
                    <a:pt x="5205" y="8377"/>
                  </a:lnTo>
                  <a:lnTo>
                    <a:pt x="5244" y="8317"/>
                  </a:lnTo>
                  <a:lnTo>
                    <a:pt x="5283" y="8250"/>
                  </a:lnTo>
                  <a:lnTo>
                    <a:pt x="5322" y="8177"/>
                  </a:lnTo>
                  <a:lnTo>
                    <a:pt x="5361" y="8098"/>
                  </a:lnTo>
                  <a:lnTo>
                    <a:pt x="5402" y="8013"/>
                  </a:lnTo>
                  <a:lnTo>
                    <a:pt x="5441" y="7924"/>
                  </a:lnTo>
                  <a:lnTo>
                    <a:pt x="5481" y="7829"/>
                  </a:lnTo>
                  <a:lnTo>
                    <a:pt x="5521" y="7729"/>
                  </a:lnTo>
                  <a:lnTo>
                    <a:pt x="5561" y="7622"/>
                  </a:lnTo>
                  <a:lnTo>
                    <a:pt x="5601" y="7510"/>
                  </a:lnTo>
                  <a:lnTo>
                    <a:pt x="5641" y="7392"/>
                  </a:lnTo>
                  <a:lnTo>
                    <a:pt x="5681" y="7270"/>
                  </a:lnTo>
                  <a:lnTo>
                    <a:pt x="5721" y="7143"/>
                  </a:lnTo>
                  <a:lnTo>
                    <a:pt x="5761" y="7013"/>
                  </a:lnTo>
                  <a:lnTo>
                    <a:pt x="5802" y="6880"/>
                  </a:lnTo>
                  <a:lnTo>
                    <a:pt x="5841" y="6743"/>
                  </a:lnTo>
                  <a:lnTo>
                    <a:pt x="5882" y="6600"/>
                  </a:lnTo>
                  <a:lnTo>
                    <a:pt x="5922" y="6454"/>
                  </a:lnTo>
                  <a:lnTo>
                    <a:pt x="5962" y="6304"/>
                  </a:lnTo>
                  <a:lnTo>
                    <a:pt x="6043" y="5995"/>
                  </a:lnTo>
                  <a:lnTo>
                    <a:pt x="6123" y="5680"/>
                  </a:lnTo>
                  <a:lnTo>
                    <a:pt x="6163" y="5520"/>
                  </a:lnTo>
                  <a:lnTo>
                    <a:pt x="6203" y="5356"/>
                  </a:lnTo>
                  <a:lnTo>
                    <a:pt x="6284" y="5023"/>
                  </a:lnTo>
                  <a:lnTo>
                    <a:pt x="6364" y="4685"/>
                  </a:lnTo>
                  <a:lnTo>
                    <a:pt x="6444" y="4348"/>
                  </a:lnTo>
                  <a:lnTo>
                    <a:pt x="6525" y="4012"/>
                  </a:lnTo>
                  <a:lnTo>
                    <a:pt x="6605" y="3674"/>
                  </a:lnTo>
                  <a:lnTo>
                    <a:pt x="6686" y="3340"/>
                  </a:lnTo>
                  <a:lnTo>
                    <a:pt x="6726" y="3176"/>
                  </a:lnTo>
                  <a:lnTo>
                    <a:pt x="6766" y="3016"/>
                  </a:lnTo>
                  <a:lnTo>
                    <a:pt x="6847" y="2700"/>
                  </a:lnTo>
                  <a:lnTo>
                    <a:pt x="6928" y="2391"/>
                  </a:lnTo>
                  <a:lnTo>
                    <a:pt x="6968" y="2240"/>
                  </a:lnTo>
                  <a:lnTo>
                    <a:pt x="7008" y="2093"/>
                  </a:lnTo>
                  <a:lnTo>
                    <a:pt x="7048" y="1950"/>
                  </a:lnTo>
                  <a:lnTo>
                    <a:pt x="7089" y="1812"/>
                  </a:lnTo>
                  <a:lnTo>
                    <a:pt x="7130" y="1678"/>
                  </a:lnTo>
                  <a:lnTo>
                    <a:pt x="7170" y="1548"/>
                  </a:lnTo>
                  <a:lnTo>
                    <a:pt x="7210" y="1420"/>
                  </a:lnTo>
                  <a:lnTo>
                    <a:pt x="7250" y="1297"/>
                  </a:lnTo>
                  <a:lnTo>
                    <a:pt x="7290" y="1178"/>
                  </a:lnTo>
                  <a:lnTo>
                    <a:pt x="7331" y="1064"/>
                  </a:lnTo>
                  <a:lnTo>
                    <a:pt x="7371" y="956"/>
                  </a:lnTo>
                  <a:lnTo>
                    <a:pt x="7412" y="854"/>
                  </a:lnTo>
                  <a:lnTo>
                    <a:pt x="7453" y="758"/>
                  </a:lnTo>
                  <a:lnTo>
                    <a:pt x="7494" y="666"/>
                  </a:lnTo>
                  <a:lnTo>
                    <a:pt x="7534" y="580"/>
                  </a:lnTo>
                  <a:lnTo>
                    <a:pt x="7575" y="498"/>
                  </a:lnTo>
                  <a:lnTo>
                    <a:pt x="7616" y="422"/>
                  </a:lnTo>
                  <a:lnTo>
                    <a:pt x="7657" y="352"/>
                  </a:lnTo>
                  <a:lnTo>
                    <a:pt x="7698" y="288"/>
                  </a:lnTo>
                  <a:lnTo>
                    <a:pt x="7740" y="231"/>
                  </a:lnTo>
                  <a:lnTo>
                    <a:pt x="7782" y="180"/>
                  </a:lnTo>
                  <a:lnTo>
                    <a:pt x="7825" y="135"/>
                  </a:lnTo>
                  <a:lnTo>
                    <a:pt x="7867" y="97"/>
                  </a:lnTo>
                  <a:lnTo>
                    <a:pt x="7911" y="64"/>
                  </a:lnTo>
                  <a:lnTo>
                    <a:pt x="7956" y="38"/>
                  </a:lnTo>
                  <a:lnTo>
                    <a:pt x="8001" y="18"/>
                  </a:lnTo>
                  <a:cubicBezTo>
                    <a:pt x="8004" y="17"/>
                    <a:pt x="8006" y="16"/>
                    <a:pt x="8008" y="15"/>
                  </a:cubicBezTo>
                  <a:lnTo>
                    <a:pt x="8049" y="5"/>
                  </a:lnTo>
                  <a:cubicBezTo>
                    <a:pt x="8051" y="5"/>
                    <a:pt x="8054" y="4"/>
                    <a:pt x="8056" y="4"/>
                  </a:cubicBezTo>
                  <a:lnTo>
                    <a:pt x="8096" y="1"/>
                  </a:lnTo>
                  <a:cubicBezTo>
                    <a:pt x="8099" y="0"/>
                    <a:pt x="8102" y="0"/>
                    <a:pt x="8105" y="1"/>
                  </a:cubicBezTo>
                  <a:lnTo>
                    <a:pt x="8145" y="4"/>
                  </a:lnTo>
                  <a:cubicBezTo>
                    <a:pt x="8148" y="4"/>
                    <a:pt x="8150" y="5"/>
                    <a:pt x="8153" y="5"/>
                  </a:cubicBezTo>
                  <a:lnTo>
                    <a:pt x="8193" y="15"/>
                  </a:lnTo>
                  <a:cubicBezTo>
                    <a:pt x="8195" y="16"/>
                    <a:pt x="8197" y="17"/>
                    <a:pt x="8200" y="18"/>
                  </a:cubicBezTo>
                  <a:lnTo>
                    <a:pt x="8240" y="35"/>
                  </a:lnTo>
                  <a:lnTo>
                    <a:pt x="8286" y="61"/>
                  </a:lnTo>
                  <a:lnTo>
                    <a:pt x="8331" y="94"/>
                  </a:lnTo>
                  <a:lnTo>
                    <a:pt x="8374" y="133"/>
                  </a:lnTo>
                  <a:lnTo>
                    <a:pt x="8417" y="178"/>
                  </a:lnTo>
                  <a:lnTo>
                    <a:pt x="8459" y="229"/>
                  </a:lnTo>
                  <a:lnTo>
                    <a:pt x="8502" y="286"/>
                  </a:lnTo>
                  <a:lnTo>
                    <a:pt x="8543" y="350"/>
                  </a:lnTo>
                  <a:lnTo>
                    <a:pt x="8585" y="421"/>
                  </a:lnTo>
                  <a:lnTo>
                    <a:pt x="8626" y="497"/>
                  </a:lnTo>
                  <a:lnTo>
                    <a:pt x="8666" y="579"/>
                  </a:lnTo>
                  <a:lnTo>
                    <a:pt x="8707" y="665"/>
                  </a:lnTo>
                  <a:lnTo>
                    <a:pt x="8748" y="757"/>
                  </a:lnTo>
                  <a:lnTo>
                    <a:pt x="8789" y="853"/>
                  </a:lnTo>
                  <a:lnTo>
                    <a:pt x="8830" y="955"/>
                  </a:lnTo>
                  <a:lnTo>
                    <a:pt x="8870" y="1064"/>
                  </a:lnTo>
                  <a:lnTo>
                    <a:pt x="8911" y="1177"/>
                  </a:lnTo>
                  <a:lnTo>
                    <a:pt x="8951" y="1297"/>
                  </a:lnTo>
                  <a:lnTo>
                    <a:pt x="8991" y="1420"/>
                  </a:lnTo>
                  <a:lnTo>
                    <a:pt x="9032" y="1547"/>
                  </a:lnTo>
                  <a:lnTo>
                    <a:pt x="9072" y="1678"/>
                  </a:lnTo>
                  <a:lnTo>
                    <a:pt x="9112" y="1812"/>
                  </a:lnTo>
                  <a:lnTo>
                    <a:pt x="9153" y="1950"/>
                  </a:lnTo>
                  <a:lnTo>
                    <a:pt x="9193" y="2092"/>
                  </a:lnTo>
                  <a:lnTo>
                    <a:pt x="9233" y="2240"/>
                  </a:lnTo>
                  <a:lnTo>
                    <a:pt x="9274" y="2390"/>
                  </a:lnTo>
                  <a:lnTo>
                    <a:pt x="9354" y="2700"/>
                  </a:lnTo>
                  <a:lnTo>
                    <a:pt x="9435" y="3016"/>
                  </a:lnTo>
                  <a:lnTo>
                    <a:pt x="9475" y="3176"/>
                  </a:lnTo>
                  <a:lnTo>
                    <a:pt x="9516" y="3340"/>
                  </a:lnTo>
                  <a:lnTo>
                    <a:pt x="9596" y="3674"/>
                  </a:lnTo>
                  <a:lnTo>
                    <a:pt x="9676" y="4012"/>
                  </a:lnTo>
                  <a:lnTo>
                    <a:pt x="9757" y="4348"/>
                  </a:lnTo>
                  <a:lnTo>
                    <a:pt x="9837" y="4685"/>
                  </a:lnTo>
                  <a:lnTo>
                    <a:pt x="9918" y="5023"/>
                  </a:lnTo>
                  <a:lnTo>
                    <a:pt x="9998" y="5357"/>
                  </a:lnTo>
                  <a:lnTo>
                    <a:pt x="10039" y="5520"/>
                  </a:lnTo>
                  <a:lnTo>
                    <a:pt x="10079" y="5680"/>
                  </a:lnTo>
                  <a:lnTo>
                    <a:pt x="10159" y="5996"/>
                  </a:lnTo>
                  <a:lnTo>
                    <a:pt x="10239" y="6304"/>
                  </a:lnTo>
                  <a:lnTo>
                    <a:pt x="10279" y="6455"/>
                  </a:lnTo>
                  <a:lnTo>
                    <a:pt x="10320" y="6601"/>
                  </a:lnTo>
                  <a:lnTo>
                    <a:pt x="10360" y="6743"/>
                  </a:lnTo>
                  <a:lnTo>
                    <a:pt x="10400" y="6880"/>
                  </a:lnTo>
                  <a:lnTo>
                    <a:pt x="10440" y="7013"/>
                  </a:lnTo>
                  <a:lnTo>
                    <a:pt x="10480" y="7143"/>
                  </a:lnTo>
                  <a:lnTo>
                    <a:pt x="10521" y="7270"/>
                  </a:lnTo>
                  <a:lnTo>
                    <a:pt x="10561" y="7393"/>
                  </a:lnTo>
                  <a:lnTo>
                    <a:pt x="10600" y="7510"/>
                  </a:lnTo>
                  <a:lnTo>
                    <a:pt x="10641" y="7623"/>
                  </a:lnTo>
                  <a:lnTo>
                    <a:pt x="10680" y="7730"/>
                  </a:lnTo>
                  <a:lnTo>
                    <a:pt x="10721" y="7830"/>
                  </a:lnTo>
                  <a:lnTo>
                    <a:pt x="10760" y="7924"/>
                  </a:lnTo>
                  <a:lnTo>
                    <a:pt x="10800" y="8014"/>
                  </a:lnTo>
                  <a:lnTo>
                    <a:pt x="10840" y="8099"/>
                  </a:lnTo>
                  <a:lnTo>
                    <a:pt x="10880" y="8178"/>
                  </a:lnTo>
                  <a:lnTo>
                    <a:pt x="10919" y="8252"/>
                  </a:lnTo>
                  <a:lnTo>
                    <a:pt x="10959" y="8319"/>
                  </a:lnTo>
                  <a:lnTo>
                    <a:pt x="10998" y="8379"/>
                  </a:lnTo>
                  <a:lnTo>
                    <a:pt x="11037" y="8432"/>
                  </a:lnTo>
                  <a:lnTo>
                    <a:pt x="11075" y="8478"/>
                  </a:lnTo>
                  <a:lnTo>
                    <a:pt x="11113" y="8518"/>
                  </a:lnTo>
                  <a:lnTo>
                    <a:pt x="11151" y="8551"/>
                  </a:lnTo>
                  <a:lnTo>
                    <a:pt x="11188" y="8578"/>
                  </a:lnTo>
                  <a:lnTo>
                    <a:pt x="11223" y="8599"/>
                  </a:lnTo>
                  <a:lnTo>
                    <a:pt x="11258" y="8613"/>
                  </a:lnTo>
                  <a:lnTo>
                    <a:pt x="11250" y="8611"/>
                  </a:lnTo>
                  <a:lnTo>
                    <a:pt x="11291" y="8621"/>
                  </a:lnTo>
                  <a:lnTo>
                    <a:pt x="11284" y="8620"/>
                  </a:lnTo>
                  <a:lnTo>
                    <a:pt x="11324" y="8623"/>
                  </a:lnTo>
                  <a:lnTo>
                    <a:pt x="11315" y="8623"/>
                  </a:lnTo>
                  <a:lnTo>
                    <a:pt x="11356" y="8620"/>
                  </a:lnTo>
                  <a:lnTo>
                    <a:pt x="11348" y="8621"/>
                  </a:lnTo>
                  <a:lnTo>
                    <a:pt x="11388" y="8611"/>
                  </a:lnTo>
                  <a:lnTo>
                    <a:pt x="11381" y="8613"/>
                  </a:lnTo>
                  <a:lnTo>
                    <a:pt x="11422" y="8596"/>
                  </a:lnTo>
                  <a:lnTo>
                    <a:pt x="11456" y="8576"/>
                  </a:lnTo>
                  <a:lnTo>
                    <a:pt x="11492" y="8548"/>
                  </a:lnTo>
                  <a:lnTo>
                    <a:pt x="11529" y="8515"/>
                  </a:lnTo>
                  <a:lnTo>
                    <a:pt x="11567" y="8475"/>
                  </a:lnTo>
                  <a:lnTo>
                    <a:pt x="11604" y="8429"/>
                  </a:lnTo>
                  <a:lnTo>
                    <a:pt x="11643" y="8377"/>
                  </a:lnTo>
                  <a:lnTo>
                    <a:pt x="11682" y="8317"/>
                  </a:lnTo>
                  <a:lnTo>
                    <a:pt x="11721" y="8250"/>
                  </a:lnTo>
                  <a:lnTo>
                    <a:pt x="11760" y="8177"/>
                  </a:lnTo>
                  <a:lnTo>
                    <a:pt x="11799" y="8098"/>
                  </a:lnTo>
                  <a:lnTo>
                    <a:pt x="11840" y="8013"/>
                  </a:lnTo>
                  <a:lnTo>
                    <a:pt x="11879" y="7924"/>
                  </a:lnTo>
                  <a:lnTo>
                    <a:pt x="11919" y="7829"/>
                  </a:lnTo>
                  <a:lnTo>
                    <a:pt x="11959" y="7729"/>
                  </a:lnTo>
                  <a:lnTo>
                    <a:pt x="11999" y="7622"/>
                  </a:lnTo>
                  <a:lnTo>
                    <a:pt x="12039" y="7509"/>
                  </a:lnTo>
                  <a:lnTo>
                    <a:pt x="12079" y="7392"/>
                  </a:lnTo>
                  <a:lnTo>
                    <a:pt x="12119" y="7270"/>
                  </a:lnTo>
                  <a:lnTo>
                    <a:pt x="12159" y="7143"/>
                  </a:lnTo>
                  <a:lnTo>
                    <a:pt x="12199" y="7013"/>
                  </a:lnTo>
                  <a:lnTo>
                    <a:pt x="12240" y="6880"/>
                  </a:lnTo>
                  <a:lnTo>
                    <a:pt x="12279" y="6743"/>
                  </a:lnTo>
                  <a:lnTo>
                    <a:pt x="12320" y="6600"/>
                  </a:lnTo>
                  <a:lnTo>
                    <a:pt x="12360" y="6454"/>
                  </a:lnTo>
                  <a:lnTo>
                    <a:pt x="12400" y="6304"/>
                  </a:lnTo>
                  <a:lnTo>
                    <a:pt x="12481" y="5995"/>
                  </a:lnTo>
                  <a:lnTo>
                    <a:pt x="12561" y="5680"/>
                  </a:lnTo>
                  <a:lnTo>
                    <a:pt x="12601" y="5520"/>
                  </a:lnTo>
                  <a:lnTo>
                    <a:pt x="12641" y="5356"/>
                  </a:lnTo>
                  <a:lnTo>
                    <a:pt x="12722" y="5023"/>
                  </a:lnTo>
                  <a:lnTo>
                    <a:pt x="12802" y="4685"/>
                  </a:lnTo>
                  <a:lnTo>
                    <a:pt x="12883" y="4348"/>
                  </a:lnTo>
                  <a:lnTo>
                    <a:pt x="12963" y="4012"/>
                  </a:lnTo>
                  <a:lnTo>
                    <a:pt x="13044" y="3674"/>
                  </a:lnTo>
                  <a:lnTo>
                    <a:pt x="13124" y="3340"/>
                  </a:lnTo>
                  <a:lnTo>
                    <a:pt x="13164" y="3176"/>
                  </a:lnTo>
                  <a:lnTo>
                    <a:pt x="13204" y="3016"/>
                  </a:lnTo>
                  <a:lnTo>
                    <a:pt x="13285" y="2700"/>
                  </a:lnTo>
                  <a:lnTo>
                    <a:pt x="13366" y="2391"/>
                  </a:lnTo>
                  <a:lnTo>
                    <a:pt x="13406" y="2240"/>
                  </a:lnTo>
                  <a:lnTo>
                    <a:pt x="13446" y="2093"/>
                  </a:lnTo>
                  <a:lnTo>
                    <a:pt x="13487" y="1950"/>
                  </a:lnTo>
                  <a:lnTo>
                    <a:pt x="13527" y="1812"/>
                  </a:lnTo>
                  <a:lnTo>
                    <a:pt x="13568" y="1678"/>
                  </a:lnTo>
                  <a:lnTo>
                    <a:pt x="13608" y="1548"/>
                  </a:lnTo>
                  <a:lnTo>
                    <a:pt x="13648" y="1420"/>
                  </a:lnTo>
                  <a:lnTo>
                    <a:pt x="13688" y="1297"/>
                  </a:lnTo>
                  <a:lnTo>
                    <a:pt x="13728" y="1178"/>
                  </a:lnTo>
                  <a:lnTo>
                    <a:pt x="13769" y="1064"/>
                  </a:lnTo>
                  <a:lnTo>
                    <a:pt x="13809" y="956"/>
                  </a:lnTo>
                  <a:lnTo>
                    <a:pt x="13850" y="854"/>
                  </a:lnTo>
                  <a:lnTo>
                    <a:pt x="13891" y="758"/>
                  </a:lnTo>
                  <a:lnTo>
                    <a:pt x="13932" y="666"/>
                  </a:lnTo>
                  <a:lnTo>
                    <a:pt x="13973" y="579"/>
                  </a:lnTo>
                  <a:lnTo>
                    <a:pt x="14013" y="498"/>
                  </a:lnTo>
                  <a:lnTo>
                    <a:pt x="14054" y="422"/>
                  </a:lnTo>
                  <a:lnTo>
                    <a:pt x="14095" y="352"/>
                  </a:lnTo>
                  <a:lnTo>
                    <a:pt x="14136" y="288"/>
                  </a:lnTo>
                  <a:lnTo>
                    <a:pt x="14178" y="231"/>
                  </a:lnTo>
                  <a:lnTo>
                    <a:pt x="14220" y="180"/>
                  </a:lnTo>
                  <a:lnTo>
                    <a:pt x="14263" y="135"/>
                  </a:lnTo>
                  <a:lnTo>
                    <a:pt x="14305" y="97"/>
                  </a:lnTo>
                  <a:lnTo>
                    <a:pt x="14349" y="64"/>
                  </a:lnTo>
                  <a:lnTo>
                    <a:pt x="14394" y="38"/>
                  </a:lnTo>
                  <a:lnTo>
                    <a:pt x="14440" y="18"/>
                  </a:lnTo>
                  <a:cubicBezTo>
                    <a:pt x="14442" y="17"/>
                    <a:pt x="14444" y="16"/>
                    <a:pt x="14447" y="15"/>
                  </a:cubicBezTo>
                  <a:lnTo>
                    <a:pt x="14487" y="5"/>
                  </a:lnTo>
                  <a:cubicBezTo>
                    <a:pt x="14489" y="5"/>
                    <a:pt x="14492" y="4"/>
                    <a:pt x="14494" y="4"/>
                  </a:cubicBezTo>
                  <a:lnTo>
                    <a:pt x="14535" y="1"/>
                  </a:lnTo>
                  <a:cubicBezTo>
                    <a:pt x="14538" y="0"/>
                    <a:pt x="14540" y="0"/>
                    <a:pt x="14543" y="1"/>
                  </a:cubicBezTo>
                  <a:lnTo>
                    <a:pt x="14583" y="4"/>
                  </a:lnTo>
                  <a:cubicBezTo>
                    <a:pt x="14586" y="4"/>
                    <a:pt x="14588" y="5"/>
                    <a:pt x="14590" y="5"/>
                  </a:cubicBezTo>
                  <a:lnTo>
                    <a:pt x="14631" y="15"/>
                  </a:lnTo>
                  <a:cubicBezTo>
                    <a:pt x="14633" y="16"/>
                    <a:pt x="14636" y="17"/>
                    <a:pt x="14638" y="18"/>
                  </a:cubicBezTo>
                  <a:lnTo>
                    <a:pt x="14678" y="35"/>
                  </a:lnTo>
                  <a:lnTo>
                    <a:pt x="14724" y="61"/>
                  </a:lnTo>
                  <a:lnTo>
                    <a:pt x="14769" y="94"/>
                  </a:lnTo>
                  <a:lnTo>
                    <a:pt x="14812" y="133"/>
                  </a:lnTo>
                  <a:lnTo>
                    <a:pt x="14855" y="178"/>
                  </a:lnTo>
                  <a:lnTo>
                    <a:pt x="14897" y="229"/>
                  </a:lnTo>
                  <a:lnTo>
                    <a:pt x="14940" y="286"/>
                  </a:lnTo>
                  <a:lnTo>
                    <a:pt x="14981" y="350"/>
                  </a:lnTo>
                  <a:lnTo>
                    <a:pt x="15023" y="421"/>
                  </a:lnTo>
                  <a:lnTo>
                    <a:pt x="15064" y="497"/>
                  </a:lnTo>
                  <a:lnTo>
                    <a:pt x="15105" y="578"/>
                  </a:lnTo>
                  <a:lnTo>
                    <a:pt x="15145" y="665"/>
                  </a:lnTo>
                  <a:lnTo>
                    <a:pt x="15186" y="757"/>
                  </a:lnTo>
                  <a:lnTo>
                    <a:pt x="15227" y="853"/>
                  </a:lnTo>
                  <a:lnTo>
                    <a:pt x="15268" y="955"/>
                  </a:lnTo>
                  <a:lnTo>
                    <a:pt x="15308" y="1064"/>
                  </a:lnTo>
                  <a:lnTo>
                    <a:pt x="15349" y="1177"/>
                  </a:lnTo>
                  <a:lnTo>
                    <a:pt x="15389" y="1297"/>
                  </a:lnTo>
                  <a:lnTo>
                    <a:pt x="15429" y="1420"/>
                  </a:lnTo>
                  <a:lnTo>
                    <a:pt x="15470" y="1547"/>
                  </a:lnTo>
                  <a:lnTo>
                    <a:pt x="15510" y="1678"/>
                  </a:lnTo>
                  <a:lnTo>
                    <a:pt x="15550" y="1812"/>
                  </a:lnTo>
                  <a:lnTo>
                    <a:pt x="15591" y="1949"/>
                  </a:lnTo>
                  <a:lnTo>
                    <a:pt x="15631" y="2092"/>
                  </a:lnTo>
                  <a:lnTo>
                    <a:pt x="15672" y="2240"/>
                  </a:lnTo>
                  <a:lnTo>
                    <a:pt x="15712" y="2391"/>
                  </a:lnTo>
                  <a:lnTo>
                    <a:pt x="15792" y="2700"/>
                  </a:lnTo>
                  <a:lnTo>
                    <a:pt x="15873" y="3016"/>
                  </a:lnTo>
                  <a:lnTo>
                    <a:pt x="15913" y="3176"/>
                  </a:lnTo>
                  <a:lnTo>
                    <a:pt x="15954" y="3340"/>
                  </a:lnTo>
                  <a:lnTo>
                    <a:pt x="16034" y="3674"/>
                  </a:lnTo>
                  <a:lnTo>
                    <a:pt x="16115" y="4012"/>
                  </a:lnTo>
                  <a:lnTo>
                    <a:pt x="16195" y="4348"/>
                  </a:lnTo>
                  <a:lnTo>
                    <a:pt x="16276" y="4685"/>
                  </a:lnTo>
                  <a:lnTo>
                    <a:pt x="16356" y="5023"/>
                  </a:lnTo>
                  <a:lnTo>
                    <a:pt x="16436" y="5357"/>
                  </a:lnTo>
                  <a:lnTo>
                    <a:pt x="16477" y="5520"/>
                  </a:lnTo>
                  <a:lnTo>
                    <a:pt x="16517" y="5680"/>
                  </a:lnTo>
                  <a:lnTo>
                    <a:pt x="16597" y="5996"/>
                  </a:lnTo>
                  <a:lnTo>
                    <a:pt x="16677" y="6304"/>
                  </a:lnTo>
                  <a:lnTo>
                    <a:pt x="16718" y="6454"/>
                  </a:lnTo>
                  <a:lnTo>
                    <a:pt x="16758" y="6601"/>
                  </a:lnTo>
                  <a:lnTo>
                    <a:pt x="16798" y="6743"/>
                  </a:lnTo>
                  <a:lnTo>
                    <a:pt x="16838" y="6880"/>
                  </a:lnTo>
                  <a:lnTo>
                    <a:pt x="16878" y="7013"/>
                  </a:lnTo>
                  <a:lnTo>
                    <a:pt x="16918" y="7143"/>
                  </a:lnTo>
                  <a:lnTo>
                    <a:pt x="16959" y="7270"/>
                  </a:lnTo>
                  <a:lnTo>
                    <a:pt x="16999" y="7393"/>
                  </a:lnTo>
                  <a:lnTo>
                    <a:pt x="17038" y="7510"/>
                  </a:lnTo>
                  <a:lnTo>
                    <a:pt x="17079" y="7623"/>
                  </a:lnTo>
                  <a:lnTo>
                    <a:pt x="17118" y="7730"/>
                  </a:lnTo>
                  <a:lnTo>
                    <a:pt x="17159" y="7830"/>
                  </a:lnTo>
                  <a:lnTo>
                    <a:pt x="17199" y="7924"/>
                  </a:lnTo>
                  <a:lnTo>
                    <a:pt x="17238" y="8015"/>
                  </a:lnTo>
                  <a:lnTo>
                    <a:pt x="17278" y="8099"/>
                  </a:lnTo>
                  <a:lnTo>
                    <a:pt x="17318" y="8179"/>
                  </a:lnTo>
                  <a:lnTo>
                    <a:pt x="17357" y="8252"/>
                  </a:lnTo>
                  <a:lnTo>
                    <a:pt x="17397" y="8319"/>
                  </a:lnTo>
                  <a:lnTo>
                    <a:pt x="17436" y="8379"/>
                  </a:lnTo>
                  <a:lnTo>
                    <a:pt x="17475" y="8432"/>
                  </a:lnTo>
                  <a:lnTo>
                    <a:pt x="17513" y="8478"/>
                  </a:lnTo>
                  <a:lnTo>
                    <a:pt x="17551" y="8518"/>
                  </a:lnTo>
                  <a:lnTo>
                    <a:pt x="17589" y="8551"/>
                  </a:lnTo>
                  <a:lnTo>
                    <a:pt x="17626" y="8578"/>
                  </a:lnTo>
                  <a:lnTo>
                    <a:pt x="17661" y="8599"/>
                  </a:lnTo>
                  <a:lnTo>
                    <a:pt x="17696" y="8613"/>
                  </a:lnTo>
                  <a:lnTo>
                    <a:pt x="17689" y="8611"/>
                  </a:lnTo>
                  <a:lnTo>
                    <a:pt x="17729" y="8621"/>
                  </a:lnTo>
                  <a:lnTo>
                    <a:pt x="17722" y="8620"/>
                  </a:lnTo>
                  <a:lnTo>
                    <a:pt x="17762" y="8623"/>
                  </a:lnTo>
                  <a:lnTo>
                    <a:pt x="17754" y="8623"/>
                  </a:lnTo>
                  <a:lnTo>
                    <a:pt x="17794" y="8620"/>
                  </a:lnTo>
                  <a:lnTo>
                    <a:pt x="17786" y="8621"/>
                  </a:lnTo>
                  <a:lnTo>
                    <a:pt x="17827" y="8611"/>
                  </a:lnTo>
                  <a:lnTo>
                    <a:pt x="17820" y="8613"/>
                  </a:lnTo>
                  <a:lnTo>
                    <a:pt x="17860" y="8596"/>
                  </a:lnTo>
                  <a:lnTo>
                    <a:pt x="17895" y="8575"/>
                  </a:lnTo>
                  <a:lnTo>
                    <a:pt x="17930" y="8549"/>
                  </a:lnTo>
                  <a:lnTo>
                    <a:pt x="17967" y="8515"/>
                  </a:lnTo>
                  <a:lnTo>
                    <a:pt x="18005" y="8475"/>
                  </a:lnTo>
                  <a:lnTo>
                    <a:pt x="18042" y="8429"/>
                  </a:lnTo>
                  <a:lnTo>
                    <a:pt x="18081" y="8377"/>
                  </a:lnTo>
                  <a:lnTo>
                    <a:pt x="18120" y="8317"/>
                  </a:lnTo>
                  <a:lnTo>
                    <a:pt x="18159" y="8250"/>
                  </a:lnTo>
                  <a:lnTo>
                    <a:pt x="18198" y="8177"/>
                  </a:lnTo>
                  <a:lnTo>
                    <a:pt x="18238" y="8098"/>
                  </a:lnTo>
                  <a:lnTo>
                    <a:pt x="18277" y="8014"/>
                  </a:lnTo>
                  <a:lnTo>
                    <a:pt x="18318" y="7923"/>
                  </a:lnTo>
                  <a:lnTo>
                    <a:pt x="18357" y="7829"/>
                  </a:lnTo>
                  <a:lnTo>
                    <a:pt x="18397" y="7729"/>
                  </a:lnTo>
                  <a:lnTo>
                    <a:pt x="18437" y="7622"/>
                  </a:lnTo>
                  <a:lnTo>
                    <a:pt x="18477" y="7509"/>
                  </a:lnTo>
                  <a:lnTo>
                    <a:pt x="18517" y="7392"/>
                  </a:lnTo>
                  <a:lnTo>
                    <a:pt x="18557" y="7270"/>
                  </a:lnTo>
                  <a:lnTo>
                    <a:pt x="18597" y="7143"/>
                  </a:lnTo>
                  <a:lnTo>
                    <a:pt x="18637" y="7013"/>
                  </a:lnTo>
                  <a:lnTo>
                    <a:pt x="18678" y="6880"/>
                  </a:lnTo>
                  <a:lnTo>
                    <a:pt x="18718" y="6742"/>
                  </a:lnTo>
                  <a:lnTo>
                    <a:pt x="18758" y="6600"/>
                  </a:lnTo>
                  <a:lnTo>
                    <a:pt x="18798" y="6454"/>
                  </a:lnTo>
                  <a:lnTo>
                    <a:pt x="18838" y="6304"/>
                  </a:lnTo>
                  <a:lnTo>
                    <a:pt x="18919" y="5995"/>
                  </a:lnTo>
                  <a:lnTo>
                    <a:pt x="18999" y="5680"/>
                  </a:lnTo>
                  <a:lnTo>
                    <a:pt x="19039" y="5520"/>
                  </a:lnTo>
                  <a:lnTo>
                    <a:pt x="19079" y="5356"/>
                  </a:lnTo>
                  <a:lnTo>
                    <a:pt x="19160" y="5023"/>
                  </a:lnTo>
                  <a:lnTo>
                    <a:pt x="19240" y="4685"/>
                  </a:lnTo>
                  <a:lnTo>
                    <a:pt x="19321" y="4348"/>
                  </a:lnTo>
                  <a:cubicBezTo>
                    <a:pt x="19327" y="4323"/>
                    <a:pt x="19353" y="4307"/>
                    <a:pt x="19379" y="4313"/>
                  </a:cubicBezTo>
                  <a:cubicBezTo>
                    <a:pt x="19404" y="4319"/>
                    <a:pt x="19420" y="4345"/>
                    <a:pt x="19414" y="4371"/>
                  </a:cubicBezTo>
                  <a:lnTo>
                    <a:pt x="19334" y="4707"/>
                  </a:lnTo>
                  <a:lnTo>
                    <a:pt x="19253" y="5045"/>
                  </a:lnTo>
                  <a:lnTo>
                    <a:pt x="19173" y="5380"/>
                  </a:lnTo>
                  <a:lnTo>
                    <a:pt x="19132" y="5543"/>
                  </a:lnTo>
                  <a:lnTo>
                    <a:pt x="19092" y="5704"/>
                  </a:lnTo>
                  <a:lnTo>
                    <a:pt x="19011" y="6020"/>
                  </a:lnTo>
                  <a:lnTo>
                    <a:pt x="18931" y="6329"/>
                  </a:lnTo>
                  <a:lnTo>
                    <a:pt x="18891" y="6480"/>
                  </a:lnTo>
                  <a:lnTo>
                    <a:pt x="18850" y="6626"/>
                  </a:lnTo>
                  <a:lnTo>
                    <a:pt x="18810" y="6770"/>
                  </a:lnTo>
                  <a:lnTo>
                    <a:pt x="18769" y="6907"/>
                  </a:lnTo>
                  <a:lnTo>
                    <a:pt x="18729" y="7041"/>
                  </a:lnTo>
                  <a:lnTo>
                    <a:pt x="18689" y="7172"/>
                  </a:lnTo>
                  <a:lnTo>
                    <a:pt x="18648" y="7299"/>
                  </a:lnTo>
                  <a:lnTo>
                    <a:pt x="18608" y="7423"/>
                  </a:lnTo>
                  <a:lnTo>
                    <a:pt x="18568" y="7542"/>
                  </a:lnTo>
                  <a:lnTo>
                    <a:pt x="18527" y="7656"/>
                  </a:lnTo>
                  <a:lnTo>
                    <a:pt x="18487" y="7764"/>
                  </a:lnTo>
                  <a:lnTo>
                    <a:pt x="18446" y="7866"/>
                  </a:lnTo>
                  <a:lnTo>
                    <a:pt x="18405" y="7962"/>
                  </a:lnTo>
                  <a:lnTo>
                    <a:pt x="18364" y="8054"/>
                  </a:lnTo>
                  <a:lnTo>
                    <a:pt x="18324" y="8141"/>
                  </a:lnTo>
                  <a:lnTo>
                    <a:pt x="18283" y="8223"/>
                  </a:lnTo>
                  <a:lnTo>
                    <a:pt x="18242" y="8299"/>
                  </a:lnTo>
                  <a:lnTo>
                    <a:pt x="18200" y="8369"/>
                  </a:lnTo>
                  <a:lnTo>
                    <a:pt x="18159" y="8433"/>
                  </a:lnTo>
                  <a:lnTo>
                    <a:pt x="18116" y="8491"/>
                  </a:lnTo>
                  <a:lnTo>
                    <a:pt x="18074" y="8542"/>
                  </a:lnTo>
                  <a:lnTo>
                    <a:pt x="18031" y="8587"/>
                  </a:lnTo>
                  <a:lnTo>
                    <a:pt x="17988" y="8625"/>
                  </a:lnTo>
                  <a:lnTo>
                    <a:pt x="17943" y="8658"/>
                  </a:lnTo>
                  <a:lnTo>
                    <a:pt x="17897" y="8685"/>
                  </a:lnTo>
                  <a:lnTo>
                    <a:pt x="17857" y="8702"/>
                  </a:lnTo>
                  <a:cubicBezTo>
                    <a:pt x="17855" y="8703"/>
                    <a:pt x="17852" y="8703"/>
                    <a:pt x="17850" y="8704"/>
                  </a:cubicBezTo>
                  <a:lnTo>
                    <a:pt x="17809" y="8714"/>
                  </a:lnTo>
                  <a:cubicBezTo>
                    <a:pt x="17807" y="8715"/>
                    <a:pt x="17805" y="8715"/>
                    <a:pt x="17802" y="8715"/>
                  </a:cubicBezTo>
                  <a:lnTo>
                    <a:pt x="17762" y="8719"/>
                  </a:lnTo>
                  <a:cubicBezTo>
                    <a:pt x="17759" y="8719"/>
                    <a:pt x="17757" y="8719"/>
                    <a:pt x="17754" y="8719"/>
                  </a:cubicBezTo>
                  <a:lnTo>
                    <a:pt x="17713" y="8715"/>
                  </a:lnTo>
                  <a:cubicBezTo>
                    <a:pt x="17711" y="8715"/>
                    <a:pt x="17708" y="8715"/>
                    <a:pt x="17706" y="8714"/>
                  </a:cubicBezTo>
                  <a:lnTo>
                    <a:pt x="17666" y="8704"/>
                  </a:lnTo>
                  <a:cubicBezTo>
                    <a:pt x="17663" y="8703"/>
                    <a:pt x="17661" y="8703"/>
                    <a:pt x="17659" y="8702"/>
                  </a:cubicBezTo>
                  <a:lnTo>
                    <a:pt x="17613" y="8682"/>
                  </a:lnTo>
                  <a:lnTo>
                    <a:pt x="17568" y="8656"/>
                  </a:lnTo>
                  <a:lnTo>
                    <a:pt x="17524" y="8623"/>
                  </a:lnTo>
                  <a:lnTo>
                    <a:pt x="17482" y="8584"/>
                  </a:lnTo>
                  <a:lnTo>
                    <a:pt x="17439" y="8539"/>
                  </a:lnTo>
                  <a:lnTo>
                    <a:pt x="17397" y="8488"/>
                  </a:lnTo>
                  <a:lnTo>
                    <a:pt x="17355" y="8431"/>
                  </a:lnTo>
                  <a:lnTo>
                    <a:pt x="17314" y="8367"/>
                  </a:lnTo>
                  <a:lnTo>
                    <a:pt x="17273" y="8297"/>
                  </a:lnTo>
                  <a:lnTo>
                    <a:pt x="17232" y="8221"/>
                  </a:lnTo>
                  <a:lnTo>
                    <a:pt x="17192" y="8140"/>
                  </a:lnTo>
                  <a:lnTo>
                    <a:pt x="17151" y="8053"/>
                  </a:lnTo>
                  <a:lnTo>
                    <a:pt x="17110" y="7962"/>
                  </a:lnTo>
                  <a:lnTo>
                    <a:pt x="17069" y="7865"/>
                  </a:lnTo>
                  <a:lnTo>
                    <a:pt x="17028" y="7763"/>
                  </a:lnTo>
                  <a:lnTo>
                    <a:pt x="16988" y="7655"/>
                  </a:lnTo>
                  <a:lnTo>
                    <a:pt x="16948" y="7541"/>
                  </a:lnTo>
                  <a:lnTo>
                    <a:pt x="16907" y="7422"/>
                  </a:lnTo>
                  <a:lnTo>
                    <a:pt x="16867" y="7299"/>
                  </a:lnTo>
                  <a:lnTo>
                    <a:pt x="16827" y="7172"/>
                  </a:lnTo>
                  <a:lnTo>
                    <a:pt x="16787" y="7041"/>
                  </a:lnTo>
                  <a:lnTo>
                    <a:pt x="16746" y="6907"/>
                  </a:lnTo>
                  <a:lnTo>
                    <a:pt x="16706" y="6769"/>
                  </a:lnTo>
                  <a:lnTo>
                    <a:pt x="16665" y="6626"/>
                  </a:lnTo>
                  <a:lnTo>
                    <a:pt x="16625" y="6479"/>
                  </a:lnTo>
                  <a:lnTo>
                    <a:pt x="16585" y="6329"/>
                  </a:lnTo>
                  <a:lnTo>
                    <a:pt x="16504" y="6019"/>
                  </a:lnTo>
                  <a:lnTo>
                    <a:pt x="16423" y="5704"/>
                  </a:lnTo>
                  <a:lnTo>
                    <a:pt x="16383" y="5543"/>
                  </a:lnTo>
                  <a:lnTo>
                    <a:pt x="16343" y="5379"/>
                  </a:lnTo>
                  <a:lnTo>
                    <a:pt x="16263" y="5045"/>
                  </a:lnTo>
                  <a:lnTo>
                    <a:pt x="16182" y="4707"/>
                  </a:lnTo>
                  <a:lnTo>
                    <a:pt x="16102" y="4371"/>
                  </a:lnTo>
                  <a:lnTo>
                    <a:pt x="16021" y="4035"/>
                  </a:lnTo>
                  <a:lnTo>
                    <a:pt x="15941" y="3697"/>
                  </a:lnTo>
                  <a:lnTo>
                    <a:pt x="15860" y="3363"/>
                  </a:lnTo>
                  <a:lnTo>
                    <a:pt x="15820" y="3200"/>
                  </a:lnTo>
                  <a:lnTo>
                    <a:pt x="15780" y="3039"/>
                  </a:lnTo>
                  <a:lnTo>
                    <a:pt x="15700" y="2724"/>
                  </a:lnTo>
                  <a:lnTo>
                    <a:pt x="15619" y="2415"/>
                  </a:lnTo>
                  <a:lnTo>
                    <a:pt x="15579" y="2265"/>
                  </a:lnTo>
                  <a:lnTo>
                    <a:pt x="15539" y="2118"/>
                  </a:lnTo>
                  <a:lnTo>
                    <a:pt x="15499" y="1977"/>
                  </a:lnTo>
                  <a:lnTo>
                    <a:pt x="15459" y="1839"/>
                  </a:lnTo>
                  <a:lnTo>
                    <a:pt x="15418" y="1706"/>
                  </a:lnTo>
                  <a:lnTo>
                    <a:pt x="15378" y="1577"/>
                  </a:lnTo>
                  <a:lnTo>
                    <a:pt x="15338" y="1450"/>
                  </a:lnTo>
                  <a:lnTo>
                    <a:pt x="15298" y="1327"/>
                  </a:lnTo>
                  <a:lnTo>
                    <a:pt x="15258" y="1210"/>
                  </a:lnTo>
                  <a:lnTo>
                    <a:pt x="15218" y="1097"/>
                  </a:lnTo>
                  <a:lnTo>
                    <a:pt x="15178" y="991"/>
                  </a:lnTo>
                  <a:lnTo>
                    <a:pt x="15138" y="891"/>
                  </a:lnTo>
                  <a:lnTo>
                    <a:pt x="15099" y="796"/>
                  </a:lnTo>
                  <a:lnTo>
                    <a:pt x="15058" y="706"/>
                  </a:lnTo>
                  <a:lnTo>
                    <a:pt x="15019" y="622"/>
                  </a:lnTo>
                  <a:lnTo>
                    <a:pt x="14979" y="542"/>
                  </a:lnTo>
                  <a:lnTo>
                    <a:pt x="14940" y="469"/>
                  </a:lnTo>
                  <a:lnTo>
                    <a:pt x="14901" y="402"/>
                  </a:lnTo>
                  <a:lnTo>
                    <a:pt x="14862" y="343"/>
                  </a:lnTo>
                  <a:lnTo>
                    <a:pt x="14823" y="290"/>
                  </a:lnTo>
                  <a:lnTo>
                    <a:pt x="14786" y="244"/>
                  </a:lnTo>
                  <a:lnTo>
                    <a:pt x="14748" y="204"/>
                  </a:lnTo>
                  <a:lnTo>
                    <a:pt x="14711" y="171"/>
                  </a:lnTo>
                  <a:lnTo>
                    <a:pt x="14676" y="144"/>
                  </a:lnTo>
                  <a:lnTo>
                    <a:pt x="14641" y="123"/>
                  </a:lnTo>
                  <a:lnTo>
                    <a:pt x="14601" y="106"/>
                  </a:lnTo>
                  <a:lnTo>
                    <a:pt x="14608" y="109"/>
                  </a:lnTo>
                  <a:lnTo>
                    <a:pt x="14567" y="99"/>
                  </a:lnTo>
                  <a:lnTo>
                    <a:pt x="14575" y="100"/>
                  </a:lnTo>
                  <a:lnTo>
                    <a:pt x="14535" y="96"/>
                  </a:lnTo>
                  <a:lnTo>
                    <a:pt x="14543" y="96"/>
                  </a:lnTo>
                  <a:lnTo>
                    <a:pt x="14503" y="100"/>
                  </a:lnTo>
                  <a:lnTo>
                    <a:pt x="14510" y="99"/>
                  </a:lnTo>
                  <a:lnTo>
                    <a:pt x="14470" y="109"/>
                  </a:lnTo>
                  <a:lnTo>
                    <a:pt x="14477" y="106"/>
                  </a:lnTo>
                  <a:lnTo>
                    <a:pt x="14442" y="120"/>
                  </a:lnTo>
                  <a:lnTo>
                    <a:pt x="14407" y="141"/>
                  </a:lnTo>
                  <a:lnTo>
                    <a:pt x="14370" y="168"/>
                  </a:lnTo>
                  <a:lnTo>
                    <a:pt x="14332" y="202"/>
                  </a:lnTo>
                  <a:lnTo>
                    <a:pt x="14294" y="242"/>
                  </a:lnTo>
                  <a:lnTo>
                    <a:pt x="14256" y="288"/>
                  </a:lnTo>
                  <a:lnTo>
                    <a:pt x="14217" y="340"/>
                  </a:lnTo>
                  <a:lnTo>
                    <a:pt x="14178" y="401"/>
                  </a:lnTo>
                  <a:lnTo>
                    <a:pt x="14138" y="468"/>
                  </a:lnTo>
                  <a:lnTo>
                    <a:pt x="14099" y="541"/>
                  </a:lnTo>
                  <a:lnTo>
                    <a:pt x="14059" y="621"/>
                  </a:lnTo>
                  <a:lnTo>
                    <a:pt x="14019" y="705"/>
                  </a:lnTo>
                  <a:lnTo>
                    <a:pt x="13980" y="795"/>
                  </a:lnTo>
                  <a:lnTo>
                    <a:pt x="13940" y="890"/>
                  </a:lnTo>
                  <a:lnTo>
                    <a:pt x="13899" y="990"/>
                  </a:lnTo>
                  <a:lnTo>
                    <a:pt x="13860" y="1097"/>
                  </a:lnTo>
                  <a:lnTo>
                    <a:pt x="13819" y="1209"/>
                  </a:lnTo>
                  <a:lnTo>
                    <a:pt x="13780" y="1327"/>
                  </a:lnTo>
                  <a:lnTo>
                    <a:pt x="13740" y="1450"/>
                  </a:lnTo>
                  <a:lnTo>
                    <a:pt x="13699" y="1576"/>
                  </a:lnTo>
                  <a:lnTo>
                    <a:pt x="13659" y="1706"/>
                  </a:lnTo>
                  <a:lnTo>
                    <a:pt x="13619" y="1839"/>
                  </a:lnTo>
                  <a:lnTo>
                    <a:pt x="13579" y="1976"/>
                  </a:lnTo>
                  <a:lnTo>
                    <a:pt x="13539" y="2118"/>
                  </a:lnTo>
                  <a:lnTo>
                    <a:pt x="13499" y="2265"/>
                  </a:lnTo>
                  <a:lnTo>
                    <a:pt x="13458" y="2415"/>
                  </a:lnTo>
                  <a:lnTo>
                    <a:pt x="13378" y="2724"/>
                  </a:lnTo>
                  <a:lnTo>
                    <a:pt x="13298" y="3039"/>
                  </a:lnTo>
                  <a:lnTo>
                    <a:pt x="13258" y="3200"/>
                  </a:lnTo>
                  <a:lnTo>
                    <a:pt x="13217" y="3363"/>
                  </a:lnTo>
                  <a:lnTo>
                    <a:pt x="13137" y="3697"/>
                  </a:lnTo>
                  <a:lnTo>
                    <a:pt x="13057" y="4035"/>
                  </a:lnTo>
                  <a:lnTo>
                    <a:pt x="12976" y="4371"/>
                  </a:lnTo>
                  <a:lnTo>
                    <a:pt x="12896" y="4707"/>
                  </a:lnTo>
                  <a:lnTo>
                    <a:pt x="12815" y="5045"/>
                  </a:lnTo>
                  <a:lnTo>
                    <a:pt x="12735" y="5380"/>
                  </a:lnTo>
                  <a:lnTo>
                    <a:pt x="12694" y="5543"/>
                  </a:lnTo>
                  <a:lnTo>
                    <a:pt x="12654" y="5704"/>
                  </a:lnTo>
                  <a:lnTo>
                    <a:pt x="12573" y="6020"/>
                  </a:lnTo>
                  <a:lnTo>
                    <a:pt x="12493" y="6329"/>
                  </a:lnTo>
                  <a:lnTo>
                    <a:pt x="12452" y="6480"/>
                  </a:lnTo>
                  <a:lnTo>
                    <a:pt x="12412" y="6627"/>
                  </a:lnTo>
                  <a:lnTo>
                    <a:pt x="12372" y="6769"/>
                  </a:lnTo>
                  <a:lnTo>
                    <a:pt x="12331" y="6907"/>
                  </a:lnTo>
                  <a:lnTo>
                    <a:pt x="12291" y="7041"/>
                  </a:lnTo>
                  <a:lnTo>
                    <a:pt x="12251" y="7172"/>
                  </a:lnTo>
                  <a:lnTo>
                    <a:pt x="12210" y="7299"/>
                  </a:lnTo>
                  <a:lnTo>
                    <a:pt x="12170" y="7423"/>
                  </a:lnTo>
                  <a:lnTo>
                    <a:pt x="12130" y="7542"/>
                  </a:lnTo>
                  <a:lnTo>
                    <a:pt x="12089" y="7656"/>
                  </a:lnTo>
                  <a:lnTo>
                    <a:pt x="12049" y="7764"/>
                  </a:lnTo>
                  <a:lnTo>
                    <a:pt x="12008" y="7866"/>
                  </a:lnTo>
                  <a:lnTo>
                    <a:pt x="11967" y="7962"/>
                  </a:lnTo>
                  <a:lnTo>
                    <a:pt x="11926" y="8055"/>
                  </a:lnTo>
                  <a:lnTo>
                    <a:pt x="11885" y="8141"/>
                  </a:lnTo>
                  <a:lnTo>
                    <a:pt x="11845" y="8223"/>
                  </a:lnTo>
                  <a:lnTo>
                    <a:pt x="11804" y="8299"/>
                  </a:lnTo>
                  <a:lnTo>
                    <a:pt x="11762" y="8369"/>
                  </a:lnTo>
                  <a:lnTo>
                    <a:pt x="11721" y="8433"/>
                  </a:lnTo>
                  <a:lnTo>
                    <a:pt x="11678" y="8491"/>
                  </a:lnTo>
                  <a:lnTo>
                    <a:pt x="11636" y="8542"/>
                  </a:lnTo>
                  <a:lnTo>
                    <a:pt x="11593" y="8587"/>
                  </a:lnTo>
                  <a:lnTo>
                    <a:pt x="11550" y="8626"/>
                  </a:lnTo>
                  <a:lnTo>
                    <a:pt x="11505" y="8658"/>
                  </a:lnTo>
                  <a:lnTo>
                    <a:pt x="11459" y="8685"/>
                  </a:lnTo>
                  <a:lnTo>
                    <a:pt x="11419" y="8702"/>
                  </a:lnTo>
                  <a:cubicBezTo>
                    <a:pt x="11416" y="8703"/>
                    <a:pt x="11414" y="8703"/>
                    <a:pt x="11412" y="8704"/>
                  </a:cubicBezTo>
                  <a:lnTo>
                    <a:pt x="11372" y="8714"/>
                  </a:lnTo>
                  <a:cubicBezTo>
                    <a:pt x="11369" y="8715"/>
                    <a:pt x="11367" y="8715"/>
                    <a:pt x="11364" y="8715"/>
                  </a:cubicBezTo>
                  <a:lnTo>
                    <a:pt x="11324" y="8719"/>
                  </a:lnTo>
                  <a:cubicBezTo>
                    <a:pt x="11321" y="8719"/>
                    <a:pt x="11318" y="8719"/>
                    <a:pt x="11315" y="8719"/>
                  </a:cubicBezTo>
                  <a:lnTo>
                    <a:pt x="11275" y="8715"/>
                  </a:lnTo>
                  <a:cubicBezTo>
                    <a:pt x="11273" y="8715"/>
                    <a:pt x="11270" y="8715"/>
                    <a:pt x="11268" y="8714"/>
                  </a:cubicBezTo>
                  <a:lnTo>
                    <a:pt x="11227" y="8704"/>
                  </a:lnTo>
                  <a:cubicBezTo>
                    <a:pt x="11225" y="8703"/>
                    <a:pt x="11223" y="8703"/>
                    <a:pt x="11220" y="8702"/>
                  </a:cubicBezTo>
                  <a:lnTo>
                    <a:pt x="11175" y="8682"/>
                  </a:lnTo>
                  <a:lnTo>
                    <a:pt x="11130" y="8656"/>
                  </a:lnTo>
                  <a:lnTo>
                    <a:pt x="11086" y="8623"/>
                  </a:lnTo>
                  <a:lnTo>
                    <a:pt x="11044" y="8584"/>
                  </a:lnTo>
                  <a:lnTo>
                    <a:pt x="11001" y="8539"/>
                  </a:lnTo>
                  <a:lnTo>
                    <a:pt x="10959" y="8488"/>
                  </a:lnTo>
                  <a:lnTo>
                    <a:pt x="10917" y="8431"/>
                  </a:lnTo>
                  <a:lnTo>
                    <a:pt x="10876" y="8367"/>
                  </a:lnTo>
                  <a:lnTo>
                    <a:pt x="10835" y="8297"/>
                  </a:lnTo>
                  <a:lnTo>
                    <a:pt x="10794" y="8222"/>
                  </a:lnTo>
                  <a:lnTo>
                    <a:pt x="10753" y="8140"/>
                  </a:lnTo>
                  <a:lnTo>
                    <a:pt x="10713" y="8053"/>
                  </a:lnTo>
                  <a:lnTo>
                    <a:pt x="10672" y="7962"/>
                  </a:lnTo>
                  <a:lnTo>
                    <a:pt x="10631" y="7865"/>
                  </a:lnTo>
                  <a:lnTo>
                    <a:pt x="10590" y="7763"/>
                  </a:lnTo>
                  <a:lnTo>
                    <a:pt x="10550" y="7655"/>
                  </a:lnTo>
                  <a:lnTo>
                    <a:pt x="10510" y="7541"/>
                  </a:lnTo>
                  <a:lnTo>
                    <a:pt x="10469" y="7422"/>
                  </a:lnTo>
                  <a:lnTo>
                    <a:pt x="10429" y="7299"/>
                  </a:lnTo>
                  <a:lnTo>
                    <a:pt x="10389" y="7172"/>
                  </a:lnTo>
                  <a:lnTo>
                    <a:pt x="10349" y="7041"/>
                  </a:lnTo>
                  <a:lnTo>
                    <a:pt x="10308" y="6907"/>
                  </a:lnTo>
                  <a:lnTo>
                    <a:pt x="10267" y="6769"/>
                  </a:lnTo>
                  <a:lnTo>
                    <a:pt x="10227" y="6626"/>
                  </a:lnTo>
                  <a:lnTo>
                    <a:pt x="10187" y="6479"/>
                  </a:lnTo>
                  <a:lnTo>
                    <a:pt x="10147" y="6329"/>
                  </a:lnTo>
                  <a:lnTo>
                    <a:pt x="10066" y="6019"/>
                  </a:lnTo>
                  <a:lnTo>
                    <a:pt x="9985" y="5704"/>
                  </a:lnTo>
                  <a:lnTo>
                    <a:pt x="9945" y="5543"/>
                  </a:lnTo>
                  <a:lnTo>
                    <a:pt x="9905" y="5379"/>
                  </a:lnTo>
                  <a:lnTo>
                    <a:pt x="9824" y="5045"/>
                  </a:lnTo>
                  <a:lnTo>
                    <a:pt x="9744" y="4707"/>
                  </a:lnTo>
                  <a:lnTo>
                    <a:pt x="9663" y="4371"/>
                  </a:lnTo>
                  <a:lnTo>
                    <a:pt x="9583" y="4035"/>
                  </a:lnTo>
                  <a:lnTo>
                    <a:pt x="9503" y="3697"/>
                  </a:lnTo>
                  <a:lnTo>
                    <a:pt x="9422" y="3363"/>
                  </a:lnTo>
                  <a:lnTo>
                    <a:pt x="9382" y="3200"/>
                  </a:lnTo>
                  <a:lnTo>
                    <a:pt x="9342" y="3039"/>
                  </a:lnTo>
                  <a:lnTo>
                    <a:pt x="9262" y="2724"/>
                  </a:lnTo>
                  <a:lnTo>
                    <a:pt x="9181" y="2415"/>
                  </a:lnTo>
                  <a:lnTo>
                    <a:pt x="9141" y="2265"/>
                  </a:lnTo>
                  <a:lnTo>
                    <a:pt x="9101" y="2119"/>
                  </a:lnTo>
                  <a:lnTo>
                    <a:pt x="9060" y="1976"/>
                  </a:lnTo>
                  <a:lnTo>
                    <a:pt x="9021" y="1839"/>
                  </a:lnTo>
                  <a:lnTo>
                    <a:pt x="8980" y="1706"/>
                  </a:lnTo>
                  <a:lnTo>
                    <a:pt x="8940" y="1577"/>
                  </a:lnTo>
                  <a:lnTo>
                    <a:pt x="8900" y="1450"/>
                  </a:lnTo>
                  <a:lnTo>
                    <a:pt x="8860" y="1327"/>
                  </a:lnTo>
                  <a:lnTo>
                    <a:pt x="8820" y="1210"/>
                  </a:lnTo>
                  <a:lnTo>
                    <a:pt x="8780" y="1097"/>
                  </a:lnTo>
                  <a:lnTo>
                    <a:pt x="8740" y="991"/>
                  </a:lnTo>
                  <a:lnTo>
                    <a:pt x="8700" y="891"/>
                  </a:lnTo>
                  <a:lnTo>
                    <a:pt x="8660" y="796"/>
                  </a:lnTo>
                  <a:lnTo>
                    <a:pt x="8621" y="706"/>
                  </a:lnTo>
                  <a:lnTo>
                    <a:pt x="8580" y="621"/>
                  </a:lnTo>
                  <a:lnTo>
                    <a:pt x="8541" y="542"/>
                  </a:lnTo>
                  <a:lnTo>
                    <a:pt x="8502" y="469"/>
                  </a:lnTo>
                  <a:lnTo>
                    <a:pt x="8463" y="402"/>
                  </a:lnTo>
                  <a:lnTo>
                    <a:pt x="8424" y="343"/>
                  </a:lnTo>
                  <a:lnTo>
                    <a:pt x="8385" y="290"/>
                  </a:lnTo>
                  <a:lnTo>
                    <a:pt x="8348" y="244"/>
                  </a:lnTo>
                  <a:lnTo>
                    <a:pt x="8310" y="204"/>
                  </a:lnTo>
                  <a:lnTo>
                    <a:pt x="8273" y="171"/>
                  </a:lnTo>
                  <a:lnTo>
                    <a:pt x="8237" y="144"/>
                  </a:lnTo>
                  <a:lnTo>
                    <a:pt x="8203" y="123"/>
                  </a:lnTo>
                  <a:lnTo>
                    <a:pt x="8162" y="106"/>
                  </a:lnTo>
                  <a:lnTo>
                    <a:pt x="8169" y="109"/>
                  </a:lnTo>
                  <a:lnTo>
                    <a:pt x="8129" y="99"/>
                  </a:lnTo>
                  <a:lnTo>
                    <a:pt x="8137" y="100"/>
                  </a:lnTo>
                  <a:lnTo>
                    <a:pt x="8096" y="96"/>
                  </a:lnTo>
                  <a:lnTo>
                    <a:pt x="8105" y="96"/>
                  </a:lnTo>
                  <a:lnTo>
                    <a:pt x="8065" y="100"/>
                  </a:lnTo>
                  <a:lnTo>
                    <a:pt x="8072" y="99"/>
                  </a:lnTo>
                  <a:lnTo>
                    <a:pt x="8031" y="109"/>
                  </a:lnTo>
                  <a:lnTo>
                    <a:pt x="8039" y="106"/>
                  </a:lnTo>
                  <a:lnTo>
                    <a:pt x="8004" y="120"/>
                  </a:lnTo>
                  <a:lnTo>
                    <a:pt x="7969" y="141"/>
                  </a:lnTo>
                  <a:lnTo>
                    <a:pt x="7932" y="168"/>
                  </a:lnTo>
                  <a:lnTo>
                    <a:pt x="7894" y="202"/>
                  </a:lnTo>
                  <a:lnTo>
                    <a:pt x="7856" y="242"/>
                  </a:lnTo>
                  <a:lnTo>
                    <a:pt x="7818" y="288"/>
                  </a:lnTo>
                  <a:lnTo>
                    <a:pt x="7779" y="340"/>
                  </a:lnTo>
                  <a:lnTo>
                    <a:pt x="7740" y="401"/>
                  </a:lnTo>
                  <a:lnTo>
                    <a:pt x="7700" y="468"/>
                  </a:lnTo>
                  <a:lnTo>
                    <a:pt x="7661" y="541"/>
                  </a:lnTo>
                  <a:lnTo>
                    <a:pt x="7621" y="620"/>
                  </a:lnTo>
                  <a:lnTo>
                    <a:pt x="7581" y="705"/>
                  </a:lnTo>
                  <a:lnTo>
                    <a:pt x="7541" y="795"/>
                  </a:lnTo>
                  <a:lnTo>
                    <a:pt x="7502" y="890"/>
                  </a:lnTo>
                  <a:lnTo>
                    <a:pt x="7461" y="990"/>
                  </a:lnTo>
                  <a:lnTo>
                    <a:pt x="7422" y="1097"/>
                  </a:lnTo>
                  <a:lnTo>
                    <a:pt x="7381" y="1209"/>
                  </a:lnTo>
                  <a:lnTo>
                    <a:pt x="7342" y="1327"/>
                  </a:lnTo>
                  <a:lnTo>
                    <a:pt x="7302" y="1450"/>
                  </a:lnTo>
                  <a:lnTo>
                    <a:pt x="7261" y="1576"/>
                  </a:lnTo>
                  <a:lnTo>
                    <a:pt x="7221" y="1706"/>
                  </a:lnTo>
                  <a:lnTo>
                    <a:pt x="7181" y="1839"/>
                  </a:lnTo>
                  <a:lnTo>
                    <a:pt x="7141" y="1976"/>
                  </a:lnTo>
                  <a:lnTo>
                    <a:pt x="7101" y="2118"/>
                  </a:lnTo>
                  <a:lnTo>
                    <a:pt x="7060" y="2265"/>
                  </a:lnTo>
                  <a:lnTo>
                    <a:pt x="7020" y="2415"/>
                  </a:lnTo>
                  <a:lnTo>
                    <a:pt x="6940" y="2724"/>
                  </a:lnTo>
                  <a:lnTo>
                    <a:pt x="6860" y="3039"/>
                  </a:lnTo>
                  <a:lnTo>
                    <a:pt x="6820" y="3200"/>
                  </a:lnTo>
                  <a:lnTo>
                    <a:pt x="6779" y="3363"/>
                  </a:lnTo>
                  <a:lnTo>
                    <a:pt x="6699" y="3697"/>
                  </a:lnTo>
                  <a:lnTo>
                    <a:pt x="6618" y="4035"/>
                  </a:lnTo>
                  <a:lnTo>
                    <a:pt x="6538" y="4371"/>
                  </a:lnTo>
                  <a:lnTo>
                    <a:pt x="6457" y="4707"/>
                  </a:lnTo>
                  <a:lnTo>
                    <a:pt x="6377" y="5045"/>
                  </a:lnTo>
                  <a:lnTo>
                    <a:pt x="6297" y="5380"/>
                  </a:lnTo>
                  <a:lnTo>
                    <a:pt x="6256" y="5543"/>
                  </a:lnTo>
                  <a:lnTo>
                    <a:pt x="6216" y="5704"/>
                  </a:lnTo>
                  <a:lnTo>
                    <a:pt x="6135" y="6020"/>
                  </a:lnTo>
                  <a:lnTo>
                    <a:pt x="6055" y="6329"/>
                  </a:lnTo>
                  <a:lnTo>
                    <a:pt x="6014" y="6480"/>
                  </a:lnTo>
                  <a:lnTo>
                    <a:pt x="5974" y="6627"/>
                  </a:lnTo>
                  <a:lnTo>
                    <a:pt x="5934" y="6769"/>
                  </a:lnTo>
                  <a:lnTo>
                    <a:pt x="5893" y="6907"/>
                  </a:lnTo>
                  <a:lnTo>
                    <a:pt x="5853" y="7041"/>
                  </a:lnTo>
                  <a:lnTo>
                    <a:pt x="5813" y="7172"/>
                  </a:lnTo>
                  <a:lnTo>
                    <a:pt x="5772" y="7299"/>
                  </a:lnTo>
                  <a:lnTo>
                    <a:pt x="5732" y="7423"/>
                  </a:lnTo>
                  <a:lnTo>
                    <a:pt x="5691" y="7541"/>
                  </a:lnTo>
                  <a:lnTo>
                    <a:pt x="5651" y="7656"/>
                  </a:lnTo>
                  <a:lnTo>
                    <a:pt x="5610" y="7764"/>
                  </a:lnTo>
                  <a:lnTo>
                    <a:pt x="5570" y="7866"/>
                  </a:lnTo>
                  <a:lnTo>
                    <a:pt x="5529" y="7962"/>
                  </a:lnTo>
                  <a:lnTo>
                    <a:pt x="5488" y="8055"/>
                  </a:lnTo>
                  <a:lnTo>
                    <a:pt x="5447" y="8141"/>
                  </a:lnTo>
                  <a:lnTo>
                    <a:pt x="5407" y="8223"/>
                  </a:lnTo>
                  <a:lnTo>
                    <a:pt x="5366" y="8299"/>
                  </a:lnTo>
                  <a:lnTo>
                    <a:pt x="5324" y="8369"/>
                  </a:lnTo>
                  <a:lnTo>
                    <a:pt x="5283" y="8433"/>
                  </a:lnTo>
                  <a:lnTo>
                    <a:pt x="5240" y="8491"/>
                  </a:lnTo>
                  <a:lnTo>
                    <a:pt x="5198" y="8541"/>
                  </a:lnTo>
                  <a:lnTo>
                    <a:pt x="5155" y="8587"/>
                  </a:lnTo>
                  <a:lnTo>
                    <a:pt x="5111" y="8625"/>
                  </a:lnTo>
                  <a:lnTo>
                    <a:pt x="5067" y="8658"/>
                  </a:lnTo>
                  <a:lnTo>
                    <a:pt x="5021" y="8685"/>
                  </a:lnTo>
                  <a:lnTo>
                    <a:pt x="4981" y="8702"/>
                  </a:lnTo>
                  <a:cubicBezTo>
                    <a:pt x="4978" y="8703"/>
                    <a:pt x="4976" y="8703"/>
                    <a:pt x="4974" y="8704"/>
                  </a:cubicBezTo>
                  <a:lnTo>
                    <a:pt x="4934" y="8714"/>
                  </a:lnTo>
                  <a:cubicBezTo>
                    <a:pt x="4931" y="8715"/>
                    <a:pt x="4929" y="8715"/>
                    <a:pt x="4926" y="8715"/>
                  </a:cubicBezTo>
                  <a:lnTo>
                    <a:pt x="4886" y="8719"/>
                  </a:lnTo>
                  <a:cubicBezTo>
                    <a:pt x="4883" y="8719"/>
                    <a:pt x="4880" y="8719"/>
                    <a:pt x="4877" y="8719"/>
                  </a:cubicBezTo>
                  <a:lnTo>
                    <a:pt x="4837" y="8715"/>
                  </a:lnTo>
                  <a:cubicBezTo>
                    <a:pt x="4835" y="8715"/>
                    <a:pt x="4832" y="8715"/>
                    <a:pt x="4830" y="8714"/>
                  </a:cubicBezTo>
                  <a:lnTo>
                    <a:pt x="4789" y="8704"/>
                  </a:lnTo>
                  <a:cubicBezTo>
                    <a:pt x="4787" y="8703"/>
                    <a:pt x="4785" y="8703"/>
                    <a:pt x="4782" y="8702"/>
                  </a:cubicBezTo>
                  <a:lnTo>
                    <a:pt x="4737" y="8682"/>
                  </a:lnTo>
                  <a:lnTo>
                    <a:pt x="4692" y="8655"/>
                  </a:lnTo>
                  <a:lnTo>
                    <a:pt x="4649" y="8623"/>
                  </a:lnTo>
                  <a:lnTo>
                    <a:pt x="4605" y="8584"/>
                  </a:lnTo>
                  <a:lnTo>
                    <a:pt x="4563" y="8539"/>
                  </a:lnTo>
                  <a:lnTo>
                    <a:pt x="4521" y="8488"/>
                  </a:lnTo>
                  <a:lnTo>
                    <a:pt x="4479" y="8431"/>
                  </a:lnTo>
                  <a:lnTo>
                    <a:pt x="4438" y="8367"/>
                  </a:lnTo>
                  <a:lnTo>
                    <a:pt x="4397" y="8297"/>
                  </a:lnTo>
                  <a:lnTo>
                    <a:pt x="4356" y="8222"/>
                  </a:lnTo>
                  <a:lnTo>
                    <a:pt x="4315" y="8140"/>
                  </a:lnTo>
                  <a:lnTo>
                    <a:pt x="4275" y="8053"/>
                  </a:lnTo>
                  <a:lnTo>
                    <a:pt x="4234" y="7962"/>
                  </a:lnTo>
                  <a:lnTo>
                    <a:pt x="4193" y="7865"/>
                  </a:lnTo>
                  <a:lnTo>
                    <a:pt x="4152" y="7763"/>
                  </a:lnTo>
                  <a:lnTo>
                    <a:pt x="4112" y="7655"/>
                  </a:lnTo>
                  <a:lnTo>
                    <a:pt x="4072" y="7541"/>
                  </a:lnTo>
                  <a:lnTo>
                    <a:pt x="4031" y="7422"/>
                  </a:lnTo>
                  <a:lnTo>
                    <a:pt x="3991" y="7299"/>
                  </a:lnTo>
                  <a:lnTo>
                    <a:pt x="3951" y="7172"/>
                  </a:lnTo>
                  <a:lnTo>
                    <a:pt x="3910" y="7041"/>
                  </a:lnTo>
                  <a:lnTo>
                    <a:pt x="3870" y="6907"/>
                  </a:lnTo>
                  <a:lnTo>
                    <a:pt x="3829" y="6769"/>
                  </a:lnTo>
                  <a:lnTo>
                    <a:pt x="3789" y="6626"/>
                  </a:lnTo>
                  <a:lnTo>
                    <a:pt x="3749" y="6479"/>
                  </a:lnTo>
                  <a:lnTo>
                    <a:pt x="3709" y="6329"/>
                  </a:lnTo>
                  <a:lnTo>
                    <a:pt x="3628" y="6019"/>
                  </a:lnTo>
                  <a:lnTo>
                    <a:pt x="3547" y="5704"/>
                  </a:lnTo>
                  <a:lnTo>
                    <a:pt x="3507" y="5543"/>
                  </a:lnTo>
                  <a:lnTo>
                    <a:pt x="3467" y="5379"/>
                  </a:lnTo>
                  <a:lnTo>
                    <a:pt x="3386" y="5045"/>
                  </a:lnTo>
                  <a:lnTo>
                    <a:pt x="3306" y="4707"/>
                  </a:lnTo>
                  <a:lnTo>
                    <a:pt x="3225" y="4371"/>
                  </a:lnTo>
                  <a:lnTo>
                    <a:pt x="3145" y="4035"/>
                  </a:lnTo>
                  <a:lnTo>
                    <a:pt x="3064" y="3697"/>
                  </a:lnTo>
                  <a:lnTo>
                    <a:pt x="2984" y="3363"/>
                  </a:lnTo>
                  <a:lnTo>
                    <a:pt x="2944" y="3200"/>
                  </a:lnTo>
                  <a:lnTo>
                    <a:pt x="2903" y="3039"/>
                  </a:lnTo>
                  <a:lnTo>
                    <a:pt x="2823" y="2724"/>
                  </a:lnTo>
                  <a:lnTo>
                    <a:pt x="2743" y="2415"/>
                  </a:lnTo>
                  <a:lnTo>
                    <a:pt x="2703" y="2265"/>
                  </a:lnTo>
                  <a:lnTo>
                    <a:pt x="2663" y="2119"/>
                  </a:lnTo>
                  <a:lnTo>
                    <a:pt x="2622" y="1976"/>
                  </a:lnTo>
                  <a:lnTo>
                    <a:pt x="2583" y="1839"/>
                  </a:lnTo>
                  <a:lnTo>
                    <a:pt x="2542" y="1706"/>
                  </a:lnTo>
                  <a:lnTo>
                    <a:pt x="2502" y="1577"/>
                  </a:lnTo>
                  <a:lnTo>
                    <a:pt x="2462" y="1450"/>
                  </a:lnTo>
                  <a:lnTo>
                    <a:pt x="2422" y="1327"/>
                  </a:lnTo>
                  <a:lnTo>
                    <a:pt x="2382" y="1209"/>
                  </a:lnTo>
                  <a:lnTo>
                    <a:pt x="2342" y="1097"/>
                  </a:lnTo>
                  <a:lnTo>
                    <a:pt x="2302" y="991"/>
                  </a:lnTo>
                  <a:lnTo>
                    <a:pt x="2262" y="891"/>
                  </a:lnTo>
                  <a:lnTo>
                    <a:pt x="2222" y="796"/>
                  </a:lnTo>
                  <a:lnTo>
                    <a:pt x="2183" y="706"/>
                  </a:lnTo>
                  <a:lnTo>
                    <a:pt x="2142" y="621"/>
                  </a:lnTo>
                  <a:lnTo>
                    <a:pt x="2103" y="542"/>
                  </a:lnTo>
                  <a:lnTo>
                    <a:pt x="2064" y="469"/>
                  </a:lnTo>
                  <a:lnTo>
                    <a:pt x="2025" y="402"/>
                  </a:lnTo>
                  <a:lnTo>
                    <a:pt x="1986" y="343"/>
                  </a:lnTo>
                  <a:lnTo>
                    <a:pt x="1948" y="290"/>
                  </a:lnTo>
                  <a:lnTo>
                    <a:pt x="1909" y="244"/>
                  </a:lnTo>
                  <a:lnTo>
                    <a:pt x="1872" y="204"/>
                  </a:lnTo>
                  <a:lnTo>
                    <a:pt x="1835" y="171"/>
                  </a:lnTo>
                  <a:lnTo>
                    <a:pt x="1799" y="144"/>
                  </a:lnTo>
                  <a:lnTo>
                    <a:pt x="1765" y="123"/>
                  </a:lnTo>
                  <a:lnTo>
                    <a:pt x="1724" y="106"/>
                  </a:lnTo>
                  <a:lnTo>
                    <a:pt x="1731" y="109"/>
                  </a:lnTo>
                  <a:lnTo>
                    <a:pt x="1691" y="99"/>
                  </a:lnTo>
                  <a:lnTo>
                    <a:pt x="1699" y="100"/>
                  </a:lnTo>
                  <a:lnTo>
                    <a:pt x="1658" y="96"/>
                  </a:lnTo>
                  <a:lnTo>
                    <a:pt x="1667" y="96"/>
                  </a:lnTo>
                  <a:lnTo>
                    <a:pt x="1627" y="100"/>
                  </a:lnTo>
                  <a:lnTo>
                    <a:pt x="1634" y="99"/>
                  </a:lnTo>
                  <a:lnTo>
                    <a:pt x="1593" y="109"/>
                  </a:lnTo>
                  <a:lnTo>
                    <a:pt x="1601" y="106"/>
                  </a:lnTo>
                  <a:lnTo>
                    <a:pt x="1566" y="120"/>
                  </a:lnTo>
                  <a:lnTo>
                    <a:pt x="1530" y="141"/>
                  </a:lnTo>
                  <a:lnTo>
                    <a:pt x="1493" y="168"/>
                  </a:lnTo>
                  <a:lnTo>
                    <a:pt x="1456" y="201"/>
                  </a:lnTo>
                  <a:lnTo>
                    <a:pt x="1418" y="242"/>
                  </a:lnTo>
                  <a:lnTo>
                    <a:pt x="1379" y="288"/>
                  </a:lnTo>
                  <a:lnTo>
                    <a:pt x="1341" y="341"/>
                  </a:lnTo>
                  <a:lnTo>
                    <a:pt x="1301" y="401"/>
                  </a:lnTo>
                  <a:lnTo>
                    <a:pt x="1262" y="468"/>
                  </a:lnTo>
                  <a:lnTo>
                    <a:pt x="1223" y="541"/>
                  </a:lnTo>
                  <a:lnTo>
                    <a:pt x="1183" y="620"/>
                  </a:lnTo>
                  <a:lnTo>
                    <a:pt x="1143" y="705"/>
                  </a:lnTo>
                  <a:lnTo>
                    <a:pt x="1103" y="795"/>
                  </a:lnTo>
                  <a:lnTo>
                    <a:pt x="1064" y="890"/>
                  </a:lnTo>
                  <a:lnTo>
                    <a:pt x="1023" y="990"/>
                  </a:lnTo>
                  <a:lnTo>
                    <a:pt x="984" y="1097"/>
                  </a:lnTo>
                  <a:lnTo>
                    <a:pt x="943" y="1209"/>
                  </a:lnTo>
                  <a:lnTo>
                    <a:pt x="904" y="1327"/>
                  </a:lnTo>
                  <a:lnTo>
                    <a:pt x="863" y="1449"/>
                  </a:lnTo>
                  <a:lnTo>
                    <a:pt x="823" y="1576"/>
                  </a:lnTo>
                  <a:lnTo>
                    <a:pt x="783" y="1706"/>
                  </a:lnTo>
                  <a:lnTo>
                    <a:pt x="743" y="1839"/>
                  </a:lnTo>
                  <a:lnTo>
                    <a:pt x="703" y="1976"/>
                  </a:lnTo>
                  <a:lnTo>
                    <a:pt x="663" y="2118"/>
                  </a:lnTo>
                  <a:lnTo>
                    <a:pt x="622" y="2265"/>
                  </a:lnTo>
                  <a:lnTo>
                    <a:pt x="582" y="2415"/>
                  </a:lnTo>
                  <a:lnTo>
                    <a:pt x="502" y="2724"/>
                  </a:lnTo>
                  <a:lnTo>
                    <a:pt x="422" y="3039"/>
                  </a:lnTo>
                  <a:lnTo>
                    <a:pt x="381" y="3199"/>
                  </a:lnTo>
                  <a:lnTo>
                    <a:pt x="341" y="3363"/>
                  </a:lnTo>
                  <a:lnTo>
                    <a:pt x="261" y="3697"/>
                  </a:lnTo>
                  <a:lnTo>
                    <a:pt x="180" y="4035"/>
                  </a:lnTo>
                  <a:lnTo>
                    <a:pt x="100" y="4371"/>
                  </a:lnTo>
                  <a:cubicBezTo>
                    <a:pt x="93" y="4396"/>
                    <a:pt x="68" y="4412"/>
                    <a:pt x="42" y="4406"/>
                  </a:cubicBezTo>
                  <a:cubicBezTo>
                    <a:pt x="16" y="4400"/>
                    <a:pt x="0" y="4374"/>
                    <a:pt x="6" y="4348"/>
                  </a:cubicBezTo>
                  <a:close/>
                </a:path>
              </a:pathLst>
            </a:custGeom>
            <a:grpFill/>
            <a:ln w="12700" cap="flat">
              <a:solidFill>
                <a:srgbClr val="007B00"/>
              </a:solidFill>
              <a:prstDash val="solid"/>
              <a:bevel/>
              <a:headEnd/>
              <a:tailEnd/>
            </a:ln>
          </p:spPr>
          <p:txBody>
            <a:bodyPr vert="horz" wrap="square" lIns="91440" tIns="45720" rIns="91440" bIns="45720" numCol="1" anchor="t" anchorCtr="0" compatLnSpc="1">
              <a:prstTxWarp prst="textNoShape">
                <a:avLst/>
              </a:prstTxWarp>
            </a:bodyPr>
            <a:lstStyle/>
            <a:p>
              <a:endParaRPr lang="en-IN"/>
            </a:p>
          </p:txBody>
        </p:sp>
        <p:cxnSp>
          <p:nvCxnSpPr>
            <p:cNvPr id="71" name="Straight Connector 70">
              <a:extLst>
                <a:ext uri="{FF2B5EF4-FFF2-40B4-BE49-F238E27FC236}">
                  <a16:creationId xmlns:a16="http://schemas.microsoft.com/office/drawing/2014/main" id="{06B83E19-2C32-4D4C-9EE9-A27EF3E750DE}"/>
                </a:ext>
              </a:extLst>
            </p:cNvPr>
            <p:cNvCxnSpPr>
              <a:cxnSpLocks/>
            </p:cNvCxnSpPr>
            <p:nvPr/>
          </p:nvCxnSpPr>
          <p:spPr bwMode="auto">
            <a:xfrm>
              <a:off x="8604936" y="2676905"/>
              <a:ext cx="112710" cy="0"/>
            </a:xfrm>
            <a:prstGeom prst="line">
              <a:avLst/>
            </a:prstGeom>
            <a:grpFill/>
            <a:ln w="12700" cap="flat" cmpd="sng" algn="ctr">
              <a:solidFill>
                <a:srgbClr val="007B00"/>
              </a:solidFill>
              <a:prstDash val="solid"/>
              <a:round/>
              <a:headEnd type="none" w="med" len="med"/>
              <a:tailEnd type="none" w="med" len="med"/>
            </a:ln>
            <a:effectLst/>
          </p:spPr>
        </p:cxnSp>
        <p:sp>
          <p:nvSpPr>
            <p:cNvPr id="72" name="Isosceles Triangle 71">
              <a:extLst>
                <a:ext uri="{FF2B5EF4-FFF2-40B4-BE49-F238E27FC236}">
                  <a16:creationId xmlns:a16="http://schemas.microsoft.com/office/drawing/2014/main" id="{8D6B25A6-D541-4449-AF2B-6C4476AB6763}"/>
                </a:ext>
              </a:extLst>
            </p:cNvPr>
            <p:cNvSpPr/>
            <p:nvPr/>
          </p:nvSpPr>
          <p:spPr bwMode="auto">
            <a:xfrm rot="5400000">
              <a:off x="8679311" y="2612146"/>
              <a:ext cx="148836" cy="129518"/>
            </a:xfrm>
            <a:prstGeom prst="triangle">
              <a:avLst/>
            </a:prstGeom>
            <a:grpFill/>
            <a:ln>
              <a:solidFill>
                <a:srgbClr val="007B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IN" sz="1800" b="0" i="0" u="none" strike="noStrike" cap="none" normalizeH="0" baseline="0" dirty="0">
                <a:ln>
                  <a:noFill/>
                </a:ln>
                <a:solidFill>
                  <a:schemeClr val="tx1"/>
                </a:solidFill>
                <a:effectLst/>
                <a:latin typeface="Arial" charset="0"/>
              </a:endParaRPr>
            </a:p>
          </p:txBody>
        </p:sp>
      </p:grp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E6629F25-2A58-4910-A6CF-2A4B00693421}"/>
                  </a:ext>
                </a:extLst>
              </p:cNvPr>
              <p:cNvSpPr/>
              <p:nvPr/>
            </p:nvSpPr>
            <p:spPr>
              <a:xfrm>
                <a:off x="390144" y="2005902"/>
                <a:ext cx="4665036" cy="830997"/>
              </a:xfrm>
              <a:prstGeom prst="rect">
                <a:avLst/>
              </a:prstGeom>
              <a:solidFill>
                <a:srgbClr val="FFC000">
                  <a:alpha val="5000"/>
                </a:srgbClr>
              </a:solidFill>
              <a:ln>
                <a:solidFill>
                  <a:srgbClr val="C0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𝜖</m:t>
                      </m:r>
                      <m:r>
                        <a:rPr lang="en-US" sz="2400" b="0" i="1" dirty="0" smtClean="0">
                          <a:solidFill>
                            <a:srgbClr val="C00000"/>
                          </a:solidFill>
                          <a:latin typeface="Cambria Math" panose="02040503050406030204" pitchFamily="18" charset="0"/>
                        </a:rPr>
                        <m:t>≪</m:t>
                      </m:r>
                      <m:r>
                        <m:rPr>
                          <m:sty m:val="p"/>
                        </m:rPr>
                        <a:rPr lang="en-US" sz="2400" b="0" i="1" dirty="0" smtClean="0">
                          <a:solidFill>
                            <a:srgbClr val="C00000"/>
                          </a:solidFill>
                          <a:latin typeface="Cambria Math" panose="02040503050406030204" pitchFamily="18" charset="0"/>
                        </a:rPr>
                        <m:t>Ω</m:t>
                      </m:r>
                      <m:r>
                        <a:rPr lang="en-US" sz="2400" b="0" i="1" dirty="0" smtClean="0">
                          <a:solidFill>
                            <a:srgbClr val="C00000"/>
                          </a:solidFill>
                          <a:latin typeface="Cambria Math" panose="02040503050406030204" pitchFamily="18" charset="0"/>
                        </a:rPr>
                        <m:t>≪</m:t>
                      </m:r>
                      <m:r>
                        <m:rPr>
                          <m:sty m:val="p"/>
                        </m:rPr>
                        <a:rPr lang="en-US" sz="2400" b="0" i="1" dirty="0" smtClean="0">
                          <a:solidFill>
                            <a:srgbClr val="C00000"/>
                          </a:solidFill>
                          <a:latin typeface="Cambria Math" panose="02040503050406030204" pitchFamily="18" charset="0"/>
                        </a:rPr>
                        <m:t>χ</m:t>
                      </m:r>
                    </m:oMath>
                  </m:oMathPara>
                </a14:m>
                <a:endParaRPr lang="en-US" sz="2400" b="0" dirty="0">
                  <a:solidFill>
                    <a:srgbClr val="C00000"/>
                  </a:solidFill>
                  <a:latin typeface="Adobe Garamond Pro" panose="02020502060506020403" pitchFamily="18" charset="0"/>
                </a:endParaRPr>
              </a:p>
              <a:p>
                <a:pPr/>
                <a14:m>
                  <m:oMathPara xmlns:m="http://schemas.openxmlformats.org/officeDocument/2006/math">
                    <m:oMathParaPr>
                      <m:jc m:val="centerGroup"/>
                    </m:oMathParaPr>
                    <m:oMath xmlns:m="http://schemas.openxmlformats.org/officeDocument/2006/math">
                      <m:r>
                        <m:rPr>
                          <m:nor/>
                        </m:rPr>
                        <a:rPr lang="en-US" sz="2400" b="0" i="0" dirty="0" smtClean="0">
                          <a:solidFill>
                            <a:srgbClr val="C00000"/>
                          </a:solidFill>
                          <a:latin typeface="Cambria" panose="02040503050406030204" pitchFamily="18" charset="0"/>
                          <a:ea typeface="Cambria" panose="02040503050406030204" pitchFamily="18" charset="0"/>
                        </a:rPr>
                        <m:t>~</m:t>
                      </m:r>
                      <m:r>
                        <m:rPr>
                          <m:nor/>
                        </m:rPr>
                        <a:rPr lang="en-US" sz="2400" dirty="0">
                          <a:solidFill>
                            <a:srgbClr val="C00000"/>
                          </a:solidFill>
                          <a:latin typeface="Cambria" panose="02040503050406030204" pitchFamily="18" charset="0"/>
                          <a:ea typeface="Cambria" panose="02040503050406030204" pitchFamily="18" charset="0"/>
                        </a:rPr>
                        <m:t>10 </m:t>
                      </m:r>
                      <m:r>
                        <m:rPr>
                          <m:nor/>
                        </m:rPr>
                        <a:rPr lang="en-US" sz="2400" dirty="0">
                          <a:solidFill>
                            <a:srgbClr val="C00000"/>
                          </a:solidFill>
                          <a:latin typeface="Cambria" panose="02040503050406030204" pitchFamily="18" charset="0"/>
                          <a:ea typeface="Cambria" panose="02040503050406030204" pitchFamily="18" charset="0"/>
                        </a:rPr>
                        <m:t>kHz</m:t>
                      </m:r>
                      <m:r>
                        <a:rPr lang="en-US" sz="2400" b="0" i="1" dirty="0" smtClean="0">
                          <a:solidFill>
                            <a:srgbClr val="C00000"/>
                          </a:solidFill>
                          <a:latin typeface="Cambria Math" panose="02040503050406030204" pitchFamily="18" charset="0"/>
                        </a:rPr>
                        <m:t>≪</m:t>
                      </m:r>
                      <m:r>
                        <m:rPr>
                          <m:nor/>
                        </m:rPr>
                        <a:rPr lang="en-US" sz="2400" b="0" i="0" dirty="0" smtClean="0">
                          <a:solidFill>
                            <a:srgbClr val="C00000"/>
                          </a:solidFill>
                          <a:latin typeface="Cambria Math" panose="02040503050406030204" pitchFamily="18" charset="0"/>
                        </a:rPr>
                        <m:t>~</m:t>
                      </m:r>
                      <m:r>
                        <m:rPr>
                          <m:nor/>
                        </m:rPr>
                        <a:rPr lang="en-US" sz="2400" dirty="0">
                          <a:solidFill>
                            <a:srgbClr val="C00000"/>
                          </a:solidFill>
                          <a:latin typeface="Cambria" panose="02040503050406030204" pitchFamily="18" charset="0"/>
                          <a:ea typeface="Cambria" panose="02040503050406030204" pitchFamily="18" charset="0"/>
                        </a:rPr>
                        <m:t>100 </m:t>
                      </m:r>
                      <m:r>
                        <m:rPr>
                          <m:nor/>
                        </m:rPr>
                        <a:rPr lang="en-US" sz="2400" dirty="0">
                          <a:solidFill>
                            <a:srgbClr val="C00000"/>
                          </a:solidFill>
                          <a:latin typeface="Cambria" panose="02040503050406030204" pitchFamily="18" charset="0"/>
                          <a:ea typeface="Cambria" panose="02040503050406030204" pitchFamily="18" charset="0"/>
                        </a:rPr>
                        <m:t>kHz</m:t>
                      </m:r>
                      <m:r>
                        <a:rPr lang="en-US" sz="2400" i="1" dirty="0">
                          <a:solidFill>
                            <a:srgbClr val="C00000"/>
                          </a:solidFill>
                          <a:latin typeface="Cambria Math" panose="02040503050406030204" pitchFamily="18" charset="0"/>
                        </a:rPr>
                        <m:t>≪</m:t>
                      </m:r>
                      <m:r>
                        <a:rPr lang="en-US" sz="2400" b="0" i="0" dirty="0" smtClean="0">
                          <a:solidFill>
                            <a:srgbClr val="C00000"/>
                          </a:solidFill>
                          <a:latin typeface="Cambria Math" panose="02040503050406030204" pitchFamily="18" charset="0"/>
                        </a:rPr>
                        <m:t>~1 </m:t>
                      </m:r>
                      <m:r>
                        <m:rPr>
                          <m:sty m:val="p"/>
                        </m:rPr>
                        <a:rPr lang="en-US" sz="2400" b="0" i="0" dirty="0" smtClean="0">
                          <a:solidFill>
                            <a:srgbClr val="C00000"/>
                          </a:solidFill>
                          <a:latin typeface="Cambria Math" panose="02040503050406030204" pitchFamily="18" charset="0"/>
                        </a:rPr>
                        <m:t>MHz</m:t>
                      </m:r>
                    </m:oMath>
                  </m:oMathPara>
                </a14:m>
                <a:endParaRPr lang="en-US" sz="2400" b="0" dirty="0">
                  <a:solidFill>
                    <a:srgbClr val="C00000"/>
                  </a:solidFill>
                  <a:latin typeface="Cambria" panose="02040503050406030204" pitchFamily="18" charset="0"/>
                  <a:ea typeface="Cambria" panose="02040503050406030204" pitchFamily="18" charset="0"/>
                </a:endParaRPr>
              </a:p>
            </p:txBody>
          </p:sp>
        </mc:Choice>
        <mc:Fallback xmlns="">
          <p:sp>
            <p:nvSpPr>
              <p:cNvPr id="73" name="Rectangle 72">
                <a:extLst>
                  <a:ext uri="{FF2B5EF4-FFF2-40B4-BE49-F238E27FC236}">
                    <a16:creationId xmlns:a16="http://schemas.microsoft.com/office/drawing/2014/main" id="{E6629F25-2A58-4910-A6CF-2A4B00693421}"/>
                  </a:ext>
                </a:extLst>
              </p:cNvPr>
              <p:cNvSpPr>
                <a:spLocks noRot="1" noChangeAspect="1" noMove="1" noResize="1" noEditPoints="1" noAdjustHandles="1" noChangeArrowheads="1" noChangeShapeType="1" noTextEdit="1"/>
              </p:cNvSpPr>
              <p:nvPr/>
            </p:nvSpPr>
            <p:spPr>
              <a:xfrm>
                <a:off x="390144" y="2005902"/>
                <a:ext cx="4665036" cy="830997"/>
              </a:xfrm>
              <a:prstGeom prst="rect">
                <a:avLst/>
              </a:prstGeom>
              <a:blipFill>
                <a:blip r:embed="rId18"/>
                <a:stretch>
                  <a:fillRect/>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756816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6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6"/>
                                        </p:tgtEl>
                                        <p:attrNameLst>
                                          <p:attrName>style.visibility</p:attrName>
                                        </p:attrNameLst>
                                      </p:cBhvr>
                                      <p:to>
                                        <p:strVal val="hidden"/>
                                      </p:to>
                                    </p:set>
                                  </p:childTnLst>
                                </p:cTn>
                              </p:par>
                              <p:par>
                                <p:cTn id="29" presetID="1" presetClass="entr"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2.29167E-6 4.81481E-6 L -0.00026 0.10254 " pathEditMode="relative" rAng="0" ptsTypes="AA">
                                      <p:cBhvr>
                                        <p:cTn id="37" dur="2000" fill="hold"/>
                                        <p:tgtEl>
                                          <p:spTgt spid="7"/>
                                        </p:tgtEl>
                                        <p:attrNameLst>
                                          <p:attrName>ppt_x</p:attrName>
                                          <p:attrName>ppt_y</p:attrName>
                                        </p:attrNameLst>
                                      </p:cBhvr>
                                      <p:rCtr x="-13" y="5116"/>
                                    </p:animMotion>
                                  </p:childTnLst>
                                </p:cTn>
                              </p:par>
                            </p:childTnLst>
                          </p:cTn>
                        </p:par>
                        <p:par>
                          <p:cTn id="38" fill="hold">
                            <p:stCondLst>
                              <p:cond delay="2000"/>
                            </p:stCondLst>
                            <p:childTnLst>
                              <p:par>
                                <p:cTn id="39" presetID="1" presetClass="entr" presetSubtype="0" fill="hold" nodeType="after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par>
                          <p:cTn id="41" fill="hold">
                            <p:stCondLst>
                              <p:cond delay="2000"/>
                            </p:stCondLst>
                            <p:childTnLst>
                              <p:par>
                                <p:cTn id="42" presetID="1" presetClass="entr" presetSubtype="0"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5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5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0"/>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5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2" nodeType="clickEffect">
                                  <p:stCondLst>
                                    <p:cond delay="0"/>
                                  </p:stCondLst>
                                  <p:childTnLst>
                                    <p:set>
                                      <p:cBhvr>
                                        <p:cTn id="71" dur="1" fill="hold">
                                          <p:stCondLst>
                                            <p:cond delay="0"/>
                                          </p:stCondLst>
                                        </p:cTn>
                                        <p:tgtEl>
                                          <p:spTgt spid="10"/>
                                        </p:tgtEl>
                                        <p:attrNameLst>
                                          <p:attrName>style.visibility</p:attrName>
                                        </p:attrNameLst>
                                      </p:cBhvr>
                                      <p:to>
                                        <p:strVal val="visible"/>
                                      </p:to>
                                    </p:set>
                                  </p:childTnLst>
                                </p:cTn>
                              </p:par>
                              <p:par>
                                <p:cTn id="72" presetID="1" presetClass="exit" presetSubtype="0" fill="hold" grpId="1" nodeType="withEffect">
                                  <p:stCondLst>
                                    <p:cond delay="0"/>
                                  </p:stCondLst>
                                  <p:childTnLst>
                                    <p:set>
                                      <p:cBhvr>
                                        <p:cTn id="73" dur="1" fill="hold">
                                          <p:stCondLst>
                                            <p:cond delay="0"/>
                                          </p:stCondLst>
                                        </p:cTn>
                                        <p:tgtEl>
                                          <p:spTgt spid="1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55"/>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7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1000"/>
                                        <p:tgtEl>
                                          <p:spTgt spid="36"/>
                                        </p:tgtEl>
                                      </p:cBhvr>
                                    </p:animEffect>
                                  </p:childTnLst>
                                </p:cTn>
                              </p:par>
                              <p:par>
                                <p:cTn id="85" presetID="1" presetClass="exit" presetSubtype="0" fill="hold" nodeType="withEffect">
                                  <p:stCondLst>
                                    <p:cond delay="0"/>
                                  </p:stCondLst>
                                  <p:childTnLst>
                                    <p:set>
                                      <p:cBhvr>
                                        <p:cTn id="86" dur="1" fill="hold">
                                          <p:stCondLst>
                                            <p:cond delay="0"/>
                                          </p:stCondLst>
                                        </p:cTn>
                                        <p:tgtEl>
                                          <p:spTgt spid="5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3" grpId="1" animBg="1"/>
      <p:bldP spid="21" grpId="0" animBg="1"/>
      <p:bldP spid="21" grpId="1" animBg="1"/>
      <p:bldP spid="14" grpId="0"/>
      <p:bldP spid="3" grpId="0" animBg="1"/>
      <p:bldP spid="16" grpId="0" animBg="1"/>
      <p:bldP spid="55" grpId="0" animBg="1"/>
      <p:bldP spid="55" grpId="1" animBg="1"/>
      <p:bldP spid="12" grpId="0" animBg="1"/>
      <p:bldP spid="12" grpId="1" animBg="1"/>
      <p:bldP spid="10" grpId="0" animBg="1"/>
      <p:bldP spid="10" grpId="1" animBg="1"/>
      <p:bldP spid="10" grpId="2" animBg="1"/>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1227" y="810375"/>
            <a:ext cx="4877221" cy="5334000"/>
          </a:xfrm>
        </p:spPr>
        <p:txBody>
          <a:bodyPr/>
          <a:lstStyle/>
          <a:p>
            <a:r>
              <a:rPr lang="en-US" sz="2400" dirty="0">
                <a:solidFill>
                  <a:srgbClr val="C00000"/>
                </a:solidFill>
              </a:rPr>
              <a:t>Key element – Josephson junction</a:t>
            </a:r>
          </a:p>
          <a:p>
            <a:r>
              <a:rPr lang="en-US" sz="2400" dirty="0"/>
              <a:t>Phase difference – macroscopic quantum DOF</a:t>
            </a:r>
          </a:p>
          <a:p>
            <a:r>
              <a:rPr lang="en-US" sz="2400" dirty="0"/>
              <a:t>Junction acts as a nonlinear inductor</a:t>
            </a:r>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a:p>
            <a:r>
              <a:rPr lang="en-US" sz="2400" dirty="0"/>
              <a:t>Non-linearity of junction used to perform gate operations </a:t>
            </a:r>
          </a:p>
          <a:p>
            <a:pPr marL="0" indent="0">
              <a:buNone/>
            </a:pPr>
            <a:endParaRPr lang="en-US" sz="2400" dirty="0"/>
          </a:p>
          <a:p>
            <a:endParaRPr lang="en-US" sz="2400" i="1" dirty="0"/>
          </a:p>
          <a:p>
            <a:endParaRPr lang="en-US" sz="2400" i="1" dirty="0"/>
          </a:p>
          <a:p>
            <a:endParaRPr lang="en-US" sz="2400" i="1" dirty="0"/>
          </a:p>
          <a:p>
            <a:endParaRPr lang="en-US" sz="2400" i="1" dirty="0"/>
          </a:p>
          <a:p>
            <a:endParaRPr lang="en-US" sz="2400" i="1" dirty="0"/>
          </a:p>
          <a:p>
            <a:endParaRPr lang="en-US" sz="2400" i="1" dirty="0"/>
          </a:p>
          <a:p>
            <a:pPr marL="0" indent="0">
              <a:buNone/>
            </a:pPr>
            <a:endParaRPr lang="en-US" sz="2400" i="1" dirty="0"/>
          </a:p>
          <a:p>
            <a:endParaRPr lang="en-US" sz="2400" dirty="0"/>
          </a:p>
        </p:txBody>
      </p:sp>
      <p:pic>
        <p:nvPicPr>
          <p:cNvPr id="18" name="Picture 5">
            <a:extLst>
              <a:ext uri="{FF2B5EF4-FFF2-40B4-BE49-F238E27FC236}">
                <a16:creationId xmlns:a16="http://schemas.microsoft.com/office/drawing/2014/main" id="{6DB63011-B27F-44B4-B922-B163EBB6F1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4" t="46733" r="62501" b="34297"/>
          <a:stretch/>
        </p:blipFill>
        <p:spPr bwMode="auto">
          <a:xfrm>
            <a:off x="573790" y="2661424"/>
            <a:ext cx="2837617" cy="224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3400" dirty="0"/>
              <a:t>Our artificial atom - the </a:t>
            </a:r>
            <a:r>
              <a:rPr lang="en-US" sz="3400" dirty="0" err="1"/>
              <a:t>transmon</a:t>
            </a:r>
            <a:endParaRPr lang="en-US" sz="3400" dirty="0"/>
          </a:p>
        </p:txBody>
      </p:sp>
      <p:sp>
        <p:nvSpPr>
          <p:cNvPr id="19" name="TextBox 18">
            <a:extLst>
              <a:ext uri="{FF2B5EF4-FFF2-40B4-BE49-F238E27FC236}">
                <a16:creationId xmlns:a16="http://schemas.microsoft.com/office/drawing/2014/main" id="{5491592E-7CCA-4A8E-BB18-8448E5AC1BC6}"/>
              </a:ext>
            </a:extLst>
          </p:cNvPr>
          <p:cNvSpPr txBox="1"/>
          <p:nvPr/>
        </p:nvSpPr>
        <p:spPr>
          <a:xfrm>
            <a:off x="3020730" y="3867296"/>
            <a:ext cx="1228221" cy="461665"/>
          </a:xfrm>
          <a:prstGeom prst="rect">
            <a:avLst/>
          </a:prstGeom>
          <a:noFill/>
        </p:spPr>
        <p:txBody>
          <a:bodyPr wrap="none" rtlCol="0">
            <a:spAutoFit/>
          </a:bodyPr>
          <a:lstStyle/>
          <a:p>
            <a:r>
              <a:rPr lang="en-US" sz="2400" i="1" dirty="0">
                <a:latin typeface="Adobe Garamond Pro" panose="02020502060506020403" pitchFamily="18" charset="0"/>
                <a:sym typeface="Symbol" panose="05050102010706020507" pitchFamily="18" charset="2"/>
              </a:rPr>
              <a:t></a:t>
            </a:r>
            <a:r>
              <a:rPr lang="en-US" sz="2400" i="1" baseline="-25000" dirty="0" err="1">
                <a:latin typeface="Adobe Garamond Pro" panose="02020502060506020403" pitchFamily="18" charset="0"/>
                <a:sym typeface="Symbol" panose="05050102010706020507" pitchFamily="18" charset="2"/>
              </a:rPr>
              <a:t>ge</a:t>
            </a:r>
            <a:r>
              <a:rPr lang="en-US" sz="2400" i="1" baseline="-25000" dirty="0">
                <a:latin typeface="Adobe Garamond Pro" panose="02020502060506020403" pitchFamily="18" charset="0"/>
                <a:sym typeface="Symbol" panose="05050102010706020507" pitchFamily="18" charset="2"/>
              </a:rPr>
              <a:t> </a:t>
            </a:r>
            <a:r>
              <a:rPr lang="en-US" sz="2400" i="1" dirty="0">
                <a:latin typeface="Adobe Garamond Pro" panose="02020502060506020403" pitchFamily="18" charset="0"/>
                <a:sym typeface="Symbol" panose="05050102010706020507" pitchFamily="18" charset="2"/>
              </a:rPr>
              <a:t> </a:t>
            </a:r>
            <a:r>
              <a:rPr lang="en-US" sz="2400" i="1" baseline="-25000" dirty="0" err="1">
                <a:latin typeface="Adobe Garamond Pro" panose="02020502060506020403" pitchFamily="18" charset="0"/>
                <a:sym typeface="Symbol" panose="05050102010706020507" pitchFamily="18" charset="2"/>
              </a:rPr>
              <a:t>ef</a:t>
            </a:r>
            <a:r>
              <a:rPr lang="en-US" sz="2400" i="1" baseline="-25000" dirty="0">
                <a:latin typeface="Adobe Garamond Pro" panose="02020502060506020403" pitchFamily="18" charset="0"/>
                <a:sym typeface="Symbol" panose="05050102010706020507" pitchFamily="18" charset="2"/>
              </a:rPr>
              <a:t> </a:t>
            </a:r>
            <a:endParaRPr lang="en-US" sz="2400" i="1" dirty="0">
              <a:latin typeface="Adobe Garamond Pro" panose="02020502060506020403" pitchFamily="18" charset="0"/>
            </a:endParaRPr>
          </a:p>
        </p:txBody>
      </p:sp>
      <p:grpSp>
        <p:nvGrpSpPr>
          <p:cNvPr id="4" name="Group 3">
            <a:extLst>
              <a:ext uri="{FF2B5EF4-FFF2-40B4-BE49-F238E27FC236}">
                <a16:creationId xmlns:a16="http://schemas.microsoft.com/office/drawing/2014/main" id="{B03F732A-26F2-5C45-91E9-F938994E9422}"/>
              </a:ext>
            </a:extLst>
          </p:cNvPr>
          <p:cNvGrpSpPr/>
          <p:nvPr/>
        </p:nvGrpSpPr>
        <p:grpSpPr>
          <a:xfrm>
            <a:off x="1347817" y="3762540"/>
            <a:ext cx="754436" cy="675143"/>
            <a:chOff x="3972662" y="4436185"/>
            <a:chExt cx="799311" cy="662610"/>
          </a:xfrm>
        </p:grpSpPr>
        <p:sp>
          <p:nvSpPr>
            <p:cNvPr id="14" name="Arc 13">
              <a:extLst>
                <a:ext uri="{FF2B5EF4-FFF2-40B4-BE49-F238E27FC236}">
                  <a16:creationId xmlns:a16="http://schemas.microsoft.com/office/drawing/2014/main" id="{94652E23-403D-E24F-AD37-1CA67FBEAFA9}"/>
                </a:ext>
              </a:extLst>
            </p:cNvPr>
            <p:cNvSpPr/>
            <p:nvPr/>
          </p:nvSpPr>
          <p:spPr bwMode="auto">
            <a:xfrm rot="16025109">
              <a:off x="4111247" y="4438069"/>
              <a:ext cx="658719" cy="662733"/>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p:sp>
          <p:nvSpPr>
            <p:cNvPr id="15" name="Arc 14">
              <a:extLst>
                <a:ext uri="{FF2B5EF4-FFF2-40B4-BE49-F238E27FC236}">
                  <a16:creationId xmlns:a16="http://schemas.microsoft.com/office/drawing/2014/main" id="{3AEC4800-69FA-E74C-AE1D-A4AE072EAFA9}"/>
                </a:ext>
              </a:extLst>
            </p:cNvPr>
            <p:cNvSpPr/>
            <p:nvPr/>
          </p:nvSpPr>
          <p:spPr bwMode="auto">
            <a:xfrm rot="4878388">
              <a:off x="3974669" y="4434178"/>
              <a:ext cx="658719" cy="662733"/>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p:grpSp>
      <p:pic>
        <p:nvPicPr>
          <p:cNvPr id="25" name="Picture 24">
            <a:extLst>
              <a:ext uri="{FF2B5EF4-FFF2-40B4-BE49-F238E27FC236}">
                <a16:creationId xmlns:a16="http://schemas.microsoft.com/office/drawing/2014/main" id="{4A3A3B78-2F9F-7942-9E84-FAFA61F450B5}"/>
              </a:ext>
            </a:extLst>
          </p:cNvPr>
          <p:cNvPicPr>
            <a:picLocks noChangeAspect="1"/>
          </p:cNvPicPr>
          <p:nvPr/>
        </p:nvPicPr>
        <p:blipFill rotWithShape="1">
          <a:blip r:embed="rId4">
            <a:extLst>
              <a:ext uri="{28A0092B-C50C-407E-A947-70E740481C1C}">
                <a14:useLocalDpi xmlns:a14="http://schemas.microsoft.com/office/drawing/2010/main" val="0"/>
              </a:ext>
            </a:extLst>
          </a:blip>
          <a:srcRect l="8450"/>
          <a:stretch/>
        </p:blipFill>
        <p:spPr>
          <a:xfrm>
            <a:off x="5657088" y="2547340"/>
            <a:ext cx="6339724" cy="3698012"/>
          </a:xfrm>
          <a:prstGeom prst="rect">
            <a:avLst/>
          </a:prstGeom>
        </p:spPr>
      </p:pic>
      <p:pic>
        <p:nvPicPr>
          <p:cNvPr id="17" name="Picture 16">
            <a:extLst>
              <a:ext uri="{FF2B5EF4-FFF2-40B4-BE49-F238E27FC236}">
                <a16:creationId xmlns:a16="http://schemas.microsoft.com/office/drawing/2014/main" id="{8F4DC997-F179-437A-8C40-A56B92901580}"/>
              </a:ext>
            </a:extLst>
          </p:cNvPr>
          <p:cNvPicPr>
            <a:picLocks noChangeAspect="1"/>
          </p:cNvPicPr>
          <p:nvPr/>
        </p:nvPicPr>
        <p:blipFill>
          <a:blip r:embed="rId5"/>
          <a:stretch>
            <a:fillRect/>
          </a:stretch>
        </p:blipFill>
        <p:spPr>
          <a:xfrm>
            <a:off x="7888723" y="713625"/>
            <a:ext cx="1939216" cy="2146316"/>
          </a:xfrm>
          <a:prstGeom prst="rect">
            <a:avLst/>
          </a:prstGeom>
        </p:spPr>
      </p:pic>
    </p:spTree>
    <p:extLst>
      <p:ext uri="{BB962C8B-B14F-4D97-AF65-F5344CB8AC3E}">
        <p14:creationId xmlns:p14="http://schemas.microsoft.com/office/powerpoint/2010/main" val="512526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F562-F17D-4D5D-87E6-E7FEE41D9951}"/>
              </a:ext>
            </a:extLst>
          </p:cNvPr>
          <p:cNvSpPr>
            <a:spLocks noGrp="1"/>
          </p:cNvSpPr>
          <p:nvPr>
            <p:ph type="title"/>
          </p:nvPr>
        </p:nvSpPr>
        <p:spPr/>
        <p:txBody>
          <a:bodyPr/>
          <a:lstStyle/>
          <a:p>
            <a:r>
              <a:rPr lang="en-US" sz="3400" dirty="0"/>
              <a:t>Quantum dynamics with photon blockade</a:t>
            </a:r>
          </a:p>
        </p:txBody>
      </p:sp>
      <p:sp>
        <p:nvSpPr>
          <p:cNvPr id="9" name="Rectangle 8">
            <a:extLst>
              <a:ext uri="{FF2B5EF4-FFF2-40B4-BE49-F238E27FC236}">
                <a16:creationId xmlns:a16="http://schemas.microsoft.com/office/drawing/2014/main" id="{EE1CDB89-6B44-4917-AE7E-C95F8CDB8F26}"/>
              </a:ext>
            </a:extLst>
          </p:cNvPr>
          <p:cNvSpPr/>
          <p:nvPr/>
        </p:nvSpPr>
        <p:spPr>
          <a:xfrm>
            <a:off x="243419" y="936774"/>
            <a:ext cx="5905656" cy="954107"/>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Use a number selective </a:t>
            </a:r>
            <a:r>
              <a:rPr lang="en-US" sz="2800" dirty="0" err="1">
                <a:latin typeface="Adobe Garamond Pro" panose="02020502060506020403" pitchFamily="18" charset="0"/>
              </a:rPr>
              <a:t>transmon</a:t>
            </a:r>
            <a:r>
              <a:rPr lang="en-US" sz="2800" dirty="0">
                <a:latin typeface="Adobe Garamond Pro" panose="02020502060506020403" pitchFamily="18" charset="0"/>
              </a:rPr>
              <a:t> pulse</a:t>
            </a:r>
          </a:p>
          <a:p>
            <a:pPr marL="342900" indent="-342900">
              <a:buFont typeface="Arial" panose="020B0604020202020204" pitchFamily="34" charset="0"/>
              <a:buChar char="•"/>
            </a:pPr>
            <a:r>
              <a:rPr lang="en-US" sz="2800" dirty="0">
                <a:solidFill>
                  <a:srgbClr val="007B00"/>
                </a:solidFill>
                <a:latin typeface="Adobe Garamond Pro" panose="02020502060506020403" pitchFamily="18" charset="0"/>
              </a:rPr>
              <a:t>Blockade</a:t>
            </a:r>
            <a:r>
              <a:rPr lang="en-US" sz="2800" dirty="0">
                <a:solidFill>
                  <a:srgbClr val="2D2D8A"/>
                </a:solidFill>
                <a:latin typeface="Adobe Garamond Pro" panose="02020502060506020403" pitchFamily="18" charset="0"/>
              </a:rPr>
              <a:t> </a:t>
            </a:r>
            <a:r>
              <a:rPr lang="en-US" sz="2800" dirty="0">
                <a:solidFill>
                  <a:srgbClr val="007B00"/>
                </a:solidFill>
                <a:latin typeface="Adobe Garamond Pro" panose="02020502060506020403" pitchFamily="18" charset="0"/>
              </a:rPr>
              <a:t>specific photon numbers</a:t>
            </a:r>
          </a:p>
        </p:txBody>
      </p:sp>
      <p:pic>
        <p:nvPicPr>
          <p:cNvPr id="3" name="Picture 2">
            <a:extLst>
              <a:ext uri="{FF2B5EF4-FFF2-40B4-BE49-F238E27FC236}">
                <a16:creationId xmlns:a16="http://schemas.microsoft.com/office/drawing/2014/main" id="{DB1FE71C-E690-4E3B-9D85-07C6AE4212EE}"/>
              </a:ext>
            </a:extLst>
          </p:cNvPr>
          <p:cNvPicPr>
            <a:picLocks noChangeAspect="1"/>
          </p:cNvPicPr>
          <p:nvPr/>
        </p:nvPicPr>
        <p:blipFill>
          <a:blip r:embed="rId3"/>
          <a:stretch>
            <a:fillRect/>
          </a:stretch>
        </p:blipFill>
        <p:spPr>
          <a:xfrm>
            <a:off x="9800415" y="2184676"/>
            <a:ext cx="1013889" cy="3548612"/>
          </a:xfrm>
          <a:prstGeom prst="rect">
            <a:avLst/>
          </a:prstGeom>
        </p:spPr>
      </p:pic>
      <p:grpSp>
        <p:nvGrpSpPr>
          <p:cNvPr id="4" name="Group 3">
            <a:extLst>
              <a:ext uri="{FF2B5EF4-FFF2-40B4-BE49-F238E27FC236}">
                <a16:creationId xmlns:a16="http://schemas.microsoft.com/office/drawing/2014/main" id="{7F714AE5-A2BC-4602-B33C-13F23016E876}"/>
              </a:ext>
            </a:extLst>
          </p:cNvPr>
          <p:cNvGrpSpPr/>
          <p:nvPr/>
        </p:nvGrpSpPr>
        <p:grpSpPr>
          <a:xfrm>
            <a:off x="5688164" y="2035486"/>
            <a:ext cx="4112251" cy="3977640"/>
            <a:chOff x="5730240" y="1818916"/>
            <a:chExt cx="4112251" cy="3974094"/>
          </a:xfrm>
        </p:grpSpPr>
        <p:pic>
          <p:nvPicPr>
            <p:cNvPr id="10" name="Picture 9">
              <a:extLst>
                <a:ext uri="{FF2B5EF4-FFF2-40B4-BE49-F238E27FC236}">
                  <a16:creationId xmlns:a16="http://schemas.microsoft.com/office/drawing/2014/main" id="{3885E354-E85D-427E-8AD8-C02AFD15F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55" y="1818916"/>
              <a:ext cx="3831336" cy="3831336"/>
            </a:xfrm>
            <a:prstGeom prst="rect">
              <a:avLst/>
            </a:prstGeom>
          </p:spPr>
        </p:pic>
        <p:pic>
          <p:nvPicPr>
            <p:cNvPr id="11" name="Picture 10">
              <a:extLst>
                <a:ext uri="{FF2B5EF4-FFF2-40B4-BE49-F238E27FC236}">
                  <a16:creationId xmlns:a16="http://schemas.microsoft.com/office/drawing/2014/main" id="{6347B011-4CB7-4B73-B9B0-49DE275D8DAF}"/>
                </a:ext>
              </a:extLst>
            </p:cNvPr>
            <p:cNvPicPr>
              <a:picLocks noChangeAspect="1"/>
            </p:cNvPicPr>
            <p:nvPr/>
          </p:nvPicPr>
          <p:blipFill>
            <a:blip r:embed="rId5"/>
            <a:stretch>
              <a:fillRect/>
            </a:stretch>
          </p:blipFill>
          <p:spPr>
            <a:xfrm>
              <a:off x="7625419" y="5477256"/>
              <a:ext cx="767715" cy="315754"/>
            </a:xfrm>
            <a:prstGeom prst="rect">
              <a:avLst/>
            </a:prstGeom>
          </p:spPr>
        </p:pic>
        <p:pic>
          <p:nvPicPr>
            <p:cNvPr id="12" name="Picture 11">
              <a:extLst>
                <a:ext uri="{FF2B5EF4-FFF2-40B4-BE49-F238E27FC236}">
                  <a16:creationId xmlns:a16="http://schemas.microsoft.com/office/drawing/2014/main" id="{BE40871E-27B8-4215-9204-C4453D5A2464}"/>
                </a:ext>
              </a:extLst>
            </p:cNvPr>
            <p:cNvPicPr>
              <a:picLocks noChangeAspect="1"/>
            </p:cNvPicPr>
            <p:nvPr/>
          </p:nvPicPr>
          <p:blipFill>
            <a:blip r:embed="rId6"/>
            <a:stretch>
              <a:fillRect/>
            </a:stretch>
          </p:blipFill>
          <p:spPr>
            <a:xfrm>
              <a:off x="5730240" y="3353822"/>
              <a:ext cx="470535" cy="761524"/>
            </a:xfrm>
            <a:prstGeom prst="rect">
              <a:avLst/>
            </a:prstGeom>
          </p:spPr>
        </p:pic>
      </p:gr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040AE1F-573D-4D6A-AD7E-6AC01FE11F98}"/>
                  </a:ext>
                </a:extLst>
              </p:cNvPr>
              <p:cNvSpPr/>
              <p:nvPr/>
            </p:nvSpPr>
            <p:spPr>
              <a:xfrm>
                <a:off x="6759399" y="1426870"/>
                <a:ext cx="2424638" cy="523220"/>
              </a:xfrm>
              <a:prstGeom prst="rect">
                <a:avLst/>
              </a:prstGeom>
              <a:solidFill>
                <a:srgbClr val="007B00">
                  <a:alpha val="5000"/>
                </a:srgbClr>
              </a:solidFill>
              <a:ln>
                <a:solidFill>
                  <a:srgbClr val="007B00"/>
                </a:solidFill>
              </a:ln>
            </p:spPr>
            <p:txBody>
              <a:bodyPr wrap="none">
                <a:spAutoFit/>
              </a:bodyPr>
              <a:lstStyle/>
              <a:p>
                <a:r>
                  <a:rPr lang="en-US" sz="2800" dirty="0">
                    <a:solidFill>
                      <a:srgbClr val="007B00"/>
                    </a:solidFill>
                    <a:latin typeface="Adobe Garamond Pro" panose="02020502060506020403" pitchFamily="18" charset="0"/>
                  </a:rPr>
                  <a:t>Blockade of </a:t>
                </a:r>
                <a14:m>
                  <m:oMath xmlns:m="http://schemas.openxmlformats.org/officeDocument/2006/math">
                    <m:r>
                      <a:rPr lang="en-US" sz="2800" b="0" i="1" dirty="0" smtClean="0">
                        <a:solidFill>
                          <a:srgbClr val="007B00"/>
                        </a:solidFill>
                        <a:latin typeface="Cambria Math" panose="02040503050406030204" pitchFamily="18" charset="0"/>
                      </a:rPr>
                      <m:t>|2⟩</m:t>
                    </m:r>
                  </m:oMath>
                </a14:m>
                <a:endParaRPr lang="en-US" sz="2800" dirty="0">
                  <a:solidFill>
                    <a:srgbClr val="007B00"/>
                  </a:solidFill>
                  <a:latin typeface="Adobe Garamond Pro" panose="02020502060506020403" pitchFamily="18" charset="0"/>
                </a:endParaRPr>
              </a:p>
            </p:txBody>
          </p:sp>
        </mc:Choice>
        <mc:Fallback xmlns="">
          <p:sp>
            <p:nvSpPr>
              <p:cNvPr id="14" name="Rectangle 13">
                <a:extLst>
                  <a:ext uri="{FF2B5EF4-FFF2-40B4-BE49-F238E27FC236}">
                    <a16:creationId xmlns:a16="http://schemas.microsoft.com/office/drawing/2014/main" id="{1040AE1F-573D-4D6A-AD7E-6AC01FE11F98}"/>
                  </a:ext>
                </a:extLst>
              </p:cNvPr>
              <p:cNvSpPr>
                <a:spLocks noRot="1" noChangeAspect="1" noMove="1" noResize="1" noEditPoints="1" noAdjustHandles="1" noChangeArrowheads="1" noChangeShapeType="1" noTextEdit="1"/>
              </p:cNvSpPr>
              <p:nvPr/>
            </p:nvSpPr>
            <p:spPr>
              <a:xfrm>
                <a:off x="6759399" y="1426870"/>
                <a:ext cx="2424638" cy="523220"/>
              </a:xfrm>
              <a:prstGeom prst="rect">
                <a:avLst/>
              </a:prstGeom>
              <a:blipFill>
                <a:blip r:embed="rId7"/>
                <a:stretch>
                  <a:fillRect l="-5000" t="-10227" b="-29545"/>
                </a:stretch>
              </a:blipFill>
              <a:ln>
                <a:solidFill>
                  <a:srgbClr val="007B00"/>
                </a:solidFill>
              </a:ln>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BE2756A9-A8F5-479B-A4B5-5817314D74D2}"/>
              </a:ext>
            </a:extLst>
          </p:cNvPr>
          <p:cNvGrpSpPr/>
          <p:nvPr/>
        </p:nvGrpSpPr>
        <p:grpSpPr>
          <a:xfrm>
            <a:off x="548640" y="2953512"/>
            <a:ext cx="3099816" cy="3243834"/>
            <a:chOff x="548640" y="2953512"/>
            <a:chExt cx="3099816" cy="3243834"/>
          </a:xfrm>
        </p:grpSpPr>
        <p:pic>
          <p:nvPicPr>
            <p:cNvPr id="13" name="Picture 12">
              <a:extLst>
                <a:ext uri="{FF2B5EF4-FFF2-40B4-BE49-F238E27FC236}">
                  <a16:creationId xmlns:a16="http://schemas.microsoft.com/office/drawing/2014/main" id="{14550C2A-E1D2-45B6-9C32-A819B691A8DA}"/>
                </a:ext>
              </a:extLst>
            </p:cNvPr>
            <p:cNvPicPr>
              <a:picLocks noChangeAspect="1"/>
            </p:cNvPicPr>
            <p:nvPr/>
          </p:nvPicPr>
          <p:blipFill>
            <a:blip r:embed="rId8"/>
            <a:stretch>
              <a:fillRect/>
            </a:stretch>
          </p:blipFill>
          <p:spPr>
            <a:xfrm>
              <a:off x="548640" y="2953512"/>
              <a:ext cx="3099816" cy="3243834"/>
            </a:xfrm>
            <a:prstGeom prst="rect">
              <a:avLst/>
            </a:prstGeom>
          </p:spPr>
        </p:pic>
        <p:pic>
          <p:nvPicPr>
            <p:cNvPr id="17" name="Picture 16">
              <a:extLst>
                <a:ext uri="{FF2B5EF4-FFF2-40B4-BE49-F238E27FC236}">
                  <a16:creationId xmlns:a16="http://schemas.microsoft.com/office/drawing/2014/main" id="{7D32301A-50B9-4A85-840F-9D0CEBEE1067}"/>
                </a:ext>
              </a:extLst>
            </p:cNvPr>
            <p:cNvPicPr>
              <a:picLocks noChangeAspect="1"/>
            </p:cNvPicPr>
            <p:nvPr/>
          </p:nvPicPr>
          <p:blipFill>
            <a:blip r:embed="rId9"/>
            <a:stretch>
              <a:fillRect/>
            </a:stretch>
          </p:blipFill>
          <p:spPr>
            <a:xfrm>
              <a:off x="2169580" y="4319121"/>
              <a:ext cx="281178" cy="1618488"/>
            </a:xfrm>
            <a:prstGeom prst="rect">
              <a:avLst/>
            </a:prstGeom>
          </p:spPr>
        </p:pic>
      </p:gr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0752368-4FC3-4A3B-8DE4-7594AF7C438F}"/>
                  </a:ext>
                </a:extLst>
              </p:cNvPr>
              <p:cNvSpPr/>
              <p:nvPr/>
            </p:nvSpPr>
            <p:spPr>
              <a:xfrm>
                <a:off x="393192" y="2005902"/>
                <a:ext cx="4665036" cy="830997"/>
              </a:xfrm>
              <a:prstGeom prst="rect">
                <a:avLst/>
              </a:prstGeom>
              <a:solidFill>
                <a:srgbClr val="FFC000">
                  <a:alpha val="5000"/>
                </a:srgbClr>
              </a:solidFill>
              <a:ln>
                <a:solidFill>
                  <a:srgbClr val="C0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𝜖</m:t>
                      </m:r>
                      <m:r>
                        <a:rPr lang="en-US" sz="2400" b="0" i="1" dirty="0" smtClean="0">
                          <a:solidFill>
                            <a:srgbClr val="C00000"/>
                          </a:solidFill>
                          <a:latin typeface="Cambria Math" panose="02040503050406030204" pitchFamily="18" charset="0"/>
                        </a:rPr>
                        <m:t>≪</m:t>
                      </m:r>
                      <m:r>
                        <m:rPr>
                          <m:sty m:val="p"/>
                        </m:rPr>
                        <a:rPr lang="en-US" sz="2400" b="0" i="1" dirty="0" smtClean="0">
                          <a:solidFill>
                            <a:srgbClr val="C00000"/>
                          </a:solidFill>
                          <a:latin typeface="Cambria Math" panose="02040503050406030204" pitchFamily="18" charset="0"/>
                        </a:rPr>
                        <m:t>Ω</m:t>
                      </m:r>
                      <m:r>
                        <a:rPr lang="en-US" sz="2400" b="0" i="1" dirty="0" smtClean="0">
                          <a:solidFill>
                            <a:srgbClr val="C00000"/>
                          </a:solidFill>
                          <a:latin typeface="Cambria Math" panose="02040503050406030204" pitchFamily="18" charset="0"/>
                        </a:rPr>
                        <m:t>≪</m:t>
                      </m:r>
                      <m:r>
                        <m:rPr>
                          <m:sty m:val="p"/>
                        </m:rPr>
                        <a:rPr lang="en-US" sz="2400" b="0" i="1" dirty="0" smtClean="0">
                          <a:solidFill>
                            <a:srgbClr val="C00000"/>
                          </a:solidFill>
                          <a:latin typeface="Cambria Math" panose="02040503050406030204" pitchFamily="18" charset="0"/>
                        </a:rPr>
                        <m:t>χ</m:t>
                      </m:r>
                    </m:oMath>
                  </m:oMathPara>
                </a14:m>
                <a:endParaRPr lang="en-US" sz="2400" b="0" dirty="0">
                  <a:solidFill>
                    <a:srgbClr val="C00000"/>
                  </a:solidFill>
                  <a:latin typeface="Adobe Garamond Pro" panose="02020502060506020403" pitchFamily="18" charset="0"/>
                </a:endParaRPr>
              </a:p>
              <a:p>
                <a:pPr/>
                <a14:m>
                  <m:oMathPara xmlns:m="http://schemas.openxmlformats.org/officeDocument/2006/math">
                    <m:oMathParaPr>
                      <m:jc m:val="centerGroup"/>
                    </m:oMathParaPr>
                    <m:oMath xmlns:m="http://schemas.openxmlformats.org/officeDocument/2006/math">
                      <m:r>
                        <m:rPr>
                          <m:nor/>
                        </m:rPr>
                        <a:rPr lang="en-US" sz="2400" b="0" i="0" dirty="0" smtClean="0">
                          <a:solidFill>
                            <a:srgbClr val="C00000"/>
                          </a:solidFill>
                          <a:latin typeface="Cambria" panose="02040503050406030204" pitchFamily="18" charset="0"/>
                          <a:ea typeface="Cambria" panose="02040503050406030204" pitchFamily="18" charset="0"/>
                        </a:rPr>
                        <m:t>~</m:t>
                      </m:r>
                      <m:r>
                        <m:rPr>
                          <m:nor/>
                        </m:rPr>
                        <a:rPr lang="en-US" sz="2400" dirty="0">
                          <a:solidFill>
                            <a:srgbClr val="C00000"/>
                          </a:solidFill>
                          <a:latin typeface="Cambria" panose="02040503050406030204" pitchFamily="18" charset="0"/>
                          <a:ea typeface="Cambria" panose="02040503050406030204" pitchFamily="18" charset="0"/>
                        </a:rPr>
                        <m:t>10 </m:t>
                      </m:r>
                      <m:r>
                        <m:rPr>
                          <m:nor/>
                        </m:rPr>
                        <a:rPr lang="en-US" sz="2400" dirty="0">
                          <a:solidFill>
                            <a:srgbClr val="C00000"/>
                          </a:solidFill>
                          <a:latin typeface="Cambria" panose="02040503050406030204" pitchFamily="18" charset="0"/>
                          <a:ea typeface="Cambria" panose="02040503050406030204" pitchFamily="18" charset="0"/>
                        </a:rPr>
                        <m:t>kHz</m:t>
                      </m:r>
                      <m:r>
                        <a:rPr lang="en-US" sz="2400" b="0" i="1" dirty="0" smtClean="0">
                          <a:solidFill>
                            <a:srgbClr val="C00000"/>
                          </a:solidFill>
                          <a:latin typeface="Cambria Math" panose="02040503050406030204" pitchFamily="18" charset="0"/>
                        </a:rPr>
                        <m:t>≪</m:t>
                      </m:r>
                      <m:r>
                        <m:rPr>
                          <m:nor/>
                        </m:rPr>
                        <a:rPr lang="en-US" sz="2400" b="0" i="0" dirty="0" smtClean="0">
                          <a:solidFill>
                            <a:srgbClr val="C00000"/>
                          </a:solidFill>
                          <a:latin typeface="Cambria Math" panose="02040503050406030204" pitchFamily="18" charset="0"/>
                        </a:rPr>
                        <m:t>~</m:t>
                      </m:r>
                      <m:r>
                        <m:rPr>
                          <m:nor/>
                        </m:rPr>
                        <a:rPr lang="en-US" sz="2400" dirty="0">
                          <a:solidFill>
                            <a:srgbClr val="C00000"/>
                          </a:solidFill>
                          <a:latin typeface="Cambria" panose="02040503050406030204" pitchFamily="18" charset="0"/>
                          <a:ea typeface="Cambria" panose="02040503050406030204" pitchFamily="18" charset="0"/>
                        </a:rPr>
                        <m:t>100 </m:t>
                      </m:r>
                      <m:r>
                        <m:rPr>
                          <m:nor/>
                        </m:rPr>
                        <a:rPr lang="en-US" sz="2400" dirty="0">
                          <a:solidFill>
                            <a:srgbClr val="C00000"/>
                          </a:solidFill>
                          <a:latin typeface="Cambria" panose="02040503050406030204" pitchFamily="18" charset="0"/>
                          <a:ea typeface="Cambria" panose="02040503050406030204" pitchFamily="18" charset="0"/>
                        </a:rPr>
                        <m:t>kHz</m:t>
                      </m:r>
                      <m:r>
                        <a:rPr lang="en-US" sz="2400" i="1" dirty="0">
                          <a:solidFill>
                            <a:srgbClr val="C00000"/>
                          </a:solidFill>
                          <a:latin typeface="Cambria Math" panose="02040503050406030204" pitchFamily="18" charset="0"/>
                        </a:rPr>
                        <m:t>≪</m:t>
                      </m:r>
                      <m:r>
                        <a:rPr lang="en-US" sz="2400" b="0" i="0" dirty="0" smtClean="0">
                          <a:solidFill>
                            <a:srgbClr val="C00000"/>
                          </a:solidFill>
                          <a:latin typeface="Cambria Math" panose="02040503050406030204" pitchFamily="18" charset="0"/>
                        </a:rPr>
                        <m:t>~1 </m:t>
                      </m:r>
                      <m:r>
                        <m:rPr>
                          <m:sty m:val="p"/>
                        </m:rPr>
                        <a:rPr lang="en-US" sz="2400" b="0" i="0" dirty="0" smtClean="0">
                          <a:solidFill>
                            <a:srgbClr val="C00000"/>
                          </a:solidFill>
                          <a:latin typeface="Cambria Math" panose="02040503050406030204" pitchFamily="18" charset="0"/>
                        </a:rPr>
                        <m:t>MHz</m:t>
                      </m:r>
                    </m:oMath>
                  </m:oMathPara>
                </a14:m>
                <a:endParaRPr lang="en-US" sz="2400" b="0" dirty="0">
                  <a:solidFill>
                    <a:srgbClr val="C00000"/>
                  </a:solidFill>
                  <a:latin typeface="Cambria" panose="02040503050406030204" pitchFamily="18" charset="0"/>
                  <a:ea typeface="Cambria" panose="02040503050406030204" pitchFamily="18" charset="0"/>
                </a:endParaRPr>
              </a:p>
            </p:txBody>
          </p:sp>
        </mc:Choice>
        <mc:Fallback xmlns="">
          <p:sp>
            <p:nvSpPr>
              <p:cNvPr id="20" name="Rectangle 19">
                <a:extLst>
                  <a:ext uri="{FF2B5EF4-FFF2-40B4-BE49-F238E27FC236}">
                    <a16:creationId xmlns:a16="http://schemas.microsoft.com/office/drawing/2014/main" id="{E0752368-4FC3-4A3B-8DE4-7594AF7C438F}"/>
                  </a:ext>
                </a:extLst>
              </p:cNvPr>
              <p:cNvSpPr>
                <a:spLocks noRot="1" noChangeAspect="1" noMove="1" noResize="1" noEditPoints="1" noAdjustHandles="1" noChangeArrowheads="1" noChangeShapeType="1" noTextEdit="1"/>
              </p:cNvSpPr>
              <p:nvPr/>
            </p:nvSpPr>
            <p:spPr>
              <a:xfrm>
                <a:off x="393192" y="2005902"/>
                <a:ext cx="4665036" cy="830997"/>
              </a:xfrm>
              <a:prstGeom prst="rect">
                <a:avLst/>
              </a:prstGeom>
              <a:blipFill>
                <a:blip r:embed="rId10"/>
                <a:stretch>
                  <a:fillRect/>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370997716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98A259-8058-4B2F-8754-D10E0B2B731B}"/>
              </a:ext>
            </a:extLst>
          </p:cNvPr>
          <p:cNvSpPr/>
          <p:nvPr/>
        </p:nvSpPr>
        <p:spPr bwMode="auto">
          <a:xfrm>
            <a:off x="5811783" y="3543010"/>
            <a:ext cx="5404857" cy="1141352"/>
          </a:xfrm>
          <a:prstGeom prst="rect">
            <a:avLst/>
          </a:prstGeom>
          <a:solidFill>
            <a:schemeClr val="bg1">
              <a:lumMod val="85000"/>
              <a:alpha val="10000"/>
            </a:schemeClr>
          </a:solidFill>
          <a:ln w="15240">
            <a:solidFill>
              <a:schemeClr val="bg1">
                <a:lumMod val="75000"/>
              </a:schemeClr>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D597F562-F17D-4D5D-87E6-E7FEE41D9951}"/>
              </a:ext>
            </a:extLst>
          </p:cNvPr>
          <p:cNvSpPr>
            <a:spLocks noGrp="1"/>
          </p:cNvSpPr>
          <p:nvPr>
            <p:ph type="title"/>
          </p:nvPr>
        </p:nvSpPr>
        <p:spPr/>
        <p:txBody>
          <a:bodyPr/>
          <a:lstStyle/>
          <a:p>
            <a:r>
              <a:rPr lang="en-US" sz="3400" dirty="0"/>
              <a:t>Quantum dynamics with photon blockade</a:t>
            </a:r>
          </a:p>
        </p:txBody>
      </p:sp>
      <p:sp>
        <p:nvSpPr>
          <p:cNvPr id="9" name="Rectangle 8">
            <a:extLst>
              <a:ext uri="{FF2B5EF4-FFF2-40B4-BE49-F238E27FC236}">
                <a16:creationId xmlns:a16="http://schemas.microsoft.com/office/drawing/2014/main" id="{EE1CDB89-6B44-4917-AE7E-C95F8CDB8F26}"/>
              </a:ext>
            </a:extLst>
          </p:cNvPr>
          <p:cNvSpPr/>
          <p:nvPr/>
        </p:nvSpPr>
        <p:spPr>
          <a:xfrm>
            <a:off x="243419" y="936774"/>
            <a:ext cx="5905656" cy="954107"/>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Use a number selective </a:t>
            </a:r>
            <a:r>
              <a:rPr lang="en-US" sz="2800" dirty="0" err="1">
                <a:latin typeface="Adobe Garamond Pro" panose="02020502060506020403" pitchFamily="18" charset="0"/>
              </a:rPr>
              <a:t>transmon</a:t>
            </a:r>
            <a:r>
              <a:rPr lang="en-US" sz="2800" dirty="0">
                <a:latin typeface="Adobe Garamond Pro" panose="02020502060506020403" pitchFamily="18" charset="0"/>
              </a:rPr>
              <a:t> pulse</a:t>
            </a:r>
          </a:p>
          <a:p>
            <a:pPr marL="342900" indent="-342900">
              <a:buFont typeface="Arial" panose="020B0604020202020204" pitchFamily="34" charset="0"/>
              <a:buChar char="•"/>
            </a:pPr>
            <a:r>
              <a:rPr lang="en-US" sz="2800" dirty="0">
                <a:solidFill>
                  <a:srgbClr val="007B00"/>
                </a:solidFill>
                <a:latin typeface="Adobe Garamond Pro" panose="02020502060506020403" pitchFamily="18" charset="0"/>
              </a:rPr>
              <a:t>Blockade specific photon numbers</a:t>
            </a:r>
          </a:p>
        </p:txBody>
      </p:sp>
      <p:pic>
        <p:nvPicPr>
          <p:cNvPr id="13" name="Picture 12">
            <a:extLst>
              <a:ext uri="{FF2B5EF4-FFF2-40B4-BE49-F238E27FC236}">
                <a16:creationId xmlns:a16="http://schemas.microsoft.com/office/drawing/2014/main" id="{14550C2A-E1D2-45B6-9C32-A819B691A8DA}"/>
              </a:ext>
            </a:extLst>
          </p:cNvPr>
          <p:cNvPicPr>
            <a:picLocks noChangeAspect="1"/>
          </p:cNvPicPr>
          <p:nvPr/>
        </p:nvPicPr>
        <p:blipFill>
          <a:blip r:embed="rId3"/>
          <a:stretch>
            <a:fillRect/>
          </a:stretch>
        </p:blipFill>
        <p:spPr>
          <a:xfrm>
            <a:off x="548640" y="2953512"/>
            <a:ext cx="3099816" cy="3243834"/>
          </a:xfrm>
          <a:prstGeom prst="rect">
            <a:avLst/>
          </a:prstGeom>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204F1F5-619F-40E4-A15F-B38EA8F28A3C}"/>
                  </a:ext>
                </a:extLst>
              </p:cNvPr>
              <p:cNvSpPr/>
              <p:nvPr/>
            </p:nvSpPr>
            <p:spPr>
              <a:xfrm>
                <a:off x="5816701" y="2002536"/>
                <a:ext cx="6168035" cy="1384995"/>
              </a:xfrm>
              <a:prstGeom prst="rect">
                <a:avLst/>
              </a:prstGeom>
            </p:spPr>
            <p:txBody>
              <a:bodyPr wrap="none">
                <a:spAutoFit/>
              </a:bodyPr>
              <a:lstStyle/>
              <a:p>
                <a:pPr lvl="1"/>
                <a:r>
                  <a:rPr lang="en-US" sz="2800" u="sng" dirty="0">
                    <a:solidFill>
                      <a:srgbClr val="C00000"/>
                    </a:solidFill>
                    <a:latin typeface="Adobe Garamond Pro" panose="02020502060506020403" pitchFamily="18" charset="0"/>
                  </a:rPr>
                  <a:t>Blockade infidelity</a:t>
                </a:r>
              </a:p>
              <a:p>
                <a:pPr marL="457200" indent="-457200">
                  <a:buFont typeface="Wingdings" panose="05000000000000000000" pitchFamily="2" charset="2"/>
                  <a:buChar char="Ø"/>
                </a:pPr>
                <a:r>
                  <a:rPr lang="en-US" sz="2800" dirty="0">
                    <a:solidFill>
                      <a:srgbClr val="3333FF"/>
                    </a:solidFill>
                    <a:latin typeface="Adobe Garamond Pro" panose="02020502060506020403" pitchFamily="18" charset="0"/>
                  </a:rPr>
                  <a:t>Leakage to </a:t>
                </a:r>
                <a14:m>
                  <m:oMath xmlns:m="http://schemas.openxmlformats.org/officeDocument/2006/math">
                    <m:d>
                      <m:dPr>
                        <m:begChr m:val="|"/>
                        <m:endChr m:val="⟩"/>
                        <m:ctrlPr>
                          <a:rPr lang="en-US" sz="2800" b="0" i="1" smtClean="0">
                            <a:solidFill>
                              <a:srgbClr val="3333FF"/>
                            </a:solidFill>
                            <a:latin typeface="Cambria Math" panose="02040503050406030204" pitchFamily="18" charset="0"/>
                          </a:rPr>
                        </m:ctrlPr>
                      </m:dPr>
                      <m:e>
                        <m:r>
                          <a:rPr lang="en-US" sz="2800" b="0" i="0" smtClean="0">
                            <a:solidFill>
                              <a:srgbClr val="3333FF"/>
                            </a:solidFill>
                            <a:latin typeface="Cambria Math" panose="02040503050406030204" pitchFamily="18" charset="0"/>
                          </a:rPr>
                          <m:t>+2</m:t>
                        </m:r>
                      </m:e>
                    </m:d>
                    <m:r>
                      <a:rPr lang="en-US" sz="2800" b="0" i="1" smtClean="0">
                        <a:solidFill>
                          <a:srgbClr val="3333FF"/>
                        </a:solidFill>
                        <a:latin typeface="Cambria Math" panose="02040503050406030204" pitchFamily="18" charset="0"/>
                      </a:rPr>
                      <m:t>,</m:t>
                    </m:r>
                    <m:d>
                      <m:dPr>
                        <m:begChr m:val="|"/>
                        <m:endChr m:val="⟩"/>
                        <m:ctrlPr>
                          <a:rPr lang="en-US" sz="2800" i="1">
                            <a:solidFill>
                              <a:srgbClr val="3333FF"/>
                            </a:solidFill>
                            <a:latin typeface="Cambria Math" panose="02040503050406030204" pitchFamily="18" charset="0"/>
                          </a:rPr>
                        </m:ctrlPr>
                      </m:dPr>
                      <m:e>
                        <m:r>
                          <a:rPr lang="en-US" sz="2800" b="0" i="0" smtClean="0">
                            <a:solidFill>
                              <a:srgbClr val="3333FF"/>
                            </a:solidFill>
                            <a:latin typeface="Cambria Math" panose="02040503050406030204" pitchFamily="18" charset="0"/>
                          </a:rPr>
                          <m:t>−</m:t>
                        </m:r>
                        <m:r>
                          <a:rPr lang="en-US" sz="2800">
                            <a:solidFill>
                              <a:srgbClr val="3333FF"/>
                            </a:solidFill>
                            <a:latin typeface="Cambria Math" panose="02040503050406030204" pitchFamily="18" charset="0"/>
                          </a:rPr>
                          <m:t>2</m:t>
                        </m:r>
                      </m:e>
                    </m:d>
                  </m:oMath>
                </a14:m>
                <a:endParaRPr lang="en-US" sz="2800" dirty="0">
                  <a:solidFill>
                    <a:schemeClr val="accent2">
                      <a:lumMod val="60000"/>
                      <a:lumOff val="40000"/>
                    </a:schemeClr>
                  </a:solidFill>
                  <a:latin typeface="Adobe Garamond Pro" panose="02020502060506020403" pitchFamily="18" charset="0"/>
                </a:endParaRPr>
              </a:p>
              <a:p>
                <a:pPr marL="457200" indent="-457200">
                  <a:buFont typeface="Wingdings" panose="05000000000000000000" pitchFamily="2" charset="2"/>
                  <a:buChar char="Ø"/>
                </a:pPr>
                <a:r>
                  <a:rPr lang="en-US" sz="2800" dirty="0">
                    <a:solidFill>
                      <a:srgbClr val="FF9900"/>
                    </a:solidFill>
                    <a:latin typeface="Adobe Garamond Pro" panose="02020502060506020403" pitchFamily="18" charset="0"/>
                  </a:rPr>
                  <a:t>Purcell decay of </a:t>
                </a:r>
                <a14:m>
                  <m:oMath xmlns:m="http://schemas.openxmlformats.org/officeDocument/2006/math">
                    <m:d>
                      <m:dPr>
                        <m:begChr m:val="|"/>
                        <m:endChr m:val="⟩"/>
                        <m:ctrlPr>
                          <a:rPr lang="en-US" sz="2800" b="0" i="1" smtClean="0">
                            <a:solidFill>
                              <a:srgbClr val="FF9900"/>
                            </a:solidFill>
                            <a:latin typeface="Cambria Math" panose="02040503050406030204" pitchFamily="18" charset="0"/>
                          </a:rPr>
                        </m:ctrlPr>
                      </m:dPr>
                      <m:e>
                        <m:r>
                          <a:rPr lang="en-US" sz="2800" b="0" i="1" smtClean="0">
                            <a:solidFill>
                              <a:srgbClr val="FF9900"/>
                            </a:solidFill>
                            <a:latin typeface="Cambria Math" panose="02040503050406030204" pitchFamily="18" charset="0"/>
                          </a:rPr>
                          <m:t>𝑔</m:t>
                        </m:r>
                        <m:r>
                          <a:rPr lang="en-US" sz="2800" b="0" i="0" smtClean="0">
                            <a:solidFill>
                              <a:srgbClr val="FF9900"/>
                            </a:solidFill>
                            <a:latin typeface="Cambria Math" panose="02040503050406030204" pitchFamily="18" charset="0"/>
                          </a:rPr>
                          <m:t>1</m:t>
                        </m:r>
                      </m:e>
                    </m:d>
                  </m:oMath>
                </a14:m>
                <a:r>
                  <a:rPr lang="en-US" sz="2800" dirty="0">
                    <a:solidFill>
                      <a:srgbClr val="FF9900"/>
                    </a:solidFill>
                    <a:latin typeface="Adobe Garamond Pro" panose="02020502060506020403" pitchFamily="18" charset="0"/>
                  </a:rPr>
                  <a:t> by blockade drive</a:t>
                </a:r>
              </a:p>
            </p:txBody>
          </p:sp>
        </mc:Choice>
        <mc:Fallback xmlns="">
          <p:sp>
            <p:nvSpPr>
              <p:cNvPr id="15" name="Rectangle 14">
                <a:extLst>
                  <a:ext uri="{FF2B5EF4-FFF2-40B4-BE49-F238E27FC236}">
                    <a16:creationId xmlns:a16="http://schemas.microsoft.com/office/drawing/2014/main" id="{2204F1F5-619F-40E4-A15F-B38EA8F28A3C}"/>
                  </a:ext>
                </a:extLst>
              </p:cNvPr>
              <p:cNvSpPr>
                <a:spLocks noRot="1" noChangeAspect="1" noMove="1" noResize="1" noEditPoints="1" noAdjustHandles="1" noChangeArrowheads="1" noChangeShapeType="1" noTextEdit="1"/>
              </p:cNvSpPr>
              <p:nvPr/>
            </p:nvSpPr>
            <p:spPr>
              <a:xfrm>
                <a:off x="5816701" y="2002536"/>
                <a:ext cx="6168035" cy="1384995"/>
              </a:xfrm>
              <a:prstGeom prst="rect">
                <a:avLst/>
              </a:prstGeom>
              <a:blipFill>
                <a:blip r:embed="rId4"/>
                <a:stretch>
                  <a:fillRect l="-1680" t="-4846" r="-889" b="-11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AD03287-18FA-40E0-8FE2-E9178CF3585E}"/>
                  </a:ext>
                </a:extLst>
              </p:cNvPr>
              <p:cNvSpPr txBox="1"/>
              <p:nvPr/>
            </p:nvSpPr>
            <p:spPr>
              <a:xfrm>
                <a:off x="6004174" y="3628278"/>
                <a:ext cx="5159126" cy="11669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solidFill>
                                <a:srgbClr val="3333FF"/>
                              </a:solidFill>
                              <a:latin typeface="Cambria Math" panose="02040503050406030204" pitchFamily="18" charset="0"/>
                            </a:rPr>
                          </m:ctrlPr>
                        </m:fPr>
                        <m:num>
                          <m:sSup>
                            <m:sSupPr>
                              <m:ctrlPr>
                                <a:rPr lang="en-US" sz="2400" b="0" i="1" smtClean="0">
                                  <a:solidFill>
                                    <a:srgbClr val="3333FF"/>
                                  </a:solidFill>
                                  <a:latin typeface="Cambria Math" panose="02040503050406030204" pitchFamily="18" charset="0"/>
                                </a:rPr>
                              </m:ctrlPr>
                            </m:sSupPr>
                            <m:e>
                              <m:r>
                                <a:rPr lang="en-US" sz="2400" b="0" i="1" smtClean="0">
                                  <a:solidFill>
                                    <a:srgbClr val="3333FF"/>
                                  </a:solidFill>
                                  <a:latin typeface="Cambria Math" panose="02040503050406030204" pitchFamily="18" charset="0"/>
                                </a:rPr>
                                <m:t>𝜖</m:t>
                              </m:r>
                            </m:e>
                            <m:sup>
                              <m:r>
                                <a:rPr lang="en-US" sz="2400" b="0" i="1" smtClean="0">
                                  <a:solidFill>
                                    <a:srgbClr val="3333FF"/>
                                  </a:solidFill>
                                  <a:latin typeface="Cambria Math" panose="02040503050406030204" pitchFamily="18" charset="0"/>
                                </a:rPr>
                                <m:t>2</m:t>
                              </m:r>
                            </m:sup>
                          </m:sSup>
                        </m:num>
                        <m:den>
                          <m:sSup>
                            <m:sSupPr>
                              <m:ctrlPr>
                                <a:rPr lang="en-US" sz="2400" b="0" i="1" smtClean="0">
                                  <a:solidFill>
                                    <a:srgbClr val="3333FF"/>
                                  </a:solidFill>
                                  <a:latin typeface="Cambria Math" panose="02040503050406030204" pitchFamily="18" charset="0"/>
                                </a:rPr>
                              </m:ctrlPr>
                            </m:sSupPr>
                            <m:e>
                              <m:r>
                                <m:rPr>
                                  <m:sty m:val="p"/>
                                </m:rPr>
                                <a:rPr lang="en-US" sz="2400" b="0" i="0" smtClean="0">
                                  <a:solidFill>
                                    <a:srgbClr val="3333FF"/>
                                  </a:solidFill>
                                  <a:latin typeface="Cambria Math" panose="02040503050406030204" pitchFamily="18" charset="0"/>
                                </a:rPr>
                                <m:t>Ω</m:t>
                              </m:r>
                            </m:e>
                            <m:sup>
                              <m:r>
                                <a:rPr lang="en-US" sz="2400" b="0" i="1" smtClean="0">
                                  <a:solidFill>
                                    <a:srgbClr val="3333FF"/>
                                  </a:solidFill>
                                  <a:latin typeface="Cambria Math" panose="02040503050406030204" pitchFamily="18" charset="0"/>
                                </a:rPr>
                                <m:t>2</m:t>
                              </m:r>
                            </m:sup>
                          </m:sSup>
                        </m:den>
                      </m:f>
                      <m:r>
                        <a:rPr lang="en-US" sz="2400" b="0" i="1" smtClean="0">
                          <a:solidFill>
                            <a:srgbClr val="3333FF"/>
                          </a:solidFill>
                          <a:latin typeface="Cambria Math" panose="02040503050406030204" pitchFamily="18" charset="0"/>
                        </a:rPr>
                        <m:t>×</m:t>
                      </m:r>
                      <m:r>
                        <a:rPr lang="en-US" sz="2400" b="0" i="1" smtClean="0">
                          <a:solidFill>
                            <a:srgbClr val="3333FF"/>
                          </a:solidFill>
                          <a:latin typeface="Cambria Math" panose="02040503050406030204" pitchFamily="18" charset="0"/>
                        </a:rPr>
                        <m:t>𝛾</m:t>
                      </m:r>
                      <m:r>
                        <a:rPr lang="en-US" sz="2400" b="0" i="1" smtClean="0">
                          <a:solidFill>
                            <a:srgbClr val="3333FF"/>
                          </a:solidFill>
                          <a:latin typeface="Cambria Math" panose="02040503050406030204" pitchFamily="18" charset="0"/>
                        </a:rPr>
                        <m:t>× </m:t>
                      </m:r>
                      <m:f>
                        <m:fPr>
                          <m:ctrlPr>
                            <a:rPr lang="en-US" sz="2400" b="0" i="1" smtClean="0">
                              <a:solidFill>
                                <a:srgbClr val="3333FF"/>
                              </a:solidFill>
                              <a:latin typeface="Cambria Math" panose="02040503050406030204" pitchFamily="18" charset="0"/>
                            </a:rPr>
                          </m:ctrlPr>
                        </m:fPr>
                        <m:num>
                          <m:r>
                            <a:rPr lang="en-US" sz="2400" b="0" i="1" smtClean="0">
                              <a:solidFill>
                                <a:srgbClr val="3333FF"/>
                              </a:solidFill>
                              <a:latin typeface="Cambria Math" panose="02040503050406030204" pitchFamily="18" charset="0"/>
                            </a:rPr>
                            <m:t>1</m:t>
                          </m:r>
                        </m:num>
                        <m:den>
                          <m:r>
                            <a:rPr lang="en-US" sz="2400" b="0" i="1" smtClean="0">
                              <a:solidFill>
                                <a:srgbClr val="3333FF"/>
                              </a:solidFill>
                              <a:latin typeface="Cambria Math" panose="02040503050406030204" pitchFamily="18" charset="0"/>
                            </a:rPr>
                            <m:t>𝜖</m:t>
                          </m:r>
                        </m:den>
                      </m:f>
                      <m:r>
                        <a:rPr lang="en-US" sz="2400" b="0" i="1" smtClean="0">
                          <a:solidFill>
                            <a:schemeClr val="accent2">
                              <a:lumMod val="60000"/>
                              <a:lumOff val="40000"/>
                            </a:schemeClr>
                          </a:solidFill>
                          <a:latin typeface="Cambria Math" panose="02040503050406030204" pitchFamily="18" charset="0"/>
                        </a:rPr>
                        <m:t>  </m:t>
                      </m:r>
                      <m:r>
                        <a:rPr lang="en-US" sz="2400" b="0" i="1" smtClean="0">
                          <a:solidFill>
                            <a:srgbClr val="FF9900"/>
                          </a:solidFill>
                          <a:latin typeface="Cambria Math" panose="02040503050406030204" pitchFamily="18" charset="0"/>
                        </a:rPr>
                        <m:t>+</m:t>
                      </m:r>
                      <m:f>
                        <m:fPr>
                          <m:ctrlPr>
                            <a:rPr lang="en-US" sz="2400" b="0" i="1" smtClean="0">
                              <a:solidFill>
                                <a:srgbClr val="FF9900"/>
                              </a:solidFill>
                              <a:latin typeface="Cambria Math" panose="02040503050406030204" pitchFamily="18" charset="0"/>
                            </a:rPr>
                          </m:ctrlPr>
                        </m:fPr>
                        <m:num>
                          <m:sSup>
                            <m:sSupPr>
                              <m:ctrlPr>
                                <a:rPr lang="en-US" sz="2400" b="0" i="1" smtClean="0">
                                  <a:solidFill>
                                    <a:srgbClr val="FF9900"/>
                                  </a:solidFill>
                                  <a:latin typeface="Cambria Math" panose="02040503050406030204" pitchFamily="18" charset="0"/>
                                </a:rPr>
                              </m:ctrlPr>
                            </m:sSupPr>
                            <m:e>
                              <m:r>
                                <m:rPr>
                                  <m:sty m:val="p"/>
                                </m:rPr>
                                <a:rPr lang="en-US" sz="2400" b="0" i="0" smtClean="0">
                                  <a:solidFill>
                                    <a:srgbClr val="FF9900"/>
                                  </a:solidFill>
                                  <a:latin typeface="Cambria Math" panose="02040503050406030204" pitchFamily="18" charset="0"/>
                                </a:rPr>
                                <m:t>Ω</m:t>
                              </m:r>
                            </m:e>
                            <m:sup>
                              <m:r>
                                <a:rPr lang="en-US" sz="2400" b="0" i="1" smtClean="0">
                                  <a:solidFill>
                                    <a:srgbClr val="FF9900"/>
                                  </a:solidFill>
                                  <a:latin typeface="Cambria Math" panose="02040503050406030204" pitchFamily="18" charset="0"/>
                                </a:rPr>
                                <m:t>2</m:t>
                              </m:r>
                            </m:sup>
                          </m:sSup>
                        </m:num>
                        <m:den>
                          <m:sSup>
                            <m:sSupPr>
                              <m:ctrlPr>
                                <a:rPr lang="en-US" sz="2400" b="0" i="1" smtClean="0">
                                  <a:solidFill>
                                    <a:srgbClr val="FF9900"/>
                                  </a:solidFill>
                                  <a:latin typeface="Cambria Math" panose="02040503050406030204" pitchFamily="18" charset="0"/>
                                </a:rPr>
                              </m:ctrlPr>
                            </m:sSupPr>
                            <m:e>
                              <m:r>
                                <a:rPr lang="en-US" sz="2400" b="0" i="1" smtClean="0">
                                  <a:solidFill>
                                    <a:srgbClr val="FF9900"/>
                                  </a:solidFill>
                                  <a:latin typeface="Cambria Math" panose="02040503050406030204" pitchFamily="18" charset="0"/>
                                </a:rPr>
                                <m:t>𝜒</m:t>
                              </m:r>
                            </m:e>
                            <m:sup>
                              <m:r>
                                <a:rPr lang="en-US" sz="2400" b="0" i="1" smtClean="0">
                                  <a:solidFill>
                                    <a:srgbClr val="FF9900"/>
                                  </a:solidFill>
                                  <a:latin typeface="Cambria Math" panose="02040503050406030204" pitchFamily="18" charset="0"/>
                                </a:rPr>
                                <m:t>2</m:t>
                              </m:r>
                            </m:sup>
                          </m:sSup>
                        </m:den>
                      </m:f>
                      <m:r>
                        <a:rPr lang="en-US" sz="2400" b="0" i="1" smtClean="0">
                          <a:solidFill>
                            <a:srgbClr val="FF9900"/>
                          </a:solidFill>
                          <a:latin typeface="Cambria Math" panose="02040503050406030204" pitchFamily="18" charset="0"/>
                        </a:rPr>
                        <m:t>×</m:t>
                      </m:r>
                      <m:r>
                        <a:rPr lang="en-US" sz="2400" b="0" i="1" smtClean="0">
                          <a:solidFill>
                            <a:srgbClr val="FF9900"/>
                          </a:solidFill>
                          <a:latin typeface="Cambria Math" panose="02040503050406030204" pitchFamily="18" charset="0"/>
                        </a:rPr>
                        <m:t>𝛾</m:t>
                      </m:r>
                      <m:r>
                        <a:rPr lang="en-US" sz="2400" b="0" i="1" smtClean="0">
                          <a:solidFill>
                            <a:srgbClr val="FF9900"/>
                          </a:solidFill>
                          <a:latin typeface="Cambria Math" panose="02040503050406030204" pitchFamily="18" charset="0"/>
                        </a:rPr>
                        <m:t>×</m:t>
                      </m:r>
                      <m:f>
                        <m:fPr>
                          <m:ctrlPr>
                            <a:rPr lang="en-US" sz="2400" b="0" i="1" smtClean="0">
                              <a:solidFill>
                                <a:srgbClr val="FF9900"/>
                              </a:solidFill>
                              <a:latin typeface="Cambria Math" panose="02040503050406030204" pitchFamily="18" charset="0"/>
                            </a:rPr>
                          </m:ctrlPr>
                        </m:fPr>
                        <m:num>
                          <m:r>
                            <a:rPr lang="en-US" sz="2400" b="0" i="1" smtClean="0">
                              <a:solidFill>
                                <a:srgbClr val="FF9900"/>
                              </a:solidFill>
                              <a:latin typeface="Cambria Math" panose="02040503050406030204" pitchFamily="18" charset="0"/>
                            </a:rPr>
                            <m:t>1</m:t>
                          </m:r>
                        </m:num>
                        <m:den>
                          <m:r>
                            <a:rPr lang="en-US" sz="2400" b="0" i="1" smtClean="0">
                              <a:solidFill>
                                <a:srgbClr val="FF9900"/>
                              </a:solidFill>
                              <a:latin typeface="Cambria Math" panose="02040503050406030204" pitchFamily="18" charset="0"/>
                            </a:rPr>
                            <m:t>𝜖</m:t>
                          </m:r>
                        </m:den>
                      </m:f>
                      <m:r>
                        <a:rPr lang="en-US" sz="2400" b="0" i="1" smtClean="0">
                          <a:solidFill>
                            <a:srgbClr val="FF9900"/>
                          </a:solidFill>
                          <a:latin typeface="Cambria Math" panose="02040503050406030204" pitchFamily="18" charset="0"/>
                        </a:rPr>
                        <m:t>  </m:t>
                      </m:r>
                      <m:r>
                        <a:rPr lang="en-US" sz="2400" b="0" i="1" smtClean="0">
                          <a:latin typeface="Cambria Math" panose="02040503050406030204" pitchFamily="18" charset="0"/>
                        </a:rPr>
                        <m:t>≥   </m:t>
                      </m:r>
                      <m:f>
                        <m:fPr>
                          <m:ctrlPr>
                            <a:rPr lang="en-US" sz="2400" b="0" i="1" smtClean="0">
                              <a:solidFill>
                                <a:srgbClr val="C00000"/>
                              </a:solidFill>
                              <a:latin typeface="Cambria Math" panose="02040503050406030204" pitchFamily="18" charset="0"/>
                            </a:rPr>
                          </m:ctrlPr>
                        </m:fPr>
                        <m:num>
                          <m:r>
                            <a:rPr lang="en-US" sz="2400" b="0" i="1" smtClean="0">
                              <a:solidFill>
                                <a:srgbClr val="C00000"/>
                              </a:solidFill>
                              <a:latin typeface="Cambria Math" panose="02040503050406030204" pitchFamily="18" charset="0"/>
                            </a:rPr>
                            <m:t>𝛾</m:t>
                          </m:r>
                        </m:num>
                        <m:den>
                          <m:r>
                            <a:rPr lang="en-US" sz="2400" b="0" i="1" smtClean="0">
                              <a:solidFill>
                                <a:srgbClr val="C00000"/>
                              </a:solidFill>
                              <a:latin typeface="Cambria Math" panose="02040503050406030204" pitchFamily="18" charset="0"/>
                            </a:rPr>
                            <m:t>𝜒</m:t>
                          </m:r>
                        </m:den>
                      </m:f>
                      <m:r>
                        <a:rPr lang="en-US" sz="2400" b="0" i="1" smtClean="0">
                          <a:solidFill>
                            <a:srgbClr val="C00000"/>
                          </a:solidFill>
                          <a:latin typeface="Cambria Math" panose="02040503050406030204" pitchFamily="18" charset="0"/>
                        </a:rPr>
                        <m:t> </m:t>
                      </m:r>
                    </m:oMath>
                  </m:oMathPara>
                </a14:m>
                <a:endParaRPr lang="en-US" sz="2400" b="0" dirty="0"/>
              </a:p>
              <a:p>
                <a:endParaRPr lang="en-US" dirty="0"/>
              </a:p>
            </p:txBody>
          </p:sp>
        </mc:Choice>
        <mc:Fallback xmlns="">
          <p:sp>
            <p:nvSpPr>
              <p:cNvPr id="5" name="TextBox 4">
                <a:extLst>
                  <a:ext uri="{FF2B5EF4-FFF2-40B4-BE49-F238E27FC236}">
                    <a16:creationId xmlns:a16="http://schemas.microsoft.com/office/drawing/2014/main" id="{CAD03287-18FA-40E0-8FE2-E9178CF3585E}"/>
                  </a:ext>
                </a:extLst>
              </p:cNvPr>
              <p:cNvSpPr txBox="1">
                <a:spLocks noRot="1" noChangeAspect="1" noMove="1" noResize="1" noEditPoints="1" noAdjustHandles="1" noChangeArrowheads="1" noChangeShapeType="1" noTextEdit="1"/>
              </p:cNvSpPr>
              <p:nvPr/>
            </p:nvSpPr>
            <p:spPr>
              <a:xfrm>
                <a:off x="6004174" y="3628278"/>
                <a:ext cx="5159126" cy="1166986"/>
              </a:xfrm>
              <a:prstGeom prst="rect">
                <a:avLst/>
              </a:prstGeom>
              <a:blipFill>
                <a:blip r:embed="rId5"/>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2AD44C1E-961A-476D-8514-B265B84091F2}"/>
              </a:ext>
            </a:extLst>
          </p:cNvPr>
          <p:cNvSpPr/>
          <p:nvPr/>
        </p:nvSpPr>
        <p:spPr>
          <a:xfrm>
            <a:off x="6250343" y="5074920"/>
            <a:ext cx="4454233" cy="954107"/>
          </a:xfrm>
          <a:prstGeom prst="rect">
            <a:avLst/>
          </a:prstGeom>
          <a:solidFill>
            <a:schemeClr val="bg1">
              <a:alpha val="10000"/>
            </a:schemeClr>
          </a:solidFill>
          <a:ln>
            <a:solidFill>
              <a:schemeClr val="tx1"/>
            </a:solidFill>
          </a:ln>
        </p:spPr>
        <p:txBody>
          <a:bodyPr wrap="none">
            <a:spAutoFit/>
          </a:bodyPr>
          <a:lstStyle/>
          <a:p>
            <a:r>
              <a:rPr lang="en-US" sz="2800" dirty="0">
                <a:latin typeface="Adobe Garamond Pro" panose="02020502060506020403" pitchFamily="18" charset="0"/>
              </a:rPr>
              <a:t>Same infidelity as SNAP gates </a:t>
            </a:r>
          </a:p>
          <a:p>
            <a:r>
              <a:rPr lang="en-US" sz="2800" dirty="0">
                <a:latin typeface="Adobe Garamond Pro" panose="02020502060506020403" pitchFamily="18" charset="0"/>
              </a:rPr>
              <a:t>         for a lossless cavity</a:t>
            </a:r>
          </a:p>
        </p:txBody>
      </p:sp>
      <p:sp>
        <p:nvSpPr>
          <p:cNvPr id="7" name="Rectangle 6">
            <a:extLst>
              <a:ext uri="{FF2B5EF4-FFF2-40B4-BE49-F238E27FC236}">
                <a16:creationId xmlns:a16="http://schemas.microsoft.com/office/drawing/2014/main" id="{1A078C20-0A07-45B1-BB80-E7B5BB699095}"/>
              </a:ext>
            </a:extLst>
          </p:cNvPr>
          <p:cNvSpPr/>
          <p:nvPr/>
        </p:nvSpPr>
        <p:spPr bwMode="auto">
          <a:xfrm>
            <a:off x="9919716" y="3614159"/>
            <a:ext cx="1243584" cy="95097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4F18954-FF06-4FAD-B476-0A48A6022E63}"/>
                  </a:ext>
                </a:extLst>
              </p:cNvPr>
              <p:cNvSpPr/>
              <p:nvPr/>
            </p:nvSpPr>
            <p:spPr>
              <a:xfrm>
                <a:off x="393192" y="2005902"/>
                <a:ext cx="4665036" cy="830997"/>
              </a:xfrm>
              <a:prstGeom prst="rect">
                <a:avLst/>
              </a:prstGeom>
              <a:solidFill>
                <a:srgbClr val="FFC000">
                  <a:alpha val="5000"/>
                </a:srgbClr>
              </a:solidFill>
              <a:ln>
                <a:solidFill>
                  <a:srgbClr val="C0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𝜖</m:t>
                      </m:r>
                      <m:r>
                        <a:rPr lang="en-US" sz="2400" b="0" i="1" dirty="0" smtClean="0">
                          <a:solidFill>
                            <a:srgbClr val="C00000"/>
                          </a:solidFill>
                          <a:latin typeface="Cambria Math" panose="02040503050406030204" pitchFamily="18" charset="0"/>
                        </a:rPr>
                        <m:t>≪</m:t>
                      </m:r>
                      <m:r>
                        <m:rPr>
                          <m:sty m:val="p"/>
                        </m:rPr>
                        <a:rPr lang="en-US" sz="2400" b="0" i="1" dirty="0" smtClean="0">
                          <a:solidFill>
                            <a:srgbClr val="C00000"/>
                          </a:solidFill>
                          <a:latin typeface="Cambria Math" panose="02040503050406030204" pitchFamily="18" charset="0"/>
                        </a:rPr>
                        <m:t>Ω</m:t>
                      </m:r>
                      <m:r>
                        <a:rPr lang="en-US" sz="2400" b="0" i="1" dirty="0" smtClean="0">
                          <a:solidFill>
                            <a:srgbClr val="C00000"/>
                          </a:solidFill>
                          <a:latin typeface="Cambria Math" panose="02040503050406030204" pitchFamily="18" charset="0"/>
                        </a:rPr>
                        <m:t>≪</m:t>
                      </m:r>
                      <m:r>
                        <m:rPr>
                          <m:sty m:val="p"/>
                        </m:rPr>
                        <a:rPr lang="en-US" sz="2400" b="0" i="1" dirty="0" smtClean="0">
                          <a:solidFill>
                            <a:srgbClr val="C00000"/>
                          </a:solidFill>
                          <a:latin typeface="Cambria Math" panose="02040503050406030204" pitchFamily="18" charset="0"/>
                        </a:rPr>
                        <m:t>χ</m:t>
                      </m:r>
                    </m:oMath>
                  </m:oMathPara>
                </a14:m>
                <a:endParaRPr lang="en-US" sz="2400" b="0" dirty="0">
                  <a:solidFill>
                    <a:srgbClr val="C00000"/>
                  </a:solidFill>
                  <a:latin typeface="Adobe Garamond Pro" panose="02020502060506020403" pitchFamily="18" charset="0"/>
                </a:endParaRPr>
              </a:p>
              <a:p>
                <a:pPr/>
                <a14:m>
                  <m:oMathPara xmlns:m="http://schemas.openxmlformats.org/officeDocument/2006/math">
                    <m:oMathParaPr>
                      <m:jc m:val="centerGroup"/>
                    </m:oMathParaPr>
                    <m:oMath xmlns:m="http://schemas.openxmlformats.org/officeDocument/2006/math">
                      <m:r>
                        <m:rPr>
                          <m:nor/>
                        </m:rPr>
                        <a:rPr lang="en-US" sz="2400" b="0" i="0" dirty="0" smtClean="0">
                          <a:solidFill>
                            <a:srgbClr val="C00000"/>
                          </a:solidFill>
                          <a:latin typeface="Cambria" panose="02040503050406030204" pitchFamily="18" charset="0"/>
                          <a:ea typeface="Cambria" panose="02040503050406030204" pitchFamily="18" charset="0"/>
                        </a:rPr>
                        <m:t>~</m:t>
                      </m:r>
                      <m:r>
                        <m:rPr>
                          <m:nor/>
                        </m:rPr>
                        <a:rPr lang="en-US" sz="2400" dirty="0">
                          <a:solidFill>
                            <a:srgbClr val="C00000"/>
                          </a:solidFill>
                          <a:latin typeface="Cambria" panose="02040503050406030204" pitchFamily="18" charset="0"/>
                          <a:ea typeface="Cambria" panose="02040503050406030204" pitchFamily="18" charset="0"/>
                        </a:rPr>
                        <m:t>10 </m:t>
                      </m:r>
                      <m:r>
                        <m:rPr>
                          <m:nor/>
                        </m:rPr>
                        <a:rPr lang="en-US" sz="2400" dirty="0">
                          <a:solidFill>
                            <a:srgbClr val="C00000"/>
                          </a:solidFill>
                          <a:latin typeface="Cambria" panose="02040503050406030204" pitchFamily="18" charset="0"/>
                          <a:ea typeface="Cambria" panose="02040503050406030204" pitchFamily="18" charset="0"/>
                        </a:rPr>
                        <m:t>kHz</m:t>
                      </m:r>
                      <m:r>
                        <a:rPr lang="en-US" sz="2400" b="0" i="1" dirty="0" smtClean="0">
                          <a:solidFill>
                            <a:srgbClr val="C00000"/>
                          </a:solidFill>
                          <a:latin typeface="Cambria Math" panose="02040503050406030204" pitchFamily="18" charset="0"/>
                        </a:rPr>
                        <m:t>≪</m:t>
                      </m:r>
                      <m:r>
                        <m:rPr>
                          <m:nor/>
                        </m:rPr>
                        <a:rPr lang="en-US" sz="2400" b="0" i="0" dirty="0" smtClean="0">
                          <a:solidFill>
                            <a:srgbClr val="C00000"/>
                          </a:solidFill>
                          <a:latin typeface="Cambria Math" panose="02040503050406030204" pitchFamily="18" charset="0"/>
                        </a:rPr>
                        <m:t>~</m:t>
                      </m:r>
                      <m:r>
                        <m:rPr>
                          <m:nor/>
                        </m:rPr>
                        <a:rPr lang="en-US" sz="2400" dirty="0">
                          <a:solidFill>
                            <a:srgbClr val="C00000"/>
                          </a:solidFill>
                          <a:latin typeface="Cambria" panose="02040503050406030204" pitchFamily="18" charset="0"/>
                          <a:ea typeface="Cambria" panose="02040503050406030204" pitchFamily="18" charset="0"/>
                        </a:rPr>
                        <m:t>100 </m:t>
                      </m:r>
                      <m:r>
                        <m:rPr>
                          <m:nor/>
                        </m:rPr>
                        <a:rPr lang="en-US" sz="2400" dirty="0">
                          <a:solidFill>
                            <a:srgbClr val="C00000"/>
                          </a:solidFill>
                          <a:latin typeface="Cambria" panose="02040503050406030204" pitchFamily="18" charset="0"/>
                          <a:ea typeface="Cambria" panose="02040503050406030204" pitchFamily="18" charset="0"/>
                        </a:rPr>
                        <m:t>kHz</m:t>
                      </m:r>
                      <m:r>
                        <a:rPr lang="en-US" sz="2400" i="1" dirty="0">
                          <a:solidFill>
                            <a:srgbClr val="C00000"/>
                          </a:solidFill>
                          <a:latin typeface="Cambria Math" panose="02040503050406030204" pitchFamily="18" charset="0"/>
                        </a:rPr>
                        <m:t>≪</m:t>
                      </m:r>
                      <m:r>
                        <a:rPr lang="en-US" sz="2400" b="0" i="0" dirty="0" smtClean="0">
                          <a:solidFill>
                            <a:srgbClr val="C00000"/>
                          </a:solidFill>
                          <a:latin typeface="Cambria Math" panose="02040503050406030204" pitchFamily="18" charset="0"/>
                        </a:rPr>
                        <m:t>~1 </m:t>
                      </m:r>
                      <m:r>
                        <m:rPr>
                          <m:sty m:val="p"/>
                        </m:rPr>
                        <a:rPr lang="en-US" sz="2400" b="0" i="0" dirty="0" smtClean="0">
                          <a:solidFill>
                            <a:srgbClr val="C00000"/>
                          </a:solidFill>
                          <a:latin typeface="Cambria Math" panose="02040503050406030204" pitchFamily="18" charset="0"/>
                        </a:rPr>
                        <m:t>MHz</m:t>
                      </m:r>
                    </m:oMath>
                  </m:oMathPara>
                </a14:m>
                <a:endParaRPr lang="en-US" sz="2400" b="0" dirty="0">
                  <a:solidFill>
                    <a:srgbClr val="C00000"/>
                  </a:solidFill>
                  <a:latin typeface="Cambria" panose="02040503050406030204" pitchFamily="18" charset="0"/>
                  <a:ea typeface="Cambria" panose="02040503050406030204" pitchFamily="18" charset="0"/>
                </a:endParaRPr>
              </a:p>
            </p:txBody>
          </p:sp>
        </mc:Choice>
        <mc:Fallback xmlns="">
          <p:sp>
            <p:nvSpPr>
              <p:cNvPr id="17" name="Rectangle 16">
                <a:extLst>
                  <a:ext uri="{FF2B5EF4-FFF2-40B4-BE49-F238E27FC236}">
                    <a16:creationId xmlns:a16="http://schemas.microsoft.com/office/drawing/2014/main" id="{C4F18954-FF06-4FAD-B476-0A48A6022E63}"/>
                  </a:ext>
                </a:extLst>
              </p:cNvPr>
              <p:cNvSpPr>
                <a:spLocks noRot="1" noChangeAspect="1" noMove="1" noResize="1" noEditPoints="1" noAdjustHandles="1" noChangeArrowheads="1" noChangeShapeType="1" noTextEdit="1"/>
              </p:cNvSpPr>
              <p:nvPr/>
            </p:nvSpPr>
            <p:spPr>
              <a:xfrm>
                <a:off x="393192" y="2005902"/>
                <a:ext cx="4665036" cy="830997"/>
              </a:xfrm>
              <a:prstGeom prst="rect">
                <a:avLst/>
              </a:prstGeom>
              <a:blipFill>
                <a:blip r:embed="rId6"/>
                <a:stretch>
                  <a:fillRect/>
                </a:stretch>
              </a:blipFill>
              <a:ln>
                <a:solidFill>
                  <a:srgbClr val="C00000"/>
                </a:solid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2DCDC7B3-E377-4F9E-B34B-E1C37BD2DAF8}"/>
              </a:ext>
            </a:extLst>
          </p:cNvPr>
          <p:cNvPicPr>
            <a:picLocks noChangeAspect="1"/>
          </p:cNvPicPr>
          <p:nvPr/>
        </p:nvPicPr>
        <p:blipFill>
          <a:blip r:embed="rId7"/>
          <a:stretch>
            <a:fillRect/>
          </a:stretch>
        </p:blipFill>
        <p:spPr>
          <a:xfrm>
            <a:off x="2169580" y="4319121"/>
            <a:ext cx="281178" cy="1618488"/>
          </a:xfrm>
          <a:prstGeom prst="rect">
            <a:avLst/>
          </a:prstGeom>
        </p:spPr>
      </p:pic>
      <p:grpSp>
        <p:nvGrpSpPr>
          <p:cNvPr id="21" name="Group 20">
            <a:extLst>
              <a:ext uri="{FF2B5EF4-FFF2-40B4-BE49-F238E27FC236}">
                <a16:creationId xmlns:a16="http://schemas.microsoft.com/office/drawing/2014/main" id="{578E7C42-E5C4-4A40-B1CB-6FA7161375F3}"/>
              </a:ext>
            </a:extLst>
          </p:cNvPr>
          <p:cNvGrpSpPr/>
          <p:nvPr/>
        </p:nvGrpSpPr>
        <p:grpSpPr>
          <a:xfrm>
            <a:off x="1085052" y="3429000"/>
            <a:ext cx="783657" cy="1033939"/>
            <a:chOff x="3527696" y="5579137"/>
            <a:chExt cx="783657" cy="1033939"/>
          </a:xfrm>
        </p:grpSpPr>
        <p:pic>
          <p:nvPicPr>
            <p:cNvPr id="22" name="Picture 21">
              <a:extLst>
                <a:ext uri="{FF2B5EF4-FFF2-40B4-BE49-F238E27FC236}">
                  <a16:creationId xmlns:a16="http://schemas.microsoft.com/office/drawing/2014/main" id="{61246190-E96F-41EA-9967-8AB59DF77696}"/>
                </a:ext>
              </a:extLst>
            </p:cNvPr>
            <p:cNvPicPr>
              <a:picLocks noChangeAspect="1"/>
            </p:cNvPicPr>
            <p:nvPr/>
          </p:nvPicPr>
          <p:blipFill>
            <a:blip r:embed="rId8"/>
            <a:stretch>
              <a:fillRect/>
            </a:stretch>
          </p:blipFill>
          <p:spPr>
            <a:xfrm>
              <a:off x="3792604" y="5579137"/>
              <a:ext cx="253841" cy="1033939"/>
            </a:xfrm>
            <a:prstGeom prst="rect">
              <a:avLst/>
            </a:prstGeom>
          </p:spPr>
        </p:pic>
        <p:sp>
          <p:nvSpPr>
            <p:cNvPr id="23" name="Multiplication Sign 22">
              <a:extLst>
                <a:ext uri="{FF2B5EF4-FFF2-40B4-BE49-F238E27FC236}">
                  <a16:creationId xmlns:a16="http://schemas.microsoft.com/office/drawing/2014/main" id="{C51916D8-BA00-4425-8371-4DA20BEDC130}"/>
                </a:ext>
              </a:extLst>
            </p:cNvPr>
            <p:cNvSpPr/>
            <p:nvPr/>
          </p:nvSpPr>
          <p:spPr bwMode="auto">
            <a:xfrm>
              <a:off x="3527696" y="5783000"/>
              <a:ext cx="783657" cy="626215"/>
            </a:xfrm>
            <a:prstGeom prst="mathMultiply">
              <a:avLst/>
            </a:prstGeom>
            <a:solidFill>
              <a:srgbClr val="FF0000">
                <a:alpha val="10000"/>
              </a:srgbClr>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
        <p:nvSpPr>
          <p:cNvPr id="24" name="Rectangle 23">
            <a:extLst>
              <a:ext uri="{FF2B5EF4-FFF2-40B4-BE49-F238E27FC236}">
                <a16:creationId xmlns:a16="http://schemas.microsoft.com/office/drawing/2014/main" id="{5904718B-9B41-423A-AAB0-0A5362E17E6C}"/>
              </a:ext>
            </a:extLst>
          </p:cNvPr>
          <p:cNvSpPr/>
          <p:nvPr/>
        </p:nvSpPr>
        <p:spPr bwMode="auto">
          <a:xfrm>
            <a:off x="8063992" y="3608242"/>
            <a:ext cx="1799336" cy="95097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29" name="Group 28">
            <a:extLst>
              <a:ext uri="{FF2B5EF4-FFF2-40B4-BE49-F238E27FC236}">
                <a16:creationId xmlns:a16="http://schemas.microsoft.com/office/drawing/2014/main" id="{5857302F-6B13-4DCC-AE9C-83420C8C41F8}"/>
              </a:ext>
            </a:extLst>
          </p:cNvPr>
          <p:cNvGrpSpPr/>
          <p:nvPr/>
        </p:nvGrpSpPr>
        <p:grpSpPr>
          <a:xfrm>
            <a:off x="2895913" y="3352997"/>
            <a:ext cx="532505" cy="701988"/>
            <a:chOff x="2895913" y="3352997"/>
            <a:chExt cx="532505" cy="701988"/>
          </a:xfrm>
        </p:grpSpPr>
        <p:grpSp>
          <p:nvGrpSpPr>
            <p:cNvPr id="25" name="Group 24">
              <a:extLst>
                <a:ext uri="{FF2B5EF4-FFF2-40B4-BE49-F238E27FC236}">
                  <a16:creationId xmlns:a16="http://schemas.microsoft.com/office/drawing/2014/main" id="{D4955ABF-941B-4921-9F07-DC817BD552B1}"/>
                </a:ext>
              </a:extLst>
            </p:cNvPr>
            <p:cNvGrpSpPr/>
            <p:nvPr/>
          </p:nvGrpSpPr>
          <p:grpSpPr>
            <a:xfrm rot="19122953">
              <a:off x="2895913" y="3352997"/>
              <a:ext cx="351580" cy="701988"/>
              <a:chOff x="326997" y="2886127"/>
              <a:chExt cx="351580" cy="701988"/>
            </a:xfrm>
          </p:grpSpPr>
          <p:sp>
            <p:nvSpPr>
              <p:cNvPr id="26" name="Freeform 5">
                <a:extLst>
                  <a:ext uri="{FF2B5EF4-FFF2-40B4-BE49-F238E27FC236}">
                    <a16:creationId xmlns:a16="http://schemas.microsoft.com/office/drawing/2014/main" id="{C5364D51-FFA0-479A-B78F-FAB837D51B18}"/>
                  </a:ext>
                </a:extLst>
              </p:cNvPr>
              <p:cNvSpPr>
                <a:spLocks/>
              </p:cNvSpPr>
              <p:nvPr/>
            </p:nvSpPr>
            <p:spPr bwMode="auto">
              <a:xfrm rot="20720235">
                <a:off x="326997" y="2886127"/>
                <a:ext cx="351580" cy="602356"/>
              </a:xfrm>
              <a:custGeom>
                <a:avLst/>
                <a:gdLst>
                  <a:gd name="T0" fmla="*/ 0 w 30"/>
                  <a:gd name="T1" fmla="*/ 0 h 52"/>
                  <a:gd name="T2" fmla="*/ 30 w 30"/>
                  <a:gd name="T3" fmla="*/ 17 h 52"/>
                  <a:gd name="T4" fmla="*/ 1 w 30"/>
                  <a:gd name="T5" fmla="*/ 11 h 52"/>
                  <a:gd name="T6" fmla="*/ 22 w 30"/>
                  <a:gd name="T7" fmla="*/ 24 h 52"/>
                  <a:gd name="T8" fmla="*/ 2 w 30"/>
                  <a:gd name="T9" fmla="*/ 23 h 52"/>
                  <a:gd name="T10" fmla="*/ 15 w 30"/>
                  <a:gd name="T11" fmla="*/ 33 h 52"/>
                  <a:gd name="T12" fmla="*/ 3 w 30"/>
                  <a:gd name="T13" fmla="*/ 34 h 52"/>
                  <a:gd name="T14" fmla="*/ 10 w 30"/>
                  <a:gd name="T15" fmla="*/ 42 h 52"/>
                  <a:gd name="T16" fmla="*/ 2 w 30"/>
                  <a:gd name="T17" fmla="*/ 44 h 52"/>
                  <a:gd name="T18" fmla="*/ 5 w 30"/>
                  <a:gd name="T19" fmla="*/ 49 h 52"/>
                  <a:gd name="T20" fmla="*/ 3 w 30"/>
                  <a:gd name="T21"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2">
                    <a:moveTo>
                      <a:pt x="0" y="0"/>
                    </a:moveTo>
                    <a:cubicBezTo>
                      <a:pt x="13" y="6"/>
                      <a:pt x="30" y="15"/>
                      <a:pt x="30" y="17"/>
                    </a:cubicBezTo>
                    <a:cubicBezTo>
                      <a:pt x="30" y="19"/>
                      <a:pt x="3" y="10"/>
                      <a:pt x="1" y="11"/>
                    </a:cubicBezTo>
                    <a:cubicBezTo>
                      <a:pt x="0" y="13"/>
                      <a:pt x="22" y="22"/>
                      <a:pt x="22" y="24"/>
                    </a:cubicBezTo>
                    <a:cubicBezTo>
                      <a:pt x="22" y="26"/>
                      <a:pt x="3" y="21"/>
                      <a:pt x="2" y="23"/>
                    </a:cubicBezTo>
                    <a:cubicBezTo>
                      <a:pt x="1" y="24"/>
                      <a:pt x="15" y="31"/>
                      <a:pt x="15" y="33"/>
                    </a:cubicBezTo>
                    <a:cubicBezTo>
                      <a:pt x="15" y="35"/>
                      <a:pt x="4" y="32"/>
                      <a:pt x="3" y="34"/>
                    </a:cubicBezTo>
                    <a:cubicBezTo>
                      <a:pt x="2" y="35"/>
                      <a:pt x="10" y="40"/>
                      <a:pt x="10" y="42"/>
                    </a:cubicBezTo>
                    <a:cubicBezTo>
                      <a:pt x="10" y="44"/>
                      <a:pt x="3" y="43"/>
                      <a:pt x="2" y="44"/>
                    </a:cubicBezTo>
                    <a:cubicBezTo>
                      <a:pt x="2" y="45"/>
                      <a:pt x="5" y="48"/>
                      <a:pt x="5" y="49"/>
                    </a:cubicBezTo>
                    <a:cubicBezTo>
                      <a:pt x="5" y="51"/>
                      <a:pt x="2" y="50"/>
                      <a:pt x="3" y="52"/>
                    </a:cubicBezTo>
                  </a:path>
                </a:pathLst>
              </a:custGeom>
              <a:noFill/>
              <a:ln w="19050" cap="flat">
                <a:solidFill>
                  <a:schemeClr val="tx1"/>
                </a:solidFill>
                <a:prstDash val="solid"/>
                <a:round/>
                <a:headEnd/>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Connector 26">
                <a:extLst>
                  <a:ext uri="{FF2B5EF4-FFF2-40B4-BE49-F238E27FC236}">
                    <a16:creationId xmlns:a16="http://schemas.microsoft.com/office/drawing/2014/main" id="{841B0EC7-4FB0-4815-AE2B-4669A8D78813}"/>
                  </a:ext>
                </a:extLst>
              </p:cNvPr>
              <p:cNvCxnSpPr/>
              <p:nvPr/>
            </p:nvCxnSpPr>
            <p:spPr bwMode="auto">
              <a:xfrm>
                <a:off x="438912" y="3505913"/>
                <a:ext cx="0" cy="82202"/>
              </a:xfrm>
              <a:prstGeom prst="line">
                <a:avLst/>
              </a:prstGeom>
              <a:solidFill>
                <a:srgbClr val="F3F3F3"/>
              </a:solidFill>
              <a:ln w="19050" cap="flat" cmpd="sng" algn="ctr">
                <a:solidFill>
                  <a:schemeClr val="tx1"/>
                </a:solidFill>
                <a:prstDash val="solid"/>
                <a:round/>
                <a:headEnd type="none" w="med" len="med"/>
                <a:tailEnd type="stealth" w="med" len="med"/>
              </a:ln>
              <a:effectLst/>
            </p:spPr>
          </p:cxn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108C092-80CE-430C-AC75-FA0617C39EE6}"/>
                    </a:ext>
                  </a:extLst>
                </p:cNvPr>
                <p:cNvSpPr txBox="1"/>
                <p:nvPr/>
              </p:nvSpPr>
              <p:spPr>
                <a:xfrm>
                  <a:off x="3199953" y="3387531"/>
                  <a:ext cx="22846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𝛾</m:t>
                        </m:r>
                      </m:oMath>
                    </m:oMathPara>
                  </a14:m>
                  <a:endParaRPr lang="en-US" sz="2400" dirty="0">
                    <a:solidFill>
                      <a:schemeClr val="tx1"/>
                    </a:solidFill>
                  </a:endParaRPr>
                </a:p>
              </p:txBody>
            </p:sp>
          </mc:Choice>
          <mc:Fallback xmlns="">
            <p:sp>
              <p:nvSpPr>
                <p:cNvPr id="28" name="TextBox 27">
                  <a:extLst>
                    <a:ext uri="{FF2B5EF4-FFF2-40B4-BE49-F238E27FC236}">
                      <a16:creationId xmlns:a16="http://schemas.microsoft.com/office/drawing/2014/main" id="{3108C092-80CE-430C-AC75-FA0617C39EE6}"/>
                    </a:ext>
                  </a:extLst>
                </p:cNvPr>
                <p:cNvSpPr txBox="1">
                  <a:spLocks noRot="1" noChangeAspect="1" noMove="1" noResize="1" noEditPoints="1" noAdjustHandles="1" noChangeArrowheads="1" noChangeShapeType="1" noTextEdit="1"/>
                </p:cNvSpPr>
                <p:nvPr/>
              </p:nvSpPr>
              <p:spPr>
                <a:xfrm>
                  <a:off x="3199953" y="3387531"/>
                  <a:ext cx="228465" cy="461665"/>
                </a:xfrm>
                <a:prstGeom prst="rect">
                  <a:avLst/>
                </a:prstGeom>
                <a:blipFill>
                  <a:blip r:embed="rId9"/>
                  <a:stretch>
                    <a:fillRect l="-8108" r="-56757" b="-12000"/>
                  </a:stretch>
                </a:blipFill>
              </p:spPr>
              <p:txBody>
                <a:bodyPr/>
                <a:lstStyle/>
                <a:p>
                  <a:r>
                    <a:rPr lang="en-US">
                      <a:noFill/>
                    </a:rPr>
                    <a:t> </a:t>
                  </a:r>
                </a:p>
              </p:txBody>
            </p:sp>
          </mc:Fallback>
        </mc:AlternateContent>
      </p:grpSp>
      <p:grpSp>
        <p:nvGrpSpPr>
          <p:cNvPr id="36" name="Group 35">
            <a:extLst>
              <a:ext uri="{FF2B5EF4-FFF2-40B4-BE49-F238E27FC236}">
                <a16:creationId xmlns:a16="http://schemas.microsoft.com/office/drawing/2014/main" id="{4EE6B528-D173-44DB-830B-C3AEF3CE6F77}"/>
              </a:ext>
            </a:extLst>
          </p:cNvPr>
          <p:cNvGrpSpPr/>
          <p:nvPr/>
        </p:nvGrpSpPr>
        <p:grpSpPr>
          <a:xfrm>
            <a:off x="1556914" y="4129304"/>
            <a:ext cx="1836139" cy="1047815"/>
            <a:chOff x="1556914" y="4129304"/>
            <a:chExt cx="1836139" cy="1047815"/>
          </a:xfrm>
        </p:grpSpPr>
        <p:sp>
          <p:nvSpPr>
            <p:cNvPr id="30" name="Arc 29">
              <a:extLst>
                <a:ext uri="{FF2B5EF4-FFF2-40B4-BE49-F238E27FC236}">
                  <a16:creationId xmlns:a16="http://schemas.microsoft.com/office/drawing/2014/main" id="{AC10DFF0-37EC-4CFC-B8D8-52D831C3DFD5}"/>
                </a:ext>
              </a:extLst>
            </p:cNvPr>
            <p:cNvSpPr/>
            <p:nvPr/>
          </p:nvSpPr>
          <p:spPr bwMode="auto">
            <a:xfrm>
              <a:off x="1556914" y="4129304"/>
              <a:ext cx="1128550" cy="674771"/>
            </a:xfrm>
            <a:prstGeom prst="arc">
              <a:avLst>
                <a:gd name="adj1" fmla="val 10751896"/>
                <a:gd name="adj2" fmla="val 20882348"/>
              </a:avLst>
            </a:prstGeom>
            <a:noFill/>
            <a:ln w="28575" cap="flat" cmpd="sng" algn="ctr">
              <a:solidFill>
                <a:srgbClr val="FF9900"/>
              </a:solidFill>
              <a:prstDash val="solid"/>
              <a:round/>
              <a:headEnd type="none" w="med" len="med"/>
              <a:tailEnd type="stealth" w="med" len="med"/>
            </a:ln>
            <a:effectLst/>
          </p:spPr>
          <p:txBody>
            <a:bodyPr rtlCol="0" anchor="ctr"/>
            <a:lstStyle/>
            <a:p>
              <a:pPr algn="ctr"/>
              <a:endParaRPr lang="en-US"/>
            </a:p>
          </p:txBody>
        </p:sp>
        <p:grpSp>
          <p:nvGrpSpPr>
            <p:cNvPr id="31" name="Group 30">
              <a:extLst>
                <a:ext uri="{FF2B5EF4-FFF2-40B4-BE49-F238E27FC236}">
                  <a16:creationId xmlns:a16="http://schemas.microsoft.com/office/drawing/2014/main" id="{CC86EBF6-46AD-4313-B493-9F682054004C}"/>
                </a:ext>
              </a:extLst>
            </p:cNvPr>
            <p:cNvGrpSpPr/>
            <p:nvPr/>
          </p:nvGrpSpPr>
          <p:grpSpPr>
            <a:xfrm>
              <a:off x="2860548" y="4475131"/>
              <a:ext cx="532505" cy="701988"/>
              <a:chOff x="2895913" y="3352997"/>
              <a:chExt cx="532505" cy="701988"/>
            </a:xfrm>
          </p:grpSpPr>
          <p:grpSp>
            <p:nvGrpSpPr>
              <p:cNvPr id="32" name="Group 31">
                <a:extLst>
                  <a:ext uri="{FF2B5EF4-FFF2-40B4-BE49-F238E27FC236}">
                    <a16:creationId xmlns:a16="http://schemas.microsoft.com/office/drawing/2014/main" id="{AFA04B50-6593-44EB-A5FD-081CC0875421}"/>
                  </a:ext>
                </a:extLst>
              </p:cNvPr>
              <p:cNvGrpSpPr/>
              <p:nvPr/>
            </p:nvGrpSpPr>
            <p:grpSpPr>
              <a:xfrm rot="19122953">
                <a:off x="2895913" y="3352997"/>
                <a:ext cx="351580" cy="701988"/>
                <a:chOff x="326997" y="2886127"/>
                <a:chExt cx="351580" cy="701988"/>
              </a:xfrm>
            </p:grpSpPr>
            <p:sp>
              <p:nvSpPr>
                <p:cNvPr id="34" name="Freeform 5">
                  <a:extLst>
                    <a:ext uri="{FF2B5EF4-FFF2-40B4-BE49-F238E27FC236}">
                      <a16:creationId xmlns:a16="http://schemas.microsoft.com/office/drawing/2014/main" id="{CDB27C3C-D5EA-4150-91AE-1AFB91B5C44C}"/>
                    </a:ext>
                  </a:extLst>
                </p:cNvPr>
                <p:cNvSpPr>
                  <a:spLocks/>
                </p:cNvSpPr>
                <p:nvPr/>
              </p:nvSpPr>
              <p:spPr bwMode="auto">
                <a:xfrm rot="20720235">
                  <a:off x="326997" y="2886127"/>
                  <a:ext cx="351580" cy="602356"/>
                </a:xfrm>
                <a:custGeom>
                  <a:avLst/>
                  <a:gdLst>
                    <a:gd name="T0" fmla="*/ 0 w 30"/>
                    <a:gd name="T1" fmla="*/ 0 h 52"/>
                    <a:gd name="T2" fmla="*/ 30 w 30"/>
                    <a:gd name="T3" fmla="*/ 17 h 52"/>
                    <a:gd name="T4" fmla="*/ 1 w 30"/>
                    <a:gd name="T5" fmla="*/ 11 h 52"/>
                    <a:gd name="T6" fmla="*/ 22 w 30"/>
                    <a:gd name="T7" fmla="*/ 24 h 52"/>
                    <a:gd name="T8" fmla="*/ 2 w 30"/>
                    <a:gd name="T9" fmla="*/ 23 h 52"/>
                    <a:gd name="T10" fmla="*/ 15 w 30"/>
                    <a:gd name="T11" fmla="*/ 33 h 52"/>
                    <a:gd name="T12" fmla="*/ 3 w 30"/>
                    <a:gd name="T13" fmla="*/ 34 h 52"/>
                    <a:gd name="T14" fmla="*/ 10 w 30"/>
                    <a:gd name="T15" fmla="*/ 42 h 52"/>
                    <a:gd name="T16" fmla="*/ 2 w 30"/>
                    <a:gd name="T17" fmla="*/ 44 h 52"/>
                    <a:gd name="T18" fmla="*/ 5 w 30"/>
                    <a:gd name="T19" fmla="*/ 49 h 52"/>
                    <a:gd name="T20" fmla="*/ 3 w 30"/>
                    <a:gd name="T21"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2">
                      <a:moveTo>
                        <a:pt x="0" y="0"/>
                      </a:moveTo>
                      <a:cubicBezTo>
                        <a:pt x="13" y="6"/>
                        <a:pt x="30" y="15"/>
                        <a:pt x="30" y="17"/>
                      </a:cubicBezTo>
                      <a:cubicBezTo>
                        <a:pt x="30" y="19"/>
                        <a:pt x="3" y="10"/>
                        <a:pt x="1" y="11"/>
                      </a:cubicBezTo>
                      <a:cubicBezTo>
                        <a:pt x="0" y="13"/>
                        <a:pt x="22" y="22"/>
                        <a:pt x="22" y="24"/>
                      </a:cubicBezTo>
                      <a:cubicBezTo>
                        <a:pt x="22" y="26"/>
                        <a:pt x="3" y="21"/>
                        <a:pt x="2" y="23"/>
                      </a:cubicBezTo>
                      <a:cubicBezTo>
                        <a:pt x="1" y="24"/>
                        <a:pt x="15" y="31"/>
                        <a:pt x="15" y="33"/>
                      </a:cubicBezTo>
                      <a:cubicBezTo>
                        <a:pt x="15" y="35"/>
                        <a:pt x="4" y="32"/>
                        <a:pt x="3" y="34"/>
                      </a:cubicBezTo>
                      <a:cubicBezTo>
                        <a:pt x="2" y="35"/>
                        <a:pt x="10" y="40"/>
                        <a:pt x="10" y="42"/>
                      </a:cubicBezTo>
                      <a:cubicBezTo>
                        <a:pt x="10" y="44"/>
                        <a:pt x="3" y="43"/>
                        <a:pt x="2" y="44"/>
                      </a:cubicBezTo>
                      <a:cubicBezTo>
                        <a:pt x="2" y="45"/>
                        <a:pt x="5" y="48"/>
                        <a:pt x="5" y="49"/>
                      </a:cubicBezTo>
                      <a:cubicBezTo>
                        <a:pt x="5" y="51"/>
                        <a:pt x="2" y="50"/>
                        <a:pt x="3" y="52"/>
                      </a:cubicBezTo>
                    </a:path>
                  </a:pathLst>
                </a:custGeom>
                <a:noFill/>
                <a:ln w="19050" cap="flat">
                  <a:solidFill>
                    <a:schemeClr val="tx1"/>
                  </a:solidFill>
                  <a:prstDash val="solid"/>
                  <a:round/>
                  <a:headEnd/>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5" name="Straight Connector 34">
                  <a:extLst>
                    <a:ext uri="{FF2B5EF4-FFF2-40B4-BE49-F238E27FC236}">
                      <a16:creationId xmlns:a16="http://schemas.microsoft.com/office/drawing/2014/main" id="{A5270683-7A93-402F-B143-7504FB80DE84}"/>
                    </a:ext>
                  </a:extLst>
                </p:cNvPr>
                <p:cNvCxnSpPr/>
                <p:nvPr/>
              </p:nvCxnSpPr>
              <p:spPr bwMode="auto">
                <a:xfrm>
                  <a:off x="438912" y="3505913"/>
                  <a:ext cx="0" cy="82202"/>
                </a:xfrm>
                <a:prstGeom prst="line">
                  <a:avLst/>
                </a:prstGeom>
                <a:solidFill>
                  <a:srgbClr val="F3F3F3"/>
                </a:solidFill>
                <a:ln w="19050" cap="flat" cmpd="sng" algn="ctr">
                  <a:solidFill>
                    <a:schemeClr val="tx1"/>
                  </a:solidFill>
                  <a:prstDash val="solid"/>
                  <a:round/>
                  <a:headEnd type="none" w="med" len="med"/>
                  <a:tailEnd type="stealth" w="med" len="med"/>
                </a:ln>
                <a:effectLst/>
              </p:spPr>
            </p:cxn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AC20D79-5992-4F62-9A39-7DA946FC28BC}"/>
                      </a:ext>
                    </a:extLst>
                  </p:cNvPr>
                  <p:cNvSpPr txBox="1"/>
                  <p:nvPr/>
                </p:nvSpPr>
                <p:spPr>
                  <a:xfrm>
                    <a:off x="3199953" y="3387531"/>
                    <a:ext cx="22846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𝛾</m:t>
                          </m:r>
                        </m:oMath>
                      </m:oMathPara>
                    </a14:m>
                    <a:endParaRPr lang="en-US" sz="2400" dirty="0">
                      <a:solidFill>
                        <a:schemeClr val="tx1"/>
                      </a:solidFill>
                    </a:endParaRPr>
                  </a:p>
                </p:txBody>
              </p:sp>
            </mc:Choice>
            <mc:Fallback xmlns="">
              <p:sp>
                <p:nvSpPr>
                  <p:cNvPr id="33" name="TextBox 32">
                    <a:extLst>
                      <a:ext uri="{FF2B5EF4-FFF2-40B4-BE49-F238E27FC236}">
                        <a16:creationId xmlns:a16="http://schemas.microsoft.com/office/drawing/2014/main" id="{8AC20D79-5992-4F62-9A39-7DA946FC28BC}"/>
                      </a:ext>
                    </a:extLst>
                  </p:cNvPr>
                  <p:cNvSpPr txBox="1">
                    <a:spLocks noRot="1" noChangeAspect="1" noMove="1" noResize="1" noEditPoints="1" noAdjustHandles="1" noChangeArrowheads="1" noChangeShapeType="1" noTextEdit="1"/>
                  </p:cNvSpPr>
                  <p:nvPr/>
                </p:nvSpPr>
                <p:spPr>
                  <a:xfrm>
                    <a:off x="3199953" y="3387531"/>
                    <a:ext cx="228465" cy="461665"/>
                  </a:xfrm>
                  <a:prstGeom prst="rect">
                    <a:avLst/>
                  </a:prstGeom>
                  <a:blipFill>
                    <a:blip r:embed="rId10"/>
                    <a:stretch>
                      <a:fillRect l="-5263" r="-55263" b="-10526"/>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4054513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3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6" grpId="0" animBg="1"/>
      <p:bldP spid="7" grpId="0" animBg="1"/>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F562-F17D-4D5D-87E6-E7FEE41D9951}"/>
              </a:ext>
            </a:extLst>
          </p:cNvPr>
          <p:cNvSpPr>
            <a:spLocks noGrp="1"/>
          </p:cNvSpPr>
          <p:nvPr>
            <p:ph type="title"/>
          </p:nvPr>
        </p:nvSpPr>
        <p:spPr/>
        <p:txBody>
          <a:bodyPr/>
          <a:lstStyle/>
          <a:p>
            <a:r>
              <a:rPr lang="en-US" sz="3400" dirty="0"/>
              <a:t>Quantum dynamics with photon blockade</a:t>
            </a:r>
          </a:p>
        </p:txBody>
      </p:sp>
      <p:pic>
        <p:nvPicPr>
          <p:cNvPr id="7" name="Picture 6">
            <a:extLst>
              <a:ext uri="{FF2B5EF4-FFF2-40B4-BE49-F238E27FC236}">
                <a16:creationId xmlns:a16="http://schemas.microsoft.com/office/drawing/2014/main" id="{1C443ACB-5A5A-4D2A-AE66-E740C47F484E}"/>
              </a:ext>
            </a:extLst>
          </p:cNvPr>
          <p:cNvPicPr>
            <a:picLocks noChangeAspect="1"/>
          </p:cNvPicPr>
          <p:nvPr/>
        </p:nvPicPr>
        <p:blipFill>
          <a:blip r:embed="rId2"/>
          <a:stretch>
            <a:fillRect/>
          </a:stretch>
        </p:blipFill>
        <p:spPr>
          <a:xfrm>
            <a:off x="536448" y="2112264"/>
            <a:ext cx="2890838" cy="3962400"/>
          </a:xfrm>
          <a:prstGeom prst="rect">
            <a:avLst/>
          </a:prstGeom>
        </p:spPr>
      </p:pic>
      <p:sp>
        <p:nvSpPr>
          <p:cNvPr id="9" name="Rectangle 8">
            <a:extLst>
              <a:ext uri="{FF2B5EF4-FFF2-40B4-BE49-F238E27FC236}">
                <a16:creationId xmlns:a16="http://schemas.microsoft.com/office/drawing/2014/main" id="{EE1CDB89-6B44-4917-AE7E-C95F8CDB8F26}"/>
              </a:ext>
            </a:extLst>
          </p:cNvPr>
          <p:cNvSpPr/>
          <p:nvPr/>
        </p:nvSpPr>
        <p:spPr>
          <a:xfrm>
            <a:off x="243419" y="936774"/>
            <a:ext cx="5544018" cy="523220"/>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Blockade of higher photon numbers</a:t>
            </a:r>
          </a:p>
        </p:txBody>
      </p:sp>
      <p:pic>
        <p:nvPicPr>
          <p:cNvPr id="11" name="Picture 10">
            <a:extLst>
              <a:ext uri="{FF2B5EF4-FFF2-40B4-BE49-F238E27FC236}">
                <a16:creationId xmlns:a16="http://schemas.microsoft.com/office/drawing/2014/main" id="{5776E577-365E-4A16-9BAE-608D2C35852E}"/>
              </a:ext>
            </a:extLst>
          </p:cNvPr>
          <p:cNvPicPr>
            <a:picLocks noChangeAspect="1"/>
          </p:cNvPicPr>
          <p:nvPr/>
        </p:nvPicPr>
        <p:blipFill>
          <a:blip r:embed="rId3"/>
          <a:stretch>
            <a:fillRect/>
          </a:stretch>
        </p:blipFill>
        <p:spPr>
          <a:xfrm>
            <a:off x="9497568" y="2148100"/>
            <a:ext cx="1013889" cy="3548612"/>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595A0ED-A7C6-4FC3-8928-1E5BC74EE9E3}"/>
                  </a:ext>
                </a:extLst>
              </p:cNvPr>
              <p:cNvSpPr/>
              <p:nvPr/>
            </p:nvSpPr>
            <p:spPr>
              <a:xfrm>
                <a:off x="5373995" y="5973354"/>
                <a:ext cx="4964821" cy="528030"/>
              </a:xfrm>
              <a:prstGeom prst="rect">
                <a:avLst/>
              </a:prstGeom>
            </p:spPr>
            <p:txBody>
              <a:bodyPr wrap="none">
                <a:spAutoFit/>
              </a:bodyPr>
              <a:lstStyle/>
              <a:p>
                <a:pPr marL="342900" indent="-342900">
                  <a:buFont typeface="Arial" panose="020B0604020202020204" pitchFamily="34" charset="0"/>
                  <a:buChar char="•"/>
                </a:pPr>
                <a:r>
                  <a:rPr lang="en-US" sz="2800" dirty="0">
                    <a:solidFill>
                      <a:srgbClr val="2D2D8A"/>
                    </a:solidFill>
                    <a:latin typeface="Adobe Garamond Pro" panose="02020502060506020403" pitchFamily="18" charset="0"/>
                  </a:rPr>
                  <a:t>Blockade radius increases as </a:t>
                </a:r>
                <a14:m>
                  <m:oMath xmlns:m="http://schemas.openxmlformats.org/officeDocument/2006/math">
                    <m:rad>
                      <m:radPr>
                        <m:degHide m:val="on"/>
                        <m:ctrlPr>
                          <a:rPr lang="en-US" sz="2800" i="1" smtClean="0">
                            <a:solidFill>
                              <a:srgbClr val="2D2D8A"/>
                            </a:solidFill>
                            <a:latin typeface="Cambria Math" panose="02040503050406030204" pitchFamily="18" charset="0"/>
                          </a:rPr>
                        </m:ctrlPr>
                      </m:radPr>
                      <m:deg/>
                      <m:e>
                        <m:r>
                          <a:rPr lang="en-US" sz="2800" b="0" i="1" smtClean="0">
                            <a:solidFill>
                              <a:srgbClr val="2D2D8A"/>
                            </a:solidFill>
                            <a:latin typeface="Cambria Math" panose="02040503050406030204" pitchFamily="18" charset="0"/>
                          </a:rPr>
                          <m:t>𝑛</m:t>
                        </m:r>
                      </m:e>
                    </m:rad>
                  </m:oMath>
                </a14:m>
                <a:endParaRPr lang="en-US" sz="2800" dirty="0">
                  <a:solidFill>
                    <a:srgbClr val="2D2D8A"/>
                  </a:solidFill>
                  <a:latin typeface="Adobe Garamond Pro" panose="02020502060506020403" pitchFamily="18" charset="0"/>
                </a:endParaRPr>
              </a:p>
            </p:txBody>
          </p:sp>
        </mc:Choice>
        <mc:Fallback xmlns="">
          <p:sp>
            <p:nvSpPr>
              <p:cNvPr id="14" name="Rectangle 13">
                <a:extLst>
                  <a:ext uri="{FF2B5EF4-FFF2-40B4-BE49-F238E27FC236}">
                    <a16:creationId xmlns:a16="http://schemas.microsoft.com/office/drawing/2014/main" id="{C595A0ED-A7C6-4FC3-8928-1E5BC74EE9E3}"/>
                  </a:ext>
                </a:extLst>
              </p:cNvPr>
              <p:cNvSpPr>
                <a:spLocks noRot="1" noChangeAspect="1" noMove="1" noResize="1" noEditPoints="1" noAdjustHandles="1" noChangeArrowheads="1" noChangeShapeType="1" noTextEdit="1"/>
              </p:cNvSpPr>
              <p:nvPr/>
            </p:nvSpPr>
            <p:spPr>
              <a:xfrm>
                <a:off x="5373995" y="5973354"/>
                <a:ext cx="4964821" cy="528030"/>
              </a:xfrm>
              <a:prstGeom prst="rect">
                <a:avLst/>
              </a:prstGeom>
              <a:blipFill>
                <a:blip r:embed="rId4"/>
                <a:stretch>
                  <a:fillRect l="-2211" t="-11494" b="-31034"/>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5936541D-CE00-4770-8BCC-7AE9D2C30408}"/>
              </a:ext>
            </a:extLst>
          </p:cNvPr>
          <p:cNvGrpSpPr/>
          <p:nvPr/>
        </p:nvGrpSpPr>
        <p:grpSpPr>
          <a:xfrm>
            <a:off x="5401056" y="2048256"/>
            <a:ext cx="4157351" cy="3977640"/>
            <a:chOff x="5554652" y="1665080"/>
            <a:chExt cx="4210249" cy="4054778"/>
          </a:xfrm>
        </p:grpSpPr>
        <p:pic>
          <p:nvPicPr>
            <p:cNvPr id="5" name="Picture 4">
              <a:extLst>
                <a:ext uri="{FF2B5EF4-FFF2-40B4-BE49-F238E27FC236}">
                  <a16:creationId xmlns:a16="http://schemas.microsoft.com/office/drawing/2014/main" id="{FFE79025-FB53-4539-ACB7-0894D7BA9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1551" y="1665080"/>
              <a:ext cx="3943350" cy="3943350"/>
            </a:xfrm>
            <a:prstGeom prst="rect">
              <a:avLst/>
            </a:prstGeom>
          </p:spPr>
        </p:pic>
        <p:pic>
          <p:nvPicPr>
            <p:cNvPr id="12" name="Picture 11">
              <a:extLst>
                <a:ext uri="{FF2B5EF4-FFF2-40B4-BE49-F238E27FC236}">
                  <a16:creationId xmlns:a16="http://schemas.microsoft.com/office/drawing/2014/main" id="{B075046C-D1E8-4F5E-ACCC-5A9BB9091658}"/>
                </a:ext>
              </a:extLst>
            </p:cNvPr>
            <p:cNvPicPr>
              <a:picLocks noChangeAspect="1"/>
            </p:cNvPicPr>
            <p:nvPr/>
          </p:nvPicPr>
          <p:blipFill>
            <a:blip r:embed="rId6"/>
            <a:stretch>
              <a:fillRect/>
            </a:stretch>
          </p:blipFill>
          <p:spPr>
            <a:xfrm>
              <a:off x="7517104" y="5404104"/>
              <a:ext cx="767715" cy="315754"/>
            </a:xfrm>
            <a:prstGeom prst="rect">
              <a:avLst/>
            </a:prstGeom>
          </p:spPr>
        </p:pic>
        <p:pic>
          <p:nvPicPr>
            <p:cNvPr id="15" name="Picture 14">
              <a:extLst>
                <a:ext uri="{FF2B5EF4-FFF2-40B4-BE49-F238E27FC236}">
                  <a16:creationId xmlns:a16="http://schemas.microsoft.com/office/drawing/2014/main" id="{238AAE05-F57C-460A-A011-9BE3F56FD465}"/>
                </a:ext>
              </a:extLst>
            </p:cNvPr>
            <p:cNvPicPr>
              <a:picLocks noChangeAspect="1"/>
            </p:cNvPicPr>
            <p:nvPr/>
          </p:nvPicPr>
          <p:blipFill>
            <a:blip r:embed="rId7"/>
            <a:stretch>
              <a:fillRect/>
            </a:stretch>
          </p:blipFill>
          <p:spPr>
            <a:xfrm>
              <a:off x="5554652" y="3151235"/>
              <a:ext cx="470535" cy="761524"/>
            </a:xfrm>
            <a:prstGeom prst="rect">
              <a:avLst/>
            </a:prstGeom>
          </p:spPr>
        </p:pic>
      </p:gr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A936D21D-8B14-4252-BE43-77E67AB047B6}"/>
                  </a:ext>
                </a:extLst>
              </p:cNvPr>
              <p:cNvSpPr/>
              <p:nvPr/>
            </p:nvSpPr>
            <p:spPr>
              <a:xfrm>
                <a:off x="6389816" y="1436493"/>
                <a:ext cx="2424638" cy="523220"/>
              </a:xfrm>
              <a:prstGeom prst="rect">
                <a:avLst/>
              </a:prstGeom>
              <a:solidFill>
                <a:srgbClr val="007B00">
                  <a:alpha val="5000"/>
                </a:srgbClr>
              </a:solidFill>
              <a:ln>
                <a:solidFill>
                  <a:srgbClr val="007B00"/>
                </a:solidFill>
              </a:ln>
            </p:spPr>
            <p:txBody>
              <a:bodyPr wrap="none">
                <a:spAutoFit/>
              </a:bodyPr>
              <a:lstStyle/>
              <a:p>
                <a:r>
                  <a:rPr lang="en-US" sz="2800" dirty="0">
                    <a:solidFill>
                      <a:srgbClr val="007B00"/>
                    </a:solidFill>
                    <a:latin typeface="Adobe Garamond Pro" panose="02020502060506020403" pitchFamily="18" charset="0"/>
                  </a:rPr>
                  <a:t>Blockade of </a:t>
                </a:r>
                <a14:m>
                  <m:oMath xmlns:m="http://schemas.openxmlformats.org/officeDocument/2006/math">
                    <m:r>
                      <a:rPr lang="en-US" sz="2800" i="1" dirty="0">
                        <a:solidFill>
                          <a:srgbClr val="007B00"/>
                        </a:solidFill>
                        <a:latin typeface="Cambria Math" panose="02040503050406030204" pitchFamily="18" charset="0"/>
                      </a:rPr>
                      <m:t>|</m:t>
                    </m:r>
                    <m:r>
                      <a:rPr lang="en-US" sz="2800" b="0" i="1" dirty="0" smtClean="0">
                        <a:solidFill>
                          <a:srgbClr val="007B00"/>
                        </a:solidFill>
                        <a:latin typeface="Cambria Math" panose="02040503050406030204" pitchFamily="18" charset="0"/>
                      </a:rPr>
                      <m:t>3</m:t>
                    </m:r>
                    <m:r>
                      <a:rPr lang="en-US" sz="2800" i="1" dirty="0">
                        <a:solidFill>
                          <a:srgbClr val="007B00"/>
                        </a:solidFill>
                        <a:latin typeface="Cambria Math" panose="02040503050406030204" pitchFamily="18" charset="0"/>
                      </a:rPr>
                      <m:t>⟩</m:t>
                    </m:r>
                  </m:oMath>
                </a14:m>
                <a:endParaRPr lang="en-US" sz="2800" dirty="0">
                  <a:solidFill>
                    <a:srgbClr val="007B00"/>
                  </a:solidFill>
                  <a:latin typeface="Adobe Garamond Pro" panose="02020502060506020403" pitchFamily="18" charset="0"/>
                </a:endParaRPr>
              </a:p>
            </p:txBody>
          </p:sp>
        </mc:Choice>
        <mc:Fallback xmlns="">
          <p:sp>
            <p:nvSpPr>
              <p:cNvPr id="16" name="Rectangle 15">
                <a:extLst>
                  <a:ext uri="{FF2B5EF4-FFF2-40B4-BE49-F238E27FC236}">
                    <a16:creationId xmlns:a16="http://schemas.microsoft.com/office/drawing/2014/main" id="{A936D21D-8B14-4252-BE43-77E67AB047B6}"/>
                  </a:ext>
                </a:extLst>
              </p:cNvPr>
              <p:cNvSpPr>
                <a:spLocks noRot="1" noChangeAspect="1" noMove="1" noResize="1" noEditPoints="1" noAdjustHandles="1" noChangeArrowheads="1" noChangeShapeType="1" noTextEdit="1"/>
              </p:cNvSpPr>
              <p:nvPr/>
            </p:nvSpPr>
            <p:spPr>
              <a:xfrm>
                <a:off x="6389816" y="1436493"/>
                <a:ext cx="2424638" cy="523220"/>
              </a:xfrm>
              <a:prstGeom prst="rect">
                <a:avLst/>
              </a:prstGeom>
              <a:blipFill>
                <a:blip r:embed="rId8"/>
                <a:stretch>
                  <a:fillRect l="-4750" t="-11494" b="-31034"/>
                </a:stretch>
              </a:blipFill>
              <a:ln>
                <a:solidFill>
                  <a:srgbClr val="007B00"/>
                </a:solidFill>
              </a:ln>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36C1F2BC-8E7F-417E-88AA-CCDC5E8B6405}"/>
              </a:ext>
            </a:extLst>
          </p:cNvPr>
          <p:cNvGrpSpPr/>
          <p:nvPr/>
        </p:nvGrpSpPr>
        <p:grpSpPr>
          <a:xfrm>
            <a:off x="573024" y="1819656"/>
            <a:ext cx="3145536" cy="4206240"/>
            <a:chOff x="573024" y="1819656"/>
            <a:chExt cx="3145536" cy="4206240"/>
          </a:xfrm>
        </p:grpSpPr>
        <p:pic>
          <p:nvPicPr>
            <p:cNvPr id="8" name="Picture 7">
              <a:extLst>
                <a:ext uri="{FF2B5EF4-FFF2-40B4-BE49-F238E27FC236}">
                  <a16:creationId xmlns:a16="http://schemas.microsoft.com/office/drawing/2014/main" id="{26267535-8789-4B87-A3D1-B829BA08D33B}"/>
                </a:ext>
              </a:extLst>
            </p:cNvPr>
            <p:cNvPicPr>
              <a:picLocks noChangeAspect="1"/>
            </p:cNvPicPr>
            <p:nvPr/>
          </p:nvPicPr>
          <p:blipFill rotWithShape="1">
            <a:blip r:embed="rId9"/>
            <a:srcRect r="-1251" b="7907"/>
            <a:stretch/>
          </p:blipFill>
          <p:spPr>
            <a:xfrm>
              <a:off x="573024" y="1819656"/>
              <a:ext cx="3145536" cy="4206240"/>
            </a:xfrm>
            <a:prstGeom prst="rect">
              <a:avLst/>
            </a:prstGeom>
          </p:spPr>
        </p:pic>
        <p:pic>
          <p:nvPicPr>
            <p:cNvPr id="17" name="Picture 16">
              <a:extLst>
                <a:ext uri="{FF2B5EF4-FFF2-40B4-BE49-F238E27FC236}">
                  <a16:creationId xmlns:a16="http://schemas.microsoft.com/office/drawing/2014/main" id="{887A0D84-4EA3-4A97-91D3-ED49AACE0468}"/>
                </a:ext>
              </a:extLst>
            </p:cNvPr>
            <p:cNvPicPr>
              <a:picLocks noChangeAspect="1"/>
            </p:cNvPicPr>
            <p:nvPr/>
          </p:nvPicPr>
          <p:blipFill>
            <a:blip r:embed="rId10"/>
            <a:stretch>
              <a:fillRect/>
            </a:stretch>
          </p:blipFill>
          <p:spPr>
            <a:xfrm>
              <a:off x="2166366" y="3097530"/>
              <a:ext cx="308610" cy="2818638"/>
            </a:xfrm>
            <a:prstGeom prst="rect">
              <a:avLst/>
            </a:prstGeom>
          </p:spPr>
        </p:pic>
      </p:grpSp>
    </p:spTree>
    <p:extLst>
      <p:ext uri="{BB962C8B-B14F-4D97-AF65-F5344CB8AC3E}">
        <p14:creationId xmlns:p14="http://schemas.microsoft.com/office/powerpoint/2010/main" val="1471757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F562-F17D-4D5D-87E6-E7FEE41D9951}"/>
              </a:ext>
            </a:extLst>
          </p:cNvPr>
          <p:cNvSpPr>
            <a:spLocks noGrp="1"/>
          </p:cNvSpPr>
          <p:nvPr>
            <p:ph type="title"/>
          </p:nvPr>
        </p:nvSpPr>
        <p:spPr/>
        <p:txBody>
          <a:bodyPr/>
          <a:lstStyle/>
          <a:p>
            <a:r>
              <a:rPr lang="en-US" sz="3400" dirty="0"/>
              <a:t>Quantum dynamics with photon blockade</a:t>
            </a:r>
          </a:p>
        </p:txBody>
      </p:sp>
      <p:pic>
        <p:nvPicPr>
          <p:cNvPr id="7" name="Picture 6">
            <a:extLst>
              <a:ext uri="{FF2B5EF4-FFF2-40B4-BE49-F238E27FC236}">
                <a16:creationId xmlns:a16="http://schemas.microsoft.com/office/drawing/2014/main" id="{1C443ACB-5A5A-4D2A-AE66-E740C47F484E}"/>
              </a:ext>
            </a:extLst>
          </p:cNvPr>
          <p:cNvPicPr>
            <a:picLocks noChangeAspect="1"/>
          </p:cNvPicPr>
          <p:nvPr/>
        </p:nvPicPr>
        <p:blipFill>
          <a:blip r:embed="rId2"/>
          <a:stretch>
            <a:fillRect/>
          </a:stretch>
        </p:blipFill>
        <p:spPr>
          <a:xfrm>
            <a:off x="536448" y="2112264"/>
            <a:ext cx="2890838" cy="3962400"/>
          </a:xfrm>
          <a:prstGeom prst="rect">
            <a:avLst/>
          </a:prstGeom>
        </p:spPr>
      </p:pic>
      <p:sp>
        <p:nvSpPr>
          <p:cNvPr id="9" name="Rectangle 8">
            <a:extLst>
              <a:ext uri="{FF2B5EF4-FFF2-40B4-BE49-F238E27FC236}">
                <a16:creationId xmlns:a16="http://schemas.microsoft.com/office/drawing/2014/main" id="{EE1CDB89-6B44-4917-AE7E-C95F8CDB8F26}"/>
              </a:ext>
            </a:extLst>
          </p:cNvPr>
          <p:cNvSpPr/>
          <p:nvPr/>
        </p:nvSpPr>
        <p:spPr>
          <a:xfrm>
            <a:off x="243419" y="936774"/>
            <a:ext cx="6635150" cy="523220"/>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Can use blockade multiple photon numbers</a:t>
            </a:r>
          </a:p>
        </p:txBody>
      </p:sp>
      <p:pic>
        <p:nvPicPr>
          <p:cNvPr id="4" name="Picture 3">
            <a:extLst>
              <a:ext uri="{FF2B5EF4-FFF2-40B4-BE49-F238E27FC236}">
                <a16:creationId xmlns:a16="http://schemas.microsoft.com/office/drawing/2014/main" id="{3FE57DC5-7B14-499A-BECE-C5EB096F491B}"/>
              </a:ext>
            </a:extLst>
          </p:cNvPr>
          <p:cNvPicPr>
            <a:picLocks noChangeAspect="1"/>
          </p:cNvPicPr>
          <p:nvPr/>
        </p:nvPicPr>
        <p:blipFill>
          <a:blip r:embed="rId3"/>
          <a:stretch>
            <a:fillRect/>
          </a:stretch>
        </p:blipFill>
        <p:spPr>
          <a:xfrm>
            <a:off x="536448" y="1394375"/>
            <a:ext cx="2890838" cy="5093658"/>
          </a:xfrm>
          <a:prstGeom prst="rect">
            <a:avLst/>
          </a:prstGeom>
        </p:spPr>
      </p:pic>
      <p:pic>
        <p:nvPicPr>
          <p:cNvPr id="3" name="Picture 2">
            <a:extLst>
              <a:ext uri="{FF2B5EF4-FFF2-40B4-BE49-F238E27FC236}">
                <a16:creationId xmlns:a16="http://schemas.microsoft.com/office/drawing/2014/main" id="{681D1119-8295-420A-B578-82DA1B2B863A}"/>
              </a:ext>
            </a:extLst>
          </p:cNvPr>
          <p:cNvPicPr>
            <a:picLocks noChangeAspect="1"/>
          </p:cNvPicPr>
          <p:nvPr/>
        </p:nvPicPr>
        <p:blipFill>
          <a:blip r:embed="rId4"/>
          <a:stretch>
            <a:fillRect/>
          </a:stretch>
        </p:blipFill>
        <p:spPr>
          <a:xfrm>
            <a:off x="525272" y="1386475"/>
            <a:ext cx="2916687" cy="5250037"/>
          </a:xfrm>
          <a:prstGeom prst="rect">
            <a:avLst/>
          </a:prstGeom>
        </p:spPr>
      </p:pic>
      <p:sp>
        <p:nvSpPr>
          <p:cNvPr id="11" name="Oval 10">
            <a:extLst>
              <a:ext uri="{FF2B5EF4-FFF2-40B4-BE49-F238E27FC236}">
                <a16:creationId xmlns:a16="http://schemas.microsoft.com/office/drawing/2014/main" id="{C7DE9F5F-1516-4335-B10F-B093B46491E8}"/>
              </a:ext>
            </a:extLst>
          </p:cNvPr>
          <p:cNvSpPr/>
          <p:nvPr/>
        </p:nvSpPr>
        <p:spPr>
          <a:xfrm>
            <a:off x="1455611" y="4818888"/>
            <a:ext cx="91440" cy="91440"/>
          </a:xfrm>
          <a:prstGeom prst="ellipse">
            <a:avLst/>
          </a:prstGeom>
          <a:solidFill>
            <a:srgbClr val="C00000"/>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29D1F16-DE15-42FA-94FA-13DE563EF5F2}"/>
              </a:ext>
            </a:extLst>
          </p:cNvPr>
          <p:cNvPicPr>
            <a:picLocks noChangeAspect="1"/>
          </p:cNvPicPr>
          <p:nvPr/>
        </p:nvPicPr>
        <p:blipFill>
          <a:blip r:embed="rId5"/>
          <a:stretch>
            <a:fillRect/>
          </a:stretch>
        </p:blipFill>
        <p:spPr>
          <a:xfrm>
            <a:off x="5548016" y="3759763"/>
            <a:ext cx="438150" cy="723900"/>
          </a:xfrm>
          <a:prstGeom prst="rect">
            <a:avLst/>
          </a:prstGeom>
        </p:spPr>
      </p:pic>
      <p:grpSp>
        <p:nvGrpSpPr>
          <p:cNvPr id="6" name="Group 5">
            <a:extLst>
              <a:ext uri="{FF2B5EF4-FFF2-40B4-BE49-F238E27FC236}">
                <a16:creationId xmlns:a16="http://schemas.microsoft.com/office/drawing/2014/main" id="{D4601082-CB55-4678-AAC1-BB22DFC0D74E}"/>
              </a:ext>
            </a:extLst>
          </p:cNvPr>
          <p:cNvGrpSpPr/>
          <p:nvPr/>
        </p:nvGrpSpPr>
        <p:grpSpPr>
          <a:xfrm>
            <a:off x="5548016" y="2165375"/>
            <a:ext cx="5188373" cy="4064782"/>
            <a:chOff x="5536575" y="2228850"/>
            <a:chExt cx="5188373" cy="4064782"/>
          </a:xfrm>
        </p:grpSpPr>
        <p:pic>
          <p:nvPicPr>
            <p:cNvPr id="14" name="Picture 13">
              <a:extLst>
                <a:ext uri="{FF2B5EF4-FFF2-40B4-BE49-F238E27FC236}">
                  <a16:creationId xmlns:a16="http://schemas.microsoft.com/office/drawing/2014/main" id="{935F83F3-5027-4022-B63D-8063CDAEE887}"/>
                </a:ext>
              </a:extLst>
            </p:cNvPr>
            <p:cNvPicPr>
              <a:picLocks noChangeAspect="1"/>
            </p:cNvPicPr>
            <p:nvPr/>
          </p:nvPicPr>
          <p:blipFill>
            <a:blip r:embed="rId6"/>
            <a:stretch>
              <a:fillRect/>
            </a:stretch>
          </p:blipFill>
          <p:spPr>
            <a:xfrm>
              <a:off x="9711059" y="2426219"/>
              <a:ext cx="1013889" cy="3548612"/>
            </a:xfrm>
            <a:prstGeom prst="rect">
              <a:avLst/>
            </a:prstGeom>
          </p:spPr>
        </p:pic>
        <p:grpSp>
          <p:nvGrpSpPr>
            <p:cNvPr id="5" name="Group 4">
              <a:extLst>
                <a:ext uri="{FF2B5EF4-FFF2-40B4-BE49-F238E27FC236}">
                  <a16:creationId xmlns:a16="http://schemas.microsoft.com/office/drawing/2014/main" id="{9DAD58BE-64BA-4D94-9B02-7984279408F0}"/>
                </a:ext>
              </a:extLst>
            </p:cNvPr>
            <p:cNvGrpSpPr/>
            <p:nvPr/>
          </p:nvGrpSpPr>
          <p:grpSpPr>
            <a:xfrm>
              <a:off x="5536575" y="2228850"/>
              <a:ext cx="4161254" cy="4064782"/>
              <a:chOff x="5536575" y="2228850"/>
              <a:chExt cx="4161254" cy="4064782"/>
            </a:xfrm>
          </p:grpSpPr>
          <p:pic>
            <p:nvPicPr>
              <p:cNvPr id="8" name="Picture 7">
                <a:extLst>
                  <a:ext uri="{FF2B5EF4-FFF2-40B4-BE49-F238E27FC236}">
                    <a16:creationId xmlns:a16="http://schemas.microsoft.com/office/drawing/2014/main" id="{9C404280-EFF1-41EA-82D3-3609C7001F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4479" y="2228850"/>
                <a:ext cx="3943350" cy="3943350"/>
              </a:xfrm>
              <a:prstGeom prst="rect">
                <a:avLst/>
              </a:prstGeom>
            </p:spPr>
          </p:pic>
          <p:pic>
            <p:nvPicPr>
              <p:cNvPr id="12" name="Picture 11">
                <a:extLst>
                  <a:ext uri="{FF2B5EF4-FFF2-40B4-BE49-F238E27FC236}">
                    <a16:creationId xmlns:a16="http://schemas.microsoft.com/office/drawing/2014/main" id="{8DD7B25B-17CE-4345-A7F2-0E956A563E74}"/>
                  </a:ext>
                </a:extLst>
              </p:cNvPr>
              <p:cNvPicPr>
                <a:picLocks noChangeAspect="1"/>
              </p:cNvPicPr>
              <p:nvPr/>
            </p:nvPicPr>
            <p:blipFill>
              <a:blip r:embed="rId8"/>
              <a:stretch>
                <a:fillRect/>
              </a:stretch>
            </p:blipFill>
            <p:spPr>
              <a:xfrm>
                <a:off x="7455935" y="5977878"/>
                <a:ext cx="767715" cy="315754"/>
              </a:xfrm>
              <a:prstGeom prst="rect">
                <a:avLst/>
              </a:prstGeom>
            </p:spPr>
          </p:pic>
          <p:pic>
            <p:nvPicPr>
              <p:cNvPr id="16" name="Picture 15">
                <a:extLst>
                  <a:ext uri="{FF2B5EF4-FFF2-40B4-BE49-F238E27FC236}">
                    <a16:creationId xmlns:a16="http://schemas.microsoft.com/office/drawing/2014/main" id="{67D17B99-2AEB-4BC3-AA63-347ABFB90B63}"/>
                  </a:ext>
                </a:extLst>
              </p:cNvPr>
              <p:cNvPicPr>
                <a:picLocks noChangeAspect="1"/>
              </p:cNvPicPr>
              <p:nvPr/>
            </p:nvPicPr>
            <p:blipFill>
              <a:blip r:embed="rId9"/>
              <a:stretch>
                <a:fillRect/>
              </a:stretch>
            </p:blipFill>
            <p:spPr>
              <a:xfrm>
                <a:off x="5536575" y="3742687"/>
                <a:ext cx="470535" cy="761524"/>
              </a:xfrm>
              <a:prstGeom prst="rect">
                <a:avLst/>
              </a:prstGeom>
            </p:spPr>
          </p:pic>
        </p:gr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03BE573D-143F-4D93-BEDD-0040759E20A8}"/>
                  </a:ext>
                </a:extLst>
              </p:cNvPr>
              <p:cNvSpPr/>
              <p:nvPr/>
            </p:nvSpPr>
            <p:spPr>
              <a:xfrm>
                <a:off x="5181600" y="1436493"/>
                <a:ext cx="5276912" cy="523220"/>
              </a:xfrm>
              <a:prstGeom prst="rect">
                <a:avLst/>
              </a:prstGeom>
              <a:solidFill>
                <a:srgbClr val="007B00">
                  <a:alpha val="5000"/>
                </a:srgbClr>
              </a:solidFill>
              <a:ln>
                <a:solidFill>
                  <a:srgbClr val="007B00"/>
                </a:solidFill>
              </a:ln>
            </p:spPr>
            <p:txBody>
              <a:bodyPr wrap="square">
                <a:spAutoFit/>
              </a:bodyPr>
              <a:lstStyle/>
              <a:p>
                <a:r>
                  <a:rPr lang="en-US" sz="2800" dirty="0">
                    <a:solidFill>
                      <a:srgbClr val="007B00"/>
                    </a:solidFill>
                    <a:latin typeface="Adobe Garamond Pro" panose="02020502060506020403" pitchFamily="18" charset="0"/>
                  </a:rPr>
                  <a:t>Rabi oscillation between </a:t>
                </a:r>
                <a14:m>
                  <m:oMath xmlns:m="http://schemas.openxmlformats.org/officeDocument/2006/math">
                    <m:r>
                      <a:rPr lang="en-US" sz="2800" b="0" i="1" dirty="0" smtClean="0">
                        <a:solidFill>
                          <a:srgbClr val="007B00"/>
                        </a:solidFill>
                        <a:latin typeface="Cambria Math" panose="02040503050406030204" pitchFamily="18" charset="0"/>
                      </a:rPr>
                      <m:t>|1⟩ </m:t>
                    </m:r>
                  </m:oMath>
                </a14:m>
                <a:r>
                  <a:rPr lang="en-US" sz="2800" dirty="0">
                    <a:solidFill>
                      <a:srgbClr val="007B00"/>
                    </a:solidFill>
                    <a:latin typeface="Adobe Garamond Pro" panose="02020502060506020403" pitchFamily="18" charset="0"/>
                  </a:rPr>
                  <a:t>and </a:t>
                </a:r>
                <a14:m>
                  <m:oMath xmlns:m="http://schemas.openxmlformats.org/officeDocument/2006/math">
                    <m:r>
                      <a:rPr lang="en-US" sz="2800" i="1" dirty="0">
                        <a:solidFill>
                          <a:srgbClr val="007B00"/>
                        </a:solidFill>
                        <a:latin typeface="Cambria Math" panose="02040503050406030204" pitchFamily="18" charset="0"/>
                      </a:rPr>
                      <m:t>|</m:t>
                    </m:r>
                    <m:r>
                      <a:rPr lang="en-US" sz="2800" b="0" i="1" dirty="0" smtClean="0">
                        <a:solidFill>
                          <a:srgbClr val="007B00"/>
                        </a:solidFill>
                        <a:latin typeface="Cambria Math" panose="02040503050406030204" pitchFamily="18" charset="0"/>
                      </a:rPr>
                      <m:t>2</m:t>
                    </m:r>
                    <m:r>
                      <a:rPr lang="en-US" sz="2800" i="1" dirty="0">
                        <a:solidFill>
                          <a:srgbClr val="007B00"/>
                        </a:solidFill>
                        <a:latin typeface="Cambria Math" panose="02040503050406030204" pitchFamily="18" charset="0"/>
                      </a:rPr>
                      <m:t>⟩</m:t>
                    </m:r>
                  </m:oMath>
                </a14:m>
                <a:endParaRPr lang="en-US" sz="2800" dirty="0">
                  <a:solidFill>
                    <a:srgbClr val="007B00"/>
                  </a:solidFill>
                  <a:latin typeface="Adobe Garamond Pro" panose="02020502060506020403" pitchFamily="18" charset="0"/>
                </a:endParaRPr>
              </a:p>
            </p:txBody>
          </p:sp>
        </mc:Choice>
        <mc:Fallback xmlns="">
          <p:sp>
            <p:nvSpPr>
              <p:cNvPr id="17" name="Rectangle 16">
                <a:extLst>
                  <a:ext uri="{FF2B5EF4-FFF2-40B4-BE49-F238E27FC236}">
                    <a16:creationId xmlns:a16="http://schemas.microsoft.com/office/drawing/2014/main" id="{03BE573D-143F-4D93-BEDD-0040759E20A8}"/>
                  </a:ext>
                </a:extLst>
              </p:cNvPr>
              <p:cNvSpPr>
                <a:spLocks noRot="1" noChangeAspect="1" noMove="1" noResize="1" noEditPoints="1" noAdjustHandles="1" noChangeArrowheads="1" noChangeShapeType="1" noTextEdit="1"/>
              </p:cNvSpPr>
              <p:nvPr/>
            </p:nvSpPr>
            <p:spPr>
              <a:xfrm>
                <a:off x="5181600" y="1436493"/>
                <a:ext cx="5276912" cy="523220"/>
              </a:xfrm>
              <a:prstGeom prst="rect">
                <a:avLst/>
              </a:prstGeom>
              <a:blipFill>
                <a:blip r:embed="rId10"/>
                <a:stretch>
                  <a:fillRect l="-2189" t="-11494" b="-31034"/>
                </a:stretch>
              </a:blipFill>
              <a:ln>
                <a:solidFill>
                  <a:srgbClr val="007B00"/>
                </a:solidFill>
              </a:ln>
            </p:spPr>
            <p:txBody>
              <a:bodyPr/>
              <a:lstStyle/>
              <a:p>
                <a:r>
                  <a:rPr lang="en-US">
                    <a:noFill/>
                  </a:rPr>
                  <a:t> </a:t>
                </a:r>
              </a:p>
            </p:txBody>
          </p:sp>
        </mc:Fallback>
      </mc:AlternateContent>
    </p:spTree>
    <p:extLst>
      <p:ext uri="{BB962C8B-B14F-4D97-AF65-F5344CB8AC3E}">
        <p14:creationId xmlns:p14="http://schemas.microsoft.com/office/powerpoint/2010/main" val="672275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6462DCF-6EDF-4ED7-A44D-EF2730D773B8}"/>
              </a:ext>
            </a:extLst>
          </p:cNvPr>
          <p:cNvPicPr>
            <a:picLocks noChangeAspect="1"/>
          </p:cNvPicPr>
          <p:nvPr/>
        </p:nvPicPr>
        <p:blipFill rotWithShape="1">
          <a:blip r:embed="rId3"/>
          <a:srcRect l="4915" r="2521"/>
          <a:stretch/>
        </p:blipFill>
        <p:spPr>
          <a:xfrm>
            <a:off x="7815072" y="2135845"/>
            <a:ext cx="4133088" cy="3962625"/>
          </a:xfrm>
          <a:prstGeom prst="rect">
            <a:avLst/>
          </a:prstGeom>
        </p:spPr>
      </p:pic>
      <p:sp>
        <p:nvSpPr>
          <p:cNvPr id="2" name="Title 1">
            <a:extLst>
              <a:ext uri="{FF2B5EF4-FFF2-40B4-BE49-F238E27FC236}">
                <a16:creationId xmlns:a16="http://schemas.microsoft.com/office/drawing/2014/main" id="{D597F562-F17D-4D5D-87E6-E7FEE41D9951}"/>
              </a:ext>
            </a:extLst>
          </p:cNvPr>
          <p:cNvSpPr>
            <a:spLocks noGrp="1"/>
          </p:cNvSpPr>
          <p:nvPr>
            <p:ph type="title"/>
          </p:nvPr>
        </p:nvSpPr>
        <p:spPr>
          <a:xfrm>
            <a:off x="243419" y="152402"/>
            <a:ext cx="12436261" cy="626376"/>
          </a:xfrm>
        </p:spPr>
        <p:txBody>
          <a:bodyPr/>
          <a:lstStyle/>
          <a:p>
            <a:r>
              <a:rPr lang="en-US" sz="3400" dirty="0"/>
              <a:t>Universal </a:t>
            </a:r>
            <a:r>
              <a:rPr lang="en-US" sz="3400" dirty="0" err="1"/>
              <a:t>qudit</a:t>
            </a:r>
            <a:r>
              <a:rPr lang="en-US" sz="3400" dirty="0"/>
              <a:t> control with photon blockade</a:t>
            </a:r>
          </a:p>
        </p:txBody>
      </p:sp>
      <p:sp>
        <p:nvSpPr>
          <p:cNvPr id="9" name="Rectangle 8">
            <a:extLst>
              <a:ext uri="{FF2B5EF4-FFF2-40B4-BE49-F238E27FC236}">
                <a16:creationId xmlns:a16="http://schemas.microsoft.com/office/drawing/2014/main" id="{EE1CDB89-6B44-4917-AE7E-C95F8CDB8F26}"/>
              </a:ext>
            </a:extLst>
          </p:cNvPr>
          <p:cNvSpPr/>
          <p:nvPr/>
        </p:nvSpPr>
        <p:spPr>
          <a:xfrm>
            <a:off x="201626" y="872522"/>
            <a:ext cx="8935395" cy="523220"/>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Can achieve arbitrary </a:t>
            </a:r>
            <a:r>
              <a:rPr lang="en-US" sz="2800" dirty="0" err="1">
                <a:latin typeface="Adobe Garamond Pro" panose="02020502060506020403" pitchFamily="18" charset="0"/>
              </a:rPr>
              <a:t>qudit</a:t>
            </a:r>
            <a:r>
              <a:rPr lang="en-US" sz="2800" dirty="0">
                <a:latin typeface="Adobe Garamond Pro" panose="02020502060506020403" pitchFamily="18" charset="0"/>
              </a:rPr>
              <a:t> control just by driving the cavity</a:t>
            </a:r>
          </a:p>
        </p:txBody>
      </p:sp>
      <p:sp>
        <p:nvSpPr>
          <p:cNvPr id="11" name="Rectangle 10">
            <a:extLst>
              <a:ext uri="{FF2B5EF4-FFF2-40B4-BE49-F238E27FC236}">
                <a16:creationId xmlns:a16="http://schemas.microsoft.com/office/drawing/2014/main" id="{86AF881B-B9D4-AD44-B469-FBFD4521E8D1}"/>
              </a:ext>
            </a:extLst>
          </p:cNvPr>
          <p:cNvSpPr/>
          <p:nvPr/>
        </p:nvSpPr>
        <p:spPr>
          <a:xfrm>
            <a:off x="4413505" y="1518881"/>
            <a:ext cx="5925312" cy="369332"/>
          </a:xfrm>
          <a:prstGeom prst="rect">
            <a:avLst/>
          </a:prstGeom>
        </p:spPr>
        <p:txBody>
          <a:bodyPr wrap="square">
            <a:spAutoFit/>
          </a:bodyPr>
          <a:lstStyle/>
          <a:p>
            <a:r>
              <a:rPr lang="en-US" i="1" dirty="0">
                <a:solidFill>
                  <a:srgbClr val="2D2D8A"/>
                </a:solidFill>
                <a:latin typeface="Adobe Garamond Pro" panose="02020502060506020403" pitchFamily="18" charset="0"/>
              </a:rPr>
              <a:t>S. G. Schirmer, H. Fu, C. Solomon, Phys. Rev. A, 63, 063410 (2001)</a:t>
            </a:r>
          </a:p>
        </p:txBody>
      </p:sp>
      <p:sp>
        <p:nvSpPr>
          <p:cNvPr id="3" name="AutoShape 2">
            <a:extLst>
              <a:ext uri="{FF2B5EF4-FFF2-40B4-BE49-F238E27FC236}">
                <a16:creationId xmlns:a16="http://schemas.microsoft.com/office/drawing/2014/main" id="{98397D38-7D03-4162-8C59-8489BEE0AB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8A49AF3F-F241-4145-A70B-D59089AB7C8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83D5B2D6-C184-4AD3-BF43-39A40153BEE2}"/>
              </a:ext>
            </a:extLst>
          </p:cNvPr>
          <p:cNvSpPr/>
          <p:nvPr/>
        </p:nvSpPr>
        <p:spPr>
          <a:xfrm>
            <a:off x="4321388" y="2798058"/>
            <a:ext cx="3114124" cy="1200329"/>
          </a:xfrm>
          <a:prstGeom prst="rect">
            <a:avLst/>
          </a:prstGeom>
          <a:solidFill>
            <a:schemeClr val="accent2">
              <a:lumMod val="20000"/>
              <a:lumOff val="80000"/>
              <a:alpha val="10000"/>
            </a:schemeClr>
          </a:solidFill>
          <a:ln>
            <a:solidFill>
              <a:schemeClr val="accent2">
                <a:lumMod val="40000"/>
                <a:lumOff val="60000"/>
              </a:schemeClr>
            </a:solidFill>
          </a:ln>
        </p:spPr>
        <p:txBody>
          <a:bodyPr wrap="square">
            <a:spAutoFit/>
          </a:bodyPr>
          <a:lstStyle/>
          <a:p>
            <a:r>
              <a:rPr lang="en-US" sz="2400" u="sng" dirty="0">
                <a:solidFill>
                  <a:srgbClr val="C00000"/>
                </a:solidFill>
                <a:latin typeface="Adobe Garamond Pro" panose="02020502060506020403" pitchFamily="18" charset="0"/>
              </a:rPr>
              <a:t>Optimal control </a:t>
            </a:r>
          </a:p>
          <a:p>
            <a:r>
              <a:rPr lang="en-US" sz="2400" dirty="0">
                <a:solidFill>
                  <a:srgbClr val="C00000"/>
                </a:solidFill>
                <a:latin typeface="Adobe Garamond Pro" panose="02020502060506020403" pitchFamily="18" charset="0"/>
              </a:rPr>
              <a:t>Numerically find pulses  </a:t>
            </a:r>
          </a:p>
          <a:p>
            <a:r>
              <a:rPr lang="en-US" sz="2400" dirty="0">
                <a:solidFill>
                  <a:srgbClr val="C00000"/>
                </a:solidFill>
                <a:latin typeface="Adobe Garamond Pro" panose="02020502060506020403" pitchFamily="18" charset="0"/>
              </a:rPr>
              <a:t>using gradient descent</a:t>
            </a:r>
          </a:p>
        </p:txBody>
      </p:sp>
      <p:sp>
        <p:nvSpPr>
          <p:cNvPr id="22" name="Rectangle 21">
            <a:extLst>
              <a:ext uri="{FF2B5EF4-FFF2-40B4-BE49-F238E27FC236}">
                <a16:creationId xmlns:a16="http://schemas.microsoft.com/office/drawing/2014/main" id="{225CC356-0CDC-4740-86EE-9AE6AA05E16F}"/>
              </a:ext>
            </a:extLst>
          </p:cNvPr>
          <p:cNvSpPr/>
          <p:nvPr/>
        </p:nvSpPr>
        <p:spPr>
          <a:xfrm>
            <a:off x="4334723" y="4182978"/>
            <a:ext cx="2949997" cy="923330"/>
          </a:xfrm>
          <a:prstGeom prst="rect">
            <a:avLst/>
          </a:prstGeom>
        </p:spPr>
        <p:txBody>
          <a:bodyPr wrap="square">
            <a:spAutoFit/>
          </a:bodyPr>
          <a:lstStyle/>
          <a:p>
            <a:r>
              <a:rPr lang="en-US" i="1" dirty="0">
                <a:solidFill>
                  <a:srgbClr val="2D2D8A"/>
                </a:solidFill>
                <a:latin typeface="Adobe Garamond Pro" panose="02020502060506020403" pitchFamily="18" charset="0"/>
              </a:rPr>
              <a:t>N. Leung, M. </a:t>
            </a:r>
            <a:r>
              <a:rPr lang="en-US" i="1" dirty="0" err="1">
                <a:solidFill>
                  <a:srgbClr val="2D2D8A"/>
                </a:solidFill>
                <a:latin typeface="Adobe Garamond Pro" panose="02020502060506020403" pitchFamily="18" charset="0"/>
              </a:rPr>
              <a:t>Abdelhafez</a:t>
            </a:r>
            <a:r>
              <a:rPr lang="en-US" i="1" dirty="0">
                <a:solidFill>
                  <a:srgbClr val="2D2D8A"/>
                </a:solidFill>
                <a:latin typeface="Adobe Garamond Pro" panose="02020502060506020403" pitchFamily="18" charset="0"/>
              </a:rPr>
              <a:t>, J. Koch, and </a:t>
            </a:r>
            <a:r>
              <a:rPr lang="en-US" i="1" dirty="0" err="1">
                <a:solidFill>
                  <a:srgbClr val="2D2D8A"/>
                </a:solidFill>
                <a:latin typeface="Adobe Garamond Pro" panose="02020502060506020403" pitchFamily="18" charset="0"/>
              </a:rPr>
              <a:t>D.Schuster</a:t>
            </a:r>
            <a:r>
              <a:rPr lang="en-US" i="1" dirty="0">
                <a:solidFill>
                  <a:srgbClr val="2D2D8A"/>
                </a:solidFill>
                <a:latin typeface="Adobe Garamond Pro" panose="02020502060506020403" pitchFamily="18" charset="0"/>
              </a:rPr>
              <a:t>,</a:t>
            </a:r>
          </a:p>
          <a:p>
            <a:r>
              <a:rPr lang="en-US" i="1" dirty="0">
                <a:solidFill>
                  <a:srgbClr val="2D2D8A"/>
                </a:solidFill>
                <a:latin typeface="Adobe Garamond Pro" panose="02020502060506020403" pitchFamily="18" charset="0"/>
              </a:rPr>
              <a:t>Phys. Rev. A </a:t>
            </a:r>
            <a:r>
              <a:rPr lang="en-US" b="1" i="1" dirty="0">
                <a:solidFill>
                  <a:srgbClr val="2D2D8A"/>
                </a:solidFill>
                <a:latin typeface="Adobe Garamond Pro" panose="02020502060506020403" pitchFamily="18" charset="0"/>
              </a:rPr>
              <a:t>95</a:t>
            </a:r>
            <a:r>
              <a:rPr lang="en-US" i="1" dirty="0">
                <a:solidFill>
                  <a:srgbClr val="2D2D8A"/>
                </a:solidFill>
                <a:latin typeface="Adobe Garamond Pro" panose="02020502060506020403" pitchFamily="18" charset="0"/>
              </a:rPr>
              <a:t>, 042318 (2017)</a:t>
            </a:r>
            <a:endParaRPr lang="en-US" dirty="0">
              <a:solidFill>
                <a:srgbClr val="2D2D8A"/>
              </a:solidFill>
              <a:latin typeface="Adobe Garamond Pro" panose="02020502060506020403" pitchFamily="18" charset="0"/>
            </a:endParaRPr>
          </a:p>
        </p:txBody>
      </p:sp>
      <p:grpSp>
        <p:nvGrpSpPr>
          <p:cNvPr id="7" name="Group 6">
            <a:extLst>
              <a:ext uri="{FF2B5EF4-FFF2-40B4-BE49-F238E27FC236}">
                <a16:creationId xmlns:a16="http://schemas.microsoft.com/office/drawing/2014/main" id="{676383E1-70A5-4831-9985-A154F3982305}"/>
              </a:ext>
            </a:extLst>
          </p:cNvPr>
          <p:cNvGrpSpPr/>
          <p:nvPr/>
        </p:nvGrpSpPr>
        <p:grpSpPr>
          <a:xfrm>
            <a:off x="573024" y="1819656"/>
            <a:ext cx="3145536" cy="4206240"/>
            <a:chOff x="573024" y="1819656"/>
            <a:chExt cx="3145536" cy="4206240"/>
          </a:xfrm>
        </p:grpSpPr>
        <p:pic>
          <p:nvPicPr>
            <p:cNvPr id="13" name="Picture 12">
              <a:extLst>
                <a:ext uri="{FF2B5EF4-FFF2-40B4-BE49-F238E27FC236}">
                  <a16:creationId xmlns:a16="http://schemas.microsoft.com/office/drawing/2014/main" id="{30909E37-1601-4FC6-BEFE-3A68A63E63BF}"/>
                </a:ext>
              </a:extLst>
            </p:cNvPr>
            <p:cNvPicPr>
              <a:picLocks noChangeAspect="1"/>
            </p:cNvPicPr>
            <p:nvPr/>
          </p:nvPicPr>
          <p:blipFill rotWithShape="1">
            <a:blip r:embed="rId4"/>
            <a:srcRect r="-1251" b="7907"/>
            <a:stretch/>
          </p:blipFill>
          <p:spPr>
            <a:xfrm>
              <a:off x="573024" y="1819656"/>
              <a:ext cx="3145536" cy="4206240"/>
            </a:xfrm>
            <a:prstGeom prst="rect">
              <a:avLst/>
            </a:prstGeom>
          </p:spPr>
        </p:pic>
        <p:pic>
          <p:nvPicPr>
            <p:cNvPr id="6" name="Picture 5">
              <a:extLst>
                <a:ext uri="{FF2B5EF4-FFF2-40B4-BE49-F238E27FC236}">
                  <a16:creationId xmlns:a16="http://schemas.microsoft.com/office/drawing/2014/main" id="{26360995-0D40-4832-80B8-46AC4AA7BB6A}"/>
                </a:ext>
              </a:extLst>
            </p:cNvPr>
            <p:cNvPicPr>
              <a:picLocks noChangeAspect="1"/>
            </p:cNvPicPr>
            <p:nvPr/>
          </p:nvPicPr>
          <p:blipFill>
            <a:blip r:embed="rId5"/>
            <a:stretch>
              <a:fillRect/>
            </a:stretch>
          </p:blipFill>
          <p:spPr>
            <a:xfrm>
              <a:off x="2166366" y="3097530"/>
              <a:ext cx="308610" cy="2818638"/>
            </a:xfrm>
            <a:prstGeom prst="rect">
              <a:avLst/>
            </a:prstGeom>
          </p:spPr>
        </p:pic>
      </p:grpSp>
    </p:spTree>
    <p:extLst>
      <p:ext uri="{BB962C8B-B14F-4D97-AF65-F5344CB8AC3E}">
        <p14:creationId xmlns:p14="http://schemas.microsoft.com/office/powerpoint/2010/main" val="4047234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32A0BE-715D-4599-82C9-CCD2C53AB3C0}"/>
              </a:ext>
            </a:extLst>
          </p:cNvPr>
          <p:cNvPicPr>
            <a:picLocks noChangeAspect="1"/>
          </p:cNvPicPr>
          <p:nvPr/>
        </p:nvPicPr>
        <p:blipFill>
          <a:blip r:embed="rId3"/>
          <a:stretch>
            <a:fillRect/>
          </a:stretch>
        </p:blipFill>
        <p:spPr>
          <a:xfrm>
            <a:off x="4712970" y="1379982"/>
            <a:ext cx="5838825" cy="2028825"/>
          </a:xfrm>
          <a:prstGeom prst="rect">
            <a:avLst/>
          </a:prstGeom>
        </p:spPr>
      </p:pic>
      <p:grpSp>
        <p:nvGrpSpPr>
          <p:cNvPr id="8" name="Group 7">
            <a:extLst>
              <a:ext uri="{FF2B5EF4-FFF2-40B4-BE49-F238E27FC236}">
                <a16:creationId xmlns:a16="http://schemas.microsoft.com/office/drawing/2014/main" id="{81E6C860-B06C-4EB3-B1B6-D7D0FF6BEBD9}"/>
              </a:ext>
            </a:extLst>
          </p:cNvPr>
          <p:cNvGrpSpPr/>
          <p:nvPr/>
        </p:nvGrpSpPr>
        <p:grpSpPr>
          <a:xfrm>
            <a:off x="4581538" y="3311725"/>
            <a:ext cx="6182604" cy="3169379"/>
            <a:chOff x="4342954" y="3209544"/>
            <a:chExt cx="6610350" cy="3362325"/>
          </a:xfrm>
        </p:grpSpPr>
        <p:pic>
          <p:nvPicPr>
            <p:cNvPr id="13" name="Picture 12">
              <a:extLst>
                <a:ext uri="{FF2B5EF4-FFF2-40B4-BE49-F238E27FC236}">
                  <a16:creationId xmlns:a16="http://schemas.microsoft.com/office/drawing/2014/main" id="{C1EAFDA6-4565-49E4-82C8-146B59CB3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954" y="3209544"/>
              <a:ext cx="6610350" cy="3362325"/>
            </a:xfrm>
            <a:prstGeom prst="rect">
              <a:avLst/>
            </a:prstGeom>
          </p:spPr>
        </p:pic>
        <p:pic>
          <p:nvPicPr>
            <p:cNvPr id="14" name="Picture 13">
              <a:extLst>
                <a:ext uri="{FF2B5EF4-FFF2-40B4-BE49-F238E27FC236}">
                  <a16:creationId xmlns:a16="http://schemas.microsoft.com/office/drawing/2014/main" id="{06A95442-DED7-40D3-BA42-5CFEF3C2E54D}"/>
                </a:ext>
              </a:extLst>
            </p:cNvPr>
            <p:cNvPicPr>
              <a:picLocks noChangeAspect="1"/>
            </p:cNvPicPr>
            <p:nvPr/>
          </p:nvPicPr>
          <p:blipFill>
            <a:blip r:embed="rId5"/>
            <a:stretch>
              <a:fillRect/>
            </a:stretch>
          </p:blipFill>
          <p:spPr>
            <a:xfrm>
              <a:off x="9314688" y="6304693"/>
              <a:ext cx="649605" cy="267176"/>
            </a:xfrm>
            <a:prstGeom prst="rect">
              <a:avLst/>
            </a:prstGeom>
          </p:spPr>
        </p:pic>
        <p:pic>
          <p:nvPicPr>
            <p:cNvPr id="16" name="Picture 15">
              <a:extLst>
                <a:ext uri="{FF2B5EF4-FFF2-40B4-BE49-F238E27FC236}">
                  <a16:creationId xmlns:a16="http://schemas.microsoft.com/office/drawing/2014/main" id="{552FAB59-DD3D-43BF-989C-F479B6A6343D}"/>
                </a:ext>
              </a:extLst>
            </p:cNvPr>
            <p:cNvPicPr>
              <a:picLocks noChangeAspect="1"/>
            </p:cNvPicPr>
            <p:nvPr/>
          </p:nvPicPr>
          <p:blipFill>
            <a:blip r:embed="rId6"/>
            <a:stretch>
              <a:fillRect/>
            </a:stretch>
          </p:blipFill>
          <p:spPr>
            <a:xfrm>
              <a:off x="7648129" y="4489490"/>
              <a:ext cx="398145" cy="644366"/>
            </a:xfrm>
            <a:prstGeom prst="rect">
              <a:avLst/>
            </a:prstGeom>
          </p:spPr>
        </p:pic>
      </p:grpSp>
      <p:sp>
        <p:nvSpPr>
          <p:cNvPr id="2" name="Title 1">
            <a:extLst>
              <a:ext uri="{FF2B5EF4-FFF2-40B4-BE49-F238E27FC236}">
                <a16:creationId xmlns:a16="http://schemas.microsoft.com/office/drawing/2014/main" id="{D597F562-F17D-4D5D-87E6-E7FEE41D9951}"/>
              </a:ext>
            </a:extLst>
          </p:cNvPr>
          <p:cNvSpPr>
            <a:spLocks noGrp="1"/>
          </p:cNvSpPr>
          <p:nvPr>
            <p:ph type="title"/>
          </p:nvPr>
        </p:nvSpPr>
        <p:spPr>
          <a:xfrm>
            <a:off x="243419" y="152402"/>
            <a:ext cx="12436261" cy="626376"/>
          </a:xfrm>
        </p:spPr>
        <p:txBody>
          <a:bodyPr/>
          <a:lstStyle/>
          <a:p>
            <a:r>
              <a:rPr lang="en-US" sz="3400" dirty="0"/>
              <a:t>Universal </a:t>
            </a:r>
            <a:r>
              <a:rPr lang="en-US" sz="3400" dirty="0" err="1"/>
              <a:t>qudit</a:t>
            </a:r>
            <a:r>
              <a:rPr lang="en-US" sz="3400" dirty="0"/>
              <a:t> control with photon blockade</a:t>
            </a:r>
          </a:p>
        </p:txBody>
      </p:sp>
      <p:sp>
        <p:nvSpPr>
          <p:cNvPr id="9" name="Rectangle 8">
            <a:extLst>
              <a:ext uri="{FF2B5EF4-FFF2-40B4-BE49-F238E27FC236}">
                <a16:creationId xmlns:a16="http://schemas.microsoft.com/office/drawing/2014/main" id="{EE1CDB89-6B44-4917-AE7E-C95F8CDB8F26}"/>
              </a:ext>
            </a:extLst>
          </p:cNvPr>
          <p:cNvSpPr/>
          <p:nvPr/>
        </p:nvSpPr>
        <p:spPr>
          <a:xfrm>
            <a:off x="201168" y="868680"/>
            <a:ext cx="8935395" cy="523220"/>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Can achieve arbitrary </a:t>
            </a:r>
            <a:r>
              <a:rPr lang="en-US" sz="2800" dirty="0" err="1">
                <a:latin typeface="Adobe Garamond Pro" panose="02020502060506020403" pitchFamily="18" charset="0"/>
              </a:rPr>
              <a:t>qudit</a:t>
            </a:r>
            <a:r>
              <a:rPr lang="en-US" sz="2800" dirty="0">
                <a:latin typeface="Adobe Garamond Pro" panose="02020502060506020403" pitchFamily="18" charset="0"/>
              </a:rPr>
              <a:t> control just by driving the cavity</a:t>
            </a:r>
          </a:p>
        </p:txBody>
      </p:sp>
      <p:sp>
        <p:nvSpPr>
          <p:cNvPr id="3" name="AutoShape 2">
            <a:extLst>
              <a:ext uri="{FF2B5EF4-FFF2-40B4-BE49-F238E27FC236}">
                <a16:creationId xmlns:a16="http://schemas.microsoft.com/office/drawing/2014/main" id="{98397D38-7D03-4162-8C59-8489BEE0AB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8A49AF3F-F241-4145-A70B-D59089AB7C8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F3D955BC-EC27-4C8C-8A45-63E581AD38F8}"/>
              </a:ext>
            </a:extLst>
          </p:cNvPr>
          <p:cNvSpPr/>
          <p:nvPr/>
        </p:nvSpPr>
        <p:spPr>
          <a:xfrm rot="21135672">
            <a:off x="1456589" y="4495445"/>
            <a:ext cx="91440" cy="91440"/>
          </a:xfrm>
          <a:prstGeom prst="ellipse">
            <a:avLst/>
          </a:prstGeom>
          <a:solidFill>
            <a:srgbClr val="C00000"/>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0CC03B1-B7FD-4DDE-9134-E092A0E9031F}"/>
                  </a:ext>
                </a:extLst>
              </p:cNvPr>
              <p:cNvSpPr/>
              <p:nvPr/>
            </p:nvSpPr>
            <p:spPr>
              <a:xfrm>
                <a:off x="6384095" y="4092591"/>
                <a:ext cx="64755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1</m:t>
                          </m:r>
                        </m:e>
                      </m:d>
                    </m:oMath>
                  </m:oMathPara>
                </a14:m>
                <a:endParaRPr lang="en-US" sz="2400" dirty="0">
                  <a:solidFill>
                    <a:srgbClr val="C00000"/>
                  </a:solidFill>
                </a:endParaRPr>
              </a:p>
            </p:txBody>
          </p:sp>
        </mc:Choice>
        <mc:Fallback xmlns="">
          <p:sp>
            <p:nvSpPr>
              <p:cNvPr id="6" name="Rectangle 5">
                <a:extLst>
                  <a:ext uri="{FF2B5EF4-FFF2-40B4-BE49-F238E27FC236}">
                    <a16:creationId xmlns:a16="http://schemas.microsoft.com/office/drawing/2014/main" id="{40CC03B1-B7FD-4DDE-9134-E092A0E9031F}"/>
                  </a:ext>
                </a:extLst>
              </p:cNvPr>
              <p:cNvSpPr>
                <a:spLocks noRot="1" noChangeAspect="1" noMove="1" noResize="1" noEditPoints="1" noAdjustHandles="1" noChangeArrowheads="1" noChangeShapeType="1" noTextEdit="1"/>
              </p:cNvSpPr>
              <p:nvPr/>
            </p:nvSpPr>
            <p:spPr>
              <a:xfrm>
                <a:off x="6384095" y="4092591"/>
                <a:ext cx="647550"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DC441C3-698F-430A-8F9E-2DB9742C510B}"/>
                  </a:ext>
                </a:extLst>
              </p:cNvPr>
              <p:cNvSpPr txBox="1"/>
              <p:nvPr/>
            </p:nvSpPr>
            <p:spPr>
              <a:xfrm>
                <a:off x="581406" y="6055947"/>
                <a:ext cx="2717741" cy="378565"/>
              </a:xfrm>
              <a:prstGeom prst="rect">
                <a:avLst/>
              </a:prstGeom>
              <a:solidFill>
                <a:schemeClr val="accent2">
                  <a:lumMod val="20000"/>
                  <a:lumOff val="80000"/>
                  <a:alpha val="10000"/>
                </a:schemeClr>
              </a:solidFill>
              <a:ln>
                <a:solidFill>
                  <a:schemeClr val="accent2">
                    <a:lumMod val="60000"/>
                    <a:lumOff val="40000"/>
                  </a:schemeClr>
                </a:solidFill>
              </a:ln>
            </p:spPr>
            <p:txBody>
              <a:bodyPr wrap="square" rtlCol="0">
                <a:spAutoFit/>
              </a:bodyPr>
              <a:lstStyle/>
              <a:p>
                <a14:m>
                  <m:oMath xmlns:m="http://schemas.openxmlformats.org/officeDocument/2006/math">
                    <m:r>
                      <a:rPr lang="en-US" i="1" dirty="0" smtClean="0">
                        <a:solidFill>
                          <a:srgbClr val="0033CC"/>
                        </a:solidFill>
                        <a:latin typeface="Cambria Math" panose="02040503050406030204" pitchFamily="18" charset="0"/>
                      </a:rPr>
                      <m:t>𝜖</m:t>
                    </m:r>
                    <m:r>
                      <a:rPr lang="en-US" i="1" dirty="0" smtClean="0">
                        <a:solidFill>
                          <a:srgbClr val="0033CC"/>
                        </a:solidFill>
                        <a:latin typeface="Cambria Math" panose="02040503050406030204" pitchFamily="18" charset="0"/>
                      </a:rPr>
                      <m:t>(</m:t>
                    </m:r>
                    <m:r>
                      <a:rPr lang="en-US" i="1" dirty="0" smtClean="0">
                        <a:solidFill>
                          <a:srgbClr val="0033CC"/>
                        </a:solidFill>
                        <a:latin typeface="Cambria Math" panose="02040503050406030204" pitchFamily="18" charset="0"/>
                      </a:rPr>
                      <m:t>𝑡</m:t>
                    </m:r>
                    <m:r>
                      <a:rPr lang="en-US" i="1" dirty="0" smtClean="0">
                        <a:solidFill>
                          <a:srgbClr val="0033CC"/>
                        </a:solidFill>
                        <a:latin typeface="Cambria Math" panose="02040503050406030204" pitchFamily="18" charset="0"/>
                      </a:rPr>
                      <m:t>)=</m:t>
                    </m:r>
                    <m:r>
                      <a:rPr lang="en-US" b="0" i="1" smtClean="0">
                        <a:solidFill>
                          <a:srgbClr val="0033CC"/>
                        </a:solidFill>
                        <a:latin typeface="Cambria Math" panose="02040503050406030204" pitchFamily="18" charset="0"/>
                      </a:rPr>
                      <m:t>𝑅𝑒</m:t>
                    </m:r>
                    <m:r>
                      <a:rPr lang="en-US" b="0" i="0" smtClean="0">
                        <a:solidFill>
                          <a:srgbClr val="0033CC"/>
                        </a:solidFill>
                        <a:latin typeface="Cambria Math" panose="02040503050406030204" pitchFamily="18" charset="0"/>
                      </a:rPr>
                      <m:t>[</m:t>
                    </m:r>
                    <m:d>
                      <m:dPr>
                        <m:ctrlPr>
                          <a:rPr lang="en-US" b="0" i="1" smtClean="0">
                            <a:solidFill>
                              <a:srgbClr val="0033CC"/>
                            </a:solidFill>
                            <a:latin typeface="Cambria Math" panose="02040503050406030204" pitchFamily="18" charset="0"/>
                          </a:rPr>
                        </m:ctrlPr>
                      </m:dPr>
                      <m:e>
                        <m:r>
                          <a:rPr lang="en-US" b="0" i="1" smtClean="0">
                            <a:solidFill>
                              <a:srgbClr val="0033CC"/>
                            </a:solidFill>
                            <a:latin typeface="Cambria Math" panose="02040503050406030204" pitchFamily="18" charset="0"/>
                          </a:rPr>
                          <m:t>𝑥</m:t>
                        </m:r>
                        <m:r>
                          <a:rPr lang="en-US" b="0" i="1" smtClean="0">
                            <a:solidFill>
                              <a:srgbClr val="0033CC"/>
                            </a:solidFill>
                            <a:latin typeface="Cambria Math" panose="02040503050406030204" pitchFamily="18" charset="0"/>
                          </a:rPr>
                          <m:t>+</m:t>
                        </m:r>
                        <m:r>
                          <a:rPr lang="en-US" b="0" i="1" smtClean="0">
                            <a:solidFill>
                              <a:srgbClr val="0033CC"/>
                            </a:solidFill>
                            <a:latin typeface="Cambria Math" panose="02040503050406030204" pitchFamily="18" charset="0"/>
                          </a:rPr>
                          <m:t>𝑖𝑦</m:t>
                        </m:r>
                      </m:e>
                    </m:d>
                    <m:sSup>
                      <m:sSupPr>
                        <m:ctrlPr>
                          <a:rPr lang="en-US" b="0" i="1" smtClean="0">
                            <a:solidFill>
                              <a:srgbClr val="0033CC"/>
                            </a:solidFill>
                            <a:latin typeface="Cambria Math" panose="02040503050406030204" pitchFamily="18" charset="0"/>
                          </a:rPr>
                        </m:ctrlPr>
                      </m:sSupPr>
                      <m:e>
                        <m:r>
                          <m:rPr>
                            <m:sty m:val="p"/>
                          </m:rPr>
                          <a:rPr lang="en-US" b="0" i="0" smtClean="0">
                            <a:solidFill>
                              <a:srgbClr val="0033CC"/>
                            </a:solidFill>
                            <a:latin typeface="Cambria Math" panose="02040503050406030204" pitchFamily="18" charset="0"/>
                          </a:rPr>
                          <m:t>e</m:t>
                        </m:r>
                      </m:e>
                      <m:sup>
                        <m:r>
                          <m:rPr>
                            <m:sty m:val="p"/>
                          </m:rPr>
                          <a:rPr lang="en-US" b="0" i="0" smtClean="0">
                            <a:solidFill>
                              <a:srgbClr val="0033CC"/>
                            </a:solidFill>
                            <a:latin typeface="Cambria Math" panose="02040503050406030204" pitchFamily="18" charset="0"/>
                          </a:rPr>
                          <m:t>i</m:t>
                        </m:r>
                        <m:sSub>
                          <m:sSubPr>
                            <m:ctrlPr>
                              <a:rPr lang="en-US" b="0" i="1" smtClean="0">
                                <a:solidFill>
                                  <a:srgbClr val="0033CC"/>
                                </a:solidFill>
                                <a:latin typeface="Cambria Math" panose="02040503050406030204" pitchFamily="18" charset="0"/>
                              </a:rPr>
                            </m:ctrlPr>
                          </m:sSubPr>
                          <m:e>
                            <m:r>
                              <m:rPr>
                                <m:sty m:val="p"/>
                              </m:rPr>
                              <a:rPr lang="en-US" b="0" i="0" smtClean="0">
                                <a:solidFill>
                                  <a:srgbClr val="0033CC"/>
                                </a:solidFill>
                                <a:latin typeface="Cambria Math" panose="02040503050406030204" pitchFamily="18" charset="0"/>
                              </a:rPr>
                              <m:t>ω</m:t>
                            </m:r>
                          </m:e>
                          <m:sub>
                            <m:r>
                              <m:rPr>
                                <m:sty m:val="p"/>
                              </m:rPr>
                              <a:rPr lang="en-US" b="0" i="0" smtClean="0">
                                <a:solidFill>
                                  <a:srgbClr val="0033CC"/>
                                </a:solidFill>
                                <a:latin typeface="Cambria Math" panose="02040503050406030204" pitchFamily="18" charset="0"/>
                              </a:rPr>
                              <m:t>cav</m:t>
                            </m:r>
                          </m:sub>
                        </m:sSub>
                        <m:r>
                          <m:rPr>
                            <m:sty m:val="p"/>
                          </m:rPr>
                          <a:rPr lang="en-US" b="0" i="0" smtClean="0">
                            <a:solidFill>
                              <a:srgbClr val="0033CC"/>
                            </a:solidFill>
                            <a:latin typeface="Cambria Math" panose="02040503050406030204" pitchFamily="18" charset="0"/>
                          </a:rPr>
                          <m:t>t</m:t>
                        </m:r>
                      </m:sup>
                    </m:sSup>
                  </m:oMath>
                </a14:m>
                <a:r>
                  <a:rPr lang="en-US" dirty="0">
                    <a:solidFill>
                      <a:srgbClr val="0033CC"/>
                    </a:solidFill>
                  </a:rPr>
                  <a:t>] </a:t>
                </a:r>
              </a:p>
            </p:txBody>
          </p:sp>
        </mc:Choice>
        <mc:Fallback xmlns="">
          <p:sp>
            <p:nvSpPr>
              <p:cNvPr id="29" name="TextBox 28">
                <a:extLst>
                  <a:ext uri="{FF2B5EF4-FFF2-40B4-BE49-F238E27FC236}">
                    <a16:creationId xmlns:a16="http://schemas.microsoft.com/office/drawing/2014/main" id="{9DC441C3-698F-430A-8F9E-2DB9742C510B}"/>
                  </a:ext>
                </a:extLst>
              </p:cNvPr>
              <p:cNvSpPr txBox="1">
                <a:spLocks noRot="1" noChangeAspect="1" noMove="1" noResize="1" noEditPoints="1" noAdjustHandles="1" noChangeArrowheads="1" noChangeShapeType="1" noTextEdit="1"/>
              </p:cNvSpPr>
              <p:nvPr/>
            </p:nvSpPr>
            <p:spPr>
              <a:xfrm>
                <a:off x="581406" y="6055947"/>
                <a:ext cx="2717741" cy="378565"/>
              </a:xfrm>
              <a:prstGeom prst="rect">
                <a:avLst/>
              </a:prstGeom>
              <a:blipFill>
                <a:blip r:embed="rId8"/>
                <a:stretch>
                  <a:fillRect t="-3077" r="-4018" b="-21538"/>
                </a:stretch>
              </a:blipFill>
              <a:ln>
                <a:solidFill>
                  <a:schemeClr val="accent2">
                    <a:lumMod val="60000"/>
                    <a:lumOff val="40000"/>
                  </a:schemeClr>
                </a:solidFill>
              </a:ln>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476D223F-440F-4BCD-9574-2783374F4FD4}"/>
              </a:ext>
            </a:extLst>
          </p:cNvPr>
          <p:cNvGrpSpPr/>
          <p:nvPr/>
        </p:nvGrpSpPr>
        <p:grpSpPr>
          <a:xfrm>
            <a:off x="845571" y="2185416"/>
            <a:ext cx="1023138" cy="3516946"/>
            <a:chOff x="845571" y="2185416"/>
            <a:chExt cx="1023138" cy="3516946"/>
          </a:xfrm>
        </p:grpSpPr>
        <p:grpSp>
          <p:nvGrpSpPr>
            <p:cNvPr id="30" name="Group 29">
              <a:extLst>
                <a:ext uri="{FF2B5EF4-FFF2-40B4-BE49-F238E27FC236}">
                  <a16:creationId xmlns:a16="http://schemas.microsoft.com/office/drawing/2014/main" id="{2F78801A-383D-4411-9B3B-874749C6310B}"/>
                </a:ext>
              </a:extLst>
            </p:cNvPr>
            <p:cNvGrpSpPr/>
            <p:nvPr/>
          </p:nvGrpSpPr>
          <p:grpSpPr>
            <a:xfrm>
              <a:off x="845571" y="4668423"/>
              <a:ext cx="764120" cy="1033939"/>
              <a:chOff x="1113188" y="4668423"/>
              <a:chExt cx="764120" cy="1033939"/>
            </a:xfrm>
          </p:grpSpPr>
          <p:pic>
            <p:nvPicPr>
              <p:cNvPr id="31" name="Picture 30">
                <a:extLst>
                  <a:ext uri="{FF2B5EF4-FFF2-40B4-BE49-F238E27FC236}">
                    <a16:creationId xmlns:a16="http://schemas.microsoft.com/office/drawing/2014/main" id="{13AF8D17-F138-458F-8FC9-9ED293DCEF6C}"/>
                  </a:ext>
                </a:extLst>
              </p:cNvPr>
              <p:cNvPicPr>
                <a:picLocks noChangeAspect="1"/>
              </p:cNvPicPr>
              <p:nvPr/>
            </p:nvPicPr>
            <p:blipFill>
              <a:blip r:embed="rId9"/>
              <a:stretch>
                <a:fillRect/>
              </a:stretch>
            </p:blipFill>
            <p:spPr>
              <a:xfrm>
                <a:off x="1623467" y="4668423"/>
                <a:ext cx="253841" cy="1033939"/>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E445455-BD4A-4D2C-B8DA-6748DBF84794}"/>
                      </a:ext>
                    </a:extLst>
                  </p:cNvPr>
                  <p:cNvSpPr txBox="1"/>
                  <p:nvPr/>
                </p:nvSpPr>
                <p:spPr>
                  <a:xfrm>
                    <a:off x="1113188" y="4961620"/>
                    <a:ext cx="27609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0033CC"/>
                              </a:solidFill>
                              <a:latin typeface="Cambria Math" panose="02040503050406030204" pitchFamily="18" charset="0"/>
                            </a:rPr>
                            <m:t>𝜖</m:t>
                          </m:r>
                          <m:r>
                            <a:rPr lang="en-US" b="0" i="1" dirty="0" smtClean="0">
                              <a:solidFill>
                                <a:srgbClr val="0033CC"/>
                              </a:solidFill>
                              <a:latin typeface="Cambria Math" panose="02040503050406030204" pitchFamily="18" charset="0"/>
                            </a:rPr>
                            <m:t>(</m:t>
                          </m:r>
                          <m:r>
                            <a:rPr lang="en-US" b="0" i="1" dirty="0" smtClean="0">
                              <a:solidFill>
                                <a:srgbClr val="0033CC"/>
                              </a:solidFill>
                              <a:latin typeface="Cambria Math" panose="02040503050406030204" pitchFamily="18" charset="0"/>
                            </a:rPr>
                            <m:t>𝑡</m:t>
                          </m:r>
                          <m:r>
                            <a:rPr lang="en-US" b="0" i="1" dirty="0" smtClean="0">
                              <a:solidFill>
                                <a:srgbClr val="0033CC"/>
                              </a:solidFill>
                              <a:latin typeface="Cambria Math" panose="02040503050406030204" pitchFamily="18" charset="0"/>
                            </a:rPr>
                            <m:t>)</m:t>
                          </m:r>
                        </m:oMath>
                      </m:oMathPara>
                    </a14:m>
                    <a:endParaRPr lang="en-US" dirty="0">
                      <a:solidFill>
                        <a:srgbClr val="0464BC"/>
                      </a:solidFill>
                    </a:endParaRPr>
                  </a:p>
                </p:txBody>
              </p:sp>
            </mc:Choice>
            <mc:Fallback xmlns="">
              <p:sp>
                <p:nvSpPr>
                  <p:cNvPr id="32" name="TextBox 31">
                    <a:extLst>
                      <a:ext uri="{FF2B5EF4-FFF2-40B4-BE49-F238E27FC236}">
                        <a16:creationId xmlns:a16="http://schemas.microsoft.com/office/drawing/2014/main" id="{0E445455-BD4A-4D2C-B8DA-6748DBF84794}"/>
                      </a:ext>
                    </a:extLst>
                  </p:cNvPr>
                  <p:cNvSpPr txBox="1">
                    <a:spLocks noRot="1" noChangeAspect="1" noMove="1" noResize="1" noEditPoints="1" noAdjustHandles="1" noChangeArrowheads="1" noChangeShapeType="1" noTextEdit="1"/>
                  </p:cNvSpPr>
                  <p:nvPr/>
                </p:nvSpPr>
                <p:spPr>
                  <a:xfrm>
                    <a:off x="1113188" y="4961620"/>
                    <a:ext cx="276093" cy="369332"/>
                  </a:xfrm>
                  <a:prstGeom prst="rect">
                    <a:avLst/>
                  </a:prstGeom>
                  <a:blipFill>
                    <a:blip r:embed="rId10"/>
                    <a:stretch>
                      <a:fillRect r="-120000" b="-13115"/>
                    </a:stretch>
                  </a:blipFill>
                </p:spPr>
                <p:txBody>
                  <a:bodyPr/>
                  <a:lstStyle/>
                  <a:p>
                    <a:r>
                      <a:rPr lang="en-US">
                        <a:noFill/>
                      </a:rPr>
                      <a:t> </a:t>
                    </a:r>
                  </a:p>
                </p:txBody>
              </p:sp>
            </mc:Fallback>
          </mc:AlternateContent>
        </p:grpSp>
        <p:grpSp>
          <p:nvGrpSpPr>
            <p:cNvPr id="33" name="Group 32">
              <a:extLst>
                <a:ext uri="{FF2B5EF4-FFF2-40B4-BE49-F238E27FC236}">
                  <a16:creationId xmlns:a16="http://schemas.microsoft.com/office/drawing/2014/main" id="{4D36B0B8-4DD0-4E9A-9FD2-A5E3B1336AAD}"/>
                </a:ext>
              </a:extLst>
            </p:cNvPr>
            <p:cNvGrpSpPr/>
            <p:nvPr/>
          </p:nvGrpSpPr>
          <p:grpSpPr>
            <a:xfrm>
              <a:off x="1085052" y="2185416"/>
              <a:ext cx="783657" cy="1033939"/>
              <a:chOff x="3527696" y="5579137"/>
              <a:chExt cx="783657" cy="1033939"/>
            </a:xfrm>
          </p:grpSpPr>
          <p:pic>
            <p:nvPicPr>
              <p:cNvPr id="34" name="Picture 33">
                <a:extLst>
                  <a:ext uri="{FF2B5EF4-FFF2-40B4-BE49-F238E27FC236}">
                    <a16:creationId xmlns:a16="http://schemas.microsoft.com/office/drawing/2014/main" id="{0DD0567C-C144-486B-85A1-1A89E89A5BE0}"/>
                  </a:ext>
                </a:extLst>
              </p:cNvPr>
              <p:cNvPicPr>
                <a:picLocks noChangeAspect="1"/>
              </p:cNvPicPr>
              <p:nvPr/>
            </p:nvPicPr>
            <p:blipFill>
              <a:blip r:embed="rId9"/>
              <a:stretch>
                <a:fillRect/>
              </a:stretch>
            </p:blipFill>
            <p:spPr>
              <a:xfrm>
                <a:off x="3792604" y="5579137"/>
                <a:ext cx="253841" cy="1033939"/>
              </a:xfrm>
              <a:prstGeom prst="rect">
                <a:avLst/>
              </a:prstGeom>
            </p:spPr>
          </p:pic>
          <p:sp>
            <p:nvSpPr>
              <p:cNvPr id="35" name="Multiplication Sign 34">
                <a:extLst>
                  <a:ext uri="{FF2B5EF4-FFF2-40B4-BE49-F238E27FC236}">
                    <a16:creationId xmlns:a16="http://schemas.microsoft.com/office/drawing/2014/main" id="{8F2F290E-3123-4C35-B72B-2F7E187843DC}"/>
                  </a:ext>
                </a:extLst>
              </p:cNvPr>
              <p:cNvSpPr/>
              <p:nvPr/>
            </p:nvSpPr>
            <p:spPr bwMode="auto">
              <a:xfrm>
                <a:off x="3527696" y="5783000"/>
                <a:ext cx="783657" cy="626215"/>
              </a:xfrm>
              <a:prstGeom prst="mathMultiply">
                <a:avLst/>
              </a:prstGeom>
              <a:solidFill>
                <a:srgbClr val="FF0000"/>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pic>
          <p:nvPicPr>
            <p:cNvPr id="37" name="Picture 36">
              <a:extLst>
                <a:ext uri="{FF2B5EF4-FFF2-40B4-BE49-F238E27FC236}">
                  <a16:creationId xmlns:a16="http://schemas.microsoft.com/office/drawing/2014/main" id="{1A6CA435-9F63-4F38-ABA7-4577E7DD89DF}"/>
                </a:ext>
              </a:extLst>
            </p:cNvPr>
            <p:cNvPicPr>
              <a:picLocks noChangeAspect="1"/>
            </p:cNvPicPr>
            <p:nvPr/>
          </p:nvPicPr>
          <p:blipFill>
            <a:blip r:embed="rId9"/>
            <a:stretch>
              <a:fillRect/>
            </a:stretch>
          </p:blipFill>
          <p:spPr>
            <a:xfrm>
              <a:off x="1343311" y="3355848"/>
              <a:ext cx="253841" cy="1033939"/>
            </a:xfrm>
            <a:prstGeom prst="rect">
              <a:avLst/>
            </a:prstGeom>
          </p:spPr>
        </p:pic>
      </p:grpSp>
      <p:grpSp>
        <p:nvGrpSpPr>
          <p:cNvPr id="41" name="Group 40">
            <a:extLst>
              <a:ext uri="{FF2B5EF4-FFF2-40B4-BE49-F238E27FC236}">
                <a16:creationId xmlns:a16="http://schemas.microsoft.com/office/drawing/2014/main" id="{53C9A03B-DA76-4BD1-9877-D9AB268D5BDD}"/>
              </a:ext>
            </a:extLst>
          </p:cNvPr>
          <p:cNvGrpSpPr/>
          <p:nvPr/>
        </p:nvGrpSpPr>
        <p:grpSpPr>
          <a:xfrm>
            <a:off x="573024" y="1819656"/>
            <a:ext cx="3145536" cy="4206240"/>
            <a:chOff x="573024" y="1819656"/>
            <a:chExt cx="3145536" cy="4206240"/>
          </a:xfrm>
        </p:grpSpPr>
        <p:pic>
          <p:nvPicPr>
            <p:cNvPr id="17" name="Picture 16">
              <a:extLst>
                <a:ext uri="{FF2B5EF4-FFF2-40B4-BE49-F238E27FC236}">
                  <a16:creationId xmlns:a16="http://schemas.microsoft.com/office/drawing/2014/main" id="{2984FCE2-BED7-40D6-9B7C-BFC18C25DB44}"/>
                </a:ext>
              </a:extLst>
            </p:cNvPr>
            <p:cNvPicPr>
              <a:picLocks noChangeAspect="1"/>
            </p:cNvPicPr>
            <p:nvPr/>
          </p:nvPicPr>
          <p:blipFill rotWithShape="1">
            <a:blip r:embed="rId11"/>
            <a:srcRect r="-1251" b="7907"/>
            <a:stretch/>
          </p:blipFill>
          <p:spPr>
            <a:xfrm>
              <a:off x="573024" y="1819656"/>
              <a:ext cx="3145536" cy="4206240"/>
            </a:xfrm>
            <a:prstGeom prst="rect">
              <a:avLst/>
            </a:prstGeom>
          </p:spPr>
        </p:pic>
        <p:pic>
          <p:nvPicPr>
            <p:cNvPr id="40" name="Picture 39">
              <a:extLst>
                <a:ext uri="{FF2B5EF4-FFF2-40B4-BE49-F238E27FC236}">
                  <a16:creationId xmlns:a16="http://schemas.microsoft.com/office/drawing/2014/main" id="{396319DC-B9C4-4AFB-B2D8-A03DD4B3FB3E}"/>
                </a:ext>
              </a:extLst>
            </p:cNvPr>
            <p:cNvPicPr>
              <a:picLocks noChangeAspect="1"/>
            </p:cNvPicPr>
            <p:nvPr/>
          </p:nvPicPr>
          <p:blipFill>
            <a:blip r:embed="rId12"/>
            <a:stretch>
              <a:fillRect/>
            </a:stretch>
          </p:blipFill>
          <p:spPr>
            <a:xfrm>
              <a:off x="2166366" y="3097530"/>
              <a:ext cx="308610" cy="2818638"/>
            </a:xfrm>
            <a:prstGeom prst="rect">
              <a:avLst/>
            </a:prstGeom>
          </p:spPr>
        </p:pic>
      </p:gr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E6B09B6-5583-410F-B4C2-1353A808F9D2}"/>
                  </a:ext>
                </a:extLst>
              </p:cNvPr>
              <p:cNvSpPr txBox="1"/>
              <p:nvPr/>
            </p:nvSpPr>
            <p:spPr>
              <a:xfrm>
                <a:off x="9267995" y="991945"/>
                <a:ext cx="2252733" cy="430887"/>
              </a:xfrm>
              <a:prstGeom prst="rect">
                <a:avLst/>
              </a:prstGeom>
              <a:solidFill>
                <a:schemeClr val="accent2">
                  <a:lumMod val="20000"/>
                  <a:lumOff val="80000"/>
                  <a:alpha val="10000"/>
                </a:schemeClr>
              </a:solidFill>
              <a:ln>
                <a:solidFill>
                  <a:schemeClr val="accent2">
                    <a:lumMod val="60000"/>
                    <a:lumOff val="40000"/>
                  </a:schemeClr>
                </a:solidFill>
              </a:ln>
            </p:spPr>
            <p:txBody>
              <a:bodyPr wrap="none" rtlCol="0">
                <a:spAutoFit/>
              </a:bodyPr>
              <a:lstStyle/>
              <a:p>
                <a14:m>
                  <m:oMath xmlns:m="http://schemas.openxmlformats.org/officeDocument/2006/math">
                    <m:r>
                      <a:rPr lang="en-US" sz="2200" b="0" i="1" smtClean="0">
                        <a:solidFill>
                          <a:schemeClr val="accent2">
                            <a:lumMod val="60000"/>
                            <a:lumOff val="40000"/>
                          </a:schemeClr>
                        </a:solidFill>
                        <a:latin typeface="Cambria Math" panose="02040503050406030204" pitchFamily="18" charset="0"/>
                      </a:rPr>
                      <m:t>ℱ</m:t>
                    </m:r>
                  </m:oMath>
                </a14:m>
                <a:r>
                  <a:rPr lang="en-US" sz="2200" dirty="0">
                    <a:solidFill>
                      <a:schemeClr val="accent2">
                        <a:lumMod val="60000"/>
                        <a:lumOff val="40000"/>
                      </a:schemeClr>
                    </a:solidFill>
                    <a:latin typeface="Adobe Garamond Pro" panose="02020502060506020403"/>
                  </a:rPr>
                  <a:t>= </a:t>
                </a:r>
                <a14:m>
                  <m:oMath xmlns:m="http://schemas.openxmlformats.org/officeDocument/2006/math">
                    <m:r>
                      <a:rPr lang="en-US" sz="2200" i="1" dirty="0" smtClean="0">
                        <a:solidFill>
                          <a:schemeClr val="accent2">
                            <a:lumMod val="60000"/>
                            <a:lumOff val="40000"/>
                          </a:schemeClr>
                        </a:solidFill>
                        <a:latin typeface="Cambria Math" panose="02040503050406030204" pitchFamily="18" charset="0"/>
                      </a:rPr>
                      <m:t>0.9</m:t>
                    </m:r>
                    <m:r>
                      <a:rPr lang="en-US" sz="2200" b="0" i="1" dirty="0" smtClean="0">
                        <a:solidFill>
                          <a:schemeClr val="accent2">
                            <a:lumMod val="60000"/>
                            <a:lumOff val="40000"/>
                          </a:schemeClr>
                        </a:solidFill>
                        <a:latin typeface="Cambria Math" panose="02040503050406030204" pitchFamily="18" charset="0"/>
                      </a:rPr>
                      <m:t>53±0.02 </m:t>
                    </m:r>
                  </m:oMath>
                </a14:m>
                <a:endParaRPr lang="en-US" sz="2200" dirty="0">
                  <a:solidFill>
                    <a:schemeClr val="accent2">
                      <a:lumMod val="60000"/>
                      <a:lumOff val="40000"/>
                    </a:schemeClr>
                  </a:solidFill>
                  <a:latin typeface="Adobe Garamond Pro" panose="02020502060506020403"/>
                </a:endParaRPr>
              </a:p>
            </p:txBody>
          </p:sp>
        </mc:Choice>
        <mc:Fallback xmlns="">
          <p:sp>
            <p:nvSpPr>
              <p:cNvPr id="43" name="TextBox 42">
                <a:extLst>
                  <a:ext uri="{FF2B5EF4-FFF2-40B4-BE49-F238E27FC236}">
                    <a16:creationId xmlns:a16="http://schemas.microsoft.com/office/drawing/2014/main" id="{CE6B09B6-5583-410F-B4C2-1353A808F9D2}"/>
                  </a:ext>
                </a:extLst>
              </p:cNvPr>
              <p:cNvSpPr txBox="1">
                <a:spLocks noRot="1" noChangeAspect="1" noMove="1" noResize="1" noEditPoints="1" noAdjustHandles="1" noChangeArrowheads="1" noChangeShapeType="1" noTextEdit="1"/>
              </p:cNvSpPr>
              <p:nvPr/>
            </p:nvSpPr>
            <p:spPr>
              <a:xfrm>
                <a:off x="9267995" y="991945"/>
                <a:ext cx="2252733" cy="430887"/>
              </a:xfrm>
              <a:prstGeom prst="rect">
                <a:avLst/>
              </a:prstGeom>
              <a:blipFill>
                <a:blip r:embed="rId13"/>
                <a:stretch>
                  <a:fillRect t="-8333" b="-26389"/>
                </a:stretch>
              </a:blipFill>
              <a:ln>
                <a:solidFill>
                  <a:schemeClr val="accent2">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8219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9" presetID="10" presetClass="exit" presetSubtype="0" fill="hold" grpId="1" nodeType="withEffect">
                                  <p:stCondLst>
                                    <p:cond delay="100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1" presetClass="entr" presetSubtype="0" fill="hold" grpId="0" nodeType="withEffect">
                                  <p:stCondLst>
                                    <p:cond delay="100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9" grpId="0" animBg="1"/>
      <p:bldP spid="4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63651F7-1A33-44A7-B431-5C7EACED8A84}"/>
              </a:ext>
            </a:extLst>
          </p:cNvPr>
          <p:cNvGrpSpPr/>
          <p:nvPr/>
        </p:nvGrpSpPr>
        <p:grpSpPr>
          <a:xfrm>
            <a:off x="573024" y="1819656"/>
            <a:ext cx="3145536" cy="4206240"/>
            <a:chOff x="573024" y="1819656"/>
            <a:chExt cx="3145536" cy="4206240"/>
          </a:xfrm>
        </p:grpSpPr>
        <p:pic>
          <p:nvPicPr>
            <p:cNvPr id="15" name="Picture 14">
              <a:extLst>
                <a:ext uri="{FF2B5EF4-FFF2-40B4-BE49-F238E27FC236}">
                  <a16:creationId xmlns:a16="http://schemas.microsoft.com/office/drawing/2014/main" id="{F58877E2-DDA2-42F9-B387-38F6F3C7471F}"/>
                </a:ext>
              </a:extLst>
            </p:cNvPr>
            <p:cNvPicPr>
              <a:picLocks noChangeAspect="1"/>
            </p:cNvPicPr>
            <p:nvPr/>
          </p:nvPicPr>
          <p:blipFill rotWithShape="1">
            <a:blip r:embed="rId3"/>
            <a:srcRect r="-1251" b="7907"/>
            <a:stretch/>
          </p:blipFill>
          <p:spPr>
            <a:xfrm>
              <a:off x="573024" y="1819656"/>
              <a:ext cx="3145536" cy="4206240"/>
            </a:xfrm>
            <a:prstGeom prst="rect">
              <a:avLst/>
            </a:prstGeom>
          </p:spPr>
        </p:pic>
        <p:pic>
          <p:nvPicPr>
            <p:cNvPr id="27" name="Picture 26">
              <a:extLst>
                <a:ext uri="{FF2B5EF4-FFF2-40B4-BE49-F238E27FC236}">
                  <a16:creationId xmlns:a16="http://schemas.microsoft.com/office/drawing/2014/main" id="{ADA06752-C809-4822-B135-AE3A4659E791}"/>
                </a:ext>
              </a:extLst>
            </p:cNvPr>
            <p:cNvPicPr>
              <a:picLocks noChangeAspect="1"/>
            </p:cNvPicPr>
            <p:nvPr/>
          </p:nvPicPr>
          <p:blipFill>
            <a:blip r:embed="rId4"/>
            <a:stretch>
              <a:fillRect/>
            </a:stretch>
          </p:blipFill>
          <p:spPr>
            <a:xfrm>
              <a:off x="2166366" y="3097530"/>
              <a:ext cx="308610" cy="2818638"/>
            </a:xfrm>
            <a:prstGeom prst="rect">
              <a:avLst/>
            </a:prstGeom>
          </p:spPr>
        </p:pic>
      </p:grpSp>
      <p:pic>
        <p:nvPicPr>
          <p:cNvPr id="17" name="Picture 16">
            <a:extLst>
              <a:ext uri="{FF2B5EF4-FFF2-40B4-BE49-F238E27FC236}">
                <a16:creationId xmlns:a16="http://schemas.microsoft.com/office/drawing/2014/main" id="{E149EFC7-E35E-4715-A89D-E6EC03E1855C}"/>
              </a:ext>
            </a:extLst>
          </p:cNvPr>
          <p:cNvPicPr>
            <a:picLocks noChangeAspect="1"/>
          </p:cNvPicPr>
          <p:nvPr/>
        </p:nvPicPr>
        <p:blipFill>
          <a:blip r:embed="rId5"/>
          <a:stretch>
            <a:fillRect/>
          </a:stretch>
        </p:blipFill>
        <p:spPr>
          <a:xfrm>
            <a:off x="4808220" y="1401699"/>
            <a:ext cx="5686425" cy="1971675"/>
          </a:xfrm>
          <a:prstGeom prst="rect">
            <a:avLst/>
          </a:prstGeom>
        </p:spPr>
      </p:pic>
      <p:pic>
        <p:nvPicPr>
          <p:cNvPr id="16" name="Picture 15">
            <a:extLst>
              <a:ext uri="{FF2B5EF4-FFF2-40B4-BE49-F238E27FC236}">
                <a16:creationId xmlns:a16="http://schemas.microsoft.com/office/drawing/2014/main" id="{C4ADF185-EAB9-4F0D-9E18-39558D1EC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440" y="3328688"/>
            <a:ext cx="6168238" cy="3137446"/>
          </a:xfrm>
          <a:prstGeom prst="rect">
            <a:avLst/>
          </a:prstGeom>
        </p:spPr>
      </p:pic>
      <p:sp>
        <p:nvSpPr>
          <p:cNvPr id="2" name="Title 1">
            <a:extLst>
              <a:ext uri="{FF2B5EF4-FFF2-40B4-BE49-F238E27FC236}">
                <a16:creationId xmlns:a16="http://schemas.microsoft.com/office/drawing/2014/main" id="{D597F562-F17D-4D5D-87E6-E7FEE41D9951}"/>
              </a:ext>
            </a:extLst>
          </p:cNvPr>
          <p:cNvSpPr>
            <a:spLocks noGrp="1"/>
          </p:cNvSpPr>
          <p:nvPr>
            <p:ph type="title"/>
          </p:nvPr>
        </p:nvSpPr>
        <p:spPr>
          <a:xfrm>
            <a:off x="243419" y="152402"/>
            <a:ext cx="12436261" cy="626376"/>
          </a:xfrm>
        </p:spPr>
        <p:txBody>
          <a:bodyPr/>
          <a:lstStyle/>
          <a:p>
            <a:r>
              <a:rPr lang="en-US" sz="3400" dirty="0"/>
              <a:t>Universal </a:t>
            </a:r>
            <a:r>
              <a:rPr lang="en-US" sz="3400" dirty="0" err="1"/>
              <a:t>qudit</a:t>
            </a:r>
            <a:r>
              <a:rPr lang="en-US" sz="3400" dirty="0"/>
              <a:t> control with photon blockade</a:t>
            </a:r>
          </a:p>
        </p:txBody>
      </p:sp>
      <p:sp>
        <p:nvSpPr>
          <p:cNvPr id="9" name="Rectangle 8">
            <a:extLst>
              <a:ext uri="{FF2B5EF4-FFF2-40B4-BE49-F238E27FC236}">
                <a16:creationId xmlns:a16="http://schemas.microsoft.com/office/drawing/2014/main" id="{EE1CDB89-6B44-4917-AE7E-C95F8CDB8F26}"/>
              </a:ext>
            </a:extLst>
          </p:cNvPr>
          <p:cNvSpPr/>
          <p:nvPr/>
        </p:nvSpPr>
        <p:spPr>
          <a:xfrm>
            <a:off x="201168" y="868680"/>
            <a:ext cx="8935395" cy="523220"/>
          </a:xfrm>
          <a:prstGeom prst="rect">
            <a:avLst/>
          </a:prstGeom>
        </p:spPr>
        <p:txBody>
          <a:bodyPr wrap="none">
            <a:spAutoFit/>
          </a:bodyPr>
          <a:lstStyle/>
          <a:p>
            <a:pPr marL="342900" indent="-342900">
              <a:buFont typeface="Arial" panose="020B0604020202020204" pitchFamily="34" charset="0"/>
              <a:buChar char="•"/>
            </a:pPr>
            <a:r>
              <a:rPr lang="en-US" sz="2800" dirty="0">
                <a:latin typeface="Adobe Garamond Pro" panose="02020502060506020403" pitchFamily="18" charset="0"/>
              </a:rPr>
              <a:t>Can achieve arbitrary </a:t>
            </a:r>
            <a:r>
              <a:rPr lang="en-US" sz="2800" dirty="0" err="1">
                <a:latin typeface="Adobe Garamond Pro" panose="02020502060506020403" pitchFamily="18" charset="0"/>
              </a:rPr>
              <a:t>qudit</a:t>
            </a:r>
            <a:r>
              <a:rPr lang="en-US" sz="2800" dirty="0">
                <a:latin typeface="Adobe Garamond Pro" panose="02020502060506020403" pitchFamily="18" charset="0"/>
              </a:rPr>
              <a:t> control just by driving the cavity</a:t>
            </a:r>
          </a:p>
        </p:txBody>
      </p:sp>
      <p:sp>
        <p:nvSpPr>
          <p:cNvPr id="3" name="AutoShape 2">
            <a:extLst>
              <a:ext uri="{FF2B5EF4-FFF2-40B4-BE49-F238E27FC236}">
                <a16:creationId xmlns:a16="http://schemas.microsoft.com/office/drawing/2014/main" id="{98397D38-7D03-4162-8C59-8489BEE0AB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8A49AF3F-F241-4145-A70B-D59089AB7C8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F3D955BC-EC27-4C8C-8A45-63E581AD38F8}"/>
              </a:ext>
            </a:extLst>
          </p:cNvPr>
          <p:cNvSpPr/>
          <p:nvPr/>
        </p:nvSpPr>
        <p:spPr>
          <a:xfrm rot="21135672">
            <a:off x="1456589" y="3251861"/>
            <a:ext cx="91440" cy="91440"/>
          </a:xfrm>
          <a:prstGeom prst="ellipse">
            <a:avLst/>
          </a:prstGeom>
          <a:solidFill>
            <a:srgbClr val="C00000"/>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0CC03B1-B7FD-4DDE-9134-E092A0E9031F}"/>
                  </a:ext>
                </a:extLst>
              </p:cNvPr>
              <p:cNvSpPr/>
              <p:nvPr/>
            </p:nvSpPr>
            <p:spPr>
              <a:xfrm>
                <a:off x="5802531" y="4067225"/>
                <a:ext cx="64755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2</m:t>
                          </m:r>
                        </m:e>
                      </m:d>
                    </m:oMath>
                  </m:oMathPara>
                </a14:m>
                <a:endParaRPr lang="en-US" sz="2400" dirty="0">
                  <a:solidFill>
                    <a:srgbClr val="C00000"/>
                  </a:solidFill>
                </a:endParaRPr>
              </a:p>
            </p:txBody>
          </p:sp>
        </mc:Choice>
        <mc:Fallback xmlns="">
          <p:sp>
            <p:nvSpPr>
              <p:cNvPr id="6" name="Rectangle 5">
                <a:extLst>
                  <a:ext uri="{FF2B5EF4-FFF2-40B4-BE49-F238E27FC236}">
                    <a16:creationId xmlns:a16="http://schemas.microsoft.com/office/drawing/2014/main" id="{40CC03B1-B7FD-4DDE-9134-E092A0E9031F}"/>
                  </a:ext>
                </a:extLst>
              </p:cNvPr>
              <p:cNvSpPr>
                <a:spLocks noRot="1" noChangeAspect="1" noMove="1" noResize="1" noEditPoints="1" noAdjustHandles="1" noChangeArrowheads="1" noChangeShapeType="1" noTextEdit="1"/>
              </p:cNvSpPr>
              <p:nvPr/>
            </p:nvSpPr>
            <p:spPr>
              <a:xfrm>
                <a:off x="5802531" y="4067225"/>
                <a:ext cx="647550" cy="461665"/>
              </a:xfrm>
              <a:prstGeom prst="rect">
                <a:avLst/>
              </a:prstGeom>
              <a:blipFill>
                <a:blip r:embed="rId7"/>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D2A89BB4-3DD3-41A0-B788-89AF2EEF2909}"/>
              </a:ext>
            </a:extLst>
          </p:cNvPr>
          <p:cNvPicPr>
            <a:picLocks noChangeAspect="1"/>
          </p:cNvPicPr>
          <p:nvPr/>
        </p:nvPicPr>
        <p:blipFill>
          <a:blip r:embed="rId8"/>
          <a:stretch>
            <a:fillRect/>
          </a:stretch>
        </p:blipFill>
        <p:spPr>
          <a:xfrm>
            <a:off x="9231558" y="6229260"/>
            <a:ext cx="607570" cy="251844"/>
          </a:xfrm>
          <a:prstGeom prst="rect">
            <a:avLst/>
          </a:prstGeom>
        </p:spPr>
      </p:pic>
      <p:pic>
        <p:nvPicPr>
          <p:cNvPr id="14" name="Picture 13">
            <a:extLst>
              <a:ext uri="{FF2B5EF4-FFF2-40B4-BE49-F238E27FC236}">
                <a16:creationId xmlns:a16="http://schemas.microsoft.com/office/drawing/2014/main" id="{28B77C96-FAAC-4DC1-89AC-02A82F687977}"/>
              </a:ext>
            </a:extLst>
          </p:cNvPr>
          <p:cNvPicPr>
            <a:picLocks noChangeAspect="1"/>
          </p:cNvPicPr>
          <p:nvPr/>
        </p:nvPicPr>
        <p:blipFill>
          <a:blip r:embed="rId9"/>
          <a:stretch>
            <a:fillRect/>
          </a:stretch>
        </p:blipFill>
        <p:spPr>
          <a:xfrm>
            <a:off x="7672840" y="4518222"/>
            <a:ext cx="372382" cy="607389"/>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D4AE2B-A544-483E-AA47-4D9AE7471CEA}"/>
                  </a:ext>
                </a:extLst>
              </p:cNvPr>
              <p:cNvSpPr txBox="1"/>
              <p:nvPr/>
            </p:nvSpPr>
            <p:spPr>
              <a:xfrm>
                <a:off x="581406" y="6055947"/>
                <a:ext cx="2717741" cy="378565"/>
              </a:xfrm>
              <a:prstGeom prst="rect">
                <a:avLst/>
              </a:prstGeom>
              <a:solidFill>
                <a:schemeClr val="accent2">
                  <a:lumMod val="20000"/>
                  <a:lumOff val="80000"/>
                  <a:alpha val="10000"/>
                </a:schemeClr>
              </a:solidFill>
              <a:ln>
                <a:solidFill>
                  <a:schemeClr val="accent2">
                    <a:lumMod val="60000"/>
                    <a:lumOff val="40000"/>
                  </a:schemeClr>
                </a:solidFill>
              </a:ln>
            </p:spPr>
            <p:txBody>
              <a:bodyPr wrap="square" rtlCol="0">
                <a:spAutoFit/>
              </a:bodyPr>
              <a:lstStyle/>
              <a:p>
                <a14:m>
                  <m:oMath xmlns:m="http://schemas.openxmlformats.org/officeDocument/2006/math">
                    <m:r>
                      <a:rPr lang="en-US" i="1" dirty="0" smtClean="0">
                        <a:solidFill>
                          <a:srgbClr val="0033CC"/>
                        </a:solidFill>
                        <a:latin typeface="Cambria Math" panose="02040503050406030204" pitchFamily="18" charset="0"/>
                      </a:rPr>
                      <m:t>𝜖</m:t>
                    </m:r>
                    <m:r>
                      <a:rPr lang="en-US" i="1" dirty="0" smtClean="0">
                        <a:solidFill>
                          <a:srgbClr val="0033CC"/>
                        </a:solidFill>
                        <a:latin typeface="Cambria Math" panose="02040503050406030204" pitchFamily="18" charset="0"/>
                      </a:rPr>
                      <m:t>(</m:t>
                    </m:r>
                    <m:r>
                      <a:rPr lang="en-US" i="1" dirty="0" smtClean="0">
                        <a:solidFill>
                          <a:srgbClr val="0033CC"/>
                        </a:solidFill>
                        <a:latin typeface="Cambria Math" panose="02040503050406030204" pitchFamily="18" charset="0"/>
                      </a:rPr>
                      <m:t>𝑡</m:t>
                    </m:r>
                    <m:r>
                      <a:rPr lang="en-US" i="1" dirty="0" smtClean="0">
                        <a:solidFill>
                          <a:srgbClr val="0033CC"/>
                        </a:solidFill>
                        <a:latin typeface="Cambria Math" panose="02040503050406030204" pitchFamily="18" charset="0"/>
                      </a:rPr>
                      <m:t>)=</m:t>
                    </m:r>
                    <m:r>
                      <a:rPr lang="en-US" b="0" i="1" smtClean="0">
                        <a:solidFill>
                          <a:srgbClr val="0033CC"/>
                        </a:solidFill>
                        <a:latin typeface="Cambria Math" panose="02040503050406030204" pitchFamily="18" charset="0"/>
                      </a:rPr>
                      <m:t>𝑅𝑒</m:t>
                    </m:r>
                    <m:r>
                      <a:rPr lang="en-US" b="0" i="0" smtClean="0">
                        <a:solidFill>
                          <a:srgbClr val="0033CC"/>
                        </a:solidFill>
                        <a:latin typeface="Cambria Math" panose="02040503050406030204" pitchFamily="18" charset="0"/>
                      </a:rPr>
                      <m:t>[</m:t>
                    </m:r>
                    <m:d>
                      <m:dPr>
                        <m:ctrlPr>
                          <a:rPr lang="en-US" b="0" i="1" smtClean="0">
                            <a:solidFill>
                              <a:srgbClr val="0033CC"/>
                            </a:solidFill>
                            <a:latin typeface="Cambria Math" panose="02040503050406030204" pitchFamily="18" charset="0"/>
                          </a:rPr>
                        </m:ctrlPr>
                      </m:dPr>
                      <m:e>
                        <m:r>
                          <a:rPr lang="en-US" b="0" i="1" smtClean="0">
                            <a:solidFill>
                              <a:srgbClr val="0033CC"/>
                            </a:solidFill>
                            <a:latin typeface="Cambria Math" panose="02040503050406030204" pitchFamily="18" charset="0"/>
                          </a:rPr>
                          <m:t>𝑥</m:t>
                        </m:r>
                        <m:r>
                          <a:rPr lang="en-US" b="0" i="1" smtClean="0">
                            <a:solidFill>
                              <a:srgbClr val="0033CC"/>
                            </a:solidFill>
                            <a:latin typeface="Cambria Math" panose="02040503050406030204" pitchFamily="18" charset="0"/>
                          </a:rPr>
                          <m:t>+</m:t>
                        </m:r>
                        <m:r>
                          <a:rPr lang="en-US" b="0" i="1" smtClean="0">
                            <a:solidFill>
                              <a:srgbClr val="0033CC"/>
                            </a:solidFill>
                            <a:latin typeface="Cambria Math" panose="02040503050406030204" pitchFamily="18" charset="0"/>
                          </a:rPr>
                          <m:t>𝑖𝑦</m:t>
                        </m:r>
                      </m:e>
                    </m:d>
                    <m:sSup>
                      <m:sSupPr>
                        <m:ctrlPr>
                          <a:rPr lang="en-US" b="0" i="1" smtClean="0">
                            <a:solidFill>
                              <a:srgbClr val="0033CC"/>
                            </a:solidFill>
                            <a:latin typeface="Cambria Math" panose="02040503050406030204" pitchFamily="18" charset="0"/>
                          </a:rPr>
                        </m:ctrlPr>
                      </m:sSupPr>
                      <m:e>
                        <m:r>
                          <m:rPr>
                            <m:sty m:val="p"/>
                          </m:rPr>
                          <a:rPr lang="en-US" b="0" i="0" smtClean="0">
                            <a:solidFill>
                              <a:srgbClr val="0033CC"/>
                            </a:solidFill>
                            <a:latin typeface="Cambria Math" panose="02040503050406030204" pitchFamily="18" charset="0"/>
                          </a:rPr>
                          <m:t>e</m:t>
                        </m:r>
                      </m:e>
                      <m:sup>
                        <m:r>
                          <m:rPr>
                            <m:sty m:val="p"/>
                          </m:rPr>
                          <a:rPr lang="en-US" b="0" i="0" smtClean="0">
                            <a:solidFill>
                              <a:srgbClr val="0033CC"/>
                            </a:solidFill>
                            <a:latin typeface="Cambria Math" panose="02040503050406030204" pitchFamily="18" charset="0"/>
                          </a:rPr>
                          <m:t>i</m:t>
                        </m:r>
                        <m:sSub>
                          <m:sSubPr>
                            <m:ctrlPr>
                              <a:rPr lang="en-US" b="0" i="1" smtClean="0">
                                <a:solidFill>
                                  <a:srgbClr val="0033CC"/>
                                </a:solidFill>
                                <a:latin typeface="Cambria Math" panose="02040503050406030204" pitchFamily="18" charset="0"/>
                              </a:rPr>
                            </m:ctrlPr>
                          </m:sSubPr>
                          <m:e>
                            <m:r>
                              <m:rPr>
                                <m:sty m:val="p"/>
                              </m:rPr>
                              <a:rPr lang="en-US" b="0" i="0" smtClean="0">
                                <a:solidFill>
                                  <a:srgbClr val="0033CC"/>
                                </a:solidFill>
                                <a:latin typeface="Cambria Math" panose="02040503050406030204" pitchFamily="18" charset="0"/>
                              </a:rPr>
                              <m:t>ω</m:t>
                            </m:r>
                          </m:e>
                          <m:sub>
                            <m:r>
                              <m:rPr>
                                <m:sty m:val="p"/>
                              </m:rPr>
                              <a:rPr lang="en-US" b="0" i="0" smtClean="0">
                                <a:solidFill>
                                  <a:srgbClr val="0033CC"/>
                                </a:solidFill>
                                <a:latin typeface="Cambria Math" panose="02040503050406030204" pitchFamily="18" charset="0"/>
                              </a:rPr>
                              <m:t>cav</m:t>
                            </m:r>
                          </m:sub>
                        </m:sSub>
                        <m:r>
                          <m:rPr>
                            <m:sty m:val="p"/>
                          </m:rPr>
                          <a:rPr lang="en-US" b="0" i="0" smtClean="0">
                            <a:solidFill>
                              <a:srgbClr val="0033CC"/>
                            </a:solidFill>
                            <a:latin typeface="Cambria Math" panose="02040503050406030204" pitchFamily="18" charset="0"/>
                          </a:rPr>
                          <m:t>t</m:t>
                        </m:r>
                      </m:sup>
                    </m:sSup>
                  </m:oMath>
                </a14:m>
                <a:r>
                  <a:rPr lang="en-US" dirty="0">
                    <a:solidFill>
                      <a:srgbClr val="0033CC"/>
                    </a:solidFill>
                  </a:rPr>
                  <a:t>] </a:t>
                </a:r>
              </a:p>
            </p:txBody>
          </p:sp>
        </mc:Choice>
        <mc:Fallback xmlns="">
          <p:sp>
            <p:nvSpPr>
              <p:cNvPr id="18" name="TextBox 17">
                <a:extLst>
                  <a:ext uri="{FF2B5EF4-FFF2-40B4-BE49-F238E27FC236}">
                    <a16:creationId xmlns:a16="http://schemas.microsoft.com/office/drawing/2014/main" id="{F0D4AE2B-A544-483E-AA47-4D9AE7471CEA}"/>
                  </a:ext>
                </a:extLst>
              </p:cNvPr>
              <p:cNvSpPr txBox="1">
                <a:spLocks noRot="1" noChangeAspect="1" noMove="1" noResize="1" noEditPoints="1" noAdjustHandles="1" noChangeArrowheads="1" noChangeShapeType="1" noTextEdit="1"/>
              </p:cNvSpPr>
              <p:nvPr/>
            </p:nvSpPr>
            <p:spPr>
              <a:xfrm>
                <a:off x="581406" y="6055947"/>
                <a:ext cx="2717741" cy="378565"/>
              </a:xfrm>
              <a:prstGeom prst="rect">
                <a:avLst/>
              </a:prstGeom>
              <a:blipFill>
                <a:blip r:embed="rId10"/>
                <a:stretch>
                  <a:fillRect t="-3077" r="-4018" b="-21538"/>
                </a:stretch>
              </a:blipFill>
              <a:ln>
                <a:solidFill>
                  <a:schemeClr val="accent2">
                    <a:lumMod val="60000"/>
                    <a:lumOff val="40000"/>
                  </a:schemeClr>
                </a:solidFill>
              </a:ln>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C400B3F3-FC5F-4682-8376-CD8251D6F5B7}"/>
              </a:ext>
            </a:extLst>
          </p:cNvPr>
          <p:cNvGrpSpPr/>
          <p:nvPr/>
        </p:nvGrpSpPr>
        <p:grpSpPr>
          <a:xfrm>
            <a:off x="845571" y="2185416"/>
            <a:ext cx="1023138" cy="3516946"/>
            <a:chOff x="845571" y="2185416"/>
            <a:chExt cx="1023138" cy="3516946"/>
          </a:xfrm>
        </p:grpSpPr>
        <p:grpSp>
          <p:nvGrpSpPr>
            <p:cNvPr id="20" name="Group 19">
              <a:extLst>
                <a:ext uri="{FF2B5EF4-FFF2-40B4-BE49-F238E27FC236}">
                  <a16:creationId xmlns:a16="http://schemas.microsoft.com/office/drawing/2014/main" id="{B1BB23B8-A9C6-497B-BEF9-53E90777E903}"/>
                </a:ext>
              </a:extLst>
            </p:cNvPr>
            <p:cNvGrpSpPr/>
            <p:nvPr/>
          </p:nvGrpSpPr>
          <p:grpSpPr>
            <a:xfrm>
              <a:off x="845571" y="4668423"/>
              <a:ext cx="764120" cy="1033939"/>
              <a:chOff x="1113188" y="4668423"/>
              <a:chExt cx="764120" cy="1033939"/>
            </a:xfrm>
          </p:grpSpPr>
          <p:pic>
            <p:nvPicPr>
              <p:cNvPr id="25" name="Picture 24">
                <a:extLst>
                  <a:ext uri="{FF2B5EF4-FFF2-40B4-BE49-F238E27FC236}">
                    <a16:creationId xmlns:a16="http://schemas.microsoft.com/office/drawing/2014/main" id="{C18BF63E-1415-4FFB-A518-7AC8D13E6BF1}"/>
                  </a:ext>
                </a:extLst>
              </p:cNvPr>
              <p:cNvPicPr>
                <a:picLocks noChangeAspect="1"/>
              </p:cNvPicPr>
              <p:nvPr/>
            </p:nvPicPr>
            <p:blipFill>
              <a:blip r:embed="rId11"/>
              <a:stretch>
                <a:fillRect/>
              </a:stretch>
            </p:blipFill>
            <p:spPr>
              <a:xfrm>
                <a:off x="1623467" y="4668423"/>
                <a:ext cx="253841" cy="1033939"/>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D924069-3EA6-43A7-BB7A-9456997555DC}"/>
                      </a:ext>
                    </a:extLst>
                  </p:cNvPr>
                  <p:cNvSpPr txBox="1"/>
                  <p:nvPr/>
                </p:nvSpPr>
                <p:spPr>
                  <a:xfrm>
                    <a:off x="1113188" y="4961620"/>
                    <a:ext cx="27609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0033CC"/>
                              </a:solidFill>
                              <a:latin typeface="Cambria Math" panose="02040503050406030204" pitchFamily="18" charset="0"/>
                            </a:rPr>
                            <m:t>𝜖</m:t>
                          </m:r>
                          <m:r>
                            <a:rPr lang="en-US" b="0" i="1" dirty="0" smtClean="0">
                              <a:solidFill>
                                <a:srgbClr val="0033CC"/>
                              </a:solidFill>
                              <a:latin typeface="Cambria Math" panose="02040503050406030204" pitchFamily="18" charset="0"/>
                            </a:rPr>
                            <m:t>(</m:t>
                          </m:r>
                          <m:r>
                            <a:rPr lang="en-US" b="0" i="1" dirty="0" smtClean="0">
                              <a:solidFill>
                                <a:srgbClr val="0033CC"/>
                              </a:solidFill>
                              <a:latin typeface="Cambria Math" panose="02040503050406030204" pitchFamily="18" charset="0"/>
                            </a:rPr>
                            <m:t>𝑡</m:t>
                          </m:r>
                          <m:r>
                            <a:rPr lang="en-US" b="0" i="1" dirty="0" smtClean="0">
                              <a:solidFill>
                                <a:srgbClr val="0033CC"/>
                              </a:solidFill>
                              <a:latin typeface="Cambria Math" panose="02040503050406030204" pitchFamily="18" charset="0"/>
                            </a:rPr>
                            <m:t>)</m:t>
                          </m:r>
                        </m:oMath>
                      </m:oMathPara>
                    </a14:m>
                    <a:endParaRPr lang="en-US" dirty="0">
                      <a:solidFill>
                        <a:srgbClr val="0464BC"/>
                      </a:solidFill>
                    </a:endParaRPr>
                  </a:p>
                </p:txBody>
              </p:sp>
            </mc:Choice>
            <mc:Fallback xmlns="">
              <p:sp>
                <p:nvSpPr>
                  <p:cNvPr id="26" name="TextBox 25">
                    <a:extLst>
                      <a:ext uri="{FF2B5EF4-FFF2-40B4-BE49-F238E27FC236}">
                        <a16:creationId xmlns:a16="http://schemas.microsoft.com/office/drawing/2014/main" id="{0D924069-3EA6-43A7-BB7A-9456997555DC}"/>
                      </a:ext>
                    </a:extLst>
                  </p:cNvPr>
                  <p:cNvSpPr txBox="1">
                    <a:spLocks noRot="1" noChangeAspect="1" noMove="1" noResize="1" noEditPoints="1" noAdjustHandles="1" noChangeArrowheads="1" noChangeShapeType="1" noTextEdit="1"/>
                  </p:cNvSpPr>
                  <p:nvPr/>
                </p:nvSpPr>
                <p:spPr>
                  <a:xfrm>
                    <a:off x="1113188" y="4961620"/>
                    <a:ext cx="276093" cy="369332"/>
                  </a:xfrm>
                  <a:prstGeom prst="rect">
                    <a:avLst/>
                  </a:prstGeom>
                  <a:blipFill>
                    <a:blip r:embed="rId12"/>
                    <a:stretch>
                      <a:fillRect r="-120000" b="-13115"/>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B8111597-199F-4E84-A73C-7AB54F9F18AC}"/>
                </a:ext>
              </a:extLst>
            </p:cNvPr>
            <p:cNvGrpSpPr/>
            <p:nvPr/>
          </p:nvGrpSpPr>
          <p:grpSpPr>
            <a:xfrm>
              <a:off x="1085052" y="2185416"/>
              <a:ext cx="783657" cy="1033939"/>
              <a:chOff x="3527696" y="5579137"/>
              <a:chExt cx="783657" cy="1033939"/>
            </a:xfrm>
          </p:grpSpPr>
          <p:pic>
            <p:nvPicPr>
              <p:cNvPr id="23" name="Picture 22">
                <a:extLst>
                  <a:ext uri="{FF2B5EF4-FFF2-40B4-BE49-F238E27FC236}">
                    <a16:creationId xmlns:a16="http://schemas.microsoft.com/office/drawing/2014/main" id="{FC40FF19-B9D1-4475-B5E2-3576EE49BE07}"/>
                  </a:ext>
                </a:extLst>
              </p:cNvPr>
              <p:cNvPicPr>
                <a:picLocks noChangeAspect="1"/>
              </p:cNvPicPr>
              <p:nvPr/>
            </p:nvPicPr>
            <p:blipFill>
              <a:blip r:embed="rId11"/>
              <a:stretch>
                <a:fillRect/>
              </a:stretch>
            </p:blipFill>
            <p:spPr>
              <a:xfrm>
                <a:off x="3792604" y="5579137"/>
                <a:ext cx="253841" cy="1033939"/>
              </a:xfrm>
              <a:prstGeom prst="rect">
                <a:avLst/>
              </a:prstGeom>
            </p:spPr>
          </p:pic>
          <p:sp>
            <p:nvSpPr>
              <p:cNvPr id="24" name="Multiplication Sign 23">
                <a:extLst>
                  <a:ext uri="{FF2B5EF4-FFF2-40B4-BE49-F238E27FC236}">
                    <a16:creationId xmlns:a16="http://schemas.microsoft.com/office/drawing/2014/main" id="{1EF17DCE-CD84-42F6-AF83-05090AE264AA}"/>
                  </a:ext>
                </a:extLst>
              </p:cNvPr>
              <p:cNvSpPr/>
              <p:nvPr/>
            </p:nvSpPr>
            <p:spPr bwMode="auto">
              <a:xfrm>
                <a:off x="3527696" y="5783000"/>
                <a:ext cx="783657" cy="626215"/>
              </a:xfrm>
              <a:prstGeom prst="mathMultiply">
                <a:avLst/>
              </a:prstGeom>
              <a:solidFill>
                <a:srgbClr val="FF0000"/>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pic>
          <p:nvPicPr>
            <p:cNvPr id="22" name="Picture 21">
              <a:extLst>
                <a:ext uri="{FF2B5EF4-FFF2-40B4-BE49-F238E27FC236}">
                  <a16:creationId xmlns:a16="http://schemas.microsoft.com/office/drawing/2014/main" id="{0839FE26-6DAE-42F4-80D9-674411B09985}"/>
                </a:ext>
              </a:extLst>
            </p:cNvPr>
            <p:cNvPicPr>
              <a:picLocks noChangeAspect="1"/>
            </p:cNvPicPr>
            <p:nvPr/>
          </p:nvPicPr>
          <p:blipFill>
            <a:blip r:embed="rId11"/>
            <a:stretch>
              <a:fillRect/>
            </a:stretch>
          </p:blipFill>
          <p:spPr>
            <a:xfrm>
              <a:off x="1343311" y="3355848"/>
              <a:ext cx="253841" cy="1033939"/>
            </a:xfrm>
            <a:prstGeom prst="rect">
              <a:avLst/>
            </a:prstGeom>
          </p:spPr>
        </p:pic>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09A072F-6E7C-4227-970E-453C51A94D90}"/>
                  </a:ext>
                </a:extLst>
              </p:cNvPr>
              <p:cNvSpPr txBox="1"/>
              <p:nvPr/>
            </p:nvSpPr>
            <p:spPr>
              <a:xfrm>
                <a:off x="9267995" y="991945"/>
                <a:ext cx="2252733" cy="430887"/>
              </a:xfrm>
              <a:prstGeom prst="rect">
                <a:avLst/>
              </a:prstGeom>
              <a:solidFill>
                <a:schemeClr val="accent2">
                  <a:lumMod val="20000"/>
                  <a:lumOff val="80000"/>
                  <a:alpha val="10000"/>
                </a:schemeClr>
              </a:solidFill>
              <a:ln>
                <a:solidFill>
                  <a:schemeClr val="accent2">
                    <a:lumMod val="60000"/>
                    <a:lumOff val="40000"/>
                  </a:schemeClr>
                </a:solidFill>
              </a:ln>
            </p:spPr>
            <p:txBody>
              <a:bodyPr wrap="none" rtlCol="0">
                <a:spAutoFit/>
              </a:bodyPr>
              <a:lstStyle/>
              <a:p>
                <a14:m>
                  <m:oMath xmlns:m="http://schemas.openxmlformats.org/officeDocument/2006/math">
                    <m:r>
                      <a:rPr lang="en-US" sz="2200" b="0" i="1" smtClean="0">
                        <a:solidFill>
                          <a:schemeClr val="accent2">
                            <a:lumMod val="60000"/>
                            <a:lumOff val="40000"/>
                          </a:schemeClr>
                        </a:solidFill>
                        <a:latin typeface="Cambria Math" panose="02040503050406030204" pitchFamily="18" charset="0"/>
                      </a:rPr>
                      <m:t>ℱ</m:t>
                    </m:r>
                  </m:oMath>
                </a14:m>
                <a:r>
                  <a:rPr lang="en-US" sz="2200" dirty="0">
                    <a:solidFill>
                      <a:schemeClr val="accent2">
                        <a:lumMod val="60000"/>
                        <a:lumOff val="40000"/>
                      </a:schemeClr>
                    </a:solidFill>
                    <a:latin typeface="Adobe Garamond Pro" panose="02020502060506020403"/>
                  </a:rPr>
                  <a:t>= </a:t>
                </a:r>
                <a14:m>
                  <m:oMath xmlns:m="http://schemas.openxmlformats.org/officeDocument/2006/math">
                    <m:r>
                      <a:rPr lang="en-US" sz="2200" i="1" dirty="0" smtClean="0">
                        <a:solidFill>
                          <a:schemeClr val="accent2">
                            <a:lumMod val="60000"/>
                            <a:lumOff val="40000"/>
                          </a:schemeClr>
                        </a:solidFill>
                        <a:latin typeface="Cambria Math" panose="02040503050406030204" pitchFamily="18" charset="0"/>
                      </a:rPr>
                      <m:t>0.9</m:t>
                    </m:r>
                    <m:r>
                      <a:rPr lang="en-US" sz="2200" b="0" i="1" dirty="0" smtClean="0">
                        <a:solidFill>
                          <a:schemeClr val="accent2">
                            <a:lumMod val="60000"/>
                            <a:lumOff val="40000"/>
                          </a:schemeClr>
                        </a:solidFill>
                        <a:latin typeface="Cambria Math" panose="02040503050406030204" pitchFamily="18" charset="0"/>
                      </a:rPr>
                      <m:t>63±0.02 </m:t>
                    </m:r>
                  </m:oMath>
                </a14:m>
                <a:endParaRPr lang="en-US" sz="2200" dirty="0">
                  <a:solidFill>
                    <a:schemeClr val="accent2">
                      <a:lumMod val="60000"/>
                      <a:lumOff val="40000"/>
                    </a:schemeClr>
                  </a:solidFill>
                  <a:latin typeface="Adobe Garamond Pro" panose="02020502060506020403"/>
                </a:endParaRPr>
              </a:p>
            </p:txBody>
          </p:sp>
        </mc:Choice>
        <mc:Fallback xmlns="">
          <p:sp>
            <p:nvSpPr>
              <p:cNvPr id="28" name="TextBox 27">
                <a:extLst>
                  <a:ext uri="{FF2B5EF4-FFF2-40B4-BE49-F238E27FC236}">
                    <a16:creationId xmlns:a16="http://schemas.microsoft.com/office/drawing/2014/main" id="{609A072F-6E7C-4227-970E-453C51A94D90}"/>
                  </a:ext>
                </a:extLst>
              </p:cNvPr>
              <p:cNvSpPr txBox="1">
                <a:spLocks noRot="1" noChangeAspect="1" noMove="1" noResize="1" noEditPoints="1" noAdjustHandles="1" noChangeArrowheads="1" noChangeShapeType="1" noTextEdit="1"/>
              </p:cNvSpPr>
              <p:nvPr/>
            </p:nvSpPr>
            <p:spPr>
              <a:xfrm>
                <a:off x="9267995" y="991945"/>
                <a:ext cx="2252733" cy="430887"/>
              </a:xfrm>
              <a:prstGeom prst="rect">
                <a:avLst/>
              </a:prstGeom>
              <a:blipFill>
                <a:blip r:embed="rId13"/>
                <a:stretch>
                  <a:fillRect t="-8333" b="-26389"/>
                </a:stretch>
              </a:blipFill>
              <a:ln>
                <a:solidFill>
                  <a:schemeClr val="accent2">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804740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7" presetID="10" presetClass="exit" presetSubtype="0" fill="hold" grpId="1" nodeType="withEffect">
                                  <p:stCondLst>
                                    <p:cond delay="1000"/>
                                  </p:stCondLst>
                                  <p:childTnLst>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BFA4FD2-9CC7-4800-A951-D1434B0ADB61}"/>
              </a:ext>
            </a:extLst>
          </p:cNvPr>
          <p:cNvSpPr>
            <a:spLocks noGrp="1"/>
          </p:cNvSpPr>
          <p:nvPr>
            <p:ph type="title"/>
          </p:nvPr>
        </p:nvSpPr>
        <p:spPr>
          <a:xfrm>
            <a:off x="207264" y="73438"/>
            <a:ext cx="10863493" cy="679697"/>
          </a:xfrm>
        </p:spPr>
        <p:txBody>
          <a:bodyPr/>
          <a:lstStyle/>
          <a:p>
            <a:r>
              <a:rPr lang="en-US" sz="3400" dirty="0"/>
              <a:t>Schemes for control using a fixed frequency </a:t>
            </a:r>
            <a:r>
              <a:rPr lang="en-US" sz="3400" dirty="0" err="1"/>
              <a:t>transmon</a:t>
            </a:r>
            <a:endParaRPr lang="en-US" sz="3400" dirty="0"/>
          </a:p>
        </p:txBody>
      </p:sp>
      <p:sp>
        <p:nvSpPr>
          <p:cNvPr id="4" name="AutoShape 2" descr="C:\Users\Tantalum\AppData\Local\Microsoft\Windows\Temporary Internet Files\Content.MSO\ppt2988.tmp">
            <a:extLst>
              <a:ext uri="{FF2B5EF4-FFF2-40B4-BE49-F238E27FC236}">
                <a16:creationId xmlns:a16="http://schemas.microsoft.com/office/drawing/2014/main" id="{1E9AF88B-C277-4524-B7F3-50DA1CC95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3135D60F-E2A9-43DB-AE42-B4FEEB7AAD78}"/>
              </a:ext>
            </a:extLst>
          </p:cNvPr>
          <p:cNvSpPr/>
          <p:nvPr/>
        </p:nvSpPr>
        <p:spPr>
          <a:xfrm>
            <a:off x="-152400" y="966241"/>
            <a:ext cx="8662416" cy="5209118"/>
          </a:xfrm>
          <a:prstGeom prst="rect">
            <a:avLst/>
          </a:prstGeom>
        </p:spPr>
        <p:txBody>
          <a:bodyPr wrap="square">
            <a:spAutoFit/>
          </a:bodyPr>
          <a:lstStyle/>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Resonant charge sideband interactions</a:t>
            </a:r>
          </a:p>
          <a:p>
            <a:pPr lvl="1">
              <a:lnSpc>
                <a:spcPct val="150000"/>
              </a:lnSpc>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SNAP Control -  number resolved </a:t>
            </a:r>
            <a:r>
              <a:rPr lang="en-US" sz="2800" dirty="0" err="1">
                <a:latin typeface="Adobe Garamond Pro" panose="02020502060506020403" pitchFamily="18" charset="0"/>
              </a:rPr>
              <a:t>transmon</a:t>
            </a:r>
            <a:r>
              <a:rPr lang="en-US" sz="2800" dirty="0">
                <a:latin typeface="Adobe Garamond Pro" panose="02020502060506020403" pitchFamily="18" charset="0"/>
              </a:rPr>
              <a:t> and cavity drives  </a:t>
            </a:r>
          </a:p>
          <a:p>
            <a:pPr lvl="1">
              <a:lnSpc>
                <a:spcPct val="150000"/>
              </a:lnSpc>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Cavity drive and photon blockade</a:t>
            </a:r>
          </a:p>
          <a:p>
            <a:pPr marL="914400" lvl="1" indent="-457200">
              <a:lnSpc>
                <a:spcPct val="150000"/>
              </a:lnSpc>
              <a:buFont typeface="Arial" panose="020B0604020202020204" pitchFamily="34" charset="0"/>
              <a:buChar char="•"/>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Conditional displacement gates</a:t>
            </a:r>
          </a:p>
        </p:txBody>
      </p:sp>
      <p:sp>
        <p:nvSpPr>
          <p:cNvPr id="25" name="Rectangle 24">
            <a:extLst>
              <a:ext uri="{FF2B5EF4-FFF2-40B4-BE49-F238E27FC236}">
                <a16:creationId xmlns:a16="http://schemas.microsoft.com/office/drawing/2014/main" id="{641751C9-148E-4AE7-82B0-69AC9377A4F6}"/>
              </a:ext>
            </a:extLst>
          </p:cNvPr>
          <p:cNvSpPr/>
          <p:nvPr/>
        </p:nvSpPr>
        <p:spPr bwMode="auto">
          <a:xfrm>
            <a:off x="-13599" y="5446763"/>
            <a:ext cx="12192000" cy="889992"/>
          </a:xfrm>
          <a:prstGeom prst="rect">
            <a:avLst/>
          </a:prstGeom>
          <a:solidFill>
            <a:srgbClr val="2D2D8A">
              <a:alpha val="10000"/>
            </a:srgbClr>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
        <p:nvSpPr>
          <p:cNvPr id="3" name="Right Brace 2">
            <a:extLst>
              <a:ext uri="{FF2B5EF4-FFF2-40B4-BE49-F238E27FC236}">
                <a16:creationId xmlns:a16="http://schemas.microsoft.com/office/drawing/2014/main" id="{CFE78D2A-7521-4EF5-BA9D-600C7C441C38}"/>
              </a:ext>
            </a:extLst>
          </p:cNvPr>
          <p:cNvSpPr/>
          <p:nvPr/>
        </p:nvSpPr>
        <p:spPr bwMode="auto">
          <a:xfrm>
            <a:off x="7658558" y="1124712"/>
            <a:ext cx="585216" cy="3657600"/>
          </a:xfrm>
          <a:prstGeom prst="rightBrace">
            <a:avLst/>
          </a:prstGeom>
          <a:solidFill>
            <a:schemeClr val="bg1"/>
          </a:solidFill>
          <a:ln w="28575" cap="flat" cmpd="sng" algn="ctr">
            <a:solidFill>
              <a:schemeClr val="accent2"/>
            </a:solidFill>
            <a:prstDash val="solid"/>
            <a:round/>
            <a:headEnd type="none" w="med" len="med"/>
            <a:tailEnd type="none" w="med" len="med"/>
          </a:ln>
          <a:effectLst/>
        </p:spPr>
        <p:txBody>
          <a:bodyPr rtlCol="0" anchor="ctr"/>
          <a:lstStyle/>
          <a:p>
            <a:pPr algn="ctr"/>
            <a:endParaRPr lang="en-US"/>
          </a:p>
        </p:txBody>
      </p:sp>
      <p:sp>
        <p:nvSpPr>
          <p:cNvPr id="7" name="Rectangle 6">
            <a:extLst>
              <a:ext uri="{FF2B5EF4-FFF2-40B4-BE49-F238E27FC236}">
                <a16:creationId xmlns:a16="http://schemas.microsoft.com/office/drawing/2014/main" id="{AA8D453C-0AE1-41CD-90C1-CDCF4F65F002}"/>
              </a:ext>
            </a:extLst>
          </p:cNvPr>
          <p:cNvSpPr/>
          <p:nvPr/>
        </p:nvSpPr>
        <p:spPr bwMode="auto">
          <a:xfrm>
            <a:off x="8400288" y="1671402"/>
            <a:ext cx="3435423" cy="2196510"/>
          </a:xfrm>
          <a:prstGeom prst="rect">
            <a:avLst/>
          </a:prstGeom>
          <a:solidFill>
            <a:srgbClr val="FFC000">
              <a:alpha val="18000"/>
            </a:srgbClr>
          </a:solidFill>
          <a:ln>
            <a:solidFill>
              <a:srgbClr val="FF99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6D88B48-766F-4AF2-9733-BF5E557DD4F6}"/>
                  </a:ext>
                </a:extLst>
              </p:cNvPr>
              <p:cNvSpPr txBox="1"/>
              <p:nvPr/>
            </p:nvSpPr>
            <p:spPr>
              <a:xfrm>
                <a:off x="8582373" y="1752128"/>
                <a:ext cx="3253338" cy="1791196"/>
              </a:xfrm>
              <a:prstGeom prst="rect">
                <a:avLst/>
              </a:prstGeom>
              <a:noFill/>
            </p:spPr>
            <p:txBody>
              <a:bodyPr wrap="square" rtlCol="0">
                <a:spAutoFit/>
              </a:bodyPr>
              <a:lstStyle/>
              <a:p>
                <a:pPr marL="342900" indent="-342900">
                  <a:buFont typeface="Wingdings" panose="05000000000000000000" pitchFamily="2" charset="2"/>
                  <a:buChar char="Ø"/>
                </a:pPr>
                <a:r>
                  <a:rPr lang="en-US" sz="2400" i="1" dirty="0">
                    <a:solidFill>
                      <a:srgbClr val="002060"/>
                    </a:solidFill>
                    <a:latin typeface="Adobe Garamond Pro" panose="02020502060506020403" pitchFamily="18" charset="0"/>
                    <a:sym typeface="Symbol" panose="05050102010706020507" pitchFamily="18" charset="2"/>
                  </a:rPr>
                  <a:t>All schemes have similar infidelity in the absence of  cavity decay </a:t>
                </a:r>
              </a:p>
              <a:p>
                <a:pPr marL="342900" indent="-342900">
                  <a:buFont typeface="Wingdings" panose="05000000000000000000" pitchFamily="2" charset="2"/>
                  <a:buChar char="Ø"/>
                </a:pPr>
                <a:r>
                  <a:rPr lang="en-US" sz="2400" i="1" dirty="0">
                    <a:solidFill>
                      <a:srgbClr val="002060"/>
                    </a:solidFill>
                    <a:latin typeface="Adobe Garamond Pro" panose="02020502060506020403" pitchFamily="18" charset="0"/>
                    <a:sym typeface="Symbol" panose="05050102010706020507" pitchFamily="18" charset="2"/>
                  </a:rPr>
                  <a:t>Gate  error </a:t>
                </a:r>
                <a14:m>
                  <m:oMath xmlns:m="http://schemas.openxmlformats.org/officeDocument/2006/math">
                    <m:r>
                      <a:rPr lang="en-US" sz="2400" smtClean="0">
                        <a:solidFill>
                          <a:srgbClr val="002060"/>
                        </a:solidFill>
                        <a:latin typeface="Cambria Math" panose="02040503050406030204" pitchFamily="18" charset="0"/>
                      </a:rPr>
                      <m:t>~</m:t>
                    </m:r>
                    <m:r>
                      <a:rPr lang="en-US" sz="2400" b="0" i="0" smtClean="0">
                        <a:solidFill>
                          <a:srgbClr val="002060"/>
                        </a:solidFill>
                        <a:latin typeface="Cambria Math" panose="02040503050406030204" pitchFamily="18" charset="0"/>
                      </a:rPr>
                      <m:t> </m:t>
                    </m:r>
                    <m:f>
                      <m:fPr>
                        <m:ctrlPr>
                          <a:rPr lang="en-US" sz="2400" b="0" i="1" smtClean="0">
                            <a:solidFill>
                              <a:srgbClr val="002060"/>
                            </a:solidFill>
                            <a:latin typeface="Cambria Math" panose="02040503050406030204" pitchFamily="18" charset="0"/>
                          </a:rPr>
                        </m:ctrlPr>
                      </m:fPr>
                      <m:num>
                        <m:r>
                          <a:rPr lang="en-US" sz="2400" b="0" i="0" smtClean="0">
                            <a:solidFill>
                              <a:srgbClr val="002060"/>
                            </a:solidFill>
                            <a:latin typeface="Cambria Math" panose="02040503050406030204" pitchFamily="18" charset="0"/>
                            <a:sym typeface="Symbol" panose="05050102010706020507" pitchFamily="18" charset="2"/>
                          </a:rPr>
                          <m:t></m:t>
                        </m:r>
                      </m:num>
                      <m:den>
                        <m:r>
                          <a:rPr lang="en-US" sz="2400">
                            <a:solidFill>
                              <a:srgbClr val="002060"/>
                            </a:solidFill>
                            <a:latin typeface="Cambria Math" panose="02040503050406030204" pitchFamily="18" charset="0"/>
                            <a:sym typeface="Symbol" panose="05050102010706020507" pitchFamily="18" charset="2"/>
                          </a:rPr>
                          <m:t></m:t>
                        </m:r>
                      </m:den>
                    </m:f>
                  </m:oMath>
                </a14:m>
                <a:endParaRPr lang="en-US" sz="2400" dirty="0">
                  <a:latin typeface="Adobe Garamond Pro" panose="02020502060506020403" pitchFamily="18" charset="0"/>
                </a:endParaRPr>
              </a:p>
            </p:txBody>
          </p:sp>
        </mc:Choice>
        <mc:Fallback xmlns="">
          <p:sp>
            <p:nvSpPr>
              <p:cNvPr id="9" name="TextBox 8">
                <a:extLst>
                  <a:ext uri="{FF2B5EF4-FFF2-40B4-BE49-F238E27FC236}">
                    <a16:creationId xmlns:a16="http://schemas.microsoft.com/office/drawing/2014/main" id="{E6D88B48-766F-4AF2-9733-BF5E557DD4F6}"/>
                  </a:ext>
                </a:extLst>
              </p:cNvPr>
              <p:cNvSpPr txBox="1">
                <a:spLocks noRot="1" noChangeAspect="1" noMove="1" noResize="1" noEditPoints="1" noAdjustHandles="1" noChangeArrowheads="1" noChangeShapeType="1" noTextEdit="1"/>
              </p:cNvSpPr>
              <p:nvPr/>
            </p:nvSpPr>
            <p:spPr>
              <a:xfrm>
                <a:off x="8582373" y="1752128"/>
                <a:ext cx="3253338" cy="1791196"/>
              </a:xfrm>
              <a:prstGeom prst="rect">
                <a:avLst/>
              </a:prstGeom>
              <a:blipFill>
                <a:blip r:embed="rId3"/>
                <a:stretch>
                  <a:fillRect l="-2622" t="-2721" r="-4494"/>
                </a:stretch>
              </a:blipFill>
            </p:spPr>
            <p:txBody>
              <a:bodyPr/>
              <a:lstStyle/>
              <a:p>
                <a:r>
                  <a:rPr lang="en-US">
                    <a:noFill/>
                  </a:rPr>
                  <a:t> </a:t>
                </a:r>
              </a:p>
            </p:txBody>
          </p:sp>
        </mc:Fallback>
      </mc:AlternateContent>
    </p:spTree>
    <p:extLst>
      <p:ext uri="{BB962C8B-B14F-4D97-AF65-F5344CB8AC3E}">
        <p14:creationId xmlns:p14="http://schemas.microsoft.com/office/powerpoint/2010/main" val="2944706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7" grpId="0" animBg="1"/>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F562-F17D-4D5D-87E6-E7FEE41D9951}"/>
              </a:ext>
            </a:extLst>
          </p:cNvPr>
          <p:cNvSpPr>
            <a:spLocks noGrp="1"/>
          </p:cNvSpPr>
          <p:nvPr>
            <p:ph type="title"/>
          </p:nvPr>
        </p:nvSpPr>
        <p:spPr/>
        <p:txBody>
          <a:bodyPr/>
          <a:lstStyle/>
          <a:p>
            <a:r>
              <a:rPr lang="en-US" sz="3400" dirty="0"/>
              <a:t>Conditional displacement gates</a:t>
            </a:r>
          </a:p>
        </p:txBody>
      </p:sp>
      <p:grpSp>
        <p:nvGrpSpPr>
          <p:cNvPr id="11" name="Group 10">
            <a:extLst>
              <a:ext uri="{FF2B5EF4-FFF2-40B4-BE49-F238E27FC236}">
                <a16:creationId xmlns:a16="http://schemas.microsoft.com/office/drawing/2014/main" id="{0E0DAE71-39A8-4002-9940-38B2FA0627E2}"/>
              </a:ext>
            </a:extLst>
          </p:cNvPr>
          <p:cNvGrpSpPr/>
          <p:nvPr/>
        </p:nvGrpSpPr>
        <p:grpSpPr>
          <a:xfrm>
            <a:off x="1580034" y="2049082"/>
            <a:ext cx="2243627" cy="3687459"/>
            <a:chOff x="1580034" y="2049082"/>
            <a:chExt cx="2243627" cy="3687459"/>
          </a:xfrm>
        </p:grpSpPr>
        <p:sp>
          <p:nvSpPr>
            <p:cNvPr id="18" name="Rectangle 17">
              <a:extLst>
                <a:ext uri="{FF2B5EF4-FFF2-40B4-BE49-F238E27FC236}">
                  <a16:creationId xmlns:a16="http://schemas.microsoft.com/office/drawing/2014/main" id="{61CB43F9-D1E6-4F86-8CD7-0B2E1E9D22F6}"/>
                </a:ext>
              </a:extLst>
            </p:cNvPr>
            <p:cNvSpPr/>
            <p:nvPr/>
          </p:nvSpPr>
          <p:spPr bwMode="auto">
            <a:xfrm>
              <a:off x="1932758" y="2049082"/>
              <a:ext cx="1890903" cy="3687459"/>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1DECB5F4-3DE6-43EE-9DAC-2B42F106ECD3}"/>
                </a:ext>
              </a:extLst>
            </p:cNvPr>
            <p:cNvSpPr/>
            <p:nvPr/>
          </p:nvSpPr>
          <p:spPr bwMode="auto">
            <a:xfrm>
              <a:off x="1580034" y="2221992"/>
              <a:ext cx="1919070" cy="1059484"/>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grpSp>
      <p:grpSp>
        <p:nvGrpSpPr>
          <p:cNvPr id="30" name="Group 29">
            <a:extLst>
              <a:ext uri="{FF2B5EF4-FFF2-40B4-BE49-F238E27FC236}">
                <a16:creationId xmlns:a16="http://schemas.microsoft.com/office/drawing/2014/main" id="{3B0AA76E-DBCD-4E9B-87D2-BBAF8AFE8021}"/>
              </a:ext>
            </a:extLst>
          </p:cNvPr>
          <p:cNvGrpSpPr/>
          <p:nvPr/>
        </p:nvGrpSpPr>
        <p:grpSpPr>
          <a:xfrm>
            <a:off x="7907444" y="2980403"/>
            <a:ext cx="8023965" cy="2363391"/>
            <a:chOff x="8540383" y="2965189"/>
            <a:chExt cx="8023965" cy="2363391"/>
          </a:xfrm>
        </p:grpSpPr>
        <p:pic>
          <p:nvPicPr>
            <p:cNvPr id="22" name="Picture 21">
              <a:extLst>
                <a:ext uri="{FF2B5EF4-FFF2-40B4-BE49-F238E27FC236}">
                  <a16:creationId xmlns:a16="http://schemas.microsoft.com/office/drawing/2014/main" id="{9489F6D2-6750-4650-94C5-026D6C357DA7}"/>
                </a:ext>
              </a:extLst>
            </p:cNvPr>
            <p:cNvPicPr>
              <a:picLocks noChangeAspect="1"/>
            </p:cNvPicPr>
            <p:nvPr/>
          </p:nvPicPr>
          <p:blipFill>
            <a:blip r:embed="rId3"/>
            <a:stretch>
              <a:fillRect/>
            </a:stretch>
          </p:blipFill>
          <p:spPr>
            <a:xfrm>
              <a:off x="8540383" y="2965189"/>
              <a:ext cx="2432631" cy="2363391"/>
            </a:xfrm>
            <a:prstGeom prst="rect">
              <a:avLst/>
            </a:prstGeom>
          </p:spPr>
        </p:pic>
        <p:sp>
          <p:nvSpPr>
            <p:cNvPr id="23" name="Rectangle 22">
              <a:extLst>
                <a:ext uri="{FF2B5EF4-FFF2-40B4-BE49-F238E27FC236}">
                  <a16:creationId xmlns:a16="http://schemas.microsoft.com/office/drawing/2014/main" id="{2A8096C4-04E7-4A60-B22E-95A471985070}"/>
                </a:ext>
              </a:extLst>
            </p:cNvPr>
            <p:cNvSpPr/>
            <p:nvPr/>
          </p:nvSpPr>
          <p:spPr>
            <a:xfrm>
              <a:off x="10898555" y="3677542"/>
              <a:ext cx="5665793" cy="400110"/>
            </a:xfrm>
            <a:prstGeom prst="rect">
              <a:avLst/>
            </a:prstGeom>
          </p:spPr>
          <p:txBody>
            <a:bodyPr wrap="square">
              <a:spAutoFit/>
            </a:bodyPr>
            <a:lstStyle/>
            <a:p>
              <a:r>
                <a:rPr lang="en-US" sz="2000" u="sng" dirty="0">
                  <a:solidFill>
                    <a:srgbClr val="C00000"/>
                  </a:solidFill>
                  <a:latin typeface="Adobe Garamond Pro" panose="02020502060506020403" pitchFamily="18" charset="0"/>
                </a:rPr>
                <a:t>GKP</a:t>
              </a:r>
            </a:p>
          </p:txBody>
        </p:sp>
      </p:grpSp>
      <p:sp>
        <p:nvSpPr>
          <p:cNvPr id="24" name="TextBox 23">
            <a:extLst>
              <a:ext uri="{FF2B5EF4-FFF2-40B4-BE49-F238E27FC236}">
                <a16:creationId xmlns:a16="http://schemas.microsoft.com/office/drawing/2014/main" id="{3EE8BC75-BAD7-4E01-8A95-7694CEB40EF9}"/>
              </a:ext>
            </a:extLst>
          </p:cNvPr>
          <p:cNvSpPr txBox="1"/>
          <p:nvPr/>
        </p:nvSpPr>
        <p:spPr>
          <a:xfrm>
            <a:off x="7083551" y="5343794"/>
            <a:ext cx="4864609" cy="1200329"/>
          </a:xfrm>
          <a:prstGeom prst="rect">
            <a:avLst/>
          </a:prstGeom>
          <a:solidFill>
            <a:schemeClr val="accent2">
              <a:lumMod val="60000"/>
              <a:lumOff val="40000"/>
              <a:alpha val="5000"/>
            </a:schemeClr>
          </a:solidFill>
          <a:ln>
            <a:solidFill>
              <a:srgbClr val="0033CC"/>
            </a:solidFill>
          </a:ln>
        </p:spPr>
        <p:txBody>
          <a:bodyPr wrap="square">
            <a:spAutoFit/>
          </a:bodyPr>
          <a:lstStyle/>
          <a:p>
            <a:pPr marL="285750" indent="-285750">
              <a:buFont typeface="Wingdings" panose="05000000000000000000" pitchFamily="2" charset="2"/>
              <a:buChar char="Ø"/>
            </a:pPr>
            <a:r>
              <a:rPr lang="en-US" i="1" dirty="0">
                <a:solidFill>
                  <a:srgbClr val="393990"/>
                </a:solidFill>
                <a:latin typeface="Adobe Garamond Pro" panose="02020502060506020403"/>
              </a:rPr>
              <a:t>P. </a:t>
            </a:r>
            <a:r>
              <a:rPr lang="en-US" i="1" dirty="0" err="1">
                <a:solidFill>
                  <a:srgbClr val="393990"/>
                </a:solidFill>
                <a:latin typeface="Adobe Garamond Pro" panose="02020502060506020403"/>
              </a:rPr>
              <a:t>Campagne-Ibarq</a:t>
            </a:r>
            <a:r>
              <a:rPr lang="en-US" i="1" dirty="0">
                <a:solidFill>
                  <a:srgbClr val="393990"/>
                </a:solidFill>
                <a:latin typeface="Adobe Garamond Pro" panose="02020502060506020403"/>
              </a:rPr>
              <a:t> et al., …, M. H. </a:t>
            </a:r>
            <a:r>
              <a:rPr lang="en-US" i="1" dirty="0" err="1">
                <a:solidFill>
                  <a:srgbClr val="393990"/>
                </a:solidFill>
                <a:latin typeface="Adobe Garamond Pro" panose="02020502060506020403"/>
              </a:rPr>
              <a:t>Devoret</a:t>
            </a:r>
            <a:r>
              <a:rPr lang="en-US" i="1" dirty="0">
                <a:solidFill>
                  <a:srgbClr val="393990"/>
                </a:solidFill>
                <a:latin typeface="Adobe Garamond Pro" panose="02020502060506020403"/>
              </a:rPr>
              <a:t>,  Nature </a:t>
            </a:r>
            <a:r>
              <a:rPr lang="en-US" b="1" i="1" dirty="0">
                <a:solidFill>
                  <a:srgbClr val="393990"/>
                </a:solidFill>
                <a:effectLst/>
                <a:latin typeface="Adobe Garamond Pro" panose="02020502060506020403"/>
              </a:rPr>
              <a:t>584</a:t>
            </a:r>
            <a:r>
              <a:rPr lang="en-US" b="0" i="1" dirty="0">
                <a:solidFill>
                  <a:srgbClr val="393990"/>
                </a:solidFill>
                <a:effectLst/>
                <a:latin typeface="Adobe Garamond Pro" panose="02020502060506020403"/>
              </a:rPr>
              <a:t>, 368–372(2020)</a:t>
            </a:r>
          </a:p>
          <a:p>
            <a:pPr marL="285750" indent="-285750">
              <a:buFont typeface="Wingdings" panose="05000000000000000000" pitchFamily="2" charset="2"/>
              <a:buChar char="Ø"/>
            </a:pPr>
            <a:r>
              <a:rPr lang="en-US" i="1" dirty="0">
                <a:solidFill>
                  <a:srgbClr val="393990"/>
                </a:solidFill>
                <a:latin typeface="Adobe Garamond Pro" panose="02020502060506020403"/>
              </a:rPr>
              <a:t>A. </a:t>
            </a:r>
            <a:r>
              <a:rPr lang="en-US" i="1" dirty="0" err="1">
                <a:solidFill>
                  <a:srgbClr val="393990"/>
                </a:solidFill>
                <a:latin typeface="Adobe Garamond Pro" panose="02020502060506020403"/>
              </a:rPr>
              <a:t>Eickbusch</a:t>
            </a:r>
            <a:r>
              <a:rPr lang="en-US" i="1" dirty="0">
                <a:solidFill>
                  <a:srgbClr val="393990"/>
                </a:solidFill>
                <a:latin typeface="Adobe Garamond Pro" panose="02020502060506020403"/>
              </a:rPr>
              <a:t>, S. Elder, ..., R. </a:t>
            </a:r>
            <a:r>
              <a:rPr lang="en-US" i="1" dirty="0" err="1">
                <a:solidFill>
                  <a:srgbClr val="393990"/>
                </a:solidFill>
                <a:latin typeface="Adobe Garamond Pro" panose="02020502060506020403"/>
              </a:rPr>
              <a:t>Schoelkopf</a:t>
            </a:r>
            <a:r>
              <a:rPr lang="en-US" i="1" dirty="0">
                <a:solidFill>
                  <a:srgbClr val="393990"/>
                </a:solidFill>
                <a:latin typeface="Adobe Garamond Pro" panose="02020502060506020403"/>
              </a:rPr>
              <a:t>, M. </a:t>
            </a:r>
            <a:r>
              <a:rPr lang="en-US" i="1" dirty="0" err="1">
                <a:solidFill>
                  <a:srgbClr val="393990"/>
                </a:solidFill>
                <a:latin typeface="Adobe Garamond Pro" panose="02020502060506020403"/>
              </a:rPr>
              <a:t>Devoret</a:t>
            </a:r>
            <a:r>
              <a:rPr lang="en-US" i="1" dirty="0">
                <a:solidFill>
                  <a:srgbClr val="393990"/>
                </a:solidFill>
                <a:latin typeface="Adobe Garamond Pro" panose="02020502060506020403"/>
              </a:rPr>
              <a:t>, V31.00005, March meeting (2021)</a:t>
            </a:r>
            <a:endParaRPr lang="en-US" b="0" i="1" dirty="0">
              <a:solidFill>
                <a:srgbClr val="393990"/>
              </a:solidFill>
              <a:effectLst/>
              <a:latin typeface="Adobe Garamond Pro" panose="02020502060506020403"/>
            </a:endParaRPr>
          </a:p>
        </p:txBody>
      </p:sp>
      <p:sp>
        <p:nvSpPr>
          <p:cNvPr id="25" name="Rectangle 24">
            <a:extLst>
              <a:ext uri="{FF2B5EF4-FFF2-40B4-BE49-F238E27FC236}">
                <a16:creationId xmlns:a16="http://schemas.microsoft.com/office/drawing/2014/main" id="{CF7F49FA-4618-4CBF-9D95-BB737C9B76C4}"/>
              </a:ext>
            </a:extLst>
          </p:cNvPr>
          <p:cNvSpPr/>
          <p:nvPr/>
        </p:nvSpPr>
        <p:spPr>
          <a:xfrm>
            <a:off x="201626" y="872522"/>
            <a:ext cx="6881925" cy="6124754"/>
          </a:xfrm>
          <a:prstGeom prst="rect">
            <a:avLst/>
          </a:prstGeom>
        </p:spPr>
        <p:txBody>
          <a:bodyPr wrap="square">
            <a:spAutoFit/>
          </a:bodyPr>
          <a:lstStyle/>
          <a:p>
            <a:pPr marL="342900" indent="-342900">
              <a:buFont typeface="Arial" panose="020B0604020202020204" pitchFamily="34" charset="0"/>
              <a:buChar char="•"/>
            </a:pPr>
            <a:r>
              <a:rPr lang="en-US" sz="2800" dirty="0">
                <a:latin typeface="Adobe Garamond Pro" panose="02020502060506020403" pitchFamily="18" charset="0"/>
              </a:rPr>
              <a:t>Use a large displacement to enhance the dispersive interaction</a:t>
            </a:r>
          </a:p>
          <a:p>
            <a:pPr marL="342900" indent="-342900">
              <a:buFont typeface="Arial" panose="020B0604020202020204" pitchFamily="34" charset="0"/>
              <a:buChar char="•"/>
            </a:pPr>
            <a:endParaRPr lang="en-US" sz="2800" dirty="0">
              <a:latin typeface="Adobe Garamond Pro" panose="02020502060506020403" pitchFamily="18" charset="0"/>
            </a:endParaRPr>
          </a:p>
          <a:p>
            <a:pPr marL="342900" indent="-342900">
              <a:buFont typeface="Arial" panose="020B0604020202020204" pitchFamily="34" charset="0"/>
              <a:buChar char="•"/>
            </a:pPr>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endParaRPr lang="en-US" sz="2800" dirty="0">
              <a:latin typeface="Adobe Garamond Pro" panose="02020502060506020403" pitchFamily="18" charset="0"/>
            </a:endParaRPr>
          </a:p>
          <a:p>
            <a:pPr marL="342900" indent="-342900">
              <a:buFont typeface="Arial" panose="020B0604020202020204" pitchFamily="34" charset="0"/>
              <a:buChar char="•"/>
            </a:pPr>
            <a:endParaRPr lang="en-US" sz="2800" dirty="0">
              <a:latin typeface="Adobe Garamond Pro" panose="02020502060506020403" pitchFamily="18" charset="0"/>
            </a:endParaRPr>
          </a:p>
          <a:p>
            <a:pPr marL="342900" indent="-342900">
              <a:buFont typeface="Arial" panose="020B0604020202020204" pitchFamily="34" charset="0"/>
              <a:buChar char="•"/>
            </a:pPr>
            <a:endParaRPr lang="en-US" sz="2800" dirty="0">
              <a:latin typeface="Adobe Garamond Pro" panose="02020502060506020403" pitchFamily="18" charset="0"/>
            </a:endParaRPr>
          </a:p>
        </p:txBody>
      </p:sp>
      <p:grpSp>
        <p:nvGrpSpPr>
          <p:cNvPr id="32" name="Group 31">
            <a:extLst>
              <a:ext uri="{FF2B5EF4-FFF2-40B4-BE49-F238E27FC236}">
                <a16:creationId xmlns:a16="http://schemas.microsoft.com/office/drawing/2014/main" id="{58310EB4-D428-4EC2-99EB-33F4ACAD2895}"/>
              </a:ext>
            </a:extLst>
          </p:cNvPr>
          <p:cNvGrpSpPr/>
          <p:nvPr/>
        </p:nvGrpSpPr>
        <p:grpSpPr>
          <a:xfrm>
            <a:off x="8028905" y="790726"/>
            <a:ext cx="1890903" cy="1258356"/>
            <a:chOff x="6744518" y="872521"/>
            <a:chExt cx="1890903" cy="1258356"/>
          </a:xfrm>
        </p:grpSpPr>
        <p:pic>
          <p:nvPicPr>
            <p:cNvPr id="27" name="Picture 26" descr="Text, letter, whiteboard&#10;&#10;Description automatically generated">
              <a:extLst>
                <a:ext uri="{FF2B5EF4-FFF2-40B4-BE49-F238E27FC236}">
                  <a16:creationId xmlns:a16="http://schemas.microsoft.com/office/drawing/2014/main" id="{8F153C7B-21D8-4452-936B-8209F8D30F29}"/>
                </a:ext>
              </a:extLst>
            </p:cNvPr>
            <p:cNvPicPr>
              <a:picLocks noChangeAspect="1"/>
            </p:cNvPicPr>
            <p:nvPr/>
          </p:nvPicPr>
          <p:blipFill rotWithShape="1">
            <a:blip r:embed="rId4"/>
            <a:srcRect l="4829" t="5320" r="8154" b="11525"/>
            <a:stretch/>
          </p:blipFill>
          <p:spPr>
            <a:xfrm>
              <a:off x="6765416" y="872521"/>
              <a:ext cx="1781176" cy="1192047"/>
            </a:xfrm>
            <a:prstGeom prst="rect">
              <a:avLst/>
            </a:prstGeom>
            <a:solidFill>
              <a:srgbClr val="FFC000"/>
            </a:solidFill>
          </p:spPr>
        </p:pic>
        <p:sp>
          <p:nvSpPr>
            <p:cNvPr id="31" name="Rectangle 30">
              <a:extLst>
                <a:ext uri="{FF2B5EF4-FFF2-40B4-BE49-F238E27FC236}">
                  <a16:creationId xmlns:a16="http://schemas.microsoft.com/office/drawing/2014/main" id="{02944FFE-CE0D-49DB-A065-C83CFE684D47}"/>
                </a:ext>
              </a:extLst>
            </p:cNvPr>
            <p:cNvSpPr/>
            <p:nvPr/>
          </p:nvSpPr>
          <p:spPr bwMode="auto">
            <a:xfrm>
              <a:off x="6744518" y="880013"/>
              <a:ext cx="1890903" cy="1250864"/>
            </a:xfrm>
            <a:prstGeom prst="rect">
              <a:avLst/>
            </a:prstGeom>
            <a:solidFill>
              <a:srgbClr val="FFC000">
                <a:alpha val="18000"/>
              </a:srgbClr>
            </a:solidFill>
            <a:ln>
              <a:solidFill>
                <a:srgbClr val="FF99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grpSp>
        <p:nvGrpSpPr>
          <p:cNvPr id="34" name="Group 33">
            <a:extLst>
              <a:ext uri="{FF2B5EF4-FFF2-40B4-BE49-F238E27FC236}">
                <a16:creationId xmlns:a16="http://schemas.microsoft.com/office/drawing/2014/main" id="{0E668B66-61CF-41AD-8AE3-8BD6DFDBCDD4}"/>
              </a:ext>
            </a:extLst>
          </p:cNvPr>
          <p:cNvGrpSpPr/>
          <p:nvPr/>
        </p:nvGrpSpPr>
        <p:grpSpPr>
          <a:xfrm>
            <a:off x="249700" y="1964621"/>
            <a:ext cx="7306528" cy="787113"/>
            <a:chOff x="243419" y="2260956"/>
            <a:chExt cx="7306528" cy="787113"/>
          </a:xfrm>
        </p:grpSpPr>
        <p:pic>
          <p:nvPicPr>
            <p:cNvPr id="29" name="Picture 28">
              <a:extLst>
                <a:ext uri="{FF2B5EF4-FFF2-40B4-BE49-F238E27FC236}">
                  <a16:creationId xmlns:a16="http://schemas.microsoft.com/office/drawing/2014/main" id="{DD7A0A73-0EDE-4FE5-A14D-5597EE21A413}"/>
                </a:ext>
              </a:extLst>
            </p:cNvPr>
            <p:cNvPicPr>
              <a:picLocks noChangeAspect="1"/>
            </p:cNvPicPr>
            <p:nvPr/>
          </p:nvPicPr>
          <p:blipFill>
            <a:blip r:embed="rId5"/>
            <a:stretch>
              <a:fillRect/>
            </a:stretch>
          </p:blipFill>
          <p:spPr>
            <a:xfrm>
              <a:off x="335838" y="2297975"/>
              <a:ext cx="7158038" cy="750094"/>
            </a:xfrm>
            <a:prstGeom prst="rect">
              <a:avLst/>
            </a:prstGeom>
          </p:spPr>
        </p:pic>
        <p:sp>
          <p:nvSpPr>
            <p:cNvPr id="33" name="Rectangle 32">
              <a:extLst>
                <a:ext uri="{FF2B5EF4-FFF2-40B4-BE49-F238E27FC236}">
                  <a16:creationId xmlns:a16="http://schemas.microsoft.com/office/drawing/2014/main" id="{4E1723E5-5462-488E-962B-5765FB815A11}"/>
                </a:ext>
              </a:extLst>
            </p:cNvPr>
            <p:cNvSpPr/>
            <p:nvPr/>
          </p:nvSpPr>
          <p:spPr bwMode="auto">
            <a:xfrm>
              <a:off x="243419" y="2260956"/>
              <a:ext cx="7306528" cy="719447"/>
            </a:xfrm>
            <a:prstGeom prst="rect">
              <a:avLst/>
            </a:prstGeom>
            <a:solidFill>
              <a:schemeClr val="accent2">
                <a:lumMod val="60000"/>
                <a:lumOff val="40000"/>
                <a:alpha val="5000"/>
              </a:schemeClr>
            </a:solidFill>
            <a:ln>
              <a:solidFill>
                <a:schemeClr val="accent2">
                  <a:lumMod val="60000"/>
                  <a:lumOff val="40000"/>
                </a:schemeClr>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pic>
        <p:nvPicPr>
          <p:cNvPr id="38" name="Picture 37" descr="Chart, histogram&#10;&#10;Description automatically generated">
            <a:extLst>
              <a:ext uri="{FF2B5EF4-FFF2-40B4-BE49-F238E27FC236}">
                <a16:creationId xmlns:a16="http://schemas.microsoft.com/office/drawing/2014/main" id="{D27E3450-E8D8-4CA7-A332-4B510FC9F6E3}"/>
              </a:ext>
            </a:extLst>
          </p:cNvPr>
          <p:cNvPicPr>
            <a:picLocks noChangeAspect="1"/>
          </p:cNvPicPr>
          <p:nvPr/>
        </p:nvPicPr>
        <p:blipFill>
          <a:blip r:embed="rId6"/>
          <a:stretch>
            <a:fillRect/>
          </a:stretch>
        </p:blipFill>
        <p:spPr>
          <a:xfrm>
            <a:off x="163828" y="2747580"/>
            <a:ext cx="6887081" cy="3801178"/>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9593C22-EF27-4263-9BF9-942EA56F64FA}"/>
                  </a:ext>
                </a:extLst>
              </p:cNvPr>
              <p:cNvSpPr txBox="1"/>
              <p:nvPr/>
            </p:nvSpPr>
            <p:spPr>
              <a:xfrm>
                <a:off x="1798686" y="3098085"/>
                <a:ext cx="2651394" cy="461665"/>
              </a:xfrm>
              <a:prstGeom prst="rect">
                <a:avLst/>
              </a:prstGeom>
              <a:solidFill>
                <a:srgbClr val="FFC000">
                  <a:alpha val="5000"/>
                </a:srgbClr>
              </a:solidFill>
              <a:ln>
                <a:solidFill>
                  <a:srgbClr val="C00000"/>
                </a:solidFill>
              </a:ln>
            </p:spPr>
            <p:txBody>
              <a:bodyPr wrap="square">
                <a:spAutoFit/>
              </a:bodyPr>
              <a:lstStyle/>
              <a:p>
                <a:r>
                  <a:rPr lang="en-US" sz="2400" i="1" dirty="0">
                    <a:solidFill>
                      <a:srgbClr val="C00000"/>
                    </a:solidFill>
                    <a:latin typeface="Adobe Garamond Pro" panose="02020502060506020403" pitchFamily="18" charset="0"/>
                  </a:rPr>
                  <a:t>Gate speed </a:t>
                </a:r>
                <a14:m>
                  <m:oMath xmlns:m="http://schemas.openxmlformats.org/officeDocument/2006/math">
                    <m:r>
                      <a:rPr lang="en-US" sz="240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𝜒</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𝜒𝛼</m:t>
                    </m:r>
                  </m:oMath>
                </a14:m>
                <a:endParaRPr lang="en-US" sz="2400" i="1" dirty="0">
                  <a:solidFill>
                    <a:srgbClr val="C00000"/>
                  </a:solidFill>
                </a:endParaRPr>
              </a:p>
            </p:txBody>
          </p:sp>
        </mc:Choice>
        <mc:Fallback xmlns="">
          <p:sp>
            <p:nvSpPr>
              <p:cNvPr id="40" name="TextBox 39">
                <a:extLst>
                  <a:ext uri="{FF2B5EF4-FFF2-40B4-BE49-F238E27FC236}">
                    <a16:creationId xmlns:a16="http://schemas.microsoft.com/office/drawing/2014/main" id="{19593C22-EF27-4263-9BF9-942EA56F64FA}"/>
                  </a:ext>
                </a:extLst>
              </p:cNvPr>
              <p:cNvSpPr txBox="1">
                <a:spLocks noRot="1" noChangeAspect="1" noMove="1" noResize="1" noEditPoints="1" noAdjustHandles="1" noChangeArrowheads="1" noChangeShapeType="1" noTextEdit="1"/>
              </p:cNvSpPr>
              <p:nvPr/>
            </p:nvSpPr>
            <p:spPr>
              <a:xfrm>
                <a:off x="1798686" y="3098085"/>
                <a:ext cx="2651394" cy="461665"/>
              </a:xfrm>
              <a:prstGeom prst="rect">
                <a:avLst/>
              </a:prstGeom>
              <a:blipFill>
                <a:blip r:embed="rId7"/>
                <a:stretch>
                  <a:fillRect l="-3204" t="-7692" b="-28205"/>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1672008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BFA4FD2-9CC7-4800-A951-D1434B0ADB61}"/>
              </a:ext>
            </a:extLst>
          </p:cNvPr>
          <p:cNvSpPr>
            <a:spLocks noGrp="1"/>
          </p:cNvSpPr>
          <p:nvPr>
            <p:ph type="title"/>
          </p:nvPr>
        </p:nvSpPr>
        <p:spPr>
          <a:xfrm>
            <a:off x="207264" y="73438"/>
            <a:ext cx="10863493" cy="679697"/>
          </a:xfrm>
        </p:spPr>
        <p:txBody>
          <a:bodyPr/>
          <a:lstStyle/>
          <a:p>
            <a:r>
              <a:rPr lang="en-US" sz="3400" dirty="0"/>
              <a:t>Schemes for control using a fixed frequency </a:t>
            </a:r>
            <a:r>
              <a:rPr lang="en-US" sz="3400" dirty="0" err="1"/>
              <a:t>transmon</a:t>
            </a:r>
            <a:endParaRPr lang="en-US" sz="3400" dirty="0"/>
          </a:p>
        </p:txBody>
      </p:sp>
      <p:sp>
        <p:nvSpPr>
          <p:cNvPr id="4" name="AutoShape 2" descr="C:\Users\Tantalum\AppData\Local\Microsoft\Windows\Temporary Internet Files\Content.MSO\ppt2988.tmp">
            <a:extLst>
              <a:ext uri="{FF2B5EF4-FFF2-40B4-BE49-F238E27FC236}">
                <a16:creationId xmlns:a16="http://schemas.microsoft.com/office/drawing/2014/main" id="{1E9AF88B-C277-4524-B7F3-50DA1CC95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3135D60F-E2A9-43DB-AE42-B4FEEB7AAD78}"/>
              </a:ext>
            </a:extLst>
          </p:cNvPr>
          <p:cNvSpPr/>
          <p:nvPr/>
        </p:nvSpPr>
        <p:spPr>
          <a:xfrm>
            <a:off x="-152400" y="966241"/>
            <a:ext cx="8662416" cy="5209118"/>
          </a:xfrm>
          <a:prstGeom prst="rect">
            <a:avLst/>
          </a:prstGeom>
        </p:spPr>
        <p:txBody>
          <a:bodyPr wrap="square">
            <a:spAutoFit/>
          </a:bodyPr>
          <a:lstStyle/>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Resonant charge sideband interactions</a:t>
            </a:r>
          </a:p>
          <a:p>
            <a:pPr lvl="1">
              <a:lnSpc>
                <a:spcPct val="150000"/>
              </a:lnSpc>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SNAP Control -  number resolved </a:t>
            </a:r>
            <a:r>
              <a:rPr lang="en-US" sz="2800" dirty="0" err="1">
                <a:latin typeface="Adobe Garamond Pro" panose="02020502060506020403" pitchFamily="18" charset="0"/>
              </a:rPr>
              <a:t>transmon</a:t>
            </a:r>
            <a:r>
              <a:rPr lang="en-US" sz="2800" dirty="0">
                <a:latin typeface="Adobe Garamond Pro" panose="02020502060506020403" pitchFamily="18" charset="0"/>
              </a:rPr>
              <a:t> and cavity drives  </a:t>
            </a:r>
          </a:p>
          <a:p>
            <a:pPr lvl="1">
              <a:lnSpc>
                <a:spcPct val="150000"/>
              </a:lnSpc>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Cavity drive and photon blockade</a:t>
            </a:r>
          </a:p>
          <a:p>
            <a:pPr marL="914400" lvl="1" indent="-457200">
              <a:lnSpc>
                <a:spcPct val="150000"/>
              </a:lnSpc>
              <a:buFont typeface="Arial" panose="020B0604020202020204" pitchFamily="34" charset="0"/>
              <a:buChar char="•"/>
            </a:pPr>
            <a:endParaRPr lang="en-US" sz="2800" dirty="0">
              <a:latin typeface="Adobe Garamond Pro" panose="02020502060506020403" pitchFamily="18" charset="0"/>
            </a:endParaRPr>
          </a:p>
          <a:p>
            <a:pPr marL="914400" lvl="1" indent="-457200">
              <a:lnSpc>
                <a:spcPct val="150000"/>
              </a:lnSpc>
              <a:buFont typeface="Arial" panose="020B0604020202020204" pitchFamily="34" charset="0"/>
              <a:buChar char="•"/>
            </a:pPr>
            <a:r>
              <a:rPr lang="en-US" sz="2800" dirty="0">
                <a:latin typeface="Adobe Garamond Pro" panose="02020502060506020403" pitchFamily="18" charset="0"/>
              </a:rPr>
              <a:t>Conditional displacement gates</a:t>
            </a:r>
          </a:p>
        </p:txBody>
      </p:sp>
      <p:sp>
        <p:nvSpPr>
          <p:cNvPr id="3" name="Right Brace 2">
            <a:extLst>
              <a:ext uri="{FF2B5EF4-FFF2-40B4-BE49-F238E27FC236}">
                <a16:creationId xmlns:a16="http://schemas.microsoft.com/office/drawing/2014/main" id="{CFE78D2A-7521-4EF5-BA9D-600C7C441C38}"/>
              </a:ext>
            </a:extLst>
          </p:cNvPr>
          <p:cNvSpPr/>
          <p:nvPr/>
        </p:nvSpPr>
        <p:spPr bwMode="auto">
          <a:xfrm>
            <a:off x="7658558" y="1124712"/>
            <a:ext cx="585216" cy="3657600"/>
          </a:xfrm>
          <a:prstGeom prst="rightBrace">
            <a:avLst/>
          </a:prstGeom>
          <a:solidFill>
            <a:schemeClr val="bg1"/>
          </a:solidFill>
          <a:ln w="28575" cap="flat" cmpd="sng" algn="ctr">
            <a:solidFill>
              <a:schemeClr val="accent2"/>
            </a:solidFill>
            <a:prstDash val="solid"/>
            <a:round/>
            <a:headEnd type="none" w="med" len="med"/>
            <a:tailEnd type="none" w="med" len="med"/>
          </a:ln>
          <a:effectLst/>
        </p:spPr>
        <p:txBody>
          <a:bodyPr rtlCol="0" anchor="ctr"/>
          <a:lstStyle/>
          <a:p>
            <a:pPr algn="ctr"/>
            <a:endParaRPr lang="en-US"/>
          </a:p>
        </p:txBody>
      </p:sp>
      <p:sp>
        <p:nvSpPr>
          <p:cNvPr id="7" name="Rectangle 6">
            <a:extLst>
              <a:ext uri="{FF2B5EF4-FFF2-40B4-BE49-F238E27FC236}">
                <a16:creationId xmlns:a16="http://schemas.microsoft.com/office/drawing/2014/main" id="{AA8D453C-0AE1-41CD-90C1-CDCF4F65F002}"/>
              </a:ext>
            </a:extLst>
          </p:cNvPr>
          <p:cNvSpPr/>
          <p:nvPr/>
        </p:nvSpPr>
        <p:spPr bwMode="auto">
          <a:xfrm>
            <a:off x="8400288" y="1671402"/>
            <a:ext cx="3435423" cy="2196510"/>
          </a:xfrm>
          <a:prstGeom prst="rect">
            <a:avLst/>
          </a:prstGeom>
          <a:solidFill>
            <a:srgbClr val="FFC000">
              <a:alpha val="18000"/>
            </a:srgbClr>
          </a:solidFill>
          <a:ln>
            <a:solidFill>
              <a:srgbClr val="FF99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6D88B48-766F-4AF2-9733-BF5E557DD4F6}"/>
                  </a:ext>
                </a:extLst>
              </p:cNvPr>
              <p:cNvSpPr txBox="1"/>
              <p:nvPr/>
            </p:nvSpPr>
            <p:spPr>
              <a:xfrm>
                <a:off x="8582373" y="1752128"/>
                <a:ext cx="3253338" cy="1791196"/>
              </a:xfrm>
              <a:prstGeom prst="rect">
                <a:avLst/>
              </a:prstGeom>
              <a:noFill/>
            </p:spPr>
            <p:txBody>
              <a:bodyPr wrap="square" rtlCol="0">
                <a:spAutoFit/>
              </a:bodyPr>
              <a:lstStyle/>
              <a:p>
                <a:pPr marL="342900" indent="-342900">
                  <a:buFont typeface="Wingdings" panose="05000000000000000000" pitchFamily="2" charset="2"/>
                  <a:buChar char="Ø"/>
                </a:pPr>
                <a:r>
                  <a:rPr lang="en-US" sz="2400" i="1" dirty="0">
                    <a:solidFill>
                      <a:srgbClr val="002060"/>
                    </a:solidFill>
                    <a:latin typeface="Adobe Garamond Pro" panose="02020502060506020403" pitchFamily="18" charset="0"/>
                    <a:sym typeface="Symbol" panose="05050102010706020507" pitchFamily="18" charset="2"/>
                  </a:rPr>
                  <a:t>All schemes have similar infidelity in the absence of  cavity decay </a:t>
                </a:r>
              </a:p>
              <a:p>
                <a:pPr marL="342900" indent="-342900">
                  <a:buFont typeface="Wingdings" panose="05000000000000000000" pitchFamily="2" charset="2"/>
                  <a:buChar char="Ø"/>
                </a:pPr>
                <a:r>
                  <a:rPr lang="en-US" sz="2400" i="1" dirty="0">
                    <a:solidFill>
                      <a:srgbClr val="002060"/>
                    </a:solidFill>
                    <a:latin typeface="Adobe Garamond Pro" panose="02020502060506020403" pitchFamily="18" charset="0"/>
                    <a:sym typeface="Symbol" panose="05050102010706020507" pitchFamily="18" charset="2"/>
                  </a:rPr>
                  <a:t>Gate  error </a:t>
                </a:r>
                <a14:m>
                  <m:oMath xmlns:m="http://schemas.openxmlformats.org/officeDocument/2006/math">
                    <m:r>
                      <a:rPr lang="en-US" sz="2400" smtClean="0">
                        <a:solidFill>
                          <a:srgbClr val="002060"/>
                        </a:solidFill>
                        <a:latin typeface="Cambria Math" panose="02040503050406030204" pitchFamily="18" charset="0"/>
                      </a:rPr>
                      <m:t>~</m:t>
                    </m:r>
                    <m:r>
                      <a:rPr lang="en-US" sz="2400" b="0" i="0" smtClean="0">
                        <a:solidFill>
                          <a:srgbClr val="002060"/>
                        </a:solidFill>
                        <a:latin typeface="Cambria Math" panose="02040503050406030204" pitchFamily="18" charset="0"/>
                      </a:rPr>
                      <m:t> </m:t>
                    </m:r>
                    <m:f>
                      <m:fPr>
                        <m:ctrlPr>
                          <a:rPr lang="en-US" sz="2400" b="0" i="1" smtClean="0">
                            <a:solidFill>
                              <a:srgbClr val="002060"/>
                            </a:solidFill>
                            <a:latin typeface="Cambria Math" panose="02040503050406030204" pitchFamily="18" charset="0"/>
                          </a:rPr>
                        </m:ctrlPr>
                      </m:fPr>
                      <m:num>
                        <m:r>
                          <a:rPr lang="en-US" sz="2400" b="0" i="0" smtClean="0">
                            <a:solidFill>
                              <a:srgbClr val="002060"/>
                            </a:solidFill>
                            <a:latin typeface="Cambria Math" panose="02040503050406030204" pitchFamily="18" charset="0"/>
                            <a:sym typeface="Symbol" panose="05050102010706020507" pitchFamily="18" charset="2"/>
                          </a:rPr>
                          <m:t></m:t>
                        </m:r>
                      </m:num>
                      <m:den>
                        <m:r>
                          <a:rPr lang="en-US" sz="2400">
                            <a:solidFill>
                              <a:srgbClr val="002060"/>
                            </a:solidFill>
                            <a:latin typeface="Cambria Math" panose="02040503050406030204" pitchFamily="18" charset="0"/>
                            <a:sym typeface="Symbol" panose="05050102010706020507" pitchFamily="18" charset="2"/>
                          </a:rPr>
                          <m:t></m:t>
                        </m:r>
                      </m:den>
                    </m:f>
                  </m:oMath>
                </a14:m>
                <a:endParaRPr lang="en-US" sz="2400" dirty="0">
                  <a:latin typeface="Adobe Garamond Pro" panose="02020502060506020403" pitchFamily="18" charset="0"/>
                </a:endParaRPr>
              </a:p>
            </p:txBody>
          </p:sp>
        </mc:Choice>
        <mc:Fallback xmlns="">
          <p:sp>
            <p:nvSpPr>
              <p:cNvPr id="9" name="TextBox 8">
                <a:extLst>
                  <a:ext uri="{FF2B5EF4-FFF2-40B4-BE49-F238E27FC236}">
                    <a16:creationId xmlns:a16="http://schemas.microsoft.com/office/drawing/2014/main" id="{E6D88B48-766F-4AF2-9733-BF5E557DD4F6}"/>
                  </a:ext>
                </a:extLst>
              </p:cNvPr>
              <p:cNvSpPr txBox="1">
                <a:spLocks noRot="1" noChangeAspect="1" noMove="1" noResize="1" noEditPoints="1" noAdjustHandles="1" noChangeArrowheads="1" noChangeShapeType="1" noTextEdit="1"/>
              </p:cNvSpPr>
              <p:nvPr/>
            </p:nvSpPr>
            <p:spPr>
              <a:xfrm>
                <a:off x="8582373" y="1752128"/>
                <a:ext cx="3253338" cy="1791196"/>
              </a:xfrm>
              <a:prstGeom prst="rect">
                <a:avLst/>
              </a:prstGeom>
              <a:blipFill>
                <a:blip r:embed="rId3"/>
                <a:stretch>
                  <a:fillRect l="-2622" t="-2721" r="-44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4441F0A-72A4-46F0-B942-080B061C1D98}"/>
                  </a:ext>
                </a:extLst>
              </p:cNvPr>
              <p:cNvSpPr txBox="1"/>
              <p:nvPr/>
            </p:nvSpPr>
            <p:spPr>
              <a:xfrm>
                <a:off x="5483773" y="5542660"/>
                <a:ext cx="3253338" cy="683200"/>
              </a:xfrm>
              <a:prstGeom prst="rect">
                <a:avLst/>
              </a:prstGeom>
              <a:noFill/>
            </p:spPr>
            <p:txBody>
              <a:bodyPr wrap="square" rtlCol="0">
                <a:spAutoFit/>
              </a:bodyPr>
              <a:lstStyle/>
              <a:p>
                <a:pPr marL="342900" indent="-342900">
                  <a:buFont typeface="Wingdings" panose="05000000000000000000" pitchFamily="2" charset="2"/>
                  <a:buChar char="Ø"/>
                </a:pPr>
                <a:r>
                  <a:rPr lang="en-US" sz="2400" i="1" dirty="0">
                    <a:solidFill>
                      <a:srgbClr val="002060"/>
                    </a:solidFill>
                    <a:latin typeface="Adobe Garamond Pro" panose="02020502060506020403" pitchFamily="18" charset="0"/>
                    <a:sym typeface="Symbol" panose="05050102010706020507" pitchFamily="18" charset="2"/>
                  </a:rPr>
                  <a:t>Gate  error </a:t>
                </a:r>
                <a14:m>
                  <m:oMath xmlns:m="http://schemas.openxmlformats.org/officeDocument/2006/math">
                    <m:r>
                      <a:rPr lang="en-US" sz="2400">
                        <a:solidFill>
                          <a:srgbClr val="002060"/>
                        </a:solidFill>
                        <a:latin typeface="Cambria Math" panose="02040503050406030204" pitchFamily="18" charset="0"/>
                        <a:sym typeface="Symbol" panose="05050102010706020507" pitchFamily="18" charset="2"/>
                      </a:rPr>
                      <m:t>=</m:t>
                    </m:r>
                    <m:r>
                      <a:rPr lang="en-US" sz="2400" b="0" i="0" smtClean="0">
                        <a:solidFill>
                          <a:srgbClr val="002060"/>
                        </a:solidFill>
                        <a:latin typeface="Cambria Math" panose="02040503050406030204" pitchFamily="18" charset="0"/>
                        <a:sym typeface="Symbol" panose="05050102010706020507" pitchFamily="18" charset="2"/>
                      </a:rPr>
                      <m:t>? </m:t>
                    </m:r>
                    <m:f>
                      <m:fPr>
                        <m:ctrlPr>
                          <a:rPr lang="en-US" sz="2400" b="0" i="1" smtClean="0">
                            <a:solidFill>
                              <a:srgbClr val="002060"/>
                            </a:solidFill>
                            <a:latin typeface="Cambria Math" panose="02040503050406030204" pitchFamily="18" charset="0"/>
                          </a:rPr>
                        </m:ctrlPr>
                      </m:fPr>
                      <m:num>
                        <m:r>
                          <a:rPr lang="en-US" sz="2400" b="0" i="0" smtClean="0">
                            <a:solidFill>
                              <a:srgbClr val="002060"/>
                            </a:solidFill>
                            <a:latin typeface="Cambria Math" panose="02040503050406030204" pitchFamily="18" charset="0"/>
                            <a:sym typeface="Symbol" panose="05050102010706020507" pitchFamily="18" charset="2"/>
                          </a:rPr>
                          <m:t></m:t>
                        </m:r>
                      </m:num>
                      <m:den>
                        <m:r>
                          <a:rPr lang="en-US" sz="2400">
                            <a:solidFill>
                              <a:srgbClr val="002060"/>
                            </a:solidFill>
                            <a:latin typeface="Cambria Math" panose="02040503050406030204" pitchFamily="18" charset="0"/>
                            <a:sym typeface="Symbol" panose="05050102010706020507" pitchFamily="18" charset="2"/>
                          </a:rPr>
                          <m:t></m:t>
                        </m:r>
                        <m:r>
                          <a:rPr lang="en-US" sz="2400" b="0" i="1" smtClean="0">
                            <a:solidFill>
                              <a:srgbClr val="002060"/>
                            </a:solidFill>
                            <a:latin typeface="Cambria Math" panose="02040503050406030204" pitchFamily="18" charset="0"/>
                            <a:sym typeface="Symbol" panose="05050102010706020507" pitchFamily="18" charset="2"/>
                          </a:rPr>
                          <m:t>𝛼</m:t>
                        </m:r>
                      </m:den>
                    </m:f>
                  </m:oMath>
                </a14:m>
                <a:r>
                  <a:rPr lang="en-US" sz="2400" dirty="0">
                    <a:latin typeface="Adobe Garamond Pro" panose="02020502060506020403" pitchFamily="18" charset="0"/>
                  </a:rPr>
                  <a:t> &lt; </a:t>
                </a:r>
                <a14:m>
                  <m:oMath xmlns:m="http://schemas.openxmlformats.org/officeDocument/2006/math">
                    <m:f>
                      <m:fPr>
                        <m:ctrlPr>
                          <a:rPr lang="en-US" sz="2400" i="1">
                            <a:solidFill>
                              <a:srgbClr val="002060"/>
                            </a:solidFill>
                            <a:latin typeface="Cambria Math" panose="02040503050406030204" pitchFamily="18" charset="0"/>
                          </a:rPr>
                        </m:ctrlPr>
                      </m:fPr>
                      <m:num>
                        <m:r>
                          <a:rPr lang="en-US" sz="2400">
                            <a:solidFill>
                              <a:srgbClr val="002060"/>
                            </a:solidFill>
                            <a:latin typeface="Cambria Math" panose="02040503050406030204" pitchFamily="18" charset="0"/>
                            <a:sym typeface="Symbol" panose="05050102010706020507" pitchFamily="18" charset="2"/>
                          </a:rPr>
                          <m:t></m:t>
                        </m:r>
                      </m:num>
                      <m:den>
                        <m:r>
                          <a:rPr lang="en-US" sz="2400">
                            <a:solidFill>
                              <a:srgbClr val="002060"/>
                            </a:solidFill>
                            <a:latin typeface="Cambria Math" panose="02040503050406030204" pitchFamily="18" charset="0"/>
                            <a:sym typeface="Symbol" panose="05050102010706020507" pitchFamily="18" charset="2"/>
                          </a:rPr>
                          <m:t></m:t>
                        </m:r>
                      </m:den>
                    </m:f>
                  </m:oMath>
                </a14:m>
                <a:r>
                  <a:rPr lang="en-US" sz="2400" dirty="0">
                    <a:latin typeface="Adobe Garamond Pro" panose="02020502060506020403" pitchFamily="18" charset="0"/>
                  </a:rPr>
                  <a:t> </a:t>
                </a:r>
              </a:p>
            </p:txBody>
          </p:sp>
        </mc:Choice>
        <mc:Fallback xmlns="">
          <p:sp>
            <p:nvSpPr>
              <p:cNvPr id="10" name="TextBox 9">
                <a:extLst>
                  <a:ext uri="{FF2B5EF4-FFF2-40B4-BE49-F238E27FC236}">
                    <a16:creationId xmlns:a16="http://schemas.microsoft.com/office/drawing/2014/main" id="{74441F0A-72A4-46F0-B942-080B061C1D98}"/>
                  </a:ext>
                </a:extLst>
              </p:cNvPr>
              <p:cNvSpPr txBox="1">
                <a:spLocks noRot="1" noChangeAspect="1" noMove="1" noResize="1" noEditPoints="1" noAdjustHandles="1" noChangeArrowheads="1" noChangeShapeType="1" noTextEdit="1"/>
              </p:cNvSpPr>
              <p:nvPr/>
            </p:nvSpPr>
            <p:spPr>
              <a:xfrm>
                <a:off x="5483773" y="5542660"/>
                <a:ext cx="3253338" cy="683200"/>
              </a:xfrm>
              <a:prstGeom prst="rect">
                <a:avLst/>
              </a:prstGeom>
              <a:blipFill>
                <a:blip r:embed="rId4"/>
                <a:stretch>
                  <a:fillRect l="-2627"/>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F8658469-60A1-441F-A3B2-B3D71350622E}"/>
              </a:ext>
            </a:extLst>
          </p:cNvPr>
          <p:cNvSpPr/>
          <p:nvPr/>
        </p:nvSpPr>
        <p:spPr bwMode="auto">
          <a:xfrm>
            <a:off x="5401056" y="5566514"/>
            <a:ext cx="3418773" cy="650490"/>
          </a:xfrm>
          <a:prstGeom prst="rect">
            <a:avLst/>
          </a:prstGeom>
          <a:solidFill>
            <a:srgbClr val="FFC000">
              <a:alpha val="18000"/>
            </a:srgbClr>
          </a:solidFill>
          <a:ln>
            <a:solidFill>
              <a:srgbClr val="FF9900"/>
            </a:solid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258198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Microwave cavities come in many flavors</a:t>
            </a:r>
          </a:p>
        </p:txBody>
      </p:sp>
      <p:sp>
        <p:nvSpPr>
          <p:cNvPr id="3" name="Content Placeholder 2"/>
          <p:cNvSpPr>
            <a:spLocks noGrp="1"/>
          </p:cNvSpPr>
          <p:nvPr>
            <p:ph sz="half" idx="1"/>
          </p:nvPr>
        </p:nvSpPr>
        <p:spPr>
          <a:xfrm>
            <a:off x="243840" y="838200"/>
            <a:ext cx="5791200" cy="5334000"/>
          </a:xfrm>
        </p:spPr>
        <p:txBody>
          <a:bodyPr/>
          <a:lstStyle/>
          <a:p>
            <a:r>
              <a:rPr lang="en-US" sz="2400" dirty="0"/>
              <a:t>The simplest superconducting circuit is an </a:t>
            </a:r>
            <a:r>
              <a:rPr lang="en-US" sz="2400" dirty="0">
                <a:sym typeface="Wingdings" panose="05000000000000000000" pitchFamily="2" charset="2"/>
              </a:rPr>
              <a:t>LC oscillator</a:t>
            </a:r>
            <a:endParaRPr lang="en-US" sz="2400" dirty="0"/>
          </a:p>
        </p:txBody>
      </p:sp>
      <p:sp>
        <p:nvSpPr>
          <p:cNvPr id="4" name="Content Placeholder 3"/>
          <p:cNvSpPr>
            <a:spLocks noGrp="1"/>
          </p:cNvSpPr>
          <p:nvPr>
            <p:ph sz="half" idx="2"/>
          </p:nvPr>
        </p:nvSpPr>
        <p:spPr>
          <a:xfrm>
            <a:off x="6197600" y="838200"/>
            <a:ext cx="5791200" cy="5334000"/>
          </a:xfrm>
        </p:spPr>
        <p:txBody>
          <a:bodyPr/>
          <a:lstStyle/>
          <a:p>
            <a:r>
              <a:rPr lang="en-US" sz="2400" dirty="0"/>
              <a:t>Single resonant mode of any box</a:t>
            </a:r>
          </a:p>
          <a:p>
            <a:r>
              <a:rPr lang="en-US" sz="2400" dirty="0"/>
              <a:t>Many types of “boxes”</a:t>
            </a:r>
          </a:p>
          <a:p>
            <a:endParaRPr lang="en-US" dirty="0"/>
          </a:p>
          <a:p>
            <a:endParaRPr lang="en-US" dirty="0"/>
          </a:p>
        </p:txBody>
      </p:sp>
      <p:pic>
        <p:nvPicPr>
          <p:cNvPr id="5" name="Picture 2" descr="S:\Taekwan\20150719_0952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51" t="49968" r="41461" b="25876"/>
          <a:stretch/>
        </p:blipFill>
        <p:spPr bwMode="auto">
          <a:xfrm>
            <a:off x="9460575" y="2128153"/>
            <a:ext cx="1406393" cy="130084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6112" y="3657711"/>
            <a:ext cx="2330721" cy="2530556"/>
          </a:xfrm>
          <a:prstGeom prst="rect">
            <a:avLst/>
          </a:prstGeom>
        </p:spPr>
      </p:pic>
      <p:pic>
        <p:nvPicPr>
          <p:cNvPr id="12" name="Picture 1" descr="IMG_0361.JPG"/>
          <p:cNvPicPr>
            <a:picLocks noChangeAspect="1"/>
          </p:cNvPicPr>
          <p:nvPr/>
        </p:nvPicPr>
        <p:blipFill>
          <a:blip r:embed="rId5" cstate="print"/>
          <a:srcRect t="10281"/>
          <a:stretch>
            <a:fillRect/>
          </a:stretch>
        </p:blipFill>
        <p:spPr bwMode="auto">
          <a:xfrm>
            <a:off x="6916996" y="2131769"/>
            <a:ext cx="1994773" cy="1342108"/>
          </a:xfrm>
          <a:prstGeom prst="rect">
            <a:avLst/>
          </a:prstGeom>
          <a:noFill/>
          <a:ln w="9525">
            <a:noFill/>
            <a:miter lim="800000"/>
            <a:headEnd/>
            <a:tailEnd/>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6662" y="3633961"/>
            <a:ext cx="3542138" cy="1289028"/>
          </a:xfrm>
          <a:prstGeom prst="rect">
            <a:avLst/>
          </a:prstGeom>
        </p:spPr>
      </p:pic>
      <p:pic>
        <p:nvPicPr>
          <p:cNvPr id="7" name="Picture 4" descr="Cavity in Perspectiv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6315" y="5115021"/>
            <a:ext cx="3137519" cy="987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322CC735-27F1-49A5-8F89-4680365E3247}"/>
              </a:ext>
            </a:extLst>
          </p:cNvPr>
          <p:cNvPicPr>
            <a:picLocks noChangeAspect="1"/>
          </p:cNvPicPr>
          <p:nvPr/>
        </p:nvPicPr>
        <p:blipFill>
          <a:blip r:embed="rId8"/>
          <a:stretch>
            <a:fillRect/>
          </a:stretch>
        </p:blipFill>
        <p:spPr>
          <a:xfrm>
            <a:off x="389877" y="2042647"/>
            <a:ext cx="2048588" cy="1998774"/>
          </a:xfrm>
          <a:prstGeom prst="rect">
            <a:avLst/>
          </a:prstGeom>
        </p:spPr>
      </p:pic>
      <p:grpSp>
        <p:nvGrpSpPr>
          <p:cNvPr id="17" name="Group 16">
            <a:extLst>
              <a:ext uri="{FF2B5EF4-FFF2-40B4-BE49-F238E27FC236}">
                <a16:creationId xmlns:a16="http://schemas.microsoft.com/office/drawing/2014/main" id="{D8097B83-080B-47CB-9D7D-77A7F71027F4}"/>
              </a:ext>
            </a:extLst>
          </p:cNvPr>
          <p:cNvGrpSpPr/>
          <p:nvPr/>
        </p:nvGrpSpPr>
        <p:grpSpPr>
          <a:xfrm>
            <a:off x="3060192" y="2208311"/>
            <a:ext cx="2100439" cy="1608746"/>
            <a:chOff x="447689" y="2788566"/>
            <a:chExt cx="2100439" cy="1608746"/>
          </a:xfrm>
        </p:grpSpPr>
        <p:pic>
          <p:nvPicPr>
            <p:cNvPr id="15" name="Picture 5">
              <a:extLst>
                <a:ext uri="{FF2B5EF4-FFF2-40B4-BE49-F238E27FC236}">
                  <a16:creationId xmlns:a16="http://schemas.microsoft.com/office/drawing/2014/main" id="{E60364F1-0E6C-48A7-B82C-55376CB5495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2600" t="16592" r="2093" b="66198"/>
            <a:stretch/>
          </p:blipFill>
          <p:spPr bwMode="auto">
            <a:xfrm>
              <a:off x="447689" y="2917888"/>
              <a:ext cx="2100439" cy="147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id="{8C8BF603-73B0-4BF4-BEE3-E528F6C90176}"/>
                </a:ext>
              </a:extLst>
            </p:cNvPr>
            <p:cNvPicPr>
              <a:picLocks noChangeAspect="1"/>
            </p:cNvPicPr>
            <p:nvPr/>
          </p:nvPicPr>
          <p:blipFill>
            <a:blip r:embed="rId10"/>
            <a:stretch>
              <a:fillRect/>
            </a:stretch>
          </p:blipFill>
          <p:spPr>
            <a:xfrm>
              <a:off x="1124853" y="2788566"/>
              <a:ext cx="332745" cy="277287"/>
            </a:xfrm>
            <a:prstGeom prst="rect">
              <a:avLst/>
            </a:prstGeom>
          </p:spPr>
        </p:pic>
      </p:grpSp>
      <p:pic>
        <p:nvPicPr>
          <p:cNvPr id="22" name="Picture 21">
            <a:extLst>
              <a:ext uri="{FF2B5EF4-FFF2-40B4-BE49-F238E27FC236}">
                <a16:creationId xmlns:a16="http://schemas.microsoft.com/office/drawing/2014/main" id="{FE662E40-AD54-4B11-882A-5CD36F8DC69C}"/>
              </a:ext>
            </a:extLst>
          </p:cNvPr>
          <p:cNvPicPr>
            <a:picLocks noChangeAspect="1"/>
          </p:cNvPicPr>
          <p:nvPr/>
        </p:nvPicPr>
        <p:blipFill>
          <a:blip r:embed="rId11"/>
          <a:stretch>
            <a:fillRect/>
          </a:stretch>
        </p:blipFill>
        <p:spPr>
          <a:xfrm>
            <a:off x="314528" y="4394971"/>
            <a:ext cx="2048588" cy="2061762"/>
          </a:xfrm>
          <a:prstGeom prst="rect">
            <a:avLst/>
          </a:prstGeom>
        </p:spPr>
      </p:pic>
      <p:pic>
        <p:nvPicPr>
          <p:cNvPr id="18" name="Picture 2" descr="E:\Google Drive\Google Photos\2017\IMG_20170228_193259.jpg">
            <a:extLst>
              <a:ext uri="{FF2B5EF4-FFF2-40B4-BE49-F238E27FC236}">
                <a16:creationId xmlns:a16="http://schemas.microsoft.com/office/drawing/2014/main" id="{6456CDAB-18E8-4A4E-B035-1EB023DD31A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3862" b="26391"/>
          <a:stretch/>
        </p:blipFill>
        <p:spPr bwMode="auto">
          <a:xfrm>
            <a:off x="8455044" y="5093532"/>
            <a:ext cx="3542138" cy="10567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596FDF3-B8C3-FD46-AF34-720421CDB22D}"/>
              </a:ext>
            </a:extLst>
          </p:cNvPr>
          <p:cNvSpPr txBox="1"/>
          <p:nvPr/>
        </p:nvSpPr>
        <p:spPr>
          <a:xfrm>
            <a:off x="10338816" y="4394971"/>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9FF051F9-4930-E64F-82C9-9B738D57D836}"/>
              </a:ext>
            </a:extLst>
          </p:cNvPr>
          <p:cNvSpPr/>
          <p:nvPr/>
        </p:nvSpPr>
        <p:spPr bwMode="auto">
          <a:xfrm>
            <a:off x="5852044" y="905256"/>
            <a:ext cx="6145137" cy="5697906"/>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36CB8FE4-0820-D04E-BB90-A48D27EC123F}"/>
              </a:ext>
            </a:extLst>
          </p:cNvPr>
          <p:cNvSpPr txBox="1"/>
          <p:nvPr/>
        </p:nvSpPr>
        <p:spPr>
          <a:xfrm>
            <a:off x="7971320" y="6163771"/>
            <a:ext cx="1617494" cy="461665"/>
          </a:xfrm>
          <a:prstGeom prst="rect">
            <a:avLst/>
          </a:prstGeom>
          <a:noFill/>
        </p:spPr>
        <p:txBody>
          <a:bodyPr wrap="none" rtlCol="0">
            <a:spAutoFit/>
          </a:bodyPr>
          <a:lstStyle/>
          <a:p>
            <a:r>
              <a:rPr lang="en-US" sz="2400" b="1" dirty="0">
                <a:solidFill>
                  <a:schemeClr val="accent2">
                    <a:lumMod val="60000"/>
                    <a:lumOff val="40000"/>
                  </a:schemeClr>
                </a:solidFill>
                <a:latin typeface="Garamond" panose="02020404030301010803" pitchFamily="18" charset="0"/>
              </a:rPr>
              <a:t>3D cavities</a:t>
            </a:r>
          </a:p>
        </p:txBody>
      </p:sp>
    </p:spTree>
    <p:extLst>
      <p:ext uri="{BB962C8B-B14F-4D97-AF65-F5344CB8AC3E}">
        <p14:creationId xmlns:p14="http://schemas.microsoft.com/office/powerpoint/2010/main" val="895663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419" y="758952"/>
            <a:ext cx="11159744" cy="5334000"/>
          </a:xfrm>
        </p:spPr>
        <p:txBody>
          <a:bodyPr/>
          <a:lstStyle/>
          <a:p>
            <a:pPr>
              <a:lnSpc>
                <a:spcPct val="150000"/>
              </a:lnSpc>
              <a:buFont typeface="Wingdings" pitchFamily="2" charset="2"/>
              <a:buChar char="q"/>
            </a:pPr>
            <a:r>
              <a:rPr lang="en-US" dirty="0"/>
              <a:t>Introduction to 3D circuit QED</a:t>
            </a:r>
          </a:p>
          <a:p>
            <a:pPr>
              <a:lnSpc>
                <a:spcPct val="150000"/>
              </a:lnSpc>
              <a:buFont typeface="Wingdings" pitchFamily="2" charset="2"/>
              <a:buChar char="q"/>
            </a:pPr>
            <a:r>
              <a:rPr lang="en-US" dirty="0"/>
              <a:t>Extracting the </a:t>
            </a:r>
            <a:r>
              <a:rPr lang="en-US" dirty="0" err="1"/>
              <a:t>cQED</a:t>
            </a:r>
            <a:r>
              <a:rPr lang="en-US" dirty="0"/>
              <a:t> Hamiltonian</a:t>
            </a:r>
          </a:p>
          <a:p>
            <a:pPr lvl="1">
              <a:lnSpc>
                <a:spcPct val="150000"/>
              </a:lnSpc>
              <a:buFont typeface="Arial" panose="020B0604020202020204" pitchFamily="34" charset="0"/>
              <a:buChar char="•"/>
            </a:pPr>
            <a:r>
              <a:rPr lang="en-US" sz="2400" dirty="0"/>
              <a:t>Black box quantization</a:t>
            </a:r>
          </a:p>
          <a:p>
            <a:pPr>
              <a:lnSpc>
                <a:spcPct val="150000"/>
              </a:lnSpc>
              <a:buFont typeface="Wingdings" pitchFamily="2" charset="2"/>
              <a:buChar char="q"/>
            </a:pPr>
            <a:r>
              <a:rPr lang="en-US" dirty="0"/>
              <a:t>Quantum control using a </a:t>
            </a:r>
            <a:r>
              <a:rPr lang="en-US" dirty="0" err="1"/>
              <a:t>transmon</a:t>
            </a:r>
            <a:endParaRPr lang="en-US" dirty="0"/>
          </a:p>
          <a:p>
            <a:pPr lvl="1">
              <a:lnSpc>
                <a:spcPct val="150000"/>
              </a:lnSpc>
              <a:buFont typeface="Arial" panose="020B0604020202020204" pitchFamily="34" charset="0"/>
              <a:buChar char="•"/>
            </a:pPr>
            <a:r>
              <a:rPr lang="en-US" sz="2400" dirty="0"/>
              <a:t>4-wave mixing</a:t>
            </a:r>
          </a:p>
          <a:p>
            <a:pPr lvl="1">
              <a:lnSpc>
                <a:spcPct val="150000"/>
              </a:lnSpc>
              <a:buFont typeface="Arial" panose="020B0604020202020204" pitchFamily="34" charset="0"/>
              <a:buChar char="•"/>
            </a:pPr>
            <a:r>
              <a:rPr lang="en-US" sz="2400" dirty="0"/>
              <a:t>SNAP gates</a:t>
            </a:r>
          </a:p>
          <a:p>
            <a:pPr lvl="1">
              <a:lnSpc>
                <a:spcPct val="150000"/>
              </a:lnSpc>
              <a:buFont typeface="Arial" panose="020B0604020202020204" pitchFamily="34" charset="0"/>
              <a:buChar char="•"/>
            </a:pPr>
            <a:r>
              <a:rPr lang="en-US" sz="2400" dirty="0"/>
              <a:t>Photon blockade</a:t>
            </a:r>
          </a:p>
          <a:p>
            <a:pPr lvl="1">
              <a:lnSpc>
                <a:spcPct val="150000"/>
              </a:lnSpc>
              <a:buFont typeface="Arial" panose="020B0604020202020204" pitchFamily="34" charset="0"/>
              <a:buChar char="•"/>
            </a:pPr>
            <a:r>
              <a:rPr lang="en-US" sz="2400" dirty="0"/>
              <a:t>Conditional displacements</a:t>
            </a:r>
          </a:p>
          <a:p>
            <a:pPr>
              <a:lnSpc>
                <a:spcPct val="150000"/>
              </a:lnSpc>
              <a:buFont typeface="Wingdings" pitchFamily="2" charset="2"/>
              <a:buChar char="q"/>
            </a:pPr>
            <a:r>
              <a:rPr lang="en-US" dirty="0"/>
              <a:t>Multimode operations</a:t>
            </a:r>
          </a:p>
        </p:txBody>
      </p:sp>
      <p:sp>
        <p:nvSpPr>
          <p:cNvPr id="2" name="Title 1"/>
          <p:cNvSpPr>
            <a:spLocks noGrp="1"/>
          </p:cNvSpPr>
          <p:nvPr>
            <p:ph type="title"/>
          </p:nvPr>
        </p:nvSpPr>
        <p:spPr/>
        <p:txBody>
          <a:bodyPr/>
          <a:lstStyle/>
          <a:p>
            <a:r>
              <a:rPr lang="en-US" sz="3400" dirty="0"/>
              <a:t>Outline</a:t>
            </a:r>
          </a:p>
        </p:txBody>
      </p:sp>
      <p:pic>
        <p:nvPicPr>
          <p:cNvPr id="12" name="Picture 11">
            <a:extLst>
              <a:ext uri="{FF2B5EF4-FFF2-40B4-BE49-F238E27FC236}">
                <a16:creationId xmlns:a16="http://schemas.microsoft.com/office/drawing/2014/main" id="{08D436CB-E3A2-414C-AA3B-5DF468507E57}"/>
              </a:ext>
            </a:extLst>
          </p:cNvPr>
          <p:cNvPicPr>
            <a:picLocks noChangeAspect="1"/>
          </p:cNvPicPr>
          <p:nvPr/>
        </p:nvPicPr>
        <p:blipFill rotWithShape="1">
          <a:blip r:embed="rId3">
            <a:extLst>
              <a:ext uri="{28A0092B-C50C-407E-A947-70E740481C1C}">
                <a14:useLocalDpi xmlns:a14="http://schemas.microsoft.com/office/drawing/2010/main" val="0"/>
              </a:ext>
            </a:extLst>
          </a:blip>
          <a:srcRect t="1" r="51693" b="-3207"/>
          <a:stretch/>
        </p:blipFill>
        <p:spPr>
          <a:xfrm>
            <a:off x="8936986" y="4232095"/>
            <a:ext cx="2635261" cy="2252084"/>
          </a:xfrm>
          <a:prstGeom prst="rect">
            <a:avLst/>
          </a:prstGeom>
        </p:spPr>
      </p:pic>
      <p:grpSp>
        <p:nvGrpSpPr>
          <p:cNvPr id="13" name="Group 12">
            <a:extLst>
              <a:ext uri="{FF2B5EF4-FFF2-40B4-BE49-F238E27FC236}">
                <a16:creationId xmlns:a16="http://schemas.microsoft.com/office/drawing/2014/main" id="{4FB8B8E0-3D68-4FC4-AFD0-E8148576F0AA}"/>
              </a:ext>
            </a:extLst>
          </p:cNvPr>
          <p:cNvGrpSpPr/>
          <p:nvPr/>
        </p:nvGrpSpPr>
        <p:grpSpPr>
          <a:xfrm>
            <a:off x="6030396" y="3008120"/>
            <a:ext cx="2899443" cy="2929765"/>
            <a:chOff x="1054962" y="1051560"/>
            <a:chExt cx="4023360" cy="4638404"/>
          </a:xfrm>
        </p:grpSpPr>
        <p:pic>
          <p:nvPicPr>
            <p:cNvPr id="14" name="Picture 13">
              <a:extLst>
                <a:ext uri="{FF2B5EF4-FFF2-40B4-BE49-F238E27FC236}">
                  <a16:creationId xmlns:a16="http://schemas.microsoft.com/office/drawing/2014/main" id="{57BF9315-85F8-4C60-B556-567E4C2B0451}"/>
                </a:ext>
              </a:extLst>
            </p:cNvPr>
            <p:cNvPicPr>
              <a:picLocks noChangeAspect="1"/>
            </p:cNvPicPr>
            <p:nvPr/>
          </p:nvPicPr>
          <p:blipFill rotWithShape="1">
            <a:blip r:embed="rId4"/>
            <a:srcRect t="11309" r="60182" b="8957"/>
            <a:stretch/>
          </p:blipFill>
          <p:spPr>
            <a:xfrm>
              <a:off x="1056361" y="1563624"/>
              <a:ext cx="3582710" cy="4126340"/>
            </a:xfrm>
            <a:prstGeom prst="rect">
              <a:avLst/>
            </a:prstGeom>
          </p:spPr>
        </p:pic>
        <p:sp>
          <p:nvSpPr>
            <p:cNvPr id="15" name="Rectangle 14">
              <a:extLst>
                <a:ext uri="{FF2B5EF4-FFF2-40B4-BE49-F238E27FC236}">
                  <a16:creationId xmlns:a16="http://schemas.microsoft.com/office/drawing/2014/main" id="{81D16B47-DF5E-462F-A16D-93B4459DD78F}"/>
                </a:ext>
              </a:extLst>
            </p:cNvPr>
            <p:cNvSpPr/>
            <p:nvPr/>
          </p:nvSpPr>
          <p:spPr bwMode="auto">
            <a:xfrm>
              <a:off x="1054962" y="1051560"/>
              <a:ext cx="4023360" cy="512064"/>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grpSp>
        <p:nvGrpSpPr>
          <p:cNvPr id="19" name="Group 18">
            <a:extLst>
              <a:ext uri="{FF2B5EF4-FFF2-40B4-BE49-F238E27FC236}">
                <a16:creationId xmlns:a16="http://schemas.microsoft.com/office/drawing/2014/main" id="{C9035EE1-A17E-4FFE-9198-6D9D37C025B9}"/>
              </a:ext>
            </a:extLst>
          </p:cNvPr>
          <p:cNvGrpSpPr/>
          <p:nvPr/>
        </p:nvGrpSpPr>
        <p:grpSpPr>
          <a:xfrm>
            <a:off x="9282564" y="2322453"/>
            <a:ext cx="2113839" cy="2033906"/>
            <a:chOff x="6691470" y="2463673"/>
            <a:chExt cx="2113839" cy="2033906"/>
          </a:xfrm>
        </p:grpSpPr>
        <p:pic>
          <p:nvPicPr>
            <p:cNvPr id="9" name="Picture 8">
              <a:extLst>
                <a:ext uri="{FF2B5EF4-FFF2-40B4-BE49-F238E27FC236}">
                  <a16:creationId xmlns:a16="http://schemas.microsoft.com/office/drawing/2014/main" id="{B9BA78DC-99F7-804B-9702-642B31BC2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558" y="2463673"/>
              <a:ext cx="1936751" cy="1936751"/>
            </a:xfrm>
            <a:prstGeom prst="rect">
              <a:avLst/>
            </a:prstGeom>
          </p:spPr>
        </p:pic>
        <p:pic>
          <p:nvPicPr>
            <p:cNvPr id="6" name="Picture 5">
              <a:extLst>
                <a:ext uri="{FF2B5EF4-FFF2-40B4-BE49-F238E27FC236}">
                  <a16:creationId xmlns:a16="http://schemas.microsoft.com/office/drawing/2014/main" id="{0386FB71-750E-4AAD-BA07-4AF3FA15CCFB}"/>
                </a:ext>
              </a:extLst>
            </p:cNvPr>
            <p:cNvPicPr>
              <a:picLocks noChangeAspect="1"/>
            </p:cNvPicPr>
            <p:nvPr/>
          </p:nvPicPr>
          <p:blipFill>
            <a:blip r:embed="rId6"/>
            <a:stretch>
              <a:fillRect/>
            </a:stretch>
          </p:blipFill>
          <p:spPr>
            <a:xfrm>
              <a:off x="7671816" y="4303269"/>
              <a:ext cx="472440" cy="194310"/>
            </a:xfrm>
            <a:prstGeom prst="rect">
              <a:avLst/>
            </a:prstGeom>
          </p:spPr>
        </p:pic>
        <p:pic>
          <p:nvPicPr>
            <p:cNvPr id="18" name="Picture 17">
              <a:extLst>
                <a:ext uri="{FF2B5EF4-FFF2-40B4-BE49-F238E27FC236}">
                  <a16:creationId xmlns:a16="http://schemas.microsoft.com/office/drawing/2014/main" id="{946516B6-2704-4A6F-BD57-8708916F4E62}"/>
                </a:ext>
              </a:extLst>
            </p:cNvPr>
            <p:cNvPicPr>
              <a:picLocks noChangeAspect="1"/>
            </p:cNvPicPr>
            <p:nvPr/>
          </p:nvPicPr>
          <p:blipFill>
            <a:blip r:embed="rId7"/>
            <a:stretch>
              <a:fillRect/>
            </a:stretch>
          </p:blipFill>
          <p:spPr>
            <a:xfrm>
              <a:off x="6691470" y="3149340"/>
              <a:ext cx="289560" cy="468630"/>
            </a:xfrm>
            <a:prstGeom prst="rect">
              <a:avLst/>
            </a:prstGeom>
          </p:spPr>
        </p:pic>
      </p:grpSp>
      <p:pic>
        <p:nvPicPr>
          <p:cNvPr id="5" name="Picture 2" descr="E:\Google Drive\Google Photos\2017\IMG_20170228_193259.jpg">
            <a:extLst>
              <a:ext uri="{FF2B5EF4-FFF2-40B4-BE49-F238E27FC236}">
                <a16:creationId xmlns:a16="http://schemas.microsoft.com/office/drawing/2014/main" id="{EA995C59-B1DB-4D1C-87C9-9AEF23E87E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3862" b="26391"/>
          <a:stretch/>
        </p:blipFill>
        <p:spPr bwMode="auto">
          <a:xfrm>
            <a:off x="6937248" y="1053213"/>
            <a:ext cx="4291298" cy="12802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AF9D705-BFA2-4A74-B8AF-416754BA730C}"/>
              </a:ext>
            </a:extLst>
          </p:cNvPr>
          <p:cNvSpPr/>
          <p:nvPr/>
        </p:nvSpPr>
        <p:spPr bwMode="auto">
          <a:xfrm>
            <a:off x="17895" y="5742335"/>
            <a:ext cx="12207240" cy="731520"/>
          </a:xfrm>
          <a:prstGeom prst="rect">
            <a:avLst/>
          </a:prstGeom>
          <a:solidFill>
            <a:srgbClr val="2D2D8A">
              <a:alpha val="10000"/>
            </a:srgbClr>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216017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F638-AEA0-5D4C-8E29-2B9192F3040E}"/>
              </a:ext>
            </a:extLst>
          </p:cNvPr>
          <p:cNvSpPr>
            <a:spLocks noGrp="1"/>
          </p:cNvSpPr>
          <p:nvPr>
            <p:ph type="title"/>
          </p:nvPr>
        </p:nvSpPr>
        <p:spPr>
          <a:xfrm>
            <a:off x="243419" y="188978"/>
            <a:ext cx="12509413" cy="496822"/>
          </a:xfrm>
        </p:spPr>
        <p:txBody>
          <a:bodyPr/>
          <a:lstStyle/>
          <a:p>
            <a:r>
              <a:rPr lang="en-US" sz="3400" dirty="0"/>
              <a:t>Multimode interactions through photon blockade</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94F4A69-D65F-E145-B2A6-67EB787FCB22}"/>
                  </a:ext>
                </a:extLst>
              </p:cNvPr>
              <p:cNvSpPr/>
              <p:nvPr/>
            </p:nvSpPr>
            <p:spPr>
              <a:xfrm>
                <a:off x="243418" y="791493"/>
                <a:ext cx="9912517" cy="2862322"/>
              </a:xfrm>
              <a:prstGeom prst="rect">
                <a:avLst/>
              </a:prstGeom>
            </p:spPr>
            <p:txBody>
              <a:bodyPr wrap="square">
                <a:spAutoFit/>
              </a:bodyPr>
              <a:lstStyle/>
              <a:p>
                <a:pPr marL="457200" indent="-457200">
                  <a:buFont typeface="Arial" panose="020B0604020202020204" pitchFamily="34" charset="0"/>
                  <a:buChar char="•"/>
                </a:pPr>
                <a:r>
                  <a:rPr lang="en-US" sz="2800" dirty="0">
                    <a:latin typeface="Adobe Garamond Pro" panose="02020502060506020403" pitchFamily="18" charset="0"/>
                  </a:rPr>
                  <a:t>Modes typically have different dispersive shifts</a:t>
                </a:r>
              </a:p>
              <a:p>
                <a:pPr marL="457200" indent="-457200">
                  <a:buFont typeface="Arial" panose="020B0604020202020204" pitchFamily="34" charset="0"/>
                  <a:buChar char="•"/>
                </a:pPr>
                <a:r>
                  <a:rPr lang="en-US" sz="2800" dirty="0">
                    <a:latin typeface="Adobe Garamond Pro" panose="02020502060506020403" pitchFamily="18" charset="0"/>
                  </a:rPr>
                  <a:t>Qubit cannot distinguish between modes with same </a:t>
                </a:r>
                <a14:m>
                  <m:oMath xmlns:m="http://schemas.openxmlformats.org/officeDocument/2006/math">
                    <m:r>
                      <a:rPr lang="en-US" sz="2800" i="1">
                        <a:latin typeface="Cambria Math" panose="02040503050406030204" pitchFamily="18" charset="0"/>
                      </a:rPr>
                      <m:t>𝜒</m:t>
                    </m:r>
                  </m:oMath>
                </a14:m>
                <a:endParaRPr lang="en-US" sz="2800" dirty="0">
                  <a:latin typeface="Adobe Garamond Pro" panose="02020502060506020403" pitchFamily="18" charset="0"/>
                </a:endParaRPr>
              </a:p>
              <a:p>
                <a:pPr marL="457200" indent="-457200">
                  <a:buFont typeface="Arial" panose="020B0604020202020204" pitchFamily="34" charset="0"/>
                  <a:buChar char="•"/>
                </a:pPr>
                <a:r>
                  <a:rPr lang="en-US" sz="2800" dirty="0">
                    <a:solidFill>
                      <a:srgbClr val="007B00"/>
                    </a:solidFill>
                    <a:latin typeface="Adobe Garamond Pro" panose="02020502060506020403" pitchFamily="18" charset="0"/>
                  </a:rPr>
                  <a:t>Blockade drive generates interactions between modes</a:t>
                </a:r>
              </a:p>
              <a:p>
                <a:pPr marL="800100" lvl="1" indent="-342900">
                  <a:buFont typeface="Courier New" panose="02070309020205020404" pitchFamily="49" charset="0"/>
                  <a:buChar char="o"/>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p:txBody>
          </p:sp>
        </mc:Choice>
        <mc:Fallback xmlns="">
          <p:sp>
            <p:nvSpPr>
              <p:cNvPr id="4" name="Rectangle 3">
                <a:extLst>
                  <a:ext uri="{FF2B5EF4-FFF2-40B4-BE49-F238E27FC236}">
                    <a16:creationId xmlns:a16="http://schemas.microsoft.com/office/drawing/2014/main" id="{394F4A69-D65F-E145-B2A6-67EB787FCB22}"/>
                  </a:ext>
                </a:extLst>
              </p:cNvPr>
              <p:cNvSpPr>
                <a:spLocks noRot="1" noChangeAspect="1" noMove="1" noResize="1" noEditPoints="1" noAdjustHandles="1" noChangeArrowheads="1" noChangeShapeType="1" noTextEdit="1"/>
              </p:cNvSpPr>
              <p:nvPr/>
            </p:nvSpPr>
            <p:spPr>
              <a:xfrm>
                <a:off x="243418" y="791493"/>
                <a:ext cx="9912517" cy="2862322"/>
              </a:xfrm>
              <a:prstGeom prst="rect">
                <a:avLst/>
              </a:prstGeom>
              <a:blipFill>
                <a:blip r:embed="rId3"/>
                <a:stretch>
                  <a:fillRect l="-1107" t="-2345"/>
                </a:stretch>
              </a:blipFill>
            </p:spPr>
            <p:txBody>
              <a:bodyPr/>
              <a:lstStyle/>
              <a:p>
                <a:r>
                  <a:rPr lang="en-US">
                    <a:noFill/>
                  </a:rPr>
                  <a:t> </a:t>
                </a:r>
              </a:p>
            </p:txBody>
          </p:sp>
        </mc:Fallback>
      </mc:AlternateContent>
      <p:pic>
        <p:nvPicPr>
          <p:cNvPr id="3078" name="Picture 6">
            <a:extLst>
              <a:ext uri="{FF2B5EF4-FFF2-40B4-BE49-F238E27FC236}">
                <a16:creationId xmlns:a16="http://schemas.microsoft.com/office/drawing/2014/main" id="{ED04EEEB-71C2-4B00-9821-68F36A2DA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78" y="2665030"/>
            <a:ext cx="60483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82F1F79B-B5C0-4BBA-A4CD-2F9FE9CC4F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77" y="2654362"/>
            <a:ext cx="60483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1B45C54-AF98-4063-B8AD-9399EA1EF1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46" y="2660904"/>
            <a:ext cx="6048375" cy="3238500"/>
          </a:xfrm>
          <a:prstGeom prst="rect">
            <a:avLst/>
          </a:prstGeom>
        </p:spPr>
      </p:pic>
      <p:sp>
        <p:nvSpPr>
          <p:cNvPr id="9" name="Rectangle 8">
            <a:extLst>
              <a:ext uri="{FF2B5EF4-FFF2-40B4-BE49-F238E27FC236}">
                <a16:creationId xmlns:a16="http://schemas.microsoft.com/office/drawing/2014/main" id="{0E5C2100-3AA7-4C25-8DE9-BAFE248139A1}"/>
              </a:ext>
            </a:extLst>
          </p:cNvPr>
          <p:cNvSpPr/>
          <p:nvPr/>
        </p:nvSpPr>
        <p:spPr>
          <a:xfrm>
            <a:off x="1048512" y="3205510"/>
            <a:ext cx="1578317" cy="1107996"/>
          </a:xfrm>
          <a:prstGeom prst="rect">
            <a:avLst/>
          </a:prstGeom>
        </p:spPr>
        <p:txBody>
          <a:bodyPr wrap="none">
            <a:spAutoFit/>
          </a:bodyPr>
          <a:lstStyle/>
          <a:p>
            <a:pPr marL="457200" indent="-457200">
              <a:buFont typeface="Arial" panose="020B0604020202020204" pitchFamily="34" charset="0"/>
              <a:buChar char="•"/>
            </a:pPr>
            <a:r>
              <a:rPr lang="en-US" sz="2400" dirty="0">
                <a:solidFill>
                  <a:srgbClr val="FFC000"/>
                </a:solidFill>
                <a:latin typeface="Adobe Garamond Pro" panose="02020502060506020403" pitchFamily="18" charset="0"/>
              </a:rPr>
              <a:t>Mode 6</a:t>
            </a:r>
          </a:p>
          <a:p>
            <a:pPr marL="457200" indent="-457200">
              <a:buFont typeface="Arial" panose="020B0604020202020204" pitchFamily="34" charset="0"/>
              <a:buChar char="•"/>
            </a:pPr>
            <a:r>
              <a:rPr lang="en-US" sz="2400" dirty="0">
                <a:solidFill>
                  <a:srgbClr val="7030A0"/>
                </a:solidFill>
                <a:latin typeface="Adobe Garamond Pro" panose="02020502060506020403" pitchFamily="18" charset="0"/>
              </a:rPr>
              <a:t>Mode 2</a:t>
            </a:r>
          </a:p>
          <a:p>
            <a:pPr marL="457200" indent="-457200">
              <a:buFont typeface="Arial" panose="020B0604020202020204" pitchFamily="34" charset="0"/>
              <a:buChar char="•"/>
            </a:pPr>
            <a:endParaRPr lang="en-US" dirty="0">
              <a:solidFill>
                <a:srgbClr val="FFC000"/>
              </a:solidFill>
              <a:latin typeface="Adobe Garamond Pro" panose="02020502060506020403" pitchFamily="18" charset="0"/>
            </a:endParaRPr>
          </a:p>
        </p:txBody>
      </p:sp>
      <p:sp>
        <p:nvSpPr>
          <p:cNvPr id="15" name="Rectangle 14">
            <a:extLst>
              <a:ext uri="{FF2B5EF4-FFF2-40B4-BE49-F238E27FC236}">
                <a16:creationId xmlns:a16="http://schemas.microsoft.com/office/drawing/2014/main" id="{9691DD4F-65C1-4AE7-8E1C-7834F26833FA}"/>
              </a:ext>
            </a:extLst>
          </p:cNvPr>
          <p:cNvSpPr/>
          <p:nvPr/>
        </p:nvSpPr>
        <p:spPr>
          <a:xfrm>
            <a:off x="1037222" y="3201384"/>
            <a:ext cx="1578317" cy="1107996"/>
          </a:xfrm>
          <a:prstGeom prst="rect">
            <a:avLst/>
          </a:prstGeom>
        </p:spPr>
        <p:txBody>
          <a:bodyPr wrap="none">
            <a:spAutoFit/>
          </a:bodyPr>
          <a:lstStyle/>
          <a:p>
            <a:pPr marL="457200" indent="-457200">
              <a:buFont typeface="Arial" panose="020B0604020202020204" pitchFamily="34" charset="0"/>
              <a:buChar char="•"/>
            </a:pPr>
            <a:r>
              <a:rPr lang="en-US" sz="2400" dirty="0">
                <a:solidFill>
                  <a:srgbClr val="FFC000"/>
                </a:solidFill>
                <a:latin typeface="Adobe Garamond Pro" panose="02020502060506020403" pitchFamily="18" charset="0"/>
              </a:rPr>
              <a:t>Mode 6</a:t>
            </a:r>
          </a:p>
          <a:p>
            <a:pPr marL="457200" indent="-457200">
              <a:buFont typeface="Arial" panose="020B0604020202020204" pitchFamily="34" charset="0"/>
              <a:buChar char="•"/>
            </a:pPr>
            <a:r>
              <a:rPr lang="en-US" sz="2400" dirty="0">
                <a:solidFill>
                  <a:srgbClr val="7030A0"/>
                </a:solidFill>
                <a:latin typeface="Adobe Garamond Pro" panose="02020502060506020403" pitchFamily="18" charset="0"/>
              </a:rPr>
              <a:t>Mode 5</a:t>
            </a:r>
          </a:p>
          <a:p>
            <a:pPr marL="457200" indent="-457200">
              <a:buFont typeface="Arial" panose="020B0604020202020204" pitchFamily="34" charset="0"/>
              <a:buChar char="•"/>
            </a:pPr>
            <a:endParaRPr lang="en-US" dirty="0">
              <a:solidFill>
                <a:srgbClr val="FFC000"/>
              </a:solidFill>
              <a:latin typeface="Adobe Garamond Pro" panose="02020502060506020403" pitchFamily="18" charset="0"/>
            </a:endParaRPr>
          </a:p>
        </p:txBody>
      </p:sp>
      <p:cxnSp>
        <p:nvCxnSpPr>
          <p:cNvPr id="11" name="Straight Connector 10">
            <a:extLst>
              <a:ext uri="{FF2B5EF4-FFF2-40B4-BE49-F238E27FC236}">
                <a16:creationId xmlns:a16="http://schemas.microsoft.com/office/drawing/2014/main" id="{999CD2AD-231F-4C4B-B038-F7B53CA6966F}"/>
              </a:ext>
            </a:extLst>
          </p:cNvPr>
          <p:cNvCxnSpPr>
            <a:cxnSpLocks/>
          </p:cNvCxnSpPr>
          <p:nvPr/>
        </p:nvCxnSpPr>
        <p:spPr bwMode="auto">
          <a:xfrm>
            <a:off x="3996626" y="2632328"/>
            <a:ext cx="0" cy="2749742"/>
          </a:xfrm>
          <a:prstGeom prst="line">
            <a:avLst/>
          </a:prstGeom>
          <a:solidFill>
            <a:srgbClr val="F3F3F3"/>
          </a:solidFill>
          <a:ln w="28575" cap="flat" cmpd="sng" algn="ctr">
            <a:solidFill>
              <a:srgbClr val="007B00"/>
            </a:solidFill>
            <a:prstDash val="solid"/>
            <a:round/>
            <a:headEnd type="stealth" w="med" len="med"/>
            <a:tailEnd type="none" w="med" len="med"/>
          </a:ln>
          <a:effectLst/>
        </p:spPr>
      </p:cxnSp>
      <p:pic>
        <p:nvPicPr>
          <p:cNvPr id="3084" name="Picture 12">
            <a:extLst>
              <a:ext uri="{FF2B5EF4-FFF2-40B4-BE49-F238E27FC236}">
                <a16:creationId xmlns:a16="http://schemas.microsoft.com/office/drawing/2014/main" id="{8E5B99A7-4A6F-46F6-A6FB-ECC23344A5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2677" y="2705664"/>
            <a:ext cx="5248275" cy="31908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C78D907-B380-3245-874C-D74B9DE2166E}"/>
              </a:ext>
            </a:extLst>
          </p:cNvPr>
          <p:cNvSpPr/>
          <p:nvPr/>
        </p:nvSpPr>
        <p:spPr>
          <a:xfrm>
            <a:off x="8207436" y="2243999"/>
            <a:ext cx="1832296" cy="461665"/>
          </a:xfrm>
          <a:prstGeom prst="rect">
            <a:avLst/>
          </a:prstGeom>
          <a:solidFill>
            <a:schemeClr val="bg1">
              <a:lumMod val="95000"/>
              <a:alpha val="5000"/>
            </a:schemeClr>
          </a:solidFill>
          <a:ln>
            <a:solidFill>
              <a:srgbClr val="FFC000"/>
            </a:solidFill>
          </a:ln>
        </p:spPr>
        <p:txBody>
          <a:bodyPr wrap="none">
            <a:spAutoFit/>
          </a:bodyPr>
          <a:lstStyle/>
          <a:p>
            <a:r>
              <a:rPr lang="en-US" sz="2400" dirty="0">
                <a:solidFill>
                  <a:srgbClr val="FFC000"/>
                </a:solidFill>
                <a:latin typeface="Adobe Garamond Pro" panose="02020502060506020403" pitchFamily="18" charset="0"/>
              </a:rPr>
              <a:t>Drive mode 6</a:t>
            </a:r>
          </a:p>
        </p:txBody>
      </p:sp>
      <p:sp>
        <p:nvSpPr>
          <p:cNvPr id="14" name="Rectangle 13">
            <a:extLst>
              <a:ext uri="{FF2B5EF4-FFF2-40B4-BE49-F238E27FC236}">
                <a16:creationId xmlns:a16="http://schemas.microsoft.com/office/drawing/2014/main" id="{D387C90C-9B4A-4830-8B32-20F7F7593844}"/>
              </a:ext>
            </a:extLst>
          </p:cNvPr>
          <p:cNvSpPr/>
          <p:nvPr/>
        </p:nvSpPr>
        <p:spPr>
          <a:xfrm>
            <a:off x="2877312" y="2236379"/>
            <a:ext cx="3194016" cy="461665"/>
          </a:xfrm>
          <a:prstGeom prst="rect">
            <a:avLst/>
          </a:prstGeom>
          <a:solidFill>
            <a:srgbClr val="92D050">
              <a:alpha val="3000"/>
            </a:srgbClr>
          </a:solidFill>
          <a:ln>
            <a:solidFill>
              <a:srgbClr val="007B00"/>
            </a:solidFill>
          </a:ln>
        </p:spPr>
        <p:txBody>
          <a:bodyPr wrap="none">
            <a:spAutoFit/>
          </a:bodyPr>
          <a:lstStyle/>
          <a:p>
            <a:r>
              <a:rPr lang="en-US" sz="2400" dirty="0">
                <a:solidFill>
                  <a:srgbClr val="007B00"/>
                </a:solidFill>
                <a:latin typeface="Adobe Garamond Pro" panose="02020502060506020403" pitchFamily="18" charset="0"/>
              </a:rPr>
              <a:t>Blockade drive frequency</a:t>
            </a:r>
            <a:endParaRPr lang="en-US" sz="2400" dirty="0">
              <a:solidFill>
                <a:srgbClr val="007B00"/>
              </a:solidFill>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1BF4B2A7-9A16-420F-AC79-78F499A93CB7}"/>
                  </a:ext>
                </a:extLst>
              </p:cNvPr>
              <p:cNvSpPr/>
              <p:nvPr/>
            </p:nvSpPr>
            <p:spPr>
              <a:xfrm>
                <a:off x="372238" y="5925164"/>
                <a:ext cx="4687758" cy="523220"/>
              </a:xfrm>
              <a:prstGeom prst="rect">
                <a:avLst/>
              </a:prstGeom>
            </p:spPr>
            <p:txBody>
              <a:bodyPr wrap="none">
                <a:spAutoFit/>
              </a:bodyPr>
              <a:lstStyle/>
              <a:p>
                <a:pPr marL="342900" indent="-342900">
                  <a:buFont typeface="Arial" panose="020B0604020202020204" pitchFamily="34" charset="0"/>
                  <a:buChar char="•"/>
                </a:pPr>
                <a:r>
                  <a:rPr lang="en-US" sz="2800" dirty="0">
                    <a:solidFill>
                      <a:srgbClr val="C00000"/>
                    </a:solidFill>
                    <a:latin typeface="Adobe Garamond Pro" panose="02020502060506020403" pitchFamily="18" charset="0"/>
                  </a:rPr>
                  <a:t>Disallows </a:t>
                </a:r>
                <a14:m>
                  <m:oMath xmlns:m="http://schemas.openxmlformats.org/officeDocument/2006/math">
                    <m:d>
                      <m:dPr>
                        <m:begChr m:val="|"/>
                        <m:endChr m:val="⟩"/>
                        <m:ctrlPr>
                          <a:rPr lang="en-US" sz="2800" b="0" i="1" smtClean="0">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20</m:t>
                        </m:r>
                      </m:e>
                    </m:d>
                    <m:r>
                      <a:rPr lang="en-US" sz="2800" b="0" i="0" smtClean="0">
                        <a:solidFill>
                          <a:srgbClr val="C00000"/>
                        </a:solidFill>
                        <a:latin typeface="Cambria Math" panose="02040503050406030204" pitchFamily="18" charset="0"/>
                      </a:rPr>
                      <m:t>, </m:t>
                    </m:r>
                    <m:d>
                      <m:dPr>
                        <m:begChr m:val="|"/>
                        <m:endChr m:val="⟩"/>
                        <m:ctrlPr>
                          <a:rPr lang="en-US" sz="2800" i="1">
                            <a:solidFill>
                              <a:srgbClr val="C00000"/>
                            </a:solidFill>
                            <a:latin typeface="Cambria Math" panose="02040503050406030204" pitchFamily="18" charset="0"/>
                          </a:rPr>
                        </m:ctrlPr>
                      </m:dPr>
                      <m:e>
                        <m:r>
                          <a:rPr lang="en-US" sz="2800" i="1">
                            <a:solidFill>
                              <a:srgbClr val="C00000"/>
                            </a:solidFill>
                            <a:latin typeface="Cambria Math" panose="02040503050406030204" pitchFamily="18" charset="0"/>
                          </a:rPr>
                          <m:t>0</m:t>
                        </m:r>
                        <m:r>
                          <a:rPr lang="en-US" sz="2800" b="0" i="1" smtClean="0">
                            <a:solidFill>
                              <a:srgbClr val="C00000"/>
                            </a:solidFill>
                            <a:latin typeface="Cambria Math" panose="02040503050406030204" pitchFamily="18" charset="0"/>
                          </a:rPr>
                          <m:t>2</m:t>
                        </m:r>
                      </m:e>
                    </m:d>
                    <m:r>
                      <a:rPr lang="en-US" sz="2800" b="0" i="1" smtClean="0">
                        <a:solidFill>
                          <a:srgbClr val="C00000"/>
                        </a:solidFill>
                        <a:latin typeface="Cambria Math" panose="02040503050406030204" pitchFamily="18" charset="0"/>
                      </a:rPr>
                      <m:t> </m:t>
                    </m:r>
                  </m:oMath>
                </a14:m>
                <a:r>
                  <a:rPr lang="en-US" sz="2800" dirty="0">
                    <a:solidFill>
                      <a:srgbClr val="C00000"/>
                    </a:solidFill>
                    <a:latin typeface="Adobe Garamond Pro" panose="02020502060506020403" pitchFamily="18" charset="0"/>
                  </a:rPr>
                  <a:t>and </a:t>
                </a:r>
                <a14:m>
                  <m:oMath xmlns:m="http://schemas.openxmlformats.org/officeDocument/2006/math">
                    <m:d>
                      <m:dPr>
                        <m:begChr m:val="|"/>
                        <m:endChr m:val="⟩"/>
                        <m:ctrlPr>
                          <a:rPr lang="en-US" sz="2800" i="1">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11</m:t>
                        </m:r>
                      </m:e>
                    </m:d>
                  </m:oMath>
                </a14:m>
                <a:endParaRPr lang="en-US" sz="2800" dirty="0"/>
              </a:p>
            </p:txBody>
          </p:sp>
        </mc:Choice>
        <mc:Fallback xmlns="">
          <p:sp>
            <p:nvSpPr>
              <p:cNvPr id="17" name="Rectangle 16">
                <a:extLst>
                  <a:ext uri="{FF2B5EF4-FFF2-40B4-BE49-F238E27FC236}">
                    <a16:creationId xmlns:a16="http://schemas.microsoft.com/office/drawing/2014/main" id="{1BF4B2A7-9A16-420F-AC79-78F499A93CB7}"/>
                  </a:ext>
                </a:extLst>
              </p:cNvPr>
              <p:cNvSpPr>
                <a:spLocks noRot="1" noChangeAspect="1" noMove="1" noResize="1" noEditPoints="1" noAdjustHandles="1" noChangeArrowheads="1" noChangeShapeType="1" noTextEdit="1"/>
              </p:cNvSpPr>
              <p:nvPr/>
            </p:nvSpPr>
            <p:spPr>
              <a:xfrm>
                <a:off x="372238" y="5925164"/>
                <a:ext cx="4687758" cy="523220"/>
              </a:xfrm>
              <a:prstGeom prst="rect">
                <a:avLst/>
              </a:prstGeom>
              <a:blipFill>
                <a:blip r:embed="rId8"/>
                <a:stretch>
                  <a:fillRect l="-2341" t="-11628" b="-33721"/>
                </a:stretch>
              </a:blipFill>
            </p:spPr>
            <p:txBody>
              <a:bodyPr/>
              <a:lstStyle/>
              <a:p>
                <a:r>
                  <a:rPr lang="en-US">
                    <a:noFill/>
                  </a:rPr>
                  <a:t> </a:t>
                </a:r>
              </a:p>
            </p:txBody>
          </p:sp>
        </mc:Fallback>
      </mc:AlternateContent>
    </p:spTree>
    <p:extLst>
      <p:ext uri="{BB962C8B-B14F-4D97-AF65-F5344CB8AC3E}">
        <p14:creationId xmlns:p14="http://schemas.microsoft.com/office/powerpoint/2010/main" val="1361981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0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08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5" grpId="0"/>
      <p:bldP spid="16" grpId="0" animBg="1"/>
      <p:bldP spid="14" grpId="0" animBg="1"/>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94F4A69-D65F-E145-B2A6-67EB787FCB22}"/>
                  </a:ext>
                </a:extLst>
              </p:cNvPr>
              <p:cNvSpPr/>
              <p:nvPr/>
            </p:nvSpPr>
            <p:spPr>
              <a:xfrm>
                <a:off x="243418" y="791493"/>
                <a:ext cx="9912517" cy="2862322"/>
              </a:xfrm>
              <a:prstGeom prst="rect">
                <a:avLst/>
              </a:prstGeom>
            </p:spPr>
            <p:txBody>
              <a:bodyPr wrap="square">
                <a:spAutoFit/>
              </a:bodyPr>
              <a:lstStyle/>
              <a:p>
                <a:pPr marL="457200" indent="-457200">
                  <a:buFont typeface="Arial" panose="020B0604020202020204" pitchFamily="34" charset="0"/>
                  <a:buChar char="•"/>
                </a:pPr>
                <a:r>
                  <a:rPr lang="en-US" sz="2800" dirty="0">
                    <a:latin typeface="Adobe Garamond Pro" panose="02020502060506020403" pitchFamily="18" charset="0"/>
                  </a:rPr>
                  <a:t>Modes typically have different </a:t>
                </a:r>
                <a14:m>
                  <m:oMath xmlns:m="http://schemas.openxmlformats.org/officeDocument/2006/math">
                    <m:r>
                      <a:rPr lang="en-US" sz="2800" i="1">
                        <a:latin typeface="Cambria Math" panose="02040503050406030204" pitchFamily="18" charset="0"/>
                      </a:rPr>
                      <m:t>𝜒</m:t>
                    </m:r>
                  </m:oMath>
                </a14:m>
                <a:r>
                  <a:rPr lang="en-US" sz="2800" dirty="0">
                    <a:latin typeface="Adobe Garamond Pro" panose="02020502060506020403" pitchFamily="18" charset="0"/>
                  </a:rPr>
                  <a:t> shifts</a:t>
                </a:r>
              </a:p>
              <a:p>
                <a:pPr marL="457200" indent="-457200">
                  <a:buFont typeface="Arial" panose="020B0604020202020204" pitchFamily="34" charset="0"/>
                  <a:buChar char="•"/>
                </a:pPr>
                <a:r>
                  <a:rPr lang="en-US" sz="2800" dirty="0">
                    <a:latin typeface="Adobe Garamond Pro" panose="02020502060506020403" pitchFamily="18" charset="0"/>
                  </a:rPr>
                  <a:t>Qubit cannot distinguish between modes if </a:t>
                </a:r>
                <a14:m>
                  <m:oMath xmlns:m="http://schemas.openxmlformats.org/officeDocument/2006/math">
                    <m:r>
                      <a:rPr lang="en-US" sz="2800" i="1">
                        <a:latin typeface="Cambria Math" panose="02040503050406030204" pitchFamily="18" charset="0"/>
                      </a:rPr>
                      <m:t>𝜒</m:t>
                    </m:r>
                    <m:r>
                      <a:rPr lang="en-US" sz="2800" i="1">
                        <a:latin typeface="Cambria Math" panose="02040503050406030204" pitchFamily="18" charset="0"/>
                      </a:rPr>
                      <m:t> </m:t>
                    </m:r>
                  </m:oMath>
                </a14:m>
                <a:r>
                  <a:rPr lang="en-US" sz="2800" dirty="0">
                    <a:latin typeface="Adobe Garamond Pro" panose="02020502060506020403" pitchFamily="18" charset="0"/>
                  </a:rPr>
                  <a:t>shifts are the same</a:t>
                </a:r>
              </a:p>
              <a:p>
                <a:pPr marL="457200" indent="-457200">
                  <a:buFont typeface="Arial" panose="020B0604020202020204" pitchFamily="34" charset="0"/>
                  <a:buChar char="•"/>
                </a:pPr>
                <a:r>
                  <a:rPr lang="en-US" sz="2800" dirty="0">
                    <a:solidFill>
                      <a:srgbClr val="007B00"/>
                    </a:solidFill>
                    <a:latin typeface="Adobe Garamond Pro" panose="02020502060506020403" pitchFamily="18" charset="0"/>
                  </a:rPr>
                  <a:t>Blockade drive generates interactions between modes</a:t>
                </a:r>
              </a:p>
              <a:p>
                <a:pPr marL="800100" lvl="1" indent="-342900">
                  <a:buFont typeface="Courier New" panose="02070309020205020404" pitchFamily="49" charset="0"/>
                  <a:buChar char="o"/>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p:txBody>
          </p:sp>
        </mc:Choice>
        <mc:Fallback xmlns="">
          <p:sp>
            <p:nvSpPr>
              <p:cNvPr id="4" name="Rectangle 3">
                <a:extLst>
                  <a:ext uri="{FF2B5EF4-FFF2-40B4-BE49-F238E27FC236}">
                    <a16:creationId xmlns:a16="http://schemas.microsoft.com/office/drawing/2014/main" id="{394F4A69-D65F-E145-B2A6-67EB787FCB22}"/>
                  </a:ext>
                </a:extLst>
              </p:cNvPr>
              <p:cNvSpPr>
                <a:spLocks noRot="1" noChangeAspect="1" noMove="1" noResize="1" noEditPoints="1" noAdjustHandles="1" noChangeArrowheads="1" noChangeShapeType="1" noTextEdit="1"/>
              </p:cNvSpPr>
              <p:nvPr/>
            </p:nvSpPr>
            <p:spPr>
              <a:xfrm>
                <a:off x="243418" y="791493"/>
                <a:ext cx="9912517" cy="2862322"/>
              </a:xfrm>
              <a:prstGeom prst="rect">
                <a:avLst/>
              </a:prstGeom>
              <a:blipFill>
                <a:blip r:embed="rId3"/>
                <a:stretch>
                  <a:fillRect l="-1107" t="-2345"/>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1B45C54-AF98-4063-B8AD-9399EA1EF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48" y="2660904"/>
            <a:ext cx="6048375" cy="3238500"/>
          </a:xfrm>
          <a:prstGeom prst="rect">
            <a:avLst/>
          </a:prstGeom>
        </p:spPr>
      </p:pic>
      <p:cxnSp>
        <p:nvCxnSpPr>
          <p:cNvPr id="13" name="Straight Connector 12">
            <a:extLst>
              <a:ext uri="{FF2B5EF4-FFF2-40B4-BE49-F238E27FC236}">
                <a16:creationId xmlns:a16="http://schemas.microsoft.com/office/drawing/2014/main" id="{5841E15D-A24A-45E1-83C9-C8E04854CCAF}"/>
              </a:ext>
            </a:extLst>
          </p:cNvPr>
          <p:cNvCxnSpPr>
            <a:cxnSpLocks/>
          </p:cNvCxnSpPr>
          <p:nvPr/>
        </p:nvCxnSpPr>
        <p:spPr bwMode="auto">
          <a:xfrm>
            <a:off x="3996626" y="2632328"/>
            <a:ext cx="0" cy="2749742"/>
          </a:xfrm>
          <a:prstGeom prst="line">
            <a:avLst/>
          </a:prstGeom>
          <a:solidFill>
            <a:srgbClr val="F3F3F3"/>
          </a:solidFill>
          <a:ln w="28575" cap="flat" cmpd="sng" algn="ctr">
            <a:solidFill>
              <a:srgbClr val="007B00"/>
            </a:solidFill>
            <a:prstDash val="solid"/>
            <a:round/>
            <a:headEnd type="stealth" w="med" len="med"/>
            <a:tailEnd type="none" w="med" len="med"/>
          </a:ln>
          <a:effectLst/>
        </p:spPr>
      </p:cxnSp>
      <p:sp>
        <p:nvSpPr>
          <p:cNvPr id="14" name="Rectangle 13">
            <a:extLst>
              <a:ext uri="{FF2B5EF4-FFF2-40B4-BE49-F238E27FC236}">
                <a16:creationId xmlns:a16="http://schemas.microsoft.com/office/drawing/2014/main" id="{EF7AF3D4-BF02-480C-858D-8E5A0F71852A}"/>
              </a:ext>
            </a:extLst>
          </p:cNvPr>
          <p:cNvSpPr/>
          <p:nvPr/>
        </p:nvSpPr>
        <p:spPr>
          <a:xfrm>
            <a:off x="2877312" y="2236379"/>
            <a:ext cx="3194016" cy="461665"/>
          </a:xfrm>
          <a:prstGeom prst="rect">
            <a:avLst/>
          </a:prstGeom>
          <a:solidFill>
            <a:srgbClr val="92D050">
              <a:alpha val="3000"/>
            </a:srgbClr>
          </a:solidFill>
          <a:ln>
            <a:solidFill>
              <a:srgbClr val="007B00"/>
            </a:solidFill>
          </a:ln>
        </p:spPr>
        <p:txBody>
          <a:bodyPr wrap="none">
            <a:spAutoFit/>
          </a:bodyPr>
          <a:lstStyle/>
          <a:p>
            <a:r>
              <a:rPr lang="en-US" sz="2400" dirty="0">
                <a:solidFill>
                  <a:srgbClr val="007B00"/>
                </a:solidFill>
                <a:latin typeface="Adobe Garamond Pro" panose="02020502060506020403" pitchFamily="18" charset="0"/>
              </a:rPr>
              <a:t>Blockade drive frequency</a:t>
            </a:r>
            <a:endParaRPr lang="en-US" sz="2400" dirty="0">
              <a:solidFill>
                <a:srgbClr val="007B00"/>
              </a:solidFill>
            </a:endParaRPr>
          </a:p>
        </p:txBody>
      </p:sp>
      <p:pic>
        <p:nvPicPr>
          <p:cNvPr id="3086" name="Picture 14">
            <a:extLst>
              <a:ext uri="{FF2B5EF4-FFF2-40B4-BE49-F238E27FC236}">
                <a16:creationId xmlns:a16="http://schemas.microsoft.com/office/drawing/2014/main" id="{D853772A-ACD2-4BB9-AB30-0322F0991C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784" y="2706624"/>
            <a:ext cx="5248275" cy="3190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691DD4F-65C1-4AE7-8E1C-7834F26833FA}"/>
              </a:ext>
            </a:extLst>
          </p:cNvPr>
          <p:cNvSpPr/>
          <p:nvPr/>
        </p:nvSpPr>
        <p:spPr>
          <a:xfrm>
            <a:off x="1037222" y="3201384"/>
            <a:ext cx="1578317" cy="1107996"/>
          </a:xfrm>
          <a:prstGeom prst="rect">
            <a:avLst/>
          </a:prstGeom>
        </p:spPr>
        <p:txBody>
          <a:bodyPr wrap="none">
            <a:spAutoFit/>
          </a:bodyPr>
          <a:lstStyle/>
          <a:p>
            <a:pPr marL="457200" indent="-457200">
              <a:buFont typeface="Arial" panose="020B0604020202020204" pitchFamily="34" charset="0"/>
              <a:buChar char="•"/>
            </a:pPr>
            <a:r>
              <a:rPr lang="en-US" sz="2400" dirty="0">
                <a:solidFill>
                  <a:srgbClr val="FFC000"/>
                </a:solidFill>
                <a:latin typeface="Adobe Garamond Pro" panose="02020502060506020403" pitchFamily="18" charset="0"/>
              </a:rPr>
              <a:t>Mode 6</a:t>
            </a:r>
          </a:p>
          <a:p>
            <a:pPr marL="457200" indent="-457200">
              <a:buFont typeface="Arial" panose="020B0604020202020204" pitchFamily="34" charset="0"/>
              <a:buChar char="•"/>
            </a:pPr>
            <a:r>
              <a:rPr lang="en-US" sz="2400" dirty="0">
                <a:solidFill>
                  <a:srgbClr val="7030A0"/>
                </a:solidFill>
                <a:latin typeface="Adobe Garamond Pro" panose="02020502060506020403" pitchFamily="18" charset="0"/>
              </a:rPr>
              <a:t>Mode 5</a:t>
            </a:r>
          </a:p>
          <a:p>
            <a:pPr marL="457200" indent="-457200">
              <a:buFont typeface="Arial" panose="020B0604020202020204" pitchFamily="34" charset="0"/>
              <a:buChar char="•"/>
            </a:pPr>
            <a:endParaRPr lang="en-US" dirty="0">
              <a:solidFill>
                <a:srgbClr val="FFC000"/>
              </a:solidFill>
              <a:latin typeface="Adobe Garamond Pro" panose="02020502060506020403" pitchFamily="18" charset="0"/>
            </a:endParaRPr>
          </a:p>
        </p:txBody>
      </p:sp>
      <p:sp>
        <p:nvSpPr>
          <p:cNvPr id="2" name="Title 1">
            <a:extLst>
              <a:ext uri="{FF2B5EF4-FFF2-40B4-BE49-F238E27FC236}">
                <a16:creationId xmlns:a16="http://schemas.microsoft.com/office/drawing/2014/main" id="{1CC2F638-AEA0-5D4C-8E29-2B9192F3040E}"/>
              </a:ext>
            </a:extLst>
          </p:cNvPr>
          <p:cNvSpPr>
            <a:spLocks noGrp="1"/>
          </p:cNvSpPr>
          <p:nvPr>
            <p:ph type="title"/>
          </p:nvPr>
        </p:nvSpPr>
        <p:spPr>
          <a:xfrm>
            <a:off x="243419" y="188978"/>
            <a:ext cx="12509413" cy="496822"/>
          </a:xfrm>
        </p:spPr>
        <p:txBody>
          <a:bodyPr/>
          <a:lstStyle/>
          <a:p>
            <a:r>
              <a:rPr lang="en-US" sz="3400" dirty="0"/>
              <a:t>Multimode interactions through photon blockade</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C1E4358C-6FB1-4E9A-AB64-B4717444267B}"/>
                  </a:ext>
                </a:extLst>
              </p:cNvPr>
              <p:cNvSpPr/>
              <p:nvPr/>
            </p:nvSpPr>
            <p:spPr>
              <a:xfrm>
                <a:off x="372238" y="5925164"/>
                <a:ext cx="4687758" cy="523220"/>
              </a:xfrm>
              <a:prstGeom prst="rect">
                <a:avLst/>
              </a:prstGeom>
            </p:spPr>
            <p:txBody>
              <a:bodyPr wrap="none">
                <a:spAutoFit/>
              </a:bodyPr>
              <a:lstStyle/>
              <a:p>
                <a:pPr marL="342900" indent="-342900">
                  <a:buFont typeface="Arial" panose="020B0604020202020204" pitchFamily="34" charset="0"/>
                  <a:buChar char="•"/>
                </a:pPr>
                <a:r>
                  <a:rPr lang="en-US" sz="2800" dirty="0">
                    <a:solidFill>
                      <a:srgbClr val="C00000"/>
                    </a:solidFill>
                    <a:latin typeface="Adobe Garamond Pro" panose="02020502060506020403" pitchFamily="18" charset="0"/>
                  </a:rPr>
                  <a:t>Disallows </a:t>
                </a:r>
                <a14:m>
                  <m:oMath xmlns:m="http://schemas.openxmlformats.org/officeDocument/2006/math">
                    <m:d>
                      <m:dPr>
                        <m:begChr m:val="|"/>
                        <m:endChr m:val="⟩"/>
                        <m:ctrlPr>
                          <a:rPr lang="en-US" sz="2800" b="0" i="1" smtClean="0">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20</m:t>
                        </m:r>
                      </m:e>
                    </m:d>
                    <m:r>
                      <a:rPr lang="en-US" sz="2800" b="0" i="0" smtClean="0">
                        <a:solidFill>
                          <a:srgbClr val="C00000"/>
                        </a:solidFill>
                        <a:latin typeface="Cambria Math" panose="02040503050406030204" pitchFamily="18" charset="0"/>
                      </a:rPr>
                      <m:t>, </m:t>
                    </m:r>
                    <m:d>
                      <m:dPr>
                        <m:begChr m:val="|"/>
                        <m:endChr m:val="⟩"/>
                        <m:ctrlPr>
                          <a:rPr lang="en-US" sz="2800" i="1">
                            <a:solidFill>
                              <a:srgbClr val="C00000"/>
                            </a:solidFill>
                            <a:latin typeface="Cambria Math" panose="02040503050406030204" pitchFamily="18" charset="0"/>
                          </a:rPr>
                        </m:ctrlPr>
                      </m:dPr>
                      <m:e>
                        <m:r>
                          <a:rPr lang="en-US" sz="2800" i="1">
                            <a:solidFill>
                              <a:srgbClr val="C00000"/>
                            </a:solidFill>
                            <a:latin typeface="Cambria Math" panose="02040503050406030204" pitchFamily="18" charset="0"/>
                          </a:rPr>
                          <m:t>0</m:t>
                        </m:r>
                        <m:r>
                          <a:rPr lang="en-US" sz="2800" b="0" i="1" smtClean="0">
                            <a:solidFill>
                              <a:srgbClr val="C00000"/>
                            </a:solidFill>
                            <a:latin typeface="Cambria Math" panose="02040503050406030204" pitchFamily="18" charset="0"/>
                          </a:rPr>
                          <m:t>2</m:t>
                        </m:r>
                      </m:e>
                    </m:d>
                    <m:r>
                      <a:rPr lang="en-US" sz="2800" b="0" i="1" smtClean="0">
                        <a:solidFill>
                          <a:srgbClr val="C00000"/>
                        </a:solidFill>
                        <a:latin typeface="Cambria Math" panose="02040503050406030204" pitchFamily="18" charset="0"/>
                      </a:rPr>
                      <m:t> </m:t>
                    </m:r>
                  </m:oMath>
                </a14:m>
                <a:r>
                  <a:rPr lang="en-US" sz="2800" dirty="0">
                    <a:solidFill>
                      <a:srgbClr val="C00000"/>
                    </a:solidFill>
                    <a:latin typeface="Adobe Garamond Pro" panose="02020502060506020403" pitchFamily="18" charset="0"/>
                  </a:rPr>
                  <a:t>and </a:t>
                </a:r>
                <a14:m>
                  <m:oMath xmlns:m="http://schemas.openxmlformats.org/officeDocument/2006/math">
                    <m:d>
                      <m:dPr>
                        <m:begChr m:val="|"/>
                        <m:endChr m:val="⟩"/>
                        <m:ctrlPr>
                          <a:rPr lang="en-US" sz="2800" i="1">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11</m:t>
                        </m:r>
                      </m:e>
                    </m:d>
                  </m:oMath>
                </a14:m>
                <a:endParaRPr lang="en-US" sz="2800" dirty="0"/>
              </a:p>
            </p:txBody>
          </p:sp>
        </mc:Choice>
        <mc:Fallback xmlns="">
          <p:sp>
            <p:nvSpPr>
              <p:cNvPr id="27" name="Rectangle 26">
                <a:extLst>
                  <a:ext uri="{FF2B5EF4-FFF2-40B4-BE49-F238E27FC236}">
                    <a16:creationId xmlns:a16="http://schemas.microsoft.com/office/drawing/2014/main" id="{C1E4358C-6FB1-4E9A-AB64-B4717444267B}"/>
                  </a:ext>
                </a:extLst>
              </p:cNvPr>
              <p:cNvSpPr>
                <a:spLocks noRot="1" noChangeAspect="1" noMove="1" noResize="1" noEditPoints="1" noAdjustHandles="1" noChangeArrowheads="1" noChangeShapeType="1" noTextEdit="1"/>
              </p:cNvSpPr>
              <p:nvPr/>
            </p:nvSpPr>
            <p:spPr>
              <a:xfrm>
                <a:off x="372238" y="5925164"/>
                <a:ext cx="4687758" cy="523220"/>
              </a:xfrm>
              <a:prstGeom prst="rect">
                <a:avLst/>
              </a:prstGeom>
              <a:blipFill>
                <a:blip r:embed="rId6"/>
                <a:stretch>
                  <a:fillRect l="-2341" t="-11628" b="-33721"/>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E3B8A390-7037-DD41-BAA9-D6F9AD71C59E}"/>
              </a:ext>
            </a:extLst>
          </p:cNvPr>
          <p:cNvSpPr/>
          <p:nvPr/>
        </p:nvSpPr>
        <p:spPr>
          <a:xfrm>
            <a:off x="8211312" y="2240280"/>
            <a:ext cx="1832296" cy="461665"/>
          </a:xfrm>
          <a:prstGeom prst="rect">
            <a:avLst/>
          </a:prstGeom>
          <a:solidFill>
            <a:schemeClr val="bg1">
              <a:lumMod val="95000"/>
              <a:alpha val="10000"/>
            </a:schemeClr>
          </a:solidFill>
          <a:ln>
            <a:solidFill>
              <a:srgbClr val="7030A0"/>
            </a:solidFill>
          </a:ln>
        </p:spPr>
        <p:txBody>
          <a:bodyPr wrap="none">
            <a:spAutoFit/>
          </a:bodyPr>
          <a:lstStyle/>
          <a:p>
            <a:r>
              <a:rPr lang="en-US" sz="2400" dirty="0">
                <a:solidFill>
                  <a:srgbClr val="7030A0"/>
                </a:solidFill>
                <a:latin typeface="Adobe Garamond Pro" panose="02020502060506020403" pitchFamily="18" charset="0"/>
              </a:rPr>
              <a:t>Drive mode 5</a:t>
            </a:r>
          </a:p>
        </p:txBody>
      </p:sp>
    </p:spTree>
    <p:extLst>
      <p:ext uri="{BB962C8B-B14F-4D97-AF65-F5344CB8AC3E}">
        <p14:creationId xmlns:p14="http://schemas.microsoft.com/office/powerpoint/2010/main" val="2244706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F638-AEA0-5D4C-8E29-2B9192F3040E}"/>
              </a:ext>
            </a:extLst>
          </p:cNvPr>
          <p:cNvSpPr>
            <a:spLocks noGrp="1"/>
          </p:cNvSpPr>
          <p:nvPr>
            <p:ph type="title"/>
          </p:nvPr>
        </p:nvSpPr>
        <p:spPr>
          <a:xfrm>
            <a:off x="243419" y="188978"/>
            <a:ext cx="12509413" cy="496822"/>
          </a:xfrm>
        </p:spPr>
        <p:txBody>
          <a:bodyPr/>
          <a:lstStyle/>
          <a:p>
            <a:r>
              <a:rPr lang="en-US" sz="3400" dirty="0"/>
              <a:t>Multimode interactions through photon blockade</a:t>
            </a:r>
          </a:p>
        </p:txBody>
      </p:sp>
      <p:pic>
        <p:nvPicPr>
          <p:cNvPr id="8" name="Picture 7">
            <a:extLst>
              <a:ext uri="{FF2B5EF4-FFF2-40B4-BE49-F238E27FC236}">
                <a16:creationId xmlns:a16="http://schemas.microsoft.com/office/drawing/2014/main" id="{B1B45C54-AF98-4063-B8AD-9399EA1EF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 y="2660904"/>
            <a:ext cx="6048375" cy="3238500"/>
          </a:xfrm>
          <a:prstGeom prst="rect">
            <a:avLst/>
          </a:prstGeom>
        </p:spPr>
      </p:pic>
      <p:pic>
        <p:nvPicPr>
          <p:cNvPr id="3088" name="Picture 16">
            <a:extLst>
              <a:ext uri="{FF2B5EF4-FFF2-40B4-BE49-F238E27FC236}">
                <a16:creationId xmlns:a16="http://schemas.microsoft.com/office/drawing/2014/main" id="{A89EC22C-2BC5-4E36-AB4F-B2C7925517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784" y="2706624"/>
            <a:ext cx="5248275" cy="31908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94F4A69-D65F-E145-B2A6-67EB787FCB22}"/>
                  </a:ext>
                </a:extLst>
              </p:cNvPr>
              <p:cNvSpPr/>
              <p:nvPr/>
            </p:nvSpPr>
            <p:spPr>
              <a:xfrm>
                <a:off x="243418" y="791493"/>
                <a:ext cx="9912517" cy="1384995"/>
              </a:xfrm>
              <a:prstGeom prst="rect">
                <a:avLst/>
              </a:prstGeom>
            </p:spPr>
            <p:txBody>
              <a:bodyPr wrap="square">
                <a:spAutoFit/>
              </a:bodyPr>
              <a:lstStyle/>
              <a:p>
                <a:pPr marL="457200" indent="-457200">
                  <a:buFont typeface="Arial" panose="020B0604020202020204" pitchFamily="34" charset="0"/>
                  <a:buChar char="•"/>
                </a:pPr>
                <a:r>
                  <a:rPr lang="en-US" sz="2800" dirty="0">
                    <a:latin typeface="Adobe Garamond Pro" panose="02020502060506020403" pitchFamily="18" charset="0"/>
                  </a:rPr>
                  <a:t>Modes typically have different </a:t>
                </a:r>
                <a14:m>
                  <m:oMath xmlns:m="http://schemas.openxmlformats.org/officeDocument/2006/math">
                    <m:r>
                      <a:rPr lang="en-US" sz="2800" i="1">
                        <a:latin typeface="Cambria Math" panose="02040503050406030204" pitchFamily="18" charset="0"/>
                      </a:rPr>
                      <m:t>𝜒</m:t>
                    </m:r>
                  </m:oMath>
                </a14:m>
                <a:r>
                  <a:rPr lang="en-US" sz="2800" dirty="0">
                    <a:latin typeface="Adobe Garamond Pro" panose="02020502060506020403" pitchFamily="18" charset="0"/>
                  </a:rPr>
                  <a:t> shifts</a:t>
                </a:r>
              </a:p>
              <a:p>
                <a:pPr marL="457200" indent="-457200">
                  <a:buFont typeface="Arial" panose="020B0604020202020204" pitchFamily="34" charset="0"/>
                  <a:buChar char="•"/>
                </a:pPr>
                <a:r>
                  <a:rPr lang="en-US" sz="2800" dirty="0">
                    <a:latin typeface="Adobe Garamond Pro" panose="02020502060506020403" pitchFamily="18" charset="0"/>
                  </a:rPr>
                  <a:t>Qubit cannot distinguish between modes if </a:t>
                </a:r>
                <a14:m>
                  <m:oMath xmlns:m="http://schemas.openxmlformats.org/officeDocument/2006/math">
                    <m:r>
                      <a:rPr lang="en-US" sz="2800" i="1">
                        <a:latin typeface="Cambria Math" panose="02040503050406030204" pitchFamily="18" charset="0"/>
                      </a:rPr>
                      <m:t>𝜒</m:t>
                    </m:r>
                    <m:r>
                      <a:rPr lang="en-US" sz="2800" i="1">
                        <a:latin typeface="Cambria Math" panose="02040503050406030204" pitchFamily="18" charset="0"/>
                      </a:rPr>
                      <m:t> </m:t>
                    </m:r>
                  </m:oMath>
                </a14:m>
                <a:r>
                  <a:rPr lang="en-US" sz="2800" dirty="0">
                    <a:latin typeface="Adobe Garamond Pro" panose="02020502060506020403" pitchFamily="18" charset="0"/>
                  </a:rPr>
                  <a:t>shifts are the same</a:t>
                </a:r>
              </a:p>
              <a:p>
                <a:pPr marL="457200" indent="-457200">
                  <a:buFont typeface="Arial" panose="020B0604020202020204" pitchFamily="34" charset="0"/>
                  <a:buChar char="•"/>
                </a:pPr>
                <a:r>
                  <a:rPr lang="en-US" sz="2800" dirty="0">
                    <a:solidFill>
                      <a:srgbClr val="007B00"/>
                    </a:solidFill>
                    <a:latin typeface="Adobe Garamond Pro" panose="02020502060506020403" pitchFamily="18" charset="0"/>
                  </a:rPr>
                  <a:t>Blockade drive generates interactions between modes</a:t>
                </a:r>
                <a:endParaRPr lang="en-US" sz="2400" dirty="0">
                  <a:solidFill>
                    <a:srgbClr val="007B00"/>
                  </a:solidFill>
                  <a:latin typeface="Adobe Garamond Pro" panose="02020502060506020403" pitchFamily="18" charset="0"/>
                </a:endParaRPr>
              </a:p>
            </p:txBody>
          </p:sp>
        </mc:Choice>
        <mc:Fallback xmlns="">
          <p:sp>
            <p:nvSpPr>
              <p:cNvPr id="4" name="Rectangle 3">
                <a:extLst>
                  <a:ext uri="{FF2B5EF4-FFF2-40B4-BE49-F238E27FC236}">
                    <a16:creationId xmlns:a16="http://schemas.microsoft.com/office/drawing/2014/main" id="{394F4A69-D65F-E145-B2A6-67EB787FCB22}"/>
                  </a:ext>
                </a:extLst>
              </p:cNvPr>
              <p:cNvSpPr>
                <a:spLocks noRot="1" noChangeAspect="1" noMove="1" noResize="1" noEditPoints="1" noAdjustHandles="1" noChangeArrowheads="1" noChangeShapeType="1" noTextEdit="1"/>
              </p:cNvSpPr>
              <p:nvPr/>
            </p:nvSpPr>
            <p:spPr>
              <a:xfrm>
                <a:off x="243418" y="791493"/>
                <a:ext cx="9912517" cy="1384995"/>
              </a:xfrm>
              <a:prstGeom prst="rect">
                <a:avLst/>
              </a:prstGeom>
              <a:blipFill>
                <a:blip r:embed="rId5"/>
                <a:stretch>
                  <a:fillRect l="-1107" t="-4846" b="-11454"/>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269EBB15-9E16-0C45-AB34-4E788E67809D}"/>
              </a:ext>
            </a:extLst>
          </p:cNvPr>
          <p:cNvSpPr/>
          <p:nvPr/>
        </p:nvSpPr>
        <p:spPr>
          <a:xfrm>
            <a:off x="7456228" y="3904488"/>
            <a:ext cx="3419068" cy="830997"/>
          </a:xfrm>
          <a:prstGeom prst="rect">
            <a:avLst/>
          </a:prstGeom>
          <a:solidFill>
            <a:schemeClr val="accent2">
              <a:lumMod val="20000"/>
              <a:lumOff val="80000"/>
              <a:alpha val="10000"/>
            </a:schemeClr>
          </a:solidFill>
          <a:ln>
            <a:solidFill>
              <a:srgbClr val="7030A0"/>
            </a:solidFill>
          </a:ln>
        </p:spPr>
        <p:txBody>
          <a:bodyPr wrap="square">
            <a:spAutoFit/>
          </a:bodyPr>
          <a:lstStyle/>
          <a:p>
            <a:r>
              <a:rPr lang="en-US" sz="2400" dirty="0">
                <a:solidFill>
                  <a:srgbClr val="7030A0"/>
                </a:solidFill>
                <a:latin typeface="Adobe Garamond Pro" panose="02020502060506020403" pitchFamily="18" charset="0"/>
              </a:rPr>
              <a:t>Drive mode 6 after </a:t>
            </a:r>
          </a:p>
          <a:p>
            <a:r>
              <a:rPr lang="en-US" sz="2400" dirty="0">
                <a:solidFill>
                  <a:srgbClr val="7030A0"/>
                </a:solidFill>
                <a:latin typeface="Adobe Garamond Pro" panose="02020502060506020403" pitchFamily="18" charset="0"/>
              </a:rPr>
              <a:t>adding a photon in mode 5</a:t>
            </a:r>
          </a:p>
        </p:txBody>
      </p:sp>
      <p:sp>
        <p:nvSpPr>
          <p:cNvPr id="17" name="Rectangle 16">
            <a:extLst>
              <a:ext uri="{FF2B5EF4-FFF2-40B4-BE49-F238E27FC236}">
                <a16:creationId xmlns:a16="http://schemas.microsoft.com/office/drawing/2014/main" id="{C5F2D7CE-73C0-284D-851F-657A93CFED0F}"/>
              </a:ext>
            </a:extLst>
          </p:cNvPr>
          <p:cNvSpPr/>
          <p:nvPr/>
        </p:nvSpPr>
        <p:spPr>
          <a:xfrm>
            <a:off x="1037222" y="3201384"/>
            <a:ext cx="1578317" cy="1107996"/>
          </a:xfrm>
          <a:prstGeom prst="rect">
            <a:avLst/>
          </a:prstGeom>
        </p:spPr>
        <p:txBody>
          <a:bodyPr wrap="none">
            <a:spAutoFit/>
          </a:bodyPr>
          <a:lstStyle/>
          <a:p>
            <a:pPr marL="457200" indent="-457200">
              <a:buFont typeface="Arial" panose="020B0604020202020204" pitchFamily="34" charset="0"/>
              <a:buChar char="•"/>
            </a:pPr>
            <a:r>
              <a:rPr lang="en-US" sz="2400" dirty="0">
                <a:solidFill>
                  <a:srgbClr val="FFC000"/>
                </a:solidFill>
                <a:latin typeface="Adobe Garamond Pro" panose="02020502060506020403" pitchFamily="18" charset="0"/>
              </a:rPr>
              <a:t>Mode 6</a:t>
            </a:r>
          </a:p>
          <a:p>
            <a:pPr marL="457200" indent="-457200">
              <a:buFont typeface="Arial" panose="020B0604020202020204" pitchFamily="34" charset="0"/>
              <a:buChar char="•"/>
            </a:pPr>
            <a:r>
              <a:rPr lang="en-US" sz="2400" dirty="0">
                <a:solidFill>
                  <a:srgbClr val="7030A0"/>
                </a:solidFill>
                <a:latin typeface="Adobe Garamond Pro" panose="02020502060506020403" pitchFamily="18" charset="0"/>
              </a:rPr>
              <a:t>Mode 5</a:t>
            </a:r>
          </a:p>
          <a:p>
            <a:pPr marL="457200" indent="-457200">
              <a:buFont typeface="Arial" panose="020B0604020202020204" pitchFamily="34" charset="0"/>
              <a:buChar char="•"/>
            </a:pPr>
            <a:endParaRPr lang="en-US" dirty="0">
              <a:solidFill>
                <a:srgbClr val="FFC000"/>
              </a:solidFill>
              <a:latin typeface="Adobe Garamond Pro" panose="02020502060506020403" pitchFamily="18" charset="0"/>
            </a:endParaRPr>
          </a:p>
        </p:txBody>
      </p:sp>
      <p:sp>
        <p:nvSpPr>
          <p:cNvPr id="18" name="Rectangle 17">
            <a:extLst>
              <a:ext uri="{FF2B5EF4-FFF2-40B4-BE49-F238E27FC236}">
                <a16:creationId xmlns:a16="http://schemas.microsoft.com/office/drawing/2014/main" id="{281C1A08-0DE1-0140-AFC9-0BAE384EA0CA}"/>
              </a:ext>
            </a:extLst>
          </p:cNvPr>
          <p:cNvSpPr/>
          <p:nvPr/>
        </p:nvSpPr>
        <p:spPr>
          <a:xfrm>
            <a:off x="7888224" y="2235815"/>
            <a:ext cx="2359107" cy="523220"/>
          </a:xfrm>
          <a:prstGeom prst="rect">
            <a:avLst/>
          </a:prstGeom>
          <a:solidFill>
            <a:srgbClr val="FFC000">
              <a:alpha val="5000"/>
            </a:srgbClr>
          </a:solidFill>
          <a:ln>
            <a:solidFill>
              <a:srgbClr val="C00000"/>
            </a:solidFill>
          </a:ln>
        </p:spPr>
        <p:txBody>
          <a:bodyPr wrap="none">
            <a:spAutoFit/>
          </a:bodyPr>
          <a:lstStyle/>
          <a:p>
            <a:r>
              <a:rPr lang="en-US" sz="2800" dirty="0">
                <a:solidFill>
                  <a:srgbClr val="C00000"/>
                </a:solidFill>
                <a:latin typeface="Adobe Garamond Pro" panose="02020502060506020403" pitchFamily="18" charset="0"/>
              </a:rPr>
              <a:t>Entangling gate</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48D6062-6532-4B8E-A1B9-1B026E0093DF}"/>
                  </a:ext>
                </a:extLst>
              </p:cNvPr>
              <p:cNvSpPr/>
              <p:nvPr/>
            </p:nvSpPr>
            <p:spPr>
              <a:xfrm>
                <a:off x="372238" y="5925164"/>
                <a:ext cx="4687758" cy="523220"/>
              </a:xfrm>
              <a:prstGeom prst="rect">
                <a:avLst/>
              </a:prstGeom>
            </p:spPr>
            <p:txBody>
              <a:bodyPr wrap="none">
                <a:spAutoFit/>
              </a:bodyPr>
              <a:lstStyle/>
              <a:p>
                <a:pPr marL="342900" indent="-342900">
                  <a:buFont typeface="Arial" panose="020B0604020202020204" pitchFamily="34" charset="0"/>
                  <a:buChar char="•"/>
                </a:pPr>
                <a:r>
                  <a:rPr lang="en-US" sz="2800" dirty="0">
                    <a:solidFill>
                      <a:srgbClr val="C00000"/>
                    </a:solidFill>
                    <a:latin typeface="Adobe Garamond Pro" panose="02020502060506020403" pitchFamily="18" charset="0"/>
                  </a:rPr>
                  <a:t>Disallows </a:t>
                </a:r>
                <a14:m>
                  <m:oMath xmlns:m="http://schemas.openxmlformats.org/officeDocument/2006/math">
                    <m:d>
                      <m:dPr>
                        <m:begChr m:val="|"/>
                        <m:endChr m:val="⟩"/>
                        <m:ctrlPr>
                          <a:rPr lang="en-US" sz="2800" b="0" i="1" smtClean="0">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20</m:t>
                        </m:r>
                      </m:e>
                    </m:d>
                    <m:r>
                      <a:rPr lang="en-US" sz="2800" b="0" i="0" smtClean="0">
                        <a:solidFill>
                          <a:srgbClr val="C00000"/>
                        </a:solidFill>
                        <a:latin typeface="Cambria Math" panose="02040503050406030204" pitchFamily="18" charset="0"/>
                      </a:rPr>
                      <m:t>, </m:t>
                    </m:r>
                    <m:d>
                      <m:dPr>
                        <m:begChr m:val="|"/>
                        <m:endChr m:val="⟩"/>
                        <m:ctrlPr>
                          <a:rPr lang="en-US" sz="2800" i="1">
                            <a:solidFill>
                              <a:srgbClr val="C00000"/>
                            </a:solidFill>
                            <a:latin typeface="Cambria Math" panose="02040503050406030204" pitchFamily="18" charset="0"/>
                          </a:rPr>
                        </m:ctrlPr>
                      </m:dPr>
                      <m:e>
                        <m:r>
                          <a:rPr lang="en-US" sz="2800" i="1">
                            <a:solidFill>
                              <a:srgbClr val="C00000"/>
                            </a:solidFill>
                            <a:latin typeface="Cambria Math" panose="02040503050406030204" pitchFamily="18" charset="0"/>
                          </a:rPr>
                          <m:t>0</m:t>
                        </m:r>
                        <m:r>
                          <a:rPr lang="en-US" sz="2800" b="0" i="1" smtClean="0">
                            <a:solidFill>
                              <a:srgbClr val="C00000"/>
                            </a:solidFill>
                            <a:latin typeface="Cambria Math" panose="02040503050406030204" pitchFamily="18" charset="0"/>
                          </a:rPr>
                          <m:t>2</m:t>
                        </m:r>
                      </m:e>
                    </m:d>
                    <m:r>
                      <a:rPr lang="en-US" sz="2800" b="0" i="1" smtClean="0">
                        <a:solidFill>
                          <a:srgbClr val="C00000"/>
                        </a:solidFill>
                        <a:latin typeface="Cambria Math" panose="02040503050406030204" pitchFamily="18" charset="0"/>
                      </a:rPr>
                      <m:t> </m:t>
                    </m:r>
                  </m:oMath>
                </a14:m>
                <a:r>
                  <a:rPr lang="en-US" sz="2800" dirty="0">
                    <a:solidFill>
                      <a:srgbClr val="C00000"/>
                    </a:solidFill>
                    <a:latin typeface="Adobe Garamond Pro" panose="02020502060506020403" pitchFamily="18" charset="0"/>
                  </a:rPr>
                  <a:t>and </a:t>
                </a:r>
                <a14:m>
                  <m:oMath xmlns:m="http://schemas.openxmlformats.org/officeDocument/2006/math">
                    <m:d>
                      <m:dPr>
                        <m:begChr m:val="|"/>
                        <m:endChr m:val="⟩"/>
                        <m:ctrlPr>
                          <a:rPr lang="en-US" sz="2800" i="1">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11</m:t>
                        </m:r>
                      </m:e>
                    </m:d>
                  </m:oMath>
                </a14:m>
                <a:endParaRPr lang="en-US" sz="2800" dirty="0"/>
              </a:p>
            </p:txBody>
          </p:sp>
        </mc:Choice>
        <mc:Fallback xmlns="">
          <p:sp>
            <p:nvSpPr>
              <p:cNvPr id="12" name="Rectangle 11">
                <a:extLst>
                  <a:ext uri="{FF2B5EF4-FFF2-40B4-BE49-F238E27FC236}">
                    <a16:creationId xmlns:a16="http://schemas.microsoft.com/office/drawing/2014/main" id="{B48D6062-6532-4B8E-A1B9-1B026E0093DF}"/>
                  </a:ext>
                </a:extLst>
              </p:cNvPr>
              <p:cNvSpPr>
                <a:spLocks noRot="1" noChangeAspect="1" noMove="1" noResize="1" noEditPoints="1" noAdjustHandles="1" noChangeArrowheads="1" noChangeShapeType="1" noTextEdit="1"/>
              </p:cNvSpPr>
              <p:nvPr/>
            </p:nvSpPr>
            <p:spPr>
              <a:xfrm>
                <a:off x="372238" y="5925164"/>
                <a:ext cx="4687758" cy="523220"/>
              </a:xfrm>
              <a:prstGeom prst="rect">
                <a:avLst/>
              </a:prstGeom>
              <a:blipFill>
                <a:blip r:embed="rId6"/>
                <a:stretch>
                  <a:fillRect l="-2341" t="-11628" b="-33721"/>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510246DF-35BC-465A-99CC-1AB3FC224932}"/>
              </a:ext>
            </a:extLst>
          </p:cNvPr>
          <p:cNvCxnSpPr>
            <a:cxnSpLocks/>
          </p:cNvCxnSpPr>
          <p:nvPr/>
        </p:nvCxnSpPr>
        <p:spPr bwMode="auto">
          <a:xfrm>
            <a:off x="3996626" y="2632328"/>
            <a:ext cx="0" cy="2749742"/>
          </a:xfrm>
          <a:prstGeom prst="line">
            <a:avLst/>
          </a:prstGeom>
          <a:solidFill>
            <a:srgbClr val="F3F3F3"/>
          </a:solidFill>
          <a:ln w="28575" cap="flat" cmpd="sng" algn="ctr">
            <a:solidFill>
              <a:srgbClr val="007B00"/>
            </a:solidFill>
            <a:prstDash val="solid"/>
            <a:round/>
            <a:headEnd type="stealth" w="med" len="med"/>
            <a:tailEnd type="none" w="med" len="med"/>
          </a:ln>
          <a:effectLst/>
        </p:spPr>
      </p:cxnSp>
      <p:sp>
        <p:nvSpPr>
          <p:cNvPr id="15" name="Rectangle 14">
            <a:extLst>
              <a:ext uri="{FF2B5EF4-FFF2-40B4-BE49-F238E27FC236}">
                <a16:creationId xmlns:a16="http://schemas.microsoft.com/office/drawing/2014/main" id="{A70AA679-E7BD-4096-901A-A20760631874}"/>
              </a:ext>
            </a:extLst>
          </p:cNvPr>
          <p:cNvSpPr/>
          <p:nvPr/>
        </p:nvSpPr>
        <p:spPr>
          <a:xfrm>
            <a:off x="2877312" y="2236379"/>
            <a:ext cx="3194016" cy="461665"/>
          </a:xfrm>
          <a:prstGeom prst="rect">
            <a:avLst/>
          </a:prstGeom>
          <a:solidFill>
            <a:srgbClr val="92D050">
              <a:alpha val="3000"/>
            </a:srgbClr>
          </a:solidFill>
          <a:ln>
            <a:solidFill>
              <a:srgbClr val="007B00"/>
            </a:solidFill>
          </a:ln>
        </p:spPr>
        <p:txBody>
          <a:bodyPr wrap="none">
            <a:spAutoFit/>
          </a:bodyPr>
          <a:lstStyle/>
          <a:p>
            <a:r>
              <a:rPr lang="en-US" sz="2400" dirty="0">
                <a:solidFill>
                  <a:srgbClr val="007B00"/>
                </a:solidFill>
                <a:latin typeface="Adobe Garamond Pro" panose="02020502060506020403" pitchFamily="18" charset="0"/>
              </a:rPr>
              <a:t>Blockade drive frequency</a:t>
            </a:r>
            <a:endParaRPr lang="en-US" sz="2400" dirty="0">
              <a:solidFill>
                <a:srgbClr val="007B00"/>
              </a:solidFill>
            </a:endParaRPr>
          </a:p>
        </p:txBody>
      </p:sp>
    </p:spTree>
    <p:extLst>
      <p:ext uri="{BB962C8B-B14F-4D97-AF65-F5344CB8AC3E}">
        <p14:creationId xmlns:p14="http://schemas.microsoft.com/office/powerpoint/2010/main" val="2987111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C1EE118-F92C-47E8-8DC1-BF84FADA3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746" y="2652223"/>
            <a:ext cx="5249471" cy="3191602"/>
          </a:xfrm>
          <a:prstGeom prst="rect">
            <a:avLst/>
          </a:prstGeom>
        </p:spPr>
      </p:pic>
      <p:pic>
        <p:nvPicPr>
          <p:cNvPr id="9" name="Picture 8">
            <a:extLst>
              <a:ext uri="{FF2B5EF4-FFF2-40B4-BE49-F238E27FC236}">
                <a16:creationId xmlns:a16="http://schemas.microsoft.com/office/drawing/2014/main" id="{65AEE833-C0DE-443D-8E1C-031940362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2" y="2653586"/>
            <a:ext cx="6048374" cy="3238499"/>
          </a:xfrm>
          <a:prstGeom prst="rect">
            <a:avLst/>
          </a:prstGeom>
        </p:spPr>
      </p:pic>
      <p:sp>
        <p:nvSpPr>
          <p:cNvPr id="2" name="Title 1">
            <a:extLst>
              <a:ext uri="{FF2B5EF4-FFF2-40B4-BE49-F238E27FC236}">
                <a16:creationId xmlns:a16="http://schemas.microsoft.com/office/drawing/2014/main" id="{1CC2F638-AEA0-5D4C-8E29-2B9192F3040E}"/>
              </a:ext>
            </a:extLst>
          </p:cNvPr>
          <p:cNvSpPr>
            <a:spLocks noGrp="1"/>
          </p:cNvSpPr>
          <p:nvPr>
            <p:ph type="title"/>
          </p:nvPr>
        </p:nvSpPr>
        <p:spPr>
          <a:xfrm>
            <a:off x="243419" y="188978"/>
            <a:ext cx="12509413" cy="496822"/>
          </a:xfrm>
        </p:spPr>
        <p:txBody>
          <a:bodyPr/>
          <a:lstStyle/>
          <a:p>
            <a:r>
              <a:rPr lang="en-US" sz="3400" dirty="0"/>
              <a:t>Multimode interactions through photon blockade</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94F4A69-D65F-E145-B2A6-67EB787FCB22}"/>
                  </a:ext>
                </a:extLst>
              </p:cNvPr>
              <p:cNvSpPr/>
              <p:nvPr/>
            </p:nvSpPr>
            <p:spPr>
              <a:xfrm>
                <a:off x="243418" y="791493"/>
                <a:ext cx="9912517" cy="2062103"/>
              </a:xfrm>
              <a:prstGeom prst="rect">
                <a:avLst/>
              </a:prstGeom>
            </p:spPr>
            <p:txBody>
              <a:bodyPr wrap="square">
                <a:spAutoFit/>
              </a:bodyPr>
              <a:lstStyle/>
              <a:p>
                <a:pPr marL="457200" indent="-457200">
                  <a:buFont typeface="Arial" panose="020B0604020202020204" pitchFamily="34" charset="0"/>
                  <a:buChar char="•"/>
                </a:pPr>
                <a:r>
                  <a:rPr lang="en-US" sz="2800" dirty="0">
                    <a:latin typeface="Adobe Garamond Pro" panose="02020502060506020403" pitchFamily="18" charset="0"/>
                  </a:rPr>
                  <a:t>Entanglement can also be generated if the </a:t>
                </a:r>
                <a14:m>
                  <m:oMath xmlns:m="http://schemas.openxmlformats.org/officeDocument/2006/math">
                    <m:sSup>
                      <m:sSupPr>
                        <m:ctrlPr>
                          <a:rPr lang="en-US" sz="2800" b="0" i="1" dirty="0" smtClean="0">
                            <a:latin typeface="Cambria Math" panose="02040503050406030204" pitchFamily="18" charset="0"/>
                          </a:rPr>
                        </m:ctrlPr>
                      </m:sSupPr>
                      <m:e>
                        <m:r>
                          <a:rPr lang="en-US" sz="2800" b="0" i="1" dirty="0" smtClean="0">
                            <a:latin typeface="Cambria Math" panose="02040503050406030204" pitchFamily="18" charset="0"/>
                          </a:rPr>
                          <m:t>𝜒</m:t>
                        </m:r>
                      </m:e>
                      <m:sup>
                        <m:r>
                          <a:rPr lang="en-US" sz="2800" b="0" i="1" dirty="0" smtClean="0">
                            <a:latin typeface="Cambria Math" panose="02040503050406030204" pitchFamily="18" charset="0"/>
                          </a:rPr>
                          <m:t>′</m:t>
                        </m:r>
                      </m:sup>
                    </m:sSup>
                    <m:r>
                      <a:rPr lang="en-US" sz="2800" b="0" i="1" dirty="0" smtClean="0">
                        <a:latin typeface="Cambria Math" panose="02040503050406030204" pitchFamily="18" charset="0"/>
                      </a:rPr>
                      <m:t>𝑠</m:t>
                    </m:r>
                    <m:r>
                      <a:rPr lang="en-US" sz="2800" b="0" i="1" dirty="0" smtClean="0">
                        <a:latin typeface="Cambria Math" panose="02040503050406030204" pitchFamily="18" charset="0"/>
                      </a:rPr>
                      <m:t> </m:t>
                    </m:r>
                  </m:oMath>
                </a14:m>
                <a:r>
                  <a:rPr lang="en-US" sz="2800" dirty="0">
                    <a:latin typeface="Adobe Garamond Pro" panose="02020502060506020403" pitchFamily="18" charset="0"/>
                  </a:rPr>
                  <a:t>are different</a:t>
                </a:r>
              </a:p>
              <a:p>
                <a:pPr marL="457200" indent="-457200">
                  <a:buFont typeface="Arial" panose="020B0604020202020204" pitchFamily="34" charset="0"/>
                  <a:buChar char="•"/>
                </a:pPr>
                <a:r>
                  <a:rPr lang="en-US" sz="2800" dirty="0">
                    <a:solidFill>
                      <a:srgbClr val="007B00"/>
                    </a:solidFill>
                    <a:latin typeface="Adobe Garamond Pro" panose="02020502060506020403" pitchFamily="18" charset="0"/>
                  </a:rPr>
                  <a:t>Blockade by driving the </a:t>
                </a:r>
                <a14:m>
                  <m:oMath xmlns:m="http://schemas.openxmlformats.org/officeDocument/2006/math">
                    <m:d>
                      <m:dPr>
                        <m:begChr m:val="|"/>
                        <m:endChr m:val="⟩"/>
                        <m:ctrlPr>
                          <a:rPr lang="en-US" sz="2800" b="0" i="1" smtClean="0">
                            <a:solidFill>
                              <a:srgbClr val="007B00"/>
                            </a:solidFill>
                            <a:latin typeface="Cambria Math" panose="02040503050406030204" pitchFamily="18" charset="0"/>
                          </a:rPr>
                        </m:ctrlPr>
                      </m:dPr>
                      <m:e>
                        <m:r>
                          <m:rPr>
                            <m:sty m:val="p"/>
                          </m:rPr>
                          <a:rPr lang="en-US" sz="2800" b="0" i="0" smtClean="0">
                            <a:solidFill>
                              <a:srgbClr val="007B00"/>
                            </a:solidFill>
                            <a:latin typeface="Cambria Math" panose="02040503050406030204" pitchFamily="18" charset="0"/>
                          </a:rPr>
                          <m:t>g</m:t>
                        </m:r>
                        <m:r>
                          <a:rPr lang="en-US" sz="2800" b="0" i="0" smtClean="0">
                            <a:solidFill>
                              <a:srgbClr val="007B00"/>
                            </a:solidFill>
                            <a:latin typeface="Cambria Math" panose="02040503050406030204" pitchFamily="18" charset="0"/>
                          </a:rPr>
                          <m:t>11</m:t>
                        </m:r>
                      </m:e>
                    </m:d>
                    <m:r>
                      <a:rPr lang="en-US" sz="2800" b="0" i="1" smtClean="0">
                        <a:solidFill>
                          <a:srgbClr val="007B00"/>
                        </a:solidFill>
                        <a:latin typeface="Cambria Math" panose="02040503050406030204" pitchFamily="18" charset="0"/>
                      </a:rPr>
                      <m:t>→</m:t>
                    </m:r>
                    <m:d>
                      <m:dPr>
                        <m:begChr m:val="|"/>
                        <m:endChr m:val="⟩"/>
                        <m:ctrlPr>
                          <a:rPr lang="en-US" sz="2800" b="0" i="1" smtClean="0">
                            <a:solidFill>
                              <a:srgbClr val="007B00"/>
                            </a:solidFill>
                            <a:latin typeface="Cambria Math" panose="02040503050406030204" pitchFamily="18" charset="0"/>
                          </a:rPr>
                        </m:ctrlPr>
                      </m:dPr>
                      <m:e>
                        <m:r>
                          <m:rPr>
                            <m:sty m:val="p"/>
                          </m:rPr>
                          <a:rPr lang="en-US" sz="2800" b="0" i="0" smtClean="0">
                            <a:solidFill>
                              <a:srgbClr val="007B00"/>
                            </a:solidFill>
                            <a:latin typeface="Cambria Math" panose="02040503050406030204" pitchFamily="18" charset="0"/>
                          </a:rPr>
                          <m:t>e</m:t>
                        </m:r>
                        <m:r>
                          <a:rPr lang="en-US" sz="2800" b="0" i="0" smtClean="0">
                            <a:solidFill>
                              <a:srgbClr val="007B00"/>
                            </a:solidFill>
                            <a:latin typeface="Cambria Math" panose="02040503050406030204" pitchFamily="18" charset="0"/>
                          </a:rPr>
                          <m:t>11</m:t>
                        </m:r>
                      </m:e>
                    </m:d>
                  </m:oMath>
                </a14:m>
                <a:r>
                  <a:rPr lang="en-US" sz="2800" dirty="0">
                    <a:solidFill>
                      <a:srgbClr val="007B00"/>
                    </a:solidFill>
                    <a:latin typeface="Adobe Garamond Pro" panose="02020502060506020403" pitchFamily="18" charset="0"/>
                  </a:rPr>
                  <a:t> of the </a:t>
                </a:r>
                <a:r>
                  <a:rPr lang="en-US" sz="2800" dirty="0" err="1">
                    <a:solidFill>
                      <a:srgbClr val="007B00"/>
                    </a:solidFill>
                    <a:latin typeface="Adobe Garamond Pro" panose="02020502060506020403" pitchFamily="18" charset="0"/>
                  </a:rPr>
                  <a:t>transmon</a:t>
                </a:r>
                <a:endParaRPr lang="en-US" sz="2400" dirty="0">
                  <a:solidFill>
                    <a:srgbClr val="007B00"/>
                  </a:solidFill>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p:txBody>
          </p:sp>
        </mc:Choice>
        <mc:Fallback xmlns="">
          <p:sp>
            <p:nvSpPr>
              <p:cNvPr id="4" name="Rectangle 3">
                <a:extLst>
                  <a:ext uri="{FF2B5EF4-FFF2-40B4-BE49-F238E27FC236}">
                    <a16:creationId xmlns:a16="http://schemas.microsoft.com/office/drawing/2014/main" id="{394F4A69-D65F-E145-B2A6-67EB787FCB22}"/>
                  </a:ext>
                </a:extLst>
              </p:cNvPr>
              <p:cNvSpPr>
                <a:spLocks noRot="1" noChangeAspect="1" noMove="1" noResize="1" noEditPoints="1" noAdjustHandles="1" noChangeArrowheads="1" noChangeShapeType="1" noTextEdit="1"/>
              </p:cNvSpPr>
              <p:nvPr/>
            </p:nvSpPr>
            <p:spPr>
              <a:xfrm>
                <a:off x="243418" y="791493"/>
                <a:ext cx="9912517" cy="2062103"/>
              </a:xfrm>
              <a:prstGeom prst="rect">
                <a:avLst/>
              </a:prstGeom>
              <a:blipFill>
                <a:blip r:embed="rId5"/>
                <a:stretch>
                  <a:fillRect l="-1107" t="-3254"/>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269EBB15-9E16-0C45-AB34-4E788E67809D}"/>
              </a:ext>
            </a:extLst>
          </p:cNvPr>
          <p:cNvSpPr/>
          <p:nvPr/>
        </p:nvSpPr>
        <p:spPr>
          <a:xfrm>
            <a:off x="6746800" y="5843016"/>
            <a:ext cx="4945328" cy="523220"/>
          </a:xfrm>
          <a:prstGeom prst="rect">
            <a:avLst/>
          </a:prstGeom>
          <a:solidFill>
            <a:srgbClr val="7030A0">
              <a:alpha val="5000"/>
            </a:srgbClr>
          </a:solidFill>
          <a:ln>
            <a:solidFill>
              <a:srgbClr val="7030A0"/>
            </a:solidFill>
          </a:ln>
        </p:spPr>
        <p:txBody>
          <a:bodyPr wrap="none">
            <a:spAutoFit/>
          </a:bodyPr>
          <a:lstStyle/>
          <a:p>
            <a:r>
              <a:rPr lang="en-US" sz="2800" dirty="0">
                <a:solidFill>
                  <a:srgbClr val="7030A0"/>
                </a:solidFill>
                <a:latin typeface="Adobe Garamond Pro" panose="02020502060506020403" pitchFamily="18" charset="0"/>
              </a:rPr>
              <a:t>Drive both cavities simultaneously</a:t>
            </a:r>
          </a:p>
        </p:txBody>
      </p:sp>
      <p:sp>
        <p:nvSpPr>
          <p:cNvPr id="17" name="Rectangle 16">
            <a:extLst>
              <a:ext uri="{FF2B5EF4-FFF2-40B4-BE49-F238E27FC236}">
                <a16:creationId xmlns:a16="http://schemas.microsoft.com/office/drawing/2014/main" id="{C5F2D7CE-73C0-284D-851F-657A93CFED0F}"/>
              </a:ext>
            </a:extLst>
          </p:cNvPr>
          <p:cNvSpPr/>
          <p:nvPr/>
        </p:nvSpPr>
        <p:spPr>
          <a:xfrm>
            <a:off x="1037222" y="3201384"/>
            <a:ext cx="1578317" cy="1107996"/>
          </a:xfrm>
          <a:prstGeom prst="rect">
            <a:avLst/>
          </a:prstGeom>
        </p:spPr>
        <p:txBody>
          <a:bodyPr wrap="none">
            <a:spAutoFit/>
          </a:bodyPr>
          <a:lstStyle/>
          <a:p>
            <a:pPr marL="457200" indent="-457200">
              <a:buFont typeface="Arial" panose="020B0604020202020204" pitchFamily="34" charset="0"/>
              <a:buChar char="•"/>
            </a:pPr>
            <a:r>
              <a:rPr lang="en-US" sz="2400" dirty="0">
                <a:solidFill>
                  <a:srgbClr val="FFC000"/>
                </a:solidFill>
                <a:latin typeface="Adobe Garamond Pro" panose="02020502060506020403" pitchFamily="18" charset="0"/>
              </a:rPr>
              <a:t>Mode 2</a:t>
            </a:r>
          </a:p>
          <a:p>
            <a:pPr marL="457200" indent="-457200">
              <a:buFont typeface="Arial" panose="020B0604020202020204" pitchFamily="34" charset="0"/>
              <a:buChar char="•"/>
            </a:pPr>
            <a:r>
              <a:rPr lang="en-US" sz="2400" dirty="0">
                <a:solidFill>
                  <a:srgbClr val="7030A0"/>
                </a:solidFill>
                <a:latin typeface="Adobe Garamond Pro" panose="02020502060506020403" pitchFamily="18" charset="0"/>
              </a:rPr>
              <a:t>Mode 3</a:t>
            </a:r>
          </a:p>
          <a:p>
            <a:pPr marL="457200" indent="-457200">
              <a:buFont typeface="Arial" panose="020B0604020202020204" pitchFamily="34" charset="0"/>
              <a:buChar char="•"/>
            </a:pPr>
            <a:endParaRPr lang="en-US" dirty="0">
              <a:solidFill>
                <a:srgbClr val="FFC000"/>
              </a:solidFill>
              <a:latin typeface="Adobe Garamond Pro" panose="02020502060506020403" pitchFamily="18" charset="0"/>
            </a:endParaRPr>
          </a:p>
        </p:txBody>
      </p:sp>
      <p:sp>
        <p:nvSpPr>
          <p:cNvPr id="3" name="AutoShape 2">
            <a:extLst>
              <a:ext uri="{FF2B5EF4-FFF2-40B4-BE49-F238E27FC236}">
                <a16:creationId xmlns:a16="http://schemas.microsoft.com/office/drawing/2014/main" id="{DD01E819-9F56-41CF-BF7C-0CC0218E13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21FB00A9-93C1-4212-ACA1-0DC7C97F9108}"/>
              </a:ext>
            </a:extLst>
          </p:cNvPr>
          <p:cNvCxnSpPr>
            <a:cxnSpLocks/>
          </p:cNvCxnSpPr>
          <p:nvPr/>
        </p:nvCxnSpPr>
        <p:spPr bwMode="auto">
          <a:xfrm>
            <a:off x="8436864" y="2544515"/>
            <a:ext cx="0" cy="2749742"/>
          </a:xfrm>
          <a:prstGeom prst="line">
            <a:avLst/>
          </a:prstGeom>
          <a:solidFill>
            <a:srgbClr val="F3F3F3"/>
          </a:solidFill>
          <a:ln w="28575" cap="flat" cmpd="sng" algn="ctr">
            <a:solidFill>
              <a:srgbClr val="C00000"/>
            </a:solidFill>
            <a:prstDash val="solid"/>
            <a:round/>
            <a:headEnd type="stealth" w="med" len="med"/>
            <a:tailEnd type="none" w="med" len="med"/>
          </a:ln>
          <a:effectLst/>
        </p:spPr>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6351666-6403-4D8C-BBBD-9BEB13FBA412}"/>
                  </a:ext>
                </a:extLst>
              </p:cNvPr>
              <p:cNvSpPr txBox="1"/>
              <p:nvPr/>
            </p:nvSpPr>
            <p:spPr>
              <a:xfrm>
                <a:off x="7594325" y="1768061"/>
                <a:ext cx="1685077" cy="670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dirty="0" smtClean="0">
                              <a:solidFill>
                                <a:srgbClr val="C00000"/>
                              </a:solidFill>
                              <a:latin typeface="Cambria Math" panose="02040503050406030204" pitchFamily="18" charset="0"/>
                            </a:rPr>
                          </m:ctrlPr>
                        </m:fPr>
                        <m:num>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𝑔</m:t>
                          </m:r>
                          <m:r>
                            <a:rPr lang="en-US" i="1" dirty="0">
                              <a:solidFill>
                                <a:srgbClr val="C00000"/>
                              </a:solidFill>
                              <a:latin typeface="Cambria Math" panose="02040503050406030204" pitchFamily="18" charset="0"/>
                            </a:rPr>
                            <m:t>01⟩+ |</m:t>
                          </m:r>
                          <m:r>
                            <a:rPr lang="en-US" i="1" dirty="0">
                              <a:solidFill>
                                <a:srgbClr val="C00000"/>
                              </a:solidFill>
                              <a:latin typeface="Cambria Math" panose="02040503050406030204" pitchFamily="18" charset="0"/>
                            </a:rPr>
                            <m:t>𝑔</m:t>
                          </m:r>
                          <m:r>
                            <a:rPr lang="en-US" i="1" dirty="0">
                              <a:solidFill>
                                <a:srgbClr val="C00000"/>
                              </a:solidFill>
                              <a:latin typeface="Cambria Math" panose="02040503050406030204" pitchFamily="18" charset="0"/>
                            </a:rPr>
                            <m:t>10⟩</m:t>
                          </m:r>
                        </m:num>
                        <m:den>
                          <m:rad>
                            <m:radPr>
                              <m:degHide m:val="on"/>
                              <m:ctrlPr>
                                <a:rPr lang="en-US" i="1" dirty="0" smtClean="0">
                                  <a:solidFill>
                                    <a:srgbClr val="C00000"/>
                                  </a:solidFill>
                                  <a:latin typeface="Cambria Math" panose="02040503050406030204" pitchFamily="18" charset="0"/>
                                </a:rPr>
                              </m:ctrlPr>
                            </m:radPr>
                            <m:deg/>
                            <m:e>
                              <m:r>
                                <a:rPr lang="en-US" b="0" i="1" dirty="0" smtClean="0">
                                  <a:solidFill>
                                    <a:srgbClr val="C00000"/>
                                  </a:solidFill>
                                  <a:latin typeface="Cambria Math" panose="02040503050406030204" pitchFamily="18" charset="0"/>
                                </a:rPr>
                                <m:t>2</m:t>
                              </m:r>
                            </m:e>
                          </m:rad>
                        </m:den>
                      </m:f>
                    </m:oMath>
                  </m:oMathPara>
                </a14:m>
                <a:endParaRPr lang="en-US" dirty="0"/>
              </a:p>
            </p:txBody>
          </p:sp>
        </mc:Choice>
        <mc:Fallback xmlns="">
          <p:sp>
            <p:nvSpPr>
              <p:cNvPr id="13" name="TextBox 12">
                <a:extLst>
                  <a:ext uri="{FF2B5EF4-FFF2-40B4-BE49-F238E27FC236}">
                    <a16:creationId xmlns:a16="http://schemas.microsoft.com/office/drawing/2014/main" id="{36351666-6403-4D8C-BBBD-9BEB13FBA412}"/>
                  </a:ext>
                </a:extLst>
              </p:cNvPr>
              <p:cNvSpPr txBox="1">
                <a:spLocks noRot="1" noChangeAspect="1" noMove="1" noResize="1" noEditPoints="1" noAdjustHandles="1" noChangeArrowheads="1" noChangeShapeType="1" noTextEdit="1"/>
              </p:cNvSpPr>
              <p:nvPr/>
            </p:nvSpPr>
            <p:spPr>
              <a:xfrm>
                <a:off x="7594325" y="1768061"/>
                <a:ext cx="1685077" cy="670761"/>
              </a:xfrm>
              <a:prstGeom prst="rect">
                <a:avLst/>
              </a:prstGeom>
              <a:blipFill>
                <a:blip r:embed="rId6"/>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53B1FD48-7319-4B91-AFF8-A35B1E0B0C0B}"/>
              </a:ext>
            </a:extLst>
          </p:cNvPr>
          <p:cNvCxnSpPr>
            <a:cxnSpLocks/>
          </p:cNvCxnSpPr>
          <p:nvPr/>
        </p:nvCxnSpPr>
        <p:spPr bwMode="auto">
          <a:xfrm>
            <a:off x="3155378" y="2632328"/>
            <a:ext cx="0" cy="2749742"/>
          </a:xfrm>
          <a:prstGeom prst="line">
            <a:avLst/>
          </a:prstGeom>
          <a:solidFill>
            <a:srgbClr val="F3F3F3"/>
          </a:solidFill>
          <a:ln w="28575" cap="flat" cmpd="sng" algn="ctr">
            <a:solidFill>
              <a:srgbClr val="007B00"/>
            </a:solidFill>
            <a:prstDash val="solid"/>
            <a:round/>
            <a:headEnd type="stealth" w="med" len="med"/>
            <a:tailEnd type="none" w="med" len="med"/>
          </a:ln>
          <a:effectLst/>
        </p:spPr>
      </p:cxnSp>
      <p:sp>
        <p:nvSpPr>
          <p:cNvPr id="18" name="Rectangle 17">
            <a:extLst>
              <a:ext uri="{FF2B5EF4-FFF2-40B4-BE49-F238E27FC236}">
                <a16:creationId xmlns:a16="http://schemas.microsoft.com/office/drawing/2014/main" id="{0F5639F5-C0DC-49E1-9209-D11684F2D5E1}"/>
              </a:ext>
            </a:extLst>
          </p:cNvPr>
          <p:cNvSpPr/>
          <p:nvPr/>
        </p:nvSpPr>
        <p:spPr>
          <a:xfrm>
            <a:off x="2036064" y="2236379"/>
            <a:ext cx="3194016" cy="461665"/>
          </a:xfrm>
          <a:prstGeom prst="rect">
            <a:avLst/>
          </a:prstGeom>
          <a:solidFill>
            <a:srgbClr val="92D050">
              <a:alpha val="3000"/>
            </a:srgbClr>
          </a:solidFill>
          <a:ln>
            <a:solidFill>
              <a:srgbClr val="007B00"/>
            </a:solidFill>
          </a:ln>
        </p:spPr>
        <p:txBody>
          <a:bodyPr wrap="none">
            <a:spAutoFit/>
          </a:bodyPr>
          <a:lstStyle/>
          <a:p>
            <a:r>
              <a:rPr lang="en-US" sz="2400" dirty="0">
                <a:solidFill>
                  <a:srgbClr val="007B00"/>
                </a:solidFill>
                <a:latin typeface="Adobe Garamond Pro" panose="02020502060506020403" pitchFamily="18" charset="0"/>
              </a:rPr>
              <a:t>Blockade drive frequency</a:t>
            </a:r>
            <a:endParaRPr lang="en-US" sz="2400" dirty="0">
              <a:solidFill>
                <a:srgbClr val="007B00"/>
              </a:solidFill>
            </a:endParaRPr>
          </a:p>
        </p:txBody>
      </p:sp>
    </p:spTree>
    <p:extLst>
      <p:ext uri="{BB962C8B-B14F-4D97-AF65-F5344CB8AC3E}">
        <p14:creationId xmlns:p14="http://schemas.microsoft.com/office/powerpoint/2010/main" val="2542132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497E-72AC-964F-BE6E-70546D668E20}"/>
              </a:ext>
            </a:extLst>
          </p:cNvPr>
          <p:cNvSpPr>
            <a:spLocks noGrp="1"/>
          </p:cNvSpPr>
          <p:nvPr>
            <p:ph type="title"/>
          </p:nvPr>
        </p:nvSpPr>
        <p:spPr/>
        <p:txBody>
          <a:bodyPr/>
          <a:lstStyle/>
          <a:p>
            <a:r>
              <a:rPr lang="en-US" sz="3400" dirty="0"/>
              <a:t>Multimode interactions through photon blockade</a:t>
            </a:r>
          </a:p>
        </p:txBody>
      </p:sp>
      <p:grpSp>
        <p:nvGrpSpPr>
          <p:cNvPr id="6" name="Group 5">
            <a:extLst>
              <a:ext uri="{FF2B5EF4-FFF2-40B4-BE49-F238E27FC236}">
                <a16:creationId xmlns:a16="http://schemas.microsoft.com/office/drawing/2014/main" id="{0F06E6B7-7D2B-B143-B52E-7387A18B5379}"/>
              </a:ext>
            </a:extLst>
          </p:cNvPr>
          <p:cNvGrpSpPr/>
          <p:nvPr/>
        </p:nvGrpSpPr>
        <p:grpSpPr>
          <a:xfrm>
            <a:off x="1278060" y="1472623"/>
            <a:ext cx="3793812" cy="4736153"/>
            <a:chOff x="1054962" y="978409"/>
            <a:chExt cx="4023360" cy="5175069"/>
          </a:xfrm>
        </p:grpSpPr>
        <p:pic>
          <p:nvPicPr>
            <p:cNvPr id="4" name="Picture 3">
              <a:extLst>
                <a:ext uri="{FF2B5EF4-FFF2-40B4-BE49-F238E27FC236}">
                  <a16:creationId xmlns:a16="http://schemas.microsoft.com/office/drawing/2014/main" id="{3273DE2C-991B-4947-8F8C-EEEAF8FD3CDB}"/>
                </a:ext>
              </a:extLst>
            </p:cNvPr>
            <p:cNvPicPr>
              <a:picLocks noChangeAspect="1"/>
            </p:cNvPicPr>
            <p:nvPr/>
          </p:nvPicPr>
          <p:blipFill rotWithShape="1">
            <a:blip r:embed="rId3"/>
            <a:srcRect r="60998"/>
            <a:stretch/>
          </p:blipFill>
          <p:spPr>
            <a:xfrm>
              <a:off x="1056361" y="978409"/>
              <a:ext cx="3509236" cy="5175069"/>
            </a:xfrm>
            <a:prstGeom prst="rect">
              <a:avLst/>
            </a:prstGeom>
          </p:spPr>
        </p:pic>
        <p:sp>
          <p:nvSpPr>
            <p:cNvPr id="5" name="Rectangle 4">
              <a:extLst>
                <a:ext uri="{FF2B5EF4-FFF2-40B4-BE49-F238E27FC236}">
                  <a16:creationId xmlns:a16="http://schemas.microsoft.com/office/drawing/2014/main" id="{817D1817-FDA1-5241-98EC-8BBCB4772718}"/>
                </a:ext>
              </a:extLst>
            </p:cNvPr>
            <p:cNvSpPr/>
            <p:nvPr/>
          </p:nvSpPr>
          <p:spPr bwMode="auto">
            <a:xfrm>
              <a:off x="1054962" y="1051560"/>
              <a:ext cx="4023360" cy="512064"/>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
        <p:nvSpPr>
          <p:cNvPr id="7" name="Rectangle 6">
            <a:extLst>
              <a:ext uri="{FF2B5EF4-FFF2-40B4-BE49-F238E27FC236}">
                <a16:creationId xmlns:a16="http://schemas.microsoft.com/office/drawing/2014/main" id="{44FBD19F-753D-B540-93ED-057B1339F7C1}"/>
              </a:ext>
            </a:extLst>
          </p:cNvPr>
          <p:cNvSpPr/>
          <p:nvPr/>
        </p:nvSpPr>
        <p:spPr>
          <a:xfrm>
            <a:off x="243418" y="791493"/>
            <a:ext cx="9912517" cy="954107"/>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007B00"/>
                </a:solidFill>
                <a:latin typeface="Adobe Garamond Pro" panose="02020502060506020403" pitchFamily="18" charset="0"/>
              </a:rPr>
              <a:t>Blockade drive used to disallow a hyperplane of states</a:t>
            </a:r>
          </a:p>
          <a:p>
            <a:pPr marL="457200" indent="-457200">
              <a:buFont typeface="Arial" panose="020B0604020202020204" pitchFamily="34" charset="0"/>
              <a:buChar char="•"/>
            </a:pPr>
            <a:r>
              <a:rPr lang="en-US" sz="2800" dirty="0">
                <a:latin typeface="Adobe Garamond Pro" panose="02020502060506020403" pitchFamily="18" charset="0"/>
              </a:rPr>
              <a:t>Realizes a pure N-body interaction </a:t>
            </a:r>
            <a:endParaRPr lang="en-US" sz="2400" dirty="0">
              <a:latin typeface="Adobe Garamond Pro" panose="02020502060506020403" pitchFamily="18" charset="0"/>
            </a:endParaRPr>
          </a:p>
        </p:txBody>
      </p:sp>
      <p:sp>
        <p:nvSpPr>
          <p:cNvPr id="3" name="Rectangle 2">
            <a:extLst>
              <a:ext uri="{FF2B5EF4-FFF2-40B4-BE49-F238E27FC236}">
                <a16:creationId xmlns:a16="http://schemas.microsoft.com/office/drawing/2014/main" id="{3F4A4048-0657-5748-80BA-3EDCB8F45121}"/>
              </a:ext>
            </a:extLst>
          </p:cNvPr>
          <p:cNvSpPr/>
          <p:nvPr/>
        </p:nvSpPr>
        <p:spPr>
          <a:xfrm>
            <a:off x="1002116" y="5932458"/>
            <a:ext cx="4197560" cy="646331"/>
          </a:xfrm>
          <a:prstGeom prst="rect">
            <a:avLst/>
          </a:prstGeom>
          <a:ln>
            <a:noFill/>
          </a:ln>
        </p:spPr>
        <p:txBody>
          <a:bodyPr wrap="square">
            <a:spAutoFit/>
          </a:bodyPr>
          <a:lstStyle/>
          <a:p>
            <a:r>
              <a:rPr lang="en-US" i="1" dirty="0" err="1">
                <a:solidFill>
                  <a:srgbClr val="2D2D8A"/>
                </a:solidFill>
                <a:latin typeface="Adobe Garamond Pro" panose="02020502060506020403" pitchFamily="18" charset="0"/>
              </a:rPr>
              <a:t>S.Chakram</a:t>
            </a:r>
            <a:r>
              <a:rPr lang="en-US" i="1" dirty="0">
                <a:solidFill>
                  <a:srgbClr val="2D2D8A"/>
                </a:solidFill>
                <a:latin typeface="Adobe Garamond Pro" panose="02020502060506020403" pitchFamily="18" charset="0"/>
              </a:rPr>
              <a:t>*, K. He*, .., L. Jiang, D. Schuster, arXiv:2010:15292 (2020)</a:t>
            </a:r>
          </a:p>
        </p:txBody>
      </p:sp>
      <p:grpSp>
        <p:nvGrpSpPr>
          <p:cNvPr id="18" name="Group 17">
            <a:extLst>
              <a:ext uri="{FF2B5EF4-FFF2-40B4-BE49-F238E27FC236}">
                <a16:creationId xmlns:a16="http://schemas.microsoft.com/office/drawing/2014/main" id="{9E89D14F-EA0F-43DF-9019-ABE03096099A}"/>
              </a:ext>
            </a:extLst>
          </p:cNvPr>
          <p:cNvGrpSpPr/>
          <p:nvPr/>
        </p:nvGrpSpPr>
        <p:grpSpPr>
          <a:xfrm>
            <a:off x="6099253" y="1380744"/>
            <a:ext cx="4815254" cy="5061331"/>
            <a:chOff x="6108778" y="1563624"/>
            <a:chExt cx="4815254" cy="5061331"/>
          </a:xfrm>
        </p:grpSpPr>
        <p:pic>
          <p:nvPicPr>
            <p:cNvPr id="13" name="Picture 12">
              <a:extLst>
                <a:ext uri="{FF2B5EF4-FFF2-40B4-BE49-F238E27FC236}">
                  <a16:creationId xmlns:a16="http://schemas.microsoft.com/office/drawing/2014/main" id="{F640AB41-333D-43E6-93B3-F7C357E0A540}"/>
                </a:ext>
              </a:extLst>
            </p:cNvPr>
            <p:cNvPicPr>
              <a:picLocks noChangeAspect="1"/>
            </p:cNvPicPr>
            <p:nvPr/>
          </p:nvPicPr>
          <p:blipFill rotWithShape="1">
            <a:blip r:embed="rId3"/>
            <a:srcRect l="43245"/>
            <a:stretch/>
          </p:blipFill>
          <p:spPr>
            <a:xfrm>
              <a:off x="6108778" y="1563624"/>
              <a:ext cx="4815254" cy="4736153"/>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FA52BCF-EA0E-468F-8292-794D38D407FB}"/>
                    </a:ext>
                  </a:extLst>
                </p:cNvPr>
                <p:cNvSpPr txBox="1"/>
                <p:nvPr/>
              </p:nvSpPr>
              <p:spPr>
                <a:xfrm>
                  <a:off x="7156704" y="6255623"/>
                  <a:ext cx="1495034" cy="369332"/>
                </a:xfrm>
                <a:prstGeom prst="rect">
                  <a:avLst/>
                </a:prstGeom>
                <a:noFill/>
                <a:ln>
                  <a:solidFill>
                    <a:srgbClr val="1D8A20"/>
                  </a:solidFill>
                </a:ln>
              </p:spPr>
              <p:txBody>
                <a:bodyPr wrap="square" rtlCol="0">
                  <a:spAutoFit/>
                </a:bodyPr>
                <a:lstStyle/>
                <a:p>
                  <a14:m>
                    <m:oMath xmlns:m="http://schemas.openxmlformats.org/officeDocument/2006/math">
                      <m:r>
                        <m:rPr>
                          <m:sty m:val="p"/>
                        </m:rPr>
                        <a:rPr lang="en-US" b="0" i="0" smtClean="0">
                          <a:solidFill>
                            <a:srgbClr val="1D8A20"/>
                          </a:solidFill>
                          <a:latin typeface="Cambria Math" panose="02040503050406030204" pitchFamily="18" charset="0"/>
                        </a:rPr>
                        <m:t>Ω</m:t>
                      </m:r>
                      <m:r>
                        <a:rPr lang="en-US" b="0" i="1" smtClean="0">
                          <a:solidFill>
                            <a:srgbClr val="1D8A20"/>
                          </a:solidFill>
                          <a:latin typeface="Cambria Math" panose="02040503050406030204" pitchFamily="18" charset="0"/>
                        </a:rPr>
                        <m:t>=227</m:t>
                      </m:r>
                    </m:oMath>
                  </a14:m>
                  <a:r>
                    <a:rPr lang="en-US" dirty="0">
                      <a:solidFill>
                        <a:srgbClr val="1D8A20"/>
                      </a:solidFill>
                    </a:rPr>
                    <a:t> kHz</a:t>
                  </a:r>
                </a:p>
              </p:txBody>
            </p:sp>
          </mc:Choice>
          <mc:Fallback xmlns="">
            <p:sp>
              <p:nvSpPr>
                <p:cNvPr id="15" name="TextBox 14">
                  <a:extLst>
                    <a:ext uri="{FF2B5EF4-FFF2-40B4-BE49-F238E27FC236}">
                      <a16:creationId xmlns:a16="http://schemas.microsoft.com/office/drawing/2014/main" id="{AFA52BCF-EA0E-468F-8292-794D38D407FB}"/>
                    </a:ext>
                  </a:extLst>
                </p:cNvPr>
                <p:cNvSpPr txBox="1">
                  <a:spLocks noRot="1" noChangeAspect="1" noMove="1" noResize="1" noEditPoints="1" noAdjustHandles="1" noChangeArrowheads="1" noChangeShapeType="1" noTextEdit="1"/>
                </p:cNvSpPr>
                <p:nvPr/>
              </p:nvSpPr>
              <p:spPr>
                <a:xfrm>
                  <a:off x="7156704" y="6255623"/>
                  <a:ext cx="1495034" cy="369332"/>
                </a:xfrm>
                <a:prstGeom prst="rect">
                  <a:avLst/>
                </a:prstGeom>
                <a:blipFill>
                  <a:blip r:embed="rId4"/>
                  <a:stretch>
                    <a:fillRect t="-6349" r="-1210" b="-22222"/>
                  </a:stretch>
                </a:blipFill>
                <a:ln>
                  <a:solidFill>
                    <a:srgbClr val="1D8A20"/>
                  </a:solidFill>
                </a:ln>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88ED6607-88C9-4533-A3EA-B7F2F70EF50E}"/>
                </a:ext>
              </a:extLst>
            </p:cNvPr>
            <p:cNvCxnSpPr>
              <a:cxnSpLocks/>
            </p:cNvCxnSpPr>
            <p:nvPr/>
          </p:nvCxnSpPr>
          <p:spPr bwMode="auto">
            <a:xfrm>
              <a:off x="7872983" y="5663392"/>
              <a:ext cx="0" cy="595487"/>
            </a:xfrm>
            <a:prstGeom prst="straightConnector1">
              <a:avLst/>
            </a:prstGeom>
            <a:solidFill>
              <a:srgbClr val="F3F3F3"/>
            </a:solidFill>
            <a:ln w="28575" cap="flat" cmpd="sng" algn="ctr">
              <a:solidFill>
                <a:srgbClr val="1D8A20"/>
              </a:solidFill>
              <a:prstDash val="solid"/>
              <a:round/>
              <a:headEnd type="none" w="med" len="med"/>
              <a:tailEnd type="triangle"/>
            </a:ln>
            <a:effectLst/>
          </p:spPr>
        </p:cxnSp>
      </p:grpSp>
    </p:spTree>
    <p:extLst>
      <p:ext uri="{BB962C8B-B14F-4D97-AF65-F5344CB8AC3E}">
        <p14:creationId xmlns:p14="http://schemas.microsoft.com/office/powerpoint/2010/main" val="1094474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10;&#10;Description automatically generated">
            <a:extLst>
              <a:ext uri="{FF2B5EF4-FFF2-40B4-BE49-F238E27FC236}">
                <a16:creationId xmlns:a16="http://schemas.microsoft.com/office/drawing/2014/main" id="{CC90858A-6532-4722-AE85-D00CF764C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287" y="2729103"/>
            <a:ext cx="7042882" cy="3830689"/>
          </a:xfrm>
          <a:prstGeom prst="rect">
            <a:avLst/>
          </a:prstGeom>
        </p:spPr>
      </p:pic>
      <p:sp>
        <p:nvSpPr>
          <p:cNvPr id="2" name="Title 1">
            <a:extLst>
              <a:ext uri="{FF2B5EF4-FFF2-40B4-BE49-F238E27FC236}">
                <a16:creationId xmlns:a16="http://schemas.microsoft.com/office/drawing/2014/main" id="{1CC2F638-AEA0-5D4C-8E29-2B9192F3040E}"/>
              </a:ext>
            </a:extLst>
          </p:cNvPr>
          <p:cNvSpPr>
            <a:spLocks noGrp="1"/>
          </p:cNvSpPr>
          <p:nvPr>
            <p:ph type="title"/>
          </p:nvPr>
        </p:nvSpPr>
        <p:spPr>
          <a:xfrm>
            <a:off x="243419" y="188978"/>
            <a:ext cx="12509413" cy="496822"/>
          </a:xfrm>
        </p:spPr>
        <p:txBody>
          <a:bodyPr/>
          <a:lstStyle/>
          <a:p>
            <a:r>
              <a:rPr lang="en-US" sz="3400" dirty="0"/>
              <a:t>Multimode W state preparation  </a:t>
            </a:r>
          </a:p>
        </p:txBody>
      </p:sp>
      <p:sp>
        <p:nvSpPr>
          <p:cNvPr id="4" name="Rectangle 3">
            <a:extLst>
              <a:ext uri="{FF2B5EF4-FFF2-40B4-BE49-F238E27FC236}">
                <a16:creationId xmlns:a16="http://schemas.microsoft.com/office/drawing/2014/main" id="{394F4A69-D65F-E145-B2A6-67EB787FCB22}"/>
              </a:ext>
            </a:extLst>
          </p:cNvPr>
          <p:cNvSpPr/>
          <p:nvPr/>
        </p:nvSpPr>
        <p:spPr>
          <a:xfrm>
            <a:off x="243418" y="791493"/>
            <a:ext cx="20409829" cy="2862322"/>
          </a:xfrm>
          <a:prstGeom prst="rect">
            <a:avLst/>
          </a:prstGeom>
        </p:spPr>
        <p:txBody>
          <a:bodyPr wrap="square">
            <a:spAutoFit/>
          </a:bodyPr>
          <a:lstStyle/>
          <a:p>
            <a:pPr marL="457200" indent="-457200">
              <a:buFont typeface="Arial" panose="020B0604020202020204" pitchFamily="34" charset="0"/>
              <a:buChar char="•"/>
            </a:pPr>
            <a:r>
              <a:rPr lang="en-US" sz="2800" dirty="0">
                <a:latin typeface="Adobe Garamond Pro" panose="02020502060506020403" pitchFamily="18" charset="0"/>
              </a:rPr>
              <a:t>Blockade at mean frequency of all 2-photon peaks</a:t>
            </a:r>
          </a:p>
          <a:p>
            <a:pPr marL="457200" indent="-457200">
              <a:buFont typeface="Arial" panose="020B0604020202020204" pitchFamily="34" charset="0"/>
              <a:buChar char="•"/>
            </a:pPr>
            <a:r>
              <a:rPr lang="en-US" sz="2800" dirty="0">
                <a:latin typeface="Adobe Garamond Pro" panose="02020502060506020403" pitchFamily="18" charset="0"/>
              </a:rPr>
              <a:t>Drive all cavity modes simultaneously</a:t>
            </a:r>
          </a:p>
          <a:p>
            <a:pPr marL="457200" indent="-457200">
              <a:buFont typeface="Arial" panose="020B0604020202020204" pitchFamily="34" charset="0"/>
              <a:buChar char="•"/>
            </a:pPr>
            <a:endParaRPr lang="en-US" sz="2800" dirty="0">
              <a:latin typeface="Adobe Garamond Pro" panose="02020502060506020403" pitchFamily="18" charset="0"/>
            </a:endParaRPr>
          </a:p>
          <a:p>
            <a:pPr marL="800100" lvl="1" indent="-342900">
              <a:buFont typeface="Courier New" panose="02070309020205020404" pitchFamily="49" charset="0"/>
              <a:buChar char="o"/>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p:txBody>
      </p:sp>
      <p:sp>
        <p:nvSpPr>
          <p:cNvPr id="3" name="AutoShape 2">
            <a:extLst>
              <a:ext uri="{FF2B5EF4-FFF2-40B4-BE49-F238E27FC236}">
                <a16:creationId xmlns:a16="http://schemas.microsoft.com/office/drawing/2014/main" id="{DD01E819-9F56-41CF-BF7C-0CC0218E13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8" name="Straight Connector 17">
            <a:extLst>
              <a:ext uri="{FF2B5EF4-FFF2-40B4-BE49-F238E27FC236}">
                <a16:creationId xmlns:a16="http://schemas.microsoft.com/office/drawing/2014/main" id="{2FA41286-C458-48A7-925A-3ED650A8E107}"/>
              </a:ext>
            </a:extLst>
          </p:cNvPr>
          <p:cNvCxnSpPr>
            <a:cxnSpLocks/>
          </p:cNvCxnSpPr>
          <p:nvPr/>
        </p:nvCxnSpPr>
        <p:spPr bwMode="auto">
          <a:xfrm>
            <a:off x="3864864" y="2624328"/>
            <a:ext cx="0" cy="3099119"/>
          </a:xfrm>
          <a:prstGeom prst="line">
            <a:avLst/>
          </a:prstGeom>
          <a:solidFill>
            <a:srgbClr val="F3F3F3"/>
          </a:solidFill>
          <a:ln w="28575" cap="flat" cmpd="sng" algn="ctr">
            <a:solidFill>
              <a:srgbClr val="C00000"/>
            </a:solidFill>
            <a:prstDash val="solid"/>
            <a:round/>
            <a:headEnd type="stealth" w="med" len="med"/>
            <a:tailEnd type="none" w="med" len="med"/>
          </a:ln>
          <a:effectLst/>
        </p:spPr>
      </p:cxnSp>
      <p:sp>
        <p:nvSpPr>
          <p:cNvPr id="19" name="Rectangle 18">
            <a:extLst>
              <a:ext uri="{FF2B5EF4-FFF2-40B4-BE49-F238E27FC236}">
                <a16:creationId xmlns:a16="http://schemas.microsoft.com/office/drawing/2014/main" id="{B66BDB7C-5ED6-4E22-BAAF-1CBFD8754E6D}"/>
              </a:ext>
            </a:extLst>
          </p:cNvPr>
          <p:cNvSpPr/>
          <p:nvPr/>
        </p:nvSpPr>
        <p:spPr>
          <a:xfrm>
            <a:off x="2708725" y="1961044"/>
            <a:ext cx="2363147" cy="523220"/>
          </a:xfrm>
          <a:prstGeom prst="rect">
            <a:avLst/>
          </a:prstGeom>
          <a:solidFill>
            <a:srgbClr val="FFC000">
              <a:alpha val="5000"/>
            </a:srgbClr>
          </a:solidFill>
          <a:ln>
            <a:solidFill>
              <a:srgbClr val="C00000"/>
            </a:solidFill>
          </a:ln>
        </p:spPr>
        <p:txBody>
          <a:bodyPr wrap="none">
            <a:spAutoFit/>
          </a:bodyPr>
          <a:lstStyle/>
          <a:p>
            <a:r>
              <a:rPr lang="en-US" sz="2800" dirty="0">
                <a:solidFill>
                  <a:srgbClr val="C00000"/>
                </a:solidFill>
                <a:latin typeface="Adobe Garamond Pro" panose="02020502060506020403" pitchFamily="18" charset="0"/>
              </a:rPr>
              <a:t>3 mode W state</a:t>
            </a:r>
          </a:p>
        </p:txBody>
      </p:sp>
    </p:spTree>
    <p:extLst>
      <p:ext uri="{BB962C8B-B14F-4D97-AF65-F5344CB8AC3E}">
        <p14:creationId xmlns:p14="http://schemas.microsoft.com/office/powerpoint/2010/main" val="16355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3B798F5C-8691-406A-9855-B63AD512A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192" y="2734056"/>
            <a:ext cx="7052857" cy="3835678"/>
          </a:xfrm>
          <a:prstGeom prst="rect">
            <a:avLst/>
          </a:prstGeom>
        </p:spPr>
      </p:pic>
      <p:sp>
        <p:nvSpPr>
          <p:cNvPr id="2" name="Title 1">
            <a:extLst>
              <a:ext uri="{FF2B5EF4-FFF2-40B4-BE49-F238E27FC236}">
                <a16:creationId xmlns:a16="http://schemas.microsoft.com/office/drawing/2014/main" id="{1CC2F638-AEA0-5D4C-8E29-2B9192F3040E}"/>
              </a:ext>
            </a:extLst>
          </p:cNvPr>
          <p:cNvSpPr>
            <a:spLocks noGrp="1"/>
          </p:cNvSpPr>
          <p:nvPr>
            <p:ph type="title"/>
          </p:nvPr>
        </p:nvSpPr>
        <p:spPr>
          <a:xfrm>
            <a:off x="243419" y="188978"/>
            <a:ext cx="12509413" cy="496822"/>
          </a:xfrm>
        </p:spPr>
        <p:txBody>
          <a:bodyPr/>
          <a:lstStyle/>
          <a:p>
            <a:r>
              <a:rPr lang="en-US" sz="3400" dirty="0"/>
              <a:t>Multimode W state preparation  </a:t>
            </a:r>
          </a:p>
        </p:txBody>
      </p:sp>
      <p:sp>
        <p:nvSpPr>
          <p:cNvPr id="4" name="Rectangle 3">
            <a:extLst>
              <a:ext uri="{FF2B5EF4-FFF2-40B4-BE49-F238E27FC236}">
                <a16:creationId xmlns:a16="http://schemas.microsoft.com/office/drawing/2014/main" id="{394F4A69-D65F-E145-B2A6-67EB787FCB22}"/>
              </a:ext>
            </a:extLst>
          </p:cNvPr>
          <p:cNvSpPr/>
          <p:nvPr/>
        </p:nvSpPr>
        <p:spPr>
          <a:xfrm>
            <a:off x="243418" y="791493"/>
            <a:ext cx="20409829" cy="2862322"/>
          </a:xfrm>
          <a:prstGeom prst="rect">
            <a:avLst/>
          </a:prstGeom>
        </p:spPr>
        <p:txBody>
          <a:bodyPr wrap="square">
            <a:spAutoFit/>
          </a:bodyPr>
          <a:lstStyle/>
          <a:p>
            <a:pPr marL="457200" indent="-457200">
              <a:buFont typeface="Arial" panose="020B0604020202020204" pitchFamily="34" charset="0"/>
              <a:buChar char="•"/>
            </a:pPr>
            <a:r>
              <a:rPr lang="en-US" sz="2800" dirty="0">
                <a:latin typeface="Adobe Garamond Pro" panose="02020502060506020403" pitchFamily="18" charset="0"/>
              </a:rPr>
              <a:t>Blockade at mean frequency of all 2-photon peaks</a:t>
            </a:r>
          </a:p>
          <a:p>
            <a:pPr marL="457200" indent="-457200">
              <a:buFont typeface="Arial" panose="020B0604020202020204" pitchFamily="34" charset="0"/>
              <a:buChar char="•"/>
            </a:pPr>
            <a:r>
              <a:rPr lang="en-US" sz="2800" dirty="0">
                <a:latin typeface="Adobe Garamond Pro" panose="02020502060506020403" pitchFamily="18" charset="0"/>
              </a:rPr>
              <a:t>Drive all cavity modes simultaneously</a:t>
            </a:r>
          </a:p>
          <a:p>
            <a:pPr marL="457200" indent="-457200">
              <a:buFont typeface="Arial" panose="020B0604020202020204" pitchFamily="34" charset="0"/>
              <a:buChar char="•"/>
            </a:pPr>
            <a:endParaRPr lang="en-US" sz="2800" dirty="0">
              <a:latin typeface="Adobe Garamond Pro" panose="02020502060506020403" pitchFamily="18" charset="0"/>
            </a:endParaRPr>
          </a:p>
          <a:p>
            <a:pPr marL="800100" lvl="1" indent="-342900">
              <a:buFont typeface="Courier New" panose="02070309020205020404" pitchFamily="49" charset="0"/>
              <a:buChar char="o"/>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p:txBody>
      </p:sp>
      <p:sp>
        <p:nvSpPr>
          <p:cNvPr id="3" name="AutoShape 2">
            <a:extLst>
              <a:ext uri="{FF2B5EF4-FFF2-40B4-BE49-F238E27FC236}">
                <a16:creationId xmlns:a16="http://schemas.microsoft.com/office/drawing/2014/main" id="{DD01E819-9F56-41CF-BF7C-0CC0218E13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0" name="Straight Connector 9">
            <a:extLst>
              <a:ext uri="{FF2B5EF4-FFF2-40B4-BE49-F238E27FC236}">
                <a16:creationId xmlns:a16="http://schemas.microsoft.com/office/drawing/2014/main" id="{71AB5A89-9EF0-4D7F-8605-B8254DA5C509}"/>
              </a:ext>
            </a:extLst>
          </p:cNvPr>
          <p:cNvCxnSpPr>
            <a:cxnSpLocks/>
          </p:cNvCxnSpPr>
          <p:nvPr/>
        </p:nvCxnSpPr>
        <p:spPr bwMode="auto">
          <a:xfrm>
            <a:off x="3864864" y="2624328"/>
            <a:ext cx="0" cy="3099119"/>
          </a:xfrm>
          <a:prstGeom prst="line">
            <a:avLst/>
          </a:prstGeom>
          <a:solidFill>
            <a:srgbClr val="F3F3F3"/>
          </a:solidFill>
          <a:ln w="28575" cap="flat" cmpd="sng" algn="ctr">
            <a:solidFill>
              <a:srgbClr val="C00000"/>
            </a:solidFill>
            <a:prstDash val="solid"/>
            <a:round/>
            <a:headEnd type="stealth" w="med" len="med"/>
            <a:tailEnd type="none" w="med" len="med"/>
          </a:ln>
          <a:effectLst/>
        </p:spPr>
      </p:cxnSp>
      <p:sp>
        <p:nvSpPr>
          <p:cNvPr id="12" name="Rectangle 11">
            <a:extLst>
              <a:ext uri="{FF2B5EF4-FFF2-40B4-BE49-F238E27FC236}">
                <a16:creationId xmlns:a16="http://schemas.microsoft.com/office/drawing/2014/main" id="{15E3DD53-402B-4B36-9DBB-784DF33477FC}"/>
              </a:ext>
            </a:extLst>
          </p:cNvPr>
          <p:cNvSpPr/>
          <p:nvPr/>
        </p:nvSpPr>
        <p:spPr>
          <a:xfrm>
            <a:off x="2708725" y="1961044"/>
            <a:ext cx="2363147" cy="523220"/>
          </a:xfrm>
          <a:prstGeom prst="rect">
            <a:avLst/>
          </a:prstGeom>
          <a:solidFill>
            <a:srgbClr val="FFC000">
              <a:alpha val="5000"/>
            </a:srgbClr>
          </a:solidFill>
          <a:ln>
            <a:solidFill>
              <a:srgbClr val="C00000"/>
            </a:solidFill>
          </a:ln>
        </p:spPr>
        <p:txBody>
          <a:bodyPr wrap="none">
            <a:spAutoFit/>
          </a:bodyPr>
          <a:lstStyle/>
          <a:p>
            <a:r>
              <a:rPr lang="en-US" sz="2800" dirty="0">
                <a:solidFill>
                  <a:srgbClr val="C00000"/>
                </a:solidFill>
                <a:latin typeface="Adobe Garamond Pro" panose="02020502060506020403" pitchFamily="18" charset="0"/>
              </a:rPr>
              <a:t>4 mode W state</a:t>
            </a:r>
          </a:p>
        </p:txBody>
      </p:sp>
    </p:spTree>
    <p:extLst>
      <p:ext uri="{BB962C8B-B14F-4D97-AF65-F5344CB8AC3E}">
        <p14:creationId xmlns:p14="http://schemas.microsoft.com/office/powerpoint/2010/main" val="1953070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10;&#10;Description automatically generated">
            <a:extLst>
              <a:ext uri="{FF2B5EF4-FFF2-40B4-BE49-F238E27FC236}">
                <a16:creationId xmlns:a16="http://schemas.microsoft.com/office/drawing/2014/main" id="{1BE2D392-5301-4D91-8FA1-7B5B777244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192" y="2734056"/>
            <a:ext cx="7042882" cy="3835678"/>
          </a:xfrm>
          <a:prstGeom prst="rect">
            <a:avLst/>
          </a:prstGeom>
        </p:spPr>
      </p:pic>
      <p:sp>
        <p:nvSpPr>
          <p:cNvPr id="2" name="Title 1">
            <a:extLst>
              <a:ext uri="{FF2B5EF4-FFF2-40B4-BE49-F238E27FC236}">
                <a16:creationId xmlns:a16="http://schemas.microsoft.com/office/drawing/2014/main" id="{1CC2F638-AEA0-5D4C-8E29-2B9192F3040E}"/>
              </a:ext>
            </a:extLst>
          </p:cNvPr>
          <p:cNvSpPr>
            <a:spLocks noGrp="1"/>
          </p:cNvSpPr>
          <p:nvPr>
            <p:ph type="title"/>
          </p:nvPr>
        </p:nvSpPr>
        <p:spPr>
          <a:xfrm>
            <a:off x="243419" y="188978"/>
            <a:ext cx="12509413" cy="496822"/>
          </a:xfrm>
        </p:spPr>
        <p:txBody>
          <a:bodyPr/>
          <a:lstStyle/>
          <a:p>
            <a:r>
              <a:rPr lang="en-US" sz="3400" dirty="0"/>
              <a:t>Multimode W state preparation  </a:t>
            </a:r>
          </a:p>
        </p:txBody>
      </p:sp>
      <p:sp>
        <p:nvSpPr>
          <p:cNvPr id="4" name="Rectangle 3">
            <a:extLst>
              <a:ext uri="{FF2B5EF4-FFF2-40B4-BE49-F238E27FC236}">
                <a16:creationId xmlns:a16="http://schemas.microsoft.com/office/drawing/2014/main" id="{394F4A69-D65F-E145-B2A6-67EB787FCB22}"/>
              </a:ext>
            </a:extLst>
          </p:cNvPr>
          <p:cNvSpPr/>
          <p:nvPr/>
        </p:nvSpPr>
        <p:spPr>
          <a:xfrm>
            <a:off x="243418" y="791493"/>
            <a:ext cx="20409829" cy="2862322"/>
          </a:xfrm>
          <a:prstGeom prst="rect">
            <a:avLst/>
          </a:prstGeom>
        </p:spPr>
        <p:txBody>
          <a:bodyPr wrap="square">
            <a:spAutoFit/>
          </a:bodyPr>
          <a:lstStyle/>
          <a:p>
            <a:pPr marL="457200" indent="-457200">
              <a:buFont typeface="Arial" panose="020B0604020202020204" pitchFamily="34" charset="0"/>
              <a:buChar char="•"/>
            </a:pPr>
            <a:r>
              <a:rPr lang="en-US" sz="2800" dirty="0">
                <a:latin typeface="Adobe Garamond Pro" panose="02020502060506020403" pitchFamily="18" charset="0"/>
              </a:rPr>
              <a:t>Blockade at mean frequency of all 2-photon peaks</a:t>
            </a:r>
          </a:p>
          <a:p>
            <a:pPr marL="457200" indent="-457200">
              <a:buFont typeface="Arial" panose="020B0604020202020204" pitchFamily="34" charset="0"/>
              <a:buChar char="•"/>
            </a:pPr>
            <a:r>
              <a:rPr lang="en-US" sz="2800" dirty="0">
                <a:latin typeface="Adobe Garamond Pro" panose="02020502060506020403" pitchFamily="18" charset="0"/>
              </a:rPr>
              <a:t>Drive all cavity modes simultaneously</a:t>
            </a:r>
          </a:p>
          <a:p>
            <a:pPr marL="457200" indent="-457200">
              <a:buFont typeface="Arial" panose="020B0604020202020204" pitchFamily="34" charset="0"/>
              <a:buChar char="•"/>
            </a:pPr>
            <a:endParaRPr lang="en-US" sz="2800" dirty="0">
              <a:latin typeface="Adobe Garamond Pro" panose="02020502060506020403" pitchFamily="18" charset="0"/>
            </a:endParaRPr>
          </a:p>
          <a:p>
            <a:pPr marL="800100" lvl="1" indent="-342900">
              <a:buFont typeface="Courier New" panose="02070309020205020404" pitchFamily="49" charset="0"/>
              <a:buChar char="o"/>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a:p>
            <a:pPr marL="800100" lvl="1" indent="-342900">
              <a:buFont typeface="Wingdings" pitchFamily="2" charset="2"/>
              <a:buChar char="Ø"/>
            </a:pPr>
            <a:endParaRPr lang="en-US" sz="2400" dirty="0">
              <a:latin typeface="Adobe Garamond Pro" panose="02020502060506020403" pitchFamily="18" charset="0"/>
            </a:endParaRPr>
          </a:p>
        </p:txBody>
      </p:sp>
      <p:sp>
        <p:nvSpPr>
          <p:cNvPr id="3" name="AutoShape 2">
            <a:extLst>
              <a:ext uri="{FF2B5EF4-FFF2-40B4-BE49-F238E27FC236}">
                <a16:creationId xmlns:a16="http://schemas.microsoft.com/office/drawing/2014/main" id="{DD01E819-9F56-41CF-BF7C-0CC0218E13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0" name="Straight Connector 9">
            <a:extLst>
              <a:ext uri="{FF2B5EF4-FFF2-40B4-BE49-F238E27FC236}">
                <a16:creationId xmlns:a16="http://schemas.microsoft.com/office/drawing/2014/main" id="{71AB5A89-9EF0-4D7F-8605-B8254DA5C509}"/>
              </a:ext>
            </a:extLst>
          </p:cNvPr>
          <p:cNvCxnSpPr>
            <a:cxnSpLocks/>
          </p:cNvCxnSpPr>
          <p:nvPr/>
        </p:nvCxnSpPr>
        <p:spPr bwMode="auto">
          <a:xfrm>
            <a:off x="4340352" y="2658643"/>
            <a:ext cx="0" cy="3099119"/>
          </a:xfrm>
          <a:prstGeom prst="line">
            <a:avLst/>
          </a:prstGeom>
          <a:solidFill>
            <a:srgbClr val="F3F3F3"/>
          </a:solidFill>
          <a:ln w="28575" cap="flat" cmpd="sng" algn="ctr">
            <a:solidFill>
              <a:srgbClr val="C00000"/>
            </a:solidFill>
            <a:prstDash val="solid"/>
            <a:round/>
            <a:headEnd type="stealth" w="med" len="med"/>
            <a:tailEnd type="none" w="med" len="med"/>
          </a:ln>
          <a:effectLst/>
        </p:spPr>
      </p:cxnSp>
      <p:sp>
        <p:nvSpPr>
          <p:cNvPr id="12" name="Rectangle 11">
            <a:extLst>
              <a:ext uri="{FF2B5EF4-FFF2-40B4-BE49-F238E27FC236}">
                <a16:creationId xmlns:a16="http://schemas.microsoft.com/office/drawing/2014/main" id="{D6478CB1-83A5-45B0-86A4-B1E5FD3FFFB3}"/>
              </a:ext>
            </a:extLst>
          </p:cNvPr>
          <p:cNvSpPr/>
          <p:nvPr/>
        </p:nvSpPr>
        <p:spPr>
          <a:xfrm>
            <a:off x="2708725" y="1961044"/>
            <a:ext cx="2363147" cy="523220"/>
          </a:xfrm>
          <a:prstGeom prst="rect">
            <a:avLst/>
          </a:prstGeom>
          <a:solidFill>
            <a:srgbClr val="FFC000">
              <a:alpha val="5000"/>
            </a:srgbClr>
          </a:solidFill>
          <a:ln>
            <a:solidFill>
              <a:srgbClr val="C00000"/>
            </a:solidFill>
          </a:ln>
        </p:spPr>
        <p:txBody>
          <a:bodyPr wrap="none">
            <a:spAutoFit/>
          </a:bodyPr>
          <a:lstStyle/>
          <a:p>
            <a:r>
              <a:rPr lang="en-US" sz="2800" dirty="0">
                <a:solidFill>
                  <a:srgbClr val="C00000"/>
                </a:solidFill>
                <a:latin typeface="Adobe Garamond Pro" panose="02020502060506020403" pitchFamily="18" charset="0"/>
              </a:rPr>
              <a:t>5 mode W state</a:t>
            </a:r>
          </a:p>
        </p:txBody>
      </p:sp>
    </p:spTree>
    <p:extLst>
      <p:ext uri="{BB962C8B-B14F-4D97-AF65-F5344CB8AC3E}">
        <p14:creationId xmlns:p14="http://schemas.microsoft.com/office/powerpoint/2010/main" val="3522398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A385BD-5EDE-4801-B4E2-734356AEC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19" y="3341980"/>
            <a:ext cx="5249471" cy="3191602"/>
          </a:xfrm>
          <a:prstGeom prst="rect">
            <a:avLst/>
          </a:prstGeom>
        </p:spPr>
      </p:pic>
      <p:cxnSp>
        <p:nvCxnSpPr>
          <p:cNvPr id="10" name="Straight Connector 9">
            <a:extLst>
              <a:ext uri="{FF2B5EF4-FFF2-40B4-BE49-F238E27FC236}">
                <a16:creationId xmlns:a16="http://schemas.microsoft.com/office/drawing/2014/main" id="{77F8BE69-B136-4524-BF8D-97FAF2062EC4}"/>
              </a:ext>
            </a:extLst>
          </p:cNvPr>
          <p:cNvCxnSpPr>
            <a:cxnSpLocks/>
          </p:cNvCxnSpPr>
          <p:nvPr/>
        </p:nvCxnSpPr>
        <p:spPr bwMode="auto">
          <a:xfrm>
            <a:off x="2230695" y="3196874"/>
            <a:ext cx="0" cy="1530991"/>
          </a:xfrm>
          <a:prstGeom prst="line">
            <a:avLst/>
          </a:prstGeom>
          <a:solidFill>
            <a:srgbClr val="F3F3F3"/>
          </a:solidFill>
          <a:ln w="28575" cap="flat" cmpd="sng" algn="ctr">
            <a:solidFill>
              <a:srgbClr val="C00000"/>
            </a:solidFill>
            <a:prstDash val="solid"/>
            <a:round/>
            <a:headEnd type="stealth" w="med" len="med"/>
            <a:tailEnd type="none" w="med" len="med"/>
          </a:ln>
          <a:effectLst/>
        </p:spPr>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5AB0A07-F61E-4739-AB76-5C8436C85D09}"/>
                  </a:ext>
                </a:extLst>
              </p:cNvPr>
              <p:cNvSpPr txBox="1"/>
              <p:nvPr/>
            </p:nvSpPr>
            <p:spPr>
              <a:xfrm>
                <a:off x="1527121" y="2494720"/>
                <a:ext cx="1685077" cy="670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dirty="0" smtClean="0">
                              <a:solidFill>
                                <a:srgbClr val="C00000"/>
                              </a:solidFill>
                              <a:latin typeface="Cambria Math" panose="02040503050406030204" pitchFamily="18" charset="0"/>
                            </a:rPr>
                          </m:ctrlPr>
                        </m:fPr>
                        <m:num>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𝑔</m:t>
                          </m:r>
                          <m:r>
                            <a:rPr lang="en-US" i="1" dirty="0">
                              <a:solidFill>
                                <a:srgbClr val="C00000"/>
                              </a:solidFill>
                              <a:latin typeface="Cambria Math" panose="02040503050406030204" pitchFamily="18" charset="0"/>
                            </a:rPr>
                            <m:t>01⟩+ |</m:t>
                          </m:r>
                          <m:r>
                            <a:rPr lang="en-US" i="1" dirty="0">
                              <a:solidFill>
                                <a:srgbClr val="C00000"/>
                              </a:solidFill>
                              <a:latin typeface="Cambria Math" panose="02040503050406030204" pitchFamily="18" charset="0"/>
                            </a:rPr>
                            <m:t>𝑔</m:t>
                          </m:r>
                          <m:r>
                            <a:rPr lang="en-US" i="1" dirty="0">
                              <a:solidFill>
                                <a:srgbClr val="C00000"/>
                              </a:solidFill>
                              <a:latin typeface="Cambria Math" panose="02040503050406030204" pitchFamily="18" charset="0"/>
                            </a:rPr>
                            <m:t>10⟩</m:t>
                          </m:r>
                        </m:num>
                        <m:den>
                          <m:rad>
                            <m:radPr>
                              <m:degHide m:val="on"/>
                              <m:ctrlPr>
                                <a:rPr lang="en-US" i="1" dirty="0" smtClean="0">
                                  <a:solidFill>
                                    <a:srgbClr val="C00000"/>
                                  </a:solidFill>
                                  <a:latin typeface="Cambria Math" panose="02040503050406030204" pitchFamily="18" charset="0"/>
                                </a:rPr>
                              </m:ctrlPr>
                            </m:radPr>
                            <m:deg/>
                            <m:e>
                              <m:r>
                                <a:rPr lang="en-US" b="0" i="1" dirty="0" smtClean="0">
                                  <a:solidFill>
                                    <a:srgbClr val="C00000"/>
                                  </a:solidFill>
                                  <a:latin typeface="Cambria Math" panose="02040503050406030204" pitchFamily="18" charset="0"/>
                                </a:rPr>
                                <m:t>2</m:t>
                              </m:r>
                            </m:e>
                          </m:rad>
                        </m:den>
                      </m:f>
                    </m:oMath>
                  </m:oMathPara>
                </a14:m>
                <a:endParaRPr lang="en-US" dirty="0"/>
              </a:p>
            </p:txBody>
          </p:sp>
        </mc:Choice>
        <mc:Fallback xmlns="">
          <p:sp>
            <p:nvSpPr>
              <p:cNvPr id="11" name="TextBox 10">
                <a:extLst>
                  <a:ext uri="{FF2B5EF4-FFF2-40B4-BE49-F238E27FC236}">
                    <a16:creationId xmlns:a16="http://schemas.microsoft.com/office/drawing/2014/main" id="{55AB0A07-F61E-4739-AB76-5C8436C85D09}"/>
                  </a:ext>
                </a:extLst>
              </p:cNvPr>
              <p:cNvSpPr txBox="1">
                <a:spLocks noRot="1" noChangeAspect="1" noMove="1" noResize="1" noEditPoints="1" noAdjustHandles="1" noChangeArrowheads="1" noChangeShapeType="1" noTextEdit="1"/>
              </p:cNvSpPr>
              <p:nvPr/>
            </p:nvSpPr>
            <p:spPr>
              <a:xfrm>
                <a:off x="1527121" y="2494720"/>
                <a:ext cx="1685077" cy="670761"/>
              </a:xfrm>
              <a:prstGeom prst="rect">
                <a:avLst/>
              </a:prstGeom>
              <a:blipFill>
                <a:blip r:embed="rId4"/>
                <a:stretch>
                  <a:fillRect/>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75B5F777-74A7-4D2C-BE6A-6F881C311535}"/>
              </a:ext>
            </a:extLst>
          </p:cNvPr>
          <p:cNvSpPr/>
          <p:nvPr/>
        </p:nvSpPr>
        <p:spPr>
          <a:xfrm>
            <a:off x="312904" y="868680"/>
            <a:ext cx="6551192" cy="492443"/>
          </a:xfrm>
          <a:prstGeom prst="rect">
            <a:avLst/>
          </a:prstGeom>
        </p:spPr>
        <p:txBody>
          <a:bodyPr wrap="square">
            <a:spAutoFit/>
          </a:bodyPr>
          <a:lstStyle/>
          <a:p>
            <a:pPr marL="457200" indent="-457200">
              <a:buFont typeface="Arial" panose="020B0604020202020204" pitchFamily="34" charset="0"/>
              <a:buChar char="•"/>
            </a:pPr>
            <a:r>
              <a:rPr lang="en-US" sz="2600" dirty="0">
                <a:latin typeface="Adobe Garamond Pro" panose="02020502060506020403" pitchFamily="18" charset="0"/>
              </a:rPr>
              <a:t>2-mode Bell state tomography</a:t>
            </a:r>
            <a:endParaRPr lang="en-US" sz="2400" dirty="0">
              <a:latin typeface="Adobe Garamond Pro" panose="02020502060506020403" pitchFamily="18" charset="0"/>
            </a:endParaRPr>
          </a:p>
        </p:txBody>
      </p:sp>
      <p:pic>
        <p:nvPicPr>
          <p:cNvPr id="26" name="Picture 25">
            <a:extLst>
              <a:ext uri="{FF2B5EF4-FFF2-40B4-BE49-F238E27FC236}">
                <a16:creationId xmlns:a16="http://schemas.microsoft.com/office/drawing/2014/main" id="{D687FBBC-0575-4401-8D68-9F20962665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46" r="229"/>
          <a:stretch/>
        </p:blipFill>
        <p:spPr>
          <a:xfrm>
            <a:off x="549490" y="1473892"/>
            <a:ext cx="5047488" cy="844329"/>
          </a:xfrm>
          <a:prstGeom prst="rect">
            <a:avLst/>
          </a:prstGeom>
        </p:spPr>
      </p:pic>
      <p:sp>
        <p:nvSpPr>
          <p:cNvPr id="27" name="Rectangle 26">
            <a:extLst>
              <a:ext uri="{FF2B5EF4-FFF2-40B4-BE49-F238E27FC236}">
                <a16:creationId xmlns:a16="http://schemas.microsoft.com/office/drawing/2014/main" id="{75296E74-9DFB-4587-84F1-8A9C0783E131}"/>
              </a:ext>
            </a:extLst>
          </p:cNvPr>
          <p:cNvSpPr/>
          <p:nvPr/>
        </p:nvSpPr>
        <p:spPr bwMode="auto">
          <a:xfrm>
            <a:off x="4451636" y="2190955"/>
            <a:ext cx="2082508" cy="544743"/>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32" name="Group 31">
            <a:extLst>
              <a:ext uri="{FF2B5EF4-FFF2-40B4-BE49-F238E27FC236}">
                <a16:creationId xmlns:a16="http://schemas.microsoft.com/office/drawing/2014/main" id="{5360BF0C-6A75-40E3-A453-0FC170C70B2E}"/>
              </a:ext>
            </a:extLst>
          </p:cNvPr>
          <p:cNvGrpSpPr/>
          <p:nvPr/>
        </p:nvGrpSpPr>
        <p:grpSpPr>
          <a:xfrm>
            <a:off x="7393299" y="758952"/>
            <a:ext cx="3254421" cy="2962656"/>
            <a:chOff x="7393299" y="758952"/>
            <a:chExt cx="3254421" cy="2962656"/>
          </a:xfrm>
        </p:grpSpPr>
        <p:pic>
          <p:nvPicPr>
            <p:cNvPr id="5" name="Picture 4">
              <a:extLst>
                <a:ext uri="{FF2B5EF4-FFF2-40B4-BE49-F238E27FC236}">
                  <a16:creationId xmlns:a16="http://schemas.microsoft.com/office/drawing/2014/main" id="{65318A68-7391-43A7-8988-BCE521DC3668}"/>
                </a:ext>
              </a:extLst>
            </p:cNvPr>
            <p:cNvPicPr>
              <a:picLocks noChangeAspect="1"/>
            </p:cNvPicPr>
            <p:nvPr/>
          </p:nvPicPr>
          <p:blipFill rotWithShape="1">
            <a:blip r:embed="rId6">
              <a:extLst>
                <a:ext uri="{28A0092B-C50C-407E-A947-70E740481C1C}">
                  <a14:useLocalDpi xmlns:a14="http://schemas.microsoft.com/office/drawing/2010/main" val="0"/>
                </a:ext>
              </a:extLst>
            </a:blip>
            <a:srcRect l="8989" r="51602" b="5684"/>
            <a:stretch/>
          </p:blipFill>
          <p:spPr>
            <a:xfrm>
              <a:off x="7809972" y="758952"/>
              <a:ext cx="2837748" cy="271664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64966B2-CC25-43A5-A38F-5B461143BF03}"/>
                    </a:ext>
                  </a:extLst>
                </p:cNvPr>
                <p:cNvSpPr txBox="1"/>
                <p:nvPr/>
              </p:nvSpPr>
              <p:spPr>
                <a:xfrm>
                  <a:off x="8746611" y="3413831"/>
                  <a:ext cx="6046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mn</m:t>
                        </m:r>
                        <m:r>
                          <a:rPr lang="en-US" sz="1400" b="0" i="1" smtClean="0">
                            <a:latin typeface="Cambria Math" panose="02040503050406030204" pitchFamily="18" charset="0"/>
                          </a:rPr>
                          <m:t>⟩</m:t>
                        </m:r>
                      </m:oMath>
                    </m:oMathPara>
                  </a14:m>
                  <a:endParaRPr lang="en-US" sz="1400" dirty="0"/>
                </a:p>
              </p:txBody>
            </p:sp>
          </mc:Choice>
          <mc:Fallback xmlns="">
            <p:sp>
              <p:nvSpPr>
                <p:cNvPr id="8" name="TextBox 7">
                  <a:extLst>
                    <a:ext uri="{FF2B5EF4-FFF2-40B4-BE49-F238E27FC236}">
                      <a16:creationId xmlns:a16="http://schemas.microsoft.com/office/drawing/2014/main" id="{464966B2-CC25-43A5-A38F-5B461143BF03}"/>
                    </a:ext>
                  </a:extLst>
                </p:cNvPr>
                <p:cNvSpPr txBox="1">
                  <a:spLocks noRot="1" noChangeAspect="1" noMove="1" noResize="1" noEditPoints="1" noAdjustHandles="1" noChangeArrowheads="1" noChangeShapeType="1" noTextEdit="1"/>
                </p:cNvSpPr>
                <p:nvPr/>
              </p:nvSpPr>
              <p:spPr>
                <a:xfrm>
                  <a:off x="8746611" y="3413831"/>
                  <a:ext cx="604653" cy="307777"/>
                </a:xfrm>
                <a:prstGeom prst="rect">
                  <a:avLst/>
                </a:prstGeom>
                <a:blipFill>
                  <a:blip r:embed="rId7"/>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936BA34-FB85-4C97-8087-7435E61A306B}"/>
                    </a:ext>
                  </a:extLst>
                </p:cNvPr>
                <p:cNvSpPr txBox="1"/>
                <p:nvPr/>
              </p:nvSpPr>
              <p:spPr>
                <a:xfrm>
                  <a:off x="7393299" y="2060519"/>
                  <a:ext cx="604653" cy="307777"/>
                </a:xfrm>
                <a:prstGeom prst="rect">
                  <a:avLst/>
                </a:prstGeom>
                <a:noFill/>
                <a:scene3d>
                  <a:camera prst="orthographicFront">
                    <a:rot lat="0" lon="0" rev="540000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mn</m:t>
                        </m:r>
                        <m:r>
                          <a:rPr lang="en-US" sz="1400" b="0" i="1" smtClean="0">
                            <a:latin typeface="Cambria Math" panose="02040503050406030204" pitchFamily="18" charset="0"/>
                          </a:rPr>
                          <m:t>⟩</m:t>
                        </m:r>
                      </m:oMath>
                    </m:oMathPara>
                  </a14:m>
                  <a:endParaRPr lang="en-US" sz="1400" dirty="0"/>
                </a:p>
              </p:txBody>
            </p:sp>
          </mc:Choice>
          <mc:Fallback xmlns="">
            <p:sp>
              <p:nvSpPr>
                <p:cNvPr id="29" name="TextBox 28">
                  <a:extLst>
                    <a:ext uri="{FF2B5EF4-FFF2-40B4-BE49-F238E27FC236}">
                      <a16:creationId xmlns:a16="http://schemas.microsoft.com/office/drawing/2014/main" id="{D936BA34-FB85-4C97-8087-7435E61A306B}"/>
                    </a:ext>
                  </a:extLst>
                </p:cNvPr>
                <p:cNvSpPr txBox="1">
                  <a:spLocks noRot="1" noChangeAspect="1" noMove="1" noResize="1" noEditPoints="1" noAdjustHandles="1" noChangeArrowheads="1" noChangeShapeType="1" noTextEdit="1"/>
                </p:cNvSpPr>
                <p:nvPr/>
              </p:nvSpPr>
              <p:spPr>
                <a:xfrm>
                  <a:off x="7393299" y="2060519"/>
                  <a:ext cx="604653" cy="307777"/>
                </a:xfrm>
                <a:prstGeom prst="rect">
                  <a:avLst/>
                </a:prstGeom>
                <a:blipFill>
                  <a:blip r:embed="rId8"/>
                  <a:stretch>
                    <a:fillRect/>
                  </a:stretch>
                </a:blipFill>
              </p:spPr>
              <p:txBody>
                <a:bodyPr/>
                <a:lstStyle/>
                <a:p>
                  <a:r>
                    <a:rPr lang="en-US">
                      <a:noFill/>
                    </a:rPr>
                    <a:t> </a:t>
                  </a:r>
                </a:p>
              </p:txBody>
            </p:sp>
          </mc:Fallback>
        </mc:AlternateContent>
      </p:grpSp>
      <p:grpSp>
        <p:nvGrpSpPr>
          <p:cNvPr id="36" name="Group 35">
            <a:extLst>
              <a:ext uri="{FF2B5EF4-FFF2-40B4-BE49-F238E27FC236}">
                <a16:creationId xmlns:a16="http://schemas.microsoft.com/office/drawing/2014/main" id="{2B148045-7E68-4836-A4A1-458703090EBE}"/>
              </a:ext>
            </a:extLst>
          </p:cNvPr>
          <p:cNvGrpSpPr/>
          <p:nvPr/>
        </p:nvGrpSpPr>
        <p:grpSpPr>
          <a:xfrm>
            <a:off x="7357719" y="3660267"/>
            <a:ext cx="3290001" cy="2950845"/>
            <a:chOff x="7357719" y="3660267"/>
            <a:chExt cx="3290001" cy="2950845"/>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B517F15-357A-496F-BD5D-13745DC24474}"/>
                    </a:ext>
                  </a:extLst>
                </p:cNvPr>
                <p:cNvSpPr txBox="1"/>
                <p:nvPr/>
              </p:nvSpPr>
              <p:spPr>
                <a:xfrm>
                  <a:off x="8729472" y="6303335"/>
                  <a:ext cx="6046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mn</m:t>
                        </m:r>
                        <m:r>
                          <a:rPr lang="en-US" sz="1400" b="0" i="1" smtClean="0">
                            <a:latin typeface="Cambria Math" panose="02040503050406030204" pitchFamily="18" charset="0"/>
                          </a:rPr>
                          <m:t>⟩</m:t>
                        </m:r>
                      </m:oMath>
                    </m:oMathPara>
                  </a14:m>
                  <a:endParaRPr lang="en-US" sz="1400" dirty="0"/>
                </a:p>
              </p:txBody>
            </p:sp>
          </mc:Choice>
          <mc:Fallback xmlns="">
            <p:sp>
              <p:nvSpPr>
                <p:cNvPr id="28" name="TextBox 27">
                  <a:extLst>
                    <a:ext uri="{FF2B5EF4-FFF2-40B4-BE49-F238E27FC236}">
                      <a16:creationId xmlns:a16="http://schemas.microsoft.com/office/drawing/2014/main" id="{CB517F15-357A-496F-BD5D-13745DC24474}"/>
                    </a:ext>
                  </a:extLst>
                </p:cNvPr>
                <p:cNvSpPr txBox="1">
                  <a:spLocks noRot="1" noChangeAspect="1" noMove="1" noResize="1" noEditPoints="1" noAdjustHandles="1" noChangeArrowheads="1" noChangeShapeType="1" noTextEdit="1"/>
                </p:cNvSpPr>
                <p:nvPr/>
              </p:nvSpPr>
              <p:spPr>
                <a:xfrm>
                  <a:off x="8729472" y="6303335"/>
                  <a:ext cx="604653" cy="307777"/>
                </a:xfrm>
                <a:prstGeom prst="rect">
                  <a:avLst/>
                </a:prstGeom>
                <a:blipFill>
                  <a:blip r:embed="rId7"/>
                  <a:stretch>
                    <a:fillRect b="-7843"/>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498D541A-3A91-4D56-9704-A7E3CE689300}"/>
                </a:ext>
              </a:extLst>
            </p:cNvPr>
            <p:cNvGrpSpPr/>
            <p:nvPr/>
          </p:nvGrpSpPr>
          <p:grpSpPr>
            <a:xfrm>
              <a:off x="7357719" y="3660267"/>
              <a:ext cx="3290001" cy="2716649"/>
              <a:chOff x="7357719" y="3660267"/>
              <a:chExt cx="3290001" cy="2716649"/>
            </a:xfrm>
          </p:grpSpPr>
          <p:pic>
            <p:nvPicPr>
              <p:cNvPr id="23" name="Picture 22">
                <a:extLst>
                  <a:ext uri="{FF2B5EF4-FFF2-40B4-BE49-F238E27FC236}">
                    <a16:creationId xmlns:a16="http://schemas.microsoft.com/office/drawing/2014/main" id="{E6E2782A-48C8-4AE3-9F09-9967ED175A05}"/>
                  </a:ext>
                </a:extLst>
              </p:cNvPr>
              <p:cNvPicPr>
                <a:picLocks noChangeAspect="1"/>
              </p:cNvPicPr>
              <p:nvPr/>
            </p:nvPicPr>
            <p:blipFill rotWithShape="1">
              <a:blip r:embed="rId6">
                <a:extLst>
                  <a:ext uri="{28A0092B-C50C-407E-A947-70E740481C1C}">
                    <a14:useLocalDpi xmlns:a14="http://schemas.microsoft.com/office/drawing/2010/main" val="0"/>
                  </a:ext>
                </a:extLst>
              </a:blip>
              <a:srcRect l="51735" r="8857" b="5684"/>
              <a:stretch/>
            </p:blipFill>
            <p:spPr>
              <a:xfrm>
                <a:off x="7809972" y="3660267"/>
                <a:ext cx="2837748" cy="2716649"/>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D61DCBE-8907-4331-9D0E-56653978404D}"/>
                      </a:ext>
                    </a:extLst>
                  </p:cNvPr>
                  <p:cNvSpPr txBox="1"/>
                  <p:nvPr/>
                </p:nvSpPr>
                <p:spPr>
                  <a:xfrm>
                    <a:off x="7357719" y="4950023"/>
                    <a:ext cx="604653" cy="307777"/>
                  </a:xfrm>
                  <a:prstGeom prst="rect">
                    <a:avLst/>
                  </a:prstGeom>
                  <a:noFill/>
                  <a:scene3d>
                    <a:camera prst="orthographicFront">
                      <a:rot lat="0" lon="0" rev="540000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mn</m:t>
                          </m:r>
                          <m:r>
                            <a:rPr lang="en-US" sz="1400" b="0" i="1" smtClean="0">
                              <a:latin typeface="Cambria Math" panose="02040503050406030204" pitchFamily="18" charset="0"/>
                            </a:rPr>
                            <m:t>⟩</m:t>
                          </m:r>
                        </m:oMath>
                      </m:oMathPara>
                    </a14:m>
                    <a:endParaRPr lang="en-US" sz="1400" dirty="0"/>
                  </a:p>
                </p:txBody>
              </p:sp>
            </mc:Choice>
            <mc:Fallback xmlns="">
              <p:sp>
                <p:nvSpPr>
                  <p:cNvPr id="30" name="TextBox 29">
                    <a:extLst>
                      <a:ext uri="{FF2B5EF4-FFF2-40B4-BE49-F238E27FC236}">
                        <a16:creationId xmlns:a16="http://schemas.microsoft.com/office/drawing/2014/main" id="{6D61DCBE-8907-4331-9D0E-56653978404D}"/>
                      </a:ext>
                    </a:extLst>
                  </p:cNvPr>
                  <p:cNvSpPr txBox="1">
                    <a:spLocks noRot="1" noChangeAspect="1" noMove="1" noResize="1" noEditPoints="1" noAdjustHandles="1" noChangeArrowheads="1" noChangeShapeType="1" noTextEdit="1"/>
                  </p:cNvSpPr>
                  <p:nvPr/>
                </p:nvSpPr>
                <p:spPr>
                  <a:xfrm>
                    <a:off x="7357719" y="4950023"/>
                    <a:ext cx="604653" cy="307777"/>
                  </a:xfrm>
                  <a:prstGeom prst="rect">
                    <a:avLst/>
                  </a:prstGeom>
                  <a:blipFill>
                    <a:blip r:embed="rId8"/>
                    <a:stretch>
                      <a:fillRect/>
                    </a:stretch>
                  </a:blipFill>
                </p:spPr>
                <p:txBody>
                  <a:bodyPr/>
                  <a:lstStyle/>
                  <a:p>
                    <a:r>
                      <a:rPr lang="en-US">
                        <a:noFill/>
                      </a:rPr>
                      <a:t> </a:t>
                    </a:r>
                  </a:p>
                </p:txBody>
              </p:sp>
            </mc:Fallback>
          </mc:AlternateContent>
        </p:grpSp>
      </p:grpSp>
      <p:sp>
        <p:nvSpPr>
          <p:cNvPr id="35" name="Title 1">
            <a:extLst>
              <a:ext uri="{FF2B5EF4-FFF2-40B4-BE49-F238E27FC236}">
                <a16:creationId xmlns:a16="http://schemas.microsoft.com/office/drawing/2014/main" id="{6A71F51F-DC75-42A0-9932-5BDFB9BE5DEE}"/>
              </a:ext>
            </a:extLst>
          </p:cNvPr>
          <p:cNvSpPr>
            <a:spLocks noGrp="1"/>
          </p:cNvSpPr>
          <p:nvPr>
            <p:ph type="title"/>
          </p:nvPr>
        </p:nvSpPr>
        <p:spPr>
          <a:xfrm>
            <a:off x="243419" y="188978"/>
            <a:ext cx="12509413" cy="496822"/>
          </a:xfrm>
        </p:spPr>
        <p:txBody>
          <a:bodyPr/>
          <a:lstStyle/>
          <a:p>
            <a:r>
              <a:rPr lang="en-US" sz="3400" dirty="0"/>
              <a:t>Multimode Wigner tomography</a:t>
            </a:r>
          </a:p>
        </p:txBody>
      </p:sp>
    </p:spTree>
    <p:extLst>
      <p:ext uri="{BB962C8B-B14F-4D97-AF65-F5344CB8AC3E}">
        <p14:creationId xmlns:p14="http://schemas.microsoft.com/office/powerpoint/2010/main" val="2308853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Circuit quantum electrodynamics</a:t>
            </a:r>
          </a:p>
        </p:txBody>
      </p:sp>
      <p:grpSp>
        <p:nvGrpSpPr>
          <p:cNvPr id="4" name="Group 3"/>
          <p:cNvGrpSpPr/>
          <p:nvPr/>
        </p:nvGrpSpPr>
        <p:grpSpPr>
          <a:xfrm>
            <a:off x="1311454" y="9150954"/>
            <a:ext cx="2736442" cy="2075250"/>
            <a:chOff x="3170097" y="1657350"/>
            <a:chExt cx="2244565" cy="1546236"/>
          </a:xfrm>
        </p:grpSpPr>
        <p:sp>
          <p:nvSpPr>
            <p:cNvPr id="19" name="Arc 18"/>
            <p:cNvSpPr/>
            <p:nvPr/>
          </p:nvSpPr>
          <p:spPr bwMode="auto">
            <a:xfrm>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med" len="med"/>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solidFill>
                  <a:srgbClr val="00B050"/>
                </a:solidFill>
              </a:endParaRPr>
            </a:p>
          </p:txBody>
        </p:sp>
        <p:sp>
          <p:nvSpPr>
            <p:cNvPr id="20" name="Arc 19"/>
            <p:cNvSpPr/>
            <p:nvPr/>
          </p:nvSpPr>
          <p:spPr bwMode="auto">
            <a:xfrm rot="10800000">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mc:AlternateContent xmlns:mc="http://schemas.openxmlformats.org/markup-compatibility/2006" xmlns:a14="http://schemas.microsoft.com/office/drawing/2010/main">
          <mc:Choice Requires="a14">
            <p:sp>
              <p:nvSpPr>
                <p:cNvPr id="21" name="TextBox 455"/>
                <p:cNvSpPr txBox="1"/>
                <p:nvPr/>
              </p:nvSpPr>
              <p:spPr>
                <a:xfrm>
                  <a:off x="4309948" y="1657350"/>
                  <a:ext cx="513891" cy="400639"/>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0070C0"/>
                                </a:solidFill>
                                <a:latin typeface="Cambria Math" panose="02040503050406030204" pitchFamily="18" charset="0"/>
                              </a:rPr>
                            </m:ctrlPr>
                          </m:sSubPr>
                          <m:e>
                            <m:r>
                              <a:rPr lang="en-US" sz="2667" i="1">
                                <a:solidFill>
                                  <a:srgbClr val="0070C0"/>
                                </a:solidFill>
                                <a:latin typeface="Cambria Math"/>
                                <a:ea typeface="Cambria Math"/>
                              </a:rPr>
                              <m:t>𝜔</m:t>
                            </m:r>
                          </m:e>
                          <m:sub>
                            <m:r>
                              <a:rPr lang="en-US" sz="2667" i="1">
                                <a:solidFill>
                                  <a:srgbClr val="0070C0"/>
                                </a:solidFill>
                                <a:latin typeface="Cambria Math"/>
                              </a:rPr>
                              <m:t>𝑞</m:t>
                            </m:r>
                          </m:sub>
                        </m:sSub>
                      </m:oMath>
                    </m:oMathPara>
                  </a14:m>
                  <a:endParaRPr lang="en-US" sz="2667" dirty="0">
                    <a:solidFill>
                      <a:srgbClr val="0070C0"/>
                    </a:solidFill>
                  </a:endParaRPr>
                </a:p>
              </p:txBody>
            </p:sp>
          </mc:Choice>
          <mc:Fallback xmlns="">
            <p:sp>
              <p:nvSpPr>
                <p:cNvPr id="21" name="TextBox 455"/>
                <p:cNvSpPr txBox="1">
                  <a:spLocks noRot="1" noChangeAspect="1" noMove="1" noResize="1" noEditPoints="1" noAdjustHandles="1" noChangeArrowheads="1" noChangeShapeType="1" noTextEdit="1"/>
                </p:cNvSpPr>
                <p:nvPr/>
              </p:nvSpPr>
              <p:spPr>
                <a:xfrm>
                  <a:off x="4309948" y="1657350"/>
                  <a:ext cx="513891" cy="400639"/>
                </a:xfrm>
                <a:prstGeom prst="rect">
                  <a:avLst/>
                </a:prstGeom>
                <a:blipFill>
                  <a:blip r:embed="rId4"/>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101"/>
                <p:cNvSpPr txBox="1"/>
                <p:nvPr/>
              </p:nvSpPr>
              <p:spPr>
                <a:xfrm>
                  <a:off x="3170097" y="2826511"/>
                  <a:ext cx="497299"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FF0000"/>
                                </a:solidFill>
                                <a:latin typeface="Cambria Math" panose="02040503050406030204" pitchFamily="18" charset="0"/>
                              </a:rPr>
                            </m:ctrlPr>
                          </m:sSubPr>
                          <m:e>
                            <m:r>
                              <a:rPr lang="en-US" sz="2667" i="1">
                                <a:solidFill>
                                  <a:srgbClr val="FF0000"/>
                                </a:solidFill>
                                <a:latin typeface="Cambria Math"/>
                                <a:ea typeface="Cambria Math"/>
                              </a:rPr>
                              <m:t>𝜔</m:t>
                            </m:r>
                          </m:e>
                          <m:sub>
                            <m:r>
                              <a:rPr lang="en-US" sz="2667" i="1">
                                <a:solidFill>
                                  <a:srgbClr val="FF0000"/>
                                </a:solidFill>
                                <a:latin typeface="Cambria Math"/>
                              </a:rPr>
                              <m:t>𝑐</m:t>
                            </m:r>
                          </m:sub>
                        </m:sSub>
                      </m:oMath>
                    </m:oMathPara>
                  </a14:m>
                  <a:endParaRPr lang="en-US" sz="2667" dirty="0">
                    <a:solidFill>
                      <a:srgbClr val="FF0000"/>
                    </a:solidFill>
                  </a:endParaRPr>
                </a:p>
              </p:txBody>
            </p:sp>
          </mc:Choice>
          <mc:Fallback xmlns="">
            <p:sp>
              <p:nvSpPr>
                <p:cNvPr id="22" name="TextBox 101"/>
                <p:cNvSpPr txBox="1">
                  <a:spLocks noRot="1" noChangeAspect="1" noMove="1" noResize="1" noEditPoints="1" noAdjustHandles="1" noChangeArrowheads="1" noChangeShapeType="1" noTextEdit="1"/>
                </p:cNvSpPr>
                <p:nvPr/>
              </p:nvSpPr>
              <p:spPr>
                <a:xfrm>
                  <a:off x="3170097" y="2826511"/>
                  <a:ext cx="497299" cy="377075"/>
                </a:xfrm>
                <a:prstGeom prst="rect">
                  <a:avLst/>
                </a:prstGeom>
                <a:blipFill>
                  <a:blip r:embed="rId5"/>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102"/>
                <p:cNvSpPr txBox="1"/>
                <p:nvPr/>
              </p:nvSpPr>
              <p:spPr>
                <a:xfrm>
                  <a:off x="4959315" y="2176395"/>
                  <a:ext cx="371303"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r>
                          <a:rPr lang="en-US" sz="2667" i="1">
                            <a:solidFill>
                              <a:srgbClr val="00B050"/>
                            </a:solidFill>
                            <a:latin typeface="Cambria Math"/>
                          </a:rPr>
                          <m:t>𝑔</m:t>
                        </m:r>
                      </m:oMath>
                    </m:oMathPara>
                  </a14:m>
                  <a:endParaRPr lang="en-US" sz="2667" dirty="0">
                    <a:solidFill>
                      <a:srgbClr val="00B050"/>
                    </a:solidFill>
                  </a:endParaRPr>
                </a:p>
              </p:txBody>
            </p:sp>
          </mc:Choice>
          <mc:Fallback xmlns="">
            <p:sp>
              <p:nvSpPr>
                <p:cNvPr id="23" name="TextBox 102"/>
                <p:cNvSpPr txBox="1">
                  <a:spLocks noRot="1" noChangeAspect="1" noMove="1" noResize="1" noEditPoints="1" noAdjustHandles="1" noChangeArrowheads="1" noChangeShapeType="1" noTextEdit="1"/>
                </p:cNvSpPr>
                <p:nvPr/>
              </p:nvSpPr>
              <p:spPr>
                <a:xfrm>
                  <a:off x="4959315" y="2176395"/>
                  <a:ext cx="371303" cy="377075"/>
                </a:xfrm>
                <a:prstGeom prst="rect">
                  <a:avLst/>
                </a:prstGeom>
                <a:blipFill>
                  <a:blip r:embed="rId6"/>
                  <a:stretch>
                    <a:fillRect b="-12500"/>
                  </a:stretch>
                </a:blipFill>
              </p:spPr>
              <p:txBody>
                <a:bodyPr/>
                <a:lstStyle/>
                <a:p>
                  <a:r>
                    <a:rPr lang="en-US">
                      <a:noFill/>
                    </a:rPr>
                    <a:t> </a:t>
                  </a:r>
                </a:p>
              </p:txBody>
            </p:sp>
          </mc:Fallback>
        </mc:AlternateContent>
      </p:grpSp>
      <p:sp>
        <p:nvSpPr>
          <p:cNvPr id="5" name="Rectangle 4">
            <a:extLst>
              <a:ext uri="{FF2B5EF4-FFF2-40B4-BE49-F238E27FC236}">
                <a16:creationId xmlns:a16="http://schemas.microsoft.com/office/drawing/2014/main" id="{23875723-A984-419F-8ED7-3E760CED19BE}"/>
              </a:ext>
            </a:extLst>
          </p:cNvPr>
          <p:cNvSpPr/>
          <p:nvPr/>
        </p:nvSpPr>
        <p:spPr>
          <a:xfrm>
            <a:off x="393501" y="988659"/>
            <a:ext cx="8567146" cy="830997"/>
          </a:xfrm>
          <a:prstGeom prst="rect">
            <a:avLst/>
          </a:prstGeom>
        </p:spPr>
        <p:txBody>
          <a:bodyPr wrap="square">
            <a:spAutoFit/>
          </a:bodyPr>
          <a:lstStyle/>
          <a:p>
            <a:pPr marL="457200" indent="-457200">
              <a:buFont typeface="Arial" panose="020B0604020202020204" pitchFamily="34" charset="0"/>
              <a:buChar char="•"/>
            </a:pPr>
            <a:r>
              <a:rPr lang="en-US" sz="2400" dirty="0">
                <a:latin typeface="Adobe Garamond Pro" panose="02020502060506020403" pitchFamily="18" charset="0"/>
              </a:rPr>
              <a:t>Coupling a superconducting qubit to a microwave cavity</a:t>
            </a:r>
          </a:p>
          <a:p>
            <a:pPr marL="457200" indent="-457200">
              <a:buFont typeface="Arial" panose="020B0604020202020204" pitchFamily="34" charset="0"/>
              <a:buChar char="•"/>
            </a:pPr>
            <a:r>
              <a:rPr lang="en-US" sz="2400" dirty="0">
                <a:latin typeface="Adobe Garamond Pro" panose="02020502060506020403" pitchFamily="18" charset="0"/>
              </a:rPr>
              <a:t>Cavity-QED with a macroscopic artificial atom</a:t>
            </a:r>
          </a:p>
        </p:txBody>
      </p:sp>
      <p:grpSp>
        <p:nvGrpSpPr>
          <p:cNvPr id="34" name="Group 33">
            <a:extLst>
              <a:ext uri="{FF2B5EF4-FFF2-40B4-BE49-F238E27FC236}">
                <a16:creationId xmlns:a16="http://schemas.microsoft.com/office/drawing/2014/main" id="{26891A0A-8023-4071-984F-D492667EC506}"/>
              </a:ext>
            </a:extLst>
          </p:cNvPr>
          <p:cNvGrpSpPr/>
          <p:nvPr/>
        </p:nvGrpSpPr>
        <p:grpSpPr>
          <a:xfrm>
            <a:off x="8298881" y="956863"/>
            <a:ext cx="2548601" cy="1702120"/>
            <a:chOff x="2977959" y="1397564"/>
            <a:chExt cx="3223613" cy="2030356"/>
          </a:xfrm>
        </p:grpSpPr>
        <p:pic>
          <p:nvPicPr>
            <p:cNvPr id="35" name="Picture 34">
              <a:extLst>
                <a:ext uri="{FF2B5EF4-FFF2-40B4-BE49-F238E27FC236}">
                  <a16:creationId xmlns:a16="http://schemas.microsoft.com/office/drawing/2014/main" id="{F0E9C7DE-16FB-4BFE-86E5-96AC95183C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7959" y="1397564"/>
              <a:ext cx="3223613" cy="2030356"/>
            </a:xfrm>
            <a:prstGeom prst="rect">
              <a:avLst/>
            </a:prstGeom>
          </p:spPr>
        </p:pic>
        <p:sp>
          <p:nvSpPr>
            <p:cNvPr id="37" name="Arc 36">
              <a:extLst>
                <a:ext uri="{FF2B5EF4-FFF2-40B4-BE49-F238E27FC236}">
                  <a16:creationId xmlns:a16="http://schemas.microsoft.com/office/drawing/2014/main" id="{35321360-CEB9-404D-B6CD-59CC894A0B64}"/>
                </a:ext>
              </a:extLst>
            </p:cNvPr>
            <p:cNvSpPr/>
            <p:nvPr/>
          </p:nvSpPr>
          <p:spPr bwMode="auto">
            <a:xfrm>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med" len="med"/>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solidFill>
                  <a:srgbClr val="00B050"/>
                </a:solidFill>
              </a:endParaRPr>
            </a:p>
          </p:txBody>
        </p:sp>
        <p:sp>
          <p:nvSpPr>
            <p:cNvPr id="40" name="Arc 39">
              <a:extLst>
                <a:ext uri="{FF2B5EF4-FFF2-40B4-BE49-F238E27FC236}">
                  <a16:creationId xmlns:a16="http://schemas.microsoft.com/office/drawing/2014/main" id="{384933F7-CB2A-419F-9070-819A81428630}"/>
                </a:ext>
              </a:extLst>
            </p:cNvPr>
            <p:cNvSpPr/>
            <p:nvPr/>
          </p:nvSpPr>
          <p:spPr bwMode="auto">
            <a:xfrm rot="10800000">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mc:AlternateContent xmlns:mc="http://schemas.openxmlformats.org/markup-compatibility/2006" xmlns:a14="http://schemas.microsoft.com/office/drawing/2010/main">
          <mc:Choice Requires="a14">
            <p:sp>
              <p:nvSpPr>
                <p:cNvPr id="47" name="TextBox 455">
                  <a:extLst>
                    <a:ext uri="{FF2B5EF4-FFF2-40B4-BE49-F238E27FC236}">
                      <a16:creationId xmlns:a16="http://schemas.microsoft.com/office/drawing/2014/main" id="{C246DA6B-3A64-4BAA-8599-A6BDEB8F4350}"/>
                    </a:ext>
                  </a:extLst>
                </p:cNvPr>
                <p:cNvSpPr txBox="1"/>
                <p:nvPr/>
              </p:nvSpPr>
              <p:spPr>
                <a:xfrm>
                  <a:off x="4332820" y="1455757"/>
                  <a:ext cx="802755" cy="584729"/>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a:ea typeface="Cambria Math"/>
                              </a:rPr>
                              <m:t>𝜔</m:t>
                            </m:r>
                          </m:e>
                          <m:sub>
                            <m:r>
                              <a:rPr lang="en-US" sz="2400" i="1">
                                <a:solidFill>
                                  <a:srgbClr val="0070C0"/>
                                </a:solidFill>
                                <a:latin typeface="Cambria Math"/>
                              </a:rPr>
                              <m:t>𝑞</m:t>
                            </m:r>
                          </m:sub>
                        </m:sSub>
                      </m:oMath>
                    </m:oMathPara>
                  </a14:m>
                  <a:endParaRPr lang="en-US" sz="2400" dirty="0">
                    <a:solidFill>
                      <a:srgbClr val="0070C0"/>
                    </a:solidFill>
                  </a:endParaRPr>
                </a:p>
              </p:txBody>
            </p:sp>
          </mc:Choice>
          <mc:Fallback xmlns="">
            <p:sp>
              <p:nvSpPr>
                <p:cNvPr id="47" name="TextBox 455">
                  <a:extLst>
                    <a:ext uri="{FF2B5EF4-FFF2-40B4-BE49-F238E27FC236}">
                      <a16:creationId xmlns:a16="http://schemas.microsoft.com/office/drawing/2014/main" id="{C246DA6B-3A64-4BAA-8599-A6BDEB8F4350}"/>
                    </a:ext>
                  </a:extLst>
                </p:cNvPr>
                <p:cNvSpPr txBox="1">
                  <a:spLocks noRot="1" noChangeAspect="1" noMove="1" noResize="1" noEditPoints="1" noAdjustHandles="1" noChangeArrowheads="1" noChangeShapeType="1" noTextEdit="1"/>
                </p:cNvSpPr>
                <p:nvPr/>
              </p:nvSpPr>
              <p:spPr>
                <a:xfrm>
                  <a:off x="4332820" y="1455757"/>
                  <a:ext cx="802755" cy="584729"/>
                </a:xfrm>
                <a:prstGeom prst="rect">
                  <a:avLst/>
                </a:prstGeom>
                <a:blipFill>
                  <a:blip r:embed="rId14"/>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101">
                  <a:extLst>
                    <a:ext uri="{FF2B5EF4-FFF2-40B4-BE49-F238E27FC236}">
                      <a16:creationId xmlns:a16="http://schemas.microsoft.com/office/drawing/2014/main" id="{9ED00D43-35DF-4848-A198-7DA8485A054E}"/>
                    </a:ext>
                  </a:extLst>
                </p:cNvPr>
                <p:cNvSpPr txBox="1"/>
                <p:nvPr/>
              </p:nvSpPr>
              <p:spPr>
                <a:xfrm>
                  <a:off x="3170097" y="2826511"/>
                  <a:ext cx="776801" cy="550692"/>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a:ea typeface="Cambria Math"/>
                              </a:rPr>
                              <m:t>𝜔</m:t>
                            </m:r>
                          </m:e>
                          <m:sub>
                            <m:r>
                              <a:rPr lang="en-US" sz="2400" i="1">
                                <a:solidFill>
                                  <a:srgbClr val="FF0000"/>
                                </a:solidFill>
                                <a:latin typeface="Cambria Math"/>
                              </a:rPr>
                              <m:t>𝑐</m:t>
                            </m:r>
                          </m:sub>
                        </m:sSub>
                      </m:oMath>
                    </m:oMathPara>
                  </a14:m>
                  <a:endParaRPr lang="en-US" sz="2400" dirty="0">
                    <a:solidFill>
                      <a:srgbClr val="FF0000"/>
                    </a:solidFill>
                  </a:endParaRPr>
                </a:p>
              </p:txBody>
            </p:sp>
          </mc:Choice>
          <mc:Fallback xmlns="">
            <p:sp>
              <p:nvSpPr>
                <p:cNvPr id="48" name="TextBox 101">
                  <a:extLst>
                    <a:ext uri="{FF2B5EF4-FFF2-40B4-BE49-F238E27FC236}">
                      <a16:creationId xmlns:a16="http://schemas.microsoft.com/office/drawing/2014/main" id="{9ED00D43-35DF-4848-A198-7DA8485A054E}"/>
                    </a:ext>
                  </a:extLst>
                </p:cNvPr>
                <p:cNvSpPr txBox="1">
                  <a:spLocks noRot="1" noChangeAspect="1" noMove="1" noResize="1" noEditPoints="1" noAdjustHandles="1" noChangeArrowheads="1" noChangeShapeType="1" noTextEdit="1"/>
                </p:cNvSpPr>
                <p:nvPr/>
              </p:nvSpPr>
              <p:spPr>
                <a:xfrm>
                  <a:off x="3170097" y="2826511"/>
                  <a:ext cx="776801" cy="55069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102">
                  <a:extLst>
                    <a:ext uri="{FF2B5EF4-FFF2-40B4-BE49-F238E27FC236}">
                      <a16:creationId xmlns:a16="http://schemas.microsoft.com/office/drawing/2014/main" id="{C5708B23-C058-428C-A338-7667EDD9E862}"/>
                    </a:ext>
                  </a:extLst>
                </p:cNvPr>
                <p:cNvSpPr txBox="1"/>
                <p:nvPr/>
              </p:nvSpPr>
              <p:spPr>
                <a:xfrm>
                  <a:off x="4878195" y="2064918"/>
                  <a:ext cx="584912" cy="550692"/>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r>
                          <a:rPr lang="en-US" sz="2400" i="1">
                            <a:solidFill>
                              <a:srgbClr val="00B050"/>
                            </a:solidFill>
                            <a:latin typeface="Cambria Math"/>
                          </a:rPr>
                          <m:t>𝑔</m:t>
                        </m:r>
                      </m:oMath>
                    </m:oMathPara>
                  </a14:m>
                  <a:endParaRPr lang="en-US" sz="2400" dirty="0">
                    <a:solidFill>
                      <a:srgbClr val="00B050"/>
                    </a:solidFill>
                  </a:endParaRPr>
                </a:p>
              </p:txBody>
            </p:sp>
          </mc:Choice>
          <mc:Fallback xmlns="">
            <p:sp>
              <p:nvSpPr>
                <p:cNvPr id="50" name="TextBox 102">
                  <a:extLst>
                    <a:ext uri="{FF2B5EF4-FFF2-40B4-BE49-F238E27FC236}">
                      <a16:creationId xmlns:a16="http://schemas.microsoft.com/office/drawing/2014/main" id="{C5708B23-C058-428C-A338-7667EDD9E862}"/>
                    </a:ext>
                  </a:extLst>
                </p:cNvPr>
                <p:cNvSpPr txBox="1">
                  <a:spLocks noRot="1" noChangeAspect="1" noMove="1" noResize="1" noEditPoints="1" noAdjustHandles="1" noChangeArrowheads="1" noChangeShapeType="1" noTextEdit="1"/>
                </p:cNvSpPr>
                <p:nvPr/>
              </p:nvSpPr>
              <p:spPr>
                <a:xfrm>
                  <a:off x="4878195" y="2064918"/>
                  <a:ext cx="584912" cy="550692"/>
                </a:xfrm>
                <a:prstGeom prst="rect">
                  <a:avLst/>
                </a:prstGeom>
                <a:blipFill>
                  <a:blip r:embed="rId16"/>
                  <a:stretch>
                    <a:fillRect b="-13158"/>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90B6D5F4-2CAD-7D41-B99F-E9B613E61CDB}"/>
              </a:ext>
            </a:extLst>
          </p:cNvPr>
          <p:cNvGrpSpPr/>
          <p:nvPr/>
        </p:nvGrpSpPr>
        <p:grpSpPr>
          <a:xfrm>
            <a:off x="978441" y="1967671"/>
            <a:ext cx="5798077" cy="4575167"/>
            <a:chOff x="1901542" y="1971720"/>
            <a:chExt cx="5798077" cy="4575167"/>
          </a:xfrm>
        </p:grpSpPr>
        <p:pic>
          <p:nvPicPr>
            <p:cNvPr id="7" name="Picture 6">
              <a:extLst>
                <a:ext uri="{FF2B5EF4-FFF2-40B4-BE49-F238E27FC236}">
                  <a16:creationId xmlns:a16="http://schemas.microsoft.com/office/drawing/2014/main" id="{2652E603-4628-8DBD-9B68-2DA01C7D3735}"/>
                </a:ext>
              </a:extLst>
            </p:cNvPr>
            <p:cNvPicPr>
              <a:picLocks noChangeAspect="1"/>
            </p:cNvPicPr>
            <p:nvPr/>
          </p:nvPicPr>
          <p:blipFill>
            <a:blip r:embed="rId17"/>
            <a:stretch>
              <a:fillRect/>
            </a:stretch>
          </p:blipFill>
          <p:spPr>
            <a:xfrm>
              <a:off x="1901542" y="1971720"/>
              <a:ext cx="5798077" cy="4016740"/>
            </a:xfrm>
            <a:prstGeom prst="rect">
              <a:avLst/>
            </a:prstGeom>
          </p:spPr>
        </p:pic>
        <p:sp>
          <p:nvSpPr>
            <p:cNvPr id="8" name="TextBox 7">
              <a:extLst>
                <a:ext uri="{FF2B5EF4-FFF2-40B4-BE49-F238E27FC236}">
                  <a16:creationId xmlns:a16="http://schemas.microsoft.com/office/drawing/2014/main" id="{3D3595B7-5A38-86C2-9D1D-9C610F1274E7}"/>
                </a:ext>
              </a:extLst>
            </p:cNvPr>
            <p:cNvSpPr txBox="1"/>
            <p:nvPr/>
          </p:nvSpPr>
          <p:spPr>
            <a:xfrm>
              <a:off x="2599274" y="6085222"/>
              <a:ext cx="4576189" cy="461665"/>
            </a:xfrm>
            <a:prstGeom prst="rect">
              <a:avLst/>
            </a:prstGeom>
            <a:noFill/>
          </p:spPr>
          <p:txBody>
            <a:bodyPr wrap="none" rtlCol="0">
              <a:spAutoFit/>
            </a:bodyPr>
            <a:lstStyle/>
            <a:p>
              <a:r>
                <a:rPr lang="fr-FR" sz="2400" i="1" u="sng" dirty="0">
                  <a:solidFill>
                    <a:schemeClr val="accent2">
                      <a:lumMod val="60000"/>
                      <a:lumOff val="40000"/>
                    </a:schemeClr>
                  </a:solidFill>
                  <a:latin typeface="Garamond" panose="02020404030301010803" pitchFamily="18" charset="0"/>
                </a:rPr>
                <a:t>A. </a:t>
              </a:r>
              <a:r>
                <a:rPr lang="fr-FR" sz="2400" i="1" u="sng" dirty="0" err="1">
                  <a:solidFill>
                    <a:schemeClr val="accent2">
                      <a:lumMod val="60000"/>
                      <a:lumOff val="40000"/>
                    </a:schemeClr>
                  </a:solidFill>
                  <a:latin typeface="Garamond" panose="02020404030301010803" pitchFamily="18" charset="0"/>
                </a:rPr>
                <a:t>Walraff</a:t>
              </a:r>
              <a:r>
                <a:rPr lang="fr-FR" sz="2400" i="1" u="sng" dirty="0">
                  <a:solidFill>
                    <a:schemeClr val="accent2">
                      <a:lumMod val="60000"/>
                      <a:lumOff val="40000"/>
                    </a:schemeClr>
                  </a:solidFill>
                  <a:latin typeface="Garamond" panose="02020404030301010803" pitchFamily="18" charset="0"/>
                </a:rPr>
                <a:t> et al., </a:t>
              </a:r>
              <a:r>
                <a:rPr lang="fr-FR" sz="2400" i="1" u="sng" dirty="0">
                  <a:solidFill>
                    <a:schemeClr val="accent2">
                      <a:lumMod val="60000"/>
                      <a:lumOff val="40000"/>
                    </a:schemeClr>
                  </a:solidFill>
                  <a:effectLst/>
                  <a:latin typeface="Garamond" panose="02020404030301010803" pitchFamily="18" charset="0"/>
                </a:rPr>
                <a:t>431, 162–167 (2004)</a:t>
              </a:r>
              <a:endParaRPr lang="en-US" sz="2400" i="1" u="sng" dirty="0">
                <a:solidFill>
                  <a:schemeClr val="accent2">
                    <a:lumMod val="60000"/>
                    <a:lumOff val="40000"/>
                  </a:schemeClr>
                </a:solidFill>
                <a:latin typeface="Garamond" panose="02020404030301010803" pitchFamily="18" charset="0"/>
              </a:endParaRPr>
            </a:p>
          </p:txBody>
        </p:sp>
      </p:grpSp>
      <p:grpSp>
        <p:nvGrpSpPr>
          <p:cNvPr id="13" name="Group 12">
            <a:extLst>
              <a:ext uri="{FF2B5EF4-FFF2-40B4-BE49-F238E27FC236}">
                <a16:creationId xmlns:a16="http://schemas.microsoft.com/office/drawing/2014/main" id="{04E166A5-A327-AF4A-97B6-7DACED95A837}"/>
              </a:ext>
            </a:extLst>
          </p:cNvPr>
          <p:cNvGrpSpPr/>
          <p:nvPr/>
        </p:nvGrpSpPr>
        <p:grpSpPr>
          <a:xfrm>
            <a:off x="6266540" y="5110836"/>
            <a:ext cx="3997280" cy="461665"/>
            <a:chOff x="6427802" y="5026966"/>
            <a:chExt cx="3997280" cy="461665"/>
          </a:xfrm>
        </p:grpSpPr>
        <p:cxnSp>
          <p:nvCxnSpPr>
            <p:cNvPr id="10" name="Straight Arrow Connector 9">
              <a:extLst>
                <a:ext uri="{FF2B5EF4-FFF2-40B4-BE49-F238E27FC236}">
                  <a16:creationId xmlns:a16="http://schemas.microsoft.com/office/drawing/2014/main" id="{258A003F-F054-FC43-8CF5-F1644D92AC96}"/>
                </a:ext>
              </a:extLst>
            </p:cNvPr>
            <p:cNvCxnSpPr>
              <a:cxnSpLocks/>
            </p:cNvCxnSpPr>
            <p:nvPr/>
          </p:nvCxnSpPr>
          <p:spPr bwMode="auto">
            <a:xfrm flipV="1">
              <a:off x="6427802" y="5257799"/>
              <a:ext cx="812966" cy="1"/>
            </a:xfrm>
            <a:prstGeom prst="straightConnector1">
              <a:avLst/>
            </a:prstGeom>
            <a:solidFill>
              <a:srgbClr val="F3F3F3"/>
            </a:solidFill>
            <a:ln w="28575" cap="flat" cmpd="sng" algn="ctr">
              <a:solidFill>
                <a:schemeClr val="accent2"/>
              </a:solidFill>
              <a:prstDash val="solid"/>
              <a:round/>
              <a:headEnd type="none" w="med" len="med"/>
              <a:tailEnd type="triangle"/>
            </a:ln>
            <a:effectLst/>
          </p:spPr>
        </p:cxnSp>
        <p:sp>
          <p:nvSpPr>
            <p:cNvPr id="12" name="TextBox 11">
              <a:extLst>
                <a:ext uri="{FF2B5EF4-FFF2-40B4-BE49-F238E27FC236}">
                  <a16:creationId xmlns:a16="http://schemas.microsoft.com/office/drawing/2014/main" id="{49E7D7FB-4185-E044-8875-6BBD06BB455B}"/>
                </a:ext>
              </a:extLst>
            </p:cNvPr>
            <p:cNvSpPr txBox="1"/>
            <p:nvPr/>
          </p:nvSpPr>
          <p:spPr>
            <a:xfrm>
              <a:off x="7331991" y="5026966"/>
              <a:ext cx="3093091" cy="461665"/>
            </a:xfrm>
            <a:prstGeom prst="rect">
              <a:avLst/>
            </a:prstGeom>
            <a:solidFill>
              <a:schemeClr val="accent2">
                <a:lumMod val="60000"/>
                <a:lumOff val="40000"/>
                <a:alpha val="5000"/>
              </a:schemeClr>
            </a:solidFill>
            <a:ln>
              <a:solidFill>
                <a:schemeClr val="accent2">
                  <a:lumMod val="60000"/>
                  <a:lumOff val="40000"/>
                </a:schemeClr>
              </a:solidFill>
            </a:ln>
          </p:spPr>
          <p:txBody>
            <a:bodyPr wrap="none" rtlCol="0">
              <a:spAutoFit/>
            </a:bodyPr>
            <a:lstStyle/>
            <a:p>
              <a:r>
                <a:rPr lang="en-US" sz="2400" b="1" dirty="0">
                  <a:solidFill>
                    <a:schemeClr val="accent2">
                      <a:lumMod val="60000"/>
                      <a:lumOff val="40000"/>
                    </a:schemeClr>
                  </a:solidFill>
                  <a:latin typeface="Garamond" panose="02020404030301010803" pitchFamily="18" charset="0"/>
                </a:rPr>
                <a:t>Atom: </a:t>
              </a:r>
              <a:r>
                <a:rPr lang="en-US" sz="2400" dirty="0">
                  <a:solidFill>
                    <a:schemeClr val="accent2">
                      <a:lumMod val="60000"/>
                      <a:lumOff val="40000"/>
                    </a:schemeClr>
                  </a:solidFill>
                  <a:latin typeface="Garamond" panose="02020404030301010803" pitchFamily="18" charset="0"/>
                </a:rPr>
                <a:t>Cooper pair box </a:t>
              </a:r>
            </a:p>
          </p:txBody>
        </p:sp>
      </p:grpSp>
      <p:grpSp>
        <p:nvGrpSpPr>
          <p:cNvPr id="27" name="Group 26">
            <a:extLst>
              <a:ext uri="{FF2B5EF4-FFF2-40B4-BE49-F238E27FC236}">
                <a16:creationId xmlns:a16="http://schemas.microsoft.com/office/drawing/2014/main" id="{4AB58BB9-85AE-6C4F-A642-86A64ECCA362}"/>
              </a:ext>
            </a:extLst>
          </p:cNvPr>
          <p:cNvGrpSpPr/>
          <p:nvPr/>
        </p:nvGrpSpPr>
        <p:grpSpPr>
          <a:xfrm>
            <a:off x="5056522" y="2888165"/>
            <a:ext cx="6872460" cy="461665"/>
            <a:chOff x="6852211" y="5026967"/>
            <a:chExt cx="6872460" cy="461665"/>
          </a:xfrm>
        </p:grpSpPr>
        <p:cxnSp>
          <p:nvCxnSpPr>
            <p:cNvPr id="28" name="Straight Arrow Connector 27">
              <a:extLst>
                <a:ext uri="{FF2B5EF4-FFF2-40B4-BE49-F238E27FC236}">
                  <a16:creationId xmlns:a16="http://schemas.microsoft.com/office/drawing/2014/main" id="{86C3E699-67C9-9140-AE9E-75284FE8F2E0}"/>
                </a:ext>
              </a:extLst>
            </p:cNvPr>
            <p:cNvCxnSpPr>
              <a:cxnSpLocks/>
            </p:cNvCxnSpPr>
            <p:nvPr/>
          </p:nvCxnSpPr>
          <p:spPr bwMode="auto">
            <a:xfrm>
              <a:off x="6852211" y="5257800"/>
              <a:ext cx="2022984" cy="0"/>
            </a:xfrm>
            <a:prstGeom prst="straightConnector1">
              <a:avLst/>
            </a:prstGeom>
            <a:solidFill>
              <a:srgbClr val="F3F3F3"/>
            </a:solidFill>
            <a:ln w="28575" cap="flat" cmpd="sng" algn="ctr">
              <a:solidFill>
                <a:srgbClr val="007B06"/>
              </a:solidFill>
              <a:prstDash val="solid"/>
              <a:round/>
              <a:headEnd type="none" w="med" len="med"/>
              <a:tailEnd type="triangle"/>
            </a:ln>
            <a:effectLst/>
          </p:spPr>
        </p:cxnSp>
        <p:sp>
          <p:nvSpPr>
            <p:cNvPr id="29" name="TextBox 28">
              <a:extLst>
                <a:ext uri="{FF2B5EF4-FFF2-40B4-BE49-F238E27FC236}">
                  <a16:creationId xmlns:a16="http://schemas.microsoft.com/office/drawing/2014/main" id="{0C39243D-F8E8-BE44-81C8-EF0A408348F2}"/>
                </a:ext>
              </a:extLst>
            </p:cNvPr>
            <p:cNvSpPr txBox="1"/>
            <p:nvPr/>
          </p:nvSpPr>
          <p:spPr>
            <a:xfrm>
              <a:off x="8879819" y="5026967"/>
              <a:ext cx="4844852" cy="461665"/>
            </a:xfrm>
            <a:prstGeom prst="rect">
              <a:avLst/>
            </a:prstGeom>
            <a:solidFill>
              <a:srgbClr val="007B06">
                <a:alpha val="5000"/>
              </a:srgbClr>
            </a:solidFill>
            <a:ln>
              <a:solidFill>
                <a:srgbClr val="007B06"/>
              </a:solidFill>
            </a:ln>
          </p:spPr>
          <p:txBody>
            <a:bodyPr wrap="none" rtlCol="0">
              <a:spAutoFit/>
            </a:bodyPr>
            <a:lstStyle/>
            <a:p>
              <a:r>
                <a:rPr lang="en-US" sz="2400" b="1" dirty="0">
                  <a:solidFill>
                    <a:srgbClr val="007B06"/>
                  </a:solidFill>
                  <a:latin typeface="Garamond" panose="02020404030301010803" pitchFamily="18" charset="0"/>
                </a:rPr>
                <a:t>Cavity: </a:t>
              </a:r>
              <a:r>
                <a:rPr lang="en-US" sz="2400" dirty="0">
                  <a:solidFill>
                    <a:srgbClr val="007B06"/>
                  </a:solidFill>
                  <a:latin typeface="Garamond" panose="02020404030301010803" pitchFamily="18" charset="0"/>
                </a:rPr>
                <a:t>Coplanar waveguide resonator </a:t>
              </a:r>
            </a:p>
          </p:txBody>
        </p:sp>
      </p:grpSp>
    </p:spTree>
    <p:extLst>
      <p:ext uri="{BB962C8B-B14F-4D97-AF65-F5344CB8AC3E}">
        <p14:creationId xmlns:p14="http://schemas.microsoft.com/office/powerpoint/2010/main" val="3813348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B5F777-74A7-4D2C-BE6A-6F881C311535}"/>
              </a:ext>
            </a:extLst>
          </p:cNvPr>
          <p:cNvSpPr/>
          <p:nvPr/>
        </p:nvSpPr>
        <p:spPr>
          <a:xfrm>
            <a:off x="312904" y="868680"/>
            <a:ext cx="6551192" cy="492443"/>
          </a:xfrm>
          <a:prstGeom prst="rect">
            <a:avLst/>
          </a:prstGeom>
        </p:spPr>
        <p:txBody>
          <a:bodyPr wrap="square">
            <a:spAutoFit/>
          </a:bodyPr>
          <a:lstStyle/>
          <a:p>
            <a:pPr marL="457200" indent="-457200">
              <a:buFont typeface="Arial" panose="020B0604020202020204" pitchFamily="34" charset="0"/>
              <a:buChar char="•"/>
            </a:pPr>
            <a:r>
              <a:rPr lang="en-US" sz="2600" dirty="0">
                <a:latin typeface="Adobe Garamond Pro" panose="02020502060506020403" pitchFamily="18" charset="0"/>
              </a:rPr>
              <a:t>2-mode joint Wigner functions</a:t>
            </a:r>
            <a:endParaRPr lang="en-US" sz="2400" dirty="0">
              <a:latin typeface="Adobe Garamond Pro" panose="02020502060506020403" pitchFamily="18" charset="0"/>
            </a:endParaRPr>
          </a:p>
        </p:txBody>
      </p:sp>
      <p:pic>
        <p:nvPicPr>
          <p:cNvPr id="13" name="Picture 12">
            <a:extLst>
              <a:ext uri="{FF2B5EF4-FFF2-40B4-BE49-F238E27FC236}">
                <a16:creationId xmlns:a16="http://schemas.microsoft.com/office/drawing/2014/main" id="{0081E499-514A-4132-B33E-826F08AF2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 y="1556986"/>
            <a:ext cx="6766560" cy="4688365"/>
          </a:xfrm>
          <a:prstGeom prst="rect">
            <a:avLst/>
          </a:prstGeom>
        </p:spPr>
      </p:pic>
      <p:sp>
        <p:nvSpPr>
          <p:cNvPr id="33" name="Title 1">
            <a:extLst>
              <a:ext uri="{FF2B5EF4-FFF2-40B4-BE49-F238E27FC236}">
                <a16:creationId xmlns:a16="http://schemas.microsoft.com/office/drawing/2014/main" id="{43919AD9-0B8D-4F7C-BA88-ACD0B99B7B7B}"/>
              </a:ext>
            </a:extLst>
          </p:cNvPr>
          <p:cNvSpPr>
            <a:spLocks noGrp="1"/>
          </p:cNvSpPr>
          <p:nvPr>
            <p:ph type="title"/>
          </p:nvPr>
        </p:nvSpPr>
        <p:spPr>
          <a:xfrm>
            <a:off x="243419" y="188978"/>
            <a:ext cx="12509413" cy="496822"/>
          </a:xfrm>
        </p:spPr>
        <p:txBody>
          <a:bodyPr/>
          <a:lstStyle/>
          <a:p>
            <a:r>
              <a:rPr lang="en-US" sz="3400" dirty="0"/>
              <a:t>Multimode Wigner tomography</a:t>
            </a:r>
          </a:p>
        </p:txBody>
      </p:sp>
      <p:grpSp>
        <p:nvGrpSpPr>
          <p:cNvPr id="34" name="Group 33">
            <a:extLst>
              <a:ext uri="{FF2B5EF4-FFF2-40B4-BE49-F238E27FC236}">
                <a16:creationId xmlns:a16="http://schemas.microsoft.com/office/drawing/2014/main" id="{C3CDF9EE-541A-4A5D-9D49-99EED145D3F3}"/>
              </a:ext>
            </a:extLst>
          </p:cNvPr>
          <p:cNvGrpSpPr/>
          <p:nvPr/>
        </p:nvGrpSpPr>
        <p:grpSpPr>
          <a:xfrm>
            <a:off x="7393299" y="758952"/>
            <a:ext cx="3254421" cy="2962656"/>
            <a:chOff x="7393299" y="758952"/>
            <a:chExt cx="3254421" cy="2962656"/>
          </a:xfrm>
        </p:grpSpPr>
        <p:pic>
          <p:nvPicPr>
            <p:cNvPr id="35" name="Picture 34">
              <a:extLst>
                <a:ext uri="{FF2B5EF4-FFF2-40B4-BE49-F238E27FC236}">
                  <a16:creationId xmlns:a16="http://schemas.microsoft.com/office/drawing/2014/main" id="{A7C4CAEA-2CD6-4D46-93BD-8DB986093778}"/>
                </a:ext>
              </a:extLst>
            </p:cNvPr>
            <p:cNvPicPr>
              <a:picLocks noChangeAspect="1"/>
            </p:cNvPicPr>
            <p:nvPr/>
          </p:nvPicPr>
          <p:blipFill rotWithShape="1">
            <a:blip r:embed="rId4">
              <a:extLst>
                <a:ext uri="{28A0092B-C50C-407E-A947-70E740481C1C}">
                  <a14:useLocalDpi xmlns:a14="http://schemas.microsoft.com/office/drawing/2010/main" val="0"/>
                </a:ext>
              </a:extLst>
            </a:blip>
            <a:srcRect l="8989" r="51602" b="5684"/>
            <a:stretch/>
          </p:blipFill>
          <p:spPr>
            <a:xfrm>
              <a:off x="7809972" y="758952"/>
              <a:ext cx="2837748" cy="2716649"/>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F6055C6-650D-4771-9F4B-FB1906A30C8E}"/>
                    </a:ext>
                  </a:extLst>
                </p:cNvPr>
                <p:cNvSpPr txBox="1"/>
                <p:nvPr/>
              </p:nvSpPr>
              <p:spPr>
                <a:xfrm>
                  <a:off x="8746611" y="3413831"/>
                  <a:ext cx="6046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mn</m:t>
                        </m:r>
                        <m:r>
                          <a:rPr lang="en-US" sz="1400" b="0" i="1" smtClean="0">
                            <a:latin typeface="Cambria Math" panose="02040503050406030204" pitchFamily="18" charset="0"/>
                          </a:rPr>
                          <m:t>⟩</m:t>
                        </m:r>
                      </m:oMath>
                    </m:oMathPara>
                  </a14:m>
                  <a:endParaRPr lang="en-US" sz="1400" dirty="0"/>
                </a:p>
              </p:txBody>
            </p:sp>
          </mc:Choice>
          <mc:Fallback xmlns="">
            <p:sp>
              <p:nvSpPr>
                <p:cNvPr id="36" name="TextBox 35">
                  <a:extLst>
                    <a:ext uri="{FF2B5EF4-FFF2-40B4-BE49-F238E27FC236}">
                      <a16:creationId xmlns:a16="http://schemas.microsoft.com/office/drawing/2014/main" id="{1F6055C6-650D-4771-9F4B-FB1906A30C8E}"/>
                    </a:ext>
                  </a:extLst>
                </p:cNvPr>
                <p:cNvSpPr txBox="1">
                  <a:spLocks noRot="1" noChangeAspect="1" noMove="1" noResize="1" noEditPoints="1" noAdjustHandles="1" noChangeArrowheads="1" noChangeShapeType="1" noTextEdit="1"/>
                </p:cNvSpPr>
                <p:nvPr/>
              </p:nvSpPr>
              <p:spPr>
                <a:xfrm>
                  <a:off x="8746611" y="3413831"/>
                  <a:ext cx="604653" cy="307777"/>
                </a:xfrm>
                <a:prstGeom prst="rect">
                  <a:avLst/>
                </a:prstGeom>
                <a:blipFill>
                  <a:blip r:embed="rId5"/>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C357BED-D165-427A-89C4-003C1DAACF30}"/>
                    </a:ext>
                  </a:extLst>
                </p:cNvPr>
                <p:cNvSpPr txBox="1"/>
                <p:nvPr/>
              </p:nvSpPr>
              <p:spPr>
                <a:xfrm>
                  <a:off x="7393299" y="2060519"/>
                  <a:ext cx="604653" cy="307777"/>
                </a:xfrm>
                <a:prstGeom prst="rect">
                  <a:avLst/>
                </a:prstGeom>
                <a:noFill/>
                <a:scene3d>
                  <a:camera prst="orthographicFront">
                    <a:rot lat="0" lon="0" rev="540000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mn</m:t>
                        </m:r>
                        <m:r>
                          <a:rPr lang="en-US" sz="1400" b="0" i="1" smtClean="0">
                            <a:latin typeface="Cambria Math" panose="02040503050406030204" pitchFamily="18" charset="0"/>
                          </a:rPr>
                          <m:t>⟩</m:t>
                        </m:r>
                      </m:oMath>
                    </m:oMathPara>
                  </a14:m>
                  <a:endParaRPr lang="en-US" sz="1400" dirty="0"/>
                </a:p>
              </p:txBody>
            </p:sp>
          </mc:Choice>
          <mc:Fallback xmlns="">
            <p:sp>
              <p:nvSpPr>
                <p:cNvPr id="37" name="TextBox 36">
                  <a:extLst>
                    <a:ext uri="{FF2B5EF4-FFF2-40B4-BE49-F238E27FC236}">
                      <a16:creationId xmlns:a16="http://schemas.microsoft.com/office/drawing/2014/main" id="{6C357BED-D165-427A-89C4-003C1DAACF30}"/>
                    </a:ext>
                  </a:extLst>
                </p:cNvPr>
                <p:cNvSpPr txBox="1">
                  <a:spLocks noRot="1" noChangeAspect="1" noMove="1" noResize="1" noEditPoints="1" noAdjustHandles="1" noChangeArrowheads="1" noChangeShapeType="1" noTextEdit="1"/>
                </p:cNvSpPr>
                <p:nvPr/>
              </p:nvSpPr>
              <p:spPr>
                <a:xfrm>
                  <a:off x="7393299" y="2060519"/>
                  <a:ext cx="604653" cy="307777"/>
                </a:xfrm>
                <a:prstGeom prst="rect">
                  <a:avLst/>
                </a:prstGeom>
                <a:blipFill>
                  <a:blip r:embed="rId6"/>
                  <a:stretch>
                    <a:fillRect/>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63BE8096-6265-4B2C-9BBE-FBCADF7EE691}"/>
              </a:ext>
            </a:extLst>
          </p:cNvPr>
          <p:cNvGrpSpPr/>
          <p:nvPr/>
        </p:nvGrpSpPr>
        <p:grpSpPr>
          <a:xfrm>
            <a:off x="7357719" y="3660267"/>
            <a:ext cx="3290001" cy="2950845"/>
            <a:chOff x="7357719" y="3660267"/>
            <a:chExt cx="3290001" cy="2950845"/>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5DEBB63-3614-4C3E-B9F5-2E6F949C82C2}"/>
                    </a:ext>
                  </a:extLst>
                </p:cNvPr>
                <p:cNvSpPr txBox="1"/>
                <p:nvPr/>
              </p:nvSpPr>
              <p:spPr>
                <a:xfrm>
                  <a:off x="8729472" y="6303335"/>
                  <a:ext cx="6046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mn</m:t>
                        </m:r>
                        <m:r>
                          <a:rPr lang="en-US" sz="1400" b="0" i="1" smtClean="0">
                            <a:latin typeface="Cambria Math" panose="02040503050406030204" pitchFamily="18" charset="0"/>
                          </a:rPr>
                          <m:t>⟩</m:t>
                        </m:r>
                      </m:oMath>
                    </m:oMathPara>
                  </a14:m>
                  <a:endParaRPr lang="en-US" sz="1400" dirty="0"/>
                </a:p>
              </p:txBody>
            </p:sp>
          </mc:Choice>
          <mc:Fallback xmlns="">
            <p:sp>
              <p:nvSpPr>
                <p:cNvPr id="39" name="TextBox 38">
                  <a:extLst>
                    <a:ext uri="{FF2B5EF4-FFF2-40B4-BE49-F238E27FC236}">
                      <a16:creationId xmlns:a16="http://schemas.microsoft.com/office/drawing/2014/main" id="{25DEBB63-3614-4C3E-B9F5-2E6F949C82C2}"/>
                    </a:ext>
                  </a:extLst>
                </p:cNvPr>
                <p:cNvSpPr txBox="1">
                  <a:spLocks noRot="1" noChangeAspect="1" noMove="1" noResize="1" noEditPoints="1" noAdjustHandles="1" noChangeArrowheads="1" noChangeShapeType="1" noTextEdit="1"/>
                </p:cNvSpPr>
                <p:nvPr/>
              </p:nvSpPr>
              <p:spPr>
                <a:xfrm>
                  <a:off x="8729472" y="6303335"/>
                  <a:ext cx="604653" cy="307777"/>
                </a:xfrm>
                <a:prstGeom prst="rect">
                  <a:avLst/>
                </a:prstGeom>
                <a:blipFill>
                  <a:blip r:embed="rId5"/>
                  <a:stretch>
                    <a:fillRect b="-7843"/>
                  </a:stretch>
                </a:blipFill>
              </p:spPr>
              <p:txBody>
                <a:bodyPr/>
                <a:lstStyle/>
                <a:p>
                  <a:r>
                    <a:rPr lang="en-US">
                      <a:noFill/>
                    </a:rPr>
                    <a:t> </a:t>
                  </a:r>
                </a:p>
              </p:txBody>
            </p:sp>
          </mc:Fallback>
        </mc:AlternateContent>
        <p:grpSp>
          <p:nvGrpSpPr>
            <p:cNvPr id="40" name="Group 39">
              <a:extLst>
                <a:ext uri="{FF2B5EF4-FFF2-40B4-BE49-F238E27FC236}">
                  <a16:creationId xmlns:a16="http://schemas.microsoft.com/office/drawing/2014/main" id="{D966E73B-11C4-46DB-8573-5308825674EB}"/>
                </a:ext>
              </a:extLst>
            </p:cNvPr>
            <p:cNvGrpSpPr/>
            <p:nvPr/>
          </p:nvGrpSpPr>
          <p:grpSpPr>
            <a:xfrm>
              <a:off x="7357719" y="3660267"/>
              <a:ext cx="3290001" cy="2716649"/>
              <a:chOff x="7357719" y="3660267"/>
              <a:chExt cx="3290001" cy="2716649"/>
            </a:xfrm>
          </p:grpSpPr>
          <p:pic>
            <p:nvPicPr>
              <p:cNvPr id="41" name="Picture 40">
                <a:extLst>
                  <a:ext uri="{FF2B5EF4-FFF2-40B4-BE49-F238E27FC236}">
                    <a16:creationId xmlns:a16="http://schemas.microsoft.com/office/drawing/2014/main" id="{A72DECEB-9B96-45C7-8794-3EE2CC020728}"/>
                  </a:ext>
                </a:extLst>
              </p:cNvPr>
              <p:cNvPicPr>
                <a:picLocks noChangeAspect="1"/>
              </p:cNvPicPr>
              <p:nvPr/>
            </p:nvPicPr>
            <p:blipFill rotWithShape="1">
              <a:blip r:embed="rId4">
                <a:extLst>
                  <a:ext uri="{28A0092B-C50C-407E-A947-70E740481C1C}">
                    <a14:useLocalDpi xmlns:a14="http://schemas.microsoft.com/office/drawing/2010/main" val="0"/>
                  </a:ext>
                </a:extLst>
              </a:blip>
              <a:srcRect l="51735" r="8857" b="5684"/>
              <a:stretch/>
            </p:blipFill>
            <p:spPr>
              <a:xfrm>
                <a:off x="7809972" y="3660267"/>
                <a:ext cx="2837748" cy="2716649"/>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43377ED-E86B-409A-BE15-5807306B5575}"/>
                      </a:ext>
                    </a:extLst>
                  </p:cNvPr>
                  <p:cNvSpPr txBox="1"/>
                  <p:nvPr/>
                </p:nvSpPr>
                <p:spPr>
                  <a:xfrm>
                    <a:off x="7357719" y="4950023"/>
                    <a:ext cx="604653" cy="307777"/>
                  </a:xfrm>
                  <a:prstGeom prst="rect">
                    <a:avLst/>
                  </a:prstGeom>
                  <a:noFill/>
                  <a:scene3d>
                    <a:camera prst="orthographicFront">
                      <a:rot lat="0" lon="0" rev="5400000"/>
                    </a:camera>
                    <a:lightRig rig="threePt" dir="t"/>
                  </a:scene3d>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mn</m:t>
                          </m:r>
                          <m:r>
                            <a:rPr lang="en-US" sz="1400" b="0" i="1" smtClean="0">
                              <a:latin typeface="Cambria Math" panose="02040503050406030204" pitchFamily="18" charset="0"/>
                            </a:rPr>
                            <m:t>⟩</m:t>
                          </m:r>
                        </m:oMath>
                      </m:oMathPara>
                    </a14:m>
                    <a:endParaRPr lang="en-US" sz="1400" dirty="0"/>
                  </a:p>
                </p:txBody>
              </p:sp>
            </mc:Choice>
            <mc:Fallback xmlns="">
              <p:sp>
                <p:nvSpPr>
                  <p:cNvPr id="42" name="TextBox 41">
                    <a:extLst>
                      <a:ext uri="{FF2B5EF4-FFF2-40B4-BE49-F238E27FC236}">
                        <a16:creationId xmlns:a16="http://schemas.microsoft.com/office/drawing/2014/main" id="{B43377ED-E86B-409A-BE15-5807306B5575}"/>
                      </a:ext>
                    </a:extLst>
                  </p:cNvPr>
                  <p:cNvSpPr txBox="1">
                    <a:spLocks noRot="1" noChangeAspect="1" noMove="1" noResize="1" noEditPoints="1" noAdjustHandles="1" noChangeArrowheads="1" noChangeShapeType="1" noTextEdit="1"/>
                  </p:cNvSpPr>
                  <p:nvPr/>
                </p:nvSpPr>
                <p:spPr>
                  <a:xfrm>
                    <a:off x="7357719" y="4950023"/>
                    <a:ext cx="604653" cy="307777"/>
                  </a:xfrm>
                  <a:prstGeom prst="rect">
                    <a:avLst/>
                  </a:prstGeom>
                  <a:blipFill>
                    <a:blip r:embed="rId6"/>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79690091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DD01E819-9F56-41CF-BF7C-0CC0218E13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F68D09ED-AF7E-B54E-A01A-18EF8CB59E75}"/>
              </a:ext>
            </a:extLst>
          </p:cNvPr>
          <p:cNvGrpSpPr/>
          <p:nvPr/>
        </p:nvGrpSpPr>
        <p:grpSpPr>
          <a:xfrm>
            <a:off x="312904" y="2070765"/>
            <a:ext cx="4332351" cy="4485209"/>
            <a:chOff x="243419" y="1049500"/>
            <a:chExt cx="4658095" cy="4758997"/>
          </a:xfrm>
        </p:grpSpPr>
        <p:pic>
          <p:nvPicPr>
            <p:cNvPr id="6" name="Picture 5">
              <a:extLst>
                <a:ext uri="{FF2B5EF4-FFF2-40B4-BE49-F238E27FC236}">
                  <a16:creationId xmlns:a16="http://schemas.microsoft.com/office/drawing/2014/main" id="{00311D19-7F39-514F-A8E5-02C43329089E}"/>
                </a:ext>
              </a:extLst>
            </p:cNvPr>
            <p:cNvPicPr>
              <a:picLocks noChangeAspect="1"/>
            </p:cNvPicPr>
            <p:nvPr/>
          </p:nvPicPr>
          <p:blipFill rotWithShape="1">
            <a:blip r:embed="rId3">
              <a:extLst>
                <a:ext uri="{28A0092B-C50C-407E-A947-70E740481C1C}">
                  <a14:useLocalDpi xmlns:a14="http://schemas.microsoft.com/office/drawing/2010/main" val="0"/>
                </a:ext>
              </a:extLst>
            </a:blip>
            <a:srcRect l="2802" r="3608" b="3026"/>
            <a:stretch/>
          </p:blipFill>
          <p:spPr>
            <a:xfrm>
              <a:off x="506956" y="1049500"/>
              <a:ext cx="4394558" cy="4758997"/>
            </a:xfrm>
            <a:prstGeom prst="rect">
              <a:avLst/>
            </a:prstGeom>
          </p:spPr>
        </p:pic>
        <p:sp>
          <p:nvSpPr>
            <p:cNvPr id="7" name="Rectangle 6">
              <a:extLst>
                <a:ext uri="{FF2B5EF4-FFF2-40B4-BE49-F238E27FC236}">
                  <a16:creationId xmlns:a16="http://schemas.microsoft.com/office/drawing/2014/main" id="{3CEE8561-B4E1-1F41-8EA1-F1373D0E73A4}"/>
                </a:ext>
              </a:extLst>
            </p:cNvPr>
            <p:cNvSpPr/>
            <p:nvPr/>
          </p:nvSpPr>
          <p:spPr bwMode="auto">
            <a:xfrm>
              <a:off x="243419" y="1161288"/>
              <a:ext cx="549061" cy="621792"/>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
        <p:nvSpPr>
          <p:cNvPr id="10" name="Rectangle 9">
            <a:extLst>
              <a:ext uri="{FF2B5EF4-FFF2-40B4-BE49-F238E27FC236}">
                <a16:creationId xmlns:a16="http://schemas.microsoft.com/office/drawing/2014/main" id="{3C6B4FE1-FCE1-4E6D-96CA-ED7E2C460CF5}"/>
              </a:ext>
            </a:extLst>
          </p:cNvPr>
          <p:cNvSpPr/>
          <p:nvPr/>
        </p:nvSpPr>
        <p:spPr bwMode="auto">
          <a:xfrm>
            <a:off x="4624801" y="1546425"/>
            <a:ext cx="1623599" cy="635654"/>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sp>
        <p:nvSpPr>
          <p:cNvPr id="12" name="Title 1">
            <a:extLst>
              <a:ext uri="{FF2B5EF4-FFF2-40B4-BE49-F238E27FC236}">
                <a16:creationId xmlns:a16="http://schemas.microsoft.com/office/drawing/2014/main" id="{1085BFE1-CCFC-4592-8252-BAF609525710}"/>
              </a:ext>
            </a:extLst>
          </p:cNvPr>
          <p:cNvSpPr>
            <a:spLocks noGrp="1"/>
          </p:cNvSpPr>
          <p:nvPr>
            <p:ph type="title"/>
          </p:nvPr>
        </p:nvSpPr>
        <p:spPr>
          <a:xfrm>
            <a:off x="243419" y="188978"/>
            <a:ext cx="12509413" cy="496822"/>
          </a:xfrm>
        </p:spPr>
        <p:txBody>
          <a:bodyPr/>
          <a:lstStyle/>
          <a:p>
            <a:r>
              <a:rPr lang="en-US" sz="3400" dirty="0"/>
              <a:t>Multimode Wigner tomography</a:t>
            </a:r>
          </a:p>
        </p:txBody>
      </p:sp>
      <p:sp>
        <p:nvSpPr>
          <p:cNvPr id="13" name="Rectangle 12">
            <a:extLst>
              <a:ext uri="{FF2B5EF4-FFF2-40B4-BE49-F238E27FC236}">
                <a16:creationId xmlns:a16="http://schemas.microsoft.com/office/drawing/2014/main" id="{77DA1908-DCB1-4FAF-AF5D-9B995849C8D6}"/>
              </a:ext>
            </a:extLst>
          </p:cNvPr>
          <p:cNvSpPr/>
          <p:nvPr/>
        </p:nvSpPr>
        <p:spPr>
          <a:xfrm>
            <a:off x="312904" y="868680"/>
            <a:ext cx="6660920" cy="892552"/>
          </a:xfrm>
          <a:prstGeom prst="rect">
            <a:avLst/>
          </a:prstGeom>
        </p:spPr>
        <p:txBody>
          <a:bodyPr wrap="square">
            <a:spAutoFit/>
          </a:bodyPr>
          <a:lstStyle/>
          <a:p>
            <a:pPr marL="457200" indent="-457200">
              <a:buFont typeface="Arial" panose="020B0604020202020204" pitchFamily="34" charset="0"/>
              <a:buChar char="•"/>
            </a:pPr>
            <a:r>
              <a:rPr lang="en-US" sz="2600" dirty="0">
                <a:latin typeface="Adobe Garamond Pro" panose="02020502060506020403" pitchFamily="18" charset="0"/>
              </a:rPr>
              <a:t>3-mode W state tomography</a:t>
            </a:r>
          </a:p>
          <a:p>
            <a:pPr marL="457200" indent="-457200">
              <a:buFont typeface="Arial" panose="020B0604020202020204" pitchFamily="34" charset="0"/>
              <a:buChar char="•"/>
            </a:pPr>
            <a:r>
              <a:rPr lang="en-US" sz="2600" dirty="0">
                <a:latin typeface="Adobe Garamond Pro" panose="02020502060506020403" pitchFamily="18" charset="0"/>
              </a:rPr>
              <a:t>Consistent with master equation simulations</a:t>
            </a:r>
            <a:endParaRPr lang="en-US" sz="2400" dirty="0">
              <a:latin typeface="Adobe Garamond Pro" panose="02020502060506020403"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BCF15A-8961-4DE8-8C6C-AD6EF202382D}"/>
                  </a:ext>
                </a:extLst>
              </p:cNvPr>
              <p:cNvSpPr txBox="1"/>
              <p:nvPr/>
            </p:nvSpPr>
            <p:spPr>
              <a:xfrm>
                <a:off x="7398328" y="899457"/>
                <a:ext cx="3629712" cy="830997"/>
              </a:xfrm>
              <a:prstGeom prst="rect">
                <a:avLst/>
              </a:prstGeom>
              <a:solidFill>
                <a:schemeClr val="accent2">
                  <a:lumMod val="20000"/>
                  <a:lumOff val="80000"/>
                  <a:alpha val="10000"/>
                </a:schemeClr>
              </a:solidFill>
              <a:ln>
                <a:solidFill>
                  <a:schemeClr val="accent2">
                    <a:lumMod val="60000"/>
                    <a:lumOff val="40000"/>
                  </a:schemeClr>
                </a:solidFill>
              </a:ln>
            </p:spPr>
            <p:txBody>
              <a:bodyPr wrap="none" rtlCol="0">
                <a:spAutoFit/>
              </a:bodyPr>
              <a:lstStyle/>
              <a:p>
                <a:pPr marL="285750" indent="-285750">
                  <a:buFont typeface="Wingdings" panose="05000000000000000000" pitchFamily="2" charset="2"/>
                  <a:buChar char="Ø"/>
                </a:pPr>
                <a14:m>
                  <m:oMath xmlns:m="http://schemas.openxmlformats.org/officeDocument/2006/math">
                    <m:r>
                      <a:rPr lang="en-US" sz="2200" b="0" i="1" smtClean="0">
                        <a:solidFill>
                          <a:schemeClr val="accent2">
                            <a:lumMod val="60000"/>
                            <a:lumOff val="40000"/>
                          </a:schemeClr>
                        </a:solidFill>
                        <a:latin typeface="Cambria Math" panose="02040503050406030204" pitchFamily="18" charset="0"/>
                      </a:rPr>
                      <m:t>ℱ</m:t>
                    </m:r>
                  </m:oMath>
                </a14:m>
                <a:r>
                  <a:rPr lang="en-US" sz="2200" dirty="0">
                    <a:solidFill>
                      <a:schemeClr val="accent2">
                        <a:lumMod val="60000"/>
                        <a:lumOff val="40000"/>
                      </a:schemeClr>
                    </a:solidFill>
                    <a:latin typeface="Adobe Garamond Pro" panose="02020502060506020403"/>
                  </a:rPr>
                  <a:t> </a:t>
                </a:r>
                <a:r>
                  <a:rPr lang="en-US" sz="2400" dirty="0">
                    <a:solidFill>
                      <a:schemeClr val="accent2">
                        <a:lumMod val="60000"/>
                        <a:lumOff val="40000"/>
                      </a:schemeClr>
                    </a:solidFill>
                    <a:latin typeface="Adobe Garamond Pro" panose="02020502060506020403"/>
                  </a:rPr>
                  <a:t>(2-mode) </a:t>
                </a:r>
                <a:r>
                  <a:rPr lang="en-US" sz="2200" dirty="0">
                    <a:solidFill>
                      <a:schemeClr val="accent2">
                        <a:lumMod val="60000"/>
                        <a:lumOff val="40000"/>
                      </a:schemeClr>
                    </a:solidFill>
                    <a:latin typeface="Adobe Garamond Pro" panose="02020502060506020403"/>
                  </a:rPr>
                  <a:t>= </a:t>
                </a:r>
                <a14:m>
                  <m:oMath xmlns:m="http://schemas.openxmlformats.org/officeDocument/2006/math">
                    <m:r>
                      <a:rPr lang="en-US" sz="2200" i="1" dirty="0" smtClean="0">
                        <a:solidFill>
                          <a:schemeClr val="accent2">
                            <a:lumMod val="60000"/>
                            <a:lumOff val="40000"/>
                          </a:schemeClr>
                        </a:solidFill>
                        <a:latin typeface="Cambria Math" panose="02040503050406030204" pitchFamily="18" charset="0"/>
                      </a:rPr>
                      <m:t>0.92</m:t>
                    </m:r>
                    <m:r>
                      <a:rPr lang="en-US" sz="2200" b="0" i="1" dirty="0" smtClean="0">
                        <a:solidFill>
                          <a:schemeClr val="accent2">
                            <a:lumMod val="60000"/>
                            <a:lumOff val="40000"/>
                          </a:schemeClr>
                        </a:solidFill>
                        <a:latin typeface="Cambria Math" panose="02040503050406030204" pitchFamily="18" charset="0"/>
                      </a:rPr>
                      <m:t>±0.02 </m:t>
                    </m:r>
                  </m:oMath>
                </a14:m>
                <a:endParaRPr lang="en-US" sz="2200" dirty="0">
                  <a:solidFill>
                    <a:schemeClr val="accent2">
                      <a:lumMod val="60000"/>
                      <a:lumOff val="40000"/>
                    </a:schemeClr>
                  </a:solidFill>
                  <a:latin typeface="Adobe Garamond Pro" panose="02020502060506020403"/>
                </a:endParaRPr>
              </a:p>
              <a:p>
                <a:pPr marL="285750" indent="-285750">
                  <a:buFont typeface="Wingdings" panose="05000000000000000000" pitchFamily="2" charset="2"/>
                  <a:buChar char="Ø"/>
                </a:pPr>
                <a14:m>
                  <m:oMath xmlns:m="http://schemas.openxmlformats.org/officeDocument/2006/math">
                    <m:r>
                      <a:rPr lang="en-US" sz="2200" b="0" i="1" smtClean="0">
                        <a:solidFill>
                          <a:schemeClr val="accent2">
                            <a:lumMod val="60000"/>
                            <a:lumOff val="40000"/>
                          </a:schemeClr>
                        </a:solidFill>
                        <a:latin typeface="Cambria Math" panose="02040503050406030204" pitchFamily="18" charset="0"/>
                      </a:rPr>
                      <m:t>ℱ</m:t>
                    </m:r>
                  </m:oMath>
                </a14:m>
                <a:r>
                  <a:rPr lang="en-US" sz="2200" dirty="0">
                    <a:solidFill>
                      <a:schemeClr val="accent2">
                        <a:lumMod val="60000"/>
                        <a:lumOff val="40000"/>
                      </a:schemeClr>
                    </a:solidFill>
                    <a:latin typeface="Adobe Garamond Pro" panose="02020502060506020403"/>
                  </a:rPr>
                  <a:t> </a:t>
                </a:r>
                <a:r>
                  <a:rPr lang="en-US" sz="2400" dirty="0">
                    <a:solidFill>
                      <a:schemeClr val="accent2">
                        <a:lumMod val="60000"/>
                        <a:lumOff val="40000"/>
                      </a:schemeClr>
                    </a:solidFill>
                    <a:latin typeface="Adobe Garamond Pro" panose="02020502060506020403"/>
                  </a:rPr>
                  <a:t>(3-mode) </a:t>
                </a:r>
                <a:r>
                  <a:rPr lang="en-US" sz="2200" dirty="0">
                    <a:solidFill>
                      <a:schemeClr val="accent2">
                        <a:lumMod val="60000"/>
                        <a:lumOff val="40000"/>
                      </a:schemeClr>
                    </a:solidFill>
                    <a:latin typeface="Adobe Garamond Pro" panose="02020502060506020403"/>
                  </a:rPr>
                  <a:t>= </a:t>
                </a:r>
                <a14:m>
                  <m:oMath xmlns:m="http://schemas.openxmlformats.org/officeDocument/2006/math">
                    <m:r>
                      <a:rPr lang="en-US" sz="2200" i="1" dirty="0" smtClean="0">
                        <a:solidFill>
                          <a:schemeClr val="accent2">
                            <a:lumMod val="60000"/>
                            <a:lumOff val="40000"/>
                          </a:schemeClr>
                        </a:solidFill>
                        <a:latin typeface="Cambria Math" panose="02040503050406030204" pitchFamily="18" charset="0"/>
                      </a:rPr>
                      <m:t>0.87</m:t>
                    </m:r>
                    <m:r>
                      <a:rPr lang="en-US" sz="2200" b="0" i="1" dirty="0" smtClean="0">
                        <a:solidFill>
                          <a:schemeClr val="accent2">
                            <a:lumMod val="60000"/>
                            <a:lumOff val="40000"/>
                          </a:schemeClr>
                        </a:solidFill>
                        <a:latin typeface="Cambria Math" panose="02040503050406030204" pitchFamily="18" charset="0"/>
                      </a:rPr>
                      <m:t>±0.02</m:t>
                    </m:r>
                  </m:oMath>
                </a14:m>
                <a:endParaRPr lang="en-US" sz="2200" dirty="0">
                  <a:solidFill>
                    <a:schemeClr val="accent2">
                      <a:lumMod val="60000"/>
                      <a:lumOff val="40000"/>
                    </a:schemeClr>
                  </a:solidFill>
                  <a:latin typeface="Adobe Garamond Pro" panose="02020502060506020403"/>
                </a:endParaRPr>
              </a:p>
            </p:txBody>
          </p:sp>
        </mc:Choice>
        <mc:Fallback xmlns="">
          <p:sp>
            <p:nvSpPr>
              <p:cNvPr id="15" name="TextBox 14">
                <a:extLst>
                  <a:ext uri="{FF2B5EF4-FFF2-40B4-BE49-F238E27FC236}">
                    <a16:creationId xmlns:a16="http://schemas.microsoft.com/office/drawing/2014/main" id="{28BCF15A-8961-4DE8-8C6C-AD6EF202382D}"/>
                  </a:ext>
                </a:extLst>
              </p:cNvPr>
              <p:cNvSpPr txBox="1">
                <a:spLocks noRot="1" noChangeAspect="1" noMove="1" noResize="1" noEditPoints="1" noAdjustHandles="1" noChangeArrowheads="1" noChangeShapeType="1" noTextEdit="1"/>
              </p:cNvSpPr>
              <p:nvPr/>
            </p:nvSpPr>
            <p:spPr>
              <a:xfrm>
                <a:off x="7398328" y="899457"/>
                <a:ext cx="3629712" cy="830997"/>
              </a:xfrm>
              <a:prstGeom prst="rect">
                <a:avLst/>
              </a:prstGeom>
              <a:blipFill>
                <a:blip r:embed="rId4"/>
                <a:stretch>
                  <a:fillRect l="-1675" t="-5072" b="-15217"/>
                </a:stretch>
              </a:blipFill>
              <a:ln>
                <a:solidFill>
                  <a:schemeClr val="accent2">
                    <a:lumMod val="60000"/>
                    <a:lumOff val="40000"/>
                  </a:schemeClr>
                </a:solidFill>
              </a:ln>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611751F8-0588-46FF-967F-507FECA5E791}"/>
              </a:ext>
            </a:extLst>
          </p:cNvPr>
          <p:cNvGrpSpPr/>
          <p:nvPr/>
        </p:nvGrpSpPr>
        <p:grpSpPr>
          <a:xfrm>
            <a:off x="5035296" y="3182493"/>
            <a:ext cx="2920467" cy="1200329"/>
            <a:chOff x="5090644" y="3508248"/>
            <a:chExt cx="2920467" cy="1200329"/>
          </a:xfrm>
        </p:grpSpPr>
        <p:pic>
          <p:nvPicPr>
            <p:cNvPr id="20" name="Picture 19">
              <a:extLst>
                <a:ext uri="{FF2B5EF4-FFF2-40B4-BE49-F238E27FC236}">
                  <a16:creationId xmlns:a16="http://schemas.microsoft.com/office/drawing/2014/main" id="{900520BD-4288-4B37-916E-CF720AFE4ED6}"/>
                </a:ext>
              </a:extLst>
            </p:cNvPr>
            <p:cNvPicPr>
              <a:picLocks noChangeAspect="1"/>
            </p:cNvPicPr>
            <p:nvPr/>
          </p:nvPicPr>
          <p:blipFill>
            <a:blip r:embed="rId5"/>
            <a:stretch>
              <a:fillRect/>
            </a:stretch>
          </p:blipFill>
          <p:spPr>
            <a:xfrm>
              <a:off x="5101312" y="3974426"/>
              <a:ext cx="2793625" cy="639908"/>
            </a:xfrm>
            <a:prstGeom prst="rect">
              <a:avLst/>
            </a:prstGeom>
          </p:spPr>
        </p:pic>
        <p:sp>
          <p:nvSpPr>
            <p:cNvPr id="18" name="TextBox 17">
              <a:extLst>
                <a:ext uri="{FF2B5EF4-FFF2-40B4-BE49-F238E27FC236}">
                  <a16:creationId xmlns:a16="http://schemas.microsoft.com/office/drawing/2014/main" id="{FED7F3BE-4BD5-4981-8176-954A5C1F6E01}"/>
                </a:ext>
              </a:extLst>
            </p:cNvPr>
            <p:cNvSpPr txBox="1"/>
            <p:nvPr/>
          </p:nvSpPr>
          <p:spPr>
            <a:xfrm>
              <a:off x="5090644" y="3508248"/>
              <a:ext cx="2920467" cy="1200329"/>
            </a:xfrm>
            <a:prstGeom prst="rect">
              <a:avLst/>
            </a:prstGeom>
            <a:solidFill>
              <a:schemeClr val="accent2">
                <a:lumMod val="20000"/>
                <a:lumOff val="80000"/>
                <a:alpha val="10000"/>
              </a:schemeClr>
            </a:solidFill>
            <a:ln>
              <a:solidFill>
                <a:schemeClr val="accent2">
                  <a:lumMod val="60000"/>
                  <a:lumOff val="40000"/>
                </a:schemeClr>
              </a:solidFill>
            </a:ln>
          </p:spPr>
          <p:txBody>
            <a:bodyPr wrap="square" rtlCol="0">
              <a:spAutoFit/>
            </a:bodyPr>
            <a:lstStyle/>
            <a:p>
              <a:r>
                <a:rPr lang="en-US" sz="2400" dirty="0">
                  <a:solidFill>
                    <a:schemeClr val="accent2">
                      <a:lumMod val="60000"/>
                      <a:lumOff val="40000"/>
                    </a:schemeClr>
                  </a:solidFill>
                  <a:latin typeface="Adobe Garamond Pro" panose="02020502060506020403"/>
                </a:rPr>
                <a:t>Entanglement Witness</a:t>
              </a:r>
            </a:p>
            <a:p>
              <a:endParaRPr lang="en-US" sz="2400" dirty="0">
                <a:solidFill>
                  <a:schemeClr val="accent2">
                    <a:lumMod val="60000"/>
                    <a:lumOff val="40000"/>
                  </a:schemeClr>
                </a:solidFill>
                <a:latin typeface="Adobe Garamond Pro" panose="02020502060506020403"/>
              </a:endParaRPr>
            </a:p>
            <a:p>
              <a:endParaRPr lang="en-US" sz="2400" dirty="0">
                <a:solidFill>
                  <a:schemeClr val="accent2">
                    <a:lumMod val="60000"/>
                    <a:lumOff val="40000"/>
                  </a:schemeClr>
                </a:solidFill>
                <a:latin typeface="Adobe Garamond Pro" panose="02020502060506020403"/>
              </a:endParaRPr>
            </a:p>
          </p:txBody>
        </p:sp>
      </p:grpSp>
      <p:grpSp>
        <p:nvGrpSpPr>
          <p:cNvPr id="24" name="Group 23">
            <a:extLst>
              <a:ext uri="{FF2B5EF4-FFF2-40B4-BE49-F238E27FC236}">
                <a16:creationId xmlns:a16="http://schemas.microsoft.com/office/drawing/2014/main" id="{D8F14939-396E-49A6-98F3-C09C6494FD9E}"/>
              </a:ext>
            </a:extLst>
          </p:cNvPr>
          <p:cNvGrpSpPr>
            <a:grpSpLocks noChangeAspect="1"/>
          </p:cNvGrpSpPr>
          <p:nvPr/>
        </p:nvGrpSpPr>
        <p:grpSpPr>
          <a:xfrm>
            <a:off x="8151648" y="2112264"/>
            <a:ext cx="3755908" cy="4202439"/>
            <a:chOff x="8151648" y="2553651"/>
            <a:chExt cx="3577056" cy="4002323"/>
          </a:xfrm>
        </p:grpSpPr>
        <p:pic>
          <p:nvPicPr>
            <p:cNvPr id="23" name="Picture 22">
              <a:extLst>
                <a:ext uri="{FF2B5EF4-FFF2-40B4-BE49-F238E27FC236}">
                  <a16:creationId xmlns:a16="http://schemas.microsoft.com/office/drawing/2014/main" id="{665F1A54-9006-43CB-BDA2-902891B12DCF}"/>
                </a:ext>
              </a:extLst>
            </p:cNvPr>
            <p:cNvPicPr>
              <a:picLocks noChangeAspect="1"/>
            </p:cNvPicPr>
            <p:nvPr/>
          </p:nvPicPr>
          <p:blipFill>
            <a:blip r:embed="rId6"/>
            <a:stretch>
              <a:fillRect/>
            </a:stretch>
          </p:blipFill>
          <p:spPr>
            <a:xfrm>
              <a:off x="8151648" y="4087368"/>
              <a:ext cx="526733" cy="493395"/>
            </a:xfrm>
            <a:prstGeom prst="rect">
              <a:avLst/>
            </a:prstGeom>
            <a:scene3d>
              <a:camera prst="orthographicFront">
                <a:rot lat="0" lon="0" rev="5400000"/>
              </a:camera>
              <a:lightRig rig="threePt" dir="t"/>
            </a:scene3d>
          </p:spPr>
        </p:pic>
        <p:pic>
          <p:nvPicPr>
            <p:cNvPr id="17" name="Picture 16">
              <a:extLst>
                <a:ext uri="{FF2B5EF4-FFF2-40B4-BE49-F238E27FC236}">
                  <a16:creationId xmlns:a16="http://schemas.microsoft.com/office/drawing/2014/main" id="{C61A4233-CF24-4C20-853C-20F1A9995400}"/>
                </a:ext>
              </a:extLst>
            </p:cNvPr>
            <p:cNvPicPr>
              <a:picLocks noChangeAspect="1"/>
            </p:cNvPicPr>
            <p:nvPr/>
          </p:nvPicPr>
          <p:blipFill rotWithShape="1">
            <a:blip r:embed="rId7"/>
            <a:srcRect l="8477"/>
            <a:stretch/>
          </p:blipFill>
          <p:spPr>
            <a:xfrm>
              <a:off x="8548549" y="2553651"/>
              <a:ext cx="3180155" cy="4002323"/>
            </a:xfrm>
            <a:prstGeom prst="rect">
              <a:avLst/>
            </a:prstGeom>
          </p:spPr>
        </p:pic>
      </p:grpSp>
      <p:sp>
        <p:nvSpPr>
          <p:cNvPr id="19" name="TextBox 18">
            <a:extLst>
              <a:ext uri="{FF2B5EF4-FFF2-40B4-BE49-F238E27FC236}">
                <a16:creationId xmlns:a16="http://schemas.microsoft.com/office/drawing/2014/main" id="{BA6E2065-EC72-4FEE-9FA2-F28688FCD23A}"/>
              </a:ext>
            </a:extLst>
          </p:cNvPr>
          <p:cNvSpPr txBox="1"/>
          <p:nvPr/>
        </p:nvSpPr>
        <p:spPr>
          <a:xfrm>
            <a:off x="5051156" y="4892040"/>
            <a:ext cx="2904607" cy="461665"/>
          </a:xfrm>
          <a:prstGeom prst="rect">
            <a:avLst/>
          </a:prstGeom>
          <a:solidFill>
            <a:srgbClr val="FFC000">
              <a:alpha val="5000"/>
            </a:srgbClr>
          </a:solidFill>
          <a:ln>
            <a:solidFill>
              <a:srgbClr val="FFC000"/>
            </a:solidFill>
          </a:ln>
        </p:spPr>
        <p:txBody>
          <a:bodyPr wrap="square" rtlCol="0">
            <a:spAutoFit/>
          </a:bodyPr>
          <a:lstStyle/>
          <a:p>
            <a:pPr marL="285750" indent="-285750">
              <a:buFont typeface="Wingdings" panose="05000000000000000000" pitchFamily="2" charset="2"/>
              <a:buChar char="Ø"/>
            </a:pPr>
            <a:r>
              <a:rPr lang="en-US" sz="2400" dirty="0">
                <a:solidFill>
                  <a:srgbClr val="FF9900"/>
                </a:solidFill>
                <a:latin typeface="Adobe Garamond Pro" panose="02020502060506020403"/>
              </a:rPr>
              <a:t>Tripartite entangled</a:t>
            </a:r>
            <a:endParaRPr lang="en-US" sz="2200" dirty="0">
              <a:solidFill>
                <a:srgbClr val="FF9900"/>
              </a:solidFill>
              <a:latin typeface="Adobe Garamond Pro" panose="02020502060506020403"/>
            </a:endParaRPr>
          </a:p>
        </p:txBody>
      </p:sp>
      <p:sp>
        <p:nvSpPr>
          <p:cNvPr id="25" name="Arc 24">
            <a:extLst>
              <a:ext uri="{FF2B5EF4-FFF2-40B4-BE49-F238E27FC236}">
                <a16:creationId xmlns:a16="http://schemas.microsoft.com/office/drawing/2014/main" id="{497739E1-AA6F-4928-BA87-9AF352C367E3}"/>
              </a:ext>
            </a:extLst>
          </p:cNvPr>
          <p:cNvSpPr/>
          <p:nvPr/>
        </p:nvSpPr>
        <p:spPr bwMode="auto">
          <a:xfrm>
            <a:off x="6461761" y="4520639"/>
            <a:ext cx="3547872" cy="606908"/>
          </a:xfrm>
          <a:prstGeom prst="arc">
            <a:avLst>
              <a:gd name="adj1" fmla="val 21566123"/>
              <a:gd name="adj2" fmla="val 7425559"/>
            </a:avLst>
          </a:prstGeom>
          <a:noFill/>
          <a:ln w="28575" cap="flat" cmpd="sng" algn="ctr">
            <a:solidFill>
              <a:srgbClr val="FFC000"/>
            </a:solidFill>
            <a:prstDash val="solid"/>
            <a:round/>
            <a:headEnd type="none" w="med" len="med"/>
            <a:tailEnd type="stealth" w="med" len="med"/>
          </a:ln>
          <a:effectLst/>
        </p:spPr>
        <p:txBody>
          <a:bodyPr rtlCol="0" anchor="ctr"/>
          <a:lstStyle/>
          <a:p>
            <a:pPr algn="ctr"/>
            <a:endParaRPr lang="en-US"/>
          </a:p>
        </p:txBody>
      </p:sp>
    </p:spTree>
    <p:extLst>
      <p:ext uri="{BB962C8B-B14F-4D97-AF65-F5344CB8AC3E}">
        <p14:creationId xmlns:p14="http://schemas.microsoft.com/office/powerpoint/2010/main" val="1221003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419" y="758952"/>
            <a:ext cx="11159744" cy="5334000"/>
          </a:xfrm>
        </p:spPr>
        <p:txBody>
          <a:bodyPr/>
          <a:lstStyle/>
          <a:p>
            <a:pPr>
              <a:lnSpc>
                <a:spcPct val="150000"/>
              </a:lnSpc>
              <a:buFont typeface="Wingdings" pitchFamily="2" charset="2"/>
              <a:buChar char="ü"/>
            </a:pPr>
            <a:r>
              <a:rPr lang="en-US" dirty="0"/>
              <a:t>Introduction to 3D circuit QED</a:t>
            </a:r>
          </a:p>
          <a:p>
            <a:pPr>
              <a:lnSpc>
                <a:spcPct val="150000"/>
              </a:lnSpc>
              <a:buFont typeface="Wingdings" pitchFamily="2" charset="2"/>
              <a:buChar char="ü"/>
            </a:pPr>
            <a:r>
              <a:rPr lang="en-US" dirty="0"/>
              <a:t>Extracting the </a:t>
            </a:r>
            <a:r>
              <a:rPr lang="en-US" dirty="0" err="1"/>
              <a:t>cQED</a:t>
            </a:r>
            <a:r>
              <a:rPr lang="en-US" dirty="0"/>
              <a:t> Hamiltonian</a:t>
            </a:r>
          </a:p>
          <a:p>
            <a:pPr lvl="1">
              <a:lnSpc>
                <a:spcPct val="150000"/>
              </a:lnSpc>
              <a:buFont typeface="Wingdings" pitchFamily="2" charset="2"/>
              <a:buChar char="ü"/>
            </a:pPr>
            <a:r>
              <a:rPr lang="en-US" sz="2400" dirty="0"/>
              <a:t>Black box quantization</a:t>
            </a:r>
          </a:p>
          <a:p>
            <a:pPr>
              <a:lnSpc>
                <a:spcPct val="150000"/>
              </a:lnSpc>
              <a:buFont typeface="Wingdings" pitchFamily="2" charset="2"/>
              <a:buChar char="ü"/>
            </a:pPr>
            <a:r>
              <a:rPr lang="en-US" dirty="0"/>
              <a:t>Quantum control using a </a:t>
            </a:r>
            <a:r>
              <a:rPr lang="en-US" dirty="0" err="1"/>
              <a:t>transmon</a:t>
            </a:r>
            <a:endParaRPr lang="en-US" dirty="0"/>
          </a:p>
          <a:p>
            <a:pPr lvl="1">
              <a:lnSpc>
                <a:spcPct val="150000"/>
              </a:lnSpc>
              <a:buFont typeface="Wingdings" pitchFamily="2" charset="2"/>
              <a:buChar char="ü"/>
            </a:pPr>
            <a:r>
              <a:rPr lang="en-US" sz="2400" dirty="0"/>
              <a:t>4-wave mixing</a:t>
            </a:r>
          </a:p>
          <a:p>
            <a:pPr lvl="1">
              <a:lnSpc>
                <a:spcPct val="150000"/>
              </a:lnSpc>
              <a:buFont typeface="Wingdings" pitchFamily="2" charset="2"/>
              <a:buChar char="ü"/>
            </a:pPr>
            <a:r>
              <a:rPr lang="en-US" sz="2400" dirty="0"/>
              <a:t>SNAP gates</a:t>
            </a:r>
          </a:p>
          <a:p>
            <a:pPr lvl="1">
              <a:lnSpc>
                <a:spcPct val="150000"/>
              </a:lnSpc>
              <a:buFont typeface="Wingdings" pitchFamily="2" charset="2"/>
              <a:buChar char="ü"/>
            </a:pPr>
            <a:r>
              <a:rPr lang="en-US" sz="2400" dirty="0"/>
              <a:t>Photon blockade</a:t>
            </a:r>
          </a:p>
          <a:p>
            <a:pPr lvl="1">
              <a:lnSpc>
                <a:spcPct val="150000"/>
              </a:lnSpc>
              <a:buFont typeface="Wingdings" pitchFamily="2" charset="2"/>
              <a:buChar char="ü"/>
            </a:pPr>
            <a:r>
              <a:rPr lang="en-US" sz="2400" dirty="0"/>
              <a:t>Conditional displacements</a:t>
            </a:r>
          </a:p>
          <a:p>
            <a:pPr>
              <a:lnSpc>
                <a:spcPct val="150000"/>
              </a:lnSpc>
              <a:buFont typeface="Wingdings" pitchFamily="2" charset="2"/>
              <a:buChar char="ü"/>
            </a:pPr>
            <a:r>
              <a:rPr lang="en-US" dirty="0"/>
              <a:t>Multimode operations</a:t>
            </a:r>
          </a:p>
        </p:txBody>
      </p:sp>
      <p:sp>
        <p:nvSpPr>
          <p:cNvPr id="2" name="Title 1"/>
          <p:cNvSpPr>
            <a:spLocks noGrp="1"/>
          </p:cNvSpPr>
          <p:nvPr>
            <p:ph type="title"/>
          </p:nvPr>
        </p:nvSpPr>
        <p:spPr/>
        <p:txBody>
          <a:bodyPr/>
          <a:lstStyle/>
          <a:p>
            <a:r>
              <a:rPr lang="en-US" sz="3400" dirty="0"/>
              <a:t>Summary</a:t>
            </a:r>
          </a:p>
        </p:txBody>
      </p:sp>
      <p:pic>
        <p:nvPicPr>
          <p:cNvPr id="12" name="Picture 11">
            <a:extLst>
              <a:ext uri="{FF2B5EF4-FFF2-40B4-BE49-F238E27FC236}">
                <a16:creationId xmlns:a16="http://schemas.microsoft.com/office/drawing/2014/main" id="{08D436CB-E3A2-414C-AA3B-5DF468507E57}"/>
              </a:ext>
            </a:extLst>
          </p:cNvPr>
          <p:cNvPicPr>
            <a:picLocks noChangeAspect="1"/>
          </p:cNvPicPr>
          <p:nvPr/>
        </p:nvPicPr>
        <p:blipFill rotWithShape="1">
          <a:blip r:embed="rId3">
            <a:extLst>
              <a:ext uri="{28A0092B-C50C-407E-A947-70E740481C1C}">
                <a14:useLocalDpi xmlns:a14="http://schemas.microsoft.com/office/drawing/2010/main" val="0"/>
              </a:ext>
            </a:extLst>
          </a:blip>
          <a:srcRect t="1" r="51693" b="-3207"/>
          <a:stretch/>
        </p:blipFill>
        <p:spPr>
          <a:xfrm>
            <a:off x="8936986" y="4232095"/>
            <a:ext cx="2635261" cy="2252084"/>
          </a:xfrm>
          <a:prstGeom prst="rect">
            <a:avLst/>
          </a:prstGeom>
        </p:spPr>
      </p:pic>
      <p:grpSp>
        <p:nvGrpSpPr>
          <p:cNvPr id="13" name="Group 12">
            <a:extLst>
              <a:ext uri="{FF2B5EF4-FFF2-40B4-BE49-F238E27FC236}">
                <a16:creationId xmlns:a16="http://schemas.microsoft.com/office/drawing/2014/main" id="{4FB8B8E0-3D68-4FC4-AFD0-E8148576F0AA}"/>
              </a:ext>
            </a:extLst>
          </p:cNvPr>
          <p:cNvGrpSpPr/>
          <p:nvPr/>
        </p:nvGrpSpPr>
        <p:grpSpPr>
          <a:xfrm>
            <a:off x="6030396" y="3008120"/>
            <a:ext cx="2899443" cy="2929765"/>
            <a:chOff x="1054962" y="1051560"/>
            <a:chExt cx="4023360" cy="4638404"/>
          </a:xfrm>
        </p:grpSpPr>
        <p:pic>
          <p:nvPicPr>
            <p:cNvPr id="14" name="Picture 13">
              <a:extLst>
                <a:ext uri="{FF2B5EF4-FFF2-40B4-BE49-F238E27FC236}">
                  <a16:creationId xmlns:a16="http://schemas.microsoft.com/office/drawing/2014/main" id="{57BF9315-85F8-4C60-B556-567E4C2B0451}"/>
                </a:ext>
              </a:extLst>
            </p:cNvPr>
            <p:cNvPicPr>
              <a:picLocks noChangeAspect="1"/>
            </p:cNvPicPr>
            <p:nvPr/>
          </p:nvPicPr>
          <p:blipFill rotWithShape="1">
            <a:blip r:embed="rId4"/>
            <a:srcRect t="11309" r="60182" b="8957"/>
            <a:stretch/>
          </p:blipFill>
          <p:spPr>
            <a:xfrm>
              <a:off x="1056361" y="1563624"/>
              <a:ext cx="3582710" cy="4126340"/>
            </a:xfrm>
            <a:prstGeom prst="rect">
              <a:avLst/>
            </a:prstGeom>
          </p:spPr>
        </p:pic>
        <p:sp>
          <p:nvSpPr>
            <p:cNvPr id="15" name="Rectangle 14">
              <a:extLst>
                <a:ext uri="{FF2B5EF4-FFF2-40B4-BE49-F238E27FC236}">
                  <a16:creationId xmlns:a16="http://schemas.microsoft.com/office/drawing/2014/main" id="{81D16B47-DF5E-462F-A16D-93B4459DD78F}"/>
                </a:ext>
              </a:extLst>
            </p:cNvPr>
            <p:cNvSpPr/>
            <p:nvPr/>
          </p:nvSpPr>
          <p:spPr bwMode="auto">
            <a:xfrm>
              <a:off x="1054962" y="1051560"/>
              <a:ext cx="4023360" cy="512064"/>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grpSp>
        <p:nvGrpSpPr>
          <p:cNvPr id="19" name="Group 18">
            <a:extLst>
              <a:ext uri="{FF2B5EF4-FFF2-40B4-BE49-F238E27FC236}">
                <a16:creationId xmlns:a16="http://schemas.microsoft.com/office/drawing/2014/main" id="{C9035EE1-A17E-4FFE-9198-6D9D37C025B9}"/>
              </a:ext>
            </a:extLst>
          </p:cNvPr>
          <p:cNvGrpSpPr/>
          <p:nvPr/>
        </p:nvGrpSpPr>
        <p:grpSpPr>
          <a:xfrm>
            <a:off x="9282564" y="2322453"/>
            <a:ext cx="2113839" cy="2033906"/>
            <a:chOff x="6691470" y="2463673"/>
            <a:chExt cx="2113839" cy="2033906"/>
          </a:xfrm>
        </p:grpSpPr>
        <p:pic>
          <p:nvPicPr>
            <p:cNvPr id="9" name="Picture 8">
              <a:extLst>
                <a:ext uri="{FF2B5EF4-FFF2-40B4-BE49-F238E27FC236}">
                  <a16:creationId xmlns:a16="http://schemas.microsoft.com/office/drawing/2014/main" id="{B9BA78DC-99F7-804B-9702-642B31BC2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558" y="2463673"/>
              <a:ext cx="1936751" cy="1936751"/>
            </a:xfrm>
            <a:prstGeom prst="rect">
              <a:avLst/>
            </a:prstGeom>
          </p:spPr>
        </p:pic>
        <p:pic>
          <p:nvPicPr>
            <p:cNvPr id="6" name="Picture 5">
              <a:extLst>
                <a:ext uri="{FF2B5EF4-FFF2-40B4-BE49-F238E27FC236}">
                  <a16:creationId xmlns:a16="http://schemas.microsoft.com/office/drawing/2014/main" id="{0386FB71-750E-4AAD-BA07-4AF3FA15CCFB}"/>
                </a:ext>
              </a:extLst>
            </p:cNvPr>
            <p:cNvPicPr>
              <a:picLocks noChangeAspect="1"/>
            </p:cNvPicPr>
            <p:nvPr/>
          </p:nvPicPr>
          <p:blipFill>
            <a:blip r:embed="rId6"/>
            <a:stretch>
              <a:fillRect/>
            </a:stretch>
          </p:blipFill>
          <p:spPr>
            <a:xfrm>
              <a:off x="7671816" y="4303269"/>
              <a:ext cx="472440" cy="194310"/>
            </a:xfrm>
            <a:prstGeom prst="rect">
              <a:avLst/>
            </a:prstGeom>
          </p:spPr>
        </p:pic>
        <p:pic>
          <p:nvPicPr>
            <p:cNvPr id="18" name="Picture 17">
              <a:extLst>
                <a:ext uri="{FF2B5EF4-FFF2-40B4-BE49-F238E27FC236}">
                  <a16:creationId xmlns:a16="http://schemas.microsoft.com/office/drawing/2014/main" id="{946516B6-2704-4A6F-BD57-8708916F4E62}"/>
                </a:ext>
              </a:extLst>
            </p:cNvPr>
            <p:cNvPicPr>
              <a:picLocks noChangeAspect="1"/>
            </p:cNvPicPr>
            <p:nvPr/>
          </p:nvPicPr>
          <p:blipFill>
            <a:blip r:embed="rId7"/>
            <a:stretch>
              <a:fillRect/>
            </a:stretch>
          </p:blipFill>
          <p:spPr>
            <a:xfrm>
              <a:off x="6691470" y="3149340"/>
              <a:ext cx="289560" cy="468630"/>
            </a:xfrm>
            <a:prstGeom prst="rect">
              <a:avLst/>
            </a:prstGeom>
          </p:spPr>
        </p:pic>
      </p:grpSp>
      <p:pic>
        <p:nvPicPr>
          <p:cNvPr id="5" name="Picture 2" descr="E:\Google Drive\Google Photos\2017\IMG_20170228_193259.jpg">
            <a:extLst>
              <a:ext uri="{FF2B5EF4-FFF2-40B4-BE49-F238E27FC236}">
                <a16:creationId xmlns:a16="http://schemas.microsoft.com/office/drawing/2014/main" id="{EA995C59-B1DB-4D1C-87C9-9AEF23E87E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3862" b="26391"/>
          <a:stretch/>
        </p:blipFill>
        <p:spPr bwMode="auto">
          <a:xfrm>
            <a:off x="6937248" y="1053213"/>
            <a:ext cx="4291298" cy="128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76580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F28DD11-E58D-4031-89DE-C3C394168001}"/>
              </a:ext>
            </a:extLst>
          </p:cNvPr>
          <p:cNvSpPr txBox="1"/>
          <p:nvPr/>
        </p:nvSpPr>
        <p:spPr>
          <a:xfrm>
            <a:off x="134112" y="741064"/>
            <a:ext cx="5961888" cy="3364191"/>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400" dirty="0">
                <a:latin typeface="Adobe Garamond Pro" panose="02020502060506020403"/>
              </a:rPr>
              <a:t>Positions open for students and postdocs!</a:t>
            </a:r>
          </a:p>
          <a:p>
            <a:pPr marL="0" indent="0">
              <a:lnSpc>
                <a:spcPct val="150000"/>
              </a:lnSpc>
              <a:buNone/>
            </a:pPr>
            <a:endParaRPr lang="en-US" sz="2400" dirty="0">
              <a:latin typeface="Adobe Garamond Pro" panose="02020502060506020403"/>
            </a:endParaRPr>
          </a:p>
          <a:p>
            <a:pPr marL="0" indent="0">
              <a:lnSpc>
                <a:spcPct val="150000"/>
              </a:lnSpc>
              <a:buNone/>
            </a:pPr>
            <a:endParaRPr lang="en-US" sz="2400" dirty="0">
              <a:latin typeface="Adobe Garamond Pro" panose="02020502060506020403"/>
            </a:endParaRPr>
          </a:p>
          <a:p>
            <a:pPr marL="0" indent="0">
              <a:lnSpc>
                <a:spcPct val="150000"/>
              </a:lnSpc>
              <a:buNone/>
            </a:pPr>
            <a:endParaRPr lang="en-US" sz="2400" dirty="0">
              <a:latin typeface="Adobe Garamond Pro" panose="02020502060506020403"/>
            </a:endParaRPr>
          </a:p>
          <a:p>
            <a:pPr marL="0" indent="0">
              <a:lnSpc>
                <a:spcPct val="150000"/>
              </a:lnSpc>
              <a:buNone/>
            </a:pPr>
            <a:endParaRPr lang="en-US" sz="2400" dirty="0">
              <a:latin typeface="Adobe Garamond Pro" panose="02020502060506020403"/>
            </a:endParaRPr>
          </a:p>
          <a:p>
            <a:pPr marL="342900" indent="-342900">
              <a:lnSpc>
                <a:spcPct val="150000"/>
              </a:lnSpc>
              <a:buFont typeface="Arial" panose="020B0604020202020204" pitchFamily="34" charset="0"/>
              <a:buChar char="•"/>
            </a:pPr>
            <a:r>
              <a:rPr lang="en-US" sz="2400" dirty="0">
                <a:latin typeface="Adobe Garamond Pro" panose="02020502060506020403"/>
              </a:rPr>
              <a:t>Contact: </a:t>
            </a:r>
            <a:r>
              <a:rPr lang="en-US" sz="2400" dirty="0">
                <a:solidFill>
                  <a:srgbClr val="C00000"/>
                </a:solidFill>
                <a:latin typeface="Adobe Garamond Pro" panose="02020502060506020403"/>
              </a:rPr>
              <a:t>schakram@physics.rutgers.edu</a:t>
            </a:r>
          </a:p>
        </p:txBody>
      </p:sp>
      <p:pic>
        <p:nvPicPr>
          <p:cNvPr id="5" name="Picture 4" descr="A picture containing sky, grass, outdoor, building&#10;&#10;Description automatically generated">
            <a:extLst>
              <a:ext uri="{FF2B5EF4-FFF2-40B4-BE49-F238E27FC236}">
                <a16:creationId xmlns:a16="http://schemas.microsoft.com/office/drawing/2014/main" id="{257F300F-9557-4AE3-87DC-B31549024C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val="0"/>
              </a:ext>
            </a:extLst>
          </a:blip>
          <a:stretch>
            <a:fillRect/>
          </a:stretch>
        </p:blipFill>
        <p:spPr>
          <a:xfrm>
            <a:off x="5595162" y="1606480"/>
            <a:ext cx="6399401" cy="3797624"/>
          </a:xfrm>
          <a:prstGeom prst="rect">
            <a:avLst/>
          </a:prstGeom>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F6C7D704-65FD-49BE-832D-63B267F1F05F}"/>
              </a:ext>
            </a:extLst>
          </p:cNvPr>
          <p:cNvPicPr>
            <a:picLocks noChangeAspect="1"/>
          </p:cNvPicPr>
          <p:nvPr/>
        </p:nvPicPr>
        <p:blipFill rotWithShape="1">
          <a:blip r:embed="rId4"/>
          <a:srcRect l="3941" t="39109" r="-2461" b="-1808"/>
          <a:stretch/>
        </p:blipFill>
        <p:spPr>
          <a:xfrm>
            <a:off x="902208" y="1604926"/>
            <a:ext cx="2779776" cy="1775539"/>
          </a:xfrm>
          <a:prstGeom prst="rect">
            <a:avLst/>
          </a:prstGeom>
        </p:spPr>
      </p:pic>
      <p:pic>
        <p:nvPicPr>
          <p:cNvPr id="12" name="Picture 11">
            <a:extLst>
              <a:ext uri="{FF2B5EF4-FFF2-40B4-BE49-F238E27FC236}">
                <a16:creationId xmlns:a16="http://schemas.microsoft.com/office/drawing/2014/main" id="{57AB9204-7E27-4639-B375-8AA124528017}"/>
              </a:ext>
            </a:extLst>
          </p:cNvPr>
          <p:cNvPicPr>
            <a:picLocks noChangeAspect="1"/>
          </p:cNvPicPr>
          <p:nvPr/>
        </p:nvPicPr>
        <p:blipFill>
          <a:blip r:embed="rId5"/>
          <a:stretch>
            <a:fillRect/>
          </a:stretch>
        </p:blipFill>
        <p:spPr>
          <a:xfrm>
            <a:off x="1341120" y="4040495"/>
            <a:ext cx="2157984" cy="2569029"/>
          </a:xfrm>
          <a:prstGeom prst="rect">
            <a:avLst/>
          </a:prstGeom>
        </p:spPr>
      </p:pic>
      <p:pic>
        <p:nvPicPr>
          <p:cNvPr id="14" name="Picture 13" descr="A red and white logo&#10;&#10;Description automatically generated with low confidence">
            <a:extLst>
              <a:ext uri="{FF2B5EF4-FFF2-40B4-BE49-F238E27FC236}">
                <a16:creationId xmlns:a16="http://schemas.microsoft.com/office/drawing/2014/main" id="{FCC497DD-082E-4612-BB6B-907A59E51E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835" y="37190"/>
            <a:ext cx="3855728" cy="1045466"/>
          </a:xfrm>
          <a:prstGeom prst="rect">
            <a:avLst/>
          </a:prstGeom>
          <a:solidFill>
            <a:schemeClr val="bg1"/>
          </a:solidFill>
        </p:spPr>
      </p:pic>
      <p:sp>
        <p:nvSpPr>
          <p:cNvPr id="16" name="Title 1">
            <a:extLst>
              <a:ext uri="{FF2B5EF4-FFF2-40B4-BE49-F238E27FC236}">
                <a16:creationId xmlns:a16="http://schemas.microsoft.com/office/drawing/2014/main" id="{BDD56039-1088-4907-9894-823193D0A7D2}"/>
              </a:ext>
            </a:extLst>
          </p:cNvPr>
          <p:cNvSpPr>
            <a:spLocks noGrp="1"/>
          </p:cNvSpPr>
          <p:nvPr>
            <p:ph type="title"/>
          </p:nvPr>
        </p:nvSpPr>
        <p:spPr>
          <a:xfrm>
            <a:off x="243419" y="188978"/>
            <a:ext cx="12509413" cy="496822"/>
          </a:xfrm>
        </p:spPr>
        <p:txBody>
          <a:bodyPr/>
          <a:lstStyle/>
          <a:p>
            <a:r>
              <a:rPr lang="en-US" sz="3400" dirty="0"/>
              <a:t>Chakram lab @ Rutgers</a:t>
            </a:r>
          </a:p>
        </p:txBody>
      </p:sp>
    </p:spTree>
    <p:extLst>
      <p:ext uri="{BB962C8B-B14F-4D97-AF65-F5344CB8AC3E}">
        <p14:creationId xmlns:p14="http://schemas.microsoft.com/office/powerpoint/2010/main" val="387358293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A1F9AE6-1F77-4CCD-B160-B29C3166B478}"/>
              </a:ext>
            </a:extLst>
          </p:cNvPr>
          <p:cNvSpPr>
            <a:spLocks noGrp="1"/>
          </p:cNvSpPr>
          <p:nvPr>
            <p:ph type="title"/>
          </p:nvPr>
        </p:nvSpPr>
        <p:spPr>
          <a:xfrm>
            <a:off x="243419" y="188978"/>
            <a:ext cx="12509413" cy="496822"/>
          </a:xfrm>
        </p:spPr>
        <p:txBody>
          <a:bodyPr/>
          <a:lstStyle/>
          <a:p>
            <a:r>
              <a:rPr lang="en-US" sz="3400" dirty="0"/>
              <a:t>Thank you!</a:t>
            </a:r>
          </a:p>
        </p:txBody>
      </p:sp>
      <p:sp>
        <p:nvSpPr>
          <p:cNvPr id="22" name="Title 1">
            <a:extLst>
              <a:ext uri="{FF2B5EF4-FFF2-40B4-BE49-F238E27FC236}">
                <a16:creationId xmlns:a16="http://schemas.microsoft.com/office/drawing/2014/main" id="{64B5F5A5-20FA-C746-B754-D4A36A377B58}"/>
              </a:ext>
            </a:extLst>
          </p:cNvPr>
          <p:cNvSpPr txBox="1">
            <a:spLocks/>
          </p:cNvSpPr>
          <p:nvPr/>
        </p:nvSpPr>
        <p:spPr bwMode="auto">
          <a:xfrm>
            <a:off x="4779264" y="3180589"/>
            <a:ext cx="12509413" cy="49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i="0">
                <a:solidFill>
                  <a:schemeClr val="tx2"/>
                </a:solidFill>
                <a:latin typeface="Adobe Garamond Pro" panose="02020502060506020403"/>
                <a:ea typeface="+mj-ea"/>
                <a:cs typeface="+mj-cs"/>
              </a:defRPr>
            </a:lvl1pPr>
            <a:lvl2pPr algn="l" rtl="0" eaLnBrk="0" fontAlgn="base" hangingPunct="0">
              <a:spcBef>
                <a:spcPct val="0"/>
              </a:spcBef>
              <a:spcAft>
                <a:spcPct val="0"/>
              </a:spcAft>
              <a:defRPr sz="2800" b="1" i="1">
                <a:solidFill>
                  <a:schemeClr val="tx2"/>
                </a:solidFill>
                <a:latin typeface="Arial" charset="0"/>
              </a:defRPr>
            </a:lvl2pPr>
            <a:lvl3pPr algn="l" rtl="0" eaLnBrk="0" fontAlgn="base" hangingPunct="0">
              <a:spcBef>
                <a:spcPct val="0"/>
              </a:spcBef>
              <a:spcAft>
                <a:spcPct val="0"/>
              </a:spcAft>
              <a:defRPr sz="2800" b="1" i="1">
                <a:solidFill>
                  <a:schemeClr val="tx2"/>
                </a:solidFill>
                <a:latin typeface="Arial" charset="0"/>
              </a:defRPr>
            </a:lvl3pPr>
            <a:lvl4pPr algn="l" rtl="0" eaLnBrk="0" fontAlgn="base" hangingPunct="0">
              <a:spcBef>
                <a:spcPct val="0"/>
              </a:spcBef>
              <a:spcAft>
                <a:spcPct val="0"/>
              </a:spcAft>
              <a:defRPr sz="2800" b="1" i="1">
                <a:solidFill>
                  <a:schemeClr val="tx2"/>
                </a:solidFill>
                <a:latin typeface="Arial" charset="0"/>
              </a:defRPr>
            </a:lvl4pPr>
            <a:lvl5pPr algn="l" rtl="0" eaLnBrk="0" fontAlgn="base" hangingPunct="0">
              <a:spcBef>
                <a:spcPct val="0"/>
              </a:spcBef>
              <a:spcAft>
                <a:spcPct val="0"/>
              </a:spcAft>
              <a:defRPr sz="2800" b="1" i="1">
                <a:solidFill>
                  <a:schemeClr val="tx2"/>
                </a:solidFill>
                <a:latin typeface="Arial" charset="0"/>
              </a:defRPr>
            </a:lvl5pPr>
            <a:lvl6pPr marL="457200" algn="l" rtl="0" fontAlgn="base">
              <a:spcBef>
                <a:spcPct val="0"/>
              </a:spcBef>
              <a:spcAft>
                <a:spcPct val="0"/>
              </a:spcAft>
              <a:defRPr sz="2800" b="1" i="1">
                <a:solidFill>
                  <a:schemeClr val="tx2"/>
                </a:solidFill>
                <a:latin typeface="Arial" charset="0"/>
              </a:defRPr>
            </a:lvl6pPr>
            <a:lvl7pPr marL="914400" algn="l" rtl="0" fontAlgn="base">
              <a:spcBef>
                <a:spcPct val="0"/>
              </a:spcBef>
              <a:spcAft>
                <a:spcPct val="0"/>
              </a:spcAft>
              <a:defRPr sz="2800" b="1" i="1">
                <a:solidFill>
                  <a:schemeClr val="tx2"/>
                </a:solidFill>
                <a:latin typeface="Arial" charset="0"/>
              </a:defRPr>
            </a:lvl7pPr>
            <a:lvl8pPr marL="1371600" algn="l" rtl="0" fontAlgn="base">
              <a:spcBef>
                <a:spcPct val="0"/>
              </a:spcBef>
              <a:spcAft>
                <a:spcPct val="0"/>
              </a:spcAft>
              <a:defRPr sz="2800" b="1" i="1">
                <a:solidFill>
                  <a:schemeClr val="tx2"/>
                </a:solidFill>
                <a:latin typeface="Arial" charset="0"/>
              </a:defRPr>
            </a:lvl8pPr>
            <a:lvl9pPr marL="1828800" algn="l" rtl="0" fontAlgn="base">
              <a:spcBef>
                <a:spcPct val="0"/>
              </a:spcBef>
              <a:spcAft>
                <a:spcPct val="0"/>
              </a:spcAft>
              <a:defRPr sz="2800" b="1" i="1">
                <a:solidFill>
                  <a:schemeClr val="tx2"/>
                </a:solidFill>
                <a:latin typeface="Arial" charset="0"/>
              </a:defRPr>
            </a:lvl9pPr>
          </a:lstStyle>
          <a:p>
            <a:r>
              <a:rPr lang="en-US" sz="3600" kern="0" dirty="0"/>
              <a:t>Questions?</a:t>
            </a:r>
          </a:p>
        </p:txBody>
      </p:sp>
    </p:spTree>
    <p:extLst>
      <p:ext uri="{BB962C8B-B14F-4D97-AF65-F5344CB8AC3E}">
        <p14:creationId xmlns:p14="http://schemas.microsoft.com/office/powerpoint/2010/main" val="375511205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56CE-8A47-4FD8-964B-1CEE6324B896}"/>
              </a:ext>
            </a:extLst>
          </p:cNvPr>
          <p:cNvSpPr>
            <a:spLocks noGrp="1"/>
          </p:cNvSpPr>
          <p:nvPr>
            <p:ph type="title"/>
          </p:nvPr>
        </p:nvSpPr>
        <p:spPr/>
        <p:txBody>
          <a:bodyPr/>
          <a:lstStyle/>
          <a:p>
            <a:r>
              <a:rPr lang="en-US" sz="3400" dirty="0"/>
              <a:t>Energy participation method</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3A424FA-6544-4AFE-BF61-2AD2DD521059}"/>
                  </a:ext>
                </a:extLst>
              </p:cNvPr>
              <p:cNvSpPr/>
              <p:nvPr/>
            </p:nvSpPr>
            <p:spPr>
              <a:xfrm>
                <a:off x="353568" y="905256"/>
                <a:ext cx="6876288" cy="3328860"/>
              </a:xfrm>
              <a:prstGeom prst="rect">
                <a:avLst/>
              </a:prstGeom>
            </p:spPr>
            <p:txBody>
              <a:bodyPr wrap="square">
                <a:spAutoFit/>
              </a:bodyPr>
              <a:lstStyle/>
              <a:p>
                <a:pPr marL="457200" indent="-457200">
                  <a:buFont typeface="Arial" panose="020B0604020202020204" pitchFamily="34" charset="0"/>
                  <a:buChar char="•"/>
                </a:pPr>
                <a:r>
                  <a:rPr lang="en-US" sz="2600" dirty="0">
                    <a:solidFill>
                      <a:srgbClr val="2D2D8A"/>
                    </a:solidFill>
                    <a:latin typeface="Adobe Garamond Pro" panose="02020502060506020403" pitchFamily="18" charset="0"/>
                  </a:rPr>
                  <a:t>Computes the participation of the modes in the junction using eigenmode rather than driven modal simulations. </a:t>
                </a:r>
              </a:p>
              <a:p>
                <a:pPr marL="457200" indent="-457200">
                  <a:buFont typeface="Arial" panose="020B0604020202020204" pitchFamily="34" charset="0"/>
                  <a:buChar char="•"/>
                </a:pPr>
                <a:r>
                  <a:rPr lang="en-US" sz="2600" dirty="0">
                    <a:solidFill>
                      <a:srgbClr val="2D2D8A"/>
                    </a:solidFill>
                    <a:latin typeface="Adobe Garamond Pro" panose="02020502060506020403" pitchFamily="18" charset="0"/>
                  </a:rPr>
                  <a:t>Again - solve the linear problem and then add the nonlinearity back</a:t>
                </a:r>
                <a:endParaRPr lang="en-US" sz="2600" dirty="0">
                  <a:latin typeface="Adobe Garamond Pro" panose="02020502060506020403" pitchFamily="18" charset="0"/>
                </a:endParaRPr>
              </a:p>
              <a:p>
                <a:pPr marL="457200" indent="-457200">
                  <a:buFont typeface="Arial" panose="020B0604020202020204" pitchFamily="34" charset="0"/>
                  <a:buChar char="•"/>
                </a:pPr>
                <a14:m>
                  <m:oMath xmlns:m="http://schemas.openxmlformats.org/officeDocument/2006/math">
                    <m:sSub>
                      <m:sSubPr>
                        <m:ctrlPr>
                          <a:rPr lang="en-US" sz="2600" i="1">
                            <a:latin typeface="Cambria Math" panose="02040503050406030204" pitchFamily="18" charset="0"/>
                          </a:rPr>
                        </m:ctrlPr>
                      </m:sSubPr>
                      <m:e>
                        <m:r>
                          <m:rPr>
                            <m:sty m:val="p"/>
                          </m:rPr>
                          <a:rPr lang="en-US" sz="2600">
                            <a:latin typeface="Cambria Math" panose="02040503050406030204" pitchFamily="18" charset="0"/>
                          </a:rPr>
                          <m:t>φ</m:t>
                        </m:r>
                      </m:e>
                      <m:sub>
                        <m:r>
                          <m:rPr>
                            <m:sty m:val="p"/>
                          </m:rPr>
                          <a:rPr lang="en-US" sz="2600">
                            <a:latin typeface="Cambria Math" panose="02040503050406030204" pitchFamily="18" charset="0"/>
                          </a:rPr>
                          <m:t>p</m:t>
                        </m:r>
                      </m:sub>
                    </m:sSub>
                  </m:oMath>
                </a14:m>
                <a:r>
                  <a:rPr lang="en-US" sz="2600" dirty="0">
                    <a:latin typeface="Adobe Garamond Pro" panose="02020502060506020403" pitchFamily="18" charset="0"/>
                  </a:rPr>
                  <a:t> extracted from inductive participation factor</a:t>
                </a:r>
              </a:p>
              <a:p>
                <a:pPr marL="457200" indent="-457200">
                  <a:buFont typeface="Arial" panose="020B0604020202020204" pitchFamily="34" charset="0"/>
                  <a:buChar char="•"/>
                </a:pPr>
                <a:endParaRPr lang="en-US" sz="2600" dirty="0">
                  <a:latin typeface="Adobe Garamond Pro" panose="02020502060506020403" pitchFamily="18" charset="0"/>
                </a:endParaRPr>
              </a:p>
              <a:p>
                <a:pPr marL="457200" indent="-457200">
                  <a:buFont typeface="Arial" panose="020B0604020202020204" pitchFamily="34" charset="0"/>
                  <a:buChar char="•"/>
                </a:pPr>
                <a:endParaRPr lang="en-US" sz="2600" dirty="0">
                  <a:solidFill>
                    <a:srgbClr val="2D2D8A"/>
                  </a:solidFill>
                  <a:latin typeface="Adobe Garamond Pro" panose="02020502060506020403" pitchFamily="18" charset="0"/>
                </a:endParaRPr>
              </a:p>
            </p:txBody>
          </p:sp>
        </mc:Choice>
        <mc:Fallback xmlns="">
          <p:sp>
            <p:nvSpPr>
              <p:cNvPr id="4" name="Rectangle 3">
                <a:extLst>
                  <a:ext uri="{FF2B5EF4-FFF2-40B4-BE49-F238E27FC236}">
                    <a16:creationId xmlns:a16="http://schemas.microsoft.com/office/drawing/2014/main" id="{63A424FA-6544-4AFE-BF61-2AD2DD521059}"/>
                  </a:ext>
                </a:extLst>
              </p:cNvPr>
              <p:cNvSpPr>
                <a:spLocks noRot="1" noChangeAspect="1" noMove="1" noResize="1" noEditPoints="1" noAdjustHandles="1" noChangeArrowheads="1" noChangeShapeType="1" noTextEdit="1"/>
              </p:cNvSpPr>
              <p:nvPr/>
            </p:nvSpPr>
            <p:spPr>
              <a:xfrm>
                <a:off x="353568" y="905256"/>
                <a:ext cx="6876288" cy="3328860"/>
              </a:xfrm>
              <a:prstGeom prst="rect">
                <a:avLst/>
              </a:prstGeom>
              <a:blipFill>
                <a:blip r:embed="rId2"/>
                <a:stretch>
                  <a:fillRect l="-1330" t="-1832" r="-17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28511CE-4E62-4439-B8F3-3D5C304B7EFB}"/>
              </a:ext>
            </a:extLst>
          </p:cNvPr>
          <p:cNvPicPr>
            <a:picLocks noChangeAspect="1"/>
          </p:cNvPicPr>
          <p:nvPr/>
        </p:nvPicPr>
        <p:blipFill>
          <a:blip r:embed="rId3"/>
          <a:stretch>
            <a:fillRect/>
          </a:stretch>
        </p:blipFill>
        <p:spPr>
          <a:xfrm>
            <a:off x="7805589" y="1187639"/>
            <a:ext cx="2619375" cy="676275"/>
          </a:xfrm>
          <a:prstGeom prst="rect">
            <a:avLst/>
          </a:prstGeom>
        </p:spPr>
      </p:pic>
      <p:sp>
        <p:nvSpPr>
          <p:cNvPr id="6" name="Rectangle 5">
            <a:extLst>
              <a:ext uri="{FF2B5EF4-FFF2-40B4-BE49-F238E27FC236}">
                <a16:creationId xmlns:a16="http://schemas.microsoft.com/office/drawing/2014/main" id="{D9AC814E-B7B9-4F46-92CD-71B87904090C}"/>
              </a:ext>
            </a:extLst>
          </p:cNvPr>
          <p:cNvSpPr/>
          <p:nvPr/>
        </p:nvSpPr>
        <p:spPr bwMode="auto">
          <a:xfrm>
            <a:off x="7674048" y="1114424"/>
            <a:ext cx="2882455" cy="749490"/>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14C551E-D9CB-446A-89ED-4D4556F63C31}"/>
                  </a:ext>
                </a:extLst>
              </p:cNvPr>
              <p:cNvSpPr txBox="1"/>
              <p:nvPr/>
            </p:nvSpPr>
            <p:spPr>
              <a:xfrm>
                <a:off x="7815071" y="1995422"/>
                <a:ext cx="2741431" cy="1328312"/>
              </a:xfrm>
              <a:prstGeom prst="rect">
                <a:avLst/>
              </a:prstGeom>
              <a:noFill/>
            </p:spPr>
            <p:txBody>
              <a:bodyPr wrap="square" rtlCol="0">
                <a:spAutoFit/>
              </a:bodyPr>
              <a:lstStyle/>
              <a:p>
                <a:r>
                  <a:rPr lang="en-US" sz="2600" u="sng" dirty="0">
                    <a:latin typeface="Adobe Garamond Pro" panose="02020502060506020403" pitchFamily="18" charset="0"/>
                  </a:rPr>
                  <a:t>GOAL- find </a:t>
                </a:r>
                <a14:m>
                  <m:oMath xmlns:m="http://schemas.openxmlformats.org/officeDocument/2006/math">
                    <m:sSub>
                      <m:sSubPr>
                        <m:ctrlPr>
                          <a:rPr lang="en-US" sz="2600" i="1" u="sng">
                            <a:latin typeface="Cambria Math" panose="02040503050406030204" pitchFamily="18" charset="0"/>
                          </a:rPr>
                        </m:ctrlPr>
                      </m:sSubPr>
                      <m:e>
                        <m:r>
                          <m:rPr>
                            <m:sty m:val="p"/>
                          </m:rPr>
                          <a:rPr lang="en-US" sz="2600" i="0" u="sng">
                            <a:latin typeface="Cambria Math" panose="02040503050406030204" pitchFamily="18" charset="0"/>
                          </a:rPr>
                          <m:t>φ</m:t>
                        </m:r>
                      </m:e>
                      <m:sub>
                        <m:r>
                          <m:rPr>
                            <m:sty m:val="p"/>
                          </m:rPr>
                          <a:rPr lang="en-US" sz="2600" i="0" u="sng">
                            <a:latin typeface="Cambria Math" panose="02040503050406030204" pitchFamily="18" charset="0"/>
                          </a:rPr>
                          <m:t>p</m:t>
                        </m:r>
                      </m:sub>
                    </m:sSub>
                    <m:r>
                      <a:rPr lang="en-US" sz="2600" i="0" u="sng">
                        <a:latin typeface="Cambria Math" panose="02040503050406030204" pitchFamily="18" charset="0"/>
                      </a:rPr>
                      <m:t> </m:t>
                    </m:r>
                  </m:oMath>
                </a14:m>
                <a:endParaRPr lang="en-US" sz="2600" u="sng" dirty="0">
                  <a:solidFill>
                    <a:srgbClr val="2D2D8A"/>
                  </a:solidFill>
                  <a:latin typeface="Adobe Garamond Pro" panose="02020502060506020403" pitchFamily="18" charset="0"/>
                </a:endParaRPr>
              </a:p>
              <a:p>
                <a:r>
                  <a:rPr lang="en-US" sz="2600" i="1" dirty="0">
                    <a:solidFill>
                      <a:srgbClr val="2D2D8A"/>
                    </a:solidFill>
                    <a:latin typeface="Adobe Garamond Pro" panose="02020502060506020403" pitchFamily="18" charset="0"/>
                  </a:rPr>
                  <a:t>Obtained in black-box from impedances</a:t>
                </a:r>
              </a:p>
            </p:txBody>
          </p:sp>
        </mc:Choice>
        <mc:Fallback xmlns="">
          <p:sp>
            <p:nvSpPr>
              <p:cNvPr id="7" name="TextBox 6">
                <a:extLst>
                  <a:ext uri="{FF2B5EF4-FFF2-40B4-BE49-F238E27FC236}">
                    <a16:creationId xmlns:a16="http://schemas.microsoft.com/office/drawing/2014/main" id="{314C551E-D9CB-446A-89ED-4D4556F63C31}"/>
                  </a:ext>
                </a:extLst>
              </p:cNvPr>
              <p:cNvSpPr txBox="1">
                <a:spLocks noRot="1" noChangeAspect="1" noMove="1" noResize="1" noEditPoints="1" noAdjustHandles="1" noChangeArrowheads="1" noChangeShapeType="1" noTextEdit="1"/>
              </p:cNvSpPr>
              <p:nvPr/>
            </p:nvSpPr>
            <p:spPr>
              <a:xfrm>
                <a:off x="7815071" y="1995422"/>
                <a:ext cx="2741431" cy="1328312"/>
              </a:xfrm>
              <a:prstGeom prst="rect">
                <a:avLst/>
              </a:prstGeom>
              <a:blipFill>
                <a:blip r:embed="rId4"/>
                <a:stretch>
                  <a:fillRect l="-4000" t="-2294" r="-2889" b="-10550"/>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CDEB4AE5-9221-49E7-82E2-3A3DBA390877}"/>
              </a:ext>
            </a:extLst>
          </p:cNvPr>
          <p:cNvGrpSpPr/>
          <p:nvPr/>
        </p:nvGrpSpPr>
        <p:grpSpPr>
          <a:xfrm>
            <a:off x="499872" y="3679331"/>
            <a:ext cx="9473184" cy="2110927"/>
            <a:chOff x="463296" y="3941064"/>
            <a:chExt cx="9473184" cy="2110927"/>
          </a:xfrm>
        </p:grpSpPr>
        <p:pic>
          <p:nvPicPr>
            <p:cNvPr id="8" name="Picture 7">
              <a:extLst>
                <a:ext uri="{FF2B5EF4-FFF2-40B4-BE49-F238E27FC236}">
                  <a16:creationId xmlns:a16="http://schemas.microsoft.com/office/drawing/2014/main" id="{EDC3CDDB-7D1A-4DD6-9489-2272DDCB7FC7}"/>
                </a:ext>
              </a:extLst>
            </p:cNvPr>
            <p:cNvPicPr>
              <a:picLocks noChangeAspect="1"/>
            </p:cNvPicPr>
            <p:nvPr/>
          </p:nvPicPr>
          <p:blipFill>
            <a:blip r:embed="rId5"/>
            <a:stretch>
              <a:fillRect/>
            </a:stretch>
          </p:blipFill>
          <p:spPr>
            <a:xfrm>
              <a:off x="463296" y="3941064"/>
              <a:ext cx="9141706" cy="2077193"/>
            </a:xfrm>
            <a:prstGeom prst="rect">
              <a:avLst/>
            </a:prstGeom>
          </p:spPr>
        </p:pic>
        <p:sp>
          <p:nvSpPr>
            <p:cNvPr id="9" name="Rectangle 8">
              <a:extLst>
                <a:ext uri="{FF2B5EF4-FFF2-40B4-BE49-F238E27FC236}">
                  <a16:creationId xmlns:a16="http://schemas.microsoft.com/office/drawing/2014/main" id="{89903863-C4E0-46CE-8D4B-F6517305AE09}"/>
                </a:ext>
              </a:extLst>
            </p:cNvPr>
            <p:cNvSpPr/>
            <p:nvPr/>
          </p:nvSpPr>
          <p:spPr bwMode="auto">
            <a:xfrm>
              <a:off x="609600" y="4040311"/>
              <a:ext cx="9326880" cy="2011680"/>
            </a:xfrm>
            <a:prstGeom prst="rect">
              <a:avLst/>
            </a:prstGeom>
            <a:solidFill>
              <a:srgbClr val="C00000">
                <a:alpha val="5000"/>
              </a:srgbClr>
            </a:solidFill>
            <a:ln>
              <a:solidFill>
                <a:srgbClr val="C00000"/>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445672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56CE-8A47-4FD8-964B-1CEE6324B896}"/>
              </a:ext>
            </a:extLst>
          </p:cNvPr>
          <p:cNvSpPr>
            <a:spLocks noGrp="1"/>
          </p:cNvSpPr>
          <p:nvPr>
            <p:ph type="title"/>
          </p:nvPr>
        </p:nvSpPr>
        <p:spPr/>
        <p:txBody>
          <a:bodyPr/>
          <a:lstStyle/>
          <a:p>
            <a:r>
              <a:rPr lang="en-US" sz="3400" dirty="0"/>
              <a:t>Energy participation method</a:t>
            </a:r>
          </a:p>
        </p:txBody>
      </p:sp>
      <p:sp>
        <p:nvSpPr>
          <p:cNvPr id="4" name="Rectangle 3">
            <a:extLst>
              <a:ext uri="{FF2B5EF4-FFF2-40B4-BE49-F238E27FC236}">
                <a16:creationId xmlns:a16="http://schemas.microsoft.com/office/drawing/2014/main" id="{63A424FA-6544-4AFE-BF61-2AD2DD521059}"/>
              </a:ext>
            </a:extLst>
          </p:cNvPr>
          <p:cNvSpPr/>
          <p:nvPr/>
        </p:nvSpPr>
        <p:spPr>
          <a:xfrm>
            <a:off x="353568" y="905256"/>
            <a:ext cx="6876288" cy="892552"/>
          </a:xfrm>
          <a:prstGeom prst="rect">
            <a:avLst/>
          </a:prstGeom>
        </p:spPr>
        <p:txBody>
          <a:bodyPr wrap="square">
            <a:spAutoFit/>
          </a:bodyPr>
          <a:lstStyle/>
          <a:p>
            <a:pPr marL="457200" indent="-457200">
              <a:buFont typeface="Arial" panose="020B0604020202020204" pitchFamily="34" charset="0"/>
              <a:buChar char="•"/>
            </a:pPr>
            <a:endParaRPr lang="en-US" sz="2600" dirty="0">
              <a:latin typeface="Adobe Garamond Pro" panose="02020502060506020403" pitchFamily="18" charset="0"/>
            </a:endParaRPr>
          </a:p>
          <a:p>
            <a:pPr marL="457200" indent="-457200">
              <a:buFont typeface="Arial" panose="020B0604020202020204" pitchFamily="34" charset="0"/>
              <a:buChar char="•"/>
            </a:pPr>
            <a:endParaRPr lang="en-US" sz="2600" dirty="0">
              <a:solidFill>
                <a:srgbClr val="2D2D8A"/>
              </a:solidFill>
              <a:latin typeface="Adobe Garamond Pro" panose="02020502060506020403" pitchFamily="18"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FEDF434-237F-461A-86DD-DCFB8BB1E812}"/>
                  </a:ext>
                </a:extLst>
              </p:cNvPr>
              <p:cNvSpPr/>
              <p:nvPr/>
            </p:nvSpPr>
            <p:spPr>
              <a:xfrm>
                <a:off x="366698" y="905256"/>
                <a:ext cx="6863158" cy="8158003"/>
              </a:xfrm>
              <a:prstGeom prst="rect">
                <a:avLst/>
              </a:prstGeom>
            </p:spPr>
            <p:txBody>
              <a:bodyPr wrap="square">
                <a:spAutoFit/>
              </a:bodyPr>
              <a:lstStyle/>
              <a:p>
                <a:pPr marL="457200" indent="-457200">
                  <a:buFont typeface="Arial" panose="020B0604020202020204" pitchFamily="34" charset="0"/>
                  <a:buChar char="•"/>
                </a:pPr>
                <a:r>
                  <a:rPr lang="en-US" sz="2600" dirty="0">
                    <a:latin typeface="Adobe Garamond Pro" panose="02020502060506020403" pitchFamily="18" charset="0"/>
                  </a:rPr>
                  <a:t>Participation factors obtained from total electric and magnetic energies in each mode</a:t>
                </a:r>
              </a:p>
              <a:p>
                <a:pPr marL="457200" indent="-457200">
                  <a:buFont typeface="Arial" panose="020B0604020202020204" pitchFamily="34" charset="0"/>
                  <a:buChar char="•"/>
                </a:pPr>
                <a:endParaRPr lang="en-US" sz="2600" dirty="0">
                  <a:latin typeface="Adobe Garamond Pro" panose="02020502060506020403" pitchFamily="18" charset="0"/>
                </a:endParaRPr>
              </a:p>
              <a:p>
                <a:pPr marL="457200" indent="-457200">
                  <a:buFont typeface="Arial" panose="020B0604020202020204" pitchFamily="34" charset="0"/>
                  <a:buChar char="•"/>
                </a:pPr>
                <a:r>
                  <a:rPr lang="en-US" sz="2600" dirty="0">
                    <a:latin typeface="Adobe Garamond Pro" panose="02020502060506020403" pitchFamily="18" charset="0"/>
                  </a:rPr>
                  <a:t>In the case of no junction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ℰ</m:t>
                        </m:r>
                      </m:e>
                      <m:sub>
                        <m:r>
                          <a:rPr lang="en-US" sz="2600" b="0" i="1" smtClean="0">
                            <a:latin typeface="Cambria Math" panose="02040503050406030204" pitchFamily="18" charset="0"/>
                          </a:rPr>
                          <m:t>𝑒𝑙𝑒𝑐</m:t>
                        </m:r>
                      </m:sub>
                    </m:sSub>
                    <m:r>
                      <a:rPr lang="en-US" sz="2600" b="0" i="1" smtClean="0">
                        <a:latin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ℰ</m:t>
                        </m:r>
                      </m:e>
                      <m:sub>
                        <m:r>
                          <a:rPr lang="en-US" sz="2600" b="0" i="1" smtClean="0">
                            <a:latin typeface="Cambria Math" panose="02040503050406030204" pitchFamily="18" charset="0"/>
                          </a:rPr>
                          <m:t>𝑚𝑎𝑔</m:t>
                        </m:r>
                      </m:sub>
                    </m:sSub>
                    <m:r>
                      <a:rPr lang="en-US" sz="2600" b="0" i="1" smtClean="0">
                        <a:latin typeface="Cambria Math" panose="02040503050406030204" pitchFamily="18" charset="0"/>
                      </a:rPr>
                      <m:t> </m:t>
                    </m:r>
                  </m:oMath>
                </a14:m>
                <a:r>
                  <a:rPr lang="en-US" sz="2600" dirty="0">
                    <a:latin typeface="Adobe Garamond Pro" panose="02020502060506020403" pitchFamily="18" charset="0"/>
                  </a:rPr>
                  <a:t> by Virial theorem </a:t>
                </a:r>
              </a:p>
              <a:p>
                <a:pPr marL="457200" indent="-457200">
                  <a:buFont typeface="Arial" panose="020B0604020202020204" pitchFamily="34" charset="0"/>
                  <a:buChar char="•"/>
                </a:pPr>
                <a:endParaRPr lang="en-US" sz="2600" dirty="0">
                  <a:latin typeface="Adobe Garamond Pro" panose="02020502060506020403" pitchFamily="18" charset="0"/>
                </a:endParaRPr>
              </a:p>
              <a:p>
                <a:pPr marL="457200" indent="-457200">
                  <a:buFont typeface="Arial" panose="020B0604020202020204" pitchFamily="34" charset="0"/>
                  <a:buChar char="•"/>
                </a:pPr>
                <a:r>
                  <a:rPr lang="en-US" sz="2600" dirty="0">
                    <a:latin typeface="Adobe Garamond Pro" panose="02020502060506020403" pitchFamily="18" charset="0"/>
                  </a:rPr>
                  <a:t>With additional lumped elements </a:t>
                </a:r>
                <a14:m>
                  <m:oMath xmlns:m="http://schemas.openxmlformats.org/officeDocument/2006/math">
                    <m:sSub>
                      <m:sSubPr>
                        <m:ctrlPr>
                          <a:rPr lang="en-US" sz="2600" i="1" smtClean="0">
                            <a:latin typeface="Cambria Math" panose="02040503050406030204" pitchFamily="18" charset="0"/>
                          </a:rPr>
                        </m:ctrlPr>
                      </m:sSubPr>
                      <m:e>
                        <m:r>
                          <a:rPr lang="en-US" sz="2600" i="1">
                            <a:latin typeface="Cambria Math" panose="02040503050406030204" pitchFamily="18" charset="0"/>
                          </a:rPr>
                          <m:t>ℰ</m:t>
                        </m:r>
                      </m:e>
                      <m:sub>
                        <m:r>
                          <a:rPr lang="en-US" sz="2600" b="0" i="1" smtClean="0">
                            <a:latin typeface="Cambria Math" panose="02040503050406030204" pitchFamily="18" charset="0"/>
                          </a:rPr>
                          <m:t>𝑖𝑛𝑑</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ℰ</m:t>
                        </m:r>
                      </m:e>
                      <m:sub>
                        <m:r>
                          <a:rPr lang="en-US" sz="2600" b="0" i="1" smtClean="0">
                            <a:latin typeface="Cambria Math" panose="02040503050406030204" pitchFamily="18" charset="0"/>
                          </a:rPr>
                          <m:t>𝑐𝑎𝑝</m:t>
                        </m:r>
                        <m:r>
                          <a:rPr lang="en-US" sz="2600" b="0" i="1" smtClean="0">
                            <a:latin typeface="Cambria Math" panose="02040503050406030204" pitchFamily="18" charset="0"/>
                          </a:rPr>
                          <m:t> </m:t>
                        </m:r>
                      </m:sub>
                    </m:sSub>
                    <m:r>
                      <a:rPr lang="en-US" sz="2600" b="0" i="1" smtClean="0">
                        <a:latin typeface="Cambria Math" panose="02040503050406030204" pitchFamily="18" charset="0"/>
                      </a:rPr>
                      <m:t> </m:t>
                    </m:r>
                  </m:oMath>
                </a14:m>
                <a:endParaRPr lang="en-US" sz="2600" dirty="0">
                  <a:latin typeface="Adobe Garamond Pro" panose="02020502060506020403" pitchFamily="18" charset="0"/>
                </a:endParaRPr>
              </a:p>
              <a:p>
                <a:pPr marL="457200" indent="-457200">
                  <a:buFont typeface="Arial" panose="020B0604020202020204" pitchFamily="34" charset="0"/>
                  <a:buChar char="•"/>
                </a:pPr>
                <a:endParaRPr lang="en-US" sz="2600" dirty="0">
                  <a:latin typeface="Adobe Garamond Pro" panose="02020502060506020403" pitchFamily="18" charset="0"/>
                </a:endParaRPr>
              </a:p>
              <a:p>
                <a:pPr marL="457200" indent="-457200">
                  <a:buFont typeface="Arial" panose="020B0604020202020204" pitchFamily="34" charset="0"/>
                  <a:buChar char="•"/>
                </a:pPr>
                <a14:m>
                  <m:oMath xmlns:m="http://schemas.openxmlformats.org/officeDocument/2006/math">
                    <m:sSub>
                      <m:sSubPr>
                        <m:ctrlPr>
                          <a:rPr lang="en-US" sz="2600" i="1" smtClean="0">
                            <a:solidFill>
                              <a:srgbClr val="C00000"/>
                            </a:solidFill>
                            <a:latin typeface="Cambria Math" panose="02040503050406030204" pitchFamily="18" charset="0"/>
                          </a:rPr>
                        </m:ctrlPr>
                      </m:sSubPr>
                      <m:e>
                        <m:r>
                          <a:rPr lang="en-US" sz="2600" i="1">
                            <a:solidFill>
                              <a:srgbClr val="C00000"/>
                            </a:solidFill>
                            <a:latin typeface="Cambria Math" panose="02040503050406030204" pitchFamily="18" charset="0"/>
                          </a:rPr>
                          <m:t>ℰ</m:t>
                        </m:r>
                      </m:e>
                      <m:sub>
                        <m:r>
                          <a:rPr lang="en-US" sz="2600" b="0" i="1" smtClean="0">
                            <a:solidFill>
                              <a:srgbClr val="C00000"/>
                            </a:solidFill>
                            <a:latin typeface="Cambria Math" panose="02040503050406030204" pitchFamily="18" charset="0"/>
                          </a:rPr>
                          <m:t>𝑘𝑖𝑛</m:t>
                        </m:r>
                      </m:sub>
                    </m:sSub>
                    <m:r>
                      <a:rPr lang="en-US" sz="2600" b="0" i="1" smtClean="0">
                        <a:latin typeface="Cambria Math" panose="02040503050406030204" pitchFamily="18" charset="0"/>
                      </a:rPr>
                      <m:t> </m:t>
                    </m:r>
                  </m:oMath>
                </a14:m>
                <a:r>
                  <a:rPr lang="en-US" sz="2600" dirty="0">
                    <a:latin typeface="Adobe Garamond Pro" panose="02020502060506020403" pitchFamily="18" charset="0"/>
                  </a:rPr>
                  <a:t> is the total inductive energy of the </a:t>
                </a:r>
                <a:r>
                  <a:rPr lang="en-US" sz="2600" dirty="0" err="1">
                    <a:latin typeface="Adobe Garamond Pro" panose="02020502060506020403" pitchFamily="18" charset="0"/>
                  </a:rPr>
                  <a:t>Josesphson</a:t>
                </a:r>
                <a:r>
                  <a:rPr lang="en-US" sz="2600" dirty="0">
                    <a:latin typeface="Adobe Garamond Pro" panose="02020502060506020403" pitchFamily="18" charset="0"/>
                  </a:rPr>
                  <a:t> Junctions</a:t>
                </a:r>
              </a:p>
              <a:p>
                <a:pPr marL="457200" indent="-457200">
                  <a:buFont typeface="Arial" panose="020B0604020202020204" pitchFamily="34" charset="0"/>
                  <a:buChar char="•"/>
                </a:pPr>
                <a:endParaRPr lang="en-US" sz="2600" dirty="0">
                  <a:latin typeface="Adobe Garamond Pro" panose="02020502060506020403" pitchFamily="18" charset="0"/>
                </a:endParaRPr>
              </a:p>
              <a:p>
                <a:pPr marL="457200" indent="-457200">
                  <a:buFont typeface="Arial" panose="020B0604020202020204" pitchFamily="34" charset="0"/>
                  <a:buChar char="•"/>
                </a:pPr>
                <a:r>
                  <a:rPr lang="en-US" sz="2600" dirty="0">
                    <a:latin typeface="Adobe Garamond Pro" panose="02020502060506020403" pitchFamily="18" charset="0"/>
                  </a:rPr>
                  <a:t>Participation factor is therefore</a:t>
                </a:r>
              </a:p>
              <a:p>
                <a:pPr marL="457200" indent="-457200">
                  <a:buFont typeface="Arial" panose="020B0604020202020204" pitchFamily="34" charset="0"/>
                  <a:buChar char="•"/>
                </a:pPr>
                <a:endParaRPr lang="en-US" sz="2600" dirty="0">
                  <a:latin typeface="Adobe Garamond Pro" panose="02020502060506020403" pitchFamily="18" charset="0"/>
                </a:endParaRPr>
              </a:p>
              <a:p>
                <a:pPr marL="457200" indent="-457200">
                  <a:buFont typeface="Arial" panose="020B0604020202020204" pitchFamily="34" charset="0"/>
                  <a:buChar char="•"/>
                </a:pPr>
                <a:r>
                  <a:rPr lang="en-US" sz="2600" dirty="0">
                    <a:latin typeface="Adobe Garamond Pro" panose="02020502060506020403" pitchFamily="18" charset="0"/>
                  </a:rPr>
                  <a:t>Calculator based on the above @</a:t>
                </a:r>
                <a:endParaRPr lang="en-US" sz="2600" u="sng" dirty="0"/>
              </a:p>
              <a:p>
                <a:pPr marL="457200" indent="-457200">
                  <a:buFont typeface="Arial" panose="020B0604020202020204" pitchFamily="34" charset="0"/>
                  <a:buChar char="•"/>
                </a:pPr>
                <a:endParaRPr lang="en-US" sz="2600" u="sng" dirty="0">
                  <a:latin typeface="Adobe Garamond Pro" panose="02020502060506020403" pitchFamily="18" charset="0"/>
                </a:endParaRPr>
              </a:p>
              <a:p>
                <a:pPr marL="457200" indent="-457200">
                  <a:buFont typeface="Arial" panose="020B0604020202020204" pitchFamily="34" charset="0"/>
                  <a:buChar char="•"/>
                </a:pPr>
                <a:endParaRPr lang="en-US" sz="2600" dirty="0">
                  <a:latin typeface="Adobe Garamond Pro" panose="02020502060506020403" pitchFamily="18" charset="0"/>
                </a:endParaRPr>
              </a:p>
              <a:p>
                <a:pPr marL="457200" indent="-457200">
                  <a:buFont typeface="Arial" panose="020B0604020202020204" pitchFamily="34" charset="0"/>
                  <a:buChar char="•"/>
                </a:pPr>
                <a:endParaRPr lang="en-US" sz="2600" dirty="0">
                  <a:latin typeface="Adobe Garamond Pro" panose="02020502060506020403" pitchFamily="18" charset="0"/>
                </a:endParaRPr>
              </a:p>
              <a:p>
                <a:pPr marL="457200" indent="-457200">
                  <a:buFont typeface="Arial" panose="020B0604020202020204" pitchFamily="34" charset="0"/>
                  <a:buChar char="•"/>
                </a:pPr>
                <a:endParaRPr lang="en-US" sz="2600" dirty="0">
                  <a:latin typeface="Adobe Garamond Pro" panose="02020502060506020403" pitchFamily="18" charset="0"/>
                </a:endParaRPr>
              </a:p>
              <a:p>
                <a:pPr marL="457200" indent="-457200">
                  <a:buFont typeface="Arial" panose="020B0604020202020204" pitchFamily="34" charset="0"/>
                  <a:buChar char="•"/>
                </a:pPr>
                <a:endParaRPr lang="en-US" sz="2600" dirty="0">
                  <a:latin typeface="Adobe Garamond Pro" panose="02020502060506020403" pitchFamily="18" charset="0"/>
                </a:endParaRPr>
              </a:p>
              <a:p>
                <a:pPr marL="457200" indent="-457200">
                  <a:buFont typeface="Arial" panose="020B0604020202020204" pitchFamily="34" charset="0"/>
                  <a:buChar char="•"/>
                </a:pPr>
                <a:endParaRPr lang="en-US" sz="2600" dirty="0">
                  <a:latin typeface="Adobe Garamond Pro" panose="02020502060506020403" pitchFamily="18" charset="0"/>
                </a:endParaRPr>
              </a:p>
            </p:txBody>
          </p:sp>
        </mc:Choice>
        <mc:Fallback xmlns="">
          <p:sp>
            <p:nvSpPr>
              <p:cNvPr id="3" name="Rectangle 2">
                <a:extLst>
                  <a:ext uri="{FF2B5EF4-FFF2-40B4-BE49-F238E27FC236}">
                    <a16:creationId xmlns:a16="http://schemas.microsoft.com/office/drawing/2014/main" id="{EFEDF434-237F-461A-86DD-DCFB8BB1E812}"/>
                  </a:ext>
                </a:extLst>
              </p:cNvPr>
              <p:cNvSpPr>
                <a:spLocks noRot="1" noChangeAspect="1" noMove="1" noResize="1" noEditPoints="1" noAdjustHandles="1" noChangeArrowheads="1" noChangeShapeType="1" noTextEdit="1"/>
              </p:cNvSpPr>
              <p:nvPr/>
            </p:nvSpPr>
            <p:spPr>
              <a:xfrm>
                <a:off x="366698" y="905256"/>
                <a:ext cx="6863158" cy="8158003"/>
              </a:xfrm>
              <a:prstGeom prst="rect">
                <a:avLst/>
              </a:prstGeom>
              <a:blipFill>
                <a:blip r:embed="rId3"/>
                <a:stretch>
                  <a:fillRect l="-1332" t="-747" r="-97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AB56199B-B2C0-45A3-B68C-3C1882E1CC1C}"/>
              </a:ext>
            </a:extLst>
          </p:cNvPr>
          <p:cNvPicPr>
            <a:picLocks noChangeAspect="1"/>
          </p:cNvPicPr>
          <p:nvPr/>
        </p:nvPicPr>
        <p:blipFill>
          <a:blip r:embed="rId4"/>
          <a:stretch>
            <a:fillRect/>
          </a:stretch>
        </p:blipFill>
        <p:spPr>
          <a:xfrm>
            <a:off x="7701593" y="1021520"/>
            <a:ext cx="4105275" cy="1552575"/>
          </a:xfrm>
          <a:prstGeom prst="rect">
            <a:avLst/>
          </a:prstGeom>
        </p:spPr>
      </p:pic>
      <p:sp>
        <p:nvSpPr>
          <p:cNvPr id="12" name="Rectangle 11">
            <a:extLst>
              <a:ext uri="{FF2B5EF4-FFF2-40B4-BE49-F238E27FC236}">
                <a16:creationId xmlns:a16="http://schemas.microsoft.com/office/drawing/2014/main" id="{3E8EDEA6-3140-4474-A6A7-FCD3F5A92644}"/>
              </a:ext>
            </a:extLst>
          </p:cNvPr>
          <p:cNvSpPr/>
          <p:nvPr/>
        </p:nvSpPr>
        <p:spPr bwMode="auto">
          <a:xfrm>
            <a:off x="7705344" y="1021520"/>
            <a:ext cx="4254975" cy="1552575"/>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nvGrpSpPr>
          <p:cNvPr id="19" name="Group 18">
            <a:extLst>
              <a:ext uri="{FF2B5EF4-FFF2-40B4-BE49-F238E27FC236}">
                <a16:creationId xmlns:a16="http://schemas.microsoft.com/office/drawing/2014/main" id="{B4C58A7F-BF32-4D66-8605-A679BB668191}"/>
              </a:ext>
            </a:extLst>
          </p:cNvPr>
          <p:cNvGrpSpPr/>
          <p:nvPr/>
        </p:nvGrpSpPr>
        <p:grpSpPr>
          <a:xfrm>
            <a:off x="6754368" y="3105538"/>
            <a:ext cx="4586768" cy="1397710"/>
            <a:chOff x="6677149" y="3155558"/>
            <a:chExt cx="4586768" cy="1397710"/>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A1391D20-99F8-4400-AEA9-C1666208DCCE}"/>
                    </a:ext>
                  </a:extLst>
                </p:cNvPr>
                <p:cNvSpPr/>
                <p:nvPr/>
              </p:nvSpPr>
              <p:spPr>
                <a:xfrm>
                  <a:off x="6677149" y="3197128"/>
                  <a:ext cx="4586768" cy="13561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600" i="1" smtClean="0">
                                <a:latin typeface="Cambria Math" panose="02040503050406030204" pitchFamily="18" charset="0"/>
                              </a:rPr>
                            </m:ctrlPr>
                          </m:sSubPr>
                          <m:e>
                            <m:r>
                              <a:rPr lang="en-US" sz="2600" i="1">
                                <a:latin typeface="Cambria Math" panose="02040503050406030204" pitchFamily="18" charset="0"/>
                              </a:rPr>
                              <m:t>ℰ</m:t>
                            </m:r>
                          </m:e>
                          <m:sub>
                            <m:r>
                              <a:rPr lang="en-US" sz="2600" i="1">
                                <a:latin typeface="Cambria Math" panose="02040503050406030204" pitchFamily="18" charset="0"/>
                              </a:rPr>
                              <m:t>𝑐</m:t>
                            </m:r>
                            <m:r>
                              <a:rPr lang="en-US" sz="2600" b="0" i="1" smtClean="0">
                                <a:latin typeface="Cambria Math" panose="02040503050406030204" pitchFamily="18" charset="0"/>
                              </a:rPr>
                              <m:t>𝑎𝑝</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ℰ</m:t>
                            </m:r>
                          </m:e>
                          <m:sub>
                            <m:r>
                              <a:rPr lang="en-US" sz="2600" b="0" i="1" smtClean="0">
                                <a:latin typeface="Cambria Math" panose="02040503050406030204" pitchFamily="18" charset="0"/>
                              </a:rPr>
                              <m:t>𝑒𝑙𝑒𝑐</m:t>
                            </m:r>
                          </m:sub>
                        </m:sSub>
                      </m:oMath>
                    </m:oMathPara>
                  </a14:m>
                  <a:endParaRPr lang="en-US" sz="2600" dirty="0"/>
                </a:p>
                <a:p>
                  <a:pPr/>
                  <a14:m>
                    <m:oMathPara xmlns:m="http://schemas.openxmlformats.org/officeDocument/2006/math">
                      <m:oMathParaPr>
                        <m:jc m:val="centerGroup"/>
                      </m:oMathParaPr>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                    </m:t>
                            </m:r>
                            <m:r>
                              <a:rPr lang="en-US" sz="2600" b="0" i="1" smtClean="0">
                                <a:latin typeface="Cambria Math" panose="02040503050406030204" pitchFamily="18" charset="0"/>
                              </a:rPr>
                              <m:t>ℰ</m:t>
                            </m:r>
                          </m:e>
                          <m:sub>
                            <m:r>
                              <a:rPr lang="en-US" sz="2600" b="0" i="1" smtClean="0">
                                <a:latin typeface="Cambria Math" panose="02040503050406030204" pitchFamily="18" charset="0"/>
                              </a:rPr>
                              <m:t>𝑖𝑛𝑑</m:t>
                            </m:r>
                          </m:sub>
                        </m:sSub>
                        <m:r>
                          <a:rPr lang="en-US" sz="2600" b="0" i="1" smtClean="0">
                            <a:latin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ℰ</m:t>
                            </m:r>
                          </m:e>
                          <m:sub>
                            <m:r>
                              <a:rPr lang="en-US" sz="2600" b="0" i="1" smtClean="0">
                                <a:latin typeface="Cambria Math" panose="02040503050406030204" pitchFamily="18" charset="0"/>
                              </a:rPr>
                              <m:t>𝑚𝑎𝑔</m:t>
                            </m:r>
                          </m:sub>
                        </m:sSub>
                        <m:r>
                          <a:rPr lang="en-US" sz="2600" b="0" i="1" smtClean="0">
                            <a:latin typeface="Cambria Math" panose="02040503050406030204" pitchFamily="18" charset="0"/>
                          </a:rPr>
                          <m:t>+</m:t>
                        </m:r>
                        <m:sSub>
                          <m:sSubPr>
                            <m:ctrlPr>
                              <a:rPr lang="en-US" sz="2600" b="0" i="1" smtClean="0">
                                <a:solidFill>
                                  <a:srgbClr val="C00000"/>
                                </a:solidFill>
                                <a:latin typeface="Cambria Math" panose="02040503050406030204" pitchFamily="18" charset="0"/>
                              </a:rPr>
                            </m:ctrlPr>
                          </m:sSubPr>
                          <m:e>
                            <m:r>
                              <a:rPr lang="en-US" sz="2600" b="0" i="1" smtClean="0">
                                <a:solidFill>
                                  <a:srgbClr val="C00000"/>
                                </a:solidFill>
                                <a:latin typeface="Cambria Math" panose="02040503050406030204" pitchFamily="18" charset="0"/>
                              </a:rPr>
                              <m:t>ℰ</m:t>
                            </m:r>
                          </m:e>
                          <m:sub>
                            <m:r>
                              <a:rPr lang="en-US" sz="2600" b="0" i="1" smtClean="0">
                                <a:solidFill>
                                  <a:srgbClr val="C00000"/>
                                </a:solidFill>
                                <a:latin typeface="Cambria Math" panose="02040503050406030204" pitchFamily="18" charset="0"/>
                              </a:rPr>
                              <m:t>𝑘𝑖𝑛</m:t>
                            </m:r>
                            <m:r>
                              <a:rPr lang="en-US" sz="2600" b="0" i="1" smtClean="0">
                                <a:solidFill>
                                  <a:srgbClr val="C00000"/>
                                </a:solidFill>
                                <a:latin typeface="Cambria Math" panose="02040503050406030204" pitchFamily="18" charset="0"/>
                              </a:rPr>
                              <m:t> </m:t>
                            </m:r>
                          </m:sub>
                        </m:sSub>
                      </m:oMath>
                    </m:oMathPara>
                  </a14:m>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oMath>
                    </m:oMathPara>
                  </a14:m>
                  <a:endParaRPr lang="en-US" sz="2600" dirty="0"/>
                </a:p>
              </p:txBody>
            </p:sp>
          </mc:Choice>
          <mc:Fallback xmlns="">
            <p:sp>
              <p:nvSpPr>
                <p:cNvPr id="14" name="Rectangle 13">
                  <a:extLst>
                    <a:ext uri="{FF2B5EF4-FFF2-40B4-BE49-F238E27FC236}">
                      <a16:creationId xmlns:a16="http://schemas.microsoft.com/office/drawing/2014/main" id="{A1391D20-99F8-4400-AEA9-C1666208DCCE}"/>
                    </a:ext>
                  </a:extLst>
                </p:cNvPr>
                <p:cNvSpPr>
                  <a:spLocks noRot="1" noChangeAspect="1" noMove="1" noResize="1" noEditPoints="1" noAdjustHandles="1" noChangeArrowheads="1" noChangeShapeType="1" noTextEdit="1"/>
                </p:cNvSpPr>
                <p:nvPr/>
              </p:nvSpPr>
              <p:spPr>
                <a:xfrm>
                  <a:off x="6677149" y="3197128"/>
                  <a:ext cx="4586768" cy="1356140"/>
                </a:xfrm>
                <a:prstGeom prst="rect">
                  <a:avLst/>
                </a:prstGeom>
                <a:blipFill>
                  <a:blip r:embed="rId5"/>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B7E288D5-4159-4916-BEB0-8B4F47ECCF1A}"/>
                </a:ext>
              </a:extLst>
            </p:cNvPr>
            <p:cNvSpPr/>
            <p:nvPr/>
          </p:nvSpPr>
          <p:spPr bwMode="auto">
            <a:xfrm>
              <a:off x="7624374" y="3155558"/>
              <a:ext cx="3571702" cy="1178368"/>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dirty="0">
                <a:ln>
                  <a:noFill/>
                </a:ln>
                <a:solidFill>
                  <a:schemeClr val="tx1"/>
                </a:solidFill>
                <a:effectLst/>
                <a:latin typeface="Arial" charset="0"/>
              </a:endParaRPr>
            </a:p>
          </p:txBody>
        </p:sp>
      </p:grpSp>
      <p:grpSp>
        <p:nvGrpSpPr>
          <p:cNvPr id="20" name="Group 19">
            <a:extLst>
              <a:ext uri="{FF2B5EF4-FFF2-40B4-BE49-F238E27FC236}">
                <a16:creationId xmlns:a16="http://schemas.microsoft.com/office/drawing/2014/main" id="{62DC982C-A8B1-43D3-847B-1D48A74B88BA}"/>
              </a:ext>
            </a:extLst>
          </p:cNvPr>
          <p:cNvGrpSpPr/>
          <p:nvPr/>
        </p:nvGrpSpPr>
        <p:grpSpPr>
          <a:xfrm>
            <a:off x="7701593" y="4780074"/>
            <a:ext cx="3438143" cy="1056406"/>
            <a:chOff x="5555193" y="5017373"/>
            <a:chExt cx="3438143" cy="1056406"/>
          </a:xfrm>
        </p:grpSpPr>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2551B21-9E1B-4B58-B2A1-1A20017AAB83}"/>
                    </a:ext>
                  </a:extLst>
                </p:cNvPr>
                <p:cNvSpPr/>
                <p:nvPr/>
              </p:nvSpPr>
              <p:spPr>
                <a:xfrm>
                  <a:off x="5555193" y="5036611"/>
                  <a:ext cx="3010440" cy="9237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600" i="1" dirty="0" smtClean="0">
                                <a:solidFill>
                                  <a:schemeClr val="tx1"/>
                                </a:solidFill>
                                <a:latin typeface="Cambria Math" panose="02040503050406030204" pitchFamily="18" charset="0"/>
                              </a:rPr>
                            </m:ctrlPr>
                          </m:sSubPr>
                          <m:e>
                            <m:r>
                              <a:rPr lang="en-US" sz="2600" i="1" dirty="0">
                                <a:solidFill>
                                  <a:schemeClr val="tx1"/>
                                </a:solidFill>
                                <a:latin typeface="Cambria Math" panose="02040503050406030204" pitchFamily="18" charset="0"/>
                              </a:rPr>
                              <m:t>𝑝</m:t>
                            </m:r>
                          </m:e>
                          <m:sub>
                            <m:r>
                              <a:rPr lang="en-US" sz="2600" i="1" dirty="0">
                                <a:solidFill>
                                  <a:schemeClr val="tx1"/>
                                </a:solidFill>
                                <a:latin typeface="Cambria Math" panose="02040503050406030204" pitchFamily="18" charset="0"/>
                              </a:rPr>
                              <m:t>𝑚</m:t>
                            </m:r>
                          </m:sub>
                        </m:sSub>
                        <m:r>
                          <a:rPr lang="en-US" sz="2600" i="1">
                            <a:solidFill>
                              <a:schemeClr val="tx1"/>
                            </a:solidFill>
                            <a:latin typeface="Cambria Math" panose="02040503050406030204" pitchFamily="18" charset="0"/>
                          </a:rPr>
                          <m:t>=</m:t>
                        </m:r>
                        <m:f>
                          <m:fPr>
                            <m:ctrlPr>
                              <a:rPr lang="en-US" sz="2600" i="1" smtClean="0">
                                <a:solidFill>
                                  <a:schemeClr val="tx1"/>
                                </a:solidFill>
                                <a:latin typeface="Cambria Math" panose="02040503050406030204" pitchFamily="18" charset="0"/>
                              </a:rPr>
                            </m:ctrlPr>
                          </m:fPr>
                          <m:num>
                            <m:sSub>
                              <m:sSubPr>
                                <m:ctrlPr>
                                  <a:rPr lang="en-US" sz="2600" i="1">
                                    <a:solidFill>
                                      <a:schemeClr val="tx1"/>
                                    </a:solidFill>
                                    <a:latin typeface="Cambria Math" panose="02040503050406030204" pitchFamily="18" charset="0"/>
                                  </a:rPr>
                                </m:ctrlPr>
                              </m:sSubPr>
                              <m:e>
                                <m:r>
                                  <a:rPr lang="en-US" sz="2600" i="1">
                                    <a:solidFill>
                                      <a:schemeClr val="tx1"/>
                                    </a:solidFill>
                                    <a:latin typeface="Cambria Math" panose="02040503050406030204" pitchFamily="18" charset="0"/>
                                  </a:rPr>
                                  <m:t>ℰ</m:t>
                                </m:r>
                              </m:e>
                              <m:sub>
                                <m:r>
                                  <a:rPr lang="en-US" sz="2600" b="0" i="1" smtClean="0">
                                    <a:solidFill>
                                      <a:schemeClr val="tx1"/>
                                    </a:solidFill>
                                    <a:latin typeface="Cambria Math" panose="02040503050406030204" pitchFamily="18" charset="0"/>
                                  </a:rPr>
                                  <m:t>𝑒𝑙𝑒𝑐</m:t>
                                </m:r>
                              </m:sub>
                            </m:sSub>
                            <m:r>
                              <a:rPr lang="en-US" sz="2600" b="0" i="1" smtClean="0">
                                <a:solidFill>
                                  <a:schemeClr val="tx1"/>
                                </a:solidFill>
                                <a:latin typeface="Cambria Math" panose="02040503050406030204" pitchFamily="18" charset="0"/>
                              </a:rPr>
                              <m:t>−</m:t>
                            </m:r>
                            <m:sSub>
                              <m:sSubPr>
                                <m:ctrlPr>
                                  <a:rPr lang="en-US" sz="2600" i="1">
                                    <a:solidFill>
                                      <a:schemeClr val="tx1"/>
                                    </a:solidFill>
                                    <a:latin typeface="Cambria Math" panose="02040503050406030204" pitchFamily="18" charset="0"/>
                                  </a:rPr>
                                </m:ctrlPr>
                              </m:sSubPr>
                              <m:e>
                                <m:r>
                                  <a:rPr lang="en-US" sz="2600" i="1">
                                    <a:solidFill>
                                      <a:schemeClr val="tx1"/>
                                    </a:solidFill>
                                    <a:latin typeface="Cambria Math" panose="02040503050406030204" pitchFamily="18" charset="0"/>
                                  </a:rPr>
                                  <m:t>ℰ</m:t>
                                </m:r>
                              </m:e>
                              <m:sub>
                                <m:r>
                                  <a:rPr lang="en-US" sz="2600" b="0" i="1" smtClean="0">
                                    <a:solidFill>
                                      <a:schemeClr val="tx1"/>
                                    </a:solidFill>
                                    <a:latin typeface="Cambria Math" panose="02040503050406030204" pitchFamily="18" charset="0"/>
                                  </a:rPr>
                                  <m:t>𝑚𝑎𝑔</m:t>
                                </m:r>
                                <m:r>
                                  <a:rPr lang="en-US" sz="2600" i="1">
                                    <a:solidFill>
                                      <a:schemeClr val="tx1"/>
                                    </a:solidFill>
                                    <a:latin typeface="Cambria Math" panose="02040503050406030204" pitchFamily="18" charset="0"/>
                                  </a:rPr>
                                  <m:t> </m:t>
                                </m:r>
                              </m:sub>
                            </m:sSub>
                          </m:num>
                          <m:den>
                            <m:sSub>
                              <m:sSubPr>
                                <m:ctrlPr>
                                  <a:rPr lang="en-US" sz="2600" i="1">
                                    <a:solidFill>
                                      <a:schemeClr val="tx1"/>
                                    </a:solidFill>
                                    <a:latin typeface="Cambria Math" panose="02040503050406030204" pitchFamily="18" charset="0"/>
                                  </a:rPr>
                                </m:ctrlPr>
                              </m:sSubPr>
                              <m:e>
                                <m:r>
                                  <a:rPr lang="en-US" sz="2600" i="1">
                                    <a:solidFill>
                                      <a:schemeClr val="tx1"/>
                                    </a:solidFill>
                                    <a:latin typeface="Cambria Math" panose="02040503050406030204" pitchFamily="18" charset="0"/>
                                  </a:rPr>
                                  <m:t>ℰ</m:t>
                                </m:r>
                              </m:e>
                              <m:sub>
                                <m:r>
                                  <a:rPr lang="en-US" sz="2600" i="1">
                                    <a:solidFill>
                                      <a:schemeClr val="tx1"/>
                                    </a:solidFill>
                                    <a:latin typeface="Cambria Math" panose="02040503050406030204" pitchFamily="18" charset="0"/>
                                  </a:rPr>
                                  <m:t>𝑒𝑙𝑒𝑐</m:t>
                                </m:r>
                              </m:sub>
                            </m:sSub>
                          </m:den>
                        </m:f>
                      </m:oMath>
                    </m:oMathPara>
                  </a14:m>
                  <a:endParaRPr lang="en-US" sz="2600" dirty="0"/>
                </a:p>
              </p:txBody>
            </p:sp>
          </mc:Choice>
          <mc:Fallback xmlns="">
            <p:sp>
              <p:nvSpPr>
                <p:cNvPr id="16" name="Rectangle 15">
                  <a:extLst>
                    <a:ext uri="{FF2B5EF4-FFF2-40B4-BE49-F238E27FC236}">
                      <a16:creationId xmlns:a16="http://schemas.microsoft.com/office/drawing/2014/main" id="{02551B21-9E1B-4B58-B2A1-1A20017AAB83}"/>
                    </a:ext>
                  </a:extLst>
                </p:cNvPr>
                <p:cNvSpPr>
                  <a:spLocks noRot="1" noChangeAspect="1" noMove="1" noResize="1" noEditPoints="1" noAdjustHandles="1" noChangeArrowheads="1" noChangeShapeType="1" noTextEdit="1"/>
                </p:cNvSpPr>
                <p:nvPr/>
              </p:nvSpPr>
              <p:spPr>
                <a:xfrm>
                  <a:off x="5555193" y="5036611"/>
                  <a:ext cx="3010440" cy="923714"/>
                </a:xfrm>
                <a:prstGeom prst="rect">
                  <a:avLst/>
                </a:prstGeom>
                <a:blipFill>
                  <a:blip r:embed="rId6"/>
                  <a:stretch>
                    <a:fillRect/>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FD2E11B5-5DB1-4308-9AA9-92B0A7590715}"/>
                </a:ext>
              </a:extLst>
            </p:cNvPr>
            <p:cNvSpPr/>
            <p:nvPr/>
          </p:nvSpPr>
          <p:spPr bwMode="auto">
            <a:xfrm>
              <a:off x="5555193" y="5017373"/>
              <a:ext cx="3438143" cy="1056406"/>
            </a:xfrm>
            <a:prstGeom prst="rect">
              <a:avLst/>
            </a:prstGeom>
            <a:solidFill>
              <a:srgbClr val="2D2D8A">
                <a:alpha val="5000"/>
              </a:srgbClr>
            </a:solidFill>
            <a:ln>
              <a:solidFill>
                <a:srgbClr val="2D2D8A"/>
              </a:solidFill>
            </a:ln>
            <a:effectLst>
              <a:outerShdw blurRad="50800" dist="50800" dir="5400000" sx="1000" sy="1000" algn="ctr" rotWithShape="0">
                <a:srgbClr val="C00000"/>
              </a:outerShdw>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pPr>
              <a:endParaRPr kumimoji="0" lang="en-US" sz="1800" b="0" i="0" u="none" strike="noStrike" cap="none" normalizeH="0" baseline="0">
                <a:ln>
                  <a:noFill/>
                </a:ln>
                <a:solidFill>
                  <a:schemeClr val="tx1"/>
                </a:solidFill>
                <a:effectLst/>
                <a:latin typeface="Arial" charset="0"/>
              </a:endParaRPr>
            </a:p>
          </p:txBody>
        </p:sp>
      </p:grpSp>
      <p:sp>
        <p:nvSpPr>
          <p:cNvPr id="22" name="Rectangle 21">
            <a:extLst>
              <a:ext uri="{FF2B5EF4-FFF2-40B4-BE49-F238E27FC236}">
                <a16:creationId xmlns:a16="http://schemas.microsoft.com/office/drawing/2014/main" id="{5A9A842F-B6C3-4EF3-9D38-A7619C22F439}"/>
              </a:ext>
            </a:extLst>
          </p:cNvPr>
          <p:cNvSpPr/>
          <p:nvPr/>
        </p:nvSpPr>
        <p:spPr>
          <a:xfrm>
            <a:off x="5779011" y="6194579"/>
            <a:ext cx="4147289" cy="369332"/>
          </a:xfrm>
          <a:prstGeom prst="rect">
            <a:avLst/>
          </a:prstGeom>
        </p:spPr>
        <p:txBody>
          <a:bodyPr wrap="none">
            <a:spAutoFit/>
          </a:bodyPr>
          <a:lstStyle/>
          <a:p>
            <a:r>
              <a:rPr lang="en-US" u="sng" dirty="0">
                <a:hlinkClick r:id="rId7"/>
              </a:rPr>
              <a:t>https://github.com/zlatko-minev/pyEPR</a:t>
            </a:r>
            <a:endParaRPr lang="en-US" dirty="0"/>
          </a:p>
        </p:txBody>
      </p:sp>
    </p:spTree>
    <p:extLst>
      <p:ext uri="{BB962C8B-B14F-4D97-AF65-F5344CB8AC3E}">
        <p14:creationId xmlns:p14="http://schemas.microsoft.com/office/powerpoint/2010/main" val="4267756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844" t="46733" r="62501" b="34297"/>
          <a:stretch/>
        </p:blipFill>
        <p:spPr bwMode="auto">
          <a:xfrm>
            <a:off x="792480" y="5148072"/>
            <a:ext cx="1601762" cy="12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3400" dirty="0"/>
              <a:t>Circuit quantum electrodynamics</a:t>
            </a:r>
          </a:p>
        </p:txBody>
      </p:sp>
      <p:grpSp>
        <p:nvGrpSpPr>
          <p:cNvPr id="4" name="Group 3"/>
          <p:cNvGrpSpPr/>
          <p:nvPr/>
        </p:nvGrpSpPr>
        <p:grpSpPr>
          <a:xfrm>
            <a:off x="1311454" y="9150954"/>
            <a:ext cx="2736442" cy="2075250"/>
            <a:chOff x="3170097" y="1657350"/>
            <a:chExt cx="2244565" cy="1546236"/>
          </a:xfrm>
        </p:grpSpPr>
        <p:sp>
          <p:nvSpPr>
            <p:cNvPr id="19" name="Arc 18"/>
            <p:cNvSpPr/>
            <p:nvPr/>
          </p:nvSpPr>
          <p:spPr bwMode="auto">
            <a:xfrm>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med" len="med"/>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solidFill>
                  <a:srgbClr val="00B050"/>
                </a:solidFill>
              </a:endParaRPr>
            </a:p>
          </p:txBody>
        </p:sp>
        <p:sp>
          <p:nvSpPr>
            <p:cNvPr id="20" name="Arc 19"/>
            <p:cNvSpPr/>
            <p:nvPr/>
          </p:nvSpPr>
          <p:spPr bwMode="auto">
            <a:xfrm rot="10800000">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mc:AlternateContent xmlns:mc="http://schemas.openxmlformats.org/markup-compatibility/2006" xmlns:a14="http://schemas.microsoft.com/office/drawing/2010/main">
          <mc:Choice Requires="a14">
            <p:sp>
              <p:nvSpPr>
                <p:cNvPr id="21" name="TextBox 455"/>
                <p:cNvSpPr txBox="1"/>
                <p:nvPr/>
              </p:nvSpPr>
              <p:spPr>
                <a:xfrm>
                  <a:off x="4309948" y="1657350"/>
                  <a:ext cx="513891" cy="400639"/>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0070C0"/>
                                </a:solidFill>
                                <a:latin typeface="Cambria Math" panose="02040503050406030204" pitchFamily="18" charset="0"/>
                              </a:rPr>
                            </m:ctrlPr>
                          </m:sSubPr>
                          <m:e>
                            <m:r>
                              <a:rPr lang="en-US" sz="2667" i="1">
                                <a:solidFill>
                                  <a:srgbClr val="0070C0"/>
                                </a:solidFill>
                                <a:latin typeface="Cambria Math"/>
                                <a:ea typeface="Cambria Math"/>
                              </a:rPr>
                              <m:t>𝜔</m:t>
                            </m:r>
                          </m:e>
                          <m:sub>
                            <m:r>
                              <a:rPr lang="en-US" sz="2667" i="1">
                                <a:solidFill>
                                  <a:srgbClr val="0070C0"/>
                                </a:solidFill>
                                <a:latin typeface="Cambria Math"/>
                              </a:rPr>
                              <m:t>𝑞</m:t>
                            </m:r>
                          </m:sub>
                        </m:sSub>
                      </m:oMath>
                    </m:oMathPara>
                  </a14:m>
                  <a:endParaRPr lang="en-US" sz="2667" dirty="0">
                    <a:solidFill>
                      <a:srgbClr val="0070C0"/>
                    </a:solidFill>
                  </a:endParaRPr>
                </a:p>
              </p:txBody>
            </p:sp>
          </mc:Choice>
          <mc:Fallback xmlns="">
            <p:sp>
              <p:nvSpPr>
                <p:cNvPr id="21" name="TextBox 455"/>
                <p:cNvSpPr txBox="1">
                  <a:spLocks noRot="1" noChangeAspect="1" noMove="1" noResize="1" noEditPoints="1" noAdjustHandles="1" noChangeArrowheads="1" noChangeShapeType="1" noTextEdit="1"/>
                </p:cNvSpPr>
                <p:nvPr/>
              </p:nvSpPr>
              <p:spPr>
                <a:xfrm>
                  <a:off x="4309948" y="1657350"/>
                  <a:ext cx="513891" cy="400639"/>
                </a:xfrm>
                <a:prstGeom prst="rect">
                  <a:avLst/>
                </a:prstGeom>
                <a:blipFill>
                  <a:blip r:embed="rId4"/>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101"/>
                <p:cNvSpPr txBox="1"/>
                <p:nvPr/>
              </p:nvSpPr>
              <p:spPr>
                <a:xfrm>
                  <a:off x="3170097" y="2826511"/>
                  <a:ext cx="497299"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FF0000"/>
                                </a:solidFill>
                                <a:latin typeface="Cambria Math" panose="02040503050406030204" pitchFamily="18" charset="0"/>
                              </a:rPr>
                            </m:ctrlPr>
                          </m:sSubPr>
                          <m:e>
                            <m:r>
                              <a:rPr lang="en-US" sz="2667" i="1">
                                <a:solidFill>
                                  <a:srgbClr val="FF0000"/>
                                </a:solidFill>
                                <a:latin typeface="Cambria Math"/>
                                <a:ea typeface="Cambria Math"/>
                              </a:rPr>
                              <m:t>𝜔</m:t>
                            </m:r>
                          </m:e>
                          <m:sub>
                            <m:r>
                              <a:rPr lang="en-US" sz="2667" i="1">
                                <a:solidFill>
                                  <a:srgbClr val="FF0000"/>
                                </a:solidFill>
                                <a:latin typeface="Cambria Math"/>
                              </a:rPr>
                              <m:t>𝑐</m:t>
                            </m:r>
                          </m:sub>
                        </m:sSub>
                      </m:oMath>
                    </m:oMathPara>
                  </a14:m>
                  <a:endParaRPr lang="en-US" sz="2667" dirty="0">
                    <a:solidFill>
                      <a:srgbClr val="FF0000"/>
                    </a:solidFill>
                  </a:endParaRPr>
                </a:p>
              </p:txBody>
            </p:sp>
          </mc:Choice>
          <mc:Fallback xmlns="">
            <p:sp>
              <p:nvSpPr>
                <p:cNvPr id="22" name="TextBox 101"/>
                <p:cNvSpPr txBox="1">
                  <a:spLocks noRot="1" noChangeAspect="1" noMove="1" noResize="1" noEditPoints="1" noAdjustHandles="1" noChangeArrowheads="1" noChangeShapeType="1" noTextEdit="1"/>
                </p:cNvSpPr>
                <p:nvPr/>
              </p:nvSpPr>
              <p:spPr>
                <a:xfrm>
                  <a:off x="3170097" y="2826511"/>
                  <a:ext cx="497299" cy="377075"/>
                </a:xfrm>
                <a:prstGeom prst="rect">
                  <a:avLst/>
                </a:prstGeom>
                <a:blipFill>
                  <a:blip r:embed="rId5"/>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102"/>
                <p:cNvSpPr txBox="1"/>
                <p:nvPr/>
              </p:nvSpPr>
              <p:spPr>
                <a:xfrm>
                  <a:off x="4959315" y="2176395"/>
                  <a:ext cx="371303"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r>
                          <a:rPr lang="en-US" sz="2667" i="1">
                            <a:solidFill>
                              <a:srgbClr val="00B050"/>
                            </a:solidFill>
                            <a:latin typeface="Cambria Math"/>
                          </a:rPr>
                          <m:t>𝑔</m:t>
                        </m:r>
                      </m:oMath>
                    </m:oMathPara>
                  </a14:m>
                  <a:endParaRPr lang="en-US" sz="2667" dirty="0">
                    <a:solidFill>
                      <a:srgbClr val="00B050"/>
                    </a:solidFill>
                  </a:endParaRPr>
                </a:p>
              </p:txBody>
            </p:sp>
          </mc:Choice>
          <mc:Fallback xmlns="">
            <p:sp>
              <p:nvSpPr>
                <p:cNvPr id="23" name="TextBox 102"/>
                <p:cNvSpPr txBox="1">
                  <a:spLocks noRot="1" noChangeAspect="1" noMove="1" noResize="1" noEditPoints="1" noAdjustHandles="1" noChangeArrowheads="1" noChangeShapeType="1" noTextEdit="1"/>
                </p:cNvSpPr>
                <p:nvPr/>
              </p:nvSpPr>
              <p:spPr>
                <a:xfrm>
                  <a:off x="4959315" y="2176395"/>
                  <a:ext cx="371303" cy="377075"/>
                </a:xfrm>
                <a:prstGeom prst="rect">
                  <a:avLst/>
                </a:prstGeom>
                <a:blipFill>
                  <a:blip r:embed="rId6"/>
                  <a:stretch>
                    <a:fillRect b="-12500"/>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4" name="Rectangle 23"/>
              <p:cNvSpPr/>
              <p:nvPr/>
            </p:nvSpPr>
            <p:spPr>
              <a:xfrm>
                <a:off x="2109216" y="1938243"/>
                <a:ext cx="5525533" cy="686085"/>
              </a:xfrm>
              <a:prstGeom prst="rect">
                <a:avLst/>
              </a:prstGeom>
              <a:solidFill>
                <a:schemeClr val="bg1">
                  <a:lumMod val="75000"/>
                  <a:alpha val="10000"/>
                </a:schemeClr>
              </a:solidFill>
              <a:ln w="15875">
                <a:solidFill>
                  <a:schemeClr val="bg1">
                    <a:lumMod val="65000"/>
                  </a:schemeClr>
                </a:solidFill>
              </a:ln>
            </p:spPr>
            <p:txBody>
              <a:bodyPr wrap="square">
                <a:spAutoFit/>
              </a:bodyPr>
              <a:lstStyle/>
              <a:p>
                <a:pPr algn="ctr">
                  <a:lnSpc>
                    <a:spcPct val="150000"/>
                  </a:lnSpc>
                </a:pPr>
                <a14:m>
                  <m:oMathPara xmlns:m="http://schemas.openxmlformats.org/officeDocument/2006/math">
                    <m:oMathParaPr>
                      <m:jc m:val="centerGroup"/>
                    </m:oMathParaPr>
                    <m:oMath xmlns:m="http://schemas.openxmlformats.org/officeDocument/2006/math">
                      <m:r>
                        <a:rPr lang="en-US" sz="2200" i="1">
                          <a:latin typeface="Cambria Math"/>
                        </a:rPr>
                        <m:t>𝐻</m:t>
                      </m:r>
                      <m:r>
                        <a:rPr lang="en-US" sz="2200" i="1">
                          <a:latin typeface="Cambria Math"/>
                        </a:rPr>
                        <m:t>=</m:t>
                      </m:r>
                      <m:sSub>
                        <m:sSubPr>
                          <m:ctrlPr>
                            <a:rPr lang="en-US" sz="2200" i="1">
                              <a:solidFill>
                                <a:srgbClr val="FF0000"/>
                              </a:solidFill>
                              <a:latin typeface="Cambria Math" panose="02040503050406030204" pitchFamily="18" charset="0"/>
                            </a:rPr>
                          </m:ctrlPr>
                        </m:sSubPr>
                        <m:e>
                          <m:r>
                            <a:rPr lang="en-US" sz="2200" i="1">
                              <a:solidFill>
                                <a:srgbClr val="FF0000"/>
                              </a:solidFill>
                              <a:latin typeface="Cambria Math"/>
                              <a:ea typeface="Cambria Math"/>
                            </a:rPr>
                            <m:t>𝜔</m:t>
                          </m:r>
                        </m:e>
                        <m:sub>
                          <m:r>
                            <a:rPr lang="en-US" sz="2200" i="1">
                              <a:solidFill>
                                <a:srgbClr val="FF0000"/>
                              </a:solidFill>
                              <a:latin typeface="Cambria Math"/>
                            </a:rPr>
                            <m:t>𝑐</m:t>
                          </m:r>
                        </m:sub>
                      </m:sSub>
                      <m:d>
                        <m:dPr>
                          <m:ctrlPr>
                            <a:rPr lang="en-US" sz="2200" i="1">
                              <a:solidFill>
                                <a:srgbClr val="FF0000"/>
                              </a:solidFill>
                              <a:latin typeface="Cambria Math" panose="02040503050406030204" pitchFamily="18" charset="0"/>
                            </a:rPr>
                          </m:ctrlPr>
                        </m:dPr>
                        <m:e>
                          <m:sSup>
                            <m:sSupPr>
                              <m:ctrlPr>
                                <a:rPr lang="en-US" sz="2200" i="1">
                                  <a:solidFill>
                                    <a:srgbClr val="FF0000"/>
                                  </a:solidFill>
                                  <a:latin typeface="Cambria Math" panose="02040503050406030204" pitchFamily="18" charset="0"/>
                                </a:rPr>
                              </m:ctrlPr>
                            </m:sSupPr>
                            <m:e>
                              <m:r>
                                <a:rPr lang="en-US" sz="2200" i="1">
                                  <a:solidFill>
                                    <a:srgbClr val="FF0000"/>
                                  </a:solidFill>
                                  <a:latin typeface="Cambria Math"/>
                                </a:rPr>
                                <m:t>𝑎</m:t>
                              </m:r>
                            </m:e>
                            <m:sup>
                              <m:r>
                                <a:rPr lang="en-US" sz="2200" i="1">
                                  <a:solidFill>
                                    <a:srgbClr val="FF0000"/>
                                  </a:solidFill>
                                  <a:latin typeface="Cambria Math"/>
                                  <a:ea typeface="Cambria Math"/>
                                </a:rPr>
                                <m:t>†</m:t>
                              </m:r>
                            </m:sup>
                          </m:sSup>
                          <m:r>
                            <a:rPr lang="en-US" sz="2200" i="1">
                              <a:solidFill>
                                <a:srgbClr val="FF0000"/>
                              </a:solidFill>
                              <a:latin typeface="Cambria Math"/>
                            </a:rPr>
                            <m:t>𝑎</m:t>
                          </m:r>
                          <m:r>
                            <a:rPr lang="en-US" sz="2200" i="1">
                              <a:solidFill>
                                <a:srgbClr val="FF0000"/>
                              </a:solidFill>
                              <a:latin typeface="Cambria Math"/>
                            </a:rPr>
                            <m:t>+</m:t>
                          </m:r>
                          <m:box>
                            <m:boxPr>
                              <m:ctrlPr>
                                <a:rPr lang="en-US" sz="2200" i="1">
                                  <a:solidFill>
                                    <a:srgbClr val="FF0000"/>
                                  </a:solidFill>
                                  <a:latin typeface="Cambria Math" panose="02040503050406030204" pitchFamily="18" charset="0"/>
                                </a:rPr>
                              </m:ctrlPr>
                            </m:boxPr>
                            <m:e>
                              <m:argPr>
                                <m:argSz m:val="-1"/>
                              </m:argPr>
                              <m:f>
                                <m:fPr>
                                  <m:ctrlPr>
                                    <a:rPr lang="en-US" sz="2200" i="1">
                                      <a:solidFill>
                                        <a:srgbClr val="FF0000"/>
                                      </a:solidFill>
                                      <a:latin typeface="Cambria Math" panose="02040503050406030204" pitchFamily="18" charset="0"/>
                                    </a:rPr>
                                  </m:ctrlPr>
                                </m:fPr>
                                <m:num>
                                  <m:r>
                                    <a:rPr lang="en-US" sz="2200" i="1">
                                      <a:solidFill>
                                        <a:srgbClr val="FF0000"/>
                                      </a:solidFill>
                                      <a:latin typeface="Cambria Math"/>
                                    </a:rPr>
                                    <m:t>1</m:t>
                                  </m:r>
                                </m:num>
                                <m:den>
                                  <m:r>
                                    <a:rPr lang="en-US" sz="2200" i="1">
                                      <a:solidFill>
                                        <a:srgbClr val="FF0000"/>
                                      </a:solidFill>
                                      <a:latin typeface="Cambria Math"/>
                                    </a:rPr>
                                    <m:t>2</m:t>
                                  </m:r>
                                </m:den>
                              </m:f>
                            </m:e>
                          </m:box>
                        </m:e>
                      </m:d>
                      <m:r>
                        <a:rPr lang="en-US" sz="2200" i="1">
                          <a:latin typeface="Cambria Math"/>
                        </a:rPr>
                        <m:t>+</m:t>
                      </m:r>
                      <m:box>
                        <m:boxPr>
                          <m:ctrlPr>
                            <a:rPr lang="en-US" sz="2200" i="1">
                              <a:solidFill>
                                <a:srgbClr val="0070C0"/>
                              </a:solidFill>
                              <a:latin typeface="Cambria Math" panose="02040503050406030204" pitchFamily="18" charset="0"/>
                            </a:rPr>
                          </m:ctrlPr>
                        </m:boxPr>
                        <m:e>
                          <m:argPr>
                            <m:argSz m:val="-1"/>
                          </m:argPr>
                          <m:f>
                            <m:fPr>
                              <m:ctrlPr>
                                <a:rPr lang="en-US" sz="2200" i="1">
                                  <a:solidFill>
                                    <a:srgbClr val="0070C0"/>
                                  </a:solidFill>
                                  <a:latin typeface="Cambria Math" panose="02040503050406030204" pitchFamily="18" charset="0"/>
                                </a:rPr>
                              </m:ctrlPr>
                            </m:fPr>
                            <m:num>
                              <m:r>
                                <a:rPr lang="en-US" sz="2200" i="1">
                                  <a:solidFill>
                                    <a:srgbClr val="0070C0"/>
                                  </a:solidFill>
                                  <a:latin typeface="Cambria Math"/>
                                </a:rPr>
                                <m:t>1</m:t>
                              </m:r>
                            </m:num>
                            <m:den>
                              <m:r>
                                <a:rPr lang="en-US" sz="2200" i="1">
                                  <a:solidFill>
                                    <a:srgbClr val="0070C0"/>
                                  </a:solidFill>
                                  <a:latin typeface="Cambria Math"/>
                                </a:rPr>
                                <m:t>2</m:t>
                              </m:r>
                            </m:den>
                          </m:f>
                        </m:e>
                      </m:box>
                      <m:sSub>
                        <m:sSubPr>
                          <m:ctrlPr>
                            <a:rPr lang="en-US" sz="2200" i="1">
                              <a:solidFill>
                                <a:srgbClr val="0070C0"/>
                              </a:solidFill>
                              <a:latin typeface="Cambria Math" panose="02040503050406030204" pitchFamily="18" charset="0"/>
                            </a:rPr>
                          </m:ctrlPr>
                        </m:sSubPr>
                        <m:e>
                          <m:r>
                            <a:rPr lang="en-US" sz="2200" i="1">
                              <a:solidFill>
                                <a:srgbClr val="0070C0"/>
                              </a:solidFill>
                              <a:latin typeface="Cambria Math"/>
                              <a:ea typeface="Cambria Math"/>
                            </a:rPr>
                            <m:t>𝜔</m:t>
                          </m:r>
                        </m:e>
                        <m:sub>
                          <m:r>
                            <a:rPr lang="en-US" sz="2200" i="1">
                              <a:solidFill>
                                <a:srgbClr val="0070C0"/>
                              </a:solidFill>
                              <a:latin typeface="Cambria Math"/>
                            </a:rPr>
                            <m:t>𝑞</m:t>
                          </m:r>
                        </m:sub>
                      </m:sSub>
                      <m:sSub>
                        <m:sSubPr>
                          <m:ctrlPr>
                            <a:rPr lang="en-US" sz="2200" i="1">
                              <a:solidFill>
                                <a:srgbClr val="0070C0"/>
                              </a:solidFill>
                              <a:latin typeface="Cambria Math" panose="02040503050406030204" pitchFamily="18" charset="0"/>
                            </a:rPr>
                          </m:ctrlPr>
                        </m:sSubPr>
                        <m:e>
                          <m:r>
                            <a:rPr lang="en-US" sz="2200" i="1">
                              <a:solidFill>
                                <a:srgbClr val="0070C0"/>
                              </a:solidFill>
                              <a:latin typeface="Cambria Math"/>
                              <a:ea typeface="Cambria Math"/>
                            </a:rPr>
                            <m:t>𝜎</m:t>
                          </m:r>
                        </m:e>
                        <m:sub>
                          <m:r>
                            <a:rPr lang="en-US" sz="2200" i="1">
                              <a:solidFill>
                                <a:srgbClr val="0070C0"/>
                              </a:solidFill>
                              <a:latin typeface="Cambria Math"/>
                            </a:rPr>
                            <m:t>𝑧</m:t>
                          </m:r>
                        </m:sub>
                      </m:sSub>
                      <m:r>
                        <a:rPr lang="en-US" sz="2200" i="1">
                          <a:latin typeface="Cambria Math"/>
                        </a:rPr>
                        <m:t>+</m:t>
                      </m:r>
                      <m:r>
                        <a:rPr lang="en-US" sz="2200" i="1">
                          <a:solidFill>
                            <a:srgbClr val="00B050"/>
                          </a:solidFill>
                          <a:latin typeface="Cambria Math"/>
                        </a:rPr>
                        <m:t>𝑔</m:t>
                      </m:r>
                      <m:d>
                        <m:dPr>
                          <m:ctrlPr>
                            <a:rPr lang="en-US" sz="2200" i="1">
                              <a:solidFill>
                                <a:srgbClr val="00B050"/>
                              </a:solidFill>
                              <a:latin typeface="Cambria Math" panose="02040503050406030204" pitchFamily="18" charset="0"/>
                            </a:rPr>
                          </m:ctrlPr>
                        </m:dPr>
                        <m:e>
                          <m:sSub>
                            <m:sSubPr>
                              <m:ctrlPr>
                                <a:rPr lang="en-US" sz="2200" i="1">
                                  <a:solidFill>
                                    <a:srgbClr val="00B050"/>
                                  </a:solidFill>
                                  <a:latin typeface="Cambria Math" panose="02040503050406030204" pitchFamily="18" charset="0"/>
                                </a:rPr>
                              </m:ctrlPr>
                            </m:sSubPr>
                            <m:e>
                              <m:r>
                                <a:rPr lang="en-US" sz="2200" i="1">
                                  <a:solidFill>
                                    <a:srgbClr val="00B050"/>
                                  </a:solidFill>
                                  <a:latin typeface="Cambria Math"/>
                                  <a:ea typeface="Cambria Math"/>
                                </a:rPr>
                                <m:t>𝜎</m:t>
                              </m:r>
                            </m:e>
                            <m:sub>
                              <m:r>
                                <a:rPr lang="en-US" sz="2200" i="1">
                                  <a:solidFill>
                                    <a:srgbClr val="00B050"/>
                                  </a:solidFill>
                                  <a:latin typeface="Cambria Math"/>
                                </a:rPr>
                                <m:t>+</m:t>
                              </m:r>
                            </m:sub>
                          </m:sSub>
                          <m:r>
                            <a:rPr lang="en-US" sz="2200" i="1">
                              <a:solidFill>
                                <a:srgbClr val="00B050"/>
                              </a:solidFill>
                              <a:latin typeface="Cambria Math"/>
                            </a:rPr>
                            <m:t>𝑎</m:t>
                          </m:r>
                          <m:r>
                            <a:rPr lang="en-US" sz="2200" i="1">
                              <a:solidFill>
                                <a:srgbClr val="00B050"/>
                              </a:solidFill>
                              <a:latin typeface="Cambria Math"/>
                            </a:rPr>
                            <m:t>+</m:t>
                          </m:r>
                          <m:sSub>
                            <m:sSubPr>
                              <m:ctrlPr>
                                <a:rPr lang="en-US" sz="2200" i="1">
                                  <a:solidFill>
                                    <a:srgbClr val="00B050"/>
                                  </a:solidFill>
                                  <a:latin typeface="Cambria Math" panose="02040503050406030204" pitchFamily="18" charset="0"/>
                                </a:rPr>
                              </m:ctrlPr>
                            </m:sSubPr>
                            <m:e>
                              <m:r>
                                <a:rPr lang="en-US" sz="2200" i="1">
                                  <a:solidFill>
                                    <a:srgbClr val="00B050"/>
                                  </a:solidFill>
                                  <a:latin typeface="Cambria Math"/>
                                  <a:ea typeface="Cambria Math"/>
                                </a:rPr>
                                <m:t>𝜎</m:t>
                              </m:r>
                            </m:e>
                            <m:sub>
                              <m:r>
                                <a:rPr lang="en-US" sz="2200" i="1">
                                  <a:solidFill>
                                    <a:srgbClr val="00B050"/>
                                  </a:solidFill>
                                  <a:latin typeface="Cambria Math"/>
                                </a:rPr>
                                <m:t>−</m:t>
                              </m:r>
                            </m:sub>
                          </m:sSub>
                          <m:sSup>
                            <m:sSupPr>
                              <m:ctrlPr>
                                <a:rPr lang="en-US" sz="2200" i="1">
                                  <a:solidFill>
                                    <a:srgbClr val="00B050"/>
                                  </a:solidFill>
                                  <a:latin typeface="Cambria Math" panose="02040503050406030204" pitchFamily="18" charset="0"/>
                                </a:rPr>
                              </m:ctrlPr>
                            </m:sSupPr>
                            <m:e>
                              <m:r>
                                <a:rPr lang="en-US" sz="2200" i="1">
                                  <a:solidFill>
                                    <a:srgbClr val="00B050"/>
                                  </a:solidFill>
                                  <a:latin typeface="Cambria Math"/>
                                </a:rPr>
                                <m:t>𝑎</m:t>
                              </m:r>
                            </m:e>
                            <m:sup>
                              <m:r>
                                <a:rPr lang="en-US" sz="2200" i="1">
                                  <a:solidFill>
                                    <a:srgbClr val="00B050"/>
                                  </a:solidFill>
                                  <a:latin typeface="Cambria Math"/>
                                  <a:ea typeface="Cambria Math"/>
                                </a:rPr>
                                <m:t>†</m:t>
                              </m:r>
                            </m:sup>
                          </m:sSup>
                        </m:e>
                      </m:d>
                    </m:oMath>
                  </m:oMathPara>
                </a14:m>
                <a:endParaRPr lang="en-US" sz="2200" dirty="0">
                  <a:latin typeface="Adobe Garamond Pro" pitchFamily="18"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2109216" y="1938243"/>
                <a:ext cx="5525533" cy="686085"/>
              </a:xfrm>
              <a:prstGeom prst="rect">
                <a:avLst/>
              </a:prstGeom>
              <a:blipFill>
                <a:blip r:embed="rId7"/>
                <a:stretch>
                  <a:fillRect/>
                </a:stretch>
              </a:blipFill>
              <a:ln w="15875">
                <a:solidFill>
                  <a:schemeClr val="bg1">
                    <a:lumMod val="65000"/>
                  </a:schemeClr>
                </a:solidFill>
              </a:ln>
            </p:spPr>
            <p:txBody>
              <a:bodyPr/>
              <a:lstStyle/>
              <a:p>
                <a:r>
                  <a:rPr lang="en-US">
                    <a:noFill/>
                  </a:rPr>
                  <a:t> </a:t>
                </a:r>
              </a:p>
            </p:txBody>
          </p:sp>
        </mc:Fallback>
      </mc:AlternateContent>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942" y="2933186"/>
            <a:ext cx="4644497" cy="2118048"/>
          </a:xfrm>
          <a:prstGeom prst="rect">
            <a:avLst/>
          </a:prstGeom>
        </p:spPr>
      </p:pic>
      <p:sp>
        <p:nvSpPr>
          <p:cNvPr id="55" name="Rectangle 54"/>
          <p:cNvSpPr/>
          <p:nvPr/>
        </p:nvSpPr>
        <p:spPr bwMode="auto">
          <a:xfrm>
            <a:off x="3046139" y="2893250"/>
            <a:ext cx="2060300" cy="2216872"/>
          </a:xfrm>
          <a:prstGeom prst="rect">
            <a:avLst/>
          </a:prstGeom>
          <a:solidFill>
            <a:srgbClr val="FF0000">
              <a:alpha val="15000"/>
            </a:srgbClr>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dirty="0">
              <a:latin typeface="Arial" charset="0"/>
            </a:endParaRPr>
          </a:p>
        </p:txBody>
      </p:sp>
      <p:sp>
        <p:nvSpPr>
          <p:cNvPr id="56" name="Rectangle 55"/>
          <p:cNvSpPr/>
          <p:nvPr/>
        </p:nvSpPr>
        <p:spPr bwMode="auto">
          <a:xfrm>
            <a:off x="2463910" y="2893493"/>
            <a:ext cx="586992" cy="888126"/>
          </a:xfrm>
          <a:prstGeom prst="rect">
            <a:avLst/>
          </a:prstGeom>
          <a:solidFill>
            <a:srgbClr val="00B050">
              <a:alpha val="15000"/>
            </a:srgbClr>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p:sp>
        <p:nvSpPr>
          <p:cNvPr id="59" name="Rectangle 58"/>
          <p:cNvSpPr/>
          <p:nvPr/>
        </p:nvSpPr>
        <p:spPr bwMode="auto">
          <a:xfrm>
            <a:off x="403082" y="2893250"/>
            <a:ext cx="2060300" cy="2208434"/>
          </a:xfrm>
          <a:prstGeom prst="rect">
            <a:avLst/>
          </a:prstGeom>
          <a:solidFill>
            <a:srgbClr val="0070C0">
              <a:alpha val="20000"/>
            </a:srgbClr>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mc:AlternateContent xmlns:mc="http://schemas.openxmlformats.org/markup-compatibility/2006" xmlns:a14="http://schemas.microsoft.com/office/drawing/2010/main">
        <mc:Choice Requires="a14">
          <p:sp>
            <p:nvSpPr>
              <p:cNvPr id="58" name="Rectangle 57"/>
              <p:cNvSpPr/>
              <p:nvPr/>
            </p:nvSpPr>
            <p:spPr>
              <a:xfrm>
                <a:off x="2480916" y="3740827"/>
                <a:ext cx="495071" cy="5027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667" i="1">
                          <a:solidFill>
                            <a:srgbClr val="00B050"/>
                          </a:solidFill>
                          <a:latin typeface="Cambria Math"/>
                        </a:rPr>
                        <m:t>𝑔</m:t>
                      </m:r>
                    </m:oMath>
                  </m:oMathPara>
                </a14:m>
                <a:endParaRPr lang="en-US" sz="2667" dirty="0">
                  <a:solidFill>
                    <a:srgbClr val="00B050"/>
                  </a:solidFill>
                </a:endParaRPr>
              </a:p>
            </p:txBody>
          </p:sp>
        </mc:Choice>
        <mc:Fallback xmlns="">
          <p:sp>
            <p:nvSpPr>
              <p:cNvPr id="58" name="Rectangle 57"/>
              <p:cNvSpPr>
                <a:spLocks noRot="1" noChangeAspect="1" noMove="1" noResize="1" noEditPoints="1" noAdjustHandles="1" noChangeArrowheads="1" noChangeShapeType="1" noTextEdit="1"/>
              </p:cNvSpPr>
              <p:nvPr/>
            </p:nvSpPr>
            <p:spPr>
              <a:xfrm>
                <a:off x="2480916" y="3740827"/>
                <a:ext cx="495071" cy="502766"/>
              </a:xfrm>
              <a:prstGeom prst="rect">
                <a:avLst/>
              </a:prstGeom>
              <a:blipFill>
                <a:blip r:embed="rId9"/>
                <a:stretch>
                  <a:fillRect/>
                </a:stretch>
              </a:blipFill>
            </p:spPr>
            <p:txBody>
              <a:bodyPr/>
              <a:lstStyle/>
              <a:p>
                <a:r>
                  <a:rPr lang="en-US">
                    <a:noFill/>
                  </a:rPr>
                  <a:t> </a:t>
                </a:r>
              </a:p>
            </p:txBody>
          </p:sp>
        </mc:Fallback>
      </mc:AlternateContent>
      <p:pic>
        <p:nvPicPr>
          <p:cNvPr id="30"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2600" t="16592" r="2093" b="66198"/>
          <a:stretch/>
        </p:blipFill>
        <p:spPr bwMode="auto">
          <a:xfrm>
            <a:off x="3424229" y="5283655"/>
            <a:ext cx="1573105" cy="110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46592" y="466344"/>
            <a:ext cx="2472281" cy="321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922955" y="2907792"/>
            <a:ext cx="1040300" cy="420564"/>
          </a:xfrm>
          <a:prstGeom prst="rect">
            <a:avLst/>
          </a:prstGeom>
          <a:solidFill>
            <a:srgbClr val="FFFFFF">
              <a:alpha val="74902"/>
            </a:srgbClr>
          </a:solidFill>
          <a:effectLst>
            <a:softEdge rad="63500"/>
          </a:effectLst>
        </p:spPr>
        <p:txBody>
          <a:bodyPr wrap="square" rtlCol="0">
            <a:spAutoFit/>
          </a:bodyPr>
          <a:lstStyle/>
          <a:p>
            <a:pPr algn="ctr"/>
            <a:r>
              <a:rPr lang="en-US" sz="2133" b="1" dirty="0">
                <a:solidFill>
                  <a:srgbClr val="0070C0"/>
                </a:solidFill>
                <a:latin typeface="Adobe Garamond Pro" pitchFamily="18" charset="0"/>
              </a:rPr>
              <a:t>Qubit</a:t>
            </a:r>
          </a:p>
        </p:txBody>
      </p:sp>
      <p:sp>
        <p:nvSpPr>
          <p:cNvPr id="27" name="TextBox 26"/>
          <p:cNvSpPr txBox="1"/>
          <p:nvPr/>
        </p:nvSpPr>
        <p:spPr>
          <a:xfrm>
            <a:off x="3456432" y="2907792"/>
            <a:ext cx="1020375" cy="420564"/>
          </a:xfrm>
          <a:prstGeom prst="rect">
            <a:avLst/>
          </a:prstGeom>
          <a:solidFill>
            <a:srgbClr val="FFFFFF">
              <a:alpha val="74902"/>
            </a:srgbClr>
          </a:solidFill>
          <a:effectLst>
            <a:softEdge rad="63500"/>
          </a:effectLst>
        </p:spPr>
        <p:txBody>
          <a:bodyPr wrap="square" rtlCol="0">
            <a:spAutoFit/>
          </a:bodyPr>
          <a:lstStyle/>
          <a:p>
            <a:pPr algn="ctr"/>
            <a:r>
              <a:rPr lang="en-US" sz="2133" b="1" dirty="0">
                <a:solidFill>
                  <a:srgbClr val="FF0000"/>
                </a:solidFill>
                <a:latin typeface="Adobe Garamond Pro" pitchFamily="18" charset="0"/>
              </a:rPr>
              <a:t>Cavity</a:t>
            </a:r>
          </a:p>
        </p:txBody>
      </p:sp>
      <mc:AlternateContent xmlns:mc="http://schemas.openxmlformats.org/markup-compatibility/2006" xmlns:a14="http://schemas.microsoft.com/office/drawing/2010/main">
        <mc:Choice Requires="a14">
          <p:sp>
            <p:nvSpPr>
              <p:cNvPr id="57" name="Rectangle 56"/>
              <p:cNvSpPr/>
              <p:nvPr/>
            </p:nvSpPr>
            <p:spPr>
              <a:xfrm>
                <a:off x="1131924" y="3676835"/>
                <a:ext cx="685188" cy="5341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667" i="1">
                              <a:solidFill>
                                <a:srgbClr val="0070C0"/>
                              </a:solidFill>
                              <a:latin typeface="Cambria Math" panose="02040503050406030204" pitchFamily="18" charset="0"/>
                            </a:rPr>
                          </m:ctrlPr>
                        </m:sSubPr>
                        <m:e>
                          <m:r>
                            <a:rPr lang="en-US" sz="2667" i="1">
                              <a:solidFill>
                                <a:srgbClr val="0070C0"/>
                              </a:solidFill>
                              <a:latin typeface="Cambria Math"/>
                              <a:ea typeface="Cambria Math"/>
                            </a:rPr>
                            <m:t>𝜔</m:t>
                          </m:r>
                        </m:e>
                        <m:sub>
                          <m:r>
                            <a:rPr lang="en-US" sz="2667" i="1">
                              <a:solidFill>
                                <a:srgbClr val="0070C0"/>
                              </a:solidFill>
                              <a:latin typeface="Cambria Math"/>
                            </a:rPr>
                            <m:t>𝑞</m:t>
                          </m:r>
                        </m:sub>
                      </m:sSub>
                    </m:oMath>
                  </m:oMathPara>
                </a14:m>
                <a:endParaRPr lang="en-US" sz="2667" dirty="0">
                  <a:solidFill>
                    <a:srgbClr val="0070C0"/>
                  </a:solidFill>
                </a:endParaRPr>
              </a:p>
            </p:txBody>
          </p:sp>
        </mc:Choice>
        <mc:Fallback xmlns="">
          <p:sp>
            <p:nvSpPr>
              <p:cNvPr id="57" name="Rectangle 56"/>
              <p:cNvSpPr>
                <a:spLocks noRot="1" noChangeAspect="1" noMove="1" noResize="1" noEditPoints="1" noAdjustHandles="1" noChangeArrowheads="1" noChangeShapeType="1" noTextEdit="1"/>
              </p:cNvSpPr>
              <p:nvPr/>
            </p:nvSpPr>
            <p:spPr>
              <a:xfrm>
                <a:off x="1131924" y="3676835"/>
                <a:ext cx="685188" cy="53418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101">
                <a:extLst>
                  <a:ext uri="{FF2B5EF4-FFF2-40B4-BE49-F238E27FC236}">
                    <a16:creationId xmlns:a16="http://schemas.microsoft.com/office/drawing/2014/main" id="{EB49C399-19FE-4382-84C9-0186FDC52BA3}"/>
                  </a:ext>
                </a:extLst>
              </p:cNvPr>
              <p:cNvSpPr txBox="1"/>
              <p:nvPr/>
            </p:nvSpPr>
            <p:spPr>
              <a:xfrm>
                <a:off x="3834080" y="3628531"/>
                <a:ext cx="663065" cy="502767"/>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FF0000"/>
                              </a:solidFill>
                              <a:latin typeface="Cambria Math" panose="02040503050406030204" pitchFamily="18" charset="0"/>
                            </a:rPr>
                          </m:ctrlPr>
                        </m:sSubPr>
                        <m:e>
                          <m:r>
                            <a:rPr lang="en-US" sz="2667" i="1">
                              <a:solidFill>
                                <a:srgbClr val="FF0000"/>
                              </a:solidFill>
                              <a:latin typeface="Cambria Math"/>
                              <a:ea typeface="Cambria Math"/>
                            </a:rPr>
                            <m:t>𝜔</m:t>
                          </m:r>
                        </m:e>
                        <m:sub>
                          <m:r>
                            <a:rPr lang="en-US" sz="2667" i="1">
                              <a:solidFill>
                                <a:srgbClr val="FF0000"/>
                              </a:solidFill>
                              <a:latin typeface="Cambria Math"/>
                            </a:rPr>
                            <m:t>𝑐</m:t>
                          </m:r>
                        </m:sub>
                      </m:sSub>
                    </m:oMath>
                  </m:oMathPara>
                </a14:m>
                <a:endParaRPr lang="en-US" sz="2667" dirty="0">
                  <a:solidFill>
                    <a:srgbClr val="FF0000"/>
                  </a:solidFill>
                </a:endParaRPr>
              </a:p>
            </p:txBody>
          </p:sp>
        </mc:Choice>
        <mc:Fallback xmlns="">
          <p:sp>
            <p:nvSpPr>
              <p:cNvPr id="46" name="TextBox 101">
                <a:extLst>
                  <a:ext uri="{FF2B5EF4-FFF2-40B4-BE49-F238E27FC236}">
                    <a16:creationId xmlns:a16="http://schemas.microsoft.com/office/drawing/2014/main" id="{EB49C399-19FE-4382-84C9-0186FDC52BA3}"/>
                  </a:ext>
                </a:extLst>
              </p:cNvPr>
              <p:cNvSpPr txBox="1">
                <a:spLocks noRot="1" noChangeAspect="1" noMove="1" noResize="1" noEditPoints="1" noAdjustHandles="1" noChangeArrowheads="1" noChangeShapeType="1" noTextEdit="1"/>
              </p:cNvSpPr>
              <p:nvPr/>
            </p:nvSpPr>
            <p:spPr>
              <a:xfrm>
                <a:off x="3834080" y="3628531"/>
                <a:ext cx="663065" cy="502767"/>
              </a:xfrm>
              <a:prstGeom prst="rect">
                <a:avLst/>
              </a:prstGeom>
              <a:blipFill>
                <a:blip r:embed="rId12"/>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2714BC16-42E7-478F-9E66-05B20DB8C481}"/>
              </a:ext>
            </a:extLst>
          </p:cNvPr>
          <p:cNvSpPr/>
          <p:nvPr/>
        </p:nvSpPr>
        <p:spPr bwMode="auto">
          <a:xfrm>
            <a:off x="7912774" y="3746229"/>
            <a:ext cx="3262916" cy="2799270"/>
          </a:xfrm>
          <a:prstGeom prst="rect">
            <a:avLst/>
          </a:prstGeom>
          <a:solidFill>
            <a:schemeClr val="bg1"/>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p:sp>
        <p:nvSpPr>
          <p:cNvPr id="49" name="Rectangle 48">
            <a:extLst>
              <a:ext uri="{FF2B5EF4-FFF2-40B4-BE49-F238E27FC236}">
                <a16:creationId xmlns:a16="http://schemas.microsoft.com/office/drawing/2014/main" id="{C7EE5FE8-114A-4DD3-B1D1-D11C46211307}"/>
              </a:ext>
            </a:extLst>
          </p:cNvPr>
          <p:cNvSpPr/>
          <p:nvPr/>
        </p:nvSpPr>
        <p:spPr bwMode="auto">
          <a:xfrm>
            <a:off x="2115984" y="2880360"/>
            <a:ext cx="1289304" cy="925372"/>
          </a:xfrm>
          <a:prstGeom prst="rect">
            <a:avLst/>
          </a:prstGeom>
          <a:solidFill>
            <a:schemeClr val="bg1"/>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p:sp>
        <p:nvSpPr>
          <p:cNvPr id="33" name="Rectangle 32">
            <a:extLst>
              <a:ext uri="{FF2B5EF4-FFF2-40B4-BE49-F238E27FC236}">
                <a16:creationId xmlns:a16="http://schemas.microsoft.com/office/drawing/2014/main" id="{A4770AA5-5F38-D247-A2CD-3D0232D76CD4}"/>
              </a:ext>
            </a:extLst>
          </p:cNvPr>
          <p:cNvSpPr/>
          <p:nvPr/>
        </p:nvSpPr>
        <p:spPr bwMode="auto">
          <a:xfrm>
            <a:off x="2857818" y="2862072"/>
            <a:ext cx="2385283" cy="2261841"/>
          </a:xfrm>
          <a:prstGeom prst="rect">
            <a:avLst/>
          </a:prstGeom>
          <a:solidFill>
            <a:schemeClr val="bg1"/>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p:sp>
        <p:nvSpPr>
          <p:cNvPr id="51" name="TextBox 50">
            <a:extLst>
              <a:ext uri="{FF2B5EF4-FFF2-40B4-BE49-F238E27FC236}">
                <a16:creationId xmlns:a16="http://schemas.microsoft.com/office/drawing/2014/main" id="{2D4C771B-5A9A-46FB-9C40-BB30EF7DE0F7}"/>
              </a:ext>
            </a:extLst>
          </p:cNvPr>
          <p:cNvSpPr txBox="1"/>
          <p:nvPr/>
        </p:nvSpPr>
        <p:spPr>
          <a:xfrm>
            <a:off x="6302161" y="4581230"/>
            <a:ext cx="5525533" cy="1200329"/>
          </a:xfrm>
          <a:prstGeom prst="rect">
            <a:avLst/>
          </a:prstGeom>
          <a:solidFill>
            <a:schemeClr val="accent2">
              <a:lumMod val="40000"/>
              <a:lumOff val="60000"/>
              <a:alpha val="10000"/>
            </a:schemeClr>
          </a:solidFill>
          <a:ln>
            <a:solidFill>
              <a:schemeClr val="accent2">
                <a:lumMod val="75000"/>
              </a:schemeClr>
            </a:solidFill>
          </a:ln>
        </p:spPr>
        <p:txBody>
          <a:bodyPr wrap="square">
            <a:spAutoFit/>
          </a:bodyPr>
          <a:lstStyle/>
          <a:p>
            <a:pPr marL="457200" indent="-457200">
              <a:buFont typeface="Arial" panose="020B0604020202020204" pitchFamily="34" charset="0"/>
              <a:buChar char="•"/>
            </a:pPr>
            <a:r>
              <a:rPr lang="en-US" sz="2400" dirty="0">
                <a:solidFill>
                  <a:schemeClr val="accent2">
                    <a:lumMod val="60000"/>
                    <a:lumOff val="40000"/>
                  </a:schemeClr>
                </a:solidFill>
                <a:latin typeface="Adobe Garamond Pro" panose="02020502060506020403" pitchFamily="18" charset="0"/>
              </a:rPr>
              <a:t>Protects the qubit from the environment</a:t>
            </a:r>
          </a:p>
          <a:p>
            <a:pPr marL="457200" indent="-457200">
              <a:buFont typeface="Arial" panose="020B0604020202020204" pitchFamily="34" charset="0"/>
              <a:buChar char="•"/>
            </a:pPr>
            <a:r>
              <a:rPr lang="en-US" sz="2400" dirty="0">
                <a:solidFill>
                  <a:schemeClr val="accent2">
                    <a:lumMod val="60000"/>
                    <a:lumOff val="40000"/>
                  </a:schemeClr>
                </a:solidFill>
                <a:latin typeface="Adobe Garamond Pro" panose="02020502060506020403" pitchFamily="18" charset="0"/>
              </a:rPr>
              <a:t>Readout qubit by probing cavity </a:t>
            </a:r>
          </a:p>
          <a:p>
            <a:pPr marL="457200" indent="-457200">
              <a:buFont typeface="Arial" panose="020B0604020202020204" pitchFamily="34" charset="0"/>
              <a:buChar char="•"/>
            </a:pPr>
            <a:r>
              <a:rPr lang="en-US" sz="2400" dirty="0">
                <a:solidFill>
                  <a:srgbClr val="C00000"/>
                </a:solidFill>
                <a:latin typeface="Adobe Garamond Pro" panose="02020502060506020403" pitchFamily="18" charset="0"/>
              </a:rPr>
              <a:t>Use qubit for universal cavity control</a:t>
            </a:r>
          </a:p>
        </p:txBody>
      </p:sp>
      <p:sp>
        <p:nvSpPr>
          <p:cNvPr id="38" name="Rectangle 37">
            <a:extLst>
              <a:ext uri="{FF2B5EF4-FFF2-40B4-BE49-F238E27FC236}">
                <a16:creationId xmlns:a16="http://schemas.microsoft.com/office/drawing/2014/main" id="{7D0E4739-B6BD-284F-B5DF-B8B4651B282D}"/>
              </a:ext>
            </a:extLst>
          </p:cNvPr>
          <p:cNvSpPr/>
          <p:nvPr/>
        </p:nvSpPr>
        <p:spPr>
          <a:xfrm>
            <a:off x="393501" y="988659"/>
            <a:ext cx="8567146" cy="830997"/>
          </a:xfrm>
          <a:prstGeom prst="rect">
            <a:avLst/>
          </a:prstGeom>
        </p:spPr>
        <p:txBody>
          <a:bodyPr wrap="square">
            <a:spAutoFit/>
          </a:bodyPr>
          <a:lstStyle/>
          <a:p>
            <a:pPr marL="457200" indent="-457200">
              <a:buFont typeface="Arial" panose="020B0604020202020204" pitchFamily="34" charset="0"/>
              <a:buChar char="•"/>
            </a:pPr>
            <a:r>
              <a:rPr lang="en-US" sz="2400" dirty="0">
                <a:latin typeface="Adobe Garamond Pro" panose="02020502060506020403" pitchFamily="18" charset="0"/>
              </a:rPr>
              <a:t>Coupling a superconducting qubit to a microwave cavity</a:t>
            </a:r>
          </a:p>
          <a:p>
            <a:pPr marL="457200" indent="-457200">
              <a:buFont typeface="Arial" panose="020B0604020202020204" pitchFamily="34" charset="0"/>
              <a:buChar char="•"/>
            </a:pPr>
            <a:r>
              <a:rPr lang="en-US" sz="2400" dirty="0">
                <a:latin typeface="Adobe Garamond Pro" panose="02020502060506020403" pitchFamily="18" charset="0"/>
              </a:rPr>
              <a:t>Cavity-QED with a macroscopic artificial atom</a:t>
            </a:r>
          </a:p>
        </p:txBody>
      </p:sp>
      <p:grpSp>
        <p:nvGrpSpPr>
          <p:cNvPr id="39" name="Group 38">
            <a:extLst>
              <a:ext uri="{FF2B5EF4-FFF2-40B4-BE49-F238E27FC236}">
                <a16:creationId xmlns:a16="http://schemas.microsoft.com/office/drawing/2014/main" id="{C9725708-BE96-7B4A-9522-183291C30B50}"/>
              </a:ext>
            </a:extLst>
          </p:cNvPr>
          <p:cNvGrpSpPr/>
          <p:nvPr/>
        </p:nvGrpSpPr>
        <p:grpSpPr>
          <a:xfrm>
            <a:off x="8298881" y="956863"/>
            <a:ext cx="2548601" cy="1702120"/>
            <a:chOff x="2977959" y="1397564"/>
            <a:chExt cx="3223613" cy="2030356"/>
          </a:xfrm>
        </p:grpSpPr>
        <p:pic>
          <p:nvPicPr>
            <p:cNvPr id="41" name="Picture 40">
              <a:extLst>
                <a:ext uri="{FF2B5EF4-FFF2-40B4-BE49-F238E27FC236}">
                  <a16:creationId xmlns:a16="http://schemas.microsoft.com/office/drawing/2014/main" id="{52C07324-16D9-474C-8297-3DF1DE5F8A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77959" y="1397564"/>
              <a:ext cx="3223613" cy="2030356"/>
            </a:xfrm>
            <a:prstGeom prst="rect">
              <a:avLst/>
            </a:prstGeom>
          </p:spPr>
        </p:pic>
        <p:sp>
          <p:nvSpPr>
            <p:cNvPr id="42" name="Arc 41">
              <a:extLst>
                <a:ext uri="{FF2B5EF4-FFF2-40B4-BE49-F238E27FC236}">
                  <a16:creationId xmlns:a16="http://schemas.microsoft.com/office/drawing/2014/main" id="{61EBE022-C369-7E41-8DC1-7F71F43DD3DD}"/>
                </a:ext>
              </a:extLst>
            </p:cNvPr>
            <p:cNvSpPr/>
            <p:nvPr/>
          </p:nvSpPr>
          <p:spPr bwMode="auto">
            <a:xfrm>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med" len="med"/>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solidFill>
                  <a:srgbClr val="00B050"/>
                </a:solidFill>
              </a:endParaRPr>
            </a:p>
          </p:txBody>
        </p:sp>
        <p:sp>
          <p:nvSpPr>
            <p:cNvPr id="43" name="Arc 42">
              <a:extLst>
                <a:ext uri="{FF2B5EF4-FFF2-40B4-BE49-F238E27FC236}">
                  <a16:creationId xmlns:a16="http://schemas.microsoft.com/office/drawing/2014/main" id="{0171DE62-44FF-874A-A577-1729B1F0246D}"/>
                </a:ext>
              </a:extLst>
            </p:cNvPr>
            <p:cNvSpPr/>
            <p:nvPr/>
          </p:nvSpPr>
          <p:spPr bwMode="auto">
            <a:xfrm rot="10800000">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mc:AlternateContent xmlns:mc="http://schemas.openxmlformats.org/markup-compatibility/2006" xmlns:a14="http://schemas.microsoft.com/office/drawing/2010/main">
          <mc:Choice Requires="a14">
            <p:sp>
              <p:nvSpPr>
                <p:cNvPr id="44" name="TextBox 455">
                  <a:extLst>
                    <a:ext uri="{FF2B5EF4-FFF2-40B4-BE49-F238E27FC236}">
                      <a16:creationId xmlns:a16="http://schemas.microsoft.com/office/drawing/2014/main" id="{CC23D483-45C3-6243-B701-7F6250E0E683}"/>
                    </a:ext>
                  </a:extLst>
                </p:cNvPr>
                <p:cNvSpPr txBox="1"/>
                <p:nvPr/>
              </p:nvSpPr>
              <p:spPr>
                <a:xfrm>
                  <a:off x="4332820" y="1455757"/>
                  <a:ext cx="802755" cy="584729"/>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a:ea typeface="Cambria Math"/>
                              </a:rPr>
                              <m:t>𝜔</m:t>
                            </m:r>
                          </m:e>
                          <m:sub>
                            <m:r>
                              <a:rPr lang="en-US" sz="2400" i="1">
                                <a:solidFill>
                                  <a:srgbClr val="0070C0"/>
                                </a:solidFill>
                                <a:latin typeface="Cambria Math"/>
                              </a:rPr>
                              <m:t>𝑞</m:t>
                            </m:r>
                          </m:sub>
                        </m:sSub>
                      </m:oMath>
                    </m:oMathPara>
                  </a14:m>
                  <a:endParaRPr lang="en-US" sz="2400" dirty="0">
                    <a:solidFill>
                      <a:srgbClr val="0070C0"/>
                    </a:solidFill>
                  </a:endParaRPr>
                </a:p>
              </p:txBody>
            </p:sp>
          </mc:Choice>
          <mc:Fallback xmlns="">
            <p:sp>
              <p:nvSpPr>
                <p:cNvPr id="47" name="TextBox 455">
                  <a:extLst>
                    <a:ext uri="{FF2B5EF4-FFF2-40B4-BE49-F238E27FC236}">
                      <a16:creationId xmlns:a16="http://schemas.microsoft.com/office/drawing/2014/main" id="{C246DA6B-3A64-4BAA-8599-A6BDEB8F4350}"/>
                    </a:ext>
                  </a:extLst>
                </p:cNvPr>
                <p:cNvSpPr txBox="1">
                  <a:spLocks noRot="1" noChangeAspect="1" noMove="1" noResize="1" noEditPoints="1" noAdjustHandles="1" noChangeArrowheads="1" noChangeShapeType="1" noTextEdit="1"/>
                </p:cNvSpPr>
                <p:nvPr/>
              </p:nvSpPr>
              <p:spPr>
                <a:xfrm>
                  <a:off x="4332820" y="1455757"/>
                  <a:ext cx="802755" cy="584729"/>
                </a:xfrm>
                <a:prstGeom prst="rect">
                  <a:avLst/>
                </a:prstGeom>
                <a:blipFill>
                  <a:blip r:embed="rId14"/>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101">
                  <a:extLst>
                    <a:ext uri="{FF2B5EF4-FFF2-40B4-BE49-F238E27FC236}">
                      <a16:creationId xmlns:a16="http://schemas.microsoft.com/office/drawing/2014/main" id="{9E51A600-685F-E744-81CF-7AF2BED35BBF}"/>
                    </a:ext>
                  </a:extLst>
                </p:cNvPr>
                <p:cNvSpPr txBox="1"/>
                <p:nvPr/>
              </p:nvSpPr>
              <p:spPr>
                <a:xfrm>
                  <a:off x="3170097" y="2826511"/>
                  <a:ext cx="776801" cy="550692"/>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a:ea typeface="Cambria Math"/>
                              </a:rPr>
                              <m:t>𝜔</m:t>
                            </m:r>
                          </m:e>
                          <m:sub>
                            <m:r>
                              <a:rPr lang="en-US" sz="2400" i="1">
                                <a:solidFill>
                                  <a:srgbClr val="FF0000"/>
                                </a:solidFill>
                                <a:latin typeface="Cambria Math"/>
                              </a:rPr>
                              <m:t>𝑐</m:t>
                            </m:r>
                          </m:sub>
                        </m:sSub>
                      </m:oMath>
                    </m:oMathPara>
                  </a14:m>
                  <a:endParaRPr lang="en-US" sz="2400" dirty="0">
                    <a:solidFill>
                      <a:srgbClr val="FF0000"/>
                    </a:solidFill>
                  </a:endParaRPr>
                </a:p>
              </p:txBody>
            </p:sp>
          </mc:Choice>
          <mc:Fallback xmlns="">
            <p:sp>
              <p:nvSpPr>
                <p:cNvPr id="48" name="TextBox 101">
                  <a:extLst>
                    <a:ext uri="{FF2B5EF4-FFF2-40B4-BE49-F238E27FC236}">
                      <a16:creationId xmlns:a16="http://schemas.microsoft.com/office/drawing/2014/main" id="{9ED00D43-35DF-4848-A198-7DA8485A054E}"/>
                    </a:ext>
                  </a:extLst>
                </p:cNvPr>
                <p:cNvSpPr txBox="1">
                  <a:spLocks noRot="1" noChangeAspect="1" noMove="1" noResize="1" noEditPoints="1" noAdjustHandles="1" noChangeArrowheads="1" noChangeShapeType="1" noTextEdit="1"/>
                </p:cNvSpPr>
                <p:nvPr/>
              </p:nvSpPr>
              <p:spPr>
                <a:xfrm>
                  <a:off x="3170097" y="2826511"/>
                  <a:ext cx="776801" cy="55069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102">
                  <a:extLst>
                    <a:ext uri="{FF2B5EF4-FFF2-40B4-BE49-F238E27FC236}">
                      <a16:creationId xmlns:a16="http://schemas.microsoft.com/office/drawing/2014/main" id="{64227489-9DA8-EE4A-8EFC-0FC8A755585E}"/>
                    </a:ext>
                  </a:extLst>
                </p:cNvPr>
                <p:cNvSpPr txBox="1"/>
                <p:nvPr/>
              </p:nvSpPr>
              <p:spPr>
                <a:xfrm>
                  <a:off x="4878195" y="2064918"/>
                  <a:ext cx="584912" cy="550692"/>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r>
                          <a:rPr lang="en-US" sz="2400" i="1">
                            <a:solidFill>
                              <a:srgbClr val="00B050"/>
                            </a:solidFill>
                            <a:latin typeface="Cambria Math"/>
                          </a:rPr>
                          <m:t>𝑔</m:t>
                        </m:r>
                      </m:oMath>
                    </m:oMathPara>
                  </a14:m>
                  <a:endParaRPr lang="en-US" sz="2400" dirty="0">
                    <a:solidFill>
                      <a:srgbClr val="00B050"/>
                    </a:solidFill>
                  </a:endParaRPr>
                </a:p>
              </p:txBody>
            </p:sp>
          </mc:Choice>
          <mc:Fallback xmlns="">
            <p:sp>
              <p:nvSpPr>
                <p:cNvPr id="50" name="TextBox 102">
                  <a:extLst>
                    <a:ext uri="{FF2B5EF4-FFF2-40B4-BE49-F238E27FC236}">
                      <a16:creationId xmlns:a16="http://schemas.microsoft.com/office/drawing/2014/main" id="{C5708B23-C058-428C-A338-7667EDD9E862}"/>
                    </a:ext>
                  </a:extLst>
                </p:cNvPr>
                <p:cNvSpPr txBox="1">
                  <a:spLocks noRot="1" noChangeAspect="1" noMove="1" noResize="1" noEditPoints="1" noAdjustHandles="1" noChangeArrowheads="1" noChangeShapeType="1" noTextEdit="1"/>
                </p:cNvSpPr>
                <p:nvPr/>
              </p:nvSpPr>
              <p:spPr>
                <a:xfrm>
                  <a:off x="4878195" y="2064918"/>
                  <a:ext cx="584912" cy="550692"/>
                </a:xfrm>
                <a:prstGeom prst="rect">
                  <a:avLst/>
                </a:prstGeom>
                <a:blipFill>
                  <a:blip r:embed="rId16"/>
                  <a:stretch>
                    <a:fillRect b="-13158"/>
                  </a:stretch>
                </a:blipFill>
              </p:spPr>
              <p:txBody>
                <a:bodyPr/>
                <a:lstStyle/>
                <a:p>
                  <a:r>
                    <a:rPr lang="en-US">
                      <a:noFill/>
                    </a:rPr>
                    <a:t> </a:t>
                  </a:r>
                </a:p>
              </p:txBody>
            </p:sp>
          </mc:Fallback>
        </mc:AlternateContent>
      </p:grpSp>
    </p:spTree>
    <p:extLst>
      <p:ext uri="{BB962C8B-B14F-4D97-AF65-F5344CB8AC3E}">
        <p14:creationId xmlns:p14="http://schemas.microsoft.com/office/powerpoint/2010/main" val="3918534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5" grpId="0" animBg="1"/>
      <p:bldP spid="56" grpId="0" animBg="1"/>
      <p:bldP spid="59" grpId="0" animBg="1"/>
      <p:bldP spid="58" grpId="0"/>
      <p:bldP spid="26" grpId="0" animBg="1"/>
      <p:bldP spid="27" grpId="0" animBg="1"/>
      <p:bldP spid="57" grpId="0"/>
      <p:bldP spid="46" grpId="0"/>
      <p:bldP spid="36" grpId="0" animBg="1"/>
      <p:bldP spid="49" grpId="0" animBg="1"/>
      <p:bldP spid="33" grpId="0" animBg="1"/>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Circuit quantum electrodynamics</a:t>
            </a:r>
          </a:p>
        </p:txBody>
      </p:sp>
      <p:grpSp>
        <p:nvGrpSpPr>
          <p:cNvPr id="4" name="Group 3"/>
          <p:cNvGrpSpPr/>
          <p:nvPr/>
        </p:nvGrpSpPr>
        <p:grpSpPr>
          <a:xfrm>
            <a:off x="1311454" y="9150954"/>
            <a:ext cx="2736442" cy="2075250"/>
            <a:chOff x="3170097" y="1657350"/>
            <a:chExt cx="2244565" cy="1546236"/>
          </a:xfrm>
        </p:grpSpPr>
        <p:sp>
          <p:nvSpPr>
            <p:cNvPr id="19" name="Arc 18"/>
            <p:cNvSpPr/>
            <p:nvPr/>
          </p:nvSpPr>
          <p:spPr bwMode="auto">
            <a:xfrm>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med" len="med"/>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solidFill>
                  <a:srgbClr val="00B050"/>
                </a:solidFill>
              </a:endParaRPr>
            </a:p>
          </p:txBody>
        </p:sp>
        <p:sp>
          <p:nvSpPr>
            <p:cNvPr id="20" name="Arc 19"/>
            <p:cNvSpPr/>
            <p:nvPr/>
          </p:nvSpPr>
          <p:spPr bwMode="auto">
            <a:xfrm rot="10800000">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mc:AlternateContent xmlns:mc="http://schemas.openxmlformats.org/markup-compatibility/2006" xmlns:a14="http://schemas.microsoft.com/office/drawing/2010/main">
          <mc:Choice Requires="a14">
            <p:sp>
              <p:nvSpPr>
                <p:cNvPr id="21" name="TextBox 455"/>
                <p:cNvSpPr txBox="1"/>
                <p:nvPr/>
              </p:nvSpPr>
              <p:spPr>
                <a:xfrm>
                  <a:off x="4309948" y="1657350"/>
                  <a:ext cx="513891" cy="400639"/>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0070C0"/>
                                </a:solidFill>
                                <a:latin typeface="Cambria Math" panose="02040503050406030204" pitchFamily="18" charset="0"/>
                              </a:rPr>
                            </m:ctrlPr>
                          </m:sSubPr>
                          <m:e>
                            <m:r>
                              <a:rPr lang="en-US" sz="2667" i="1">
                                <a:solidFill>
                                  <a:srgbClr val="0070C0"/>
                                </a:solidFill>
                                <a:latin typeface="Cambria Math"/>
                                <a:ea typeface="Cambria Math"/>
                              </a:rPr>
                              <m:t>𝜔</m:t>
                            </m:r>
                          </m:e>
                          <m:sub>
                            <m:r>
                              <a:rPr lang="en-US" sz="2667" i="1">
                                <a:solidFill>
                                  <a:srgbClr val="0070C0"/>
                                </a:solidFill>
                                <a:latin typeface="Cambria Math"/>
                              </a:rPr>
                              <m:t>𝑞</m:t>
                            </m:r>
                          </m:sub>
                        </m:sSub>
                      </m:oMath>
                    </m:oMathPara>
                  </a14:m>
                  <a:endParaRPr lang="en-US" sz="2667" dirty="0">
                    <a:solidFill>
                      <a:srgbClr val="0070C0"/>
                    </a:solidFill>
                  </a:endParaRPr>
                </a:p>
              </p:txBody>
            </p:sp>
          </mc:Choice>
          <mc:Fallback xmlns="">
            <p:sp>
              <p:nvSpPr>
                <p:cNvPr id="21" name="TextBox 455"/>
                <p:cNvSpPr txBox="1">
                  <a:spLocks noRot="1" noChangeAspect="1" noMove="1" noResize="1" noEditPoints="1" noAdjustHandles="1" noChangeArrowheads="1" noChangeShapeType="1" noTextEdit="1"/>
                </p:cNvSpPr>
                <p:nvPr/>
              </p:nvSpPr>
              <p:spPr>
                <a:xfrm>
                  <a:off x="4309948" y="1657350"/>
                  <a:ext cx="513891" cy="400639"/>
                </a:xfrm>
                <a:prstGeom prst="rect">
                  <a:avLst/>
                </a:prstGeom>
                <a:blipFill>
                  <a:blip r:embed="rId4"/>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101"/>
                <p:cNvSpPr txBox="1"/>
                <p:nvPr/>
              </p:nvSpPr>
              <p:spPr>
                <a:xfrm>
                  <a:off x="3170097" y="2826511"/>
                  <a:ext cx="497299"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667" i="1">
                                <a:solidFill>
                                  <a:srgbClr val="FF0000"/>
                                </a:solidFill>
                                <a:latin typeface="Cambria Math" panose="02040503050406030204" pitchFamily="18" charset="0"/>
                              </a:rPr>
                            </m:ctrlPr>
                          </m:sSubPr>
                          <m:e>
                            <m:r>
                              <a:rPr lang="en-US" sz="2667" i="1">
                                <a:solidFill>
                                  <a:srgbClr val="FF0000"/>
                                </a:solidFill>
                                <a:latin typeface="Cambria Math"/>
                                <a:ea typeface="Cambria Math"/>
                              </a:rPr>
                              <m:t>𝜔</m:t>
                            </m:r>
                          </m:e>
                          <m:sub>
                            <m:r>
                              <a:rPr lang="en-US" sz="2667" i="1">
                                <a:solidFill>
                                  <a:srgbClr val="FF0000"/>
                                </a:solidFill>
                                <a:latin typeface="Cambria Math"/>
                              </a:rPr>
                              <m:t>𝑐</m:t>
                            </m:r>
                          </m:sub>
                        </m:sSub>
                      </m:oMath>
                    </m:oMathPara>
                  </a14:m>
                  <a:endParaRPr lang="en-US" sz="2667" dirty="0">
                    <a:solidFill>
                      <a:srgbClr val="FF0000"/>
                    </a:solidFill>
                  </a:endParaRPr>
                </a:p>
              </p:txBody>
            </p:sp>
          </mc:Choice>
          <mc:Fallback xmlns="">
            <p:sp>
              <p:nvSpPr>
                <p:cNvPr id="22" name="TextBox 101"/>
                <p:cNvSpPr txBox="1">
                  <a:spLocks noRot="1" noChangeAspect="1" noMove="1" noResize="1" noEditPoints="1" noAdjustHandles="1" noChangeArrowheads="1" noChangeShapeType="1" noTextEdit="1"/>
                </p:cNvSpPr>
                <p:nvPr/>
              </p:nvSpPr>
              <p:spPr>
                <a:xfrm>
                  <a:off x="3170097" y="2826511"/>
                  <a:ext cx="497299" cy="377075"/>
                </a:xfrm>
                <a:prstGeom prst="rect">
                  <a:avLst/>
                </a:prstGeom>
                <a:blipFill>
                  <a:blip r:embed="rId5"/>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102"/>
                <p:cNvSpPr txBox="1"/>
                <p:nvPr/>
              </p:nvSpPr>
              <p:spPr>
                <a:xfrm>
                  <a:off x="4959315" y="2176395"/>
                  <a:ext cx="371303" cy="377075"/>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r>
                          <a:rPr lang="en-US" sz="2667" i="1">
                            <a:solidFill>
                              <a:srgbClr val="00B050"/>
                            </a:solidFill>
                            <a:latin typeface="Cambria Math"/>
                          </a:rPr>
                          <m:t>𝑔</m:t>
                        </m:r>
                      </m:oMath>
                    </m:oMathPara>
                  </a14:m>
                  <a:endParaRPr lang="en-US" sz="2667" dirty="0">
                    <a:solidFill>
                      <a:srgbClr val="00B050"/>
                    </a:solidFill>
                  </a:endParaRPr>
                </a:p>
              </p:txBody>
            </p:sp>
          </mc:Choice>
          <mc:Fallback xmlns="">
            <p:sp>
              <p:nvSpPr>
                <p:cNvPr id="23" name="TextBox 102"/>
                <p:cNvSpPr txBox="1">
                  <a:spLocks noRot="1" noChangeAspect="1" noMove="1" noResize="1" noEditPoints="1" noAdjustHandles="1" noChangeArrowheads="1" noChangeShapeType="1" noTextEdit="1"/>
                </p:cNvSpPr>
                <p:nvPr/>
              </p:nvSpPr>
              <p:spPr>
                <a:xfrm>
                  <a:off x="4959315" y="2176395"/>
                  <a:ext cx="371303" cy="377075"/>
                </a:xfrm>
                <a:prstGeom prst="rect">
                  <a:avLst/>
                </a:prstGeom>
                <a:blipFill>
                  <a:blip r:embed="rId6"/>
                  <a:stretch>
                    <a:fillRect b="-12500"/>
                  </a:stretch>
                </a:blipFill>
              </p:spPr>
              <p:txBody>
                <a:bodyPr/>
                <a:lstStyle/>
                <a:p>
                  <a:r>
                    <a:rPr lang="en-US">
                      <a:noFill/>
                    </a:rPr>
                    <a:t> </a:t>
                  </a:r>
                </a:p>
              </p:txBody>
            </p:sp>
          </mc:Fallback>
        </mc:AlternateContent>
      </p:grpSp>
      <p:sp>
        <p:nvSpPr>
          <p:cNvPr id="56" name="Rectangle 55"/>
          <p:cNvSpPr/>
          <p:nvPr/>
        </p:nvSpPr>
        <p:spPr bwMode="auto">
          <a:xfrm>
            <a:off x="3250028" y="2946893"/>
            <a:ext cx="626037" cy="1113958"/>
          </a:xfrm>
          <a:prstGeom prst="rect">
            <a:avLst/>
          </a:prstGeom>
          <a:solidFill>
            <a:srgbClr val="00B050">
              <a:alpha val="30196"/>
            </a:srgbClr>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p:sp>
        <p:nvSpPr>
          <p:cNvPr id="5" name="Rectangle 4">
            <a:extLst>
              <a:ext uri="{FF2B5EF4-FFF2-40B4-BE49-F238E27FC236}">
                <a16:creationId xmlns:a16="http://schemas.microsoft.com/office/drawing/2014/main" id="{23875723-A984-419F-8ED7-3E760CED19BE}"/>
              </a:ext>
            </a:extLst>
          </p:cNvPr>
          <p:cNvSpPr/>
          <p:nvPr/>
        </p:nvSpPr>
        <p:spPr>
          <a:xfrm>
            <a:off x="516747" y="934226"/>
            <a:ext cx="5236498" cy="830997"/>
          </a:xfrm>
          <a:prstGeom prst="rect">
            <a:avLst/>
          </a:prstGeom>
        </p:spPr>
        <p:txBody>
          <a:bodyPr wrap="none">
            <a:spAutoFit/>
          </a:bodyPr>
          <a:lstStyle/>
          <a:p>
            <a:pPr marL="457200" indent="-457200">
              <a:buFont typeface="Arial" panose="020B0604020202020204" pitchFamily="34" charset="0"/>
              <a:buChar char="•"/>
            </a:pPr>
            <a:r>
              <a:rPr lang="en-US" sz="2400" dirty="0">
                <a:latin typeface="Adobe Garamond Pro" panose="02020502060506020403" pitchFamily="18" charset="0"/>
              </a:rPr>
              <a:t>Cavity-QED with a macroscopic atom</a:t>
            </a:r>
          </a:p>
          <a:p>
            <a:pPr marL="457200" indent="-457200">
              <a:buFont typeface="Arial" panose="020B0604020202020204" pitchFamily="34" charset="0"/>
              <a:buChar char="•"/>
            </a:pPr>
            <a:r>
              <a:rPr lang="en-US" sz="2400" b="1" dirty="0">
                <a:solidFill>
                  <a:schemeClr val="accent2">
                    <a:lumMod val="60000"/>
                    <a:lumOff val="40000"/>
                  </a:schemeClr>
                </a:solidFill>
                <a:latin typeface="Adobe Garamond Pro" panose="02020502060506020403" pitchFamily="18" charset="0"/>
              </a:rPr>
              <a:t>Cavity size ~ wavelength</a:t>
            </a:r>
          </a:p>
        </p:txBody>
      </p:sp>
      <p:sp>
        <p:nvSpPr>
          <p:cNvPr id="49" name="Rectangle 48">
            <a:extLst>
              <a:ext uri="{FF2B5EF4-FFF2-40B4-BE49-F238E27FC236}">
                <a16:creationId xmlns:a16="http://schemas.microsoft.com/office/drawing/2014/main" id="{C7EE5FE8-114A-4DD3-B1D1-D11C46211307}"/>
              </a:ext>
            </a:extLst>
          </p:cNvPr>
          <p:cNvSpPr/>
          <p:nvPr/>
        </p:nvSpPr>
        <p:spPr bwMode="auto">
          <a:xfrm>
            <a:off x="2898488" y="2946893"/>
            <a:ext cx="1739033" cy="1177250"/>
          </a:xfrm>
          <a:prstGeom prst="rect">
            <a:avLst/>
          </a:prstGeom>
          <a:solidFill>
            <a:schemeClr val="bg1"/>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p:pic>
        <p:nvPicPr>
          <p:cNvPr id="34" name="Picture 5">
            <a:extLst>
              <a:ext uri="{FF2B5EF4-FFF2-40B4-BE49-F238E27FC236}">
                <a16:creationId xmlns:a16="http://schemas.microsoft.com/office/drawing/2014/main" id="{6CCD3502-2C5D-E84E-AB82-3CA3EA91F2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44" t="46733" r="62501" b="34297"/>
          <a:stretch/>
        </p:blipFill>
        <p:spPr bwMode="auto">
          <a:xfrm>
            <a:off x="3327361" y="5246357"/>
            <a:ext cx="1601762" cy="12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a:extLst>
              <a:ext uri="{FF2B5EF4-FFF2-40B4-BE49-F238E27FC236}">
                <a16:creationId xmlns:a16="http://schemas.microsoft.com/office/drawing/2014/main" id="{D6EE4751-E765-184E-9F31-7740C62866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600" t="16592" r="2093" b="66198"/>
          <a:stretch/>
        </p:blipFill>
        <p:spPr bwMode="auto">
          <a:xfrm>
            <a:off x="1626308" y="5378868"/>
            <a:ext cx="1573105" cy="110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a:extLst>
              <a:ext uri="{FF2B5EF4-FFF2-40B4-BE49-F238E27FC236}">
                <a16:creationId xmlns:a16="http://schemas.microsoft.com/office/drawing/2014/main" id="{64D5AF6D-07AE-E845-BFB7-6BFAB95EDBF5}"/>
              </a:ext>
            </a:extLst>
          </p:cNvPr>
          <p:cNvPicPr>
            <a:picLocks noChangeAspect="1"/>
          </p:cNvPicPr>
          <p:nvPr/>
        </p:nvPicPr>
        <p:blipFill>
          <a:blip r:embed="rId8"/>
          <a:stretch>
            <a:fillRect/>
          </a:stretch>
        </p:blipFill>
        <p:spPr>
          <a:xfrm>
            <a:off x="170688" y="2694234"/>
            <a:ext cx="4450260" cy="2746446"/>
          </a:xfrm>
          <a:prstGeom prst="rect">
            <a:avLst/>
          </a:prstGeom>
        </p:spPr>
      </p:pic>
      <p:sp>
        <p:nvSpPr>
          <p:cNvPr id="40" name="Rectangle 39">
            <a:extLst>
              <a:ext uri="{FF2B5EF4-FFF2-40B4-BE49-F238E27FC236}">
                <a16:creationId xmlns:a16="http://schemas.microsoft.com/office/drawing/2014/main" id="{E8B83090-E03D-114C-9F62-528FA6F261BA}"/>
              </a:ext>
            </a:extLst>
          </p:cNvPr>
          <p:cNvSpPr/>
          <p:nvPr/>
        </p:nvSpPr>
        <p:spPr bwMode="auto">
          <a:xfrm>
            <a:off x="3359291" y="3728471"/>
            <a:ext cx="1185436" cy="1580194"/>
          </a:xfrm>
          <a:prstGeom prst="rect">
            <a:avLst/>
          </a:prstGeom>
          <a:solidFill>
            <a:srgbClr val="0070C0">
              <a:alpha val="30196"/>
            </a:srgbClr>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p:sp>
        <p:nvSpPr>
          <p:cNvPr id="47" name="Rectangle 46">
            <a:extLst>
              <a:ext uri="{FF2B5EF4-FFF2-40B4-BE49-F238E27FC236}">
                <a16:creationId xmlns:a16="http://schemas.microsoft.com/office/drawing/2014/main" id="{5A8F226C-BA2F-F84B-BAD7-3239EB1990C2}"/>
              </a:ext>
            </a:extLst>
          </p:cNvPr>
          <p:cNvSpPr/>
          <p:nvPr/>
        </p:nvSpPr>
        <p:spPr bwMode="auto">
          <a:xfrm>
            <a:off x="1516917" y="3735382"/>
            <a:ext cx="1351274" cy="1580194"/>
          </a:xfrm>
          <a:prstGeom prst="rect">
            <a:avLst/>
          </a:prstGeom>
          <a:solidFill>
            <a:srgbClr val="FF0000">
              <a:alpha val="30196"/>
            </a:srgbClr>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p:sp>
        <p:nvSpPr>
          <p:cNvPr id="48" name="Rectangle 47">
            <a:extLst>
              <a:ext uri="{FF2B5EF4-FFF2-40B4-BE49-F238E27FC236}">
                <a16:creationId xmlns:a16="http://schemas.microsoft.com/office/drawing/2014/main" id="{3B539829-E91C-124B-904D-5C38C5207731}"/>
              </a:ext>
            </a:extLst>
          </p:cNvPr>
          <p:cNvSpPr/>
          <p:nvPr/>
        </p:nvSpPr>
        <p:spPr bwMode="auto">
          <a:xfrm>
            <a:off x="2865158" y="4420810"/>
            <a:ext cx="497167" cy="304973"/>
          </a:xfrm>
          <a:prstGeom prst="rect">
            <a:avLst/>
          </a:prstGeom>
          <a:solidFill>
            <a:srgbClr val="00B050">
              <a:alpha val="30196"/>
            </a:srgbClr>
          </a:solidFill>
          <a:ln>
            <a:noFill/>
          </a:ln>
          <a:effectLst/>
        </p:spPr>
        <p:txBody>
          <a:bodyPr vert="horz" wrap="square" lIns="121920" tIns="60960" rIns="121920" bIns="60960" numCol="1" rtlCol="0" anchor="ctr" anchorCtr="0" compatLnSpc="1">
            <a:prstTxWarp prst="textNoShape">
              <a:avLst/>
            </a:prstTxWarp>
            <a:spAutoFit/>
          </a:bodyPr>
          <a:lstStyle/>
          <a:p>
            <a:pPr defTabSz="1219170">
              <a:spcBef>
                <a:spcPct val="20000"/>
              </a:spcBef>
              <a:buFont typeface="Wingdings" pitchFamily="2" charset="2"/>
              <a:buChar char="²"/>
            </a:pPr>
            <a:endParaRPr lang="en-US" sz="2400">
              <a:latin typeface="Arial" charset="0"/>
            </a:endParaRPr>
          </a:p>
        </p:txBody>
      </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9B10697B-B528-4E72-B675-AA2AE5B8A755}"/>
                  </a:ext>
                </a:extLst>
              </p:cNvPr>
              <p:cNvSpPr/>
              <p:nvPr/>
            </p:nvSpPr>
            <p:spPr>
              <a:xfrm>
                <a:off x="2701093" y="1828515"/>
                <a:ext cx="5525533" cy="686085"/>
              </a:xfrm>
              <a:prstGeom prst="rect">
                <a:avLst/>
              </a:prstGeom>
              <a:solidFill>
                <a:schemeClr val="bg1">
                  <a:lumMod val="75000"/>
                  <a:alpha val="10000"/>
                </a:schemeClr>
              </a:solidFill>
              <a:ln w="15875">
                <a:solidFill>
                  <a:schemeClr val="bg1">
                    <a:lumMod val="65000"/>
                  </a:schemeClr>
                </a:solidFill>
              </a:ln>
            </p:spPr>
            <p:txBody>
              <a:bodyPr wrap="square">
                <a:spAutoFit/>
              </a:bodyPr>
              <a:lstStyle/>
              <a:p>
                <a:pPr algn="ctr">
                  <a:lnSpc>
                    <a:spcPct val="150000"/>
                  </a:lnSpc>
                </a:pPr>
                <a14:m>
                  <m:oMathPara xmlns:m="http://schemas.openxmlformats.org/officeDocument/2006/math">
                    <m:oMathParaPr>
                      <m:jc m:val="centerGroup"/>
                    </m:oMathParaPr>
                    <m:oMath xmlns:m="http://schemas.openxmlformats.org/officeDocument/2006/math">
                      <m:r>
                        <a:rPr lang="en-US" sz="2200" i="1">
                          <a:latin typeface="Cambria Math"/>
                        </a:rPr>
                        <m:t>𝐻</m:t>
                      </m:r>
                      <m:r>
                        <a:rPr lang="en-US" sz="2200" i="1">
                          <a:latin typeface="Cambria Math"/>
                        </a:rPr>
                        <m:t>=</m:t>
                      </m:r>
                      <m:sSub>
                        <m:sSubPr>
                          <m:ctrlPr>
                            <a:rPr lang="en-US" sz="2200" i="1">
                              <a:solidFill>
                                <a:srgbClr val="FF0000"/>
                              </a:solidFill>
                              <a:latin typeface="Cambria Math" panose="02040503050406030204" pitchFamily="18" charset="0"/>
                            </a:rPr>
                          </m:ctrlPr>
                        </m:sSubPr>
                        <m:e>
                          <m:r>
                            <a:rPr lang="en-US" sz="2200" i="1">
                              <a:solidFill>
                                <a:srgbClr val="FF0000"/>
                              </a:solidFill>
                              <a:latin typeface="Cambria Math"/>
                              <a:ea typeface="Cambria Math"/>
                            </a:rPr>
                            <m:t>𝜔</m:t>
                          </m:r>
                        </m:e>
                        <m:sub>
                          <m:r>
                            <a:rPr lang="en-US" sz="2200" i="1">
                              <a:solidFill>
                                <a:srgbClr val="FF0000"/>
                              </a:solidFill>
                              <a:latin typeface="Cambria Math"/>
                            </a:rPr>
                            <m:t>𝑐</m:t>
                          </m:r>
                        </m:sub>
                      </m:sSub>
                      <m:d>
                        <m:dPr>
                          <m:ctrlPr>
                            <a:rPr lang="en-US" sz="2200" i="1">
                              <a:solidFill>
                                <a:srgbClr val="FF0000"/>
                              </a:solidFill>
                              <a:latin typeface="Cambria Math" panose="02040503050406030204" pitchFamily="18" charset="0"/>
                            </a:rPr>
                          </m:ctrlPr>
                        </m:dPr>
                        <m:e>
                          <m:sSup>
                            <m:sSupPr>
                              <m:ctrlPr>
                                <a:rPr lang="en-US" sz="2200" i="1">
                                  <a:solidFill>
                                    <a:srgbClr val="FF0000"/>
                                  </a:solidFill>
                                  <a:latin typeface="Cambria Math" panose="02040503050406030204" pitchFamily="18" charset="0"/>
                                </a:rPr>
                              </m:ctrlPr>
                            </m:sSupPr>
                            <m:e>
                              <m:r>
                                <a:rPr lang="en-US" sz="2200" i="1">
                                  <a:solidFill>
                                    <a:srgbClr val="FF0000"/>
                                  </a:solidFill>
                                  <a:latin typeface="Cambria Math"/>
                                </a:rPr>
                                <m:t>𝑎</m:t>
                              </m:r>
                            </m:e>
                            <m:sup>
                              <m:r>
                                <a:rPr lang="en-US" sz="2200" i="1">
                                  <a:solidFill>
                                    <a:srgbClr val="FF0000"/>
                                  </a:solidFill>
                                  <a:latin typeface="Cambria Math"/>
                                  <a:ea typeface="Cambria Math"/>
                                </a:rPr>
                                <m:t>†</m:t>
                              </m:r>
                            </m:sup>
                          </m:sSup>
                          <m:r>
                            <a:rPr lang="en-US" sz="2200" i="1">
                              <a:solidFill>
                                <a:srgbClr val="FF0000"/>
                              </a:solidFill>
                              <a:latin typeface="Cambria Math"/>
                            </a:rPr>
                            <m:t>𝑎</m:t>
                          </m:r>
                          <m:r>
                            <a:rPr lang="en-US" sz="2200" i="1">
                              <a:solidFill>
                                <a:srgbClr val="FF0000"/>
                              </a:solidFill>
                              <a:latin typeface="Cambria Math"/>
                            </a:rPr>
                            <m:t>+</m:t>
                          </m:r>
                          <m:box>
                            <m:boxPr>
                              <m:ctrlPr>
                                <a:rPr lang="en-US" sz="2200" i="1">
                                  <a:solidFill>
                                    <a:srgbClr val="FF0000"/>
                                  </a:solidFill>
                                  <a:latin typeface="Cambria Math" panose="02040503050406030204" pitchFamily="18" charset="0"/>
                                </a:rPr>
                              </m:ctrlPr>
                            </m:boxPr>
                            <m:e>
                              <m:argPr>
                                <m:argSz m:val="-1"/>
                              </m:argPr>
                              <m:f>
                                <m:fPr>
                                  <m:ctrlPr>
                                    <a:rPr lang="en-US" sz="2200" i="1">
                                      <a:solidFill>
                                        <a:srgbClr val="FF0000"/>
                                      </a:solidFill>
                                      <a:latin typeface="Cambria Math" panose="02040503050406030204" pitchFamily="18" charset="0"/>
                                    </a:rPr>
                                  </m:ctrlPr>
                                </m:fPr>
                                <m:num>
                                  <m:r>
                                    <a:rPr lang="en-US" sz="2200" i="1">
                                      <a:solidFill>
                                        <a:srgbClr val="FF0000"/>
                                      </a:solidFill>
                                      <a:latin typeface="Cambria Math"/>
                                    </a:rPr>
                                    <m:t>1</m:t>
                                  </m:r>
                                </m:num>
                                <m:den>
                                  <m:r>
                                    <a:rPr lang="en-US" sz="2200" i="1">
                                      <a:solidFill>
                                        <a:srgbClr val="FF0000"/>
                                      </a:solidFill>
                                      <a:latin typeface="Cambria Math"/>
                                    </a:rPr>
                                    <m:t>2</m:t>
                                  </m:r>
                                </m:den>
                              </m:f>
                            </m:e>
                          </m:box>
                        </m:e>
                      </m:d>
                      <m:r>
                        <a:rPr lang="en-US" sz="2200" i="1">
                          <a:latin typeface="Cambria Math"/>
                        </a:rPr>
                        <m:t>+</m:t>
                      </m:r>
                      <m:box>
                        <m:boxPr>
                          <m:ctrlPr>
                            <a:rPr lang="en-US" sz="2200" i="1">
                              <a:solidFill>
                                <a:srgbClr val="0070C0"/>
                              </a:solidFill>
                              <a:latin typeface="Cambria Math" panose="02040503050406030204" pitchFamily="18" charset="0"/>
                            </a:rPr>
                          </m:ctrlPr>
                        </m:boxPr>
                        <m:e>
                          <m:argPr>
                            <m:argSz m:val="-1"/>
                          </m:argPr>
                          <m:f>
                            <m:fPr>
                              <m:ctrlPr>
                                <a:rPr lang="en-US" sz="2200" i="1">
                                  <a:solidFill>
                                    <a:srgbClr val="0070C0"/>
                                  </a:solidFill>
                                  <a:latin typeface="Cambria Math" panose="02040503050406030204" pitchFamily="18" charset="0"/>
                                </a:rPr>
                              </m:ctrlPr>
                            </m:fPr>
                            <m:num>
                              <m:r>
                                <a:rPr lang="en-US" sz="2200" i="1">
                                  <a:solidFill>
                                    <a:srgbClr val="0070C0"/>
                                  </a:solidFill>
                                  <a:latin typeface="Cambria Math"/>
                                </a:rPr>
                                <m:t>1</m:t>
                              </m:r>
                            </m:num>
                            <m:den>
                              <m:r>
                                <a:rPr lang="en-US" sz="2200" i="1">
                                  <a:solidFill>
                                    <a:srgbClr val="0070C0"/>
                                  </a:solidFill>
                                  <a:latin typeface="Cambria Math"/>
                                </a:rPr>
                                <m:t>2</m:t>
                              </m:r>
                            </m:den>
                          </m:f>
                        </m:e>
                      </m:box>
                      <m:sSub>
                        <m:sSubPr>
                          <m:ctrlPr>
                            <a:rPr lang="en-US" sz="2200" i="1">
                              <a:solidFill>
                                <a:srgbClr val="0070C0"/>
                              </a:solidFill>
                              <a:latin typeface="Cambria Math" panose="02040503050406030204" pitchFamily="18" charset="0"/>
                            </a:rPr>
                          </m:ctrlPr>
                        </m:sSubPr>
                        <m:e>
                          <m:r>
                            <a:rPr lang="en-US" sz="2200" i="1">
                              <a:solidFill>
                                <a:srgbClr val="0070C0"/>
                              </a:solidFill>
                              <a:latin typeface="Cambria Math"/>
                              <a:ea typeface="Cambria Math"/>
                            </a:rPr>
                            <m:t>𝜔</m:t>
                          </m:r>
                        </m:e>
                        <m:sub>
                          <m:r>
                            <a:rPr lang="en-US" sz="2200" i="1">
                              <a:solidFill>
                                <a:srgbClr val="0070C0"/>
                              </a:solidFill>
                              <a:latin typeface="Cambria Math"/>
                            </a:rPr>
                            <m:t>𝑞</m:t>
                          </m:r>
                        </m:sub>
                      </m:sSub>
                      <m:sSub>
                        <m:sSubPr>
                          <m:ctrlPr>
                            <a:rPr lang="en-US" sz="2200" i="1">
                              <a:solidFill>
                                <a:srgbClr val="0070C0"/>
                              </a:solidFill>
                              <a:latin typeface="Cambria Math" panose="02040503050406030204" pitchFamily="18" charset="0"/>
                            </a:rPr>
                          </m:ctrlPr>
                        </m:sSubPr>
                        <m:e>
                          <m:r>
                            <a:rPr lang="en-US" sz="2200" i="1">
                              <a:solidFill>
                                <a:srgbClr val="0070C0"/>
                              </a:solidFill>
                              <a:latin typeface="Cambria Math"/>
                              <a:ea typeface="Cambria Math"/>
                            </a:rPr>
                            <m:t>𝜎</m:t>
                          </m:r>
                        </m:e>
                        <m:sub>
                          <m:r>
                            <a:rPr lang="en-US" sz="2200" i="1">
                              <a:solidFill>
                                <a:srgbClr val="0070C0"/>
                              </a:solidFill>
                              <a:latin typeface="Cambria Math"/>
                            </a:rPr>
                            <m:t>𝑧</m:t>
                          </m:r>
                        </m:sub>
                      </m:sSub>
                      <m:r>
                        <a:rPr lang="en-US" sz="2200" i="1">
                          <a:latin typeface="Cambria Math"/>
                        </a:rPr>
                        <m:t>+</m:t>
                      </m:r>
                      <m:r>
                        <a:rPr lang="en-US" sz="2200" i="1">
                          <a:solidFill>
                            <a:srgbClr val="00B050"/>
                          </a:solidFill>
                          <a:latin typeface="Cambria Math"/>
                        </a:rPr>
                        <m:t>𝑔</m:t>
                      </m:r>
                      <m:d>
                        <m:dPr>
                          <m:ctrlPr>
                            <a:rPr lang="en-US" sz="2200" i="1">
                              <a:solidFill>
                                <a:srgbClr val="00B050"/>
                              </a:solidFill>
                              <a:latin typeface="Cambria Math" panose="02040503050406030204" pitchFamily="18" charset="0"/>
                            </a:rPr>
                          </m:ctrlPr>
                        </m:dPr>
                        <m:e>
                          <m:sSub>
                            <m:sSubPr>
                              <m:ctrlPr>
                                <a:rPr lang="en-US" sz="2200" i="1">
                                  <a:solidFill>
                                    <a:srgbClr val="00B050"/>
                                  </a:solidFill>
                                  <a:latin typeface="Cambria Math" panose="02040503050406030204" pitchFamily="18" charset="0"/>
                                </a:rPr>
                              </m:ctrlPr>
                            </m:sSubPr>
                            <m:e>
                              <m:r>
                                <a:rPr lang="en-US" sz="2200" i="1">
                                  <a:solidFill>
                                    <a:srgbClr val="00B050"/>
                                  </a:solidFill>
                                  <a:latin typeface="Cambria Math"/>
                                  <a:ea typeface="Cambria Math"/>
                                </a:rPr>
                                <m:t>𝜎</m:t>
                              </m:r>
                            </m:e>
                            <m:sub>
                              <m:r>
                                <a:rPr lang="en-US" sz="2200" i="1">
                                  <a:solidFill>
                                    <a:srgbClr val="00B050"/>
                                  </a:solidFill>
                                  <a:latin typeface="Cambria Math"/>
                                </a:rPr>
                                <m:t>+</m:t>
                              </m:r>
                            </m:sub>
                          </m:sSub>
                          <m:r>
                            <a:rPr lang="en-US" sz="2200" i="1">
                              <a:solidFill>
                                <a:srgbClr val="00B050"/>
                              </a:solidFill>
                              <a:latin typeface="Cambria Math"/>
                            </a:rPr>
                            <m:t>𝑎</m:t>
                          </m:r>
                          <m:r>
                            <a:rPr lang="en-US" sz="2200" i="1">
                              <a:solidFill>
                                <a:srgbClr val="00B050"/>
                              </a:solidFill>
                              <a:latin typeface="Cambria Math"/>
                            </a:rPr>
                            <m:t>+</m:t>
                          </m:r>
                          <m:sSub>
                            <m:sSubPr>
                              <m:ctrlPr>
                                <a:rPr lang="en-US" sz="2200" i="1">
                                  <a:solidFill>
                                    <a:srgbClr val="00B050"/>
                                  </a:solidFill>
                                  <a:latin typeface="Cambria Math" panose="02040503050406030204" pitchFamily="18" charset="0"/>
                                </a:rPr>
                              </m:ctrlPr>
                            </m:sSubPr>
                            <m:e>
                              <m:r>
                                <a:rPr lang="en-US" sz="2200" i="1">
                                  <a:solidFill>
                                    <a:srgbClr val="00B050"/>
                                  </a:solidFill>
                                  <a:latin typeface="Cambria Math"/>
                                  <a:ea typeface="Cambria Math"/>
                                </a:rPr>
                                <m:t>𝜎</m:t>
                              </m:r>
                            </m:e>
                            <m:sub>
                              <m:r>
                                <a:rPr lang="en-US" sz="2200" i="1">
                                  <a:solidFill>
                                    <a:srgbClr val="00B050"/>
                                  </a:solidFill>
                                  <a:latin typeface="Cambria Math"/>
                                </a:rPr>
                                <m:t>−</m:t>
                              </m:r>
                            </m:sub>
                          </m:sSub>
                          <m:sSup>
                            <m:sSupPr>
                              <m:ctrlPr>
                                <a:rPr lang="en-US" sz="2200" i="1">
                                  <a:solidFill>
                                    <a:srgbClr val="00B050"/>
                                  </a:solidFill>
                                  <a:latin typeface="Cambria Math" panose="02040503050406030204" pitchFamily="18" charset="0"/>
                                </a:rPr>
                              </m:ctrlPr>
                            </m:sSupPr>
                            <m:e>
                              <m:r>
                                <a:rPr lang="en-US" sz="2200" i="1">
                                  <a:solidFill>
                                    <a:srgbClr val="00B050"/>
                                  </a:solidFill>
                                  <a:latin typeface="Cambria Math"/>
                                </a:rPr>
                                <m:t>𝑎</m:t>
                              </m:r>
                            </m:e>
                            <m:sup>
                              <m:r>
                                <a:rPr lang="en-US" sz="2200" i="1">
                                  <a:solidFill>
                                    <a:srgbClr val="00B050"/>
                                  </a:solidFill>
                                  <a:latin typeface="Cambria Math"/>
                                  <a:ea typeface="Cambria Math"/>
                                </a:rPr>
                                <m:t>†</m:t>
                              </m:r>
                            </m:sup>
                          </m:sSup>
                        </m:e>
                      </m:d>
                    </m:oMath>
                  </m:oMathPara>
                </a14:m>
                <a:endParaRPr lang="en-US" sz="2200" dirty="0">
                  <a:latin typeface="Adobe Garamond Pro" pitchFamily="18" charset="0"/>
                </a:endParaRPr>
              </a:p>
            </p:txBody>
          </p:sp>
        </mc:Choice>
        <mc:Fallback xmlns="">
          <p:sp>
            <p:nvSpPr>
              <p:cNvPr id="50" name="Rectangle 49">
                <a:extLst>
                  <a:ext uri="{FF2B5EF4-FFF2-40B4-BE49-F238E27FC236}">
                    <a16:creationId xmlns:a16="http://schemas.microsoft.com/office/drawing/2014/main" id="{9B10697B-B528-4E72-B675-AA2AE5B8A755}"/>
                  </a:ext>
                </a:extLst>
              </p:cNvPr>
              <p:cNvSpPr>
                <a:spLocks noRot="1" noChangeAspect="1" noMove="1" noResize="1" noEditPoints="1" noAdjustHandles="1" noChangeArrowheads="1" noChangeShapeType="1" noTextEdit="1"/>
              </p:cNvSpPr>
              <p:nvPr/>
            </p:nvSpPr>
            <p:spPr>
              <a:xfrm>
                <a:off x="2701093" y="1828515"/>
                <a:ext cx="5525533" cy="686085"/>
              </a:xfrm>
              <a:prstGeom prst="rect">
                <a:avLst/>
              </a:prstGeom>
              <a:blipFill>
                <a:blip r:embed="rId9"/>
                <a:stretch>
                  <a:fillRect/>
                </a:stretch>
              </a:blipFill>
              <a:ln w="15875">
                <a:solidFill>
                  <a:schemeClr val="bg1">
                    <a:lumMod val="65000"/>
                  </a:schemeClr>
                </a:solidFill>
              </a:ln>
            </p:spPr>
            <p:txBody>
              <a:bodyPr/>
              <a:lstStyle/>
              <a:p>
                <a:r>
                  <a:rPr lang="en-US">
                    <a:noFill/>
                  </a:rPr>
                  <a:t> </a:t>
                </a:r>
              </a:p>
            </p:txBody>
          </p:sp>
        </mc:Fallback>
      </mc:AlternateContent>
      <p:grpSp>
        <p:nvGrpSpPr>
          <p:cNvPr id="69" name="Group 68">
            <a:extLst>
              <a:ext uri="{FF2B5EF4-FFF2-40B4-BE49-F238E27FC236}">
                <a16:creationId xmlns:a16="http://schemas.microsoft.com/office/drawing/2014/main" id="{0FDA59BC-DD74-457B-A697-5DEDACD08A52}"/>
              </a:ext>
            </a:extLst>
          </p:cNvPr>
          <p:cNvGrpSpPr/>
          <p:nvPr/>
        </p:nvGrpSpPr>
        <p:grpSpPr>
          <a:xfrm>
            <a:off x="8729472" y="832104"/>
            <a:ext cx="2548601" cy="1702120"/>
            <a:chOff x="2977959" y="1397564"/>
            <a:chExt cx="3223613" cy="2030356"/>
          </a:xfrm>
        </p:grpSpPr>
        <p:pic>
          <p:nvPicPr>
            <p:cNvPr id="70" name="Picture 69">
              <a:extLst>
                <a:ext uri="{FF2B5EF4-FFF2-40B4-BE49-F238E27FC236}">
                  <a16:creationId xmlns:a16="http://schemas.microsoft.com/office/drawing/2014/main" id="{24338B46-08A4-490D-8CE2-8A96F68260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77959" y="1397564"/>
              <a:ext cx="3223613" cy="2030356"/>
            </a:xfrm>
            <a:prstGeom prst="rect">
              <a:avLst/>
            </a:prstGeom>
          </p:spPr>
        </p:pic>
        <p:sp>
          <p:nvSpPr>
            <p:cNvPr id="71" name="Arc 70">
              <a:extLst>
                <a:ext uri="{FF2B5EF4-FFF2-40B4-BE49-F238E27FC236}">
                  <a16:creationId xmlns:a16="http://schemas.microsoft.com/office/drawing/2014/main" id="{630FA397-7631-4EB6-BF48-8B597845C073}"/>
                </a:ext>
              </a:extLst>
            </p:cNvPr>
            <p:cNvSpPr/>
            <p:nvPr/>
          </p:nvSpPr>
          <p:spPr bwMode="auto">
            <a:xfrm>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med" len="med"/>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solidFill>
                  <a:srgbClr val="00B050"/>
                </a:solidFill>
              </a:endParaRPr>
            </a:p>
          </p:txBody>
        </p:sp>
        <p:sp>
          <p:nvSpPr>
            <p:cNvPr id="72" name="Arc 71">
              <a:extLst>
                <a:ext uri="{FF2B5EF4-FFF2-40B4-BE49-F238E27FC236}">
                  <a16:creationId xmlns:a16="http://schemas.microsoft.com/office/drawing/2014/main" id="{0DEC8168-E01B-47EB-8E76-B51A3FABD89F}"/>
                </a:ext>
              </a:extLst>
            </p:cNvPr>
            <p:cNvSpPr/>
            <p:nvPr/>
          </p:nvSpPr>
          <p:spPr bwMode="auto">
            <a:xfrm rot="10800000">
              <a:off x="4920623" y="2164217"/>
              <a:ext cx="494039" cy="497050"/>
            </a:xfrm>
            <a:prstGeom prst="arc">
              <a:avLst>
                <a:gd name="adj1" fmla="val 11661515"/>
                <a:gd name="adj2" fmla="val 20611764"/>
              </a:avLst>
            </a:prstGeom>
            <a:noFill/>
            <a:ln w="38100" cap="flat" cmpd="sng" algn="ctr">
              <a:solidFill>
                <a:srgbClr val="00B050"/>
              </a:solidFill>
              <a:prstDash val="solid"/>
              <a:round/>
              <a:headEnd type="triangle" w="lg" len="lg"/>
              <a:tailEnd type="none" w="lg" len="lg"/>
            </a:ln>
            <a:effectLst/>
          </p:spPr>
          <p:txBody>
            <a:bodyPr vert="horz" wrap="square" lIns="121920" tIns="60960" rIns="121920" bIns="60960" numCol="1" rtlCol="0" anchor="t" anchorCtr="0" compatLnSpc="1"/>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defTabSz="5852014"/>
              <a:endParaRPr lang="en-US" sz="2667"/>
            </a:p>
          </p:txBody>
        </p:sp>
        <mc:AlternateContent xmlns:mc="http://schemas.openxmlformats.org/markup-compatibility/2006" xmlns:a14="http://schemas.microsoft.com/office/drawing/2010/main">
          <mc:Choice Requires="a14">
            <p:sp>
              <p:nvSpPr>
                <p:cNvPr id="73" name="TextBox 455">
                  <a:extLst>
                    <a:ext uri="{FF2B5EF4-FFF2-40B4-BE49-F238E27FC236}">
                      <a16:creationId xmlns:a16="http://schemas.microsoft.com/office/drawing/2014/main" id="{22370B5D-1C1F-45BC-9682-1EC575E38DF3}"/>
                    </a:ext>
                  </a:extLst>
                </p:cNvPr>
                <p:cNvSpPr txBox="1"/>
                <p:nvPr/>
              </p:nvSpPr>
              <p:spPr>
                <a:xfrm>
                  <a:off x="4332820" y="1455757"/>
                  <a:ext cx="802755" cy="584729"/>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a:ea typeface="Cambria Math"/>
                              </a:rPr>
                              <m:t>𝜔</m:t>
                            </m:r>
                          </m:e>
                          <m:sub>
                            <m:r>
                              <a:rPr lang="en-US" sz="2400" i="1">
                                <a:solidFill>
                                  <a:srgbClr val="0070C0"/>
                                </a:solidFill>
                                <a:latin typeface="Cambria Math"/>
                              </a:rPr>
                              <m:t>𝑞</m:t>
                            </m:r>
                          </m:sub>
                        </m:sSub>
                      </m:oMath>
                    </m:oMathPara>
                  </a14:m>
                  <a:endParaRPr lang="en-US" sz="2400" dirty="0">
                    <a:solidFill>
                      <a:srgbClr val="0070C0"/>
                    </a:solidFill>
                  </a:endParaRPr>
                </a:p>
              </p:txBody>
            </p:sp>
          </mc:Choice>
          <mc:Fallback xmlns="">
            <p:sp>
              <p:nvSpPr>
                <p:cNvPr id="73" name="TextBox 455">
                  <a:extLst>
                    <a:ext uri="{FF2B5EF4-FFF2-40B4-BE49-F238E27FC236}">
                      <a16:creationId xmlns:a16="http://schemas.microsoft.com/office/drawing/2014/main" id="{22370B5D-1C1F-45BC-9682-1EC575E38DF3}"/>
                    </a:ext>
                  </a:extLst>
                </p:cNvPr>
                <p:cNvSpPr txBox="1">
                  <a:spLocks noRot="1" noChangeAspect="1" noMove="1" noResize="1" noEditPoints="1" noAdjustHandles="1" noChangeArrowheads="1" noChangeShapeType="1" noTextEdit="1"/>
                </p:cNvSpPr>
                <p:nvPr/>
              </p:nvSpPr>
              <p:spPr>
                <a:xfrm>
                  <a:off x="4332820" y="1455757"/>
                  <a:ext cx="802755" cy="584729"/>
                </a:xfrm>
                <a:prstGeom prst="rect">
                  <a:avLst/>
                </a:prstGeom>
                <a:blipFill>
                  <a:blip r:embed="rId11"/>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101">
                  <a:extLst>
                    <a:ext uri="{FF2B5EF4-FFF2-40B4-BE49-F238E27FC236}">
                      <a16:creationId xmlns:a16="http://schemas.microsoft.com/office/drawing/2014/main" id="{215CAE57-9356-4171-8DCA-13ADA5248022}"/>
                    </a:ext>
                  </a:extLst>
                </p:cNvPr>
                <p:cNvSpPr txBox="1"/>
                <p:nvPr/>
              </p:nvSpPr>
              <p:spPr>
                <a:xfrm>
                  <a:off x="3170097" y="2826511"/>
                  <a:ext cx="776801" cy="550692"/>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a:ea typeface="Cambria Math"/>
                              </a:rPr>
                              <m:t>𝜔</m:t>
                            </m:r>
                          </m:e>
                          <m:sub>
                            <m:r>
                              <a:rPr lang="en-US" sz="2400" i="1">
                                <a:solidFill>
                                  <a:srgbClr val="FF0000"/>
                                </a:solidFill>
                                <a:latin typeface="Cambria Math"/>
                              </a:rPr>
                              <m:t>𝑐</m:t>
                            </m:r>
                          </m:sub>
                        </m:sSub>
                      </m:oMath>
                    </m:oMathPara>
                  </a14:m>
                  <a:endParaRPr lang="en-US" sz="2400" dirty="0">
                    <a:solidFill>
                      <a:srgbClr val="FF0000"/>
                    </a:solidFill>
                  </a:endParaRPr>
                </a:p>
              </p:txBody>
            </p:sp>
          </mc:Choice>
          <mc:Fallback xmlns="">
            <p:sp>
              <p:nvSpPr>
                <p:cNvPr id="74" name="TextBox 101">
                  <a:extLst>
                    <a:ext uri="{FF2B5EF4-FFF2-40B4-BE49-F238E27FC236}">
                      <a16:creationId xmlns:a16="http://schemas.microsoft.com/office/drawing/2014/main" id="{215CAE57-9356-4171-8DCA-13ADA5248022}"/>
                    </a:ext>
                  </a:extLst>
                </p:cNvPr>
                <p:cNvSpPr txBox="1">
                  <a:spLocks noRot="1" noChangeAspect="1" noMove="1" noResize="1" noEditPoints="1" noAdjustHandles="1" noChangeArrowheads="1" noChangeShapeType="1" noTextEdit="1"/>
                </p:cNvSpPr>
                <p:nvPr/>
              </p:nvSpPr>
              <p:spPr>
                <a:xfrm>
                  <a:off x="3170097" y="2826511"/>
                  <a:ext cx="776801" cy="55069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102">
                  <a:extLst>
                    <a:ext uri="{FF2B5EF4-FFF2-40B4-BE49-F238E27FC236}">
                      <a16:creationId xmlns:a16="http://schemas.microsoft.com/office/drawing/2014/main" id="{C2016026-F147-42BF-867F-ACC74DDC66CC}"/>
                    </a:ext>
                  </a:extLst>
                </p:cNvPr>
                <p:cNvSpPr txBox="1"/>
                <p:nvPr/>
              </p:nvSpPr>
              <p:spPr>
                <a:xfrm>
                  <a:off x="4878195" y="2064918"/>
                  <a:ext cx="584912" cy="550692"/>
                </a:xfrm>
                <a:prstGeom prst="rect">
                  <a:avLst/>
                </a:prstGeom>
                <a:noFill/>
              </p:spPr>
              <p:txBody>
                <a:bodyPr wrap="none" rtlCol="0">
                  <a:spAutoFit/>
                </a:bodyPr>
                <a:ls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a:lstStyle>
                <a:p>
                  <a:pPr/>
                  <a14:m>
                    <m:oMathPara xmlns:m="http://schemas.openxmlformats.org/officeDocument/2006/math">
                      <m:oMathParaPr>
                        <m:jc m:val="centerGroup"/>
                      </m:oMathParaPr>
                      <m:oMath xmlns:m="http://schemas.openxmlformats.org/officeDocument/2006/math">
                        <m:r>
                          <a:rPr lang="en-US" sz="2400" i="1">
                            <a:solidFill>
                              <a:srgbClr val="00B050"/>
                            </a:solidFill>
                            <a:latin typeface="Cambria Math"/>
                          </a:rPr>
                          <m:t>𝑔</m:t>
                        </m:r>
                      </m:oMath>
                    </m:oMathPara>
                  </a14:m>
                  <a:endParaRPr lang="en-US" sz="2400" dirty="0">
                    <a:solidFill>
                      <a:srgbClr val="00B050"/>
                    </a:solidFill>
                  </a:endParaRPr>
                </a:p>
              </p:txBody>
            </p:sp>
          </mc:Choice>
          <mc:Fallback xmlns="">
            <p:sp>
              <p:nvSpPr>
                <p:cNvPr id="75" name="TextBox 102">
                  <a:extLst>
                    <a:ext uri="{FF2B5EF4-FFF2-40B4-BE49-F238E27FC236}">
                      <a16:creationId xmlns:a16="http://schemas.microsoft.com/office/drawing/2014/main" id="{C2016026-F147-42BF-867F-ACC74DDC66CC}"/>
                    </a:ext>
                  </a:extLst>
                </p:cNvPr>
                <p:cNvSpPr txBox="1">
                  <a:spLocks noRot="1" noChangeAspect="1" noMove="1" noResize="1" noEditPoints="1" noAdjustHandles="1" noChangeArrowheads="1" noChangeShapeType="1" noTextEdit="1"/>
                </p:cNvSpPr>
                <p:nvPr/>
              </p:nvSpPr>
              <p:spPr>
                <a:xfrm>
                  <a:off x="4878195" y="2064918"/>
                  <a:ext cx="584912" cy="550692"/>
                </a:xfrm>
                <a:prstGeom prst="rect">
                  <a:avLst/>
                </a:prstGeom>
                <a:blipFill>
                  <a:blip r:embed="rId13"/>
                  <a:stretch>
                    <a:fillRect b="-13158"/>
                  </a:stretch>
                </a:blipFill>
              </p:spPr>
              <p:txBody>
                <a:bodyPr/>
                <a:lstStyle/>
                <a:p>
                  <a:r>
                    <a:rPr lang="en-US">
                      <a:noFill/>
                    </a:rPr>
                    <a:t> </a:t>
                  </a:r>
                </a:p>
              </p:txBody>
            </p:sp>
          </mc:Fallback>
        </mc:AlternateContent>
      </p:grpSp>
      <p:grpSp>
        <p:nvGrpSpPr>
          <p:cNvPr id="26" name="Group 54">
            <a:extLst>
              <a:ext uri="{FF2B5EF4-FFF2-40B4-BE49-F238E27FC236}">
                <a16:creationId xmlns:a16="http://schemas.microsoft.com/office/drawing/2014/main" id="{82720B8C-6746-44BB-BCD7-0CD42E6EF42C}"/>
              </a:ext>
            </a:extLst>
          </p:cNvPr>
          <p:cNvGrpSpPr>
            <a:grpSpLocks/>
          </p:cNvGrpSpPr>
          <p:nvPr/>
        </p:nvGrpSpPr>
        <p:grpSpPr bwMode="auto">
          <a:xfrm>
            <a:off x="5658624" y="1612260"/>
            <a:ext cx="5644400" cy="4840880"/>
            <a:chOff x="3149" y="396"/>
            <a:chExt cx="1551" cy="1355"/>
          </a:xfrm>
        </p:grpSpPr>
        <p:pic>
          <p:nvPicPr>
            <p:cNvPr id="27" name="Picture 36" descr="vrabipowlayout">
              <a:extLst>
                <a:ext uri="{FF2B5EF4-FFF2-40B4-BE49-F238E27FC236}">
                  <a16:creationId xmlns:a16="http://schemas.microsoft.com/office/drawing/2014/main" id="{CD6100A4-E425-4A8A-B847-DA3A7F1884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868" t="30878" r="59354" b="9053"/>
            <a:stretch>
              <a:fillRect/>
            </a:stretch>
          </p:blipFill>
          <p:spPr bwMode="auto">
            <a:xfrm>
              <a:off x="3284" y="692"/>
              <a:ext cx="1355" cy="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Line 37">
              <a:extLst>
                <a:ext uri="{FF2B5EF4-FFF2-40B4-BE49-F238E27FC236}">
                  <a16:creationId xmlns:a16="http://schemas.microsoft.com/office/drawing/2014/main" id="{5A5A8A44-CA8F-4E83-8DA4-119C2EF32FE9}"/>
                </a:ext>
              </a:extLst>
            </p:cNvPr>
            <p:cNvSpPr>
              <a:spLocks noChangeShapeType="1"/>
            </p:cNvSpPr>
            <p:nvPr/>
          </p:nvSpPr>
          <p:spPr bwMode="auto">
            <a:xfrm flipH="1">
              <a:off x="3321" y="773"/>
              <a:ext cx="1355" cy="535"/>
            </a:xfrm>
            <a:prstGeom prst="line">
              <a:avLst/>
            </a:prstGeom>
            <a:noFill/>
            <a:ln w="38100">
              <a:solidFill>
                <a:srgbClr val="00539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 name="Line 38">
              <a:extLst>
                <a:ext uri="{FF2B5EF4-FFF2-40B4-BE49-F238E27FC236}">
                  <a16:creationId xmlns:a16="http://schemas.microsoft.com/office/drawing/2014/main" id="{75F425A5-F6A4-400F-8B4C-4945073B5D64}"/>
                </a:ext>
              </a:extLst>
            </p:cNvPr>
            <p:cNvSpPr>
              <a:spLocks noChangeShapeType="1"/>
            </p:cNvSpPr>
            <p:nvPr/>
          </p:nvSpPr>
          <p:spPr bwMode="auto">
            <a:xfrm flipV="1">
              <a:off x="3345" y="1055"/>
              <a:ext cx="1355" cy="8"/>
            </a:xfrm>
            <a:prstGeom prst="line">
              <a:avLst/>
            </a:prstGeom>
            <a:noFill/>
            <a:ln w="38100">
              <a:solidFill>
                <a:srgbClr val="C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 name="Text Box 39">
              <a:extLst>
                <a:ext uri="{FF2B5EF4-FFF2-40B4-BE49-F238E27FC236}">
                  <a16:creationId xmlns:a16="http://schemas.microsoft.com/office/drawing/2014/main" id="{47937C20-710A-4D3C-90B6-33C1FB46E570}"/>
                </a:ext>
              </a:extLst>
            </p:cNvPr>
            <p:cNvSpPr txBox="1">
              <a:spLocks noChangeArrowheads="1"/>
            </p:cNvSpPr>
            <p:nvPr/>
          </p:nvSpPr>
          <p:spPr bwMode="auto">
            <a:xfrm>
              <a:off x="4019" y="735"/>
              <a:ext cx="289" cy="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2400" b="1" dirty="0">
                  <a:solidFill>
                    <a:srgbClr val="005392"/>
                  </a:solidFill>
                  <a:latin typeface="Adobe Garamond Pro" panose="02020502060506020403"/>
                </a:rPr>
                <a:t>Qubit</a:t>
              </a:r>
            </a:p>
          </p:txBody>
        </p:sp>
        <p:sp>
          <p:nvSpPr>
            <p:cNvPr id="31" name="Text Box 40">
              <a:extLst>
                <a:ext uri="{FF2B5EF4-FFF2-40B4-BE49-F238E27FC236}">
                  <a16:creationId xmlns:a16="http://schemas.microsoft.com/office/drawing/2014/main" id="{D1F4DAA9-C99A-46A6-A54A-F4D4BB4DFC5F}"/>
                </a:ext>
              </a:extLst>
            </p:cNvPr>
            <p:cNvSpPr txBox="1">
              <a:spLocks noChangeArrowheads="1"/>
            </p:cNvSpPr>
            <p:nvPr/>
          </p:nvSpPr>
          <p:spPr bwMode="auto">
            <a:xfrm>
              <a:off x="3486" y="731"/>
              <a:ext cx="331" cy="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2400" b="1" dirty="0">
                  <a:solidFill>
                    <a:srgbClr val="C00000"/>
                  </a:solidFill>
                  <a:latin typeface="Adobe Garamond Pro" panose="02020502060506020403"/>
                </a:rPr>
                <a:t>Cavity</a:t>
              </a:r>
            </a:p>
          </p:txBody>
        </p:sp>
        <p:sp>
          <p:nvSpPr>
            <p:cNvPr id="32" name="Line 41">
              <a:extLst>
                <a:ext uri="{FF2B5EF4-FFF2-40B4-BE49-F238E27FC236}">
                  <a16:creationId xmlns:a16="http://schemas.microsoft.com/office/drawing/2014/main" id="{18D7EEAF-393E-4409-9387-E8B01C6DB409}"/>
                </a:ext>
              </a:extLst>
            </p:cNvPr>
            <p:cNvSpPr>
              <a:spLocks noChangeShapeType="1"/>
            </p:cNvSpPr>
            <p:nvPr/>
          </p:nvSpPr>
          <p:spPr bwMode="auto">
            <a:xfrm>
              <a:off x="3633" y="835"/>
              <a:ext cx="135" cy="21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3" name="Line 42">
              <a:extLst>
                <a:ext uri="{FF2B5EF4-FFF2-40B4-BE49-F238E27FC236}">
                  <a16:creationId xmlns:a16="http://schemas.microsoft.com/office/drawing/2014/main" id="{A6F6C012-3EBA-4855-ADB4-92296B916985}"/>
                </a:ext>
              </a:extLst>
            </p:cNvPr>
            <p:cNvSpPr>
              <a:spLocks noChangeShapeType="1"/>
            </p:cNvSpPr>
            <p:nvPr/>
          </p:nvSpPr>
          <p:spPr bwMode="auto">
            <a:xfrm>
              <a:off x="4167" y="845"/>
              <a:ext cx="45" cy="10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 name="Text Box 43">
              <a:extLst>
                <a:ext uri="{FF2B5EF4-FFF2-40B4-BE49-F238E27FC236}">
                  <a16:creationId xmlns:a16="http://schemas.microsoft.com/office/drawing/2014/main" id="{31A68DAF-15AD-4F17-B44C-FF3D607814AC}"/>
                </a:ext>
              </a:extLst>
            </p:cNvPr>
            <p:cNvSpPr txBox="1">
              <a:spLocks noChangeArrowheads="1"/>
            </p:cNvSpPr>
            <p:nvPr/>
          </p:nvSpPr>
          <p:spPr bwMode="auto">
            <a:xfrm>
              <a:off x="3676" y="1498"/>
              <a:ext cx="608" cy="10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dirty="0"/>
                <a:t>Magnetic field (</a:t>
              </a:r>
              <a:r>
                <a:rPr lang="en-US" dirty="0" err="1"/>
                <a:t>a.u</a:t>
              </a:r>
              <a:r>
                <a:rPr lang="en-US" dirty="0"/>
                <a:t>.)</a:t>
              </a:r>
            </a:p>
          </p:txBody>
        </p:sp>
        <p:sp>
          <p:nvSpPr>
            <p:cNvPr id="38" name="Text Box 44">
              <a:extLst>
                <a:ext uri="{FF2B5EF4-FFF2-40B4-BE49-F238E27FC236}">
                  <a16:creationId xmlns:a16="http://schemas.microsoft.com/office/drawing/2014/main" id="{ABFDF900-2758-4ACB-A339-E0E2D7BA5135}"/>
                </a:ext>
              </a:extLst>
            </p:cNvPr>
            <p:cNvSpPr txBox="1">
              <a:spLocks noChangeArrowheads="1"/>
            </p:cNvSpPr>
            <p:nvPr/>
          </p:nvSpPr>
          <p:spPr bwMode="auto">
            <a:xfrm rot="16200000">
              <a:off x="2552" y="1023"/>
              <a:ext cx="1355" cy="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dirty="0"/>
                <a:t>Frequency (GHz)</a:t>
              </a:r>
            </a:p>
          </p:txBody>
        </p:sp>
        <p:sp>
          <p:nvSpPr>
            <p:cNvPr id="39" name="Text Box 45">
              <a:extLst>
                <a:ext uri="{FF2B5EF4-FFF2-40B4-BE49-F238E27FC236}">
                  <a16:creationId xmlns:a16="http://schemas.microsoft.com/office/drawing/2014/main" id="{A1A73D26-0E24-4CE8-A015-6B121C4E3753}"/>
                </a:ext>
              </a:extLst>
            </p:cNvPr>
            <p:cNvSpPr txBox="1">
              <a:spLocks noChangeArrowheads="1"/>
            </p:cNvSpPr>
            <p:nvPr/>
          </p:nvSpPr>
          <p:spPr bwMode="auto">
            <a:xfrm>
              <a:off x="3155" y="1365"/>
              <a:ext cx="185" cy="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dirty="0"/>
                <a:t>6.75</a:t>
              </a:r>
            </a:p>
          </p:txBody>
        </p:sp>
        <p:sp>
          <p:nvSpPr>
            <p:cNvPr id="41" name="Text Box 46">
              <a:extLst>
                <a:ext uri="{FF2B5EF4-FFF2-40B4-BE49-F238E27FC236}">
                  <a16:creationId xmlns:a16="http://schemas.microsoft.com/office/drawing/2014/main" id="{56C4CB50-8F5A-4626-9F90-67C2EA9F3C06}"/>
                </a:ext>
              </a:extLst>
            </p:cNvPr>
            <p:cNvSpPr txBox="1">
              <a:spLocks noChangeArrowheads="1"/>
            </p:cNvSpPr>
            <p:nvPr/>
          </p:nvSpPr>
          <p:spPr bwMode="auto">
            <a:xfrm>
              <a:off x="3149" y="709"/>
              <a:ext cx="173" cy="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dirty="0"/>
                <a:t>7.05</a:t>
              </a:r>
            </a:p>
          </p:txBody>
        </p:sp>
        <p:sp>
          <p:nvSpPr>
            <p:cNvPr id="42" name="Line 47">
              <a:extLst>
                <a:ext uri="{FF2B5EF4-FFF2-40B4-BE49-F238E27FC236}">
                  <a16:creationId xmlns:a16="http://schemas.microsoft.com/office/drawing/2014/main" id="{CD583363-5E14-4AEB-839F-696B6E3FD541}"/>
                </a:ext>
              </a:extLst>
            </p:cNvPr>
            <p:cNvSpPr>
              <a:spLocks noChangeShapeType="1"/>
            </p:cNvSpPr>
            <p:nvPr/>
          </p:nvSpPr>
          <p:spPr bwMode="auto">
            <a:xfrm>
              <a:off x="3948" y="972"/>
              <a:ext cx="4" cy="190"/>
            </a:xfrm>
            <a:prstGeom prst="line">
              <a:avLst/>
            </a:prstGeom>
            <a:noFill/>
            <a:ln w="38100">
              <a:solidFill>
                <a:srgbClr val="00B05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43" name="Rectangle 42">
            <a:extLst>
              <a:ext uri="{FF2B5EF4-FFF2-40B4-BE49-F238E27FC236}">
                <a16:creationId xmlns:a16="http://schemas.microsoft.com/office/drawing/2014/main" id="{F704B1F5-4D69-4259-A185-7C0F8DA28126}"/>
              </a:ext>
            </a:extLst>
          </p:cNvPr>
          <p:cNvSpPr/>
          <p:nvPr/>
        </p:nvSpPr>
        <p:spPr>
          <a:xfrm>
            <a:off x="8063538" y="4609186"/>
            <a:ext cx="2788871" cy="461665"/>
          </a:xfrm>
          <a:prstGeom prst="rect">
            <a:avLst/>
          </a:prstGeom>
        </p:spPr>
        <p:txBody>
          <a:bodyPr wrap="square">
            <a:spAutoFit/>
          </a:bodyPr>
          <a:lstStyle/>
          <a:p>
            <a:pPr marL="457200" indent="-457200">
              <a:buFont typeface="Arial" panose="020B0604020202020204" pitchFamily="34" charset="0"/>
              <a:buChar char="•"/>
            </a:pPr>
            <a:r>
              <a:rPr lang="en-US" sz="2400" b="1" dirty="0">
                <a:solidFill>
                  <a:srgbClr val="0AA645"/>
                </a:solidFill>
                <a:latin typeface="Adobe Garamond Pro" panose="02020502060506020403" pitchFamily="18" charset="0"/>
              </a:rPr>
              <a:t>g ~ 100 MHz</a:t>
            </a:r>
          </a:p>
        </p:txBody>
      </p:sp>
    </p:spTree>
    <p:extLst>
      <p:ext uri="{BB962C8B-B14F-4D97-AF65-F5344CB8AC3E}">
        <p14:creationId xmlns:p14="http://schemas.microsoft.com/office/powerpoint/2010/main" val="3401250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P spid="48" grpId="0" animBg="1"/>
      <p:bldP spid="43" grpId="0"/>
    </p:bldLst>
  </p:timing>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3F3F3"/>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cap="flat" cmpd="sng" algn="ctr">
              <a:solidFill>
                <a:schemeClr val="accent2"/>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 typeface="Wingdings" pitchFamily="2" charset="2"/>
          <a:buChar char="²"/>
          <a:tabLst/>
          <a:defRPr kumimoji="0" lang="en-US" sz="1800" b="0" i="0" u="none" strike="noStrike" cap="none" normalizeH="0" baseline="0" smtClean="0">
            <a:ln>
              <a:noFill/>
            </a:ln>
            <a:solidFill>
              <a:schemeClr val="tx1"/>
            </a:solidFill>
            <a:effectLst/>
            <a:latin typeface="Arial" charset="0"/>
          </a:defRPr>
        </a:defPPr>
      </a:lstStyle>
    </a:spDef>
    <a:lnDef>
      <a:spPr bwMode="auto">
        <a:solidFill>
          <a:srgbClr val="F3F3F3"/>
        </a:solidFill>
        <a:ln w="28575" cap="flat" cmpd="sng" algn="ctr">
          <a:solidFill>
            <a:schemeClr val="accent2"/>
          </a:solidFill>
          <a:prstDash val="solid"/>
          <a:round/>
          <a:headEnd type="none" w="med" len="med"/>
          <a:tailEnd type="none" w="med" len="med"/>
        </a:ln>
        <a:effectLst/>
      </a:spPr>
      <a:body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ontrol xmlns="http://schemas.microsoft.com/VisualStudio/2011/storyboarding/control">
  <Id Name="b83906e2-9163-47c2-b986-89d8f8d02473" Revision="1" Stencil="System.MyShapes" StencilVersion="1.0"/>
</Control>
</file>

<file path=customXml/item2.xml><?xml version="1.0" encoding="utf-8"?>
<Control xmlns="http://schemas.microsoft.com/VisualStudio/2011/storyboarding/control">
  <Id Name="b83906e2-9163-47c2-b986-89d8f8d02473" Revision="1" Stencil="System.MyShapes" StencilVersion="1.0"/>
</Control>
</file>

<file path=customXml/itemProps1.xml><?xml version="1.0" encoding="utf-8"?>
<ds:datastoreItem xmlns:ds="http://schemas.openxmlformats.org/officeDocument/2006/customXml" ds:itemID="{8F697236-427A-44A7-9D78-4A3AB0D0DFDF}">
  <ds:schemaRefs>
    <ds:schemaRef ds:uri="http://schemas.microsoft.com/VisualStudio/2011/storyboarding/control"/>
  </ds:schemaRefs>
</ds:datastoreItem>
</file>

<file path=customXml/itemProps2.xml><?xml version="1.0" encoding="utf-8"?>
<ds:datastoreItem xmlns:ds="http://schemas.openxmlformats.org/officeDocument/2006/customXml" ds:itemID="{3299B91F-B614-4BA9-A77D-81268DB8E3FA}">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
  <TotalTime>323517</TotalTime>
  <Words>5247</Words>
  <Application>Microsoft Macintosh PowerPoint</Application>
  <PresentationFormat>Widescreen</PresentationFormat>
  <Paragraphs>1120</Paragraphs>
  <Slides>76</Slides>
  <Notes>65</Notes>
  <HiddenSlides>8</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Adobe Garamond Pro</vt:lpstr>
      <vt:lpstr>Arial</vt:lpstr>
      <vt:lpstr>Calibri</vt:lpstr>
      <vt:lpstr>Cambria</vt:lpstr>
      <vt:lpstr>Cambria Math</vt:lpstr>
      <vt:lpstr>Courier New</vt:lpstr>
      <vt:lpstr>Garamond</vt:lpstr>
      <vt:lpstr>Roboto</vt:lpstr>
      <vt:lpstr>Wingdings</vt:lpstr>
      <vt:lpstr>2_Default Design</vt:lpstr>
      <vt:lpstr>Quantum Computing with 3D Cavity QED</vt:lpstr>
      <vt:lpstr>Cavity Quantum Electrodynamics</vt:lpstr>
      <vt:lpstr>Quantum Computing with 3D Circuit QED</vt:lpstr>
      <vt:lpstr>Outline</vt:lpstr>
      <vt:lpstr>Our artificial atom - the transmon</vt:lpstr>
      <vt:lpstr>Microwave cavities come in many flavors</vt:lpstr>
      <vt:lpstr>Circuit quantum electrodynamics</vt:lpstr>
      <vt:lpstr>Circuit quantum electrodynamics</vt:lpstr>
      <vt:lpstr>Circuit quantum electrodynamics</vt:lpstr>
      <vt:lpstr>Circuit quantum electrodynamics</vt:lpstr>
      <vt:lpstr>Circuit quantum electrodynamics</vt:lpstr>
      <vt:lpstr>3D circuit quantum electrodynamics</vt:lpstr>
      <vt:lpstr>Moore’s law for superconducting qubits</vt:lpstr>
      <vt:lpstr>Seamless cavities</vt:lpstr>
      <vt:lpstr>Microwave cavities as quantum memories</vt:lpstr>
      <vt:lpstr>Bosonic quantum error correction</vt:lpstr>
      <vt:lpstr>Bosonic quantum error correction</vt:lpstr>
      <vt:lpstr>Seamless multimode rectangular flute cavity</vt:lpstr>
      <vt:lpstr>Coupling a 3d cavity to a transmon</vt:lpstr>
      <vt:lpstr>Outline</vt:lpstr>
      <vt:lpstr>Black box quantization</vt:lpstr>
      <vt:lpstr>Black box quantization</vt:lpstr>
      <vt:lpstr>Extracting the admittance of the cavity using HFSS</vt:lpstr>
      <vt:lpstr>Finding the locations of the modes</vt:lpstr>
      <vt:lpstr>Diagonalized linear Hamiltonian of circuit + cavity</vt:lpstr>
      <vt:lpstr>Mapping to a multimode Jaynes-Cummings model</vt:lpstr>
      <vt:lpstr>Reintroducing the nonlinearity </vt:lpstr>
      <vt:lpstr>Extracting the dispersive shifts and cross-Kerr interactions</vt:lpstr>
      <vt:lpstr>PowerPoint Presentation</vt:lpstr>
      <vt:lpstr>PowerPoint Presentation</vt:lpstr>
      <vt:lpstr>Putting it all together</vt:lpstr>
      <vt:lpstr>Packaging, shielding, and filtering matters!</vt:lpstr>
      <vt:lpstr>Multimode coherences</vt:lpstr>
      <vt:lpstr>Outline</vt:lpstr>
      <vt:lpstr>Schemes for control using a fixed frequency transmon</vt:lpstr>
      <vt:lpstr>PowerPoint Presentation</vt:lpstr>
      <vt:lpstr>PowerPoint Presentation</vt:lpstr>
      <vt:lpstr>PowerPoint Presentation</vt:lpstr>
      <vt:lpstr>Addressing the cavity modes through sidebands</vt:lpstr>
      <vt:lpstr>Beam splitter operations between cavity modes!</vt:lpstr>
      <vt:lpstr>Beam splitter operations between cavity modes!</vt:lpstr>
      <vt:lpstr>Schemes for control using a fixed frequency transmon</vt:lpstr>
      <vt:lpstr>Universal control using the dispersive interaction</vt:lpstr>
      <vt:lpstr>Optimal control SNAP pulses</vt:lpstr>
      <vt:lpstr>Optimal control SNAP pulses</vt:lpstr>
      <vt:lpstr>Parity measurements and Wigner tomography</vt:lpstr>
      <vt:lpstr>Schemes for control using a fixed frequency transmon</vt:lpstr>
      <vt:lpstr>Quantum dynamics with photon blockade</vt:lpstr>
      <vt:lpstr>Quantum dynamics with photon blockade</vt:lpstr>
      <vt:lpstr>Quantum dynamics with photon blockade</vt:lpstr>
      <vt:lpstr>Quantum dynamics with photon blockade</vt:lpstr>
      <vt:lpstr>Quantum dynamics with photon blockade</vt:lpstr>
      <vt:lpstr>Quantum dynamics with photon blockade</vt:lpstr>
      <vt:lpstr>Universal qudit control with photon blockade</vt:lpstr>
      <vt:lpstr>Universal qudit control with photon blockade</vt:lpstr>
      <vt:lpstr>Universal qudit control with photon blockade</vt:lpstr>
      <vt:lpstr>Schemes for control using a fixed frequency transmon</vt:lpstr>
      <vt:lpstr>Conditional displacement gates</vt:lpstr>
      <vt:lpstr>Schemes for control using a fixed frequency transmon</vt:lpstr>
      <vt:lpstr>Outline</vt:lpstr>
      <vt:lpstr>Multimode interactions through photon blockade</vt:lpstr>
      <vt:lpstr>Multimode interactions through photon blockade</vt:lpstr>
      <vt:lpstr>Multimode interactions through photon blockade</vt:lpstr>
      <vt:lpstr>Multimode interactions through photon blockade</vt:lpstr>
      <vt:lpstr>Multimode interactions through photon blockade</vt:lpstr>
      <vt:lpstr>Multimode W state preparation  </vt:lpstr>
      <vt:lpstr>Multimode W state preparation  </vt:lpstr>
      <vt:lpstr>Multimode W state preparation  </vt:lpstr>
      <vt:lpstr>Multimode Wigner tomography</vt:lpstr>
      <vt:lpstr>Multimode Wigner tomography</vt:lpstr>
      <vt:lpstr>Multimode Wigner tomography</vt:lpstr>
      <vt:lpstr>Summary</vt:lpstr>
      <vt:lpstr>Chakram lab @ Rutgers</vt:lpstr>
      <vt:lpstr>Thank you!</vt:lpstr>
      <vt:lpstr>Energy participation method</vt:lpstr>
      <vt:lpstr>Energy participation method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Electrons on helium</dc:title>
  <dc:creator>David Schuster</dc:creator>
  <cp:lastModifiedBy>Srivatsan Chakram</cp:lastModifiedBy>
  <cp:revision>2003</cp:revision>
  <dcterms:created xsi:type="dcterms:W3CDTF">2008-10-18T16:46:34Z</dcterms:created>
  <dcterms:modified xsi:type="dcterms:W3CDTF">2023-08-11T12:15:46Z</dcterms:modified>
</cp:coreProperties>
</file>