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4"/>
  </p:notesMasterIdLst>
  <p:sldIdLst>
    <p:sldId id="767" r:id="rId2"/>
    <p:sldId id="306" r:id="rId3"/>
    <p:sldId id="807" r:id="rId4"/>
    <p:sldId id="2424" r:id="rId5"/>
    <p:sldId id="2423" r:id="rId6"/>
    <p:sldId id="2095" r:id="rId7"/>
    <p:sldId id="2096" r:id="rId8"/>
    <p:sldId id="2097" r:id="rId9"/>
    <p:sldId id="2052" r:id="rId10"/>
    <p:sldId id="843" r:id="rId11"/>
    <p:sldId id="841" r:id="rId12"/>
    <p:sldId id="2099" r:id="rId13"/>
    <p:sldId id="842" r:id="rId14"/>
    <p:sldId id="2049" r:id="rId15"/>
    <p:sldId id="2056" r:id="rId16"/>
    <p:sldId id="2100" r:id="rId17"/>
    <p:sldId id="2421" r:id="rId18"/>
    <p:sldId id="839" r:id="rId19"/>
    <p:sldId id="2420" r:id="rId20"/>
    <p:sldId id="2098" r:id="rId21"/>
    <p:sldId id="2068" r:id="rId22"/>
    <p:sldId id="2425" r:id="rId23"/>
    <p:sldId id="2426" r:id="rId24"/>
    <p:sldId id="2090" r:id="rId25"/>
    <p:sldId id="2075" r:id="rId26"/>
    <p:sldId id="271" r:id="rId27"/>
    <p:sldId id="772" r:id="rId28"/>
    <p:sldId id="328" r:id="rId29"/>
    <p:sldId id="289" r:id="rId30"/>
    <p:sldId id="787" r:id="rId31"/>
    <p:sldId id="2053" r:id="rId32"/>
    <p:sldId id="263" r:id="rId33"/>
    <p:sldId id="782" r:id="rId34"/>
    <p:sldId id="311" r:id="rId35"/>
    <p:sldId id="784" r:id="rId36"/>
    <p:sldId id="2083" r:id="rId37"/>
    <p:sldId id="790" r:id="rId38"/>
    <p:sldId id="2084" r:id="rId39"/>
    <p:sldId id="2089" r:id="rId40"/>
    <p:sldId id="849" r:id="rId41"/>
    <p:sldId id="831" r:id="rId42"/>
    <p:sldId id="275" r:id="rId43"/>
    <p:sldId id="774" r:id="rId44"/>
    <p:sldId id="355" r:id="rId45"/>
    <p:sldId id="417" r:id="rId46"/>
    <p:sldId id="418" r:id="rId47"/>
    <p:sldId id="377" r:id="rId48"/>
    <p:sldId id="378" r:id="rId49"/>
    <p:sldId id="847" r:id="rId50"/>
    <p:sldId id="2422" r:id="rId51"/>
    <p:sldId id="2091" r:id="rId52"/>
    <p:sldId id="2078" r:id="rId53"/>
    <p:sldId id="2081" r:id="rId54"/>
    <p:sldId id="2082" r:id="rId55"/>
    <p:sldId id="2092" r:id="rId56"/>
    <p:sldId id="2093" r:id="rId57"/>
    <p:sldId id="813" r:id="rId58"/>
    <p:sldId id="846" r:id="rId59"/>
    <p:sldId id="278" r:id="rId60"/>
    <p:sldId id="2086" r:id="rId61"/>
    <p:sldId id="776" r:id="rId62"/>
    <p:sldId id="79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20"/>
    <p:restoredTop sz="96654"/>
  </p:normalViewPr>
  <p:slideViewPr>
    <p:cSldViewPr snapToGrid="0">
      <p:cViewPr varScale="1">
        <p:scale>
          <a:sx n="115" d="100"/>
          <a:sy n="115" d="100"/>
        </p:scale>
        <p:origin x="99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83634-CAD1-C942-8CC9-00B9828F20AE}" type="datetimeFigureOut">
              <a:rPr lang="en-US" smtClean="0"/>
              <a:t>8/13/23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81180-18EB-3A4F-A04F-156C8DA4C853}" type="slidenum">
              <a:rPr lang="en-US" smtClean="0"/>
              <a:t>‹#›</a:t>
            </a:fld>
            <a:endParaRPr lang="en-US"/>
          </a:p>
        </p:txBody>
      </p:sp>
    </p:spTree>
    <p:extLst>
      <p:ext uri="{BB962C8B-B14F-4D97-AF65-F5344CB8AC3E}">
        <p14:creationId xmlns:p14="http://schemas.microsoft.com/office/powerpoint/2010/main" val="2366530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 dirty="0"/>
              <a:t>If we stare at the Hamiltonian for a while then we can check that it commutes with the number operator of the cavity and the qubit. It means that we can measure the same photon multiple times without actually destroying it.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This quantum non-demolition nature of the measurement allows to bring down the error rate much below an individual measurement error.</a:t>
            </a:r>
          </a:p>
          <a:p>
            <a:pPr marL="0" lvl="0" indent="0" algn="l" rtl="0">
              <a:spcBef>
                <a:spcPts val="0"/>
              </a:spcBef>
              <a:spcAft>
                <a:spcPts val="0"/>
              </a:spcAft>
              <a:buNone/>
            </a:pPr>
            <a:endParaRPr lang="en" dirty="0"/>
          </a:p>
        </p:txBody>
      </p:sp>
      <p:sp>
        <p:nvSpPr>
          <p:cNvPr id="4" name="Slide Number Placeholder 3"/>
          <p:cNvSpPr>
            <a:spLocks noGrp="1"/>
          </p:cNvSpPr>
          <p:nvPr>
            <p:ph type="sldNum" sz="quarter" idx="5"/>
          </p:nvPr>
        </p:nvSpPr>
        <p:spPr/>
        <p:txBody>
          <a:bodyPr/>
          <a:lstStyle/>
          <a:p>
            <a:fld id="{FB8252F6-C370-4266-8651-5C8FE00541F0}" type="slidenum">
              <a:rPr lang="en-IN" smtClean="0"/>
              <a:t>34</a:t>
            </a:fld>
            <a:endParaRPr lang="en-IN"/>
          </a:p>
        </p:txBody>
      </p:sp>
    </p:spTree>
    <p:extLst>
      <p:ext uri="{BB962C8B-B14F-4D97-AF65-F5344CB8AC3E}">
        <p14:creationId xmlns:p14="http://schemas.microsoft.com/office/powerpoint/2010/main" val="2068619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Fock states are quantum state of light which cannot be created in a linear system such as a cavity. However, if we rewrite the Hamiltonian again, we see that the cavity frequency is dependent on the state of the qubit. This non-linearity allows us to prepare the cavity in any quantum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a:p>
          <a:p>
            <a:pPr marL="0" marR="0" lvl="0" indent="0" algn="l" defTabSz="914400" rtl="0" eaLnBrk="1" fontAlgn="auto" latinLnBrk="0" hangingPunct="1">
              <a:lnSpc>
                <a:spcPct val="100000"/>
              </a:lnSpc>
              <a:spcBef>
                <a:spcPts val="0"/>
              </a:spcBef>
              <a:spcAft>
                <a:spcPts val="0"/>
              </a:spcAft>
              <a:buClrTx/>
              <a:buSzTx/>
              <a:buFontTx/>
              <a:buNone/>
              <a:tabLst/>
              <a:defRPr/>
            </a:pPr>
            <a:r>
              <a:rPr lang="en-IN"/>
              <a:t>I used an optimal control package which was developed in our lab to solve an inversion problem. Given a Hamiltonian, it uses machine learning algorithm to generate a set of qubit and cavity control drives to perform a non-trivial state transfer. I used a 3D multimode cavity coupled to a transmon as shown in the image here for the experiment.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a:p>
          <a:p>
            <a:pPr marL="0" marR="0" lvl="0" indent="0" algn="l" defTabSz="914400" rtl="0" eaLnBrk="1" fontAlgn="auto" latinLnBrk="0" hangingPunct="1">
              <a:lnSpc>
                <a:spcPct val="100000"/>
              </a:lnSpc>
              <a:spcBef>
                <a:spcPts val="0"/>
              </a:spcBef>
              <a:spcAft>
                <a:spcPts val="0"/>
              </a:spcAft>
              <a:buClrTx/>
              <a:buSzTx/>
              <a:buFontTx/>
              <a:buNone/>
              <a:tabLst/>
              <a:defRPr/>
            </a:pPr>
            <a:r>
              <a:rPr lang="en-IN"/>
              <a:t>Here is an example of such a state transfer from the ground state to n=1 Fock state. We can see the cavity’s wave function evolve from n=0 to n=1 in this movie.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a:p>
          <a:p>
            <a:pPr marL="0" marR="0" lvl="0" indent="0" algn="l" defTabSz="914400" rtl="0" eaLnBrk="1" fontAlgn="auto" latinLnBrk="0" hangingPunct="1">
              <a:lnSpc>
                <a:spcPct val="100000"/>
              </a:lnSpc>
              <a:spcBef>
                <a:spcPts val="0"/>
              </a:spcBef>
              <a:spcAft>
                <a:spcPts val="0"/>
              </a:spcAft>
              <a:buClrTx/>
              <a:buSzTx/>
              <a:buFontTx/>
              <a:buNone/>
              <a:tabLst/>
              <a:defRPr/>
            </a:pPr>
            <a:endParaRPr lang="en-IN"/>
          </a:p>
          <a:p>
            <a:pPr marL="0" marR="0" lvl="0" indent="0" algn="l" defTabSz="914400" rtl="0" eaLnBrk="1" fontAlgn="auto" latinLnBrk="0" hangingPunct="1">
              <a:lnSpc>
                <a:spcPct val="100000"/>
              </a:lnSpc>
              <a:spcBef>
                <a:spcPts val="0"/>
              </a:spcBef>
              <a:spcAft>
                <a:spcPts val="0"/>
              </a:spcAft>
              <a:buClrTx/>
              <a:buSzTx/>
              <a:buFontTx/>
              <a:buNone/>
              <a:tabLst/>
              <a:defRPr/>
            </a:pPr>
            <a:r>
              <a:rPr lang="en-IN"/>
              <a:t>Wigner function is a q</a:t>
            </a:r>
            <a:r>
              <a:rPr lang="en-US" err="1"/>
              <a:t>uasi</a:t>
            </a:r>
            <a:r>
              <a:rPr lang="en-US"/>
              <a:t>-distribution function which represents the wavefunction of the oscillator. Parity operator is an effective experimental tool to compute the density matrix. </a:t>
            </a:r>
            <a:endParaRPr lang="en-IN"/>
          </a:p>
        </p:txBody>
      </p:sp>
      <p:sp>
        <p:nvSpPr>
          <p:cNvPr id="4" name="Slide Number Placeholder 3"/>
          <p:cNvSpPr>
            <a:spLocks noGrp="1"/>
          </p:cNvSpPr>
          <p:nvPr>
            <p:ph type="sldNum" sz="quarter" idx="5"/>
          </p:nvPr>
        </p:nvSpPr>
        <p:spPr/>
        <p:txBody>
          <a:bodyPr/>
          <a:lstStyle/>
          <a:p>
            <a:fld id="{FB8252F6-C370-4266-8651-5C8FE00541F0}" type="slidenum">
              <a:rPr lang="en-IN" smtClean="0"/>
              <a:t>45</a:t>
            </a:fld>
            <a:endParaRPr lang="en-IN"/>
          </a:p>
        </p:txBody>
      </p:sp>
    </p:spTree>
    <p:extLst>
      <p:ext uri="{BB962C8B-B14F-4D97-AF65-F5344CB8AC3E}">
        <p14:creationId xmlns:p14="http://schemas.microsoft.com/office/powerpoint/2010/main" val="1295636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We can use this method to verify the preparation of cavity in a Fock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Method 1 is a qubit spectroscopy with a number resolved pi pulse which I had described earlier. On the left, we see the qubit spectrum and a single peak in each spectrum confirms the cavity state in a definite photon number.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The other method is Wigner tomography which is slightly more involved and requires multiple measurements to reconstruct the state of the cavity.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Hence, for the rest of this talk, I am going to use a number resolved qubit pi pulse to probe the cavity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I would like to point out that the information that we obtain from a resolved pi pulse and the Wigner tomography is the same, as there is no phase information associated with the cavity state. Henceforth, we will just use resolved pi pulse to probe the cavity state.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8252F6-C370-4266-8651-5C8FE00541F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703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IN" dirty="0"/>
              <a:t>After preparing the Fock states, let me describe the stimulated emission protocol, where we have divided the sequence into two. </a:t>
            </a:r>
          </a:p>
          <a:p>
            <a:pPr marL="0" lvl="0" indent="0" algn="l" rtl="0">
              <a:spcBef>
                <a:spcPts val="0"/>
              </a:spcBef>
              <a:spcAft>
                <a:spcPts val="0"/>
              </a:spcAft>
              <a:buNone/>
            </a:pPr>
            <a:endParaRPr lang="en-IN" dirty="0"/>
          </a:p>
          <a:p>
            <a:pPr marL="0" lvl="0" indent="0" algn="l" rtl="0">
              <a:spcBef>
                <a:spcPts val="0"/>
              </a:spcBef>
              <a:spcAft>
                <a:spcPts val="0"/>
              </a:spcAft>
              <a:buNone/>
            </a:pPr>
            <a:r>
              <a:rPr lang="en-IN" dirty="0"/>
              <a:t>First part involves the state preparation and false positive reduction by conditionally pi pulsing the qubit at |n+1&gt; peak and if and only if the answer is a series of 3 no’s do, we proceed.  This is to check that the cavity didn’t accidentally start in |n+1&gt; Fock state.</a:t>
            </a:r>
          </a:p>
          <a:p>
            <a:pPr marL="0" lvl="0" indent="0" algn="l" rtl="0">
              <a:spcBef>
                <a:spcPts val="0"/>
              </a:spcBef>
              <a:spcAft>
                <a:spcPts val="0"/>
              </a:spcAft>
              <a:buNone/>
            </a:pPr>
            <a:endParaRPr lang="en-IN" dirty="0"/>
          </a:p>
          <a:p>
            <a:pPr marL="0" lvl="0" indent="0" algn="l" rtl="0">
              <a:spcBef>
                <a:spcPts val="0"/>
              </a:spcBef>
              <a:spcAft>
                <a:spcPts val="0"/>
              </a:spcAft>
              <a:buNone/>
            </a:pPr>
            <a:r>
              <a:rPr lang="en-IN" dirty="0"/>
              <a:t>By doing so, we can suppress false positive errors below 3%.</a:t>
            </a:r>
          </a:p>
          <a:p>
            <a:pPr marL="0" lvl="0" indent="0" algn="l" rtl="0">
              <a:spcBef>
                <a:spcPts val="0"/>
              </a:spcBef>
              <a:spcAft>
                <a:spcPts val="0"/>
              </a:spcAft>
              <a:buNone/>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next part, we inject a fake dark matter signal and then measure the cavity occupation probability being in n+1 Fock state with conditional repeated measurements using the qubit.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then apply a Hidden Markov Model  that I described in the previous section to reconstruct the state of the cavity after the coherent drive and count the number of positive events which cross a certain likelihood ratio.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I would like to point out one of the key difference in the protocol between photon counting and stimulated emission: in the photon counting we were interested in the state of the cavity before we started the first measurement where as, in this case we have to be very certain that the cavity is still in the correct Fock state before we apply the coherent displacement. And thus, it took a lot of time to come up with this sequence to balance the state preparation fidelity and the false positives.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We perform active reset of the qubit and update pulse parameters to correct for higher order terms in the Hamiltonian as they start to matter as we higher in photon numbers.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8252F6-C370-4266-8651-5C8FE00541F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946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Given this experimental protocol, let me describe how we characterize the detector.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After initializing the cavity in a particular Fock state, we inject a mean photon number shown on the x-axis. Y-axis is the probability of finding the cavity in (n+1) given that the cavity started in the correct Fock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 let’s start with the cavity in its ground state.  As we inject more photons, we measure more as expected. Now, if we initialize the cavity in n=1 Fock state then we should see higher occupation probability.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we do! Let’s go even higher.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As we can see, the stimulated emission does enhance the signal.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a previous work such enhancement with n=1 was reported in an ion-trap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IN">
                <a:latin typeface="Swis721 Lt BT" panose="020B0403020202020204" pitchFamily="34" charset="0"/>
              </a:rPr>
              <a:t>However, this is the first demonstration of enhancing weak signals using n=4 Fock state.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IN"/>
              <a:t>You may be asking why n=3 is missing. Unfortunately, we see some anomalous behaviour with n=3 and we suspect it is due to leakage to other modes in the cavity. We have identified a couple of potential transition with other modes which could explain this.</a:t>
            </a:r>
          </a:p>
          <a:p>
            <a:endParaRPr lang="en-IN"/>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8252F6-C370-4266-8651-5C8FE00541F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161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3e97c4287f_5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3e97c4287f_5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r="13596"/>
          <a:stretch>
            <a:fillRect/>
          </a:stretch>
        </p:blipFill>
        <p:spPr bwMode="auto">
          <a:xfrm>
            <a:off x="273051" y="6307139"/>
            <a:ext cx="11675533"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Rectangle 3"/>
          <p:cNvSpPr>
            <a:spLocks noGrp="1" noChangeArrowheads="1"/>
          </p:cNvSpPr>
          <p:nvPr>
            <p:ph type="ctrTitle"/>
          </p:nvPr>
        </p:nvSpPr>
        <p:spPr>
          <a:xfrm>
            <a:off x="914400" y="2946400"/>
            <a:ext cx="10363200" cy="114300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2303504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2969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0301" y="165101"/>
            <a:ext cx="2832100" cy="59610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4001" y="165101"/>
            <a:ext cx="8293100" cy="59610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92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Slide 4">
  <p:cSld name="Content Slide 4">
    <p:spTree>
      <p:nvGrpSpPr>
        <p:cNvPr id="1" name="Shape 53"/>
        <p:cNvGrpSpPr/>
        <p:nvPr/>
      </p:nvGrpSpPr>
      <p:grpSpPr>
        <a:xfrm>
          <a:off x="0" y="0"/>
          <a:ext cx="0" cy="0"/>
          <a:chOff x="0" y="0"/>
          <a:chExt cx="0" cy="0"/>
        </a:xfrm>
      </p:grpSpPr>
      <p:sp>
        <p:nvSpPr>
          <p:cNvPr id="55" name="Google Shape;55;p14"/>
          <p:cNvSpPr txBox="1">
            <a:spLocks noGrp="1"/>
          </p:cNvSpPr>
          <p:nvPr>
            <p:ph type="ctrTitle"/>
          </p:nvPr>
        </p:nvSpPr>
        <p:spPr>
          <a:xfrm>
            <a:off x="838200" y="376767"/>
            <a:ext cx="5643880" cy="944000"/>
          </a:xfrm>
          <a:prstGeom prst="rect">
            <a:avLst/>
          </a:prstGeom>
          <a:noFill/>
          <a:ln>
            <a:noFill/>
          </a:ln>
        </p:spPr>
        <p:txBody>
          <a:bodyPr spcFirstLastPara="1" wrap="square" lIns="91425" tIns="45700" rIns="91425" bIns="45700" anchor="ctr" anchorCtr="0">
            <a:normAutofit/>
          </a:bodyPr>
          <a:lstStyle>
            <a:lvl1pPr marR="0" lvl="0" rtl="0">
              <a:lnSpc>
                <a:spcPct val="90000"/>
              </a:lnSpc>
              <a:spcBef>
                <a:spcPts val="0"/>
              </a:spcBef>
              <a:spcAft>
                <a:spcPts val="0"/>
              </a:spcAft>
              <a:buClr>
                <a:schemeClr val="dk1"/>
              </a:buClr>
              <a:buSzPts val="4800"/>
              <a:buFont typeface="Calibri"/>
              <a:buNone/>
              <a:defRPr sz="6400"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dirty="0"/>
          </a:p>
        </p:txBody>
      </p:sp>
      <p:sp>
        <p:nvSpPr>
          <p:cNvPr id="56" name="Google Shape;56;p14"/>
          <p:cNvSpPr txBox="1">
            <a:spLocks noGrp="1"/>
          </p:cNvSpPr>
          <p:nvPr>
            <p:ph type="sldNum" idx="12"/>
          </p:nvPr>
        </p:nvSpPr>
        <p:spPr>
          <a:xfrm>
            <a:off x="11353800" y="6339500"/>
            <a:ext cx="668800" cy="379615"/>
          </a:xfrm>
          <a:prstGeom prst="rect">
            <a:avLst/>
          </a:prstGeom>
          <a:noFill/>
          <a:ln>
            <a:noFill/>
          </a:ln>
        </p:spPr>
        <p:txBody>
          <a:bodyPr spcFirstLastPara="1" wrap="square" lIns="91425" tIns="45700" rIns="91425" bIns="45700" anchor="t" anchorCtr="0">
            <a:spAutoFit/>
          </a:bodyPr>
          <a:lstStyle>
            <a:lvl1pPr marL="0" marR="0" lvl="0" indent="0" rtl="0">
              <a:spcBef>
                <a:spcPts val="0"/>
              </a:spcBef>
              <a:buNone/>
              <a:defRPr sz="1867" b="1" i="0" u="none" strike="noStrike" cap="none">
                <a:solidFill>
                  <a:schemeClr val="dk1"/>
                </a:solidFill>
                <a:latin typeface="Calibri"/>
                <a:ea typeface="Calibri"/>
                <a:cs typeface="Calibri"/>
                <a:sym typeface="Calibri"/>
              </a:defRPr>
            </a:lvl1pPr>
            <a:lvl2pPr marL="0" marR="0" lvl="1" indent="0" rtl="0">
              <a:spcBef>
                <a:spcPts val="0"/>
              </a:spcBef>
              <a:buNone/>
              <a:defRPr sz="1867" b="1" i="0" u="none" strike="noStrike" cap="none">
                <a:solidFill>
                  <a:schemeClr val="dk1"/>
                </a:solidFill>
                <a:latin typeface="Calibri"/>
                <a:ea typeface="Calibri"/>
                <a:cs typeface="Calibri"/>
                <a:sym typeface="Calibri"/>
              </a:defRPr>
            </a:lvl2pPr>
            <a:lvl3pPr marL="0" marR="0" lvl="2" indent="0" rtl="0">
              <a:spcBef>
                <a:spcPts val="0"/>
              </a:spcBef>
              <a:buNone/>
              <a:defRPr sz="1867" b="1" i="0" u="none" strike="noStrike" cap="none">
                <a:solidFill>
                  <a:schemeClr val="dk1"/>
                </a:solidFill>
                <a:latin typeface="Calibri"/>
                <a:ea typeface="Calibri"/>
                <a:cs typeface="Calibri"/>
                <a:sym typeface="Calibri"/>
              </a:defRPr>
            </a:lvl3pPr>
            <a:lvl4pPr marL="0" marR="0" lvl="3" indent="0" rtl="0">
              <a:spcBef>
                <a:spcPts val="0"/>
              </a:spcBef>
              <a:buNone/>
              <a:defRPr sz="1867" b="1" i="0" u="none" strike="noStrike" cap="none">
                <a:solidFill>
                  <a:schemeClr val="dk1"/>
                </a:solidFill>
                <a:latin typeface="Calibri"/>
                <a:ea typeface="Calibri"/>
                <a:cs typeface="Calibri"/>
                <a:sym typeface="Calibri"/>
              </a:defRPr>
            </a:lvl4pPr>
            <a:lvl5pPr marL="0" marR="0" lvl="4" indent="0" rtl="0">
              <a:spcBef>
                <a:spcPts val="0"/>
              </a:spcBef>
              <a:buNone/>
              <a:defRPr sz="1867" b="1" i="0" u="none" strike="noStrike" cap="none">
                <a:solidFill>
                  <a:schemeClr val="dk1"/>
                </a:solidFill>
                <a:latin typeface="Calibri"/>
                <a:ea typeface="Calibri"/>
                <a:cs typeface="Calibri"/>
                <a:sym typeface="Calibri"/>
              </a:defRPr>
            </a:lvl5pPr>
            <a:lvl6pPr marL="0" marR="0" lvl="5" indent="0" rtl="0">
              <a:spcBef>
                <a:spcPts val="0"/>
              </a:spcBef>
              <a:buNone/>
              <a:defRPr sz="1867" b="1" i="0" u="none" strike="noStrike" cap="none">
                <a:solidFill>
                  <a:schemeClr val="dk1"/>
                </a:solidFill>
                <a:latin typeface="Calibri"/>
                <a:ea typeface="Calibri"/>
                <a:cs typeface="Calibri"/>
                <a:sym typeface="Calibri"/>
              </a:defRPr>
            </a:lvl6pPr>
            <a:lvl7pPr marL="0" marR="0" lvl="6" indent="0" rtl="0">
              <a:spcBef>
                <a:spcPts val="0"/>
              </a:spcBef>
              <a:buNone/>
              <a:defRPr sz="1867" b="1" i="0" u="none" strike="noStrike" cap="none">
                <a:solidFill>
                  <a:schemeClr val="dk1"/>
                </a:solidFill>
                <a:latin typeface="Calibri"/>
                <a:ea typeface="Calibri"/>
                <a:cs typeface="Calibri"/>
                <a:sym typeface="Calibri"/>
              </a:defRPr>
            </a:lvl7pPr>
            <a:lvl8pPr marL="0" marR="0" lvl="7" indent="0" rtl="0">
              <a:spcBef>
                <a:spcPts val="0"/>
              </a:spcBef>
              <a:buNone/>
              <a:defRPr sz="1867" b="1" i="0" u="none" strike="noStrike" cap="none">
                <a:solidFill>
                  <a:schemeClr val="dk1"/>
                </a:solidFill>
                <a:latin typeface="Calibri"/>
                <a:ea typeface="Calibri"/>
                <a:cs typeface="Calibri"/>
                <a:sym typeface="Calibri"/>
              </a:defRPr>
            </a:lvl8pPr>
            <a:lvl9pPr marL="0" marR="0" lvl="8" indent="0" rtl="0">
              <a:spcBef>
                <a:spcPts val="0"/>
              </a:spcBef>
              <a:buNone/>
              <a:defRPr sz="1867" b="1"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
        <p:nvSpPr>
          <p:cNvPr id="57" name="Google Shape;57;p14"/>
          <p:cNvSpPr txBox="1"/>
          <p:nvPr/>
        </p:nvSpPr>
        <p:spPr>
          <a:xfrm>
            <a:off x="61800" y="6231500"/>
            <a:ext cx="7769600" cy="626400"/>
          </a:xfrm>
          <a:prstGeom prst="rect">
            <a:avLst/>
          </a:prstGeom>
          <a:noFill/>
          <a:ln>
            <a:noFill/>
          </a:ln>
        </p:spPr>
        <p:txBody>
          <a:bodyPr spcFirstLastPara="1" wrap="square" lIns="121900" tIns="121900" rIns="121900" bIns="121900" anchor="t" anchorCtr="0">
            <a:noAutofit/>
          </a:bodyPr>
          <a:lstStyle/>
          <a:p>
            <a:pPr marL="0" lvl="0" indent="0" algn="l" rtl="0">
              <a:lnSpc>
                <a:spcPct val="80000"/>
              </a:lnSpc>
              <a:spcBef>
                <a:spcPts val="0"/>
              </a:spcBef>
              <a:spcAft>
                <a:spcPts val="0"/>
              </a:spcAft>
              <a:buNone/>
            </a:pPr>
            <a:r>
              <a:rPr lang="en" sz="1600" b="1" dirty="0">
                <a:solidFill>
                  <a:schemeClr val="lt1"/>
                </a:solidFill>
                <a:latin typeface="Calibri"/>
                <a:ea typeface="Calibri"/>
                <a:cs typeface="Calibri"/>
                <a:sym typeface="Calibri"/>
              </a:rPr>
              <a:t>Aaron Chou| Cosmic Frontier Small/Mid-sized Projects</a:t>
            </a:r>
            <a:endParaRPr sz="1600" b="1" dirty="0">
              <a:solidFill>
                <a:schemeClr val="lt1"/>
              </a:solidFill>
              <a:latin typeface="Calibri"/>
              <a:ea typeface="Calibri"/>
              <a:cs typeface="Calibri"/>
              <a:sym typeface="Calibri"/>
            </a:endParaRPr>
          </a:p>
          <a:p>
            <a:pPr marL="0" lvl="0" indent="0" algn="l" rtl="0">
              <a:lnSpc>
                <a:spcPct val="80000"/>
              </a:lnSpc>
              <a:spcBef>
                <a:spcPts val="0"/>
              </a:spcBef>
              <a:spcAft>
                <a:spcPts val="0"/>
              </a:spcAft>
              <a:buNone/>
            </a:pPr>
            <a:r>
              <a:rPr lang="en" sz="1600" b="1" dirty="0">
                <a:solidFill>
                  <a:schemeClr val="lt1"/>
                </a:solidFill>
                <a:latin typeface="Calibri"/>
                <a:ea typeface="Calibri"/>
                <a:cs typeface="Calibri"/>
                <a:sym typeface="Calibri"/>
              </a:rPr>
              <a:t>Snowmass Community Summer Meeting | Summary Panel |  July 26, 2022</a:t>
            </a:r>
            <a:endParaRPr sz="1600" b="1" dirty="0">
              <a:solidFill>
                <a:schemeClr val="lt1"/>
              </a:solidFill>
              <a:latin typeface="Calibri"/>
              <a:ea typeface="Calibri"/>
              <a:cs typeface="Calibri"/>
              <a:sym typeface="Calibri"/>
            </a:endParaRPr>
          </a:p>
        </p:txBody>
      </p:sp>
      <p:sp>
        <p:nvSpPr>
          <p:cNvPr id="58" name="Google Shape;58;p14"/>
          <p:cNvSpPr txBox="1">
            <a:spLocks noGrp="1"/>
          </p:cNvSpPr>
          <p:nvPr>
            <p:ph type="body" idx="1"/>
          </p:nvPr>
        </p:nvSpPr>
        <p:spPr>
          <a:xfrm>
            <a:off x="838200" y="1665333"/>
            <a:ext cx="10515600" cy="4221600"/>
          </a:xfrm>
          <a:prstGeom prst="rect">
            <a:avLst/>
          </a:prstGeom>
          <a:noFill/>
          <a:ln>
            <a:noFill/>
          </a:ln>
        </p:spPr>
        <p:txBody>
          <a:bodyPr spcFirstLastPara="1" wrap="square" lIns="91425" tIns="91425" rIns="91425" bIns="91425" anchor="t" anchorCtr="0">
            <a:normAutofit/>
          </a:bodyPr>
          <a:lstStyle>
            <a:lvl1pPr marL="609585" lvl="0" indent="-491054">
              <a:spcBef>
                <a:spcPts val="0"/>
              </a:spcBef>
              <a:spcAft>
                <a:spcPts val="0"/>
              </a:spcAft>
              <a:buSzPts val="2200"/>
              <a:buFont typeface="Calibri"/>
              <a:buChar char="●"/>
              <a:defRPr sz="2933">
                <a:latin typeface="Calibri"/>
                <a:ea typeface="Calibri"/>
                <a:cs typeface="Calibri"/>
                <a:sym typeface="Calibri"/>
              </a:defRPr>
            </a:lvl1pPr>
            <a:lvl2pPr marL="1219170" lvl="1" indent="-491054">
              <a:spcBef>
                <a:spcPts val="0"/>
              </a:spcBef>
              <a:spcAft>
                <a:spcPts val="0"/>
              </a:spcAft>
              <a:buSzPts val="2200"/>
              <a:buFont typeface="Calibri"/>
              <a:buChar char="○"/>
              <a:defRPr sz="2933">
                <a:latin typeface="Calibri"/>
                <a:ea typeface="Calibri"/>
                <a:cs typeface="Calibri"/>
                <a:sym typeface="Calibri"/>
              </a:defRPr>
            </a:lvl2pPr>
            <a:lvl3pPr marL="1828754" lvl="2" indent="-491054">
              <a:spcBef>
                <a:spcPts val="0"/>
              </a:spcBef>
              <a:spcAft>
                <a:spcPts val="0"/>
              </a:spcAft>
              <a:buSzPts val="2200"/>
              <a:buFont typeface="Calibri"/>
              <a:buChar char="■"/>
              <a:defRPr sz="2933">
                <a:latin typeface="Calibri"/>
                <a:ea typeface="Calibri"/>
                <a:cs typeface="Calibri"/>
                <a:sym typeface="Calibri"/>
              </a:defRPr>
            </a:lvl3pPr>
            <a:lvl4pPr marL="2438339" lvl="3" indent="-491054">
              <a:spcBef>
                <a:spcPts val="0"/>
              </a:spcBef>
              <a:spcAft>
                <a:spcPts val="0"/>
              </a:spcAft>
              <a:buSzPts val="2200"/>
              <a:buFont typeface="Calibri"/>
              <a:buChar char="●"/>
              <a:defRPr sz="2933">
                <a:latin typeface="Calibri"/>
                <a:ea typeface="Calibri"/>
                <a:cs typeface="Calibri"/>
                <a:sym typeface="Calibri"/>
              </a:defRPr>
            </a:lvl4pPr>
            <a:lvl5pPr marL="3047924" lvl="4" indent="-491054">
              <a:spcBef>
                <a:spcPts val="0"/>
              </a:spcBef>
              <a:spcAft>
                <a:spcPts val="0"/>
              </a:spcAft>
              <a:buSzPts val="2200"/>
              <a:buFont typeface="Calibri"/>
              <a:buChar char="○"/>
              <a:defRPr sz="2933">
                <a:latin typeface="Calibri"/>
                <a:ea typeface="Calibri"/>
                <a:cs typeface="Calibri"/>
                <a:sym typeface="Calibri"/>
              </a:defRPr>
            </a:lvl5pPr>
            <a:lvl6pPr marL="3657509" lvl="5" indent="-491054">
              <a:spcBef>
                <a:spcPts val="0"/>
              </a:spcBef>
              <a:spcAft>
                <a:spcPts val="0"/>
              </a:spcAft>
              <a:buSzPts val="2200"/>
              <a:buFont typeface="Calibri"/>
              <a:buChar char="■"/>
              <a:defRPr sz="2933">
                <a:latin typeface="Calibri"/>
                <a:ea typeface="Calibri"/>
                <a:cs typeface="Calibri"/>
                <a:sym typeface="Calibri"/>
              </a:defRPr>
            </a:lvl6pPr>
            <a:lvl7pPr marL="4267093" lvl="6" indent="-491054">
              <a:spcBef>
                <a:spcPts val="0"/>
              </a:spcBef>
              <a:spcAft>
                <a:spcPts val="0"/>
              </a:spcAft>
              <a:buSzPts val="2200"/>
              <a:buFont typeface="Calibri"/>
              <a:buChar char="●"/>
              <a:defRPr sz="2933">
                <a:latin typeface="Calibri"/>
                <a:ea typeface="Calibri"/>
                <a:cs typeface="Calibri"/>
                <a:sym typeface="Calibri"/>
              </a:defRPr>
            </a:lvl7pPr>
            <a:lvl8pPr marL="4876678" lvl="7" indent="-491054">
              <a:spcBef>
                <a:spcPts val="0"/>
              </a:spcBef>
              <a:spcAft>
                <a:spcPts val="0"/>
              </a:spcAft>
              <a:buSzPts val="2200"/>
              <a:buFont typeface="Calibri"/>
              <a:buChar char="○"/>
              <a:defRPr sz="2933">
                <a:latin typeface="Calibri"/>
                <a:ea typeface="Calibri"/>
                <a:cs typeface="Calibri"/>
                <a:sym typeface="Calibri"/>
              </a:defRPr>
            </a:lvl8pPr>
            <a:lvl9pPr marL="5486263" lvl="8" indent="-491054">
              <a:spcBef>
                <a:spcPts val="0"/>
              </a:spcBef>
              <a:spcAft>
                <a:spcPts val="0"/>
              </a:spcAft>
              <a:buSzPts val="2200"/>
              <a:buFont typeface="Calibri"/>
              <a:buChar char="■"/>
              <a:defRPr sz="2933">
                <a:latin typeface="Calibri"/>
                <a:ea typeface="Calibri"/>
                <a:cs typeface="Calibri"/>
                <a:sym typeface="Calibri"/>
              </a:defRPr>
            </a:lvl9pPr>
          </a:lstStyle>
          <a:p>
            <a:endParaRPr/>
          </a:p>
        </p:txBody>
      </p:sp>
    </p:spTree>
    <p:extLst>
      <p:ext uri="{BB962C8B-B14F-4D97-AF65-F5344CB8AC3E}">
        <p14:creationId xmlns:p14="http://schemas.microsoft.com/office/powerpoint/2010/main" val="4241191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04805" y="971552"/>
            <a:ext cx="11563351" cy="5059363"/>
          </a:xfrm>
          <a:prstGeom prst="rect">
            <a:avLst/>
          </a:prstGeom>
        </p:spPr>
        <p:txBody>
          <a:bodyPr lIns="0" tIns="0" rIns="0" bIns="0"/>
          <a:lstStyle>
            <a:lvl1pPr marL="306910" indent="-306910">
              <a:spcBef>
                <a:spcPts val="1312"/>
              </a:spcBef>
              <a:defRPr sz="2400">
                <a:solidFill>
                  <a:srgbClr val="505050"/>
                </a:solidFill>
              </a:defRPr>
            </a:lvl1pPr>
            <a:lvl2pPr marL="376757" marR="0" indent="0" algn="l" defTabSz="609585" rtl="0" eaLnBrk="1" fontAlgn="base" latinLnBrk="0" hangingPunct="1">
              <a:lnSpc>
                <a:spcPct val="100000"/>
              </a:lnSpc>
              <a:spcBef>
                <a:spcPts val="1312"/>
              </a:spcBef>
              <a:spcAft>
                <a:spcPct val="0"/>
              </a:spcAft>
              <a:buClrTx/>
              <a:buSzTx/>
              <a:buFont typeface="Arial" charset="0"/>
              <a:buNone/>
              <a:tabLst/>
              <a:defRPr sz="2133">
                <a:solidFill>
                  <a:srgbClr val="505050"/>
                </a:solidFill>
              </a:defRPr>
            </a:lvl2pPr>
            <a:lvl3pPr marL="764097" marR="0" indent="0" algn="l" defTabSz="609585" rtl="0" eaLnBrk="1" fontAlgn="base" latinLnBrk="0" hangingPunct="1">
              <a:lnSpc>
                <a:spcPct val="100000"/>
              </a:lnSpc>
              <a:spcBef>
                <a:spcPts val="1312"/>
              </a:spcBef>
              <a:spcAft>
                <a:spcPct val="0"/>
              </a:spcAft>
              <a:buClrTx/>
              <a:buSzTx/>
              <a:buFont typeface="Arial" charset="0"/>
              <a:buNone/>
              <a:tabLst/>
              <a:defRPr sz="2000">
                <a:solidFill>
                  <a:srgbClr val="505050"/>
                </a:solidFill>
              </a:defRPr>
            </a:lvl3pPr>
            <a:lvl4pPr marL="1142971" marR="0" indent="0" algn="l" defTabSz="609585" rtl="0" eaLnBrk="1" fontAlgn="base" latinLnBrk="0" hangingPunct="1">
              <a:lnSpc>
                <a:spcPct val="100000"/>
              </a:lnSpc>
              <a:spcBef>
                <a:spcPts val="1312"/>
              </a:spcBef>
              <a:spcAft>
                <a:spcPct val="0"/>
              </a:spcAft>
              <a:buClrTx/>
              <a:buSzTx/>
              <a:buFont typeface="Arial" charset="0"/>
              <a:buNone/>
              <a:tabLst/>
              <a:defRPr sz="1867">
                <a:solidFill>
                  <a:srgbClr val="505050"/>
                </a:solidFill>
              </a:defRPr>
            </a:lvl4pPr>
            <a:lvl5pPr marL="1519729" marR="0" indent="0" algn="l" defTabSz="609585" rtl="0" eaLnBrk="1" fontAlgn="base" latinLnBrk="0" hangingPunct="1">
              <a:lnSpc>
                <a:spcPct val="100000"/>
              </a:lnSpc>
              <a:spcBef>
                <a:spcPts val="1312"/>
              </a:spcBef>
              <a:spcAft>
                <a:spcPct val="0"/>
              </a:spcAft>
              <a:buClrTx/>
              <a:buSzTx/>
              <a:buFont typeface="Arial"/>
              <a:buNone/>
              <a:tabLst/>
              <a:defRPr sz="1867">
                <a:solidFill>
                  <a:srgbClr val="505050"/>
                </a:solidFill>
              </a:defRPr>
            </a:lvl5pPr>
          </a:lstStyle>
          <a:p>
            <a:pPr lvl="0"/>
            <a:r>
              <a:rPr lang="en-US" dirty="0"/>
              <a:t>Click to edit Master text styles.</a:t>
            </a:r>
          </a:p>
          <a:p>
            <a:pPr marL="683667" marR="0" lvl="1"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dirty="0"/>
              <a:t>Second level</a:t>
            </a:r>
          </a:p>
          <a:p>
            <a:pPr marL="1071007" marR="0" lvl="2"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dirty="0"/>
              <a:t>Third level</a:t>
            </a:r>
          </a:p>
          <a:p>
            <a:pPr marL="1447764" marR="0" lvl="3" indent="-304792" algn="l" defTabSz="609585" rtl="0" eaLnBrk="1" fontAlgn="base" latinLnBrk="0" hangingPunct="1">
              <a:lnSpc>
                <a:spcPct val="100000"/>
              </a:lnSpc>
              <a:spcBef>
                <a:spcPts val="1312"/>
              </a:spcBef>
              <a:spcAft>
                <a:spcPct val="0"/>
              </a:spcAft>
              <a:buClrTx/>
              <a:buSzTx/>
              <a:buFont typeface="Arial" charset="0"/>
              <a:buChar char="–"/>
              <a:tabLst/>
              <a:defRPr/>
            </a:pPr>
            <a:r>
              <a:rPr lang="en-US" dirty="0"/>
              <a:t>Fourth level</a:t>
            </a:r>
          </a:p>
          <a:p>
            <a:pPr marL="1826638" marR="0" lvl="4" indent="-306910" algn="l" defTabSz="609585" rtl="0" eaLnBrk="1" fontAlgn="base" latinLnBrk="0" hangingPunct="1">
              <a:lnSpc>
                <a:spcPct val="100000"/>
              </a:lnSpc>
              <a:spcBef>
                <a:spcPts val="1312"/>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2C727DD1-90EF-8E46-9012-DB73D1438275}" type="datetime1">
              <a:rPr lang="en-US" smtClean="0"/>
              <a:t>8/14/23</a:t>
            </a:fld>
            <a:endParaRPr lang="en-US" dirty="0"/>
          </a:p>
        </p:txBody>
      </p:sp>
      <p:sp>
        <p:nvSpPr>
          <p:cNvPr id="9" name="Footer Placeholder 4"/>
          <p:cNvSpPr>
            <a:spLocks noGrp="1"/>
          </p:cNvSpPr>
          <p:nvPr>
            <p:ph type="ftr" sz="quarter" idx="3"/>
          </p:nvPr>
        </p:nvSpPr>
        <p:spPr>
          <a:xfrm>
            <a:off x="2040804"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Aaron S. Chou, PQI axion workshop, 4/6/2023</a:t>
            </a:r>
            <a:endParaRPr lang="en-US" b="1" dirty="0"/>
          </a:p>
        </p:txBody>
      </p:sp>
      <p:sp>
        <p:nvSpPr>
          <p:cNvPr id="10"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10422041" y="6229315"/>
            <a:ext cx="1477859" cy="265532"/>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240883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p>
            <a:r>
              <a:rPr lang="es-ES_tradnl">
                <a:solidFill>
                  <a:srgbClr val="000000">
                    <a:tint val="75000"/>
                  </a:srgbClr>
                </a:solidFill>
              </a:rPr>
              <a:t>Aaron S. Chou, USQIS Summer School 2023</a:t>
            </a:r>
            <a:endParaRPr lang="en-US" dirty="0">
              <a:solidFill>
                <a:srgbClr val="000000">
                  <a:tint val="75000"/>
                </a:srgbClr>
              </a:solidFill>
            </a:endParaRPr>
          </a:p>
        </p:txBody>
      </p:sp>
      <p:sp>
        <p:nvSpPr>
          <p:cNvPr id="5" name="Slide Number Placeholder 4"/>
          <p:cNvSpPr>
            <a:spLocks noGrp="1"/>
          </p:cNvSpPr>
          <p:nvPr>
            <p:ph type="sldNum" sz="quarter" idx="11"/>
          </p:nvPr>
        </p:nvSpPr>
        <p:spPr/>
        <p:txBody>
          <a:bodyPr/>
          <a:lstStyle/>
          <a:p>
            <a:fld id="{7A870316-1D41-584E-85E6-3B22E96A4CF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17850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58199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vert="horz"/>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vert="horz"/>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p>
            <a:r>
              <a:rPr lang="es-ES_tradnl">
                <a:solidFill>
                  <a:srgbClr val="000000">
                    <a:tint val="75000"/>
                  </a:srgbClr>
                </a:solidFill>
              </a:rPr>
              <a:t>Aaron S. Chou, USQIS Summer School 2023</a:t>
            </a:r>
            <a:endParaRPr lang="en-US">
              <a:solidFill>
                <a:srgbClr val="000000">
                  <a:tint val="75000"/>
                </a:srgbClr>
              </a:solidFill>
            </a:endParaRPr>
          </a:p>
        </p:txBody>
      </p:sp>
      <p:sp>
        <p:nvSpPr>
          <p:cNvPr id="6" name="Slide Number Placeholder 5"/>
          <p:cNvSpPr>
            <a:spLocks noGrp="1"/>
          </p:cNvSpPr>
          <p:nvPr>
            <p:ph type="sldNum" sz="quarter" idx="11"/>
          </p:nvPr>
        </p:nvSpPr>
        <p:spPr/>
        <p:txBody>
          <a:bodyPr/>
          <a:lstStyle/>
          <a:p>
            <a:fld id="{7A870316-1D41-584E-85E6-3B22E96A4CF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53431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642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s-ES_tradnl">
                <a:solidFill>
                  <a:srgbClr val="000000">
                    <a:tint val="75000"/>
                  </a:srgbClr>
                </a:solidFill>
              </a:rPr>
              <a:t>Aaron S. Chou, USQIS Summer School 2023</a:t>
            </a:r>
            <a:endParaRPr lang="en-US">
              <a:solidFill>
                <a:srgbClr val="000000">
                  <a:tint val="75000"/>
                </a:srgbClr>
              </a:solidFill>
            </a:endParaRPr>
          </a:p>
        </p:txBody>
      </p:sp>
      <p:sp>
        <p:nvSpPr>
          <p:cNvPr id="4" name="Slide Number Placeholder 3"/>
          <p:cNvSpPr>
            <a:spLocks noGrp="1"/>
          </p:cNvSpPr>
          <p:nvPr>
            <p:ph type="sldNum" sz="quarter" idx="11"/>
          </p:nvPr>
        </p:nvSpPr>
        <p:spPr/>
        <p:txBody>
          <a:bodyPr/>
          <a:lstStyle/>
          <a:p>
            <a:fld id="{7A870316-1D41-584E-85E6-3B22E96A4CF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534706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s-ES_tradnl">
                <a:solidFill>
                  <a:srgbClr val="000000">
                    <a:tint val="75000"/>
                  </a:srgbClr>
                </a:solidFill>
              </a:rPr>
              <a:t>Aaron S. Chou, USQIS Summer School 2023</a:t>
            </a:r>
            <a:endParaRPr lang="en-US">
              <a:solidFill>
                <a:srgbClr val="000000">
                  <a:tint val="75000"/>
                </a:srgbClr>
              </a:solidFill>
            </a:endParaRPr>
          </a:p>
        </p:txBody>
      </p:sp>
      <p:sp>
        <p:nvSpPr>
          <p:cNvPr id="3" name="Slide Number Placeholder 2"/>
          <p:cNvSpPr>
            <a:spLocks noGrp="1"/>
          </p:cNvSpPr>
          <p:nvPr>
            <p:ph type="sldNum" sz="quarter" idx="11"/>
          </p:nvPr>
        </p:nvSpPr>
        <p:spPr/>
        <p:txBody>
          <a:bodyPr/>
          <a:lstStyle/>
          <a:p>
            <a:fld id="{7A870316-1D41-584E-85E6-3B22E96A4CF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607164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3574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24374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254001" y="165100"/>
            <a:ext cx="8709639"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2" name="Slide Number Placeholder 1"/>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pPr>
            <a:fld id="{7A870316-1D41-584E-85E6-3B22E96A4CFD}" type="slidenum">
              <a:rPr lang="en-US" smtClean="0">
                <a:solidFill>
                  <a:srgbClr val="000000">
                    <a:tint val="75000"/>
                  </a:srgbClr>
                </a:solidFill>
                <a:ea typeface="ＭＳ Ｐゴシック" charset="-128"/>
              </a:rPr>
              <a:pPr defTabSz="914400" eaLnBrk="0" fontAlgn="base" hangingPunct="0">
                <a:spcBef>
                  <a:spcPct val="0"/>
                </a:spcBef>
                <a:spcAft>
                  <a:spcPct val="0"/>
                </a:spcAft>
              </a:pPr>
              <a:t>‹#›</a:t>
            </a:fld>
            <a:endParaRPr lang="en-US">
              <a:solidFill>
                <a:srgbClr val="000000">
                  <a:tint val="75000"/>
                </a:srgbClr>
              </a:solidFill>
              <a:ea typeface="ＭＳ Ｐゴシック" charset="-128"/>
            </a:endParaRPr>
          </a:p>
        </p:txBody>
      </p:sp>
      <p:sp>
        <p:nvSpPr>
          <p:cNvPr id="3" name="Footer Placeholder 2"/>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pPr>
            <a:r>
              <a:rPr lang="es-ES_tradnl">
                <a:solidFill>
                  <a:srgbClr val="000000">
                    <a:tint val="75000"/>
                  </a:srgbClr>
                </a:solidFill>
                <a:ea typeface="ＭＳ Ｐゴシック" charset="-128"/>
              </a:rPr>
              <a:t>Aaron S. Chou, USQIS Summer School 2023</a:t>
            </a:r>
            <a:endParaRPr lang="en-US" dirty="0">
              <a:solidFill>
                <a:srgbClr val="000000">
                  <a:tint val="75000"/>
                </a:srgbClr>
              </a:solidFill>
              <a:ea typeface="ＭＳ Ｐゴシック" charset="-128"/>
            </a:endParaRPr>
          </a:p>
        </p:txBody>
      </p:sp>
    </p:spTree>
    <p:extLst>
      <p:ext uri="{BB962C8B-B14F-4D97-AF65-F5344CB8AC3E}">
        <p14:creationId xmlns:p14="http://schemas.microsoft.com/office/powerpoint/2010/main" val="20441505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rtl="0" eaLnBrk="0" fontAlgn="base" hangingPunct="0">
        <a:spcBef>
          <a:spcPct val="0"/>
        </a:spcBef>
        <a:spcAft>
          <a:spcPct val="0"/>
        </a:spcAft>
        <a:defRPr sz="24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chemeClr val="tx2"/>
          </a:solidFill>
          <a:latin typeface="Helvetica" charset="0"/>
          <a:ea typeface="ＭＳ Ｐゴシック" charset="-128"/>
          <a:cs typeface="ＭＳ Ｐゴシック" charset="-128"/>
        </a:defRPr>
      </a:lvl2pPr>
      <a:lvl3pPr algn="l" rtl="0" eaLnBrk="0" fontAlgn="base" hangingPunct="0">
        <a:spcBef>
          <a:spcPct val="0"/>
        </a:spcBef>
        <a:spcAft>
          <a:spcPct val="0"/>
        </a:spcAft>
        <a:defRPr sz="2400" b="1">
          <a:solidFill>
            <a:schemeClr val="tx2"/>
          </a:solidFill>
          <a:latin typeface="Helvetica" charset="0"/>
          <a:ea typeface="ＭＳ Ｐゴシック" charset="-128"/>
          <a:cs typeface="ＭＳ Ｐゴシック" charset="-128"/>
        </a:defRPr>
      </a:lvl3pPr>
      <a:lvl4pPr algn="l" rtl="0" eaLnBrk="0" fontAlgn="base" hangingPunct="0">
        <a:spcBef>
          <a:spcPct val="0"/>
        </a:spcBef>
        <a:spcAft>
          <a:spcPct val="0"/>
        </a:spcAft>
        <a:defRPr sz="2400" b="1">
          <a:solidFill>
            <a:schemeClr val="tx2"/>
          </a:solidFill>
          <a:latin typeface="Helvetica" charset="0"/>
          <a:ea typeface="ＭＳ Ｐゴシック" charset="-128"/>
          <a:cs typeface="ＭＳ Ｐゴシック" charset="-128"/>
        </a:defRPr>
      </a:lvl4pPr>
      <a:lvl5pPr algn="l" rtl="0" eaLnBrk="0" fontAlgn="base" hangingPunct="0">
        <a:spcBef>
          <a:spcPct val="0"/>
        </a:spcBef>
        <a:spcAft>
          <a:spcPct val="0"/>
        </a:spcAft>
        <a:defRPr sz="2400" b="1">
          <a:solidFill>
            <a:schemeClr val="tx2"/>
          </a:solidFill>
          <a:latin typeface="Helvetica" charset="0"/>
          <a:ea typeface="ＭＳ Ｐゴシック" charset="-128"/>
          <a:cs typeface="ＭＳ Ｐゴシック" charset="-128"/>
        </a:defRPr>
      </a:lvl5pPr>
      <a:lvl6pPr marL="457200" algn="l" rtl="0" fontAlgn="base">
        <a:spcBef>
          <a:spcPct val="0"/>
        </a:spcBef>
        <a:spcAft>
          <a:spcPct val="0"/>
        </a:spcAft>
        <a:defRPr sz="2400" b="1">
          <a:solidFill>
            <a:schemeClr val="tx2"/>
          </a:solidFill>
          <a:latin typeface="Helvetica" charset="0"/>
        </a:defRPr>
      </a:lvl6pPr>
      <a:lvl7pPr marL="914400" algn="l" rtl="0" fontAlgn="base">
        <a:spcBef>
          <a:spcPct val="0"/>
        </a:spcBef>
        <a:spcAft>
          <a:spcPct val="0"/>
        </a:spcAft>
        <a:defRPr sz="2400" b="1">
          <a:solidFill>
            <a:schemeClr val="tx2"/>
          </a:solidFill>
          <a:latin typeface="Helvetica" charset="0"/>
        </a:defRPr>
      </a:lvl7pPr>
      <a:lvl8pPr marL="1371600" algn="l" rtl="0" fontAlgn="base">
        <a:spcBef>
          <a:spcPct val="0"/>
        </a:spcBef>
        <a:spcAft>
          <a:spcPct val="0"/>
        </a:spcAft>
        <a:defRPr sz="2400" b="1">
          <a:solidFill>
            <a:schemeClr val="tx2"/>
          </a:solidFill>
          <a:latin typeface="Helvetica" charset="0"/>
        </a:defRPr>
      </a:lvl8pPr>
      <a:lvl9pPr marL="1828800" algn="l" rtl="0" fontAlgn="base">
        <a:spcBef>
          <a:spcPct val="0"/>
        </a:spcBef>
        <a:spcAft>
          <a:spcPct val="0"/>
        </a:spcAft>
        <a:defRPr sz="2400" b="1">
          <a:solidFill>
            <a:schemeClr val="tx2"/>
          </a:solidFill>
          <a:latin typeface="Helvetic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gif"/><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310.png"/></Relationships>
</file>

<file path=ppt/slides/_rels/slide36.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6.xml"/><Relationship Id="rId5" Type="http://schemas.openxmlformats.org/officeDocument/2006/relationships/image" Target="../media/image400.png"/><Relationship Id="rId4" Type="http://schemas.openxmlformats.org/officeDocument/2006/relationships/image" Target="../media/image71.tiff"/></Relationships>
</file>

<file path=ppt/slides/_rels/slide41.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76.tiff"/></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20.png"/><Relationship Id="rId5" Type="http://schemas.openxmlformats.org/officeDocument/2006/relationships/image" Target="../media/image80.emf"/><Relationship Id="rId4" Type="http://schemas.openxmlformats.org/officeDocument/2006/relationships/image" Target="../media/image79.gif"/></Relationships>
</file>

<file path=ppt/slides/_rels/slide4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460.png"/></Relationships>
</file>

<file path=ppt/slides/_rels/slide4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image" Target="../media/image109.tiff"/><Relationship Id="rId1" Type="http://schemas.openxmlformats.org/officeDocument/2006/relationships/slideLayout" Target="../slideLayouts/slideLayout2.xml"/><Relationship Id="rId4" Type="http://schemas.openxmlformats.org/officeDocument/2006/relationships/image" Target="../media/image111.tiff"/></Relationships>
</file>

<file path=ppt/slides/_rels/slide6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22D60-4761-854B-B797-3A92159A68FA}"/>
              </a:ext>
            </a:extLst>
          </p:cNvPr>
          <p:cNvSpPr>
            <a:spLocks noGrp="1"/>
          </p:cNvSpPr>
          <p:nvPr>
            <p:ph type="title"/>
          </p:nvPr>
        </p:nvSpPr>
        <p:spPr>
          <a:xfrm>
            <a:off x="1884552" y="1647224"/>
            <a:ext cx="8681884" cy="873422"/>
          </a:xfrm>
        </p:spPr>
        <p:txBody>
          <a:bodyPr/>
          <a:lstStyle/>
          <a:p>
            <a:r>
              <a:rPr lang="en-US" sz="3200" dirty="0">
                <a:latin typeface="Arial" panose="020B0604020202020204" pitchFamily="34" charset="0"/>
                <a:cs typeface="Arial" panose="020B0604020202020204" pitchFamily="34" charset="0"/>
              </a:rPr>
              <a:t>Quantum computers as quantum sensors</a:t>
            </a:r>
          </a:p>
        </p:txBody>
      </p:sp>
      <p:sp>
        <p:nvSpPr>
          <p:cNvPr id="5" name="Slide Number Placeholder 4">
            <a:extLst>
              <a:ext uri="{FF2B5EF4-FFF2-40B4-BE49-F238E27FC236}">
                <a16:creationId xmlns:a16="http://schemas.microsoft.com/office/drawing/2014/main" id="{72E00189-80A9-4D42-B49B-BA25A96327D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70316-1D41-584E-85E6-3B22E96A4CFD}" type="slidenum">
              <a:rPr kumimoji="0" lang="en-US" sz="1200" b="0" i="0" u="none" strike="noStrike" kern="1200" cap="none" spc="0" normalizeH="0" baseline="0" noProof="0">
                <a:ln>
                  <a:noFill/>
                </a:ln>
                <a:solidFill>
                  <a:srgbClr val="000000">
                    <a:tint val="75000"/>
                  </a:srgbClr>
                </a:solidFill>
                <a:effectLst/>
                <a:uLnTx/>
                <a:uFillTx/>
                <a:latin typeface="Time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tint val="75000"/>
                </a:srgbClr>
              </a:solidFill>
              <a:effectLst/>
              <a:uLnTx/>
              <a:uFillTx/>
              <a:latin typeface="Times"/>
              <a:ea typeface="+mn-ea"/>
              <a:cs typeface="+mn-cs"/>
            </a:endParaRPr>
          </a:p>
        </p:txBody>
      </p:sp>
      <p:sp>
        <p:nvSpPr>
          <p:cNvPr id="7" name="TextBox 6">
            <a:extLst>
              <a:ext uri="{FF2B5EF4-FFF2-40B4-BE49-F238E27FC236}">
                <a16:creationId xmlns:a16="http://schemas.microsoft.com/office/drawing/2014/main" id="{877082AA-BCEB-D94C-BE03-5B5087648CC3}"/>
              </a:ext>
            </a:extLst>
          </p:cNvPr>
          <p:cNvSpPr txBox="1"/>
          <p:nvPr/>
        </p:nvSpPr>
        <p:spPr>
          <a:xfrm>
            <a:off x="4458372" y="2921326"/>
            <a:ext cx="3275256" cy="400110"/>
          </a:xfrm>
          <a:prstGeom prst="rect">
            <a:avLst/>
          </a:prstGeom>
          <a:solidFill>
            <a:srgbClr val="92D050">
              <a:alpha val="29000"/>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Aaron S. Chou (Fermilab)</a:t>
            </a:r>
          </a:p>
        </p:txBody>
      </p:sp>
      <p:pic>
        <p:nvPicPr>
          <p:cNvPr id="10" name="Picture 9">
            <a:extLst>
              <a:ext uri="{FF2B5EF4-FFF2-40B4-BE49-F238E27FC236}">
                <a16:creationId xmlns:a16="http://schemas.microsoft.com/office/drawing/2014/main" id="{16A6C3EE-FA68-C644-8AF6-4AD9E3EE196B}"/>
              </a:ext>
            </a:extLst>
          </p:cNvPr>
          <p:cNvPicPr>
            <a:picLocks noChangeAspect="1"/>
          </p:cNvPicPr>
          <p:nvPr/>
        </p:nvPicPr>
        <p:blipFill>
          <a:blip r:embed="rId2"/>
          <a:stretch>
            <a:fillRect/>
          </a:stretch>
        </p:blipFill>
        <p:spPr>
          <a:xfrm>
            <a:off x="2085340" y="6101420"/>
            <a:ext cx="1440180" cy="362368"/>
          </a:xfrm>
          <a:prstGeom prst="rect">
            <a:avLst/>
          </a:prstGeom>
        </p:spPr>
      </p:pic>
      <p:pic>
        <p:nvPicPr>
          <p:cNvPr id="11" name="Picture 10">
            <a:extLst>
              <a:ext uri="{FF2B5EF4-FFF2-40B4-BE49-F238E27FC236}">
                <a16:creationId xmlns:a16="http://schemas.microsoft.com/office/drawing/2014/main" id="{D8706F26-6AF5-C243-9991-D9790C60504F}"/>
              </a:ext>
            </a:extLst>
          </p:cNvPr>
          <p:cNvPicPr>
            <a:picLocks noChangeAspect="1"/>
          </p:cNvPicPr>
          <p:nvPr/>
        </p:nvPicPr>
        <p:blipFill>
          <a:blip r:embed="rId3"/>
          <a:stretch>
            <a:fillRect/>
          </a:stretch>
        </p:blipFill>
        <p:spPr>
          <a:xfrm>
            <a:off x="3675847" y="6012803"/>
            <a:ext cx="2277399" cy="636808"/>
          </a:xfrm>
          <a:prstGeom prst="rect">
            <a:avLst/>
          </a:prstGeom>
        </p:spPr>
      </p:pic>
      <p:sp>
        <p:nvSpPr>
          <p:cNvPr id="3" name="TextBox 2">
            <a:extLst>
              <a:ext uri="{FF2B5EF4-FFF2-40B4-BE49-F238E27FC236}">
                <a16:creationId xmlns:a16="http://schemas.microsoft.com/office/drawing/2014/main" id="{41DE453B-F82C-E54E-8C05-3125C771727D}"/>
              </a:ext>
            </a:extLst>
          </p:cNvPr>
          <p:cNvSpPr txBox="1"/>
          <p:nvPr/>
        </p:nvSpPr>
        <p:spPr>
          <a:xfrm>
            <a:off x="4559274" y="3429570"/>
            <a:ext cx="260840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cs typeface="Arial"/>
              </a:rPr>
              <a:t>USQIS</a:t>
            </a:r>
            <a:r>
              <a:rPr kumimoji="0" lang="en-US" sz="1800" b="0" i="0" u="none" strike="noStrike" kern="1200" cap="none" spc="0" normalizeH="0" baseline="0" noProof="0" dirty="0">
                <a:ln>
                  <a:noFill/>
                </a:ln>
                <a:solidFill>
                  <a:srgbClr val="000000"/>
                </a:solidFill>
                <a:effectLst/>
                <a:uLnTx/>
                <a:uFillTx/>
                <a:latin typeface="Arial"/>
                <a:ea typeface="+mn-ea"/>
                <a:cs typeface="Arial"/>
              </a:rPr>
              <a:t> Summer School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cs typeface="Arial"/>
              </a:rPr>
              <a:t>August 14, 2023</a:t>
            </a: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6" name="TextBox 5">
            <a:extLst>
              <a:ext uri="{FF2B5EF4-FFF2-40B4-BE49-F238E27FC236}">
                <a16:creationId xmlns:a16="http://schemas.microsoft.com/office/drawing/2014/main" id="{721A477D-35F8-4C20-E728-0C4823F72B02}"/>
              </a:ext>
            </a:extLst>
          </p:cNvPr>
          <p:cNvSpPr txBox="1"/>
          <p:nvPr/>
        </p:nvSpPr>
        <p:spPr>
          <a:xfrm>
            <a:off x="1884552" y="4457548"/>
            <a:ext cx="7173759" cy="1477328"/>
          </a:xfrm>
          <a:prstGeom prst="rect">
            <a:avLst/>
          </a:prstGeom>
          <a:noFill/>
        </p:spPr>
        <p:txBody>
          <a:bodyPr wrap="none" rtlCol="0">
            <a:spAutoFit/>
          </a:bodyPr>
          <a:lstStyle/>
          <a:p>
            <a:r>
              <a:rPr lang="en-US" sz="1800" dirty="0">
                <a:latin typeface="Arial"/>
                <a:cs typeface="Arial"/>
              </a:rPr>
              <a:t>Topics:</a:t>
            </a:r>
          </a:p>
          <a:p>
            <a:pPr marL="342900" indent="-342900">
              <a:buAutoNum type="arabicParenR"/>
            </a:pPr>
            <a:r>
              <a:rPr lang="en-US" dirty="0">
                <a:latin typeface="Arial"/>
                <a:cs typeface="Arial"/>
              </a:rPr>
              <a:t>Environmental disturbances impacting quantum computers</a:t>
            </a:r>
          </a:p>
          <a:p>
            <a:pPr marL="342900" indent="-342900">
              <a:buAutoNum type="arabicParenR"/>
            </a:pPr>
            <a:r>
              <a:rPr lang="en-US" dirty="0">
                <a:latin typeface="Arial"/>
                <a:cs typeface="Arial"/>
              </a:rPr>
              <a:t>Measuring tiny forces using the quantum RAM as a probe</a:t>
            </a:r>
          </a:p>
          <a:p>
            <a:pPr marL="342900" indent="-342900">
              <a:buAutoNum type="arabicParenR"/>
            </a:pPr>
            <a:r>
              <a:rPr lang="en-US" dirty="0">
                <a:latin typeface="Arial"/>
                <a:cs typeface="Arial"/>
              </a:rPr>
              <a:t>Using prepared quantum RAM states to enhance force sensitivity</a:t>
            </a:r>
          </a:p>
          <a:p>
            <a:pPr marL="342900" indent="-342900">
              <a:buAutoNum type="arabicParenR"/>
            </a:pPr>
            <a:endParaRPr lang="en-US" sz="1800" dirty="0">
              <a:latin typeface="Arial"/>
              <a:cs typeface="Arial"/>
            </a:endParaRPr>
          </a:p>
        </p:txBody>
      </p:sp>
    </p:spTree>
    <p:extLst>
      <p:ext uri="{BB962C8B-B14F-4D97-AF65-F5344CB8AC3E}">
        <p14:creationId xmlns:p14="http://schemas.microsoft.com/office/powerpoint/2010/main" val="327882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4C672F9-E60B-5AF7-0B3C-4179DB158BA4}"/>
              </a:ext>
            </a:extLst>
          </p:cNvPr>
          <p:cNvPicPr>
            <a:picLocks noChangeAspect="1"/>
          </p:cNvPicPr>
          <p:nvPr/>
        </p:nvPicPr>
        <p:blipFill>
          <a:blip r:embed="rId2"/>
          <a:stretch>
            <a:fillRect/>
          </a:stretch>
        </p:blipFill>
        <p:spPr>
          <a:xfrm>
            <a:off x="212643" y="3143334"/>
            <a:ext cx="1365907" cy="1365907"/>
          </a:xfrm>
          <a:prstGeom prst="rect">
            <a:avLst/>
          </a:prstGeom>
        </p:spPr>
      </p:pic>
      <p:sp>
        <p:nvSpPr>
          <p:cNvPr id="2" name="Title 1">
            <a:extLst>
              <a:ext uri="{FF2B5EF4-FFF2-40B4-BE49-F238E27FC236}">
                <a16:creationId xmlns:a16="http://schemas.microsoft.com/office/drawing/2014/main" id="{F560AA5E-F07A-180E-A413-115E2D51CE21}"/>
              </a:ext>
            </a:extLst>
          </p:cNvPr>
          <p:cNvSpPr>
            <a:spLocks noGrp="1"/>
          </p:cNvSpPr>
          <p:nvPr>
            <p:ph type="title"/>
          </p:nvPr>
        </p:nvSpPr>
        <p:spPr>
          <a:xfrm>
            <a:off x="488067" y="168522"/>
            <a:ext cx="11510645" cy="646331"/>
          </a:xfrm>
        </p:spPr>
        <p:txBody>
          <a:bodyPr/>
          <a:lstStyle/>
          <a:p>
            <a:r>
              <a:rPr lang="en-US" dirty="0">
                <a:latin typeface="Arial" panose="020B0604020202020204" pitchFamily="34" charset="0"/>
                <a:cs typeface="Arial" panose="020B0604020202020204" pitchFamily="34" charset="0"/>
              </a:rPr>
              <a:t>Qubits are absolutely overkill for detecting highly energetic ionizing radiation</a:t>
            </a:r>
            <a:br>
              <a:rPr lang="en-US"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(Gamma rays fly right through the aluminum shells of the refrigerator)</a:t>
            </a:r>
          </a:p>
        </p:txBody>
      </p:sp>
      <p:sp>
        <p:nvSpPr>
          <p:cNvPr id="4" name="Footer Placeholder 3">
            <a:extLst>
              <a:ext uri="{FF2B5EF4-FFF2-40B4-BE49-F238E27FC236}">
                <a16:creationId xmlns:a16="http://schemas.microsoft.com/office/drawing/2014/main" id="{7AE2C414-0F19-149E-04F1-355E811814DD}"/>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726AD756-A015-1A16-9179-A19FA00D0510}"/>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10</a:t>
            </a:fld>
            <a:endParaRPr lang="en-US">
              <a:solidFill>
                <a:srgbClr val="000000">
                  <a:tint val="75000"/>
                </a:srgbClr>
              </a:solidFill>
            </a:endParaRPr>
          </a:p>
        </p:txBody>
      </p:sp>
      <p:pic>
        <p:nvPicPr>
          <p:cNvPr id="6" name="Picture 5">
            <a:extLst>
              <a:ext uri="{FF2B5EF4-FFF2-40B4-BE49-F238E27FC236}">
                <a16:creationId xmlns:a16="http://schemas.microsoft.com/office/drawing/2014/main" id="{E56E5647-9C7D-8AA8-56DD-BADF38B9E711}"/>
              </a:ext>
            </a:extLst>
          </p:cNvPr>
          <p:cNvPicPr>
            <a:picLocks noChangeAspect="1"/>
          </p:cNvPicPr>
          <p:nvPr/>
        </p:nvPicPr>
        <p:blipFill>
          <a:blip r:embed="rId3"/>
          <a:stretch>
            <a:fillRect/>
          </a:stretch>
        </p:blipFill>
        <p:spPr>
          <a:xfrm>
            <a:off x="1566105" y="1047246"/>
            <a:ext cx="6123892" cy="2808734"/>
          </a:xfrm>
          <a:prstGeom prst="rect">
            <a:avLst/>
          </a:prstGeom>
        </p:spPr>
      </p:pic>
      <p:sp>
        <p:nvSpPr>
          <p:cNvPr id="9" name="TextBox 8">
            <a:extLst>
              <a:ext uri="{FF2B5EF4-FFF2-40B4-BE49-F238E27FC236}">
                <a16:creationId xmlns:a16="http://schemas.microsoft.com/office/drawing/2014/main" id="{0318BBC4-FB0D-8E92-4EF1-4C612245F62D}"/>
              </a:ext>
            </a:extLst>
          </p:cNvPr>
          <p:cNvSpPr txBox="1"/>
          <p:nvPr/>
        </p:nvSpPr>
        <p:spPr>
          <a:xfrm>
            <a:off x="2277036" y="1183341"/>
            <a:ext cx="184731" cy="369332"/>
          </a:xfrm>
          <a:prstGeom prst="rect">
            <a:avLst/>
          </a:prstGeom>
          <a:noFill/>
        </p:spPr>
        <p:txBody>
          <a:bodyPr wrap="none" rtlCol="0">
            <a:spAutoFit/>
          </a:bodyPr>
          <a:lstStyle/>
          <a:p>
            <a:endParaRPr lang="en-US" dirty="0">
              <a:latin typeface="Arial"/>
              <a:cs typeface="Arial"/>
            </a:endParaRPr>
          </a:p>
        </p:txBody>
      </p:sp>
      <p:sp>
        <p:nvSpPr>
          <p:cNvPr id="8" name="TextBox 7">
            <a:extLst>
              <a:ext uri="{FF2B5EF4-FFF2-40B4-BE49-F238E27FC236}">
                <a16:creationId xmlns:a16="http://schemas.microsoft.com/office/drawing/2014/main" id="{62006FB0-AB1F-3693-4DC7-6EB7EF77DB83}"/>
              </a:ext>
            </a:extLst>
          </p:cNvPr>
          <p:cNvSpPr txBox="1"/>
          <p:nvPr/>
        </p:nvSpPr>
        <p:spPr>
          <a:xfrm>
            <a:off x="8622077" y="968071"/>
            <a:ext cx="3155129" cy="923330"/>
          </a:xfrm>
          <a:prstGeom prst="rect">
            <a:avLst/>
          </a:prstGeom>
          <a:noFill/>
        </p:spPr>
        <p:txBody>
          <a:bodyPr wrap="square" rtlCol="0">
            <a:spAutoFit/>
          </a:bodyPr>
          <a:lstStyle/>
          <a:p>
            <a:r>
              <a:rPr lang="en-US" dirty="0"/>
              <a:t>Use lead or heavy copper shielding with lots of high-Z atoms to block the radiation.</a:t>
            </a:r>
          </a:p>
        </p:txBody>
      </p:sp>
      <p:pic>
        <p:nvPicPr>
          <p:cNvPr id="14" name="Picture 13">
            <a:extLst>
              <a:ext uri="{FF2B5EF4-FFF2-40B4-BE49-F238E27FC236}">
                <a16:creationId xmlns:a16="http://schemas.microsoft.com/office/drawing/2014/main" id="{11A7D341-42A2-48F3-96C5-F4EADCC44749}"/>
              </a:ext>
            </a:extLst>
          </p:cNvPr>
          <p:cNvPicPr>
            <a:picLocks noChangeAspect="1"/>
          </p:cNvPicPr>
          <p:nvPr/>
        </p:nvPicPr>
        <p:blipFill>
          <a:blip r:embed="rId4"/>
          <a:stretch>
            <a:fillRect/>
          </a:stretch>
        </p:blipFill>
        <p:spPr>
          <a:xfrm>
            <a:off x="66847" y="921241"/>
            <a:ext cx="1215483" cy="1215483"/>
          </a:xfrm>
          <a:prstGeom prst="rect">
            <a:avLst/>
          </a:prstGeom>
        </p:spPr>
      </p:pic>
      <p:pic>
        <p:nvPicPr>
          <p:cNvPr id="16" name="Picture 15">
            <a:extLst>
              <a:ext uri="{FF2B5EF4-FFF2-40B4-BE49-F238E27FC236}">
                <a16:creationId xmlns:a16="http://schemas.microsoft.com/office/drawing/2014/main" id="{05E74A08-7E95-8EFD-0D26-5BCF4E99EBDB}"/>
              </a:ext>
            </a:extLst>
          </p:cNvPr>
          <p:cNvPicPr>
            <a:picLocks noChangeAspect="1"/>
          </p:cNvPicPr>
          <p:nvPr/>
        </p:nvPicPr>
        <p:blipFill>
          <a:blip r:embed="rId5"/>
          <a:stretch>
            <a:fillRect/>
          </a:stretch>
        </p:blipFill>
        <p:spPr>
          <a:xfrm>
            <a:off x="33393" y="4668692"/>
            <a:ext cx="2040734" cy="2040734"/>
          </a:xfrm>
          <a:prstGeom prst="rect">
            <a:avLst/>
          </a:prstGeom>
        </p:spPr>
      </p:pic>
      <p:sp>
        <p:nvSpPr>
          <p:cNvPr id="18" name="TextBox 17">
            <a:extLst>
              <a:ext uri="{FF2B5EF4-FFF2-40B4-BE49-F238E27FC236}">
                <a16:creationId xmlns:a16="http://schemas.microsoft.com/office/drawing/2014/main" id="{209D9311-39C3-FF3B-C8F4-3C8E2D4583DC}"/>
              </a:ext>
            </a:extLst>
          </p:cNvPr>
          <p:cNvSpPr txBox="1"/>
          <p:nvPr/>
        </p:nvSpPr>
        <p:spPr>
          <a:xfrm>
            <a:off x="2531039" y="4333426"/>
            <a:ext cx="4576894" cy="1477328"/>
          </a:xfrm>
          <a:prstGeom prst="rect">
            <a:avLst/>
          </a:prstGeom>
          <a:noFill/>
          <a:ln>
            <a:solidFill>
              <a:schemeClr val="tx1"/>
            </a:solidFill>
          </a:ln>
        </p:spPr>
        <p:txBody>
          <a:bodyPr wrap="none" rtlCol="0">
            <a:spAutoFit/>
          </a:bodyPr>
          <a:lstStyle/>
          <a:p>
            <a:r>
              <a:rPr lang="en-US" dirty="0">
                <a:latin typeface="Arial"/>
                <a:cs typeface="Arial"/>
              </a:rPr>
              <a:t>Particle energy </a:t>
            </a:r>
            <a:r>
              <a:rPr lang="en-US" sz="1800" dirty="0">
                <a:latin typeface="Arial"/>
                <a:cs typeface="Arial"/>
              </a:rPr>
              <a:t>= 10 eV – 10</a:t>
            </a:r>
            <a:r>
              <a:rPr lang="en-US" sz="1800" baseline="30000" dirty="0">
                <a:latin typeface="Arial"/>
                <a:cs typeface="Arial"/>
              </a:rPr>
              <a:t>6 </a:t>
            </a:r>
            <a:r>
              <a:rPr lang="en-US" sz="1800" dirty="0">
                <a:latin typeface="Arial"/>
                <a:cs typeface="Arial"/>
              </a:rPr>
              <a:t>eV or greater</a:t>
            </a:r>
          </a:p>
          <a:p>
            <a:endParaRPr lang="en-US" dirty="0">
              <a:latin typeface="Arial"/>
              <a:cs typeface="Arial"/>
            </a:endParaRPr>
          </a:p>
          <a:p>
            <a:r>
              <a:rPr lang="en-US" sz="1800" dirty="0">
                <a:latin typeface="Arial"/>
                <a:cs typeface="Arial"/>
              </a:rPr>
              <a:t>Compare:</a:t>
            </a:r>
          </a:p>
          <a:p>
            <a:r>
              <a:rPr lang="en-US" sz="1800" dirty="0">
                <a:latin typeface="Arial"/>
                <a:cs typeface="Arial"/>
              </a:rPr>
              <a:t>Electron-hole band gap in silicon = 1 eV</a:t>
            </a:r>
          </a:p>
          <a:p>
            <a:r>
              <a:rPr lang="en-US" dirty="0">
                <a:latin typeface="Arial"/>
                <a:cs typeface="Arial"/>
              </a:rPr>
              <a:t>Cooper pair breaking energy = 10</a:t>
            </a:r>
            <a:r>
              <a:rPr lang="en-US" baseline="30000" dirty="0">
                <a:latin typeface="Arial"/>
                <a:cs typeface="Arial"/>
              </a:rPr>
              <a:t>-4 </a:t>
            </a:r>
            <a:r>
              <a:rPr lang="en-US" dirty="0">
                <a:latin typeface="Arial"/>
                <a:cs typeface="Arial"/>
              </a:rPr>
              <a:t>eV</a:t>
            </a:r>
            <a:r>
              <a:rPr lang="en-US" sz="1800" dirty="0">
                <a:latin typeface="Arial"/>
                <a:cs typeface="Arial"/>
              </a:rPr>
              <a:t> </a:t>
            </a:r>
          </a:p>
        </p:txBody>
      </p:sp>
      <p:pic>
        <p:nvPicPr>
          <p:cNvPr id="19" name="Picture 18">
            <a:extLst>
              <a:ext uri="{FF2B5EF4-FFF2-40B4-BE49-F238E27FC236}">
                <a16:creationId xmlns:a16="http://schemas.microsoft.com/office/drawing/2014/main" id="{711EA5F8-7B33-34C0-8590-2527CDD6F057}"/>
              </a:ext>
            </a:extLst>
          </p:cNvPr>
          <p:cNvPicPr>
            <a:picLocks noChangeAspect="1"/>
          </p:cNvPicPr>
          <p:nvPr/>
        </p:nvPicPr>
        <p:blipFill>
          <a:blip r:embed="rId6"/>
          <a:stretch>
            <a:fillRect/>
          </a:stretch>
        </p:blipFill>
        <p:spPr>
          <a:xfrm>
            <a:off x="9520465" y="1907896"/>
            <a:ext cx="2632242" cy="2182835"/>
          </a:xfrm>
          <a:prstGeom prst="rect">
            <a:avLst/>
          </a:prstGeom>
        </p:spPr>
      </p:pic>
      <p:pic>
        <p:nvPicPr>
          <p:cNvPr id="13" name="Picture 12">
            <a:extLst>
              <a:ext uri="{FF2B5EF4-FFF2-40B4-BE49-F238E27FC236}">
                <a16:creationId xmlns:a16="http://schemas.microsoft.com/office/drawing/2014/main" id="{D92B94A4-4F8D-9D4F-8205-62477491A355}"/>
              </a:ext>
            </a:extLst>
          </p:cNvPr>
          <p:cNvPicPr>
            <a:picLocks noChangeAspect="1"/>
          </p:cNvPicPr>
          <p:nvPr/>
        </p:nvPicPr>
        <p:blipFill>
          <a:blip r:embed="rId7"/>
          <a:stretch>
            <a:fillRect/>
          </a:stretch>
        </p:blipFill>
        <p:spPr>
          <a:xfrm>
            <a:off x="7941743" y="4157021"/>
            <a:ext cx="3157444" cy="2368083"/>
          </a:xfrm>
          <a:prstGeom prst="rect">
            <a:avLst/>
          </a:prstGeom>
        </p:spPr>
      </p:pic>
    </p:spTree>
    <p:extLst>
      <p:ext uri="{BB962C8B-B14F-4D97-AF65-F5344CB8AC3E}">
        <p14:creationId xmlns:p14="http://schemas.microsoft.com/office/powerpoint/2010/main" val="3463439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0AA5E-F07A-180E-A413-115E2D51CE21}"/>
              </a:ext>
            </a:extLst>
          </p:cNvPr>
          <p:cNvSpPr>
            <a:spLocks noGrp="1"/>
          </p:cNvSpPr>
          <p:nvPr>
            <p:ph type="title"/>
          </p:nvPr>
        </p:nvSpPr>
        <p:spPr>
          <a:xfrm>
            <a:off x="2549912" y="288757"/>
            <a:ext cx="8077200" cy="996601"/>
          </a:xfrm>
        </p:spPr>
        <p:txBody>
          <a:bodyPr/>
          <a:lstStyle/>
          <a:p>
            <a:r>
              <a:rPr lang="en-US" dirty="0">
                <a:latin typeface="Arial" panose="020B0604020202020204" pitchFamily="34" charset="0"/>
                <a:cs typeface="Arial" panose="020B0604020202020204" pitchFamily="34" charset="0"/>
              </a:rPr>
              <a:t>Cosmic ray events are caused by astrophysical protons and charged nuclei smashing into the earth’s atmosphere and creating a cascade of particles</a:t>
            </a:r>
          </a:p>
        </p:txBody>
      </p:sp>
      <p:sp>
        <p:nvSpPr>
          <p:cNvPr id="4" name="Footer Placeholder 3">
            <a:extLst>
              <a:ext uri="{FF2B5EF4-FFF2-40B4-BE49-F238E27FC236}">
                <a16:creationId xmlns:a16="http://schemas.microsoft.com/office/drawing/2014/main" id="{7AE2C414-0F19-149E-04F1-355E811814DD}"/>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726AD756-A015-1A16-9179-A19FA00D0510}"/>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11</a:t>
            </a:fld>
            <a:endParaRPr lang="en-US">
              <a:solidFill>
                <a:srgbClr val="000000">
                  <a:tint val="75000"/>
                </a:srgbClr>
              </a:solidFill>
            </a:endParaRPr>
          </a:p>
        </p:txBody>
      </p:sp>
      <p:pic>
        <p:nvPicPr>
          <p:cNvPr id="8" name="Picture 7">
            <a:extLst>
              <a:ext uri="{FF2B5EF4-FFF2-40B4-BE49-F238E27FC236}">
                <a16:creationId xmlns:a16="http://schemas.microsoft.com/office/drawing/2014/main" id="{00086B25-48FD-5463-5EDD-1DAF213024FF}"/>
              </a:ext>
            </a:extLst>
          </p:cNvPr>
          <p:cNvPicPr>
            <a:picLocks noChangeAspect="1"/>
          </p:cNvPicPr>
          <p:nvPr/>
        </p:nvPicPr>
        <p:blipFill>
          <a:blip r:embed="rId2"/>
          <a:stretch>
            <a:fillRect/>
          </a:stretch>
        </p:blipFill>
        <p:spPr>
          <a:xfrm>
            <a:off x="2984261" y="1359058"/>
            <a:ext cx="5900390" cy="4425293"/>
          </a:xfrm>
          <a:prstGeom prst="rect">
            <a:avLst/>
          </a:prstGeom>
        </p:spPr>
      </p:pic>
      <p:sp>
        <p:nvSpPr>
          <p:cNvPr id="7" name="TextBox 6">
            <a:extLst>
              <a:ext uri="{FF2B5EF4-FFF2-40B4-BE49-F238E27FC236}">
                <a16:creationId xmlns:a16="http://schemas.microsoft.com/office/drawing/2014/main" id="{DD261060-E852-EE0B-C532-8EC615DB7FD7}"/>
              </a:ext>
            </a:extLst>
          </p:cNvPr>
          <p:cNvSpPr txBox="1"/>
          <p:nvPr/>
        </p:nvSpPr>
        <p:spPr>
          <a:xfrm>
            <a:off x="9077939" y="1660141"/>
            <a:ext cx="3114061" cy="2585323"/>
          </a:xfrm>
          <a:prstGeom prst="rect">
            <a:avLst/>
          </a:prstGeom>
          <a:noFill/>
        </p:spPr>
        <p:txBody>
          <a:bodyPr wrap="square" rtlCol="0">
            <a:spAutoFit/>
          </a:bodyPr>
          <a:lstStyle/>
          <a:p>
            <a:r>
              <a:rPr lang="en-US" sz="1800" dirty="0">
                <a:latin typeface="Arial"/>
                <a:cs typeface="Arial"/>
              </a:rPr>
              <a:t>Initial particle energy </a:t>
            </a:r>
          </a:p>
          <a:p>
            <a:r>
              <a:rPr lang="en-US" sz="1800" dirty="0">
                <a:latin typeface="Arial"/>
                <a:cs typeface="Arial"/>
              </a:rPr>
              <a:t>~10</a:t>
            </a:r>
            <a:r>
              <a:rPr lang="en-US" sz="1800" baseline="30000" dirty="0">
                <a:latin typeface="Arial"/>
                <a:cs typeface="Arial"/>
              </a:rPr>
              <a:t>20</a:t>
            </a:r>
            <a:r>
              <a:rPr lang="en-US" sz="1800" dirty="0">
                <a:latin typeface="Arial"/>
                <a:cs typeface="Arial"/>
              </a:rPr>
              <a:t> eV</a:t>
            </a:r>
          </a:p>
          <a:p>
            <a:endParaRPr lang="en-US" dirty="0">
              <a:latin typeface="Arial"/>
              <a:cs typeface="Arial"/>
            </a:endParaRPr>
          </a:p>
          <a:p>
            <a:r>
              <a:rPr lang="en-US" sz="1800" dirty="0">
                <a:latin typeface="Arial"/>
                <a:cs typeface="Arial"/>
              </a:rPr>
              <a:t>Creates zillions of 10</a:t>
            </a:r>
            <a:r>
              <a:rPr lang="en-US" sz="1800" baseline="30000" dirty="0">
                <a:latin typeface="Arial"/>
                <a:cs typeface="Arial"/>
              </a:rPr>
              <a:t>9</a:t>
            </a:r>
            <a:r>
              <a:rPr lang="en-US" sz="1800" dirty="0">
                <a:latin typeface="Arial"/>
                <a:cs typeface="Arial"/>
              </a:rPr>
              <a:t> eV particles (muons) at sea level !</a:t>
            </a:r>
          </a:p>
          <a:p>
            <a:endParaRPr lang="en-US" dirty="0">
              <a:latin typeface="Arial"/>
              <a:cs typeface="Arial"/>
            </a:endParaRPr>
          </a:p>
          <a:p>
            <a:endParaRPr lang="en-US" sz="1800" dirty="0">
              <a:latin typeface="Arial"/>
              <a:cs typeface="Arial"/>
            </a:endParaRPr>
          </a:p>
          <a:p>
            <a:endParaRPr lang="en-US" dirty="0">
              <a:latin typeface="Arial"/>
              <a:cs typeface="Arial"/>
            </a:endParaRPr>
          </a:p>
        </p:txBody>
      </p:sp>
      <p:sp>
        <p:nvSpPr>
          <p:cNvPr id="9" name="TextBox 8">
            <a:extLst>
              <a:ext uri="{FF2B5EF4-FFF2-40B4-BE49-F238E27FC236}">
                <a16:creationId xmlns:a16="http://schemas.microsoft.com/office/drawing/2014/main" id="{0117482C-CF7A-7D03-F6CA-D0CB111EA57A}"/>
              </a:ext>
            </a:extLst>
          </p:cNvPr>
          <p:cNvSpPr txBox="1"/>
          <p:nvPr/>
        </p:nvSpPr>
        <p:spPr>
          <a:xfrm>
            <a:off x="301083" y="288757"/>
            <a:ext cx="1826141" cy="369332"/>
          </a:xfrm>
          <a:prstGeom prst="rect">
            <a:avLst/>
          </a:prstGeom>
          <a:noFill/>
        </p:spPr>
        <p:txBody>
          <a:bodyPr wrap="none" rtlCol="0">
            <a:spAutoFit/>
          </a:bodyPr>
          <a:lstStyle/>
          <a:p>
            <a:r>
              <a:rPr lang="en-US" sz="1800" dirty="0">
                <a:latin typeface="Arial"/>
                <a:cs typeface="Arial"/>
              </a:rPr>
              <a:t>More bad news:</a:t>
            </a:r>
          </a:p>
        </p:txBody>
      </p:sp>
    </p:spTree>
    <p:extLst>
      <p:ext uri="{BB962C8B-B14F-4D97-AF65-F5344CB8AC3E}">
        <p14:creationId xmlns:p14="http://schemas.microsoft.com/office/powerpoint/2010/main" val="4286694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F2EF4-FB7B-2FF7-40DB-7FB71B63C0A6}"/>
              </a:ext>
            </a:extLst>
          </p:cNvPr>
          <p:cNvSpPr>
            <a:spLocks noGrp="1"/>
          </p:cNvSpPr>
          <p:nvPr>
            <p:ph type="title"/>
          </p:nvPr>
        </p:nvSpPr>
        <p:spPr>
          <a:xfrm>
            <a:off x="891746" y="305483"/>
            <a:ext cx="10150087" cy="685800"/>
          </a:xfrm>
        </p:spPr>
        <p:txBody>
          <a:bodyPr/>
          <a:lstStyle/>
          <a:p>
            <a:r>
              <a:rPr lang="en-US" dirty="0">
                <a:latin typeface="Arial" panose="020B0604020202020204" pitchFamily="34" charset="0"/>
                <a:cs typeface="Arial" panose="020B0604020202020204" pitchFamily="34" charset="0"/>
              </a:rPr>
              <a:t>Cosmic ray muon rate at sea level = “one per hand per second”</a:t>
            </a:r>
          </a:p>
        </p:txBody>
      </p:sp>
      <p:sp>
        <p:nvSpPr>
          <p:cNvPr id="4" name="Footer Placeholder 3">
            <a:extLst>
              <a:ext uri="{FF2B5EF4-FFF2-40B4-BE49-F238E27FC236}">
                <a16:creationId xmlns:a16="http://schemas.microsoft.com/office/drawing/2014/main" id="{9A527A5B-4787-FD74-F3E0-FB771949CE62}"/>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9948F612-6C3D-66F2-5547-97A935B4D6D8}"/>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12</a:t>
            </a:fld>
            <a:endParaRPr lang="en-US">
              <a:solidFill>
                <a:srgbClr val="000000">
                  <a:tint val="75000"/>
                </a:srgbClr>
              </a:solidFill>
            </a:endParaRPr>
          </a:p>
        </p:txBody>
      </p:sp>
      <p:pic>
        <p:nvPicPr>
          <p:cNvPr id="6" name="Picture 5">
            <a:extLst>
              <a:ext uri="{FF2B5EF4-FFF2-40B4-BE49-F238E27FC236}">
                <a16:creationId xmlns:a16="http://schemas.microsoft.com/office/drawing/2014/main" id="{C801F1B9-89B9-3B21-E6DE-1C60E558BB0D}"/>
              </a:ext>
            </a:extLst>
          </p:cNvPr>
          <p:cNvPicPr>
            <a:picLocks noChangeAspect="1"/>
          </p:cNvPicPr>
          <p:nvPr/>
        </p:nvPicPr>
        <p:blipFill rotWithShape="1">
          <a:blip r:embed="rId2"/>
          <a:srcRect b="34112"/>
          <a:stretch/>
        </p:blipFill>
        <p:spPr>
          <a:xfrm>
            <a:off x="891746" y="991283"/>
            <a:ext cx="4608824" cy="3673732"/>
          </a:xfrm>
          <a:prstGeom prst="rect">
            <a:avLst/>
          </a:prstGeom>
        </p:spPr>
      </p:pic>
      <p:sp>
        <p:nvSpPr>
          <p:cNvPr id="7" name="TextBox 6">
            <a:extLst>
              <a:ext uri="{FF2B5EF4-FFF2-40B4-BE49-F238E27FC236}">
                <a16:creationId xmlns:a16="http://schemas.microsoft.com/office/drawing/2014/main" id="{BB7C194B-6B5C-F8A3-9B48-D85762CA4AD5}"/>
              </a:ext>
            </a:extLst>
          </p:cNvPr>
          <p:cNvSpPr txBox="1"/>
          <p:nvPr/>
        </p:nvSpPr>
        <p:spPr>
          <a:xfrm>
            <a:off x="891746" y="4665015"/>
            <a:ext cx="10408508" cy="1754326"/>
          </a:xfrm>
          <a:prstGeom prst="rect">
            <a:avLst/>
          </a:prstGeom>
          <a:noFill/>
        </p:spPr>
        <p:txBody>
          <a:bodyPr wrap="square" rtlCol="0">
            <a:spAutoFit/>
          </a:bodyPr>
          <a:lstStyle/>
          <a:p>
            <a:r>
              <a:rPr lang="en-US" sz="1800" dirty="0">
                <a:latin typeface="Arial"/>
                <a:cs typeface="Arial"/>
              </a:rPr>
              <a:t>Cosmic rays are “minimum ionizing” and deposit ~ 10</a:t>
            </a:r>
            <a:r>
              <a:rPr lang="en-US" sz="1800" baseline="30000" dirty="0">
                <a:latin typeface="Arial"/>
                <a:cs typeface="Arial"/>
              </a:rPr>
              <a:t>6</a:t>
            </a:r>
            <a:r>
              <a:rPr lang="en-US" sz="1800" dirty="0">
                <a:latin typeface="Arial"/>
                <a:cs typeface="Arial"/>
              </a:rPr>
              <a:t> eV/cm of energy in liberated charges when traversing materials.  Eventually these will range out over 10’s of meters of earth.</a:t>
            </a:r>
          </a:p>
          <a:p>
            <a:endParaRPr lang="en-US" dirty="0">
              <a:latin typeface="Arial"/>
              <a:cs typeface="Arial"/>
            </a:endParaRPr>
          </a:p>
          <a:p>
            <a:r>
              <a:rPr lang="en-US" sz="1800" dirty="0">
                <a:latin typeface="Arial"/>
                <a:cs typeface="Arial"/>
              </a:rPr>
              <a:t>A single cosmic ray deposits enough energy to create millions of e-h pairs in silicon (1 eV bandgap) or break billions of Cooper pairs in superconductors (10</a:t>
            </a:r>
            <a:r>
              <a:rPr lang="en-US" sz="1800" baseline="30000" dirty="0">
                <a:latin typeface="Arial"/>
                <a:cs typeface="Arial"/>
              </a:rPr>
              <a:t>-3</a:t>
            </a:r>
            <a:r>
              <a:rPr lang="en-US" sz="1800" dirty="0">
                <a:latin typeface="Arial"/>
                <a:cs typeface="Arial"/>
              </a:rPr>
              <a:t> eV superconducting gap)</a:t>
            </a:r>
          </a:p>
          <a:p>
            <a:endParaRPr lang="en-US" dirty="0">
              <a:latin typeface="Arial"/>
              <a:cs typeface="Arial"/>
            </a:endParaRPr>
          </a:p>
        </p:txBody>
      </p:sp>
      <p:pic>
        <p:nvPicPr>
          <p:cNvPr id="3" name="Picture 2">
            <a:extLst>
              <a:ext uri="{FF2B5EF4-FFF2-40B4-BE49-F238E27FC236}">
                <a16:creationId xmlns:a16="http://schemas.microsoft.com/office/drawing/2014/main" id="{B91BD235-58F5-4B9B-CED3-181D3E99562E}"/>
              </a:ext>
            </a:extLst>
          </p:cNvPr>
          <p:cNvPicPr>
            <a:picLocks noChangeAspect="1"/>
          </p:cNvPicPr>
          <p:nvPr/>
        </p:nvPicPr>
        <p:blipFill>
          <a:blip r:embed="rId3"/>
          <a:stretch>
            <a:fillRect/>
          </a:stretch>
        </p:blipFill>
        <p:spPr>
          <a:xfrm>
            <a:off x="5647451" y="1697471"/>
            <a:ext cx="4930442" cy="2261356"/>
          </a:xfrm>
          <a:prstGeom prst="rect">
            <a:avLst/>
          </a:prstGeom>
        </p:spPr>
      </p:pic>
      <p:cxnSp>
        <p:nvCxnSpPr>
          <p:cNvPr id="9" name="Straight Arrow Connector 8">
            <a:extLst>
              <a:ext uri="{FF2B5EF4-FFF2-40B4-BE49-F238E27FC236}">
                <a16:creationId xmlns:a16="http://schemas.microsoft.com/office/drawing/2014/main" id="{615B1198-0AAF-59B9-228A-76BAC41CF41A}"/>
              </a:ext>
            </a:extLst>
          </p:cNvPr>
          <p:cNvCxnSpPr/>
          <p:nvPr/>
        </p:nvCxnSpPr>
        <p:spPr bwMode="auto">
          <a:xfrm>
            <a:off x="6734569" y="3547334"/>
            <a:ext cx="4652184" cy="0"/>
          </a:xfrm>
          <a:prstGeom prst="straightConnector1">
            <a:avLst/>
          </a:prstGeom>
          <a:solidFill>
            <a:schemeClr val="accent1"/>
          </a:solidFill>
          <a:ln w="31750" cap="flat" cmpd="sng" algn="ctr">
            <a:solidFill>
              <a:srgbClr val="FF0000"/>
            </a:solidFill>
            <a:prstDash val="dash"/>
            <a:round/>
            <a:headEnd type="none" w="med" len="med"/>
            <a:tailEnd type="triangle" w="lg" len="lg"/>
          </a:ln>
          <a:effectLst/>
        </p:spPr>
      </p:cxnSp>
      <p:sp>
        <p:nvSpPr>
          <p:cNvPr id="10" name="TextBox 9">
            <a:extLst>
              <a:ext uri="{FF2B5EF4-FFF2-40B4-BE49-F238E27FC236}">
                <a16:creationId xmlns:a16="http://schemas.microsoft.com/office/drawing/2014/main" id="{5BCF45A8-EABF-B7E6-E4AC-43B02AF1A130}"/>
              </a:ext>
            </a:extLst>
          </p:cNvPr>
          <p:cNvSpPr txBox="1"/>
          <p:nvPr/>
        </p:nvSpPr>
        <p:spPr>
          <a:xfrm>
            <a:off x="5743299" y="3404286"/>
            <a:ext cx="813043" cy="369332"/>
          </a:xfrm>
          <a:prstGeom prst="rect">
            <a:avLst/>
          </a:prstGeom>
          <a:noFill/>
        </p:spPr>
        <p:txBody>
          <a:bodyPr wrap="none" rtlCol="0">
            <a:spAutoFit/>
          </a:bodyPr>
          <a:lstStyle/>
          <a:p>
            <a:r>
              <a:rPr lang="en-US" sz="1800" b="1" dirty="0">
                <a:latin typeface="Arial"/>
                <a:cs typeface="Arial"/>
              </a:rPr>
              <a:t>muon</a:t>
            </a:r>
          </a:p>
        </p:txBody>
      </p:sp>
      <p:sp>
        <p:nvSpPr>
          <p:cNvPr id="11" name="Oval 10">
            <a:extLst>
              <a:ext uri="{FF2B5EF4-FFF2-40B4-BE49-F238E27FC236}">
                <a16:creationId xmlns:a16="http://schemas.microsoft.com/office/drawing/2014/main" id="{3EA5457D-A3FB-FBEB-51BD-3D003D6BB8D5}"/>
              </a:ext>
            </a:extLst>
          </p:cNvPr>
          <p:cNvSpPr/>
          <p:nvPr/>
        </p:nvSpPr>
        <p:spPr bwMode="auto">
          <a:xfrm>
            <a:off x="6530680" y="3442302"/>
            <a:ext cx="210065" cy="210065"/>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3" name="TextBox 12">
            <a:extLst>
              <a:ext uri="{FF2B5EF4-FFF2-40B4-BE49-F238E27FC236}">
                <a16:creationId xmlns:a16="http://schemas.microsoft.com/office/drawing/2014/main" id="{C73D6042-2B91-24A1-A815-1BF87B96B97C}"/>
              </a:ext>
            </a:extLst>
          </p:cNvPr>
          <p:cNvSpPr txBox="1"/>
          <p:nvPr/>
        </p:nvSpPr>
        <p:spPr>
          <a:xfrm>
            <a:off x="5316362" y="3878650"/>
            <a:ext cx="1559276" cy="523220"/>
          </a:xfrm>
          <a:prstGeom prst="rect">
            <a:avLst/>
          </a:prstGeom>
          <a:noFill/>
        </p:spPr>
        <p:txBody>
          <a:bodyPr wrap="square" rtlCol="0">
            <a:spAutoFit/>
          </a:bodyPr>
          <a:lstStyle/>
          <a:p>
            <a:r>
              <a:rPr lang="en-US" sz="1400" dirty="0">
                <a:latin typeface="Arial"/>
                <a:cs typeface="Arial"/>
              </a:rPr>
              <a:t>Muon has 207x electron mass</a:t>
            </a:r>
          </a:p>
        </p:txBody>
      </p:sp>
    </p:spTree>
    <p:extLst>
      <p:ext uri="{BB962C8B-B14F-4D97-AF65-F5344CB8AC3E}">
        <p14:creationId xmlns:p14="http://schemas.microsoft.com/office/powerpoint/2010/main" val="1276390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0AA5E-F07A-180E-A413-115E2D51CE2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Patterns of ionizing radiation hits in a silicon CCD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(SENSEI DM experiment)</a:t>
            </a:r>
          </a:p>
        </p:txBody>
      </p:sp>
      <p:sp>
        <p:nvSpPr>
          <p:cNvPr id="4" name="Footer Placeholder 3">
            <a:extLst>
              <a:ext uri="{FF2B5EF4-FFF2-40B4-BE49-F238E27FC236}">
                <a16:creationId xmlns:a16="http://schemas.microsoft.com/office/drawing/2014/main" id="{7AE2C414-0F19-149E-04F1-355E811814DD}"/>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726AD756-A015-1A16-9179-A19FA00D0510}"/>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13</a:t>
            </a:fld>
            <a:endParaRPr lang="en-US">
              <a:solidFill>
                <a:srgbClr val="000000">
                  <a:tint val="75000"/>
                </a:srgbClr>
              </a:solidFill>
            </a:endParaRPr>
          </a:p>
        </p:txBody>
      </p:sp>
      <p:sp>
        <p:nvSpPr>
          <p:cNvPr id="9" name="TextBox 8">
            <a:extLst>
              <a:ext uri="{FF2B5EF4-FFF2-40B4-BE49-F238E27FC236}">
                <a16:creationId xmlns:a16="http://schemas.microsoft.com/office/drawing/2014/main" id="{0318BBC4-FB0D-8E92-4EF1-4C612245F62D}"/>
              </a:ext>
            </a:extLst>
          </p:cNvPr>
          <p:cNvSpPr txBox="1"/>
          <p:nvPr/>
        </p:nvSpPr>
        <p:spPr>
          <a:xfrm>
            <a:off x="2277036" y="1183341"/>
            <a:ext cx="184731" cy="369332"/>
          </a:xfrm>
          <a:prstGeom prst="rect">
            <a:avLst/>
          </a:prstGeom>
          <a:noFill/>
        </p:spPr>
        <p:txBody>
          <a:bodyPr wrap="none" rtlCol="0">
            <a:spAutoFit/>
          </a:bodyPr>
          <a:lstStyle/>
          <a:p>
            <a:endParaRPr lang="en-US" dirty="0">
              <a:latin typeface="Arial"/>
              <a:cs typeface="Arial"/>
            </a:endParaRPr>
          </a:p>
        </p:txBody>
      </p:sp>
      <p:pic>
        <p:nvPicPr>
          <p:cNvPr id="10" name="Picture 9">
            <a:extLst>
              <a:ext uri="{FF2B5EF4-FFF2-40B4-BE49-F238E27FC236}">
                <a16:creationId xmlns:a16="http://schemas.microsoft.com/office/drawing/2014/main" id="{D3F38C7F-DE7D-D553-6C2B-AAB2823E4943}"/>
              </a:ext>
            </a:extLst>
          </p:cNvPr>
          <p:cNvPicPr>
            <a:picLocks noChangeAspect="1"/>
          </p:cNvPicPr>
          <p:nvPr/>
        </p:nvPicPr>
        <p:blipFill>
          <a:blip r:embed="rId2"/>
          <a:stretch>
            <a:fillRect/>
          </a:stretch>
        </p:blipFill>
        <p:spPr>
          <a:xfrm>
            <a:off x="1401337" y="1181294"/>
            <a:ext cx="4415671" cy="4240951"/>
          </a:xfrm>
          <a:prstGeom prst="rect">
            <a:avLst/>
          </a:prstGeom>
        </p:spPr>
      </p:pic>
      <p:sp>
        <p:nvSpPr>
          <p:cNvPr id="3" name="TextBox 2">
            <a:extLst>
              <a:ext uri="{FF2B5EF4-FFF2-40B4-BE49-F238E27FC236}">
                <a16:creationId xmlns:a16="http://schemas.microsoft.com/office/drawing/2014/main" id="{EA078635-4424-1B9E-02A5-DD05997A5BF5}"/>
              </a:ext>
            </a:extLst>
          </p:cNvPr>
          <p:cNvSpPr txBox="1"/>
          <p:nvPr/>
        </p:nvSpPr>
        <p:spPr>
          <a:xfrm>
            <a:off x="6293910" y="1470990"/>
            <a:ext cx="5339460" cy="1200329"/>
          </a:xfrm>
          <a:prstGeom prst="rect">
            <a:avLst/>
          </a:prstGeom>
          <a:noFill/>
        </p:spPr>
        <p:txBody>
          <a:bodyPr wrap="square" rtlCol="0">
            <a:spAutoFit/>
          </a:bodyPr>
          <a:lstStyle/>
          <a:p>
            <a:r>
              <a:rPr lang="en-US" dirty="0"/>
              <a:t>In silicon-based computers, Single Event Upsets (SEU) due to cosmic rays are well-known, and are believed to have given a candidate 4096 extra votes in a 2003 election in Belgium.</a:t>
            </a:r>
          </a:p>
        </p:txBody>
      </p:sp>
      <p:pic>
        <p:nvPicPr>
          <p:cNvPr id="6" name="Picture 5">
            <a:extLst>
              <a:ext uri="{FF2B5EF4-FFF2-40B4-BE49-F238E27FC236}">
                <a16:creationId xmlns:a16="http://schemas.microsoft.com/office/drawing/2014/main" id="{75BD589F-C5F2-4DE4-7D34-4DC8793F9585}"/>
              </a:ext>
            </a:extLst>
          </p:cNvPr>
          <p:cNvPicPr>
            <a:picLocks noChangeAspect="1"/>
          </p:cNvPicPr>
          <p:nvPr/>
        </p:nvPicPr>
        <p:blipFill>
          <a:blip r:embed="rId3"/>
          <a:stretch>
            <a:fillRect/>
          </a:stretch>
        </p:blipFill>
        <p:spPr>
          <a:xfrm>
            <a:off x="6692706" y="3205772"/>
            <a:ext cx="3797300" cy="2133600"/>
          </a:xfrm>
          <a:prstGeom prst="rect">
            <a:avLst/>
          </a:prstGeom>
        </p:spPr>
      </p:pic>
      <p:sp>
        <p:nvSpPr>
          <p:cNvPr id="7" name="TextBox 6">
            <a:extLst>
              <a:ext uri="{FF2B5EF4-FFF2-40B4-BE49-F238E27FC236}">
                <a16:creationId xmlns:a16="http://schemas.microsoft.com/office/drawing/2014/main" id="{0066C411-B3C3-6F26-A8E3-DFE372044769}"/>
              </a:ext>
            </a:extLst>
          </p:cNvPr>
          <p:cNvSpPr txBox="1"/>
          <p:nvPr/>
        </p:nvSpPr>
        <p:spPr>
          <a:xfrm>
            <a:off x="6692706" y="5424045"/>
            <a:ext cx="3987182" cy="646331"/>
          </a:xfrm>
          <a:prstGeom prst="rect">
            <a:avLst/>
          </a:prstGeom>
          <a:noFill/>
        </p:spPr>
        <p:txBody>
          <a:bodyPr wrap="none" rtlCol="0">
            <a:spAutoFit/>
          </a:bodyPr>
          <a:lstStyle/>
          <a:p>
            <a:r>
              <a:rPr lang="en-US" dirty="0"/>
              <a:t>They can also give you super powers!</a:t>
            </a:r>
          </a:p>
          <a:p>
            <a:r>
              <a:rPr lang="en-US" dirty="0"/>
              <a:t>Beneficial mutations from DNA damage.</a:t>
            </a:r>
          </a:p>
        </p:txBody>
      </p:sp>
    </p:spTree>
    <p:extLst>
      <p:ext uri="{BB962C8B-B14F-4D97-AF65-F5344CB8AC3E}">
        <p14:creationId xmlns:p14="http://schemas.microsoft.com/office/powerpoint/2010/main" val="2390341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F93B58-8A63-A34C-8E43-7E38A1D25E8A}"/>
              </a:ext>
            </a:extLst>
          </p:cNvPr>
          <p:cNvPicPr>
            <a:picLocks noChangeAspect="1"/>
          </p:cNvPicPr>
          <p:nvPr/>
        </p:nvPicPr>
        <p:blipFill>
          <a:blip r:embed="rId2"/>
          <a:stretch>
            <a:fillRect/>
          </a:stretch>
        </p:blipFill>
        <p:spPr>
          <a:xfrm>
            <a:off x="7223091" y="1557744"/>
            <a:ext cx="4019373" cy="3926043"/>
          </a:xfrm>
          <a:prstGeom prst="rect">
            <a:avLst/>
          </a:prstGeom>
        </p:spPr>
      </p:pic>
      <p:sp>
        <p:nvSpPr>
          <p:cNvPr id="2" name="Title 1">
            <a:extLst>
              <a:ext uri="{FF2B5EF4-FFF2-40B4-BE49-F238E27FC236}">
                <a16:creationId xmlns:a16="http://schemas.microsoft.com/office/drawing/2014/main" id="{8BBDA035-1C44-264E-9024-7AC7A1A7A989}"/>
              </a:ext>
            </a:extLst>
          </p:cNvPr>
          <p:cNvSpPr>
            <a:spLocks noGrp="1"/>
          </p:cNvSpPr>
          <p:nvPr>
            <p:ph type="title"/>
          </p:nvPr>
        </p:nvSpPr>
        <p:spPr>
          <a:xfrm>
            <a:off x="1137432" y="161835"/>
            <a:ext cx="9917136" cy="856596"/>
          </a:xfrm>
        </p:spPr>
        <p:txBody>
          <a:bodyPr/>
          <a:lstStyle/>
          <a:p>
            <a:r>
              <a:rPr lang="en-US" dirty="0">
                <a:latin typeface="Arial" panose="020B0604020202020204" pitchFamily="34" charset="0"/>
                <a:cs typeface="Arial" panose="020B0604020202020204" pitchFamily="34" charset="0"/>
              </a:rPr>
              <a:t>Ionizing radiation produces 10</a:t>
            </a:r>
            <a:r>
              <a:rPr lang="en-US" baseline="30000" dirty="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Hz rate of catastrophic events in superconducting QPUs (of area smaller than your hand)</a:t>
            </a:r>
          </a:p>
        </p:txBody>
      </p:sp>
      <p:pic>
        <p:nvPicPr>
          <p:cNvPr id="4" name="Picture 3">
            <a:extLst>
              <a:ext uri="{FF2B5EF4-FFF2-40B4-BE49-F238E27FC236}">
                <a16:creationId xmlns:a16="http://schemas.microsoft.com/office/drawing/2014/main" id="{35147A3D-BD02-6847-9A54-C2F81159C859}"/>
              </a:ext>
            </a:extLst>
          </p:cNvPr>
          <p:cNvPicPr>
            <a:picLocks noChangeAspect="1"/>
          </p:cNvPicPr>
          <p:nvPr/>
        </p:nvPicPr>
        <p:blipFill>
          <a:blip r:embed="rId3"/>
          <a:stretch>
            <a:fillRect/>
          </a:stretch>
        </p:blipFill>
        <p:spPr>
          <a:xfrm>
            <a:off x="778476" y="2799690"/>
            <a:ext cx="6111233" cy="2066744"/>
          </a:xfrm>
          <a:prstGeom prst="rect">
            <a:avLst/>
          </a:prstGeom>
        </p:spPr>
      </p:pic>
      <p:sp>
        <p:nvSpPr>
          <p:cNvPr id="6" name="TextBox 5">
            <a:extLst>
              <a:ext uri="{FF2B5EF4-FFF2-40B4-BE49-F238E27FC236}">
                <a16:creationId xmlns:a16="http://schemas.microsoft.com/office/drawing/2014/main" id="{94236E4B-9DB3-EE4D-B083-C6EFAC8FCABD}"/>
              </a:ext>
            </a:extLst>
          </p:cNvPr>
          <p:cNvSpPr txBox="1"/>
          <p:nvPr/>
        </p:nvSpPr>
        <p:spPr>
          <a:xfrm>
            <a:off x="689297" y="1401435"/>
            <a:ext cx="6289589"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Google Sycamore chip exhibits </a:t>
            </a:r>
            <a:r>
              <a:rPr lang="en-US" b="1" dirty="0">
                <a:latin typeface="Arial" panose="020B0604020202020204" pitchFamily="34" charset="0"/>
                <a:cs typeface="Arial" panose="020B0604020202020204" pitchFamily="34" charset="0"/>
              </a:rPr>
              <a:t>100% chip-wide failure </a:t>
            </a:r>
            <a:r>
              <a:rPr lang="en-US" dirty="0">
                <a:latin typeface="Arial" panose="020B0604020202020204" pitchFamily="34" charset="0"/>
                <a:cs typeface="Arial" panose="020B0604020202020204" pitchFamily="34" charset="0"/>
              </a:rPr>
              <a:t>in response to ionizing radiation events which can be localized in both space and time</a:t>
            </a:r>
            <a:endParaRPr lang="en-US" dirty="0"/>
          </a:p>
        </p:txBody>
      </p:sp>
      <p:sp>
        <p:nvSpPr>
          <p:cNvPr id="9" name="TextBox 8">
            <a:extLst>
              <a:ext uri="{FF2B5EF4-FFF2-40B4-BE49-F238E27FC236}">
                <a16:creationId xmlns:a16="http://schemas.microsoft.com/office/drawing/2014/main" id="{A00C1A8D-5EB3-DF40-BFEC-2FA90302CF82}"/>
              </a:ext>
            </a:extLst>
          </p:cNvPr>
          <p:cNvSpPr txBox="1"/>
          <p:nvPr/>
        </p:nvSpPr>
        <p:spPr>
          <a:xfrm>
            <a:off x="7412532" y="1277937"/>
            <a:ext cx="4025461" cy="369332"/>
          </a:xfrm>
          <a:prstGeom prst="rect">
            <a:avLst/>
          </a:prstGeom>
          <a:noFill/>
        </p:spPr>
        <p:txBody>
          <a:bodyPr wrap="none" rtlCol="0">
            <a:spAutoFit/>
          </a:bodyPr>
          <a:lstStyle/>
          <a:p>
            <a:r>
              <a:rPr lang="en-US" dirty="0"/>
              <a:t>M. McEwen, </a:t>
            </a:r>
            <a:r>
              <a:rPr lang="en-US" dirty="0" err="1"/>
              <a:t>et.al</a:t>
            </a:r>
            <a:r>
              <a:rPr lang="en-US" dirty="0"/>
              <a:t>, Nature Physics (2022)</a:t>
            </a:r>
          </a:p>
        </p:txBody>
      </p:sp>
      <p:sp>
        <p:nvSpPr>
          <p:cNvPr id="11" name="TextBox 10">
            <a:extLst>
              <a:ext uri="{FF2B5EF4-FFF2-40B4-BE49-F238E27FC236}">
                <a16:creationId xmlns:a16="http://schemas.microsoft.com/office/drawing/2014/main" id="{CED2CEC9-1CE4-1792-D772-50591E2C9BC9}"/>
              </a:ext>
            </a:extLst>
          </p:cNvPr>
          <p:cNvSpPr txBox="1"/>
          <p:nvPr/>
        </p:nvSpPr>
        <p:spPr>
          <a:xfrm>
            <a:off x="609600" y="5483788"/>
            <a:ext cx="11232995" cy="923330"/>
          </a:xfrm>
          <a:prstGeom prst="rect">
            <a:avLst/>
          </a:prstGeom>
          <a:noFill/>
        </p:spPr>
        <p:txBody>
          <a:bodyPr wrap="square" rtlCol="0">
            <a:spAutoFit/>
          </a:bodyPr>
          <a:lstStyle/>
          <a:p>
            <a:r>
              <a:rPr lang="en-US" dirty="0"/>
              <a:t>The ionizing radiation deposits energy primarily in the bulk substrate of the qubit chip (where most of the atoms are).  </a:t>
            </a:r>
          </a:p>
          <a:p>
            <a:r>
              <a:rPr lang="en-US" dirty="0"/>
              <a:t>Electrons and holes recombine and the resulting phonons bounce around and break Cooper pairs in the thin film superconductors on the surface.</a:t>
            </a:r>
          </a:p>
        </p:txBody>
      </p:sp>
      <p:sp>
        <p:nvSpPr>
          <p:cNvPr id="12" name="Footer Placeholder 11">
            <a:extLst>
              <a:ext uri="{FF2B5EF4-FFF2-40B4-BE49-F238E27FC236}">
                <a16:creationId xmlns:a16="http://schemas.microsoft.com/office/drawing/2014/main" id="{79CD52EF-FA66-3AD1-3167-773756C29B31}"/>
              </a:ext>
            </a:extLst>
          </p:cNvPr>
          <p:cNvSpPr>
            <a:spLocks noGrp="1"/>
          </p:cNvSpPr>
          <p:nvPr>
            <p:ph type="ftr" sz="quarter" idx="11"/>
          </p:nvPr>
        </p:nvSpPr>
        <p:spPr/>
        <p:txBody>
          <a:bodyPr/>
          <a:lstStyle/>
          <a:p>
            <a:pPr>
              <a:defRPr/>
            </a:pPr>
            <a:r>
              <a:rPr lang="es-ES_tradnl">
                <a:solidFill>
                  <a:prstClr val="black"/>
                </a:solidFill>
              </a:rPr>
              <a:t>Aaron S. Chou, USQIS Summer School 2023</a:t>
            </a:r>
            <a:endParaRPr lang="en-US" dirty="0">
              <a:solidFill>
                <a:prstClr val="black"/>
              </a:solidFill>
            </a:endParaRPr>
          </a:p>
        </p:txBody>
      </p:sp>
      <p:sp>
        <p:nvSpPr>
          <p:cNvPr id="13" name="Slide Number Placeholder 12">
            <a:extLst>
              <a:ext uri="{FF2B5EF4-FFF2-40B4-BE49-F238E27FC236}">
                <a16:creationId xmlns:a16="http://schemas.microsoft.com/office/drawing/2014/main" id="{B6B4D66F-1DEF-1ADA-A81D-B5F6958CBC3F}"/>
              </a:ext>
            </a:extLst>
          </p:cNvPr>
          <p:cNvSpPr>
            <a:spLocks noGrp="1"/>
          </p:cNvSpPr>
          <p:nvPr>
            <p:ph type="sldNum" sz="quarter" idx="12"/>
          </p:nvPr>
        </p:nvSpPr>
        <p:spPr>
          <a:xfrm>
            <a:off x="6553200" y="6356352"/>
            <a:ext cx="2133600" cy="365125"/>
          </a:xfrm>
          <a:prstGeom prst="rect">
            <a:avLst/>
          </a:prstGeom>
        </p:spPr>
        <p:txBody>
          <a:bodyPr vert="horz" wrap="square" lIns="91424" tIns="45713" rIns="91424" bIns="45713" numCol="1" anchor="ctr" anchorCtr="0" compatLnSpc="1">
            <a:prstTxWarp prst="textNoShape">
              <a:avLst/>
            </a:prstTxWarp>
          </a:bodyPr>
          <a:lstStyle>
            <a:defPPr>
              <a:defRPr lang="en-US"/>
            </a:defPPr>
            <a:lvl1pPr marL="0" algn="r" defTabSz="457200" rtl="0" eaLnBrk="1" latinLnBrk="0" hangingPunct="1">
              <a:defRPr sz="1200" kern="1200">
                <a:solidFill>
                  <a:srgbClr val="898989"/>
                </a:solidFill>
                <a:latin typeface="Calibri"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6F987D3-C84C-1B43-ACDC-64E0C8D0B1E8}" type="slidenum">
              <a:rPr lang="en-US" smtClean="0"/>
              <a:pPr/>
              <a:t>14</a:t>
            </a:fld>
            <a:endParaRPr lang="en-US"/>
          </a:p>
        </p:txBody>
      </p:sp>
      <p:sp>
        <p:nvSpPr>
          <p:cNvPr id="14" name="TextBox 13">
            <a:extLst>
              <a:ext uri="{FF2B5EF4-FFF2-40B4-BE49-F238E27FC236}">
                <a16:creationId xmlns:a16="http://schemas.microsoft.com/office/drawing/2014/main" id="{C1938FD8-5AAB-72D0-8EA7-B43ED0205284}"/>
              </a:ext>
            </a:extLst>
          </p:cNvPr>
          <p:cNvSpPr txBox="1"/>
          <p:nvPr/>
        </p:nvSpPr>
        <p:spPr>
          <a:xfrm>
            <a:off x="1988632" y="4772549"/>
            <a:ext cx="1752583"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5</a:t>
            </a:r>
            <a:r>
              <a:rPr lang="en-US" sz="1400" b="1" dirty="0">
                <a:latin typeface="Arial" panose="020B0604020202020204" pitchFamily="34" charset="0"/>
                <a:cs typeface="Arial" panose="020B0604020202020204" pitchFamily="34" charset="0"/>
              </a:rPr>
              <a:t> eV energy deposit</a:t>
            </a:r>
          </a:p>
        </p:txBody>
      </p:sp>
      <p:sp>
        <p:nvSpPr>
          <p:cNvPr id="15" name="TextBox 14">
            <a:extLst>
              <a:ext uri="{FF2B5EF4-FFF2-40B4-BE49-F238E27FC236}">
                <a16:creationId xmlns:a16="http://schemas.microsoft.com/office/drawing/2014/main" id="{AC6F3DC7-B112-259A-857D-126568508DD8}"/>
              </a:ext>
            </a:extLst>
          </p:cNvPr>
          <p:cNvSpPr txBox="1"/>
          <p:nvPr/>
        </p:nvSpPr>
        <p:spPr>
          <a:xfrm>
            <a:off x="2698331" y="2576761"/>
            <a:ext cx="1541329"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-3</a:t>
            </a:r>
            <a:r>
              <a:rPr lang="en-US" sz="1400" b="1" dirty="0">
                <a:latin typeface="Arial" panose="020B0604020202020204" pitchFamily="34" charset="0"/>
                <a:cs typeface="Arial" panose="020B0604020202020204" pitchFamily="34" charset="0"/>
              </a:rPr>
              <a:t> eV to break Cooper pair</a:t>
            </a:r>
          </a:p>
        </p:txBody>
      </p:sp>
    </p:spTree>
    <p:extLst>
      <p:ext uri="{BB962C8B-B14F-4D97-AF65-F5344CB8AC3E}">
        <p14:creationId xmlns:p14="http://schemas.microsoft.com/office/powerpoint/2010/main" val="3853523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732A-25FA-64D6-2E06-1D050CB997E1}"/>
              </a:ext>
            </a:extLst>
          </p:cNvPr>
          <p:cNvSpPr>
            <a:spLocks noGrp="1"/>
          </p:cNvSpPr>
          <p:nvPr>
            <p:ph type="title"/>
          </p:nvPr>
        </p:nvSpPr>
        <p:spPr>
          <a:xfrm>
            <a:off x="438665" y="126563"/>
            <a:ext cx="7642653" cy="1200329"/>
          </a:xfrm>
        </p:spPr>
        <p:txBody>
          <a:bodyPr/>
          <a:lstStyle/>
          <a:p>
            <a:r>
              <a:rPr lang="en-US" dirty="0">
                <a:latin typeface="Arial" panose="020B0604020202020204" pitchFamily="34" charset="0"/>
                <a:cs typeface="Arial" panose="020B0604020202020204" pitchFamily="34" charset="0"/>
              </a:rPr>
              <a:t>To reduce the rate of  ionizing radiation on quantum devices, we are operating underground dilution refrigerators in Fermilab’s neutrino beamline</a:t>
            </a:r>
          </a:p>
        </p:txBody>
      </p:sp>
      <p:sp>
        <p:nvSpPr>
          <p:cNvPr id="4" name="Footer Placeholder 3">
            <a:extLst>
              <a:ext uri="{FF2B5EF4-FFF2-40B4-BE49-F238E27FC236}">
                <a16:creationId xmlns:a16="http://schemas.microsoft.com/office/drawing/2014/main" id="{B3AAF2BB-DD5D-5BC3-B093-D7815B9F8F0E}"/>
              </a:ext>
            </a:extLst>
          </p:cNvPr>
          <p:cNvSpPr>
            <a:spLocks noGrp="1"/>
          </p:cNvSpPr>
          <p:nvPr>
            <p:ph type="ftr" sz="quarter" idx="11"/>
          </p:nvPr>
        </p:nvSpPr>
        <p:spPr>
          <a:xfrm>
            <a:off x="558799" y="6478847"/>
            <a:ext cx="2844800" cy="365125"/>
          </a:xfrm>
        </p:spPr>
        <p:txBody>
          <a:bodyPr/>
          <a:lstStyle/>
          <a:p>
            <a:pPr>
              <a:defRPr/>
            </a:pPr>
            <a:r>
              <a:rPr lang="es-ES_tradnl" dirty="0">
                <a:solidFill>
                  <a:prstClr val="black"/>
                </a:solidFill>
              </a:rPr>
              <a:t>Aaron S. Chou, USQIS Summer </a:t>
            </a:r>
            <a:r>
              <a:rPr lang="es-ES_tradnl" dirty="0" err="1">
                <a:solidFill>
                  <a:prstClr val="black"/>
                </a:solidFill>
              </a:rPr>
              <a:t>School</a:t>
            </a:r>
            <a:r>
              <a:rPr lang="es-ES_tradnl" dirty="0">
                <a:solidFill>
                  <a:prstClr val="black"/>
                </a:solidFill>
              </a:rPr>
              <a:t> 2023</a:t>
            </a:r>
            <a:endParaRPr lang="en-US" dirty="0">
              <a:solidFill>
                <a:prstClr val="black"/>
              </a:solidFill>
            </a:endParaRPr>
          </a:p>
        </p:txBody>
      </p:sp>
      <p:sp>
        <p:nvSpPr>
          <p:cNvPr id="5" name="Slide Number Placeholder 4">
            <a:extLst>
              <a:ext uri="{FF2B5EF4-FFF2-40B4-BE49-F238E27FC236}">
                <a16:creationId xmlns:a16="http://schemas.microsoft.com/office/drawing/2014/main" id="{BB1F16EB-0BBE-A3C4-9B97-F459C9B5528F}"/>
              </a:ext>
            </a:extLst>
          </p:cNvPr>
          <p:cNvSpPr>
            <a:spLocks noGrp="1"/>
          </p:cNvSpPr>
          <p:nvPr>
            <p:ph type="sldNum" sz="quarter" idx="12"/>
          </p:nvPr>
        </p:nvSpPr>
        <p:spPr>
          <a:xfrm>
            <a:off x="6553200" y="6356352"/>
            <a:ext cx="2133600" cy="365125"/>
          </a:xfrm>
          <a:prstGeom prst="rect">
            <a:avLst/>
          </a:prstGeom>
        </p:spPr>
        <p:txBody>
          <a:bodyPr vert="horz" wrap="square" lIns="91424" tIns="45713" rIns="91424" bIns="45713" numCol="1" anchor="ctr" anchorCtr="0" compatLnSpc="1">
            <a:prstTxWarp prst="textNoShape">
              <a:avLst/>
            </a:prstTxWarp>
          </a:bodyPr>
          <a:lstStyle>
            <a:defPPr>
              <a:defRPr lang="en-US"/>
            </a:defPPr>
            <a:lvl1pPr marL="0" algn="r" defTabSz="457200" rtl="0" eaLnBrk="1" latinLnBrk="0" hangingPunct="1">
              <a:defRPr sz="1200" kern="1200">
                <a:solidFill>
                  <a:srgbClr val="898989"/>
                </a:solidFill>
                <a:latin typeface="Calibri"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6F987D3-C84C-1B43-ACDC-64E0C8D0B1E8}" type="slidenum">
              <a:rPr lang="en-US" smtClean="0"/>
              <a:pPr/>
              <a:t>15</a:t>
            </a:fld>
            <a:endParaRPr lang="en-US"/>
          </a:p>
        </p:txBody>
      </p:sp>
      <p:pic>
        <p:nvPicPr>
          <p:cNvPr id="7" name="Picture 6">
            <a:extLst>
              <a:ext uri="{FF2B5EF4-FFF2-40B4-BE49-F238E27FC236}">
                <a16:creationId xmlns:a16="http://schemas.microsoft.com/office/drawing/2014/main" id="{496581E3-12DA-7F58-4E5D-8E08993B4B8D}"/>
              </a:ext>
            </a:extLst>
          </p:cNvPr>
          <p:cNvPicPr>
            <a:picLocks noChangeAspect="1"/>
          </p:cNvPicPr>
          <p:nvPr/>
        </p:nvPicPr>
        <p:blipFill>
          <a:blip r:embed="rId2"/>
          <a:stretch>
            <a:fillRect/>
          </a:stretch>
        </p:blipFill>
        <p:spPr>
          <a:xfrm>
            <a:off x="1280612" y="1700149"/>
            <a:ext cx="3787879" cy="3246753"/>
          </a:xfrm>
          <a:prstGeom prst="rect">
            <a:avLst/>
          </a:prstGeom>
        </p:spPr>
      </p:pic>
      <p:pic>
        <p:nvPicPr>
          <p:cNvPr id="8" name="Picture 7">
            <a:extLst>
              <a:ext uri="{FF2B5EF4-FFF2-40B4-BE49-F238E27FC236}">
                <a16:creationId xmlns:a16="http://schemas.microsoft.com/office/drawing/2014/main" id="{730D88FE-9888-FAEA-1F4C-FFACDFF7900C}"/>
              </a:ext>
            </a:extLst>
          </p:cNvPr>
          <p:cNvPicPr>
            <a:picLocks noChangeAspect="1"/>
          </p:cNvPicPr>
          <p:nvPr/>
        </p:nvPicPr>
        <p:blipFill rotWithShape="1">
          <a:blip r:embed="rId3"/>
          <a:srcRect l="14726"/>
          <a:stretch/>
        </p:blipFill>
        <p:spPr>
          <a:xfrm rot="5400000">
            <a:off x="6859025" y="2596273"/>
            <a:ext cx="3480181" cy="3060896"/>
          </a:xfrm>
          <a:prstGeom prst="rect">
            <a:avLst/>
          </a:prstGeom>
        </p:spPr>
      </p:pic>
      <p:sp>
        <p:nvSpPr>
          <p:cNvPr id="9" name="TextBox 8">
            <a:extLst>
              <a:ext uri="{FF2B5EF4-FFF2-40B4-BE49-F238E27FC236}">
                <a16:creationId xmlns:a16="http://schemas.microsoft.com/office/drawing/2014/main" id="{8D248FCD-8598-CD6B-7571-C5CF9D097BDE}"/>
              </a:ext>
            </a:extLst>
          </p:cNvPr>
          <p:cNvSpPr txBox="1"/>
          <p:nvPr/>
        </p:nvSpPr>
        <p:spPr>
          <a:xfrm>
            <a:off x="5274016" y="2954193"/>
            <a:ext cx="710451" cy="369332"/>
          </a:xfrm>
          <a:prstGeom prst="rect">
            <a:avLst/>
          </a:prstGeom>
          <a:noFill/>
        </p:spPr>
        <p:txBody>
          <a:bodyPr wrap="none" rtlCol="0">
            <a:spAutoFit/>
          </a:bodyPr>
          <a:lstStyle/>
          <a:p>
            <a:r>
              <a:rPr lang="en-US" dirty="0"/>
              <a:t>100m</a:t>
            </a:r>
          </a:p>
        </p:txBody>
      </p:sp>
      <p:cxnSp>
        <p:nvCxnSpPr>
          <p:cNvPr id="11" name="Straight Arrow Connector 10">
            <a:extLst>
              <a:ext uri="{FF2B5EF4-FFF2-40B4-BE49-F238E27FC236}">
                <a16:creationId xmlns:a16="http://schemas.microsoft.com/office/drawing/2014/main" id="{EB0D9203-6BE0-CA6F-A6D2-1FC10987A581}"/>
              </a:ext>
            </a:extLst>
          </p:cNvPr>
          <p:cNvCxnSpPr/>
          <p:nvPr/>
        </p:nvCxnSpPr>
        <p:spPr>
          <a:xfrm>
            <a:off x="5236712" y="2727136"/>
            <a:ext cx="0" cy="850392"/>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0999AB7-B112-1563-7759-34DD6A21444F}"/>
              </a:ext>
            </a:extLst>
          </p:cNvPr>
          <p:cNvSpPr txBox="1"/>
          <p:nvPr/>
        </p:nvSpPr>
        <p:spPr>
          <a:xfrm>
            <a:off x="5010082" y="6109515"/>
            <a:ext cx="5200719" cy="369332"/>
          </a:xfrm>
          <a:prstGeom prst="rect">
            <a:avLst/>
          </a:prstGeom>
          <a:noFill/>
        </p:spPr>
        <p:txBody>
          <a:bodyPr wrap="none" rtlCol="0">
            <a:spAutoFit/>
          </a:bodyPr>
          <a:lstStyle/>
          <a:p>
            <a:r>
              <a:rPr lang="en-US" dirty="0"/>
              <a:t>Lead sarcophagus shields against natural radioactivity</a:t>
            </a:r>
          </a:p>
        </p:txBody>
      </p:sp>
      <p:cxnSp>
        <p:nvCxnSpPr>
          <p:cNvPr id="28" name="Straight Arrow Connector 27">
            <a:extLst>
              <a:ext uri="{FF2B5EF4-FFF2-40B4-BE49-F238E27FC236}">
                <a16:creationId xmlns:a16="http://schemas.microsoft.com/office/drawing/2014/main" id="{67C8654F-0652-A8B1-DED6-90866093771C}"/>
              </a:ext>
            </a:extLst>
          </p:cNvPr>
          <p:cNvCxnSpPr>
            <a:cxnSpLocks/>
          </p:cNvCxnSpPr>
          <p:nvPr/>
        </p:nvCxnSpPr>
        <p:spPr>
          <a:xfrm flipH="1">
            <a:off x="7574748" y="5763005"/>
            <a:ext cx="409139" cy="403344"/>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0056A18A-3805-5736-69D2-334C2C3C4AB7}"/>
              </a:ext>
            </a:extLst>
          </p:cNvPr>
          <p:cNvSpPr txBox="1"/>
          <p:nvPr/>
        </p:nvSpPr>
        <p:spPr>
          <a:xfrm>
            <a:off x="5240374" y="3795078"/>
            <a:ext cx="1488186" cy="1200329"/>
          </a:xfrm>
          <a:prstGeom prst="rect">
            <a:avLst/>
          </a:prstGeom>
          <a:noFill/>
        </p:spPr>
        <p:txBody>
          <a:bodyPr wrap="square" rtlCol="0">
            <a:spAutoFit/>
          </a:bodyPr>
          <a:lstStyle/>
          <a:p>
            <a:r>
              <a:rPr lang="en-US" sz="1800" dirty="0">
                <a:latin typeface="Arial"/>
                <a:cs typeface="Arial"/>
              </a:rPr>
              <a:t>Reduces cosmic ray rate by 1000x</a:t>
            </a:r>
          </a:p>
        </p:txBody>
      </p:sp>
      <p:sp>
        <p:nvSpPr>
          <p:cNvPr id="10" name="TextBox 9">
            <a:extLst>
              <a:ext uri="{FF2B5EF4-FFF2-40B4-BE49-F238E27FC236}">
                <a16:creationId xmlns:a16="http://schemas.microsoft.com/office/drawing/2014/main" id="{DAF2B985-50A6-FB73-9686-A2440402B227}"/>
              </a:ext>
            </a:extLst>
          </p:cNvPr>
          <p:cNvSpPr txBox="1"/>
          <p:nvPr/>
        </p:nvSpPr>
        <p:spPr>
          <a:xfrm>
            <a:off x="170296" y="5595345"/>
            <a:ext cx="4839786" cy="369332"/>
          </a:xfrm>
          <a:prstGeom prst="rect">
            <a:avLst/>
          </a:prstGeom>
          <a:noFill/>
        </p:spPr>
        <p:txBody>
          <a:bodyPr wrap="none" rtlCol="0">
            <a:spAutoFit/>
          </a:bodyPr>
          <a:lstStyle/>
          <a:p>
            <a:r>
              <a:rPr lang="en-US" sz="1800" dirty="0">
                <a:latin typeface="Arial"/>
                <a:cs typeface="Arial"/>
              </a:rPr>
              <a:t>Also in Gran </a:t>
            </a:r>
            <a:r>
              <a:rPr lang="en-US" sz="1800" dirty="0" err="1">
                <a:latin typeface="Arial"/>
                <a:cs typeface="Arial"/>
              </a:rPr>
              <a:t>Sasso</a:t>
            </a:r>
            <a:r>
              <a:rPr lang="en-US" sz="1800" dirty="0">
                <a:latin typeface="Arial"/>
                <a:cs typeface="Arial"/>
              </a:rPr>
              <a:t> (Italy), </a:t>
            </a:r>
            <a:r>
              <a:rPr lang="en-US" sz="1800" dirty="0" err="1">
                <a:latin typeface="Arial"/>
                <a:cs typeface="Arial"/>
              </a:rPr>
              <a:t>SNOLab</a:t>
            </a:r>
            <a:r>
              <a:rPr lang="en-US" sz="1800" dirty="0">
                <a:latin typeface="Arial"/>
                <a:cs typeface="Arial"/>
              </a:rPr>
              <a:t> (Canada)</a:t>
            </a:r>
          </a:p>
        </p:txBody>
      </p:sp>
      <p:pic>
        <p:nvPicPr>
          <p:cNvPr id="13" name="Picture 4">
            <a:extLst>
              <a:ext uri="{FF2B5EF4-FFF2-40B4-BE49-F238E27FC236}">
                <a16:creationId xmlns:a16="http://schemas.microsoft.com/office/drawing/2014/main" id="{7D134A89-FCD2-A8CE-30AF-F30B6A42D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9407" y="7792"/>
            <a:ext cx="3525332" cy="2348770"/>
          </a:xfrm>
          <a:prstGeom prst="rect">
            <a:avLst/>
          </a:prstGeom>
          <a:noFill/>
          <a:ln>
            <a:solidFill>
              <a:srgbClr val="004C9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330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1FE3-9A00-8A45-4DC4-FB79D487D07C}"/>
              </a:ext>
            </a:extLst>
          </p:cNvPr>
          <p:cNvSpPr>
            <a:spLocks noGrp="1"/>
          </p:cNvSpPr>
          <p:nvPr>
            <p:ph type="title"/>
          </p:nvPr>
        </p:nvSpPr>
        <p:spPr>
          <a:xfrm>
            <a:off x="811678" y="405723"/>
            <a:ext cx="10874799" cy="642492"/>
          </a:xfrm>
        </p:spPr>
        <p:txBody>
          <a:bodyPr/>
          <a:lstStyle/>
          <a:p>
            <a:r>
              <a:rPr lang="en-US" dirty="0">
                <a:latin typeface="Arial" panose="020B0604020202020204" pitchFamily="34" charset="0"/>
                <a:cs typeface="Arial" panose="020B0604020202020204" pitchFamily="34" charset="0"/>
              </a:rPr>
              <a:t>Unwanted electron-like quasiparticles from broken Cooper pairs can scramble the information stored in the qubit (</a:t>
            </a:r>
            <a:r>
              <a:rPr lang="en-US" dirty="0" err="1">
                <a:latin typeface="Arial" panose="020B0604020202020204" pitchFamily="34" charset="0"/>
                <a:cs typeface="Arial" panose="020B0604020202020204" pitchFamily="34" charset="0"/>
              </a:rPr>
              <a:t>ie</a:t>
            </a:r>
            <a:r>
              <a:rPr lang="en-US" dirty="0">
                <a:latin typeface="Arial" panose="020B0604020202020204" pitchFamily="34" charset="0"/>
                <a:cs typeface="Arial" panose="020B0604020202020204" pitchFamily="34" charset="0"/>
              </a:rPr>
              <a:t>. the Cooper pair oscillator)</a:t>
            </a:r>
          </a:p>
        </p:txBody>
      </p:sp>
      <p:sp>
        <p:nvSpPr>
          <p:cNvPr id="4" name="Footer Placeholder 3">
            <a:extLst>
              <a:ext uri="{FF2B5EF4-FFF2-40B4-BE49-F238E27FC236}">
                <a16:creationId xmlns:a16="http://schemas.microsoft.com/office/drawing/2014/main" id="{27E27595-2A3A-752B-BDF7-A57BCE35704C}"/>
              </a:ext>
            </a:extLst>
          </p:cNvPr>
          <p:cNvSpPr>
            <a:spLocks noGrp="1"/>
          </p:cNvSpPr>
          <p:nvPr>
            <p:ph type="ftr" sz="quarter" idx="11"/>
          </p:nvPr>
        </p:nvSpPr>
        <p:spPr/>
        <p:txBody>
          <a:bodyPr/>
          <a:lstStyle/>
          <a:p>
            <a:pPr>
              <a:defRPr/>
            </a:pPr>
            <a:r>
              <a:rPr lang="es-ES_tradnl">
                <a:solidFill>
                  <a:prstClr val="black"/>
                </a:solidFill>
              </a:rPr>
              <a:t>Aaron S. Chou, USQIS Summer School 2023</a:t>
            </a:r>
            <a:endParaRPr lang="en-US" dirty="0">
              <a:solidFill>
                <a:prstClr val="black"/>
              </a:solidFill>
            </a:endParaRPr>
          </a:p>
        </p:txBody>
      </p:sp>
      <p:sp>
        <p:nvSpPr>
          <p:cNvPr id="5" name="Slide Number Placeholder 4">
            <a:extLst>
              <a:ext uri="{FF2B5EF4-FFF2-40B4-BE49-F238E27FC236}">
                <a16:creationId xmlns:a16="http://schemas.microsoft.com/office/drawing/2014/main" id="{21F90873-6031-655E-8DC2-A10661B205AD}"/>
              </a:ext>
            </a:extLst>
          </p:cNvPr>
          <p:cNvSpPr>
            <a:spLocks noGrp="1"/>
          </p:cNvSpPr>
          <p:nvPr>
            <p:ph type="sldNum" sz="quarter" idx="12"/>
          </p:nvPr>
        </p:nvSpPr>
        <p:spPr>
          <a:xfrm>
            <a:off x="6553200" y="6356352"/>
            <a:ext cx="2133600" cy="365125"/>
          </a:xfrm>
          <a:prstGeom prst="rect">
            <a:avLst/>
          </a:prstGeom>
        </p:spPr>
        <p:txBody>
          <a:bodyPr vert="horz" wrap="square" lIns="91424" tIns="45713" rIns="91424" bIns="45713" numCol="1" anchor="ctr" anchorCtr="0" compatLnSpc="1">
            <a:prstTxWarp prst="textNoShape">
              <a:avLst/>
            </a:prstTxWarp>
          </a:bodyPr>
          <a:lstStyle>
            <a:defPPr>
              <a:defRPr lang="en-US"/>
            </a:defPPr>
            <a:lvl1pPr marL="0" algn="r" defTabSz="457200" rtl="0" eaLnBrk="1" latinLnBrk="0" hangingPunct="1">
              <a:defRPr sz="1200" kern="1200">
                <a:solidFill>
                  <a:srgbClr val="898989"/>
                </a:solidFill>
                <a:latin typeface="Calibri"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6F987D3-C84C-1B43-ACDC-64E0C8D0B1E8}" type="slidenum">
              <a:rPr lang="en-US" smtClean="0"/>
              <a:pPr/>
              <a:t>16</a:t>
            </a:fld>
            <a:endParaRPr lang="en-US"/>
          </a:p>
        </p:txBody>
      </p:sp>
      <p:sp>
        <p:nvSpPr>
          <p:cNvPr id="6" name="TextBox 5">
            <a:extLst>
              <a:ext uri="{FF2B5EF4-FFF2-40B4-BE49-F238E27FC236}">
                <a16:creationId xmlns:a16="http://schemas.microsoft.com/office/drawing/2014/main" id="{FD4DF81F-1E02-541E-C1B2-69A1D8CE5F5A}"/>
              </a:ext>
            </a:extLst>
          </p:cNvPr>
          <p:cNvSpPr txBox="1"/>
          <p:nvPr/>
        </p:nvSpPr>
        <p:spPr>
          <a:xfrm>
            <a:off x="1690308" y="4846996"/>
            <a:ext cx="9516668" cy="1477328"/>
          </a:xfrm>
          <a:prstGeom prst="rect">
            <a:avLst/>
          </a:prstGeom>
          <a:noFill/>
        </p:spPr>
        <p:txBody>
          <a:bodyPr wrap="square" rtlCol="0">
            <a:spAutoFit/>
          </a:bodyPr>
          <a:lstStyle/>
          <a:p>
            <a:r>
              <a:rPr lang="en-US" dirty="0"/>
              <a:t>A quasiparticle tunneling through the Josephson junction absorbs or transfers energy/momentum from/to the qubit oscillator.  This changes the qubit’s state and scrambles the quantum information! </a:t>
            </a:r>
          </a:p>
          <a:p>
            <a:endParaRPr lang="en-US" dirty="0"/>
          </a:p>
          <a:p>
            <a:r>
              <a:rPr lang="en-US" dirty="0"/>
              <a:t>Throwing the ball in phase with the swinging adds energy, turns 0 into 1.</a:t>
            </a:r>
          </a:p>
          <a:p>
            <a:r>
              <a:rPr lang="en-US" dirty="0"/>
              <a:t>Throwing the ball out-of-phase with the swinging removes energy, turns 1 into 0.</a:t>
            </a:r>
          </a:p>
        </p:txBody>
      </p:sp>
      <p:pic>
        <p:nvPicPr>
          <p:cNvPr id="7" name="Picture 6">
            <a:extLst>
              <a:ext uri="{FF2B5EF4-FFF2-40B4-BE49-F238E27FC236}">
                <a16:creationId xmlns:a16="http://schemas.microsoft.com/office/drawing/2014/main" id="{241EF9E4-B824-E20F-95E7-96E1E56992A7}"/>
              </a:ext>
            </a:extLst>
          </p:cNvPr>
          <p:cNvPicPr>
            <a:picLocks noChangeAspect="1"/>
          </p:cNvPicPr>
          <p:nvPr/>
        </p:nvPicPr>
        <p:blipFill>
          <a:blip r:embed="rId2"/>
          <a:stretch>
            <a:fillRect/>
          </a:stretch>
        </p:blipFill>
        <p:spPr>
          <a:xfrm>
            <a:off x="1524001" y="1515168"/>
            <a:ext cx="6794873" cy="3150450"/>
          </a:xfrm>
          <a:prstGeom prst="rect">
            <a:avLst/>
          </a:prstGeom>
        </p:spPr>
      </p:pic>
      <p:sp>
        <p:nvSpPr>
          <p:cNvPr id="9" name="TextBox 8">
            <a:extLst>
              <a:ext uri="{FF2B5EF4-FFF2-40B4-BE49-F238E27FC236}">
                <a16:creationId xmlns:a16="http://schemas.microsoft.com/office/drawing/2014/main" id="{4EB03BD9-7191-385C-72F2-0851CC340893}"/>
              </a:ext>
            </a:extLst>
          </p:cNvPr>
          <p:cNvSpPr txBox="1"/>
          <p:nvPr/>
        </p:nvSpPr>
        <p:spPr>
          <a:xfrm>
            <a:off x="223024" y="4294642"/>
            <a:ext cx="3479180" cy="307777"/>
          </a:xfrm>
          <a:prstGeom prst="rect">
            <a:avLst/>
          </a:prstGeom>
          <a:noFill/>
        </p:spPr>
        <p:txBody>
          <a:bodyPr wrap="square">
            <a:spAutoFit/>
          </a:bodyPr>
          <a:lstStyle/>
          <a:p>
            <a:r>
              <a:rPr lang="en-US" sz="1400" u="sng" dirty="0">
                <a:solidFill>
                  <a:srgbClr val="800080"/>
                </a:solidFill>
                <a:latin typeface="Calibri" panose="020F0502020204030204" pitchFamily="34" charset="0"/>
              </a:rPr>
              <a:t>J. </a:t>
            </a:r>
            <a:r>
              <a:rPr lang="en-US" sz="1400" u="sng" dirty="0" err="1">
                <a:solidFill>
                  <a:srgbClr val="800080"/>
                </a:solidFill>
                <a:latin typeface="Calibri" panose="020F0502020204030204" pitchFamily="34" charset="0"/>
              </a:rPr>
              <a:t>Wenner</a:t>
            </a:r>
            <a:r>
              <a:rPr lang="en-US" sz="1400" u="sng" dirty="0">
                <a:solidFill>
                  <a:srgbClr val="800080"/>
                </a:solidFill>
                <a:latin typeface="Calibri" panose="020F0502020204030204" pitchFamily="34" charset="0"/>
              </a:rPr>
              <a:t>, et al., PRL 110, 150502 (2013)</a:t>
            </a:r>
            <a:endParaRPr lang="en-US" sz="1400" dirty="0"/>
          </a:p>
        </p:txBody>
      </p:sp>
      <p:pic>
        <p:nvPicPr>
          <p:cNvPr id="3" name="Picture 2">
            <a:extLst>
              <a:ext uri="{FF2B5EF4-FFF2-40B4-BE49-F238E27FC236}">
                <a16:creationId xmlns:a16="http://schemas.microsoft.com/office/drawing/2014/main" id="{1A0ECB19-9AA9-D1C7-CA6C-282709BD86AD}"/>
              </a:ext>
            </a:extLst>
          </p:cNvPr>
          <p:cNvPicPr>
            <a:picLocks noChangeAspect="1"/>
          </p:cNvPicPr>
          <p:nvPr/>
        </p:nvPicPr>
        <p:blipFill>
          <a:blip r:embed="rId3"/>
          <a:stretch>
            <a:fillRect/>
          </a:stretch>
        </p:blipFill>
        <p:spPr>
          <a:xfrm>
            <a:off x="4293242" y="1326854"/>
            <a:ext cx="5552956" cy="3409351"/>
          </a:xfrm>
          <a:prstGeom prst="rect">
            <a:avLst/>
          </a:prstGeom>
        </p:spPr>
      </p:pic>
      <p:sp>
        <p:nvSpPr>
          <p:cNvPr id="8" name="TextBox 7">
            <a:extLst>
              <a:ext uri="{FF2B5EF4-FFF2-40B4-BE49-F238E27FC236}">
                <a16:creationId xmlns:a16="http://schemas.microsoft.com/office/drawing/2014/main" id="{D7752597-34D9-F249-FA9C-C6991766A794}"/>
              </a:ext>
            </a:extLst>
          </p:cNvPr>
          <p:cNvSpPr txBox="1"/>
          <p:nvPr/>
        </p:nvSpPr>
        <p:spPr>
          <a:xfrm>
            <a:off x="543697" y="2236573"/>
            <a:ext cx="1146611" cy="923330"/>
          </a:xfrm>
          <a:prstGeom prst="rect">
            <a:avLst/>
          </a:prstGeom>
          <a:noFill/>
        </p:spPr>
        <p:txBody>
          <a:bodyPr wrap="square" rtlCol="0">
            <a:spAutoFit/>
          </a:bodyPr>
          <a:lstStyle/>
          <a:p>
            <a:r>
              <a:rPr lang="en-US" sz="1800" dirty="0">
                <a:latin typeface="Arial"/>
                <a:cs typeface="Arial"/>
              </a:rPr>
              <a:t>Potential energy</a:t>
            </a:r>
          </a:p>
          <a:p>
            <a:r>
              <a:rPr lang="en-US" dirty="0">
                <a:latin typeface="Arial"/>
                <a:cs typeface="Arial"/>
              </a:rPr>
              <a:t>diagram</a:t>
            </a:r>
            <a:endParaRPr lang="en-US" sz="1800" dirty="0">
              <a:latin typeface="Arial"/>
              <a:cs typeface="Arial"/>
            </a:endParaRPr>
          </a:p>
        </p:txBody>
      </p:sp>
    </p:spTree>
    <p:extLst>
      <p:ext uri="{BB962C8B-B14F-4D97-AF65-F5344CB8AC3E}">
        <p14:creationId xmlns:p14="http://schemas.microsoft.com/office/powerpoint/2010/main" val="2544536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E5C56-F4D2-1894-C01C-F8C92E64D169}"/>
              </a:ext>
            </a:extLst>
          </p:cNvPr>
          <p:cNvSpPr>
            <a:spLocks noGrp="1"/>
          </p:cNvSpPr>
          <p:nvPr>
            <p:ph type="title"/>
          </p:nvPr>
        </p:nvSpPr>
        <p:spPr>
          <a:xfrm>
            <a:off x="336239" y="269149"/>
            <a:ext cx="5911223" cy="1239115"/>
          </a:xfrm>
        </p:spPr>
        <p:txBody>
          <a:bodyPr/>
          <a:lstStyle/>
          <a:p>
            <a:r>
              <a:rPr lang="en-US" sz="2400" dirty="0">
                <a:latin typeface="Arial" panose="020B0604020202020204" pitchFamily="34" charset="0"/>
                <a:cs typeface="Arial" panose="020B0604020202020204" pitchFamily="34" charset="0"/>
              </a:rPr>
              <a:t>Qubits are also great phonon sensors:  </a:t>
            </a:r>
            <a:r>
              <a:rPr lang="en-US" sz="2000" b="0" dirty="0">
                <a:latin typeface="Arial" panose="020B0604020202020204" pitchFamily="34" charset="0"/>
                <a:cs typeface="Arial" panose="020B0604020202020204" pitchFamily="34" charset="0"/>
              </a:rPr>
              <a:t>Acoustic noise from substrate microfracture events are currently far worse than ionizing radiation!</a:t>
            </a:r>
          </a:p>
        </p:txBody>
      </p:sp>
      <p:pic>
        <p:nvPicPr>
          <p:cNvPr id="3" name="Picture 2">
            <a:extLst>
              <a:ext uri="{FF2B5EF4-FFF2-40B4-BE49-F238E27FC236}">
                <a16:creationId xmlns:a16="http://schemas.microsoft.com/office/drawing/2014/main" id="{6BC55120-60E0-A02A-748B-A55A0B714CAF}"/>
              </a:ext>
            </a:extLst>
          </p:cNvPr>
          <p:cNvPicPr>
            <a:picLocks noChangeAspect="1"/>
          </p:cNvPicPr>
          <p:nvPr/>
        </p:nvPicPr>
        <p:blipFill>
          <a:blip r:embed="rId2"/>
          <a:stretch>
            <a:fillRect/>
          </a:stretch>
        </p:blipFill>
        <p:spPr>
          <a:xfrm>
            <a:off x="6295329" y="92143"/>
            <a:ext cx="5204465" cy="1922032"/>
          </a:xfrm>
          <a:prstGeom prst="rect">
            <a:avLst/>
          </a:prstGeom>
        </p:spPr>
      </p:pic>
      <p:sp>
        <p:nvSpPr>
          <p:cNvPr id="5" name="TextBox 4">
            <a:extLst>
              <a:ext uri="{FF2B5EF4-FFF2-40B4-BE49-F238E27FC236}">
                <a16:creationId xmlns:a16="http://schemas.microsoft.com/office/drawing/2014/main" id="{E5F4BB7A-0CC3-25C0-28DD-20CF2AF4E847}"/>
              </a:ext>
            </a:extLst>
          </p:cNvPr>
          <p:cNvSpPr txBox="1"/>
          <p:nvPr/>
        </p:nvSpPr>
        <p:spPr>
          <a:xfrm>
            <a:off x="336239" y="2239536"/>
            <a:ext cx="3874812" cy="1692771"/>
          </a:xfrm>
          <a:prstGeom prst="rect">
            <a:avLst/>
          </a:prstGeom>
          <a:noFill/>
        </p:spPr>
        <p:txBody>
          <a:bodyPr wrap="square" rtlCol="0">
            <a:spAutoFit/>
          </a:bodyPr>
          <a:lstStyle/>
          <a:p>
            <a:pPr defTabSz="914377"/>
            <a:r>
              <a:rPr lang="en-US" sz="1600" dirty="0">
                <a:solidFill>
                  <a:srgbClr val="000000"/>
                </a:solidFill>
                <a:latin typeface="Times"/>
              </a:rPr>
              <a:t>R. Anthony-Petersen… M. Pyle, et al.,</a:t>
            </a:r>
          </a:p>
          <a:p>
            <a:pPr defTabSz="914377"/>
            <a:r>
              <a:rPr lang="en-US" sz="1600" dirty="0">
                <a:solidFill>
                  <a:srgbClr val="000000"/>
                </a:solidFill>
                <a:latin typeface="Times"/>
              </a:rPr>
              <a:t>arxiv:2208.02790</a:t>
            </a:r>
          </a:p>
          <a:p>
            <a:pPr defTabSz="914377"/>
            <a:endParaRPr lang="en-US" dirty="0">
              <a:solidFill>
                <a:srgbClr val="000000"/>
              </a:solidFill>
              <a:latin typeface="Times"/>
            </a:endParaRPr>
          </a:p>
          <a:p>
            <a:pPr defTabSz="914377"/>
            <a:r>
              <a:rPr lang="en-US" dirty="0">
                <a:solidFill>
                  <a:srgbClr val="000000"/>
                </a:solidFill>
                <a:latin typeface="Times"/>
              </a:rPr>
              <a:t>Measure spectrum using tiny, cold, low heat capacity TES sensors developed for the </a:t>
            </a:r>
            <a:r>
              <a:rPr lang="en-US" dirty="0" err="1">
                <a:solidFill>
                  <a:srgbClr val="000000"/>
                </a:solidFill>
                <a:latin typeface="Times"/>
              </a:rPr>
              <a:t>SuperCDMS</a:t>
            </a:r>
            <a:r>
              <a:rPr lang="en-US" dirty="0">
                <a:solidFill>
                  <a:srgbClr val="000000"/>
                </a:solidFill>
                <a:latin typeface="Times"/>
              </a:rPr>
              <a:t> dark matter search.</a:t>
            </a:r>
          </a:p>
        </p:txBody>
      </p:sp>
      <p:sp>
        <p:nvSpPr>
          <p:cNvPr id="7" name="TextBox 6">
            <a:extLst>
              <a:ext uri="{FF2B5EF4-FFF2-40B4-BE49-F238E27FC236}">
                <a16:creationId xmlns:a16="http://schemas.microsoft.com/office/drawing/2014/main" id="{CAC229EB-28EB-875C-0C0C-A2053C068531}"/>
              </a:ext>
            </a:extLst>
          </p:cNvPr>
          <p:cNvSpPr txBox="1"/>
          <p:nvPr/>
        </p:nvSpPr>
        <p:spPr>
          <a:xfrm>
            <a:off x="336239" y="4458386"/>
            <a:ext cx="4151629" cy="1241622"/>
          </a:xfrm>
          <a:prstGeom prst="rect">
            <a:avLst/>
          </a:prstGeom>
          <a:noFill/>
          <a:ln>
            <a:solidFill>
              <a:schemeClr val="tx1"/>
            </a:solidFill>
          </a:ln>
        </p:spPr>
        <p:txBody>
          <a:bodyPr wrap="square" rtlCol="0">
            <a:spAutoFit/>
          </a:bodyPr>
          <a:lstStyle/>
          <a:p>
            <a:pPr defTabSz="914377"/>
            <a:r>
              <a:rPr lang="en-US" sz="1867" b="1" dirty="0">
                <a:solidFill>
                  <a:srgbClr val="000000"/>
                </a:solidFill>
                <a:latin typeface="Arial" panose="020B0604020202020204" pitchFamily="34" charset="0"/>
                <a:cs typeface="Arial" panose="020B0604020202020204" pitchFamily="34" charset="0"/>
              </a:rPr>
              <a:t>Next-generation qubit-based microcalorimeters will reduce thresholds to milli-eV, provide first look at sub-eV spectrum.</a:t>
            </a:r>
          </a:p>
        </p:txBody>
      </p:sp>
      <p:pic>
        <p:nvPicPr>
          <p:cNvPr id="8" name="Picture 7">
            <a:extLst>
              <a:ext uri="{FF2B5EF4-FFF2-40B4-BE49-F238E27FC236}">
                <a16:creationId xmlns:a16="http://schemas.microsoft.com/office/drawing/2014/main" id="{BDF18EC3-9ADA-E62F-8FBD-08E3BCB51733}"/>
              </a:ext>
            </a:extLst>
          </p:cNvPr>
          <p:cNvPicPr>
            <a:picLocks noChangeAspect="1"/>
          </p:cNvPicPr>
          <p:nvPr/>
        </p:nvPicPr>
        <p:blipFill>
          <a:blip r:embed="rId3"/>
          <a:stretch>
            <a:fillRect/>
          </a:stretch>
        </p:blipFill>
        <p:spPr>
          <a:xfrm>
            <a:off x="4667242" y="2127625"/>
            <a:ext cx="7214423" cy="4195537"/>
          </a:xfrm>
          <a:prstGeom prst="rect">
            <a:avLst/>
          </a:prstGeom>
        </p:spPr>
      </p:pic>
      <p:sp>
        <p:nvSpPr>
          <p:cNvPr id="6" name="Footer Placeholder 5">
            <a:extLst>
              <a:ext uri="{FF2B5EF4-FFF2-40B4-BE49-F238E27FC236}">
                <a16:creationId xmlns:a16="http://schemas.microsoft.com/office/drawing/2014/main" id="{EDE9A7FB-3B09-6C02-DE08-80F098E2CA79}"/>
              </a:ext>
            </a:extLst>
          </p:cNvPr>
          <p:cNvSpPr>
            <a:spLocks noGrp="1"/>
          </p:cNvSpPr>
          <p:nvPr>
            <p:ph type="ftr" sz="quarter" idx="10"/>
          </p:nvPr>
        </p:nvSpPr>
        <p:spPr>
          <a:xfrm>
            <a:off x="336239" y="6400732"/>
            <a:ext cx="3860800" cy="365125"/>
          </a:xfrm>
        </p:spPr>
        <p:txBody>
          <a:bodyPr/>
          <a:lstStyle/>
          <a:p>
            <a:pPr defTabSz="914377"/>
            <a:r>
              <a:rPr lang="es-ES_tradnl" dirty="0">
                <a:solidFill>
                  <a:srgbClr val="000000">
                    <a:tint val="75000"/>
                  </a:srgbClr>
                </a:solidFill>
                <a:latin typeface="Times"/>
                <a:ea typeface="+mn-ea"/>
                <a:cs typeface="+mn-cs"/>
              </a:rPr>
              <a:t>Aaron S. Chou, USQIS Summer </a:t>
            </a:r>
            <a:r>
              <a:rPr lang="es-ES_tradnl" dirty="0" err="1">
                <a:solidFill>
                  <a:srgbClr val="000000">
                    <a:tint val="75000"/>
                  </a:srgbClr>
                </a:solidFill>
                <a:latin typeface="Times"/>
                <a:ea typeface="+mn-ea"/>
                <a:cs typeface="+mn-cs"/>
              </a:rPr>
              <a:t>School</a:t>
            </a:r>
            <a:r>
              <a:rPr lang="es-ES_tradnl" dirty="0">
                <a:solidFill>
                  <a:srgbClr val="000000">
                    <a:tint val="75000"/>
                  </a:srgbClr>
                </a:solidFill>
                <a:latin typeface="Times"/>
                <a:ea typeface="+mn-ea"/>
                <a:cs typeface="+mn-cs"/>
              </a:rPr>
              <a:t> 2023</a:t>
            </a:r>
            <a:endParaRPr lang="en-US" dirty="0">
              <a:solidFill>
                <a:srgbClr val="000000">
                  <a:tint val="75000"/>
                </a:srgbClr>
              </a:solidFill>
              <a:latin typeface="Times"/>
              <a:ea typeface="+mn-ea"/>
              <a:cs typeface="+mn-cs"/>
            </a:endParaRPr>
          </a:p>
        </p:txBody>
      </p:sp>
      <p:sp>
        <p:nvSpPr>
          <p:cNvPr id="9" name="Slide Number Placeholder 8">
            <a:extLst>
              <a:ext uri="{FF2B5EF4-FFF2-40B4-BE49-F238E27FC236}">
                <a16:creationId xmlns:a16="http://schemas.microsoft.com/office/drawing/2014/main" id="{E67E0027-FA79-CF56-69A2-7AADA7936207}"/>
              </a:ext>
            </a:extLst>
          </p:cNvPr>
          <p:cNvSpPr>
            <a:spLocks noGrp="1"/>
          </p:cNvSpPr>
          <p:nvPr>
            <p:ph type="sldNum" sz="quarter" idx="11"/>
          </p:nvPr>
        </p:nvSpPr>
        <p:spPr/>
        <p:txBody>
          <a:bodyPr/>
          <a:lstStyle/>
          <a:p>
            <a:pPr defTabSz="914377"/>
            <a:fld id="{7A870316-1D41-584E-85E6-3B22E96A4CFD}" type="slidenum">
              <a:rPr lang="en-US">
                <a:solidFill>
                  <a:srgbClr val="000000">
                    <a:tint val="75000"/>
                  </a:srgbClr>
                </a:solidFill>
                <a:latin typeface="Times"/>
                <a:ea typeface="+mn-ea"/>
                <a:cs typeface="+mn-cs"/>
              </a:rPr>
              <a:pPr defTabSz="914377"/>
              <a:t>17</a:t>
            </a:fld>
            <a:endParaRPr lang="en-US">
              <a:solidFill>
                <a:srgbClr val="000000">
                  <a:tint val="75000"/>
                </a:srgbClr>
              </a:solidFill>
              <a:latin typeface="Times"/>
              <a:ea typeface="+mn-ea"/>
              <a:cs typeface="+mn-cs"/>
            </a:endParaRPr>
          </a:p>
        </p:txBody>
      </p:sp>
      <p:sp>
        <p:nvSpPr>
          <p:cNvPr id="10" name="TextBox 9">
            <a:extLst>
              <a:ext uri="{FF2B5EF4-FFF2-40B4-BE49-F238E27FC236}">
                <a16:creationId xmlns:a16="http://schemas.microsoft.com/office/drawing/2014/main" id="{10E4A601-1B0E-8E9B-5356-1B714EF54AAA}"/>
              </a:ext>
            </a:extLst>
          </p:cNvPr>
          <p:cNvSpPr txBox="1"/>
          <p:nvPr/>
        </p:nvSpPr>
        <p:spPr>
          <a:xfrm>
            <a:off x="10502841" y="6119526"/>
            <a:ext cx="1079559" cy="646331"/>
          </a:xfrm>
          <a:prstGeom prst="rect">
            <a:avLst/>
          </a:prstGeom>
          <a:solidFill>
            <a:srgbClr val="FFFF00"/>
          </a:solidFill>
        </p:spPr>
        <p:txBody>
          <a:bodyPr wrap="square" rtlCol="0">
            <a:spAutoFit/>
          </a:bodyPr>
          <a:lstStyle/>
          <a:p>
            <a:r>
              <a:rPr lang="en-US" sz="1800" dirty="0">
                <a:latin typeface="Arial"/>
                <a:cs typeface="Arial"/>
              </a:rPr>
              <a:t>Ionizing radiation</a:t>
            </a:r>
          </a:p>
        </p:txBody>
      </p:sp>
      <p:sp>
        <p:nvSpPr>
          <p:cNvPr id="11" name="TextBox 10">
            <a:extLst>
              <a:ext uri="{FF2B5EF4-FFF2-40B4-BE49-F238E27FC236}">
                <a16:creationId xmlns:a16="http://schemas.microsoft.com/office/drawing/2014/main" id="{AB0691D0-AC54-C699-A3D4-3B4A0ECB4382}"/>
              </a:ext>
            </a:extLst>
          </p:cNvPr>
          <p:cNvSpPr txBox="1"/>
          <p:nvPr/>
        </p:nvSpPr>
        <p:spPr>
          <a:xfrm>
            <a:off x="5275943" y="6090433"/>
            <a:ext cx="1436606" cy="646331"/>
          </a:xfrm>
          <a:prstGeom prst="rect">
            <a:avLst/>
          </a:prstGeom>
          <a:solidFill>
            <a:srgbClr val="FFFF00"/>
          </a:solidFill>
        </p:spPr>
        <p:txBody>
          <a:bodyPr wrap="square" rtlCol="0">
            <a:spAutoFit/>
          </a:bodyPr>
          <a:lstStyle/>
          <a:p>
            <a:r>
              <a:rPr lang="en-US" sz="1800" dirty="0">
                <a:latin typeface="Arial"/>
                <a:cs typeface="Arial"/>
              </a:rPr>
              <a:t>Mechanical noise</a:t>
            </a:r>
          </a:p>
        </p:txBody>
      </p:sp>
      <p:cxnSp>
        <p:nvCxnSpPr>
          <p:cNvPr id="13" name="Straight Arrow Connector 12">
            <a:extLst>
              <a:ext uri="{FF2B5EF4-FFF2-40B4-BE49-F238E27FC236}">
                <a16:creationId xmlns:a16="http://schemas.microsoft.com/office/drawing/2014/main" id="{56AA8740-5F49-611D-8CB8-AFB1A1426040}"/>
              </a:ext>
            </a:extLst>
          </p:cNvPr>
          <p:cNvCxnSpPr/>
          <p:nvPr/>
        </p:nvCxnSpPr>
        <p:spPr bwMode="auto">
          <a:xfrm flipV="1">
            <a:off x="5994246" y="5399903"/>
            <a:ext cx="0" cy="630194"/>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D349CFD9-9873-73C2-B503-502B35E5107C}"/>
              </a:ext>
            </a:extLst>
          </p:cNvPr>
          <p:cNvCxnSpPr/>
          <p:nvPr/>
        </p:nvCxnSpPr>
        <p:spPr bwMode="auto">
          <a:xfrm flipV="1">
            <a:off x="11204049" y="5399903"/>
            <a:ext cx="0" cy="630194"/>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074691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55E42-B063-CA45-9EAD-08DA16B80B1B}"/>
              </a:ext>
            </a:extLst>
          </p:cNvPr>
          <p:cNvSpPr>
            <a:spLocks noGrp="1"/>
          </p:cNvSpPr>
          <p:nvPr>
            <p:ph type="title"/>
          </p:nvPr>
        </p:nvSpPr>
        <p:spPr>
          <a:xfrm>
            <a:off x="431327" y="136522"/>
            <a:ext cx="10855660" cy="1097703"/>
          </a:xfrm>
        </p:spPr>
        <p:txBody>
          <a:bodyPr/>
          <a:lstStyle/>
          <a:p>
            <a:r>
              <a:rPr lang="en-US" dirty="0">
                <a:latin typeface="Arial" panose="020B0604020202020204" pitchFamily="34" charset="0"/>
                <a:cs typeface="Arial" panose="020B0604020202020204" pitchFamily="34" charset="0"/>
              </a:rPr>
              <a:t>Release of mechanical stresses may explain the 20-year mystery of the non-equilibrium quasiparticle population in superconductors </a:t>
            </a:r>
            <a:br>
              <a:rPr lang="en-US" dirty="0">
                <a:latin typeface="Arial" panose="020B0604020202020204" pitchFamily="34" charset="0"/>
                <a:cs typeface="Arial" panose="020B0604020202020204" pitchFamily="34" charset="0"/>
              </a:rPr>
            </a:br>
            <a:endParaRPr lang="en-US" sz="2000" b="0" i="1"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FA6BC37F-111E-CC4F-BD4E-C93AEA68E6A8}"/>
              </a:ext>
            </a:extLst>
          </p:cNvPr>
          <p:cNvSpPr>
            <a:spLocks noGrp="1"/>
          </p:cNvSpPr>
          <p:nvPr>
            <p:ph type="ftr" sz="quarter" idx="11"/>
          </p:nvPr>
        </p:nvSpPr>
        <p:spPr>
          <a:xfrm>
            <a:off x="-88752" y="6363846"/>
            <a:ext cx="3860800" cy="365125"/>
          </a:xfrm>
        </p:spPr>
        <p:txBody>
          <a:bodyPr/>
          <a:lstStyle/>
          <a:p>
            <a:pPr marL="0" marR="0" lvl="0" indent="0" algn="ctr" defTabSz="457125"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prstClr val="black"/>
                </a:solidFill>
                <a:effectLst/>
                <a:uLnTx/>
                <a:uFillTx/>
                <a:latin typeface="Calibri" pitchFamily="-106" charset="0"/>
                <a:ea typeface="ＭＳ Ｐゴシック" pitchFamily="-106" charset="-128"/>
              </a:rPr>
              <a:t>Aaron S. Chou, USQIS Summer School 2023</a:t>
            </a:r>
            <a:endParaRPr kumimoji="0" lang="en-US" sz="1200" b="0" i="0" u="none" strike="noStrike" kern="1200" cap="none" spc="0" normalizeH="0" baseline="0" noProof="0" dirty="0">
              <a:ln>
                <a:noFill/>
              </a:ln>
              <a:solidFill>
                <a:prstClr val="black"/>
              </a:solidFill>
              <a:effectLst/>
              <a:uLnTx/>
              <a:uFillTx/>
              <a:latin typeface="Calibri" pitchFamily="-106" charset="0"/>
              <a:ea typeface="ＭＳ Ｐゴシック" pitchFamily="-106" charset="-128"/>
            </a:endParaRPr>
          </a:p>
        </p:txBody>
      </p:sp>
      <p:sp>
        <p:nvSpPr>
          <p:cNvPr id="5" name="Slide Number Placeholder 4">
            <a:extLst>
              <a:ext uri="{FF2B5EF4-FFF2-40B4-BE49-F238E27FC236}">
                <a16:creationId xmlns:a16="http://schemas.microsoft.com/office/drawing/2014/main" id="{7589060C-451A-4A44-BDA9-4AA56D3D3C7F}"/>
              </a:ext>
            </a:extLst>
          </p:cNvPr>
          <p:cNvSpPr>
            <a:spLocks noGrp="1"/>
          </p:cNvSpPr>
          <p:nvPr>
            <p:ph type="sldNum" sz="quarter" idx="12"/>
          </p:nvPr>
        </p:nvSpPr>
        <p:spPr>
          <a:xfrm>
            <a:off x="8737600" y="6356353"/>
            <a:ext cx="2844800" cy="365125"/>
          </a:xfrm>
          <a:prstGeom prst="rect">
            <a:avLst/>
          </a:prstGeom>
        </p:spPr>
        <p:txBody>
          <a:bodyPr vert="horz" wrap="square" lIns="91424" tIns="45713" rIns="91424" bIns="45713"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Calibri"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F987D3-C84C-1B43-ACDC-64E0C8D0B1E8}"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898989"/>
              </a:solidFill>
              <a:effectLst/>
              <a:uLnTx/>
              <a:uFillTx/>
              <a:latin typeface="Calibri" charset="0"/>
              <a:ea typeface="+mn-ea"/>
              <a:cs typeface="+mn-cs"/>
            </a:endParaRPr>
          </a:p>
        </p:txBody>
      </p:sp>
      <p:pic>
        <p:nvPicPr>
          <p:cNvPr id="6" name="Picture 5">
            <a:extLst>
              <a:ext uri="{FF2B5EF4-FFF2-40B4-BE49-F238E27FC236}">
                <a16:creationId xmlns:a16="http://schemas.microsoft.com/office/drawing/2014/main" id="{75F174D2-0778-A14F-B719-200DD095ADC2}"/>
              </a:ext>
            </a:extLst>
          </p:cNvPr>
          <p:cNvPicPr>
            <a:picLocks noChangeAspect="1"/>
          </p:cNvPicPr>
          <p:nvPr/>
        </p:nvPicPr>
        <p:blipFill>
          <a:blip r:embed="rId2"/>
          <a:stretch>
            <a:fillRect/>
          </a:stretch>
        </p:blipFill>
        <p:spPr>
          <a:xfrm>
            <a:off x="1437274" y="2358996"/>
            <a:ext cx="3935896" cy="1738936"/>
          </a:xfrm>
          <a:prstGeom prst="rect">
            <a:avLst/>
          </a:prstGeom>
        </p:spPr>
      </p:pic>
      <p:pic>
        <p:nvPicPr>
          <p:cNvPr id="7" name="Picture 6">
            <a:extLst>
              <a:ext uri="{FF2B5EF4-FFF2-40B4-BE49-F238E27FC236}">
                <a16:creationId xmlns:a16="http://schemas.microsoft.com/office/drawing/2014/main" id="{A50C8127-A5A3-3D45-8BF4-6EF36D0E5AE7}"/>
              </a:ext>
            </a:extLst>
          </p:cNvPr>
          <p:cNvPicPr>
            <a:picLocks noChangeAspect="1"/>
          </p:cNvPicPr>
          <p:nvPr/>
        </p:nvPicPr>
        <p:blipFill>
          <a:blip r:embed="rId3"/>
          <a:stretch>
            <a:fillRect/>
          </a:stretch>
        </p:blipFill>
        <p:spPr>
          <a:xfrm>
            <a:off x="1287157" y="4406697"/>
            <a:ext cx="9144000" cy="1711529"/>
          </a:xfrm>
          <a:prstGeom prst="rect">
            <a:avLst/>
          </a:prstGeom>
        </p:spPr>
      </p:pic>
      <p:sp>
        <p:nvSpPr>
          <p:cNvPr id="8" name="TextBox 7">
            <a:extLst>
              <a:ext uri="{FF2B5EF4-FFF2-40B4-BE49-F238E27FC236}">
                <a16:creationId xmlns:a16="http://schemas.microsoft.com/office/drawing/2014/main" id="{A1517761-73AB-354D-97F9-EBA30E5877B8}"/>
              </a:ext>
            </a:extLst>
          </p:cNvPr>
          <p:cNvSpPr txBox="1"/>
          <p:nvPr/>
        </p:nvSpPr>
        <p:spPr>
          <a:xfrm>
            <a:off x="1485998" y="1871708"/>
            <a:ext cx="43156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Mannila</a:t>
            </a:r>
            <a:r>
              <a:rPr kumimoji="0" lang="en-US" sz="1800" b="0" i="0" u="none" strike="noStrike" kern="1200" cap="none" spc="0" normalizeH="0" baseline="0" noProof="0" dirty="0">
                <a:ln>
                  <a:noFill/>
                </a:ln>
                <a:solidFill>
                  <a:prstClr val="black"/>
                </a:solidFill>
                <a:effectLst/>
                <a:uLnTx/>
                <a:uFillTx/>
                <a:latin typeface="Calibri"/>
                <a:ea typeface="+mn-ea"/>
                <a:cs typeface="+mn-cs"/>
              </a:rPr>
              <a:t>, et al., Nature Physics 18 (2022)</a:t>
            </a:r>
          </a:p>
        </p:txBody>
      </p:sp>
      <p:pic>
        <p:nvPicPr>
          <p:cNvPr id="9" name="Picture 8">
            <a:extLst>
              <a:ext uri="{FF2B5EF4-FFF2-40B4-BE49-F238E27FC236}">
                <a16:creationId xmlns:a16="http://schemas.microsoft.com/office/drawing/2014/main" id="{0B366678-421C-0947-9DEB-8C989530891F}"/>
              </a:ext>
            </a:extLst>
          </p:cNvPr>
          <p:cNvPicPr>
            <a:picLocks noChangeAspect="1"/>
          </p:cNvPicPr>
          <p:nvPr/>
        </p:nvPicPr>
        <p:blipFill>
          <a:blip r:embed="rId4"/>
          <a:stretch>
            <a:fillRect/>
          </a:stretch>
        </p:blipFill>
        <p:spPr>
          <a:xfrm>
            <a:off x="6034733" y="1819841"/>
            <a:ext cx="4396424" cy="2722341"/>
          </a:xfrm>
          <a:prstGeom prst="rect">
            <a:avLst/>
          </a:prstGeom>
        </p:spPr>
      </p:pic>
      <p:sp>
        <p:nvSpPr>
          <p:cNvPr id="10" name="TextBox 9">
            <a:extLst>
              <a:ext uri="{FF2B5EF4-FFF2-40B4-BE49-F238E27FC236}">
                <a16:creationId xmlns:a16="http://schemas.microsoft.com/office/drawing/2014/main" id="{EC310F6A-142D-3F4D-912D-7B8AF4B507BC}"/>
              </a:ext>
            </a:extLst>
          </p:cNvPr>
          <p:cNvSpPr txBox="1"/>
          <p:nvPr/>
        </p:nvSpPr>
        <p:spPr>
          <a:xfrm>
            <a:off x="686341" y="1049559"/>
            <a:ext cx="102305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These appear to be created in discrete, time-resolved events with much higher rate than cosmic rays.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a:rPr>
              <a:t>Event rate decreases with time (over months) as the device self-anneals.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5567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F7E6CEDE-CE95-D926-A056-3E3911B8C37A}"/>
              </a:ext>
            </a:extLst>
          </p:cNvPr>
          <p:cNvSpPr txBox="1">
            <a:spLocks/>
          </p:cNvSpPr>
          <p:nvPr/>
        </p:nvSpPr>
        <p:spPr>
          <a:xfrm>
            <a:off x="851338" y="244388"/>
            <a:ext cx="11025352" cy="427877"/>
          </a:xfrm>
          <a:prstGeom prst="rect">
            <a:avLst/>
          </a:prstGeom>
          <a:solidFill>
            <a:schemeClr val="bg1"/>
          </a:solidFill>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US" dirty="0"/>
          </a:p>
        </p:txBody>
      </p:sp>
      <p:sp>
        <p:nvSpPr>
          <p:cNvPr id="11" name="Title 10">
            <a:extLst>
              <a:ext uri="{FF2B5EF4-FFF2-40B4-BE49-F238E27FC236}">
                <a16:creationId xmlns:a16="http://schemas.microsoft.com/office/drawing/2014/main" id="{99006B6C-A451-B1A5-4882-345AEFE35702}"/>
              </a:ext>
            </a:extLst>
          </p:cNvPr>
          <p:cNvSpPr>
            <a:spLocks noGrp="1"/>
          </p:cNvSpPr>
          <p:nvPr>
            <p:ph type="title"/>
          </p:nvPr>
        </p:nvSpPr>
        <p:spPr>
          <a:xfrm>
            <a:off x="367529" y="120731"/>
            <a:ext cx="10785746" cy="678232"/>
          </a:xfrm>
        </p:spPr>
        <p:txBody>
          <a:bodyPr/>
          <a:lstStyle/>
          <a:p>
            <a:r>
              <a:rPr lang="en-US" sz="2800" dirty="0">
                <a:latin typeface="Arial" panose="020B0604020202020204" pitchFamily="34" charset="0"/>
                <a:cs typeface="Arial" panose="020B0604020202020204" pitchFamily="34" charset="0"/>
              </a:rPr>
              <a:t>What happens when QPUs become larger than your hand?</a:t>
            </a:r>
          </a:p>
        </p:txBody>
      </p:sp>
      <p:cxnSp>
        <p:nvCxnSpPr>
          <p:cNvPr id="13" name="Straight Arrow Connector 12">
            <a:extLst>
              <a:ext uri="{FF2B5EF4-FFF2-40B4-BE49-F238E27FC236}">
                <a16:creationId xmlns:a16="http://schemas.microsoft.com/office/drawing/2014/main" id="{5BB5BEE6-B57F-AE9B-2A6C-B62229383E09}"/>
              </a:ext>
            </a:extLst>
          </p:cNvPr>
          <p:cNvCxnSpPr>
            <a:cxnSpLocks/>
          </p:cNvCxnSpPr>
          <p:nvPr/>
        </p:nvCxnSpPr>
        <p:spPr>
          <a:xfrm flipV="1">
            <a:off x="8824067" y="1510253"/>
            <a:ext cx="536027" cy="273270"/>
          </a:xfrm>
          <a:prstGeom prst="straightConnector1">
            <a:avLst/>
          </a:prstGeom>
          <a:ln w="92075">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40BC221-5F18-6C5E-1002-B1BCD0EB2D18}"/>
              </a:ext>
            </a:extLst>
          </p:cNvPr>
          <p:cNvPicPr>
            <a:picLocks noChangeAspect="1"/>
          </p:cNvPicPr>
          <p:nvPr/>
        </p:nvPicPr>
        <p:blipFill rotWithShape="1">
          <a:blip r:embed="rId2"/>
          <a:srcRect b="28962"/>
          <a:stretch/>
        </p:blipFill>
        <p:spPr>
          <a:xfrm>
            <a:off x="1028427" y="1625630"/>
            <a:ext cx="7772400" cy="3541046"/>
          </a:xfrm>
          <a:prstGeom prst="rect">
            <a:avLst/>
          </a:prstGeom>
        </p:spPr>
      </p:pic>
      <p:cxnSp>
        <p:nvCxnSpPr>
          <p:cNvPr id="19" name="Straight Arrow Connector 18">
            <a:extLst>
              <a:ext uri="{FF2B5EF4-FFF2-40B4-BE49-F238E27FC236}">
                <a16:creationId xmlns:a16="http://schemas.microsoft.com/office/drawing/2014/main" id="{959D7345-F9C3-58EF-561D-1E81BC9A2ECA}"/>
              </a:ext>
            </a:extLst>
          </p:cNvPr>
          <p:cNvCxnSpPr>
            <a:cxnSpLocks/>
          </p:cNvCxnSpPr>
          <p:nvPr/>
        </p:nvCxnSpPr>
        <p:spPr>
          <a:xfrm flipV="1">
            <a:off x="9542953" y="1148003"/>
            <a:ext cx="536027" cy="273270"/>
          </a:xfrm>
          <a:prstGeom prst="straightConnector1">
            <a:avLst/>
          </a:prstGeom>
          <a:ln w="920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E4BC8C8-53C3-6BD0-CC6B-21484C7B3269}"/>
              </a:ext>
            </a:extLst>
          </p:cNvPr>
          <p:cNvCxnSpPr>
            <a:cxnSpLocks/>
          </p:cNvCxnSpPr>
          <p:nvPr/>
        </p:nvCxnSpPr>
        <p:spPr>
          <a:xfrm flipV="1">
            <a:off x="10231022" y="785876"/>
            <a:ext cx="536027" cy="273270"/>
          </a:xfrm>
          <a:prstGeom prst="straightConnector1">
            <a:avLst/>
          </a:prstGeom>
          <a:ln w="92075">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0DA24BE-3406-0190-7B21-B73ACA4ED822}"/>
              </a:ext>
            </a:extLst>
          </p:cNvPr>
          <p:cNvCxnSpPr>
            <a:cxnSpLocks/>
          </p:cNvCxnSpPr>
          <p:nvPr/>
        </p:nvCxnSpPr>
        <p:spPr>
          <a:xfrm>
            <a:off x="1960693" y="1452419"/>
            <a:ext cx="8755118" cy="0"/>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54A7184-6399-03D0-30A6-2381E710B0B2}"/>
              </a:ext>
            </a:extLst>
          </p:cNvPr>
          <p:cNvSpPr txBox="1"/>
          <p:nvPr/>
        </p:nvSpPr>
        <p:spPr>
          <a:xfrm>
            <a:off x="2865016" y="1110503"/>
            <a:ext cx="5231112" cy="369332"/>
          </a:xfrm>
          <a:prstGeom prst="rect">
            <a:avLst/>
          </a:prstGeom>
          <a:noFill/>
        </p:spPr>
        <p:txBody>
          <a:bodyPr wrap="none" rtlCol="0">
            <a:spAutoFit/>
          </a:bodyPr>
          <a:lstStyle/>
          <a:p>
            <a:r>
              <a:rPr lang="en-US" dirty="0">
                <a:solidFill>
                  <a:srgbClr val="FF0000"/>
                </a:solidFill>
              </a:rPr>
              <a:t>Google’s catastrophic event rate increased by 10,000x</a:t>
            </a:r>
          </a:p>
        </p:txBody>
      </p:sp>
      <p:sp>
        <p:nvSpPr>
          <p:cNvPr id="30" name="TextBox 29">
            <a:extLst>
              <a:ext uri="{FF2B5EF4-FFF2-40B4-BE49-F238E27FC236}">
                <a16:creationId xmlns:a16="http://schemas.microsoft.com/office/drawing/2014/main" id="{71E327F0-51E9-27DA-A572-C116FF09E78C}"/>
              </a:ext>
            </a:extLst>
          </p:cNvPr>
          <p:cNvSpPr txBox="1"/>
          <p:nvPr/>
        </p:nvSpPr>
        <p:spPr>
          <a:xfrm rot="-5400000">
            <a:off x="-365528" y="2948385"/>
            <a:ext cx="2680542" cy="369332"/>
          </a:xfrm>
          <a:prstGeom prst="rect">
            <a:avLst/>
          </a:prstGeom>
          <a:noFill/>
        </p:spPr>
        <p:txBody>
          <a:bodyPr wrap="none" rtlCol="0">
            <a:spAutoFit/>
          </a:bodyPr>
          <a:lstStyle/>
          <a:p>
            <a:r>
              <a:rPr lang="en-US" dirty="0"/>
              <a:t>Qubit coherence time</a:t>
            </a:r>
          </a:p>
        </p:txBody>
      </p:sp>
      <p:sp>
        <p:nvSpPr>
          <p:cNvPr id="4" name="TextBox 3">
            <a:extLst>
              <a:ext uri="{FF2B5EF4-FFF2-40B4-BE49-F238E27FC236}">
                <a16:creationId xmlns:a16="http://schemas.microsoft.com/office/drawing/2014/main" id="{719A37D3-E100-5816-27D1-5904D1A53323}"/>
              </a:ext>
            </a:extLst>
          </p:cNvPr>
          <p:cNvSpPr txBox="1"/>
          <p:nvPr/>
        </p:nvSpPr>
        <p:spPr>
          <a:xfrm>
            <a:off x="7998433" y="2169743"/>
            <a:ext cx="627095" cy="276999"/>
          </a:xfrm>
          <a:prstGeom prst="rect">
            <a:avLst/>
          </a:prstGeom>
          <a:noFill/>
        </p:spPr>
        <p:txBody>
          <a:bodyPr wrap="none" rtlCol="0">
            <a:spAutoFit/>
          </a:bodyPr>
          <a:lstStyle/>
          <a:p>
            <a:r>
              <a:rPr lang="en-US" sz="1200" dirty="0"/>
              <a:t>IBM Q</a:t>
            </a:r>
          </a:p>
        </p:txBody>
      </p:sp>
      <p:sp>
        <p:nvSpPr>
          <p:cNvPr id="5" name="Slide Number Placeholder 4">
            <a:extLst>
              <a:ext uri="{FF2B5EF4-FFF2-40B4-BE49-F238E27FC236}">
                <a16:creationId xmlns:a16="http://schemas.microsoft.com/office/drawing/2014/main" id="{F35A2E42-85D4-2C2F-1BC6-2D2847B0B249}"/>
              </a:ext>
            </a:extLst>
          </p:cNvPr>
          <p:cNvSpPr>
            <a:spLocks noGrp="1"/>
          </p:cNvSpPr>
          <p:nvPr>
            <p:ph type="sldNum" sz="quarter" idx="12"/>
          </p:nvPr>
        </p:nvSpPr>
        <p:spPr>
          <a:xfrm>
            <a:off x="9448800" y="6626325"/>
            <a:ext cx="2743200" cy="23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4BB82A-85AA-4495-AB6C-1CAA31F5EE0C}" type="slidenum">
              <a:rPr lang="en-US" smtClean="0"/>
              <a:pPr/>
              <a:t>19</a:t>
            </a:fld>
            <a:endParaRPr lang="en-US"/>
          </a:p>
        </p:txBody>
      </p:sp>
      <p:pic>
        <p:nvPicPr>
          <p:cNvPr id="2" name="Picture 1">
            <a:extLst>
              <a:ext uri="{FF2B5EF4-FFF2-40B4-BE49-F238E27FC236}">
                <a16:creationId xmlns:a16="http://schemas.microsoft.com/office/drawing/2014/main" id="{F5290245-1A97-F502-EE54-48174A0D935A}"/>
              </a:ext>
            </a:extLst>
          </p:cNvPr>
          <p:cNvPicPr>
            <a:picLocks noChangeAspect="1"/>
          </p:cNvPicPr>
          <p:nvPr/>
        </p:nvPicPr>
        <p:blipFill rotWithShape="1">
          <a:blip r:embed="rId2"/>
          <a:srcRect t="77152"/>
          <a:stretch/>
        </p:blipFill>
        <p:spPr>
          <a:xfrm>
            <a:off x="2042726" y="5149519"/>
            <a:ext cx="6395950" cy="937216"/>
          </a:xfrm>
          <a:prstGeom prst="rect">
            <a:avLst/>
          </a:prstGeom>
        </p:spPr>
      </p:pic>
      <p:pic>
        <p:nvPicPr>
          <p:cNvPr id="7" name="Picture 6">
            <a:extLst>
              <a:ext uri="{FF2B5EF4-FFF2-40B4-BE49-F238E27FC236}">
                <a16:creationId xmlns:a16="http://schemas.microsoft.com/office/drawing/2014/main" id="{21106D99-534E-ABC8-C076-F16A08752A66}"/>
              </a:ext>
            </a:extLst>
          </p:cNvPr>
          <p:cNvPicPr>
            <a:picLocks noChangeAspect="1"/>
          </p:cNvPicPr>
          <p:nvPr/>
        </p:nvPicPr>
        <p:blipFill>
          <a:blip r:embed="rId3"/>
          <a:stretch>
            <a:fillRect/>
          </a:stretch>
        </p:blipFill>
        <p:spPr>
          <a:xfrm>
            <a:off x="10364365" y="5235584"/>
            <a:ext cx="359054" cy="264464"/>
          </a:xfrm>
          <a:prstGeom prst="rect">
            <a:avLst/>
          </a:prstGeom>
        </p:spPr>
      </p:pic>
      <p:pic>
        <p:nvPicPr>
          <p:cNvPr id="8" name="Picture 7">
            <a:extLst>
              <a:ext uri="{FF2B5EF4-FFF2-40B4-BE49-F238E27FC236}">
                <a16:creationId xmlns:a16="http://schemas.microsoft.com/office/drawing/2014/main" id="{36EAB61B-4B13-013B-6B8B-766FE3C5100B}"/>
              </a:ext>
            </a:extLst>
          </p:cNvPr>
          <p:cNvPicPr>
            <a:picLocks noChangeAspect="1"/>
          </p:cNvPicPr>
          <p:nvPr/>
        </p:nvPicPr>
        <p:blipFill>
          <a:blip r:embed="rId3"/>
          <a:stretch>
            <a:fillRect/>
          </a:stretch>
        </p:blipFill>
        <p:spPr>
          <a:xfrm>
            <a:off x="9222821" y="2199614"/>
            <a:ext cx="2797961" cy="2060863"/>
          </a:xfrm>
          <a:prstGeom prst="rect">
            <a:avLst/>
          </a:prstGeom>
        </p:spPr>
      </p:pic>
      <p:cxnSp>
        <p:nvCxnSpPr>
          <p:cNvPr id="12" name="Straight Arrow Connector 11">
            <a:extLst>
              <a:ext uri="{FF2B5EF4-FFF2-40B4-BE49-F238E27FC236}">
                <a16:creationId xmlns:a16="http://schemas.microsoft.com/office/drawing/2014/main" id="{5C9C293F-D04A-4A81-13F5-2755BC16EA8F}"/>
              </a:ext>
            </a:extLst>
          </p:cNvPr>
          <p:cNvCxnSpPr>
            <a:cxnSpLocks/>
          </p:cNvCxnSpPr>
          <p:nvPr/>
        </p:nvCxnSpPr>
        <p:spPr>
          <a:xfrm flipV="1">
            <a:off x="10796155" y="4373136"/>
            <a:ext cx="1132609" cy="789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448B1AF-729B-39CE-36E0-A690EE2F6B4E}"/>
              </a:ext>
            </a:extLst>
          </p:cNvPr>
          <p:cNvCxnSpPr>
            <a:cxnSpLocks/>
          </p:cNvCxnSpPr>
          <p:nvPr/>
        </p:nvCxnSpPr>
        <p:spPr>
          <a:xfrm flipH="1" flipV="1">
            <a:off x="9310256" y="4341963"/>
            <a:ext cx="1007918" cy="800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02A9517-40FC-4B8A-8E51-9370CAF08A11}"/>
              </a:ext>
            </a:extLst>
          </p:cNvPr>
          <p:cNvSpPr txBox="1"/>
          <p:nvPr/>
        </p:nvSpPr>
        <p:spPr>
          <a:xfrm>
            <a:off x="9508373" y="1657464"/>
            <a:ext cx="2683627"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6</a:t>
            </a:r>
            <a:r>
              <a:rPr lang="en-US" sz="1400" dirty="0">
                <a:latin typeface="Arial" panose="020B0604020202020204" pitchFamily="34" charset="0"/>
                <a:cs typeface="Arial" panose="020B0604020202020204" pitchFamily="34" charset="0"/>
              </a:rPr>
              <a:t> qubit chip needed for </a:t>
            </a:r>
          </a:p>
          <a:p>
            <a:r>
              <a:rPr lang="en-US" sz="1400" dirty="0">
                <a:latin typeface="Arial" panose="020B0604020202020204" pitchFamily="34" charset="0"/>
                <a:cs typeface="Arial" panose="020B0604020202020204" pitchFamily="34" charset="0"/>
              </a:rPr>
              <a:t>universal quantum computing</a:t>
            </a:r>
          </a:p>
        </p:txBody>
      </p:sp>
      <p:sp>
        <p:nvSpPr>
          <p:cNvPr id="24" name="TextBox 23">
            <a:extLst>
              <a:ext uri="{FF2B5EF4-FFF2-40B4-BE49-F238E27FC236}">
                <a16:creationId xmlns:a16="http://schemas.microsoft.com/office/drawing/2014/main" id="{F59AC120-2A0A-46DE-5E4C-94D4EC0ACD43}"/>
              </a:ext>
            </a:extLst>
          </p:cNvPr>
          <p:cNvSpPr txBox="1"/>
          <p:nvPr/>
        </p:nvSpPr>
        <p:spPr>
          <a:xfrm>
            <a:off x="9940730" y="4317719"/>
            <a:ext cx="1588122"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10,000x collection area</a:t>
            </a:r>
          </a:p>
        </p:txBody>
      </p:sp>
      <p:sp>
        <p:nvSpPr>
          <p:cNvPr id="25" name="TextBox 24">
            <a:extLst>
              <a:ext uri="{FF2B5EF4-FFF2-40B4-BE49-F238E27FC236}">
                <a16:creationId xmlns:a16="http://schemas.microsoft.com/office/drawing/2014/main" id="{616D771E-2A0F-A0E0-9166-17D8C09A93C1}"/>
              </a:ext>
            </a:extLst>
          </p:cNvPr>
          <p:cNvSpPr txBox="1"/>
          <p:nvPr/>
        </p:nvSpPr>
        <p:spPr>
          <a:xfrm>
            <a:off x="9721857" y="5535817"/>
            <a:ext cx="2141933"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NISQ hardware</a:t>
            </a:r>
          </a:p>
          <a:p>
            <a:r>
              <a:rPr lang="en-US" sz="1400" dirty="0">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qubits (IBM, Google)</a:t>
            </a:r>
            <a:endParaRPr lang="en-US" sz="1400" dirty="0"/>
          </a:p>
        </p:txBody>
      </p:sp>
      <p:sp>
        <p:nvSpPr>
          <p:cNvPr id="3" name="TextBox 2">
            <a:extLst>
              <a:ext uri="{FF2B5EF4-FFF2-40B4-BE49-F238E27FC236}">
                <a16:creationId xmlns:a16="http://schemas.microsoft.com/office/drawing/2014/main" id="{94BC2B88-23EE-6DB0-FCD5-3AA3C2BBC030}"/>
              </a:ext>
            </a:extLst>
          </p:cNvPr>
          <p:cNvSpPr txBox="1"/>
          <p:nvPr/>
        </p:nvSpPr>
        <p:spPr>
          <a:xfrm>
            <a:off x="2119003" y="1842866"/>
            <a:ext cx="2129494" cy="369332"/>
          </a:xfrm>
          <a:prstGeom prst="rect">
            <a:avLst/>
          </a:prstGeom>
          <a:noFill/>
        </p:spPr>
        <p:txBody>
          <a:bodyPr wrap="none" rtlCol="0">
            <a:spAutoFit/>
          </a:bodyPr>
          <a:lstStyle/>
          <a:p>
            <a:r>
              <a:rPr lang="en-US" sz="1800" b="1" dirty="0" err="1">
                <a:latin typeface="Arial"/>
                <a:cs typeface="Arial"/>
              </a:rPr>
              <a:t>Schoelkopf’s</a:t>
            </a:r>
            <a:r>
              <a:rPr lang="en-US" sz="1800" b="1" dirty="0">
                <a:latin typeface="Arial"/>
                <a:cs typeface="Arial"/>
              </a:rPr>
              <a:t> Law</a:t>
            </a:r>
          </a:p>
        </p:txBody>
      </p:sp>
      <p:sp>
        <p:nvSpPr>
          <p:cNvPr id="6" name="TextBox 5">
            <a:extLst>
              <a:ext uri="{FF2B5EF4-FFF2-40B4-BE49-F238E27FC236}">
                <a16:creationId xmlns:a16="http://schemas.microsoft.com/office/drawing/2014/main" id="{4D950116-5321-F9B6-5DB8-B01F7F3F50B6}"/>
              </a:ext>
            </a:extLst>
          </p:cNvPr>
          <p:cNvSpPr txBox="1"/>
          <p:nvPr/>
        </p:nvSpPr>
        <p:spPr>
          <a:xfrm>
            <a:off x="1182395" y="6114724"/>
            <a:ext cx="10459478" cy="646331"/>
          </a:xfrm>
          <a:prstGeom prst="rect">
            <a:avLst/>
          </a:prstGeom>
          <a:noFill/>
        </p:spPr>
        <p:txBody>
          <a:bodyPr wrap="square" rtlCol="0">
            <a:spAutoFit/>
          </a:bodyPr>
          <a:lstStyle/>
          <a:p>
            <a:r>
              <a:rPr lang="en-US" b="1" dirty="0">
                <a:latin typeface="Arial"/>
                <a:cs typeface="Arial"/>
              </a:rPr>
              <a:t>Quantum error correction cannot help when all of the redundantly stored information has been simultaneously wiped out!  </a:t>
            </a:r>
            <a:r>
              <a:rPr lang="en-US" dirty="0">
                <a:latin typeface="Arial"/>
                <a:cs typeface="Arial"/>
              </a:rPr>
              <a:t>Surface code, </a:t>
            </a:r>
            <a:r>
              <a:rPr lang="en-US" dirty="0" err="1">
                <a:latin typeface="Arial"/>
                <a:cs typeface="Arial"/>
              </a:rPr>
              <a:t>toric</a:t>
            </a:r>
            <a:r>
              <a:rPr lang="en-US" dirty="0">
                <a:latin typeface="Arial"/>
                <a:cs typeface="Arial"/>
              </a:rPr>
              <a:t> code, topological protection all wiped out.</a:t>
            </a:r>
            <a:endParaRPr lang="en-US" sz="1800" dirty="0">
              <a:latin typeface="Arial"/>
              <a:cs typeface="Arial"/>
            </a:endParaRPr>
          </a:p>
        </p:txBody>
      </p:sp>
      <p:sp>
        <p:nvSpPr>
          <p:cNvPr id="10" name="Footer Placeholder 9">
            <a:extLst>
              <a:ext uri="{FF2B5EF4-FFF2-40B4-BE49-F238E27FC236}">
                <a16:creationId xmlns:a16="http://schemas.microsoft.com/office/drawing/2014/main" id="{899910E7-CB2F-C24C-4DC1-535B21FF14E0}"/>
              </a:ext>
            </a:extLst>
          </p:cNvPr>
          <p:cNvSpPr>
            <a:spLocks noGrp="1"/>
          </p:cNvSpPr>
          <p:nvPr>
            <p:ph type="ftr" sz="quarter" idx="10"/>
          </p:nvPr>
        </p:nvSpPr>
        <p:spPr>
          <a:xfrm>
            <a:off x="-49496" y="5535817"/>
            <a:ext cx="1679146" cy="365125"/>
          </a:xfrm>
        </p:spPr>
        <p:txBody>
          <a:bodyPr/>
          <a:lstStyle/>
          <a:p>
            <a:r>
              <a:rPr lang="es-ES_tradnl">
                <a:solidFill>
                  <a:srgbClr val="000000">
                    <a:tint val="75000"/>
                  </a:srgbClr>
                </a:solidFill>
              </a:rPr>
              <a:t>Aaron S. Chou, USQIS Summer School 2023</a:t>
            </a:r>
            <a:endParaRPr lang="en-US" dirty="0">
              <a:solidFill>
                <a:srgbClr val="000000">
                  <a:tint val="75000"/>
                </a:srgbClr>
              </a:solidFill>
            </a:endParaRPr>
          </a:p>
        </p:txBody>
      </p:sp>
    </p:spTree>
    <p:extLst>
      <p:ext uri="{BB962C8B-B14F-4D97-AF65-F5344CB8AC3E}">
        <p14:creationId xmlns:p14="http://schemas.microsoft.com/office/powerpoint/2010/main" val="1545861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B86BC-B073-C748-B58D-D4683010CE62}"/>
              </a:ext>
            </a:extLst>
          </p:cNvPr>
          <p:cNvSpPr>
            <a:spLocks noGrp="1"/>
          </p:cNvSpPr>
          <p:nvPr>
            <p:ph type="title"/>
          </p:nvPr>
        </p:nvSpPr>
        <p:spPr>
          <a:xfrm>
            <a:off x="2398688" y="761541"/>
            <a:ext cx="7394623" cy="1143000"/>
          </a:xfrm>
        </p:spPr>
        <p:txBody>
          <a:bodyPr>
            <a:normAutofit/>
          </a:bodyPr>
          <a:lstStyle/>
          <a:p>
            <a:r>
              <a:rPr lang="en-US" dirty="0">
                <a:latin typeface="Arial" panose="020B0604020202020204" pitchFamily="34" charset="0"/>
                <a:cs typeface="Arial" panose="020B0604020202020204" pitchFamily="34" charset="0"/>
              </a:rPr>
              <a:t>How textbooks describe physics problems:</a:t>
            </a:r>
          </a:p>
        </p:txBody>
      </p:sp>
      <p:sp>
        <p:nvSpPr>
          <p:cNvPr id="4" name="Footer Placeholder 3">
            <a:extLst>
              <a:ext uri="{FF2B5EF4-FFF2-40B4-BE49-F238E27FC236}">
                <a16:creationId xmlns:a16="http://schemas.microsoft.com/office/drawing/2014/main" id="{68B27670-DD05-C542-874B-908EDDAA3382}"/>
              </a:ext>
            </a:extLst>
          </p:cNvPr>
          <p:cNvSpPr>
            <a:spLocks noGrp="1"/>
          </p:cNvSpPr>
          <p:nvPr>
            <p:ph type="ftr" sz="quarter" idx="11"/>
          </p:nvPr>
        </p:nvSpPr>
        <p:spPr/>
        <p:txBody>
          <a:bodyPr/>
          <a:lstStyle/>
          <a:p>
            <a:r>
              <a:rPr lang="es-ES_tradnl">
                <a:solidFill>
                  <a:prstClr val="black">
                    <a:tint val="75000"/>
                  </a:prstClr>
                </a:solidFill>
              </a:rPr>
              <a:t>Aaron S. Chou, USQIS Summer School 2023</a:t>
            </a: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4EFED13-A2D4-1141-B6E8-1375A2B5EF35}"/>
              </a:ext>
            </a:extLst>
          </p:cNvPr>
          <p:cNvSpPr>
            <a:spLocks noGrp="1"/>
          </p:cNvSpPr>
          <p:nvPr>
            <p:ph type="sldNum" sz="quarter" idx="12"/>
          </p:nvPr>
        </p:nvSpPr>
        <p:spPr>
          <a:xfrm>
            <a:off x="8077200" y="6356351"/>
            <a:ext cx="2133600" cy="365125"/>
          </a:xfrm>
          <a:prstGeom prst="rect">
            <a:avLst/>
          </a:prstGeom>
        </p:spPr>
        <p:txBody>
          <a:bodyPr vert="horz" wrap="square" lIns="91434" tIns="45717" rIns="91434" bIns="45717"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Calibri"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F987D3-C84C-1B43-ACDC-64E0C8D0B1E8}" type="slidenum">
              <a:rPr lang="en-US" smtClean="0"/>
              <a:pPr/>
              <a:t>2</a:t>
            </a:fld>
            <a:endParaRPr lang="en-US">
              <a:solidFill>
                <a:prstClr val="black">
                  <a:tint val="75000"/>
                </a:prstClr>
              </a:solidFill>
            </a:endParaRPr>
          </a:p>
        </p:txBody>
      </p:sp>
      <p:pic>
        <p:nvPicPr>
          <p:cNvPr id="14" name="Picture 13">
            <a:extLst>
              <a:ext uri="{FF2B5EF4-FFF2-40B4-BE49-F238E27FC236}">
                <a16:creationId xmlns:a16="http://schemas.microsoft.com/office/drawing/2014/main" id="{A99E1498-3EF3-3442-83F9-A2054A777B92}"/>
              </a:ext>
            </a:extLst>
          </p:cNvPr>
          <p:cNvPicPr>
            <a:picLocks noChangeAspect="1"/>
          </p:cNvPicPr>
          <p:nvPr/>
        </p:nvPicPr>
        <p:blipFill>
          <a:blip r:embed="rId2"/>
          <a:stretch>
            <a:fillRect/>
          </a:stretch>
        </p:blipFill>
        <p:spPr>
          <a:xfrm>
            <a:off x="4946238" y="2375853"/>
            <a:ext cx="2106294" cy="2106294"/>
          </a:xfrm>
          <a:prstGeom prst="rect">
            <a:avLst/>
          </a:prstGeom>
        </p:spPr>
      </p:pic>
    </p:spTree>
    <p:extLst>
      <p:ext uri="{BB962C8B-B14F-4D97-AF65-F5344CB8AC3E}">
        <p14:creationId xmlns:p14="http://schemas.microsoft.com/office/powerpoint/2010/main" val="4065639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9DBAE-960D-1A6F-68EE-20BA298555CB}"/>
              </a:ext>
            </a:extLst>
          </p:cNvPr>
          <p:cNvSpPr>
            <a:spLocks noGrp="1"/>
          </p:cNvSpPr>
          <p:nvPr>
            <p:ph type="title"/>
          </p:nvPr>
        </p:nvSpPr>
        <p:spPr>
          <a:xfrm>
            <a:off x="530686" y="278280"/>
            <a:ext cx="11311909" cy="685800"/>
          </a:xfrm>
        </p:spPr>
        <p:txBody>
          <a:bodyPr/>
          <a:lstStyle/>
          <a:p>
            <a:r>
              <a:rPr lang="en-US" dirty="0">
                <a:latin typeface="Arial" panose="020B0604020202020204" pitchFamily="34" charset="0"/>
                <a:cs typeface="Arial" panose="020B0604020202020204" pitchFamily="34" charset="0"/>
              </a:rPr>
              <a:t>Even after we’ve stopped all the heat, light, sound, radiation, cosmic rays, </a:t>
            </a:r>
            <a:r>
              <a:rPr lang="en-US" dirty="0" err="1">
                <a:latin typeface="Arial" panose="020B0604020202020204" pitchFamily="34" charset="0"/>
                <a:cs typeface="Arial" panose="020B0604020202020204" pitchFamily="34" charset="0"/>
              </a:rPr>
              <a:t>etc</a:t>
            </a:r>
            <a:r>
              <a:rPr lang="en-US" dirty="0">
                <a:latin typeface="Arial" panose="020B0604020202020204" pitchFamily="34" charset="0"/>
                <a:cs typeface="Arial" panose="020B0604020202020204" pitchFamily="34" charset="0"/>
              </a:rPr>
              <a:t>  we still have to worry about dark matter…</a:t>
            </a:r>
          </a:p>
        </p:txBody>
      </p:sp>
      <p:sp>
        <p:nvSpPr>
          <p:cNvPr id="4" name="Footer Placeholder 3">
            <a:extLst>
              <a:ext uri="{FF2B5EF4-FFF2-40B4-BE49-F238E27FC236}">
                <a16:creationId xmlns:a16="http://schemas.microsoft.com/office/drawing/2014/main" id="{22BA739C-A270-88F4-5334-A7C349FE55EF}"/>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6AC619E3-BAB1-0FA4-F5D0-831609983CE1}"/>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20</a:t>
            </a:fld>
            <a:endParaRPr lang="en-US">
              <a:solidFill>
                <a:srgbClr val="000000">
                  <a:tint val="75000"/>
                </a:srgbClr>
              </a:solidFill>
            </a:endParaRPr>
          </a:p>
        </p:txBody>
      </p:sp>
      <p:pic>
        <p:nvPicPr>
          <p:cNvPr id="6" name="Picture 5">
            <a:extLst>
              <a:ext uri="{FF2B5EF4-FFF2-40B4-BE49-F238E27FC236}">
                <a16:creationId xmlns:a16="http://schemas.microsoft.com/office/drawing/2014/main" id="{5E2CD69D-B050-73EC-5451-8B74A419D129}"/>
              </a:ext>
            </a:extLst>
          </p:cNvPr>
          <p:cNvPicPr>
            <a:picLocks noChangeAspect="1"/>
          </p:cNvPicPr>
          <p:nvPr/>
        </p:nvPicPr>
        <p:blipFill rotWithShape="1">
          <a:blip r:embed="rId2"/>
          <a:srcRect l="56125" t="19792"/>
          <a:stretch/>
        </p:blipFill>
        <p:spPr>
          <a:xfrm>
            <a:off x="3500632" y="1023904"/>
            <a:ext cx="5096957" cy="3416528"/>
          </a:xfrm>
          <a:prstGeom prst="rect">
            <a:avLst/>
          </a:prstGeom>
        </p:spPr>
      </p:pic>
      <p:sp>
        <p:nvSpPr>
          <p:cNvPr id="7" name="TextBox 6">
            <a:extLst>
              <a:ext uri="{FF2B5EF4-FFF2-40B4-BE49-F238E27FC236}">
                <a16:creationId xmlns:a16="http://schemas.microsoft.com/office/drawing/2014/main" id="{B26EE1B8-314C-BA4B-579F-24CE15908FA3}"/>
              </a:ext>
            </a:extLst>
          </p:cNvPr>
          <p:cNvSpPr txBox="1"/>
          <p:nvPr/>
        </p:nvSpPr>
        <p:spPr>
          <a:xfrm>
            <a:off x="709106" y="4560080"/>
            <a:ext cx="11311909" cy="1754326"/>
          </a:xfrm>
          <a:prstGeom prst="rect">
            <a:avLst/>
          </a:prstGeom>
          <a:noFill/>
        </p:spPr>
        <p:txBody>
          <a:bodyPr wrap="square" rtlCol="0">
            <a:spAutoFit/>
          </a:bodyPr>
          <a:lstStyle/>
          <a:p>
            <a:endParaRPr lang="en-US" dirty="0">
              <a:latin typeface="Arial"/>
              <a:cs typeface="Arial"/>
            </a:endParaRPr>
          </a:p>
          <a:p>
            <a:r>
              <a:rPr lang="en-US" dirty="0">
                <a:latin typeface="Arial"/>
                <a:cs typeface="Arial"/>
              </a:rPr>
              <a:t>Impossible to shield from the dark matter – it interacts so weakly that it flies right through the walls.</a:t>
            </a:r>
          </a:p>
          <a:p>
            <a:r>
              <a:rPr lang="en-US" dirty="0">
                <a:latin typeface="Arial"/>
                <a:cs typeface="Arial"/>
              </a:rPr>
              <a:t>It might still occasionally deposit energy in the qubit, enough to wipe out the quantum information.</a:t>
            </a:r>
          </a:p>
          <a:p>
            <a:endParaRPr lang="en-US" b="1" dirty="0">
              <a:latin typeface="Arial"/>
              <a:cs typeface="Arial"/>
            </a:endParaRPr>
          </a:p>
          <a:p>
            <a:r>
              <a:rPr lang="en-US" b="1" dirty="0">
                <a:latin typeface="Arial"/>
                <a:cs typeface="Arial"/>
              </a:rPr>
              <a:t>If your quantum computer crashes, it could be due to dark matter!</a:t>
            </a:r>
          </a:p>
          <a:p>
            <a:r>
              <a:rPr lang="en-US" b="1" dirty="0">
                <a:latin typeface="Arial"/>
                <a:cs typeface="Arial"/>
              </a:rPr>
              <a:t>                                     … but as consolation, you’ll get a Nobel prize anyway for the discovery.</a:t>
            </a:r>
          </a:p>
        </p:txBody>
      </p:sp>
      <p:sp>
        <p:nvSpPr>
          <p:cNvPr id="3" name="TextBox 2">
            <a:extLst>
              <a:ext uri="{FF2B5EF4-FFF2-40B4-BE49-F238E27FC236}">
                <a16:creationId xmlns:a16="http://schemas.microsoft.com/office/drawing/2014/main" id="{D856FCCD-6E94-C002-B41A-95FECD63AFBB}"/>
              </a:ext>
            </a:extLst>
          </p:cNvPr>
          <p:cNvSpPr txBox="1"/>
          <p:nvPr/>
        </p:nvSpPr>
        <p:spPr>
          <a:xfrm>
            <a:off x="419292" y="1993504"/>
            <a:ext cx="3327405" cy="1477328"/>
          </a:xfrm>
          <a:prstGeom prst="rect">
            <a:avLst/>
          </a:prstGeom>
          <a:noFill/>
        </p:spPr>
        <p:txBody>
          <a:bodyPr wrap="square" rtlCol="0">
            <a:spAutoFit/>
          </a:bodyPr>
          <a:lstStyle/>
          <a:p>
            <a:br>
              <a:rPr lang="en-US" dirty="0">
                <a:latin typeface="Arial"/>
                <a:cs typeface="Arial"/>
              </a:rPr>
            </a:br>
            <a:r>
              <a:rPr lang="en-US" dirty="0">
                <a:latin typeface="Arial"/>
                <a:cs typeface="Arial"/>
              </a:rPr>
              <a:t>Illustration by Roni </a:t>
            </a:r>
            <a:r>
              <a:rPr lang="en-US" dirty="0" err="1">
                <a:latin typeface="Arial"/>
                <a:cs typeface="Arial"/>
              </a:rPr>
              <a:t>Harnik</a:t>
            </a:r>
            <a:r>
              <a:rPr lang="en-US" dirty="0">
                <a:latin typeface="Arial"/>
                <a:cs typeface="Arial"/>
              </a:rPr>
              <a:t>,</a:t>
            </a:r>
          </a:p>
          <a:p>
            <a:endParaRPr lang="en-US" dirty="0">
              <a:latin typeface="Arial"/>
              <a:cs typeface="Arial"/>
            </a:endParaRPr>
          </a:p>
          <a:p>
            <a:r>
              <a:rPr lang="en-US" dirty="0">
                <a:latin typeface="Arial"/>
                <a:cs typeface="Arial"/>
              </a:rPr>
              <a:t>DOE-OHEP Basic Research Needs white paper, 2018</a:t>
            </a:r>
            <a:endParaRPr lang="en-US" sz="1800" dirty="0">
              <a:latin typeface="Arial"/>
              <a:cs typeface="Arial"/>
            </a:endParaRPr>
          </a:p>
        </p:txBody>
      </p:sp>
    </p:spTree>
    <p:extLst>
      <p:ext uri="{BB962C8B-B14F-4D97-AF65-F5344CB8AC3E}">
        <p14:creationId xmlns:p14="http://schemas.microsoft.com/office/powerpoint/2010/main" val="3474525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135C2-C924-A2C8-B80E-91CE11996A10}"/>
              </a:ext>
            </a:extLst>
          </p:cNvPr>
          <p:cNvSpPr>
            <a:spLocks noGrp="1"/>
          </p:cNvSpPr>
          <p:nvPr>
            <p:ph type="title"/>
          </p:nvPr>
        </p:nvSpPr>
        <p:spPr>
          <a:xfrm>
            <a:off x="504910" y="268660"/>
            <a:ext cx="10962742" cy="685800"/>
          </a:xfrm>
        </p:spPr>
        <p:txBody>
          <a:bodyPr/>
          <a:lstStyle/>
          <a:p>
            <a:r>
              <a:rPr lang="en-US" dirty="0">
                <a:latin typeface="Arial" panose="020B0604020202020204" pitchFamily="34" charset="0"/>
                <a:cs typeface="Arial" panose="020B0604020202020204" pitchFamily="34" charset="0"/>
              </a:rPr>
              <a:t>Mystery noise in your experimental apparatus is not necessarily mundane</a:t>
            </a:r>
          </a:p>
        </p:txBody>
      </p:sp>
      <p:sp>
        <p:nvSpPr>
          <p:cNvPr id="4" name="Footer Placeholder 3">
            <a:extLst>
              <a:ext uri="{FF2B5EF4-FFF2-40B4-BE49-F238E27FC236}">
                <a16:creationId xmlns:a16="http://schemas.microsoft.com/office/drawing/2014/main" id="{AC80B94D-86BE-CF2C-C350-56067EF6E7C1}"/>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86F518C8-B821-506A-FD55-81029B82DEF3}"/>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21</a:t>
            </a:fld>
            <a:endParaRPr lang="en-US">
              <a:solidFill>
                <a:srgbClr val="000000">
                  <a:tint val="75000"/>
                </a:srgbClr>
              </a:solidFill>
            </a:endParaRPr>
          </a:p>
        </p:txBody>
      </p:sp>
      <p:pic>
        <p:nvPicPr>
          <p:cNvPr id="7" name="Picture 6">
            <a:extLst>
              <a:ext uri="{FF2B5EF4-FFF2-40B4-BE49-F238E27FC236}">
                <a16:creationId xmlns:a16="http://schemas.microsoft.com/office/drawing/2014/main" id="{E6C77336-6082-4AA0-DDAC-BFAB6502168E}"/>
              </a:ext>
            </a:extLst>
          </p:cNvPr>
          <p:cNvPicPr>
            <a:picLocks noChangeAspect="1"/>
          </p:cNvPicPr>
          <p:nvPr/>
        </p:nvPicPr>
        <p:blipFill>
          <a:blip r:embed="rId2"/>
          <a:stretch>
            <a:fillRect/>
          </a:stretch>
        </p:blipFill>
        <p:spPr>
          <a:xfrm>
            <a:off x="459489" y="1166869"/>
            <a:ext cx="6174992" cy="3396245"/>
          </a:xfrm>
          <a:prstGeom prst="rect">
            <a:avLst/>
          </a:prstGeom>
        </p:spPr>
      </p:pic>
      <p:sp>
        <p:nvSpPr>
          <p:cNvPr id="9" name="TextBox 8">
            <a:extLst>
              <a:ext uri="{FF2B5EF4-FFF2-40B4-BE49-F238E27FC236}">
                <a16:creationId xmlns:a16="http://schemas.microsoft.com/office/drawing/2014/main" id="{CED0A0EC-6F4A-B84E-4EE1-4859FBA4ECB3}"/>
              </a:ext>
            </a:extLst>
          </p:cNvPr>
          <p:cNvSpPr txBox="1"/>
          <p:nvPr/>
        </p:nvSpPr>
        <p:spPr>
          <a:xfrm>
            <a:off x="6979921" y="1246483"/>
            <a:ext cx="5100319" cy="2031325"/>
          </a:xfrm>
          <a:prstGeom prst="rect">
            <a:avLst/>
          </a:prstGeom>
          <a:noFill/>
        </p:spPr>
        <p:txBody>
          <a:bodyPr wrap="square" rtlCol="0">
            <a:spAutoFit/>
          </a:bodyPr>
          <a:lstStyle/>
          <a:p>
            <a:r>
              <a:rPr lang="en-US" sz="1800" dirty="0">
                <a:latin typeface="Arial"/>
                <a:cs typeface="Arial"/>
              </a:rPr>
              <a:t>Penzias and Wilson, 1965:</a:t>
            </a:r>
          </a:p>
          <a:p>
            <a:r>
              <a:rPr lang="en-US" dirty="0">
                <a:latin typeface="Arial"/>
                <a:cs typeface="Arial"/>
              </a:rPr>
              <a:t>After chasing away nesting birds with a shotgun, discovered the cosmic microwave background</a:t>
            </a:r>
          </a:p>
          <a:p>
            <a:r>
              <a:rPr lang="en-US" dirty="0">
                <a:latin typeface="Arial"/>
                <a:cs typeface="Arial"/>
              </a:rPr>
              <a:t> </a:t>
            </a:r>
          </a:p>
          <a:p>
            <a:r>
              <a:rPr lang="en-US" dirty="0">
                <a:latin typeface="Arial"/>
                <a:cs typeface="Arial"/>
              </a:rPr>
              <a:t>– They had no idea that this was first evidence for the big bang theory</a:t>
            </a:r>
          </a:p>
          <a:p>
            <a:r>
              <a:rPr lang="en-US" dirty="0">
                <a:latin typeface="Arial"/>
                <a:cs typeface="Arial"/>
              </a:rPr>
              <a:t>– </a:t>
            </a:r>
            <a:r>
              <a:rPr lang="en-US" sz="1800" dirty="0">
                <a:latin typeface="Arial"/>
                <a:cs typeface="Arial"/>
              </a:rPr>
              <a:t>Nobel Prize, 1978</a:t>
            </a:r>
          </a:p>
        </p:txBody>
      </p:sp>
      <p:pic>
        <p:nvPicPr>
          <p:cNvPr id="12" name="Picture 11">
            <a:extLst>
              <a:ext uri="{FF2B5EF4-FFF2-40B4-BE49-F238E27FC236}">
                <a16:creationId xmlns:a16="http://schemas.microsoft.com/office/drawing/2014/main" id="{2A5F2AAB-0970-EC68-04DC-CAD6B8FFFB4E}"/>
              </a:ext>
            </a:extLst>
          </p:cNvPr>
          <p:cNvPicPr>
            <a:picLocks noChangeAspect="1"/>
          </p:cNvPicPr>
          <p:nvPr/>
        </p:nvPicPr>
        <p:blipFill>
          <a:blip r:embed="rId3"/>
          <a:stretch>
            <a:fillRect/>
          </a:stretch>
        </p:blipFill>
        <p:spPr>
          <a:xfrm>
            <a:off x="5039957" y="3813316"/>
            <a:ext cx="6854083" cy="2083641"/>
          </a:xfrm>
          <a:prstGeom prst="rect">
            <a:avLst/>
          </a:prstGeom>
        </p:spPr>
      </p:pic>
      <p:sp>
        <p:nvSpPr>
          <p:cNvPr id="3" name="TextBox 2">
            <a:extLst>
              <a:ext uri="{FF2B5EF4-FFF2-40B4-BE49-F238E27FC236}">
                <a16:creationId xmlns:a16="http://schemas.microsoft.com/office/drawing/2014/main" id="{8FDCA999-C50F-1BBD-C9E5-F96435A84509}"/>
              </a:ext>
            </a:extLst>
          </p:cNvPr>
          <p:cNvSpPr txBox="1"/>
          <p:nvPr/>
        </p:nvSpPr>
        <p:spPr>
          <a:xfrm>
            <a:off x="563418" y="4655127"/>
            <a:ext cx="4058612" cy="338554"/>
          </a:xfrm>
          <a:prstGeom prst="rect">
            <a:avLst/>
          </a:prstGeom>
          <a:noFill/>
        </p:spPr>
        <p:txBody>
          <a:bodyPr wrap="none" rtlCol="0">
            <a:spAutoFit/>
          </a:bodyPr>
          <a:lstStyle/>
          <a:p>
            <a:r>
              <a:rPr lang="en-US" sz="1600" dirty="0">
                <a:latin typeface="Arial"/>
                <a:cs typeface="Arial"/>
              </a:rPr>
              <a:t>N.B. the world was B&amp;W before the 1970’s</a:t>
            </a:r>
          </a:p>
        </p:txBody>
      </p:sp>
    </p:spTree>
    <p:extLst>
      <p:ext uri="{BB962C8B-B14F-4D97-AF65-F5344CB8AC3E}">
        <p14:creationId xmlns:p14="http://schemas.microsoft.com/office/powerpoint/2010/main" val="1130341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8A791-3AB3-2615-6071-AED5855F9E9C}"/>
              </a:ext>
            </a:extLst>
          </p:cNvPr>
          <p:cNvSpPr>
            <a:spLocks noGrp="1"/>
          </p:cNvSpPr>
          <p:nvPr>
            <p:ph type="title"/>
          </p:nvPr>
        </p:nvSpPr>
        <p:spPr>
          <a:xfrm>
            <a:off x="254001" y="286757"/>
            <a:ext cx="8709639" cy="685800"/>
          </a:xfrm>
        </p:spPr>
        <p:txBody>
          <a:bodyPr/>
          <a:lstStyle/>
          <a:p>
            <a:r>
              <a:rPr lang="en-US" dirty="0"/>
              <a:t>Known SC quantum computer pathologies</a:t>
            </a:r>
          </a:p>
        </p:txBody>
      </p:sp>
      <p:sp>
        <p:nvSpPr>
          <p:cNvPr id="3" name="Content Placeholder 2">
            <a:extLst>
              <a:ext uri="{FF2B5EF4-FFF2-40B4-BE49-F238E27FC236}">
                <a16:creationId xmlns:a16="http://schemas.microsoft.com/office/drawing/2014/main" id="{B6F577BA-7E44-2F76-FD0A-D96D46E2D699}"/>
              </a:ext>
            </a:extLst>
          </p:cNvPr>
          <p:cNvSpPr>
            <a:spLocks noGrp="1"/>
          </p:cNvSpPr>
          <p:nvPr>
            <p:ph idx="1"/>
          </p:nvPr>
        </p:nvSpPr>
        <p:spPr>
          <a:xfrm>
            <a:off x="609600" y="1043355"/>
            <a:ext cx="10972800" cy="4525963"/>
          </a:xfrm>
        </p:spPr>
        <p:txBody>
          <a:bodyPr/>
          <a:lstStyle/>
          <a:p>
            <a:r>
              <a:rPr lang="en-US" b="1" dirty="0"/>
              <a:t>Qubit cooling:  </a:t>
            </a:r>
            <a:r>
              <a:rPr lang="en-US" dirty="0"/>
              <a:t>qubits have T1 lifetime &lt; 1 </a:t>
            </a:r>
            <a:r>
              <a:rPr lang="en-US" dirty="0" err="1"/>
              <a:t>ms</a:t>
            </a:r>
            <a:endParaRPr lang="en-US" dirty="0"/>
          </a:p>
          <a:p>
            <a:pPr lvl="1"/>
            <a:r>
              <a:rPr lang="en-US" dirty="0"/>
              <a:t>There are lots of loss mechanisms so losing a quantum of excitation is nothing to get excited about.</a:t>
            </a:r>
          </a:p>
          <a:p>
            <a:pPr lvl="1"/>
            <a:endParaRPr lang="en-US" dirty="0"/>
          </a:p>
          <a:p>
            <a:r>
              <a:rPr lang="en-US" b="1" dirty="0"/>
              <a:t>Anomalous qubit heating:  </a:t>
            </a:r>
            <a:r>
              <a:rPr lang="en-US" dirty="0"/>
              <a:t>qubits are found individually to be spontaneously excited 1% of the time</a:t>
            </a:r>
          </a:p>
          <a:p>
            <a:pPr lvl="1"/>
            <a:r>
              <a:rPr lang="en-US" dirty="0"/>
              <a:t>This is super annoying, and is probably due to the non-equilibrium quasiparticles transferring kinetic energy to the Cooper pair oscillation</a:t>
            </a:r>
          </a:p>
          <a:p>
            <a:pPr lvl="1"/>
            <a:endParaRPr lang="en-US" dirty="0"/>
          </a:p>
          <a:p>
            <a:r>
              <a:rPr lang="en-US" b="1" dirty="0"/>
              <a:t>Correlated catastrophic failures: </a:t>
            </a:r>
            <a:r>
              <a:rPr lang="en-US" dirty="0"/>
              <a:t>QPUs exhibit simultaneous failure of all qubits on the chip.  All information is wiped out and T1 times remain suppressed over 10 </a:t>
            </a:r>
            <a:r>
              <a:rPr lang="en-US" dirty="0" err="1"/>
              <a:t>ms.</a:t>
            </a:r>
            <a:endParaRPr lang="en-US" dirty="0"/>
          </a:p>
          <a:p>
            <a:pPr lvl="1"/>
            <a:r>
              <a:rPr lang="en-US" dirty="0"/>
              <a:t>These are the known environmental backgrounds of ionizing radiation and microfractures.</a:t>
            </a:r>
          </a:p>
          <a:p>
            <a:pPr marL="457200" lvl="1" indent="0">
              <a:buNone/>
            </a:pPr>
            <a:endParaRPr lang="en-US" dirty="0"/>
          </a:p>
          <a:p>
            <a:r>
              <a:rPr lang="en-US" b="1" dirty="0"/>
              <a:t>Anomalous QRAM heating: </a:t>
            </a:r>
            <a:r>
              <a:rPr lang="en-US" dirty="0"/>
              <a:t>nonequilibrium photons occasionally appear in ultracold resonators.  These were not put in by the quantum computational software.</a:t>
            </a:r>
          </a:p>
          <a:p>
            <a:pPr lvl="1"/>
            <a:r>
              <a:rPr lang="en-US" dirty="0"/>
              <a:t>Is there still light leakage?  How well do we trust our thermometers?</a:t>
            </a:r>
          </a:p>
          <a:p>
            <a:pPr lvl="1"/>
            <a:endParaRPr lang="en-US" dirty="0"/>
          </a:p>
        </p:txBody>
      </p:sp>
      <p:sp>
        <p:nvSpPr>
          <p:cNvPr id="4" name="Footer Placeholder 3">
            <a:extLst>
              <a:ext uri="{FF2B5EF4-FFF2-40B4-BE49-F238E27FC236}">
                <a16:creationId xmlns:a16="http://schemas.microsoft.com/office/drawing/2014/main" id="{7B0ED37E-E954-F59F-FC7C-F32E3ED27661}"/>
              </a:ext>
            </a:extLst>
          </p:cNvPr>
          <p:cNvSpPr>
            <a:spLocks noGrp="1"/>
          </p:cNvSpPr>
          <p:nvPr>
            <p:ph type="ftr" sz="quarter" idx="10"/>
          </p:nvPr>
        </p:nvSpPr>
        <p:spPr/>
        <p:txBody>
          <a:bodyPr/>
          <a:lstStyle/>
          <a:p>
            <a:r>
              <a:rPr lang="es-ES_tradnl" dirty="0">
                <a:solidFill>
                  <a:srgbClr val="000000">
                    <a:tint val="75000"/>
                  </a:srgbClr>
                </a:solidFill>
              </a:rPr>
              <a:t>Aaron S. Chou, USQIS Summer </a:t>
            </a:r>
            <a:r>
              <a:rPr lang="es-ES_tradnl" dirty="0" err="1">
                <a:solidFill>
                  <a:srgbClr val="000000">
                    <a:tint val="75000"/>
                  </a:srgbClr>
                </a:solidFill>
              </a:rPr>
              <a:t>School</a:t>
            </a:r>
            <a:r>
              <a:rPr lang="es-ES_tradnl" dirty="0">
                <a:solidFill>
                  <a:srgbClr val="000000">
                    <a:tint val="75000"/>
                  </a:srgbClr>
                </a:solidFill>
              </a:rPr>
              <a:t> 2023</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C2A65551-4262-F44E-5FB4-36B0366BCAD1}"/>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22</a:t>
            </a:fld>
            <a:endParaRPr lang="en-US">
              <a:solidFill>
                <a:srgbClr val="000000">
                  <a:tint val="75000"/>
                </a:srgbClr>
              </a:solidFill>
            </a:endParaRPr>
          </a:p>
        </p:txBody>
      </p:sp>
      <p:sp>
        <p:nvSpPr>
          <p:cNvPr id="6" name="TextBox 5">
            <a:extLst>
              <a:ext uri="{FF2B5EF4-FFF2-40B4-BE49-F238E27FC236}">
                <a16:creationId xmlns:a16="http://schemas.microsoft.com/office/drawing/2014/main" id="{51E58D90-AC45-5FCA-0665-2115128BCF3E}"/>
              </a:ext>
            </a:extLst>
          </p:cNvPr>
          <p:cNvSpPr txBox="1"/>
          <p:nvPr/>
        </p:nvSpPr>
        <p:spPr>
          <a:xfrm>
            <a:off x="1215484" y="5814645"/>
            <a:ext cx="10641055" cy="400110"/>
          </a:xfrm>
          <a:prstGeom prst="rect">
            <a:avLst/>
          </a:prstGeom>
          <a:solidFill>
            <a:srgbClr val="FFFF00"/>
          </a:solidFill>
          <a:ln>
            <a:solidFill>
              <a:schemeClr val="tx1"/>
            </a:solidFill>
          </a:ln>
        </p:spPr>
        <p:txBody>
          <a:bodyPr wrap="none" rtlCol="0">
            <a:spAutoFit/>
          </a:bodyPr>
          <a:lstStyle/>
          <a:p>
            <a:r>
              <a:rPr lang="en-US" sz="2000" b="1" dirty="0">
                <a:latin typeface="Arial"/>
                <a:cs typeface="Arial"/>
              </a:rPr>
              <a:t>Could disturbances due to dark matter be hiding in any of the above backgrounds???</a:t>
            </a:r>
          </a:p>
        </p:txBody>
      </p:sp>
    </p:spTree>
    <p:extLst>
      <p:ext uri="{BB962C8B-B14F-4D97-AF65-F5344CB8AC3E}">
        <p14:creationId xmlns:p14="http://schemas.microsoft.com/office/powerpoint/2010/main" val="3984415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6DD50EE-A4C0-57B1-FD35-C8B9F410C618}"/>
              </a:ext>
            </a:extLst>
          </p:cNvPr>
          <p:cNvSpPr>
            <a:spLocks noGrp="1"/>
          </p:cNvSpPr>
          <p:nvPr>
            <p:ph type="sldNum" sz="quarter" idx="4"/>
          </p:nvPr>
        </p:nvSpPr>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a:ln>
                  <a:noFill/>
                </a:ln>
                <a:solidFill>
                  <a:srgbClr val="004C97"/>
                </a:solidFill>
                <a:effectLst/>
                <a:uLnTx/>
                <a:uFillTx/>
                <a:latin typeface="Helvetica" charset="0"/>
                <a:ea typeface="Geneva" charset="0"/>
              </a:rPr>
              <a:pPr marL="0" marR="0" lvl="0" indent="0" algn="l" defTabSz="609585"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4C97"/>
              </a:solidFill>
              <a:effectLst/>
              <a:uLnTx/>
              <a:uFillTx/>
              <a:latin typeface="Helvetica" charset="0"/>
              <a:ea typeface="Geneva" charset="0"/>
            </a:endParaRPr>
          </a:p>
        </p:txBody>
      </p:sp>
      <p:pic>
        <p:nvPicPr>
          <p:cNvPr id="7" name="Picture 6">
            <a:extLst>
              <a:ext uri="{FF2B5EF4-FFF2-40B4-BE49-F238E27FC236}">
                <a16:creationId xmlns:a16="http://schemas.microsoft.com/office/drawing/2014/main" id="{8D38860F-DC4E-C77A-3989-D7ECC333A4A3}"/>
              </a:ext>
            </a:extLst>
          </p:cNvPr>
          <p:cNvPicPr>
            <a:picLocks noChangeAspect="1"/>
          </p:cNvPicPr>
          <p:nvPr/>
        </p:nvPicPr>
        <p:blipFill>
          <a:blip r:embed="rId2"/>
          <a:stretch>
            <a:fillRect/>
          </a:stretch>
        </p:blipFill>
        <p:spPr>
          <a:xfrm>
            <a:off x="1316097" y="692587"/>
            <a:ext cx="8949569" cy="5594748"/>
          </a:xfrm>
          <a:prstGeom prst="rect">
            <a:avLst/>
          </a:prstGeom>
        </p:spPr>
      </p:pic>
      <p:sp>
        <p:nvSpPr>
          <p:cNvPr id="10" name="TextBox 9">
            <a:extLst>
              <a:ext uri="{FF2B5EF4-FFF2-40B4-BE49-F238E27FC236}">
                <a16:creationId xmlns:a16="http://schemas.microsoft.com/office/drawing/2014/main" id="{50AE7121-019C-5B45-A217-FE1665CFDB86}"/>
              </a:ext>
            </a:extLst>
          </p:cNvPr>
          <p:cNvSpPr txBox="1"/>
          <p:nvPr/>
        </p:nvSpPr>
        <p:spPr>
          <a:xfrm>
            <a:off x="10234508" y="2510898"/>
            <a:ext cx="1957493" cy="1323632"/>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3087"/>
                </a:solidFill>
                <a:effectLst/>
                <a:uLnTx/>
                <a:uFillTx/>
                <a:latin typeface="Calibri" charset="0"/>
                <a:ea typeface="Geneva" charset="0"/>
                <a:cs typeface="+mn-cs"/>
              </a:rPr>
              <a:t>Cartoon from Snowmass</a:t>
            </a:r>
          </a:p>
        </p:txBody>
      </p:sp>
      <p:sp>
        <p:nvSpPr>
          <p:cNvPr id="2" name="TextBox 1">
            <a:extLst>
              <a:ext uri="{FF2B5EF4-FFF2-40B4-BE49-F238E27FC236}">
                <a16:creationId xmlns:a16="http://schemas.microsoft.com/office/drawing/2014/main" id="{03A9D62C-BDFD-DB82-9207-E278F633ACDA}"/>
              </a:ext>
            </a:extLst>
          </p:cNvPr>
          <p:cNvSpPr txBox="1"/>
          <p:nvPr/>
        </p:nvSpPr>
        <p:spPr>
          <a:xfrm>
            <a:off x="436138" y="1546305"/>
            <a:ext cx="808235" cy="461665"/>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3087"/>
                </a:solidFill>
                <a:effectLst/>
                <a:uLnTx/>
                <a:uFillTx/>
                <a:latin typeface="Calibri" charset="0"/>
                <a:ea typeface="Geneva" charset="0"/>
                <a:cs typeface="+mn-cs"/>
              </a:rPr>
              <a:t>E&amp;M</a:t>
            </a:r>
          </a:p>
        </p:txBody>
      </p:sp>
      <p:sp>
        <p:nvSpPr>
          <p:cNvPr id="5" name="Oval 4">
            <a:extLst>
              <a:ext uri="{FF2B5EF4-FFF2-40B4-BE49-F238E27FC236}">
                <a16:creationId xmlns:a16="http://schemas.microsoft.com/office/drawing/2014/main" id="{3B7DE0B1-A740-F20E-99C0-7B18A312E124}"/>
              </a:ext>
            </a:extLst>
          </p:cNvPr>
          <p:cNvSpPr/>
          <p:nvPr/>
        </p:nvSpPr>
        <p:spPr>
          <a:xfrm>
            <a:off x="3309733" y="2036732"/>
            <a:ext cx="2594115" cy="2088005"/>
          </a:xfrm>
          <a:prstGeom prst="ellipse">
            <a:avLst/>
          </a:prstGeom>
          <a:solidFill>
            <a:schemeClr val="accent3">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lang="en-US" sz="1400" b="1" dirty="0">
                <a:solidFill>
                  <a:srgbClr val="404040"/>
                </a:solidFill>
                <a:latin typeface="Arial"/>
              </a:rPr>
              <a:t>T</a:t>
            </a:r>
            <a:r>
              <a:rPr kumimoji="0" lang="en-US" sz="1400" b="1" i="0" u="none" strike="noStrike" kern="1200" cap="none" spc="0" normalizeH="0" baseline="0" noProof="0" dirty="0" err="1">
                <a:ln>
                  <a:noFill/>
                </a:ln>
                <a:solidFill>
                  <a:srgbClr val="404040"/>
                </a:solidFill>
                <a:effectLst/>
                <a:uLnTx/>
                <a:uFillTx/>
                <a:latin typeface="Arial"/>
                <a:ea typeface="+mn-ea"/>
                <a:cs typeface="+mn-cs"/>
              </a:rPr>
              <a:t>ransmon</a:t>
            </a:r>
            <a:r>
              <a:rPr kumimoji="0" lang="en-US" sz="1400" b="1" i="0" u="none" strike="noStrike" kern="1200" cap="none" spc="0" normalizeH="0" baseline="0" noProof="0" dirty="0">
                <a:ln>
                  <a:noFill/>
                </a:ln>
                <a:solidFill>
                  <a:srgbClr val="404040"/>
                </a:solidFill>
                <a:effectLst/>
                <a:uLnTx/>
                <a:uFillTx/>
                <a:latin typeface="Arial"/>
                <a:ea typeface="+mn-ea"/>
                <a:cs typeface="+mn-cs"/>
              </a:rPr>
              <a:t> qubits, </a:t>
            </a:r>
          </a:p>
          <a:p>
            <a:pPr marL="0" marR="0" lvl="0" indent="0" algn="ctr" defTabSz="609585" rtl="0" eaLnBrk="1" fontAlgn="base" latinLnBrk="0" hangingPunct="1">
              <a:lnSpc>
                <a:spcPct val="100000"/>
              </a:lnSpc>
              <a:spcBef>
                <a:spcPct val="0"/>
              </a:spcBef>
              <a:spcAft>
                <a:spcPct val="0"/>
              </a:spcAft>
              <a:buClrTx/>
              <a:buSzTx/>
              <a:buFontTx/>
              <a:buNone/>
              <a:tabLst/>
              <a:defRPr/>
            </a:pPr>
            <a:r>
              <a:rPr lang="en-US" sz="1400" b="1" dirty="0">
                <a:solidFill>
                  <a:srgbClr val="404040"/>
                </a:solidFill>
                <a:latin typeface="Arial"/>
              </a:rPr>
              <a:t>q</a:t>
            </a:r>
            <a:r>
              <a:rPr kumimoji="0" lang="en-US" sz="1400" b="1" i="0" u="none" strike="noStrike" kern="1200" cap="none" spc="0" normalizeH="0" baseline="0" noProof="0" dirty="0" err="1">
                <a:ln>
                  <a:noFill/>
                </a:ln>
                <a:solidFill>
                  <a:srgbClr val="404040"/>
                </a:solidFill>
                <a:effectLst/>
                <a:uLnTx/>
                <a:uFillTx/>
                <a:latin typeface="Arial"/>
                <a:ea typeface="+mn-ea"/>
                <a:cs typeface="+mn-cs"/>
              </a:rPr>
              <a:t>uantum</a:t>
            </a:r>
            <a:r>
              <a:rPr kumimoji="0" lang="en-US" sz="1400" b="1" i="0" u="none" strike="noStrike" kern="1200" cap="none" spc="0" normalizeH="0" baseline="0" noProof="0" dirty="0">
                <a:ln>
                  <a:noFill/>
                </a:ln>
                <a:solidFill>
                  <a:srgbClr val="404040"/>
                </a:solidFill>
                <a:effectLst/>
                <a:uLnTx/>
                <a:uFillTx/>
                <a:latin typeface="Arial"/>
                <a:ea typeface="+mn-ea"/>
                <a:cs typeface="+mn-cs"/>
              </a:rPr>
              <a:t> amps, transducers, SRF cavities, SNSPDs, NMR</a:t>
            </a:r>
          </a:p>
        </p:txBody>
      </p:sp>
      <p:sp>
        <p:nvSpPr>
          <p:cNvPr id="12" name="Title 2">
            <a:extLst>
              <a:ext uri="{FF2B5EF4-FFF2-40B4-BE49-F238E27FC236}">
                <a16:creationId xmlns:a16="http://schemas.microsoft.com/office/drawing/2014/main" id="{D7897C71-3A77-6F90-9F2C-19463FFC8C52}"/>
              </a:ext>
            </a:extLst>
          </p:cNvPr>
          <p:cNvSpPr txBox="1">
            <a:spLocks/>
          </p:cNvSpPr>
          <p:nvPr/>
        </p:nvSpPr>
        <p:spPr>
          <a:xfrm>
            <a:off x="7971185" y="172997"/>
            <a:ext cx="4220817" cy="812847"/>
          </a:xfrm>
          <a:prstGeom prst="rect">
            <a:avLst/>
          </a:prstGeom>
        </p:spPr>
        <p:txBody>
          <a:bodyPr lIns="0" tIns="0" rIns="0" bIns="0" anchor="b" anchorCtr="0"/>
          <a:lstStyle>
            <a:lvl1pPr algn="l" defTabSz="609570" rtl="0" eaLnBrk="1" fontAlgn="base" hangingPunct="1">
              <a:spcBef>
                <a:spcPct val="0"/>
              </a:spcBef>
              <a:spcAft>
                <a:spcPct val="0"/>
              </a:spcAft>
              <a:defRPr sz="2933" b="1" kern="1200">
                <a:solidFill>
                  <a:srgbClr val="004C97"/>
                </a:solidFill>
                <a:latin typeface="Helvetica"/>
                <a:ea typeface="Geneva" charset="0"/>
                <a:cs typeface="ＭＳ Ｐゴシック" charset="0"/>
              </a:defRPr>
            </a:lvl1pPr>
            <a:lvl2pPr algn="l" defTabSz="609570"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70"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70"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70"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70" algn="l" defTabSz="609570"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40" algn="l" defTabSz="609570"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09" algn="l" defTabSz="609570"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278" algn="l" defTabSz="609570"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pPr marL="0" marR="0" lvl="0" indent="0" algn="l" defTabSz="812740" rtl="0" eaLnBrk="1" fontAlgn="base" latinLnBrk="0" hangingPunct="1">
              <a:lnSpc>
                <a:spcPct val="100000"/>
              </a:lnSpc>
              <a:spcBef>
                <a:spcPct val="0"/>
              </a:spcBef>
              <a:spcAft>
                <a:spcPct val="0"/>
              </a:spcAft>
              <a:buClrTx/>
              <a:buSzTx/>
              <a:buFontTx/>
              <a:buNone/>
              <a:tabLst/>
              <a:defRPr/>
            </a:pPr>
            <a:r>
              <a:rPr kumimoji="0" lang="en-US" sz="2933" b="1" i="0" u="none" strike="noStrike" kern="1200" cap="none" spc="0" normalizeH="0" baseline="0" noProof="0" dirty="0">
                <a:ln>
                  <a:noFill/>
                </a:ln>
                <a:solidFill>
                  <a:srgbClr val="004C97"/>
                </a:solidFill>
                <a:effectLst/>
                <a:uLnTx/>
                <a:uFillTx/>
                <a:latin typeface="Helvetica"/>
                <a:ea typeface="Geneva" charset="0"/>
              </a:rPr>
              <a:t>Current experiments:</a:t>
            </a:r>
          </a:p>
          <a:p>
            <a:pPr marL="0" marR="0" lvl="0" indent="0" algn="l" defTabSz="812740" rtl="0" eaLnBrk="1" fontAlgn="base" latinLnBrk="0" hangingPunct="1">
              <a:lnSpc>
                <a:spcPct val="100000"/>
              </a:lnSpc>
              <a:spcBef>
                <a:spcPct val="0"/>
              </a:spcBef>
              <a:spcAft>
                <a:spcPct val="0"/>
              </a:spcAft>
              <a:buClrTx/>
              <a:buSzTx/>
              <a:buFontTx/>
              <a:buNone/>
              <a:tabLst/>
              <a:defRPr/>
            </a:pPr>
            <a:r>
              <a:rPr kumimoji="0" lang="en-US" sz="2933" b="1" i="0" u="none" strike="noStrike" kern="1200" cap="none" spc="0" normalizeH="0" baseline="0" noProof="0" dirty="0">
                <a:ln>
                  <a:noFill/>
                </a:ln>
                <a:solidFill>
                  <a:srgbClr val="004C97"/>
                </a:solidFill>
                <a:effectLst/>
                <a:uLnTx/>
                <a:uFillTx/>
                <a:latin typeface="Helvetica"/>
                <a:ea typeface="Geneva" charset="0"/>
              </a:rPr>
              <a:t> E &gt; 1 eV</a:t>
            </a:r>
          </a:p>
        </p:txBody>
      </p:sp>
      <p:sp>
        <p:nvSpPr>
          <p:cNvPr id="3" name="Title 2">
            <a:extLst>
              <a:ext uri="{FF2B5EF4-FFF2-40B4-BE49-F238E27FC236}">
                <a16:creationId xmlns:a16="http://schemas.microsoft.com/office/drawing/2014/main" id="{BFEF6DB1-1F5F-7B8D-E45B-12164D6F5DD4}"/>
              </a:ext>
            </a:extLst>
          </p:cNvPr>
          <p:cNvSpPr>
            <a:spLocks noGrp="1"/>
          </p:cNvSpPr>
          <p:nvPr>
            <p:ph type="title"/>
          </p:nvPr>
        </p:nvSpPr>
        <p:spPr>
          <a:xfrm>
            <a:off x="1334530" y="102019"/>
            <a:ext cx="5041557" cy="427877"/>
          </a:xfrm>
        </p:spPr>
        <p:txBody>
          <a:bodyPr/>
          <a:lstStyle/>
          <a:p>
            <a:r>
              <a:rPr lang="en-US" dirty="0"/>
              <a:t>Quantum sensors:  E</a:t>
            </a:r>
            <a:r>
              <a:rPr lang="en-US" baseline="-25000" dirty="0"/>
              <a:t> </a:t>
            </a:r>
            <a:r>
              <a:rPr lang="en-US" dirty="0"/>
              <a:t>&lt; 1 eV</a:t>
            </a:r>
          </a:p>
        </p:txBody>
      </p:sp>
      <p:sp>
        <p:nvSpPr>
          <p:cNvPr id="16" name="Right Arrow 15">
            <a:extLst>
              <a:ext uri="{FF2B5EF4-FFF2-40B4-BE49-F238E27FC236}">
                <a16:creationId xmlns:a16="http://schemas.microsoft.com/office/drawing/2014/main" id="{66C94930-16CF-713E-1DD6-56BC80D1D4BF}"/>
              </a:ext>
            </a:extLst>
          </p:cNvPr>
          <p:cNvSpPr/>
          <p:nvPr/>
        </p:nvSpPr>
        <p:spPr>
          <a:xfrm>
            <a:off x="7327557" y="123567"/>
            <a:ext cx="568411" cy="457200"/>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7" name="Right Arrow 16">
            <a:extLst>
              <a:ext uri="{FF2B5EF4-FFF2-40B4-BE49-F238E27FC236}">
                <a16:creationId xmlns:a16="http://schemas.microsoft.com/office/drawing/2014/main" id="{F7D52CB8-79A2-C787-EF9C-4167A897674F}"/>
              </a:ext>
            </a:extLst>
          </p:cNvPr>
          <p:cNvSpPr/>
          <p:nvPr/>
        </p:nvSpPr>
        <p:spPr>
          <a:xfrm flipH="1">
            <a:off x="6450227" y="90616"/>
            <a:ext cx="659028" cy="457200"/>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9" name="Oval 8">
            <a:extLst>
              <a:ext uri="{FF2B5EF4-FFF2-40B4-BE49-F238E27FC236}">
                <a16:creationId xmlns:a16="http://schemas.microsoft.com/office/drawing/2014/main" id="{0EDFB5F5-0AC9-B6A0-84B1-71FCAD557E71}"/>
              </a:ext>
            </a:extLst>
          </p:cNvPr>
          <p:cNvSpPr/>
          <p:nvPr/>
        </p:nvSpPr>
        <p:spPr>
          <a:xfrm>
            <a:off x="5696466" y="2026509"/>
            <a:ext cx="1588919" cy="1791729"/>
          </a:xfrm>
          <a:prstGeom prst="ellipse">
            <a:avLst/>
          </a:prstGeom>
          <a:solidFill>
            <a:schemeClr val="accent2">
              <a:lumMod val="20000"/>
              <a:lumOff val="80000"/>
              <a:alpha val="9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Arial"/>
                <a:ea typeface="+mn-ea"/>
                <a:cs typeface="+mn-cs"/>
              </a:rPr>
              <a:t>Single phonon sensors, quantum materials</a:t>
            </a:r>
          </a:p>
        </p:txBody>
      </p:sp>
      <p:cxnSp>
        <p:nvCxnSpPr>
          <p:cNvPr id="14" name="Straight Connector 13">
            <a:extLst>
              <a:ext uri="{FF2B5EF4-FFF2-40B4-BE49-F238E27FC236}">
                <a16:creationId xmlns:a16="http://schemas.microsoft.com/office/drawing/2014/main" id="{A414F072-9EE8-2021-06F1-8AB0BDE11DA3}"/>
              </a:ext>
            </a:extLst>
          </p:cNvPr>
          <p:cNvCxnSpPr>
            <a:cxnSpLocks/>
          </p:cNvCxnSpPr>
          <p:nvPr/>
        </p:nvCxnSpPr>
        <p:spPr>
          <a:xfrm>
            <a:off x="7215808" y="1"/>
            <a:ext cx="0" cy="6291471"/>
          </a:xfrm>
          <a:prstGeom prst="line">
            <a:avLst/>
          </a:prstGeom>
          <a:ln w="95250">
            <a:solidFill>
              <a:srgbClr val="7030A0"/>
            </a:solidFill>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1E6F1075-8717-23E2-16C6-96684B97339B}"/>
              </a:ext>
            </a:extLst>
          </p:cNvPr>
          <p:cNvSpPr/>
          <p:nvPr/>
        </p:nvSpPr>
        <p:spPr>
          <a:xfrm>
            <a:off x="2133776" y="1831672"/>
            <a:ext cx="1394616" cy="1093216"/>
          </a:xfrm>
          <a:prstGeom prst="ellipse">
            <a:avLst/>
          </a:prstGeom>
          <a:solidFill>
            <a:schemeClr val="accent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Arial"/>
                <a:ea typeface="+mn-ea"/>
                <a:cs typeface="+mn-cs"/>
              </a:rPr>
              <a:t>Atomic IFOs, clocks</a:t>
            </a:r>
          </a:p>
        </p:txBody>
      </p:sp>
      <p:sp>
        <p:nvSpPr>
          <p:cNvPr id="18" name="Oval 17">
            <a:extLst>
              <a:ext uri="{FF2B5EF4-FFF2-40B4-BE49-F238E27FC236}">
                <a16:creationId xmlns:a16="http://schemas.microsoft.com/office/drawing/2014/main" id="{E5AB926E-7D7E-F2FF-351F-8393DDC2E042}"/>
              </a:ext>
            </a:extLst>
          </p:cNvPr>
          <p:cNvSpPr/>
          <p:nvPr/>
        </p:nvSpPr>
        <p:spPr>
          <a:xfrm>
            <a:off x="7156174" y="2236304"/>
            <a:ext cx="1411356" cy="1699591"/>
          </a:xfrm>
          <a:prstGeom prst="ellipse">
            <a:avLst/>
          </a:prstGeom>
          <a:solidFill>
            <a:schemeClr val="accent5">
              <a:lumMod val="20000"/>
              <a:lumOff val="80000"/>
              <a:alpha val="97486"/>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Arial"/>
                <a:ea typeface="+mn-ea"/>
                <a:cs typeface="+mn-cs"/>
              </a:rPr>
              <a:t>Xe, </a:t>
            </a:r>
            <a:r>
              <a:rPr kumimoji="0" lang="en-US" sz="1400" b="1" i="0" u="none" strike="noStrike" kern="1200" cap="none" spc="0" normalizeH="0" baseline="0" noProof="0" dirty="0" err="1">
                <a:ln>
                  <a:noFill/>
                </a:ln>
                <a:solidFill>
                  <a:srgbClr val="404040"/>
                </a:solidFill>
                <a:effectLst/>
                <a:uLnTx/>
                <a:uFillTx/>
                <a:latin typeface="Arial"/>
                <a:ea typeface="+mn-ea"/>
                <a:cs typeface="+mn-cs"/>
              </a:rPr>
              <a:t>Ar</a:t>
            </a:r>
            <a:r>
              <a:rPr kumimoji="0" lang="en-US" sz="1400" b="1" i="0" u="none" strike="noStrike" kern="1200" cap="none" spc="0" normalizeH="0" baseline="0" noProof="0" dirty="0">
                <a:ln>
                  <a:noFill/>
                </a:ln>
                <a:solidFill>
                  <a:srgbClr val="404040"/>
                </a:solidFill>
                <a:effectLst/>
                <a:uLnTx/>
                <a:uFillTx/>
                <a:latin typeface="Arial"/>
                <a:ea typeface="+mn-ea"/>
                <a:cs typeface="+mn-cs"/>
              </a:rPr>
              <a:t>, </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04040"/>
                </a:solidFill>
                <a:effectLst/>
                <a:uLnTx/>
                <a:uFillTx/>
                <a:latin typeface="Arial"/>
                <a:ea typeface="+mn-ea"/>
                <a:cs typeface="+mn-cs"/>
              </a:rPr>
              <a:t>Si, Ge, colliders, fixed target </a:t>
            </a:r>
          </a:p>
        </p:txBody>
      </p:sp>
      <p:sp>
        <p:nvSpPr>
          <p:cNvPr id="4" name="Footer Placeholder 3">
            <a:extLst>
              <a:ext uri="{FF2B5EF4-FFF2-40B4-BE49-F238E27FC236}">
                <a16:creationId xmlns:a16="http://schemas.microsoft.com/office/drawing/2014/main" id="{A86DE3B7-C567-2410-DECA-B134C2C8D4F5}"/>
              </a:ext>
            </a:extLst>
          </p:cNvPr>
          <p:cNvSpPr txBox="1">
            <a:spLocks/>
          </p:cNvSpPr>
          <p:nvPr/>
        </p:nvSpPr>
        <p:spPr>
          <a:xfrm>
            <a:off x="4157842" y="6465861"/>
            <a:ext cx="466616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a:solidFill>
                  <a:srgbClr val="000000">
                    <a:tint val="75000"/>
                  </a:srgbClr>
                </a:solidFill>
              </a:rPr>
              <a:t>Aaron S. Chou, USQIS Summer School 2023</a:t>
            </a:r>
            <a:endParaRPr lang="en-US" dirty="0">
              <a:solidFill>
                <a:srgbClr val="000000">
                  <a:tint val="75000"/>
                </a:srgbClr>
              </a:solidFill>
            </a:endParaRPr>
          </a:p>
        </p:txBody>
      </p:sp>
    </p:spTree>
    <p:extLst>
      <p:ext uri="{BB962C8B-B14F-4D97-AF65-F5344CB8AC3E}">
        <p14:creationId xmlns:p14="http://schemas.microsoft.com/office/powerpoint/2010/main" val="1621785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6705D-6BDD-8977-1589-8C78E2260EDD}"/>
              </a:ext>
            </a:extLst>
          </p:cNvPr>
          <p:cNvSpPr>
            <a:spLocks noGrp="1"/>
          </p:cNvSpPr>
          <p:nvPr>
            <p:ph type="title"/>
          </p:nvPr>
        </p:nvSpPr>
        <p:spPr>
          <a:xfrm>
            <a:off x="1483712" y="2403804"/>
            <a:ext cx="9131736" cy="685800"/>
          </a:xfrm>
        </p:spPr>
        <p:txBody>
          <a:bodyPr/>
          <a:lstStyle/>
          <a:p>
            <a:r>
              <a:rPr lang="en-US" dirty="0"/>
              <a:t>Topic 2:  Measuring tiny forces while soundly beating the SQL!</a:t>
            </a:r>
          </a:p>
        </p:txBody>
      </p:sp>
      <p:sp>
        <p:nvSpPr>
          <p:cNvPr id="4" name="Footer Placeholder 3">
            <a:extLst>
              <a:ext uri="{FF2B5EF4-FFF2-40B4-BE49-F238E27FC236}">
                <a16:creationId xmlns:a16="http://schemas.microsoft.com/office/drawing/2014/main" id="{C78A12A8-D942-9B79-80D2-7BF462ABD6F2}"/>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DDB82B85-4D40-1EA6-CCA8-5BF0D1D118BC}"/>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24</a:t>
            </a:fld>
            <a:endParaRPr lang="en-US">
              <a:solidFill>
                <a:srgbClr val="000000">
                  <a:tint val="75000"/>
                </a:srgbClr>
              </a:solidFill>
            </a:endParaRPr>
          </a:p>
        </p:txBody>
      </p:sp>
      <p:sp>
        <p:nvSpPr>
          <p:cNvPr id="3" name="TextBox 2">
            <a:extLst>
              <a:ext uri="{FF2B5EF4-FFF2-40B4-BE49-F238E27FC236}">
                <a16:creationId xmlns:a16="http://schemas.microsoft.com/office/drawing/2014/main" id="{9CBB7AFB-A452-A722-DA76-09B0D2D48B73}"/>
              </a:ext>
            </a:extLst>
          </p:cNvPr>
          <p:cNvSpPr txBox="1"/>
          <p:nvPr/>
        </p:nvSpPr>
        <p:spPr>
          <a:xfrm>
            <a:off x="1224194" y="4353645"/>
            <a:ext cx="10315644" cy="369332"/>
          </a:xfrm>
          <a:prstGeom prst="rect">
            <a:avLst/>
          </a:prstGeom>
          <a:noFill/>
        </p:spPr>
        <p:txBody>
          <a:bodyPr wrap="none" rtlCol="0">
            <a:spAutoFit/>
          </a:bodyPr>
          <a:lstStyle/>
          <a:p>
            <a:r>
              <a:rPr lang="en-US" sz="1800" dirty="0">
                <a:latin typeface="Arial"/>
                <a:cs typeface="Arial"/>
              </a:rPr>
              <a:t>e.g. Measure the QRAM to see if it contains extra quanta of information that you did not put in there.</a:t>
            </a:r>
          </a:p>
        </p:txBody>
      </p:sp>
    </p:spTree>
    <p:extLst>
      <p:ext uri="{BB962C8B-B14F-4D97-AF65-F5344CB8AC3E}">
        <p14:creationId xmlns:p14="http://schemas.microsoft.com/office/powerpoint/2010/main" val="3280930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35A4C06-6191-B940-88AD-BDACC1B5385C}"/>
              </a:ext>
            </a:extLst>
          </p:cNvPr>
          <p:cNvSpPr>
            <a:spLocks noGrp="1"/>
          </p:cNvSpPr>
          <p:nvPr>
            <p:ph type="ftr" sz="quarter" idx="11"/>
          </p:nvPr>
        </p:nvSpPr>
        <p:spPr/>
        <p:txBody>
          <a:bodyPr/>
          <a:lstStyle/>
          <a:p>
            <a:pPr>
              <a:defRPr/>
            </a:pPr>
            <a:r>
              <a:rPr lang="es-ES_tradnl">
                <a:solidFill>
                  <a:prstClr val="black"/>
                </a:solidFill>
              </a:rPr>
              <a:t>Aaron S. Chou, USQIS Summer School 2023</a:t>
            </a:r>
            <a:endParaRPr lang="en-US" dirty="0">
              <a:solidFill>
                <a:prstClr val="black"/>
              </a:solidFill>
            </a:endParaRPr>
          </a:p>
        </p:txBody>
      </p:sp>
      <p:sp>
        <p:nvSpPr>
          <p:cNvPr id="5" name="Slide Number Placeholder 4">
            <a:extLst>
              <a:ext uri="{FF2B5EF4-FFF2-40B4-BE49-F238E27FC236}">
                <a16:creationId xmlns:a16="http://schemas.microsoft.com/office/drawing/2014/main" id="{294C70A8-3A9E-534A-A44D-F1C8D6197D9F}"/>
              </a:ext>
            </a:extLst>
          </p:cNvPr>
          <p:cNvSpPr>
            <a:spLocks noGrp="1"/>
          </p:cNvSpPr>
          <p:nvPr>
            <p:ph type="sldNum" sz="quarter" idx="12"/>
          </p:nvPr>
        </p:nvSpPr>
        <p:spPr>
          <a:xfrm>
            <a:off x="6553200" y="6356352"/>
            <a:ext cx="2133600" cy="365125"/>
          </a:xfrm>
          <a:prstGeom prst="rect">
            <a:avLst/>
          </a:prstGeom>
        </p:spPr>
        <p:txBody>
          <a:bodyPr vert="horz" wrap="square" lIns="91424" tIns="45713" rIns="91424" bIns="45713" numCol="1" anchor="ctr" anchorCtr="0" compatLnSpc="1">
            <a:prstTxWarp prst="textNoShape">
              <a:avLst/>
            </a:prstTxWarp>
          </a:bodyPr>
          <a:lstStyle>
            <a:defPPr>
              <a:defRPr lang="en-US"/>
            </a:defPPr>
            <a:lvl1pPr marL="0" algn="r" defTabSz="457200" rtl="0" eaLnBrk="1" latinLnBrk="0" hangingPunct="1">
              <a:defRPr sz="1200" kern="1200">
                <a:solidFill>
                  <a:srgbClr val="898989"/>
                </a:solidFill>
                <a:latin typeface="Calibri"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6F987D3-C84C-1B43-ACDC-64E0C8D0B1E8}" type="slidenum">
              <a:rPr lang="en-US" smtClean="0"/>
              <a:pPr/>
              <a:t>25</a:t>
            </a:fld>
            <a:endParaRPr lang="en-US"/>
          </a:p>
        </p:txBody>
      </p:sp>
      <p:sp>
        <p:nvSpPr>
          <p:cNvPr id="14" name="Title 1">
            <a:extLst>
              <a:ext uri="{FF2B5EF4-FFF2-40B4-BE49-F238E27FC236}">
                <a16:creationId xmlns:a16="http://schemas.microsoft.com/office/drawing/2014/main" id="{F96EEC74-3229-39AD-3A5D-1E311E939C8B}"/>
              </a:ext>
            </a:extLst>
          </p:cNvPr>
          <p:cNvSpPr txBox="1">
            <a:spLocks/>
          </p:cNvSpPr>
          <p:nvPr/>
        </p:nvSpPr>
        <p:spPr bwMode="auto">
          <a:xfrm>
            <a:off x="551304" y="276306"/>
            <a:ext cx="10799868"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chemeClr val="tx2"/>
                </a:solidFill>
                <a:latin typeface="Helvetica" charset="0"/>
                <a:ea typeface="ＭＳ Ｐゴシック" charset="-128"/>
                <a:cs typeface="ＭＳ Ｐゴシック" charset="-128"/>
              </a:defRPr>
            </a:lvl2pPr>
            <a:lvl3pPr algn="l" rtl="0" eaLnBrk="0" fontAlgn="base" hangingPunct="0">
              <a:spcBef>
                <a:spcPct val="0"/>
              </a:spcBef>
              <a:spcAft>
                <a:spcPct val="0"/>
              </a:spcAft>
              <a:defRPr sz="2400" b="1">
                <a:solidFill>
                  <a:schemeClr val="tx2"/>
                </a:solidFill>
                <a:latin typeface="Helvetica" charset="0"/>
                <a:ea typeface="ＭＳ Ｐゴシック" charset="-128"/>
                <a:cs typeface="ＭＳ Ｐゴシック" charset="-128"/>
              </a:defRPr>
            </a:lvl3pPr>
            <a:lvl4pPr algn="l" rtl="0" eaLnBrk="0" fontAlgn="base" hangingPunct="0">
              <a:spcBef>
                <a:spcPct val="0"/>
              </a:spcBef>
              <a:spcAft>
                <a:spcPct val="0"/>
              </a:spcAft>
              <a:defRPr sz="2400" b="1">
                <a:solidFill>
                  <a:schemeClr val="tx2"/>
                </a:solidFill>
                <a:latin typeface="Helvetica" charset="0"/>
                <a:ea typeface="ＭＳ Ｐゴシック" charset="-128"/>
                <a:cs typeface="ＭＳ Ｐゴシック" charset="-128"/>
              </a:defRPr>
            </a:lvl4pPr>
            <a:lvl5pPr algn="l" rtl="0" eaLnBrk="0" fontAlgn="base" hangingPunct="0">
              <a:spcBef>
                <a:spcPct val="0"/>
              </a:spcBef>
              <a:spcAft>
                <a:spcPct val="0"/>
              </a:spcAft>
              <a:defRPr sz="2400" b="1">
                <a:solidFill>
                  <a:schemeClr val="tx2"/>
                </a:solidFill>
                <a:latin typeface="Helvetica" charset="0"/>
                <a:ea typeface="ＭＳ Ｐゴシック" charset="-128"/>
                <a:cs typeface="ＭＳ Ｐゴシック" charset="-128"/>
              </a:defRPr>
            </a:lvl5pPr>
            <a:lvl6pPr marL="457200" algn="l" rtl="0" fontAlgn="base">
              <a:spcBef>
                <a:spcPct val="0"/>
              </a:spcBef>
              <a:spcAft>
                <a:spcPct val="0"/>
              </a:spcAft>
              <a:defRPr sz="2400" b="1">
                <a:solidFill>
                  <a:schemeClr val="tx2"/>
                </a:solidFill>
                <a:latin typeface="Helvetica" charset="0"/>
              </a:defRPr>
            </a:lvl6pPr>
            <a:lvl7pPr marL="914400" algn="l" rtl="0" fontAlgn="base">
              <a:spcBef>
                <a:spcPct val="0"/>
              </a:spcBef>
              <a:spcAft>
                <a:spcPct val="0"/>
              </a:spcAft>
              <a:defRPr sz="2400" b="1">
                <a:solidFill>
                  <a:schemeClr val="tx2"/>
                </a:solidFill>
                <a:latin typeface="Helvetica" charset="0"/>
              </a:defRPr>
            </a:lvl7pPr>
            <a:lvl8pPr marL="1371600" algn="l" rtl="0" fontAlgn="base">
              <a:spcBef>
                <a:spcPct val="0"/>
              </a:spcBef>
              <a:spcAft>
                <a:spcPct val="0"/>
              </a:spcAft>
              <a:defRPr sz="2400" b="1">
                <a:solidFill>
                  <a:schemeClr val="tx2"/>
                </a:solidFill>
                <a:latin typeface="Helvetica" charset="0"/>
              </a:defRPr>
            </a:lvl8pPr>
            <a:lvl9pPr marL="1828800" algn="l" rtl="0" fontAlgn="base">
              <a:spcBef>
                <a:spcPct val="0"/>
              </a:spcBef>
              <a:spcAft>
                <a:spcPct val="0"/>
              </a:spcAft>
              <a:defRPr sz="2400" b="1">
                <a:solidFill>
                  <a:schemeClr val="tx2"/>
                </a:solidFill>
                <a:latin typeface="Helvetica" charset="0"/>
              </a:defRPr>
            </a:lvl9pPr>
          </a:lstStyle>
          <a:p>
            <a:pPr defTabSz="914400"/>
            <a:r>
              <a:rPr lang="en-US" kern="0" dirty="0">
                <a:latin typeface="Arial" panose="020B0604020202020204" pitchFamily="34" charset="0"/>
                <a:cs typeface="Arial" panose="020B0604020202020204" pitchFamily="34" charset="0"/>
              </a:rPr>
              <a:t>Bosonic DM waves:  dark photons, spin-0 particles like the QCD axion</a:t>
            </a:r>
          </a:p>
        </p:txBody>
      </p:sp>
      <p:pic>
        <p:nvPicPr>
          <p:cNvPr id="21" name="Picture 20">
            <a:extLst>
              <a:ext uri="{FF2B5EF4-FFF2-40B4-BE49-F238E27FC236}">
                <a16:creationId xmlns:a16="http://schemas.microsoft.com/office/drawing/2014/main" id="{CC506F53-4605-8CAC-29D5-D737C8534674}"/>
              </a:ext>
            </a:extLst>
          </p:cNvPr>
          <p:cNvPicPr>
            <a:picLocks noChangeAspect="1"/>
          </p:cNvPicPr>
          <p:nvPr/>
        </p:nvPicPr>
        <p:blipFill rotWithShape="1">
          <a:blip r:embed="rId2"/>
          <a:srcRect l="56125" t="19792"/>
          <a:stretch/>
        </p:blipFill>
        <p:spPr>
          <a:xfrm>
            <a:off x="2847948" y="964700"/>
            <a:ext cx="4890434" cy="3278094"/>
          </a:xfrm>
          <a:prstGeom prst="rect">
            <a:avLst/>
          </a:prstGeom>
        </p:spPr>
      </p:pic>
      <p:sp>
        <p:nvSpPr>
          <p:cNvPr id="7" name="TextBox 6">
            <a:extLst>
              <a:ext uri="{FF2B5EF4-FFF2-40B4-BE49-F238E27FC236}">
                <a16:creationId xmlns:a16="http://schemas.microsoft.com/office/drawing/2014/main" id="{08E253A0-026C-9224-F05B-DF9EB3DA72F1}"/>
              </a:ext>
            </a:extLst>
          </p:cNvPr>
          <p:cNvSpPr txBox="1"/>
          <p:nvPr/>
        </p:nvSpPr>
        <p:spPr>
          <a:xfrm>
            <a:off x="797516" y="4283910"/>
            <a:ext cx="10307444" cy="2031325"/>
          </a:xfrm>
          <a:prstGeom prst="rect">
            <a:avLst/>
          </a:prstGeom>
          <a:noFill/>
        </p:spPr>
        <p:txBody>
          <a:bodyPr wrap="square" rtlCol="0">
            <a:spAutoFit/>
          </a:bodyPr>
          <a:lstStyle/>
          <a:p>
            <a:r>
              <a:rPr lang="en-US" dirty="0">
                <a:latin typeface="Arial"/>
                <a:cs typeface="Arial"/>
              </a:rPr>
              <a:t>Forces from classical dark matter waves can deliver energy/momentum in the form of single photons that mysteriously appear in your well-shielded apparatus.  </a:t>
            </a:r>
            <a:r>
              <a:rPr lang="en-US" sz="1800" dirty="0">
                <a:latin typeface="Arial"/>
                <a:cs typeface="Arial"/>
              </a:rPr>
              <a:t> </a:t>
            </a:r>
          </a:p>
          <a:p>
            <a:endParaRPr lang="en-US" b="1" dirty="0">
              <a:latin typeface="Arial"/>
              <a:cs typeface="Arial"/>
            </a:endParaRPr>
          </a:p>
          <a:p>
            <a:r>
              <a:rPr lang="en-US" sz="1800" b="1" dirty="0">
                <a:latin typeface="Arial"/>
                <a:cs typeface="Arial"/>
              </a:rPr>
              <a:t>Model the dark matter as a dark oscillator that is secretly coupled to your QRAM oscillator (or to your qubit oscillator).  </a:t>
            </a:r>
          </a:p>
          <a:p>
            <a:r>
              <a:rPr lang="en-US" sz="1800" dirty="0">
                <a:latin typeface="Arial"/>
                <a:cs typeface="Arial"/>
              </a:rPr>
              <a:t>You did not intend to put this noise source in your carefully engineered system, but too bad, you cannot get rid of it, and it is always there.</a:t>
            </a:r>
          </a:p>
        </p:txBody>
      </p:sp>
    </p:spTree>
    <p:extLst>
      <p:ext uri="{BB962C8B-B14F-4D97-AF65-F5344CB8AC3E}">
        <p14:creationId xmlns:p14="http://schemas.microsoft.com/office/powerpoint/2010/main" val="3928906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2" y="121556"/>
            <a:ext cx="8496300" cy="685800"/>
          </a:xfrm>
        </p:spPr>
        <p:txBody>
          <a:bodyPr/>
          <a:lstStyle/>
          <a:p>
            <a:r>
              <a:rPr lang="en-US" dirty="0">
                <a:latin typeface="Arial"/>
                <a:cs typeface="Arial"/>
              </a:rPr>
              <a:t>Energy </a:t>
            </a:r>
            <a:r>
              <a:rPr lang="en-US">
                <a:latin typeface="Arial"/>
                <a:cs typeface="Arial"/>
              </a:rPr>
              <a:t>transfer between </a:t>
            </a:r>
            <a:r>
              <a:rPr lang="en-US" dirty="0">
                <a:latin typeface="Arial"/>
                <a:cs typeface="Arial"/>
              </a:rPr>
              <a:t>two coupled oscillators</a:t>
            </a:r>
          </a:p>
        </p:txBody>
      </p:sp>
      <p:sp>
        <p:nvSpPr>
          <p:cNvPr id="7" name="TextBox 6"/>
          <p:cNvSpPr txBox="1"/>
          <p:nvPr/>
        </p:nvSpPr>
        <p:spPr>
          <a:xfrm>
            <a:off x="1033670" y="5709763"/>
            <a:ext cx="10287000" cy="923330"/>
          </a:xfrm>
          <a:prstGeom prst="rect">
            <a:avLst/>
          </a:prstGeom>
          <a:noFill/>
        </p:spPr>
        <p:txBody>
          <a:bodyPr wrap="square" rtlCol="0">
            <a:spAutoFit/>
          </a:bodyPr>
          <a:lstStyle/>
          <a:p>
            <a:pPr eaLnBrk="0" fontAlgn="base" hangingPunct="0">
              <a:spcBef>
                <a:spcPct val="0"/>
              </a:spcBef>
              <a:spcAft>
                <a:spcPct val="0"/>
              </a:spcAft>
            </a:pPr>
            <a:r>
              <a:rPr lang="en-US" dirty="0">
                <a:solidFill>
                  <a:srgbClr val="000000"/>
                </a:solidFill>
                <a:latin typeface="Arial"/>
                <a:ea typeface="ＭＳ Ｐゴシック" charset="-128"/>
                <a:cs typeface="Arial"/>
              </a:rPr>
              <a:t>Weak coupling -- takes many swings to fully transfer the wave amplitude.</a:t>
            </a:r>
          </a:p>
          <a:p>
            <a:pPr eaLnBrk="0" fontAlgn="base" hangingPunct="0">
              <a:spcBef>
                <a:spcPct val="0"/>
              </a:spcBef>
              <a:spcAft>
                <a:spcPct val="0"/>
              </a:spcAft>
            </a:pPr>
            <a:r>
              <a:rPr lang="en-US" b="1" dirty="0">
                <a:solidFill>
                  <a:srgbClr val="000000"/>
                </a:solidFill>
                <a:latin typeface="Arial"/>
                <a:ea typeface="ＭＳ Ｐゴシック" charset="-128"/>
                <a:cs typeface="Arial"/>
              </a:rPr>
              <a:t>In real life, the number of swings is limited by coherence time and one only gets the transfer of an occasional single quantum of energy.</a:t>
            </a:r>
          </a:p>
        </p:txBody>
      </p:sp>
      <p:sp>
        <p:nvSpPr>
          <p:cNvPr id="3" name="Footer Placeholder 2"/>
          <p:cNvSpPr>
            <a:spLocks noGrp="1"/>
          </p:cNvSpPr>
          <p:nvPr>
            <p:ph type="ftr" sz="quarter" idx="10"/>
          </p:nvPr>
        </p:nvSpPr>
        <p:spPr>
          <a:xfrm>
            <a:off x="3487712" y="6496051"/>
            <a:ext cx="4056089" cy="365125"/>
          </a:xfrm>
        </p:spPr>
        <p:txBody>
          <a:bodyPr/>
          <a:lstStyle/>
          <a:p>
            <a:r>
              <a:rPr lang="es-ES_tradnl">
                <a:solidFill>
                  <a:srgbClr val="000000">
                    <a:tint val="75000"/>
                  </a:srgbClr>
                </a:solidFill>
              </a:rPr>
              <a:t>Aaron S. Chou, USQIS Summer School 2023</a:t>
            </a:r>
            <a:endParaRPr lang="en-US" dirty="0">
              <a:solidFill>
                <a:srgbClr val="000000">
                  <a:tint val="75000"/>
                </a:srgbClr>
              </a:solidFill>
            </a:endParaRPr>
          </a:p>
        </p:txBody>
      </p:sp>
      <p:sp>
        <p:nvSpPr>
          <p:cNvPr id="4" name="Slide Number Placeholder 3"/>
          <p:cNvSpPr>
            <a:spLocks noGrp="1"/>
          </p:cNvSpPr>
          <p:nvPr>
            <p:ph type="sldNum" sz="quarter" idx="11"/>
          </p:nvPr>
        </p:nvSpPr>
        <p:spPr/>
        <p:txBody>
          <a:bodyPr/>
          <a:lstStyle/>
          <a:p>
            <a:fld id="{7A870316-1D41-584E-85E6-3B22E96A4CFD}" type="slidenum">
              <a:rPr lang="en-US" smtClean="0">
                <a:solidFill>
                  <a:srgbClr val="000000">
                    <a:tint val="75000"/>
                  </a:srgbClr>
                </a:solidFill>
              </a:rPr>
              <a:pPr/>
              <a:t>26</a:t>
            </a:fld>
            <a:endParaRPr lang="en-US">
              <a:solidFill>
                <a:srgbClr val="000000">
                  <a:tint val="75000"/>
                </a:srgbClr>
              </a:solidFill>
            </a:endParaRPr>
          </a:p>
        </p:txBody>
      </p:sp>
      <p:sp>
        <p:nvSpPr>
          <p:cNvPr id="5" name="TextBox 4">
            <a:extLst>
              <a:ext uri="{FF2B5EF4-FFF2-40B4-BE49-F238E27FC236}">
                <a16:creationId xmlns:a16="http://schemas.microsoft.com/office/drawing/2014/main" id="{6F97EBF9-5A64-DA92-09D0-76180AF3FBF3}"/>
              </a:ext>
            </a:extLst>
          </p:cNvPr>
          <p:cNvSpPr txBox="1"/>
          <p:nvPr/>
        </p:nvSpPr>
        <p:spPr>
          <a:xfrm>
            <a:off x="172995" y="3258559"/>
            <a:ext cx="1161535" cy="646331"/>
          </a:xfrm>
          <a:prstGeom prst="rect">
            <a:avLst/>
          </a:prstGeom>
          <a:noFill/>
        </p:spPr>
        <p:txBody>
          <a:bodyPr wrap="square" rtlCol="0">
            <a:spAutoFit/>
          </a:bodyPr>
          <a:lstStyle/>
          <a:p>
            <a:r>
              <a:rPr lang="en-US" sz="1800" dirty="0">
                <a:latin typeface="Arial"/>
                <a:cs typeface="Arial"/>
              </a:rPr>
              <a:t>QRAM Oscillator</a:t>
            </a:r>
          </a:p>
        </p:txBody>
      </p:sp>
      <p:sp>
        <p:nvSpPr>
          <p:cNvPr id="6" name="TextBox 5">
            <a:extLst>
              <a:ext uri="{FF2B5EF4-FFF2-40B4-BE49-F238E27FC236}">
                <a16:creationId xmlns:a16="http://schemas.microsoft.com/office/drawing/2014/main" id="{0EFD5322-0179-7078-98B6-6C354EFD91C1}"/>
              </a:ext>
            </a:extLst>
          </p:cNvPr>
          <p:cNvSpPr txBox="1"/>
          <p:nvPr/>
        </p:nvSpPr>
        <p:spPr>
          <a:xfrm>
            <a:off x="10287002" y="3581724"/>
            <a:ext cx="1161535" cy="923330"/>
          </a:xfrm>
          <a:prstGeom prst="rect">
            <a:avLst/>
          </a:prstGeom>
          <a:noFill/>
        </p:spPr>
        <p:txBody>
          <a:bodyPr wrap="square" rtlCol="0">
            <a:spAutoFit/>
          </a:bodyPr>
          <a:lstStyle/>
          <a:p>
            <a:r>
              <a:rPr lang="en-US" sz="1800" dirty="0">
                <a:latin typeface="Arial"/>
                <a:cs typeface="Arial"/>
              </a:rPr>
              <a:t>Dark matter wave</a:t>
            </a:r>
          </a:p>
        </p:txBody>
      </p:sp>
      <p:pic>
        <p:nvPicPr>
          <p:cNvPr id="11" name="weakly_coupled_pendula.mpg">
            <a:hlinkClick r:id="" action="ppaction://media"/>
            <a:extLst>
              <a:ext uri="{FF2B5EF4-FFF2-40B4-BE49-F238E27FC236}">
                <a16:creationId xmlns:a16="http://schemas.microsoft.com/office/drawing/2014/main" id="{863456EE-8882-35C6-4290-0A418D9003E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29162" y="995578"/>
            <a:ext cx="7359804" cy="4525963"/>
          </a:xfrm>
        </p:spPr>
      </p:pic>
    </p:spTree>
    <p:extLst>
      <p:ext uri="{BB962C8B-B14F-4D97-AF65-F5344CB8AC3E}">
        <p14:creationId xmlns:p14="http://schemas.microsoft.com/office/powerpoint/2010/main" val="81613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8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858A-B221-BB4F-BA97-968CA2E59CE0}"/>
              </a:ext>
            </a:extLst>
          </p:cNvPr>
          <p:cNvSpPr>
            <a:spLocks noGrp="1"/>
          </p:cNvSpPr>
          <p:nvPr>
            <p:ph type="title"/>
          </p:nvPr>
        </p:nvSpPr>
        <p:spPr/>
        <p:txBody>
          <a:bodyPr/>
          <a:lstStyle/>
          <a:p>
            <a:r>
              <a:rPr lang="en-US"/>
              <a:t>A classical sine wave is described by a rotating phasor:</a:t>
            </a:r>
          </a:p>
        </p:txBody>
      </p:sp>
      <p:sp>
        <p:nvSpPr>
          <p:cNvPr id="4" name="Footer Placeholder 3">
            <a:extLst>
              <a:ext uri="{FF2B5EF4-FFF2-40B4-BE49-F238E27FC236}">
                <a16:creationId xmlns:a16="http://schemas.microsoft.com/office/drawing/2014/main" id="{C6D7CB1E-33D8-B545-A29D-E6B425F8EE7E}"/>
              </a:ext>
            </a:extLst>
          </p:cNvPr>
          <p:cNvSpPr>
            <a:spLocks noGrp="1"/>
          </p:cNvSpPr>
          <p:nvPr>
            <p:ph type="ftr" sz="quarter" idx="10"/>
          </p:nvPr>
        </p:nvSpPr>
        <p:spPr/>
        <p:txBody>
          <a:bodyPr/>
          <a:lstStyle/>
          <a:p>
            <a:r>
              <a:rPr lang="es-ES_tradnl">
                <a:solidFill>
                  <a:srgbClr val="000000">
                    <a:tint val="75000"/>
                  </a:srgbClr>
                </a:solidFill>
                <a:latin typeface="Times"/>
              </a:rPr>
              <a:t>Aaron S. Chou, USQIS Summer School 2023</a:t>
            </a:r>
            <a:endParaRPr lang="en-US" dirty="0">
              <a:solidFill>
                <a:srgbClr val="000000">
                  <a:tint val="75000"/>
                </a:srgbClr>
              </a:solidFill>
              <a:latin typeface="Times"/>
            </a:endParaRPr>
          </a:p>
        </p:txBody>
      </p:sp>
      <p:sp>
        <p:nvSpPr>
          <p:cNvPr id="5" name="Slide Number Placeholder 4">
            <a:extLst>
              <a:ext uri="{FF2B5EF4-FFF2-40B4-BE49-F238E27FC236}">
                <a16:creationId xmlns:a16="http://schemas.microsoft.com/office/drawing/2014/main" id="{1D3A93F6-BF72-8849-9544-CF0A0234AE8B}"/>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latin typeface="Times"/>
              </a:rPr>
              <a:pPr/>
              <a:t>27</a:t>
            </a:fld>
            <a:endParaRPr lang="en-US">
              <a:solidFill>
                <a:srgbClr val="000000">
                  <a:tint val="75000"/>
                </a:srgbClr>
              </a:solidFill>
              <a:latin typeface="Times"/>
            </a:endParaRPr>
          </a:p>
        </p:txBody>
      </p:sp>
      <p:pic>
        <p:nvPicPr>
          <p:cNvPr id="10" name="Picture 9">
            <a:extLst>
              <a:ext uri="{FF2B5EF4-FFF2-40B4-BE49-F238E27FC236}">
                <a16:creationId xmlns:a16="http://schemas.microsoft.com/office/drawing/2014/main" id="{8558211C-1668-F04D-B076-384A8910F26D}"/>
              </a:ext>
            </a:extLst>
          </p:cNvPr>
          <p:cNvPicPr>
            <a:picLocks noChangeAspect="1"/>
          </p:cNvPicPr>
          <p:nvPr/>
        </p:nvPicPr>
        <p:blipFill>
          <a:blip r:embed="rId2"/>
          <a:stretch>
            <a:fillRect/>
          </a:stretch>
        </p:blipFill>
        <p:spPr>
          <a:xfrm>
            <a:off x="4485383" y="1241876"/>
            <a:ext cx="2522232" cy="4975362"/>
          </a:xfrm>
          <a:prstGeom prst="rect">
            <a:avLst/>
          </a:prstGeom>
        </p:spPr>
      </p:pic>
      <p:sp>
        <p:nvSpPr>
          <p:cNvPr id="11" name="TextBox 10">
            <a:extLst>
              <a:ext uri="{FF2B5EF4-FFF2-40B4-BE49-F238E27FC236}">
                <a16:creationId xmlns:a16="http://schemas.microsoft.com/office/drawing/2014/main" id="{E84147AA-50D4-314D-8F0B-B7795FAFBAFA}"/>
              </a:ext>
            </a:extLst>
          </p:cNvPr>
          <p:cNvSpPr txBox="1"/>
          <p:nvPr/>
        </p:nvSpPr>
        <p:spPr>
          <a:xfrm>
            <a:off x="1823678" y="1480225"/>
            <a:ext cx="2297526" cy="2031325"/>
          </a:xfrm>
          <a:prstGeom prst="rect">
            <a:avLst/>
          </a:prstGeom>
          <a:noFill/>
        </p:spPr>
        <p:txBody>
          <a:bodyPr wrap="square" rtlCol="0">
            <a:spAutoFit/>
          </a:bodyPr>
          <a:lstStyle/>
          <a:p>
            <a:r>
              <a:rPr lang="en-US" dirty="0">
                <a:latin typeface="Arial"/>
                <a:cs typeface="Arial"/>
              </a:rPr>
              <a:t>The energy oscillates between potential energy and kinetic energy, as parameterized by the </a:t>
            </a:r>
            <a:r>
              <a:rPr lang="en-US" b="1" dirty="0">
                <a:latin typeface="Arial"/>
                <a:cs typeface="Arial"/>
              </a:rPr>
              <a:t>position X</a:t>
            </a:r>
            <a:r>
              <a:rPr lang="en-US" dirty="0">
                <a:latin typeface="Arial"/>
                <a:cs typeface="Arial"/>
              </a:rPr>
              <a:t> and </a:t>
            </a:r>
            <a:r>
              <a:rPr lang="en-US" b="1" dirty="0">
                <a:latin typeface="Arial"/>
                <a:cs typeface="Arial"/>
              </a:rPr>
              <a:t>momentum P</a:t>
            </a:r>
            <a:r>
              <a:rPr lang="en-US" dirty="0">
                <a:latin typeface="Arial"/>
                <a:cs typeface="Arial"/>
              </a:rPr>
              <a:t>.</a:t>
            </a:r>
          </a:p>
        </p:txBody>
      </p:sp>
      <p:sp>
        <p:nvSpPr>
          <p:cNvPr id="12" name="TextBox 11">
            <a:extLst>
              <a:ext uri="{FF2B5EF4-FFF2-40B4-BE49-F238E27FC236}">
                <a16:creationId xmlns:a16="http://schemas.microsoft.com/office/drawing/2014/main" id="{C4209D00-3FBE-164F-A99C-35F35CC5DE26}"/>
              </a:ext>
            </a:extLst>
          </p:cNvPr>
          <p:cNvSpPr txBox="1"/>
          <p:nvPr/>
        </p:nvSpPr>
        <p:spPr>
          <a:xfrm>
            <a:off x="7585519" y="3103053"/>
            <a:ext cx="2970519" cy="2862322"/>
          </a:xfrm>
          <a:prstGeom prst="rect">
            <a:avLst/>
          </a:prstGeom>
          <a:noFill/>
        </p:spPr>
        <p:txBody>
          <a:bodyPr wrap="square" rtlCol="0">
            <a:spAutoFit/>
          </a:bodyPr>
          <a:lstStyle/>
          <a:p>
            <a:r>
              <a:rPr lang="en-US" dirty="0">
                <a:latin typeface="Arial"/>
                <a:cs typeface="Arial"/>
              </a:rPr>
              <a:t>For photons, “X” and “P” are the cosine and sine quadratures of the electric field oscillation.</a:t>
            </a:r>
          </a:p>
          <a:p>
            <a:endParaRPr lang="en-US" dirty="0">
              <a:latin typeface="Arial"/>
              <a:cs typeface="Arial"/>
            </a:endParaRPr>
          </a:p>
          <a:p>
            <a:r>
              <a:rPr lang="en-US" dirty="0">
                <a:latin typeface="Arial"/>
                <a:cs typeface="Arial"/>
              </a:rPr>
              <a:t>2</a:t>
            </a:r>
            <a:r>
              <a:rPr lang="en-US" baseline="30000" dirty="0">
                <a:latin typeface="Arial"/>
                <a:cs typeface="Arial"/>
              </a:rPr>
              <a:t>nd</a:t>
            </a:r>
            <a:r>
              <a:rPr lang="en-US" dirty="0">
                <a:latin typeface="Arial"/>
                <a:cs typeface="Arial"/>
              </a:rPr>
              <a:t> quantization: </a:t>
            </a:r>
            <a:r>
              <a:rPr lang="en-US" dirty="0">
                <a:solidFill>
                  <a:prstClr val="black"/>
                </a:solidFill>
                <a:latin typeface="Arial"/>
                <a:cs typeface="Arial"/>
              </a:rPr>
              <a:t>[X,P]=i even for internal field quadratures (since these can drive mechanical oscillators.)</a:t>
            </a:r>
            <a:endParaRPr lang="en-US" dirty="0">
              <a:latin typeface="Arial"/>
              <a:cs typeface="Arial"/>
            </a:endParaRPr>
          </a:p>
        </p:txBody>
      </p:sp>
      <p:pic>
        <p:nvPicPr>
          <p:cNvPr id="13" name="Picture 12">
            <a:extLst>
              <a:ext uri="{FF2B5EF4-FFF2-40B4-BE49-F238E27FC236}">
                <a16:creationId xmlns:a16="http://schemas.microsoft.com/office/drawing/2014/main" id="{8C69601C-3244-A044-B29A-5AF0EF8ACFAD}"/>
              </a:ext>
            </a:extLst>
          </p:cNvPr>
          <p:cNvPicPr>
            <a:picLocks noChangeAspect="1"/>
          </p:cNvPicPr>
          <p:nvPr/>
        </p:nvPicPr>
        <p:blipFill>
          <a:blip r:embed="rId3"/>
          <a:stretch>
            <a:fillRect/>
          </a:stretch>
        </p:blipFill>
        <p:spPr>
          <a:xfrm>
            <a:off x="1561340" y="4401519"/>
            <a:ext cx="2395300" cy="757488"/>
          </a:xfrm>
          <a:prstGeom prst="rect">
            <a:avLst/>
          </a:prstGeom>
        </p:spPr>
      </p:pic>
      <p:sp>
        <p:nvSpPr>
          <p:cNvPr id="3" name="TextBox 2">
            <a:extLst>
              <a:ext uri="{FF2B5EF4-FFF2-40B4-BE49-F238E27FC236}">
                <a16:creationId xmlns:a16="http://schemas.microsoft.com/office/drawing/2014/main" id="{E8864CAF-0C79-F542-9D78-5FE122F4A4F4}"/>
              </a:ext>
            </a:extLst>
          </p:cNvPr>
          <p:cNvSpPr txBox="1"/>
          <p:nvPr/>
        </p:nvSpPr>
        <p:spPr>
          <a:xfrm>
            <a:off x="6583680" y="4765040"/>
            <a:ext cx="338554" cy="369332"/>
          </a:xfrm>
          <a:prstGeom prst="rect">
            <a:avLst/>
          </a:prstGeom>
          <a:noFill/>
        </p:spPr>
        <p:txBody>
          <a:bodyPr wrap="none" rtlCol="0">
            <a:spAutoFit/>
          </a:bodyPr>
          <a:lstStyle/>
          <a:p>
            <a:r>
              <a:rPr lang="en-US" dirty="0">
                <a:latin typeface="Arial"/>
                <a:cs typeface="Arial"/>
              </a:rPr>
              <a:t>X</a:t>
            </a:r>
          </a:p>
        </p:txBody>
      </p:sp>
      <p:sp>
        <p:nvSpPr>
          <p:cNvPr id="14" name="TextBox 13">
            <a:extLst>
              <a:ext uri="{FF2B5EF4-FFF2-40B4-BE49-F238E27FC236}">
                <a16:creationId xmlns:a16="http://schemas.microsoft.com/office/drawing/2014/main" id="{FFE605E9-74EA-EE49-A6E4-A7666DD5122C}"/>
              </a:ext>
            </a:extLst>
          </p:cNvPr>
          <p:cNvSpPr txBox="1"/>
          <p:nvPr/>
        </p:nvSpPr>
        <p:spPr>
          <a:xfrm>
            <a:off x="5405120" y="3545840"/>
            <a:ext cx="338554" cy="369332"/>
          </a:xfrm>
          <a:prstGeom prst="rect">
            <a:avLst/>
          </a:prstGeom>
          <a:noFill/>
        </p:spPr>
        <p:txBody>
          <a:bodyPr wrap="none" rtlCol="0">
            <a:spAutoFit/>
          </a:bodyPr>
          <a:lstStyle/>
          <a:p>
            <a:r>
              <a:rPr lang="en-US" dirty="0">
                <a:latin typeface="Arial"/>
                <a:cs typeface="Arial"/>
              </a:rPr>
              <a:t>P</a:t>
            </a:r>
          </a:p>
        </p:txBody>
      </p:sp>
      <p:pic>
        <p:nvPicPr>
          <p:cNvPr id="6" name="Picture 5">
            <a:extLst>
              <a:ext uri="{FF2B5EF4-FFF2-40B4-BE49-F238E27FC236}">
                <a16:creationId xmlns:a16="http://schemas.microsoft.com/office/drawing/2014/main" id="{C396290D-1472-0B4D-952E-138159594FE8}"/>
              </a:ext>
            </a:extLst>
          </p:cNvPr>
          <p:cNvPicPr>
            <a:picLocks noChangeAspect="1"/>
          </p:cNvPicPr>
          <p:nvPr/>
        </p:nvPicPr>
        <p:blipFill>
          <a:blip r:embed="rId4"/>
          <a:stretch>
            <a:fillRect/>
          </a:stretch>
        </p:blipFill>
        <p:spPr>
          <a:xfrm>
            <a:off x="2006764" y="5358113"/>
            <a:ext cx="1999036" cy="362815"/>
          </a:xfrm>
          <a:prstGeom prst="rect">
            <a:avLst/>
          </a:prstGeom>
        </p:spPr>
      </p:pic>
    </p:spTree>
    <p:extLst>
      <p:ext uri="{BB962C8B-B14F-4D97-AF65-F5344CB8AC3E}">
        <p14:creationId xmlns:p14="http://schemas.microsoft.com/office/powerpoint/2010/main" val="2652756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077BD-A1EC-3848-A03F-3B3F74C2DA4D}"/>
              </a:ext>
            </a:extLst>
          </p:cNvPr>
          <p:cNvSpPr>
            <a:spLocks noGrp="1"/>
          </p:cNvSpPr>
          <p:nvPr>
            <p:ph type="title"/>
          </p:nvPr>
        </p:nvSpPr>
        <p:spPr>
          <a:xfrm>
            <a:off x="1714501" y="165100"/>
            <a:ext cx="8096764" cy="685800"/>
          </a:xfrm>
        </p:spPr>
        <p:txBody>
          <a:bodyPr>
            <a:normAutofit fontScale="90000"/>
          </a:bodyPr>
          <a:lstStyle/>
          <a:p>
            <a:r>
              <a:rPr lang="en-US" sz="2800" dirty="0">
                <a:solidFill>
                  <a:schemeClr val="accent4">
                    <a:lumMod val="10000"/>
                  </a:schemeClr>
                </a:solidFill>
              </a:rPr>
              <a:t>In quantum mechanics, the endpoint of each phasor is a Gaussian blob:</a:t>
            </a:r>
            <a:endParaRPr lang="en-US" sz="2800"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8DC0F717-840D-5E4D-ABA8-0A82E2F23337}"/>
              </a:ext>
            </a:extLst>
          </p:cNvPr>
          <p:cNvSpPr>
            <a:spLocks noGrp="1"/>
          </p:cNvSpPr>
          <p:nvPr>
            <p:ph type="ftr" sz="quarter" idx="11"/>
          </p:nvPr>
        </p:nvSpPr>
        <p:spPr>
          <a:xfrm>
            <a:off x="7984273" y="6356351"/>
            <a:ext cx="3598127" cy="365125"/>
          </a:xfrm>
        </p:spPr>
        <p:txBody>
          <a:bodyPr/>
          <a:lstStyle/>
          <a:p>
            <a:pPr algn="ctr" defTabSz="457200">
              <a:defRPr/>
            </a:pPr>
            <a:r>
              <a:rPr lang="en-US" dirty="0">
                <a:solidFill>
                  <a:srgbClr val="000030">
                    <a:tint val="75000"/>
                  </a:srgbClr>
                </a:solidFill>
                <a:latin typeface="Calibri"/>
              </a:rPr>
              <a:t>Aaron S. Chou, USQIS Summer School 2023</a:t>
            </a:r>
          </a:p>
        </p:txBody>
      </p:sp>
      <p:sp>
        <p:nvSpPr>
          <p:cNvPr id="4" name="Slide Number Placeholder 3">
            <a:extLst>
              <a:ext uri="{FF2B5EF4-FFF2-40B4-BE49-F238E27FC236}">
                <a16:creationId xmlns:a16="http://schemas.microsoft.com/office/drawing/2014/main" id="{5157386C-B8DB-C44D-BC98-46C92B85663A}"/>
              </a:ext>
            </a:extLst>
          </p:cNvPr>
          <p:cNvSpPr>
            <a:spLocks noGrp="1"/>
          </p:cNvSpPr>
          <p:nvPr>
            <p:ph type="sldNum" sz="quarter" idx="12"/>
          </p:nvPr>
        </p:nvSpPr>
        <p:spPr/>
        <p:txBody>
          <a:bodyPr/>
          <a:lstStyle/>
          <a:p>
            <a:pPr algn="r" defTabSz="457200">
              <a:defRPr/>
            </a:pPr>
            <a:fld id="{6F3AE956-26F0-4794-8F4C-97BAC66ADD21}" type="slidenum">
              <a:rPr lang="en-US" sz="1200">
                <a:solidFill>
                  <a:srgbClr val="000030">
                    <a:tint val="75000"/>
                  </a:srgbClr>
                </a:solidFill>
                <a:latin typeface="Calibri"/>
              </a:rPr>
              <a:pPr algn="r" defTabSz="457200">
                <a:defRPr/>
              </a:pPr>
              <a:t>28</a:t>
            </a:fld>
            <a:endParaRPr lang="en-US" sz="1200">
              <a:solidFill>
                <a:srgbClr val="000030">
                  <a:tint val="75000"/>
                </a:srgbClr>
              </a:solidFill>
              <a:latin typeface="Calibri"/>
            </a:endParaRPr>
          </a:p>
        </p:txBody>
      </p:sp>
      <p:pic>
        <p:nvPicPr>
          <p:cNvPr id="5" name="cpend_alpha_rt3.mp4">
            <a:hlinkClick r:id="" action="ppaction://media"/>
            <a:extLst>
              <a:ext uri="{FF2B5EF4-FFF2-40B4-BE49-F238E27FC236}">
                <a16:creationId xmlns:a16="http://schemas.microsoft.com/office/drawing/2014/main" id="{D517F742-FE23-6D4C-999B-F365AF5EF6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9144000" cy="45720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748E7B0-3384-F04B-A0ED-F34B21603F2E}"/>
                  </a:ext>
                </a:extLst>
              </p:cNvPr>
              <p:cNvSpPr txBox="1"/>
              <p:nvPr/>
            </p:nvSpPr>
            <p:spPr>
              <a:xfrm>
                <a:off x="2743314" y="1143001"/>
                <a:ext cx="6838732" cy="624017"/>
              </a:xfrm>
              <a:prstGeom prst="rect">
                <a:avLst/>
              </a:prstGeom>
              <a:pattFill prst="pct5">
                <a:fgClr>
                  <a:schemeClr val="accent1"/>
                </a:fgClr>
                <a:bgClr>
                  <a:schemeClr val="bg1"/>
                </a:bgClr>
              </a:pattFill>
            </p:spPr>
            <p:txBody>
              <a:bodyPr wrap="none" rtlCol="0">
                <a:spAutoFit/>
              </a:bodyPr>
              <a:lstStyle/>
              <a:p>
                <a:pPr defTabSz="457200">
                  <a:lnSpc>
                    <a:spcPct val="75000"/>
                  </a:lnSpc>
                  <a:defRPr/>
                </a:pPr>
                <a:r>
                  <a:rPr lang="en-US" dirty="0">
                    <a:solidFill>
                      <a:srgbClr val="DADADA">
                        <a:lumMod val="10000"/>
                      </a:srgbClr>
                    </a:solidFill>
                    <a:latin typeface="Arial" charset="0"/>
                    <a:ea typeface="Arial" charset="0"/>
                    <a:cs typeface="Arial" charset="0"/>
                  </a:rPr>
                  <a:t>Time evolution of Wigner distributions in X-P “phasor” space.</a:t>
                </a:r>
              </a:p>
              <a:p>
                <a:pPr defTabSz="457200">
                  <a:lnSpc>
                    <a:spcPct val="75000"/>
                  </a:lnSpc>
                  <a:defRPr/>
                </a:pPr>
                <a:r>
                  <a:rPr lang="en-US" b="1" dirty="0">
                    <a:solidFill>
                      <a:srgbClr val="DADADA">
                        <a:lumMod val="10000"/>
                      </a:srgbClr>
                    </a:solidFill>
                    <a:latin typeface="Arial" charset="0"/>
                    <a:ea typeface="Arial" charset="0"/>
                    <a:cs typeface="Arial" charset="0"/>
                  </a:rPr>
                  <a:t>Each gaussian blob of phase space area satisfies </a:t>
                </a:r>
                <a14:m>
                  <m:oMath xmlns:m="http://schemas.openxmlformats.org/officeDocument/2006/math">
                    <m:r>
                      <a:rPr lang="en-US" b="1" i="1">
                        <a:solidFill>
                          <a:srgbClr val="DADADA">
                            <a:lumMod val="10000"/>
                          </a:srgbClr>
                        </a:solidFill>
                        <a:latin typeface="Cambria Math" panose="02040503050406030204" pitchFamily="18" charset="0"/>
                        <a:ea typeface="Cambria Math" panose="02040503050406030204" pitchFamily="18" charset="0"/>
                        <a:cs typeface="Arial" charset="0"/>
                      </a:rPr>
                      <m:t>∆</m:t>
                    </m:r>
                    <m:r>
                      <a:rPr lang="en-US" b="1" i="1">
                        <a:solidFill>
                          <a:srgbClr val="DADADA">
                            <a:lumMod val="10000"/>
                          </a:srgbClr>
                        </a:solidFill>
                        <a:latin typeface="Cambria Math" panose="02040503050406030204" pitchFamily="18" charset="0"/>
                        <a:ea typeface="Cambria Math" panose="02040503050406030204" pitchFamily="18" charset="0"/>
                        <a:cs typeface="Arial" charset="0"/>
                      </a:rPr>
                      <m:t>𝑿</m:t>
                    </m:r>
                    <m:r>
                      <a:rPr lang="en-US" b="1" i="1">
                        <a:solidFill>
                          <a:srgbClr val="DADADA">
                            <a:lumMod val="10000"/>
                          </a:srgbClr>
                        </a:solidFill>
                        <a:latin typeface="Cambria Math" panose="02040503050406030204" pitchFamily="18" charset="0"/>
                        <a:ea typeface="Cambria Math" panose="02040503050406030204" pitchFamily="18" charset="0"/>
                        <a:cs typeface="Arial" charset="0"/>
                      </a:rPr>
                      <m:t>∙∆</m:t>
                    </m:r>
                    <m:r>
                      <a:rPr lang="en-US" b="1" i="1">
                        <a:solidFill>
                          <a:srgbClr val="DADADA">
                            <a:lumMod val="10000"/>
                          </a:srgbClr>
                        </a:solidFill>
                        <a:latin typeface="Cambria Math" panose="02040503050406030204" pitchFamily="18" charset="0"/>
                        <a:ea typeface="Cambria Math" panose="02040503050406030204" pitchFamily="18" charset="0"/>
                        <a:cs typeface="Arial" charset="0"/>
                      </a:rPr>
                      <m:t>𝑷</m:t>
                    </m:r>
                    <m:r>
                      <a:rPr lang="en-US" b="1" i="1">
                        <a:solidFill>
                          <a:srgbClr val="DADADA">
                            <a:lumMod val="10000"/>
                          </a:srgbClr>
                        </a:solidFill>
                        <a:latin typeface="Cambria Math" panose="02040503050406030204" pitchFamily="18" charset="0"/>
                        <a:ea typeface="Cambria Math" panose="02040503050406030204" pitchFamily="18" charset="0"/>
                        <a:cs typeface="Arial" charset="0"/>
                      </a:rPr>
                      <m:t>=</m:t>
                    </m:r>
                    <m:f>
                      <m:fPr>
                        <m:ctrlPr>
                          <a:rPr lang="en-US" b="1" i="1">
                            <a:solidFill>
                              <a:srgbClr val="DADADA">
                                <a:lumMod val="10000"/>
                              </a:srgbClr>
                            </a:solidFill>
                            <a:latin typeface="Cambria Math" panose="02040503050406030204" pitchFamily="18" charset="0"/>
                            <a:ea typeface="Cambria Math" panose="02040503050406030204" pitchFamily="18" charset="0"/>
                            <a:cs typeface="Arial" charset="0"/>
                          </a:rPr>
                        </m:ctrlPr>
                      </m:fPr>
                      <m:num>
                        <m:r>
                          <a:rPr lang="en-US" b="1" i="1">
                            <a:solidFill>
                              <a:srgbClr val="DADADA">
                                <a:lumMod val="10000"/>
                              </a:srgbClr>
                            </a:solidFill>
                            <a:latin typeface="Cambria Math" panose="02040503050406030204" pitchFamily="18" charset="0"/>
                            <a:ea typeface="Cambria Math" panose="02040503050406030204" pitchFamily="18" charset="0"/>
                            <a:cs typeface="Arial" charset="0"/>
                          </a:rPr>
                          <m:t>𝟏</m:t>
                        </m:r>
                      </m:num>
                      <m:den>
                        <m:r>
                          <a:rPr lang="en-US" b="1" i="1">
                            <a:solidFill>
                              <a:srgbClr val="DADADA">
                                <a:lumMod val="10000"/>
                              </a:srgbClr>
                            </a:solidFill>
                            <a:latin typeface="Cambria Math" panose="02040503050406030204" pitchFamily="18" charset="0"/>
                            <a:ea typeface="Cambria Math" panose="02040503050406030204" pitchFamily="18" charset="0"/>
                            <a:cs typeface="Arial" charset="0"/>
                          </a:rPr>
                          <m:t>𝟐</m:t>
                        </m:r>
                      </m:den>
                    </m:f>
                  </m:oMath>
                </a14:m>
                <a:endParaRPr lang="en-US" b="1" dirty="0">
                  <a:solidFill>
                    <a:srgbClr val="DADADA">
                      <a:lumMod val="10000"/>
                    </a:srgbClr>
                  </a:solidFill>
                  <a:latin typeface="Arial" charset="0"/>
                  <a:ea typeface="Arial" charset="0"/>
                  <a:cs typeface="Arial" charset="0"/>
                </a:endParaRPr>
              </a:p>
            </p:txBody>
          </p:sp>
        </mc:Choice>
        <mc:Fallback xmlns="">
          <p:sp>
            <p:nvSpPr>
              <p:cNvPr id="6" name="TextBox 5">
                <a:extLst>
                  <a:ext uri="{FF2B5EF4-FFF2-40B4-BE49-F238E27FC236}">
                    <a16:creationId xmlns:a16="http://schemas.microsoft.com/office/drawing/2014/main" id="{3748E7B0-3384-F04B-A0ED-F34B21603F2E}"/>
                  </a:ext>
                </a:extLst>
              </p:cNvPr>
              <p:cNvSpPr txBox="1">
                <a:spLocks noRot="1" noChangeAspect="1" noMove="1" noResize="1" noEditPoints="1" noAdjustHandles="1" noChangeArrowheads="1" noChangeShapeType="1" noTextEdit="1"/>
              </p:cNvSpPr>
              <p:nvPr/>
            </p:nvSpPr>
            <p:spPr>
              <a:xfrm>
                <a:off x="2743314" y="1143001"/>
                <a:ext cx="6838732" cy="624017"/>
              </a:xfrm>
              <a:prstGeom prst="rect">
                <a:avLst/>
              </a:prstGeom>
              <a:blipFill>
                <a:blip r:embed="rId6"/>
                <a:stretch>
                  <a:fillRect l="-742" t="-16000" b="-200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29DCA48-8732-1447-A763-9D1FA2BD3CF5}"/>
              </a:ext>
            </a:extLst>
          </p:cNvPr>
          <p:cNvSpPr txBox="1"/>
          <p:nvPr/>
        </p:nvSpPr>
        <p:spPr>
          <a:xfrm>
            <a:off x="8113777" y="5368877"/>
            <a:ext cx="2416046" cy="300660"/>
          </a:xfrm>
          <a:prstGeom prst="rect">
            <a:avLst/>
          </a:prstGeom>
          <a:noFill/>
        </p:spPr>
        <p:txBody>
          <a:bodyPr wrap="none" rtlCol="0">
            <a:spAutoFit/>
          </a:bodyPr>
          <a:lstStyle/>
          <a:p>
            <a:pPr defTabSz="457200">
              <a:lnSpc>
                <a:spcPct val="75000"/>
              </a:lnSpc>
              <a:defRPr/>
            </a:pPr>
            <a:r>
              <a:rPr lang="en-US" dirty="0">
                <a:solidFill>
                  <a:srgbClr val="DADADA">
                    <a:lumMod val="10000"/>
                  </a:srgbClr>
                </a:solidFill>
                <a:latin typeface="Arial" charset="0"/>
                <a:ea typeface="Arial" charset="0"/>
                <a:cs typeface="Arial" charset="0"/>
              </a:rPr>
              <a:t>Simulated with </a:t>
            </a:r>
            <a:r>
              <a:rPr lang="en-US" dirty="0" err="1">
                <a:solidFill>
                  <a:srgbClr val="DADADA">
                    <a:lumMod val="10000"/>
                  </a:srgbClr>
                </a:solidFill>
                <a:latin typeface="Arial" charset="0"/>
                <a:ea typeface="Arial" charset="0"/>
                <a:cs typeface="Arial" charset="0"/>
              </a:rPr>
              <a:t>QuTIP</a:t>
            </a:r>
            <a:endParaRPr lang="en-US" dirty="0">
              <a:solidFill>
                <a:srgbClr val="DADADA">
                  <a:lumMod val="10000"/>
                </a:srgbClr>
              </a:solidFill>
              <a:latin typeface="Arial" charset="0"/>
              <a:ea typeface="Arial" charset="0"/>
              <a:cs typeface="Arial" charset="0"/>
            </a:endParaRPr>
          </a:p>
        </p:txBody>
      </p:sp>
      <p:sp>
        <p:nvSpPr>
          <p:cNvPr id="8" name="TextBox 7">
            <a:extLst>
              <a:ext uri="{FF2B5EF4-FFF2-40B4-BE49-F238E27FC236}">
                <a16:creationId xmlns:a16="http://schemas.microsoft.com/office/drawing/2014/main" id="{B1B6752C-6F2C-2E40-9B8A-873B71D7E7CF}"/>
              </a:ext>
            </a:extLst>
          </p:cNvPr>
          <p:cNvSpPr txBox="1"/>
          <p:nvPr/>
        </p:nvSpPr>
        <p:spPr>
          <a:xfrm>
            <a:off x="1758176" y="5860291"/>
            <a:ext cx="8909824" cy="515462"/>
          </a:xfrm>
          <a:prstGeom prst="rect">
            <a:avLst/>
          </a:prstGeom>
          <a:solidFill>
            <a:srgbClr val="FFFF00"/>
          </a:solidFill>
        </p:spPr>
        <p:txBody>
          <a:bodyPr wrap="square" rtlCol="0">
            <a:spAutoFit/>
          </a:bodyPr>
          <a:lstStyle/>
          <a:p>
            <a:pPr defTabSz="457200">
              <a:lnSpc>
                <a:spcPct val="75000"/>
              </a:lnSpc>
              <a:defRPr/>
            </a:pPr>
            <a:r>
              <a:rPr lang="en-US" b="1" dirty="0">
                <a:solidFill>
                  <a:srgbClr val="DADADA">
                    <a:lumMod val="10000"/>
                  </a:srgbClr>
                </a:solidFill>
                <a:latin typeface="Arial" charset="0"/>
                <a:ea typeface="Arial" charset="0"/>
                <a:cs typeface="Arial" charset="0"/>
              </a:rPr>
              <a:t>Beer o’clock topic:  </a:t>
            </a:r>
            <a:r>
              <a:rPr lang="en-US" dirty="0">
                <a:solidFill>
                  <a:srgbClr val="DADADA">
                    <a:lumMod val="10000"/>
                  </a:srgbClr>
                </a:solidFill>
                <a:latin typeface="Arial" charset="0"/>
                <a:ea typeface="Arial" charset="0"/>
                <a:cs typeface="Arial" charset="0"/>
              </a:rPr>
              <a:t>Heisenberg Uncertainty Principle really means that phase space is quantized in units of ½ℏ.  Does this imply that our universe is a digital simulation?</a:t>
            </a:r>
          </a:p>
        </p:txBody>
      </p:sp>
      <p:cxnSp>
        <p:nvCxnSpPr>
          <p:cNvPr id="10" name="Straight Arrow Connector 9">
            <a:extLst>
              <a:ext uri="{FF2B5EF4-FFF2-40B4-BE49-F238E27FC236}">
                <a16:creationId xmlns:a16="http://schemas.microsoft.com/office/drawing/2014/main" id="{AFD50834-54B0-D742-BD71-79B547ED8099}"/>
              </a:ext>
            </a:extLst>
          </p:cNvPr>
          <p:cNvCxnSpPr/>
          <p:nvPr/>
        </p:nvCxnSpPr>
        <p:spPr bwMode="auto">
          <a:xfrm flipV="1">
            <a:off x="3951110" y="5159728"/>
            <a:ext cx="1580444" cy="365125"/>
          </a:xfrm>
          <a:prstGeom prst="straightConnector1">
            <a:avLst/>
          </a:prstGeom>
          <a:solidFill>
            <a:schemeClr val="accent1"/>
          </a:solidFill>
          <a:ln w="31750" cap="flat" cmpd="sng" algn="ctr">
            <a:solidFill>
              <a:schemeClr val="tx1"/>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75400F72-7B8F-024E-8ECB-A2187E5CD0AA}"/>
              </a:ext>
            </a:extLst>
          </p:cNvPr>
          <p:cNvCxnSpPr>
            <a:cxnSpLocks/>
          </p:cNvCxnSpPr>
          <p:nvPr/>
        </p:nvCxnSpPr>
        <p:spPr bwMode="auto">
          <a:xfrm flipH="1" flipV="1">
            <a:off x="2743314" y="3815644"/>
            <a:ext cx="423334" cy="1218142"/>
          </a:xfrm>
          <a:prstGeom prst="straightConnector1">
            <a:avLst/>
          </a:prstGeom>
          <a:solidFill>
            <a:schemeClr val="accent1"/>
          </a:solidFill>
          <a:ln w="31750" cap="flat" cmpd="sng" algn="ctr">
            <a:solidFill>
              <a:schemeClr val="tx1"/>
            </a:solidFill>
            <a:prstDash val="solid"/>
            <a:round/>
            <a:headEnd type="none" w="med" len="med"/>
            <a:tailEnd type="triangle"/>
          </a:ln>
          <a:effectLst/>
        </p:spPr>
      </p:cxnSp>
      <p:sp>
        <p:nvSpPr>
          <p:cNvPr id="14" name="TextBox 13">
            <a:extLst>
              <a:ext uri="{FF2B5EF4-FFF2-40B4-BE49-F238E27FC236}">
                <a16:creationId xmlns:a16="http://schemas.microsoft.com/office/drawing/2014/main" id="{13202072-8C7D-8744-8D20-7A635C5766F6}"/>
              </a:ext>
            </a:extLst>
          </p:cNvPr>
          <p:cNvSpPr txBox="1"/>
          <p:nvPr/>
        </p:nvSpPr>
        <p:spPr>
          <a:xfrm>
            <a:off x="5362277" y="5277201"/>
            <a:ext cx="338554" cy="369332"/>
          </a:xfrm>
          <a:prstGeom prst="rect">
            <a:avLst/>
          </a:prstGeom>
          <a:noFill/>
        </p:spPr>
        <p:txBody>
          <a:bodyPr wrap="none" rtlCol="0">
            <a:spAutoFit/>
          </a:bodyPr>
          <a:lstStyle/>
          <a:p>
            <a:pPr defTabSz="457200">
              <a:defRPr/>
            </a:pPr>
            <a:r>
              <a:rPr lang="en-US" dirty="0">
                <a:solidFill>
                  <a:srgbClr val="000000"/>
                </a:solidFill>
                <a:latin typeface="Arial"/>
                <a:cs typeface="Arial"/>
              </a:rPr>
              <a:t>X</a:t>
            </a:r>
          </a:p>
        </p:txBody>
      </p:sp>
      <p:sp>
        <p:nvSpPr>
          <p:cNvPr id="15" name="TextBox 14">
            <a:extLst>
              <a:ext uri="{FF2B5EF4-FFF2-40B4-BE49-F238E27FC236}">
                <a16:creationId xmlns:a16="http://schemas.microsoft.com/office/drawing/2014/main" id="{BD71587A-35A2-DD4F-B895-72FEC228B630}"/>
              </a:ext>
            </a:extLst>
          </p:cNvPr>
          <p:cNvSpPr txBox="1"/>
          <p:nvPr/>
        </p:nvSpPr>
        <p:spPr>
          <a:xfrm>
            <a:off x="2404760" y="4024162"/>
            <a:ext cx="338554" cy="369332"/>
          </a:xfrm>
          <a:prstGeom prst="rect">
            <a:avLst/>
          </a:prstGeom>
          <a:noFill/>
        </p:spPr>
        <p:txBody>
          <a:bodyPr wrap="none" rtlCol="0">
            <a:spAutoFit/>
          </a:bodyPr>
          <a:lstStyle/>
          <a:p>
            <a:pPr defTabSz="457200">
              <a:defRPr/>
            </a:pPr>
            <a:r>
              <a:rPr lang="en-US" dirty="0">
                <a:solidFill>
                  <a:srgbClr val="000000"/>
                </a:solidFill>
                <a:latin typeface="Arial"/>
                <a:cs typeface="Arial"/>
              </a:rPr>
              <a:t>P</a:t>
            </a:r>
          </a:p>
        </p:txBody>
      </p:sp>
      <p:sp>
        <p:nvSpPr>
          <p:cNvPr id="16" name="TextBox 15">
            <a:extLst>
              <a:ext uri="{FF2B5EF4-FFF2-40B4-BE49-F238E27FC236}">
                <a16:creationId xmlns:a16="http://schemas.microsoft.com/office/drawing/2014/main" id="{52DF4FD2-5C55-BFBE-FC94-D7B06D74BD1D}"/>
              </a:ext>
            </a:extLst>
          </p:cNvPr>
          <p:cNvSpPr txBox="1"/>
          <p:nvPr/>
        </p:nvSpPr>
        <p:spPr>
          <a:xfrm>
            <a:off x="9321800" y="1781936"/>
            <a:ext cx="1346200" cy="923330"/>
          </a:xfrm>
          <a:prstGeom prst="rect">
            <a:avLst/>
          </a:prstGeom>
          <a:noFill/>
        </p:spPr>
        <p:txBody>
          <a:bodyPr wrap="square">
            <a:spAutoFit/>
          </a:bodyPr>
          <a:lstStyle/>
          <a:p>
            <a:r>
              <a:rPr lang="en-US" dirty="0">
                <a:solidFill>
                  <a:prstClr val="black"/>
                </a:solidFill>
              </a:rPr>
              <a:t>or in polar coordinates:</a:t>
            </a:r>
          </a:p>
          <a:p>
            <a:r>
              <a:rPr lang="en-US" dirty="0">
                <a:solidFill>
                  <a:prstClr val="black"/>
                </a:solidFill>
              </a:rPr>
              <a:t>∆N×∆𝜑 ≥ ½ </a:t>
            </a:r>
            <a:endParaRPr lang="en-US" dirty="0"/>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8D9484FC-5016-510B-117D-1521245E5653}"/>
                  </a:ext>
                </a:extLst>
              </p:cNvPr>
              <p:cNvSpPr txBox="1"/>
              <p:nvPr/>
            </p:nvSpPr>
            <p:spPr>
              <a:xfrm>
                <a:off x="758758" y="5184476"/>
                <a:ext cx="19114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i="1" smtClean="0">
                              <a:solidFill>
                                <a:schemeClr val="accent4">
                                  <a:lumMod val="10000"/>
                                </a:schemeClr>
                              </a:solidFill>
                              <a:latin typeface="Cambria Math" panose="02040503050406030204" pitchFamily="18" charset="0"/>
                            </a:rPr>
                          </m:ctrlPr>
                        </m:dPr>
                        <m:e>
                          <m:r>
                            <a:rPr lang="en-US" sz="1800" i="1">
                              <a:solidFill>
                                <a:schemeClr val="accent4">
                                  <a:lumMod val="10000"/>
                                </a:schemeClr>
                              </a:solidFill>
                              <a:latin typeface="Cambria Math" charset="0"/>
                            </a:rPr>
                            <m:t>|</m:t>
                          </m:r>
                          <m:r>
                            <a:rPr lang="en-US" sz="1800" i="1">
                              <a:solidFill>
                                <a:schemeClr val="accent4">
                                  <a:lumMod val="10000"/>
                                </a:schemeClr>
                              </a:solidFill>
                              <a:latin typeface="Cambria Math" charset="0"/>
                              <a:ea typeface="Cambria Math" charset="0"/>
                              <a:cs typeface="Cambria Math" charset="0"/>
                            </a:rPr>
                            <m:t>𝛼</m:t>
                          </m:r>
                          <m:r>
                            <a:rPr lang="en-US" sz="1800" i="1">
                              <a:solidFill>
                                <a:schemeClr val="accent4">
                                  <a:lumMod val="10000"/>
                                </a:schemeClr>
                              </a:solidFill>
                              <a:latin typeface="Cambria Math" charset="0"/>
                              <a:ea typeface="Cambria Math" charset="0"/>
                              <a:cs typeface="Cambria Math" charset="0"/>
                            </a:rPr>
                            <m:t>=3</m:t>
                          </m:r>
                        </m:e>
                      </m:d>
                      <m:r>
                        <a:rPr lang="en-US" sz="1800" i="1">
                          <a:solidFill>
                            <a:schemeClr val="accent4">
                              <a:lumMod val="10000"/>
                            </a:schemeClr>
                          </a:solidFill>
                          <a:latin typeface="Cambria Math" charset="0"/>
                          <a:ea typeface="Cambria Math" charset="0"/>
                          <a:cs typeface="Cambria Math" charset="0"/>
                        </a:rPr>
                        <m:t>⨂</m:t>
                      </m:r>
                      <m:d>
                        <m:dPr>
                          <m:begChr m:val=""/>
                          <m:endChr m:val="⟩"/>
                          <m:ctrlPr>
                            <a:rPr lang="en-US" sz="1800" i="1">
                              <a:solidFill>
                                <a:schemeClr val="accent4">
                                  <a:lumMod val="10000"/>
                                </a:schemeClr>
                              </a:solidFill>
                              <a:latin typeface="Cambria Math" panose="02040503050406030204" pitchFamily="18" charset="0"/>
                              <a:ea typeface="Cambria Math" charset="0"/>
                              <a:cs typeface="Cambria Math" charset="0"/>
                            </a:rPr>
                          </m:ctrlPr>
                        </m:dPr>
                        <m:e>
                          <m:r>
                            <a:rPr lang="en-US" sz="1800" i="1">
                              <a:solidFill>
                                <a:schemeClr val="accent4">
                                  <a:lumMod val="10000"/>
                                </a:schemeClr>
                              </a:solidFill>
                              <a:latin typeface="Cambria Math" charset="0"/>
                              <a:ea typeface="Cambria Math" charset="0"/>
                              <a:cs typeface="Cambria Math" charset="0"/>
                            </a:rPr>
                            <m:t>|</m:t>
                          </m:r>
                          <m:r>
                            <a:rPr lang="en-US" sz="1800" i="1">
                              <a:solidFill>
                                <a:schemeClr val="accent4">
                                  <a:lumMod val="10000"/>
                                </a:schemeClr>
                              </a:solidFill>
                              <a:latin typeface="Cambria Math" charset="0"/>
                              <a:ea typeface="Cambria Math" charset="0"/>
                              <a:cs typeface="Cambria Math" charset="0"/>
                            </a:rPr>
                            <m:t>𝛼</m:t>
                          </m:r>
                          <m:r>
                            <a:rPr lang="en-US" sz="1800" i="1">
                              <a:solidFill>
                                <a:schemeClr val="accent4">
                                  <a:lumMod val="10000"/>
                                </a:schemeClr>
                              </a:solidFill>
                              <a:latin typeface="Cambria Math" charset="0"/>
                              <a:ea typeface="Cambria Math" charset="0"/>
                              <a:cs typeface="Cambria Math" charset="0"/>
                            </a:rPr>
                            <m:t>=0</m:t>
                          </m:r>
                        </m:e>
                      </m:d>
                    </m:oMath>
                  </m:oMathPara>
                </a14:m>
                <a:endParaRPr lang="en-US" sz="1800" dirty="0">
                  <a:latin typeface="Arial"/>
                  <a:cs typeface="Arial"/>
                </a:endParaRPr>
              </a:p>
            </p:txBody>
          </p:sp>
        </mc:Choice>
        <mc:Fallback>
          <p:sp>
            <p:nvSpPr>
              <p:cNvPr id="9" name="TextBox 8">
                <a:extLst>
                  <a:ext uri="{FF2B5EF4-FFF2-40B4-BE49-F238E27FC236}">
                    <a16:creationId xmlns:a16="http://schemas.microsoft.com/office/drawing/2014/main" id="{8D9484FC-5016-510B-117D-1521245E5653}"/>
                  </a:ext>
                </a:extLst>
              </p:cNvPr>
              <p:cNvSpPr txBox="1">
                <a:spLocks noRot="1" noChangeAspect="1" noMove="1" noResize="1" noEditPoints="1" noAdjustHandles="1" noChangeArrowheads="1" noChangeShapeType="1" noTextEdit="1"/>
              </p:cNvSpPr>
              <p:nvPr/>
            </p:nvSpPr>
            <p:spPr>
              <a:xfrm>
                <a:off x="758758" y="5184476"/>
                <a:ext cx="1911485" cy="369332"/>
              </a:xfrm>
              <a:prstGeom prst="rect">
                <a:avLst/>
              </a:prstGeom>
              <a:blipFill>
                <a:blip r:embed="rId7"/>
                <a:stretch>
                  <a:fillRect t="-110000" r="-9868" b="-170000"/>
                </a:stretch>
              </a:blipFill>
            </p:spPr>
            <p:txBody>
              <a:bodyPr/>
              <a:lstStyle/>
              <a:p>
                <a:r>
                  <a:rPr lang="en-US">
                    <a:noFill/>
                  </a:rPr>
                  <a:t> </a:t>
                </a:r>
              </a:p>
            </p:txBody>
          </p:sp>
        </mc:Fallback>
      </mc:AlternateContent>
    </p:spTree>
    <p:extLst>
      <p:ext uri="{BB962C8B-B14F-4D97-AF65-F5344CB8AC3E}">
        <p14:creationId xmlns:p14="http://schemas.microsoft.com/office/powerpoint/2010/main" val="128111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347" y="242867"/>
            <a:ext cx="8124669" cy="1143000"/>
          </a:xfrm>
        </p:spPr>
        <p:txBody>
          <a:bodyPr>
            <a:normAutofit/>
          </a:bodyPr>
          <a:lstStyle/>
          <a:p>
            <a:r>
              <a:rPr lang="en-US" dirty="0">
                <a:latin typeface="Arial" charset="0"/>
                <a:ea typeface="Arial" charset="0"/>
                <a:cs typeface="Arial" charset="0"/>
              </a:rPr>
              <a:t>Oscillating force from dark matter displaces the initial cavity vacuum state to create a phasor with tiny but non-zero amplitude</a:t>
            </a:r>
          </a:p>
        </p:txBody>
      </p:sp>
      <p:sp>
        <p:nvSpPr>
          <p:cNvPr id="4" name="Footer Placeholder 3"/>
          <p:cNvSpPr>
            <a:spLocks noGrp="1"/>
          </p:cNvSpPr>
          <p:nvPr>
            <p:ph type="ftr" sz="quarter" idx="11"/>
          </p:nvPr>
        </p:nvSpPr>
        <p:spPr>
          <a:xfrm>
            <a:off x="4958080" y="6492876"/>
            <a:ext cx="4658360" cy="365125"/>
          </a:xfrm>
        </p:spPr>
        <p:txBody>
          <a:bodyPr/>
          <a:lstStyle/>
          <a:p>
            <a:pPr algn="ctr" defTabSz="457200">
              <a:defRPr/>
            </a:pPr>
            <a:r>
              <a:rPr lang="es-ES_tradnl">
                <a:solidFill>
                  <a:prstClr val="black">
                    <a:tint val="75000"/>
                  </a:prstClr>
                </a:solidFill>
                <a:latin typeface="Calibri"/>
              </a:rPr>
              <a:t>Aaron S. Chou, USQIS Summer School 2023</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a:xfrm>
            <a:off x="8077200" y="635635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A12834B8-C68E-184F-8F3D-78FAE2D4DE1A}" type="slidenum">
              <a:rPr lang="en-US" smtClean="0">
                <a:solidFill>
                  <a:prstClr val="black">
                    <a:tint val="75000"/>
                  </a:prstClr>
                </a:solidFill>
              </a:rPr>
              <a:pPr defTabSz="457200">
                <a:defRPr/>
              </a:pPr>
              <a:t>29</a:t>
            </a:fld>
            <a:endParaRPr lang="en-US">
              <a:solidFill>
                <a:prstClr val="black">
                  <a:tint val="75000"/>
                </a:prstClr>
              </a:solidFill>
              <a:latin typeface="Calibri"/>
            </a:endParaRPr>
          </a:p>
        </p:txBody>
      </p:sp>
      <p:pic>
        <p:nvPicPr>
          <p:cNvPr id="6" name="Picture 5"/>
          <p:cNvPicPr>
            <a:picLocks noChangeAspect="1"/>
          </p:cNvPicPr>
          <p:nvPr/>
        </p:nvPicPr>
        <p:blipFill>
          <a:blip r:embed="rId2"/>
          <a:stretch>
            <a:fillRect/>
          </a:stretch>
        </p:blipFill>
        <p:spPr>
          <a:xfrm>
            <a:off x="1524000" y="1570184"/>
            <a:ext cx="9144000" cy="3179003"/>
          </a:xfrm>
          <a:prstGeom prst="rect">
            <a:avLst/>
          </a:prstGeom>
        </p:spPr>
      </p:pic>
      <p:sp>
        <p:nvSpPr>
          <p:cNvPr id="3" name="TextBox 2">
            <a:extLst>
              <a:ext uri="{FF2B5EF4-FFF2-40B4-BE49-F238E27FC236}">
                <a16:creationId xmlns:a16="http://schemas.microsoft.com/office/drawing/2014/main" id="{BB5BE140-6889-4643-AAFC-2B702D2FD93D}"/>
              </a:ext>
            </a:extLst>
          </p:cNvPr>
          <p:cNvSpPr txBox="1"/>
          <p:nvPr/>
        </p:nvSpPr>
        <p:spPr>
          <a:xfrm>
            <a:off x="8985957" y="3510432"/>
            <a:ext cx="1560199" cy="954107"/>
          </a:xfrm>
          <a:prstGeom prst="rect">
            <a:avLst/>
          </a:prstGeom>
          <a:noFill/>
        </p:spPr>
        <p:txBody>
          <a:bodyPr wrap="square" rtlCol="0">
            <a:spAutoFit/>
          </a:bodyPr>
          <a:lstStyle/>
          <a:p>
            <a:pPr defTabSz="457200">
              <a:defRPr/>
            </a:pPr>
            <a:r>
              <a:rPr lang="en-US" sz="1400" dirty="0">
                <a:solidFill>
                  <a:prstClr val="black"/>
                </a:solidFill>
                <a:latin typeface="Arial" panose="020B0604020202020204" pitchFamily="34" charset="0"/>
                <a:cs typeface="Arial" panose="020B0604020202020204" pitchFamily="34" charset="0"/>
              </a:rPr>
              <a:t>(Exaggerated) displacement &lt;10</a:t>
            </a:r>
            <a:r>
              <a:rPr lang="en-US" sz="1400" baseline="30000" dirty="0">
                <a:solidFill>
                  <a:prstClr val="black"/>
                </a:solidFill>
                <a:latin typeface="Arial" panose="020B0604020202020204" pitchFamily="34" charset="0"/>
                <a:cs typeface="Arial" panose="020B0604020202020204" pitchFamily="34" charset="0"/>
              </a:rPr>
              <a:t>-3</a:t>
            </a:r>
            <a:r>
              <a:rPr lang="en-US" sz="1400" dirty="0">
                <a:solidFill>
                  <a:prstClr val="black"/>
                </a:solidFill>
                <a:latin typeface="Arial" panose="020B0604020202020204" pitchFamily="34" charset="0"/>
                <a:cs typeface="Arial" panose="020B0604020202020204" pitchFamily="34" charset="0"/>
              </a:rPr>
              <a:t> of zero-point noise</a:t>
            </a:r>
          </a:p>
        </p:txBody>
      </p:sp>
      <p:sp>
        <p:nvSpPr>
          <p:cNvPr id="11" name="TextBox 10">
            <a:extLst>
              <a:ext uri="{FF2B5EF4-FFF2-40B4-BE49-F238E27FC236}">
                <a16:creationId xmlns:a16="http://schemas.microsoft.com/office/drawing/2014/main" id="{7AFB4238-E7C9-8D40-A268-4C1EE7652F94}"/>
              </a:ext>
            </a:extLst>
          </p:cNvPr>
          <p:cNvSpPr txBox="1"/>
          <p:nvPr/>
        </p:nvSpPr>
        <p:spPr>
          <a:xfrm>
            <a:off x="4458171" y="3168777"/>
            <a:ext cx="325730" cy="461665"/>
          </a:xfrm>
          <a:prstGeom prst="rect">
            <a:avLst/>
          </a:prstGeom>
          <a:solidFill>
            <a:schemeClr val="bg1"/>
          </a:solidFill>
        </p:spPr>
        <p:txBody>
          <a:bodyPr wrap="none" rtlCol="0">
            <a:spAutoFit/>
          </a:bodyPr>
          <a:lstStyle/>
          <a:p>
            <a:pPr defTabSz="457200">
              <a:defRPr/>
            </a:pPr>
            <a:r>
              <a:rPr lang="en-US" sz="2400" b="1" dirty="0">
                <a:solidFill>
                  <a:prstClr val="black"/>
                </a:solidFill>
                <a:latin typeface="Calibri"/>
              </a:rPr>
              <a:t>x</a:t>
            </a:r>
          </a:p>
        </p:txBody>
      </p:sp>
      <p:sp>
        <p:nvSpPr>
          <p:cNvPr id="13" name="TextBox 12">
            <a:extLst>
              <a:ext uri="{FF2B5EF4-FFF2-40B4-BE49-F238E27FC236}">
                <a16:creationId xmlns:a16="http://schemas.microsoft.com/office/drawing/2014/main" id="{DE1774D2-151B-954F-9671-387BAC567854}"/>
              </a:ext>
            </a:extLst>
          </p:cNvPr>
          <p:cNvSpPr txBox="1"/>
          <p:nvPr/>
        </p:nvSpPr>
        <p:spPr>
          <a:xfrm>
            <a:off x="10220425" y="3159686"/>
            <a:ext cx="325730" cy="461665"/>
          </a:xfrm>
          <a:prstGeom prst="rect">
            <a:avLst/>
          </a:prstGeom>
          <a:solidFill>
            <a:schemeClr val="bg1"/>
          </a:solidFill>
        </p:spPr>
        <p:txBody>
          <a:bodyPr wrap="none" rtlCol="0">
            <a:spAutoFit/>
          </a:bodyPr>
          <a:lstStyle/>
          <a:p>
            <a:pPr defTabSz="457200">
              <a:defRPr/>
            </a:pPr>
            <a:r>
              <a:rPr lang="en-US" sz="2400" b="1" dirty="0">
                <a:solidFill>
                  <a:prstClr val="black"/>
                </a:solidFill>
                <a:latin typeface="Calibri"/>
              </a:rPr>
              <a:t>x</a:t>
            </a:r>
          </a:p>
        </p:txBody>
      </p:sp>
      <p:sp>
        <p:nvSpPr>
          <p:cNvPr id="14" name="TextBox 13">
            <a:extLst>
              <a:ext uri="{FF2B5EF4-FFF2-40B4-BE49-F238E27FC236}">
                <a16:creationId xmlns:a16="http://schemas.microsoft.com/office/drawing/2014/main" id="{3E7738AA-6847-A649-8509-CE8B808BA4BE}"/>
              </a:ext>
            </a:extLst>
          </p:cNvPr>
          <p:cNvSpPr txBox="1"/>
          <p:nvPr/>
        </p:nvSpPr>
        <p:spPr>
          <a:xfrm>
            <a:off x="3232591" y="1620225"/>
            <a:ext cx="349776" cy="461665"/>
          </a:xfrm>
          <a:prstGeom prst="rect">
            <a:avLst/>
          </a:prstGeom>
          <a:solidFill>
            <a:schemeClr val="bg1"/>
          </a:solidFill>
        </p:spPr>
        <p:txBody>
          <a:bodyPr wrap="none" rtlCol="0">
            <a:spAutoFit/>
          </a:bodyPr>
          <a:lstStyle/>
          <a:p>
            <a:pPr defTabSz="457200">
              <a:defRPr/>
            </a:pPr>
            <a:r>
              <a:rPr lang="en-US" sz="2400" b="1" dirty="0">
                <a:solidFill>
                  <a:prstClr val="black"/>
                </a:solidFill>
                <a:latin typeface="Calibri"/>
              </a:rPr>
              <a:t>p</a:t>
            </a:r>
          </a:p>
        </p:txBody>
      </p:sp>
      <p:sp>
        <p:nvSpPr>
          <p:cNvPr id="15" name="TextBox 14">
            <a:extLst>
              <a:ext uri="{FF2B5EF4-FFF2-40B4-BE49-F238E27FC236}">
                <a16:creationId xmlns:a16="http://schemas.microsoft.com/office/drawing/2014/main" id="{14129E26-5BE0-814D-9946-B96D4E9D9465}"/>
              </a:ext>
            </a:extLst>
          </p:cNvPr>
          <p:cNvSpPr txBox="1"/>
          <p:nvPr/>
        </p:nvSpPr>
        <p:spPr>
          <a:xfrm>
            <a:off x="8988362" y="1605862"/>
            <a:ext cx="349776" cy="461665"/>
          </a:xfrm>
          <a:prstGeom prst="rect">
            <a:avLst/>
          </a:prstGeom>
          <a:solidFill>
            <a:schemeClr val="bg1"/>
          </a:solidFill>
        </p:spPr>
        <p:txBody>
          <a:bodyPr wrap="none" rtlCol="0">
            <a:spAutoFit/>
          </a:bodyPr>
          <a:lstStyle/>
          <a:p>
            <a:pPr defTabSz="457200">
              <a:defRPr/>
            </a:pPr>
            <a:r>
              <a:rPr lang="en-US" sz="2400" b="1" dirty="0">
                <a:solidFill>
                  <a:prstClr val="black"/>
                </a:solidFill>
                <a:latin typeface="Calibri"/>
              </a:rPr>
              <a:t>p</a:t>
            </a:r>
          </a:p>
        </p:txBody>
      </p:sp>
      <p:sp>
        <p:nvSpPr>
          <p:cNvPr id="9" name="Rectangle 8">
            <a:extLst>
              <a:ext uri="{FF2B5EF4-FFF2-40B4-BE49-F238E27FC236}">
                <a16:creationId xmlns:a16="http://schemas.microsoft.com/office/drawing/2014/main" id="{F0CB516D-37E5-F14A-892A-5D04E579BC71}"/>
              </a:ext>
            </a:extLst>
          </p:cNvPr>
          <p:cNvSpPr/>
          <p:nvPr/>
        </p:nvSpPr>
        <p:spPr>
          <a:xfrm>
            <a:off x="7341128" y="2063529"/>
            <a:ext cx="1042237" cy="3656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dirty="0">
              <a:solidFill>
                <a:prstClr val="white"/>
              </a:solidFill>
              <a:latin typeface="Calibri"/>
            </a:endParaRPr>
          </a:p>
        </p:txBody>
      </p:sp>
      <p:sp>
        <p:nvSpPr>
          <p:cNvPr id="10" name="TextBox 9">
            <a:extLst>
              <a:ext uri="{FF2B5EF4-FFF2-40B4-BE49-F238E27FC236}">
                <a16:creationId xmlns:a16="http://schemas.microsoft.com/office/drawing/2014/main" id="{D727F508-989F-784F-930A-8AF33788E1A3}"/>
              </a:ext>
            </a:extLst>
          </p:cNvPr>
          <p:cNvSpPr txBox="1"/>
          <p:nvPr/>
        </p:nvSpPr>
        <p:spPr>
          <a:xfrm>
            <a:off x="4798823" y="3700130"/>
            <a:ext cx="1136850" cy="400110"/>
          </a:xfrm>
          <a:prstGeom prst="rect">
            <a:avLst/>
          </a:prstGeom>
          <a:solidFill>
            <a:schemeClr val="bg1"/>
          </a:solidFill>
        </p:spPr>
        <p:txBody>
          <a:bodyPr wrap="none" rtlCol="0">
            <a:spAutoFit/>
          </a:bodyPr>
          <a:lstStyle/>
          <a:p>
            <a:r>
              <a:rPr lang="en-US" sz="2000">
                <a:latin typeface="Arial" panose="020B0604020202020204" pitchFamily="34" charset="0"/>
                <a:cs typeface="Arial" panose="020B0604020202020204" pitchFamily="34" charset="0"/>
              </a:rPr>
              <a:t>   𝛼=10</a:t>
            </a:r>
            <a:r>
              <a:rPr lang="en-US" sz="2000" baseline="30000">
                <a:latin typeface="Arial" panose="020B0604020202020204" pitchFamily="34" charset="0"/>
                <a:cs typeface="Arial" panose="020B0604020202020204" pitchFamily="34" charset="0"/>
              </a:rPr>
              <a:t>-2</a:t>
            </a:r>
            <a:endParaRPr lang="en-US" baseline="300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7A9BAE3-DA6E-124B-852F-2CA4D95BC057}"/>
              </a:ext>
            </a:extLst>
          </p:cNvPr>
          <p:cNvSpPr txBox="1"/>
          <p:nvPr/>
        </p:nvSpPr>
        <p:spPr>
          <a:xfrm>
            <a:off x="1656582" y="3399276"/>
            <a:ext cx="1527776" cy="738664"/>
          </a:xfrm>
          <a:prstGeom prst="rect">
            <a:avLst/>
          </a:prstGeom>
          <a:noFill/>
        </p:spPr>
        <p:txBody>
          <a:bodyPr wrap="square" rtlCol="0">
            <a:spAutoFit/>
          </a:bodyPr>
          <a:lstStyle/>
          <a:p>
            <a:r>
              <a:rPr lang="en-US" sz="1400" dirty="0">
                <a:solidFill>
                  <a:prstClr val="black"/>
                </a:solidFill>
                <a:latin typeface="Arial" panose="020B0604020202020204" pitchFamily="34" charset="0"/>
                <a:cs typeface="Arial" panose="020B0604020202020204" pitchFamily="34" charset="0"/>
              </a:rPr>
              <a:t>Coherent state</a:t>
            </a:r>
          </a:p>
          <a:p>
            <a:r>
              <a:rPr lang="en-US" sz="1400" dirty="0">
                <a:solidFill>
                  <a:prstClr val="black"/>
                </a:solidFill>
                <a:latin typeface="Arial" panose="020B0604020202020204" pitchFamily="34" charset="0"/>
                <a:cs typeface="Arial" panose="020B0604020202020204" pitchFamily="34" charset="0"/>
              </a:rPr>
              <a:t>phase space area = ½ħ</a:t>
            </a:r>
            <a:endParaRPr lang="en-US" sz="1400"/>
          </a:p>
        </p:txBody>
      </p:sp>
      <p:sp>
        <p:nvSpPr>
          <p:cNvPr id="8" name="Rectangle 7">
            <a:extLst>
              <a:ext uri="{FF2B5EF4-FFF2-40B4-BE49-F238E27FC236}">
                <a16:creationId xmlns:a16="http://schemas.microsoft.com/office/drawing/2014/main" id="{DDAEFC80-4A2C-604A-92C5-37485057E3A8}"/>
              </a:ext>
            </a:extLst>
          </p:cNvPr>
          <p:cNvSpPr/>
          <p:nvPr/>
        </p:nvSpPr>
        <p:spPr>
          <a:xfrm>
            <a:off x="4876800" y="3413760"/>
            <a:ext cx="3322320" cy="127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857F846-F005-964F-AC3B-7AE994C8D8F6}"/>
              </a:ext>
            </a:extLst>
          </p:cNvPr>
          <p:cNvSpPr txBox="1"/>
          <p:nvPr/>
        </p:nvSpPr>
        <p:spPr>
          <a:xfrm>
            <a:off x="1889225" y="5877440"/>
            <a:ext cx="8331200"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Need millions of SQL measurements to average away the zero-point noise to resolve the tiny displacement signal.</a:t>
            </a:r>
          </a:p>
        </p:txBody>
      </p:sp>
      <p:sp>
        <p:nvSpPr>
          <p:cNvPr id="20" name="Rectangle 19">
            <a:extLst>
              <a:ext uri="{FF2B5EF4-FFF2-40B4-BE49-F238E27FC236}">
                <a16:creationId xmlns:a16="http://schemas.microsoft.com/office/drawing/2014/main" id="{F27EC432-4F94-CB4A-99B7-79D41E0655F5}"/>
              </a:ext>
            </a:extLst>
          </p:cNvPr>
          <p:cNvSpPr/>
          <p:nvPr/>
        </p:nvSpPr>
        <p:spPr>
          <a:xfrm>
            <a:off x="1982244" y="4901732"/>
            <a:ext cx="8464693" cy="830997"/>
          </a:xfrm>
          <a:prstGeom prst="rect">
            <a:avLst/>
          </a:prstGeom>
          <a:solidFill>
            <a:srgbClr val="FFFF00">
              <a:alpha val="39000"/>
            </a:srgbClr>
          </a:solidFill>
        </p:spPr>
        <p:txBody>
          <a:bodyPr wrap="square">
            <a:spAutoFit/>
          </a:bodyPr>
          <a:lstStyle/>
          <a:p>
            <a:r>
              <a:rPr lang="en-US" sz="1600" b="1" dirty="0">
                <a:solidFill>
                  <a:prstClr val="black"/>
                </a:solidFill>
                <a:latin typeface="Arial" panose="020B0604020202020204" pitchFamily="34" charset="0"/>
                <a:cs typeface="Arial" panose="020B0604020202020204" pitchFamily="34" charset="0"/>
              </a:rPr>
              <a:t>The Gaussian blob is also effectively the probe resolution </a:t>
            </a:r>
            <a:r>
              <a:rPr lang="en-US" sz="1600" dirty="0">
                <a:solidFill>
                  <a:prstClr val="black"/>
                </a:solidFill>
                <a:latin typeface="Arial" panose="020B0604020202020204" pitchFamily="34" charset="0"/>
                <a:cs typeface="Arial" panose="020B0604020202020204" pitchFamily="34" charset="0"/>
              </a:rPr>
              <a:t>when using a linear amplifier to resolve the tiny signal sine wave.  Simultaneous measurement of non-commuting observables N and 𝜑 incurs the Heisenberg uncertainty principle ∆N×∆𝜑 ≥ ½.  </a:t>
            </a: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F43C061-A2FA-0EA2-2DC7-26755323C4B3}"/>
              </a:ext>
            </a:extLst>
          </p:cNvPr>
          <p:cNvSpPr txBox="1"/>
          <p:nvPr/>
        </p:nvSpPr>
        <p:spPr>
          <a:xfrm>
            <a:off x="5548388" y="2611612"/>
            <a:ext cx="774571" cy="369332"/>
          </a:xfrm>
          <a:prstGeom prst="rect">
            <a:avLst/>
          </a:prstGeom>
          <a:noFill/>
        </p:spPr>
        <p:txBody>
          <a:bodyPr wrap="none" rtlCol="0">
            <a:spAutoFit/>
          </a:bodyPr>
          <a:lstStyle/>
          <a:p>
            <a:r>
              <a:rPr lang="en-US" dirty="0">
                <a:latin typeface="Arial"/>
                <a:cs typeface="Arial"/>
              </a:rPr>
              <a:t>Force</a:t>
            </a:r>
          </a:p>
        </p:txBody>
      </p:sp>
      <p:sp>
        <p:nvSpPr>
          <p:cNvPr id="18" name="TextBox 17">
            <a:extLst>
              <a:ext uri="{FF2B5EF4-FFF2-40B4-BE49-F238E27FC236}">
                <a16:creationId xmlns:a16="http://schemas.microsoft.com/office/drawing/2014/main" id="{60B4103E-EF16-6997-39E0-7018770B54A4}"/>
              </a:ext>
            </a:extLst>
          </p:cNvPr>
          <p:cNvSpPr txBox="1"/>
          <p:nvPr/>
        </p:nvSpPr>
        <p:spPr>
          <a:xfrm>
            <a:off x="6557441" y="1651169"/>
            <a:ext cx="2128423" cy="584775"/>
          </a:xfrm>
          <a:prstGeom prst="rect">
            <a:avLst/>
          </a:prstGeom>
          <a:solidFill>
            <a:schemeClr val="bg1"/>
          </a:solidFill>
        </p:spPr>
        <p:txBody>
          <a:bodyPr wrap="square" rtlCol="0">
            <a:spAutoFit/>
          </a:bodyPr>
          <a:lstStyle/>
          <a:p>
            <a:r>
              <a:rPr lang="en-US" sz="1600" dirty="0">
                <a:latin typeface="Arial"/>
                <a:cs typeface="Arial"/>
              </a:rPr>
              <a:t>Gaussian distribution of endpoint of phasor </a:t>
            </a:r>
          </a:p>
        </p:txBody>
      </p:sp>
      <p:cxnSp>
        <p:nvCxnSpPr>
          <p:cNvPr id="22" name="Straight Arrow Connector 21">
            <a:extLst>
              <a:ext uri="{FF2B5EF4-FFF2-40B4-BE49-F238E27FC236}">
                <a16:creationId xmlns:a16="http://schemas.microsoft.com/office/drawing/2014/main" id="{56FAF69C-8679-6615-8DD0-EC0B68F4A8B1}"/>
              </a:ext>
            </a:extLst>
          </p:cNvPr>
          <p:cNvCxnSpPr/>
          <p:nvPr/>
        </p:nvCxnSpPr>
        <p:spPr bwMode="auto">
          <a:xfrm>
            <a:off x="8335790" y="2257910"/>
            <a:ext cx="325584" cy="47891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7" name="TextBox 6">
            <a:extLst>
              <a:ext uri="{FF2B5EF4-FFF2-40B4-BE49-F238E27FC236}">
                <a16:creationId xmlns:a16="http://schemas.microsoft.com/office/drawing/2014/main" id="{B5316474-2CA9-3C14-3190-58ADA46B57C7}"/>
              </a:ext>
            </a:extLst>
          </p:cNvPr>
          <p:cNvSpPr txBox="1"/>
          <p:nvPr/>
        </p:nvSpPr>
        <p:spPr>
          <a:xfrm>
            <a:off x="138941" y="1804008"/>
            <a:ext cx="1437921" cy="1200329"/>
          </a:xfrm>
          <a:prstGeom prst="rect">
            <a:avLst/>
          </a:prstGeom>
          <a:noFill/>
        </p:spPr>
        <p:txBody>
          <a:bodyPr wrap="square" rtlCol="0">
            <a:spAutoFit/>
          </a:bodyPr>
          <a:lstStyle/>
          <a:p>
            <a:r>
              <a:rPr lang="en-US" sz="1800" dirty="0">
                <a:latin typeface="Arial"/>
                <a:cs typeface="Arial"/>
              </a:rPr>
              <a:t>Initial QRAM state is a 0-length phasor:</a:t>
            </a:r>
          </a:p>
        </p:txBody>
      </p:sp>
      <p:pic>
        <p:nvPicPr>
          <p:cNvPr id="12" name="Picture 11">
            <a:extLst>
              <a:ext uri="{FF2B5EF4-FFF2-40B4-BE49-F238E27FC236}">
                <a16:creationId xmlns:a16="http://schemas.microsoft.com/office/drawing/2014/main" id="{03C7D9D5-30A3-F689-6557-E3C4D95AC22C}"/>
              </a:ext>
            </a:extLst>
          </p:cNvPr>
          <p:cNvPicPr>
            <a:picLocks noChangeAspect="1"/>
          </p:cNvPicPr>
          <p:nvPr/>
        </p:nvPicPr>
        <p:blipFill>
          <a:blip r:embed="rId3"/>
          <a:stretch>
            <a:fillRect/>
          </a:stretch>
        </p:blipFill>
        <p:spPr>
          <a:xfrm>
            <a:off x="9275623" y="75377"/>
            <a:ext cx="2869859" cy="2005358"/>
          </a:xfrm>
          <a:prstGeom prst="rect">
            <a:avLst/>
          </a:prstGeom>
        </p:spPr>
      </p:pic>
      <p:sp>
        <p:nvSpPr>
          <p:cNvPr id="21" name="Bent-Up Arrow 20">
            <a:extLst>
              <a:ext uri="{FF2B5EF4-FFF2-40B4-BE49-F238E27FC236}">
                <a16:creationId xmlns:a16="http://schemas.microsoft.com/office/drawing/2014/main" id="{C2227A7A-196E-27B3-979D-09CF973DF7C5}"/>
              </a:ext>
            </a:extLst>
          </p:cNvPr>
          <p:cNvSpPr/>
          <p:nvPr/>
        </p:nvSpPr>
        <p:spPr bwMode="auto">
          <a:xfrm>
            <a:off x="10517160" y="1759449"/>
            <a:ext cx="816938" cy="1129887"/>
          </a:xfrm>
          <a:prstGeom prst="bentUpArrow">
            <a:avLst>
              <a:gd name="adj1" fmla="val 8620"/>
              <a:gd name="adj2" fmla="val 16127"/>
              <a:gd name="adj3" fmla="val 25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894429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B86BC-B073-C748-B58D-D4683010CE62}"/>
              </a:ext>
            </a:extLst>
          </p:cNvPr>
          <p:cNvSpPr>
            <a:spLocks noGrp="1"/>
          </p:cNvSpPr>
          <p:nvPr>
            <p:ph type="title"/>
          </p:nvPr>
        </p:nvSpPr>
        <p:spPr>
          <a:xfrm>
            <a:off x="3200400" y="897466"/>
            <a:ext cx="5028265" cy="813544"/>
          </a:xfrm>
        </p:spPr>
        <p:txBody>
          <a:bodyPr>
            <a:normAutofit/>
          </a:bodyPr>
          <a:lstStyle/>
          <a:p>
            <a:r>
              <a:rPr lang="en-US" dirty="0">
                <a:latin typeface="Arial" panose="020B0604020202020204" pitchFamily="34" charset="0"/>
                <a:cs typeface="Arial" panose="020B0604020202020204" pitchFamily="34" charset="0"/>
              </a:rPr>
              <a:t>In real life, everything is on fire!</a:t>
            </a:r>
          </a:p>
        </p:txBody>
      </p:sp>
      <p:sp>
        <p:nvSpPr>
          <p:cNvPr id="4" name="Footer Placeholder 3">
            <a:extLst>
              <a:ext uri="{FF2B5EF4-FFF2-40B4-BE49-F238E27FC236}">
                <a16:creationId xmlns:a16="http://schemas.microsoft.com/office/drawing/2014/main" id="{68B27670-DD05-C542-874B-908EDDAA3382}"/>
              </a:ext>
            </a:extLst>
          </p:cNvPr>
          <p:cNvSpPr>
            <a:spLocks noGrp="1"/>
          </p:cNvSpPr>
          <p:nvPr>
            <p:ph type="ftr" sz="quarter" idx="11"/>
          </p:nvPr>
        </p:nvSpPr>
        <p:spPr/>
        <p:txBody>
          <a:bodyPr/>
          <a:lstStyle/>
          <a:p>
            <a:r>
              <a:rPr lang="es-ES_tradnl">
                <a:solidFill>
                  <a:prstClr val="black">
                    <a:tint val="75000"/>
                  </a:prstClr>
                </a:solidFill>
              </a:rPr>
              <a:t>Aaron S. Chou, USQIS Summer School 2023</a:t>
            </a: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4EFED13-A2D4-1141-B6E8-1375A2B5EF35}"/>
              </a:ext>
            </a:extLst>
          </p:cNvPr>
          <p:cNvSpPr>
            <a:spLocks noGrp="1"/>
          </p:cNvSpPr>
          <p:nvPr>
            <p:ph type="sldNum" sz="quarter" idx="12"/>
          </p:nvPr>
        </p:nvSpPr>
        <p:spPr>
          <a:xfrm>
            <a:off x="8077200" y="6356351"/>
            <a:ext cx="2133600" cy="365125"/>
          </a:xfrm>
          <a:prstGeom prst="rect">
            <a:avLst/>
          </a:prstGeom>
        </p:spPr>
        <p:txBody>
          <a:bodyPr vert="horz" wrap="square" lIns="91434" tIns="45717" rIns="91434" bIns="45717"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Calibri"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F987D3-C84C-1B43-ACDC-64E0C8D0B1E8}" type="slidenum">
              <a:rPr lang="en-US" smtClean="0"/>
              <a:pPr/>
              <a:t>3</a:t>
            </a:fld>
            <a:endParaRPr lang="en-US">
              <a:solidFill>
                <a:prstClr val="black">
                  <a:tint val="75000"/>
                </a:prstClr>
              </a:solidFill>
            </a:endParaRPr>
          </a:p>
        </p:txBody>
      </p:sp>
      <p:pic>
        <p:nvPicPr>
          <p:cNvPr id="8" name="Picture 7">
            <a:extLst>
              <a:ext uri="{FF2B5EF4-FFF2-40B4-BE49-F238E27FC236}">
                <a16:creationId xmlns:a16="http://schemas.microsoft.com/office/drawing/2014/main" id="{E7B04F67-65F3-2B45-AAEE-B189FDCD5581}"/>
              </a:ext>
            </a:extLst>
          </p:cNvPr>
          <p:cNvPicPr>
            <a:picLocks noChangeAspect="1"/>
          </p:cNvPicPr>
          <p:nvPr/>
        </p:nvPicPr>
        <p:blipFill>
          <a:blip r:embed="rId2"/>
          <a:stretch>
            <a:fillRect/>
          </a:stretch>
        </p:blipFill>
        <p:spPr>
          <a:xfrm>
            <a:off x="4064819" y="2126702"/>
            <a:ext cx="3720851" cy="2604596"/>
          </a:xfrm>
          <a:prstGeom prst="rect">
            <a:avLst/>
          </a:prstGeom>
        </p:spPr>
      </p:pic>
    </p:spTree>
    <p:extLst>
      <p:ext uri="{BB962C8B-B14F-4D97-AF65-F5344CB8AC3E}">
        <p14:creationId xmlns:p14="http://schemas.microsoft.com/office/powerpoint/2010/main" val="529830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16FA36C-928E-5248-A955-B121AD6B18F2}"/>
              </a:ext>
            </a:extLst>
          </p:cNvPr>
          <p:cNvSpPr>
            <a:spLocks noGrp="1"/>
          </p:cNvSpPr>
          <p:nvPr>
            <p:ph type="ftr" sz="quarter" idx="11"/>
          </p:nvPr>
        </p:nvSpPr>
        <p:spPr>
          <a:xfrm>
            <a:off x="7335520" y="6366511"/>
            <a:ext cx="2545080" cy="365125"/>
          </a:xfrm>
        </p:spPr>
        <p:txBody>
          <a:bodyPr/>
          <a:lstStyle/>
          <a:p>
            <a:r>
              <a:rPr lang="es-ES_tradnl">
                <a:solidFill>
                  <a:prstClr val="black">
                    <a:tint val="75000"/>
                  </a:prstClr>
                </a:solidFill>
              </a:rPr>
              <a:t>Aaron S. Chou, USQIS Summer School 2023</a:t>
            </a: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9F9334A1-55E8-1940-9A5C-10A337AA2ECB}"/>
              </a:ext>
            </a:extLst>
          </p:cNvPr>
          <p:cNvSpPr>
            <a:spLocks noGrp="1"/>
          </p:cNvSpPr>
          <p:nvPr>
            <p:ph type="sldNum" sz="quarter" idx="12"/>
          </p:nvPr>
        </p:nvSpPr>
        <p:spPr>
          <a:xfrm>
            <a:off x="8077200" y="635635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2834B8-C68E-184F-8F3D-78FAE2D4DE1A}" type="slidenum">
              <a:rPr lang="en-US" smtClean="0">
                <a:solidFill>
                  <a:prstClr val="black">
                    <a:tint val="75000"/>
                  </a:prstClr>
                </a:solidFill>
              </a:rPr>
              <a:pPr/>
              <a:t>30</a:t>
            </a:fld>
            <a:endParaRPr lang="en-US">
              <a:solidFill>
                <a:prstClr val="black">
                  <a:tint val="75000"/>
                </a:prstClr>
              </a:solidFill>
            </a:endParaRPr>
          </a:p>
        </p:txBody>
      </p:sp>
      <p:pic>
        <p:nvPicPr>
          <p:cNvPr id="6" name="Picture 5">
            <a:extLst>
              <a:ext uri="{FF2B5EF4-FFF2-40B4-BE49-F238E27FC236}">
                <a16:creationId xmlns:a16="http://schemas.microsoft.com/office/drawing/2014/main" id="{76712A63-98C8-F64C-9ACC-249D31EF6B14}"/>
              </a:ext>
            </a:extLst>
          </p:cNvPr>
          <p:cNvPicPr>
            <a:picLocks noChangeAspect="1"/>
          </p:cNvPicPr>
          <p:nvPr/>
        </p:nvPicPr>
        <p:blipFill rotWithShape="1">
          <a:blip r:embed="rId2"/>
          <a:srcRect l="62907"/>
          <a:stretch/>
        </p:blipFill>
        <p:spPr>
          <a:xfrm>
            <a:off x="1545267" y="1382302"/>
            <a:ext cx="5497033" cy="5152178"/>
          </a:xfrm>
          <a:prstGeom prst="rect">
            <a:avLst/>
          </a:prstGeom>
        </p:spPr>
      </p:pic>
      <p:pic>
        <p:nvPicPr>
          <p:cNvPr id="7" name="Picture 6">
            <a:extLst>
              <a:ext uri="{FF2B5EF4-FFF2-40B4-BE49-F238E27FC236}">
                <a16:creationId xmlns:a16="http://schemas.microsoft.com/office/drawing/2014/main" id="{88DCC3BD-3A91-0548-849F-7384F24F4AB5}"/>
              </a:ext>
            </a:extLst>
          </p:cNvPr>
          <p:cNvPicPr>
            <a:picLocks noChangeAspect="1"/>
          </p:cNvPicPr>
          <p:nvPr/>
        </p:nvPicPr>
        <p:blipFill>
          <a:blip r:embed="rId3"/>
          <a:stretch>
            <a:fillRect/>
          </a:stretch>
        </p:blipFill>
        <p:spPr>
          <a:xfrm>
            <a:off x="1524000" y="4425359"/>
            <a:ext cx="2149450" cy="1741525"/>
          </a:xfrm>
          <a:prstGeom prst="rect">
            <a:avLst/>
          </a:prstGeom>
        </p:spPr>
      </p:pic>
      <p:sp>
        <p:nvSpPr>
          <p:cNvPr id="8" name="Oval 7">
            <a:extLst>
              <a:ext uri="{FF2B5EF4-FFF2-40B4-BE49-F238E27FC236}">
                <a16:creationId xmlns:a16="http://schemas.microsoft.com/office/drawing/2014/main" id="{A3F9170B-09D8-C749-B763-DFE2A25BA60E}"/>
              </a:ext>
            </a:extLst>
          </p:cNvPr>
          <p:cNvSpPr/>
          <p:nvPr/>
        </p:nvSpPr>
        <p:spPr>
          <a:xfrm>
            <a:off x="3806569" y="3487485"/>
            <a:ext cx="917830" cy="911770"/>
          </a:xfrm>
          <a:prstGeom prst="ellipse">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9" name="Oval 8">
            <a:extLst>
              <a:ext uri="{FF2B5EF4-FFF2-40B4-BE49-F238E27FC236}">
                <a16:creationId xmlns:a16="http://schemas.microsoft.com/office/drawing/2014/main" id="{068911EB-06D6-FD4C-B43C-CAC3515C0ABA}"/>
              </a:ext>
            </a:extLst>
          </p:cNvPr>
          <p:cNvSpPr>
            <a:spLocks noChangeAspect="1"/>
          </p:cNvSpPr>
          <p:nvPr/>
        </p:nvSpPr>
        <p:spPr>
          <a:xfrm>
            <a:off x="3618726" y="3310276"/>
            <a:ext cx="1288668" cy="1280160"/>
          </a:xfrm>
          <a:prstGeom prst="ellipse">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11" name="Oval 10">
            <a:extLst>
              <a:ext uri="{FF2B5EF4-FFF2-40B4-BE49-F238E27FC236}">
                <a16:creationId xmlns:a16="http://schemas.microsoft.com/office/drawing/2014/main" id="{492859AD-2D4F-F243-9D6A-72C720C8863D}"/>
              </a:ext>
            </a:extLst>
          </p:cNvPr>
          <p:cNvSpPr>
            <a:spLocks noChangeAspect="1"/>
          </p:cNvSpPr>
          <p:nvPr/>
        </p:nvSpPr>
        <p:spPr>
          <a:xfrm>
            <a:off x="3480504" y="3172051"/>
            <a:ext cx="1564812" cy="1554480"/>
          </a:xfrm>
          <a:prstGeom prst="ellipse">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pic>
        <p:nvPicPr>
          <p:cNvPr id="12" name="Picture 11">
            <a:extLst>
              <a:ext uri="{FF2B5EF4-FFF2-40B4-BE49-F238E27FC236}">
                <a16:creationId xmlns:a16="http://schemas.microsoft.com/office/drawing/2014/main" id="{E6225F9D-F79F-DD4C-A518-7FF4E328A7CF}"/>
              </a:ext>
            </a:extLst>
          </p:cNvPr>
          <p:cNvPicPr>
            <a:picLocks noChangeAspect="1"/>
          </p:cNvPicPr>
          <p:nvPr/>
        </p:nvPicPr>
        <p:blipFill>
          <a:blip r:embed="rId3"/>
          <a:stretch>
            <a:fillRect/>
          </a:stretch>
        </p:blipFill>
        <p:spPr>
          <a:xfrm>
            <a:off x="1720852" y="1441158"/>
            <a:ext cx="2149450" cy="1741525"/>
          </a:xfrm>
          <a:prstGeom prst="rect">
            <a:avLst/>
          </a:prstGeom>
        </p:spPr>
      </p:pic>
      <p:sp>
        <p:nvSpPr>
          <p:cNvPr id="13" name="Title 1">
            <a:extLst>
              <a:ext uri="{FF2B5EF4-FFF2-40B4-BE49-F238E27FC236}">
                <a16:creationId xmlns:a16="http://schemas.microsoft.com/office/drawing/2014/main" id="{857720BE-80EE-D443-9AB3-81945F3BB016}"/>
              </a:ext>
            </a:extLst>
          </p:cNvPr>
          <p:cNvSpPr>
            <a:spLocks noGrp="1"/>
          </p:cNvSpPr>
          <p:nvPr>
            <p:ph type="title"/>
          </p:nvPr>
        </p:nvSpPr>
        <p:spPr>
          <a:xfrm>
            <a:off x="1891542" y="167808"/>
            <a:ext cx="8424644" cy="652769"/>
          </a:xfrm>
        </p:spPr>
        <p:txBody>
          <a:bodyPr>
            <a:normAutofit fontScale="90000"/>
          </a:bodyPr>
          <a:lstStyle/>
          <a:p>
            <a:r>
              <a:rPr lang="en-US" dirty="0">
                <a:latin typeface="Arial"/>
                <a:cs typeface="Arial"/>
              </a:rPr>
              <a:t>To reduce readout noise, use photon counting to measure displacement using the Fock basis, i.e. number eigenstates</a:t>
            </a:r>
          </a:p>
        </p:txBody>
      </p:sp>
      <p:sp>
        <p:nvSpPr>
          <p:cNvPr id="18" name="TextBox 17">
            <a:extLst>
              <a:ext uri="{FF2B5EF4-FFF2-40B4-BE49-F238E27FC236}">
                <a16:creationId xmlns:a16="http://schemas.microsoft.com/office/drawing/2014/main" id="{33E6DDAB-6C63-2F4D-8512-CBBF5A164F49}"/>
              </a:ext>
            </a:extLst>
          </p:cNvPr>
          <p:cNvSpPr txBox="1"/>
          <p:nvPr/>
        </p:nvSpPr>
        <p:spPr>
          <a:xfrm>
            <a:off x="5951193" y="1751416"/>
            <a:ext cx="4603407" cy="1815882"/>
          </a:xfrm>
          <a:prstGeom prst="rect">
            <a:avLst/>
          </a:prstGeom>
          <a:noFill/>
        </p:spPr>
        <p:txBody>
          <a:bodyPr wrap="square" rtlCol="0">
            <a:spAutoFit/>
          </a:bodyPr>
          <a:lstStyle/>
          <a:p>
            <a:pPr defTabSz="457200">
              <a:defRPr/>
            </a:pPr>
            <a:r>
              <a:rPr lang="en-US" sz="1600" dirty="0">
                <a:solidFill>
                  <a:prstClr val="black"/>
                </a:solidFill>
                <a:latin typeface="Arial" panose="020B0604020202020204" pitchFamily="34" charset="0"/>
                <a:cs typeface="Arial" panose="020B0604020202020204" pitchFamily="34" charset="0"/>
              </a:rPr>
              <a:t>Instead, measure only displacement amplitude </a:t>
            </a:r>
          </a:p>
          <a:p>
            <a:pPr marL="285750" indent="-285750" defTabSz="457200">
              <a:buFont typeface="Wingdings" pitchFamily="2" charset="2"/>
              <a:buChar char="à"/>
              <a:defRPr/>
            </a:pPr>
            <a:r>
              <a:rPr lang="en-US" sz="1600" dirty="0">
                <a:solidFill>
                  <a:prstClr val="black"/>
                </a:solidFill>
                <a:latin typeface="Arial" panose="020B0604020202020204" pitchFamily="34" charset="0"/>
                <a:cs typeface="Arial" panose="020B0604020202020204" pitchFamily="34" charset="0"/>
                <a:sym typeface="Wingdings" pitchFamily="2" charset="2"/>
              </a:rPr>
              <a:t>no zero-point noise since we are not simultaneously measuring non-commuting observables</a:t>
            </a:r>
          </a:p>
          <a:p>
            <a:pPr marL="285750" indent="-285750" defTabSz="457200">
              <a:buFont typeface="Wingdings" pitchFamily="2" charset="2"/>
              <a:buChar char="à"/>
              <a:defRPr/>
            </a:pPr>
            <a:r>
              <a:rPr lang="en-US" sz="1600" b="1" i="1" dirty="0">
                <a:solidFill>
                  <a:prstClr val="black"/>
                </a:solidFill>
                <a:latin typeface="Arial" panose="020B0604020202020204" pitchFamily="34" charset="0"/>
                <a:cs typeface="Arial" panose="020B0604020202020204" pitchFamily="34" charset="0"/>
                <a:sym typeface="Wingdings" pitchFamily="2" charset="2"/>
              </a:rPr>
              <a:t>Measurement noise, e.g. from dark counts can be arbitrarily low</a:t>
            </a:r>
            <a:endParaRPr lang="en-US" sz="1600" b="1" i="1" dirty="0">
              <a:solidFill>
                <a:prstClr val="black"/>
              </a:solidFill>
              <a:latin typeface="Arial" panose="020B0604020202020204" pitchFamily="34" charset="0"/>
              <a:cs typeface="Arial" panose="020B0604020202020204" pitchFamily="34" charset="0"/>
            </a:endParaRPr>
          </a:p>
          <a:p>
            <a:pPr defTabSz="457200">
              <a:defRPr/>
            </a:pPr>
            <a:endParaRPr lang="en-US" sz="1600" i="1" dirty="0">
              <a:solidFill>
                <a:prstClr val="black"/>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9614BDB-EB34-6B42-A1B5-E70F5A381826}"/>
              </a:ext>
            </a:extLst>
          </p:cNvPr>
          <p:cNvSpPr txBox="1"/>
          <p:nvPr/>
        </p:nvSpPr>
        <p:spPr>
          <a:xfrm>
            <a:off x="5330358" y="4916441"/>
            <a:ext cx="3847709" cy="1077218"/>
          </a:xfrm>
          <a:prstGeom prst="rect">
            <a:avLst/>
          </a:prstGeom>
          <a:solidFill>
            <a:srgbClr val="CCFFCC">
              <a:alpha val="74000"/>
            </a:srgbClr>
          </a:solidFill>
        </p:spPr>
        <p:txBody>
          <a:bodyPr wrap="square" rtlCol="0">
            <a:spAutoFit/>
          </a:bodyPr>
          <a:lstStyle/>
          <a:p>
            <a:pPr defTabSz="457200">
              <a:defRPr/>
            </a:pPr>
            <a:r>
              <a:rPr lang="en-US" sz="1600" dirty="0">
                <a:solidFill>
                  <a:prstClr val="black"/>
                </a:solidFill>
                <a:latin typeface="Arial" panose="020B0604020202020204" pitchFamily="34" charset="0"/>
                <a:cs typeface="Arial" panose="020B0604020202020204" pitchFamily="34" charset="0"/>
              </a:rPr>
              <a:t>Displaced vacuum state exponentially leaks into non-zero Fock number.  </a:t>
            </a:r>
          </a:p>
          <a:p>
            <a:pPr defTabSz="457200">
              <a:defRPr/>
            </a:pPr>
            <a:r>
              <a:rPr lang="en-US" sz="1600" b="1" dirty="0">
                <a:solidFill>
                  <a:prstClr val="black"/>
                </a:solidFill>
                <a:latin typeface="Arial" panose="020B0604020202020204" pitchFamily="34" charset="0"/>
                <a:cs typeface="Arial" panose="020B0604020202020204" pitchFamily="34" charset="0"/>
              </a:rPr>
              <a:t>Detect displacement by counting the occasional single photon.</a:t>
            </a:r>
          </a:p>
        </p:txBody>
      </p:sp>
      <p:cxnSp>
        <p:nvCxnSpPr>
          <p:cNvPr id="28" name="Straight Arrow Connector 27">
            <a:extLst>
              <a:ext uri="{FF2B5EF4-FFF2-40B4-BE49-F238E27FC236}">
                <a16:creationId xmlns:a16="http://schemas.microsoft.com/office/drawing/2014/main" id="{E54822F6-03B4-5F4C-9824-3C221D6F83D8}"/>
              </a:ext>
            </a:extLst>
          </p:cNvPr>
          <p:cNvCxnSpPr>
            <a:cxnSpLocks/>
          </p:cNvCxnSpPr>
          <p:nvPr/>
        </p:nvCxnSpPr>
        <p:spPr>
          <a:xfrm flipH="1" flipV="1">
            <a:off x="4756297" y="4051006"/>
            <a:ext cx="893135" cy="8293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F07CFF08-CDB0-1C46-9887-85EF2AE03E2A}"/>
              </a:ext>
            </a:extLst>
          </p:cNvPr>
          <p:cNvSpPr txBox="1"/>
          <p:nvPr/>
        </p:nvSpPr>
        <p:spPr>
          <a:xfrm>
            <a:off x="3919960" y="4097438"/>
            <a:ext cx="269626"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1</a:t>
            </a:r>
          </a:p>
        </p:txBody>
      </p:sp>
      <p:sp>
        <p:nvSpPr>
          <p:cNvPr id="21" name="TextBox 20">
            <a:extLst>
              <a:ext uri="{FF2B5EF4-FFF2-40B4-BE49-F238E27FC236}">
                <a16:creationId xmlns:a16="http://schemas.microsoft.com/office/drawing/2014/main" id="{BF112870-BDE2-124C-91B5-676D6CD2CE16}"/>
              </a:ext>
            </a:extLst>
          </p:cNvPr>
          <p:cNvSpPr txBox="1"/>
          <p:nvPr/>
        </p:nvSpPr>
        <p:spPr>
          <a:xfrm>
            <a:off x="3840866" y="4319287"/>
            <a:ext cx="269626"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2</a:t>
            </a:r>
          </a:p>
        </p:txBody>
      </p:sp>
      <p:sp>
        <p:nvSpPr>
          <p:cNvPr id="22" name="TextBox 21">
            <a:extLst>
              <a:ext uri="{FF2B5EF4-FFF2-40B4-BE49-F238E27FC236}">
                <a16:creationId xmlns:a16="http://schemas.microsoft.com/office/drawing/2014/main" id="{EC203164-6326-5244-B315-4156E0FEB550}"/>
              </a:ext>
            </a:extLst>
          </p:cNvPr>
          <p:cNvSpPr txBox="1"/>
          <p:nvPr/>
        </p:nvSpPr>
        <p:spPr>
          <a:xfrm>
            <a:off x="3750198" y="4541135"/>
            <a:ext cx="269626"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697F8FDF-6AF1-2245-A6CF-EAB84E5E79B6}"/>
              </a:ext>
            </a:extLst>
          </p:cNvPr>
          <p:cNvSpPr txBox="1"/>
          <p:nvPr/>
        </p:nvSpPr>
        <p:spPr>
          <a:xfrm>
            <a:off x="1545267" y="889459"/>
            <a:ext cx="8944586" cy="646331"/>
          </a:xfrm>
          <a:prstGeom prst="rect">
            <a:avLst/>
          </a:prstGeom>
          <a:noFill/>
        </p:spPr>
        <p:txBody>
          <a:bodyPr wrap="square" rtlCol="0">
            <a:spAutoFit/>
          </a:bodyPr>
          <a:lstStyle/>
          <a:p>
            <a:r>
              <a:rPr lang="en-US" dirty="0"/>
              <a:t>Previous experiments measured </a:t>
            </a:r>
            <a:r>
              <a:rPr lang="en-US" i="1" dirty="0"/>
              <a:t>both amplitude and phase</a:t>
            </a:r>
            <a:r>
              <a:rPr lang="en-US" dirty="0"/>
              <a:t>, but this the dark matter phase is random and not interesting.  Useless information obtained at high cost!</a:t>
            </a:r>
            <a:endParaRPr lang="en-US" b="1" dirty="0"/>
          </a:p>
        </p:txBody>
      </p:sp>
      <p:sp>
        <p:nvSpPr>
          <p:cNvPr id="10" name="TextBox 9">
            <a:extLst>
              <a:ext uri="{FF2B5EF4-FFF2-40B4-BE49-F238E27FC236}">
                <a16:creationId xmlns:a16="http://schemas.microsoft.com/office/drawing/2014/main" id="{BAC81DAF-B538-6A2C-B3A9-178DDA00F3B5}"/>
              </a:ext>
            </a:extLst>
          </p:cNvPr>
          <p:cNvSpPr txBox="1"/>
          <p:nvPr/>
        </p:nvSpPr>
        <p:spPr>
          <a:xfrm>
            <a:off x="1870376" y="2509515"/>
            <a:ext cx="2149449" cy="646331"/>
          </a:xfrm>
          <a:prstGeom prst="rect">
            <a:avLst/>
          </a:prstGeom>
          <a:noFill/>
        </p:spPr>
        <p:txBody>
          <a:bodyPr wrap="square" rtlCol="0">
            <a:spAutoFit/>
          </a:bodyPr>
          <a:lstStyle/>
          <a:p>
            <a:r>
              <a:rPr lang="en-US" dirty="0">
                <a:solidFill>
                  <a:srgbClr val="4546D5"/>
                </a:solidFill>
                <a:latin typeface="Arial"/>
                <a:cs typeface="Arial"/>
              </a:rPr>
              <a:t>Blue rings give the probe resolution</a:t>
            </a:r>
          </a:p>
        </p:txBody>
      </p:sp>
    </p:spTree>
    <p:extLst>
      <p:ext uri="{BB962C8B-B14F-4D97-AF65-F5344CB8AC3E}">
        <p14:creationId xmlns:p14="http://schemas.microsoft.com/office/powerpoint/2010/main" val="745009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211D5-1D8B-82B4-4206-2A1BE21BBB9D}"/>
              </a:ext>
            </a:extLst>
          </p:cNvPr>
          <p:cNvSpPr>
            <a:spLocks noGrp="1"/>
          </p:cNvSpPr>
          <p:nvPr>
            <p:ph type="title"/>
          </p:nvPr>
        </p:nvSpPr>
        <p:spPr>
          <a:xfrm>
            <a:off x="533400" y="0"/>
            <a:ext cx="8229600" cy="576470"/>
          </a:xfrm>
        </p:spPr>
        <p:txBody>
          <a:bodyPr>
            <a:normAutofit/>
          </a:bodyPr>
          <a:lstStyle/>
          <a:p>
            <a:r>
              <a:rPr lang="en-US" sz="2800" dirty="0" err="1"/>
              <a:t>Transmon</a:t>
            </a:r>
            <a:r>
              <a:rPr lang="en-US" sz="2800" dirty="0"/>
              <a:t> qubit in 6 GHz aluminum cavity</a:t>
            </a:r>
          </a:p>
        </p:txBody>
      </p:sp>
      <p:sp>
        <p:nvSpPr>
          <p:cNvPr id="3" name="Footer Placeholder 2">
            <a:extLst>
              <a:ext uri="{FF2B5EF4-FFF2-40B4-BE49-F238E27FC236}">
                <a16:creationId xmlns:a16="http://schemas.microsoft.com/office/drawing/2014/main" id="{7951DA34-722B-4A1D-B192-572EC852F301}"/>
              </a:ext>
            </a:extLst>
          </p:cNvPr>
          <p:cNvSpPr>
            <a:spLocks noGrp="1"/>
          </p:cNvSpPr>
          <p:nvPr>
            <p:ph type="ftr" sz="quarter" idx="11"/>
          </p:nvPr>
        </p:nvSpPr>
        <p:spPr>
          <a:xfrm>
            <a:off x="9085470" y="5819638"/>
            <a:ext cx="2844800" cy="365125"/>
          </a:xfrm>
        </p:spPr>
        <p:txBody>
          <a:bodyPr/>
          <a:lstStyle/>
          <a:p>
            <a:r>
              <a:rPr lang="en-US">
                <a:solidFill>
                  <a:srgbClr val="000030">
                    <a:tint val="75000"/>
                  </a:srgbClr>
                </a:solidFill>
                <a:latin typeface="Calibri"/>
              </a:rPr>
              <a:t>Aaron S. Chou, USQIS Summer School 2023</a:t>
            </a:r>
            <a:endParaRPr lang="en-US" dirty="0">
              <a:solidFill>
                <a:srgbClr val="000030">
                  <a:tint val="75000"/>
                </a:srgbClr>
              </a:solidFill>
              <a:latin typeface="Calibri"/>
            </a:endParaRPr>
          </a:p>
        </p:txBody>
      </p:sp>
      <p:sp>
        <p:nvSpPr>
          <p:cNvPr id="4" name="Slide Number Placeholder 3">
            <a:extLst>
              <a:ext uri="{FF2B5EF4-FFF2-40B4-BE49-F238E27FC236}">
                <a16:creationId xmlns:a16="http://schemas.microsoft.com/office/drawing/2014/main" id="{8843064D-9FE2-5F23-7285-E8DA9174DE7A}"/>
              </a:ext>
            </a:extLst>
          </p:cNvPr>
          <p:cNvSpPr>
            <a:spLocks noGrp="1"/>
          </p:cNvSpPr>
          <p:nvPr>
            <p:ph type="sldNum" sz="quarter" idx="12"/>
          </p:nvPr>
        </p:nvSpPr>
        <p:spPr>
          <a:xfrm>
            <a:off x="9075530" y="6237082"/>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F3AE956-26F0-4794-8F4C-97BAC66ADD21}" type="slidenum">
              <a:rPr lang="en-US" smtClean="0">
                <a:solidFill>
                  <a:srgbClr val="000030">
                    <a:tint val="75000"/>
                  </a:srgbClr>
                </a:solidFill>
                <a:latin typeface="Calibri"/>
              </a:rPr>
              <a:pPr/>
              <a:t>31</a:t>
            </a:fld>
            <a:endParaRPr lang="en-US" dirty="0">
              <a:solidFill>
                <a:srgbClr val="000030">
                  <a:tint val="75000"/>
                </a:srgbClr>
              </a:solidFill>
              <a:latin typeface="Calibri"/>
            </a:endParaRPr>
          </a:p>
        </p:txBody>
      </p:sp>
      <p:pic>
        <p:nvPicPr>
          <p:cNvPr id="6" name="Picture 5">
            <a:extLst>
              <a:ext uri="{FF2B5EF4-FFF2-40B4-BE49-F238E27FC236}">
                <a16:creationId xmlns:a16="http://schemas.microsoft.com/office/drawing/2014/main" id="{DD68E765-A5A8-9A51-9903-A0DD7B3A0407}"/>
              </a:ext>
            </a:extLst>
          </p:cNvPr>
          <p:cNvPicPr>
            <a:picLocks noChangeAspect="1"/>
          </p:cNvPicPr>
          <p:nvPr/>
        </p:nvPicPr>
        <p:blipFill>
          <a:blip r:embed="rId2"/>
          <a:stretch>
            <a:fillRect/>
          </a:stretch>
        </p:blipFill>
        <p:spPr>
          <a:xfrm>
            <a:off x="1524000" y="662632"/>
            <a:ext cx="7530548" cy="5102200"/>
          </a:xfrm>
          <a:prstGeom prst="rect">
            <a:avLst/>
          </a:prstGeom>
        </p:spPr>
      </p:pic>
      <p:sp>
        <p:nvSpPr>
          <p:cNvPr id="7" name="TextBox 6">
            <a:extLst>
              <a:ext uri="{FF2B5EF4-FFF2-40B4-BE49-F238E27FC236}">
                <a16:creationId xmlns:a16="http://schemas.microsoft.com/office/drawing/2014/main" id="{45871080-E132-8869-87EE-15036BA92435}"/>
              </a:ext>
            </a:extLst>
          </p:cNvPr>
          <p:cNvSpPr txBox="1"/>
          <p:nvPr/>
        </p:nvSpPr>
        <p:spPr>
          <a:xfrm>
            <a:off x="7957072" y="440470"/>
            <a:ext cx="2156103" cy="254365"/>
          </a:xfrm>
          <a:prstGeom prst="rect">
            <a:avLst/>
          </a:prstGeom>
          <a:noFill/>
        </p:spPr>
        <p:txBody>
          <a:bodyPr wrap="none" rtlCol="0">
            <a:spAutoFit/>
          </a:bodyPr>
          <a:lstStyle/>
          <a:p>
            <a:pPr>
              <a:lnSpc>
                <a:spcPct val="75000"/>
              </a:lnSpc>
            </a:pPr>
            <a:r>
              <a:rPr lang="en-US" sz="1400" dirty="0">
                <a:solidFill>
                  <a:schemeClr val="accent4">
                    <a:lumMod val="10000"/>
                  </a:schemeClr>
                </a:solidFill>
                <a:latin typeface="Arial" charset="0"/>
                <a:ea typeface="Arial" charset="0"/>
                <a:cs typeface="Arial" charset="0"/>
              </a:rPr>
              <a:t>Image credit: Akash Dixit</a:t>
            </a:r>
          </a:p>
        </p:txBody>
      </p:sp>
      <p:sp>
        <p:nvSpPr>
          <p:cNvPr id="5" name="TextBox 4">
            <a:extLst>
              <a:ext uri="{FF2B5EF4-FFF2-40B4-BE49-F238E27FC236}">
                <a16:creationId xmlns:a16="http://schemas.microsoft.com/office/drawing/2014/main" id="{A377C431-C105-32F7-BED1-97BAD4C00324}"/>
              </a:ext>
            </a:extLst>
          </p:cNvPr>
          <p:cNvSpPr txBox="1"/>
          <p:nvPr/>
        </p:nvSpPr>
        <p:spPr>
          <a:xfrm>
            <a:off x="864704" y="5933661"/>
            <a:ext cx="8490338" cy="646331"/>
          </a:xfrm>
          <a:prstGeom prst="rect">
            <a:avLst/>
          </a:prstGeom>
          <a:noFill/>
        </p:spPr>
        <p:txBody>
          <a:bodyPr wrap="none" rtlCol="0">
            <a:spAutoFit/>
          </a:bodyPr>
          <a:lstStyle/>
          <a:p>
            <a:r>
              <a:rPr lang="en-US" sz="1800" dirty="0">
                <a:latin typeface="Arial"/>
                <a:cs typeface="Arial"/>
              </a:rPr>
              <a:t>Dark matter waves scatter on walls of cavity, depositing occasional single photon.</a:t>
            </a:r>
          </a:p>
          <a:p>
            <a:r>
              <a:rPr lang="en-US" sz="1800" dirty="0">
                <a:latin typeface="Arial"/>
                <a:cs typeface="Arial"/>
              </a:rPr>
              <a:t>Measure AC Stark shift of qubit frequency.</a:t>
            </a:r>
          </a:p>
        </p:txBody>
      </p:sp>
      <p:sp>
        <p:nvSpPr>
          <p:cNvPr id="8" name="TextBox 7">
            <a:extLst>
              <a:ext uri="{FF2B5EF4-FFF2-40B4-BE49-F238E27FC236}">
                <a16:creationId xmlns:a16="http://schemas.microsoft.com/office/drawing/2014/main" id="{C17FC873-45D6-5CA7-064A-17CBA9D38A5E}"/>
              </a:ext>
            </a:extLst>
          </p:cNvPr>
          <p:cNvSpPr txBox="1"/>
          <p:nvPr/>
        </p:nvSpPr>
        <p:spPr>
          <a:xfrm>
            <a:off x="9355042" y="2397513"/>
            <a:ext cx="2654821" cy="1477328"/>
          </a:xfrm>
          <a:prstGeom prst="rect">
            <a:avLst/>
          </a:prstGeom>
          <a:solidFill>
            <a:srgbClr val="FFFF00"/>
          </a:solidFill>
        </p:spPr>
        <p:txBody>
          <a:bodyPr wrap="square" rtlCol="0">
            <a:spAutoFit/>
          </a:bodyPr>
          <a:lstStyle/>
          <a:p>
            <a:r>
              <a:rPr lang="en-US" dirty="0">
                <a:latin typeface="Arial"/>
                <a:cs typeface="Arial"/>
              </a:rPr>
              <a:t>A single quantum of information mysteriously appears in your QRAM that was not part of your quantum computation</a:t>
            </a:r>
            <a:endParaRPr lang="en-US" sz="1800" dirty="0">
              <a:latin typeface="Arial"/>
              <a:cs typeface="Arial"/>
            </a:endParaRPr>
          </a:p>
        </p:txBody>
      </p:sp>
    </p:spTree>
    <p:extLst>
      <p:ext uri="{BB962C8B-B14F-4D97-AF65-F5344CB8AC3E}">
        <p14:creationId xmlns:p14="http://schemas.microsoft.com/office/powerpoint/2010/main" val="3355045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749287" y="325438"/>
                <a:ext cx="8461513" cy="883252"/>
              </a:xfrm>
            </p:spPr>
            <p:txBody>
              <a:bodyPr>
                <a:normAutofit fontScale="90000"/>
              </a:bodyPr>
              <a:lstStyle/>
              <a:p>
                <a:r>
                  <a:rPr lang="en-US" sz="2700" dirty="0">
                    <a:solidFill>
                      <a:srgbClr val="DADADA">
                        <a:lumMod val="10000"/>
                      </a:srgbClr>
                    </a:solidFill>
                    <a:latin typeface="Arial" charset="0"/>
                    <a:ea typeface="Arial" charset="0"/>
                    <a:cs typeface="Arial" charset="0"/>
                    <a:sym typeface="Wingdings" pitchFamily="2" charset="2"/>
                  </a:rPr>
                  <a:t>Detect s</a:t>
                </a:r>
                <a:r>
                  <a:rPr lang="en-US" sz="2700" b="1" dirty="0">
                    <a:solidFill>
                      <a:srgbClr val="DADADA">
                        <a:lumMod val="10000"/>
                      </a:srgbClr>
                    </a:solidFill>
                    <a:latin typeface="Arial" charset="0"/>
                    <a:ea typeface="Arial" charset="0"/>
                    <a:cs typeface="Arial" charset="0"/>
                    <a:sym typeface="Wingdings" pitchFamily="2" charset="2"/>
                  </a:rPr>
                  <a:t>ingle photons via the AC Stark shift of the qubit:</a:t>
                </a:r>
                <a:br>
                  <a:rPr lang="en-US" sz="2700" b="1" dirty="0">
                    <a:solidFill>
                      <a:srgbClr val="DADADA">
                        <a:lumMod val="10000"/>
                      </a:srgbClr>
                    </a:solidFill>
                    <a:latin typeface="Arial" charset="0"/>
                    <a:ea typeface="Arial" charset="0"/>
                    <a:cs typeface="Arial" charset="0"/>
                    <a:sym typeface="Wingdings" pitchFamily="2" charset="2"/>
                  </a:rPr>
                </a:br>
                <a:r>
                  <a:rPr lang="en-US" sz="2000" b="0" dirty="0">
                    <a:solidFill>
                      <a:srgbClr val="DADADA">
                        <a:lumMod val="10000"/>
                      </a:srgbClr>
                    </a:solidFill>
                    <a:latin typeface="Arial" charset="0"/>
                    <a:ea typeface="Arial" charset="0"/>
                    <a:cs typeface="Arial" charset="0"/>
                    <a:sym typeface="Wingdings" pitchFamily="2" charset="2"/>
                  </a:rPr>
                  <a:t>Example:  Measure</a:t>
                </a:r>
                <a:r>
                  <a:rPr lang="en-US" sz="2000" b="0" dirty="0">
                    <a:solidFill>
                      <a:srgbClr val="DADADA">
                        <a:lumMod val="10000"/>
                      </a:srgbClr>
                    </a:solidFill>
                    <a:latin typeface="Cambria Math" panose="02040503050406030204" pitchFamily="18" charset="0"/>
                    <a:cs typeface="Arial" charset="0"/>
                    <a:sym typeface="Wingdings" pitchFamily="2" charset="2"/>
                  </a:rPr>
                  <a:t> </a:t>
                </a:r>
                <a:r>
                  <a:rPr lang="en-US" sz="2000" b="0" dirty="0">
                    <a:solidFill>
                      <a:srgbClr val="DADADA">
                        <a:lumMod val="10000"/>
                      </a:srgbClr>
                    </a:solidFill>
                    <a:latin typeface="Arial" charset="0"/>
                    <a:ea typeface="Arial" charset="0"/>
                    <a:cs typeface="Arial" charset="0"/>
                    <a:sym typeface="Wingdings" pitchFamily="2" charset="2"/>
                  </a:rPr>
                  <a:t>qubit </a:t>
                </a:r>
                <a14:m>
                  <m:oMath xmlns:m="http://schemas.openxmlformats.org/officeDocument/2006/math">
                    <m:r>
                      <a:rPr lang="en-US" sz="2000" b="0" dirty="0">
                        <a:solidFill>
                          <a:srgbClr val="DADADA">
                            <a:lumMod val="10000"/>
                          </a:srgbClr>
                        </a:solidFill>
                        <a:latin typeface="Cambria Math" panose="02040503050406030204" pitchFamily="18" charset="0"/>
                        <a:cs typeface="Arial" charset="0"/>
                      </a:rPr>
                      <m:t>|</m:t>
                    </m:r>
                    <m:d>
                      <m:dPr>
                        <m:begChr m:val=""/>
                        <m:endChr m:val="⟩"/>
                        <m:ctrlPr>
                          <a:rPr lang="en-US" sz="2000" b="0" i="1" dirty="0">
                            <a:solidFill>
                              <a:srgbClr val="DADADA">
                                <a:lumMod val="10000"/>
                              </a:srgbClr>
                            </a:solidFill>
                            <a:latin typeface="Cambria Math" panose="02040503050406030204" pitchFamily="18" charset="0"/>
                            <a:cs typeface="Arial" charset="0"/>
                          </a:rPr>
                        </m:ctrlPr>
                      </m:dPr>
                      <m:e>
                        <m:r>
                          <a:rPr lang="en-US" sz="2000" b="0" i="1" dirty="0">
                            <a:solidFill>
                              <a:srgbClr val="DADADA">
                                <a:lumMod val="10000"/>
                              </a:srgbClr>
                            </a:solidFill>
                            <a:latin typeface="Cambria Math" panose="02040503050406030204" pitchFamily="18" charset="0"/>
                            <a:cs typeface="Arial" charset="0"/>
                          </a:rPr>
                          <m:t>𝑔</m:t>
                        </m:r>
                      </m:e>
                    </m:d>
                    <m:r>
                      <a:rPr lang="en-US" sz="2000" b="0" i="1" dirty="0">
                        <a:solidFill>
                          <a:srgbClr val="DADADA">
                            <a:lumMod val="10000"/>
                          </a:srgbClr>
                        </a:solidFill>
                        <a:latin typeface="Cambria Math" panose="02040503050406030204" pitchFamily="18" charset="0"/>
                        <a:ea typeface="Cambria Math" panose="02040503050406030204" pitchFamily="18" charset="0"/>
                        <a:cs typeface="Arial" charset="0"/>
                      </a:rPr>
                      <m:t>→|</m:t>
                    </m:r>
                    <m:d>
                      <m:dPr>
                        <m:begChr m:val=""/>
                        <m:endChr m:val="⟩"/>
                        <m:ctrlPr>
                          <a:rPr lang="en-US" sz="2000" b="0" i="1" dirty="0">
                            <a:solidFill>
                              <a:srgbClr val="DADADA">
                                <a:lumMod val="10000"/>
                              </a:srgbClr>
                            </a:solidFill>
                            <a:latin typeface="Cambria Math" panose="02040503050406030204" pitchFamily="18" charset="0"/>
                            <a:ea typeface="Cambria Math" panose="02040503050406030204" pitchFamily="18" charset="0"/>
                            <a:cs typeface="Arial" charset="0"/>
                          </a:rPr>
                        </m:ctrlPr>
                      </m:dPr>
                      <m:e>
                        <m:r>
                          <a:rPr lang="en-US" sz="2000" b="0" i="1" dirty="0">
                            <a:solidFill>
                              <a:srgbClr val="DADADA">
                                <a:lumMod val="10000"/>
                              </a:srgbClr>
                            </a:solidFill>
                            <a:latin typeface="Cambria Math" panose="02040503050406030204" pitchFamily="18" charset="0"/>
                            <a:ea typeface="Cambria Math" panose="02040503050406030204" pitchFamily="18" charset="0"/>
                            <a:cs typeface="Arial" charset="0"/>
                          </a:rPr>
                          <m:t>𝑒</m:t>
                        </m:r>
                      </m:e>
                    </m:d>
                  </m:oMath>
                </a14:m>
                <a:r>
                  <a:rPr lang="en-US" sz="2000" b="0" dirty="0">
                    <a:solidFill>
                      <a:srgbClr val="DADADA">
                        <a:lumMod val="10000"/>
                      </a:srgbClr>
                    </a:solidFill>
                    <a:latin typeface="Arial" charset="0"/>
                    <a:ea typeface="Arial" charset="0"/>
                    <a:cs typeface="Arial" charset="0"/>
                    <a:sym typeface="Wingdings" pitchFamily="2" charset="2"/>
                  </a:rPr>
                  <a:t> transition frequencies after mimicking the DM signal by weakly driving the primary cavity mode into a coherent state with &lt;n&gt;=1</a:t>
                </a:r>
                <a:endParaRPr lang="en-US" sz="2000" b="0" dirty="0">
                  <a:latin typeface="Arial" charset="0"/>
                  <a:ea typeface="Arial" charset="0"/>
                  <a:cs typeface="Arial"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749287" y="325438"/>
                <a:ext cx="8461513" cy="883252"/>
              </a:xfrm>
              <a:blipFill>
                <a:blip r:embed="rId2"/>
                <a:stretch>
                  <a:fillRect l="-2246" t="-14085" b="-45070"/>
                </a:stretch>
              </a:blipFill>
            </p:spPr>
            <p:txBody>
              <a:bodyPr/>
              <a:lstStyle/>
              <a:p>
                <a:r>
                  <a:rPr lang="en-US">
                    <a:noFill/>
                  </a:rPr>
                  <a:t> </a:t>
                </a:r>
              </a:p>
            </p:txBody>
          </p:sp>
        </mc:Fallback>
      </mc:AlternateContent>
      <p:sp>
        <p:nvSpPr>
          <p:cNvPr id="3" name="Footer Placeholder 2"/>
          <p:cNvSpPr>
            <a:spLocks noGrp="1"/>
          </p:cNvSpPr>
          <p:nvPr>
            <p:ph type="ftr" sz="quarter" idx="11"/>
          </p:nvPr>
        </p:nvSpPr>
        <p:spPr>
          <a:xfrm>
            <a:off x="3606800" y="6324601"/>
            <a:ext cx="3937000" cy="365125"/>
          </a:xfrm>
        </p:spPr>
        <p:txBody>
          <a:bodyPr/>
          <a:lstStyle/>
          <a:p>
            <a:pPr>
              <a:defRPr/>
            </a:pPr>
            <a:r>
              <a:rPr lang="en-US">
                <a:solidFill>
                  <a:srgbClr val="000030">
                    <a:tint val="75000"/>
                  </a:srgbClr>
                </a:solidFill>
                <a:latin typeface="Calibri"/>
              </a:rPr>
              <a:t>Aaron S. Chou, USQIS Summer School 2023</a:t>
            </a:r>
            <a:endParaRPr lang="en-US" dirty="0">
              <a:solidFill>
                <a:srgbClr val="000030">
                  <a:tint val="75000"/>
                </a:srgbClr>
              </a:solidFill>
              <a:latin typeface="Calibri"/>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F3AE956-26F0-4794-8F4C-97BAC66ADD21}" type="slidenum">
              <a:rPr lang="en-US" smtClean="0">
                <a:solidFill>
                  <a:srgbClr val="000030">
                    <a:tint val="75000"/>
                  </a:srgbClr>
                </a:solidFill>
                <a:latin typeface="Calibri"/>
              </a:rPr>
              <a:pPr>
                <a:defRPr/>
              </a:pPr>
              <a:t>32</a:t>
            </a:fld>
            <a:endParaRPr lang="en-US" dirty="0">
              <a:solidFill>
                <a:srgbClr val="000030">
                  <a:tint val="75000"/>
                </a:srgbClr>
              </a:solidFill>
              <a:latin typeface="Calibri"/>
            </a:endParaRPr>
          </a:p>
        </p:txBody>
      </p:sp>
      <p:sp>
        <p:nvSpPr>
          <p:cNvPr id="5" name="Rectangle 4">
            <a:extLst>
              <a:ext uri="{FF2B5EF4-FFF2-40B4-BE49-F238E27FC236}">
                <a16:creationId xmlns:a16="http://schemas.microsoft.com/office/drawing/2014/main" id="{E33BF639-0E1D-7D49-8ED3-52BFD9DA5180}"/>
              </a:ext>
            </a:extLst>
          </p:cNvPr>
          <p:cNvSpPr/>
          <p:nvPr/>
        </p:nvSpPr>
        <p:spPr>
          <a:xfrm>
            <a:off x="1862079" y="4752837"/>
            <a:ext cx="9460829" cy="1754326"/>
          </a:xfrm>
          <a:prstGeom prst="rect">
            <a:avLst/>
          </a:prstGeom>
        </p:spPr>
        <p:txBody>
          <a:bodyPr wrap="square">
            <a:spAutoFit/>
          </a:bodyPr>
          <a:lstStyle/>
          <a:p>
            <a:pPr marL="285750" indent="-285750">
              <a:buFont typeface="Arial" panose="020B0604020202020204" pitchFamily="34" charset="0"/>
              <a:buChar char="•"/>
            </a:pPr>
            <a:r>
              <a:rPr lang="en-US" dirty="0">
                <a:solidFill>
                  <a:srgbClr val="DADADA">
                    <a:lumMod val="10000"/>
                  </a:srgbClr>
                </a:solidFill>
                <a:latin typeface="Arial" charset="0"/>
                <a:cs typeface="Arial" charset="0"/>
                <a:sym typeface="Wingdings" pitchFamily="2" charset="2"/>
              </a:rPr>
              <a:t>Quantized frequency shifts occur because the electric field of the photons induces an oscillating Cooper current and drives the qubit into nonlinearity.</a:t>
            </a:r>
          </a:p>
          <a:p>
            <a:pPr marL="285750" indent="-285750">
              <a:buFont typeface="Arial" panose="020B0604020202020204" pitchFamily="34" charset="0"/>
              <a:buChar char="•"/>
            </a:pPr>
            <a:endParaRPr lang="en-US" dirty="0">
              <a:solidFill>
                <a:srgbClr val="DADADA">
                  <a:lumMod val="10000"/>
                </a:srgbClr>
              </a:solidFill>
              <a:latin typeface="Arial" charset="0"/>
              <a:cs typeface="Arial" charset="0"/>
              <a:sym typeface="Wingdings" pitchFamily="2" charset="2"/>
            </a:endParaRPr>
          </a:p>
          <a:p>
            <a:pPr marL="285750" indent="-285750">
              <a:buFont typeface="Arial" panose="020B0604020202020204" pitchFamily="34" charset="0"/>
              <a:buChar char="•"/>
            </a:pPr>
            <a:r>
              <a:rPr lang="en-US" dirty="0">
                <a:solidFill>
                  <a:srgbClr val="DADADA">
                    <a:lumMod val="10000"/>
                  </a:srgbClr>
                </a:solidFill>
                <a:latin typeface="Arial" charset="0"/>
                <a:ea typeface="Arial" charset="0"/>
                <a:cs typeface="Arial" charset="0"/>
                <a:sym typeface="Wingdings" pitchFamily="2" charset="2"/>
              </a:rPr>
              <a:t>The measured qubit excitation spectrum exhibits a distribution of resonances which are in 1-1 correspondence with the Poisson distribution of the cavity photons.</a:t>
            </a:r>
          </a:p>
          <a:p>
            <a:pPr marL="285750" indent="-28575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22AF379E-6BD2-C642-A12A-0D6A43826B12}"/>
              </a:ext>
            </a:extLst>
          </p:cNvPr>
          <p:cNvPicPr>
            <a:picLocks noChangeAspect="1"/>
          </p:cNvPicPr>
          <p:nvPr/>
        </p:nvPicPr>
        <p:blipFill>
          <a:blip r:embed="rId3"/>
          <a:stretch>
            <a:fillRect/>
          </a:stretch>
        </p:blipFill>
        <p:spPr>
          <a:xfrm>
            <a:off x="1524000" y="1703210"/>
            <a:ext cx="9144000" cy="2700717"/>
          </a:xfrm>
          <a:prstGeom prst="rect">
            <a:avLst/>
          </a:prstGeom>
        </p:spPr>
      </p:pic>
      <p:sp>
        <p:nvSpPr>
          <p:cNvPr id="10" name="TextBox 9">
            <a:extLst>
              <a:ext uri="{FF2B5EF4-FFF2-40B4-BE49-F238E27FC236}">
                <a16:creationId xmlns:a16="http://schemas.microsoft.com/office/drawing/2014/main" id="{4212132C-7FFF-6F9D-A148-BC60D86ECAF9}"/>
              </a:ext>
            </a:extLst>
          </p:cNvPr>
          <p:cNvSpPr txBox="1"/>
          <p:nvPr/>
        </p:nvSpPr>
        <p:spPr>
          <a:xfrm>
            <a:off x="9268774" y="4084064"/>
            <a:ext cx="3191582" cy="523220"/>
          </a:xfrm>
          <a:prstGeom prst="rect">
            <a:avLst/>
          </a:prstGeom>
          <a:noFill/>
        </p:spPr>
        <p:txBody>
          <a:bodyPr wrap="square" rtlCol="0">
            <a:spAutoFit/>
          </a:bodyPr>
          <a:lstStyle/>
          <a:p>
            <a:pPr defTabSz="457200">
              <a:defRPr/>
            </a:pPr>
            <a:r>
              <a:rPr lang="en-US" sz="1400" dirty="0">
                <a:solidFill>
                  <a:prstClr val="black"/>
                </a:solidFill>
                <a:latin typeface="Arial" panose="020B0604020202020204" pitchFamily="34" charset="0"/>
                <a:cs typeface="Arial" panose="020B0604020202020204" pitchFamily="34" charset="0"/>
              </a:rPr>
              <a:t>Akash V. Dixit, </a:t>
            </a:r>
            <a:r>
              <a:rPr lang="en-US" sz="1400" dirty="0" err="1">
                <a:solidFill>
                  <a:prstClr val="black"/>
                </a:solidFill>
                <a:latin typeface="Arial" panose="020B0604020202020204" pitchFamily="34" charset="0"/>
                <a:cs typeface="Arial" panose="020B0604020202020204" pitchFamily="34" charset="0"/>
              </a:rPr>
              <a:t>et.al</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Phys.Rev.Lett</a:t>
            </a:r>
            <a:r>
              <a:rPr lang="en-US" sz="1400" dirty="0">
                <a:solidFill>
                  <a:prstClr val="black"/>
                </a:solidFill>
                <a:latin typeface="Arial" panose="020B0604020202020204" pitchFamily="34" charset="0"/>
                <a:cs typeface="Arial" panose="020B0604020202020204" pitchFamily="34" charset="0"/>
              </a:rPr>
              <a:t>. 126, 141302 (2021)</a:t>
            </a:r>
          </a:p>
        </p:txBody>
      </p:sp>
    </p:spTree>
    <p:extLst>
      <p:ext uri="{BB962C8B-B14F-4D97-AF65-F5344CB8AC3E}">
        <p14:creationId xmlns:p14="http://schemas.microsoft.com/office/powerpoint/2010/main" val="3813315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2BD5A-8A30-C14A-B426-F14519BDB655}"/>
              </a:ext>
            </a:extLst>
          </p:cNvPr>
          <p:cNvSpPr>
            <a:spLocks noGrp="1"/>
          </p:cNvSpPr>
          <p:nvPr>
            <p:ph type="title"/>
          </p:nvPr>
        </p:nvSpPr>
        <p:spPr>
          <a:xfrm>
            <a:off x="546652" y="306517"/>
            <a:ext cx="11251095" cy="411162"/>
          </a:xfrm>
        </p:spPr>
        <p:txBody>
          <a:bodyPr>
            <a:noAutofit/>
          </a:bodyPr>
          <a:lstStyle/>
          <a:p>
            <a:r>
              <a:rPr lang="en-US" dirty="0">
                <a:latin typeface="Arial" panose="020B0604020202020204" pitchFamily="34" charset="0"/>
                <a:cs typeface="Arial" panose="020B0604020202020204" pitchFamily="34" charset="0"/>
              </a:rPr>
              <a:t>Ramsey measurement: compare qubit clock speed to an external stopwatch</a:t>
            </a:r>
          </a:p>
        </p:txBody>
      </p:sp>
      <p:sp>
        <p:nvSpPr>
          <p:cNvPr id="7" name="TextBox 6">
            <a:extLst>
              <a:ext uri="{FF2B5EF4-FFF2-40B4-BE49-F238E27FC236}">
                <a16:creationId xmlns:a16="http://schemas.microsoft.com/office/drawing/2014/main" id="{B464B355-155B-9A4D-B1BE-52808ADA7AD3}"/>
              </a:ext>
            </a:extLst>
          </p:cNvPr>
          <p:cNvSpPr txBox="1"/>
          <p:nvPr/>
        </p:nvSpPr>
        <p:spPr>
          <a:xfrm>
            <a:off x="2154720" y="763032"/>
            <a:ext cx="7902945" cy="338554"/>
          </a:xfrm>
          <a:prstGeom prst="rect">
            <a:avLst/>
          </a:prstGeom>
          <a:noFill/>
        </p:spPr>
        <p:txBody>
          <a:bodyPr wrap="square" rtlCol="0">
            <a:spAutoFit/>
          </a:bodyPr>
          <a:lstStyle/>
          <a:p>
            <a:pPr>
              <a:defRPr/>
            </a:pPr>
            <a:r>
              <a:rPr lang="en-US" sz="1600" b="1" dirty="0">
                <a:solidFill>
                  <a:prstClr val="black"/>
                </a:solidFill>
                <a:latin typeface="Arial" panose="020B0604020202020204" pitchFamily="34" charset="0"/>
                <a:cs typeface="Arial" panose="020B0604020202020204" pitchFamily="34" charset="0"/>
              </a:rPr>
              <a:t>If there is a photon, the qubit runs slower.  If no photon, the qubit runs faster.</a:t>
            </a:r>
          </a:p>
        </p:txBody>
      </p:sp>
      <p:pic>
        <p:nvPicPr>
          <p:cNvPr id="18" name="Picture 17">
            <a:extLst>
              <a:ext uri="{FF2B5EF4-FFF2-40B4-BE49-F238E27FC236}">
                <a16:creationId xmlns:a16="http://schemas.microsoft.com/office/drawing/2014/main" id="{26608D2A-7AE4-CA42-922F-AEC8C21009F1}"/>
              </a:ext>
            </a:extLst>
          </p:cNvPr>
          <p:cNvPicPr>
            <a:picLocks noChangeAspect="1"/>
          </p:cNvPicPr>
          <p:nvPr/>
        </p:nvPicPr>
        <p:blipFill>
          <a:blip r:embed="rId2"/>
          <a:stretch>
            <a:fillRect/>
          </a:stretch>
        </p:blipFill>
        <p:spPr>
          <a:xfrm>
            <a:off x="3792013" y="1478073"/>
            <a:ext cx="4628358" cy="2701620"/>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4C01759-6C5E-BA42-AADE-2F7151A46D0E}"/>
                  </a:ext>
                </a:extLst>
              </p:cNvPr>
              <p:cNvSpPr txBox="1"/>
              <p:nvPr/>
            </p:nvSpPr>
            <p:spPr>
              <a:xfrm>
                <a:off x="2930013" y="4121213"/>
                <a:ext cx="2251312" cy="830997"/>
              </a:xfrm>
              <a:prstGeom prst="rect">
                <a:avLst/>
              </a:prstGeom>
              <a:solidFill>
                <a:srgbClr val="92D050">
                  <a:alpha val="46000"/>
                </a:srgbClr>
              </a:solidFill>
            </p:spPr>
            <p:txBody>
              <a:bodyPr wrap="square" rtlCol="0">
                <a:spAutoFit/>
              </a:bodyPr>
              <a:lstStyle/>
              <a:p>
                <a:pPr>
                  <a:defRPr/>
                </a:pPr>
                <a:r>
                  <a:rPr lang="en-US" sz="1600" dirty="0">
                    <a:solidFill>
                      <a:prstClr val="black"/>
                    </a:solidFill>
                    <a:latin typeface="Arial" panose="020B0604020202020204" pitchFamily="34" charset="0"/>
                    <a:cs typeface="Arial" panose="020B0604020202020204" pitchFamily="34" charset="0"/>
                  </a:rPr>
                  <a:t>Prepare initial clock </a:t>
                </a:r>
              </a:p>
              <a:p>
                <a:pPr>
                  <a:defRPr/>
                </a:pPr>
                <a:r>
                  <a:rPr lang="en-US" sz="1600" dirty="0">
                    <a:solidFill>
                      <a:prstClr val="black"/>
                    </a:solidFill>
                    <a:latin typeface="Arial" panose="020B0604020202020204" pitchFamily="34" charset="0"/>
                    <a:cs typeface="Arial" panose="020B0604020202020204" pitchFamily="34" charset="0"/>
                  </a:rPr>
                  <a:t>state with 𝜋/2</a:t>
                </a:r>
                <a:r>
                  <a:rPr lang="en-US" sz="1600" b="1" dirty="0">
                    <a:solidFill>
                      <a:prstClr val="black"/>
                    </a:solidFill>
                    <a:latin typeface="Arial" panose="020B0604020202020204" pitchFamily="34" charset="0"/>
                    <a:cs typeface="Arial" panose="020B0604020202020204" pitchFamily="34" charset="0"/>
                  </a:rPr>
                  <a:t> </a:t>
                </a:r>
                <a:r>
                  <a:rPr lang="en-US" sz="1600" dirty="0">
                    <a:solidFill>
                      <a:prstClr val="black"/>
                    </a:solidFill>
                    <a:latin typeface="Arial" panose="020B0604020202020204" pitchFamily="34" charset="0"/>
                    <a:cs typeface="Arial" panose="020B0604020202020204" pitchFamily="34" charset="0"/>
                  </a:rPr>
                  <a:t>pulse to give  </a:t>
                </a:r>
                <a14:m>
                  <m:oMath xmlns:m="http://schemas.openxmlformats.org/officeDocument/2006/math">
                    <m:r>
                      <a:rPr lang="en-US" sz="1600" i="1">
                        <a:solidFill>
                          <a:prstClr val="black"/>
                        </a:solidFill>
                        <a:latin typeface="Cambria Math" panose="02040503050406030204" pitchFamily="18" charset="0"/>
                        <a:cs typeface="Arial" panose="020B0604020202020204" pitchFamily="34" charset="0"/>
                      </a:rPr>
                      <m:t>|</m:t>
                    </m:r>
                    <m:d>
                      <m:dPr>
                        <m:begChr m:val=""/>
                        <m:endChr m:val="⟩"/>
                        <m:ctrlPr>
                          <a:rPr lang="en-US" sz="1600" i="1">
                            <a:solidFill>
                              <a:prstClr val="black"/>
                            </a:solidFill>
                            <a:latin typeface="Cambria Math" panose="02040503050406030204" pitchFamily="18" charset="0"/>
                            <a:cs typeface="Arial" panose="020B0604020202020204" pitchFamily="34" charset="0"/>
                          </a:rPr>
                        </m:ctrlPr>
                      </m:dPr>
                      <m:e>
                        <m:r>
                          <a:rPr lang="en-US" sz="1600" i="1">
                            <a:solidFill>
                              <a:prstClr val="black"/>
                            </a:solidFill>
                            <a:latin typeface="Cambria Math" panose="02040503050406030204" pitchFamily="18" charset="0"/>
                            <a:cs typeface="Arial" panose="020B0604020202020204" pitchFamily="34" charset="0"/>
                          </a:rPr>
                          <m:t>𝑔</m:t>
                        </m:r>
                      </m:e>
                    </m:d>
                    <m:r>
                      <a:rPr lang="en-US" sz="1600" i="1">
                        <a:solidFill>
                          <a:prstClr val="black"/>
                        </a:solidFill>
                        <a:latin typeface="Cambria Math" panose="02040503050406030204" pitchFamily="18" charset="0"/>
                        <a:cs typeface="Arial" panose="020B0604020202020204" pitchFamily="34" charset="0"/>
                      </a:rPr>
                      <m:t>+|</m:t>
                    </m:r>
                    <m:d>
                      <m:dPr>
                        <m:begChr m:val=""/>
                        <m:endChr m:val="⟩"/>
                        <m:ctrlPr>
                          <a:rPr lang="en-US" sz="1600" i="1">
                            <a:solidFill>
                              <a:prstClr val="black"/>
                            </a:solidFill>
                            <a:latin typeface="Cambria Math" panose="02040503050406030204" pitchFamily="18" charset="0"/>
                            <a:cs typeface="Arial" panose="020B0604020202020204" pitchFamily="34" charset="0"/>
                          </a:rPr>
                        </m:ctrlPr>
                      </m:dPr>
                      <m:e>
                        <m:r>
                          <a:rPr lang="en-US" sz="1600" i="1">
                            <a:solidFill>
                              <a:prstClr val="black"/>
                            </a:solidFill>
                            <a:latin typeface="Cambria Math" panose="02040503050406030204" pitchFamily="18" charset="0"/>
                            <a:cs typeface="Arial" panose="020B0604020202020204" pitchFamily="34" charset="0"/>
                          </a:rPr>
                          <m:t>𝑒</m:t>
                        </m:r>
                      </m:e>
                    </m:d>
                  </m:oMath>
                </a14:m>
                <a:r>
                  <a:rPr lang="en-US" sz="1600" dirty="0">
                    <a:solidFill>
                      <a:prstClr val="black"/>
                    </a:solidFill>
                    <a:latin typeface="Arial" panose="020B0604020202020204" pitchFamily="34" charset="0"/>
                    <a:cs typeface="Arial" panose="020B0604020202020204" pitchFamily="34" charset="0"/>
                  </a:rPr>
                  <a:t> state</a:t>
                </a:r>
              </a:p>
            </p:txBody>
          </p:sp>
        </mc:Choice>
        <mc:Fallback xmlns="">
          <p:sp>
            <p:nvSpPr>
              <p:cNvPr id="19" name="TextBox 18">
                <a:extLst>
                  <a:ext uri="{FF2B5EF4-FFF2-40B4-BE49-F238E27FC236}">
                    <a16:creationId xmlns:a16="http://schemas.microsoft.com/office/drawing/2014/main" id="{34C01759-6C5E-BA42-AADE-2F7151A46D0E}"/>
                  </a:ext>
                </a:extLst>
              </p:cNvPr>
              <p:cNvSpPr txBox="1">
                <a:spLocks noRot="1" noChangeAspect="1" noMove="1" noResize="1" noEditPoints="1" noAdjustHandles="1" noChangeArrowheads="1" noChangeShapeType="1" noTextEdit="1"/>
              </p:cNvSpPr>
              <p:nvPr/>
            </p:nvSpPr>
            <p:spPr>
              <a:xfrm>
                <a:off x="2930013" y="4121213"/>
                <a:ext cx="2251312" cy="830997"/>
              </a:xfrm>
              <a:prstGeom prst="rect">
                <a:avLst/>
              </a:prstGeom>
              <a:blipFill>
                <a:blip r:embed="rId3"/>
                <a:stretch>
                  <a:fillRect l="-1117" t="-1515" b="-74242"/>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5D39D250-334B-E048-881E-22EB0B1D6F50}"/>
              </a:ext>
            </a:extLst>
          </p:cNvPr>
          <p:cNvSpPr txBox="1"/>
          <p:nvPr/>
        </p:nvSpPr>
        <p:spPr>
          <a:xfrm>
            <a:off x="5220806" y="4332746"/>
            <a:ext cx="1777271" cy="1077218"/>
          </a:xfrm>
          <a:prstGeom prst="rect">
            <a:avLst/>
          </a:prstGeom>
          <a:solidFill>
            <a:srgbClr val="FFC000">
              <a:alpha val="50000"/>
            </a:srgbClr>
          </a:solidFill>
        </p:spPr>
        <p:txBody>
          <a:bodyPr wrap="square" rtlCol="0">
            <a:spAutoFit/>
          </a:bodyPr>
          <a:lstStyle/>
          <a:p>
            <a:pPr lvl="0">
              <a:defRPr/>
            </a:pPr>
            <a:r>
              <a:rPr lang="en-US" sz="1600">
                <a:solidFill>
                  <a:prstClr val="black"/>
                </a:solidFill>
                <a:latin typeface="Arial" panose="020B0604020202020204" pitchFamily="34" charset="0"/>
                <a:cs typeface="Arial" panose="020B0604020202020204" pitchFamily="34" charset="0"/>
              </a:rPr>
              <a:t>Evolve system to accumulate 𝜋 phase difference over Stark period </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134369D-9FCD-804C-AC65-4E8E272F93BF}"/>
                  </a:ext>
                </a:extLst>
              </p:cNvPr>
              <p:cNvSpPr txBox="1"/>
              <p:nvPr/>
            </p:nvSpPr>
            <p:spPr>
              <a:xfrm>
                <a:off x="7125707" y="4273613"/>
                <a:ext cx="1968332" cy="1077218"/>
              </a:xfrm>
              <a:prstGeom prst="rect">
                <a:avLst/>
              </a:prstGeom>
              <a:solidFill>
                <a:srgbClr val="92D050">
                  <a:alpha val="42000"/>
                </a:srgbClr>
              </a:solidFill>
            </p:spPr>
            <p:txBody>
              <a:bodyPr wrap="square" rtlCol="0">
                <a:spAutoFit/>
              </a:bodyPr>
              <a:lstStyle/>
              <a:p>
                <a:pPr lvl="0">
                  <a:defRPr/>
                </a:pPr>
                <a:r>
                  <a:rPr lang="en-US" sz="1600">
                    <a:solidFill>
                      <a:prstClr val="black"/>
                    </a:solidFill>
                    <a:latin typeface="Arial" panose="020B0604020202020204" pitchFamily="34" charset="0"/>
                    <a:cs typeface="Arial" panose="020B0604020202020204" pitchFamily="34" charset="0"/>
                  </a:rPr>
                  <a:t>Analyze with final 𝜋/2 pulse to map: </a:t>
                </a:r>
                <a:r>
                  <a:rPr lang="en-US" sz="1600" b="1">
                    <a:solidFill>
                      <a:prstClr val="black"/>
                    </a:solidFill>
                    <a:latin typeface="Arial" panose="020B0604020202020204" pitchFamily="34" charset="0"/>
                    <a:cs typeface="Arial" panose="020B0604020202020204" pitchFamily="34" charset="0"/>
                  </a:rPr>
                  <a:t>Even N </a:t>
                </a:r>
                <a:r>
                  <a:rPr lang="en-US" sz="1600" b="1">
                    <a:solidFill>
                      <a:prstClr val="black"/>
                    </a:solidFill>
                    <a:latin typeface="Arial" panose="020B0604020202020204" pitchFamily="34" charset="0"/>
                    <a:cs typeface="Arial" panose="020B0604020202020204" pitchFamily="34" charset="0"/>
                    <a:sym typeface="Wingdings" pitchFamily="2" charset="2"/>
                  </a:rPr>
                  <a:t></a:t>
                </a:r>
                <a14:m>
                  <m:oMath xmlns:m="http://schemas.openxmlformats.org/officeDocument/2006/math">
                    <m:r>
                      <a:rPr lang="en-US" sz="1600" b="1" dirty="0">
                        <a:solidFill>
                          <a:srgbClr val="DADADA">
                            <a:lumMod val="10000"/>
                          </a:srgbClr>
                        </a:solidFill>
                        <a:latin typeface="Cambria Math" panose="02040503050406030204" pitchFamily="18" charset="0"/>
                        <a:cs typeface="Arial" charset="0"/>
                      </a:rPr>
                      <m:t>|</m:t>
                    </m:r>
                    <m:d>
                      <m:dPr>
                        <m:begChr m:val=""/>
                        <m:endChr m:val="⟩"/>
                        <m:ctrlPr>
                          <a:rPr lang="en-US" sz="1600" b="1" i="1" dirty="0">
                            <a:solidFill>
                              <a:srgbClr val="DADADA">
                                <a:lumMod val="10000"/>
                              </a:srgbClr>
                            </a:solidFill>
                            <a:latin typeface="Cambria Math" panose="02040503050406030204" pitchFamily="18" charset="0"/>
                            <a:cs typeface="Arial" charset="0"/>
                          </a:rPr>
                        </m:ctrlPr>
                      </m:dPr>
                      <m:e>
                        <m:r>
                          <a:rPr lang="en-US" sz="1600" b="1" i="1" dirty="0">
                            <a:solidFill>
                              <a:srgbClr val="DADADA">
                                <a:lumMod val="10000"/>
                              </a:srgbClr>
                            </a:solidFill>
                            <a:latin typeface="Cambria Math" panose="02040503050406030204" pitchFamily="18" charset="0"/>
                            <a:cs typeface="Arial" charset="0"/>
                          </a:rPr>
                          <m:t>𝒈</m:t>
                        </m:r>
                      </m:e>
                    </m:d>
                  </m:oMath>
                </a14:m>
                <a:endParaRPr lang="en-US" sz="1600" b="1">
                  <a:solidFill>
                    <a:prstClr val="black"/>
                  </a:solidFill>
                  <a:latin typeface="Arial" panose="020B0604020202020204" pitchFamily="34" charset="0"/>
                  <a:cs typeface="Arial" panose="020B0604020202020204" pitchFamily="34" charset="0"/>
                  <a:sym typeface="Wingdings" pitchFamily="2" charset="2"/>
                </a:endParaRPr>
              </a:p>
              <a:p>
                <a:pPr lvl="0">
                  <a:defRPr/>
                </a:pPr>
                <a:r>
                  <a:rPr lang="en-US" sz="1600" b="1">
                    <a:solidFill>
                      <a:prstClr val="black"/>
                    </a:solidFill>
                    <a:latin typeface="Arial" panose="020B0604020202020204" pitchFamily="34" charset="0"/>
                    <a:cs typeface="Arial" panose="020B0604020202020204" pitchFamily="34" charset="0"/>
                    <a:sym typeface="Wingdings" pitchFamily="2" charset="2"/>
                  </a:rPr>
                  <a:t>Odd N </a:t>
                </a:r>
                <a:r>
                  <a:rPr lang="en-US" sz="1600" dirty="0">
                    <a:solidFill>
                      <a:srgbClr val="DADADA">
                        <a:lumMod val="10000"/>
                      </a:srgbClr>
                    </a:solidFill>
                    <a:cs typeface="Arial" charset="0"/>
                  </a:rPr>
                  <a:t> </a:t>
                </a:r>
                <a14:m>
                  <m:oMath xmlns:m="http://schemas.openxmlformats.org/officeDocument/2006/math">
                    <m:r>
                      <a:rPr lang="en-US" sz="1600" b="1" i="1" dirty="0">
                        <a:solidFill>
                          <a:srgbClr val="DADADA">
                            <a:lumMod val="10000"/>
                          </a:srgbClr>
                        </a:solidFill>
                        <a:latin typeface="Cambria Math" panose="02040503050406030204" pitchFamily="18" charset="0"/>
                        <a:cs typeface="Arial" charset="0"/>
                      </a:rPr>
                      <m:t>|</m:t>
                    </m:r>
                    <m:d>
                      <m:dPr>
                        <m:begChr m:val=""/>
                        <m:endChr m:val="⟩"/>
                        <m:ctrlPr>
                          <a:rPr lang="en-US" sz="1600" b="1" i="1" dirty="0">
                            <a:solidFill>
                              <a:srgbClr val="DADADA">
                                <a:lumMod val="10000"/>
                              </a:srgbClr>
                            </a:solidFill>
                            <a:latin typeface="Cambria Math" panose="02040503050406030204" pitchFamily="18" charset="0"/>
                            <a:ea typeface="Cambria Math" panose="02040503050406030204" pitchFamily="18" charset="0"/>
                            <a:cs typeface="Arial" charset="0"/>
                          </a:rPr>
                        </m:ctrlPr>
                      </m:dPr>
                      <m:e>
                        <m:r>
                          <a:rPr lang="en-US" sz="1600" b="1" i="1" dirty="0">
                            <a:solidFill>
                              <a:srgbClr val="DADADA">
                                <a:lumMod val="10000"/>
                              </a:srgbClr>
                            </a:solidFill>
                            <a:latin typeface="Cambria Math" panose="02040503050406030204" pitchFamily="18" charset="0"/>
                            <a:ea typeface="Cambria Math" panose="02040503050406030204" pitchFamily="18" charset="0"/>
                            <a:cs typeface="Arial" charset="0"/>
                          </a:rPr>
                          <m:t>𝒆</m:t>
                        </m:r>
                      </m:e>
                    </m:d>
                  </m:oMath>
                </a14:m>
                <a:endParaRPr lang="en-US" sz="1600" b="1">
                  <a:solidFill>
                    <a:prstClr val="black"/>
                  </a:solidFill>
                  <a:latin typeface="Arial" panose="020B0604020202020204" pitchFamily="34" charset="0"/>
                  <a:cs typeface="Arial" panose="020B0604020202020204" pitchFamily="34" charset="0"/>
                </a:endParaRPr>
              </a:p>
            </p:txBody>
          </p:sp>
        </mc:Choice>
        <mc:Fallback xmlns="">
          <p:sp>
            <p:nvSpPr>
              <p:cNvPr id="21" name="TextBox 20">
                <a:extLst>
                  <a:ext uri="{FF2B5EF4-FFF2-40B4-BE49-F238E27FC236}">
                    <a16:creationId xmlns:a16="http://schemas.microsoft.com/office/drawing/2014/main" id="{0134369D-9FCD-804C-AC65-4E8E272F93BF}"/>
                  </a:ext>
                </a:extLst>
              </p:cNvPr>
              <p:cNvSpPr txBox="1">
                <a:spLocks noRot="1" noChangeAspect="1" noMove="1" noResize="1" noEditPoints="1" noAdjustHandles="1" noChangeArrowheads="1" noChangeShapeType="1" noTextEdit="1"/>
              </p:cNvSpPr>
              <p:nvPr/>
            </p:nvSpPr>
            <p:spPr>
              <a:xfrm>
                <a:off x="7125707" y="4273613"/>
                <a:ext cx="1968332" cy="1077218"/>
              </a:xfrm>
              <a:prstGeom prst="rect">
                <a:avLst/>
              </a:prstGeom>
              <a:blipFill>
                <a:blip r:embed="rId4"/>
                <a:stretch>
                  <a:fillRect l="-1923" t="-1163" b="-54651"/>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680695D8-26FC-9540-993F-DCC1576B3E52}"/>
              </a:ext>
            </a:extLst>
          </p:cNvPr>
          <p:cNvSpPr txBox="1"/>
          <p:nvPr/>
        </p:nvSpPr>
        <p:spPr>
          <a:xfrm>
            <a:off x="1757681" y="1868093"/>
            <a:ext cx="1811063" cy="646331"/>
          </a:xfrm>
          <a:prstGeom prst="rect">
            <a:avLst/>
          </a:prstGeom>
          <a:noFill/>
        </p:spPr>
        <p:txBody>
          <a:bodyPr wrap="square" rtlCol="0">
            <a:spAutoFit/>
          </a:bodyPr>
          <a:lstStyle/>
          <a:p>
            <a:pPr>
              <a:defRPr/>
            </a:pPr>
            <a:r>
              <a:rPr lang="en-US" dirty="0">
                <a:solidFill>
                  <a:prstClr val="black"/>
                </a:solidFill>
                <a:latin typeface="Calibri"/>
              </a:rPr>
              <a:t>Ramsey interferometry</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DF5E2D2-0A2C-A04B-B127-BC57389F062D}"/>
                  </a:ext>
                </a:extLst>
              </p:cNvPr>
              <p:cNvSpPr txBox="1"/>
              <p:nvPr/>
            </p:nvSpPr>
            <p:spPr>
              <a:xfrm>
                <a:off x="4597102" y="6119258"/>
                <a:ext cx="4801949" cy="584775"/>
              </a:xfrm>
              <a:prstGeom prst="rect">
                <a:avLst/>
              </a:prstGeom>
              <a:noFill/>
            </p:spPr>
            <p:txBody>
              <a:bodyPr wrap="square" rtlCol="0">
                <a:spAutoFit/>
              </a:bodyPr>
              <a:lstStyle/>
              <a:p>
                <a:pPr lvl="0">
                  <a:defRPr/>
                </a:pPr>
                <a:r>
                  <a:rPr lang="en-US" sz="1600" dirty="0">
                    <a:solidFill>
                      <a:prstClr val="black"/>
                    </a:solidFill>
                    <a:latin typeface="Arial" panose="020B0604020202020204" pitchFamily="34" charset="0"/>
                    <a:cs typeface="Arial" panose="020B0604020202020204" pitchFamily="34" charset="0"/>
                  </a:rPr>
                  <a:t>M</a:t>
                </a:r>
                <a:r>
                  <a:rPr lang="en-US" sz="1600" dirty="0" err="1">
                    <a:solidFill>
                      <a:prstClr val="black"/>
                    </a:solidFill>
                    <a:latin typeface="Arial" panose="020B0604020202020204" pitchFamily="34" charset="0"/>
                    <a:cs typeface="Arial" panose="020B0604020202020204" pitchFamily="34" charset="0"/>
                  </a:rPr>
                  <a:t>easure</a:t>
                </a:r>
                <a:r>
                  <a:rPr lang="en-US" sz="1600" dirty="0">
                    <a:solidFill>
                      <a:prstClr val="black"/>
                    </a:solidFill>
                    <a:latin typeface="Arial" panose="020B0604020202020204" pitchFamily="34" charset="0"/>
                    <a:cs typeface="Arial" panose="020B0604020202020204" pitchFamily="34" charset="0"/>
                  </a:rPr>
                  <a:t> final qubit state  </a:t>
                </a:r>
                <a14:m>
                  <m:oMath xmlns:m="http://schemas.openxmlformats.org/officeDocument/2006/math">
                    <m:r>
                      <a:rPr lang="en-US" sz="1600" dirty="0">
                        <a:solidFill>
                          <a:srgbClr val="DADADA">
                            <a:lumMod val="10000"/>
                          </a:srgbClr>
                        </a:solidFill>
                        <a:latin typeface="Cambria Math" panose="02040503050406030204" pitchFamily="18" charset="0"/>
                        <a:cs typeface="Arial" charset="0"/>
                      </a:rPr>
                      <m:t>|</m:t>
                    </m:r>
                    <m:d>
                      <m:dPr>
                        <m:begChr m:val=""/>
                        <m:endChr m:val="⟩"/>
                        <m:ctrlPr>
                          <a:rPr lang="en-US" sz="1600" i="1" dirty="0">
                            <a:solidFill>
                              <a:srgbClr val="DADADA">
                                <a:lumMod val="10000"/>
                              </a:srgbClr>
                            </a:solidFill>
                            <a:latin typeface="Cambria Math" panose="02040503050406030204" pitchFamily="18" charset="0"/>
                            <a:cs typeface="Arial" charset="0"/>
                          </a:rPr>
                        </m:ctrlPr>
                      </m:dPr>
                      <m:e>
                        <m:r>
                          <a:rPr lang="en-US" sz="1600" i="1" dirty="0">
                            <a:solidFill>
                              <a:srgbClr val="DADADA">
                                <a:lumMod val="10000"/>
                              </a:srgbClr>
                            </a:solidFill>
                            <a:latin typeface="Cambria Math" panose="02040503050406030204" pitchFamily="18" charset="0"/>
                            <a:cs typeface="Arial" charset="0"/>
                          </a:rPr>
                          <m:t>𝑔</m:t>
                        </m:r>
                      </m:e>
                    </m:d>
                    <m:r>
                      <a:rPr lang="en-US" sz="1600" i="1" dirty="0">
                        <a:solidFill>
                          <a:srgbClr val="DADADA">
                            <a:lumMod val="10000"/>
                          </a:srgbClr>
                        </a:solidFill>
                        <a:latin typeface="Cambria Math" panose="02040503050406030204" pitchFamily="18" charset="0"/>
                        <a:cs typeface="Arial" charset="0"/>
                      </a:rPr>
                      <m:t> </m:t>
                    </m:r>
                    <m:r>
                      <a:rPr lang="en-US" sz="1600" i="1" dirty="0">
                        <a:solidFill>
                          <a:srgbClr val="DADADA">
                            <a:lumMod val="10000"/>
                          </a:srgbClr>
                        </a:solidFill>
                        <a:latin typeface="Cambria Math" panose="02040503050406030204" pitchFamily="18" charset="0"/>
                        <a:cs typeface="Arial" charset="0"/>
                      </a:rPr>
                      <m:t>𝑜𝑟</m:t>
                    </m:r>
                    <m:r>
                      <a:rPr lang="en-US" sz="1600" i="1" dirty="0">
                        <a:solidFill>
                          <a:srgbClr val="DADADA">
                            <a:lumMod val="10000"/>
                          </a:srgbClr>
                        </a:solidFill>
                        <a:latin typeface="Cambria Math" panose="02040503050406030204" pitchFamily="18" charset="0"/>
                        <a:cs typeface="Arial" charset="0"/>
                      </a:rPr>
                      <m:t> |</m:t>
                    </m:r>
                    <m:d>
                      <m:dPr>
                        <m:begChr m:val=""/>
                        <m:endChr m:val="⟩"/>
                        <m:ctrlPr>
                          <a:rPr lang="en-US" sz="1600" i="1" dirty="0">
                            <a:solidFill>
                              <a:srgbClr val="DADADA">
                                <a:lumMod val="10000"/>
                              </a:srgbClr>
                            </a:solidFill>
                            <a:latin typeface="Cambria Math" panose="02040503050406030204" pitchFamily="18" charset="0"/>
                            <a:ea typeface="Cambria Math" panose="02040503050406030204" pitchFamily="18" charset="0"/>
                            <a:cs typeface="Arial" charset="0"/>
                          </a:rPr>
                        </m:ctrlPr>
                      </m:dPr>
                      <m:e>
                        <m:r>
                          <a:rPr lang="en-US" sz="1600" i="1" dirty="0">
                            <a:solidFill>
                              <a:srgbClr val="DADADA">
                                <a:lumMod val="10000"/>
                              </a:srgbClr>
                            </a:solidFill>
                            <a:latin typeface="Cambria Math" panose="02040503050406030204" pitchFamily="18" charset="0"/>
                            <a:ea typeface="Cambria Math" panose="02040503050406030204" pitchFamily="18" charset="0"/>
                            <a:cs typeface="Arial" charset="0"/>
                          </a:rPr>
                          <m:t>𝑒</m:t>
                        </m:r>
                      </m:e>
                    </m:d>
                  </m:oMath>
                </a14:m>
                <a:r>
                  <a:rPr lang="en-US" sz="1600" dirty="0">
                    <a:solidFill>
                      <a:srgbClr val="DADADA">
                        <a:lumMod val="10000"/>
                      </a:srgbClr>
                    </a:solidFill>
                    <a:latin typeface="Arial" panose="020B0604020202020204" pitchFamily="34" charset="0"/>
                    <a:ea typeface="Arial" charset="0"/>
                    <a:cs typeface="Arial" panose="020B0604020202020204" pitchFamily="34" charset="0"/>
                    <a:sym typeface="Wingdings" pitchFamily="2" charset="2"/>
                  </a:rPr>
                  <a:t> </a:t>
                </a:r>
                <a:r>
                  <a:rPr lang="en-US" sz="1600" dirty="0">
                    <a:solidFill>
                      <a:prstClr val="black"/>
                    </a:solidFill>
                    <a:latin typeface="Arial" panose="020B0604020202020204" pitchFamily="34" charset="0"/>
                    <a:cs typeface="Arial" panose="020B0604020202020204" pitchFamily="34" charset="0"/>
                  </a:rPr>
                  <a:t>via freq. shift of an auxiliary cavity mode.</a:t>
                </a:r>
              </a:p>
            </p:txBody>
          </p:sp>
        </mc:Choice>
        <mc:Fallback xmlns="">
          <p:sp>
            <p:nvSpPr>
              <p:cNvPr id="5" name="TextBox 4">
                <a:extLst>
                  <a:ext uri="{FF2B5EF4-FFF2-40B4-BE49-F238E27FC236}">
                    <a16:creationId xmlns:a16="http://schemas.microsoft.com/office/drawing/2014/main" id="{6DF5E2D2-0A2C-A04B-B127-BC57389F062D}"/>
                  </a:ext>
                </a:extLst>
              </p:cNvPr>
              <p:cNvSpPr txBox="1">
                <a:spLocks noRot="1" noChangeAspect="1" noMove="1" noResize="1" noEditPoints="1" noAdjustHandles="1" noChangeArrowheads="1" noChangeShapeType="1" noTextEdit="1"/>
              </p:cNvSpPr>
              <p:nvPr/>
            </p:nvSpPr>
            <p:spPr>
              <a:xfrm>
                <a:off x="4597102" y="6119258"/>
                <a:ext cx="4801949" cy="584775"/>
              </a:xfrm>
              <a:prstGeom prst="rect">
                <a:avLst/>
              </a:prstGeom>
              <a:blipFill>
                <a:blip r:embed="rId5"/>
                <a:stretch>
                  <a:fillRect l="-526" t="-61702" r="-789" b="-65957"/>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4305F14D-2E88-394E-B226-5A7974AE0AB4}"/>
              </a:ext>
            </a:extLst>
          </p:cNvPr>
          <p:cNvSpPr txBox="1"/>
          <p:nvPr/>
        </p:nvSpPr>
        <p:spPr>
          <a:xfrm>
            <a:off x="3568745" y="5624829"/>
            <a:ext cx="6394921" cy="369332"/>
          </a:xfrm>
          <a:prstGeom prst="rect">
            <a:avLst/>
          </a:prstGeom>
          <a:solidFill>
            <a:srgbClr val="FFFF00"/>
          </a:solidFill>
        </p:spPr>
        <p:txBody>
          <a:bodyPr wrap="square" rtlCol="0">
            <a:spAutoFit/>
          </a:bodyPr>
          <a:lstStyle/>
          <a:p>
            <a:r>
              <a:rPr lang="en-US" b="1" dirty="0">
                <a:latin typeface="Arial" panose="020B0604020202020204" pitchFamily="34" charset="0"/>
                <a:cs typeface="Arial" panose="020B0604020202020204" pitchFamily="34" charset="0"/>
              </a:rPr>
              <a:t>The qubit’s “spin” flips only if a cavity photon is present.</a:t>
            </a:r>
          </a:p>
        </p:txBody>
      </p:sp>
      <p:sp>
        <p:nvSpPr>
          <p:cNvPr id="29" name="Footer Placeholder 28">
            <a:extLst>
              <a:ext uri="{FF2B5EF4-FFF2-40B4-BE49-F238E27FC236}">
                <a16:creationId xmlns:a16="http://schemas.microsoft.com/office/drawing/2014/main" id="{8083F002-2AF5-DA4D-9284-15126E71DA40}"/>
              </a:ext>
            </a:extLst>
          </p:cNvPr>
          <p:cNvSpPr>
            <a:spLocks noGrp="1"/>
          </p:cNvSpPr>
          <p:nvPr>
            <p:ph type="ftr" sz="quarter" idx="11"/>
          </p:nvPr>
        </p:nvSpPr>
        <p:spPr>
          <a:xfrm>
            <a:off x="1524000" y="6492876"/>
            <a:ext cx="2438400" cy="365125"/>
          </a:xfrm>
        </p:spPr>
        <p:txBody>
          <a:bodyPr/>
          <a:lstStyle/>
          <a:p>
            <a:pPr>
              <a:defRPr/>
            </a:pPr>
            <a:r>
              <a:rPr lang="es-ES_tradnl">
                <a:solidFill>
                  <a:prstClr val="black"/>
                </a:solidFill>
              </a:rPr>
              <a:t>Aaron S. Chou, USQIS Summer School 2023</a:t>
            </a:r>
            <a:endParaRPr lang="en-US" dirty="0">
              <a:solidFill>
                <a:prstClr val="black"/>
              </a:solidFill>
            </a:endParaRPr>
          </a:p>
        </p:txBody>
      </p:sp>
      <p:sp>
        <p:nvSpPr>
          <p:cNvPr id="30" name="Slide Number Placeholder 29">
            <a:extLst>
              <a:ext uri="{FF2B5EF4-FFF2-40B4-BE49-F238E27FC236}">
                <a16:creationId xmlns:a16="http://schemas.microsoft.com/office/drawing/2014/main" id="{4769F64F-75E7-AD49-8BCF-F34A1E51DE7D}"/>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F3AE956-26F0-4794-8F4C-97BAC66ADD21}" type="slidenum">
              <a:rPr lang="en-US" smtClean="0">
                <a:solidFill>
                  <a:srgbClr val="000030">
                    <a:tint val="75000"/>
                  </a:srgbClr>
                </a:solidFill>
                <a:latin typeface="Calibri"/>
              </a:rPr>
              <a:pPr/>
              <a:t>33</a:t>
            </a:fld>
            <a:endParaRPr lang="en-US"/>
          </a:p>
        </p:txBody>
      </p:sp>
      <p:pic>
        <p:nvPicPr>
          <p:cNvPr id="4" name="Picture 3">
            <a:extLst>
              <a:ext uri="{FF2B5EF4-FFF2-40B4-BE49-F238E27FC236}">
                <a16:creationId xmlns:a16="http://schemas.microsoft.com/office/drawing/2014/main" id="{A641D80B-11BB-E939-2098-ADF096F63F1E}"/>
              </a:ext>
            </a:extLst>
          </p:cNvPr>
          <p:cNvPicPr>
            <a:picLocks noChangeAspect="1"/>
          </p:cNvPicPr>
          <p:nvPr/>
        </p:nvPicPr>
        <p:blipFill>
          <a:blip r:embed="rId6"/>
          <a:stretch>
            <a:fillRect/>
          </a:stretch>
        </p:blipFill>
        <p:spPr>
          <a:xfrm>
            <a:off x="8839201" y="1347390"/>
            <a:ext cx="1714523" cy="1202725"/>
          </a:xfrm>
          <a:prstGeom prst="rect">
            <a:avLst/>
          </a:prstGeom>
        </p:spPr>
      </p:pic>
      <p:sp>
        <p:nvSpPr>
          <p:cNvPr id="6" name="TextBox 5">
            <a:extLst>
              <a:ext uri="{FF2B5EF4-FFF2-40B4-BE49-F238E27FC236}">
                <a16:creationId xmlns:a16="http://schemas.microsoft.com/office/drawing/2014/main" id="{A8F404D4-B805-9B10-B463-2A59CF2D5E36}"/>
              </a:ext>
            </a:extLst>
          </p:cNvPr>
          <p:cNvSpPr txBox="1"/>
          <p:nvPr/>
        </p:nvSpPr>
        <p:spPr>
          <a:xfrm>
            <a:off x="1983123" y="5683453"/>
            <a:ext cx="1460656" cy="300660"/>
          </a:xfrm>
          <a:prstGeom prst="rect">
            <a:avLst/>
          </a:prstGeom>
          <a:noFill/>
        </p:spPr>
        <p:txBody>
          <a:bodyPr wrap="none" rtlCol="0">
            <a:spAutoFit/>
          </a:bodyPr>
          <a:lstStyle/>
          <a:p>
            <a:pPr>
              <a:lnSpc>
                <a:spcPct val="75000"/>
              </a:lnSpc>
            </a:pPr>
            <a:r>
              <a:rPr lang="en-US" dirty="0">
                <a:solidFill>
                  <a:schemeClr val="accent4">
                    <a:lumMod val="10000"/>
                  </a:schemeClr>
                </a:solidFill>
                <a:latin typeface="Arial" charset="0"/>
                <a:ea typeface="Arial" charset="0"/>
                <a:cs typeface="Arial" charset="0"/>
              </a:rPr>
              <a:t>If N = 0 or 1:</a:t>
            </a:r>
          </a:p>
        </p:txBody>
      </p:sp>
    </p:spTree>
    <p:extLst>
      <p:ext uri="{BB962C8B-B14F-4D97-AF65-F5344CB8AC3E}">
        <p14:creationId xmlns:p14="http://schemas.microsoft.com/office/powerpoint/2010/main" val="878202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4F2D1-C386-4298-B6DE-B2FED9261E1B}"/>
              </a:ext>
            </a:extLst>
          </p:cNvPr>
          <p:cNvSpPr>
            <a:spLocks noGrp="1"/>
          </p:cNvSpPr>
          <p:nvPr>
            <p:ph type="title"/>
          </p:nvPr>
        </p:nvSpPr>
        <p:spPr>
          <a:xfrm>
            <a:off x="1702595" y="321356"/>
            <a:ext cx="8786809" cy="994172"/>
          </a:xfrm>
        </p:spPr>
        <p:txBody>
          <a:bodyPr>
            <a:normAutofit/>
          </a:bodyPr>
          <a:lstStyle/>
          <a:p>
            <a:r>
              <a:rPr lang="en-US" sz="3000" dirty="0">
                <a:latin typeface="Swis721 Lt BT" panose="020B0403020202020204" pitchFamily="34" charset="0"/>
              </a:rPr>
              <a:t>Repeated Ramsey photon number parity measurements to mitigate qubit errors</a:t>
            </a:r>
            <a:endParaRPr lang="en-IN" sz="3000" dirty="0">
              <a:latin typeface="Swis721 Lt BT" panose="020B0403020202020204" pitchFamily="34" charset="0"/>
            </a:endParaRPr>
          </a:p>
        </p:txBody>
      </p:sp>
      <p:sp>
        <p:nvSpPr>
          <p:cNvPr id="14" name="6.011 GHz">
            <a:extLst>
              <a:ext uri="{FF2B5EF4-FFF2-40B4-BE49-F238E27FC236}">
                <a16:creationId xmlns:a16="http://schemas.microsoft.com/office/drawing/2014/main" id="{CE295773-4261-4BF7-A7F9-9AEFA556030B}"/>
              </a:ext>
            </a:extLst>
          </p:cNvPr>
          <p:cNvSpPr txBox="1"/>
          <p:nvPr/>
        </p:nvSpPr>
        <p:spPr>
          <a:xfrm>
            <a:off x="8942546" y="1786686"/>
            <a:ext cx="108267" cy="431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8" tIns="53578" rIns="53578" bIns="53578" anchor="ctr">
            <a:spAutoFit/>
          </a:bodyPr>
          <a:lstStyle>
            <a:lvl1pPr>
              <a:defRPr sz="4500"/>
            </a:lvl1pPr>
          </a:lstStyle>
          <a:p>
            <a:endParaRPr sz="2100" dirty="0">
              <a:latin typeface="Swis721 Lt BT" panose="020B0403020202020204" pitchFamily="34" charset="0"/>
            </a:endParaRPr>
          </a:p>
        </p:txBody>
      </p:sp>
      <p:sp>
        <p:nvSpPr>
          <p:cNvPr id="25" name="Footer Placeholder 5">
            <a:extLst>
              <a:ext uri="{FF2B5EF4-FFF2-40B4-BE49-F238E27FC236}">
                <a16:creationId xmlns:a16="http://schemas.microsoft.com/office/drawing/2014/main" id="{D6846CB6-0C30-4043-9320-9AF010CAAD5E}"/>
              </a:ext>
            </a:extLst>
          </p:cNvPr>
          <p:cNvSpPr>
            <a:spLocks noGrp="1"/>
          </p:cNvSpPr>
          <p:nvPr>
            <p:ph type="ftr" sz="quarter" idx="11"/>
          </p:nvPr>
        </p:nvSpPr>
        <p:spPr>
          <a:xfrm>
            <a:off x="8504538" y="6279717"/>
            <a:ext cx="3086100" cy="273844"/>
          </a:xfrm>
        </p:spPr>
        <p:txBody>
          <a:bodyPr/>
          <a:lstStyle/>
          <a:p>
            <a:r>
              <a:rPr lang="en-US" sz="750" dirty="0">
                <a:latin typeface="+mj-lt"/>
              </a:rPr>
              <a:t>Aaron S. Chou, USQIS Summer School 2023</a:t>
            </a:r>
            <a:endParaRPr lang="en-IN" sz="750" dirty="0">
              <a:latin typeface="+mj-lt"/>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E33FABC-A8ED-419F-846B-41425A34D7E3}"/>
                  </a:ext>
                </a:extLst>
              </p:cNvPr>
              <p:cNvSpPr txBox="1"/>
              <p:nvPr/>
            </p:nvSpPr>
            <p:spPr>
              <a:xfrm>
                <a:off x="3391300" y="1806622"/>
                <a:ext cx="5409398" cy="551177"/>
              </a:xfrm>
              <a:prstGeom prst="rect">
                <a:avLst/>
              </a:prstGeom>
              <a:noFill/>
              <a:ln>
                <a:noFill/>
              </a:ln>
            </p:spPr>
            <p:txBody>
              <a:bodyPr wrap="square" lIns="0" tIns="0" rIns="0" bIns="0" rtlCol="0">
                <a:spAutoFit/>
              </a:bodyPr>
              <a:lstStyle/>
              <a:p>
                <a14:m>
                  <m:oMath xmlns:m="http://schemas.openxmlformats.org/officeDocument/2006/math">
                    <m:acc>
                      <m:accPr>
                        <m:chr m:val="̂"/>
                        <m:ctrlPr>
                          <a:rPr lang="en-IN" sz="2700" i="1">
                            <a:latin typeface="Cambria Math" panose="02040503050406030204" pitchFamily="18" charset="0"/>
                            <a:ea typeface="Cambria Math" panose="02040503050406030204" pitchFamily="18" charset="0"/>
                          </a:rPr>
                        </m:ctrlPr>
                      </m:accPr>
                      <m:e>
                        <m:r>
                          <a:rPr lang="en-IN" sz="2700" i="1">
                            <a:latin typeface="Cambria Math" panose="02040503050406030204" pitchFamily="18" charset="0"/>
                            <a:ea typeface="Cambria Math" panose="02040503050406030204" pitchFamily="18" charset="0"/>
                          </a:rPr>
                          <m:t>ℋ</m:t>
                        </m:r>
                      </m:e>
                    </m:acc>
                    <m:r>
                      <a:rPr lang="en-IN" sz="2700" i="1">
                        <a:latin typeface="Cambria Math" panose="02040503050406030204" pitchFamily="18" charset="0"/>
                        <a:ea typeface="Cambria Math" panose="02040503050406030204" pitchFamily="18" charset="0"/>
                      </a:rPr>
                      <m:t> </m:t>
                    </m:r>
                  </m:oMath>
                </a14:m>
                <a:r>
                  <a:rPr lang="en-IN" sz="2700" dirty="0">
                    <a:latin typeface="Swis721 Lt BT" panose="020B0403020202020204" pitchFamily="34" charset="0"/>
                    <a:ea typeface="Cambria Math" panose="02040503050406030204" pitchFamily="18" charset="0"/>
                  </a:rPr>
                  <a:t>=</a:t>
                </a:r>
                <a14:m>
                  <m:oMath xmlns:m="http://schemas.openxmlformats.org/officeDocument/2006/math">
                    <m:r>
                      <a:rPr lang="en-IN" sz="2700">
                        <a:latin typeface="Cambria Math" panose="02040503050406030204" pitchFamily="18" charset="0"/>
                        <a:ea typeface="Cambria Math" panose="02040503050406030204" pitchFamily="18" charset="0"/>
                      </a:rPr>
                      <m:t> </m:t>
                    </m:r>
                    <m:r>
                      <a:rPr lang="en-US" sz="2700">
                        <a:latin typeface="Cambria Math" panose="02040503050406030204" pitchFamily="18" charset="0"/>
                        <a:ea typeface="Cambria Math" panose="02040503050406030204" pitchFamily="18" charset="0"/>
                      </a:rPr>
                      <m:t> </m:t>
                    </m:r>
                    <m:sSup>
                      <m:sSupPr>
                        <m:ctrlPr>
                          <a:rPr lang="en-IN" sz="2700" i="1">
                            <a:latin typeface="Cambria Math" panose="02040503050406030204" pitchFamily="18" charset="0"/>
                            <a:ea typeface="Cambria Math" panose="02040503050406030204" pitchFamily="18" charset="0"/>
                          </a:rPr>
                        </m:ctrlPr>
                      </m:sSupPr>
                      <m:e>
                        <m:r>
                          <a:rPr lang="en-US" sz="2700" i="1" dirty="0">
                            <a:latin typeface="Cambria Math" panose="02040503050406030204" pitchFamily="18" charset="0"/>
                            <a:ea typeface="Cambria Math" panose="02040503050406030204" pitchFamily="18" charset="0"/>
                          </a:rPr>
                          <m:t>𝜔</m:t>
                        </m:r>
                        <m:r>
                          <a:rPr lang="en-US" sz="2700" i="1" baseline="-25000" dirty="0">
                            <a:latin typeface="Cambria Math" panose="02040503050406030204" pitchFamily="18" charset="0"/>
                            <a:ea typeface="Cambria Math" panose="02040503050406030204" pitchFamily="18" charset="0"/>
                          </a:rPr>
                          <m:t>𝑐</m:t>
                        </m:r>
                      </m:e>
                      <m:sup>
                        <m:r>
                          <a:rPr lang="en-US" sz="2700" i="1" baseline="-25000">
                            <a:latin typeface="Cambria Math" panose="02040503050406030204" pitchFamily="18" charset="0"/>
                            <a:ea typeface="Cambria Math" panose="02040503050406030204" pitchFamily="18" charset="0"/>
                          </a:rPr>
                          <m:t> </m:t>
                        </m:r>
                      </m:sup>
                    </m:sSup>
                    <m:sSup>
                      <m:sSupPr>
                        <m:ctrlPr>
                          <a:rPr lang="en-US" sz="2700" i="1">
                            <a:latin typeface="Cambria Math" panose="02040503050406030204" pitchFamily="18" charset="0"/>
                            <a:ea typeface="Cambria Math" panose="02040503050406030204" pitchFamily="18" charset="0"/>
                          </a:rPr>
                        </m:ctrlPr>
                      </m:sSupPr>
                      <m:e>
                        <m:r>
                          <a:rPr lang="en-US" sz="2700" i="1">
                            <a:latin typeface="Cambria Math" panose="02040503050406030204" pitchFamily="18" charset="0"/>
                            <a:ea typeface="Cambria Math" panose="02040503050406030204" pitchFamily="18" charset="0"/>
                          </a:rPr>
                          <m:t>𝑎</m:t>
                        </m:r>
                      </m:e>
                      <m:sup>
                        <m:r>
                          <a:rPr lang="en-US" sz="2700" i="1">
                            <a:latin typeface="Cambria Math" panose="02040503050406030204" pitchFamily="18" charset="0"/>
                            <a:ea typeface="Cambria Math" panose="02040503050406030204" pitchFamily="18" charset="0"/>
                          </a:rPr>
                          <m:t>†</m:t>
                        </m:r>
                      </m:sup>
                    </m:sSup>
                    <m:r>
                      <a:rPr lang="en-US" sz="2700" i="1">
                        <a:latin typeface="Cambria Math" panose="02040503050406030204" pitchFamily="18" charset="0"/>
                        <a:ea typeface="Cambria Math" panose="02040503050406030204" pitchFamily="18" charset="0"/>
                      </a:rPr>
                      <m:t>𝑎</m:t>
                    </m:r>
                    <m:r>
                      <a:rPr lang="en-IN" sz="2700">
                        <a:latin typeface="Cambria Math" panose="02040503050406030204" pitchFamily="18" charset="0"/>
                        <a:ea typeface="Cambria Math" panose="02040503050406030204" pitchFamily="18" charset="0"/>
                      </a:rPr>
                      <m:t>  </m:t>
                    </m:r>
                    <m:r>
                      <a:rPr lang="en-US" sz="2700">
                        <a:latin typeface="Cambria Math" panose="02040503050406030204" pitchFamily="18" charset="0"/>
                        <a:ea typeface="Cambria Math" panose="02040503050406030204" pitchFamily="18" charset="0"/>
                      </a:rPr>
                      <m:t>+</m:t>
                    </m:r>
                    <m:r>
                      <a:rPr lang="en-IN" sz="2700" i="1">
                        <a:latin typeface="Cambria Math" panose="02040503050406030204" pitchFamily="18" charset="0"/>
                        <a:ea typeface="Cambria Math" panose="02040503050406030204" pitchFamily="18" charset="0"/>
                      </a:rPr>
                      <m:t>  </m:t>
                    </m:r>
                    <m:r>
                      <a:rPr lang="en-US" sz="2700" i="1">
                        <a:latin typeface="Cambria Math" panose="02040503050406030204" pitchFamily="18" charset="0"/>
                        <a:ea typeface="Cambria Math" panose="02040503050406030204" pitchFamily="18" charset="0"/>
                      </a:rPr>
                      <m:t>𝜔</m:t>
                    </m:r>
                    <m:r>
                      <a:rPr lang="en-US" sz="2700" i="1" baseline="-25000">
                        <a:latin typeface="Cambria Math" panose="02040503050406030204" pitchFamily="18" charset="0"/>
                        <a:ea typeface="Cambria Math" panose="02040503050406030204" pitchFamily="18" charset="0"/>
                      </a:rPr>
                      <m:t>𝑞</m:t>
                    </m:r>
                    <m:f>
                      <m:fPr>
                        <m:ctrlPr>
                          <a:rPr lang="en-IN" sz="2700" i="1">
                            <a:latin typeface="Cambria Math" panose="02040503050406030204" pitchFamily="18" charset="0"/>
                          </a:rPr>
                        </m:ctrlPr>
                      </m:fPr>
                      <m:num>
                        <m:sSub>
                          <m:sSubPr>
                            <m:ctrlPr>
                              <a:rPr lang="en-IN" sz="2700" i="1">
                                <a:latin typeface="Cambria Math" panose="02040503050406030204" pitchFamily="18" charset="0"/>
                              </a:rPr>
                            </m:ctrlPr>
                          </m:sSubPr>
                          <m:e>
                            <m:r>
                              <a:rPr lang="en-IN" sz="2700" i="1">
                                <a:latin typeface="Cambria Math" panose="02040503050406030204" pitchFamily="18" charset="0"/>
                              </a:rPr>
                              <m:t>𝜎</m:t>
                            </m:r>
                          </m:e>
                          <m:sub>
                            <m:r>
                              <a:rPr lang="en-IN" sz="2700" i="1">
                                <a:latin typeface="Cambria Math" panose="02040503050406030204" pitchFamily="18" charset="0"/>
                              </a:rPr>
                              <m:t>𝑧</m:t>
                            </m:r>
                          </m:sub>
                        </m:sSub>
                      </m:num>
                      <m:den>
                        <m:r>
                          <a:rPr lang="en-IN" sz="2700" i="1">
                            <a:latin typeface="Cambria Math" panose="02040503050406030204" pitchFamily="18" charset="0"/>
                          </a:rPr>
                          <m:t>2</m:t>
                        </m:r>
                      </m:den>
                    </m:f>
                    <m:r>
                      <a:rPr lang="en-IN" sz="2700" i="1">
                        <a:latin typeface="Cambria Math" panose="02040503050406030204" pitchFamily="18" charset="0"/>
                      </a:rPr>
                      <m:t> + </m:t>
                    </m:r>
                    <m:r>
                      <a:rPr lang="en-IN" sz="2700" i="1">
                        <a:latin typeface="Cambria Math" panose="02040503050406030204" pitchFamily="18" charset="0"/>
                        <a:ea typeface="Cambria Math" panose="02040503050406030204" pitchFamily="18" charset="0"/>
                      </a:rPr>
                      <m:t>2</m:t>
                    </m:r>
                    <m:r>
                      <a:rPr lang="en-IN" sz="2700" i="1">
                        <a:latin typeface="Cambria Math" panose="02040503050406030204" pitchFamily="18" charset="0"/>
                        <a:ea typeface="Cambria Math" panose="02040503050406030204" pitchFamily="18" charset="0"/>
                      </a:rPr>
                      <m:t>𝜒</m:t>
                    </m:r>
                    <m:sSup>
                      <m:sSupPr>
                        <m:ctrlPr>
                          <a:rPr lang="en-IN" sz="2700" i="1">
                            <a:latin typeface="Cambria Math" panose="02040503050406030204" pitchFamily="18" charset="0"/>
                            <a:ea typeface="Cambria Math" panose="02040503050406030204" pitchFamily="18" charset="0"/>
                          </a:rPr>
                        </m:ctrlPr>
                      </m:sSupPr>
                      <m:e>
                        <m:r>
                          <a:rPr lang="en-IN" sz="2700" i="1">
                            <a:latin typeface="Cambria Math" panose="02040503050406030204" pitchFamily="18" charset="0"/>
                            <a:ea typeface="Cambria Math" panose="02040503050406030204" pitchFamily="18" charset="0"/>
                          </a:rPr>
                          <m:t> </m:t>
                        </m:r>
                        <m:r>
                          <a:rPr lang="en-IN" sz="2700" i="1">
                            <a:latin typeface="Cambria Math" panose="02040503050406030204" pitchFamily="18" charset="0"/>
                            <a:ea typeface="Cambria Math" panose="02040503050406030204" pitchFamily="18" charset="0"/>
                          </a:rPr>
                          <m:t>𝑎</m:t>
                        </m:r>
                      </m:e>
                      <m:sup>
                        <m:r>
                          <a:rPr lang="en-IN" sz="2700">
                            <a:latin typeface="Cambria Math" panose="02040503050406030204" pitchFamily="18" charset="0"/>
                            <a:ea typeface="Cambria Math" panose="02040503050406030204" pitchFamily="18" charset="0"/>
                          </a:rPr>
                          <m:t>†</m:t>
                        </m:r>
                      </m:sup>
                    </m:sSup>
                    <m:r>
                      <a:rPr lang="en-IN" sz="2700" i="1">
                        <a:latin typeface="Cambria Math" panose="02040503050406030204" pitchFamily="18" charset="0"/>
                        <a:ea typeface="Cambria Math" panose="02040503050406030204" pitchFamily="18" charset="0"/>
                      </a:rPr>
                      <m:t>𝑎</m:t>
                    </m:r>
                    <m:f>
                      <m:fPr>
                        <m:ctrlPr>
                          <a:rPr lang="en-IN" sz="2700" i="1">
                            <a:latin typeface="Cambria Math" panose="02040503050406030204" pitchFamily="18" charset="0"/>
                          </a:rPr>
                        </m:ctrlPr>
                      </m:fPr>
                      <m:num>
                        <m:sSub>
                          <m:sSubPr>
                            <m:ctrlPr>
                              <a:rPr lang="en-IN" sz="2700" i="1">
                                <a:latin typeface="Cambria Math" panose="02040503050406030204" pitchFamily="18" charset="0"/>
                              </a:rPr>
                            </m:ctrlPr>
                          </m:sSubPr>
                          <m:e>
                            <m:r>
                              <a:rPr lang="en-IN" sz="2700" i="1">
                                <a:latin typeface="Cambria Math" panose="02040503050406030204" pitchFamily="18" charset="0"/>
                              </a:rPr>
                              <m:t>𝜎</m:t>
                            </m:r>
                          </m:e>
                          <m:sub>
                            <m:r>
                              <a:rPr lang="en-IN" sz="2700" i="1">
                                <a:latin typeface="Cambria Math" panose="02040503050406030204" pitchFamily="18" charset="0"/>
                              </a:rPr>
                              <m:t>𝑧</m:t>
                            </m:r>
                          </m:sub>
                        </m:sSub>
                      </m:num>
                      <m:den>
                        <m:r>
                          <a:rPr lang="en-IN" sz="2700" i="1">
                            <a:latin typeface="Cambria Math" panose="02040503050406030204" pitchFamily="18" charset="0"/>
                          </a:rPr>
                          <m:t>2</m:t>
                        </m:r>
                      </m:den>
                    </m:f>
                  </m:oMath>
                </a14:m>
                <a:endParaRPr lang="en-IN" sz="2100" dirty="0">
                  <a:latin typeface="Swis721 Lt BT" panose="020B0403020202020204" pitchFamily="34" charset="0"/>
                  <a:ea typeface="Cambria Math" panose="02040503050406030204" pitchFamily="18" charset="0"/>
                </a:endParaRPr>
              </a:p>
            </p:txBody>
          </p:sp>
        </mc:Choice>
        <mc:Fallback xmlns="">
          <p:sp>
            <p:nvSpPr>
              <p:cNvPr id="18" name="TextBox 17">
                <a:extLst>
                  <a:ext uri="{FF2B5EF4-FFF2-40B4-BE49-F238E27FC236}">
                    <a16:creationId xmlns:a16="http://schemas.microsoft.com/office/drawing/2014/main" id="{BE33FABC-A8ED-419F-846B-41425A34D7E3}"/>
                  </a:ext>
                </a:extLst>
              </p:cNvPr>
              <p:cNvSpPr txBox="1">
                <a:spLocks noRot="1" noChangeAspect="1" noMove="1" noResize="1" noEditPoints="1" noAdjustHandles="1" noChangeArrowheads="1" noChangeShapeType="1" noTextEdit="1"/>
              </p:cNvSpPr>
              <p:nvPr/>
            </p:nvSpPr>
            <p:spPr>
              <a:xfrm>
                <a:off x="3391300" y="1806622"/>
                <a:ext cx="5409398" cy="551177"/>
              </a:xfrm>
              <a:prstGeom prst="rect">
                <a:avLst/>
              </a:prstGeom>
              <a:blipFill>
                <a:blip r:embed="rId3"/>
                <a:stretch>
                  <a:fillRect l="-2103" t="-11364" b="-20455"/>
                </a:stretch>
              </a:blipFill>
              <a:ln>
                <a:noFill/>
              </a:ln>
            </p:spPr>
            <p:txBody>
              <a:bodyPr/>
              <a:lstStyle/>
              <a:p>
                <a:r>
                  <a:rPr lang="en-US">
                    <a:noFill/>
                  </a:rPr>
                  <a:t> </a:t>
                </a:r>
              </a:p>
            </p:txBody>
          </p:sp>
        </mc:Fallback>
      </mc:AlternateContent>
      <p:sp>
        <p:nvSpPr>
          <p:cNvPr id="6" name="Oval 5">
            <a:extLst>
              <a:ext uri="{FF2B5EF4-FFF2-40B4-BE49-F238E27FC236}">
                <a16:creationId xmlns:a16="http://schemas.microsoft.com/office/drawing/2014/main" id="{C495DF5F-8829-4063-83D8-86010C2DEB43}"/>
              </a:ext>
            </a:extLst>
          </p:cNvPr>
          <p:cNvSpPr/>
          <p:nvPr/>
        </p:nvSpPr>
        <p:spPr>
          <a:xfrm>
            <a:off x="7138987" y="1664534"/>
            <a:ext cx="1557338" cy="850066"/>
          </a:xfrm>
          <a:prstGeom prst="ellipse">
            <a:avLst/>
          </a:prstGeom>
          <a:noFill/>
          <a:ln>
            <a:solidFill>
              <a:srgbClr val="008C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 name="Group 7">
            <a:extLst>
              <a:ext uri="{FF2B5EF4-FFF2-40B4-BE49-F238E27FC236}">
                <a16:creationId xmlns:a16="http://schemas.microsoft.com/office/drawing/2014/main" id="{970BE9CE-0846-48DB-8536-BB153B02C7D5}"/>
              </a:ext>
            </a:extLst>
          </p:cNvPr>
          <p:cNvGrpSpPr/>
          <p:nvPr/>
        </p:nvGrpSpPr>
        <p:grpSpPr>
          <a:xfrm>
            <a:off x="2294846" y="2632914"/>
            <a:ext cx="5181667" cy="2992887"/>
            <a:chOff x="1701710" y="2365834"/>
            <a:chExt cx="6908890" cy="3990516"/>
          </a:xfrm>
        </p:grpSpPr>
        <p:pic>
          <p:nvPicPr>
            <p:cNvPr id="15" name="pulse_meas_seq_V4.pdf" descr="pulse_meas_seq_V4.pdf">
              <a:extLst>
                <a:ext uri="{FF2B5EF4-FFF2-40B4-BE49-F238E27FC236}">
                  <a16:creationId xmlns:a16="http://schemas.microsoft.com/office/drawing/2014/main" id="{A2F90039-890B-4F9D-B146-55FFD35277B7}"/>
                </a:ext>
              </a:extLst>
            </p:cNvPr>
            <p:cNvPicPr>
              <a:picLocks noChangeAspect="1"/>
            </p:cNvPicPr>
            <p:nvPr/>
          </p:nvPicPr>
          <p:blipFill>
            <a:blip r:embed="rId4"/>
            <a:srcRect l="1893" r="49570" b="52120"/>
            <a:stretch>
              <a:fillRect/>
            </a:stretch>
          </p:blipFill>
          <p:spPr>
            <a:xfrm>
              <a:off x="1902015" y="2365834"/>
              <a:ext cx="6708585" cy="3990516"/>
            </a:xfrm>
            <a:prstGeom prst="rect">
              <a:avLst/>
            </a:prstGeom>
            <a:ln w="12700">
              <a:miter lim="400000"/>
            </a:ln>
          </p:spPr>
        </p:pic>
        <p:sp>
          <p:nvSpPr>
            <p:cNvPr id="23" name="Oval 22">
              <a:extLst>
                <a:ext uri="{FF2B5EF4-FFF2-40B4-BE49-F238E27FC236}">
                  <a16:creationId xmlns:a16="http://schemas.microsoft.com/office/drawing/2014/main" id="{A15D0279-B6ED-408A-B3DF-E5359D7FE852}"/>
                </a:ext>
              </a:extLst>
            </p:cNvPr>
            <p:cNvSpPr/>
            <p:nvPr/>
          </p:nvSpPr>
          <p:spPr>
            <a:xfrm>
              <a:off x="1701710" y="2427586"/>
              <a:ext cx="400609" cy="25690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TextBox 2">
            <a:extLst>
              <a:ext uri="{FF2B5EF4-FFF2-40B4-BE49-F238E27FC236}">
                <a16:creationId xmlns:a16="http://schemas.microsoft.com/office/drawing/2014/main" id="{9F2C0468-0FA3-E6A1-7CA8-3D5B8939C670}"/>
              </a:ext>
            </a:extLst>
          </p:cNvPr>
          <p:cNvSpPr txBox="1"/>
          <p:nvPr/>
        </p:nvSpPr>
        <p:spPr>
          <a:xfrm>
            <a:off x="3578712" y="5981252"/>
            <a:ext cx="2826415" cy="369332"/>
          </a:xfrm>
          <a:prstGeom prst="rect">
            <a:avLst/>
          </a:prstGeom>
          <a:noFill/>
        </p:spPr>
        <p:txBody>
          <a:bodyPr wrap="none" rtlCol="0">
            <a:spAutoFit/>
          </a:bodyPr>
          <a:lstStyle/>
          <a:p>
            <a:r>
              <a:rPr lang="en-US" dirty="0">
                <a:latin typeface="Arial"/>
                <a:cs typeface="Arial"/>
              </a:rPr>
              <a:t>Start / Stop the stopwatch</a:t>
            </a:r>
          </a:p>
        </p:txBody>
      </p:sp>
      <p:cxnSp>
        <p:nvCxnSpPr>
          <p:cNvPr id="5" name="Straight Arrow Connector 4">
            <a:extLst>
              <a:ext uri="{FF2B5EF4-FFF2-40B4-BE49-F238E27FC236}">
                <a16:creationId xmlns:a16="http://schemas.microsoft.com/office/drawing/2014/main" id="{9AD928DE-3B63-CA03-51DE-CF8597A9C414}"/>
              </a:ext>
            </a:extLst>
          </p:cNvPr>
          <p:cNvCxnSpPr>
            <a:cxnSpLocks/>
          </p:cNvCxnSpPr>
          <p:nvPr/>
        </p:nvCxnSpPr>
        <p:spPr bwMode="auto">
          <a:xfrm flipV="1">
            <a:off x="4342504" y="4162641"/>
            <a:ext cx="210446" cy="15987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 name="Slide Number Placeholder 3">
            <a:extLst>
              <a:ext uri="{FF2B5EF4-FFF2-40B4-BE49-F238E27FC236}">
                <a16:creationId xmlns:a16="http://schemas.microsoft.com/office/drawing/2014/main" id="{4A8A24AA-B015-ED47-F559-1D47221A76D2}"/>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F3AE956-26F0-4794-8F4C-97BAC66ADD21}" type="slidenum">
              <a:rPr lang="en-US" smtClean="0">
                <a:solidFill>
                  <a:srgbClr val="000030">
                    <a:tint val="75000"/>
                  </a:srgbClr>
                </a:solidFill>
                <a:latin typeface="Calibri"/>
              </a:rPr>
              <a:pPr/>
              <a:t>34</a:t>
            </a:fld>
            <a:endParaRPr lang="en-US">
              <a:solidFill>
                <a:srgbClr val="000030">
                  <a:tint val="75000"/>
                </a:srgbClr>
              </a:solidFill>
              <a:latin typeface="Calibri"/>
            </a:endParaRPr>
          </a:p>
        </p:txBody>
      </p:sp>
      <p:sp>
        <p:nvSpPr>
          <p:cNvPr id="9" name="TextBox 8">
            <a:extLst>
              <a:ext uri="{FF2B5EF4-FFF2-40B4-BE49-F238E27FC236}">
                <a16:creationId xmlns:a16="http://schemas.microsoft.com/office/drawing/2014/main" id="{E9E78542-C99F-5038-1C0A-932F5EA8DA85}"/>
              </a:ext>
            </a:extLst>
          </p:cNvPr>
          <p:cNvSpPr txBox="1"/>
          <p:nvPr/>
        </p:nvSpPr>
        <p:spPr>
          <a:xfrm>
            <a:off x="7639050" y="3241973"/>
            <a:ext cx="4268278" cy="923330"/>
          </a:xfrm>
          <a:prstGeom prst="rect">
            <a:avLst/>
          </a:prstGeom>
          <a:noFill/>
        </p:spPr>
        <p:txBody>
          <a:bodyPr wrap="square" rtlCol="0">
            <a:spAutoFit/>
          </a:bodyPr>
          <a:lstStyle/>
          <a:p>
            <a:r>
              <a:rPr lang="en-US" sz="1800" dirty="0">
                <a:latin typeface="Arial"/>
                <a:cs typeface="Arial"/>
              </a:rPr>
              <a:t>Quantum non-demolition measurement of photon number n which commutes with the Hamiltonian.  </a:t>
            </a:r>
          </a:p>
        </p:txBody>
      </p:sp>
      <p:sp>
        <p:nvSpPr>
          <p:cNvPr id="11" name="TextBox 10">
            <a:extLst>
              <a:ext uri="{FF2B5EF4-FFF2-40B4-BE49-F238E27FC236}">
                <a16:creationId xmlns:a16="http://schemas.microsoft.com/office/drawing/2014/main" id="{00535F6F-023F-D827-194F-F37D1F5351A1}"/>
              </a:ext>
            </a:extLst>
          </p:cNvPr>
          <p:cNvSpPr txBox="1"/>
          <p:nvPr/>
        </p:nvSpPr>
        <p:spPr>
          <a:xfrm>
            <a:off x="8226575" y="4625838"/>
            <a:ext cx="3364063" cy="923330"/>
          </a:xfrm>
          <a:prstGeom prst="rect">
            <a:avLst/>
          </a:prstGeom>
          <a:solidFill>
            <a:srgbClr val="FFFF00"/>
          </a:solidFill>
          <a:ln>
            <a:solidFill>
              <a:schemeClr val="tx1"/>
            </a:solidFill>
          </a:ln>
        </p:spPr>
        <p:txBody>
          <a:bodyPr wrap="square" rtlCol="0">
            <a:spAutoFit/>
          </a:bodyPr>
          <a:lstStyle/>
          <a:p>
            <a:r>
              <a:rPr lang="en-US" sz="1800" dirty="0">
                <a:latin typeface="Arial"/>
                <a:cs typeface="Arial"/>
              </a:rPr>
              <a:t>Data acquisition code runs half on classical CPU and half on single qubit QPU.</a:t>
            </a:r>
          </a:p>
        </p:txBody>
      </p:sp>
    </p:spTree>
    <p:extLst>
      <p:ext uri="{BB962C8B-B14F-4D97-AF65-F5344CB8AC3E}">
        <p14:creationId xmlns:p14="http://schemas.microsoft.com/office/powerpoint/2010/main" val="3468335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2BD5A-8A30-C14A-B426-F14519BDB655}"/>
              </a:ext>
            </a:extLst>
          </p:cNvPr>
          <p:cNvSpPr>
            <a:spLocks noGrp="1"/>
          </p:cNvSpPr>
          <p:nvPr>
            <p:ph type="title"/>
          </p:nvPr>
        </p:nvSpPr>
        <p:spPr>
          <a:xfrm>
            <a:off x="1490870" y="220364"/>
            <a:ext cx="9213574" cy="1039029"/>
          </a:xfrm>
        </p:spPr>
        <p:txBody>
          <a:bodyPr/>
          <a:lstStyle/>
          <a:p>
            <a:r>
              <a:rPr lang="en-US" dirty="0">
                <a:latin typeface="Arial" panose="020B0604020202020204" pitchFamily="34" charset="0"/>
                <a:cs typeface="Arial" panose="020B0604020202020204" pitchFamily="34" charset="0"/>
              </a:rPr>
              <a:t>Repeated QND measurements ensure high fidelity tagging of single photon events.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FEDF2AC-2410-B943-B394-681B0688182B}"/>
              </a:ext>
            </a:extLst>
          </p:cNvPr>
          <p:cNvSpPr txBox="1"/>
          <p:nvPr/>
        </p:nvSpPr>
        <p:spPr>
          <a:xfrm>
            <a:off x="8163960" y="3190669"/>
            <a:ext cx="2138727" cy="246221"/>
          </a:xfrm>
          <a:prstGeom prst="rect">
            <a:avLst/>
          </a:prstGeom>
          <a:noFill/>
        </p:spPr>
        <p:txBody>
          <a:bodyPr wrap="none" rtlCol="0">
            <a:spAutoFit/>
          </a:bodyPr>
          <a:lstStyle/>
          <a:p>
            <a:pPr>
              <a:defRPr/>
            </a:pPr>
            <a:r>
              <a:rPr lang="en-US" sz="1000">
                <a:solidFill>
                  <a:prstClr val="black"/>
                </a:solidFill>
                <a:latin typeface="Arial" panose="020B0604020202020204" pitchFamily="34" charset="0"/>
                <a:cs typeface="Arial" panose="020B0604020202020204" pitchFamily="34" charset="0"/>
              </a:rPr>
              <a:t>Data from Akash Dixit (U.Chicago)</a:t>
            </a:r>
          </a:p>
        </p:txBody>
      </p:sp>
      <p:sp>
        <p:nvSpPr>
          <p:cNvPr id="19" name="TextBox 18">
            <a:extLst>
              <a:ext uri="{FF2B5EF4-FFF2-40B4-BE49-F238E27FC236}">
                <a16:creationId xmlns:a16="http://schemas.microsoft.com/office/drawing/2014/main" id="{34C01759-6C5E-BA42-AADE-2F7151A46D0E}"/>
              </a:ext>
            </a:extLst>
          </p:cNvPr>
          <p:cNvSpPr txBox="1"/>
          <p:nvPr/>
        </p:nvSpPr>
        <p:spPr>
          <a:xfrm rot="-5400000">
            <a:off x="2037111" y="4579985"/>
            <a:ext cx="2240700" cy="830997"/>
          </a:xfrm>
          <a:prstGeom prst="rect">
            <a:avLst/>
          </a:prstGeom>
          <a:solidFill>
            <a:srgbClr val="92D050">
              <a:alpha val="26000"/>
            </a:srgbClr>
          </a:solidFill>
        </p:spPr>
        <p:txBody>
          <a:bodyPr wrap="square" rtlCol="0">
            <a:spAutoFit/>
          </a:bodyPr>
          <a:lstStyle/>
          <a:p>
            <a:pPr>
              <a:defRPr/>
            </a:pPr>
            <a:r>
              <a:rPr lang="en-US" sz="1600">
                <a:solidFill>
                  <a:prstClr val="black"/>
                </a:solidFill>
                <a:latin typeface="Arial" panose="020B0604020202020204" pitchFamily="34" charset="0"/>
                <a:cs typeface="Arial" panose="020B0604020202020204" pitchFamily="34" charset="0"/>
              </a:rPr>
              <a:t>Single photon injected, repeated successful qubit spin flips</a:t>
            </a:r>
          </a:p>
        </p:txBody>
      </p:sp>
      <p:pic>
        <p:nvPicPr>
          <p:cNvPr id="3" name="Picture 2">
            <a:extLst>
              <a:ext uri="{FF2B5EF4-FFF2-40B4-BE49-F238E27FC236}">
                <a16:creationId xmlns:a16="http://schemas.microsoft.com/office/drawing/2014/main" id="{77FC9AE2-F00B-0841-B98A-A56962EF4ECC}"/>
              </a:ext>
            </a:extLst>
          </p:cNvPr>
          <p:cNvPicPr>
            <a:picLocks noChangeAspect="1"/>
          </p:cNvPicPr>
          <p:nvPr/>
        </p:nvPicPr>
        <p:blipFill rotWithShape="1">
          <a:blip r:embed="rId2"/>
          <a:srcRect t="45983"/>
          <a:stretch/>
        </p:blipFill>
        <p:spPr>
          <a:xfrm>
            <a:off x="1534630" y="1871840"/>
            <a:ext cx="9144000" cy="1737912"/>
          </a:xfrm>
          <a:prstGeom prst="rect">
            <a:avLst/>
          </a:prstGeom>
        </p:spPr>
      </p:pic>
      <p:sp>
        <p:nvSpPr>
          <p:cNvPr id="12" name="TextBox 11">
            <a:extLst>
              <a:ext uri="{FF2B5EF4-FFF2-40B4-BE49-F238E27FC236}">
                <a16:creationId xmlns:a16="http://schemas.microsoft.com/office/drawing/2014/main" id="{23BF2183-9E2A-524D-B483-99CACFDA2D41}"/>
              </a:ext>
            </a:extLst>
          </p:cNvPr>
          <p:cNvSpPr txBox="1"/>
          <p:nvPr/>
        </p:nvSpPr>
        <p:spPr>
          <a:xfrm rot="-5400000">
            <a:off x="3105592" y="4785052"/>
            <a:ext cx="1557788" cy="584775"/>
          </a:xfrm>
          <a:prstGeom prst="rect">
            <a:avLst/>
          </a:prstGeom>
          <a:solidFill>
            <a:srgbClr val="FFFF00">
              <a:alpha val="26000"/>
            </a:srgbClr>
          </a:solidFill>
        </p:spPr>
        <p:txBody>
          <a:bodyPr wrap="square" rtlCol="0">
            <a:spAutoFit/>
          </a:bodyPr>
          <a:lstStyle/>
          <a:p>
            <a:pPr>
              <a:defRPr/>
            </a:pPr>
            <a:r>
              <a:rPr lang="en-US" sz="1600" dirty="0">
                <a:solidFill>
                  <a:prstClr val="black"/>
                </a:solidFill>
                <a:latin typeface="Arial" panose="020B0604020202020204" pitchFamily="34" charset="0"/>
                <a:cs typeface="Arial" panose="020B0604020202020204" pitchFamily="34" charset="0"/>
              </a:rPr>
              <a:t>Failed spin-flip  = readout error</a:t>
            </a:r>
          </a:p>
        </p:txBody>
      </p:sp>
      <p:sp>
        <p:nvSpPr>
          <p:cNvPr id="13" name="TextBox 12">
            <a:extLst>
              <a:ext uri="{FF2B5EF4-FFF2-40B4-BE49-F238E27FC236}">
                <a16:creationId xmlns:a16="http://schemas.microsoft.com/office/drawing/2014/main" id="{575E9705-46D8-2647-B78F-69CF750CD4D4}"/>
              </a:ext>
            </a:extLst>
          </p:cNvPr>
          <p:cNvSpPr txBox="1"/>
          <p:nvPr/>
        </p:nvSpPr>
        <p:spPr>
          <a:xfrm rot="-5400000">
            <a:off x="3664748" y="4452724"/>
            <a:ext cx="1679943" cy="584775"/>
          </a:xfrm>
          <a:prstGeom prst="rect">
            <a:avLst/>
          </a:prstGeom>
          <a:solidFill>
            <a:srgbClr val="92D050">
              <a:alpha val="26000"/>
            </a:srgbClr>
          </a:solidFill>
        </p:spPr>
        <p:txBody>
          <a:bodyPr wrap="square" rtlCol="0">
            <a:spAutoFit/>
          </a:bodyPr>
          <a:lstStyle/>
          <a:p>
            <a:pPr>
              <a:defRPr/>
            </a:pPr>
            <a:r>
              <a:rPr lang="en-US" sz="1600">
                <a:solidFill>
                  <a:prstClr val="black"/>
                </a:solidFill>
                <a:latin typeface="Arial" panose="020B0604020202020204" pitchFamily="34" charset="0"/>
                <a:cs typeface="Arial" panose="020B0604020202020204" pitchFamily="34" charset="0"/>
              </a:rPr>
              <a:t>More successful readouts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860C132-EA99-B640-B1A8-68F59BD8DF50}"/>
                  </a:ext>
                </a:extLst>
              </p:cNvPr>
              <p:cNvSpPr txBox="1"/>
              <p:nvPr/>
            </p:nvSpPr>
            <p:spPr>
              <a:xfrm rot="-5400000">
                <a:off x="4054458" y="4724833"/>
                <a:ext cx="2162254" cy="584775"/>
              </a:xfrm>
              <a:prstGeom prst="rect">
                <a:avLst/>
              </a:prstGeom>
              <a:solidFill>
                <a:srgbClr val="FFFF00">
                  <a:alpha val="26000"/>
                </a:srgbClr>
              </a:solidFill>
            </p:spPr>
            <p:txBody>
              <a:bodyPr wrap="square" rtlCol="0">
                <a:spAutoFit/>
              </a:bodyPr>
              <a:lstStyle/>
              <a:p>
                <a:pPr>
                  <a:defRPr/>
                </a:pPr>
                <a:r>
                  <a:rPr lang="en-US" sz="1600">
                    <a:solidFill>
                      <a:prstClr val="black"/>
                    </a:solidFill>
                    <a:latin typeface="Arial" panose="020B0604020202020204" pitchFamily="34" charset="0"/>
                    <a:cs typeface="Arial" panose="020B0604020202020204" pitchFamily="34" charset="0"/>
                  </a:rPr>
                  <a:t>Photon decays, qubit stuck in </a:t>
                </a:r>
                <a14:m>
                  <m:oMath xmlns:m="http://schemas.openxmlformats.org/officeDocument/2006/math">
                    <m:r>
                      <a:rPr lang="en-US" sz="1600" b="1" i="1" dirty="0">
                        <a:solidFill>
                          <a:srgbClr val="DADADA">
                            <a:lumMod val="10000"/>
                          </a:srgbClr>
                        </a:solidFill>
                        <a:latin typeface="Cambria Math" panose="02040503050406030204" pitchFamily="18" charset="0"/>
                        <a:cs typeface="Arial" charset="0"/>
                      </a:rPr>
                      <m:t>|</m:t>
                    </m:r>
                    <m:d>
                      <m:dPr>
                        <m:begChr m:val=""/>
                        <m:endChr m:val="⟩"/>
                        <m:ctrlPr>
                          <a:rPr lang="en-US" sz="1600" b="1" i="1" dirty="0">
                            <a:solidFill>
                              <a:srgbClr val="DADADA">
                                <a:lumMod val="10000"/>
                              </a:srgbClr>
                            </a:solidFill>
                            <a:latin typeface="Cambria Math" panose="02040503050406030204" pitchFamily="18" charset="0"/>
                            <a:ea typeface="Cambria Math" panose="02040503050406030204" pitchFamily="18" charset="0"/>
                            <a:cs typeface="Arial" charset="0"/>
                          </a:rPr>
                        </m:ctrlPr>
                      </m:dPr>
                      <m:e>
                        <m:r>
                          <a:rPr lang="en-US" sz="1600" b="1" i="1" dirty="0">
                            <a:solidFill>
                              <a:srgbClr val="DADADA">
                                <a:lumMod val="10000"/>
                              </a:srgbClr>
                            </a:solidFill>
                            <a:latin typeface="Cambria Math" panose="02040503050406030204" pitchFamily="18" charset="0"/>
                            <a:ea typeface="Cambria Math" panose="02040503050406030204" pitchFamily="18" charset="0"/>
                            <a:cs typeface="Arial" charset="0"/>
                          </a:rPr>
                          <m:t>𝒆</m:t>
                        </m:r>
                      </m:e>
                    </m:d>
                    <m:r>
                      <a:rPr lang="en-US" sz="1600" dirty="0">
                        <a:solidFill>
                          <a:srgbClr val="DADADA">
                            <a:lumMod val="10000"/>
                          </a:srgbClr>
                        </a:solidFill>
                        <a:latin typeface="Cambria Math" panose="02040503050406030204" pitchFamily="18" charset="0"/>
                        <a:ea typeface="Cambria Math" panose="02040503050406030204" pitchFamily="18" charset="0"/>
                        <a:cs typeface="Arial" charset="0"/>
                      </a:rPr>
                      <m:t> </m:t>
                    </m:r>
                  </m:oMath>
                </a14:m>
                <a:r>
                  <a:rPr lang="en-US" sz="1600">
                    <a:solidFill>
                      <a:prstClr val="black"/>
                    </a:solidFill>
                    <a:latin typeface="Arial" panose="020B0604020202020204" pitchFamily="34" charset="0"/>
                    <a:cs typeface="Arial" panose="020B0604020202020204" pitchFamily="34" charset="0"/>
                  </a:rPr>
                  <a:t>state</a:t>
                </a:r>
              </a:p>
            </p:txBody>
          </p:sp>
        </mc:Choice>
        <mc:Fallback xmlns="">
          <p:sp>
            <p:nvSpPr>
              <p:cNvPr id="14" name="TextBox 13">
                <a:extLst>
                  <a:ext uri="{FF2B5EF4-FFF2-40B4-BE49-F238E27FC236}">
                    <a16:creationId xmlns:a16="http://schemas.microsoft.com/office/drawing/2014/main" id="{0860C132-EA99-B640-B1A8-68F59BD8DF50}"/>
                  </a:ext>
                </a:extLst>
              </p:cNvPr>
              <p:cNvSpPr txBox="1">
                <a:spLocks noRot="1" noChangeAspect="1" noMove="1" noResize="1" noEditPoints="1" noAdjustHandles="1" noChangeArrowheads="1" noChangeShapeType="1" noTextEdit="1"/>
              </p:cNvSpPr>
              <p:nvPr/>
            </p:nvSpPr>
            <p:spPr>
              <a:xfrm rot="-5400000">
                <a:off x="4054458" y="4724833"/>
                <a:ext cx="2162254" cy="584775"/>
              </a:xfrm>
              <a:prstGeom prst="rect">
                <a:avLst/>
              </a:prstGeom>
              <a:blipFill>
                <a:blip r:embed="rId3"/>
                <a:stretch>
                  <a:fillRect l="-21277" t="-585" r="-104255" b="-117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2B754F08-A764-C544-82A6-FA8C60110C73}"/>
              </a:ext>
            </a:extLst>
          </p:cNvPr>
          <p:cNvSpPr txBox="1"/>
          <p:nvPr/>
        </p:nvSpPr>
        <p:spPr>
          <a:xfrm rot="-5400000">
            <a:off x="4987052" y="5174481"/>
            <a:ext cx="1409941" cy="338554"/>
          </a:xfrm>
          <a:prstGeom prst="rect">
            <a:avLst/>
          </a:prstGeom>
          <a:solidFill>
            <a:srgbClr val="92D050">
              <a:alpha val="26000"/>
            </a:srgbClr>
          </a:solidFill>
        </p:spPr>
        <p:txBody>
          <a:bodyPr wrap="square" rtlCol="0">
            <a:spAutoFit/>
          </a:bodyPr>
          <a:lstStyle/>
          <a:p>
            <a:pPr>
              <a:defRPr/>
            </a:pPr>
            <a:r>
              <a:rPr lang="en-US" sz="1600">
                <a:solidFill>
                  <a:prstClr val="black"/>
                </a:solidFill>
                <a:latin typeface="Arial" panose="020B0604020202020204" pitchFamily="34" charset="0"/>
                <a:cs typeface="Arial" panose="020B0604020202020204" pitchFamily="34" charset="0"/>
              </a:rPr>
              <a:t>Qubit decays</a:t>
            </a:r>
          </a:p>
        </p:txBody>
      </p:sp>
      <p:sp>
        <p:nvSpPr>
          <p:cNvPr id="17" name="TextBox 16">
            <a:extLst>
              <a:ext uri="{FF2B5EF4-FFF2-40B4-BE49-F238E27FC236}">
                <a16:creationId xmlns:a16="http://schemas.microsoft.com/office/drawing/2014/main" id="{CCBC4145-733D-A24B-83C8-D60F073942C5}"/>
              </a:ext>
            </a:extLst>
          </p:cNvPr>
          <p:cNvSpPr txBox="1"/>
          <p:nvPr/>
        </p:nvSpPr>
        <p:spPr>
          <a:xfrm rot="-5400000">
            <a:off x="6852035" y="4241104"/>
            <a:ext cx="2139042" cy="1569660"/>
          </a:xfrm>
          <a:prstGeom prst="rect">
            <a:avLst/>
          </a:prstGeom>
          <a:solidFill>
            <a:srgbClr val="92D050">
              <a:alpha val="26000"/>
            </a:srgbClr>
          </a:solidFill>
        </p:spPr>
        <p:txBody>
          <a:bodyPr wrap="square" rtlCol="0">
            <a:spAutoFit/>
          </a:bodyPr>
          <a:lstStyle/>
          <a:p>
            <a:pPr>
              <a:defRPr/>
            </a:pPr>
            <a:r>
              <a:rPr lang="en-US" sz="1600">
                <a:solidFill>
                  <a:prstClr val="black"/>
                </a:solidFill>
                <a:latin typeface="Arial" panose="020B0604020202020204" pitchFamily="34" charset="0"/>
                <a:cs typeface="Arial" panose="020B0604020202020204" pitchFamily="34" charset="0"/>
              </a:rPr>
              <a:t>Qubit  spontaneously excited and then decays.  Does not mimic photon event since subsequent spin-flip attempts fail.</a:t>
            </a:r>
          </a:p>
        </p:txBody>
      </p:sp>
      <p:sp>
        <p:nvSpPr>
          <p:cNvPr id="6" name="Right Brace 5">
            <a:extLst>
              <a:ext uri="{FF2B5EF4-FFF2-40B4-BE49-F238E27FC236}">
                <a16:creationId xmlns:a16="http://schemas.microsoft.com/office/drawing/2014/main" id="{D67AD71B-8459-4E4B-898F-A90F761DA8B7}"/>
              </a:ext>
            </a:extLst>
          </p:cNvPr>
          <p:cNvSpPr/>
          <p:nvPr/>
        </p:nvSpPr>
        <p:spPr>
          <a:xfrm rot="5400000">
            <a:off x="7476047" y="3421184"/>
            <a:ext cx="276447" cy="781493"/>
          </a:xfrm>
          <a:prstGeom prst="rightBrace">
            <a:avLst>
              <a:gd name="adj1" fmla="val 1987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a:solidFill>
                <a:prstClr val="black"/>
              </a:solidFill>
              <a:latin typeface="Calibri"/>
            </a:endParaRPr>
          </a:p>
        </p:txBody>
      </p:sp>
      <p:sp>
        <p:nvSpPr>
          <p:cNvPr id="23" name="Right Brace 22">
            <a:extLst>
              <a:ext uri="{FF2B5EF4-FFF2-40B4-BE49-F238E27FC236}">
                <a16:creationId xmlns:a16="http://schemas.microsoft.com/office/drawing/2014/main" id="{9C98D640-005A-2047-9A6B-3F9CCEDFEEFD}"/>
              </a:ext>
            </a:extLst>
          </p:cNvPr>
          <p:cNvSpPr/>
          <p:nvPr/>
        </p:nvSpPr>
        <p:spPr>
          <a:xfrm rot="5400000">
            <a:off x="4310616" y="3289343"/>
            <a:ext cx="276447" cy="781493"/>
          </a:xfrm>
          <a:prstGeom prst="rightBrace">
            <a:avLst>
              <a:gd name="adj1" fmla="val 1987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a:solidFill>
                <a:prstClr val="black"/>
              </a:solidFill>
              <a:latin typeface="Calibri"/>
            </a:endParaRPr>
          </a:p>
        </p:txBody>
      </p:sp>
      <p:sp>
        <p:nvSpPr>
          <p:cNvPr id="24" name="Right Brace 23">
            <a:extLst>
              <a:ext uri="{FF2B5EF4-FFF2-40B4-BE49-F238E27FC236}">
                <a16:creationId xmlns:a16="http://schemas.microsoft.com/office/drawing/2014/main" id="{E7DE0DB2-D540-9842-B747-8757FF3327EF}"/>
              </a:ext>
            </a:extLst>
          </p:cNvPr>
          <p:cNvSpPr/>
          <p:nvPr/>
        </p:nvSpPr>
        <p:spPr>
          <a:xfrm rot="5400000">
            <a:off x="3348369" y="3400989"/>
            <a:ext cx="276447" cy="607828"/>
          </a:xfrm>
          <a:prstGeom prst="rightBrace">
            <a:avLst>
              <a:gd name="adj1" fmla="val 1987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a:solidFill>
                <a:prstClr val="black"/>
              </a:solidFill>
              <a:latin typeface="Calibri"/>
            </a:endParaRPr>
          </a:p>
        </p:txBody>
      </p:sp>
      <p:cxnSp>
        <p:nvCxnSpPr>
          <p:cNvPr id="9" name="Straight Arrow Connector 8">
            <a:extLst>
              <a:ext uri="{FF2B5EF4-FFF2-40B4-BE49-F238E27FC236}">
                <a16:creationId xmlns:a16="http://schemas.microsoft.com/office/drawing/2014/main" id="{E77A25CB-66D8-4745-AC1F-C44062888337}"/>
              </a:ext>
            </a:extLst>
          </p:cNvPr>
          <p:cNvCxnSpPr>
            <a:cxnSpLocks/>
          </p:cNvCxnSpPr>
          <p:nvPr/>
        </p:nvCxnSpPr>
        <p:spPr>
          <a:xfrm flipV="1">
            <a:off x="3873797" y="3387454"/>
            <a:ext cx="0" cy="8791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A4FF6725-BB1B-5144-8098-1670C6A0243D}"/>
              </a:ext>
            </a:extLst>
          </p:cNvPr>
          <p:cNvCxnSpPr>
            <a:cxnSpLocks/>
            <a:stCxn id="14" idx="3"/>
          </p:cNvCxnSpPr>
          <p:nvPr/>
        </p:nvCxnSpPr>
        <p:spPr>
          <a:xfrm flipH="1" flipV="1">
            <a:off x="4988560" y="3336653"/>
            <a:ext cx="147026" cy="5994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67B1EB02-B39A-0C4B-85F9-1744EBE179FE}"/>
              </a:ext>
            </a:extLst>
          </p:cNvPr>
          <p:cNvCxnSpPr>
            <a:cxnSpLocks/>
          </p:cNvCxnSpPr>
          <p:nvPr/>
        </p:nvCxnSpPr>
        <p:spPr>
          <a:xfrm flipH="1" flipV="1">
            <a:off x="5677788" y="3753213"/>
            <a:ext cx="1" cy="8607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7DDE2D94-2214-4E40-8633-A66602BE9BA0}"/>
              </a:ext>
            </a:extLst>
          </p:cNvPr>
          <p:cNvSpPr txBox="1"/>
          <p:nvPr/>
        </p:nvSpPr>
        <p:spPr>
          <a:xfrm rot="-5400000">
            <a:off x="5396406" y="4614599"/>
            <a:ext cx="2122323" cy="830997"/>
          </a:xfrm>
          <a:prstGeom prst="rect">
            <a:avLst/>
          </a:prstGeom>
          <a:solidFill>
            <a:srgbClr val="FFFF00">
              <a:alpha val="26000"/>
            </a:srgbClr>
          </a:solidFill>
        </p:spPr>
        <p:txBody>
          <a:bodyPr wrap="square" rtlCol="0">
            <a:spAutoFit/>
          </a:bodyPr>
          <a:lstStyle/>
          <a:p>
            <a:pPr>
              <a:defRPr/>
            </a:pPr>
            <a:r>
              <a:rPr lang="en-US" sz="1600">
                <a:solidFill>
                  <a:prstClr val="black"/>
                </a:solidFill>
                <a:latin typeface="Arial" panose="020B0604020202020204" pitchFamily="34" charset="0"/>
                <a:cs typeface="Arial" panose="020B0604020202020204" pitchFamily="34" charset="0"/>
              </a:rPr>
              <a:t>Many failed spin-flips indicate that no photon is present.</a:t>
            </a:r>
          </a:p>
        </p:txBody>
      </p:sp>
      <p:sp>
        <p:nvSpPr>
          <p:cNvPr id="33" name="Right Brace 32">
            <a:extLst>
              <a:ext uri="{FF2B5EF4-FFF2-40B4-BE49-F238E27FC236}">
                <a16:creationId xmlns:a16="http://schemas.microsoft.com/office/drawing/2014/main" id="{C2D85101-74F0-C142-BBB0-B2372903BCA0}"/>
              </a:ext>
            </a:extLst>
          </p:cNvPr>
          <p:cNvSpPr/>
          <p:nvPr/>
        </p:nvSpPr>
        <p:spPr>
          <a:xfrm rot="5400000">
            <a:off x="6288272" y="3306826"/>
            <a:ext cx="310115" cy="1070344"/>
          </a:xfrm>
          <a:prstGeom prst="rightBrace">
            <a:avLst>
              <a:gd name="adj1" fmla="val 1987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a:solidFill>
                <a:prstClr val="black"/>
              </a:solidFill>
              <a:latin typeface="Calibri"/>
            </a:endParaRPr>
          </a:p>
        </p:txBody>
      </p:sp>
      <p:sp>
        <p:nvSpPr>
          <p:cNvPr id="4" name="Footer Placeholder 3">
            <a:extLst>
              <a:ext uri="{FF2B5EF4-FFF2-40B4-BE49-F238E27FC236}">
                <a16:creationId xmlns:a16="http://schemas.microsoft.com/office/drawing/2014/main" id="{133E10C5-02D6-574B-A896-21597A322ECF}"/>
              </a:ext>
            </a:extLst>
          </p:cNvPr>
          <p:cNvSpPr>
            <a:spLocks noGrp="1"/>
          </p:cNvSpPr>
          <p:nvPr>
            <p:ph type="ftr" sz="quarter" idx="11"/>
          </p:nvPr>
        </p:nvSpPr>
        <p:spPr>
          <a:xfrm>
            <a:off x="8824432" y="6147436"/>
            <a:ext cx="1854199" cy="365125"/>
          </a:xfrm>
        </p:spPr>
        <p:txBody>
          <a:bodyPr/>
          <a:lstStyle/>
          <a:p>
            <a:pPr algn="ctr" defTabSz="457125">
              <a:defRPr/>
            </a:pPr>
            <a:r>
              <a:rPr lang="es-ES_tradnl">
                <a:solidFill>
                  <a:prstClr val="black"/>
                </a:solidFill>
                <a:latin typeface="Calibri" pitchFamily="-106" charset="0"/>
                <a:ea typeface="ＭＳ Ｐゴシック" pitchFamily="-106" charset="-128"/>
              </a:rPr>
              <a:t>Aaron S. Chou, USQIS Summer School 2023</a:t>
            </a:r>
            <a:endParaRPr lang="en-US" dirty="0">
              <a:solidFill>
                <a:prstClr val="black"/>
              </a:solidFill>
              <a:latin typeface="Calibri" pitchFamily="-106" charset="0"/>
              <a:ea typeface="ＭＳ Ｐゴシック" pitchFamily="-106" charset="-128"/>
            </a:endParaRPr>
          </a:p>
        </p:txBody>
      </p:sp>
      <p:sp>
        <p:nvSpPr>
          <p:cNvPr id="5" name="Slide Number Placeholder 4">
            <a:extLst>
              <a:ext uri="{FF2B5EF4-FFF2-40B4-BE49-F238E27FC236}">
                <a16:creationId xmlns:a16="http://schemas.microsoft.com/office/drawing/2014/main" id="{0160393A-C8E8-DE42-8A6F-D9ED2E0B05E0}"/>
              </a:ext>
            </a:extLst>
          </p:cNvPr>
          <p:cNvSpPr>
            <a:spLocks noGrp="1"/>
          </p:cNvSpPr>
          <p:nvPr>
            <p:ph type="sldNum" sz="quarter" idx="12"/>
          </p:nvPr>
        </p:nvSpPr>
        <p:spPr>
          <a:xfrm>
            <a:off x="6553200" y="6356352"/>
            <a:ext cx="2133600" cy="365125"/>
          </a:xfrm>
          <a:prstGeom prst="rect">
            <a:avLst/>
          </a:prstGeom>
        </p:spPr>
        <p:txBody>
          <a:bodyPr vert="horz" wrap="square" lIns="91424" tIns="45713" rIns="91424" bIns="45713" numCol="1" anchor="ctr" anchorCtr="0" compatLnSpc="1">
            <a:prstTxWarp prst="textNoShape">
              <a:avLst/>
            </a:prstTxWarp>
          </a:bodyPr>
          <a:lstStyle>
            <a:defPPr>
              <a:defRPr lang="en-US"/>
            </a:defPPr>
            <a:lvl1pPr marL="0" algn="r" defTabSz="457200" rtl="0" eaLnBrk="1" latinLnBrk="0" hangingPunct="1">
              <a:defRPr sz="1200" kern="1200">
                <a:solidFill>
                  <a:srgbClr val="898989"/>
                </a:solidFill>
                <a:latin typeface="Calibri"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6B8FC918-9776-9A4E-8537-62BB08031C7A}" type="slidenum">
              <a:rPr lang="en-US" smtClean="0"/>
              <a:pPr algn="r">
                <a:defRPr/>
              </a:pPr>
              <a:t>35</a:t>
            </a:fld>
            <a:endParaRPr lang="en-US" sz="1200">
              <a:solidFill>
                <a:srgbClr val="898989"/>
              </a:solidFill>
              <a:latin typeface="Calibri" charset="0"/>
            </a:endParaRPr>
          </a:p>
        </p:txBody>
      </p:sp>
      <p:sp>
        <p:nvSpPr>
          <p:cNvPr id="26" name="TextBox 25">
            <a:extLst>
              <a:ext uri="{FF2B5EF4-FFF2-40B4-BE49-F238E27FC236}">
                <a16:creationId xmlns:a16="http://schemas.microsoft.com/office/drawing/2014/main" id="{3F84E72F-25C0-9A48-A886-18BE4199F78B}"/>
              </a:ext>
            </a:extLst>
          </p:cNvPr>
          <p:cNvSpPr txBox="1"/>
          <p:nvPr/>
        </p:nvSpPr>
        <p:spPr>
          <a:xfrm>
            <a:off x="6460434" y="2229434"/>
            <a:ext cx="775253" cy="523220"/>
          </a:xfrm>
          <a:prstGeom prst="rect">
            <a:avLst/>
          </a:prstGeom>
          <a:solidFill>
            <a:srgbClr val="FFFF00"/>
          </a:solidFill>
        </p:spPr>
        <p:txBody>
          <a:bodyPr wrap="square" rtlCol="0">
            <a:spAutoFit/>
          </a:bodyPr>
          <a:lstStyle/>
          <a:p>
            <a:pPr>
              <a:defRPr/>
            </a:pPr>
            <a:r>
              <a:rPr lang="en-US" sz="1400" dirty="0">
                <a:solidFill>
                  <a:prstClr val="black"/>
                </a:solidFill>
                <a:latin typeface="Arial" panose="020B0604020202020204" pitchFamily="34" charset="0"/>
                <a:cs typeface="Arial" panose="020B0604020202020204" pitchFamily="34" charset="0"/>
              </a:rPr>
              <a:t>phonon event</a:t>
            </a:r>
          </a:p>
        </p:txBody>
      </p:sp>
      <p:sp>
        <p:nvSpPr>
          <p:cNvPr id="28" name="TextBox 27">
            <a:extLst>
              <a:ext uri="{FF2B5EF4-FFF2-40B4-BE49-F238E27FC236}">
                <a16:creationId xmlns:a16="http://schemas.microsoft.com/office/drawing/2014/main" id="{5DAEE6E5-8572-2B42-8A1E-EAAA3EF7AC5A}"/>
              </a:ext>
            </a:extLst>
          </p:cNvPr>
          <p:cNvSpPr txBox="1"/>
          <p:nvPr/>
        </p:nvSpPr>
        <p:spPr>
          <a:xfrm>
            <a:off x="2445027" y="2140948"/>
            <a:ext cx="755373" cy="738664"/>
          </a:xfrm>
          <a:prstGeom prst="rect">
            <a:avLst/>
          </a:prstGeom>
          <a:solidFill>
            <a:srgbClr val="FFFF00"/>
          </a:solidFill>
        </p:spPr>
        <p:txBody>
          <a:bodyPr wrap="square" rtlCol="0">
            <a:spAutoFit/>
          </a:bodyPr>
          <a:lstStyle/>
          <a:p>
            <a:pPr>
              <a:defRPr/>
            </a:pPr>
            <a:r>
              <a:rPr lang="en-US" sz="1400" dirty="0">
                <a:solidFill>
                  <a:prstClr val="black"/>
                </a:solidFill>
                <a:latin typeface="Arial" panose="020B0604020202020204" pitchFamily="34" charset="0"/>
                <a:cs typeface="Arial" panose="020B0604020202020204" pitchFamily="34" charset="0"/>
              </a:rPr>
              <a:t>single photon event</a:t>
            </a:r>
          </a:p>
        </p:txBody>
      </p:sp>
      <p:sp>
        <p:nvSpPr>
          <p:cNvPr id="11" name="TextBox 10">
            <a:extLst>
              <a:ext uri="{FF2B5EF4-FFF2-40B4-BE49-F238E27FC236}">
                <a16:creationId xmlns:a16="http://schemas.microsoft.com/office/drawing/2014/main" id="{F9D77402-1558-9D41-9306-7924148E0846}"/>
              </a:ext>
            </a:extLst>
          </p:cNvPr>
          <p:cNvSpPr txBox="1"/>
          <p:nvPr/>
        </p:nvSpPr>
        <p:spPr>
          <a:xfrm>
            <a:off x="8905241" y="2208876"/>
            <a:ext cx="1727200" cy="523220"/>
          </a:xfrm>
          <a:prstGeom prst="rect">
            <a:avLst/>
          </a:prstGeom>
          <a:noFill/>
        </p:spPr>
        <p:txBody>
          <a:bodyPr wrap="square" rtlCol="0">
            <a:spAutoFit/>
          </a:bodyPr>
          <a:lstStyle/>
          <a:p>
            <a:pPr>
              <a:defRPr/>
            </a:pPr>
            <a:r>
              <a:rPr lang="en-US" sz="1400" dirty="0">
                <a:solidFill>
                  <a:prstClr val="black"/>
                </a:solidFill>
                <a:latin typeface="Arial" panose="020B0604020202020204" pitchFamily="34" charset="0"/>
                <a:cs typeface="Arial" panose="020B0604020202020204" pitchFamily="34" charset="0"/>
              </a:rPr>
              <a:t>Data courtesy of Akash Dixit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455A45C-D50C-8B72-52EF-DC7CF71A830E}"/>
                  </a:ext>
                </a:extLst>
              </p:cNvPr>
              <p:cNvSpPr txBox="1"/>
              <p:nvPr/>
            </p:nvSpPr>
            <p:spPr>
              <a:xfrm>
                <a:off x="2381725" y="1014137"/>
                <a:ext cx="7217778"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Signature of a single signal photon is many sequential successful qubit “spin-flips” from </a:t>
                </a:r>
                <a14:m>
                  <m:oMath xmlns:m="http://schemas.openxmlformats.org/officeDocument/2006/math">
                    <m:r>
                      <a:rPr lang="en-US" b="1" dirty="0">
                        <a:solidFill>
                          <a:srgbClr val="DADADA">
                            <a:lumMod val="10000"/>
                          </a:srgbClr>
                        </a:solidFill>
                        <a:latin typeface="Cambria Math" panose="02040503050406030204" pitchFamily="18" charset="0"/>
                        <a:cs typeface="Arial" charset="0"/>
                      </a:rPr>
                      <m:t>|</m:t>
                    </m:r>
                    <m:d>
                      <m:dPr>
                        <m:begChr m:val=""/>
                        <m:endChr m:val="⟩"/>
                        <m:ctrlPr>
                          <a:rPr lang="en-US" i="1" dirty="0">
                            <a:solidFill>
                              <a:srgbClr val="DADADA">
                                <a:lumMod val="10000"/>
                              </a:srgbClr>
                            </a:solidFill>
                            <a:latin typeface="Cambria Math" panose="02040503050406030204" pitchFamily="18" charset="0"/>
                            <a:cs typeface="Arial" charset="0"/>
                          </a:rPr>
                        </m:ctrlPr>
                      </m:dPr>
                      <m:e>
                        <m:r>
                          <a:rPr lang="en-US" b="1" i="1" dirty="0">
                            <a:solidFill>
                              <a:srgbClr val="DADADA">
                                <a:lumMod val="10000"/>
                              </a:srgbClr>
                            </a:solidFill>
                            <a:latin typeface="Cambria Math" panose="02040503050406030204" pitchFamily="18" charset="0"/>
                            <a:cs typeface="Arial" charset="0"/>
                          </a:rPr>
                          <m:t>𝒈</m:t>
                        </m:r>
                      </m:e>
                    </m:d>
                    <m:r>
                      <a:rPr lang="en-US" b="1" i="1" dirty="0">
                        <a:solidFill>
                          <a:srgbClr val="DADADA">
                            <a:lumMod val="10000"/>
                          </a:srgbClr>
                        </a:solidFill>
                        <a:latin typeface="Cambria Math" panose="02040503050406030204" pitchFamily="18" charset="0"/>
                        <a:ea typeface="Cambria Math" panose="02040503050406030204" pitchFamily="18" charset="0"/>
                        <a:cs typeface="Arial" charset="0"/>
                      </a:rPr>
                      <m:t>↔</m:t>
                    </m:r>
                    <m:r>
                      <a:rPr lang="en-US" b="1" i="1" dirty="0">
                        <a:solidFill>
                          <a:srgbClr val="DADADA">
                            <a:lumMod val="10000"/>
                          </a:srgbClr>
                        </a:solidFill>
                        <a:latin typeface="Cambria Math" panose="02040503050406030204" pitchFamily="18" charset="0"/>
                        <a:cs typeface="Arial" charset="0"/>
                      </a:rPr>
                      <m:t>|</m:t>
                    </m:r>
                    <m:d>
                      <m:dPr>
                        <m:begChr m:val=""/>
                        <m:endChr m:val="⟩"/>
                        <m:ctrlPr>
                          <a:rPr lang="en-US" i="1" dirty="0">
                            <a:solidFill>
                              <a:srgbClr val="DADADA">
                                <a:lumMod val="10000"/>
                              </a:srgbClr>
                            </a:solidFill>
                            <a:latin typeface="Cambria Math" panose="02040503050406030204" pitchFamily="18" charset="0"/>
                            <a:ea typeface="Cambria Math" panose="02040503050406030204" pitchFamily="18" charset="0"/>
                            <a:cs typeface="Arial" charset="0"/>
                          </a:rPr>
                        </m:ctrlPr>
                      </m:dPr>
                      <m:e>
                        <m:r>
                          <a:rPr lang="en-US" b="1" i="1" dirty="0">
                            <a:solidFill>
                              <a:srgbClr val="DADADA">
                                <a:lumMod val="10000"/>
                              </a:srgbClr>
                            </a:solidFill>
                            <a:latin typeface="Cambria Math" panose="02040503050406030204" pitchFamily="18" charset="0"/>
                            <a:ea typeface="Cambria Math" panose="02040503050406030204" pitchFamily="18" charset="0"/>
                            <a:cs typeface="Arial" charset="0"/>
                          </a:rPr>
                          <m:t>𝒆</m:t>
                        </m:r>
                      </m:e>
                    </m:d>
                  </m:oMath>
                </a14:m>
                <a:endParaRPr lang="en-US" dirty="0"/>
              </a:p>
            </p:txBody>
          </p:sp>
        </mc:Choice>
        <mc:Fallback xmlns="">
          <p:sp>
            <p:nvSpPr>
              <p:cNvPr id="8" name="TextBox 7">
                <a:extLst>
                  <a:ext uri="{FF2B5EF4-FFF2-40B4-BE49-F238E27FC236}">
                    <a16:creationId xmlns:a16="http://schemas.microsoft.com/office/drawing/2014/main" id="{9455A45C-D50C-8B72-52EF-DC7CF71A830E}"/>
                  </a:ext>
                </a:extLst>
              </p:cNvPr>
              <p:cNvSpPr txBox="1">
                <a:spLocks noRot="1" noChangeAspect="1" noMove="1" noResize="1" noEditPoints="1" noAdjustHandles="1" noChangeArrowheads="1" noChangeShapeType="1" noTextEdit="1"/>
              </p:cNvSpPr>
              <p:nvPr/>
            </p:nvSpPr>
            <p:spPr>
              <a:xfrm>
                <a:off x="2381725" y="1014137"/>
                <a:ext cx="7217778" cy="646331"/>
              </a:xfrm>
              <a:prstGeom prst="rect">
                <a:avLst/>
              </a:prstGeom>
              <a:blipFill>
                <a:blip r:embed="rId4"/>
                <a:stretch>
                  <a:fillRect l="-703" t="-23077" b="-94231"/>
                </a:stretch>
              </a:blipFill>
            </p:spPr>
            <p:txBody>
              <a:bodyPr/>
              <a:lstStyle/>
              <a:p>
                <a:r>
                  <a:rPr lang="en-US">
                    <a:noFill/>
                  </a:rPr>
                  <a:t> </a:t>
                </a:r>
              </a:p>
            </p:txBody>
          </p:sp>
        </mc:Fallback>
      </mc:AlternateContent>
    </p:spTree>
    <p:extLst>
      <p:ext uri="{BB962C8B-B14F-4D97-AF65-F5344CB8AC3E}">
        <p14:creationId xmlns:p14="http://schemas.microsoft.com/office/powerpoint/2010/main" val="2675880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B95C2-0FDE-9634-7C34-FB68A72599AE}"/>
              </a:ext>
            </a:extLst>
          </p:cNvPr>
          <p:cNvSpPr>
            <a:spLocks noGrp="1"/>
          </p:cNvSpPr>
          <p:nvPr>
            <p:ph type="title"/>
          </p:nvPr>
        </p:nvSpPr>
        <p:spPr>
          <a:xfrm>
            <a:off x="3192329" y="0"/>
            <a:ext cx="8883715" cy="685800"/>
          </a:xfrm>
        </p:spPr>
        <p:txBody>
          <a:bodyPr/>
          <a:lstStyle/>
          <a:p>
            <a:r>
              <a:rPr lang="en-US" dirty="0"/>
              <a:t>Metrology gain vs SQL for various single photon detectors </a:t>
            </a:r>
          </a:p>
        </p:txBody>
      </p:sp>
      <p:sp>
        <p:nvSpPr>
          <p:cNvPr id="3" name="Footer Placeholder 2">
            <a:extLst>
              <a:ext uri="{FF2B5EF4-FFF2-40B4-BE49-F238E27FC236}">
                <a16:creationId xmlns:a16="http://schemas.microsoft.com/office/drawing/2014/main" id="{F87460DE-C7E4-E030-9B3F-EDAE00C0BF05}"/>
              </a:ext>
            </a:extLst>
          </p:cNvPr>
          <p:cNvSpPr>
            <a:spLocks noGrp="1"/>
          </p:cNvSpPr>
          <p:nvPr>
            <p:ph type="ftr" sz="quarter" idx="10"/>
          </p:nvPr>
        </p:nvSpPr>
        <p:spPr>
          <a:xfrm>
            <a:off x="4052652" y="6459343"/>
            <a:ext cx="3860800" cy="365125"/>
          </a:xfrm>
        </p:spPr>
        <p:txBody>
          <a:bodyPr/>
          <a:lstStyle/>
          <a:p>
            <a:r>
              <a:rPr lang="es-ES_tradnl" dirty="0">
                <a:solidFill>
                  <a:srgbClr val="000000">
                    <a:tint val="75000"/>
                  </a:srgbClr>
                </a:solidFill>
              </a:rPr>
              <a:t>Aaron S. Chou, USQIS Summer </a:t>
            </a:r>
            <a:r>
              <a:rPr lang="es-ES_tradnl" dirty="0" err="1">
                <a:solidFill>
                  <a:srgbClr val="000000">
                    <a:tint val="75000"/>
                  </a:srgbClr>
                </a:solidFill>
              </a:rPr>
              <a:t>School</a:t>
            </a:r>
            <a:r>
              <a:rPr lang="es-ES_tradnl" dirty="0">
                <a:solidFill>
                  <a:srgbClr val="000000">
                    <a:tint val="75000"/>
                  </a:srgbClr>
                </a:solidFill>
              </a:rPr>
              <a:t> 2023</a:t>
            </a:r>
            <a:endParaRPr lang="en-US" dirty="0">
              <a:solidFill>
                <a:srgbClr val="000000">
                  <a:tint val="75000"/>
                </a:srgbClr>
              </a:solidFill>
            </a:endParaRPr>
          </a:p>
        </p:txBody>
      </p:sp>
      <p:sp>
        <p:nvSpPr>
          <p:cNvPr id="4" name="Slide Number Placeholder 3">
            <a:extLst>
              <a:ext uri="{FF2B5EF4-FFF2-40B4-BE49-F238E27FC236}">
                <a16:creationId xmlns:a16="http://schemas.microsoft.com/office/drawing/2014/main" id="{4F65ACD5-FD7A-C40A-F555-502E16A963AB}"/>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36</a:t>
            </a:fld>
            <a:endParaRPr lang="en-US">
              <a:solidFill>
                <a:srgbClr val="000000">
                  <a:tint val="75000"/>
                </a:srgbClr>
              </a:solidFill>
            </a:endParaRPr>
          </a:p>
        </p:txBody>
      </p:sp>
      <p:sp>
        <p:nvSpPr>
          <p:cNvPr id="5" name="TextBox 4">
            <a:extLst>
              <a:ext uri="{FF2B5EF4-FFF2-40B4-BE49-F238E27FC236}">
                <a16:creationId xmlns:a16="http://schemas.microsoft.com/office/drawing/2014/main" id="{4AA1A549-F002-1126-6D8E-A3A1E4010A2E}"/>
              </a:ext>
            </a:extLst>
          </p:cNvPr>
          <p:cNvSpPr txBox="1"/>
          <p:nvPr/>
        </p:nvSpPr>
        <p:spPr>
          <a:xfrm>
            <a:off x="3121575" y="4193626"/>
            <a:ext cx="5992578" cy="2308324"/>
          </a:xfrm>
          <a:prstGeom prst="rect">
            <a:avLst/>
          </a:prstGeom>
          <a:noFill/>
        </p:spPr>
        <p:txBody>
          <a:bodyPr wrap="square" rtlCol="0">
            <a:spAutoFit/>
          </a:bodyPr>
          <a:lstStyle/>
          <a:p>
            <a:r>
              <a:rPr lang="en-US" sz="1800" b="1" dirty="0">
                <a:latin typeface="Arial"/>
                <a:cs typeface="Arial"/>
              </a:rPr>
              <a:t>Superconducting nanowire single photon detectors (for IR photons):</a:t>
            </a:r>
          </a:p>
          <a:p>
            <a:r>
              <a:rPr lang="en-US" dirty="0">
                <a:latin typeface="Arial"/>
                <a:cs typeface="Arial"/>
              </a:rPr>
              <a:t>Dark Rate R = 10</a:t>
            </a:r>
            <a:r>
              <a:rPr lang="en-US" baseline="30000" dirty="0">
                <a:latin typeface="Arial"/>
                <a:cs typeface="Arial"/>
              </a:rPr>
              <a:t>-5</a:t>
            </a:r>
            <a:r>
              <a:rPr lang="en-US" dirty="0">
                <a:latin typeface="Arial"/>
                <a:cs typeface="Arial"/>
              </a:rPr>
              <a:t> Hz</a:t>
            </a:r>
          </a:p>
          <a:p>
            <a:r>
              <a:rPr lang="en-US" sz="1800" dirty="0">
                <a:latin typeface="Arial"/>
                <a:cs typeface="Arial"/>
              </a:rPr>
              <a:t>Bandwidth B = </a:t>
            </a:r>
            <a:r>
              <a:rPr lang="en-US" dirty="0">
                <a:latin typeface="Arial"/>
                <a:cs typeface="Arial"/>
              </a:rPr>
              <a:t>10</a:t>
            </a:r>
            <a:r>
              <a:rPr lang="en-US" baseline="30000" dirty="0">
                <a:latin typeface="Arial"/>
                <a:cs typeface="Arial"/>
              </a:rPr>
              <a:t>15 </a:t>
            </a:r>
            <a:r>
              <a:rPr lang="en-US" sz="1800" dirty="0">
                <a:latin typeface="Arial"/>
                <a:cs typeface="Arial"/>
              </a:rPr>
              <a:t>Hz  (or smaller if narrow band filtered)  </a:t>
            </a:r>
          </a:p>
          <a:p>
            <a:r>
              <a:rPr lang="en-US" sz="1800" dirty="0">
                <a:latin typeface="Arial"/>
                <a:cs typeface="Arial"/>
              </a:rPr>
              <a:t>Number of modes </a:t>
            </a:r>
            <a:r>
              <a:rPr lang="en-US" sz="1800" dirty="0" err="1">
                <a:latin typeface="Arial"/>
                <a:cs typeface="Arial"/>
              </a:rPr>
              <a:t>N</a:t>
            </a:r>
            <a:r>
              <a:rPr lang="en-US" sz="1800" baseline="-25000" dirty="0" err="1">
                <a:latin typeface="Arial"/>
                <a:cs typeface="Arial"/>
              </a:rPr>
              <a:t>modes</a:t>
            </a:r>
            <a:r>
              <a:rPr lang="en-US" sz="1800" dirty="0">
                <a:latin typeface="Arial"/>
                <a:cs typeface="Arial"/>
              </a:rPr>
              <a:t>= Area/(wavelength)</a:t>
            </a:r>
            <a:r>
              <a:rPr lang="en-US" sz="1800" baseline="30000" dirty="0">
                <a:latin typeface="Arial"/>
                <a:cs typeface="Arial"/>
              </a:rPr>
              <a:t>2</a:t>
            </a:r>
            <a:r>
              <a:rPr lang="en-US" sz="1800" dirty="0">
                <a:latin typeface="Arial"/>
                <a:cs typeface="Arial"/>
              </a:rPr>
              <a:t> = 10</a:t>
            </a:r>
            <a:r>
              <a:rPr lang="en-US" sz="1800" baseline="30000" dirty="0">
                <a:latin typeface="Arial"/>
                <a:cs typeface="Arial"/>
              </a:rPr>
              <a:t>2</a:t>
            </a:r>
          </a:p>
          <a:p>
            <a:r>
              <a:rPr lang="en-US" dirty="0">
                <a:latin typeface="Arial"/>
                <a:cs typeface="Arial"/>
              </a:rPr>
              <a:t>Effective occupation number n = (R / B) / </a:t>
            </a:r>
            <a:r>
              <a:rPr lang="en-US" dirty="0" err="1">
                <a:latin typeface="Arial"/>
                <a:cs typeface="Arial"/>
              </a:rPr>
              <a:t>N</a:t>
            </a:r>
            <a:r>
              <a:rPr lang="en-US" baseline="-25000" dirty="0" err="1">
                <a:latin typeface="Arial"/>
                <a:cs typeface="Arial"/>
              </a:rPr>
              <a:t>modes</a:t>
            </a:r>
            <a:r>
              <a:rPr lang="en-US" dirty="0">
                <a:latin typeface="Arial"/>
                <a:cs typeface="Arial"/>
              </a:rPr>
              <a:t> = 10</a:t>
            </a:r>
            <a:r>
              <a:rPr lang="en-US" baseline="30000" dirty="0">
                <a:latin typeface="Arial"/>
                <a:cs typeface="Arial"/>
              </a:rPr>
              <a:t>-22</a:t>
            </a:r>
          </a:p>
          <a:p>
            <a:r>
              <a:rPr lang="en-US" sz="1800" dirty="0">
                <a:latin typeface="Arial"/>
                <a:cs typeface="Arial"/>
              </a:rPr>
              <a:t>Effective noise squeezing factor = 1/sqrt(n) = </a:t>
            </a:r>
            <a:r>
              <a:rPr lang="en-US" sz="1800" dirty="0">
                <a:highlight>
                  <a:srgbClr val="FFFF00"/>
                </a:highlight>
                <a:latin typeface="Arial"/>
                <a:cs typeface="Arial"/>
              </a:rPr>
              <a:t>110 dB</a:t>
            </a:r>
          </a:p>
        </p:txBody>
      </p:sp>
      <p:sp>
        <p:nvSpPr>
          <p:cNvPr id="6" name="TextBox 5">
            <a:extLst>
              <a:ext uri="{FF2B5EF4-FFF2-40B4-BE49-F238E27FC236}">
                <a16:creationId xmlns:a16="http://schemas.microsoft.com/office/drawing/2014/main" id="{28F38995-1210-FC6B-69F0-13992970466E}"/>
              </a:ext>
            </a:extLst>
          </p:cNvPr>
          <p:cNvSpPr txBox="1"/>
          <p:nvPr/>
        </p:nvSpPr>
        <p:spPr>
          <a:xfrm>
            <a:off x="2966315" y="2252528"/>
            <a:ext cx="6224781" cy="1477328"/>
          </a:xfrm>
          <a:prstGeom prst="rect">
            <a:avLst/>
          </a:prstGeom>
          <a:noFill/>
        </p:spPr>
        <p:txBody>
          <a:bodyPr wrap="none" rtlCol="0">
            <a:spAutoFit/>
          </a:bodyPr>
          <a:lstStyle/>
          <a:p>
            <a:r>
              <a:rPr lang="en-US" sz="1800" b="1" dirty="0">
                <a:latin typeface="Arial"/>
                <a:cs typeface="Arial"/>
              </a:rPr>
              <a:t>Quantum capacitance detector (charge qubits for THz):</a:t>
            </a:r>
          </a:p>
          <a:p>
            <a:r>
              <a:rPr lang="en-US" dirty="0">
                <a:latin typeface="Arial"/>
                <a:cs typeface="Arial"/>
              </a:rPr>
              <a:t>Dark Rate R = 1 Hz</a:t>
            </a:r>
            <a:endParaRPr lang="en-US" sz="1800" dirty="0">
              <a:latin typeface="Arial"/>
              <a:cs typeface="Arial"/>
            </a:endParaRPr>
          </a:p>
          <a:p>
            <a:r>
              <a:rPr lang="en-US" sz="1800" dirty="0">
                <a:latin typeface="Arial"/>
                <a:cs typeface="Arial"/>
              </a:rPr>
              <a:t>Bandwidth B = 1 THz  </a:t>
            </a:r>
          </a:p>
          <a:p>
            <a:r>
              <a:rPr lang="en-US" dirty="0">
                <a:latin typeface="Arial"/>
                <a:cs typeface="Arial"/>
              </a:rPr>
              <a:t>Effective occupation number n = R / B = 10</a:t>
            </a:r>
            <a:r>
              <a:rPr lang="en-US" baseline="30000" dirty="0">
                <a:latin typeface="Arial"/>
                <a:cs typeface="Arial"/>
              </a:rPr>
              <a:t>-12</a:t>
            </a:r>
          </a:p>
          <a:p>
            <a:r>
              <a:rPr lang="en-US" sz="1800" dirty="0">
                <a:latin typeface="Arial"/>
                <a:cs typeface="Arial"/>
              </a:rPr>
              <a:t>Effective noise squeezing factor = 1/sqrt(n) = </a:t>
            </a:r>
            <a:r>
              <a:rPr lang="en-US" sz="1800" dirty="0">
                <a:highlight>
                  <a:srgbClr val="FFFF00"/>
                </a:highlight>
                <a:latin typeface="Arial"/>
                <a:cs typeface="Arial"/>
              </a:rPr>
              <a:t>60 dB </a:t>
            </a:r>
          </a:p>
        </p:txBody>
      </p:sp>
      <p:sp>
        <p:nvSpPr>
          <p:cNvPr id="7" name="TextBox 6">
            <a:extLst>
              <a:ext uri="{FF2B5EF4-FFF2-40B4-BE49-F238E27FC236}">
                <a16:creationId xmlns:a16="http://schemas.microsoft.com/office/drawing/2014/main" id="{0BE35A79-3164-764B-4CDD-0999A16BFCD4}"/>
              </a:ext>
            </a:extLst>
          </p:cNvPr>
          <p:cNvSpPr txBox="1"/>
          <p:nvPr/>
        </p:nvSpPr>
        <p:spPr>
          <a:xfrm>
            <a:off x="4052652" y="921254"/>
            <a:ext cx="5942717" cy="923330"/>
          </a:xfrm>
          <a:prstGeom prst="rect">
            <a:avLst/>
          </a:prstGeom>
          <a:noFill/>
        </p:spPr>
        <p:txBody>
          <a:bodyPr wrap="none" rtlCol="0">
            <a:spAutoFit/>
          </a:bodyPr>
          <a:lstStyle/>
          <a:p>
            <a:r>
              <a:rPr lang="en-US" b="1" dirty="0" err="1">
                <a:latin typeface="Arial"/>
                <a:cs typeface="Arial"/>
              </a:rPr>
              <a:t>Transmon</a:t>
            </a:r>
            <a:r>
              <a:rPr lang="en-US" b="1" dirty="0">
                <a:latin typeface="Arial"/>
                <a:cs typeface="Arial"/>
              </a:rPr>
              <a:t> qubits (quantum non-demolition for GHz):</a:t>
            </a:r>
          </a:p>
          <a:p>
            <a:r>
              <a:rPr lang="en-US" dirty="0">
                <a:latin typeface="Arial"/>
                <a:cs typeface="Arial"/>
              </a:rPr>
              <a:t>Effective occupation number n=10</a:t>
            </a:r>
            <a:r>
              <a:rPr lang="en-US" baseline="30000" dirty="0">
                <a:latin typeface="Arial"/>
                <a:cs typeface="Arial"/>
              </a:rPr>
              <a:t>-3</a:t>
            </a:r>
            <a:endParaRPr lang="en-US" dirty="0">
              <a:latin typeface="Arial"/>
              <a:cs typeface="Arial"/>
            </a:endParaRPr>
          </a:p>
          <a:p>
            <a:r>
              <a:rPr lang="en-US" sz="1800" dirty="0">
                <a:latin typeface="Arial"/>
                <a:cs typeface="Arial"/>
              </a:rPr>
              <a:t>Effective noise squeezing factor = 1/sqrt(n) </a:t>
            </a:r>
            <a:r>
              <a:rPr lang="en-US" dirty="0">
                <a:latin typeface="Arial"/>
                <a:cs typeface="Arial"/>
              </a:rPr>
              <a:t>= </a:t>
            </a:r>
            <a:r>
              <a:rPr lang="en-US" dirty="0">
                <a:highlight>
                  <a:srgbClr val="FFFF00"/>
                </a:highlight>
                <a:latin typeface="Arial"/>
                <a:cs typeface="Arial"/>
              </a:rPr>
              <a:t>16 dB</a:t>
            </a:r>
            <a:endParaRPr lang="en-US" sz="1800" dirty="0">
              <a:highlight>
                <a:srgbClr val="FFFF00"/>
              </a:highlight>
              <a:latin typeface="Arial"/>
              <a:cs typeface="Arial"/>
            </a:endParaRPr>
          </a:p>
        </p:txBody>
      </p:sp>
      <p:pic>
        <p:nvPicPr>
          <p:cNvPr id="8" name="Picture 7">
            <a:extLst>
              <a:ext uri="{FF2B5EF4-FFF2-40B4-BE49-F238E27FC236}">
                <a16:creationId xmlns:a16="http://schemas.microsoft.com/office/drawing/2014/main" id="{74B2A74C-3A35-DC76-4FF2-94B7B39288B6}"/>
              </a:ext>
            </a:extLst>
          </p:cNvPr>
          <p:cNvPicPr>
            <a:picLocks noChangeAspect="1"/>
          </p:cNvPicPr>
          <p:nvPr/>
        </p:nvPicPr>
        <p:blipFill>
          <a:blip r:embed="rId2"/>
          <a:stretch>
            <a:fillRect/>
          </a:stretch>
        </p:blipFill>
        <p:spPr>
          <a:xfrm>
            <a:off x="9192983" y="2432457"/>
            <a:ext cx="2751474" cy="3915284"/>
          </a:xfrm>
          <a:prstGeom prst="rect">
            <a:avLst/>
          </a:prstGeom>
        </p:spPr>
      </p:pic>
      <p:pic>
        <p:nvPicPr>
          <p:cNvPr id="9" name="Picture 8">
            <a:extLst>
              <a:ext uri="{FF2B5EF4-FFF2-40B4-BE49-F238E27FC236}">
                <a16:creationId xmlns:a16="http://schemas.microsoft.com/office/drawing/2014/main" id="{3947D0A6-10D8-98B9-EA43-0F2715B582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580383" y="1780909"/>
            <a:ext cx="6240850" cy="2679032"/>
          </a:xfrm>
          <a:prstGeom prst="rect">
            <a:avLst/>
          </a:prstGeom>
        </p:spPr>
      </p:pic>
      <p:sp>
        <p:nvSpPr>
          <p:cNvPr id="10" name="TextBox 9">
            <a:extLst>
              <a:ext uri="{FF2B5EF4-FFF2-40B4-BE49-F238E27FC236}">
                <a16:creationId xmlns:a16="http://schemas.microsoft.com/office/drawing/2014/main" id="{AF42464D-3D7A-2759-BA83-26E15A3B41B9}"/>
              </a:ext>
            </a:extLst>
          </p:cNvPr>
          <p:cNvSpPr txBox="1"/>
          <p:nvPr/>
        </p:nvSpPr>
        <p:spPr>
          <a:xfrm>
            <a:off x="315311" y="6274677"/>
            <a:ext cx="2219582" cy="369332"/>
          </a:xfrm>
          <a:prstGeom prst="rect">
            <a:avLst/>
          </a:prstGeom>
          <a:noFill/>
        </p:spPr>
        <p:txBody>
          <a:bodyPr wrap="none" rtlCol="0">
            <a:spAutoFit/>
          </a:bodyPr>
          <a:lstStyle/>
          <a:p>
            <a:r>
              <a:rPr lang="en-US" sz="1800" dirty="0">
                <a:latin typeface="Arial"/>
                <a:cs typeface="Arial"/>
              </a:rPr>
              <a:t>P. </a:t>
            </a:r>
            <a:r>
              <a:rPr lang="en-US" sz="1800" dirty="0" err="1">
                <a:latin typeface="Arial"/>
                <a:cs typeface="Arial"/>
              </a:rPr>
              <a:t>Echternach</a:t>
            </a:r>
            <a:r>
              <a:rPr lang="en-US" sz="1800" dirty="0">
                <a:latin typeface="Arial"/>
                <a:cs typeface="Arial"/>
              </a:rPr>
              <a:t> (JPL)</a:t>
            </a:r>
          </a:p>
        </p:txBody>
      </p:sp>
      <p:sp>
        <p:nvSpPr>
          <p:cNvPr id="11" name="TextBox 10">
            <a:extLst>
              <a:ext uri="{FF2B5EF4-FFF2-40B4-BE49-F238E27FC236}">
                <a16:creationId xmlns:a16="http://schemas.microsoft.com/office/drawing/2014/main" id="{81A29BDF-2C8C-2593-65DF-4523B8247E75}"/>
              </a:ext>
            </a:extLst>
          </p:cNvPr>
          <p:cNvSpPr txBox="1"/>
          <p:nvPr/>
        </p:nvSpPr>
        <p:spPr>
          <a:xfrm>
            <a:off x="8324192" y="6348248"/>
            <a:ext cx="2941831" cy="369332"/>
          </a:xfrm>
          <a:prstGeom prst="rect">
            <a:avLst/>
          </a:prstGeom>
          <a:noFill/>
        </p:spPr>
        <p:txBody>
          <a:bodyPr wrap="none" rtlCol="0">
            <a:spAutoFit/>
          </a:bodyPr>
          <a:lstStyle/>
          <a:p>
            <a:r>
              <a:rPr lang="en-US" sz="1800" dirty="0">
                <a:latin typeface="Arial"/>
                <a:cs typeface="Arial"/>
              </a:rPr>
              <a:t>K. Berggren, S. Nam, et al.</a:t>
            </a:r>
          </a:p>
        </p:txBody>
      </p:sp>
    </p:spTree>
    <p:extLst>
      <p:ext uri="{BB962C8B-B14F-4D97-AF65-F5344CB8AC3E}">
        <p14:creationId xmlns:p14="http://schemas.microsoft.com/office/powerpoint/2010/main" val="2214305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3E061-2C0B-9443-8347-F864B4B2508D}"/>
              </a:ext>
            </a:extLst>
          </p:cNvPr>
          <p:cNvSpPr>
            <a:spLocks noGrp="1"/>
          </p:cNvSpPr>
          <p:nvPr>
            <p:ph type="title"/>
          </p:nvPr>
        </p:nvSpPr>
        <p:spPr>
          <a:xfrm>
            <a:off x="1847386" y="358410"/>
            <a:ext cx="8463775" cy="806019"/>
          </a:xfrm>
        </p:spPr>
        <p:txBody>
          <a:bodyPr/>
          <a:lstStyle/>
          <a:p>
            <a:r>
              <a:rPr lang="en-US" dirty="0">
                <a:latin typeface="Arial" panose="020B0604020202020204" pitchFamily="34" charset="0"/>
                <a:cs typeface="Arial" panose="020B0604020202020204" pitchFamily="34" charset="0"/>
              </a:rPr>
              <a:t>One can also use a huge dish antenna comprising an array of QRAMs as the dark matter scattering target</a:t>
            </a:r>
          </a:p>
        </p:txBody>
      </p:sp>
      <p:sp>
        <p:nvSpPr>
          <p:cNvPr id="5" name="Slide Number Placeholder 4">
            <a:extLst>
              <a:ext uri="{FF2B5EF4-FFF2-40B4-BE49-F238E27FC236}">
                <a16:creationId xmlns:a16="http://schemas.microsoft.com/office/drawing/2014/main" id="{C6CEC755-CE35-5D48-88F8-2849BE59B129}"/>
              </a:ext>
            </a:extLst>
          </p:cNvPr>
          <p:cNvSpPr>
            <a:spLocks noGrp="1"/>
          </p:cNvSpPr>
          <p:nvPr>
            <p:ph type="sldNum" sz="quarter" idx="12"/>
          </p:nvPr>
        </p:nvSpPr>
        <p:spPr>
          <a:xfrm>
            <a:off x="6553200" y="6356352"/>
            <a:ext cx="2133600" cy="365125"/>
          </a:xfrm>
          <a:prstGeom prst="rect">
            <a:avLst/>
          </a:prstGeom>
        </p:spPr>
        <p:txBody>
          <a:bodyPr vert="horz" wrap="square" lIns="91424" tIns="45713" rIns="91424" bIns="45713" numCol="1" anchor="ctr" anchorCtr="0" compatLnSpc="1">
            <a:prstTxWarp prst="textNoShape">
              <a:avLst/>
            </a:prstTxWarp>
          </a:bodyPr>
          <a:lstStyle>
            <a:defPPr>
              <a:defRPr lang="en-US"/>
            </a:defPPr>
            <a:lvl1pPr marL="0" algn="r" defTabSz="457200" rtl="0" eaLnBrk="1" latinLnBrk="0" hangingPunct="1">
              <a:defRPr sz="1200" kern="1200">
                <a:solidFill>
                  <a:srgbClr val="898989"/>
                </a:solidFill>
                <a:latin typeface="Calibri"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C6F987D3-C84C-1B43-ACDC-64E0C8D0B1E8}" type="slidenum">
              <a:rPr lang="en-US" smtClean="0"/>
              <a:pPr algn="r">
                <a:defRPr/>
              </a:pPr>
              <a:t>37</a:t>
            </a:fld>
            <a:endParaRPr lang="en-US" sz="1200">
              <a:solidFill>
                <a:srgbClr val="898989"/>
              </a:solidFill>
              <a:latin typeface="Calibri" charset="0"/>
            </a:endParaRPr>
          </a:p>
        </p:txBody>
      </p:sp>
      <p:pic>
        <p:nvPicPr>
          <p:cNvPr id="11" name="Picture 10">
            <a:extLst>
              <a:ext uri="{FF2B5EF4-FFF2-40B4-BE49-F238E27FC236}">
                <a16:creationId xmlns:a16="http://schemas.microsoft.com/office/drawing/2014/main" id="{6B2FDA38-23D9-D049-BBFD-B435E4A02DFF}"/>
              </a:ext>
            </a:extLst>
          </p:cNvPr>
          <p:cNvPicPr>
            <a:picLocks noChangeAspect="1"/>
          </p:cNvPicPr>
          <p:nvPr/>
        </p:nvPicPr>
        <p:blipFill>
          <a:blip r:embed="rId2"/>
          <a:stretch>
            <a:fillRect/>
          </a:stretch>
        </p:blipFill>
        <p:spPr>
          <a:xfrm>
            <a:off x="3617674" y="1592166"/>
            <a:ext cx="5569397" cy="4907685"/>
          </a:xfrm>
          <a:prstGeom prst="rect">
            <a:avLst/>
          </a:prstGeom>
        </p:spPr>
      </p:pic>
      <p:sp>
        <p:nvSpPr>
          <p:cNvPr id="3" name="Footer Placeholder 2">
            <a:extLst>
              <a:ext uri="{FF2B5EF4-FFF2-40B4-BE49-F238E27FC236}">
                <a16:creationId xmlns:a16="http://schemas.microsoft.com/office/drawing/2014/main" id="{B138DC4F-3B34-3F48-A26E-1E6543642BBF}"/>
              </a:ext>
            </a:extLst>
          </p:cNvPr>
          <p:cNvSpPr>
            <a:spLocks noGrp="1"/>
          </p:cNvSpPr>
          <p:nvPr>
            <p:ph type="ftr" sz="quarter" idx="11"/>
          </p:nvPr>
        </p:nvSpPr>
        <p:spPr>
          <a:xfrm>
            <a:off x="8863361" y="6183369"/>
            <a:ext cx="2895600" cy="365125"/>
          </a:xfrm>
        </p:spPr>
        <p:txBody>
          <a:bodyPr/>
          <a:lstStyle/>
          <a:p>
            <a:pPr algn="ctr" defTabSz="457125">
              <a:defRPr/>
            </a:pPr>
            <a:r>
              <a:rPr lang="es-ES_tradnl" dirty="0">
                <a:solidFill>
                  <a:prstClr val="black"/>
                </a:solidFill>
                <a:latin typeface="Calibri" pitchFamily="-106" charset="0"/>
                <a:ea typeface="ＭＳ Ｐゴシック" pitchFamily="-106" charset="-128"/>
              </a:rPr>
              <a:t>Aaron S. Chou, USQIS Summer </a:t>
            </a:r>
            <a:r>
              <a:rPr lang="es-ES_tradnl" dirty="0" err="1">
                <a:solidFill>
                  <a:prstClr val="black"/>
                </a:solidFill>
                <a:latin typeface="Calibri" pitchFamily="-106" charset="0"/>
                <a:ea typeface="ＭＳ Ｐゴシック" pitchFamily="-106" charset="-128"/>
              </a:rPr>
              <a:t>School</a:t>
            </a:r>
            <a:r>
              <a:rPr lang="es-ES_tradnl" dirty="0">
                <a:solidFill>
                  <a:prstClr val="black"/>
                </a:solidFill>
                <a:latin typeface="Calibri" pitchFamily="-106" charset="0"/>
                <a:ea typeface="ＭＳ Ｐゴシック" pitchFamily="-106" charset="-128"/>
              </a:rPr>
              <a:t> 2023</a:t>
            </a:r>
            <a:endParaRPr lang="en-US" dirty="0">
              <a:solidFill>
                <a:prstClr val="black"/>
              </a:solidFill>
              <a:latin typeface="Calibri" pitchFamily="-106" charset="0"/>
              <a:ea typeface="ＭＳ Ｐゴシック" pitchFamily="-106" charset="-128"/>
            </a:endParaRPr>
          </a:p>
        </p:txBody>
      </p:sp>
      <p:sp>
        <p:nvSpPr>
          <p:cNvPr id="6" name="TextBox 5">
            <a:extLst>
              <a:ext uri="{FF2B5EF4-FFF2-40B4-BE49-F238E27FC236}">
                <a16:creationId xmlns:a16="http://schemas.microsoft.com/office/drawing/2014/main" id="{58C0237C-BDB8-0348-B6C0-0711E2ABF173}"/>
              </a:ext>
            </a:extLst>
          </p:cNvPr>
          <p:cNvSpPr txBox="1"/>
          <p:nvPr/>
        </p:nvSpPr>
        <p:spPr>
          <a:xfrm>
            <a:off x="2223798" y="1213509"/>
            <a:ext cx="3717493" cy="369332"/>
          </a:xfrm>
          <a:prstGeom prst="rect">
            <a:avLst/>
          </a:prstGeom>
          <a:noFill/>
        </p:spPr>
        <p:txBody>
          <a:bodyPr wrap="none" rtlCol="0">
            <a:spAutoFit/>
          </a:bodyPr>
          <a:lstStyle/>
          <a:p>
            <a:pPr>
              <a:defRPr/>
            </a:pPr>
            <a:r>
              <a:rPr lang="en-US" dirty="0">
                <a:solidFill>
                  <a:prstClr val="black"/>
                </a:solidFill>
                <a:latin typeface="Calibri"/>
              </a:rPr>
              <a:t>D. Horns, </a:t>
            </a:r>
            <a:r>
              <a:rPr lang="en-US" dirty="0" err="1">
                <a:solidFill>
                  <a:prstClr val="black"/>
                </a:solidFill>
                <a:latin typeface="Calibri"/>
              </a:rPr>
              <a:t>et.al</a:t>
            </a:r>
            <a:r>
              <a:rPr lang="en-US" dirty="0">
                <a:solidFill>
                  <a:prstClr val="black"/>
                </a:solidFill>
                <a:latin typeface="Calibri"/>
              </a:rPr>
              <a:t>, JCAP 1304, 016 (2013)</a:t>
            </a:r>
          </a:p>
        </p:txBody>
      </p:sp>
      <p:sp>
        <p:nvSpPr>
          <p:cNvPr id="10" name="Can 9">
            <a:extLst>
              <a:ext uri="{FF2B5EF4-FFF2-40B4-BE49-F238E27FC236}">
                <a16:creationId xmlns:a16="http://schemas.microsoft.com/office/drawing/2014/main" id="{EC668B4F-EB8D-F046-A421-C02EBB3F5B70}"/>
              </a:ext>
            </a:extLst>
          </p:cNvPr>
          <p:cNvSpPr/>
          <p:nvPr/>
        </p:nvSpPr>
        <p:spPr>
          <a:xfrm>
            <a:off x="4651506" y="1990746"/>
            <a:ext cx="218661" cy="301048"/>
          </a:xfrm>
          <a:prstGeom prst="can">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20" name="Can 19">
            <a:extLst>
              <a:ext uri="{FF2B5EF4-FFF2-40B4-BE49-F238E27FC236}">
                <a16:creationId xmlns:a16="http://schemas.microsoft.com/office/drawing/2014/main" id="{595ECD60-16CB-0F40-94A5-4B9412C09654}"/>
              </a:ext>
            </a:extLst>
          </p:cNvPr>
          <p:cNvSpPr/>
          <p:nvPr/>
        </p:nvSpPr>
        <p:spPr>
          <a:xfrm>
            <a:off x="4571990" y="2171622"/>
            <a:ext cx="218661" cy="301048"/>
          </a:xfrm>
          <a:prstGeom prst="can">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24" name="Can 23">
            <a:extLst>
              <a:ext uri="{FF2B5EF4-FFF2-40B4-BE49-F238E27FC236}">
                <a16:creationId xmlns:a16="http://schemas.microsoft.com/office/drawing/2014/main" id="{B1220D42-DEE0-6F4B-91BA-EA8E9BE429E2}"/>
              </a:ext>
            </a:extLst>
          </p:cNvPr>
          <p:cNvSpPr/>
          <p:nvPr/>
        </p:nvSpPr>
        <p:spPr>
          <a:xfrm>
            <a:off x="4462659" y="2435148"/>
            <a:ext cx="218661" cy="301048"/>
          </a:xfrm>
          <a:prstGeom prst="can">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25" name="Can 24">
            <a:extLst>
              <a:ext uri="{FF2B5EF4-FFF2-40B4-BE49-F238E27FC236}">
                <a16:creationId xmlns:a16="http://schemas.microsoft.com/office/drawing/2014/main" id="{A254BF5C-6687-CB4F-BA24-D64B9410097E}"/>
              </a:ext>
            </a:extLst>
          </p:cNvPr>
          <p:cNvSpPr/>
          <p:nvPr/>
        </p:nvSpPr>
        <p:spPr>
          <a:xfrm>
            <a:off x="4399718" y="2635070"/>
            <a:ext cx="218661" cy="301048"/>
          </a:xfrm>
          <a:prstGeom prst="can">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26" name="Can 25">
            <a:extLst>
              <a:ext uri="{FF2B5EF4-FFF2-40B4-BE49-F238E27FC236}">
                <a16:creationId xmlns:a16="http://schemas.microsoft.com/office/drawing/2014/main" id="{C4275D7A-ABEE-B447-9937-32A69C6625BC}"/>
              </a:ext>
            </a:extLst>
          </p:cNvPr>
          <p:cNvSpPr/>
          <p:nvPr/>
        </p:nvSpPr>
        <p:spPr>
          <a:xfrm>
            <a:off x="4326827" y="2905178"/>
            <a:ext cx="218661" cy="301048"/>
          </a:xfrm>
          <a:prstGeom prst="can">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27" name="Can 26">
            <a:extLst>
              <a:ext uri="{FF2B5EF4-FFF2-40B4-BE49-F238E27FC236}">
                <a16:creationId xmlns:a16="http://schemas.microsoft.com/office/drawing/2014/main" id="{1E57F12D-121A-4F4C-ADF9-F40B22DBFC19}"/>
              </a:ext>
            </a:extLst>
          </p:cNvPr>
          <p:cNvSpPr/>
          <p:nvPr/>
        </p:nvSpPr>
        <p:spPr>
          <a:xfrm>
            <a:off x="4273818" y="3168620"/>
            <a:ext cx="218661" cy="301048"/>
          </a:xfrm>
          <a:prstGeom prst="can">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31" name="Can 30">
            <a:extLst>
              <a:ext uri="{FF2B5EF4-FFF2-40B4-BE49-F238E27FC236}">
                <a16:creationId xmlns:a16="http://schemas.microsoft.com/office/drawing/2014/main" id="{1148BB48-9125-3D4F-B738-B4CB584B0AF6}"/>
              </a:ext>
            </a:extLst>
          </p:cNvPr>
          <p:cNvSpPr/>
          <p:nvPr/>
        </p:nvSpPr>
        <p:spPr>
          <a:xfrm>
            <a:off x="4240692" y="3462214"/>
            <a:ext cx="218661" cy="301048"/>
          </a:xfrm>
          <a:prstGeom prst="can">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32" name="Can 31">
            <a:extLst>
              <a:ext uri="{FF2B5EF4-FFF2-40B4-BE49-F238E27FC236}">
                <a16:creationId xmlns:a16="http://schemas.microsoft.com/office/drawing/2014/main" id="{BB7A5CE3-07C2-444E-9002-4A91AACC16B9}"/>
              </a:ext>
            </a:extLst>
          </p:cNvPr>
          <p:cNvSpPr/>
          <p:nvPr/>
        </p:nvSpPr>
        <p:spPr>
          <a:xfrm>
            <a:off x="4214184" y="3741651"/>
            <a:ext cx="218661" cy="301048"/>
          </a:xfrm>
          <a:prstGeom prst="can">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33" name="Can 32">
            <a:extLst>
              <a:ext uri="{FF2B5EF4-FFF2-40B4-BE49-F238E27FC236}">
                <a16:creationId xmlns:a16="http://schemas.microsoft.com/office/drawing/2014/main" id="{00C3D16F-A37C-2D45-8559-C5AA97FF6D64}"/>
              </a:ext>
            </a:extLst>
          </p:cNvPr>
          <p:cNvSpPr/>
          <p:nvPr/>
        </p:nvSpPr>
        <p:spPr>
          <a:xfrm>
            <a:off x="4242346" y="4041870"/>
            <a:ext cx="218661" cy="301048"/>
          </a:xfrm>
          <a:prstGeom prst="can">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34" name="Can 33">
            <a:extLst>
              <a:ext uri="{FF2B5EF4-FFF2-40B4-BE49-F238E27FC236}">
                <a16:creationId xmlns:a16="http://schemas.microsoft.com/office/drawing/2014/main" id="{6766FAE9-F0C4-5A47-8158-8ECCAAE189ED}"/>
              </a:ext>
            </a:extLst>
          </p:cNvPr>
          <p:cNvSpPr/>
          <p:nvPr/>
        </p:nvSpPr>
        <p:spPr>
          <a:xfrm>
            <a:off x="4267197" y="4359036"/>
            <a:ext cx="218661" cy="301048"/>
          </a:xfrm>
          <a:prstGeom prst="can">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35" name="Can 34">
            <a:extLst>
              <a:ext uri="{FF2B5EF4-FFF2-40B4-BE49-F238E27FC236}">
                <a16:creationId xmlns:a16="http://schemas.microsoft.com/office/drawing/2014/main" id="{0920633C-880F-894B-B503-A1407B39551A}"/>
              </a:ext>
            </a:extLst>
          </p:cNvPr>
          <p:cNvSpPr/>
          <p:nvPr/>
        </p:nvSpPr>
        <p:spPr>
          <a:xfrm>
            <a:off x="4316871" y="4598383"/>
            <a:ext cx="218661" cy="301048"/>
          </a:xfrm>
          <a:prstGeom prst="can">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36" name="Can 35">
            <a:extLst>
              <a:ext uri="{FF2B5EF4-FFF2-40B4-BE49-F238E27FC236}">
                <a16:creationId xmlns:a16="http://schemas.microsoft.com/office/drawing/2014/main" id="{351F7952-FF6C-6E43-90FB-4EC82C095D68}"/>
              </a:ext>
            </a:extLst>
          </p:cNvPr>
          <p:cNvSpPr/>
          <p:nvPr/>
        </p:nvSpPr>
        <p:spPr>
          <a:xfrm>
            <a:off x="4353329" y="4859119"/>
            <a:ext cx="218661" cy="301048"/>
          </a:xfrm>
          <a:prstGeom prst="can">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30" name="Can 29">
            <a:extLst>
              <a:ext uri="{FF2B5EF4-FFF2-40B4-BE49-F238E27FC236}">
                <a16:creationId xmlns:a16="http://schemas.microsoft.com/office/drawing/2014/main" id="{3E4928C4-57F6-5746-875B-2966E54E67A0}"/>
              </a:ext>
            </a:extLst>
          </p:cNvPr>
          <p:cNvSpPr/>
          <p:nvPr/>
        </p:nvSpPr>
        <p:spPr>
          <a:xfrm>
            <a:off x="4422906" y="5129559"/>
            <a:ext cx="218661" cy="301048"/>
          </a:xfrm>
          <a:prstGeom prst="can">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29" name="Can 28">
            <a:extLst>
              <a:ext uri="{FF2B5EF4-FFF2-40B4-BE49-F238E27FC236}">
                <a16:creationId xmlns:a16="http://schemas.microsoft.com/office/drawing/2014/main" id="{B28807DE-04A0-9043-BB8A-8305EF488313}"/>
              </a:ext>
            </a:extLst>
          </p:cNvPr>
          <p:cNvSpPr/>
          <p:nvPr/>
        </p:nvSpPr>
        <p:spPr>
          <a:xfrm>
            <a:off x="4522299" y="5381328"/>
            <a:ext cx="218661" cy="301048"/>
          </a:xfrm>
          <a:prstGeom prst="can">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28" name="Can 27">
            <a:extLst>
              <a:ext uri="{FF2B5EF4-FFF2-40B4-BE49-F238E27FC236}">
                <a16:creationId xmlns:a16="http://schemas.microsoft.com/office/drawing/2014/main" id="{5A4E0FF2-68C2-0A40-8B95-83D663A96870}"/>
              </a:ext>
            </a:extLst>
          </p:cNvPr>
          <p:cNvSpPr/>
          <p:nvPr/>
        </p:nvSpPr>
        <p:spPr>
          <a:xfrm>
            <a:off x="4611753" y="5597432"/>
            <a:ext cx="218661" cy="301048"/>
          </a:xfrm>
          <a:prstGeom prst="can">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5" name="TextBox 14">
            <a:extLst>
              <a:ext uri="{FF2B5EF4-FFF2-40B4-BE49-F238E27FC236}">
                <a16:creationId xmlns:a16="http://schemas.microsoft.com/office/drawing/2014/main" id="{DFC88FB9-F8DD-AB4B-8576-D33611B8A477}"/>
              </a:ext>
            </a:extLst>
          </p:cNvPr>
          <p:cNvSpPr txBox="1"/>
          <p:nvPr/>
        </p:nvSpPr>
        <p:spPr>
          <a:xfrm>
            <a:off x="1798646" y="1913564"/>
            <a:ext cx="1746137" cy="2585323"/>
          </a:xfrm>
          <a:prstGeom prst="rect">
            <a:avLst/>
          </a:prstGeom>
          <a:noFill/>
        </p:spPr>
        <p:txBody>
          <a:bodyPr wrap="square" rtlCol="0">
            <a:spAutoFit/>
          </a:bodyPr>
          <a:lstStyle/>
          <a:p>
            <a:pPr>
              <a:defRPr/>
            </a:pPr>
            <a:r>
              <a:rPr lang="en-US" dirty="0">
                <a:solidFill>
                  <a:prstClr val="black"/>
                </a:solidFill>
                <a:latin typeface="Calibri"/>
              </a:rPr>
              <a:t>This is like having an array of N cavity resonators, where each cavity only gets 1 bounce.</a:t>
            </a:r>
          </a:p>
          <a:p>
            <a:pPr>
              <a:defRPr/>
            </a:pPr>
            <a:endParaRPr lang="en-US" dirty="0">
              <a:solidFill>
                <a:prstClr val="black"/>
              </a:solidFill>
              <a:latin typeface="Calibri"/>
            </a:endParaRPr>
          </a:p>
          <a:p>
            <a:pPr>
              <a:defRPr/>
            </a:pPr>
            <a:endParaRPr lang="en-US" dirty="0">
              <a:solidFill>
                <a:prstClr val="black"/>
              </a:solidFill>
              <a:latin typeface="Calibri"/>
            </a:endParaRPr>
          </a:p>
        </p:txBody>
      </p:sp>
      <p:sp>
        <p:nvSpPr>
          <p:cNvPr id="37" name="TextBox 36">
            <a:extLst>
              <a:ext uri="{FF2B5EF4-FFF2-40B4-BE49-F238E27FC236}">
                <a16:creationId xmlns:a16="http://schemas.microsoft.com/office/drawing/2014/main" id="{3416F359-B0E1-2346-8C7F-E513237C093B}"/>
              </a:ext>
            </a:extLst>
          </p:cNvPr>
          <p:cNvSpPr txBox="1"/>
          <p:nvPr/>
        </p:nvSpPr>
        <p:spPr>
          <a:xfrm>
            <a:off x="1777808" y="4267559"/>
            <a:ext cx="1770288" cy="1477328"/>
          </a:xfrm>
          <a:prstGeom prst="rect">
            <a:avLst/>
          </a:prstGeom>
          <a:noFill/>
        </p:spPr>
        <p:txBody>
          <a:bodyPr wrap="square" rtlCol="0">
            <a:spAutoFit/>
          </a:bodyPr>
          <a:lstStyle/>
          <a:p>
            <a:pPr>
              <a:defRPr/>
            </a:pPr>
            <a:r>
              <a:rPr lang="en-US" dirty="0">
                <a:solidFill>
                  <a:prstClr val="black"/>
                </a:solidFill>
                <a:latin typeface="Calibri"/>
              </a:rPr>
              <a:t>Dark matter emits transition radiation upon impedance mismatch.</a:t>
            </a:r>
          </a:p>
        </p:txBody>
      </p:sp>
      <p:sp>
        <p:nvSpPr>
          <p:cNvPr id="4" name="TextBox 3">
            <a:extLst>
              <a:ext uri="{FF2B5EF4-FFF2-40B4-BE49-F238E27FC236}">
                <a16:creationId xmlns:a16="http://schemas.microsoft.com/office/drawing/2014/main" id="{53FB044E-60D2-E5BC-CA42-2707EDA123FA}"/>
              </a:ext>
            </a:extLst>
          </p:cNvPr>
          <p:cNvSpPr txBox="1"/>
          <p:nvPr/>
        </p:nvSpPr>
        <p:spPr>
          <a:xfrm>
            <a:off x="9271728" y="3533908"/>
            <a:ext cx="1308813" cy="923330"/>
          </a:xfrm>
          <a:prstGeom prst="rect">
            <a:avLst/>
          </a:prstGeom>
          <a:noFill/>
        </p:spPr>
        <p:txBody>
          <a:bodyPr wrap="square" rtlCol="0">
            <a:spAutoFit/>
          </a:bodyPr>
          <a:lstStyle/>
          <a:p>
            <a:r>
              <a:rPr lang="en-US" sz="1800" b="1" dirty="0">
                <a:latin typeface="Arial"/>
                <a:cs typeface="Arial"/>
              </a:rPr>
              <a:t>Single photon detector </a:t>
            </a:r>
          </a:p>
        </p:txBody>
      </p:sp>
    </p:spTree>
    <p:extLst>
      <p:ext uri="{BB962C8B-B14F-4D97-AF65-F5344CB8AC3E}">
        <p14:creationId xmlns:p14="http://schemas.microsoft.com/office/powerpoint/2010/main" val="2805313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92B58-539D-ABD2-FD17-1053C7AB6D7C}"/>
              </a:ext>
            </a:extLst>
          </p:cNvPr>
          <p:cNvSpPr>
            <a:spLocks noGrp="1"/>
          </p:cNvSpPr>
          <p:nvPr>
            <p:ph type="title"/>
          </p:nvPr>
        </p:nvSpPr>
        <p:spPr>
          <a:xfrm>
            <a:off x="254001" y="165100"/>
            <a:ext cx="11843406" cy="685800"/>
          </a:xfrm>
        </p:spPr>
        <p:txBody>
          <a:bodyPr/>
          <a:lstStyle/>
          <a:p>
            <a:r>
              <a:rPr lang="en-US" dirty="0" err="1"/>
              <a:t>GQuEST</a:t>
            </a:r>
            <a:r>
              <a:rPr lang="en-US" dirty="0"/>
              <a:t>:  Single photon counting readout for gravitational wave interferometers</a:t>
            </a:r>
          </a:p>
        </p:txBody>
      </p:sp>
      <p:sp>
        <p:nvSpPr>
          <p:cNvPr id="3" name="Footer Placeholder 2">
            <a:extLst>
              <a:ext uri="{FF2B5EF4-FFF2-40B4-BE49-F238E27FC236}">
                <a16:creationId xmlns:a16="http://schemas.microsoft.com/office/drawing/2014/main" id="{AFCE5DD0-024E-E26A-DBAE-0ADC2F3F0837}"/>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a:solidFill>
                <a:srgbClr val="000000">
                  <a:tint val="75000"/>
                </a:srgbClr>
              </a:solidFill>
            </a:endParaRPr>
          </a:p>
        </p:txBody>
      </p:sp>
      <p:sp>
        <p:nvSpPr>
          <p:cNvPr id="4" name="Slide Number Placeholder 3">
            <a:extLst>
              <a:ext uri="{FF2B5EF4-FFF2-40B4-BE49-F238E27FC236}">
                <a16:creationId xmlns:a16="http://schemas.microsoft.com/office/drawing/2014/main" id="{6D50CAD9-9016-075F-6CD7-BEA895A4DC9C}"/>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38</a:t>
            </a:fld>
            <a:endParaRPr lang="en-US">
              <a:solidFill>
                <a:srgbClr val="000000">
                  <a:tint val="75000"/>
                </a:srgbClr>
              </a:solidFill>
            </a:endParaRPr>
          </a:p>
        </p:txBody>
      </p:sp>
      <p:pic>
        <p:nvPicPr>
          <p:cNvPr id="5" name="Picture 4">
            <a:extLst>
              <a:ext uri="{FF2B5EF4-FFF2-40B4-BE49-F238E27FC236}">
                <a16:creationId xmlns:a16="http://schemas.microsoft.com/office/drawing/2014/main" id="{B741DD00-B6C4-CEED-59CB-16CB392049F2}"/>
              </a:ext>
            </a:extLst>
          </p:cNvPr>
          <p:cNvPicPr>
            <a:picLocks noChangeAspect="1"/>
          </p:cNvPicPr>
          <p:nvPr/>
        </p:nvPicPr>
        <p:blipFill>
          <a:blip r:embed="rId2"/>
          <a:stretch>
            <a:fillRect/>
          </a:stretch>
        </p:blipFill>
        <p:spPr>
          <a:xfrm>
            <a:off x="550699" y="1015561"/>
            <a:ext cx="5997246" cy="3877237"/>
          </a:xfrm>
          <a:prstGeom prst="rect">
            <a:avLst/>
          </a:prstGeom>
        </p:spPr>
      </p:pic>
      <p:pic>
        <p:nvPicPr>
          <p:cNvPr id="6" name="Picture 5">
            <a:extLst>
              <a:ext uri="{FF2B5EF4-FFF2-40B4-BE49-F238E27FC236}">
                <a16:creationId xmlns:a16="http://schemas.microsoft.com/office/drawing/2014/main" id="{9B15412A-EB5F-4BE0-207F-C35BA40E888B}"/>
              </a:ext>
            </a:extLst>
          </p:cNvPr>
          <p:cNvPicPr>
            <a:picLocks noChangeAspect="1"/>
          </p:cNvPicPr>
          <p:nvPr/>
        </p:nvPicPr>
        <p:blipFill>
          <a:blip r:embed="rId3"/>
          <a:stretch>
            <a:fillRect/>
          </a:stretch>
        </p:blipFill>
        <p:spPr>
          <a:xfrm>
            <a:off x="4674914" y="4965700"/>
            <a:ext cx="4292600" cy="1892300"/>
          </a:xfrm>
          <a:prstGeom prst="rect">
            <a:avLst/>
          </a:prstGeom>
        </p:spPr>
      </p:pic>
      <p:pic>
        <p:nvPicPr>
          <p:cNvPr id="7" name="Picture 6">
            <a:extLst>
              <a:ext uri="{FF2B5EF4-FFF2-40B4-BE49-F238E27FC236}">
                <a16:creationId xmlns:a16="http://schemas.microsoft.com/office/drawing/2014/main" id="{64277B3F-0886-69D8-F534-5849203A2363}"/>
              </a:ext>
            </a:extLst>
          </p:cNvPr>
          <p:cNvPicPr>
            <a:picLocks noChangeAspect="1"/>
          </p:cNvPicPr>
          <p:nvPr/>
        </p:nvPicPr>
        <p:blipFill rotWithShape="1">
          <a:blip r:embed="rId4"/>
          <a:srcRect t="48472"/>
          <a:stretch/>
        </p:blipFill>
        <p:spPr>
          <a:xfrm>
            <a:off x="9140430" y="4519447"/>
            <a:ext cx="2751474" cy="2017479"/>
          </a:xfrm>
          <a:prstGeom prst="rect">
            <a:avLst/>
          </a:prstGeom>
        </p:spPr>
      </p:pic>
      <p:sp>
        <p:nvSpPr>
          <p:cNvPr id="8" name="Bent-Up Arrow 7">
            <a:extLst>
              <a:ext uri="{FF2B5EF4-FFF2-40B4-BE49-F238E27FC236}">
                <a16:creationId xmlns:a16="http://schemas.microsoft.com/office/drawing/2014/main" id="{44EA0F60-58B0-42A0-E35C-6605DAE7DC07}"/>
              </a:ext>
            </a:extLst>
          </p:cNvPr>
          <p:cNvSpPr/>
          <p:nvPr/>
        </p:nvSpPr>
        <p:spPr bwMode="auto">
          <a:xfrm rot="5400000">
            <a:off x="3762704" y="5076497"/>
            <a:ext cx="735724" cy="693682"/>
          </a:xfrm>
          <a:prstGeom prst="bentUpArrow">
            <a:avLst>
              <a:gd name="adj1" fmla="val 11363"/>
              <a:gd name="adj2" fmla="val 25000"/>
              <a:gd name="adj3" fmla="val 2348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TextBox 8">
            <a:extLst>
              <a:ext uri="{FF2B5EF4-FFF2-40B4-BE49-F238E27FC236}">
                <a16:creationId xmlns:a16="http://schemas.microsoft.com/office/drawing/2014/main" id="{AB117B4B-FC85-9384-B976-8FDCF54AEA2C}"/>
              </a:ext>
            </a:extLst>
          </p:cNvPr>
          <p:cNvSpPr txBox="1"/>
          <p:nvPr/>
        </p:nvSpPr>
        <p:spPr>
          <a:xfrm>
            <a:off x="6498591" y="1149739"/>
            <a:ext cx="5276193" cy="1754326"/>
          </a:xfrm>
          <a:prstGeom prst="rect">
            <a:avLst/>
          </a:prstGeom>
          <a:solidFill>
            <a:srgbClr val="FFFF00"/>
          </a:solidFill>
        </p:spPr>
        <p:txBody>
          <a:bodyPr wrap="square" rtlCol="0">
            <a:spAutoFit/>
          </a:bodyPr>
          <a:lstStyle/>
          <a:p>
            <a:r>
              <a:rPr lang="en-US" sz="1800" dirty="0">
                <a:latin typeface="Arial"/>
                <a:cs typeface="Arial"/>
              </a:rPr>
              <a:t>Pathway towards 50 dB below SQL?</a:t>
            </a:r>
          </a:p>
          <a:p>
            <a:pPr marL="285750" indent="-285750">
              <a:buFont typeface="Arial" panose="020B0604020202020204" pitchFamily="34" charset="0"/>
              <a:buChar char="•"/>
            </a:pPr>
            <a:r>
              <a:rPr lang="en-US" dirty="0">
                <a:latin typeface="Arial"/>
                <a:cs typeface="Arial"/>
              </a:rPr>
              <a:t>Far, far better than the few dB of squeezing achieved so far by LIGO, limited by photon transport losses</a:t>
            </a:r>
          </a:p>
          <a:p>
            <a:pPr marL="285750" indent="-285750">
              <a:buFont typeface="Arial" panose="020B0604020202020204" pitchFamily="34" charset="0"/>
              <a:buChar char="•"/>
            </a:pPr>
            <a:r>
              <a:rPr lang="en-US" dirty="0">
                <a:latin typeface="Arial"/>
                <a:cs typeface="Arial"/>
              </a:rPr>
              <a:t>Enables search for space-time noise from quantum gravity.</a:t>
            </a:r>
          </a:p>
        </p:txBody>
      </p:sp>
      <p:sp>
        <p:nvSpPr>
          <p:cNvPr id="10" name="TextBox 9">
            <a:extLst>
              <a:ext uri="{FF2B5EF4-FFF2-40B4-BE49-F238E27FC236}">
                <a16:creationId xmlns:a16="http://schemas.microsoft.com/office/drawing/2014/main" id="{AF8CFEB1-CBF0-085B-E9AD-5A1237F0A0C4}"/>
              </a:ext>
            </a:extLst>
          </p:cNvPr>
          <p:cNvSpPr txBox="1"/>
          <p:nvPr/>
        </p:nvSpPr>
        <p:spPr>
          <a:xfrm>
            <a:off x="5623035" y="4403606"/>
            <a:ext cx="3352000" cy="646331"/>
          </a:xfrm>
          <a:prstGeom prst="rect">
            <a:avLst/>
          </a:prstGeom>
          <a:noFill/>
        </p:spPr>
        <p:txBody>
          <a:bodyPr wrap="square" rtlCol="0">
            <a:spAutoFit/>
          </a:bodyPr>
          <a:lstStyle/>
          <a:p>
            <a:r>
              <a:rPr lang="en-US" sz="1800" dirty="0">
                <a:latin typeface="Arial"/>
                <a:cs typeface="Arial"/>
              </a:rPr>
              <a:t>Narrowband filter cavity defines the mode linewidth</a:t>
            </a:r>
          </a:p>
        </p:txBody>
      </p:sp>
      <p:sp>
        <p:nvSpPr>
          <p:cNvPr id="11" name="TextBox 10">
            <a:extLst>
              <a:ext uri="{FF2B5EF4-FFF2-40B4-BE49-F238E27FC236}">
                <a16:creationId xmlns:a16="http://schemas.microsoft.com/office/drawing/2014/main" id="{1EEA79FE-C628-708C-DECA-67D65A78104D}"/>
              </a:ext>
            </a:extLst>
          </p:cNvPr>
          <p:cNvSpPr txBox="1"/>
          <p:nvPr/>
        </p:nvSpPr>
        <p:spPr>
          <a:xfrm>
            <a:off x="9232654" y="3851698"/>
            <a:ext cx="2575034" cy="646331"/>
          </a:xfrm>
          <a:prstGeom prst="rect">
            <a:avLst/>
          </a:prstGeom>
          <a:noFill/>
        </p:spPr>
        <p:txBody>
          <a:bodyPr wrap="square" rtlCol="0">
            <a:spAutoFit/>
          </a:bodyPr>
          <a:lstStyle/>
          <a:p>
            <a:r>
              <a:rPr lang="en-US" dirty="0">
                <a:latin typeface="Arial"/>
                <a:cs typeface="Arial"/>
              </a:rPr>
              <a:t>Low dark rate single photon detector</a:t>
            </a:r>
            <a:endParaRPr lang="en-US" sz="1800" dirty="0">
              <a:latin typeface="Arial"/>
              <a:cs typeface="Arial"/>
            </a:endParaRPr>
          </a:p>
        </p:txBody>
      </p:sp>
      <p:sp>
        <p:nvSpPr>
          <p:cNvPr id="12" name="TextBox 11">
            <a:extLst>
              <a:ext uri="{FF2B5EF4-FFF2-40B4-BE49-F238E27FC236}">
                <a16:creationId xmlns:a16="http://schemas.microsoft.com/office/drawing/2014/main" id="{A09231B8-6349-E3F8-C54B-D94856EA8E5D}"/>
              </a:ext>
            </a:extLst>
          </p:cNvPr>
          <p:cNvSpPr txBox="1"/>
          <p:nvPr/>
        </p:nvSpPr>
        <p:spPr>
          <a:xfrm>
            <a:off x="336331" y="6074979"/>
            <a:ext cx="3450560" cy="369332"/>
          </a:xfrm>
          <a:prstGeom prst="rect">
            <a:avLst/>
          </a:prstGeom>
          <a:noFill/>
        </p:spPr>
        <p:txBody>
          <a:bodyPr wrap="none" rtlCol="0">
            <a:spAutoFit/>
          </a:bodyPr>
          <a:lstStyle/>
          <a:p>
            <a:r>
              <a:rPr lang="en-US" sz="1800" dirty="0">
                <a:latin typeface="Arial"/>
                <a:cs typeface="Arial"/>
              </a:rPr>
              <a:t>Lee </a:t>
            </a:r>
            <a:r>
              <a:rPr lang="en-US" sz="1800" dirty="0" err="1">
                <a:latin typeface="Arial"/>
                <a:cs typeface="Arial"/>
              </a:rPr>
              <a:t>McCuller</a:t>
            </a:r>
            <a:r>
              <a:rPr lang="en-US" sz="1800" dirty="0">
                <a:latin typeface="Arial"/>
                <a:cs typeface="Arial"/>
              </a:rPr>
              <a:t>, arXiv:2211.0401</a:t>
            </a:r>
            <a:r>
              <a:rPr lang="en-US" sz="1800" u="sng" dirty="0">
                <a:latin typeface="Arial"/>
                <a:cs typeface="Arial"/>
              </a:rPr>
              <a:t>6</a:t>
            </a:r>
          </a:p>
        </p:txBody>
      </p:sp>
    </p:spTree>
    <p:extLst>
      <p:ext uri="{BB962C8B-B14F-4D97-AF65-F5344CB8AC3E}">
        <p14:creationId xmlns:p14="http://schemas.microsoft.com/office/powerpoint/2010/main" val="343791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B459-A49A-4B18-6AF5-EC4CDF681CF8}"/>
              </a:ext>
            </a:extLst>
          </p:cNvPr>
          <p:cNvSpPr>
            <a:spLocks noGrp="1"/>
          </p:cNvSpPr>
          <p:nvPr>
            <p:ph type="title"/>
          </p:nvPr>
        </p:nvSpPr>
        <p:spPr>
          <a:xfrm>
            <a:off x="1073808" y="2288189"/>
            <a:ext cx="10266854" cy="685800"/>
          </a:xfrm>
        </p:spPr>
        <p:txBody>
          <a:bodyPr/>
          <a:lstStyle/>
          <a:p>
            <a:r>
              <a:rPr lang="en-US" dirty="0"/>
              <a:t>Topic 3:  Stimulating power transfer from the weakly coupled source  </a:t>
            </a:r>
          </a:p>
        </p:txBody>
      </p:sp>
      <p:sp>
        <p:nvSpPr>
          <p:cNvPr id="3" name="Footer Placeholder 2">
            <a:extLst>
              <a:ext uri="{FF2B5EF4-FFF2-40B4-BE49-F238E27FC236}">
                <a16:creationId xmlns:a16="http://schemas.microsoft.com/office/drawing/2014/main" id="{85A14730-0848-7FB3-C321-12D110497A50}"/>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a:solidFill>
                <a:srgbClr val="000000">
                  <a:tint val="75000"/>
                </a:srgbClr>
              </a:solidFill>
            </a:endParaRPr>
          </a:p>
        </p:txBody>
      </p:sp>
      <p:sp>
        <p:nvSpPr>
          <p:cNvPr id="4" name="Slide Number Placeholder 3">
            <a:extLst>
              <a:ext uri="{FF2B5EF4-FFF2-40B4-BE49-F238E27FC236}">
                <a16:creationId xmlns:a16="http://schemas.microsoft.com/office/drawing/2014/main" id="{8BA9E3F4-C19F-9D91-80DC-0D0E5F89C0AA}"/>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39</a:t>
            </a:fld>
            <a:endParaRPr lang="en-US">
              <a:solidFill>
                <a:srgbClr val="000000">
                  <a:tint val="75000"/>
                </a:srgbClr>
              </a:solidFill>
            </a:endParaRPr>
          </a:p>
        </p:txBody>
      </p:sp>
    </p:spTree>
    <p:extLst>
      <p:ext uri="{BB962C8B-B14F-4D97-AF65-F5344CB8AC3E}">
        <p14:creationId xmlns:p14="http://schemas.microsoft.com/office/powerpoint/2010/main" val="2203598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B86BC-B073-C748-B58D-D4683010CE62}"/>
              </a:ext>
            </a:extLst>
          </p:cNvPr>
          <p:cNvSpPr>
            <a:spLocks noGrp="1"/>
          </p:cNvSpPr>
          <p:nvPr>
            <p:ph type="title"/>
          </p:nvPr>
        </p:nvSpPr>
        <p:spPr>
          <a:xfrm>
            <a:off x="2743200" y="377732"/>
            <a:ext cx="5028265" cy="813544"/>
          </a:xfrm>
        </p:spPr>
        <p:txBody>
          <a:bodyPr>
            <a:normAutofit/>
          </a:bodyPr>
          <a:lstStyle/>
          <a:p>
            <a:r>
              <a:rPr lang="en-US" dirty="0">
                <a:latin typeface="Arial" panose="020B0604020202020204" pitchFamily="34" charset="0"/>
                <a:cs typeface="Arial" panose="020B0604020202020204" pitchFamily="34" charset="0"/>
              </a:rPr>
              <a:t>What you see on an oscilloscope:</a:t>
            </a:r>
          </a:p>
        </p:txBody>
      </p:sp>
      <p:sp>
        <p:nvSpPr>
          <p:cNvPr id="4" name="Footer Placeholder 3">
            <a:extLst>
              <a:ext uri="{FF2B5EF4-FFF2-40B4-BE49-F238E27FC236}">
                <a16:creationId xmlns:a16="http://schemas.microsoft.com/office/drawing/2014/main" id="{68B27670-DD05-C542-874B-908EDDAA3382}"/>
              </a:ext>
            </a:extLst>
          </p:cNvPr>
          <p:cNvSpPr>
            <a:spLocks noGrp="1"/>
          </p:cNvSpPr>
          <p:nvPr>
            <p:ph type="ftr" sz="quarter" idx="11"/>
          </p:nvPr>
        </p:nvSpPr>
        <p:spPr/>
        <p:txBody>
          <a:bodyPr/>
          <a:lstStyle/>
          <a:p>
            <a:r>
              <a:rPr lang="es-ES_tradnl">
                <a:solidFill>
                  <a:prstClr val="black">
                    <a:tint val="75000"/>
                  </a:prstClr>
                </a:solidFill>
              </a:rPr>
              <a:t>Aaron S. Chou, USQIS Summer School 2023</a:t>
            </a: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4EFED13-A2D4-1141-B6E8-1375A2B5EF35}"/>
              </a:ext>
            </a:extLst>
          </p:cNvPr>
          <p:cNvSpPr>
            <a:spLocks noGrp="1"/>
          </p:cNvSpPr>
          <p:nvPr>
            <p:ph type="sldNum" sz="quarter" idx="12"/>
          </p:nvPr>
        </p:nvSpPr>
        <p:spPr>
          <a:xfrm>
            <a:off x="8077200" y="6356351"/>
            <a:ext cx="2133600" cy="365125"/>
          </a:xfrm>
          <a:prstGeom prst="rect">
            <a:avLst/>
          </a:prstGeom>
        </p:spPr>
        <p:txBody>
          <a:bodyPr vert="horz" wrap="square" lIns="91434" tIns="45717" rIns="91434" bIns="45717"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Calibri"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F987D3-C84C-1B43-ACDC-64E0C8D0B1E8}" type="slidenum">
              <a:rPr lang="en-US" smtClean="0"/>
              <a:pPr/>
              <a:t>4</a:t>
            </a:fld>
            <a:endParaRPr lang="en-US">
              <a:solidFill>
                <a:prstClr val="black">
                  <a:tint val="75000"/>
                </a:prstClr>
              </a:solidFill>
            </a:endParaRPr>
          </a:p>
        </p:txBody>
      </p:sp>
      <p:pic>
        <p:nvPicPr>
          <p:cNvPr id="3" name="Picture 2">
            <a:extLst>
              <a:ext uri="{FF2B5EF4-FFF2-40B4-BE49-F238E27FC236}">
                <a16:creationId xmlns:a16="http://schemas.microsoft.com/office/drawing/2014/main" id="{773AB5BE-77F1-0A10-E4FA-62F60BF38150}"/>
              </a:ext>
            </a:extLst>
          </p:cNvPr>
          <p:cNvPicPr>
            <a:picLocks noChangeAspect="1"/>
          </p:cNvPicPr>
          <p:nvPr/>
        </p:nvPicPr>
        <p:blipFill>
          <a:blip r:embed="rId2"/>
          <a:stretch>
            <a:fillRect/>
          </a:stretch>
        </p:blipFill>
        <p:spPr>
          <a:xfrm>
            <a:off x="2958005" y="1650946"/>
            <a:ext cx="5520103" cy="3312063"/>
          </a:xfrm>
          <a:prstGeom prst="rect">
            <a:avLst/>
          </a:prstGeom>
        </p:spPr>
      </p:pic>
      <p:sp>
        <p:nvSpPr>
          <p:cNvPr id="6" name="TextBox 5">
            <a:extLst>
              <a:ext uri="{FF2B5EF4-FFF2-40B4-BE49-F238E27FC236}">
                <a16:creationId xmlns:a16="http://schemas.microsoft.com/office/drawing/2014/main" id="{E6AA1737-2D0A-9CE0-9503-DE7B79D460B7}"/>
              </a:ext>
            </a:extLst>
          </p:cNvPr>
          <p:cNvSpPr txBox="1"/>
          <p:nvPr/>
        </p:nvSpPr>
        <p:spPr>
          <a:xfrm rot="-5400000">
            <a:off x="2191288" y="2187146"/>
            <a:ext cx="954172" cy="369332"/>
          </a:xfrm>
          <a:prstGeom prst="rect">
            <a:avLst/>
          </a:prstGeom>
          <a:noFill/>
        </p:spPr>
        <p:txBody>
          <a:bodyPr wrap="none" rtlCol="0">
            <a:spAutoFit/>
          </a:bodyPr>
          <a:lstStyle/>
          <a:p>
            <a:r>
              <a:rPr lang="en-US" sz="1800" dirty="0">
                <a:latin typeface="Arial"/>
                <a:cs typeface="Arial"/>
              </a:rPr>
              <a:t>Voltage</a:t>
            </a:r>
          </a:p>
        </p:txBody>
      </p:sp>
      <p:sp>
        <p:nvSpPr>
          <p:cNvPr id="7" name="TextBox 6">
            <a:extLst>
              <a:ext uri="{FF2B5EF4-FFF2-40B4-BE49-F238E27FC236}">
                <a16:creationId xmlns:a16="http://schemas.microsoft.com/office/drawing/2014/main" id="{E2C025EC-EB9D-278D-51E7-767A3673F1B7}"/>
              </a:ext>
            </a:extLst>
          </p:cNvPr>
          <p:cNvSpPr txBox="1"/>
          <p:nvPr/>
        </p:nvSpPr>
        <p:spPr>
          <a:xfrm>
            <a:off x="7817708" y="5060143"/>
            <a:ext cx="620683" cy="369332"/>
          </a:xfrm>
          <a:prstGeom prst="rect">
            <a:avLst/>
          </a:prstGeom>
          <a:noFill/>
        </p:spPr>
        <p:txBody>
          <a:bodyPr wrap="none" rtlCol="0">
            <a:spAutoFit/>
          </a:bodyPr>
          <a:lstStyle/>
          <a:p>
            <a:r>
              <a:rPr lang="en-US" sz="1800" dirty="0">
                <a:latin typeface="Arial"/>
                <a:cs typeface="Arial"/>
              </a:rPr>
              <a:t>time</a:t>
            </a:r>
          </a:p>
        </p:txBody>
      </p:sp>
      <p:sp>
        <p:nvSpPr>
          <p:cNvPr id="9" name="TextBox 8">
            <a:extLst>
              <a:ext uri="{FF2B5EF4-FFF2-40B4-BE49-F238E27FC236}">
                <a16:creationId xmlns:a16="http://schemas.microsoft.com/office/drawing/2014/main" id="{0E9613D7-DFCE-D8DE-2ACC-597FFAE84DD8}"/>
              </a:ext>
            </a:extLst>
          </p:cNvPr>
          <p:cNvSpPr txBox="1"/>
          <p:nvPr/>
        </p:nvSpPr>
        <p:spPr>
          <a:xfrm>
            <a:off x="1634927" y="5429475"/>
            <a:ext cx="8495405" cy="646331"/>
          </a:xfrm>
          <a:prstGeom prst="rect">
            <a:avLst/>
          </a:prstGeom>
          <a:noFill/>
        </p:spPr>
        <p:txBody>
          <a:bodyPr wrap="square" rtlCol="0">
            <a:spAutoFit/>
          </a:bodyPr>
          <a:lstStyle/>
          <a:p>
            <a:r>
              <a:rPr lang="en-US" sz="1800" dirty="0">
                <a:latin typeface="Arial"/>
                <a:cs typeface="Arial"/>
              </a:rPr>
              <a:t>Nyquist-Johnson noise is the population of thermal blackbody photons emitted by output resistor and the load resistor and living in your coax cable. </a:t>
            </a:r>
          </a:p>
        </p:txBody>
      </p:sp>
    </p:spTree>
    <p:extLst>
      <p:ext uri="{BB962C8B-B14F-4D97-AF65-F5344CB8AC3E}">
        <p14:creationId xmlns:p14="http://schemas.microsoft.com/office/powerpoint/2010/main" val="3774753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7618E-27E8-4E42-9BE9-C5576198577F}"/>
              </a:ext>
            </a:extLst>
          </p:cNvPr>
          <p:cNvSpPr>
            <a:spLocks noGrp="1"/>
          </p:cNvSpPr>
          <p:nvPr>
            <p:ph type="title"/>
          </p:nvPr>
        </p:nvSpPr>
        <p:spPr>
          <a:xfrm>
            <a:off x="1851378" y="111822"/>
            <a:ext cx="8359422" cy="1143000"/>
          </a:xfrm>
        </p:spPr>
        <p:txBody>
          <a:bodyPr>
            <a:normAutofit/>
          </a:bodyPr>
          <a:lstStyle/>
          <a:p>
            <a:r>
              <a:rPr lang="en-US" dirty="0">
                <a:latin typeface="Arial" panose="020B0604020202020204" pitchFamily="34" charset="0"/>
                <a:cs typeface="Arial" panose="020B0604020202020204" pitchFamily="34" charset="0"/>
              </a:rPr>
              <a:t>More stupid qubit tricks: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Stimulated emission of photons from DM waves</a:t>
            </a:r>
          </a:p>
        </p:txBody>
      </p:sp>
      <p:sp>
        <p:nvSpPr>
          <p:cNvPr id="3" name="Footer Placeholder 2">
            <a:extLst>
              <a:ext uri="{FF2B5EF4-FFF2-40B4-BE49-F238E27FC236}">
                <a16:creationId xmlns:a16="http://schemas.microsoft.com/office/drawing/2014/main" id="{59AEAC21-B795-4F4A-B36A-9C4B8D063CFA}"/>
              </a:ext>
            </a:extLst>
          </p:cNvPr>
          <p:cNvSpPr>
            <a:spLocks noGrp="1"/>
          </p:cNvSpPr>
          <p:nvPr>
            <p:ph type="ftr" sz="quarter" idx="11"/>
          </p:nvPr>
        </p:nvSpPr>
        <p:spPr/>
        <p:txBody>
          <a:bodyPr/>
          <a:lstStyle/>
          <a:p>
            <a:pPr algn="ctr" defTabSz="457200">
              <a:defRPr/>
            </a:pPr>
            <a:r>
              <a:rPr lang="en-US">
                <a:solidFill>
                  <a:srgbClr val="000030">
                    <a:tint val="75000"/>
                  </a:srgbClr>
                </a:solidFill>
                <a:latin typeface="Calibri"/>
                <a:ea typeface="ＭＳ Ｐゴシック" pitchFamily="-106" charset="-128"/>
              </a:rPr>
              <a:t>Aaron S. Chou, USQIS Summer School 2023</a:t>
            </a:r>
            <a:endParaRPr lang="en-US" dirty="0">
              <a:solidFill>
                <a:srgbClr val="000030">
                  <a:tint val="75000"/>
                </a:srgbClr>
              </a:solidFill>
              <a:latin typeface="Calibri"/>
              <a:ea typeface="ＭＳ Ｐゴシック" pitchFamily="-106" charset="-128"/>
            </a:endParaRPr>
          </a:p>
        </p:txBody>
      </p:sp>
      <p:sp>
        <p:nvSpPr>
          <p:cNvPr id="4" name="Slide Number Placeholder 3">
            <a:extLst>
              <a:ext uri="{FF2B5EF4-FFF2-40B4-BE49-F238E27FC236}">
                <a16:creationId xmlns:a16="http://schemas.microsoft.com/office/drawing/2014/main" id="{4D8FBA5E-B50F-B145-8161-4F8C04276970}"/>
              </a:ext>
            </a:extLst>
          </p:cNvPr>
          <p:cNvSpPr>
            <a:spLocks noGrp="1"/>
          </p:cNvSpPr>
          <p:nvPr>
            <p:ph type="sldNum" sz="quarter" idx="12"/>
          </p:nvPr>
        </p:nvSpPr>
        <p:spPr>
          <a:xfrm>
            <a:off x="6553200" y="6356352"/>
            <a:ext cx="2133600" cy="365125"/>
          </a:xfrm>
          <a:prstGeom prst="rect">
            <a:avLst/>
          </a:prstGeom>
        </p:spPr>
        <p:txBody>
          <a:bodyPr vert="horz" wrap="square" lIns="91424" tIns="45713" rIns="91424" bIns="45713" numCol="1" anchor="ctr" anchorCtr="0" compatLnSpc="1">
            <a:prstTxWarp prst="textNoShape">
              <a:avLst/>
            </a:prstTxWarp>
          </a:bodyPr>
          <a:lstStyle>
            <a:defPPr>
              <a:defRPr lang="en-US"/>
            </a:defPPr>
            <a:lvl1pPr marL="0" algn="r" defTabSz="457200" rtl="0" eaLnBrk="1" latinLnBrk="0" hangingPunct="1">
              <a:defRPr sz="1200" kern="1200">
                <a:solidFill>
                  <a:srgbClr val="898989"/>
                </a:solidFill>
                <a:latin typeface="Calibri"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457200">
              <a:defRPr/>
            </a:pPr>
            <a:fld id="{6B8FC918-9776-9A4E-8537-62BB08031C7A}" type="slidenum">
              <a:rPr lang="en-US" smtClean="0"/>
              <a:pPr algn="r" defTabSz="457200">
                <a:defRPr/>
              </a:pPr>
              <a:t>40</a:t>
            </a:fld>
            <a:endParaRPr lang="en-US" sz="1200">
              <a:solidFill>
                <a:srgbClr val="000030">
                  <a:tint val="75000"/>
                </a:srgbClr>
              </a:solidFill>
              <a:latin typeface="Calibri"/>
            </a:endParaRPr>
          </a:p>
        </p:txBody>
      </p:sp>
      <p:pic>
        <p:nvPicPr>
          <p:cNvPr id="7" name="Picture 6">
            <a:extLst>
              <a:ext uri="{FF2B5EF4-FFF2-40B4-BE49-F238E27FC236}">
                <a16:creationId xmlns:a16="http://schemas.microsoft.com/office/drawing/2014/main" id="{89B6F2D9-FE8F-974D-B9D2-5F58BA002C4D}"/>
              </a:ext>
            </a:extLst>
          </p:cNvPr>
          <p:cNvPicPr>
            <a:picLocks noChangeAspect="1"/>
          </p:cNvPicPr>
          <p:nvPr/>
        </p:nvPicPr>
        <p:blipFill>
          <a:blip r:embed="rId2"/>
          <a:stretch>
            <a:fillRect/>
          </a:stretch>
        </p:blipFill>
        <p:spPr>
          <a:xfrm>
            <a:off x="2798131" y="2318426"/>
            <a:ext cx="1772356" cy="2400065"/>
          </a:xfrm>
          <a:prstGeom prst="rect">
            <a:avLst/>
          </a:prstGeom>
        </p:spPr>
      </p:pic>
      <p:pic>
        <p:nvPicPr>
          <p:cNvPr id="8" name="Picture 7">
            <a:extLst>
              <a:ext uri="{FF2B5EF4-FFF2-40B4-BE49-F238E27FC236}">
                <a16:creationId xmlns:a16="http://schemas.microsoft.com/office/drawing/2014/main" id="{966CB210-A90D-C94C-9E43-AF100EF9E04E}"/>
              </a:ext>
            </a:extLst>
          </p:cNvPr>
          <p:cNvPicPr>
            <a:picLocks noChangeAspect="1"/>
          </p:cNvPicPr>
          <p:nvPr/>
        </p:nvPicPr>
        <p:blipFill>
          <a:blip r:embed="rId3"/>
          <a:stretch>
            <a:fillRect/>
          </a:stretch>
        </p:blipFill>
        <p:spPr>
          <a:xfrm>
            <a:off x="5037784" y="2397447"/>
            <a:ext cx="2116432" cy="2116432"/>
          </a:xfrm>
          <a:prstGeom prst="rect">
            <a:avLst/>
          </a:prstGeom>
        </p:spPr>
      </p:pic>
      <p:pic>
        <p:nvPicPr>
          <p:cNvPr id="9" name="Picture 8">
            <a:extLst>
              <a:ext uri="{FF2B5EF4-FFF2-40B4-BE49-F238E27FC236}">
                <a16:creationId xmlns:a16="http://schemas.microsoft.com/office/drawing/2014/main" id="{812A62C0-FAD6-3D4D-B880-892315108B97}"/>
              </a:ext>
            </a:extLst>
          </p:cNvPr>
          <p:cNvPicPr>
            <a:picLocks noChangeAspect="1"/>
          </p:cNvPicPr>
          <p:nvPr/>
        </p:nvPicPr>
        <p:blipFill>
          <a:blip r:embed="rId4"/>
          <a:stretch>
            <a:fillRect/>
          </a:stretch>
        </p:blipFill>
        <p:spPr>
          <a:xfrm>
            <a:off x="7794743" y="2318425"/>
            <a:ext cx="1792316" cy="2490376"/>
          </a:xfrm>
          <a:prstGeom prst="rect">
            <a:avLst/>
          </a:prstGeom>
        </p:spPr>
      </p:pic>
      <p:sp>
        <p:nvSpPr>
          <p:cNvPr id="10" name="TextBox 9">
            <a:extLst>
              <a:ext uri="{FF2B5EF4-FFF2-40B4-BE49-F238E27FC236}">
                <a16:creationId xmlns:a16="http://schemas.microsoft.com/office/drawing/2014/main" id="{3D781375-9339-6243-8D0B-8588C7605268}"/>
              </a:ext>
            </a:extLst>
          </p:cNvPr>
          <p:cNvSpPr txBox="1"/>
          <p:nvPr/>
        </p:nvSpPr>
        <p:spPr>
          <a:xfrm>
            <a:off x="3183468" y="4860364"/>
            <a:ext cx="813043" cy="300660"/>
          </a:xfrm>
          <a:prstGeom prst="rect">
            <a:avLst/>
          </a:prstGeom>
          <a:noFill/>
        </p:spPr>
        <p:txBody>
          <a:bodyPr wrap="none" rtlCol="0">
            <a:spAutoFit/>
          </a:bodyPr>
          <a:lstStyle/>
          <a:p>
            <a:pPr defTabSz="457200">
              <a:lnSpc>
                <a:spcPct val="75000"/>
              </a:lnSpc>
              <a:defRPr/>
            </a:pPr>
            <a:r>
              <a:rPr lang="en-US" dirty="0">
                <a:solidFill>
                  <a:srgbClr val="DADADA">
                    <a:lumMod val="10000"/>
                  </a:srgbClr>
                </a:solidFill>
                <a:latin typeface="Arial" charset="0"/>
                <a:ea typeface="Arial" charset="0"/>
                <a:cs typeface="Arial" charset="0"/>
              </a:rPr>
              <a:t>Good!</a:t>
            </a:r>
          </a:p>
        </p:txBody>
      </p:sp>
      <p:sp>
        <p:nvSpPr>
          <p:cNvPr id="11" name="TextBox 10">
            <a:extLst>
              <a:ext uri="{FF2B5EF4-FFF2-40B4-BE49-F238E27FC236}">
                <a16:creationId xmlns:a16="http://schemas.microsoft.com/office/drawing/2014/main" id="{AF283111-1720-6E44-90DC-029E8BE26BEE}"/>
              </a:ext>
            </a:extLst>
          </p:cNvPr>
          <p:cNvSpPr txBox="1"/>
          <p:nvPr/>
        </p:nvSpPr>
        <p:spPr>
          <a:xfrm>
            <a:off x="5486400" y="4787635"/>
            <a:ext cx="1176348" cy="300660"/>
          </a:xfrm>
          <a:prstGeom prst="rect">
            <a:avLst/>
          </a:prstGeom>
          <a:noFill/>
        </p:spPr>
        <p:txBody>
          <a:bodyPr wrap="none" rtlCol="0">
            <a:spAutoFit/>
          </a:bodyPr>
          <a:lstStyle/>
          <a:p>
            <a:pPr defTabSz="457200">
              <a:lnSpc>
                <a:spcPct val="75000"/>
              </a:lnSpc>
              <a:defRPr/>
            </a:pPr>
            <a:r>
              <a:rPr lang="en-US" dirty="0">
                <a:solidFill>
                  <a:srgbClr val="DADADA">
                    <a:lumMod val="10000"/>
                  </a:srgbClr>
                </a:solidFill>
                <a:latin typeface="Arial" charset="0"/>
                <a:ea typeface="Arial" charset="0"/>
                <a:cs typeface="Arial" charset="0"/>
              </a:rPr>
              <a:t>Waiting…</a:t>
            </a:r>
          </a:p>
        </p:txBody>
      </p:sp>
      <p:sp>
        <p:nvSpPr>
          <p:cNvPr id="12" name="TextBox 11">
            <a:extLst>
              <a:ext uri="{FF2B5EF4-FFF2-40B4-BE49-F238E27FC236}">
                <a16:creationId xmlns:a16="http://schemas.microsoft.com/office/drawing/2014/main" id="{4E2AB577-8294-8449-934C-1E89F7B6F3E3}"/>
              </a:ext>
            </a:extLst>
          </p:cNvPr>
          <p:cNvSpPr txBox="1"/>
          <p:nvPr/>
        </p:nvSpPr>
        <p:spPr>
          <a:xfrm>
            <a:off x="7821356" y="4956403"/>
            <a:ext cx="2185214" cy="300660"/>
          </a:xfrm>
          <a:prstGeom prst="rect">
            <a:avLst/>
          </a:prstGeom>
          <a:noFill/>
        </p:spPr>
        <p:txBody>
          <a:bodyPr wrap="none" rtlCol="0">
            <a:spAutoFit/>
          </a:bodyPr>
          <a:lstStyle/>
          <a:p>
            <a:pPr defTabSz="457200">
              <a:lnSpc>
                <a:spcPct val="75000"/>
              </a:lnSpc>
              <a:defRPr/>
            </a:pPr>
            <a:r>
              <a:rPr lang="en-US" dirty="0">
                <a:solidFill>
                  <a:srgbClr val="DADADA">
                    <a:lumMod val="10000"/>
                  </a:srgbClr>
                </a:solidFill>
                <a:latin typeface="Arial" charset="0"/>
                <a:ea typeface="Arial" charset="0"/>
                <a:cs typeface="Arial" charset="0"/>
              </a:rPr>
              <a:t>Oops, wrong phase</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E1209E9-AE8B-224D-94B2-4BDF0CD62738}"/>
                  </a:ext>
                </a:extLst>
              </p:cNvPr>
              <p:cNvSpPr txBox="1"/>
              <p:nvPr/>
            </p:nvSpPr>
            <p:spPr>
              <a:xfrm>
                <a:off x="3388784" y="1709488"/>
                <a:ext cx="2707216" cy="330796"/>
              </a:xfrm>
              <a:prstGeom prst="rect">
                <a:avLst/>
              </a:prstGeom>
              <a:noFill/>
            </p:spPr>
            <p:txBody>
              <a:bodyPr wrap="none" rtlCol="0">
                <a:spAutoFit/>
              </a:bodyPr>
              <a:lstStyle/>
              <a:p>
                <a:pPr defTabSz="457200">
                  <a:lnSpc>
                    <a:spcPct val="75000"/>
                  </a:lnSpc>
                  <a:defRPr/>
                </a:pPr>
                <a:r>
                  <a:rPr lang="en-US" dirty="0">
                    <a:solidFill>
                      <a:srgbClr val="DADADA">
                        <a:lumMod val="10000"/>
                      </a:srgbClr>
                    </a:solidFill>
                    <a:latin typeface="Arial" charset="0"/>
                    <a:ea typeface="Arial" charset="0"/>
                    <a:cs typeface="Arial" charset="0"/>
                  </a:rPr>
                  <a:t>Power = </a:t>
                </a:r>
                <a14:m>
                  <m:oMath xmlns:m="http://schemas.openxmlformats.org/officeDocument/2006/math">
                    <m:acc>
                      <m:accPr>
                        <m:chr m:val="⃗"/>
                        <m:ctrlPr>
                          <a:rPr lang="en-US" i="1">
                            <a:solidFill>
                              <a:srgbClr val="DADADA">
                                <a:lumMod val="10000"/>
                              </a:srgbClr>
                            </a:solidFill>
                            <a:latin typeface="Cambria Math" panose="02040503050406030204" pitchFamily="18" charset="0"/>
                            <a:cs typeface="Arial" charset="0"/>
                          </a:rPr>
                        </m:ctrlPr>
                      </m:accPr>
                      <m:e>
                        <m:r>
                          <a:rPr lang="en-US" i="1">
                            <a:solidFill>
                              <a:srgbClr val="DADADA">
                                <a:lumMod val="10000"/>
                              </a:srgbClr>
                            </a:solidFill>
                            <a:latin typeface="Cambria Math" panose="02040503050406030204" pitchFamily="18" charset="0"/>
                            <a:cs typeface="Arial" charset="0"/>
                          </a:rPr>
                          <m:t>𝐹𝑜𝑟𝑐𝑒</m:t>
                        </m:r>
                      </m:e>
                    </m:acc>
                    <m:r>
                      <a:rPr lang="en-US" i="1">
                        <a:solidFill>
                          <a:srgbClr val="DADADA">
                            <a:lumMod val="10000"/>
                          </a:srgbClr>
                        </a:solidFill>
                        <a:latin typeface="Cambria Math" panose="02040503050406030204" pitchFamily="18" charset="0"/>
                        <a:ea typeface="Cambria Math" panose="02040503050406030204" pitchFamily="18" charset="0"/>
                        <a:cs typeface="Arial" charset="0"/>
                      </a:rPr>
                      <m:t>∙</m:t>
                    </m:r>
                    <m:acc>
                      <m:accPr>
                        <m:chr m:val="⃗"/>
                        <m:ctrlPr>
                          <a:rPr lang="en-US" i="1">
                            <a:solidFill>
                              <a:srgbClr val="DADADA">
                                <a:lumMod val="10000"/>
                              </a:srgbClr>
                            </a:solidFill>
                            <a:latin typeface="Cambria Math" panose="02040503050406030204" pitchFamily="18" charset="0"/>
                            <a:ea typeface="Cambria Math" panose="02040503050406030204" pitchFamily="18" charset="0"/>
                            <a:cs typeface="Arial" charset="0"/>
                          </a:rPr>
                        </m:ctrlPr>
                      </m:accPr>
                      <m:e>
                        <m:r>
                          <a:rPr lang="en-US" i="1">
                            <a:solidFill>
                              <a:srgbClr val="DADADA">
                                <a:lumMod val="10000"/>
                              </a:srgbClr>
                            </a:solidFill>
                            <a:latin typeface="Cambria Math" panose="02040503050406030204" pitchFamily="18" charset="0"/>
                            <a:ea typeface="Cambria Math" panose="02040503050406030204" pitchFamily="18" charset="0"/>
                            <a:cs typeface="Arial" charset="0"/>
                          </a:rPr>
                          <m:t>𝑣𝑒𝑙𝑜𝑐𝑖𝑡𝑦</m:t>
                        </m:r>
                      </m:e>
                    </m:acc>
                  </m:oMath>
                </a14:m>
                <a:endParaRPr lang="en-US" dirty="0">
                  <a:solidFill>
                    <a:srgbClr val="DADADA">
                      <a:lumMod val="10000"/>
                    </a:srgbClr>
                  </a:solidFill>
                  <a:latin typeface="Arial" charset="0"/>
                  <a:ea typeface="Arial" charset="0"/>
                  <a:cs typeface="Arial" charset="0"/>
                </a:endParaRPr>
              </a:p>
            </p:txBody>
          </p:sp>
        </mc:Choice>
        <mc:Fallback xmlns="">
          <p:sp>
            <p:nvSpPr>
              <p:cNvPr id="13" name="TextBox 12">
                <a:extLst>
                  <a:ext uri="{FF2B5EF4-FFF2-40B4-BE49-F238E27FC236}">
                    <a16:creationId xmlns:a16="http://schemas.microsoft.com/office/drawing/2014/main" id="{1E1209E9-AE8B-224D-94B2-4BDF0CD62738}"/>
                  </a:ext>
                </a:extLst>
              </p:cNvPr>
              <p:cNvSpPr txBox="1">
                <a:spLocks noRot="1" noChangeAspect="1" noMove="1" noResize="1" noEditPoints="1" noAdjustHandles="1" noChangeArrowheads="1" noChangeShapeType="1" noTextEdit="1"/>
              </p:cNvSpPr>
              <p:nvPr/>
            </p:nvSpPr>
            <p:spPr>
              <a:xfrm>
                <a:off x="3388784" y="1709488"/>
                <a:ext cx="2707216" cy="330796"/>
              </a:xfrm>
              <a:prstGeom prst="rect">
                <a:avLst/>
              </a:prstGeom>
              <a:blipFill>
                <a:blip r:embed="rId5"/>
                <a:stretch>
                  <a:fillRect l="-1860" t="-18519" b="-2963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54E6F16A-AD50-4243-BAB9-B7835E78D408}"/>
              </a:ext>
            </a:extLst>
          </p:cNvPr>
          <p:cNvSpPr txBox="1"/>
          <p:nvPr/>
        </p:nvSpPr>
        <p:spPr>
          <a:xfrm>
            <a:off x="2798132" y="5708360"/>
            <a:ext cx="7072715" cy="508409"/>
          </a:xfrm>
          <a:prstGeom prst="rect">
            <a:avLst/>
          </a:prstGeom>
          <a:noFill/>
        </p:spPr>
        <p:txBody>
          <a:bodyPr wrap="square" rtlCol="0">
            <a:spAutoFit/>
          </a:bodyPr>
          <a:lstStyle/>
          <a:p>
            <a:pPr defTabSz="457200">
              <a:lnSpc>
                <a:spcPct val="75000"/>
              </a:lnSpc>
              <a:defRPr/>
            </a:pPr>
            <a:r>
              <a:rPr lang="en-US" dirty="0">
                <a:solidFill>
                  <a:srgbClr val="DADADA">
                    <a:lumMod val="10000"/>
                  </a:srgbClr>
                </a:solidFill>
                <a:latin typeface="Arial" charset="0"/>
                <a:ea typeface="Arial" charset="0"/>
                <a:cs typeface="Arial" charset="0"/>
              </a:rPr>
              <a:t>P</a:t>
            </a:r>
            <a:r>
              <a:rPr lang="en-US" dirty="0" err="1">
                <a:solidFill>
                  <a:srgbClr val="DADADA">
                    <a:lumMod val="10000"/>
                  </a:srgbClr>
                </a:solidFill>
                <a:latin typeface="Arial" charset="0"/>
                <a:ea typeface="Arial" charset="0"/>
                <a:cs typeface="Arial" charset="0"/>
              </a:rPr>
              <a:t>hase</a:t>
            </a:r>
            <a:r>
              <a:rPr lang="en-US" dirty="0">
                <a:solidFill>
                  <a:srgbClr val="DADADA">
                    <a:lumMod val="10000"/>
                  </a:srgbClr>
                </a:solidFill>
                <a:latin typeface="Arial" charset="0"/>
                <a:ea typeface="Arial" charset="0"/>
                <a:cs typeface="Arial" charset="0"/>
              </a:rPr>
              <a:t> offset  determines the direction of energy flow.</a:t>
            </a:r>
          </a:p>
          <a:p>
            <a:pPr defTabSz="457200">
              <a:lnSpc>
                <a:spcPct val="75000"/>
              </a:lnSpc>
              <a:defRPr/>
            </a:pPr>
            <a:endParaRPr lang="en-US" dirty="0">
              <a:solidFill>
                <a:srgbClr val="DADADA">
                  <a:lumMod val="10000"/>
                </a:srgbClr>
              </a:solidFill>
              <a:latin typeface="Arial" charset="0"/>
              <a:ea typeface="Arial" charset="0"/>
              <a:cs typeface="Arial" charset="0"/>
            </a:endParaRPr>
          </a:p>
        </p:txBody>
      </p:sp>
      <p:sp>
        <p:nvSpPr>
          <p:cNvPr id="6" name="TextBox 5">
            <a:extLst>
              <a:ext uri="{FF2B5EF4-FFF2-40B4-BE49-F238E27FC236}">
                <a16:creationId xmlns:a16="http://schemas.microsoft.com/office/drawing/2014/main" id="{7C79E9AC-48D9-504B-99B6-FBD43E5CAE20}"/>
              </a:ext>
            </a:extLst>
          </p:cNvPr>
          <p:cNvSpPr txBox="1"/>
          <p:nvPr/>
        </p:nvSpPr>
        <p:spPr>
          <a:xfrm>
            <a:off x="2357047" y="1190180"/>
            <a:ext cx="7800084" cy="369332"/>
          </a:xfrm>
          <a:prstGeom prst="rect">
            <a:avLst/>
          </a:prstGeom>
          <a:noFill/>
        </p:spPr>
        <p:txBody>
          <a:bodyPr wrap="none" rtlCol="0">
            <a:spAutoFit/>
          </a:bodyPr>
          <a:lstStyle/>
          <a:p>
            <a:pPr>
              <a:defRPr/>
            </a:pPr>
            <a:r>
              <a:rPr lang="en-US" dirty="0">
                <a:solidFill>
                  <a:prstClr val="black"/>
                </a:solidFill>
                <a:latin typeface="Calibri"/>
              </a:rPr>
              <a:t>Start the photon wave swinging so it can more easily accept energy from the DM.</a:t>
            </a:r>
          </a:p>
        </p:txBody>
      </p:sp>
    </p:spTree>
    <p:extLst>
      <p:ext uri="{BB962C8B-B14F-4D97-AF65-F5344CB8AC3E}">
        <p14:creationId xmlns:p14="http://schemas.microsoft.com/office/powerpoint/2010/main" val="2391973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9AE2E-6502-D44E-AC65-AB0F91E114A7}"/>
              </a:ext>
            </a:extLst>
          </p:cNvPr>
          <p:cNvSpPr>
            <a:spLocks noGrp="1"/>
          </p:cNvSpPr>
          <p:nvPr>
            <p:ph type="title"/>
          </p:nvPr>
        </p:nvSpPr>
        <p:spPr>
          <a:xfrm>
            <a:off x="1114096" y="310624"/>
            <a:ext cx="9995338" cy="971637"/>
          </a:xfrm>
        </p:spPr>
        <p:txBody>
          <a:bodyPr/>
          <a:lstStyle/>
          <a:p>
            <a:r>
              <a:rPr lang="en-US" dirty="0">
                <a:latin typeface="Arial" panose="020B0604020202020204" pitchFamily="34" charset="0"/>
                <a:cs typeface="Arial" panose="020B0604020202020204" pitchFamily="34" charset="0"/>
              </a:rPr>
              <a:t>However, a sinusoidally swinging oscillator actually has exactly the same resolution as an oscillator prepared in the vacuum state.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Cannot evade SQL with homodyne/heterodyne detection.</a:t>
            </a:r>
          </a:p>
        </p:txBody>
      </p:sp>
      <p:sp>
        <p:nvSpPr>
          <p:cNvPr id="3" name="Footer Placeholder 2">
            <a:extLst>
              <a:ext uri="{FF2B5EF4-FFF2-40B4-BE49-F238E27FC236}">
                <a16:creationId xmlns:a16="http://schemas.microsoft.com/office/drawing/2014/main" id="{4D0CDA38-B3C5-E845-9071-0C57BAE68A23}"/>
              </a:ext>
            </a:extLst>
          </p:cNvPr>
          <p:cNvSpPr>
            <a:spLocks noGrp="1"/>
          </p:cNvSpPr>
          <p:nvPr>
            <p:ph type="ftr" sz="quarter" idx="11"/>
          </p:nvPr>
        </p:nvSpPr>
        <p:spPr/>
        <p:txBody>
          <a:bodyPr/>
          <a:lstStyle/>
          <a:p>
            <a:pPr algn="ctr" defTabSz="457125">
              <a:defRPr/>
            </a:pPr>
            <a:r>
              <a:rPr lang="es-ES_tradnl">
                <a:solidFill>
                  <a:prstClr val="black"/>
                </a:solidFill>
                <a:latin typeface="Calibri" pitchFamily="-106" charset="0"/>
                <a:ea typeface="ＭＳ Ｐゴシック" pitchFamily="-106" charset="-128"/>
              </a:rPr>
              <a:t>Aaron S. Chou, USQIS Summer School 2023</a:t>
            </a:r>
            <a:endParaRPr lang="en-US" dirty="0">
              <a:solidFill>
                <a:prstClr val="black"/>
              </a:solidFill>
              <a:latin typeface="Calibri" pitchFamily="-106" charset="0"/>
              <a:ea typeface="ＭＳ Ｐゴシック" pitchFamily="-106" charset="-128"/>
            </a:endParaRPr>
          </a:p>
        </p:txBody>
      </p:sp>
      <p:sp>
        <p:nvSpPr>
          <p:cNvPr id="4" name="Slide Number Placeholder 3">
            <a:extLst>
              <a:ext uri="{FF2B5EF4-FFF2-40B4-BE49-F238E27FC236}">
                <a16:creationId xmlns:a16="http://schemas.microsoft.com/office/drawing/2014/main" id="{9E7AD95E-ADC3-414E-9B7F-F7FFB9108C76}"/>
              </a:ext>
            </a:extLst>
          </p:cNvPr>
          <p:cNvSpPr>
            <a:spLocks noGrp="1"/>
          </p:cNvSpPr>
          <p:nvPr>
            <p:ph type="sldNum" sz="quarter" idx="12"/>
          </p:nvPr>
        </p:nvSpPr>
        <p:spPr>
          <a:xfrm>
            <a:off x="6553200" y="6356352"/>
            <a:ext cx="2133600" cy="365125"/>
          </a:xfrm>
          <a:prstGeom prst="rect">
            <a:avLst/>
          </a:prstGeom>
        </p:spPr>
        <p:txBody>
          <a:bodyPr vert="horz" wrap="square" lIns="91424" tIns="45713" rIns="91424" bIns="45713" numCol="1" anchor="ctr" anchorCtr="0" compatLnSpc="1">
            <a:prstTxWarp prst="textNoShape">
              <a:avLst/>
            </a:prstTxWarp>
          </a:bodyPr>
          <a:lstStyle>
            <a:defPPr>
              <a:defRPr lang="en-US"/>
            </a:defPPr>
            <a:lvl1pPr marL="0" algn="r" defTabSz="457200" rtl="0" eaLnBrk="1" latinLnBrk="0" hangingPunct="1">
              <a:defRPr sz="1200" kern="1200">
                <a:solidFill>
                  <a:srgbClr val="898989"/>
                </a:solidFill>
                <a:latin typeface="Calibri"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6B8FC918-9776-9A4E-8537-62BB08031C7A}" type="slidenum">
              <a:rPr lang="en-US" smtClean="0"/>
              <a:pPr algn="r">
                <a:defRPr/>
              </a:pPr>
              <a:t>41</a:t>
            </a:fld>
            <a:endParaRPr lang="en-US" sz="1200" dirty="0">
              <a:solidFill>
                <a:srgbClr val="898989"/>
              </a:solidFill>
              <a:latin typeface="Calibri" charset="0"/>
            </a:endParaRPr>
          </a:p>
        </p:txBody>
      </p:sp>
      <p:sp>
        <p:nvSpPr>
          <p:cNvPr id="6" name="TextBox 5">
            <a:extLst>
              <a:ext uri="{FF2B5EF4-FFF2-40B4-BE49-F238E27FC236}">
                <a16:creationId xmlns:a16="http://schemas.microsoft.com/office/drawing/2014/main" id="{2F1D708E-27D1-DA48-926D-992C1D411B9B}"/>
              </a:ext>
            </a:extLst>
          </p:cNvPr>
          <p:cNvSpPr txBox="1"/>
          <p:nvPr/>
        </p:nvSpPr>
        <p:spPr>
          <a:xfrm>
            <a:off x="6557530" y="2005765"/>
            <a:ext cx="3806134" cy="1477328"/>
          </a:xfrm>
          <a:prstGeom prst="rect">
            <a:avLst/>
          </a:prstGeom>
          <a:noFill/>
        </p:spPr>
        <p:txBody>
          <a:bodyPr wrap="square" rtlCol="0">
            <a:spAutoFit/>
          </a:bodyPr>
          <a:lstStyle/>
          <a:p>
            <a:pPr>
              <a:defRPr/>
            </a:pPr>
            <a:r>
              <a:rPr lang="en-US" dirty="0">
                <a:solidFill>
                  <a:prstClr val="black"/>
                </a:solidFill>
                <a:latin typeface="Calibri"/>
              </a:rPr>
              <a:t>Resolution is just the size of the Gaussian blob in phase space, i.e.  </a:t>
            </a:r>
            <a:r>
              <a:rPr lang="en-US" dirty="0">
                <a:solidFill>
                  <a:prstClr val="black"/>
                </a:solidFill>
              </a:rPr>
              <a:t>½ </a:t>
            </a:r>
            <a:r>
              <a:rPr lang="en-US" dirty="0" err="1">
                <a:solidFill>
                  <a:prstClr val="black"/>
                </a:solidFill>
              </a:rPr>
              <a:t>ℏ</a:t>
            </a:r>
            <a:r>
              <a:rPr lang="en-US" dirty="0">
                <a:solidFill>
                  <a:prstClr val="black"/>
                </a:solidFill>
              </a:rPr>
              <a:t> </a:t>
            </a:r>
            <a:endParaRPr lang="en-US" dirty="0">
              <a:solidFill>
                <a:prstClr val="black"/>
              </a:solidFill>
              <a:latin typeface="Calibri"/>
            </a:endParaRPr>
          </a:p>
          <a:p>
            <a:pPr>
              <a:defRPr/>
            </a:pPr>
            <a:r>
              <a:rPr lang="en-US" dirty="0">
                <a:solidFill>
                  <a:prstClr val="black"/>
                </a:solidFill>
                <a:latin typeface="Calibri"/>
              </a:rPr>
              <a:t>Displacements from forces just act linearly on this phase space distribution:  </a:t>
            </a:r>
          </a:p>
        </p:txBody>
      </p:sp>
      <p:pic>
        <p:nvPicPr>
          <p:cNvPr id="7" name="Picture 6">
            <a:extLst>
              <a:ext uri="{FF2B5EF4-FFF2-40B4-BE49-F238E27FC236}">
                <a16:creationId xmlns:a16="http://schemas.microsoft.com/office/drawing/2014/main" id="{392D29B1-9D6C-C044-8CD5-1ACE47EEEAC0}"/>
              </a:ext>
            </a:extLst>
          </p:cNvPr>
          <p:cNvPicPr>
            <a:picLocks noChangeAspect="1"/>
          </p:cNvPicPr>
          <p:nvPr/>
        </p:nvPicPr>
        <p:blipFill>
          <a:blip r:embed="rId2"/>
          <a:stretch>
            <a:fillRect/>
          </a:stretch>
        </p:blipFill>
        <p:spPr>
          <a:xfrm>
            <a:off x="6776190" y="3771323"/>
            <a:ext cx="3587475" cy="463747"/>
          </a:xfrm>
          <a:prstGeom prst="rect">
            <a:avLst/>
          </a:prstGeom>
        </p:spPr>
      </p:pic>
      <p:sp>
        <p:nvSpPr>
          <p:cNvPr id="8" name="TextBox 7">
            <a:extLst>
              <a:ext uri="{FF2B5EF4-FFF2-40B4-BE49-F238E27FC236}">
                <a16:creationId xmlns:a16="http://schemas.microsoft.com/office/drawing/2014/main" id="{2B9DD67A-3812-4F44-8F9D-70CC52229B80}"/>
              </a:ext>
            </a:extLst>
          </p:cNvPr>
          <p:cNvSpPr txBox="1"/>
          <p:nvPr/>
        </p:nvSpPr>
        <p:spPr>
          <a:xfrm>
            <a:off x="6710394" y="4428199"/>
            <a:ext cx="3653270" cy="1477328"/>
          </a:xfrm>
          <a:prstGeom prst="rect">
            <a:avLst/>
          </a:prstGeom>
          <a:noFill/>
        </p:spPr>
        <p:txBody>
          <a:bodyPr wrap="square" rtlCol="0">
            <a:spAutoFit/>
          </a:bodyPr>
          <a:lstStyle/>
          <a:p>
            <a:pPr>
              <a:defRPr/>
            </a:pPr>
            <a:r>
              <a:rPr lang="en-US" dirty="0">
                <a:solidFill>
                  <a:prstClr val="black"/>
                </a:solidFill>
                <a:latin typeface="Calibri"/>
              </a:rPr>
              <a:t>It doesn’t matter whether you prepared the state at finite amplitude 𝛽 or if you started with 𝛽=0.  The resolution on α is the same. </a:t>
            </a:r>
          </a:p>
        </p:txBody>
      </p:sp>
      <p:pic>
        <p:nvPicPr>
          <p:cNvPr id="9" name="Picture 8">
            <a:extLst>
              <a:ext uri="{FF2B5EF4-FFF2-40B4-BE49-F238E27FC236}">
                <a16:creationId xmlns:a16="http://schemas.microsoft.com/office/drawing/2014/main" id="{8E8702A2-7432-F54B-8B90-7A84FC62AE95}"/>
              </a:ext>
            </a:extLst>
          </p:cNvPr>
          <p:cNvPicPr>
            <a:picLocks noChangeAspect="1"/>
          </p:cNvPicPr>
          <p:nvPr/>
        </p:nvPicPr>
        <p:blipFill>
          <a:blip r:embed="rId3"/>
          <a:stretch>
            <a:fillRect/>
          </a:stretch>
        </p:blipFill>
        <p:spPr>
          <a:xfrm>
            <a:off x="2171700" y="1937777"/>
            <a:ext cx="3924300" cy="3251200"/>
          </a:xfrm>
          <a:prstGeom prst="rect">
            <a:avLst/>
          </a:prstGeom>
        </p:spPr>
      </p:pic>
      <p:sp>
        <p:nvSpPr>
          <p:cNvPr id="5" name="TextBox 4">
            <a:extLst>
              <a:ext uri="{FF2B5EF4-FFF2-40B4-BE49-F238E27FC236}">
                <a16:creationId xmlns:a16="http://schemas.microsoft.com/office/drawing/2014/main" id="{54590985-1639-76F6-9734-3A3D99E8E4E3}"/>
              </a:ext>
            </a:extLst>
          </p:cNvPr>
          <p:cNvSpPr txBox="1"/>
          <p:nvPr/>
        </p:nvSpPr>
        <p:spPr>
          <a:xfrm>
            <a:off x="2055342" y="4797531"/>
            <a:ext cx="1137363" cy="369332"/>
          </a:xfrm>
          <a:prstGeom prst="rect">
            <a:avLst/>
          </a:prstGeom>
          <a:noFill/>
        </p:spPr>
        <p:txBody>
          <a:bodyPr wrap="none" rtlCol="0">
            <a:spAutoFit/>
          </a:bodyPr>
          <a:lstStyle/>
          <a:p>
            <a:r>
              <a:rPr lang="en-US" dirty="0"/>
              <a:t>Wikipedia</a:t>
            </a:r>
          </a:p>
        </p:txBody>
      </p:sp>
    </p:spTree>
    <p:extLst>
      <p:ext uri="{BB962C8B-B14F-4D97-AF65-F5344CB8AC3E}">
        <p14:creationId xmlns:p14="http://schemas.microsoft.com/office/powerpoint/2010/main" val="35917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910" y="29362"/>
            <a:ext cx="6609711" cy="811466"/>
          </a:xfrm>
        </p:spPr>
        <p:txBody>
          <a:bodyPr>
            <a:normAutofit/>
          </a:bodyPr>
          <a:lstStyle/>
          <a:p>
            <a:r>
              <a:rPr lang="en-US" dirty="0">
                <a:latin typeface="Arial" charset="0"/>
                <a:ea typeface="Arial" charset="0"/>
                <a:cs typeface="Arial" charset="0"/>
              </a:rPr>
              <a:t>What happens if we initialize the probe to a </a:t>
            </a:r>
            <a:r>
              <a:rPr lang="en-US" dirty="0" err="1">
                <a:latin typeface="Arial" charset="0"/>
                <a:ea typeface="Arial" charset="0"/>
                <a:cs typeface="Arial" charset="0"/>
              </a:rPr>
              <a:t>Fock</a:t>
            </a:r>
            <a:r>
              <a:rPr lang="en-US" dirty="0">
                <a:latin typeface="Arial" charset="0"/>
                <a:ea typeface="Arial" charset="0"/>
                <a:cs typeface="Arial" charset="0"/>
              </a:rPr>
              <a:t> state instead of a Gaussian blob?</a:t>
            </a:r>
            <a:endParaRPr lang="en-US" i="1" dirty="0">
              <a:latin typeface="Arial" charset="0"/>
              <a:ea typeface="Arial" charset="0"/>
              <a:cs typeface="Arial" charset="0"/>
            </a:endParaRPr>
          </a:p>
        </p:txBody>
      </p:sp>
      <p:sp>
        <p:nvSpPr>
          <p:cNvPr id="3" name="Footer Placeholder 2"/>
          <p:cNvSpPr>
            <a:spLocks noGrp="1"/>
          </p:cNvSpPr>
          <p:nvPr>
            <p:ph type="ftr" sz="quarter" idx="11"/>
          </p:nvPr>
        </p:nvSpPr>
        <p:spPr>
          <a:xfrm>
            <a:off x="3820161" y="6407153"/>
            <a:ext cx="4130041" cy="365125"/>
          </a:xfrm>
        </p:spPr>
        <p:txBody>
          <a:bodyPr/>
          <a:lstStyle/>
          <a:p>
            <a:pPr algn="ctr" defTabSz="457200">
              <a:defRPr/>
            </a:pPr>
            <a:r>
              <a:rPr lang="en-US">
                <a:solidFill>
                  <a:srgbClr val="000030">
                    <a:tint val="75000"/>
                  </a:srgbClr>
                </a:solidFill>
                <a:latin typeface="Calibri"/>
                <a:ea typeface="ＭＳ Ｐゴシック" pitchFamily="-106" charset="-128"/>
              </a:rPr>
              <a:t>Aaron S. Chou, USQIS Summer School 2023</a:t>
            </a:r>
            <a:endParaRPr lang="en-US" dirty="0">
              <a:solidFill>
                <a:srgbClr val="000030">
                  <a:tint val="75000"/>
                </a:srgbClr>
              </a:solidFill>
              <a:latin typeface="Calibri"/>
              <a:ea typeface="ＭＳ Ｐゴシック" pitchFamily="-106" charset="-128"/>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vert="horz" wrap="square" lIns="91424" tIns="45713" rIns="91424" bIns="45713" numCol="1" anchor="ctr" anchorCtr="0" compatLnSpc="1">
            <a:prstTxWarp prst="textNoShape">
              <a:avLst/>
            </a:prstTxWarp>
          </a:bodyPr>
          <a:lstStyle>
            <a:defPPr>
              <a:defRPr lang="en-US"/>
            </a:defPPr>
            <a:lvl1pPr marL="0" algn="r" defTabSz="457200" rtl="0" eaLnBrk="1" latinLnBrk="0" hangingPunct="1">
              <a:defRPr sz="1200" kern="1200">
                <a:solidFill>
                  <a:srgbClr val="898989"/>
                </a:solidFill>
                <a:latin typeface="Calibri"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457200">
              <a:defRPr/>
            </a:pPr>
            <a:fld id="{6B8FC918-9776-9A4E-8537-62BB08031C7A}" type="slidenum">
              <a:rPr lang="en-US" smtClean="0"/>
              <a:pPr algn="r" defTabSz="457200">
                <a:defRPr/>
              </a:pPr>
              <a:t>42</a:t>
            </a:fld>
            <a:endParaRPr lang="en-US" sz="1200" dirty="0">
              <a:solidFill>
                <a:srgbClr val="000030">
                  <a:tint val="75000"/>
                </a:srgbClr>
              </a:solidFill>
              <a:latin typeface="Calibri"/>
            </a:endParaRPr>
          </a:p>
        </p:txBody>
      </p:sp>
      <p:pic>
        <p:nvPicPr>
          <p:cNvPr id="5" name="Picture 4"/>
          <p:cNvPicPr>
            <a:picLocks noChangeAspect="1"/>
          </p:cNvPicPr>
          <p:nvPr/>
        </p:nvPicPr>
        <p:blipFill>
          <a:blip r:embed="rId2"/>
          <a:stretch>
            <a:fillRect/>
          </a:stretch>
        </p:blipFill>
        <p:spPr>
          <a:xfrm>
            <a:off x="7592742" y="45711"/>
            <a:ext cx="2897458" cy="2414548"/>
          </a:xfrm>
          <a:prstGeom prst="rect">
            <a:avLst/>
          </a:prstGeom>
        </p:spPr>
      </p:pic>
      <p:pic>
        <p:nvPicPr>
          <p:cNvPr id="9" name="Picture 8"/>
          <p:cNvPicPr>
            <a:picLocks noChangeAspect="1"/>
          </p:cNvPicPr>
          <p:nvPr/>
        </p:nvPicPr>
        <p:blipFill>
          <a:blip r:embed="rId3"/>
          <a:stretch>
            <a:fillRect/>
          </a:stretch>
        </p:blipFill>
        <p:spPr>
          <a:xfrm>
            <a:off x="4354146" y="3295886"/>
            <a:ext cx="5664200" cy="2501900"/>
          </a:xfrm>
          <a:prstGeom prst="rect">
            <a:avLst/>
          </a:prstGeom>
        </p:spPr>
      </p:pic>
      <p:sp>
        <p:nvSpPr>
          <p:cNvPr id="6" name="TextBox 5">
            <a:extLst>
              <a:ext uri="{FF2B5EF4-FFF2-40B4-BE49-F238E27FC236}">
                <a16:creationId xmlns:a16="http://schemas.microsoft.com/office/drawing/2014/main" id="{3C7B7C4D-AA02-7E40-833E-C689245B660B}"/>
              </a:ext>
            </a:extLst>
          </p:cNvPr>
          <p:cNvSpPr txBox="1"/>
          <p:nvPr/>
        </p:nvSpPr>
        <p:spPr>
          <a:xfrm>
            <a:off x="1865083" y="984407"/>
            <a:ext cx="5648517" cy="1339469"/>
          </a:xfrm>
          <a:prstGeom prst="rect">
            <a:avLst/>
          </a:prstGeom>
          <a:solidFill>
            <a:schemeClr val="bg1">
              <a:alpha val="37000"/>
            </a:schemeClr>
          </a:solidFill>
        </p:spPr>
        <p:txBody>
          <a:bodyPr wrap="square" rtlCol="0">
            <a:spAutoFit/>
          </a:bodyPr>
          <a:lstStyle/>
          <a:p>
            <a:pPr defTabSz="457200">
              <a:lnSpc>
                <a:spcPct val="75000"/>
              </a:lnSpc>
              <a:defRPr/>
            </a:pPr>
            <a:r>
              <a:rPr lang="en-US" dirty="0">
                <a:solidFill>
                  <a:srgbClr val="DADADA">
                    <a:lumMod val="10000"/>
                  </a:srgbClr>
                </a:solidFill>
                <a:latin typeface="Arial" charset="0"/>
                <a:ea typeface="Arial" charset="0"/>
                <a:cs typeface="Arial" charset="0"/>
              </a:rPr>
              <a:t>The Fock state </a:t>
            </a:r>
            <a:r>
              <a:rPr lang="en-US" dirty="0">
                <a:solidFill>
                  <a:srgbClr val="DADADA">
                    <a:lumMod val="10000"/>
                  </a:srgbClr>
                </a:solidFill>
                <a:latin typeface="Arial" charset="0"/>
                <a:ea typeface="Arial" charset="0"/>
                <a:cs typeface="Arial" charset="0"/>
                <a:sym typeface="Wingdings" pitchFamily="2" charset="2"/>
              </a:rPr>
              <a:t>is symmetric in phase angle </a:t>
            </a:r>
          </a:p>
          <a:p>
            <a:pPr defTabSz="457200">
              <a:lnSpc>
                <a:spcPct val="75000"/>
              </a:lnSpc>
              <a:defRPr/>
            </a:pPr>
            <a:r>
              <a:rPr lang="en-US" dirty="0">
                <a:solidFill>
                  <a:srgbClr val="DADADA">
                    <a:lumMod val="10000"/>
                  </a:srgbClr>
                </a:solidFill>
                <a:latin typeface="Arial" charset="0"/>
                <a:ea typeface="Arial" charset="0"/>
                <a:cs typeface="Arial" charset="0"/>
                <a:sym typeface="Wingdings" pitchFamily="2" charset="2"/>
              </a:rPr>
              <a:t>      </a:t>
            </a:r>
            <a:r>
              <a:rPr lang="en-US" b="1" dirty="0">
                <a:solidFill>
                  <a:srgbClr val="DADADA">
                    <a:lumMod val="10000"/>
                  </a:srgbClr>
                </a:solidFill>
                <a:latin typeface="Arial" charset="0"/>
                <a:ea typeface="Arial" charset="0"/>
                <a:cs typeface="Arial" charset="0"/>
                <a:sym typeface="Wingdings" pitchFamily="2" charset="2"/>
              </a:rPr>
              <a:t>responds equally well to pushes at any time.</a:t>
            </a:r>
          </a:p>
          <a:p>
            <a:pPr defTabSz="457200">
              <a:lnSpc>
                <a:spcPct val="75000"/>
              </a:lnSpc>
              <a:defRPr/>
            </a:pPr>
            <a:r>
              <a:rPr lang="en-US" dirty="0">
                <a:solidFill>
                  <a:srgbClr val="DADADA">
                    <a:lumMod val="10000"/>
                  </a:srgbClr>
                </a:solidFill>
                <a:latin typeface="Arial" charset="0"/>
                <a:ea typeface="Arial" charset="0"/>
                <a:cs typeface="Arial" charset="0"/>
              </a:rPr>
              <a:t>It also has definite occupation number N</a:t>
            </a:r>
          </a:p>
          <a:p>
            <a:pPr defTabSz="457200">
              <a:lnSpc>
                <a:spcPct val="75000"/>
              </a:lnSpc>
              <a:defRPr/>
            </a:pPr>
            <a:r>
              <a:rPr lang="en-US" dirty="0">
                <a:solidFill>
                  <a:srgbClr val="DADADA">
                    <a:lumMod val="10000"/>
                  </a:srgbClr>
                </a:solidFill>
                <a:latin typeface="Arial" charset="0"/>
                <a:ea typeface="Arial" charset="0"/>
                <a:cs typeface="Arial" charset="0"/>
                <a:sym typeface="Wingdings" pitchFamily="2" charset="2"/>
              </a:rPr>
              <a:t>						</a:t>
            </a:r>
            <a:r>
              <a:rPr lang="en-US" b="1" dirty="0">
                <a:solidFill>
                  <a:srgbClr val="DADADA">
                    <a:lumMod val="10000"/>
                  </a:srgbClr>
                </a:solidFill>
                <a:latin typeface="Arial" charset="0"/>
                <a:ea typeface="Arial" charset="0"/>
                <a:cs typeface="Arial" charset="0"/>
                <a:sym typeface="Wingdings" pitchFamily="2" charset="2"/>
              </a:rPr>
              <a:t> no Poisson noise!</a:t>
            </a:r>
          </a:p>
          <a:p>
            <a:pPr defTabSz="457200">
              <a:lnSpc>
                <a:spcPct val="75000"/>
              </a:lnSpc>
              <a:defRPr/>
            </a:pPr>
            <a:endParaRPr lang="en-US" b="1" dirty="0">
              <a:solidFill>
                <a:srgbClr val="DADADA">
                  <a:lumMod val="10000"/>
                </a:srgbClr>
              </a:solidFill>
              <a:latin typeface="Arial" charset="0"/>
              <a:ea typeface="Arial" charset="0"/>
              <a:cs typeface="Arial" charset="0"/>
              <a:sym typeface="Wingdings" pitchFamily="2" charset="2"/>
            </a:endParaRPr>
          </a:p>
          <a:p>
            <a:pPr>
              <a:lnSpc>
                <a:spcPct val="75000"/>
              </a:lnSpc>
              <a:defRPr/>
            </a:pPr>
            <a:r>
              <a:rPr lang="en-US" b="1" dirty="0">
                <a:solidFill>
                  <a:srgbClr val="DADADA">
                    <a:lumMod val="10000"/>
                  </a:srgbClr>
                </a:solidFill>
                <a:latin typeface="Arial" charset="0"/>
                <a:ea typeface="Arial" charset="0"/>
                <a:cs typeface="Arial" charset="0"/>
                <a:sym typeface="Wingdings" pitchFamily="2" charset="2"/>
              </a:rPr>
              <a:t>… and force × velocity still works:</a:t>
            </a:r>
          </a:p>
        </p:txBody>
      </p:sp>
      <p:sp>
        <p:nvSpPr>
          <p:cNvPr id="7" name="TextBox 6">
            <a:extLst>
              <a:ext uri="{FF2B5EF4-FFF2-40B4-BE49-F238E27FC236}">
                <a16:creationId xmlns:a16="http://schemas.microsoft.com/office/drawing/2014/main" id="{BDC3E5C0-019F-AA44-BA73-2C215B2B2634}"/>
              </a:ext>
            </a:extLst>
          </p:cNvPr>
          <p:cNvSpPr txBox="1"/>
          <p:nvPr/>
        </p:nvSpPr>
        <p:spPr>
          <a:xfrm>
            <a:off x="7004339" y="3009107"/>
            <a:ext cx="1822424" cy="300723"/>
          </a:xfrm>
          <a:prstGeom prst="rect">
            <a:avLst/>
          </a:prstGeom>
          <a:noFill/>
        </p:spPr>
        <p:txBody>
          <a:bodyPr wrap="square" rtlCol="0">
            <a:spAutoFit/>
          </a:bodyPr>
          <a:lstStyle/>
          <a:p>
            <a:pPr defTabSz="457200">
              <a:lnSpc>
                <a:spcPct val="75000"/>
              </a:lnSpc>
              <a:defRPr/>
            </a:pPr>
            <a:r>
              <a:rPr lang="en-US" b="1" dirty="0">
                <a:solidFill>
                  <a:srgbClr val="DADADA">
                    <a:lumMod val="10000"/>
                  </a:srgbClr>
                </a:solidFill>
                <a:latin typeface="Arial" charset="0"/>
                <a:ea typeface="Arial" charset="0"/>
                <a:cs typeface="Arial" charset="0"/>
              </a:rPr>
              <a:t>N=1 </a:t>
            </a:r>
            <a:r>
              <a:rPr lang="en-US" b="1" dirty="0" err="1">
                <a:solidFill>
                  <a:srgbClr val="DADADA">
                    <a:lumMod val="10000"/>
                  </a:srgbClr>
                </a:solidFill>
                <a:latin typeface="Arial" charset="0"/>
                <a:ea typeface="Arial" charset="0"/>
                <a:cs typeface="Arial" charset="0"/>
              </a:rPr>
              <a:t>Fock</a:t>
            </a:r>
            <a:r>
              <a:rPr lang="en-US" b="1" dirty="0">
                <a:solidFill>
                  <a:srgbClr val="DADADA">
                    <a:lumMod val="10000"/>
                  </a:srgbClr>
                </a:solidFill>
                <a:latin typeface="Arial" charset="0"/>
                <a:ea typeface="Arial" charset="0"/>
                <a:cs typeface="Arial" charset="0"/>
              </a:rPr>
              <a:t> state</a:t>
            </a:r>
          </a:p>
        </p:txBody>
      </p:sp>
      <p:pic>
        <p:nvPicPr>
          <p:cNvPr id="12" name="Picture 11">
            <a:extLst>
              <a:ext uri="{FF2B5EF4-FFF2-40B4-BE49-F238E27FC236}">
                <a16:creationId xmlns:a16="http://schemas.microsoft.com/office/drawing/2014/main" id="{82B381CC-2616-E94A-9E29-24C75B633EAA}"/>
              </a:ext>
            </a:extLst>
          </p:cNvPr>
          <p:cNvPicPr>
            <a:picLocks noChangeAspect="1"/>
          </p:cNvPicPr>
          <p:nvPr/>
        </p:nvPicPr>
        <p:blipFill>
          <a:blip r:embed="rId4"/>
          <a:stretch>
            <a:fillRect/>
          </a:stretch>
        </p:blipFill>
        <p:spPr>
          <a:xfrm>
            <a:off x="1998461" y="3219514"/>
            <a:ext cx="1470167" cy="2095769"/>
          </a:xfrm>
          <a:prstGeom prst="rect">
            <a:avLst/>
          </a:prstGeom>
        </p:spPr>
      </p:pic>
      <p:sp>
        <p:nvSpPr>
          <p:cNvPr id="8" name="TextBox 7">
            <a:extLst>
              <a:ext uri="{FF2B5EF4-FFF2-40B4-BE49-F238E27FC236}">
                <a16:creationId xmlns:a16="http://schemas.microsoft.com/office/drawing/2014/main" id="{E2939033-376C-F54C-80E8-52CAF170853F}"/>
              </a:ext>
            </a:extLst>
          </p:cNvPr>
          <p:cNvSpPr txBox="1"/>
          <p:nvPr/>
        </p:nvSpPr>
        <p:spPr>
          <a:xfrm>
            <a:off x="1964130" y="5396615"/>
            <a:ext cx="2058384" cy="523220"/>
          </a:xfrm>
          <a:prstGeom prst="rect">
            <a:avLst/>
          </a:prstGeom>
          <a:noFill/>
        </p:spPr>
        <p:txBody>
          <a:bodyPr wrap="none" rtlCol="0">
            <a:spAutoFit/>
          </a:bodyPr>
          <a:lstStyle/>
          <a:p>
            <a:pPr>
              <a:defRPr/>
            </a:pPr>
            <a:r>
              <a:rPr lang="en-US" sz="1400" dirty="0">
                <a:solidFill>
                  <a:prstClr val="black"/>
                </a:solidFill>
                <a:latin typeface="Calibri"/>
              </a:rPr>
              <a:t>Idea from Konrad Lehnert</a:t>
            </a:r>
          </a:p>
          <a:p>
            <a:pPr>
              <a:defRPr/>
            </a:pPr>
            <a:r>
              <a:rPr lang="en-US" sz="1400" dirty="0">
                <a:solidFill>
                  <a:prstClr val="black"/>
                </a:solidFill>
                <a:latin typeface="Calibri"/>
              </a:rPr>
              <a:t>(JILA/</a:t>
            </a:r>
            <a:r>
              <a:rPr lang="en-US" sz="1400" dirty="0" err="1">
                <a:solidFill>
                  <a:prstClr val="black"/>
                </a:solidFill>
                <a:latin typeface="Calibri"/>
              </a:rPr>
              <a:t>U.Colorado</a:t>
            </a:r>
            <a:r>
              <a:rPr lang="en-US" sz="1400" dirty="0">
                <a:solidFill>
                  <a:prstClr val="black"/>
                </a:solidFill>
                <a:latin typeface="Calibri"/>
              </a:rPr>
              <a:t>)</a:t>
            </a:r>
          </a:p>
        </p:txBody>
      </p:sp>
      <p:sp>
        <p:nvSpPr>
          <p:cNvPr id="13" name="TextBox 12">
            <a:extLst>
              <a:ext uri="{FF2B5EF4-FFF2-40B4-BE49-F238E27FC236}">
                <a16:creationId xmlns:a16="http://schemas.microsoft.com/office/drawing/2014/main" id="{40873300-42EB-F040-95CB-6959C6B825B2}"/>
              </a:ext>
            </a:extLst>
          </p:cNvPr>
          <p:cNvSpPr txBox="1"/>
          <p:nvPr/>
        </p:nvSpPr>
        <p:spPr>
          <a:xfrm>
            <a:off x="5050894" y="5787076"/>
            <a:ext cx="4967452" cy="830997"/>
          </a:xfrm>
          <a:prstGeom prst="rect">
            <a:avLst/>
          </a:prstGeom>
          <a:noFill/>
        </p:spPr>
        <p:txBody>
          <a:bodyPr wrap="square" rtlCol="0">
            <a:spAutoFit/>
          </a:bodyPr>
          <a:lstStyle/>
          <a:p>
            <a:pPr>
              <a:defRPr/>
            </a:pPr>
            <a:r>
              <a:rPr lang="en-US" sz="1600" dirty="0">
                <a:solidFill>
                  <a:prstClr val="black"/>
                </a:solidFill>
                <a:latin typeface="Arial" panose="020B0604020202020204" pitchFamily="34" charset="0"/>
                <a:cs typeface="Arial" panose="020B0604020202020204" pitchFamily="34" charset="0"/>
              </a:rPr>
              <a:t>A </a:t>
            </a:r>
            <a:r>
              <a:rPr lang="en-US" sz="1600" dirty="0" err="1">
                <a:solidFill>
                  <a:prstClr val="black"/>
                </a:solidFill>
                <a:latin typeface="Arial" panose="020B0604020202020204" pitchFamily="34" charset="0"/>
                <a:cs typeface="Arial" panose="020B0604020202020204" pitchFamily="34" charset="0"/>
              </a:rPr>
              <a:t>Fock</a:t>
            </a:r>
            <a:r>
              <a:rPr lang="en-US" sz="1600" dirty="0">
                <a:solidFill>
                  <a:prstClr val="black"/>
                </a:solidFill>
                <a:latin typeface="Arial" panose="020B0604020202020204" pitchFamily="34" charset="0"/>
                <a:cs typeface="Arial" panose="020B0604020202020204" pitchFamily="34" charset="0"/>
              </a:rPr>
              <a:t> state is a superposition of an oscillator in all possible phases of its sinusoidal motion: </a:t>
            </a:r>
            <a:r>
              <a:rPr lang="en-US" sz="1600" dirty="0">
                <a:solidFill>
                  <a:prstClr val="black"/>
                </a:solidFill>
              </a:rPr>
              <a:t>∆N×∆𝜑 ≥ ½</a:t>
            </a:r>
            <a:endParaRPr lang="en-US" sz="1600" dirty="0"/>
          </a:p>
          <a:p>
            <a:pPr>
              <a:defRPr/>
            </a:pPr>
            <a:endParaRPr lang="en-US" sz="1600" dirty="0">
              <a:solidFill>
                <a:prstClr val="black"/>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20FDEE5-4A7D-D74B-A967-24C176A423FF}"/>
              </a:ext>
            </a:extLst>
          </p:cNvPr>
          <p:cNvSpPr/>
          <p:nvPr/>
        </p:nvSpPr>
        <p:spPr>
          <a:xfrm>
            <a:off x="1895283" y="2456577"/>
            <a:ext cx="5396226" cy="324576"/>
          </a:xfrm>
          <a:prstGeom prst="rect">
            <a:avLst/>
          </a:prstGeom>
          <a:solidFill>
            <a:srgbClr val="92D050">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688FBE2-6978-564A-B5E0-7E9F766B0A56}"/>
                  </a:ext>
                </a:extLst>
              </p:cNvPr>
              <p:cNvSpPr txBox="1"/>
              <p:nvPr/>
            </p:nvSpPr>
            <p:spPr>
              <a:xfrm>
                <a:off x="1974231" y="2555804"/>
                <a:ext cx="2640179" cy="213072"/>
              </a:xfrm>
              <a:prstGeom prst="rect">
                <a:avLst/>
              </a:prstGeom>
              <a:noFill/>
            </p:spPr>
            <p:txBody>
              <a:bodyPr wrap="square" lIns="0" tIns="0" rIns="0" bIns="0" rtlCol="0">
                <a:spAutoFit/>
              </a:bodyPr>
              <a:lstStyle/>
              <a:p>
                <a:pPr defTabSz="457200">
                  <a:lnSpc>
                    <a:spcPct val="75000"/>
                  </a:lnSpc>
                  <a:defRPr/>
                </a:pPr>
                <a14:m>
                  <m:oMath xmlns:m="http://schemas.openxmlformats.org/officeDocument/2006/math">
                    <m:sSub>
                      <m:sSubPr>
                        <m:ctrlPr>
                          <a:rPr lang="en-US" i="1">
                            <a:solidFill>
                              <a:srgbClr val="DADADA">
                                <a:lumMod val="10000"/>
                              </a:srgbClr>
                            </a:solidFill>
                            <a:latin typeface="Cambria Math" panose="02040503050406030204" pitchFamily="18" charset="0"/>
                            <a:ea typeface="Arial" charset="0"/>
                            <a:cs typeface="Arial" charset="0"/>
                          </a:rPr>
                        </m:ctrlPr>
                      </m:sSubPr>
                      <m:e>
                        <m:r>
                          <a:rPr lang="en-US" i="1">
                            <a:solidFill>
                              <a:srgbClr val="DADADA">
                                <a:lumMod val="10000"/>
                              </a:srgbClr>
                            </a:solidFill>
                            <a:latin typeface="Cambria Math" charset="0"/>
                            <a:ea typeface="Arial" charset="0"/>
                            <a:cs typeface="Arial" charset="0"/>
                          </a:rPr>
                          <m:t>𝐻</m:t>
                        </m:r>
                      </m:e>
                      <m:sub>
                        <m:r>
                          <a:rPr lang="en-US" i="1">
                            <a:solidFill>
                              <a:srgbClr val="DADADA">
                                <a:lumMod val="10000"/>
                              </a:srgbClr>
                            </a:solidFill>
                            <a:latin typeface="Cambria Math" charset="0"/>
                            <a:ea typeface="Arial" charset="0"/>
                            <a:cs typeface="Arial" charset="0"/>
                          </a:rPr>
                          <m:t>𝐼</m:t>
                        </m:r>
                      </m:sub>
                    </m:sSub>
                  </m:oMath>
                </a14:m>
                <a:r>
                  <a:rPr lang="en-US" dirty="0">
                    <a:solidFill>
                      <a:srgbClr val="DADADA">
                        <a:lumMod val="10000"/>
                      </a:srgbClr>
                    </a:solidFill>
                    <a:latin typeface="Arial" charset="0"/>
                    <a:ea typeface="Arial" charset="0"/>
                    <a:cs typeface="Arial" charset="0"/>
                  </a:rPr>
                  <a:t> = </a:t>
                </a:r>
                <a14:m>
                  <m:oMath xmlns:m="http://schemas.openxmlformats.org/officeDocument/2006/math">
                    <m:r>
                      <a:rPr lang="en-US" i="1" dirty="0">
                        <a:solidFill>
                          <a:srgbClr val="DADADA">
                            <a:lumMod val="10000"/>
                          </a:srgbClr>
                        </a:solidFill>
                        <a:latin typeface="Cambria Math" charset="0"/>
                        <a:ea typeface="Cambria Math" charset="0"/>
                        <a:cs typeface="Cambria Math" charset="0"/>
                      </a:rPr>
                      <m:t>𝑔</m:t>
                    </m:r>
                    <m:r>
                      <a:rPr lang="en-US" i="1" dirty="0">
                        <a:solidFill>
                          <a:srgbClr val="DADADA">
                            <a:lumMod val="10000"/>
                          </a:srgbClr>
                        </a:solidFill>
                        <a:latin typeface="Cambria Math" charset="0"/>
                        <a:ea typeface="Cambria Math" charset="0"/>
                        <a:cs typeface="Cambria Math" charset="0"/>
                      </a:rPr>
                      <m:t>(</m:t>
                    </m:r>
                    <m:sSup>
                      <m:sSupPr>
                        <m:ctrlPr>
                          <a:rPr lang="en-US" i="1" dirty="0">
                            <a:solidFill>
                              <a:srgbClr val="DADADA">
                                <a:lumMod val="10000"/>
                              </a:srgbClr>
                            </a:solidFill>
                            <a:latin typeface="Cambria Math" panose="02040503050406030204" pitchFamily="18" charset="0"/>
                            <a:ea typeface="Arial" charset="0"/>
                            <a:cs typeface="Arial" charset="0"/>
                          </a:rPr>
                        </m:ctrlPr>
                      </m:sSupPr>
                      <m:e>
                        <m:r>
                          <a:rPr lang="en-US" i="1" dirty="0">
                            <a:solidFill>
                              <a:srgbClr val="DADADA">
                                <a:lumMod val="10000"/>
                              </a:srgbClr>
                            </a:solidFill>
                            <a:latin typeface="Cambria Math" charset="0"/>
                            <a:ea typeface="Arial" charset="0"/>
                            <a:cs typeface="Arial" charset="0"/>
                          </a:rPr>
                          <m:t>𝑎</m:t>
                        </m:r>
                      </m:e>
                      <m:sup>
                        <m:r>
                          <a:rPr lang="sk-SK" i="1" dirty="0">
                            <a:solidFill>
                              <a:srgbClr val="DADADA">
                                <a:lumMod val="10000"/>
                              </a:srgbClr>
                            </a:solidFill>
                            <a:latin typeface="Cambria Math" charset="0"/>
                            <a:ea typeface="Cambria Math" charset="0"/>
                            <a:cs typeface="Cambria Math" charset="0"/>
                          </a:rPr>
                          <m:t>†</m:t>
                        </m:r>
                      </m:sup>
                    </m:sSup>
                    <m:r>
                      <a:rPr lang="en-US" i="1" dirty="0">
                        <a:solidFill>
                          <a:srgbClr val="DADADA">
                            <a:lumMod val="10000"/>
                          </a:srgbClr>
                        </a:solidFill>
                        <a:latin typeface="Cambria Math" charset="0"/>
                        <a:ea typeface="Arial" charset="0"/>
                        <a:cs typeface="Arial" charset="0"/>
                      </a:rPr>
                      <m:t>𝑏</m:t>
                    </m:r>
                  </m:oMath>
                </a14:m>
                <a:r>
                  <a:rPr lang="en-US" dirty="0">
                    <a:solidFill>
                      <a:srgbClr val="DADADA">
                        <a:lumMod val="10000"/>
                      </a:srgbClr>
                    </a:solidFill>
                    <a:latin typeface="Arial" charset="0"/>
                    <a:ea typeface="Arial" charset="0"/>
                    <a:cs typeface="Arial" charset="0"/>
                  </a:rPr>
                  <a:t>+</a:t>
                </a:r>
                <a14:m>
                  <m:oMath xmlns:m="http://schemas.openxmlformats.org/officeDocument/2006/math">
                    <m:sSup>
                      <m:sSupPr>
                        <m:ctrlPr>
                          <a:rPr lang="en-US" i="1" dirty="0">
                            <a:solidFill>
                              <a:srgbClr val="DADADA">
                                <a:lumMod val="10000"/>
                              </a:srgbClr>
                            </a:solidFill>
                            <a:latin typeface="Cambria Math" panose="02040503050406030204" pitchFamily="18" charset="0"/>
                            <a:ea typeface="Arial" charset="0"/>
                            <a:cs typeface="Arial" charset="0"/>
                          </a:rPr>
                        </m:ctrlPr>
                      </m:sSupPr>
                      <m:e>
                        <m:r>
                          <a:rPr lang="en-US" i="1" dirty="0">
                            <a:solidFill>
                              <a:srgbClr val="DADADA">
                                <a:lumMod val="10000"/>
                              </a:srgbClr>
                            </a:solidFill>
                            <a:latin typeface="Cambria Math" charset="0"/>
                            <a:ea typeface="Arial" charset="0"/>
                            <a:cs typeface="Arial" charset="0"/>
                          </a:rPr>
                          <m:t>𝑎𝑏</m:t>
                        </m:r>
                      </m:e>
                      <m:sup>
                        <m:r>
                          <a:rPr lang="sk-SK" i="1" dirty="0">
                            <a:solidFill>
                              <a:srgbClr val="DADADA">
                                <a:lumMod val="10000"/>
                              </a:srgbClr>
                            </a:solidFill>
                            <a:latin typeface="Cambria Math" charset="0"/>
                            <a:ea typeface="Cambria Math" charset="0"/>
                            <a:cs typeface="Cambria Math" charset="0"/>
                          </a:rPr>
                          <m:t>†</m:t>
                        </m:r>
                      </m:sup>
                    </m:sSup>
                  </m:oMath>
                </a14:m>
                <a:r>
                  <a:rPr lang="en-US" dirty="0">
                    <a:solidFill>
                      <a:srgbClr val="DADADA">
                        <a:lumMod val="10000"/>
                      </a:srgbClr>
                    </a:solidFill>
                    <a:latin typeface="Arial" charset="0"/>
                    <a:ea typeface="Arial" charset="0"/>
                    <a:cs typeface="Arial" charset="0"/>
                  </a:rPr>
                  <a:t>)  </a:t>
                </a:r>
                <a:r>
                  <a:rPr lang="en-US" dirty="0">
                    <a:solidFill>
                      <a:srgbClr val="DADADA">
                        <a:lumMod val="10000"/>
                      </a:srgbClr>
                    </a:solidFill>
                    <a:latin typeface="Arial" charset="0"/>
                    <a:ea typeface="Arial" charset="0"/>
                    <a:cs typeface="Arial" charset="0"/>
                    <a:sym typeface="Wingdings" pitchFamily="2" charset="2"/>
                  </a:rPr>
                  <a:t></a:t>
                </a:r>
                <a:endParaRPr lang="en-US" dirty="0">
                  <a:solidFill>
                    <a:srgbClr val="DADADA">
                      <a:lumMod val="10000"/>
                    </a:srgbClr>
                  </a:solidFill>
                  <a:latin typeface="Arial" charset="0"/>
                  <a:ea typeface="Arial" charset="0"/>
                  <a:cs typeface="Arial" charset="0"/>
                </a:endParaRPr>
              </a:p>
            </p:txBody>
          </p:sp>
        </mc:Choice>
        <mc:Fallback xmlns="">
          <p:sp>
            <p:nvSpPr>
              <p:cNvPr id="15" name="TextBox 14">
                <a:extLst>
                  <a:ext uri="{FF2B5EF4-FFF2-40B4-BE49-F238E27FC236}">
                    <a16:creationId xmlns:a16="http://schemas.microsoft.com/office/drawing/2014/main" id="{8688FBE2-6978-564A-B5E0-7E9F766B0A56}"/>
                  </a:ext>
                </a:extLst>
              </p:cNvPr>
              <p:cNvSpPr txBox="1">
                <a:spLocks noRot="1" noChangeAspect="1" noMove="1" noResize="1" noEditPoints="1" noAdjustHandles="1" noChangeArrowheads="1" noChangeShapeType="1" noTextEdit="1"/>
              </p:cNvSpPr>
              <p:nvPr/>
            </p:nvSpPr>
            <p:spPr>
              <a:xfrm>
                <a:off x="1974231" y="2555804"/>
                <a:ext cx="2640179" cy="213072"/>
              </a:xfrm>
              <a:prstGeom prst="rect">
                <a:avLst/>
              </a:prstGeom>
              <a:blipFill>
                <a:blip r:embed="rId5"/>
                <a:stretch>
                  <a:fillRect l="-2871" t="-64706" b="-705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113426F-7087-A94B-BA87-2F24C4A33D68}"/>
                  </a:ext>
                </a:extLst>
              </p:cNvPr>
              <p:cNvSpPr txBox="1"/>
              <p:nvPr/>
            </p:nvSpPr>
            <p:spPr>
              <a:xfrm>
                <a:off x="3999948" y="2480093"/>
                <a:ext cx="3329052" cy="324576"/>
              </a:xfrm>
              <a:prstGeom prst="rect">
                <a:avLst/>
              </a:prstGeom>
              <a:noFill/>
            </p:spPr>
            <p:txBody>
              <a:bodyPr wrap="none" rtlCol="0">
                <a:spAutoFit/>
              </a:bodyPr>
              <a:lstStyle/>
              <a:p>
                <a:pPr defTabSz="457200">
                  <a:lnSpc>
                    <a:spcPct val="75000"/>
                  </a:lnSpc>
                  <a:defRPr/>
                </a:pPr>
                <a14:m>
                  <m:oMathPara xmlns:m="http://schemas.openxmlformats.org/officeDocument/2006/math">
                    <m:oMathParaPr>
                      <m:jc m:val="centerGroup"/>
                    </m:oMathParaPr>
                    <m:oMath xmlns:m="http://schemas.openxmlformats.org/officeDocument/2006/math">
                      <m:sSub>
                        <m:sSubPr>
                          <m:ctrlPr>
                            <a:rPr lang="en-US" i="1">
                              <a:solidFill>
                                <a:srgbClr val="DADADA">
                                  <a:lumMod val="10000"/>
                                </a:srgbClr>
                              </a:solidFill>
                              <a:latin typeface="Cambria Math" panose="02040503050406030204" pitchFamily="18" charset="0"/>
                              <a:ea typeface="Arial" charset="0"/>
                              <a:cs typeface="Arial" charset="0"/>
                            </a:rPr>
                          </m:ctrlPr>
                        </m:sSubPr>
                        <m:e>
                          <m:d>
                            <m:dPr>
                              <m:begChr m:val="⟨"/>
                              <m:endChr m:val=""/>
                              <m:ctrlPr>
                                <a:rPr lang="en-US" i="1">
                                  <a:solidFill>
                                    <a:srgbClr val="DADADA">
                                      <a:lumMod val="10000"/>
                                    </a:srgbClr>
                                  </a:solidFill>
                                  <a:latin typeface="Cambria Math" panose="02040503050406030204" pitchFamily="18" charset="0"/>
                                  <a:ea typeface="Arial" charset="0"/>
                                  <a:cs typeface="Arial" charset="0"/>
                                </a:rPr>
                              </m:ctrlPr>
                            </m:dPr>
                            <m:e>
                              <m:r>
                                <a:rPr lang="en-US" i="1">
                                  <a:solidFill>
                                    <a:srgbClr val="DADADA">
                                      <a:lumMod val="10000"/>
                                    </a:srgbClr>
                                  </a:solidFill>
                                  <a:latin typeface="Cambria Math" charset="0"/>
                                  <a:ea typeface="Cambria Math" charset="0"/>
                                  <a:cs typeface="Cambria Math" charset="0"/>
                                </a:rPr>
                                <m:t>𝛼</m:t>
                              </m:r>
                              <m:r>
                                <a:rPr lang="en-US" i="1">
                                  <a:solidFill>
                                    <a:srgbClr val="DADADA">
                                      <a:lumMod val="10000"/>
                                    </a:srgbClr>
                                  </a:solidFill>
                                  <a:latin typeface="Cambria Math" charset="0"/>
                                  <a:ea typeface="Cambria Math" charset="0"/>
                                  <a:cs typeface="Cambria Math" charset="0"/>
                                </a:rPr>
                                <m:t>,</m:t>
                              </m:r>
                              <m:r>
                                <a:rPr lang="en-US" i="1">
                                  <a:solidFill>
                                    <a:srgbClr val="DADADA">
                                      <a:lumMod val="10000"/>
                                    </a:srgbClr>
                                  </a:solidFill>
                                  <a:latin typeface="Cambria Math" charset="0"/>
                                  <a:ea typeface="Cambria Math" charset="0"/>
                                  <a:cs typeface="Cambria Math" charset="0"/>
                                </a:rPr>
                                <m:t>𝑁</m:t>
                              </m:r>
                              <m:r>
                                <a:rPr lang="en-US" i="1">
                                  <a:solidFill>
                                    <a:srgbClr val="DADADA">
                                      <a:lumMod val="10000"/>
                                    </a:srgbClr>
                                  </a:solidFill>
                                  <a:latin typeface="Cambria Math" charset="0"/>
                                  <a:ea typeface="Cambria Math" charset="0"/>
                                  <a:cs typeface="Cambria Math" charset="0"/>
                                </a:rPr>
                                <m:t>+1|</m:t>
                              </m:r>
                            </m:e>
                          </m:d>
                          <m:r>
                            <a:rPr lang="en-US" i="1">
                              <a:solidFill>
                                <a:srgbClr val="DADADA">
                                  <a:lumMod val="10000"/>
                                </a:srgbClr>
                              </a:solidFill>
                              <a:latin typeface="Cambria Math" charset="0"/>
                              <a:ea typeface="Arial" charset="0"/>
                              <a:cs typeface="Arial" charset="0"/>
                            </a:rPr>
                            <m:t>𝐻</m:t>
                          </m:r>
                        </m:e>
                        <m:sub>
                          <m:r>
                            <a:rPr lang="en-US" i="1">
                              <a:solidFill>
                                <a:srgbClr val="DADADA">
                                  <a:lumMod val="10000"/>
                                </a:srgbClr>
                              </a:solidFill>
                              <a:latin typeface="Cambria Math" charset="0"/>
                              <a:ea typeface="Arial" charset="0"/>
                              <a:cs typeface="Arial" charset="0"/>
                            </a:rPr>
                            <m:t>𝐼</m:t>
                          </m:r>
                        </m:sub>
                      </m:sSub>
                      <m:r>
                        <a:rPr lang="en-US" i="1">
                          <a:solidFill>
                            <a:srgbClr val="DADADA">
                              <a:lumMod val="10000"/>
                            </a:srgbClr>
                          </a:solidFill>
                          <a:latin typeface="Cambria Math" charset="0"/>
                          <a:ea typeface="Arial" charset="0"/>
                          <a:cs typeface="Arial" charset="0"/>
                        </a:rPr>
                        <m:t>|</m:t>
                      </m:r>
                      <m:r>
                        <a:rPr lang="en-US" i="1">
                          <a:solidFill>
                            <a:srgbClr val="DADADA">
                              <a:lumMod val="10000"/>
                            </a:srgbClr>
                          </a:solidFill>
                          <a:latin typeface="Cambria Math" charset="0"/>
                          <a:ea typeface="Cambria Math" charset="0"/>
                          <a:cs typeface="Cambria Math" charset="0"/>
                        </a:rPr>
                        <m:t>𝛼</m:t>
                      </m:r>
                      <m:r>
                        <a:rPr lang="en-US" i="1">
                          <a:solidFill>
                            <a:srgbClr val="DADADA">
                              <a:lumMod val="10000"/>
                            </a:srgbClr>
                          </a:solidFill>
                          <a:latin typeface="Cambria Math" charset="0"/>
                          <a:ea typeface="Cambria Math" charset="0"/>
                          <a:cs typeface="Cambria Math" charset="0"/>
                        </a:rPr>
                        <m:t>,</m:t>
                      </m:r>
                      <m:d>
                        <m:dPr>
                          <m:begChr m:val=""/>
                          <m:endChr m:val="⟩"/>
                          <m:ctrlPr>
                            <a:rPr lang="en-US" i="1">
                              <a:solidFill>
                                <a:srgbClr val="DADADA">
                                  <a:lumMod val="10000"/>
                                </a:srgbClr>
                              </a:solidFill>
                              <a:latin typeface="Cambria Math" panose="02040503050406030204" pitchFamily="18" charset="0"/>
                              <a:ea typeface="Arial" charset="0"/>
                              <a:cs typeface="Arial" charset="0"/>
                            </a:rPr>
                          </m:ctrlPr>
                        </m:dPr>
                        <m:e>
                          <m:r>
                            <a:rPr lang="en-US" i="1">
                              <a:solidFill>
                                <a:srgbClr val="DADADA">
                                  <a:lumMod val="10000"/>
                                </a:srgbClr>
                              </a:solidFill>
                              <a:latin typeface="Cambria Math" charset="0"/>
                              <a:ea typeface="Arial" charset="0"/>
                              <a:cs typeface="Arial" charset="0"/>
                            </a:rPr>
                            <m:t>𝑁</m:t>
                          </m:r>
                        </m:e>
                      </m:d>
                      <m:r>
                        <a:rPr lang="en-US" i="1">
                          <a:solidFill>
                            <a:srgbClr val="DADADA">
                              <a:lumMod val="10000"/>
                            </a:srgbClr>
                          </a:solidFill>
                          <a:latin typeface="Cambria Math" charset="0"/>
                          <a:ea typeface="Arial" charset="0"/>
                          <a:cs typeface="Arial" charset="0"/>
                        </a:rPr>
                        <m:t>=</m:t>
                      </m:r>
                      <m:r>
                        <a:rPr lang="en-US" i="1">
                          <a:solidFill>
                            <a:srgbClr val="DADADA">
                              <a:lumMod val="10000"/>
                            </a:srgbClr>
                          </a:solidFill>
                          <a:latin typeface="Cambria Math" panose="02040503050406030204" pitchFamily="18" charset="0"/>
                          <a:ea typeface="Arial" charset="0"/>
                          <a:cs typeface="Arial" charset="0"/>
                        </a:rPr>
                        <m:t>𝑔</m:t>
                      </m:r>
                      <m:r>
                        <a:rPr lang="en-US" i="1">
                          <a:solidFill>
                            <a:srgbClr val="DADADA">
                              <a:lumMod val="10000"/>
                            </a:srgbClr>
                          </a:solidFill>
                          <a:latin typeface="Cambria Math" panose="02040503050406030204" pitchFamily="18" charset="0"/>
                          <a:ea typeface="Cambria Math" panose="02040503050406030204" pitchFamily="18" charset="0"/>
                          <a:cs typeface="Cambria Math" charset="0"/>
                        </a:rPr>
                        <m:t>𝛼</m:t>
                      </m:r>
                      <m:rad>
                        <m:radPr>
                          <m:degHide m:val="on"/>
                          <m:ctrlPr>
                            <a:rPr lang="el-GR" i="1" dirty="0">
                              <a:solidFill>
                                <a:srgbClr val="DADADA">
                                  <a:lumMod val="10000"/>
                                </a:srgbClr>
                              </a:solidFill>
                              <a:latin typeface="Cambria Math" panose="02040503050406030204" pitchFamily="18" charset="0"/>
                              <a:ea typeface="Cambria Math" charset="0"/>
                              <a:cs typeface="Cambria Math" charset="0"/>
                            </a:rPr>
                          </m:ctrlPr>
                        </m:radPr>
                        <m:deg/>
                        <m:e>
                          <m:r>
                            <a:rPr lang="en-US" i="1" dirty="0">
                              <a:solidFill>
                                <a:srgbClr val="DADADA">
                                  <a:lumMod val="10000"/>
                                </a:srgbClr>
                              </a:solidFill>
                              <a:latin typeface="Cambria Math" charset="0"/>
                              <a:ea typeface="Cambria Math" charset="0"/>
                              <a:cs typeface="Cambria Math" charset="0"/>
                            </a:rPr>
                            <m:t>𝑁</m:t>
                          </m:r>
                          <m:r>
                            <a:rPr lang="en-US" i="1" dirty="0">
                              <a:solidFill>
                                <a:srgbClr val="DADADA">
                                  <a:lumMod val="10000"/>
                                </a:srgbClr>
                              </a:solidFill>
                              <a:latin typeface="Cambria Math" charset="0"/>
                              <a:ea typeface="Cambria Math" charset="0"/>
                              <a:cs typeface="Cambria Math" charset="0"/>
                            </a:rPr>
                            <m:t>+1</m:t>
                          </m:r>
                        </m:e>
                      </m:rad>
                    </m:oMath>
                  </m:oMathPara>
                </a14:m>
                <a:endParaRPr lang="en-US" dirty="0">
                  <a:solidFill>
                    <a:srgbClr val="DADADA">
                      <a:lumMod val="10000"/>
                    </a:srgbClr>
                  </a:solidFill>
                  <a:latin typeface="Arial" charset="0"/>
                  <a:ea typeface="Arial" charset="0"/>
                  <a:cs typeface="Arial" charset="0"/>
                </a:endParaRPr>
              </a:p>
            </p:txBody>
          </p:sp>
        </mc:Choice>
        <mc:Fallback xmlns="">
          <p:sp>
            <p:nvSpPr>
              <p:cNvPr id="16" name="TextBox 15">
                <a:extLst>
                  <a:ext uri="{FF2B5EF4-FFF2-40B4-BE49-F238E27FC236}">
                    <a16:creationId xmlns:a16="http://schemas.microsoft.com/office/drawing/2014/main" id="{F113426F-7087-A94B-BA87-2F24C4A33D68}"/>
                  </a:ext>
                </a:extLst>
              </p:cNvPr>
              <p:cNvSpPr txBox="1">
                <a:spLocks noRot="1" noChangeAspect="1" noMove="1" noResize="1" noEditPoints="1" noAdjustHandles="1" noChangeArrowheads="1" noChangeShapeType="1" noTextEdit="1"/>
              </p:cNvSpPr>
              <p:nvPr/>
            </p:nvSpPr>
            <p:spPr>
              <a:xfrm>
                <a:off x="3999948" y="2480093"/>
                <a:ext cx="3329052" cy="324576"/>
              </a:xfrm>
              <a:prstGeom prst="rect">
                <a:avLst/>
              </a:prstGeom>
              <a:blipFill>
                <a:blip r:embed="rId6"/>
                <a:stretch>
                  <a:fillRect l="-7985" t="-142308" b="-196154"/>
                </a:stretch>
              </a:blipFill>
            </p:spPr>
            <p:txBody>
              <a:bodyPr/>
              <a:lstStyle/>
              <a:p>
                <a:r>
                  <a:rPr lang="en-US">
                    <a:noFill/>
                  </a:rPr>
                  <a:t> </a:t>
                </a:r>
              </a:p>
            </p:txBody>
          </p:sp>
        </mc:Fallback>
      </mc:AlternateContent>
    </p:spTree>
    <p:extLst>
      <p:ext uri="{BB962C8B-B14F-4D97-AF65-F5344CB8AC3E}">
        <p14:creationId xmlns:p14="http://schemas.microsoft.com/office/powerpoint/2010/main" val="8938901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d_cohfock_a1_4_n10.mp4">
            <a:hlinkClick r:id="" action="ppaction://media"/>
            <a:extLst>
              <a:ext uri="{FF2B5EF4-FFF2-40B4-BE49-F238E27FC236}">
                <a16:creationId xmlns:a16="http://schemas.microsoft.com/office/drawing/2014/main" id="{BD0A970E-47EC-C046-8049-4D7309C297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48263" y="252954"/>
            <a:ext cx="6368632" cy="6368632"/>
          </a:xfrm>
          <a:prstGeom prst="rect">
            <a:avLst/>
          </a:prstGeom>
        </p:spPr>
      </p:pic>
      <p:sp>
        <p:nvSpPr>
          <p:cNvPr id="2" name="Title 1">
            <a:extLst>
              <a:ext uri="{FF2B5EF4-FFF2-40B4-BE49-F238E27FC236}">
                <a16:creationId xmlns:a16="http://schemas.microsoft.com/office/drawing/2014/main" id="{A6298B02-A94E-F942-9EAC-18BF56AA511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Mixing between a coherent state and a </a:t>
            </a:r>
            <a:r>
              <a:rPr lang="en-US" dirty="0" err="1">
                <a:latin typeface="Arial" panose="020B0604020202020204" pitchFamily="34" charset="0"/>
                <a:cs typeface="Arial" panose="020B0604020202020204" pitchFamily="34" charset="0"/>
              </a:rPr>
              <a:t>Fock</a:t>
            </a:r>
            <a:r>
              <a:rPr lang="en-US" dirty="0">
                <a:latin typeface="Arial" panose="020B0604020202020204" pitchFamily="34" charset="0"/>
                <a:cs typeface="Arial" panose="020B0604020202020204" pitchFamily="34" charset="0"/>
              </a:rPr>
              <a:t> state</a:t>
            </a:r>
          </a:p>
        </p:txBody>
      </p:sp>
      <p:sp>
        <p:nvSpPr>
          <p:cNvPr id="3" name="Footer Placeholder 2">
            <a:extLst>
              <a:ext uri="{FF2B5EF4-FFF2-40B4-BE49-F238E27FC236}">
                <a16:creationId xmlns:a16="http://schemas.microsoft.com/office/drawing/2014/main" id="{24E197A6-AE16-B646-8230-E9D127D60315}"/>
              </a:ext>
            </a:extLst>
          </p:cNvPr>
          <p:cNvSpPr>
            <a:spLocks noGrp="1"/>
          </p:cNvSpPr>
          <p:nvPr>
            <p:ph type="ftr" sz="quarter" idx="11"/>
          </p:nvPr>
        </p:nvSpPr>
        <p:spPr/>
        <p:txBody>
          <a:bodyPr/>
          <a:lstStyle/>
          <a:p>
            <a:pPr algn="ctr" defTabSz="457125">
              <a:defRPr/>
            </a:pPr>
            <a:r>
              <a:rPr lang="es-ES_tradnl">
                <a:solidFill>
                  <a:prstClr val="black"/>
                </a:solidFill>
                <a:latin typeface="Calibri" pitchFamily="-106" charset="0"/>
                <a:ea typeface="ＭＳ Ｐゴシック" pitchFamily="-106" charset="-128"/>
              </a:rPr>
              <a:t>Aaron S. Chou, USQIS Summer School 2023</a:t>
            </a:r>
            <a:endParaRPr lang="en-US" dirty="0">
              <a:solidFill>
                <a:prstClr val="black"/>
              </a:solidFill>
              <a:latin typeface="Calibri" pitchFamily="-106" charset="0"/>
              <a:ea typeface="ＭＳ Ｐゴシック" pitchFamily="-106" charset="-128"/>
            </a:endParaRPr>
          </a:p>
        </p:txBody>
      </p:sp>
      <p:sp>
        <p:nvSpPr>
          <p:cNvPr id="4" name="Slide Number Placeholder 3">
            <a:extLst>
              <a:ext uri="{FF2B5EF4-FFF2-40B4-BE49-F238E27FC236}">
                <a16:creationId xmlns:a16="http://schemas.microsoft.com/office/drawing/2014/main" id="{E6B68216-7DA3-F94F-8BE9-5F298662CDB9}"/>
              </a:ext>
            </a:extLst>
          </p:cNvPr>
          <p:cNvSpPr>
            <a:spLocks noGrp="1"/>
          </p:cNvSpPr>
          <p:nvPr>
            <p:ph type="sldNum" sz="quarter" idx="12"/>
          </p:nvPr>
        </p:nvSpPr>
        <p:spPr>
          <a:xfrm>
            <a:off x="6553200" y="6356352"/>
            <a:ext cx="2133600" cy="365125"/>
          </a:xfrm>
          <a:prstGeom prst="rect">
            <a:avLst/>
          </a:prstGeom>
        </p:spPr>
        <p:txBody>
          <a:bodyPr vert="horz" wrap="square" lIns="91424" tIns="45713" rIns="91424" bIns="45713" numCol="1" anchor="ctr" anchorCtr="0" compatLnSpc="1">
            <a:prstTxWarp prst="textNoShape">
              <a:avLst/>
            </a:prstTxWarp>
          </a:bodyPr>
          <a:lstStyle>
            <a:defPPr>
              <a:defRPr lang="en-US"/>
            </a:defPPr>
            <a:lvl1pPr marL="0" algn="r" defTabSz="457200" rtl="0" eaLnBrk="1" latinLnBrk="0" hangingPunct="1">
              <a:defRPr sz="1200" kern="1200">
                <a:solidFill>
                  <a:srgbClr val="898989"/>
                </a:solidFill>
                <a:latin typeface="Calibri"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6B8FC918-9776-9A4E-8537-62BB08031C7A}" type="slidenum">
              <a:rPr lang="en-US" smtClean="0"/>
              <a:pPr algn="r">
                <a:defRPr/>
              </a:pPr>
              <a:t>43</a:t>
            </a:fld>
            <a:endParaRPr lang="en-US" sz="1200">
              <a:solidFill>
                <a:srgbClr val="898989"/>
              </a:solidFill>
              <a:latin typeface="Calibri" charset="0"/>
            </a:endParaRPr>
          </a:p>
        </p:txBody>
      </p:sp>
      <p:sp>
        <p:nvSpPr>
          <p:cNvPr id="6" name="TextBox 5">
            <a:extLst>
              <a:ext uri="{FF2B5EF4-FFF2-40B4-BE49-F238E27FC236}">
                <a16:creationId xmlns:a16="http://schemas.microsoft.com/office/drawing/2014/main" id="{2DD115D2-056F-1348-B442-E749585847E9}"/>
              </a:ext>
            </a:extLst>
          </p:cNvPr>
          <p:cNvSpPr txBox="1"/>
          <p:nvPr/>
        </p:nvSpPr>
        <p:spPr>
          <a:xfrm>
            <a:off x="1606759" y="913267"/>
            <a:ext cx="2151529" cy="1477328"/>
          </a:xfrm>
          <a:prstGeom prst="rect">
            <a:avLst/>
          </a:prstGeom>
          <a:noFill/>
        </p:spPr>
        <p:txBody>
          <a:bodyPr wrap="square" rtlCol="0">
            <a:spAutoFit/>
          </a:bodyPr>
          <a:lstStyle/>
          <a:p>
            <a:pPr>
              <a:defRPr/>
            </a:pPr>
            <a:r>
              <a:rPr lang="en-US" dirty="0">
                <a:solidFill>
                  <a:prstClr val="black"/>
                </a:solidFill>
                <a:latin typeface="Calibri"/>
              </a:rPr>
              <a:t>The dark matter wave is a sine wave described by a Glauber coherent state</a:t>
            </a:r>
          </a:p>
        </p:txBody>
      </p:sp>
      <p:sp>
        <p:nvSpPr>
          <p:cNvPr id="7" name="TextBox 6">
            <a:extLst>
              <a:ext uri="{FF2B5EF4-FFF2-40B4-BE49-F238E27FC236}">
                <a16:creationId xmlns:a16="http://schemas.microsoft.com/office/drawing/2014/main" id="{57298AF5-9CB8-174B-A124-2EA66DF488D8}"/>
              </a:ext>
            </a:extLst>
          </p:cNvPr>
          <p:cNvSpPr txBox="1"/>
          <p:nvPr/>
        </p:nvSpPr>
        <p:spPr>
          <a:xfrm>
            <a:off x="8581299" y="1200347"/>
            <a:ext cx="2205319" cy="2031325"/>
          </a:xfrm>
          <a:prstGeom prst="rect">
            <a:avLst/>
          </a:prstGeom>
          <a:noFill/>
        </p:spPr>
        <p:txBody>
          <a:bodyPr wrap="square" rtlCol="0">
            <a:spAutoFit/>
          </a:bodyPr>
          <a:lstStyle/>
          <a:p>
            <a:pPr>
              <a:defRPr/>
            </a:pPr>
            <a:r>
              <a:rPr lang="en-US" dirty="0">
                <a:solidFill>
                  <a:prstClr val="black"/>
                </a:solidFill>
                <a:latin typeface="Calibri"/>
              </a:rPr>
              <a:t>The cavity photon mode has been prepared as a N=10 </a:t>
            </a:r>
            <a:r>
              <a:rPr lang="en-US" dirty="0" err="1">
                <a:solidFill>
                  <a:prstClr val="black"/>
                </a:solidFill>
                <a:latin typeface="Calibri"/>
              </a:rPr>
              <a:t>Fock</a:t>
            </a:r>
            <a:r>
              <a:rPr lang="en-US" dirty="0">
                <a:solidFill>
                  <a:prstClr val="black"/>
                </a:solidFill>
                <a:latin typeface="Calibri"/>
              </a:rPr>
              <a:t> state, highly sensitive to environmental disturbances</a:t>
            </a:r>
          </a:p>
        </p:txBody>
      </p:sp>
      <p:sp>
        <p:nvSpPr>
          <p:cNvPr id="8" name="TextBox 7">
            <a:extLst>
              <a:ext uri="{FF2B5EF4-FFF2-40B4-BE49-F238E27FC236}">
                <a16:creationId xmlns:a16="http://schemas.microsoft.com/office/drawing/2014/main" id="{A8ECA8E9-18DD-AB46-B9C3-DEB7E077E140}"/>
              </a:ext>
            </a:extLst>
          </p:cNvPr>
          <p:cNvSpPr txBox="1"/>
          <p:nvPr/>
        </p:nvSpPr>
        <p:spPr>
          <a:xfrm>
            <a:off x="9123681" y="4287521"/>
            <a:ext cx="1320800" cy="646331"/>
          </a:xfrm>
          <a:prstGeom prst="rect">
            <a:avLst/>
          </a:prstGeom>
          <a:noFill/>
        </p:spPr>
        <p:txBody>
          <a:bodyPr wrap="square" rtlCol="0">
            <a:spAutoFit/>
          </a:bodyPr>
          <a:lstStyle/>
          <a:p>
            <a:pPr>
              <a:defRPr/>
            </a:pPr>
            <a:r>
              <a:rPr lang="en-US">
                <a:solidFill>
                  <a:prstClr val="black"/>
                </a:solidFill>
                <a:latin typeface="Calibri"/>
              </a:rPr>
              <a:t>QuTiP simulation</a:t>
            </a:r>
          </a:p>
        </p:txBody>
      </p:sp>
      <p:cxnSp>
        <p:nvCxnSpPr>
          <p:cNvPr id="9" name="Straight Arrow Connector 8">
            <a:extLst>
              <a:ext uri="{FF2B5EF4-FFF2-40B4-BE49-F238E27FC236}">
                <a16:creationId xmlns:a16="http://schemas.microsoft.com/office/drawing/2014/main" id="{538085F7-435D-EC46-8806-D7F6C2F6DBBD}"/>
              </a:ext>
            </a:extLst>
          </p:cNvPr>
          <p:cNvCxnSpPr>
            <a:cxnSpLocks/>
          </p:cNvCxnSpPr>
          <p:nvPr/>
        </p:nvCxnSpPr>
        <p:spPr bwMode="auto">
          <a:xfrm flipV="1">
            <a:off x="5139830" y="2824480"/>
            <a:ext cx="417690" cy="424534"/>
          </a:xfrm>
          <a:prstGeom prst="straightConnector1">
            <a:avLst/>
          </a:prstGeom>
          <a:solidFill>
            <a:schemeClr val="accent1"/>
          </a:solidFill>
          <a:ln w="31750"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E2F1BF95-B9FC-964B-A749-E76BA2CFCB16}"/>
              </a:ext>
            </a:extLst>
          </p:cNvPr>
          <p:cNvCxnSpPr>
            <a:cxnSpLocks/>
          </p:cNvCxnSpPr>
          <p:nvPr/>
        </p:nvCxnSpPr>
        <p:spPr bwMode="auto">
          <a:xfrm flipH="1" flipV="1">
            <a:off x="3891280" y="3119120"/>
            <a:ext cx="680720" cy="203200"/>
          </a:xfrm>
          <a:prstGeom prst="straightConnector1">
            <a:avLst/>
          </a:prstGeom>
          <a:solidFill>
            <a:schemeClr val="accent1"/>
          </a:solidFill>
          <a:ln w="31750"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5FD8124C-F294-DE4C-82B0-5432D1C4B343}"/>
              </a:ext>
            </a:extLst>
          </p:cNvPr>
          <p:cNvSpPr txBox="1"/>
          <p:nvPr/>
        </p:nvSpPr>
        <p:spPr>
          <a:xfrm>
            <a:off x="5585797" y="2666081"/>
            <a:ext cx="338554" cy="369332"/>
          </a:xfrm>
          <a:prstGeom prst="rect">
            <a:avLst/>
          </a:prstGeom>
          <a:noFill/>
        </p:spPr>
        <p:txBody>
          <a:bodyPr wrap="none" rtlCol="0">
            <a:spAutoFit/>
          </a:bodyPr>
          <a:lstStyle/>
          <a:p>
            <a:pPr defTabSz="457200">
              <a:defRPr/>
            </a:pPr>
            <a:r>
              <a:rPr lang="en-US" dirty="0">
                <a:solidFill>
                  <a:srgbClr val="000000"/>
                </a:solidFill>
                <a:latin typeface="Arial"/>
                <a:cs typeface="Arial"/>
              </a:rPr>
              <a:t>X</a:t>
            </a:r>
          </a:p>
        </p:txBody>
      </p:sp>
      <p:sp>
        <p:nvSpPr>
          <p:cNvPr id="12" name="TextBox 11">
            <a:extLst>
              <a:ext uri="{FF2B5EF4-FFF2-40B4-BE49-F238E27FC236}">
                <a16:creationId xmlns:a16="http://schemas.microsoft.com/office/drawing/2014/main" id="{D09B5CFF-1CE3-754A-A769-384E3AADB486}"/>
              </a:ext>
            </a:extLst>
          </p:cNvPr>
          <p:cNvSpPr txBox="1"/>
          <p:nvPr/>
        </p:nvSpPr>
        <p:spPr>
          <a:xfrm>
            <a:off x="3593480" y="3038642"/>
            <a:ext cx="338554" cy="369332"/>
          </a:xfrm>
          <a:prstGeom prst="rect">
            <a:avLst/>
          </a:prstGeom>
          <a:noFill/>
        </p:spPr>
        <p:txBody>
          <a:bodyPr wrap="none" rtlCol="0">
            <a:spAutoFit/>
          </a:bodyPr>
          <a:lstStyle/>
          <a:p>
            <a:pPr defTabSz="457200">
              <a:defRPr/>
            </a:pPr>
            <a:r>
              <a:rPr lang="en-US" dirty="0">
                <a:solidFill>
                  <a:srgbClr val="000000"/>
                </a:solidFill>
                <a:latin typeface="Arial"/>
                <a:cs typeface="Arial"/>
              </a:rPr>
              <a:t>P</a:t>
            </a:r>
          </a:p>
        </p:txBody>
      </p:sp>
    </p:spTree>
    <p:extLst>
      <p:ext uri="{BB962C8B-B14F-4D97-AF65-F5344CB8AC3E}">
        <p14:creationId xmlns:p14="http://schemas.microsoft.com/office/powerpoint/2010/main" val="180588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637C-448F-3544-B934-40226E0B0588}"/>
              </a:ext>
            </a:extLst>
          </p:cNvPr>
          <p:cNvSpPr>
            <a:spLocks noGrp="1"/>
          </p:cNvSpPr>
          <p:nvPr>
            <p:ph type="title"/>
          </p:nvPr>
        </p:nvSpPr>
        <p:spPr>
          <a:xfrm>
            <a:off x="583516" y="91525"/>
            <a:ext cx="10278074" cy="685800"/>
          </a:xfrm>
        </p:spPr>
        <p:txBody>
          <a:bodyPr/>
          <a:lstStyle/>
          <a:p>
            <a:r>
              <a:rPr lang="en-US" sz="2000" dirty="0">
                <a:latin typeface="Arial" panose="020B0604020202020204" pitchFamily="34" charset="0"/>
                <a:cs typeface="Arial" panose="020B0604020202020204" pitchFamily="34" charset="0"/>
              </a:rPr>
              <a:t>For finite coherence time &lt;&lt; mixing time, the transfer of quanta from DM to photons is enhanced by a factor (N+1)</a:t>
            </a:r>
          </a:p>
        </p:txBody>
      </p:sp>
      <p:sp>
        <p:nvSpPr>
          <p:cNvPr id="3" name="Footer Placeholder 2">
            <a:extLst>
              <a:ext uri="{FF2B5EF4-FFF2-40B4-BE49-F238E27FC236}">
                <a16:creationId xmlns:a16="http://schemas.microsoft.com/office/drawing/2014/main" id="{599EC08B-ED98-EF46-85E3-4108416CF440}"/>
              </a:ext>
            </a:extLst>
          </p:cNvPr>
          <p:cNvSpPr>
            <a:spLocks noGrp="1"/>
          </p:cNvSpPr>
          <p:nvPr>
            <p:ph type="ftr" sz="quarter" idx="11"/>
          </p:nvPr>
        </p:nvSpPr>
        <p:spPr/>
        <p:txBody>
          <a:bodyPr/>
          <a:lstStyle/>
          <a:p>
            <a:pPr algn="ctr" defTabSz="457125">
              <a:defRPr/>
            </a:pPr>
            <a:r>
              <a:rPr lang="es-ES_tradnl">
                <a:solidFill>
                  <a:prstClr val="black"/>
                </a:solidFill>
                <a:latin typeface="Calibri" pitchFamily="-106" charset="0"/>
                <a:ea typeface="ＭＳ Ｐゴシック" pitchFamily="-106" charset="-128"/>
              </a:rPr>
              <a:t>Aaron S. Chou, USQIS Summer School 2023</a:t>
            </a:r>
            <a:endParaRPr lang="en-US" dirty="0">
              <a:solidFill>
                <a:prstClr val="black"/>
              </a:solidFill>
              <a:latin typeface="Calibri" pitchFamily="-106" charset="0"/>
              <a:ea typeface="ＭＳ Ｐゴシック" pitchFamily="-106" charset="-128"/>
            </a:endParaRPr>
          </a:p>
        </p:txBody>
      </p:sp>
      <p:sp>
        <p:nvSpPr>
          <p:cNvPr id="4" name="Slide Number Placeholder 3">
            <a:extLst>
              <a:ext uri="{FF2B5EF4-FFF2-40B4-BE49-F238E27FC236}">
                <a16:creationId xmlns:a16="http://schemas.microsoft.com/office/drawing/2014/main" id="{4D5632F4-372B-D549-9138-8A12FA618CEC}"/>
              </a:ext>
            </a:extLst>
          </p:cNvPr>
          <p:cNvSpPr>
            <a:spLocks noGrp="1"/>
          </p:cNvSpPr>
          <p:nvPr>
            <p:ph type="sldNum" sz="quarter" idx="12"/>
          </p:nvPr>
        </p:nvSpPr>
        <p:spPr>
          <a:xfrm>
            <a:off x="6553200" y="6356352"/>
            <a:ext cx="2133600" cy="365125"/>
          </a:xfrm>
          <a:prstGeom prst="rect">
            <a:avLst/>
          </a:prstGeom>
        </p:spPr>
        <p:txBody>
          <a:bodyPr vert="horz" wrap="square" lIns="91424" tIns="45713" rIns="91424" bIns="45713" numCol="1" anchor="ctr" anchorCtr="0" compatLnSpc="1">
            <a:prstTxWarp prst="textNoShape">
              <a:avLst/>
            </a:prstTxWarp>
          </a:bodyPr>
          <a:lstStyle>
            <a:defPPr>
              <a:defRPr lang="en-US"/>
            </a:defPPr>
            <a:lvl1pPr marL="0" algn="r" defTabSz="457200" rtl="0" eaLnBrk="1" latinLnBrk="0" hangingPunct="1">
              <a:defRPr sz="1200" kern="1200">
                <a:solidFill>
                  <a:srgbClr val="898989"/>
                </a:solidFill>
                <a:latin typeface="Calibri"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6B8FC918-9776-9A4E-8537-62BB08031C7A}" type="slidenum">
              <a:rPr lang="en-US" smtClean="0"/>
              <a:pPr algn="r">
                <a:defRPr/>
              </a:pPr>
              <a:t>44</a:t>
            </a:fld>
            <a:endParaRPr lang="en-US" sz="1200">
              <a:solidFill>
                <a:srgbClr val="898989"/>
              </a:solidFill>
              <a:latin typeface="Calibri" charset="0"/>
            </a:endParaRPr>
          </a:p>
        </p:txBody>
      </p:sp>
      <p:pic>
        <p:nvPicPr>
          <p:cNvPr id="6" name="Picture 5">
            <a:extLst>
              <a:ext uri="{FF2B5EF4-FFF2-40B4-BE49-F238E27FC236}">
                <a16:creationId xmlns:a16="http://schemas.microsoft.com/office/drawing/2014/main" id="{19EB0F74-9ED0-5542-B026-72A5083A2B30}"/>
              </a:ext>
            </a:extLst>
          </p:cNvPr>
          <p:cNvPicPr>
            <a:picLocks noChangeAspect="1"/>
          </p:cNvPicPr>
          <p:nvPr/>
        </p:nvPicPr>
        <p:blipFill>
          <a:blip r:embed="rId2"/>
          <a:stretch>
            <a:fillRect/>
          </a:stretch>
        </p:blipFill>
        <p:spPr>
          <a:xfrm>
            <a:off x="1524000" y="1423629"/>
            <a:ext cx="9144000" cy="4596893"/>
          </a:xfrm>
          <a:prstGeom prst="rect">
            <a:avLst/>
          </a:prstGeom>
        </p:spPr>
      </p:pic>
      <p:sp>
        <p:nvSpPr>
          <p:cNvPr id="7" name="TextBox 6">
            <a:extLst>
              <a:ext uri="{FF2B5EF4-FFF2-40B4-BE49-F238E27FC236}">
                <a16:creationId xmlns:a16="http://schemas.microsoft.com/office/drawing/2014/main" id="{DD0864BF-B1B7-5744-880D-0A9DC5F377FB}"/>
              </a:ext>
            </a:extLst>
          </p:cNvPr>
          <p:cNvSpPr txBox="1"/>
          <p:nvPr/>
        </p:nvSpPr>
        <p:spPr>
          <a:xfrm>
            <a:off x="3552093" y="903131"/>
            <a:ext cx="614271" cy="369332"/>
          </a:xfrm>
          <a:prstGeom prst="rect">
            <a:avLst/>
          </a:prstGeom>
          <a:noFill/>
        </p:spPr>
        <p:txBody>
          <a:bodyPr wrap="none" rtlCol="0">
            <a:spAutoFit/>
          </a:bodyPr>
          <a:lstStyle/>
          <a:p>
            <a:pPr>
              <a:defRPr/>
            </a:pPr>
            <a:r>
              <a:rPr lang="en-US" b="1" dirty="0">
                <a:solidFill>
                  <a:prstClr val="black"/>
                </a:solidFill>
                <a:latin typeface="Arial" panose="020B0604020202020204" pitchFamily="34" charset="0"/>
                <a:cs typeface="Arial" panose="020B0604020202020204" pitchFamily="34" charset="0"/>
              </a:rPr>
              <a:t>N=0</a:t>
            </a:r>
          </a:p>
        </p:txBody>
      </p:sp>
      <p:sp>
        <p:nvSpPr>
          <p:cNvPr id="9" name="TextBox 8">
            <a:extLst>
              <a:ext uri="{FF2B5EF4-FFF2-40B4-BE49-F238E27FC236}">
                <a16:creationId xmlns:a16="http://schemas.microsoft.com/office/drawing/2014/main" id="{82782772-1C61-334C-A7E6-95BD2DA9482D}"/>
              </a:ext>
            </a:extLst>
          </p:cNvPr>
          <p:cNvSpPr txBox="1"/>
          <p:nvPr/>
        </p:nvSpPr>
        <p:spPr>
          <a:xfrm>
            <a:off x="8163933" y="905671"/>
            <a:ext cx="742511" cy="369332"/>
          </a:xfrm>
          <a:prstGeom prst="rect">
            <a:avLst/>
          </a:prstGeom>
          <a:noFill/>
        </p:spPr>
        <p:txBody>
          <a:bodyPr wrap="none" rtlCol="0">
            <a:spAutoFit/>
          </a:bodyPr>
          <a:lstStyle/>
          <a:p>
            <a:pPr>
              <a:defRPr/>
            </a:pPr>
            <a:r>
              <a:rPr lang="en-US" b="1">
                <a:solidFill>
                  <a:prstClr val="black"/>
                </a:solidFill>
                <a:latin typeface="Arial" panose="020B0604020202020204" pitchFamily="34" charset="0"/>
                <a:cs typeface="Arial" panose="020B0604020202020204" pitchFamily="34" charset="0"/>
              </a:rPr>
              <a:t>N=10</a:t>
            </a:r>
          </a:p>
        </p:txBody>
      </p:sp>
      <p:sp>
        <p:nvSpPr>
          <p:cNvPr id="10" name="TextBox 9">
            <a:extLst>
              <a:ext uri="{FF2B5EF4-FFF2-40B4-BE49-F238E27FC236}">
                <a16:creationId xmlns:a16="http://schemas.microsoft.com/office/drawing/2014/main" id="{E0854AE2-BF1F-074B-BD52-BB8E6CBD135D}"/>
              </a:ext>
            </a:extLst>
          </p:cNvPr>
          <p:cNvSpPr txBox="1"/>
          <p:nvPr/>
        </p:nvSpPr>
        <p:spPr>
          <a:xfrm>
            <a:off x="3202953" y="3470869"/>
            <a:ext cx="1464953" cy="369332"/>
          </a:xfrm>
          <a:prstGeom prst="rect">
            <a:avLst/>
          </a:prstGeom>
          <a:noFill/>
        </p:spPr>
        <p:txBody>
          <a:bodyPr wrap="none" rtlCol="0">
            <a:spAutoFit/>
          </a:bodyPr>
          <a:lstStyle/>
          <a:p>
            <a:pPr>
              <a:defRPr/>
            </a:pPr>
            <a:r>
              <a:rPr lang="en-US">
                <a:solidFill>
                  <a:prstClr val="black"/>
                </a:solidFill>
                <a:latin typeface="Calibri"/>
              </a:rPr>
              <a:t>Displacement</a:t>
            </a:r>
          </a:p>
        </p:txBody>
      </p:sp>
      <p:sp>
        <p:nvSpPr>
          <p:cNvPr id="8" name="Left Brace 7">
            <a:extLst>
              <a:ext uri="{FF2B5EF4-FFF2-40B4-BE49-F238E27FC236}">
                <a16:creationId xmlns:a16="http://schemas.microsoft.com/office/drawing/2014/main" id="{1D051C4A-78B7-1C43-B3D4-42C415510627}"/>
              </a:ext>
            </a:extLst>
          </p:cNvPr>
          <p:cNvSpPr/>
          <p:nvPr/>
        </p:nvSpPr>
        <p:spPr>
          <a:xfrm rot="5400000">
            <a:off x="3784915" y="-283136"/>
            <a:ext cx="148624" cy="3198446"/>
          </a:xfrm>
          <a:prstGeom prst="leftBrace">
            <a:avLst>
              <a:gd name="adj1" fmla="val 8333"/>
              <a:gd name="adj2" fmla="val 50343"/>
            </a:avLst>
          </a:prstGeom>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a:solidFill>
                <a:prstClr val="black"/>
              </a:solidFill>
              <a:latin typeface="Calibri"/>
            </a:endParaRPr>
          </a:p>
        </p:txBody>
      </p:sp>
      <p:sp>
        <p:nvSpPr>
          <p:cNvPr id="11" name="Left Brace 10">
            <a:extLst>
              <a:ext uri="{FF2B5EF4-FFF2-40B4-BE49-F238E27FC236}">
                <a16:creationId xmlns:a16="http://schemas.microsoft.com/office/drawing/2014/main" id="{149935A8-49D7-484D-9B8E-E0CC22CCA1EB}"/>
              </a:ext>
            </a:extLst>
          </p:cNvPr>
          <p:cNvSpPr/>
          <p:nvPr/>
        </p:nvSpPr>
        <p:spPr>
          <a:xfrm rot="5400000">
            <a:off x="8471949" y="-290991"/>
            <a:ext cx="148624" cy="3198446"/>
          </a:xfrm>
          <a:prstGeom prst="leftBrace">
            <a:avLst>
              <a:gd name="adj1" fmla="val 8333"/>
              <a:gd name="adj2" fmla="val 50343"/>
            </a:avLst>
          </a:prstGeom>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a:solidFill>
                <a:prstClr val="black"/>
              </a:solidFill>
              <a:latin typeface="Calibri"/>
            </a:endParaRPr>
          </a:p>
        </p:txBody>
      </p:sp>
      <p:sp>
        <p:nvSpPr>
          <p:cNvPr id="12" name="TextBox 11">
            <a:extLst>
              <a:ext uri="{FF2B5EF4-FFF2-40B4-BE49-F238E27FC236}">
                <a16:creationId xmlns:a16="http://schemas.microsoft.com/office/drawing/2014/main" id="{8228229F-8020-5F43-B49E-91D17E199F7B}"/>
              </a:ext>
            </a:extLst>
          </p:cNvPr>
          <p:cNvSpPr txBox="1"/>
          <p:nvPr/>
        </p:nvSpPr>
        <p:spPr>
          <a:xfrm>
            <a:off x="7792013" y="3468803"/>
            <a:ext cx="1464953" cy="369332"/>
          </a:xfrm>
          <a:prstGeom prst="rect">
            <a:avLst/>
          </a:prstGeom>
          <a:noFill/>
        </p:spPr>
        <p:txBody>
          <a:bodyPr wrap="none" rtlCol="0">
            <a:spAutoFit/>
          </a:bodyPr>
          <a:lstStyle/>
          <a:p>
            <a:pPr>
              <a:defRPr/>
            </a:pPr>
            <a:r>
              <a:rPr lang="en-US">
                <a:solidFill>
                  <a:prstClr val="black"/>
                </a:solidFill>
                <a:latin typeface="Calibri"/>
              </a:rPr>
              <a:t>Displacement</a:t>
            </a:r>
          </a:p>
        </p:txBody>
      </p:sp>
      <p:sp>
        <p:nvSpPr>
          <p:cNvPr id="13" name="Down Arrow 12">
            <a:extLst>
              <a:ext uri="{FF2B5EF4-FFF2-40B4-BE49-F238E27FC236}">
                <a16:creationId xmlns:a16="http://schemas.microsoft.com/office/drawing/2014/main" id="{C2FDD040-3DA8-A24A-A1B1-3AFC4BE4488C}"/>
              </a:ext>
            </a:extLst>
          </p:cNvPr>
          <p:cNvSpPr/>
          <p:nvPr/>
        </p:nvSpPr>
        <p:spPr>
          <a:xfrm>
            <a:off x="3039424" y="3512347"/>
            <a:ext cx="171863" cy="32797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4" name="Down Arrow 13">
            <a:extLst>
              <a:ext uri="{FF2B5EF4-FFF2-40B4-BE49-F238E27FC236}">
                <a16:creationId xmlns:a16="http://schemas.microsoft.com/office/drawing/2014/main" id="{CCC2DBB5-02C9-F146-9A4C-6EEB099214A7}"/>
              </a:ext>
            </a:extLst>
          </p:cNvPr>
          <p:cNvSpPr/>
          <p:nvPr/>
        </p:nvSpPr>
        <p:spPr>
          <a:xfrm>
            <a:off x="7641922" y="3510159"/>
            <a:ext cx="171863" cy="32797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cxnSp>
        <p:nvCxnSpPr>
          <p:cNvPr id="16" name="Straight Arrow Connector 15">
            <a:extLst>
              <a:ext uri="{FF2B5EF4-FFF2-40B4-BE49-F238E27FC236}">
                <a16:creationId xmlns:a16="http://schemas.microsoft.com/office/drawing/2014/main" id="{93F3789B-72A8-8641-B91D-A4B81883E9A8}"/>
              </a:ext>
            </a:extLst>
          </p:cNvPr>
          <p:cNvCxnSpPr/>
          <p:nvPr/>
        </p:nvCxnSpPr>
        <p:spPr>
          <a:xfrm>
            <a:off x="4386942" y="5093610"/>
            <a:ext cx="0" cy="365125"/>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848623A-A49B-A54E-911A-BAFD04C25008}"/>
              </a:ext>
            </a:extLst>
          </p:cNvPr>
          <p:cNvCxnSpPr/>
          <p:nvPr/>
        </p:nvCxnSpPr>
        <p:spPr>
          <a:xfrm>
            <a:off x="9862456" y="4911047"/>
            <a:ext cx="0" cy="365125"/>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35592F2-5160-1244-B3C9-C7C3705E1D72}"/>
              </a:ext>
            </a:extLst>
          </p:cNvPr>
          <p:cNvCxnSpPr/>
          <p:nvPr/>
        </p:nvCxnSpPr>
        <p:spPr>
          <a:xfrm>
            <a:off x="10145482" y="4911047"/>
            <a:ext cx="0" cy="365125"/>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19D190F-02DE-3143-AC15-887EC5E4B6A3}"/>
              </a:ext>
            </a:extLst>
          </p:cNvPr>
          <p:cNvSpPr txBox="1"/>
          <p:nvPr/>
        </p:nvSpPr>
        <p:spPr>
          <a:xfrm>
            <a:off x="4311902" y="4398779"/>
            <a:ext cx="1133858" cy="646331"/>
          </a:xfrm>
          <a:prstGeom prst="rect">
            <a:avLst/>
          </a:prstGeom>
          <a:noFill/>
        </p:spPr>
        <p:txBody>
          <a:bodyPr wrap="square" rtlCol="0">
            <a:spAutoFit/>
          </a:bodyPr>
          <a:lstStyle/>
          <a:p>
            <a:pPr>
              <a:defRPr/>
            </a:pPr>
            <a:r>
              <a:rPr lang="en-US" sz="1200">
                <a:solidFill>
                  <a:prstClr val="black"/>
                </a:solidFill>
                <a:latin typeface="Arial" panose="020B0604020202020204" pitchFamily="34" charset="0"/>
                <a:cs typeface="Arial" panose="020B0604020202020204" pitchFamily="34" charset="0"/>
              </a:rPr>
              <a:t>Spontaneous emission signal</a:t>
            </a:r>
          </a:p>
        </p:txBody>
      </p:sp>
      <p:sp>
        <p:nvSpPr>
          <p:cNvPr id="21" name="TextBox 20">
            <a:extLst>
              <a:ext uri="{FF2B5EF4-FFF2-40B4-BE49-F238E27FC236}">
                <a16:creationId xmlns:a16="http://schemas.microsoft.com/office/drawing/2014/main" id="{8F65CF7D-BA45-5543-AA7E-C2E9765FB082}"/>
              </a:ext>
            </a:extLst>
          </p:cNvPr>
          <p:cNvSpPr txBox="1"/>
          <p:nvPr/>
        </p:nvSpPr>
        <p:spPr>
          <a:xfrm>
            <a:off x="8955022" y="4002539"/>
            <a:ext cx="940818" cy="830997"/>
          </a:xfrm>
          <a:prstGeom prst="rect">
            <a:avLst/>
          </a:prstGeom>
          <a:solidFill>
            <a:srgbClr val="FFFF00">
              <a:alpha val="69000"/>
            </a:srgbClr>
          </a:solidFill>
        </p:spPr>
        <p:txBody>
          <a:bodyPr wrap="square" rtlCol="0">
            <a:spAutoFit/>
          </a:bodyPr>
          <a:lstStyle/>
          <a:p>
            <a:pPr>
              <a:defRPr/>
            </a:pPr>
            <a:r>
              <a:rPr lang="en-US" sz="1200">
                <a:solidFill>
                  <a:prstClr val="black"/>
                </a:solidFill>
                <a:latin typeface="Arial" panose="020B0604020202020204" pitchFamily="34" charset="0"/>
                <a:cs typeface="Arial" panose="020B0604020202020204" pitchFamily="34" charset="0"/>
              </a:rPr>
              <a:t>Stimulated emission / absorption signals</a:t>
            </a:r>
          </a:p>
        </p:txBody>
      </p:sp>
      <p:sp>
        <p:nvSpPr>
          <p:cNvPr id="19" name="TextBox 18">
            <a:extLst>
              <a:ext uri="{FF2B5EF4-FFF2-40B4-BE49-F238E27FC236}">
                <a16:creationId xmlns:a16="http://schemas.microsoft.com/office/drawing/2014/main" id="{54A96202-101A-6547-A605-1FC7B194CCF9}"/>
              </a:ext>
            </a:extLst>
          </p:cNvPr>
          <p:cNvSpPr txBox="1"/>
          <p:nvPr/>
        </p:nvSpPr>
        <p:spPr>
          <a:xfrm>
            <a:off x="2204721" y="6262469"/>
            <a:ext cx="2031999" cy="369332"/>
          </a:xfrm>
          <a:prstGeom prst="rect">
            <a:avLst/>
          </a:prstGeom>
          <a:noFill/>
        </p:spPr>
        <p:txBody>
          <a:bodyPr wrap="square" rtlCol="0">
            <a:spAutoFit/>
          </a:bodyPr>
          <a:lstStyle/>
          <a:p>
            <a:pPr>
              <a:defRPr/>
            </a:pPr>
            <a:r>
              <a:rPr lang="en-US">
                <a:solidFill>
                  <a:prstClr val="black"/>
                </a:solidFill>
                <a:latin typeface="Calibri"/>
              </a:rPr>
              <a:t>QuTiP simulation</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EFA8476-68E0-0E88-B364-0503AD55D774}"/>
                  </a:ext>
                </a:extLst>
              </p:cNvPr>
              <p:cNvSpPr txBox="1"/>
              <p:nvPr/>
            </p:nvSpPr>
            <p:spPr>
              <a:xfrm>
                <a:off x="4853391" y="871479"/>
                <a:ext cx="2788531" cy="418897"/>
              </a:xfrm>
              <a:prstGeom prst="rect">
                <a:avLst/>
              </a:prstGeom>
              <a:noFill/>
              <a:ln>
                <a:solidFill>
                  <a:srgbClr val="D70000"/>
                </a:solidFill>
              </a:ln>
            </p:spPr>
            <p:txBody>
              <a:bodyPr wrap="square">
                <a:spAutoFit/>
              </a:bodyPr>
              <a:lstStyle/>
              <a:p>
                <a:pPr algn="just" defTabSz="685800">
                  <a:buClr>
                    <a:prstClr val="black"/>
                  </a:buClr>
                </a:pPr>
                <a14:m>
                  <m:oMathPara xmlns:m="http://schemas.openxmlformats.org/officeDocument/2006/math">
                    <m:oMathParaPr>
                      <m:jc m:val="left"/>
                    </m:oMathParaPr>
                    <m:oMath xmlns:m="http://schemas.openxmlformats.org/officeDocument/2006/math">
                      <m:sSup>
                        <m:sSupPr>
                          <m:ctrlPr>
                            <a:rPr lang="en-US" sz="1600" i="1">
                              <a:solidFill>
                                <a:prstClr val="black"/>
                              </a:solidFill>
                              <a:latin typeface="Cambria Math" panose="02040503050406030204" pitchFamily="18" charset="0"/>
                            </a:rPr>
                          </m:ctrlPr>
                        </m:sSupPr>
                        <m:e>
                          <m:d>
                            <m:dPr>
                              <m:begChr m:val="|"/>
                              <m:endChr m:val="|"/>
                              <m:ctrlPr>
                                <a:rPr lang="en-US" sz="1600" i="1">
                                  <a:solidFill>
                                    <a:prstClr val="black"/>
                                  </a:solidFill>
                                  <a:latin typeface="Cambria Math" panose="02040503050406030204" pitchFamily="18" charset="0"/>
                                </a:rPr>
                              </m:ctrlPr>
                            </m:dPr>
                            <m:e>
                              <m:d>
                                <m:dPr>
                                  <m:begChr m:val="⟨"/>
                                  <m:endChr m:val="⟩"/>
                                  <m:ctrlPr>
                                    <a:rPr lang="en-US" sz="1600" i="1">
                                      <a:solidFill>
                                        <a:prstClr val="black"/>
                                      </a:solidFill>
                                      <a:latin typeface="Cambria Math" panose="02040503050406030204" pitchFamily="18" charset="0"/>
                                    </a:rPr>
                                  </m:ctrlPr>
                                </m:dPr>
                                <m:e>
                                  <m:r>
                                    <a:rPr lang="en-IN" sz="1600" i="1">
                                      <a:solidFill>
                                        <a:prstClr val="black"/>
                                      </a:solidFill>
                                      <a:latin typeface="Cambria Math" panose="02040503050406030204" pitchFamily="18" charset="0"/>
                                    </a:rPr>
                                    <m:t>𝑛</m:t>
                                  </m:r>
                                  <m:r>
                                    <a:rPr lang="en-IN" sz="1600" i="1">
                                      <a:solidFill>
                                        <a:prstClr val="black"/>
                                      </a:solidFill>
                                      <a:latin typeface="Cambria Math" panose="02040503050406030204" pitchFamily="18" charset="0"/>
                                    </a:rPr>
                                    <m:t>+1</m:t>
                                  </m:r>
                                </m:e>
                                <m:e>
                                  <m:acc>
                                    <m:accPr>
                                      <m:chr m:val="̂"/>
                                      <m:ctrlPr>
                                        <a:rPr lang="en-US" sz="1600" i="1">
                                          <a:solidFill>
                                            <a:srgbClr val="FF0000"/>
                                          </a:solidFill>
                                          <a:latin typeface="Cambria Math" panose="02040503050406030204" pitchFamily="18" charset="0"/>
                                        </a:rPr>
                                      </m:ctrlPr>
                                    </m:accPr>
                                    <m:e>
                                      <m:r>
                                        <a:rPr lang="en-IN" sz="1600" i="1">
                                          <a:solidFill>
                                            <a:srgbClr val="FF0000"/>
                                          </a:solidFill>
                                          <a:latin typeface="Cambria Math" panose="02040503050406030204" pitchFamily="18" charset="0"/>
                                        </a:rPr>
                                        <m:t>𝐷</m:t>
                                      </m:r>
                                    </m:e>
                                  </m:acc>
                                  <m:d>
                                    <m:dPr>
                                      <m:ctrlPr>
                                        <a:rPr lang="en-IN" sz="1600" i="1">
                                          <a:solidFill>
                                            <a:srgbClr val="FF0000"/>
                                          </a:solidFill>
                                          <a:latin typeface="Cambria Math" panose="02040503050406030204" pitchFamily="18" charset="0"/>
                                        </a:rPr>
                                      </m:ctrlPr>
                                    </m:dPr>
                                    <m:e>
                                      <m:r>
                                        <m:rPr>
                                          <m:sty m:val="p"/>
                                        </m:rPr>
                                        <a:rPr lang="el-GR" sz="1600" i="1">
                                          <a:solidFill>
                                            <a:srgbClr val="FF0000"/>
                                          </a:solidFill>
                                          <a:latin typeface="Cambria Math" panose="02040503050406030204" pitchFamily="18" charset="0"/>
                                        </a:rPr>
                                        <m:t>α</m:t>
                                      </m:r>
                                    </m:e>
                                  </m:d>
                                </m:e>
                                <m:e>
                                  <m:r>
                                    <a:rPr lang="en-IN" sz="1600" i="1">
                                      <a:solidFill>
                                        <a:prstClr val="black"/>
                                      </a:solidFill>
                                      <a:latin typeface="Cambria Math" panose="02040503050406030204" pitchFamily="18" charset="0"/>
                                    </a:rPr>
                                    <m:t>𝑛</m:t>
                                  </m:r>
                                </m:e>
                              </m:d>
                            </m:e>
                          </m:d>
                        </m:e>
                        <m:sup>
                          <m:r>
                            <a:rPr lang="en-IN" sz="1600" i="1">
                              <a:solidFill>
                                <a:prstClr val="black"/>
                              </a:solidFill>
                              <a:latin typeface="Cambria Math" panose="02040503050406030204" pitchFamily="18" charset="0"/>
                            </a:rPr>
                            <m:t>2</m:t>
                          </m:r>
                        </m:sup>
                      </m:sSup>
                      <m:r>
                        <a:rPr lang="en-IN" sz="1600" i="1">
                          <a:solidFill>
                            <a:prstClr val="black"/>
                          </a:solidFill>
                          <a:latin typeface="Cambria Math" panose="02040503050406030204" pitchFamily="18" charset="0"/>
                          <a:ea typeface="Cambria Math" panose="02040503050406030204" pitchFamily="18" charset="0"/>
                        </a:rPr>
                        <m:t>~</m:t>
                      </m:r>
                      <m:sSup>
                        <m:sSupPr>
                          <m:ctrlPr>
                            <a:rPr lang="en-IN" sz="1600" i="1">
                              <a:solidFill>
                                <a:prstClr val="black"/>
                              </a:solidFill>
                              <a:latin typeface="Cambria Math" panose="02040503050406030204" pitchFamily="18" charset="0"/>
                              <a:ea typeface="Cambria Math" panose="02040503050406030204" pitchFamily="18" charset="0"/>
                            </a:rPr>
                          </m:ctrlPr>
                        </m:sSupPr>
                        <m:e>
                          <m:r>
                            <a:rPr lang="en-IN" sz="1600" i="1">
                              <a:solidFill>
                                <a:prstClr val="black"/>
                              </a:solidFill>
                              <a:latin typeface="Cambria Math" panose="02040503050406030204" pitchFamily="18" charset="0"/>
                              <a:ea typeface="Cambria Math" panose="02040503050406030204" pitchFamily="18" charset="0"/>
                            </a:rPr>
                            <m:t> </m:t>
                          </m:r>
                          <m:r>
                            <a:rPr lang="en-IN" sz="1600" i="1">
                              <a:solidFill>
                                <a:prstClr val="black"/>
                              </a:solidFill>
                              <a:latin typeface="Cambria Math" panose="02040503050406030204" pitchFamily="18" charset="0"/>
                              <a:ea typeface="Cambria Math" panose="02040503050406030204" pitchFamily="18" charset="0"/>
                            </a:rPr>
                            <m:t>𝛼</m:t>
                          </m:r>
                        </m:e>
                        <m:sup>
                          <m:r>
                            <a:rPr lang="en-IN" sz="1600" i="1">
                              <a:solidFill>
                                <a:prstClr val="black"/>
                              </a:solidFill>
                              <a:latin typeface="Cambria Math" panose="02040503050406030204" pitchFamily="18" charset="0"/>
                              <a:ea typeface="Cambria Math" panose="02040503050406030204" pitchFamily="18" charset="0"/>
                            </a:rPr>
                            <m:t>2</m:t>
                          </m:r>
                        </m:sup>
                      </m:sSup>
                      <m:r>
                        <a:rPr lang="en-IN" sz="1600" i="1">
                          <a:solidFill>
                            <a:prstClr val="black"/>
                          </a:solidFill>
                          <a:latin typeface="Cambria Math" panose="02040503050406030204" pitchFamily="18" charset="0"/>
                          <a:ea typeface="Cambria Math" panose="02040503050406030204" pitchFamily="18" charset="0"/>
                        </a:rPr>
                        <m:t>(</m:t>
                      </m:r>
                      <m:r>
                        <a:rPr lang="en-IN" sz="1600" i="1">
                          <a:solidFill>
                            <a:prstClr val="black"/>
                          </a:solidFill>
                          <a:latin typeface="Cambria Math" panose="02040503050406030204" pitchFamily="18" charset="0"/>
                          <a:ea typeface="Cambria Math" panose="02040503050406030204" pitchFamily="18" charset="0"/>
                        </a:rPr>
                        <m:t>𝑛</m:t>
                      </m:r>
                      <m:r>
                        <a:rPr lang="en-IN" sz="1600" i="1">
                          <a:solidFill>
                            <a:prstClr val="black"/>
                          </a:solidFill>
                          <a:latin typeface="Cambria Math" panose="02040503050406030204" pitchFamily="18" charset="0"/>
                          <a:ea typeface="Cambria Math" panose="02040503050406030204" pitchFamily="18" charset="0"/>
                        </a:rPr>
                        <m:t>+1)</m:t>
                      </m:r>
                    </m:oMath>
                  </m:oMathPara>
                </a14:m>
                <a:endParaRPr lang="en-IN" sz="1600" dirty="0">
                  <a:solidFill>
                    <a:prstClr val="black"/>
                  </a:solidFill>
                  <a:latin typeface="Swis721 Lt BT" panose="020B0403020202020204" pitchFamily="34" charset="0"/>
                </a:endParaRPr>
              </a:p>
            </p:txBody>
          </p:sp>
        </mc:Choice>
        <mc:Fallback xmlns="">
          <p:sp>
            <p:nvSpPr>
              <p:cNvPr id="22" name="TextBox 21">
                <a:extLst>
                  <a:ext uri="{FF2B5EF4-FFF2-40B4-BE49-F238E27FC236}">
                    <a16:creationId xmlns:a16="http://schemas.microsoft.com/office/drawing/2014/main" id="{2EFA8476-68E0-0E88-B364-0503AD55D774}"/>
                  </a:ext>
                </a:extLst>
              </p:cNvPr>
              <p:cNvSpPr txBox="1">
                <a:spLocks noRot="1" noChangeAspect="1" noMove="1" noResize="1" noEditPoints="1" noAdjustHandles="1" noChangeArrowheads="1" noChangeShapeType="1" noTextEdit="1"/>
              </p:cNvSpPr>
              <p:nvPr/>
            </p:nvSpPr>
            <p:spPr>
              <a:xfrm>
                <a:off x="4853391" y="871479"/>
                <a:ext cx="2788531" cy="418897"/>
              </a:xfrm>
              <a:prstGeom prst="rect">
                <a:avLst/>
              </a:prstGeom>
              <a:blipFill>
                <a:blip r:embed="rId3"/>
                <a:stretch>
                  <a:fillRect b="-5714"/>
                </a:stretch>
              </a:blipFill>
              <a:ln>
                <a:solidFill>
                  <a:srgbClr val="D70000"/>
                </a:solidFill>
              </a:ln>
            </p:spPr>
            <p:txBody>
              <a:bodyPr/>
              <a:lstStyle/>
              <a:p>
                <a:r>
                  <a:rPr lang="en-US">
                    <a:noFill/>
                  </a:rPr>
                  <a:t> </a:t>
                </a:r>
              </a:p>
            </p:txBody>
          </p:sp>
        </mc:Fallback>
      </mc:AlternateContent>
    </p:spTree>
    <p:extLst>
      <p:ext uri="{BB962C8B-B14F-4D97-AF65-F5344CB8AC3E}">
        <p14:creationId xmlns:p14="http://schemas.microsoft.com/office/powerpoint/2010/main" val="351177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A007-DFA2-4885-7E19-2E71CD4A2A91}"/>
              </a:ext>
            </a:extLst>
          </p:cNvPr>
          <p:cNvSpPr>
            <a:spLocks noGrp="1"/>
          </p:cNvSpPr>
          <p:nvPr>
            <p:ph type="title"/>
          </p:nvPr>
        </p:nvSpPr>
        <p:spPr>
          <a:xfrm>
            <a:off x="364957" y="27060"/>
            <a:ext cx="11827042" cy="661966"/>
          </a:xfrm>
        </p:spPr>
        <p:txBody>
          <a:bodyPr>
            <a:noAutofit/>
          </a:bodyPr>
          <a:lstStyle/>
          <a:p>
            <a:r>
              <a:rPr lang="en-US" sz="2800" dirty="0">
                <a:latin typeface="Arial" panose="020B0604020202020204" pitchFamily="34" charset="0"/>
                <a:cs typeface="Arial" panose="020B0604020202020204" pitchFamily="34" charset="0"/>
              </a:rPr>
              <a:t>Creating </a:t>
            </a:r>
            <a:r>
              <a:rPr lang="en-US" sz="2800" dirty="0" err="1">
                <a:latin typeface="Arial" panose="020B0604020202020204" pitchFamily="34" charset="0"/>
                <a:cs typeface="Arial" panose="020B0604020202020204" pitchFamily="34" charset="0"/>
              </a:rPr>
              <a:t>Fock</a:t>
            </a:r>
            <a:r>
              <a:rPr lang="en-US" sz="2800" dirty="0">
                <a:latin typeface="Arial" panose="020B0604020202020204" pitchFamily="34" charset="0"/>
                <a:cs typeface="Arial" panose="020B0604020202020204" pitchFamily="34" charset="0"/>
              </a:rPr>
              <a:t> states in a (non)linear system</a:t>
            </a:r>
            <a:endParaRPr lang="en-IN" sz="28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B33589C-F482-4E7B-B2F7-DFF949ED8F2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9F7661-9D26-4DC7-9C4E-65CEDD82E6C7}" type="slidenum">
              <a:rPr lang="en-IN" smtClean="0"/>
              <a:pPr/>
              <a:t>45</a:t>
            </a:fld>
            <a:endParaRPr lang="en-IN"/>
          </a:p>
        </p:txBody>
      </p:sp>
      <p:cxnSp>
        <p:nvCxnSpPr>
          <p:cNvPr id="6" name="Straight Connector 5">
            <a:extLst>
              <a:ext uri="{FF2B5EF4-FFF2-40B4-BE49-F238E27FC236}">
                <a16:creationId xmlns:a16="http://schemas.microsoft.com/office/drawing/2014/main" id="{802F55E9-B9A4-A54C-CCB4-77AF92BEB22B}"/>
              </a:ext>
            </a:extLst>
          </p:cNvPr>
          <p:cNvCxnSpPr>
            <a:cxnSpLocks/>
          </p:cNvCxnSpPr>
          <p:nvPr/>
        </p:nvCxnSpPr>
        <p:spPr>
          <a:xfrm>
            <a:off x="0" y="804523"/>
            <a:ext cx="11827042" cy="0"/>
          </a:xfrm>
          <a:prstGeom prst="line">
            <a:avLst/>
          </a:prstGeom>
          <a:ln w="38100">
            <a:gradFill flip="none" rotWithShape="1">
              <a:gsLst>
                <a:gs pos="100000">
                  <a:srgbClr val="F09252"/>
                </a:gs>
                <a:gs pos="70000">
                  <a:schemeClr val="accent2">
                    <a:lumMod val="94000"/>
                  </a:schemeClr>
                </a:gs>
                <a:gs pos="3000">
                  <a:schemeClr val="accent2">
                    <a:lumMod val="60000"/>
                    <a:lumOff val="40000"/>
                  </a:schemeClr>
                </a:gs>
              </a:gsLst>
              <a:lin ang="10200000" scaled="0"/>
              <a:tileRect/>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A95B4B-8812-F386-8A32-4CF15B69881E}"/>
                  </a:ext>
                </a:extLst>
              </p:cNvPr>
              <p:cNvSpPr txBox="1"/>
              <p:nvPr/>
            </p:nvSpPr>
            <p:spPr>
              <a:xfrm>
                <a:off x="812717" y="1666830"/>
                <a:ext cx="4781121" cy="737189"/>
              </a:xfrm>
              <a:prstGeom prst="rect">
                <a:avLst/>
              </a:prstGeom>
              <a:noFill/>
            </p:spPr>
            <p:txBody>
              <a:bodyPr wrap="square">
                <a:spAutoFit/>
              </a:bodyPr>
              <a:lstStyle/>
              <a:p>
                <a14:m>
                  <m:oMath xmlns:m="http://schemas.openxmlformats.org/officeDocument/2006/math">
                    <m:acc>
                      <m:accPr>
                        <m:chr m:val="̂"/>
                        <m:ctrlPr>
                          <a:rPr lang="en-IN" sz="2800" i="1" smtClean="0">
                            <a:latin typeface="Cambria Math" panose="02040503050406030204" pitchFamily="18" charset="0"/>
                            <a:ea typeface="Cambria Math" panose="02040503050406030204" pitchFamily="18" charset="0"/>
                          </a:rPr>
                        </m:ctrlPr>
                      </m:accPr>
                      <m:e>
                        <m:r>
                          <a:rPr lang="en-IN" sz="2800" i="1">
                            <a:latin typeface="Cambria Math" panose="02040503050406030204" pitchFamily="18" charset="0"/>
                            <a:ea typeface="Cambria Math" panose="02040503050406030204" pitchFamily="18" charset="0"/>
                          </a:rPr>
                          <m:t>ℋ</m:t>
                        </m:r>
                      </m:e>
                    </m:acc>
                  </m:oMath>
                </a14:m>
                <a:r>
                  <a:rPr lang="en-IN" sz="2800" dirty="0">
                    <a:latin typeface="Swis721 Lt BT" panose="020B0403020202020204" pitchFamily="34" charset="0"/>
                    <a:ea typeface="Cambria Math" panose="02040503050406030204" pitchFamily="18" charset="0"/>
                  </a:rPr>
                  <a:t> = </a:t>
                </a:r>
                <a14:m>
                  <m:oMath xmlns:m="http://schemas.openxmlformats.org/officeDocument/2006/math">
                    <m:r>
                      <a:rPr lang="en-US" sz="2800" smtClean="0">
                        <a:solidFill>
                          <a:schemeClr val="tx1"/>
                        </a:solidFill>
                        <a:latin typeface="Cambria Math" panose="02040503050406030204" pitchFamily="18" charset="0"/>
                        <a:ea typeface="Cambria Math" panose="02040503050406030204" pitchFamily="18" charset="0"/>
                      </a:rPr>
                      <m:t> </m:t>
                    </m:r>
                    <m:sSup>
                      <m:sSupPr>
                        <m:ctrlPr>
                          <a:rPr lang="en-US" sz="2800" i="1">
                            <a:solidFill>
                              <a:schemeClr val="tx1"/>
                            </a:solidFill>
                            <a:latin typeface="Cambria Math" panose="02040503050406030204" pitchFamily="18" charset="0"/>
                            <a:ea typeface="Cambria Math" panose="02040503050406030204" pitchFamily="18" charset="0"/>
                          </a:rPr>
                        </m:ctrlPr>
                      </m:sSupPr>
                      <m:e>
                        <m:d>
                          <m:dPr>
                            <m:ctrlPr>
                              <a:rPr lang="en-US" sz="2800" i="1">
                                <a:solidFill>
                                  <a:schemeClr val="tx1"/>
                                </a:solidFill>
                                <a:latin typeface="Cambria Math" panose="02040503050406030204" pitchFamily="18" charset="0"/>
                                <a:ea typeface="Cambria Math" panose="02040503050406030204" pitchFamily="18" charset="0"/>
                              </a:rPr>
                            </m:ctrlPr>
                          </m:dPr>
                          <m:e>
                            <m:sSup>
                              <m:sSupPr>
                                <m:ctrlPr>
                                  <a:rPr lang="en-IN" sz="2800" i="1">
                                    <a:solidFill>
                                      <a:schemeClr val="tx1"/>
                                    </a:solidFill>
                                    <a:latin typeface="Cambria Math" panose="02040503050406030204" pitchFamily="18" charset="0"/>
                                    <a:ea typeface="Cambria Math" panose="02040503050406030204" pitchFamily="18" charset="0"/>
                                  </a:rPr>
                                </m:ctrlPr>
                              </m:sSupPr>
                              <m:e>
                                <m:r>
                                  <a:rPr lang="en-US" sz="2800" i="1">
                                    <a:solidFill>
                                      <a:schemeClr val="tx1"/>
                                    </a:solidFill>
                                    <a:latin typeface="Cambria Math" panose="02040503050406030204" pitchFamily="18" charset="0"/>
                                    <a:ea typeface="Cambria Math" panose="02040503050406030204" pitchFamily="18" charset="0"/>
                                  </a:rPr>
                                  <m:t>𝜔</m:t>
                                </m:r>
                                <m:r>
                                  <a:rPr lang="en-US" sz="2800" i="1" baseline="-25000">
                                    <a:solidFill>
                                      <a:schemeClr val="tx1"/>
                                    </a:solidFill>
                                    <a:latin typeface="Cambria Math" panose="02040503050406030204" pitchFamily="18" charset="0"/>
                                    <a:ea typeface="Cambria Math" panose="02040503050406030204" pitchFamily="18" charset="0"/>
                                  </a:rPr>
                                  <m:t>𝑐</m:t>
                                </m:r>
                              </m:e>
                              <m:sup>
                                <m:r>
                                  <a:rPr lang="en-US" sz="2800" i="1" baseline="-25000">
                                    <a:solidFill>
                                      <a:schemeClr val="tx1"/>
                                    </a:solidFill>
                                    <a:latin typeface="Cambria Math" panose="02040503050406030204" pitchFamily="18" charset="0"/>
                                    <a:ea typeface="Cambria Math" panose="02040503050406030204" pitchFamily="18" charset="0"/>
                                  </a:rPr>
                                  <m:t> </m:t>
                                </m:r>
                              </m:sup>
                            </m:sSup>
                            <m:r>
                              <a:rPr lang="en-US" sz="2800" b="0" i="1" smtClean="0">
                                <a:solidFill>
                                  <a:schemeClr val="tx1"/>
                                </a:solidFill>
                                <a:latin typeface="Cambria Math" panose="02040503050406030204" pitchFamily="18" charset="0"/>
                                <a:ea typeface="Cambria Math" panose="02040503050406030204" pitchFamily="18" charset="0"/>
                              </a:rPr>
                              <m:t>+</m:t>
                            </m:r>
                            <m:r>
                              <m:rPr>
                                <m:nor/>
                              </m:rPr>
                              <a:rPr lang="en-IN" sz="2800">
                                <a:solidFill>
                                  <a:schemeClr val="tx1"/>
                                </a:solidFill>
                                <a:latin typeface="Swis721 Lt BT" panose="020B0403020202020204" pitchFamily="34" charset="0"/>
                                <a:ea typeface="Cambria Math" panose="02040503050406030204" pitchFamily="18" charset="0"/>
                              </a:rPr>
                              <m:t> </m:t>
                            </m:r>
                            <m:r>
                              <a:rPr lang="en-IN" sz="2800" i="1" smtClean="0">
                                <a:solidFill>
                                  <a:srgbClr val="FF9D01"/>
                                </a:solidFill>
                                <a:latin typeface="Cambria Math" panose="02040503050406030204" pitchFamily="18" charset="0"/>
                                <a:ea typeface="Cambria Math" panose="02040503050406030204" pitchFamily="18" charset="0"/>
                              </a:rPr>
                              <m:t>𝜒</m:t>
                            </m:r>
                            <m:f>
                              <m:fPr>
                                <m:ctrlPr>
                                  <a:rPr lang="en-IN" sz="2800" i="1" smtClean="0">
                                    <a:solidFill>
                                      <a:schemeClr val="tx1"/>
                                    </a:solidFill>
                                    <a:latin typeface="Cambria Math" panose="02040503050406030204" pitchFamily="18" charset="0"/>
                                  </a:rPr>
                                </m:ctrlPr>
                              </m:fPr>
                              <m:num>
                                <m:sSub>
                                  <m:sSubPr>
                                    <m:ctrlPr>
                                      <a:rPr lang="en-IN" sz="2800" i="1">
                                        <a:solidFill>
                                          <a:schemeClr val="tx1"/>
                                        </a:solidFill>
                                        <a:latin typeface="Cambria Math" panose="02040503050406030204" pitchFamily="18" charset="0"/>
                                      </a:rPr>
                                    </m:ctrlPr>
                                  </m:sSubPr>
                                  <m:e>
                                    <m:r>
                                      <a:rPr lang="en-IN" sz="2800" i="1">
                                        <a:solidFill>
                                          <a:schemeClr val="tx1"/>
                                        </a:solidFill>
                                        <a:latin typeface="Cambria Math" panose="02040503050406030204" pitchFamily="18" charset="0"/>
                                      </a:rPr>
                                      <m:t>𝜎</m:t>
                                    </m:r>
                                  </m:e>
                                  <m:sub>
                                    <m:r>
                                      <a:rPr lang="en-IN" sz="2800" i="1">
                                        <a:solidFill>
                                          <a:schemeClr val="tx1"/>
                                        </a:solidFill>
                                        <a:latin typeface="Cambria Math" panose="02040503050406030204" pitchFamily="18" charset="0"/>
                                      </a:rPr>
                                      <m:t>𝑧</m:t>
                                    </m:r>
                                  </m:sub>
                                </m:sSub>
                              </m:num>
                              <m:den>
                                <m:r>
                                  <a:rPr lang="en-IN" sz="2800" i="1">
                                    <a:solidFill>
                                      <a:schemeClr val="tx1"/>
                                    </a:solidFill>
                                    <a:latin typeface="Cambria Math" panose="02040503050406030204" pitchFamily="18" charset="0"/>
                                  </a:rPr>
                                  <m:t>2</m:t>
                                </m:r>
                              </m:den>
                            </m:f>
                          </m:e>
                        </m:d>
                        <m:r>
                          <a:rPr lang="en-US" sz="2800" i="1">
                            <a:solidFill>
                              <a:schemeClr val="tx1"/>
                            </a:solidFill>
                            <a:latin typeface="Cambria Math" panose="02040503050406030204" pitchFamily="18" charset="0"/>
                            <a:ea typeface="Cambria Math" panose="02040503050406030204" pitchFamily="18" charset="0"/>
                          </a:rPr>
                          <m:t>𝑎</m:t>
                        </m:r>
                      </m:e>
                      <m:sup>
                        <m:r>
                          <a:rPr lang="en-US" sz="2800" i="1">
                            <a:solidFill>
                              <a:schemeClr val="tx1"/>
                            </a:solidFill>
                            <a:latin typeface="Cambria Math" panose="02040503050406030204" pitchFamily="18" charset="0"/>
                            <a:ea typeface="Cambria Math" panose="02040503050406030204" pitchFamily="18" charset="0"/>
                          </a:rPr>
                          <m:t>†</m:t>
                        </m:r>
                      </m:sup>
                    </m:sSup>
                    <m:r>
                      <a:rPr lang="en-US" sz="2800" i="1">
                        <a:latin typeface="Cambria Math" panose="02040503050406030204" pitchFamily="18" charset="0"/>
                        <a:ea typeface="Cambria Math" panose="02040503050406030204" pitchFamily="18" charset="0"/>
                      </a:rPr>
                      <m:t>𝑎</m:t>
                    </m:r>
                    <m:r>
                      <a:rPr lang="en-IN" sz="2800" i="1">
                        <a:latin typeface="Cambria Math" panose="02040503050406030204" pitchFamily="18" charset="0"/>
                        <a:ea typeface="Cambria Math" panose="02040503050406030204" pitchFamily="18" charset="0"/>
                      </a:rPr>
                      <m:t> </m:t>
                    </m:r>
                    <m:r>
                      <a:rPr lang="en-US" sz="2800">
                        <a:latin typeface="Cambria Math" panose="02040503050406030204" pitchFamily="18" charset="0"/>
                        <a:ea typeface="Cambria Math" panose="02040503050406030204" pitchFamily="18" charset="0"/>
                      </a:rPr>
                      <m:t>+</m:t>
                    </m:r>
                    <m:r>
                      <a:rPr lang="en-IN" sz="2800">
                        <a:latin typeface="Cambria Math" panose="02040503050406030204" pitchFamily="18" charset="0"/>
                        <a:ea typeface="Cambria Math" panose="02040503050406030204" pitchFamily="18" charset="0"/>
                      </a:rPr>
                      <m:t> </m:t>
                    </m:r>
                    <m:r>
                      <a:rPr lang="en-US" sz="2800" i="1">
                        <a:latin typeface="Cambria Math" panose="02040503050406030204" pitchFamily="18" charset="0"/>
                        <a:ea typeface="Cambria Math" panose="02040503050406030204" pitchFamily="18" charset="0"/>
                      </a:rPr>
                      <m:t>𝜔</m:t>
                    </m:r>
                    <m:r>
                      <a:rPr lang="en-US" sz="2800" i="1" baseline="-25000">
                        <a:latin typeface="Cambria Math" panose="02040503050406030204" pitchFamily="18" charset="0"/>
                        <a:ea typeface="Cambria Math" panose="02040503050406030204" pitchFamily="18" charset="0"/>
                      </a:rPr>
                      <m:t>𝑞</m:t>
                    </m:r>
                    <m:f>
                      <m:fPr>
                        <m:ctrlPr>
                          <a:rPr lang="en-IN" sz="2800" i="1">
                            <a:latin typeface="Cambria Math" panose="02040503050406030204" pitchFamily="18" charset="0"/>
                          </a:rPr>
                        </m:ctrlPr>
                      </m:fPr>
                      <m:num>
                        <m:sSub>
                          <m:sSubPr>
                            <m:ctrlPr>
                              <a:rPr lang="en-IN" sz="2800" i="1">
                                <a:latin typeface="Cambria Math" panose="02040503050406030204" pitchFamily="18" charset="0"/>
                              </a:rPr>
                            </m:ctrlPr>
                          </m:sSubPr>
                          <m:e>
                            <m:r>
                              <a:rPr lang="en-IN" sz="2800" i="1">
                                <a:latin typeface="Cambria Math" panose="02040503050406030204" pitchFamily="18" charset="0"/>
                              </a:rPr>
                              <m:t>𝜎</m:t>
                            </m:r>
                          </m:e>
                          <m:sub>
                            <m:r>
                              <a:rPr lang="en-IN" sz="2800" i="1">
                                <a:latin typeface="Cambria Math" panose="02040503050406030204" pitchFamily="18" charset="0"/>
                              </a:rPr>
                              <m:t>𝑧</m:t>
                            </m:r>
                          </m:sub>
                        </m:sSub>
                      </m:num>
                      <m:den>
                        <m:r>
                          <a:rPr lang="en-IN" sz="2800" i="1">
                            <a:latin typeface="Cambria Math" panose="02040503050406030204" pitchFamily="18" charset="0"/>
                          </a:rPr>
                          <m:t>2</m:t>
                        </m:r>
                      </m:den>
                    </m:f>
                  </m:oMath>
                </a14:m>
                <a:endParaRPr lang="en-IN" sz="2800" dirty="0">
                  <a:latin typeface="Swis721 Lt BT" panose="020B0403020202020204" pitchFamily="34" charset="0"/>
                  <a:ea typeface="Cambria Math" panose="02040503050406030204" pitchFamily="18" charset="0"/>
                </a:endParaRPr>
              </a:p>
            </p:txBody>
          </p:sp>
        </mc:Choice>
        <mc:Fallback xmlns="">
          <p:sp>
            <p:nvSpPr>
              <p:cNvPr id="3" name="TextBox 2">
                <a:extLst>
                  <a:ext uri="{FF2B5EF4-FFF2-40B4-BE49-F238E27FC236}">
                    <a16:creationId xmlns:a16="http://schemas.microsoft.com/office/drawing/2014/main" id="{0FA95B4B-8812-F386-8A32-4CF15B69881E}"/>
                  </a:ext>
                </a:extLst>
              </p:cNvPr>
              <p:cNvSpPr txBox="1">
                <a:spLocks noRot="1" noChangeAspect="1" noMove="1" noResize="1" noEditPoints="1" noAdjustHandles="1" noChangeArrowheads="1" noChangeShapeType="1" noTextEdit="1"/>
              </p:cNvSpPr>
              <p:nvPr/>
            </p:nvSpPr>
            <p:spPr>
              <a:xfrm>
                <a:off x="812717" y="1666830"/>
                <a:ext cx="4781121" cy="737189"/>
              </a:xfrm>
              <a:prstGeom prst="rect">
                <a:avLst/>
              </a:prstGeom>
              <a:blipFill>
                <a:blip r:embed="rId3"/>
                <a:stretch>
                  <a:fillRect l="-529" b="-6780"/>
                </a:stretch>
              </a:blipFill>
            </p:spPr>
            <p:txBody>
              <a:bodyPr/>
              <a:lstStyle/>
              <a:p>
                <a:r>
                  <a:rPr lang="en-US">
                    <a:noFill/>
                  </a:rPr>
                  <a:t> </a:t>
                </a:r>
              </a:p>
            </p:txBody>
          </p:sp>
        </mc:Fallback>
      </mc:AlternateContent>
      <p:pic>
        <p:nvPicPr>
          <p:cNvPr id="7" name="Picture 6" descr="Chart&#10;&#10;Description automatically generated">
            <a:extLst>
              <a:ext uri="{FF2B5EF4-FFF2-40B4-BE49-F238E27FC236}">
                <a16:creationId xmlns:a16="http://schemas.microsoft.com/office/drawing/2014/main" id="{CF2117FD-A4DB-F5A0-A687-638736589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647" y="3057089"/>
            <a:ext cx="3086100" cy="2996388"/>
          </a:xfrm>
          <a:prstGeom prst="rect">
            <a:avLst/>
          </a:prstGeom>
        </p:spPr>
      </p:pic>
      <p:pic>
        <p:nvPicPr>
          <p:cNvPr id="12" name="Picture 11">
            <a:extLst>
              <a:ext uri="{FF2B5EF4-FFF2-40B4-BE49-F238E27FC236}">
                <a16:creationId xmlns:a16="http://schemas.microsoft.com/office/drawing/2014/main" id="{3D5DCBCF-459B-5C68-745F-B7438B25EC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9457" y="1932482"/>
            <a:ext cx="6352542" cy="4386279"/>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786EBF2-B6FB-C3F9-CF44-83C79B1E7D0C}"/>
                  </a:ext>
                </a:extLst>
              </p:cNvPr>
              <p:cNvSpPr txBox="1"/>
              <p:nvPr/>
            </p:nvSpPr>
            <p:spPr>
              <a:xfrm>
                <a:off x="7639050" y="1563275"/>
                <a:ext cx="2486846" cy="369207"/>
              </a:xfrm>
              <a:prstGeom prst="rect">
                <a:avLst/>
              </a:prstGeom>
              <a:noFill/>
            </p:spPr>
            <p:txBody>
              <a:bodyPr wrap="square">
                <a:spAutoFit/>
              </a:bodyPr>
              <a:lstStyle/>
              <a:p>
                <a:pPr algn="ctr"/>
                <a14:m>
                  <m:oMath xmlns:m="http://schemas.openxmlformats.org/officeDocument/2006/math">
                    <m:d>
                      <m:dPr>
                        <m:begChr m:val=""/>
                        <m:endChr m:val="⟩"/>
                        <m:ctrlPr>
                          <a:rPr lang="en-US" i="1" smtClean="0">
                            <a:solidFill>
                              <a:schemeClr val="tx1"/>
                            </a:solidFill>
                            <a:latin typeface="Cambria Math" panose="02040503050406030204" pitchFamily="18" charset="0"/>
                          </a:rPr>
                        </m:ctrlPr>
                      </m:dPr>
                      <m:e>
                        <m:r>
                          <a:rPr lang="en-IN" b="0" i="1">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𝑔</m:t>
                        </m:r>
                        <m:r>
                          <a:rPr lang="en-US" b="0" i="1" smtClean="0">
                            <a:solidFill>
                              <a:schemeClr val="tx1"/>
                            </a:solidFill>
                            <a:latin typeface="Cambria Math" panose="02040503050406030204" pitchFamily="18" charset="0"/>
                          </a:rPr>
                          <m:t>, 0</m:t>
                        </m:r>
                      </m:e>
                    </m:d>
                    <m:r>
                      <a:rPr lang="en-IN" b="0" i="1" smtClean="0">
                        <a:solidFill>
                          <a:schemeClr val="tx1"/>
                        </a:solidFill>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d>
                      <m:dPr>
                        <m:begChr m:val=""/>
                        <m:endChr m:val="⟩"/>
                        <m:ctrlPr>
                          <a:rPr lang="en-US" i="1">
                            <a:latin typeface="Cambria Math" panose="02040503050406030204" pitchFamily="18" charset="0"/>
                          </a:rPr>
                        </m:ctrlPr>
                      </m:dPr>
                      <m:e>
                        <m:r>
                          <a:rPr lang="en-IN" b="0" i="1">
                            <a:latin typeface="Cambria Math" panose="02040503050406030204" pitchFamily="18" charset="0"/>
                          </a:rPr>
                          <m:t>  |</m:t>
                        </m:r>
                        <m:r>
                          <a:rPr lang="en-US" b="0" i="1">
                            <a:latin typeface="Cambria Math" panose="02040503050406030204" pitchFamily="18" charset="0"/>
                          </a:rPr>
                          <m:t>𝑔</m:t>
                        </m:r>
                        <m:r>
                          <a:rPr lang="en-US" b="0" i="1">
                            <a:latin typeface="Cambria Math" panose="02040503050406030204" pitchFamily="18" charset="0"/>
                          </a:rPr>
                          <m:t>, 3</m:t>
                        </m:r>
                      </m:e>
                    </m:d>
                  </m:oMath>
                </a14:m>
                <a:endParaRPr lang="en-US" dirty="0"/>
              </a:p>
            </p:txBody>
          </p:sp>
        </mc:Choice>
        <mc:Fallback xmlns="">
          <p:sp>
            <p:nvSpPr>
              <p:cNvPr id="13" name="TextBox 12">
                <a:extLst>
                  <a:ext uri="{FF2B5EF4-FFF2-40B4-BE49-F238E27FC236}">
                    <a16:creationId xmlns:a16="http://schemas.microsoft.com/office/drawing/2014/main" id="{4786EBF2-B6FB-C3F9-CF44-83C79B1E7D0C}"/>
                  </a:ext>
                </a:extLst>
              </p:cNvPr>
              <p:cNvSpPr txBox="1">
                <a:spLocks noRot="1" noChangeAspect="1" noMove="1" noResize="1" noEditPoints="1" noAdjustHandles="1" noChangeArrowheads="1" noChangeShapeType="1" noTextEdit="1"/>
              </p:cNvSpPr>
              <p:nvPr/>
            </p:nvSpPr>
            <p:spPr>
              <a:xfrm>
                <a:off x="7639050" y="1563275"/>
                <a:ext cx="2486846" cy="369207"/>
              </a:xfrm>
              <a:prstGeom prst="rect">
                <a:avLst/>
              </a:prstGeom>
              <a:blipFill>
                <a:blip r:embed="rId6"/>
                <a:stretch>
                  <a:fillRect t="-106452" b="-16129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C3ABCE7-B841-2EB3-8CF2-D1FC6F7201D6}"/>
              </a:ext>
            </a:extLst>
          </p:cNvPr>
          <p:cNvSpPr txBox="1"/>
          <p:nvPr/>
        </p:nvSpPr>
        <p:spPr>
          <a:xfrm>
            <a:off x="2206551" y="854764"/>
            <a:ext cx="7569316" cy="646331"/>
          </a:xfrm>
          <a:prstGeom prst="rect">
            <a:avLst/>
          </a:prstGeom>
          <a:noFill/>
        </p:spPr>
        <p:txBody>
          <a:bodyPr wrap="none" rtlCol="0">
            <a:spAutoFit/>
          </a:bodyPr>
          <a:lstStyle/>
          <a:p>
            <a:r>
              <a:rPr lang="en-US" dirty="0"/>
              <a:t>“Optimal control” sequence of drives at both the qubit and cavity frequencies, </a:t>
            </a:r>
          </a:p>
          <a:p>
            <a:r>
              <a:rPr lang="en-US" dirty="0"/>
              <a:t>determined by “gradient ascent pulse engineering”</a:t>
            </a:r>
          </a:p>
        </p:txBody>
      </p:sp>
      <p:sp>
        <p:nvSpPr>
          <p:cNvPr id="8" name="TextBox 7">
            <a:extLst>
              <a:ext uri="{FF2B5EF4-FFF2-40B4-BE49-F238E27FC236}">
                <a16:creationId xmlns:a16="http://schemas.microsoft.com/office/drawing/2014/main" id="{8BE66844-7900-7FD6-525F-8E72DD5B5D9F}"/>
              </a:ext>
            </a:extLst>
          </p:cNvPr>
          <p:cNvSpPr txBox="1"/>
          <p:nvPr/>
        </p:nvSpPr>
        <p:spPr>
          <a:xfrm>
            <a:off x="437322" y="6470374"/>
            <a:ext cx="2735942" cy="338554"/>
          </a:xfrm>
          <a:prstGeom prst="rect">
            <a:avLst/>
          </a:prstGeom>
          <a:noFill/>
        </p:spPr>
        <p:txBody>
          <a:bodyPr wrap="none" rtlCol="0">
            <a:spAutoFit/>
          </a:bodyPr>
          <a:lstStyle/>
          <a:p>
            <a:r>
              <a:rPr lang="en-US" sz="1600" dirty="0"/>
              <a:t>Slide/data from Ankur Agrawal</a:t>
            </a:r>
          </a:p>
        </p:txBody>
      </p:sp>
      <p:sp>
        <p:nvSpPr>
          <p:cNvPr id="10" name="Footer Placeholder 9">
            <a:extLst>
              <a:ext uri="{FF2B5EF4-FFF2-40B4-BE49-F238E27FC236}">
                <a16:creationId xmlns:a16="http://schemas.microsoft.com/office/drawing/2014/main" id="{90BA4E88-5C43-D001-675F-9C669EB38FFD}"/>
              </a:ext>
            </a:extLst>
          </p:cNvPr>
          <p:cNvSpPr>
            <a:spLocks noGrp="1"/>
          </p:cNvSpPr>
          <p:nvPr>
            <p:ph type="ftr" sz="quarter" idx="10"/>
          </p:nvPr>
        </p:nvSpPr>
        <p:spPr/>
        <p:txBody>
          <a:bodyPr/>
          <a:lstStyle/>
          <a:p>
            <a:r>
              <a:rPr lang="es-ES_tradnl" dirty="0">
                <a:solidFill>
                  <a:srgbClr val="000000">
                    <a:tint val="75000"/>
                  </a:srgbClr>
                </a:solidFill>
              </a:rPr>
              <a:t>Aaron S. Chou, USQIS Summer </a:t>
            </a:r>
            <a:r>
              <a:rPr lang="es-ES_tradnl" dirty="0" err="1">
                <a:solidFill>
                  <a:srgbClr val="000000">
                    <a:tint val="75000"/>
                  </a:srgbClr>
                </a:solidFill>
              </a:rPr>
              <a:t>School</a:t>
            </a:r>
            <a:r>
              <a:rPr lang="es-ES_tradnl" dirty="0">
                <a:solidFill>
                  <a:srgbClr val="000000">
                    <a:tint val="75000"/>
                  </a:srgbClr>
                </a:solidFill>
              </a:rPr>
              <a:t> 2023</a:t>
            </a:r>
            <a:endParaRPr lang="en-US" dirty="0">
              <a:solidFill>
                <a:srgbClr val="000000">
                  <a:tint val="75000"/>
                </a:srgbClr>
              </a:solidFill>
            </a:endParaRPr>
          </a:p>
        </p:txBody>
      </p:sp>
    </p:spTree>
    <p:extLst>
      <p:ext uri="{BB962C8B-B14F-4D97-AF65-F5344CB8AC3E}">
        <p14:creationId xmlns:p14="http://schemas.microsoft.com/office/powerpoint/2010/main" val="5741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A007-DFA2-4885-7E19-2E71CD4A2A91}"/>
              </a:ext>
            </a:extLst>
          </p:cNvPr>
          <p:cNvSpPr>
            <a:spLocks noGrp="1"/>
          </p:cNvSpPr>
          <p:nvPr>
            <p:ph type="title"/>
          </p:nvPr>
        </p:nvSpPr>
        <p:spPr>
          <a:xfrm>
            <a:off x="364957" y="27060"/>
            <a:ext cx="11827042" cy="630149"/>
          </a:xfrm>
        </p:spPr>
        <p:txBody>
          <a:bodyPr>
            <a:noAutofit/>
          </a:bodyPr>
          <a:lstStyle/>
          <a:p>
            <a:r>
              <a:rPr lang="en-US" dirty="0">
                <a:latin typeface="Arial" panose="020B0604020202020204" pitchFamily="34" charset="0"/>
                <a:cs typeface="Arial" panose="020B0604020202020204" pitchFamily="34" charset="0"/>
              </a:rPr>
              <a:t>Verifying the state preparation</a:t>
            </a:r>
            <a:endParaRPr lang="en-IN"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B33589C-F482-4E7B-B2F7-DFF949ED8F2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E9F7661-9D26-4DC7-9C4E-65CEDD82E6C7}" type="slidenum">
              <a:rPr lang="en-IN" smtClean="0"/>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802F55E9-B9A4-A54C-CCB4-77AF92BEB22B}"/>
              </a:ext>
            </a:extLst>
          </p:cNvPr>
          <p:cNvCxnSpPr>
            <a:cxnSpLocks/>
          </p:cNvCxnSpPr>
          <p:nvPr/>
        </p:nvCxnSpPr>
        <p:spPr>
          <a:xfrm>
            <a:off x="0" y="804523"/>
            <a:ext cx="11827042" cy="0"/>
          </a:xfrm>
          <a:prstGeom prst="line">
            <a:avLst/>
          </a:prstGeom>
          <a:ln w="38100">
            <a:gradFill flip="none" rotWithShape="1">
              <a:gsLst>
                <a:gs pos="100000">
                  <a:srgbClr val="F09252"/>
                </a:gs>
                <a:gs pos="70000">
                  <a:schemeClr val="accent2">
                    <a:lumMod val="94000"/>
                  </a:schemeClr>
                </a:gs>
                <a:gs pos="3000">
                  <a:schemeClr val="accent2">
                    <a:lumMod val="60000"/>
                    <a:lumOff val="40000"/>
                  </a:schemeClr>
                </a:gs>
              </a:gsLst>
              <a:lin ang="10200000" scaled="0"/>
              <a:tileRect/>
            </a:gra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2905251-AECB-A723-329D-8B86CAF738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5390" y="1021232"/>
            <a:ext cx="5118410" cy="511841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D0001C3-340E-B2D4-8B78-E6502684AC78}"/>
                  </a:ext>
                </a:extLst>
              </p:cNvPr>
              <p:cNvSpPr txBox="1"/>
              <p:nvPr/>
            </p:nvSpPr>
            <p:spPr>
              <a:xfrm>
                <a:off x="1002466" y="2311366"/>
                <a:ext cx="4910755" cy="730136"/>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sz="4400"/>
                </a:pPr>
                <a:r>
                  <a:rPr kumimoji="0" lang="en-US" sz="18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Method 1: Qubit spectroscopy with a number resolved </a:t>
                </a:r>
                <a14:m>
                  <m:oMath xmlns:m="http://schemas.openxmlformats.org/officeDocument/2006/math">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oMath>
                </a14:m>
                <a:r>
                  <a:rPr kumimoji="0" lang="en-US" sz="18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pulse</a:t>
                </a:r>
              </a:p>
            </p:txBody>
          </p:sp>
        </mc:Choice>
        <mc:Fallback xmlns="">
          <p:sp>
            <p:nvSpPr>
              <p:cNvPr id="4" name="TextBox 3">
                <a:extLst>
                  <a:ext uri="{FF2B5EF4-FFF2-40B4-BE49-F238E27FC236}">
                    <a16:creationId xmlns:a16="http://schemas.microsoft.com/office/drawing/2014/main" id="{ED0001C3-340E-B2D4-8B78-E6502684AC78}"/>
                  </a:ext>
                </a:extLst>
              </p:cNvPr>
              <p:cNvSpPr txBox="1">
                <a:spLocks noRot="1" noChangeAspect="1" noMove="1" noResize="1" noEditPoints="1" noAdjustHandles="1" noChangeArrowheads="1" noChangeShapeType="1" noTextEdit="1"/>
              </p:cNvSpPr>
              <p:nvPr/>
            </p:nvSpPr>
            <p:spPr>
              <a:xfrm>
                <a:off x="1002466" y="2311366"/>
                <a:ext cx="4910755" cy="730136"/>
              </a:xfrm>
              <a:prstGeom prst="rect">
                <a:avLst/>
              </a:prstGeom>
              <a:blipFill>
                <a:blip r:embed="rId4"/>
                <a:stretch>
                  <a:fillRect l="-1031" t="-1695" r="-1031" b="-13559"/>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76B1B1EC-E325-5468-DBAF-E44FBC80B413}"/>
              </a:ext>
            </a:extLst>
          </p:cNvPr>
          <p:cNvSpPr txBox="1"/>
          <p:nvPr/>
        </p:nvSpPr>
        <p:spPr>
          <a:xfrm>
            <a:off x="1002465" y="3537231"/>
            <a:ext cx="4910755" cy="64633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sz="4400"/>
            </a:pPr>
            <a:r>
              <a:rPr kumimoji="0" lang="en-US" sz="18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rPr>
              <a:t>Method 2: Wigner tomography to reconstruct the density matrix</a:t>
            </a:r>
          </a:p>
        </p:txBody>
      </p:sp>
      <p:sp>
        <p:nvSpPr>
          <p:cNvPr id="3" name="Rectangle 2">
            <a:extLst>
              <a:ext uri="{FF2B5EF4-FFF2-40B4-BE49-F238E27FC236}">
                <a16:creationId xmlns:a16="http://schemas.microsoft.com/office/drawing/2014/main" id="{B1E1E0EF-60C0-111B-2EFB-039EC710D72A}"/>
              </a:ext>
            </a:extLst>
          </p:cNvPr>
          <p:cNvSpPr/>
          <p:nvPr/>
        </p:nvSpPr>
        <p:spPr>
          <a:xfrm>
            <a:off x="1002465" y="2311366"/>
            <a:ext cx="4980324" cy="73013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15DBCE1-6D7B-2ACE-8216-474B0A4C4564}"/>
              </a:ext>
            </a:extLst>
          </p:cNvPr>
          <p:cNvSpPr txBox="1"/>
          <p:nvPr/>
        </p:nvSpPr>
        <p:spPr>
          <a:xfrm>
            <a:off x="7106479" y="1152940"/>
            <a:ext cx="2585388" cy="369332"/>
          </a:xfrm>
          <a:prstGeom prst="rect">
            <a:avLst/>
          </a:prstGeom>
          <a:noFill/>
        </p:spPr>
        <p:txBody>
          <a:bodyPr wrap="none" rtlCol="0">
            <a:spAutoFit/>
          </a:bodyPr>
          <a:lstStyle/>
          <a:p>
            <a:r>
              <a:rPr lang="en-US" dirty="0"/>
              <a:t>Sweep pi pulse frequency</a:t>
            </a:r>
          </a:p>
        </p:txBody>
      </p:sp>
      <p:sp>
        <p:nvSpPr>
          <p:cNvPr id="9" name="TextBox 8">
            <a:extLst>
              <a:ext uri="{FF2B5EF4-FFF2-40B4-BE49-F238E27FC236}">
                <a16:creationId xmlns:a16="http://schemas.microsoft.com/office/drawing/2014/main" id="{F663ED7A-0D86-58A3-9606-B116986D70AA}"/>
              </a:ext>
            </a:extLst>
          </p:cNvPr>
          <p:cNvSpPr txBox="1"/>
          <p:nvPr/>
        </p:nvSpPr>
        <p:spPr>
          <a:xfrm>
            <a:off x="437322" y="6470374"/>
            <a:ext cx="2735942" cy="338554"/>
          </a:xfrm>
          <a:prstGeom prst="rect">
            <a:avLst/>
          </a:prstGeom>
          <a:noFill/>
        </p:spPr>
        <p:txBody>
          <a:bodyPr wrap="none" rtlCol="0">
            <a:spAutoFit/>
          </a:bodyPr>
          <a:lstStyle/>
          <a:p>
            <a:r>
              <a:rPr lang="en-US" sz="1600" dirty="0"/>
              <a:t>Slide/data from Ankur Agrawal</a:t>
            </a:r>
          </a:p>
        </p:txBody>
      </p:sp>
      <p:sp>
        <p:nvSpPr>
          <p:cNvPr id="12" name="Footer Placeholder 11">
            <a:extLst>
              <a:ext uri="{FF2B5EF4-FFF2-40B4-BE49-F238E27FC236}">
                <a16:creationId xmlns:a16="http://schemas.microsoft.com/office/drawing/2014/main" id="{4B758BE0-D660-E324-2976-97E3FE76629F}"/>
              </a:ext>
            </a:extLst>
          </p:cNvPr>
          <p:cNvSpPr>
            <a:spLocks noGrp="1"/>
          </p:cNvSpPr>
          <p:nvPr>
            <p:ph type="ftr" sz="quarter" idx="10"/>
          </p:nvPr>
        </p:nvSpPr>
        <p:spPr/>
        <p:txBody>
          <a:bodyPr/>
          <a:lstStyle/>
          <a:p>
            <a:r>
              <a:rPr lang="es-ES_tradnl" dirty="0">
                <a:solidFill>
                  <a:srgbClr val="000000">
                    <a:tint val="75000"/>
                  </a:srgbClr>
                </a:solidFill>
              </a:rPr>
              <a:t>Aaron S. Chou, USQIS Summer </a:t>
            </a:r>
            <a:r>
              <a:rPr lang="es-ES_tradnl" dirty="0" err="1">
                <a:solidFill>
                  <a:srgbClr val="000000">
                    <a:tint val="75000"/>
                  </a:srgbClr>
                </a:solidFill>
              </a:rPr>
              <a:t>School</a:t>
            </a:r>
            <a:r>
              <a:rPr lang="es-ES_tradnl" dirty="0">
                <a:solidFill>
                  <a:srgbClr val="000000">
                    <a:tint val="75000"/>
                  </a:srgbClr>
                </a:solidFill>
              </a:rPr>
              <a:t> 2023</a:t>
            </a:r>
            <a:endParaRPr lang="en-US" dirty="0">
              <a:solidFill>
                <a:srgbClr val="000000">
                  <a:tint val="75000"/>
                </a:srgbClr>
              </a:solidFill>
            </a:endParaRPr>
          </a:p>
        </p:txBody>
      </p:sp>
    </p:spTree>
    <p:extLst>
      <p:ext uri="{BB962C8B-B14F-4D97-AF65-F5344CB8AC3E}">
        <p14:creationId xmlns:p14="http://schemas.microsoft.com/office/powerpoint/2010/main" val="168673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A007-DFA2-4885-7E19-2E71CD4A2A91}"/>
              </a:ext>
            </a:extLst>
          </p:cNvPr>
          <p:cNvSpPr>
            <a:spLocks noGrp="1"/>
          </p:cNvSpPr>
          <p:nvPr>
            <p:ph type="title"/>
          </p:nvPr>
        </p:nvSpPr>
        <p:spPr>
          <a:xfrm>
            <a:off x="364957" y="27060"/>
            <a:ext cx="11827042" cy="662363"/>
          </a:xfrm>
        </p:spPr>
        <p:txBody>
          <a:bodyPr>
            <a:noAutofit/>
          </a:bodyPr>
          <a:lstStyle/>
          <a:p>
            <a:r>
              <a:rPr lang="en-US" dirty="0">
                <a:latin typeface="Arial" panose="020B0604020202020204" pitchFamily="34" charset="0"/>
                <a:cs typeface="Arial" panose="020B0604020202020204" pitchFamily="34" charset="0"/>
              </a:rPr>
              <a:t>Stimulated emission protocol</a:t>
            </a:r>
            <a:endParaRPr lang="en-IN"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B33589C-F482-4E7B-B2F7-DFF949ED8F2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E9F7661-9D26-4DC7-9C4E-65CEDD82E6C7}" type="slidenum">
              <a:rPr lang="en-IN" smtClean="0"/>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802F55E9-B9A4-A54C-CCB4-77AF92BEB22B}"/>
              </a:ext>
            </a:extLst>
          </p:cNvPr>
          <p:cNvCxnSpPr>
            <a:cxnSpLocks/>
          </p:cNvCxnSpPr>
          <p:nvPr/>
        </p:nvCxnSpPr>
        <p:spPr>
          <a:xfrm>
            <a:off x="0" y="804523"/>
            <a:ext cx="11827042" cy="0"/>
          </a:xfrm>
          <a:prstGeom prst="line">
            <a:avLst/>
          </a:prstGeom>
          <a:ln w="38100">
            <a:gradFill flip="none" rotWithShape="1">
              <a:gsLst>
                <a:gs pos="100000">
                  <a:srgbClr val="F09252"/>
                </a:gs>
                <a:gs pos="70000">
                  <a:schemeClr val="accent2">
                    <a:lumMod val="94000"/>
                  </a:schemeClr>
                </a:gs>
                <a:gs pos="3000">
                  <a:schemeClr val="accent2">
                    <a:lumMod val="60000"/>
                    <a:lumOff val="40000"/>
                  </a:schemeClr>
                </a:gs>
              </a:gsLst>
              <a:lin ang="10200000" scaled="0"/>
              <a:tileRect/>
            </a:gra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1E952778-0263-DFB9-ED22-AD6B579F0827}"/>
              </a:ext>
            </a:extLst>
          </p:cNvPr>
          <p:cNvGrpSpPr/>
          <p:nvPr/>
        </p:nvGrpSpPr>
        <p:grpSpPr>
          <a:xfrm>
            <a:off x="332074" y="1892273"/>
            <a:ext cx="11229682" cy="2933727"/>
            <a:chOff x="481159" y="1892273"/>
            <a:chExt cx="11229682" cy="2933727"/>
          </a:xfrm>
        </p:grpSpPr>
        <p:pic>
          <p:nvPicPr>
            <p:cNvPr id="8" name="Picture 7">
              <a:extLst>
                <a:ext uri="{FF2B5EF4-FFF2-40B4-BE49-F238E27FC236}">
                  <a16:creationId xmlns:a16="http://schemas.microsoft.com/office/drawing/2014/main" id="{614FA0FF-F825-4DE7-8A37-CAA4D40D8663}"/>
                </a:ext>
              </a:extLst>
            </p:cNvPr>
            <p:cNvPicPr>
              <a:picLocks noChangeAspect="1"/>
            </p:cNvPicPr>
            <p:nvPr/>
          </p:nvPicPr>
          <p:blipFill>
            <a:blip r:embed="rId3">
              <a:extLst>
                <a:ext uri="{28A0092B-C50C-407E-A947-70E740481C1C}">
                  <a14:useLocalDpi xmlns:a14="http://schemas.microsoft.com/office/drawing/2010/main" val="0"/>
                </a:ext>
              </a:extLst>
            </a:blip>
            <a:srcRect t="5733" b="5733"/>
            <a:stretch/>
          </p:blipFill>
          <p:spPr>
            <a:xfrm>
              <a:off x="481159" y="1892273"/>
              <a:ext cx="11229682" cy="2933727"/>
            </a:xfrm>
            <a:prstGeom prst="rect">
              <a:avLst/>
            </a:prstGeom>
          </p:spPr>
        </p:pic>
        <p:sp>
          <p:nvSpPr>
            <p:cNvPr id="9" name="Rectangle 8">
              <a:extLst>
                <a:ext uri="{FF2B5EF4-FFF2-40B4-BE49-F238E27FC236}">
                  <a16:creationId xmlns:a16="http://schemas.microsoft.com/office/drawing/2014/main" id="{EC585970-B32F-38E1-5A43-8149A0EE3A29}"/>
                </a:ext>
              </a:extLst>
            </p:cNvPr>
            <p:cNvSpPr/>
            <p:nvPr/>
          </p:nvSpPr>
          <p:spPr>
            <a:xfrm>
              <a:off x="481159" y="1892273"/>
              <a:ext cx="619508" cy="630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8FD19B18-853E-D1A9-D4FF-C6D4B7649058}"/>
              </a:ext>
            </a:extLst>
          </p:cNvPr>
          <p:cNvSpPr txBox="1"/>
          <p:nvPr/>
        </p:nvSpPr>
        <p:spPr>
          <a:xfrm>
            <a:off x="6335725" y="2044576"/>
            <a:ext cx="1659429"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Mock Injection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8838429-A137-0534-3706-18E26B1E3BF7}"/>
                  </a:ext>
                </a:extLst>
              </p:cNvPr>
              <p:cNvSpPr txBox="1"/>
              <p:nvPr/>
            </p:nvSpPr>
            <p:spPr>
              <a:xfrm>
                <a:off x="2552711" y="4878151"/>
                <a:ext cx="474261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Ensures false positive probability from</a:t>
                </a:r>
                <a:r>
                  <a:rPr kumimoji="0" lang="en-US" sz="1800" b="0" i="0" u="none" strike="noStrike" kern="1200" cap="none" spc="0" normalizeH="0" noProof="0" dirty="0">
                    <a:ln>
                      <a:noFill/>
                    </a:ln>
                    <a:solidFill>
                      <a:prstClr val="black"/>
                    </a:solidFill>
                    <a:effectLst/>
                    <a:uLnTx/>
                    <a:uFillTx/>
                    <a:latin typeface="Helvetica Light" panose="020B0403020202020204" pitchFamily="34" charset="0"/>
                    <a:ea typeface="+mn-ea"/>
                    <a:cs typeface="+mn-cs"/>
                  </a:rPr>
                  <a:t> accidentally prepping  </a:t>
                </a:r>
                <a:r>
                  <a:rPr kumimoji="0" lang="en-US" sz="18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             is </a:t>
                </a:r>
                <a14:m>
                  <m:oMath xmlns:m="http://schemas.openxmlformats.org/officeDocument/2006/math">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&lt;3%</m:t>
                    </m:r>
                  </m:oMath>
                </a14:m>
                <a:r>
                  <a:rPr kumimoji="0" lang="en-US" sz="18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Helvetica Light" panose="020B0403020202020204" pitchFamily="34" charset="0"/>
                  </a:rPr>
                  <a:t>comparable</a:t>
                </a:r>
                <a:r>
                  <a:rPr kumimoji="0" lang="en-US" sz="18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 to measured cavity occupation probability</a:t>
                </a:r>
              </a:p>
            </p:txBody>
          </p:sp>
        </mc:Choice>
        <mc:Fallback xmlns="">
          <p:sp>
            <p:nvSpPr>
              <p:cNvPr id="4" name="TextBox 3">
                <a:extLst>
                  <a:ext uri="{FF2B5EF4-FFF2-40B4-BE49-F238E27FC236}">
                    <a16:creationId xmlns:a16="http://schemas.microsoft.com/office/drawing/2014/main" id="{E8838429-A137-0534-3706-18E26B1E3BF7}"/>
                  </a:ext>
                </a:extLst>
              </p:cNvPr>
              <p:cNvSpPr txBox="1">
                <a:spLocks noRot="1" noChangeAspect="1" noMove="1" noResize="1" noEditPoints="1" noAdjustHandles="1" noChangeArrowheads="1" noChangeShapeType="1" noTextEdit="1"/>
              </p:cNvSpPr>
              <p:nvPr/>
            </p:nvSpPr>
            <p:spPr>
              <a:xfrm>
                <a:off x="2552711" y="4878151"/>
                <a:ext cx="4742614" cy="1200329"/>
              </a:xfrm>
              <a:prstGeom prst="rect">
                <a:avLst/>
              </a:prstGeom>
              <a:blipFill>
                <a:blip r:embed="rId4"/>
                <a:stretch>
                  <a:fillRect l="-1337" t="-2105" b="-6316"/>
                </a:stretch>
              </a:blipFill>
            </p:spPr>
            <p:txBody>
              <a:bodyPr/>
              <a:lstStyle/>
              <a:p>
                <a:r>
                  <a:rPr lang="en-US">
                    <a:noFill/>
                  </a:rPr>
                  <a:t> </a:t>
                </a:r>
              </a:p>
            </p:txBody>
          </p:sp>
        </mc:Fallback>
      </mc:AlternateContent>
      <p:sp>
        <p:nvSpPr>
          <p:cNvPr id="13" name="&quot;No&quot; Symbol 12">
            <a:extLst>
              <a:ext uri="{FF2B5EF4-FFF2-40B4-BE49-F238E27FC236}">
                <a16:creationId xmlns:a16="http://schemas.microsoft.com/office/drawing/2014/main" id="{3367FC10-3DED-A9FF-9D0A-EBA84408D862}"/>
              </a:ext>
            </a:extLst>
          </p:cNvPr>
          <p:cNvSpPr/>
          <p:nvPr/>
        </p:nvSpPr>
        <p:spPr>
          <a:xfrm>
            <a:off x="3200401" y="3836504"/>
            <a:ext cx="755374" cy="695739"/>
          </a:xfrm>
          <a:prstGeom prst="noSmoking">
            <a:avLst>
              <a:gd name="adj" fmla="val 5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quot;No&quot; Symbol 13">
            <a:extLst>
              <a:ext uri="{FF2B5EF4-FFF2-40B4-BE49-F238E27FC236}">
                <a16:creationId xmlns:a16="http://schemas.microsoft.com/office/drawing/2014/main" id="{28F60351-CE7A-734E-CEAE-505491284D48}"/>
              </a:ext>
            </a:extLst>
          </p:cNvPr>
          <p:cNvSpPr/>
          <p:nvPr/>
        </p:nvSpPr>
        <p:spPr>
          <a:xfrm>
            <a:off x="4426227" y="3829878"/>
            <a:ext cx="755374" cy="695739"/>
          </a:xfrm>
          <a:prstGeom prst="noSmoking">
            <a:avLst>
              <a:gd name="adj" fmla="val 5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quot;No&quot; Symbol 14">
            <a:extLst>
              <a:ext uri="{FF2B5EF4-FFF2-40B4-BE49-F238E27FC236}">
                <a16:creationId xmlns:a16="http://schemas.microsoft.com/office/drawing/2014/main" id="{0C781C3D-0D28-D486-BC05-880ED4B62C82}"/>
              </a:ext>
            </a:extLst>
          </p:cNvPr>
          <p:cNvSpPr/>
          <p:nvPr/>
        </p:nvSpPr>
        <p:spPr>
          <a:xfrm>
            <a:off x="5602357" y="3803373"/>
            <a:ext cx="755374" cy="695739"/>
          </a:xfrm>
          <a:prstGeom prst="noSmoking">
            <a:avLst>
              <a:gd name="adj" fmla="val 5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a:extLst>
              <a:ext uri="{FF2B5EF4-FFF2-40B4-BE49-F238E27FC236}">
                <a16:creationId xmlns:a16="http://schemas.microsoft.com/office/drawing/2014/main" id="{7A43FF99-F4D3-48F3-F353-99B29B2C4B89}"/>
              </a:ext>
            </a:extLst>
          </p:cNvPr>
          <p:cNvPicPr>
            <a:picLocks noChangeAspect="1"/>
          </p:cNvPicPr>
          <p:nvPr/>
        </p:nvPicPr>
        <p:blipFill>
          <a:blip r:embed="rId5"/>
          <a:stretch>
            <a:fillRect/>
          </a:stretch>
        </p:blipFill>
        <p:spPr>
          <a:xfrm>
            <a:off x="4977297" y="5170091"/>
            <a:ext cx="767522" cy="343365"/>
          </a:xfrm>
          <a:prstGeom prst="rect">
            <a:avLst/>
          </a:prstGeom>
        </p:spPr>
      </p:pic>
      <p:sp>
        <p:nvSpPr>
          <p:cNvPr id="17" name="TextBox 16">
            <a:extLst>
              <a:ext uri="{FF2B5EF4-FFF2-40B4-BE49-F238E27FC236}">
                <a16:creationId xmlns:a16="http://schemas.microsoft.com/office/drawing/2014/main" id="{CCD23F37-3502-EC2D-2F75-AB35928801E9}"/>
              </a:ext>
            </a:extLst>
          </p:cNvPr>
          <p:cNvSpPr txBox="1"/>
          <p:nvPr/>
        </p:nvSpPr>
        <p:spPr>
          <a:xfrm>
            <a:off x="7841977" y="4941099"/>
            <a:ext cx="430364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Helvetica Light" panose="020B0403020202020204" pitchFamily="34" charset="0"/>
              </a:rPr>
              <a:t>Hidden Markov model analyzes probability of observed sequence of yes’s and no’s from repeated pi pulses. </a:t>
            </a:r>
            <a:endParaRPr kumimoji="0" lang="en-US" sz="18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
        <p:nvSpPr>
          <p:cNvPr id="11" name="Footer Placeholder 10">
            <a:extLst>
              <a:ext uri="{FF2B5EF4-FFF2-40B4-BE49-F238E27FC236}">
                <a16:creationId xmlns:a16="http://schemas.microsoft.com/office/drawing/2014/main" id="{19EEE8B4-1C2C-60D4-013D-26D1E0CA16B5}"/>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a:solidFill>
                <a:srgbClr val="000000">
                  <a:tint val="75000"/>
                </a:srgbClr>
              </a:solidFill>
            </a:endParaRPr>
          </a:p>
        </p:txBody>
      </p:sp>
    </p:spTree>
    <p:extLst>
      <p:ext uri="{BB962C8B-B14F-4D97-AF65-F5344CB8AC3E}">
        <p14:creationId xmlns:p14="http://schemas.microsoft.com/office/powerpoint/2010/main" val="665148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A007-DFA2-4885-7E19-2E71CD4A2A91}"/>
              </a:ext>
            </a:extLst>
          </p:cNvPr>
          <p:cNvSpPr>
            <a:spLocks noGrp="1"/>
          </p:cNvSpPr>
          <p:nvPr>
            <p:ph type="title"/>
          </p:nvPr>
        </p:nvSpPr>
        <p:spPr>
          <a:xfrm>
            <a:off x="364957" y="27060"/>
            <a:ext cx="11827042" cy="628920"/>
          </a:xfrm>
        </p:spPr>
        <p:txBody>
          <a:bodyPr>
            <a:noAutofit/>
          </a:bodyPr>
          <a:lstStyle/>
          <a:p>
            <a:r>
              <a:rPr lang="en-US" sz="2800" dirty="0">
                <a:latin typeface="Arial" panose="020B0604020202020204" pitchFamily="34" charset="0"/>
                <a:cs typeface="Arial" panose="020B0604020202020204" pitchFamily="34" charset="0"/>
              </a:rPr>
              <a:t>Signature of enhancement</a:t>
            </a:r>
            <a:endParaRPr lang="en-IN" sz="28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B33589C-F482-4E7B-B2F7-DFF949ED8F2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E9F7661-9D26-4DC7-9C4E-65CEDD82E6C7}" type="slidenum">
              <a:rPr lang="en-IN" smtClean="0"/>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802F55E9-B9A4-A54C-CCB4-77AF92BEB22B}"/>
              </a:ext>
            </a:extLst>
          </p:cNvPr>
          <p:cNvCxnSpPr>
            <a:cxnSpLocks/>
          </p:cNvCxnSpPr>
          <p:nvPr/>
        </p:nvCxnSpPr>
        <p:spPr>
          <a:xfrm>
            <a:off x="0" y="804523"/>
            <a:ext cx="11827042" cy="0"/>
          </a:xfrm>
          <a:prstGeom prst="line">
            <a:avLst/>
          </a:prstGeom>
          <a:ln w="38100">
            <a:gradFill flip="none" rotWithShape="1">
              <a:gsLst>
                <a:gs pos="100000">
                  <a:srgbClr val="F09252"/>
                </a:gs>
                <a:gs pos="70000">
                  <a:schemeClr val="accent2">
                    <a:lumMod val="94000"/>
                  </a:schemeClr>
                </a:gs>
                <a:gs pos="3000">
                  <a:schemeClr val="accent2">
                    <a:lumMod val="60000"/>
                    <a:lumOff val="40000"/>
                  </a:schemeClr>
                </a:gs>
              </a:gsLst>
              <a:lin ang="10200000" scaled="0"/>
              <a:tileRect/>
            </a:gra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scatter chart&#10;&#10;Description automatically generated">
            <a:extLst>
              <a:ext uri="{FF2B5EF4-FFF2-40B4-BE49-F238E27FC236}">
                <a16:creationId xmlns:a16="http://schemas.microsoft.com/office/drawing/2014/main" id="{727C8B4E-5076-4DC8-03C3-F39D24A46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478" y="1298389"/>
            <a:ext cx="7068374" cy="4755088"/>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30CCC950-5074-6970-7E77-95CFDFA423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478" y="1298389"/>
            <a:ext cx="7068374" cy="4755088"/>
          </a:xfrm>
          <a:prstGeom prst="rect">
            <a:avLst/>
          </a:prstGeom>
        </p:spPr>
      </p:pic>
      <p:pic>
        <p:nvPicPr>
          <p:cNvPr id="10" name="Picture 9" descr="A screenshot of a computer&#10;&#10;Description automatically generated with medium confidence">
            <a:extLst>
              <a:ext uri="{FF2B5EF4-FFF2-40B4-BE49-F238E27FC236}">
                <a16:creationId xmlns:a16="http://schemas.microsoft.com/office/drawing/2014/main" id="{B1DF6A4B-15F2-EAD4-2C0E-08EA09D2AC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478" y="1298389"/>
            <a:ext cx="7068374" cy="4755088"/>
          </a:xfrm>
          <a:prstGeom prst="rect">
            <a:avLst/>
          </a:prstGeom>
        </p:spPr>
      </p:pic>
      <p:pic>
        <p:nvPicPr>
          <p:cNvPr id="17" name="Picture 16">
            <a:extLst>
              <a:ext uri="{FF2B5EF4-FFF2-40B4-BE49-F238E27FC236}">
                <a16:creationId xmlns:a16="http://schemas.microsoft.com/office/drawing/2014/main" id="{EDB69073-BE73-8310-B163-F97E2D955C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0478" y="1298389"/>
            <a:ext cx="7068374" cy="4755087"/>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E7EA456-5F8B-31F8-A83B-0F034C2BB888}"/>
                  </a:ext>
                </a:extLst>
              </p:cNvPr>
              <p:cNvSpPr txBox="1"/>
              <p:nvPr/>
            </p:nvSpPr>
            <p:spPr>
              <a:xfrm>
                <a:off x="8249478" y="3395033"/>
                <a:ext cx="3514315" cy="129734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This is the first demonstration so far showing signal enhancement with </a:t>
                </a:r>
                <a14:m>
                  <m:oMath xmlns:m="http://schemas.openxmlformats.org/officeDocument/2006/math">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IN"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n-IN"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n</m:t>
                        </m:r>
                      </m:e>
                    </m:d>
                  </m:oMath>
                </a14:m>
                <a:r>
                  <a:rPr kumimoji="0" lang="en-US" sz="18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 = </a:t>
                </a:r>
                <a14:m>
                  <m:oMath xmlns:m="http://schemas.openxmlformats.org/officeDocument/2006/math">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IN"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e>
                    </m:d>
                    <m:r>
                      <a:rPr kumimoji="0" lang="en-IN"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a14:m>
                <a:r>
                  <a:rPr kumimoji="0" lang="en-IN" sz="1800" b="0" i="0" u="none" strike="noStrike" kern="1200" cap="none" spc="0" normalizeH="0" baseline="0" noProof="0" dirty="0" err="1">
                    <a:ln>
                      <a:noFill/>
                    </a:ln>
                    <a:solidFill>
                      <a:prstClr val="black"/>
                    </a:solidFill>
                    <a:effectLst/>
                    <a:uLnTx/>
                    <a:uFillTx/>
                    <a:latin typeface="Helvetica Light" panose="020B0403020202020204" pitchFamily="34" charset="0"/>
                    <a:ea typeface="+mn-ea"/>
                    <a:cs typeface="+mn-cs"/>
                  </a:rPr>
                  <a:t>Fock</a:t>
                </a:r>
                <a:r>
                  <a:rPr kumimoji="0" lang="en-IN" sz="18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 state</a:t>
                </a:r>
              </a:p>
            </p:txBody>
          </p:sp>
        </mc:Choice>
        <mc:Fallback xmlns="">
          <p:sp>
            <p:nvSpPr>
              <p:cNvPr id="18" name="TextBox 17">
                <a:extLst>
                  <a:ext uri="{FF2B5EF4-FFF2-40B4-BE49-F238E27FC236}">
                    <a16:creationId xmlns:a16="http://schemas.microsoft.com/office/drawing/2014/main" id="{2E7EA456-5F8B-31F8-A83B-0F034C2BB888}"/>
                  </a:ext>
                </a:extLst>
              </p:cNvPr>
              <p:cNvSpPr txBox="1">
                <a:spLocks noRot="1" noChangeAspect="1" noMove="1" noResize="1" noEditPoints="1" noAdjustHandles="1" noChangeArrowheads="1" noChangeShapeType="1" noTextEdit="1"/>
              </p:cNvSpPr>
              <p:nvPr/>
            </p:nvSpPr>
            <p:spPr>
              <a:xfrm>
                <a:off x="8249478" y="3395033"/>
                <a:ext cx="3514315" cy="1297343"/>
              </a:xfrm>
              <a:prstGeom prst="rect">
                <a:avLst/>
              </a:prstGeom>
              <a:blipFill>
                <a:blip r:embed="rId7"/>
                <a:stretch>
                  <a:fillRect l="-1439" r="-2878" b="-47573"/>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DA68E7A6-A823-8793-BB31-18472AB42A6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94596" y="1293627"/>
            <a:ext cx="7068372" cy="4755087"/>
          </a:xfrm>
          <a:prstGeom prst="rect">
            <a:avLst/>
          </a:prstGeom>
        </p:spPr>
      </p:pic>
      <p:sp>
        <p:nvSpPr>
          <p:cNvPr id="14" name="TextBox 13">
            <a:extLst>
              <a:ext uri="{FF2B5EF4-FFF2-40B4-BE49-F238E27FC236}">
                <a16:creationId xmlns:a16="http://schemas.microsoft.com/office/drawing/2014/main" id="{F9167103-FB69-4DC0-DEAD-F29C031AEC1A}"/>
              </a:ext>
            </a:extLst>
          </p:cNvPr>
          <p:cNvSpPr txBox="1"/>
          <p:nvPr/>
        </p:nvSpPr>
        <p:spPr>
          <a:xfrm>
            <a:off x="8249478" y="4810539"/>
            <a:ext cx="3684105" cy="1754326"/>
          </a:xfrm>
          <a:prstGeom prst="rect">
            <a:avLst/>
          </a:prstGeom>
          <a:noFill/>
        </p:spPr>
        <p:txBody>
          <a:bodyPr wrap="square" rtlCol="0">
            <a:spAutoFit/>
          </a:bodyPr>
          <a:lstStyle/>
          <a:p>
            <a:r>
              <a:rPr lang="en-US" dirty="0"/>
              <a:t>Less than a factor of (n+1) due to measurement inefficiencies, e.g. photon decays during measurement, QND has small demolition probability, etc.  HMM optimized for small background rate </a:t>
            </a:r>
            <a:r>
              <a:rPr lang="en-US" dirty="0" err="1"/>
              <a:t>n</a:t>
            </a:r>
            <a:r>
              <a:rPr lang="en-US" baseline="-25000" dirty="0" err="1"/>
              <a:t>bkgd</a:t>
            </a:r>
            <a:r>
              <a:rPr lang="en-US" dirty="0"/>
              <a:t>&lt;1%</a:t>
            </a:r>
          </a:p>
        </p:txBody>
      </p:sp>
      <p:sp>
        <p:nvSpPr>
          <p:cNvPr id="15" name="TextBox 14">
            <a:extLst>
              <a:ext uri="{FF2B5EF4-FFF2-40B4-BE49-F238E27FC236}">
                <a16:creationId xmlns:a16="http://schemas.microsoft.com/office/drawing/2014/main" id="{8FCF752F-7811-B2A2-A3C7-2DF9A7ED0D63}"/>
              </a:ext>
            </a:extLst>
          </p:cNvPr>
          <p:cNvSpPr txBox="1"/>
          <p:nvPr/>
        </p:nvSpPr>
        <p:spPr>
          <a:xfrm>
            <a:off x="447262" y="6202018"/>
            <a:ext cx="2823209" cy="584775"/>
          </a:xfrm>
          <a:prstGeom prst="rect">
            <a:avLst/>
          </a:prstGeom>
          <a:noFill/>
        </p:spPr>
        <p:txBody>
          <a:bodyPr wrap="none" rtlCol="0">
            <a:spAutoFit/>
          </a:bodyPr>
          <a:lstStyle/>
          <a:p>
            <a:r>
              <a:rPr lang="en-US" sz="1600" dirty="0"/>
              <a:t>Slide/data from Ankur Agrawal,</a:t>
            </a:r>
          </a:p>
          <a:p>
            <a:r>
              <a:rPr lang="en-US" sz="1600" dirty="0"/>
              <a:t>arXiv:2305.03700</a:t>
            </a:r>
          </a:p>
        </p:txBody>
      </p:sp>
      <p:sp>
        <p:nvSpPr>
          <p:cNvPr id="16" name="Right Arrow 15">
            <a:extLst>
              <a:ext uri="{FF2B5EF4-FFF2-40B4-BE49-F238E27FC236}">
                <a16:creationId xmlns:a16="http://schemas.microsoft.com/office/drawing/2014/main" id="{6A030EF9-55FC-5A4C-6527-58ABCEA7B4B1}"/>
              </a:ext>
            </a:extLst>
          </p:cNvPr>
          <p:cNvSpPr/>
          <p:nvPr/>
        </p:nvSpPr>
        <p:spPr>
          <a:xfrm rot="-5400000">
            <a:off x="6912666" y="2658716"/>
            <a:ext cx="2136913" cy="298173"/>
          </a:xfrm>
          <a:prstGeom prst="rightArrow">
            <a:avLst>
              <a:gd name="adj1" fmla="val 50000"/>
              <a:gd name="adj2" fmla="val 491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8031E44-53D7-5CAF-8EB9-EB85EA1ECE6E}"/>
              </a:ext>
            </a:extLst>
          </p:cNvPr>
          <p:cNvSpPr txBox="1"/>
          <p:nvPr/>
        </p:nvSpPr>
        <p:spPr>
          <a:xfrm>
            <a:off x="8249478" y="1946236"/>
            <a:ext cx="2169847"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Increased number of signal photons delivered … for the same applied force</a:t>
            </a:r>
          </a:p>
        </p:txBody>
      </p:sp>
      <p:sp>
        <p:nvSpPr>
          <p:cNvPr id="3" name="Footer Placeholder 2">
            <a:extLst>
              <a:ext uri="{FF2B5EF4-FFF2-40B4-BE49-F238E27FC236}">
                <a16:creationId xmlns:a16="http://schemas.microsoft.com/office/drawing/2014/main" id="{CC8CE704-BB7C-07F1-8A09-8249FF38FC6D}"/>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a:solidFill>
                <a:srgbClr val="000000">
                  <a:tint val="75000"/>
                </a:srgbClr>
              </a:solidFill>
            </a:endParaRPr>
          </a:p>
        </p:txBody>
      </p:sp>
    </p:spTree>
    <p:extLst>
      <p:ext uri="{BB962C8B-B14F-4D97-AF65-F5344CB8AC3E}">
        <p14:creationId xmlns:p14="http://schemas.microsoft.com/office/powerpoint/2010/main" val="287265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773F-8935-07C5-87DF-4F7DF764C960}"/>
              </a:ext>
            </a:extLst>
          </p:cNvPr>
          <p:cNvSpPr>
            <a:spLocks noGrp="1"/>
          </p:cNvSpPr>
          <p:nvPr>
            <p:ph type="title"/>
          </p:nvPr>
        </p:nvSpPr>
        <p:spPr>
          <a:xfrm>
            <a:off x="1915860" y="523484"/>
            <a:ext cx="8709639" cy="685800"/>
          </a:xfrm>
        </p:spPr>
        <p:txBody>
          <a:bodyPr/>
          <a:lstStyle/>
          <a:p>
            <a:r>
              <a:rPr lang="en-US" sz="4000" dirty="0"/>
              <a:t>Thank you for your attention!</a:t>
            </a:r>
            <a:br>
              <a:rPr lang="en-US" dirty="0"/>
            </a:br>
            <a:r>
              <a:rPr lang="en-US" dirty="0"/>
              <a:t>Also see related news articles:</a:t>
            </a:r>
          </a:p>
        </p:txBody>
      </p:sp>
      <p:sp>
        <p:nvSpPr>
          <p:cNvPr id="4" name="Footer Placeholder 3">
            <a:extLst>
              <a:ext uri="{FF2B5EF4-FFF2-40B4-BE49-F238E27FC236}">
                <a16:creationId xmlns:a16="http://schemas.microsoft.com/office/drawing/2014/main" id="{C884DE5C-5625-713C-2292-5CB97B67B1DA}"/>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A30205A6-E6B9-CFDD-9DF5-F10DBC5AA4BF}"/>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49</a:t>
            </a:fld>
            <a:endParaRPr lang="en-US">
              <a:solidFill>
                <a:srgbClr val="000000">
                  <a:tint val="75000"/>
                </a:srgbClr>
              </a:solidFill>
            </a:endParaRPr>
          </a:p>
        </p:txBody>
      </p:sp>
      <p:pic>
        <p:nvPicPr>
          <p:cNvPr id="6" name="Picture 5">
            <a:extLst>
              <a:ext uri="{FF2B5EF4-FFF2-40B4-BE49-F238E27FC236}">
                <a16:creationId xmlns:a16="http://schemas.microsoft.com/office/drawing/2014/main" id="{8923EF8A-A38C-AF67-C541-E3EBB757B17B}"/>
              </a:ext>
            </a:extLst>
          </p:cNvPr>
          <p:cNvPicPr>
            <a:picLocks noChangeAspect="1"/>
          </p:cNvPicPr>
          <p:nvPr/>
        </p:nvPicPr>
        <p:blipFill>
          <a:blip r:embed="rId2"/>
          <a:stretch>
            <a:fillRect/>
          </a:stretch>
        </p:blipFill>
        <p:spPr>
          <a:xfrm>
            <a:off x="1486931" y="1645527"/>
            <a:ext cx="4783749" cy="3566946"/>
          </a:xfrm>
          <a:prstGeom prst="rect">
            <a:avLst/>
          </a:prstGeom>
        </p:spPr>
      </p:pic>
      <p:sp>
        <p:nvSpPr>
          <p:cNvPr id="7" name="TextBox 6">
            <a:extLst>
              <a:ext uri="{FF2B5EF4-FFF2-40B4-BE49-F238E27FC236}">
                <a16:creationId xmlns:a16="http://schemas.microsoft.com/office/drawing/2014/main" id="{F3BD08B7-7C9F-C6BB-DD1B-89E10C56B838}"/>
              </a:ext>
            </a:extLst>
          </p:cNvPr>
          <p:cNvSpPr txBox="1"/>
          <p:nvPr/>
        </p:nvSpPr>
        <p:spPr>
          <a:xfrm>
            <a:off x="1960267" y="5496764"/>
            <a:ext cx="2544351" cy="369332"/>
          </a:xfrm>
          <a:prstGeom prst="rect">
            <a:avLst/>
          </a:prstGeom>
          <a:noFill/>
        </p:spPr>
        <p:txBody>
          <a:bodyPr wrap="none" rtlCol="0">
            <a:spAutoFit/>
          </a:bodyPr>
          <a:lstStyle/>
          <a:p>
            <a:r>
              <a:rPr lang="en-US" dirty="0">
                <a:latin typeface="Arial"/>
                <a:cs typeface="Arial"/>
              </a:rPr>
              <a:t>Science, April 28, 2022</a:t>
            </a:r>
          </a:p>
        </p:txBody>
      </p:sp>
      <p:pic>
        <p:nvPicPr>
          <p:cNvPr id="8" name="Picture 7">
            <a:extLst>
              <a:ext uri="{FF2B5EF4-FFF2-40B4-BE49-F238E27FC236}">
                <a16:creationId xmlns:a16="http://schemas.microsoft.com/office/drawing/2014/main" id="{2B3D4C36-829B-54B4-B151-9D04A7882B14}"/>
              </a:ext>
            </a:extLst>
          </p:cNvPr>
          <p:cNvPicPr>
            <a:picLocks noChangeAspect="1"/>
          </p:cNvPicPr>
          <p:nvPr/>
        </p:nvPicPr>
        <p:blipFill>
          <a:blip r:embed="rId3"/>
          <a:stretch>
            <a:fillRect/>
          </a:stretch>
        </p:blipFill>
        <p:spPr>
          <a:xfrm>
            <a:off x="5896881" y="1645527"/>
            <a:ext cx="4625557" cy="3566946"/>
          </a:xfrm>
          <a:prstGeom prst="rect">
            <a:avLst/>
          </a:prstGeom>
        </p:spPr>
      </p:pic>
      <p:sp>
        <p:nvSpPr>
          <p:cNvPr id="9" name="TextBox 8">
            <a:extLst>
              <a:ext uri="{FF2B5EF4-FFF2-40B4-BE49-F238E27FC236}">
                <a16:creationId xmlns:a16="http://schemas.microsoft.com/office/drawing/2014/main" id="{CDC00095-394E-F63A-D0E9-420206212CA3}"/>
              </a:ext>
            </a:extLst>
          </p:cNvPr>
          <p:cNvSpPr txBox="1"/>
          <p:nvPr/>
        </p:nvSpPr>
        <p:spPr>
          <a:xfrm>
            <a:off x="6908784" y="5487792"/>
            <a:ext cx="2843664" cy="369332"/>
          </a:xfrm>
          <a:prstGeom prst="rect">
            <a:avLst/>
          </a:prstGeom>
          <a:noFill/>
        </p:spPr>
        <p:txBody>
          <a:bodyPr wrap="none" rtlCol="0">
            <a:spAutoFit/>
          </a:bodyPr>
          <a:lstStyle/>
          <a:p>
            <a:r>
              <a:rPr lang="en-US" dirty="0">
                <a:latin typeface="Arial"/>
                <a:cs typeface="Arial"/>
              </a:rPr>
              <a:t>Physics Today, June 2019</a:t>
            </a:r>
          </a:p>
        </p:txBody>
      </p:sp>
    </p:spTree>
    <p:extLst>
      <p:ext uri="{BB962C8B-B14F-4D97-AF65-F5344CB8AC3E}">
        <p14:creationId xmlns:p14="http://schemas.microsoft.com/office/powerpoint/2010/main" val="2137873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B86BC-B073-C748-B58D-D4683010CE62}"/>
              </a:ext>
            </a:extLst>
          </p:cNvPr>
          <p:cNvSpPr>
            <a:spLocks noGrp="1"/>
          </p:cNvSpPr>
          <p:nvPr>
            <p:ph type="title"/>
          </p:nvPr>
        </p:nvSpPr>
        <p:spPr>
          <a:xfrm>
            <a:off x="1326998" y="33776"/>
            <a:ext cx="6211226" cy="813544"/>
          </a:xfrm>
        </p:spPr>
        <p:txBody>
          <a:bodyPr>
            <a:normAutofit/>
          </a:bodyPr>
          <a:lstStyle/>
          <a:p>
            <a:r>
              <a:rPr lang="en-US" dirty="0">
                <a:latin typeface="Arial" panose="020B0604020202020204" pitchFamily="34" charset="0"/>
                <a:cs typeface="Arial" panose="020B0604020202020204" pitchFamily="34" charset="0"/>
              </a:rPr>
              <a:t>Thermal noise power spectral density</a:t>
            </a:r>
          </a:p>
        </p:txBody>
      </p:sp>
      <p:sp>
        <p:nvSpPr>
          <p:cNvPr id="4" name="Footer Placeholder 3">
            <a:extLst>
              <a:ext uri="{FF2B5EF4-FFF2-40B4-BE49-F238E27FC236}">
                <a16:creationId xmlns:a16="http://schemas.microsoft.com/office/drawing/2014/main" id="{68B27670-DD05-C542-874B-908EDDAA3382}"/>
              </a:ext>
            </a:extLst>
          </p:cNvPr>
          <p:cNvSpPr>
            <a:spLocks noGrp="1"/>
          </p:cNvSpPr>
          <p:nvPr>
            <p:ph type="ftr" sz="quarter" idx="11"/>
          </p:nvPr>
        </p:nvSpPr>
        <p:spPr/>
        <p:txBody>
          <a:bodyPr/>
          <a:lstStyle/>
          <a:p>
            <a:r>
              <a:rPr lang="es-ES_tradnl">
                <a:solidFill>
                  <a:prstClr val="black">
                    <a:tint val="75000"/>
                  </a:prstClr>
                </a:solidFill>
              </a:rPr>
              <a:t>Aaron S. Chou, USQIS Summer School 2023</a:t>
            </a: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4EFED13-A2D4-1141-B6E8-1375A2B5EF35}"/>
              </a:ext>
            </a:extLst>
          </p:cNvPr>
          <p:cNvSpPr>
            <a:spLocks noGrp="1"/>
          </p:cNvSpPr>
          <p:nvPr>
            <p:ph type="sldNum" sz="quarter" idx="12"/>
          </p:nvPr>
        </p:nvSpPr>
        <p:spPr>
          <a:xfrm>
            <a:off x="8077200" y="6356351"/>
            <a:ext cx="2133600" cy="365125"/>
          </a:xfrm>
          <a:prstGeom prst="rect">
            <a:avLst/>
          </a:prstGeom>
        </p:spPr>
        <p:txBody>
          <a:bodyPr vert="horz" wrap="square" lIns="91434" tIns="45717" rIns="91434" bIns="45717"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Calibri"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F987D3-C84C-1B43-ACDC-64E0C8D0B1E8}" type="slidenum">
              <a:rPr lang="en-US" smtClean="0"/>
              <a:pPr/>
              <a:t>5</a:t>
            </a:fld>
            <a:endParaRPr lang="en-US">
              <a:solidFill>
                <a:prstClr val="black">
                  <a:tint val="75000"/>
                </a:prstClr>
              </a:solidFill>
            </a:endParaRPr>
          </a:p>
        </p:txBody>
      </p:sp>
      <p:pic>
        <p:nvPicPr>
          <p:cNvPr id="6" name="Picture 5">
            <a:extLst>
              <a:ext uri="{FF2B5EF4-FFF2-40B4-BE49-F238E27FC236}">
                <a16:creationId xmlns:a16="http://schemas.microsoft.com/office/drawing/2014/main" id="{AEB73B79-BFE0-484F-A99F-7B88A8E69AB2}"/>
              </a:ext>
            </a:extLst>
          </p:cNvPr>
          <p:cNvPicPr>
            <a:picLocks noChangeAspect="1"/>
          </p:cNvPicPr>
          <p:nvPr/>
        </p:nvPicPr>
        <p:blipFill>
          <a:blip r:embed="rId2"/>
          <a:stretch>
            <a:fillRect/>
          </a:stretch>
        </p:blipFill>
        <p:spPr>
          <a:xfrm>
            <a:off x="2258238" y="2220330"/>
            <a:ext cx="6885762" cy="2548467"/>
          </a:xfrm>
          <a:prstGeom prst="rect">
            <a:avLst/>
          </a:prstGeom>
        </p:spPr>
      </p:pic>
      <p:sp>
        <p:nvSpPr>
          <p:cNvPr id="9" name="TextBox 8">
            <a:extLst>
              <a:ext uri="{FF2B5EF4-FFF2-40B4-BE49-F238E27FC236}">
                <a16:creationId xmlns:a16="http://schemas.microsoft.com/office/drawing/2014/main" id="{EE40283E-DE29-CB4E-AEBC-409AEDBC3478}"/>
              </a:ext>
            </a:extLst>
          </p:cNvPr>
          <p:cNvSpPr txBox="1"/>
          <p:nvPr/>
        </p:nvSpPr>
        <p:spPr>
          <a:xfrm>
            <a:off x="908079" y="1069925"/>
            <a:ext cx="10544219" cy="369332"/>
          </a:xfrm>
          <a:prstGeom prst="rect">
            <a:avLst/>
          </a:prstGeom>
          <a:noFill/>
        </p:spPr>
        <p:txBody>
          <a:bodyPr wrap="square" rtlCol="0">
            <a:spAutoFit/>
          </a:bodyPr>
          <a:lstStyle/>
          <a:p>
            <a:r>
              <a:rPr lang="en-US" dirty="0"/>
              <a:t>Bose-Einstein thermal population of blackbody photons on a 1-dim transmission line, + zero point fluctuations: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95B4564-4101-8042-B059-BB43B3946F63}"/>
                  </a:ext>
                </a:extLst>
              </p:cNvPr>
              <p:cNvSpPr txBox="1"/>
              <p:nvPr/>
            </p:nvSpPr>
            <p:spPr>
              <a:xfrm>
                <a:off x="1139837" y="4923964"/>
                <a:ext cx="10080701" cy="1477328"/>
              </a:xfrm>
              <a:prstGeom prst="rect">
                <a:avLst/>
              </a:prstGeom>
              <a:noFill/>
            </p:spPr>
            <p:txBody>
              <a:bodyPr wrap="square" rtlCol="0">
                <a:spAutoFit/>
              </a:bodyPr>
              <a:lstStyle/>
              <a:p>
                <a:r>
                  <a:rPr lang="en-US" dirty="0"/>
                  <a:t>Energy/mode = </a:t>
                </a:r>
                <a:r>
                  <a:rPr lang="en-US" dirty="0" err="1"/>
                  <a:t>kT</a:t>
                </a:r>
                <a:r>
                  <a:rPr lang="en-US" dirty="0"/>
                  <a:t>   (½ </a:t>
                </a:r>
                <a:r>
                  <a:rPr lang="en-US" dirty="0" err="1"/>
                  <a:t>kT</a:t>
                </a:r>
                <a:r>
                  <a:rPr lang="en-US" dirty="0"/>
                  <a:t> for each quadrature).</a:t>
                </a:r>
              </a:p>
              <a:p>
                <a:r>
                  <a:rPr lang="en-US" dirty="0"/>
                  <a:t>Modes of linewidth </a:t>
                </a:r>
                <a14:m>
                  <m:oMath xmlns:m="http://schemas.openxmlformats.org/officeDocument/2006/math">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f</m:t>
                    </m:r>
                    <m:r>
                      <a:rPr lang="en-US" i="1">
                        <a:latin typeface="Cambria Math" panose="02040503050406030204" pitchFamily="18" charset="0"/>
                        <a:ea typeface="Cambria Math" panose="02040503050406030204" pitchFamily="18" charset="0"/>
                      </a:rPr>
                      <m:t> </m:t>
                    </m:r>
                  </m:oMath>
                </a14:m>
                <a:r>
                  <a:rPr lang="en-US" dirty="0"/>
                  <a:t>are defined by the integration time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t </a:t>
                </a:r>
                <a:r>
                  <a:rPr lang="en-US" dirty="0">
                    <a:sym typeface="Wingdings" pitchFamily="2" charset="2"/>
                  </a:rPr>
                  <a:t>= 1/(2</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f</m:t>
                    </m:r>
                    <m:r>
                      <a:rPr lang="en-US">
                        <a:latin typeface="Cambria Math" panose="02040503050406030204" pitchFamily="18" charset="0"/>
                        <a:ea typeface="Cambria Math" panose="02040503050406030204" pitchFamily="18" charset="0"/>
                      </a:rPr>
                      <m:t>)</m:t>
                    </m:r>
                  </m:oMath>
                </a14:m>
                <a:r>
                  <a:rPr lang="en-US" dirty="0"/>
                  <a:t> required to resolve these modes.  This defines the “Hilbert space.”</a:t>
                </a:r>
              </a:p>
              <a:p>
                <a:pPr marL="2114550" lvl="4" indent="-285750">
                  <a:buFont typeface="Wingdings" pitchFamily="2" charset="2"/>
                  <a:buChar char="à"/>
                </a:pPr>
                <a:r>
                  <a:rPr lang="en-US" b="1" dirty="0"/>
                  <a:t>Thermal noise power emitted from each mode P = </a:t>
                </a:r>
                <a:r>
                  <a:rPr lang="en-US" b="1" dirty="0" err="1"/>
                  <a:t>kT</a:t>
                </a:r>
                <a:r>
                  <a:rPr lang="en-US" b="1" dirty="0">
                    <a:ea typeface="Cambria Math" panose="02040503050406030204" pitchFamily="18" charset="0"/>
                  </a:rPr>
                  <a:t> </a:t>
                </a:r>
                <a14:m>
                  <m:oMath xmlns:m="http://schemas.openxmlformats.org/officeDocument/2006/math">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𝐟</m:t>
                    </m:r>
                    <m:r>
                      <a:rPr lang="en-US" b="1" i="0" smtClean="0">
                        <a:latin typeface="Cambria Math" panose="02040503050406030204" pitchFamily="18" charset="0"/>
                        <a:ea typeface="Cambria Math" panose="02040503050406030204" pitchFamily="18" charset="0"/>
                      </a:rPr>
                      <m:t>.</m:t>
                    </m:r>
                  </m:oMath>
                </a14:m>
                <a:endParaRPr lang="en-US" b="1" dirty="0">
                  <a:ea typeface="Cambria Math" panose="02040503050406030204" pitchFamily="18" charset="0"/>
                </a:endParaRPr>
              </a:p>
              <a:p>
                <a:pPr marL="2114550" lvl="4" indent="-285750">
                  <a:buFont typeface="Wingdings" pitchFamily="2" charset="2"/>
                  <a:buChar char="à"/>
                </a:pPr>
                <a:r>
                  <a:rPr lang="en-US" b="1" dirty="0"/>
                  <a:t>At T=0, replace </a:t>
                </a:r>
                <a:r>
                  <a:rPr lang="en-US" b="1" dirty="0" err="1"/>
                  <a:t>kT</a:t>
                </a:r>
                <a:r>
                  <a:rPr lang="en-US" b="1" dirty="0"/>
                  <a:t> with quantum noise P = hf </a:t>
                </a:r>
                <a14:m>
                  <m:oMath xmlns:m="http://schemas.openxmlformats.org/officeDocument/2006/math">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𝐟</m:t>
                    </m:r>
                  </m:oMath>
                </a14:m>
                <a:r>
                  <a:rPr lang="en-US" b="1" dirty="0"/>
                  <a:t>.</a:t>
                </a:r>
              </a:p>
            </p:txBody>
          </p:sp>
        </mc:Choice>
        <mc:Fallback xmlns="">
          <p:sp>
            <p:nvSpPr>
              <p:cNvPr id="10" name="TextBox 9">
                <a:extLst>
                  <a:ext uri="{FF2B5EF4-FFF2-40B4-BE49-F238E27FC236}">
                    <a16:creationId xmlns:a16="http://schemas.microsoft.com/office/drawing/2014/main" id="{D95B4564-4101-8042-B059-BB43B3946F63}"/>
                  </a:ext>
                </a:extLst>
              </p:cNvPr>
              <p:cNvSpPr txBox="1">
                <a:spLocks noRot="1" noChangeAspect="1" noMove="1" noResize="1" noEditPoints="1" noAdjustHandles="1" noChangeArrowheads="1" noChangeShapeType="1" noTextEdit="1"/>
              </p:cNvSpPr>
              <p:nvPr/>
            </p:nvSpPr>
            <p:spPr>
              <a:xfrm>
                <a:off x="1139837" y="4923964"/>
                <a:ext cx="10080701" cy="1477328"/>
              </a:xfrm>
              <a:prstGeom prst="rect">
                <a:avLst/>
              </a:prstGeom>
              <a:blipFill>
                <a:blip r:embed="rId3"/>
                <a:stretch>
                  <a:fillRect l="-503" t="-1695" b="-5085"/>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7382745D-3D2A-A142-8025-0603446F9012}"/>
              </a:ext>
            </a:extLst>
          </p:cNvPr>
          <p:cNvSpPr txBox="1"/>
          <p:nvPr/>
        </p:nvSpPr>
        <p:spPr>
          <a:xfrm rot="-5400000">
            <a:off x="1448004" y="2676892"/>
            <a:ext cx="982128" cy="369332"/>
          </a:xfrm>
          <a:prstGeom prst="rect">
            <a:avLst/>
          </a:prstGeom>
          <a:noFill/>
        </p:spPr>
        <p:txBody>
          <a:bodyPr wrap="none" rtlCol="0">
            <a:spAutoFit/>
          </a:bodyPr>
          <a:lstStyle/>
          <a:p>
            <a:r>
              <a:rPr lang="en-US" dirty="0"/>
              <a:t>PSD/</a:t>
            </a:r>
            <a:r>
              <a:rPr lang="en-US" dirty="0" err="1"/>
              <a:t>kT</a:t>
            </a:r>
            <a:r>
              <a:rPr lang="en-US" dirty="0"/>
              <a:t> </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7EF7267-BDCC-2141-8AC7-12543E76D319}"/>
                  </a:ext>
                </a:extLst>
              </p:cNvPr>
              <p:cNvSpPr txBox="1"/>
              <p:nvPr/>
            </p:nvSpPr>
            <p:spPr>
              <a:xfrm>
                <a:off x="3419639" y="1523540"/>
                <a:ext cx="3905775" cy="541623"/>
              </a:xfrm>
              <a:prstGeom prst="rect">
                <a:avLst/>
              </a:prstGeom>
              <a:noFill/>
            </p:spPr>
            <p:txBody>
              <a:bodyPr wrap="square" rtlCol="0">
                <a:spAutoFit/>
              </a:bodyPr>
              <a:lstStyle/>
              <a:p>
                <a14:m>
                  <m:oMath xmlns:m="http://schemas.openxmlformats.org/officeDocument/2006/math">
                    <m:r>
                      <a:rPr lang="en-US" sz="2000" i="1">
                        <a:latin typeface="Cambria Math" panose="02040503050406030204" pitchFamily="18" charset="0"/>
                      </a:rPr>
                      <m:t>𝑛</m:t>
                    </m:r>
                    <m:d>
                      <m:dPr>
                        <m:ctrlPr>
                          <a:rPr lang="en-US" sz="2000" i="1">
                            <a:latin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𝜔</m:t>
                        </m:r>
                      </m:e>
                    </m:d>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2</m:t>
                        </m:r>
                      </m:den>
                    </m:f>
                    <m:func>
                      <m:funcPr>
                        <m:ctrlPr>
                          <a:rPr lang="en-US" sz="2000" i="1">
                            <a:latin typeface="Cambria Math" panose="02040503050406030204" pitchFamily="18" charset="0"/>
                            <a:ea typeface="Cambria Math" panose="02040503050406030204" pitchFamily="18" charset="0"/>
                          </a:rPr>
                        </m:ctrlPr>
                      </m:funcPr>
                      <m:fName>
                        <m:r>
                          <m:rPr>
                            <m:sty m:val="p"/>
                          </m:rPr>
                          <a:rPr lang="en-US" sz="2000">
                            <a:latin typeface="Cambria Math" panose="02040503050406030204" pitchFamily="18" charset="0"/>
                            <a:ea typeface="Cambria Math" panose="02040503050406030204" pitchFamily="18" charset="0"/>
                          </a:rPr>
                          <m:t>coth</m:t>
                        </m:r>
                      </m:fName>
                      <m:e>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ℏ</m:t>
                            </m:r>
                            <m:r>
                              <a:rPr lang="en-US" sz="2000" i="1">
                                <a:latin typeface="Cambria Math" panose="02040503050406030204" pitchFamily="18" charset="0"/>
                                <a:ea typeface="Cambria Math" panose="02040503050406030204" pitchFamily="18" charset="0"/>
                              </a:rPr>
                              <m:t>𝜔</m:t>
                            </m:r>
                          </m:num>
                          <m:den>
                            <m:r>
                              <a:rPr lang="en-US" sz="2000" i="1">
                                <a:latin typeface="Cambria Math" panose="02040503050406030204" pitchFamily="18" charset="0"/>
                                <a:ea typeface="Cambria Math" panose="02040503050406030204" pitchFamily="18" charset="0"/>
                              </a:rPr>
                              <m:t>2</m:t>
                            </m:r>
                            <m:r>
                              <a:rPr lang="en-US" sz="2000" i="1">
                                <a:latin typeface="Cambria Math" panose="02040503050406030204" pitchFamily="18" charset="0"/>
                                <a:ea typeface="Cambria Math" panose="02040503050406030204" pitchFamily="18" charset="0"/>
                              </a:rPr>
                              <m:t>𝑘𝑇</m:t>
                            </m:r>
                          </m:den>
                        </m:f>
                      </m:e>
                    </m:func>
                    <m:r>
                      <a:rPr lang="en-US" sz="2000" dirty="0">
                        <a:latin typeface="Cambria Math" panose="02040503050406030204" pitchFamily="18" charset="0"/>
                      </a:rPr>
                      <m:t>=</m:t>
                    </m:r>
                    <m:f>
                      <m:fPr>
                        <m:ctrlPr>
                          <a:rPr lang="en-US" sz="2000" i="1" dirty="0">
                            <a:latin typeface="Cambria Math" panose="02040503050406030204" pitchFamily="18" charset="0"/>
                          </a:rPr>
                        </m:ctrlPr>
                      </m:fPr>
                      <m:num>
                        <m:r>
                          <a:rPr lang="en-US" sz="2000" i="1" dirty="0">
                            <a:latin typeface="Cambria Math" panose="02040503050406030204" pitchFamily="18" charset="0"/>
                          </a:rPr>
                          <m:t>1</m:t>
                        </m:r>
                      </m:num>
                      <m:den>
                        <m:sSup>
                          <m:sSupPr>
                            <m:ctrlPr>
                              <a:rPr lang="en-US" sz="2000" i="1" dirty="0">
                                <a:latin typeface="Cambria Math" panose="02040503050406030204" pitchFamily="18" charset="0"/>
                              </a:rPr>
                            </m:ctrlPr>
                          </m:sSupPr>
                          <m:e>
                            <m:r>
                              <a:rPr lang="en-US" sz="2000" i="1" dirty="0">
                                <a:latin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ℏ</m:t>
                            </m:r>
                            <m:r>
                              <a:rPr lang="en-US" sz="2000" i="1" dirty="0">
                                <a:latin typeface="Cambria Math" panose="02040503050406030204" pitchFamily="18" charset="0"/>
                                <a:ea typeface="Cambria Math" panose="02040503050406030204" pitchFamily="18" charset="0"/>
                              </a:rPr>
                              <m:t>𝜔</m:t>
                            </m:r>
                            <m:r>
                              <a:rPr lang="en-US" sz="2000" i="1" dirty="0">
                                <a:latin typeface="Cambria Math" panose="02040503050406030204" pitchFamily="18" charset="0"/>
                                <a:ea typeface="Cambria Math" panose="02040503050406030204" pitchFamily="18" charset="0"/>
                              </a:rPr>
                              <m:t>/</m:t>
                            </m:r>
                            <m:r>
                              <a:rPr lang="en-US" sz="2000" i="1" dirty="0">
                                <a:latin typeface="Cambria Math" panose="02040503050406030204" pitchFamily="18" charset="0"/>
                                <a:ea typeface="Cambria Math" panose="02040503050406030204" pitchFamily="18" charset="0"/>
                              </a:rPr>
                              <m:t>𝑘𝑇</m:t>
                            </m:r>
                          </m:sup>
                        </m:sSup>
                        <m:r>
                          <a:rPr lang="en-US" sz="2000" i="1" dirty="0">
                            <a:latin typeface="Cambria Math" panose="02040503050406030204" pitchFamily="18" charset="0"/>
                          </a:rPr>
                          <m:t>−1</m:t>
                        </m:r>
                      </m:den>
                    </m:f>
                    <m:r>
                      <a:rPr lang="en-US" sz="2000" i="1" dirty="0">
                        <a:latin typeface="Cambria Math" panose="02040503050406030204" pitchFamily="18" charset="0"/>
                      </a:rPr>
                      <m:t>+</m:t>
                    </m:r>
                    <m:f>
                      <m:fPr>
                        <m:ctrlPr>
                          <a:rPr lang="en-US" sz="2000" i="1" dirty="0">
                            <a:latin typeface="Cambria Math" panose="02040503050406030204" pitchFamily="18" charset="0"/>
                          </a:rPr>
                        </m:ctrlPr>
                      </m:fPr>
                      <m:num>
                        <m:r>
                          <a:rPr lang="en-US" sz="2000" i="1" dirty="0">
                            <a:latin typeface="Cambria Math" panose="02040503050406030204" pitchFamily="18" charset="0"/>
                          </a:rPr>
                          <m:t>1</m:t>
                        </m:r>
                      </m:num>
                      <m:den>
                        <m:r>
                          <a:rPr lang="en-US" sz="2000" i="1" dirty="0">
                            <a:latin typeface="Cambria Math" panose="02040503050406030204" pitchFamily="18" charset="0"/>
                          </a:rPr>
                          <m:t>2</m:t>
                        </m:r>
                      </m:den>
                    </m:f>
                  </m:oMath>
                </a14:m>
                <a:r>
                  <a:rPr lang="en-US" dirty="0"/>
                  <a:t>  </a:t>
                </a:r>
              </a:p>
            </p:txBody>
          </p:sp>
        </mc:Choice>
        <mc:Fallback xmlns="">
          <p:sp>
            <p:nvSpPr>
              <p:cNvPr id="13" name="TextBox 12">
                <a:extLst>
                  <a:ext uri="{FF2B5EF4-FFF2-40B4-BE49-F238E27FC236}">
                    <a16:creationId xmlns:a16="http://schemas.microsoft.com/office/drawing/2014/main" id="{27EF7267-BDCC-2141-8AC7-12543E76D319}"/>
                  </a:ext>
                </a:extLst>
              </p:cNvPr>
              <p:cNvSpPr txBox="1">
                <a:spLocks noRot="1" noChangeAspect="1" noMove="1" noResize="1" noEditPoints="1" noAdjustHandles="1" noChangeArrowheads="1" noChangeShapeType="1" noTextEdit="1"/>
              </p:cNvSpPr>
              <p:nvPr/>
            </p:nvSpPr>
            <p:spPr>
              <a:xfrm>
                <a:off x="3419639" y="1523540"/>
                <a:ext cx="3905775" cy="541623"/>
              </a:xfrm>
              <a:prstGeom prst="rect">
                <a:avLst/>
              </a:prstGeom>
              <a:blipFill>
                <a:blip r:embed="rId4"/>
                <a:stretch>
                  <a:fillRect b="-232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8027742-918C-0B1F-9497-31557C1FA99E}"/>
              </a:ext>
            </a:extLst>
          </p:cNvPr>
          <p:cNvSpPr txBox="1"/>
          <p:nvPr/>
        </p:nvSpPr>
        <p:spPr>
          <a:xfrm>
            <a:off x="1452991" y="1626882"/>
            <a:ext cx="1903085" cy="369332"/>
          </a:xfrm>
          <a:prstGeom prst="rect">
            <a:avLst/>
          </a:prstGeom>
          <a:noFill/>
        </p:spPr>
        <p:txBody>
          <a:bodyPr wrap="none" rtlCol="0">
            <a:spAutoFit/>
          </a:bodyPr>
          <a:lstStyle/>
          <a:p>
            <a:r>
              <a:rPr lang="en-US" sz="1800" dirty="0">
                <a:latin typeface="Arial"/>
                <a:cs typeface="Arial"/>
              </a:rPr>
              <a:t># photons/mode:</a:t>
            </a:r>
          </a:p>
        </p:txBody>
      </p:sp>
      <p:sp>
        <p:nvSpPr>
          <p:cNvPr id="12" name="TextBox 11">
            <a:extLst>
              <a:ext uri="{FF2B5EF4-FFF2-40B4-BE49-F238E27FC236}">
                <a16:creationId xmlns:a16="http://schemas.microsoft.com/office/drawing/2014/main" id="{9BE6C913-450B-F7AD-177A-DFC74A6EEE2C}"/>
              </a:ext>
            </a:extLst>
          </p:cNvPr>
          <p:cNvSpPr txBox="1"/>
          <p:nvPr/>
        </p:nvSpPr>
        <p:spPr>
          <a:xfrm>
            <a:off x="9026911" y="3105834"/>
            <a:ext cx="2960649" cy="646331"/>
          </a:xfrm>
          <a:prstGeom prst="rect">
            <a:avLst/>
          </a:prstGeom>
          <a:noFill/>
        </p:spPr>
        <p:txBody>
          <a:bodyPr wrap="square">
            <a:spAutoFit/>
          </a:bodyPr>
          <a:lstStyle/>
          <a:p>
            <a:r>
              <a:rPr lang="en-US" dirty="0"/>
              <a:t>https://</a:t>
            </a:r>
            <a:r>
              <a:rPr lang="en-US" dirty="0" err="1"/>
              <a:t>en.wikipedia.org</a:t>
            </a:r>
            <a:r>
              <a:rPr lang="en-US" dirty="0"/>
              <a:t>/wiki/Johnson–</a:t>
            </a:r>
            <a:r>
              <a:rPr lang="en-US" dirty="0" err="1"/>
              <a:t>Nyquist_noise</a:t>
            </a:r>
            <a:endParaRPr lang="en-US" dirty="0"/>
          </a:p>
        </p:txBody>
      </p:sp>
    </p:spTree>
    <p:extLst>
      <p:ext uri="{BB962C8B-B14F-4D97-AF65-F5344CB8AC3E}">
        <p14:creationId xmlns:p14="http://schemas.microsoft.com/office/powerpoint/2010/main" val="33506030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E889A-E814-720D-8521-E62086D6877D}"/>
              </a:ext>
            </a:extLst>
          </p:cNvPr>
          <p:cNvSpPr>
            <a:spLocks noGrp="1"/>
          </p:cNvSpPr>
          <p:nvPr>
            <p:ph type="title"/>
          </p:nvPr>
        </p:nvSpPr>
        <p:spPr/>
        <p:txBody>
          <a:bodyPr/>
          <a:lstStyle/>
          <a:p>
            <a:r>
              <a:rPr lang="en-US" dirty="0"/>
              <a:t>Backup slides</a:t>
            </a:r>
          </a:p>
        </p:txBody>
      </p:sp>
      <p:sp>
        <p:nvSpPr>
          <p:cNvPr id="4" name="Footer Placeholder 3">
            <a:extLst>
              <a:ext uri="{FF2B5EF4-FFF2-40B4-BE49-F238E27FC236}">
                <a16:creationId xmlns:a16="http://schemas.microsoft.com/office/drawing/2014/main" id="{17FF638F-9366-B238-5BEC-35D92080142D}"/>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74602BDB-192A-4BF8-F013-AFFD6FF91088}"/>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50</a:t>
            </a:fld>
            <a:endParaRPr lang="en-US">
              <a:solidFill>
                <a:srgbClr val="000000">
                  <a:tint val="75000"/>
                </a:srgbClr>
              </a:solidFill>
            </a:endParaRPr>
          </a:p>
        </p:txBody>
      </p:sp>
    </p:spTree>
    <p:extLst>
      <p:ext uri="{BB962C8B-B14F-4D97-AF65-F5344CB8AC3E}">
        <p14:creationId xmlns:p14="http://schemas.microsoft.com/office/powerpoint/2010/main" val="1805310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B459-A49A-4B18-6AF5-EC4CDF681CF8}"/>
              </a:ext>
            </a:extLst>
          </p:cNvPr>
          <p:cNvSpPr>
            <a:spLocks noGrp="1"/>
          </p:cNvSpPr>
          <p:nvPr>
            <p:ph type="title"/>
          </p:nvPr>
        </p:nvSpPr>
        <p:spPr>
          <a:xfrm>
            <a:off x="1073808" y="2288189"/>
            <a:ext cx="10266854" cy="685800"/>
          </a:xfrm>
        </p:spPr>
        <p:txBody>
          <a:bodyPr/>
          <a:lstStyle/>
          <a:p>
            <a:r>
              <a:rPr lang="en-US" dirty="0"/>
              <a:t>Topic 4:  Dark matter screwing up solid-state quantum computers</a:t>
            </a:r>
          </a:p>
        </p:txBody>
      </p:sp>
      <p:sp>
        <p:nvSpPr>
          <p:cNvPr id="3" name="Footer Placeholder 2">
            <a:extLst>
              <a:ext uri="{FF2B5EF4-FFF2-40B4-BE49-F238E27FC236}">
                <a16:creationId xmlns:a16="http://schemas.microsoft.com/office/drawing/2014/main" id="{85A14730-0848-7FB3-C321-12D110497A50}"/>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a:solidFill>
                <a:srgbClr val="000000">
                  <a:tint val="75000"/>
                </a:srgbClr>
              </a:solidFill>
            </a:endParaRPr>
          </a:p>
        </p:txBody>
      </p:sp>
      <p:sp>
        <p:nvSpPr>
          <p:cNvPr id="4" name="Slide Number Placeholder 3">
            <a:extLst>
              <a:ext uri="{FF2B5EF4-FFF2-40B4-BE49-F238E27FC236}">
                <a16:creationId xmlns:a16="http://schemas.microsoft.com/office/drawing/2014/main" id="{8BA9E3F4-C19F-9D91-80DC-0D0E5F89C0AA}"/>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51</a:t>
            </a:fld>
            <a:endParaRPr lang="en-US">
              <a:solidFill>
                <a:srgbClr val="000000">
                  <a:tint val="75000"/>
                </a:srgbClr>
              </a:solidFill>
            </a:endParaRPr>
          </a:p>
        </p:txBody>
      </p:sp>
    </p:spTree>
    <p:extLst>
      <p:ext uri="{BB962C8B-B14F-4D97-AF65-F5344CB8AC3E}">
        <p14:creationId xmlns:p14="http://schemas.microsoft.com/office/powerpoint/2010/main" val="2434906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9B5F2-581E-6A86-3188-56EA5CBF6AD3}"/>
              </a:ext>
            </a:extLst>
          </p:cNvPr>
          <p:cNvSpPr>
            <a:spLocks noGrp="1"/>
          </p:cNvSpPr>
          <p:nvPr>
            <p:ph type="title"/>
          </p:nvPr>
        </p:nvSpPr>
        <p:spPr>
          <a:xfrm>
            <a:off x="205490" y="190215"/>
            <a:ext cx="2694130" cy="3109039"/>
          </a:xfrm>
        </p:spPr>
        <p:txBody>
          <a:bodyPr/>
          <a:lstStyle/>
          <a:p>
            <a:r>
              <a:rPr lang="en-US" sz="2400" dirty="0">
                <a:latin typeface="Arial" panose="020B0604020202020204" pitchFamily="34" charset="0"/>
                <a:cs typeface="Arial" panose="020B0604020202020204" pitchFamily="34" charset="0"/>
              </a:rPr>
              <a:t>Dark matter scattering deposits energy to create phonons and/or  quasiparticles in the scattering target</a:t>
            </a:r>
          </a:p>
        </p:txBody>
      </p:sp>
      <p:sp>
        <p:nvSpPr>
          <p:cNvPr id="4" name="Footer Placeholder 3">
            <a:extLst>
              <a:ext uri="{FF2B5EF4-FFF2-40B4-BE49-F238E27FC236}">
                <a16:creationId xmlns:a16="http://schemas.microsoft.com/office/drawing/2014/main" id="{62409B65-2C2D-5C11-FD22-6B02E2EA7145}"/>
              </a:ext>
            </a:extLst>
          </p:cNvPr>
          <p:cNvSpPr>
            <a:spLocks noGrp="1"/>
          </p:cNvSpPr>
          <p:nvPr>
            <p:ph type="ftr" sz="quarter" idx="11"/>
          </p:nvPr>
        </p:nvSpPr>
        <p:spPr/>
        <p:txBody>
          <a:bodyPr/>
          <a:lstStyle/>
          <a:p>
            <a:pPr>
              <a:defRPr/>
            </a:pPr>
            <a:r>
              <a:rPr lang="es-ES_tradnl">
                <a:solidFill>
                  <a:prstClr val="black"/>
                </a:solidFill>
              </a:rPr>
              <a:t>Aaron S. Chou, USQIS Summer School 2023</a:t>
            </a:r>
            <a:endParaRPr lang="en-US" dirty="0">
              <a:solidFill>
                <a:prstClr val="black"/>
              </a:solidFill>
            </a:endParaRPr>
          </a:p>
        </p:txBody>
      </p:sp>
      <p:sp>
        <p:nvSpPr>
          <p:cNvPr id="5" name="Slide Number Placeholder 4">
            <a:extLst>
              <a:ext uri="{FF2B5EF4-FFF2-40B4-BE49-F238E27FC236}">
                <a16:creationId xmlns:a16="http://schemas.microsoft.com/office/drawing/2014/main" id="{6D99256B-4798-20B6-728F-2FCAB7A1874C}"/>
              </a:ext>
            </a:extLst>
          </p:cNvPr>
          <p:cNvSpPr>
            <a:spLocks noGrp="1"/>
          </p:cNvSpPr>
          <p:nvPr>
            <p:ph type="sldNum" sz="quarter" idx="12"/>
          </p:nvPr>
        </p:nvSpPr>
        <p:spPr>
          <a:xfrm>
            <a:off x="8737600" y="6356353"/>
            <a:ext cx="2844800" cy="365125"/>
          </a:xfrm>
          <a:prstGeom prst="rect">
            <a:avLst/>
          </a:prstGeom>
        </p:spPr>
        <p:txBody>
          <a:bodyPr vert="horz" wrap="square" lIns="91424" tIns="45713" rIns="91424" bIns="45713"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Calibri"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F987D3-C84C-1B43-ACDC-64E0C8D0B1E8}" type="slidenum">
              <a:rPr lang="en-US" smtClean="0"/>
              <a:pPr/>
              <a:t>52</a:t>
            </a:fld>
            <a:endParaRPr lang="en-US"/>
          </a:p>
        </p:txBody>
      </p:sp>
      <p:pic>
        <p:nvPicPr>
          <p:cNvPr id="19" name="Picture 18">
            <a:extLst>
              <a:ext uri="{FF2B5EF4-FFF2-40B4-BE49-F238E27FC236}">
                <a16:creationId xmlns:a16="http://schemas.microsoft.com/office/drawing/2014/main" id="{89BF123E-656A-339D-FF42-13667EE4A605}"/>
              </a:ext>
            </a:extLst>
          </p:cNvPr>
          <p:cNvPicPr>
            <a:picLocks noChangeAspect="1"/>
          </p:cNvPicPr>
          <p:nvPr/>
        </p:nvPicPr>
        <p:blipFill>
          <a:blip r:embed="rId2"/>
          <a:stretch>
            <a:fillRect/>
          </a:stretch>
        </p:blipFill>
        <p:spPr>
          <a:xfrm>
            <a:off x="8852829" y="2929068"/>
            <a:ext cx="2962762" cy="1967966"/>
          </a:xfrm>
          <a:prstGeom prst="rect">
            <a:avLst/>
          </a:prstGeom>
        </p:spPr>
      </p:pic>
      <p:pic>
        <p:nvPicPr>
          <p:cNvPr id="20" name="Picture 19">
            <a:extLst>
              <a:ext uri="{FF2B5EF4-FFF2-40B4-BE49-F238E27FC236}">
                <a16:creationId xmlns:a16="http://schemas.microsoft.com/office/drawing/2014/main" id="{35903565-4423-DE14-EE14-F8E43FC75CA7}"/>
              </a:ext>
            </a:extLst>
          </p:cNvPr>
          <p:cNvPicPr>
            <a:picLocks noChangeAspect="1"/>
          </p:cNvPicPr>
          <p:nvPr/>
        </p:nvPicPr>
        <p:blipFill>
          <a:blip r:embed="rId3"/>
          <a:stretch>
            <a:fillRect/>
          </a:stretch>
        </p:blipFill>
        <p:spPr>
          <a:xfrm>
            <a:off x="2757039" y="2086971"/>
            <a:ext cx="6005522" cy="4234852"/>
          </a:xfrm>
          <a:prstGeom prst="rect">
            <a:avLst/>
          </a:prstGeom>
        </p:spPr>
      </p:pic>
      <p:pic>
        <p:nvPicPr>
          <p:cNvPr id="21" name="Picture 20">
            <a:extLst>
              <a:ext uri="{FF2B5EF4-FFF2-40B4-BE49-F238E27FC236}">
                <a16:creationId xmlns:a16="http://schemas.microsoft.com/office/drawing/2014/main" id="{295FEB08-C3A3-9616-A12D-E46684D22E44}"/>
              </a:ext>
            </a:extLst>
          </p:cNvPr>
          <p:cNvPicPr>
            <a:picLocks noChangeAspect="1"/>
          </p:cNvPicPr>
          <p:nvPr/>
        </p:nvPicPr>
        <p:blipFill>
          <a:blip r:embed="rId4"/>
          <a:stretch>
            <a:fillRect/>
          </a:stretch>
        </p:blipFill>
        <p:spPr>
          <a:xfrm>
            <a:off x="5339813" y="136522"/>
            <a:ext cx="3058583" cy="1598357"/>
          </a:xfrm>
          <a:prstGeom prst="rect">
            <a:avLst/>
          </a:prstGeom>
        </p:spPr>
      </p:pic>
      <p:sp>
        <p:nvSpPr>
          <p:cNvPr id="22" name="TextBox 21">
            <a:extLst>
              <a:ext uri="{FF2B5EF4-FFF2-40B4-BE49-F238E27FC236}">
                <a16:creationId xmlns:a16="http://schemas.microsoft.com/office/drawing/2014/main" id="{44354A4A-5A40-12C7-3A72-AF89F071DC2C}"/>
              </a:ext>
            </a:extLst>
          </p:cNvPr>
          <p:cNvSpPr txBox="1"/>
          <p:nvPr/>
        </p:nvSpPr>
        <p:spPr>
          <a:xfrm>
            <a:off x="8852829" y="4897034"/>
            <a:ext cx="3339171" cy="923330"/>
          </a:xfrm>
          <a:prstGeom prst="rect">
            <a:avLst/>
          </a:prstGeom>
          <a:noFill/>
        </p:spPr>
        <p:txBody>
          <a:bodyPr wrap="square" rtlCol="0">
            <a:spAutoFit/>
          </a:bodyPr>
          <a:lstStyle/>
          <a:p>
            <a:r>
              <a:rPr lang="en-US" dirty="0"/>
              <a:t>Ping pong ball just back scatters, does not transmit much energy to heavy wall.</a:t>
            </a:r>
          </a:p>
        </p:txBody>
      </p:sp>
      <p:sp>
        <p:nvSpPr>
          <p:cNvPr id="23" name="TextBox 22">
            <a:extLst>
              <a:ext uri="{FF2B5EF4-FFF2-40B4-BE49-F238E27FC236}">
                <a16:creationId xmlns:a16="http://schemas.microsoft.com/office/drawing/2014/main" id="{96F8EA15-6D6C-A178-11F5-798A7953621E}"/>
              </a:ext>
            </a:extLst>
          </p:cNvPr>
          <p:cNvSpPr txBox="1"/>
          <p:nvPr/>
        </p:nvSpPr>
        <p:spPr>
          <a:xfrm>
            <a:off x="2950990" y="459793"/>
            <a:ext cx="2829578" cy="1200329"/>
          </a:xfrm>
          <a:prstGeom prst="rect">
            <a:avLst/>
          </a:prstGeom>
          <a:noFill/>
        </p:spPr>
        <p:txBody>
          <a:bodyPr wrap="square" rtlCol="0">
            <a:spAutoFit/>
          </a:bodyPr>
          <a:lstStyle/>
          <a:p>
            <a:r>
              <a:rPr lang="en-US" dirty="0"/>
              <a:t>Pool ball stops when directly hitting an equal mass object.  All kinetic energy is transferred.</a:t>
            </a:r>
          </a:p>
        </p:txBody>
      </p:sp>
      <p:cxnSp>
        <p:nvCxnSpPr>
          <p:cNvPr id="24" name="Straight Arrow Connector 23">
            <a:extLst>
              <a:ext uri="{FF2B5EF4-FFF2-40B4-BE49-F238E27FC236}">
                <a16:creationId xmlns:a16="http://schemas.microsoft.com/office/drawing/2014/main" id="{0E05EF47-29DA-3372-187D-1B3E4E16D174}"/>
              </a:ext>
            </a:extLst>
          </p:cNvPr>
          <p:cNvCxnSpPr>
            <a:cxnSpLocks/>
          </p:cNvCxnSpPr>
          <p:nvPr/>
        </p:nvCxnSpPr>
        <p:spPr>
          <a:xfrm>
            <a:off x="7270503" y="1775833"/>
            <a:ext cx="114353" cy="12532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D9B0B75-CAB8-8DF1-B61E-29365DEC30D1}"/>
              </a:ext>
            </a:extLst>
          </p:cNvPr>
          <p:cNvCxnSpPr>
            <a:cxnSpLocks/>
          </p:cNvCxnSpPr>
          <p:nvPr/>
        </p:nvCxnSpPr>
        <p:spPr>
          <a:xfrm flipH="1">
            <a:off x="7841464" y="4443155"/>
            <a:ext cx="8902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D19FD944-94E2-B4C0-A0CB-1E211131785B}"/>
              </a:ext>
            </a:extLst>
          </p:cNvPr>
          <p:cNvSpPr txBox="1"/>
          <p:nvPr/>
        </p:nvSpPr>
        <p:spPr>
          <a:xfrm rot="-2100000">
            <a:off x="6294197" y="3864162"/>
            <a:ext cx="1301959" cy="369332"/>
          </a:xfrm>
          <a:prstGeom prst="rect">
            <a:avLst/>
          </a:prstGeom>
          <a:noFill/>
        </p:spPr>
        <p:txBody>
          <a:bodyPr wrap="none" rtlCol="0">
            <a:spAutoFit/>
          </a:bodyPr>
          <a:lstStyle/>
          <a:p>
            <a:r>
              <a:rPr lang="en-US" dirty="0"/>
              <a:t>Glancing hit</a:t>
            </a:r>
          </a:p>
        </p:txBody>
      </p:sp>
      <p:sp>
        <p:nvSpPr>
          <p:cNvPr id="34" name="TextBox 33">
            <a:extLst>
              <a:ext uri="{FF2B5EF4-FFF2-40B4-BE49-F238E27FC236}">
                <a16:creationId xmlns:a16="http://schemas.microsoft.com/office/drawing/2014/main" id="{7F23F571-5526-20FB-4BAE-20E972987D4E}"/>
              </a:ext>
            </a:extLst>
          </p:cNvPr>
          <p:cNvSpPr txBox="1"/>
          <p:nvPr/>
        </p:nvSpPr>
        <p:spPr>
          <a:xfrm rot="-2100000">
            <a:off x="5988253" y="3206024"/>
            <a:ext cx="1052083" cy="369332"/>
          </a:xfrm>
          <a:prstGeom prst="rect">
            <a:avLst/>
          </a:prstGeom>
          <a:noFill/>
        </p:spPr>
        <p:txBody>
          <a:bodyPr wrap="none" rtlCol="0">
            <a:spAutoFit/>
          </a:bodyPr>
          <a:lstStyle/>
          <a:p>
            <a:r>
              <a:rPr lang="en-US" dirty="0"/>
              <a:t>Direct hit</a:t>
            </a:r>
          </a:p>
        </p:txBody>
      </p:sp>
      <p:sp>
        <p:nvSpPr>
          <p:cNvPr id="36" name="TextBox 35">
            <a:extLst>
              <a:ext uri="{FF2B5EF4-FFF2-40B4-BE49-F238E27FC236}">
                <a16:creationId xmlns:a16="http://schemas.microsoft.com/office/drawing/2014/main" id="{A5DFADD6-8CB9-82E1-E999-9B72614EE104}"/>
              </a:ext>
            </a:extLst>
          </p:cNvPr>
          <p:cNvSpPr txBox="1"/>
          <p:nvPr/>
        </p:nvSpPr>
        <p:spPr>
          <a:xfrm>
            <a:off x="8494866" y="965792"/>
            <a:ext cx="3761610" cy="646331"/>
          </a:xfrm>
          <a:prstGeom prst="rect">
            <a:avLst/>
          </a:prstGeom>
          <a:noFill/>
        </p:spPr>
        <p:txBody>
          <a:bodyPr wrap="square" rtlCol="0">
            <a:spAutoFit/>
          </a:bodyPr>
          <a:lstStyle/>
          <a:p>
            <a:r>
              <a:rPr lang="en-US" dirty="0"/>
              <a:t>For v = galactic escape velocity 10</a:t>
            </a:r>
            <a:r>
              <a:rPr lang="en-US" baseline="30000" dirty="0"/>
              <a:t>-3</a:t>
            </a:r>
            <a:r>
              <a:rPr lang="en-US" dirty="0"/>
              <a:t> c, total kinetic energy available is 10</a:t>
            </a:r>
            <a:r>
              <a:rPr lang="en-US" baseline="30000" dirty="0"/>
              <a:t>-6 </a:t>
            </a:r>
            <a:r>
              <a:rPr lang="en-US" dirty="0"/>
              <a:t>M</a:t>
            </a:r>
          </a:p>
        </p:txBody>
      </p:sp>
      <p:sp>
        <p:nvSpPr>
          <p:cNvPr id="38" name="TextBox 37">
            <a:extLst>
              <a:ext uri="{FF2B5EF4-FFF2-40B4-BE49-F238E27FC236}">
                <a16:creationId xmlns:a16="http://schemas.microsoft.com/office/drawing/2014/main" id="{4A4D7633-7121-343B-7C19-7CB76928A025}"/>
              </a:ext>
            </a:extLst>
          </p:cNvPr>
          <p:cNvSpPr txBox="1"/>
          <p:nvPr/>
        </p:nvSpPr>
        <p:spPr>
          <a:xfrm>
            <a:off x="5056406" y="4709684"/>
            <a:ext cx="822918" cy="369332"/>
          </a:xfrm>
          <a:prstGeom prst="rect">
            <a:avLst/>
          </a:prstGeom>
          <a:noFill/>
        </p:spPr>
        <p:txBody>
          <a:bodyPr wrap="none" rtlCol="0">
            <a:spAutoFit/>
          </a:bodyPr>
          <a:lstStyle/>
          <a:p>
            <a:r>
              <a:rPr lang="en-US" dirty="0"/>
              <a:t>Slower</a:t>
            </a:r>
          </a:p>
        </p:txBody>
      </p:sp>
      <p:cxnSp>
        <p:nvCxnSpPr>
          <p:cNvPr id="40" name="Straight Arrow Connector 39">
            <a:extLst>
              <a:ext uri="{FF2B5EF4-FFF2-40B4-BE49-F238E27FC236}">
                <a16:creationId xmlns:a16="http://schemas.microsoft.com/office/drawing/2014/main" id="{347F42C6-300C-A779-1C9A-34EEE3919DCB}"/>
              </a:ext>
            </a:extLst>
          </p:cNvPr>
          <p:cNvCxnSpPr/>
          <p:nvPr/>
        </p:nvCxnSpPr>
        <p:spPr>
          <a:xfrm>
            <a:off x="5417658" y="4255462"/>
            <a:ext cx="0" cy="504385"/>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88809EB0-970A-4EBF-A0FA-20691D597F75}"/>
              </a:ext>
            </a:extLst>
          </p:cNvPr>
          <p:cNvSpPr txBox="1"/>
          <p:nvPr/>
        </p:nvSpPr>
        <p:spPr>
          <a:xfrm>
            <a:off x="5006021" y="3843685"/>
            <a:ext cx="752065" cy="369332"/>
          </a:xfrm>
          <a:prstGeom prst="rect">
            <a:avLst/>
          </a:prstGeom>
          <a:noFill/>
        </p:spPr>
        <p:txBody>
          <a:bodyPr wrap="none" rtlCol="0">
            <a:spAutoFit/>
          </a:bodyPr>
          <a:lstStyle/>
          <a:p>
            <a:r>
              <a:rPr lang="en-US" dirty="0"/>
              <a:t>Faster</a:t>
            </a:r>
          </a:p>
        </p:txBody>
      </p:sp>
      <p:pic>
        <p:nvPicPr>
          <p:cNvPr id="42" name="Picture 41">
            <a:extLst>
              <a:ext uri="{FF2B5EF4-FFF2-40B4-BE49-F238E27FC236}">
                <a16:creationId xmlns:a16="http://schemas.microsoft.com/office/drawing/2014/main" id="{27A3C3D3-8F00-DDCA-CD40-2E560EB19E69}"/>
              </a:ext>
            </a:extLst>
          </p:cNvPr>
          <p:cNvPicPr>
            <a:picLocks noChangeAspect="1"/>
          </p:cNvPicPr>
          <p:nvPr/>
        </p:nvPicPr>
        <p:blipFill>
          <a:blip r:embed="rId5"/>
          <a:stretch>
            <a:fillRect/>
          </a:stretch>
        </p:blipFill>
        <p:spPr>
          <a:xfrm>
            <a:off x="96111" y="5026381"/>
            <a:ext cx="2968023" cy="1662093"/>
          </a:xfrm>
          <a:prstGeom prst="rect">
            <a:avLst/>
          </a:prstGeom>
        </p:spPr>
      </p:pic>
      <p:cxnSp>
        <p:nvCxnSpPr>
          <p:cNvPr id="44" name="Straight Arrow Connector 43">
            <a:extLst>
              <a:ext uri="{FF2B5EF4-FFF2-40B4-BE49-F238E27FC236}">
                <a16:creationId xmlns:a16="http://schemas.microsoft.com/office/drawing/2014/main" id="{504F96C3-24DD-F834-071B-D0EB590DD406}"/>
              </a:ext>
            </a:extLst>
          </p:cNvPr>
          <p:cNvCxnSpPr>
            <a:cxnSpLocks/>
          </p:cNvCxnSpPr>
          <p:nvPr/>
        </p:nvCxnSpPr>
        <p:spPr>
          <a:xfrm flipV="1">
            <a:off x="3130865" y="4709684"/>
            <a:ext cx="1728811" cy="3693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FC66806D-9A0B-76B6-7B0A-1A56655BD322}"/>
              </a:ext>
            </a:extLst>
          </p:cNvPr>
          <p:cNvSpPr txBox="1"/>
          <p:nvPr/>
        </p:nvSpPr>
        <p:spPr>
          <a:xfrm>
            <a:off x="205490" y="4027110"/>
            <a:ext cx="2745500" cy="923330"/>
          </a:xfrm>
          <a:prstGeom prst="rect">
            <a:avLst/>
          </a:prstGeom>
          <a:noFill/>
        </p:spPr>
        <p:txBody>
          <a:bodyPr wrap="square" rtlCol="0">
            <a:spAutoFit/>
          </a:bodyPr>
          <a:lstStyle/>
          <a:p>
            <a:r>
              <a:rPr lang="en-US" dirty="0"/>
              <a:t>Train keeps moving forward when hitting a lighter obstacle</a:t>
            </a:r>
          </a:p>
        </p:txBody>
      </p:sp>
    </p:spTree>
    <p:extLst>
      <p:ext uri="{BB962C8B-B14F-4D97-AF65-F5344CB8AC3E}">
        <p14:creationId xmlns:p14="http://schemas.microsoft.com/office/powerpoint/2010/main" val="3484648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9B5F2-581E-6A86-3188-56EA5CBF6AD3}"/>
              </a:ext>
            </a:extLst>
          </p:cNvPr>
          <p:cNvSpPr>
            <a:spLocks noGrp="1"/>
          </p:cNvSpPr>
          <p:nvPr>
            <p:ph type="title"/>
          </p:nvPr>
        </p:nvSpPr>
        <p:spPr>
          <a:xfrm>
            <a:off x="506249" y="0"/>
            <a:ext cx="10119709" cy="685800"/>
          </a:xfrm>
        </p:spPr>
        <p:txBody>
          <a:bodyPr/>
          <a:lstStyle/>
          <a:p>
            <a:r>
              <a:rPr lang="en-US" sz="2400" dirty="0">
                <a:latin typeface="Arial" panose="020B0604020202020204" pitchFamily="34" charset="0"/>
                <a:cs typeface="Arial" panose="020B0604020202020204" pitchFamily="34" charset="0"/>
              </a:rPr>
              <a:t>If using qubit substrate as low mass DM target, use phonon modes</a:t>
            </a:r>
          </a:p>
        </p:txBody>
      </p:sp>
      <p:sp>
        <p:nvSpPr>
          <p:cNvPr id="4" name="Footer Placeholder 3">
            <a:extLst>
              <a:ext uri="{FF2B5EF4-FFF2-40B4-BE49-F238E27FC236}">
                <a16:creationId xmlns:a16="http://schemas.microsoft.com/office/drawing/2014/main" id="{62409B65-2C2D-5C11-FD22-6B02E2EA7145}"/>
              </a:ext>
            </a:extLst>
          </p:cNvPr>
          <p:cNvSpPr>
            <a:spLocks noGrp="1"/>
          </p:cNvSpPr>
          <p:nvPr>
            <p:ph type="ftr" sz="quarter" idx="11"/>
          </p:nvPr>
        </p:nvSpPr>
        <p:spPr/>
        <p:txBody>
          <a:bodyPr/>
          <a:lstStyle/>
          <a:p>
            <a:pPr>
              <a:defRPr/>
            </a:pPr>
            <a:r>
              <a:rPr lang="es-ES_tradnl">
                <a:solidFill>
                  <a:prstClr val="black"/>
                </a:solidFill>
              </a:rPr>
              <a:t>Aaron S. Chou, USQIS Summer School 2023</a:t>
            </a:r>
            <a:endParaRPr lang="en-US" dirty="0">
              <a:solidFill>
                <a:prstClr val="black"/>
              </a:solidFill>
            </a:endParaRPr>
          </a:p>
        </p:txBody>
      </p:sp>
      <p:sp>
        <p:nvSpPr>
          <p:cNvPr id="5" name="Slide Number Placeholder 4">
            <a:extLst>
              <a:ext uri="{FF2B5EF4-FFF2-40B4-BE49-F238E27FC236}">
                <a16:creationId xmlns:a16="http://schemas.microsoft.com/office/drawing/2014/main" id="{6D99256B-4798-20B6-728F-2FCAB7A1874C}"/>
              </a:ext>
            </a:extLst>
          </p:cNvPr>
          <p:cNvSpPr>
            <a:spLocks noGrp="1"/>
          </p:cNvSpPr>
          <p:nvPr>
            <p:ph type="sldNum" sz="quarter" idx="12"/>
          </p:nvPr>
        </p:nvSpPr>
        <p:spPr>
          <a:xfrm>
            <a:off x="8737600" y="6356353"/>
            <a:ext cx="2844800" cy="365125"/>
          </a:xfrm>
          <a:prstGeom prst="rect">
            <a:avLst/>
          </a:prstGeom>
        </p:spPr>
        <p:txBody>
          <a:bodyPr vert="horz" wrap="square" lIns="91424" tIns="45713" rIns="91424" bIns="45713"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Calibri"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F987D3-C84C-1B43-ACDC-64E0C8D0B1E8}" type="slidenum">
              <a:rPr lang="en-US" smtClean="0"/>
              <a:pPr/>
              <a:t>53</a:t>
            </a:fld>
            <a:endParaRPr lang="en-US"/>
          </a:p>
        </p:txBody>
      </p:sp>
      <p:pic>
        <p:nvPicPr>
          <p:cNvPr id="6" name="Picture 5">
            <a:extLst>
              <a:ext uri="{FF2B5EF4-FFF2-40B4-BE49-F238E27FC236}">
                <a16:creationId xmlns:a16="http://schemas.microsoft.com/office/drawing/2014/main" id="{C1B096ED-84E2-1D07-77CC-39AFCCBA156C}"/>
              </a:ext>
            </a:extLst>
          </p:cNvPr>
          <p:cNvPicPr>
            <a:picLocks noChangeAspect="1"/>
          </p:cNvPicPr>
          <p:nvPr/>
        </p:nvPicPr>
        <p:blipFill>
          <a:blip r:embed="rId2"/>
          <a:stretch>
            <a:fillRect/>
          </a:stretch>
        </p:blipFill>
        <p:spPr>
          <a:xfrm>
            <a:off x="4275301" y="1251947"/>
            <a:ext cx="6664288" cy="4859025"/>
          </a:xfrm>
          <a:prstGeom prst="rect">
            <a:avLst/>
          </a:prstGeom>
        </p:spPr>
      </p:pic>
      <p:sp>
        <p:nvSpPr>
          <p:cNvPr id="7" name="TextBox 6">
            <a:extLst>
              <a:ext uri="{FF2B5EF4-FFF2-40B4-BE49-F238E27FC236}">
                <a16:creationId xmlns:a16="http://schemas.microsoft.com/office/drawing/2014/main" id="{5FA82A9D-E24E-CC9F-FDBB-9EB9DB4E31C2}"/>
              </a:ext>
            </a:extLst>
          </p:cNvPr>
          <p:cNvSpPr txBox="1"/>
          <p:nvPr/>
        </p:nvSpPr>
        <p:spPr>
          <a:xfrm>
            <a:off x="4165601" y="704016"/>
            <a:ext cx="6115200" cy="369332"/>
          </a:xfrm>
          <a:prstGeom prst="rect">
            <a:avLst/>
          </a:prstGeom>
          <a:noFill/>
        </p:spPr>
        <p:txBody>
          <a:bodyPr wrap="none" rtlCol="0">
            <a:spAutoFit/>
          </a:bodyPr>
          <a:lstStyle/>
          <a:p>
            <a:r>
              <a:rPr lang="en-US" dirty="0"/>
              <a:t>Y. Kahn and T. Lin, </a:t>
            </a:r>
            <a:r>
              <a:rPr lang="en-US" b="0" i="0" u="none" strike="noStrike" dirty="0">
                <a:solidFill>
                  <a:srgbClr val="000000"/>
                </a:solidFill>
                <a:effectLst/>
                <a:latin typeface="Lucida Grande" panose="020B0600040502020204" pitchFamily="34" charset="0"/>
              </a:rPr>
              <a:t>Rep. Prog. Phys. 85 (2022) 6, 066901</a:t>
            </a:r>
            <a:endParaRPr lang="en-US" dirty="0"/>
          </a:p>
        </p:txBody>
      </p:sp>
      <p:pic>
        <p:nvPicPr>
          <p:cNvPr id="8" name="Picture 7">
            <a:extLst>
              <a:ext uri="{FF2B5EF4-FFF2-40B4-BE49-F238E27FC236}">
                <a16:creationId xmlns:a16="http://schemas.microsoft.com/office/drawing/2014/main" id="{BB1A467E-651E-206D-C43E-B846C2FF1579}"/>
              </a:ext>
            </a:extLst>
          </p:cNvPr>
          <p:cNvPicPr>
            <a:picLocks noChangeAspect="1"/>
          </p:cNvPicPr>
          <p:nvPr/>
        </p:nvPicPr>
        <p:blipFill>
          <a:blip r:embed="rId3"/>
          <a:stretch>
            <a:fillRect/>
          </a:stretch>
        </p:blipFill>
        <p:spPr>
          <a:xfrm>
            <a:off x="390336" y="3456344"/>
            <a:ext cx="3373743" cy="1569602"/>
          </a:xfrm>
          <a:prstGeom prst="rect">
            <a:avLst/>
          </a:prstGeom>
        </p:spPr>
      </p:pic>
      <p:sp>
        <p:nvSpPr>
          <p:cNvPr id="9" name="TextBox 8">
            <a:extLst>
              <a:ext uri="{FF2B5EF4-FFF2-40B4-BE49-F238E27FC236}">
                <a16:creationId xmlns:a16="http://schemas.microsoft.com/office/drawing/2014/main" id="{7843D2D0-F3D7-CC65-0411-8FFD1A58EDF4}"/>
              </a:ext>
            </a:extLst>
          </p:cNvPr>
          <p:cNvSpPr txBox="1"/>
          <p:nvPr/>
        </p:nvSpPr>
        <p:spPr>
          <a:xfrm>
            <a:off x="166230" y="1141533"/>
            <a:ext cx="4275399" cy="1754326"/>
          </a:xfrm>
          <a:prstGeom prst="rect">
            <a:avLst/>
          </a:prstGeom>
          <a:noFill/>
        </p:spPr>
        <p:txBody>
          <a:bodyPr wrap="square" rtlCol="0">
            <a:spAutoFit/>
          </a:bodyPr>
          <a:lstStyle/>
          <a:p>
            <a:r>
              <a:rPr lang="en-US" dirty="0"/>
              <a:t>Optical phonons in polar materials with differently charged neighboring ions create electric dipole oscillations that couple well to photons (and dark photons).</a:t>
            </a:r>
          </a:p>
          <a:p>
            <a:endParaRPr lang="en-US" dirty="0"/>
          </a:p>
          <a:p>
            <a:endParaRPr lang="en-US" dirty="0"/>
          </a:p>
        </p:txBody>
      </p:sp>
      <p:sp>
        <p:nvSpPr>
          <p:cNvPr id="10" name="TextBox 9">
            <a:extLst>
              <a:ext uri="{FF2B5EF4-FFF2-40B4-BE49-F238E27FC236}">
                <a16:creationId xmlns:a16="http://schemas.microsoft.com/office/drawing/2014/main" id="{14293FD1-C809-3D27-9D60-20270BF8CEFF}"/>
              </a:ext>
            </a:extLst>
          </p:cNvPr>
          <p:cNvSpPr txBox="1"/>
          <p:nvPr/>
        </p:nvSpPr>
        <p:spPr>
          <a:xfrm>
            <a:off x="178448" y="2551679"/>
            <a:ext cx="4143085" cy="923330"/>
          </a:xfrm>
          <a:prstGeom prst="rect">
            <a:avLst/>
          </a:prstGeom>
          <a:noFill/>
        </p:spPr>
        <p:txBody>
          <a:bodyPr wrap="square" rtlCol="0">
            <a:spAutoFit/>
          </a:bodyPr>
          <a:lstStyle/>
          <a:p>
            <a:r>
              <a:rPr lang="en-US" dirty="0"/>
              <a:t>They also have high phase velocity </a:t>
            </a:r>
          </a:p>
          <a:p>
            <a:r>
              <a:rPr lang="en-US" dirty="0"/>
              <a:t>v = E/p ≈ ∆/p which are better matched to the typical dark matter velocity v=10</a:t>
            </a:r>
            <a:r>
              <a:rPr lang="en-US" baseline="30000" dirty="0"/>
              <a:t>-3</a:t>
            </a:r>
            <a:r>
              <a:rPr lang="en-US" dirty="0"/>
              <a:t> c</a:t>
            </a:r>
          </a:p>
        </p:txBody>
      </p:sp>
      <p:sp>
        <p:nvSpPr>
          <p:cNvPr id="11" name="TextBox 10">
            <a:extLst>
              <a:ext uri="{FF2B5EF4-FFF2-40B4-BE49-F238E27FC236}">
                <a16:creationId xmlns:a16="http://schemas.microsoft.com/office/drawing/2014/main" id="{5CD5FD62-B8A4-54C2-729D-BB3BD542CD7F}"/>
              </a:ext>
            </a:extLst>
          </p:cNvPr>
          <p:cNvSpPr txBox="1"/>
          <p:nvPr/>
        </p:nvSpPr>
        <p:spPr>
          <a:xfrm>
            <a:off x="178448" y="5235383"/>
            <a:ext cx="4347318" cy="1200329"/>
          </a:xfrm>
          <a:prstGeom prst="rect">
            <a:avLst/>
          </a:prstGeom>
          <a:noFill/>
        </p:spPr>
        <p:txBody>
          <a:bodyPr wrap="square" rtlCol="0">
            <a:spAutoFit/>
          </a:bodyPr>
          <a:lstStyle/>
          <a:p>
            <a:r>
              <a:rPr lang="en-US" dirty="0"/>
              <a:t>Acoustic phonons have slow phase velocity given by the speed of sound v ≈ 10</a:t>
            </a:r>
            <a:r>
              <a:rPr lang="en-US" baseline="30000" dirty="0"/>
              <a:t>-5</a:t>
            </a:r>
            <a:r>
              <a:rPr lang="en-US" dirty="0"/>
              <a:t> c and can only couple well to the slowest dark matter in the galaxy</a:t>
            </a:r>
          </a:p>
        </p:txBody>
      </p:sp>
      <p:cxnSp>
        <p:nvCxnSpPr>
          <p:cNvPr id="12" name="Straight Arrow Connector 11">
            <a:extLst>
              <a:ext uri="{FF2B5EF4-FFF2-40B4-BE49-F238E27FC236}">
                <a16:creationId xmlns:a16="http://schemas.microsoft.com/office/drawing/2014/main" id="{E463564C-998C-E8A0-A8A4-CD60FCBE7F75}"/>
              </a:ext>
            </a:extLst>
          </p:cNvPr>
          <p:cNvCxnSpPr>
            <a:cxnSpLocks/>
          </p:cNvCxnSpPr>
          <p:nvPr/>
        </p:nvCxnSpPr>
        <p:spPr>
          <a:xfrm flipV="1">
            <a:off x="4489807" y="5044611"/>
            <a:ext cx="1921267" cy="4828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63438326-1154-0229-B16E-E9FE41C49679}"/>
              </a:ext>
            </a:extLst>
          </p:cNvPr>
          <p:cNvCxnSpPr>
            <a:cxnSpLocks/>
          </p:cNvCxnSpPr>
          <p:nvPr/>
        </p:nvCxnSpPr>
        <p:spPr>
          <a:xfrm>
            <a:off x="4525766" y="1639495"/>
            <a:ext cx="1297182" cy="17289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D164D1C2-F282-92D0-B601-650726578BD4}"/>
              </a:ext>
            </a:extLst>
          </p:cNvPr>
          <p:cNvSpPr txBox="1"/>
          <p:nvPr/>
        </p:nvSpPr>
        <p:spPr>
          <a:xfrm>
            <a:off x="10723708" y="1280032"/>
            <a:ext cx="1454205" cy="1477328"/>
          </a:xfrm>
          <a:prstGeom prst="rect">
            <a:avLst/>
          </a:prstGeom>
          <a:noFill/>
        </p:spPr>
        <p:txBody>
          <a:bodyPr wrap="square" rtlCol="0">
            <a:spAutoFit/>
          </a:bodyPr>
          <a:lstStyle/>
          <a:p>
            <a:r>
              <a:rPr lang="en-US" dirty="0"/>
              <a:t>Higher mass DM can scatter on individual  nuclei</a:t>
            </a:r>
          </a:p>
        </p:txBody>
      </p:sp>
    </p:spTree>
    <p:extLst>
      <p:ext uri="{BB962C8B-B14F-4D97-AF65-F5344CB8AC3E}">
        <p14:creationId xmlns:p14="http://schemas.microsoft.com/office/powerpoint/2010/main" val="3672356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6A71-6F03-7107-9F3A-C8949FD443B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Qubits vs milli-charged dark matter Q&lt;10</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e</a:t>
            </a:r>
          </a:p>
        </p:txBody>
      </p:sp>
      <p:sp>
        <p:nvSpPr>
          <p:cNvPr id="4" name="Footer Placeholder 3">
            <a:extLst>
              <a:ext uri="{FF2B5EF4-FFF2-40B4-BE49-F238E27FC236}">
                <a16:creationId xmlns:a16="http://schemas.microsoft.com/office/drawing/2014/main" id="{81BED879-B655-200B-E431-DC886333C3EF}"/>
              </a:ext>
            </a:extLst>
          </p:cNvPr>
          <p:cNvSpPr>
            <a:spLocks noGrp="1"/>
          </p:cNvSpPr>
          <p:nvPr>
            <p:ph type="ftr" sz="quarter" idx="11"/>
          </p:nvPr>
        </p:nvSpPr>
        <p:spPr>
          <a:xfrm>
            <a:off x="268007" y="6400799"/>
            <a:ext cx="3860800" cy="365125"/>
          </a:xfrm>
        </p:spPr>
        <p:txBody>
          <a:bodyPr/>
          <a:lstStyle/>
          <a:p>
            <a:pPr>
              <a:defRPr/>
            </a:pPr>
            <a:r>
              <a:rPr lang="es-ES_tradnl">
                <a:solidFill>
                  <a:prstClr val="black"/>
                </a:solidFill>
              </a:rPr>
              <a:t>Aaron S. Chou, USQIS Summer School 2023</a:t>
            </a:r>
            <a:endParaRPr lang="en-US" dirty="0">
              <a:solidFill>
                <a:prstClr val="black"/>
              </a:solidFill>
            </a:endParaRPr>
          </a:p>
        </p:txBody>
      </p:sp>
      <p:sp>
        <p:nvSpPr>
          <p:cNvPr id="5" name="Slide Number Placeholder 4">
            <a:extLst>
              <a:ext uri="{FF2B5EF4-FFF2-40B4-BE49-F238E27FC236}">
                <a16:creationId xmlns:a16="http://schemas.microsoft.com/office/drawing/2014/main" id="{625BCFD9-BEA2-13E7-084E-560D92369273}"/>
              </a:ext>
            </a:extLst>
          </p:cNvPr>
          <p:cNvSpPr>
            <a:spLocks noGrp="1"/>
          </p:cNvSpPr>
          <p:nvPr>
            <p:ph type="sldNum" sz="quarter" idx="12"/>
          </p:nvPr>
        </p:nvSpPr>
        <p:spPr>
          <a:xfrm>
            <a:off x="8737600" y="6356353"/>
            <a:ext cx="2844800" cy="365125"/>
          </a:xfrm>
          <a:prstGeom prst="rect">
            <a:avLst/>
          </a:prstGeom>
        </p:spPr>
        <p:txBody>
          <a:bodyPr vert="horz" wrap="square" lIns="91424" tIns="45713" rIns="91424" bIns="45713"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Calibri"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F987D3-C84C-1B43-ACDC-64E0C8D0B1E8}" type="slidenum">
              <a:rPr lang="en-US" smtClean="0"/>
              <a:pPr/>
              <a:t>54</a:t>
            </a:fld>
            <a:endParaRPr lang="en-US"/>
          </a:p>
        </p:txBody>
      </p:sp>
      <p:pic>
        <p:nvPicPr>
          <p:cNvPr id="7" name="Picture 6">
            <a:extLst>
              <a:ext uri="{FF2B5EF4-FFF2-40B4-BE49-F238E27FC236}">
                <a16:creationId xmlns:a16="http://schemas.microsoft.com/office/drawing/2014/main" id="{D43087C1-0472-7BF1-7B0A-7F2E54EC547D}"/>
              </a:ext>
            </a:extLst>
          </p:cNvPr>
          <p:cNvPicPr>
            <a:picLocks noChangeAspect="1"/>
          </p:cNvPicPr>
          <p:nvPr/>
        </p:nvPicPr>
        <p:blipFill rotWithShape="1">
          <a:blip r:embed="rId2"/>
          <a:srcRect l="14332" r="23873"/>
          <a:stretch/>
        </p:blipFill>
        <p:spPr>
          <a:xfrm>
            <a:off x="1338969" y="1969924"/>
            <a:ext cx="3709667" cy="3027596"/>
          </a:xfrm>
          <a:prstGeom prst="rect">
            <a:avLst/>
          </a:prstGeom>
        </p:spPr>
      </p:pic>
      <p:sp>
        <p:nvSpPr>
          <p:cNvPr id="8" name="TextBox 7">
            <a:extLst>
              <a:ext uri="{FF2B5EF4-FFF2-40B4-BE49-F238E27FC236}">
                <a16:creationId xmlns:a16="http://schemas.microsoft.com/office/drawing/2014/main" id="{4C74001E-7D0A-2A8F-7FF5-D81CE29639B2}"/>
              </a:ext>
            </a:extLst>
          </p:cNvPr>
          <p:cNvSpPr txBox="1"/>
          <p:nvPr/>
        </p:nvSpPr>
        <p:spPr>
          <a:xfrm>
            <a:off x="1338969" y="4980468"/>
            <a:ext cx="3484224" cy="276999"/>
          </a:xfrm>
          <a:prstGeom prst="rect">
            <a:avLst/>
          </a:prstGeom>
          <a:noFill/>
        </p:spPr>
        <p:txBody>
          <a:bodyPr wrap="none" rtlCol="0">
            <a:spAutoFit/>
          </a:bodyPr>
          <a:lstStyle/>
          <a:p>
            <a:r>
              <a:rPr lang="en-US" sz="1200" dirty="0"/>
              <a:t>Artwork: C. Arguelles, K. Kelly, V. Munoz, 2104.13924</a:t>
            </a:r>
          </a:p>
        </p:txBody>
      </p:sp>
      <p:pic>
        <p:nvPicPr>
          <p:cNvPr id="9" name="Picture 8">
            <a:extLst>
              <a:ext uri="{FF2B5EF4-FFF2-40B4-BE49-F238E27FC236}">
                <a16:creationId xmlns:a16="http://schemas.microsoft.com/office/drawing/2014/main" id="{B5A2AF60-861C-002A-D6EA-49B1907E87EB}"/>
              </a:ext>
            </a:extLst>
          </p:cNvPr>
          <p:cNvPicPr>
            <a:picLocks noChangeAspect="1"/>
          </p:cNvPicPr>
          <p:nvPr/>
        </p:nvPicPr>
        <p:blipFill rotWithShape="1">
          <a:blip r:embed="rId3"/>
          <a:srcRect t="2669"/>
          <a:stretch/>
        </p:blipFill>
        <p:spPr>
          <a:xfrm>
            <a:off x="7348210" y="2111348"/>
            <a:ext cx="3100274" cy="3027596"/>
          </a:xfrm>
          <a:prstGeom prst="rect">
            <a:avLst/>
          </a:prstGeom>
        </p:spPr>
      </p:pic>
      <p:sp>
        <p:nvSpPr>
          <p:cNvPr id="12" name="TextBox 11">
            <a:extLst>
              <a:ext uri="{FF2B5EF4-FFF2-40B4-BE49-F238E27FC236}">
                <a16:creationId xmlns:a16="http://schemas.microsoft.com/office/drawing/2014/main" id="{43198DF9-72FF-7E6E-769D-7F43C0C5BFA7}"/>
              </a:ext>
            </a:extLst>
          </p:cNvPr>
          <p:cNvSpPr txBox="1"/>
          <p:nvPr/>
        </p:nvSpPr>
        <p:spPr>
          <a:xfrm>
            <a:off x="609600" y="954203"/>
            <a:ext cx="4762498" cy="923330"/>
          </a:xfrm>
          <a:prstGeom prst="rect">
            <a:avLst/>
          </a:prstGeom>
          <a:noFill/>
        </p:spPr>
        <p:txBody>
          <a:bodyPr wrap="square" rtlCol="0">
            <a:spAutoFit/>
          </a:bodyPr>
          <a:lstStyle/>
          <a:p>
            <a:r>
              <a:rPr lang="en-US" dirty="0"/>
              <a:t>Due to weakly ionizing interactions, the earth scoops up millicharged particles floating around in the galaxy or created in cosmic ray air showers</a:t>
            </a:r>
          </a:p>
        </p:txBody>
      </p:sp>
      <p:sp>
        <p:nvSpPr>
          <p:cNvPr id="13" name="TextBox 12">
            <a:extLst>
              <a:ext uri="{FF2B5EF4-FFF2-40B4-BE49-F238E27FC236}">
                <a16:creationId xmlns:a16="http://schemas.microsoft.com/office/drawing/2014/main" id="{FFAD41AE-F73E-2750-C8C6-C0CBE4D264DB}"/>
              </a:ext>
            </a:extLst>
          </p:cNvPr>
          <p:cNvSpPr txBox="1"/>
          <p:nvPr/>
        </p:nvSpPr>
        <p:spPr>
          <a:xfrm>
            <a:off x="6819904" y="890401"/>
            <a:ext cx="4470932" cy="1384995"/>
          </a:xfrm>
          <a:prstGeom prst="rect">
            <a:avLst/>
          </a:prstGeom>
          <a:noFill/>
        </p:spPr>
        <p:txBody>
          <a:bodyPr wrap="square" rtlCol="0">
            <a:spAutoFit/>
          </a:bodyPr>
          <a:lstStyle/>
          <a:p>
            <a:r>
              <a:rPr lang="en-US" dirty="0"/>
              <a:t>Lower mass particles evaporate back into space while higher mass ones are captured and sink towards the center of the earth.</a:t>
            </a:r>
          </a:p>
          <a:p>
            <a:r>
              <a:rPr lang="en-US" sz="1200" dirty="0" err="1"/>
              <a:t>M.Pospelov</a:t>
            </a:r>
            <a:r>
              <a:rPr lang="en-US" sz="1200" dirty="0"/>
              <a:t>, </a:t>
            </a:r>
            <a:r>
              <a:rPr lang="en-US" sz="1200" dirty="0" err="1"/>
              <a:t>H.Ramani</a:t>
            </a:r>
            <a:r>
              <a:rPr lang="en-US" sz="1200" dirty="0"/>
              <a:t>, Phys Rev D103, 115031 (2021)</a:t>
            </a:r>
          </a:p>
          <a:p>
            <a:endParaRPr lang="en-US" dirty="0"/>
          </a:p>
        </p:txBody>
      </p:sp>
      <p:sp>
        <p:nvSpPr>
          <p:cNvPr id="16" name="TextBox 15">
            <a:extLst>
              <a:ext uri="{FF2B5EF4-FFF2-40B4-BE49-F238E27FC236}">
                <a16:creationId xmlns:a16="http://schemas.microsoft.com/office/drawing/2014/main" id="{B2061997-73F2-4433-82A2-262BA3F65296}"/>
              </a:ext>
            </a:extLst>
          </p:cNvPr>
          <p:cNvSpPr txBox="1"/>
          <p:nvPr/>
        </p:nvSpPr>
        <p:spPr>
          <a:xfrm>
            <a:off x="504413" y="5433023"/>
            <a:ext cx="11398326" cy="923330"/>
          </a:xfrm>
          <a:prstGeom prst="rect">
            <a:avLst/>
          </a:prstGeom>
          <a:noFill/>
          <a:ln>
            <a:solidFill>
              <a:schemeClr val="accent1">
                <a:shade val="95000"/>
                <a:satMod val="105000"/>
              </a:schemeClr>
            </a:solidFill>
          </a:ln>
        </p:spPr>
        <p:txBody>
          <a:bodyPr wrap="square">
            <a:spAutoFit/>
          </a:bodyPr>
          <a:lstStyle/>
          <a:p>
            <a:r>
              <a:rPr lang="en-US" dirty="0"/>
              <a:t>Benchmark: 10</a:t>
            </a:r>
            <a:r>
              <a:rPr lang="en-US" baseline="30000" dirty="0"/>
              <a:t>3</a:t>
            </a:r>
            <a:r>
              <a:rPr lang="en-US" dirty="0"/>
              <a:t> ambient </a:t>
            </a:r>
            <a:r>
              <a:rPr lang="en-US" dirty="0" err="1"/>
              <a:t>mQ</a:t>
            </a:r>
            <a:r>
              <a:rPr lang="en-US" dirty="0"/>
              <a:t> particles/cc in lab, thermalized to 300 K  </a:t>
            </a:r>
            <a:r>
              <a:rPr lang="en-US" dirty="0">
                <a:sym typeface="Wingdings" pitchFamily="2" charset="2"/>
              </a:rPr>
              <a:t> </a:t>
            </a:r>
            <a:r>
              <a:rPr lang="en-US" dirty="0"/>
              <a:t>10</a:t>
            </a:r>
            <a:r>
              <a:rPr lang="en-US" baseline="30000" dirty="0"/>
              <a:t>8</a:t>
            </a:r>
            <a:r>
              <a:rPr lang="en-US" dirty="0"/>
              <a:t>/cm</a:t>
            </a:r>
            <a:r>
              <a:rPr lang="en-US" baseline="30000" dirty="0"/>
              <a:t>2</a:t>
            </a:r>
            <a:r>
              <a:rPr lang="en-US" dirty="0"/>
              <a:t>/s flying through your cryostat shields!</a:t>
            </a:r>
          </a:p>
          <a:p>
            <a:r>
              <a:rPr lang="en-US" dirty="0"/>
              <a:t>  </a:t>
            </a:r>
          </a:p>
          <a:p>
            <a:r>
              <a:rPr lang="en-US" dirty="0"/>
              <a:t>Upon hitting qubit substrate, </a:t>
            </a:r>
            <a:r>
              <a:rPr lang="en-US" b="1" dirty="0"/>
              <a:t>kinetic energy = 0.03 eV is enough to break many Cooper pairs </a:t>
            </a:r>
            <a:r>
              <a:rPr lang="en-US" dirty="0"/>
              <a:t>(0.0001 eV).</a:t>
            </a:r>
          </a:p>
        </p:txBody>
      </p:sp>
    </p:spTree>
    <p:extLst>
      <p:ext uri="{BB962C8B-B14F-4D97-AF65-F5344CB8AC3E}">
        <p14:creationId xmlns:p14="http://schemas.microsoft.com/office/powerpoint/2010/main" val="1848733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B459-A49A-4B18-6AF5-EC4CDF681CF8}"/>
              </a:ext>
            </a:extLst>
          </p:cNvPr>
          <p:cNvSpPr>
            <a:spLocks noGrp="1"/>
          </p:cNvSpPr>
          <p:nvPr>
            <p:ph type="title"/>
          </p:nvPr>
        </p:nvSpPr>
        <p:spPr>
          <a:xfrm>
            <a:off x="1073808" y="2288189"/>
            <a:ext cx="10266854" cy="685800"/>
          </a:xfrm>
        </p:spPr>
        <p:txBody>
          <a:bodyPr/>
          <a:lstStyle/>
          <a:p>
            <a:r>
              <a:rPr lang="en-US" dirty="0"/>
              <a:t>Topic 5:  Dark matter messing with trapped ion quantum computers</a:t>
            </a:r>
          </a:p>
        </p:txBody>
      </p:sp>
      <p:sp>
        <p:nvSpPr>
          <p:cNvPr id="3" name="Footer Placeholder 2">
            <a:extLst>
              <a:ext uri="{FF2B5EF4-FFF2-40B4-BE49-F238E27FC236}">
                <a16:creationId xmlns:a16="http://schemas.microsoft.com/office/drawing/2014/main" id="{85A14730-0848-7FB3-C321-12D110497A50}"/>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a:solidFill>
                <a:srgbClr val="000000">
                  <a:tint val="75000"/>
                </a:srgbClr>
              </a:solidFill>
            </a:endParaRPr>
          </a:p>
        </p:txBody>
      </p:sp>
      <p:sp>
        <p:nvSpPr>
          <p:cNvPr id="4" name="Slide Number Placeholder 3">
            <a:extLst>
              <a:ext uri="{FF2B5EF4-FFF2-40B4-BE49-F238E27FC236}">
                <a16:creationId xmlns:a16="http://schemas.microsoft.com/office/drawing/2014/main" id="{8BA9E3F4-C19F-9D91-80DC-0D0E5F89C0AA}"/>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55</a:t>
            </a:fld>
            <a:endParaRPr lang="en-US">
              <a:solidFill>
                <a:srgbClr val="000000">
                  <a:tint val="75000"/>
                </a:srgbClr>
              </a:solidFill>
            </a:endParaRPr>
          </a:p>
        </p:txBody>
      </p:sp>
    </p:spTree>
    <p:extLst>
      <p:ext uri="{BB962C8B-B14F-4D97-AF65-F5344CB8AC3E}">
        <p14:creationId xmlns:p14="http://schemas.microsoft.com/office/powerpoint/2010/main" val="33821785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5B976-9C42-E2A9-5FAC-9D64015AD8AE}"/>
              </a:ext>
            </a:extLst>
          </p:cNvPr>
          <p:cNvSpPr>
            <a:spLocks noGrp="1"/>
          </p:cNvSpPr>
          <p:nvPr>
            <p:ph type="title"/>
          </p:nvPr>
        </p:nvSpPr>
        <p:spPr>
          <a:xfrm>
            <a:off x="254001" y="165100"/>
            <a:ext cx="11328399" cy="685800"/>
          </a:xfrm>
        </p:spPr>
        <p:txBody>
          <a:bodyPr/>
          <a:lstStyle/>
          <a:p>
            <a:r>
              <a:rPr lang="en-US" dirty="0"/>
              <a:t>Ion trap computers are sparsely populated with scattering targets, far less than Avogadro’s number.  </a:t>
            </a:r>
            <a:r>
              <a:rPr lang="en-US" sz="2000" dirty="0"/>
              <a:t>Must assume long-range forces between DM and ions.</a:t>
            </a:r>
          </a:p>
        </p:txBody>
      </p:sp>
      <p:sp>
        <p:nvSpPr>
          <p:cNvPr id="4" name="Footer Placeholder 3">
            <a:extLst>
              <a:ext uri="{FF2B5EF4-FFF2-40B4-BE49-F238E27FC236}">
                <a16:creationId xmlns:a16="http://schemas.microsoft.com/office/drawing/2014/main" id="{33061474-CB8C-A9CA-C746-B4C65BDBC4BC}"/>
              </a:ext>
            </a:extLst>
          </p:cNvPr>
          <p:cNvSpPr>
            <a:spLocks noGrp="1"/>
          </p:cNvSpPr>
          <p:nvPr>
            <p:ph type="ftr" sz="quarter" idx="10"/>
          </p:nvPr>
        </p:nvSpPr>
        <p:spPr>
          <a:xfrm>
            <a:off x="1033517" y="6345841"/>
            <a:ext cx="3860800" cy="365125"/>
          </a:xfrm>
        </p:spPr>
        <p:txBody>
          <a:bodyPr/>
          <a:lstStyle/>
          <a:p>
            <a:r>
              <a:rPr lang="es-ES_tradnl">
                <a:solidFill>
                  <a:srgbClr val="000000">
                    <a:tint val="75000"/>
                  </a:srgbClr>
                </a:solidFill>
              </a:rPr>
              <a:t>Aaron S. Chou, USQIS Summer School 2023</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A2D35797-E1C2-426A-A728-3C44B88133A5}"/>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56</a:t>
            </a:fld>
            <a:endParaRPr lang="en-US">
              <a:solidFill>
                <a:srgbClr val="000000">
                  <a:tint val="75000"/>
                </a:srgbClr>
              </a:solidFill>
            </a:endParaRPr>
          </a:p>
        </p:txBody>
      </p:sp>
      <p:pic>
        <p:nvPicPr>
          <p:cNvPr id="6" name="Picture 5">
            <a:extLst>
              <a:ext uri="{FF2B5EF4-FFF2-40B4-BE49-F238E27FC236}">
                <a16:creationId xmlns:a16="http://schemas.microsoft.com/office/drawing/2014/main" id="{96C8A2D1-6954-75EE-81A0-28D8A2DE1CCF}"/>
              </a:ext>
            </a:extLst>
          </p:cNvPr>
          <p:cNvPicPr>
            <a:picLocks noChangeAspect="1"/>
          </p:cNvPicPr>
          <p:nvPr/>
        </p:nvPicPr>
        <p:blipFill>
          <a:blip r:embed="rId2"/>
          <a:stretch>
            <a:fillRect/>
          </a:stretch>
        </p:blipFill>
        <p:spPr>
          <a:xfrm>
            <a:off x="427423" y="1212193"/>
            <a:ext cx="5456986" cy="3790731"/>
          </a:xfrm>
          <a:prstGeom prst="rect">
            <a:avLst/>
          </a:prstGeom>
        </p:spPr>
      </p:pic>
      <p:sp>
        <p:nvSpPr>
          <p:cNvPr id="9" name="TextBox 8">
            <a:extLst>
              <a:ext uri="{FF2B5EF4-FFF2-40B4-BE49-F238E27FC236}">
                <a16:creationId xmlns:a16="http://schemas.microsoft.com/office/drawing/2014/main" id="{A1499496-3B40-5081-0A7F-887651796EE3}"/>
              </a:ext>
            </a:extLst>
          </p:cNvPr>
          <p:cNvSpPr txBox="1"/>
          <p:nvPr/>
        </p:nvSpPr>
        <p:spPr>
          <a:xfrm>
            <a:off x="6308836" y="1870841"/>
            <a:ext cx="1056700" cy="369332"/>
          </a:xfrm>
          <a:prstGeom prst="rect">
            <a:avLst/>
          </a:prstGeom>
          <a:noFill/>
        </p:spPr>
        <p:txBody>
          <a:bodyPr wrap="none" rtlCol="0">
            <a:spAutoFit/>
          </a:bodyPr>
          <a:lstStyle/>
          <a:p>
            <a:r>
              <a:rPr lang="en-US" sz="1800" dirty="0">
                <a:latin typeface="Arial"/>
                <a:cs typeface="Arial"/>
              </a:rPr>
              <a:t>Impulse:</a:t>
            </a:r>
          </a:p>
        </p:txBody>
      </p:sp>
      <p:pic>
        <p:nvPicPr>
          <p:cNvPr id="10" name="Picture 9">
            <a:extLst>
              <a:ext uri="{FF2B5EF4-FFF2-40B4-BE49-F238E27FC236}">
                <a16:creationId xmlns:a16="http://schemas.microsoft.com/office/drawing/2014/main" id="{72510B12-C19E-7B47-A133-AD024C715932}"/>
              </a:ext>
            </a:extLst>
          </p:cNvPr>
          <p:cNvPicPr>
            <a:picLocks noChangeAspect="1"/>
          </p:cNvPicPr>
          <p:nvPr/>
        </p:nvPicPr>
        <p:blipFill>
          <a:blip r:embed="rId3"/>
          <a:stretch>
            <a:fillRect/>
          </a:stretch>
        </p:blipFill>
        <p:spPr>
          <a:xfrm>
            <a:off x="8186247" y="2659117"/>
            <a:ext cx="1752885" cy="811521"/>
          </a:xfrm>
          <a:prstGeom prst="rect">
            <a:avLst/>
          </a:prstGeom>
        </p:spPr>
      </p:pic>
      <p:sp>
        <p:nvSpPr>
          <p:cNvPr id="11" name="TextBox 10">
            <a:extLst>
              <a:ext uri="{FF2B5EF4-FFF2-40B4-BE49-F238E27FC236}">
                <a16:creationId xmlns:a16="http://schemas.microsoft.com/office/drawing/2014/main" id="{5144C561-16E8-2B54-FAB5-04E85A380E8C}"/>
              </a:ext>
            </a:extLst>
          </p:cNvPr>
          <p:cNvSpPr txBox="1"/>
          <p:nvPr/>
        </p:nvSpPr>
        <p:spPr>
          <a:xfrm>
            <a:off x="6298327" y="2911365"/>
            <a:ext cx="1826141" cy="369332"/>
          </a:xfrm>
          <a:prstGeom prst="rect">
            <a:avLst/>
          </a:prstGeom>
          <a:noFill/>
        </p:spPr>
        <p:txBody>
          <a:bodyPr wrap="none" rtlCol="0">
            <a:spAutoFit/>
          </a:bodyPr>
          <a:lstStyle/>
          <a:p>
            <a:r>
              <a:rPr lang="en-US" sz="1800" dirty="0">
                <a:latin typeface="Arial"/>
                <a:cs typeface="Arial"/>
              </a:rPr>
              <a:t>Energy transfer:</a:t>
            </a:r>
          </a:p>
        </p:txBody>
      </p:sp>
      <p:pic>
        <p:nvPicPr>
          <p:cNvPr id="13" name="Picture 12">
            <a:extLst>
              <a:ext uri="{FF2B5EF4-FFF2-40B4-BE49-F238E27FC236}">
                <a16:creationId xmlns:a16="http://schemas.microsoft.com/office/drawing/2014/main" id="{D586F4B2-25B7-FFFB-297A-08CF6CB808D4}"/>
              </a:ext>
            </a:extLst>
          </p:cNvPr>
          <p:cNvPicPr>
            <a:picLocks noChangeAspect="1"/>
          </p:cNvPicPr>
          <p:nvPr/>
        </p:nvPicPr>
        <p:blipFill>
          <a:blip r:embed="rId4"/>
          <a:stretch>
            <a:fillRect/>
          </a:stretch>
        </p:blipFill>
        <p:spPr>
          <a:xfrm>
            <a:off x="8317911" y="4028138"/>
            <a:ext cx="3686504" cy="1747187"/>
          </a:xfrm>
          <a:prstGeom prst="rect">
            <a:avLst/>
          </a:prstGeom>
        </p:spPr>
      </p:pic>
      <p:pic>
        <p:nvPicPr>
          <p:cNvPr id="14" name="Picture 13">
            <a:extLst>
              <a:ext uri="{FF2B5EF4-FFF2-40B4-BE49-F238E27FC236}">
                <a16:creationId xmlns:a16="http://schemas.microsoft.com/office/drawing/2014/main" id="{AA849CAB-CFC2-FD76-C370-05A098BA0657}"/>
              </a:ext>
            </a:extLst>
          </p:cNvPr>
          <p:cNvPicPr>
            <a:picLocks noChangeAspect="1"/>
          </p:cNvPicPr>
          <p:nvPr/>
        </p:nvPicPr>
        <p:blipFill>
          <a:blip r:embed="rId5"/>
          <a:stretch>
            <a:fillRect/>
          </a:stretch>
        </p:blipFill>
        <p:spPr>
          <a:xfrm>
            <a:off x="3947255" y="4109546"/>
            <a:ext cx="2813541" cy="1743403"/>
          </a:xfrm>
          <a:prstGeom prst="rect">
            <a:avLst/>
          </a:prstGeom>
        </p:spPr>
      </p:pic>
      <p:sp>
        <p:nvSpPr>
          <p:cNvPr id="15" name="Right Arrow 14">
            <a:extLst>
              <a:ext uri="{FF2B5EF4-FFF2-40B4-BE49-F238E27FC236}">
                <a16:creationId xmlns:a16="http://schemas.microsoft.com/office/drawing/2014/main" id="{29665DDE-3A85-04C2-6F53-80283605AAB9}"/>
              </a:ext>
            </a:extLst>
          </p:cNvPr>
          <p:cNvSpPr/>
          <p:nvPr/>
        </p:nvSpPr>
        <p:spPr bwMode="auto">
          <a:xfrm>
            <a:off x="7453664" y="4762901"/>
            <a:ext cx="830317" cy="24173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6" name="TextBox 15">
            <a:extLst>
              <a:ext uri="{FF2B5EF4-FFF2-40B4-BE49-F238E27FC236}">
                <a16:creationId xmlns:a16="http://schemas.microsoft.com/office/drawing/2014/main" id="{CDC66D60-DD36-66F3-234E-F25A74525686}"/>
              </a:ext>
            </a:extLst>
          </p:cNvPr>
          <p:cNvSpPr txBox="1"/>
          <p:nvPr/>
        </p:nvSpPr>
        <p:spPr>
          <a:xfrm>
            <a:off x="6588274" y="4308558"/>
            <a:ext cx="1069524" cy="369332"/>
          </a:xfrm>
          <a:prstGeom prst="rect">
            <a:avLst/>
          </a:prstGeom>
          <a:noFill/>
        </p:spPr>
        <p:txBody>
          <a:bodyPr wrap="none" rtlCol="0">
            <a:spAutoFit/>
          </a:bodyPr>
          <a:lstStyle/>
          <a:p>
            <a:r>
              <a:rPr lang="en-US" dirty="0">
                <a:latin typeface="Arial"/>
                <a:cs typeface="Arial"/>
              </a:rPr>
              <a:t>(</a:t>
            </a:r>
            <a:r>
              <a:rPr lang="en-US" sz="1800" dirty="0">
                <a:latin typeface="Arial"/>
                <a:cs typeface="Arial"/>
              </a:rPr>
              <a:t>Spin-1) </a:t>
            </a:r>
          </a:p>
        </p:txBody>
      </p:sp>
      <p:sp>
        <p:nvSpPr>
          <p:cNvPr id="17" name="TextBox 16">
            <a:extLst>
              <a:ext uri="{FF2B5EF4-FFF2-40B4-BE49-F238E27FC236}">
                <a16:creationId xmlns:a16="http://schemas.microsoft.com/office/drawing/2014/main" id="{B9323B45-3AEB-A0A3-FBCC-98FD0EADCA3A}"/>
              </a:ext>
            </a:extLst>
          </p:cNvPr>
          <p:cNvSpPr txBox="1"/>
          <p:nvPr/>
        </p:nvSpPr>
        <p:spPr>
          <a:xfrm>
            <a:off x="6783743" y="5250605"/>
            <a:ext cx="1326004" cy="369332"/>
          </a:xfrm>
          <a:prstGeom prst="rect">
            <a:avLst/>
          </a:prstGeom>
          <a:noFill/>
        </p:spPr>
        <p:txBody>
          <a:bodyPr wrap="none" rtlCol="0">
            <a:spAutoFit/>
          </a:bodyPr>
          <a:lstStyle/>
          <a:p>
            <a:r>
              <a:rPr lang="en-US" sz="1800" dirty="0">
                <a:latin typeface="Arial"/>
                <a:cs typeface="Arial"/>
              </a:rPr>
              <a:t>(Spin-0, 2) </a:t>
            </a:r>
          </a:p>
        </p:txBody>
      </p:sp>
      <p:sp>
        <p:nvSpPr>
          <p:cNvPr id="18" name="TextBox 17">
            <a:extLst>
              <a:ext uri="{FF2B5EF4-FFF2-40B4-BE49-F238E27FC236}">
                <a16:creationId xmlns:a16="http://schemas.microsoft.com/office/drawing/2014/main" id="{8F2AFFBA-65EE-DFB1-F4F4-4DB28AF78776}"/>
              </a:ext>
            </a:extLst>
          </p:cNvPr>
          <p:cNvSpPr txBox="1"/>
          <p:nvPr/>
        </p:nvSpPr>
        <p:spPr>
          <a:xfrm>
            <a:off x="5087007" y="6127531"/>
            <a:ext cx="6583854" cy="369332"/>
          </a:xfrm>
          <a:prstGeom prst="rect">
            <a:avLst/>
          </a:prstGeom>
          <a:noFill/>
        </p:spPr>
        <p:txBody>
          <a:bodyPr wrap="none" rtlCol="0">
            <a:spAutoFit/>
          </a:bodyPr>
          <a:lstStyle/>
          <a:p>
            <a:r>
              <a:rPr lang="en-US" sz="1800" dirty="0">
                <a:highlight>
                  <a:srgbClr val="FFFF00"/>
                </a:highlight>
                <a:latin typeface="Arial"/>
                <a:cs typeface="Arial"/>
              </a:rPr>
              <a:t>Low mass ions are better for spin-1 mediated long range forces</a:t>
            </a:r>
          </a:p>
        </p:txBody>
      </p:sp>
      <p:pic>
        <p:nvPicPr>
          <p:cNvPr id="19" name="Picture 18">
            <a:extLst>
              <a:ext uri="{FF2B5EF4-FFF2-40B4-BE49-F238E27FC236}">
                <a16:creationId xmlns:a16="http://schemas.microsoft.com/office/drawing/2014/main" id="{9316BFAD-77C8-0187-68C8-4B6C5E17222B}"/>
              </a:ext>
            </a:extLst>
          </p:cNvPr>
          <p:cNvPicPr>
            <a:picLocks noChangeAspect="1"/>
          </p:cNvPicPr>
          <p:nvPr/>
        </p:nvPicPr>
        <p:blipFill>
          <a:blip r:embed="rId6"/>
          <a:stretch>
            <a:fillRect/>
          </a:stretch>
        </p:blipFill>
        <p:spPr>
          <a:xfrm>
            <a:off x="3349382" y="2125171"/>
            <a:ext cx="552012" cy="372787"/>
          </a:xfrm>
          <a:prstGeom prst="rect">
            <a:avLst/>
          </a:prstGeom>
        </p:spPr>
      </p:pic>
      <p:pic>
        <p:nvPicPr>
          <p:cNvPr id="20" name="Picture 19">
            <a:extLst>
              <a:ext uri="{FF2B5EF4-FFF2-40B4-BE49-F238E27FC236}">
                <a16:creationId xmlns:a16="http://schemas.microsoft.com/office/drawing/2014/main" id="{3F58A521-D0DE-CE8B-0C82-27EF36E13984}"/>
              </a:ext>
            </a:extLst>
          </p:cNvPr>
          <p:cNvPicPr>
            <a:picLocks noChangeAspect="1"/>
          </p:cNvPicPr>
          <p:nvPr/>
        </p:nvPicPr>
        <p:blipFill>
          <a:blip r:embed="rId7"/>
          <a:stretch>
            <a:fillRect/>
          </a:stretch>
        </p:blipFill>
        <p:spPr>
          <a:xfrm>
            <a:off x="4785311" y="2163988"/>
            <a:ext cx="650416" cy="415159"/>
          </a:xfrm>
          <a:prstGeom prst="rect">
            <a:avLst/>
          </a:prstGeom>
        </p:spPr>
      </p:pic>
      <p:pic>
        <p:nvPicPr>
          <p:cNvPr id="21" name="Picture 20">
            <a:extLst>
              <a:ext uri="{FF2B5EF4-FFF2-40B4-BE49-F238E27FC236}">
                <a16:creationId xmlns:a16="http://schemas.microsoft.com/office/drawing/2014/main" id="{63B7DDEE-789A-4FAF-CBD0-F72323799299}"/>
              </a:ext>
            </a:extLst>
          </p:cNvPr>
          <p:cNvPicPr>
            <a:picLocks noChangeAspect="1"/>
          </p:cNvPicPr>
          <p:nvPr/>
        </p:nvPicPr>
        <p:blipFill>
          <a:blip r:embed="rId8"/>
          <a:stretch>
            <a:fillRect/>
          </a:stretch>
        </p:blipFill>
        <p:spPr>
          <a:xfrm>
            <a:off x="7589128" y="1692166"/>
            <a:ext cx="1671142" cy="742730"/>
          </a:xfrm>
          <a:prstGeom prst="rect">
            <a:avLst/>
          </a:prstGeom>
        </p:spPr>
      </p:pic>
    </p:spTree>
    <p:extLst>
      <p:ext uri="{BB962C8B-B14F-4D97-AF65-F5344CB8AC3E}">
        <p14:creationId xmlns:p14="http://schemas.microsoft.com/office/powerpoint/2010/main" val="26355004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BB7F9-BECA-F34B-9671-65103AA95FAD}"/>
              </a:ext>
            </a:extLst>
          </p:cNvPr>
          <p:cNvSpPr>
            <a:spLocks noGrp="1"/>
          </p:cNvSpPr>
          <p:nvPr>
            <p:ph type="title"/>
          </p:nvPr>
        </p:nvSpPr>
        <p:spPr>
          <a:xfrm>
            <a:off x="871806" y="302781"/>
            <a:ext cx="4889006" cy="1986303"/>
          </a:xfrm>
        </p:spPr>
        <p:txBody>
          <a:bodyPr>
            <a:noAutofit/>
          </a:bodyPr>
          <a:lstStyle/>
          <a:p>
            <a:r>
              <a:rPr lang="en-US" sz="3200" dirty="0"/>
              <a:t>Windchime concept:</a:t>
            </a:r>
            <a:br>
              <a:rPr lang="en-US" sz="3200" dirty="0"/>
            </a:br>
            <a:r>
              <a:rPr lang="en-US" b="0" dirty="0"/>
              <a:t>Larger mass accelerometers needed for detecting gravitational (spin-2) force from DM </a:t>
            </a:r>
            <a:br>
              <a:rPr lang="en-US" sz="3200" dirty="0"/>
            </a:br>
            <a:endParaRPr lang="en-US" sz="3200" dirty="0"/>
          </a:p>
        </p:txBody>
      </p:sp>
      <p:sp>
        <p:nvSpPr>
          <p:cNvPr id="4" name="Footer Placeholder 3">
            <a:extLst>
              <a:ext uri="{FF2B5EF4-FFF2-40B4-BE49-F238E27FC236}">
                <a16:creationId xmlns:a16="http://schemas.microsoft.com/office/drawing/2014/main" id="{FBA6A563-369E-F14C-ACC4-D60E6EDE046F}"/>
              </a:ext>
            </a:extLst>
          </p:cNvPr>
          <p:cNvSpPr>
            <a:spLocks noGrp="1"/>
          </p:cNvSpPr>
          <p:nvPr>
            <p:ph type="ftr" sz="quarter" idx="11"/>
          </p:nvPr>
        </p:nvSpPr>
        <p:spPr>
          <a:xfrm>
            <a:off x="6080800" y="6333803"/>
            <a:ext cx="3086100" cy="273844"/>
          </a:xfrm>
        </p:spPr>
        <p:txBody>
          <a:bodyPr/>
          <a:lstStyle/>
          <a:p>
            <a:pPr defTabSz="685800">
              <a:defRPr/>
            </a:pPr>
            <a:r>
              <a:rPr lang="en-US">
                <a:solidFill>
                  <a:prstClr val="black">
                    <a:tint val="75000"/>
                  </a:prstClr>
                </a:solidFill>
                <a:latin typeface="Arial" panose="020B0604020202020204"/>
              </a:rPr>
              <a:t>Aaron S. Chou, USQIS Summer School 2023</a:t>
            </a:r>
            <a:endParaRPr lang="en-US" dirty="0">
              <a:solidFill>
                <a:prstClr val="black">
                  <a:tint val="75000"/>
                </a:prstClr>
              </a:solidFill>
              <a:latin typeface="Arial" panose="020B0604020202020204"/>
            </a:endParaRPr>
          </a:p>
        </p:txBody>
      </p:sp>
      <p:pic>
        <p:nvPicPr>
          <p:cNvPr id="6" name="Picture 5">
            <a:extLst>
              <a:ext uri="{FF2B5EF4-FFF2-40B4-BE49-F238E27FC236}">
                <a16:creationId xmlns:a16="http://schemas.microsoft.com/office/drawing/2014/main" id="{E33E77DE-5D89-594F-BBD9-6EA451CDC7AE}"/>
              </a:ext>
            </a:extLst>
          </p:cNvPr>
          <p:cNvPicPr>
            <a:picLocks noChangeAspect="1"/>
          </p:cNvPicPr>
          <p:nvPr/>
        </p:nvPicPr>
        <p:blipFill>
          <a:blip r:embed="rId2"/>
          <a:stretch>
            <a:fillRect/>
          </a:stretch>
        </p:blipFill>
        <p:spPr>
          <a:xfrm>
            <a:off x="6640422" y="857250"/>
            <a:ext cx="3704759" cy="5143500"/>
          </a:xfrm>
          <a:prstGeom prst="rect">
            <a:avLst/>
          </a:prstGeom>
        </p:spPr>
      </p:pic>
      <p:sp>
        <p:nvSpPr>
          <p:cNvPr id="8" name="TextBox 7">
            <a:extLst>
              <a:ext uri="{FF2B5EF4-FFF2-40B4-BE49-F238E27FC236}">
                <a16:creationId xmlns:a16="http://schemas.microsoft.com/office/drawing/2014/main" id="{EE81FE6F-E473-3144-B23B-1DCD33AC3568}"/>
              </a:ext>
            </a:extLst>
          </p:cNvPr>
          <p:cNvSpPr txBox="1"/>
          <p:nvPr/>
        </p:nvSpPr>
        <p:spPr>
          <a:xfrm>
            <a:off x="723467" y="2051010"/>
            <a:ext cx="5298977" cy="1077218"/>
          </a:xfrm>
          <a:prstGeom prst="rect">
            <a:avLst/>
          </a:prstGeom>
          <a:noFill/>
        </p:spPr>
        <p:txBody>
          <a:bodyPr wrap="square" rtlCol="0">
            <a:spAutoFit/>
          </a:bodyPr>
          <a:lstStyle/>
          <a:p>
            <a:pPr defTabSz="685800">
              <a:defRPr/>
            </a:pPr>
            <a:r>
              <a:rPr lang="en-US" sz="1600" dirty="0">
                <a:solidFill>
                  <a:prstClr val="black"/>
                </a:solidFill>
                <a:latin typeface="Arial" panose="020B0604020202020204"/>
              </a:rPr>
              <a:t>Cubic meter array of </a:t>
            </a:r>
            <a:r>
              <a:rPr lang="en-US" sz="1600" b="1" dirty="0">
                <a:solidFill>
                  <a:prstClr val="black"/>
                </a:solidFill>
                <a:latin typeface="Arial" panose="020B0604020202020204"/>
              </a:rPr>
              <a:t>10</a:t>
            </a:r>
            <a:r>
              <a:rPr lang="en-US" sz="1600" b="1" baseline="30000" dirty="0">
                <a:solidFill>
                  <a:prstClr val="black"/>
                </a:solidFill>
                <a:latin typeface="Arial" panose="020B0604020202020204"/>
              </a:rPr>
              <a:t>9</a:t>
            </a:r>
            <a:r>
              <a:rPr lang="en-US" sz="1600" b="1" dirty="0">
                <a:solidFill>
                  <a:prstClr val="black"/>
                </a:solidFill>
                <a:latin typeface="Arial" panose="020B0604020202020204"/>
              </a:rPr>
              <a:t> accelerometers </a:t>
            </a:r>
            <a:r>
              <a:rPr lang="en-US" sz="1600" dirty="0">
                <a:solidFill>
                  <a:prstClr val="black"/>
                </a:solidFill>
                <a:latin typeface="Arial" panose="020B0604020202020204"/>
              </a:rPr>
              <a:t>with millimeter spacing to detect force from passing dark matter. </a:t>
            </a:r>
          </a:p>
          <a:p>
            <a:pPr defTabSz="685800">
              <a:defRPr/>
            </a:pPr>
            <a:r>
              <a:rPr lang="en-US" sz="1600" dirty="0">
                <a:solidFill>
                  <a:prstClr val="black"/>
                </a:solidFill>
                <a:latin typeface="Arial" panose="020B0604020202020204"/>
              </a:rPr>
              <a:t>Probably gravitational force is too weak but can still focus on scalar or vector-mediated forces. </a:t>
            </a:r>
          </a:p>
        </p:txBody>
      </p:sp>
      <p:sp>
        <p:nvSpPr>
          <p:cNvPr id="9" name="Rectangle 8">
            <a:extLst>
              <a:ext uri="{FF2B5EF4-FFF2-40B4-BE49-F238E27FC236}">
                <a16:creationId xmlns:a16="http://schemas.microsoft.com/office/drawing/2014/main" id="{C70CA930-A0CB-2640-9290-D906FC936408}"/>
              </a:ext>
            </a:extLst>
          </p:cNvPr>
          <p:cNvSpPr/>
          <p:nvPr/>
        </p:nvSpPr>
        <p:spPr>
          <a:xfrm>
            <a:off x="6640423" y="1039382"/>
            <a:ext cx="998629" cy="69506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Arial" panose="020B0604020202020204"/>
            </a:endParaRPr>
          </a:p>
        </p:txBody>
      </p:sp>
      <p:sp>
        <p:nvSpPr>
          <p:cNvPr id="5" name="TextBox 4">
            <a:extLst>
              <a:ext uri="{FF2B5EF4-FFF2-40B4-BE49-F238E27FC236}">
                <a16:creationId xmlns:a16="http://schemas.microsoft.com/office/drawing/2014/main" id="{1738124B-ED24-2646-A017-D282FFDF2DAD}"/>
              </a:ext>
            </a:extLst>
          </p:cNvPr>
          <p:cNvSpPr txBox="1"/>
          <p:nvPr/>
        </p:nvSpPr>
        <p:spPr>
          <a:xfrm>
            <a:off x="639036" y="3429000"/>
            <a:ext cx="5467837" cy="2554545"/>
          </a:xfrm>
          <a:prstGeom prst="rect">
            <a:avLst/>
          </a:prstGeom>
          <a:solidFill>
            <a:srgbClr val="FFFF00"/>
          </a:solidFill>
        </p:spPr>
        <p:txBody>
          <a:bodyPr wrap="square" rtlCol="0">
            <a:spAutoFit/>
          </a:bodyPr>
          <a:lstStyle/>
          <a:p>
            <a:pPr defTabSz="685800">
              <a:defRPr/>
            </a:pPr>
            <a:r>
              <a:rPr lang="en-US" sz="1600" b="1" dirty="0">
                <a:solidFill>
                  <a:prstClr val="black"/>
                </a:solidFill>
                <a:latin typeface="Arial" panose="020B0604020202020204"/>
              </a:rPr>
              <a:t>How to affordably read out sensor array and reconstruct track of 1000 excitations in real-time??? </a:t>
            </a:r>
          </a:p>
          <a:p>
            <a:pPr marL="214313" indent="-214313" defTabSz="685800">
              <a:buFont typeface="Arial" panose="020B0604020202020204" pitchFamily="34" charset="0"/>
              <a:buChar char="•"/>
              <a:defRPr/>
            </a:pPr>
            <a:r>
              <a:rPr lang="en-US" sz="1600" dirty="0">
                <a:solidFill>
                  <a:prstClr val="black"/>
                </a:solidFill>
                <a:latin typeface="Arial" panose="020B0604020202020204"/>
              </a:rPr>
              <a:t>Probably impossible with classical computers.</a:t>
            </a:r>
          </a:p>
          <a:p>
            <a:pPr marL="557213" lvl="1" indent="-214313" defTabSz="685800">
              <a:buFont typeface="Arial" panose="020B0604020202020204" pitchFamily="34" charset="0"/>
              <a:buChar char="•"/>
              <a:defRPr/>
            </a:pPr>
            <a:r>
              <a:rPr lang="en-US" sz="1600" dirty="0">
                <a:solidFill>
                  <a:prstClr val="black"/>
                </a:solidFill>
                <a:latin typeface="Arial" panose="020B0604020202020204"/>
              </a:rPr>
              <a:t>cf. LHC = 400M channels</a:t>
            </a:r>
          </a:p>
          <a:p>
            <a:pPr marL="557213" lvl="1" indent="-214313" defTabSz="685800">
              <a:buFont typeface="Arial" panose="020B0604020202020204" pitchFamily="34" charset="0"/>
              <a:buChar char="•"/>
              <a:defRPr/>
            </a:pPr>
            <a:r>
              <a:rPr lang="en-US" sz="1600" dirty="0">
                <a:solidFill>
                  <a:prstClr val="black"/>
                </a:solidFill>
                <a:latin typeface="Arial" panose="020B0604020202020204"/>
              </a:rPr>
              <a:t>Heat load = 5 dedicated nuclear power plants</a:t>
            </a:r>
          </a:p>
          <a:p>
            <a:pPr marL="214313" indent="-214313" defTabSz="685800">
              <a:buFont typeface="Arial" panose="020B0604020202020204" pitchFamily="34" charset="0"/>
              <a:buChar char="•"/>
              <a:defRPr/>
            </a:pPr>
            <a:r>
              <a:rPr lang="en-US" sz="1600" dirty="0">
                <a:solidFill>
                  <a:prstClr val="black"/>
                </a:solidFill>
                <a:latin typeface="Arial" panose="020B0604020202020204"/>
              </a:rPr>
              <a:t>Diffraction of light?  Quantum annealing?</a:t>
            </a:r>
            <a:endParaRPr lang="en-US" sz="1600" b="1" dirty="0">
              <a:solidFill>
                <a:prstClr val="black"/>
              </a:solidFill>
              <a:latin typeface="Arial" panose="020B0604020202020204"/>
            </a:endParaRPr>
          </a:p>
          <a:p>
            <a:pPr marL="214313" indent="-214313" defTabSz="685800">
              <a:buFont typeface="Arial" panose="020B0604020202020204" pitchFamily="34" charset="0"/>
              <a:buChar char="•"/>
              <a:defRPr/>
            </a:pPr>
            <a:r>
              <a:rPr lang="en-US" sz="1600" b="1" dirty="0">
                <a:solidFill>
                  <a:prstClr val="black"/>
                </a:solidFill>
                <a:latin typeface="Arial" panose="020B0604020202020204"/>
              </a:rPr>
              <a:t>If Dark matter detector = Quantum Computer</a:t>
            </a:r>
          </a:p>
          <a:p>
            <a:pPr defTabSz="685800">
              <a:defRPr/>
            </a:pPr>
            <a:r>
              <a:rPr lang="en-US" sz="1600" b="1" dirty="0">
                <a:solidFill>
                  <a:prstClr val="black"/>
                </a:solidFill>
                <a:latin typeface="Arial" panose="020B0604020202020204"/>
                <a:sym typeface="Wingdings" pitchFamily="2" charset="2"/>
              </a:rPr>
              <a:t>	 Should p</a:t>
            </a:r>
            <a:r>
              <a:rPr lang="en-US" sz="1600" b="1" dirty="0">
                <a:solidFill>
                  <a:prstClr val="black"/>
                </a:solidFill>
                <a:latin typeface="Arial" panose="020B0604020202020204"/>
              </a:rPr>
              <a:t>rovide </a:t>
            </a:r>
            <a:r>
              <a:rPr lang="en-US" sz="1600" b="1" dirty="0">
                <a:solidFill>
                  <a:prstClr val="black"/>
                </a:solidFill>
                <a:latin typeface="Arial" panose="020B0604020202020204"/>
                <a:sym typeface="Wingdings" pitchFamily="2" charset="2"/>
              </a:rPr>
              <a:t>in-situ processing of tracks</a:t>
            </a:r>
          </a:p>
          <a:p>
            <a:pPr marL="214313" indent="-214313" defTabSz="685800">
              <a:buFont typeface="Arial" panose="020B0604020202020204" pitchFamily="34" charset="0"/>
              <a:buChar char="•"/>
            </a:pPr>
            <a:r>
              <a:rPr lang="en-US" sz="1600" dirty="0">
                <a:solidFill>
                  <a:prstClr val="black"/>
                </a:solidFill>
                <a:latin typeface="Arial" panose="020B0604020202020204"/>
              </a:rPr>
              <a:t>Co-located trapped ion computer seems well-suited to detect long correlation length excitations.</a:t>
            </a:r>
            <a:endParaRPr lang="en-US" sz="1600" b="1" dirty="0">
              <a:solidFill>
                <a:prstClr val="black"/>
              </a:solidFill>
              <a:latin typeface="Arial" panose="020B0604020202020204"/>
            </a:endParaRPr>
          </a:p>
        </p:txBody>
      </p:sp>
      <p:sp>
        <p:nvSpPr>
          <p:cNvPr id="3" name="Slide Number Placeholder 2">
            <a:extLst>
              <a:ext uri="{FF2B5EF4-FFF2-40B4-BE49-F238E27FC236}">
                <a16:creationId xmlns:a16="http://schemas.microsoft.com/office/drawing/2014/main" id="{B177FA9A-9100-BCC8-AD21-91E03FB5AF29}"/>
              </a:ext>
            </a:extLst>
          </p:cNvPr>
          <p:cNvSpPr>
            <a:spLocks noGrp="1"/>
          </p:cNvSpPr>
          <p:nvPr>
            <p:ph type="sldNum" sz="quarter" idx="12"/>
          </p:nvPr>
        </p:nvSpPr>
        <p:spPr>
          <a:xfrm>
            <a:off x="8737600" y="6356353"/>
            <a:ext cx="2844800" cy="365125"/>
          </a:xfrm>
          <a:prstGeom prst="rect">
            <a:avLst/>
          </a:prstGeom>
        </p:spPr>
        <p:txBody>
          <a:bodyPr vert="horz" wrap="square" lIns="91424" tIns="45713" rIns="91424" bIns="45713" numCol="1" anchor="ctr" anchorCtr="0" compatLnSpc="1">
            <a:prstTxWarp prst="textNoShape">
              <a:avLst/>
            </a:prstTxWarp>
          </a:bodyPr>
          <a:lstStyle>
            <a:defPPr>
              <a:defRPr lang="en-US"/>
            </a:defPPr>
            <a:lvl1pPr marL="0" algn="r" defTabSz="914400" rtl="0" eaLnBrk="1" latinLnBrk="0" hangingPunct="1">
              <a:defRPr sz="1200" kern="1200">
                <a:solidFill>
                  <a:srgbClr val="898989"/>
                </a:solidFill>
                <a:latin typeface="Calibri"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F987D3-C84C-1B43-ACDC-64E0C8D0B1E8}" type="slidenum">
              <a:rPr lang="en-US" smtClean="0"/>
              <a:pPr/>
              <a:t>57</a:t>
            </a:fld>
            <a:endParaRPr lang="en-US">
              <a:solidFill>
                <a:prstClr val="black">
                  <a:tint val="75000"/>
                </a:prstClr>
              </a:solidFill>
            </a:endParaRPr>
          </a:p>
        </p:txBody>
      </p:sp>
      <p:sp>
        <p:nvSpPr>
          <p:cNvPr id="7" name="TextBox 6">
            <a:extLst>
              <a:ext uri="{FF2B5EF4-FFF2-40B4-BE49-F238E27FC236}">
                <a16:creationId xmlns:a16="http://schemas.microsoft.com/office/drawing/2014/main" id="{C7224AC1-8867-EB27-91BB-7ABDA91E753B}"/>
              </a:ext>
            </a:extLst>
          </p:cNvPr>
          <p:cNvSpPr txBox="1"/>
          <p:nvPr/>
        </p:nvSpPr>
        <p:spPr>
          <a:xfrm>
            <a:off x="7078532" y="387275"/>
            <a:ext cx="3655681" cy="369332"/>
          </a:xfrm>
          <a:prstGeom prst="rect">
            <a:avLst/>
          </a:prstGeom>
          <a:noFill/>
        </p:spPr>
        <p:txBody>
          <a:bodyPr wrap="none" rtlCol="0">
            <a:spAutoFit/>
          </a:bodyPr>
          <a:lstStyle/>
          <a:p>
            <a:r>
              <a:rPr lang="en-US" dirty="0" err="1"/>
              <a:t>Phys.Rev.D</a:t>
            </a:r>
            <a:r>
              <a:rPr lang="en-US" dirty="0"/>
              <a:t> 102 (2020) 7, 072003</a:t>
            </a:r>
          </a:p>
        </p:txBody>
      </p:sp>
    </p:spTree>
    <p:extLst>
      <p:ext uri="{BB962C8B-B14F-4D97-AF65-F5344CB8AC3E}">
        <p14:creationId xmlns:p14="http://schemas.microsoft.com/office/powerpoint/2010/main" val="3055175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C3656-1198-4059-9D0A-E924918CF1DF}"/>
              </a:ext>
            </a:extLst>
          </p:cNvPr>
          <p:cNvSpPr>
            <a:spLocks noGrp="1"/>
          </p:cNvSpPr>
          <p:nvPr>
            <p:ph type="title"/>
          </p:nvPr>
        </p:nvSpPr>
        <p:spPr>
          <a:xfrm>
            <a:off x="1736015" y="356347"/>
            <a:ext cx="8286526" cy="685800"/>
          </a:xfrm>
        </p:spPr>
        <p:txBody>
          <a:bodyPr/>
          <a:lstStyle/>
          <a:p>
            <a:r>
              <a:rPr lang="en-US" dirty="0"/>
              <a:t>Energy budget of the universe </a:t>
            </a:r>
            <a:br>
              <a:rPr lang="en-US" dirty="0"/>
            </a:br>
            <a:r>
              <a:rPr lang="en-US" dirty="0"/>
              <a:t>(from various experimental probes)</a:t>
            </a:r>
          </a:p>
        </p:txBody>
      </p:sp>
      <p:sp>
        <p:nvSpPr>
          <p:cNvPr id="4" name="Footer Placeholder 3">
            <a:extLst>
              <a:ext uri="{FF2B5EF4-FFF2-40B4-BE49-F238E27FC236}">
                <a16:creationId xmlns:a16="http://schemas.microsoft.com/office/drawing/2014/main" id="{5EA53E22-FAA2-D4FA-1926-01BFDB8E4EA8}"/>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B9AAB7CC-D17D-5525-25BC-4AA34D569792}"/>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58</a:t>
            </a:fld>
            <a:endParaRPr lang="en-US">
              <a:solidFill>
                <a:srgbClr val="000000">
                  <a:tint val="75000"/>
                </a:srgbClr>
              </a:solidFill>
            </a:endParaRPr>
          </a:p>
        </p:txBody>
      </p:sp>
      <p:pic>
        <p:nvPicPr>
          <p:cNvPr id="7" name="Picture 6">
            <a:extLst>
              <a:ext uri="{FF2B5EF4-FFF2-40B4-BE49-F238E27FC236}">
                <a16:creationId xmlns:a16="http://schemas.microsoft.com/office/drawing/2014/main" id="{E230AE80-6B8E-AFE7-7B0F-0B1C3BD95D89}"/>
              </a:ext>
            </a:extLst>
          </p:cNvPr>
          <p:cNvPicPr>
            <a:picLocks noChangeAspect="1"/>
          </p:cNvPicPr>
          <p:nvPr/>
        </p:nvPicPr>
        <p:blipFill>
          <a:blip r:embed="rId2"/>
          <a:stretch>
            <a:fillRect/>
          </a:stretch>
        </p:blipFill>
        <p:spPr>
          <a:xfrm>
            <a:off x="3191437" y="1172585"/>
            <a:ext cx="5518673" cy="4139005"/>
          </a:xfrm>
          <a:prstGeom prst="rect">
            <a:avLst/>
          </a:prstGeom>
        </p:spPr>
      </p:pic>
      <p:sp>
        <p:nvSpPr>
          <p:cNvPr id="8" name="TextBox 7">
            <a:extLst>
              <a:ext uri="{FF2B5EF4-FFF2-40B4-BE49-F238E27FC236}">
                <a16:creationId xmlns:a16="http://schemas.microsoft.com/office/drawing/2014/main" id="{A9017805-8E46-1D4C-FE11-914270A9209C}"/>
              </a:ext>
            </a:extLst>
          </p:cNvPr>
          <p:cNvSpPr txBox="1"/>
          <p:nvPr/>
        </p:nvSpPr>
        <p:spPr>
          <a:xfrm>
            <a:off x="2589455" y="5385073"/>
            <a:ext cx="8286526" cy="923330"/>
          </a:xfrm>
          <a:prstGeom prst="rect">
            <a:avLst/>
          </a:prstGeom>
          <a:noFill/>
        </p:spPr>
        <p:txBody>
          <a:bodyPr wrap="square" rtlCol="0">
            <a:spAutoFit/>
          </a:bodyPr>
          <a:lstStyle/>
          <a:p>
            <a:r>
              <a:rPr lang="en-US" dirty="0">
                <a:latin typeface="Arial"/>
                <a:cs typeface="Arial"/>
              </a:rPr>
              <a:t>We have *no* idea what is all of this other dark stuff around us.  </a:t>
            </a:r>
          </a:p>
          <a:p>
            <a:r>
              <a:rPr lang="en-US" dirty="0">
                <a:latin typeface="Arial"/>
                <a:cs typeface="Arial"/>
              </a:rPr>
              <a:t>It has so far been undetectable other than via its gravitational effects.</a:t>
            </a:r>
          </a:p>
          <a:p>
            <a:r>
              <a:rPr lang="en-US" b="1" dirty="0">
                <a:latin typeface="Arial"/>
                <a:cs typeface="Arial"/>
              </a:rPr>
              <a:t>Prime experimental target for QUANTUM SENSING!</a:t>
            </a:r>
          </a:p>
        </p:txBody>
      </p:sp>
      <p:sp>
        <p:nvSpPr>
          <p:cNvPr id="9" name="TextBox 8">
            <a:extLst>
              <a:ext uri="{FF2B5EF4-FFF2-40B4-BE49-F238E27FC236}">
                <a16:creationId xmlns:a16="http://schemas.microsoft.com/office/drawing/2014/main" id="{27054907-4D76-91DE-9C27-B660213F38AC}"/>
              </a:ext>
            </a:extLst>
          </p:cNvPr>
          <p:cNvSpPr txBox="1"/>
          <p:nvPr/>
        </p:nvSpPr>
        <p:spPr>
          <a:xfrm>
            <a:off x="8728386" y="2822370"/>
            <a:ext cx="1441525" cy="923330"/>
          </a:xfrm>
          <a:prstGeom prst="rect">
            <a:avLst/>
          </a:prstGeom>
          <a:noFill/>
        </p:spPr>
        <p:txBody>
          <a:bodyPr wrap="square" rtlCol="0">
            <a:spAutoFit/>
          </a:bodyPr>
          <a:lstStyle/>
          <a:p>
            <a:r>
              <a:rPr lang="en-US" dirty="0">
                <a:latin typeface="Arial"/>
                <a:cs typeface="Arial"/>
              </a:rPr>
              <a:t>Things we design our shielding for</a:t>
            </a:r>
          </a:p>
        </p:txBody>
      </p:sp>
      <p:sp>
        <p:nvSpPr>
          <p:cNvPr id="10" name="Right Brace 9">
            <a:extLst>
              <a:ext uri="{FF2B5EF4-FFF2-40B4-BE49-F238E27FC236}">
                <a16:creationId xmlns:a16="http://schemas.microsoft.com/office/drawing/2014/main" id="{A74A3E96-DB3F-BFC1-3EBE-6757B0964B52}"/>
              </a:ext>
            </a:extLst>
          </p:cNvPr>
          <p:cNvSpPr/>
          <p:nvPr/>
        </p:nvSpPr>
        <p:spPr bwMode="auto">
          <a:xfrm>
            <a:off x="8226014" y="3108287"/>
            <a:ext cx="64546" cy="353184"/>
          </a:xfrm>
          <a:prstGeom prst="rightBrace">
            <a:avLst/>
          </a:prstGeom>
          <a:noFill/>
          <a:ln w="222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charset="0"/>
            </a:endParaRPr>
          </a:p>
        </p:txBody>
      </p:sp>
    </p:spTree>
    <p:extLst>
      <p:ext uri="{BB962C8B-B14F-4D97-AF65-F5344CB8AC3E}">
        <p14:creationId xmlns:p14="http://schemas.microsoft.com/office/powerpoint/2010/main" val="6039953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5"/>
          <p:cNvSpPr txBox="1">
            <a:spLocks noGrp="1"/>
          </p:cNvSpPr>
          <p:nvPr>
            <p:ph type="ctrTitle"/>
          </p:nvPr>
        </p:nvSpPr>
        <p:spPr>
          <a:xfrm>
            <a:off x="992150" y="196289"/>
            <a:ext cx="9747325" cy="944000"/>
          </a:xfrm>
          <a:prstGeom prst="rect">
            <a:avLst/>
          </a:prstGeom>
        </p:spPr>
        <p:txBody>
          <a:bodyPr spcFirstLastPara="1" wrap="square" lIns="121900" tIns="60933" rIns="121900" bIns="60933" anchor="ctr" anchorCtr="0">
            <a:normAutofit fontScale="90000"/>
          </a:bodyPr>
          <a:lstStyle/>
          <a:p>
            <a:r>
              <a:rPr lang="en-US" sz="3600" dirty="0"/>
              <a:t>Our current understanding of the dark matter landscape</a:t>
            </a:r>
            <a:br>
              <a:rPr lang="en-US" sz="3600" dirty="0"/>
            </a:br>
            <a:r>
              <a:rPr lang="en-US" sz="3600" dirty="0"/>
              <a:t>(APS-DPF Snowmass Study, July 2022)</a:t>
            </a:r>
            <a:endParaRPr sz="3600" dirty="0"/>
          </a:p>
        </p:txBody>
      </p:sp>
      <p:sp>
        <p:nvSpPr>
          <p:cNvPr id="428" name="Google Shape;428;p65"/>
          <p:cNvSpPr txBox="1">
            <a:spLocks noGrp="1"/>
          </p:cNvSpPr>
          <p:nvPr>
            <p:ph type="sldNum" idx="12"/>
          </p:nvPr>
        </p:nvSpPr>
        <p:spPr>
          <a:xfrm>
            <a:off x="11353800" y="6339500"/>
            <a:ext cx="668800" cy="410379"/>
          </a:xfrm>
          <a:prstGeom prst="rect">
            <a:avLst/>
          </a:prstGeom>
        </p:spPr>
        <p:txBody>
          <a:bodyPr spcFirstLastPara="1" wrap="square" lIns="121900" tIns="60933" rIns="121900" bIns="60933" anchor="t" anchorCtr="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1" i="0" u="none" strike="noStrike" kern="0" cap="none" spc="0" normalizeH="0" baseline="0" noProof="0">
                <a:ln>
                  <a:noFill/>
                </a:ln>
                <a:solidFill>
                  <a:srgbClr val="000000"/>
                </a:solidFill>
                <a:effectLst/>
                <a:uLnTx/>
                <a:uFillTx/>
                <a:latin typeface="Calibri"/>
                <a:cs typeface="Calibri"/>
                <a:sym typeface="Calibri"/>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59</a:t>
            </a:fld>
            <a:endParaRPr kumimoji="0" sz="1867" b="1" i="0" u="none" strike="noStrike" kern="0" cap="none" spc="0" normalizeH="0" baseline="0" noProof="0">
              <a:ln>
                <a:noFill/>
              </a:ln>
              <a:solidFill>
                <a:srgbClr val="000000"/>
              </a:solidFill>
              <a:effectLst/>
              <a:uLnTx/>
              <a:uFillTx/>
              <a:latin typeface="Calibri"/>
              <a:cs typeface="Calibri"/>
              <a:sym typeface="Calibri"/>
            </a:endParaRPr>
          </a:p>
        </p:txBody>
      </p:sp>
      <p:pic>
        <p:nvPicPr>
          <p:cNvPr id="2" name="Picture 1">
            <a:extLst>
              <a:ext uri="{FF2B5EF4-FFF2-40B4-BE49-F238E27FC236}">
                <a16:creationId xmlns:a16="http://schemas.microsoft.com/office/drawing/2014/main" id="{61E45824-7574-5599-11F8-811A99AE429B}"/>
              </a:ext>
            </a:extLst>
          </p:cNvPr>
          <p:cNvPicPr>
            <a:picLocks noChangeAspect="1"/>
          </p:cNvPicPr>
          <p:nvPr/>
        </p:nvPicPr>
        <p:blipFill>
          <a:blip r:embed="rId3"/>
          <a:stretch>
            <a:fillRect/>
          </a:stretch>
        </p:blipFill>
        <p:spPr>
          <a:xfrm>
            <a:off x="779052" y="1293188"/>
            <a:ext cx="7849870" cy="4907280"/>
          </a:xfrm>
          <a:prstGeom prst="rect">
            <a:avLst/>
          </a:prstGeom>
        </p:spPr>
      </p:pic>
      <p:sp>
        <p:nvSpPr>
          <p:cNvPr id="5" name="TextBox 4">
            <a:extLst>
              <a:ext uri="{FF2B5EF4-FFF2-40B4-BE49-F238E27FC236}">
                <a16:creationId xmlns:a16="http://schemas.microsoft.com/office/drawing/2014/main" id="{5D6ACD65-F6C3-4517-4F58-210959565101}"/>
              </a:ext>
            </a:extLst>
          </p:cNvPr>
          <p:cNvSpPr txBox="1"/>
          <p:nvPr/>
        </p:nvSpPr>
        <p:spPr>
          <a:xfrm>
            <a:off x="8821696" y="2038668"/>
            <a:ext cx="3200904"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A diverse variety of experimental techniques are proposed to cover every decade of possible dark matter mass.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Dark matter of some sort is probably flying through your lab.</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Does it have interactions stronger than gravity???</a:t>
            </a:r>
          </a:p>
        </p:txBody>
      </p:sp>
      <p:sp>
        <p:nvSpPr>
          <p:cNvPr id="6" name="TextBox 5">
            <a:extLst>
              <a:ext uri="{FF2B5EF4-FFF2-40B4-BE49-F238E27FC236}">
                <a16:creationId xmlns:a16="http://schemas.microsoft.com/office/drawing/2014/main" id="{DB7096FD-E0F0-BB77-59A7-90C7A01B1C9D}"/>
              </a:ext>
            </a:extLst>
          </p:cNvPr>
          <p:cNvSpPr txBox="1"/>
          <p:nvPr/>
        </p:nvSpPr>
        <p:spPr>
          <a:xfrm>
            <a:off x="0" y="1807835"/>
            <a:ext cx="74090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E&amp;M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EDCDDD-27CD-5AB3-E4A3-448A0525B0DD}"/>
              </a:ext>
            </a:extLst>
          </p:cNvPr>
          <p:cNvPicPr>
            <a:picLocks noChangeAspect="1"/>
          </p:cNvPicPr>
          <p:nvPr/>
        </p:nvPicPr>
        <p:blipFill>
          <a:blip r:embed="rId2"/>
          <a:stretch>
            <a:fillRect/>
          </a:stretch>
        </p:blipFill>
        <p:spPr>
          <a:xfrm>
            <a:off x="4361935" y="1457447"/>
            <a:ext cx="7728708" cy="5400553"/>
          </a:xfrm>
          <a:prstGeom prst="rect">
            <a:avLst/>
          </a:prstGeom>
        </p:spPr>
      </p:pic>
      <p:sp>
        <p:nvSpPr>
          <p:cNvPr id="2" name="Title 1">
            <a:extLst>
              <a:ext uri="{FF2B5EF4-FFF2-40B4-BE49-F238E27FC236}">
                <a16:creationId xmlns:a16="http://schemas.microsoft.com/office/drawing/2014/main" id="{37C20DEF-9106-5C39-7D69-8E6FA9F2D091}"/>
              </a:ext>
            </a:extLst>
          </p:cNvPr>
          <p:cNvSpPr>
            <a:spLocks noGrp="1"/>
          </p:cNvSpPr>
          <p:nvPr>
            <p:ph type="title"/>
          </p:nvPr>
        </p:nvSpPr>
        <p:spPr>
          <a:xfrm>
            <a:off x="418772" y="194640"/>
            <a:ext cx="8709639" cy="685800"/>
          </a:xfrm>
        </p:spPr>
        <p:txBody>
          <a:bodyPr/>
          <a:lstStyle/>
          <a:p>
            <a:r>
              <a:rPr lang="en-US" dirty="0">
                <a:latin typeface="Arial" panose="020B0604020202020204" pitchFamily="34" charset="0"/>
                <a:cs typeface="Arial" panose="020B0604020202020204" pitchFamily="34" charset="0"/>
              </a:rPr>
              <a:t>Why does your quantum mechanics professor ask you to square the wave function?</a:t>
            </a:r>
          </a:p>
        </p:txBody>
      </p:sp>
      <p:sp>
        <p:nvSpPr>
          <p:cNvPr id="4" name="Footer Placeholder 3">
            <a:extLst>
              <a:ext uri="{FF2B5EF4-FFF2-40B4-BE49-F238E27FC236}">
                <a16:creationId xmlns:a16="http://schemas.microsoft.com/office/drawing/2014/main" id="{E6CB4A02-DDB3-1439-DA33-119DCE2DAB00}"/>
              </a:ext>
            </a:extLst>
          </p:cNvPr>
          <p:cNvSpPr>
            <a:spLocks noGrp="1"/>
          </p:cNvSpPr>
          <p:nvPr>
            <p:ph type="ftr" sz="quarter" idx="10"/>
          </p:nvPr>
        </p:nvSpPr>
        <p:spPr>
          <a:xfrm>
            <a:off x="1667727" y="6356351"/>
            <a:ext cx="3860800" cy="365125"/>
          </a:xfrm>
        </p:spPr>
        <p:txBody>
          <a:bodyPr/>
          <a:lstStyle/>
          <a:p>
            <a:r>
              <a:rPr lang="es-ES_tradnl" dirty="0">
                <a:solidFill>
                  <a:srgbClr val="000000">
                    <a:tint val="75000"/>
                  </a:srgbClr>
                </a:solidFill>
              </a:rPr>
              <a:t>Aaron S. Chou, USQIS Summer </a:t>
            </a:r>
            <a:r>
              <a:rPr lang="es-ES_tradnl" dirty="0" err="1">
                <a:solidFill>
                  <a:srgbClr val="000000">
                    <a:tint val="75000"/>
                  </a:srgbClr>
                </a:solidFill>
              </a:rPr>
              <a:t>School</a:t>
            </a:r>
            <a:r>
              <a:rPr lang="es-ES_tradnl" dirty="0">
                <a:solidFill>
                  <a:srgbClr val="000000">
                    <a:tint val="75000"/>
                  </a:srgbClr>
                </a:solidFill>
              </a:rPr>
              <a:t> 2023</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B98F0A77-BC80-D4AF-D9EB-283E0DF54109}"/>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6</a:t>
            </a:fld>
            <a:endParaRPr lang="en-US">
              <a:solidFill>
                <a:srgbClr val="000000">
                  <a:tint val="75000"/>
                </a:srgbClr>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4AB1E87-94F0-D991-7658-AE3A3F736C3A}"/>
                  </a:ext>
                </a:extLst>
              </p:cNvPr>
              <p:cNvSpPr txBox="1"/>
              <p:nvPr/>
            </p:nvSpPr>
            <p:spPr>
              <a:xfrm>
                <a:off x="418772" y="906399"/>
                <a:ext cx="11354455" cy="923330"/>
              </a:xfrm>
              <a:prstGeom prst="rect">
                <a:avLst/>
              </a:prstGeom>
              <a:noFill/>
            </p:spPr>
            <p:txBody>
              <a:bodyPr wrap="square" rtlCol="0">
                <a:spAutoFit/>
              </a:bodyPr>
              <a:lstStyle/>
              <a:p>
                <a:r>
                  <a:rPr lang="en-US" dirty="0">
                    <a:latin typeface="Arial"/>
                    <a:cs typeface="Arial"/>
                  </a:rPr>
                  <a:t>To detect a signal, the variance of its waveform must be visible above the variance of the thermal fluctuations within the “detection bandwidth” </a:t>
                </a:r>
                <a14:m>
                  <m:oMath xmlns:m="http://schemas.openxmlformats.org/officeDocument/2006/math">
                    <m:r>
                      <a:rPr lang="en-US" i="1"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f</m:t>
                    </m:r>
                  </m:oMath>
                </a14:m>
                <a:r>
                  <a:rPr lang="en-US" dirty="0">
                    <a:latin typeface="Arial"/>
                    <a:cs typeface="Arial"/>
                  </a:rPr>
                  <a:t> of the measurement, i.e. </a:t>
                </a:r>
                <a14:m>
                  <m:oMath xmlns:m="http://schemas.openxmlformats.org/officeDocument/2006/math">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f</m:t>
                    </m:r>
                  </m:oMath>
                </a14:m>
                <a:r>
                  <a:rPr lang="en-US" dirty="0">
                    <a:latin typeface="Arial"/>
                    <a:cs typeface="Arial"/>
                  </a:rPr>
                  <a:t> = frequency bin size.</a:t>
                </a:r>
              </a:p>
              <a:p>
                <a:endParaRPr lang="en-US" dirty="0">
                  <a:latin typeface="Arial"/>
                  <a:cs typeface="Arial"/>
                </a:endParaRPr>
              </a:p>
            </p:txBody>
          </p:sp>
        </mc:Choice>
        <mc:Fallback xmlns="">
          <p:sp>
            <p:nvSpPr>
              <p:cNvPr id="7" name="TextBox 6">
                <a:extLst>
                  <a:ext uri="{FF2B5EF4-FFF2-40B4-BE49-F238E27FC236}">
                    <a16:creationId xmlns:a16="http://schemas.microsoft.com/office/drawing/2014/main" id="{74AB1E87-94F0-D991-7658-AE3A3F736C3A}"/>
                  </a:ext>
                </a:extLst>
              </p:cNvPr>
              <p:cNvSpPr txBox="1">
                <a:spLocks noRot="1" noChangeAspect="1" noMove="1" noResize="1" noEditPoints="1" noAdjustHandles="1" noChangeArrowheads="1" noChangeShapeType="1" noTextEdit="1"/>
              </p:cNvSpPr>
              <p:nvPr/>
            </p:nvSpPr>
            <p:spPr>
              <a:xfrm>
                <a:off x="418772" y="906399"/>
                <a:ext cx="11354455" cy="923330"/>
              </a:xfrm>
              <a:prstGeom prst="rect">
                <a:avLst/>
              </a:prstGeom>
              <a:blipFill>
                <a:blip r:embed="rId3"/>
                <a:stretch>
                  <a:fillRect l="-559" t="-274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6D70E4C-3C5B-38F5-4760-CA76990FE154}"/>
              </a:ext>
            </a:extLst>
          </p:cNvPr>
          <p:cNvSpPr txBox="1"/>
          <p:nvPr/>
        </p:nvSpPr>
        <p:spPr>
          <a:xfrm rot="-5400000">
            <a:off x="3873180" y="3513967"/>
            <a:ext cx="954172" cy="369332"/>
          </a:xfrm>
          <a:prstGeom prst="rect">
            <a:avLst/>
          </a:prstGeom>
          <a:noFill/>
        </p:spPr>
        <p:txBody>
          <a:bodyPr wrap="none" rtlCol="0">
            <a:spAutoFit/>
          </a:bodyPr>
          <a:lstStyle/>
          <a:p>
            <a:r>
              <a:rPr lang="en-US" sz="1800" dirty="0">
                <a:latin typeface="Arial"/>
                <a:cs typeface="Arial"/>
              </a:rPr>
              <a:t>Voltage</a:t>
            </a:r>
          </a:p>
        </p:txBody>
      </p:sp>
      <p:sp>
        <p:nvSpPr>
          <p:cNvPr id="11" name="TextBox 10">
            <a:extLst>
              <a:ext uri="{FF2B5EF4-FFF2-40B4-BE49-F238E27FC236}">
                <a16:creationId xmlns:a16="http://schemas.microsoft.com/office/drawing/2014/main" id="{B31B400C-780E-B789-90FE-493B731163F9}"/>
              </a:ext>
            </a:extLst>
          </p:cNvPr>
          <p:cNvSpPr txBox="1"/>
          <p:nvPr/>
        </p:nvSpPr>
        <p:spPr>
          <a:xfrm>
            <a:off x="10827165" y="3269048"/>
            <a:ext cx="1263478" cy="369332"/>
          </a:xfrm>
          <a:prstGeom prst="rect">
            <a:avLst/>
          </a:prstGeom>
          <a:noFill/>
        </p:spPr>
        <p:txBody>
          <a:bodyPr wrap="square">
            <a:spAutoFit/>
          </a:bodyPr>
          <a:lstStyle/>
          <a:p>
            <a:r>
              <a:rPr lang="en-US" dirty="0">
                <a:latin typeface="Arial"/>
                <a:cs typeface="Arial"/>
              </a:rPr>
              <a:t>V</a:t>
            </a:r>
            <a:r>
              <a:rPr lang="en-US" baseline="-25000" dirty="0">
                <a:latin typeface="Arial"/>
                <a:cs typeface="Arial"/>
              </a:rPr>
              <a:t>signal</a:t>
            </a:r>
            <a:r>
              <a:rPr lang="en-US" baseline="30000" dirty="0">
                <a:latin typeface="Arial"/>
                <a:cs typeface="Arial"/>
              </a:rPr>
              <a:t>2</a:t>
            </a:r>
            <a:r>
              <a:rPr lang="en-US" dirty="0">
                <a:latin typeface="Arial"/>
                <a:cs typeface="Arial"/>
              </a:rPr>
              <a:t>/R </a:t>
            </a: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2E6056D-FCD2-44DF-94FC-29F6E03EC1DC}"/>
                  </a:ext>
                </a:extLst>
              </p:cNvPr>
              <p:cNvSpPr txBox="1"/>
              <p:nvPr/>
            </p:nvSpPr>
            <p:spPr>
              <a:xfrm>
                <a:off x="11272525" y="3980314"/>
                <a:ext cx="713657" cy="369332"/>
              </a:xfrm>
              <a:prstGeom prst="rect">
                <a:avLst/>
              </a:prstGeom>
              <a:noFill/>
            </p:spPr>
            <p:txBody>
              <a:bodyPr wrap="none" rtlCol="0">
                <a:spAutoFit/>
              </a:bodyPr>
              <a:lstStyle/>
              <a:p>
                <a:r>
                  <a:rPr lang="en-US" sz="1800" dirty="0" err="1">
                    <a:latin typeface="Arial"/>
                    <a:cs typeface="Arial"/>
                  </a:rPr>
                  <a:t>kT</a:t>
                </a:r>
                <a14:m>
                  <m:oMath xmlns:m="http://schemas.openxmlformats.org/officeDocument/2006/math">
                    <m:r>
                      <a:rPr lang="en-US" i="1"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f</m:t>
                    </m:r>
                  </m:oMath>
                </a14:m>
                <a:r>
                  <a:rPr lang="en-US" dirty="0">
                    <a:latin typeface="Arial"/>
                    <a:cs typeface="Arial"/>
                  </a:rPr>
                  <a:t> </a:t>
                </a:r>
                <a:endParaRPr lang="en-US" sz="1800" dirty="0">
                  <a:latin typeface="Arial"/>
                  <a:cs typeface="Arial"/>
                </a:endParaRPr>
              </a:p>
            </p:txBody>
          </p:sp>
        </mc:Choice>
        <mc:Fallback xmlns="">
          <p:sp>
            <p:nvSpPr>
              <p:cNvPr id="12" name="TextBox 11">
                <a:extLst>
                  <a:ext uri="{FF2B5EF4-FFF2-40B4-BE49-F238E27FC236}">
                    <a16:creationId xmlns:a16="http://schemas.microsoft.com/office/drawing/2014/main" id="{92E6056D-FCD2-44DF-94FC-29F6E03EC1DC}"/>
                  </a:ext>
                </a:extLst>
              </p:cNvPr>
              <p:cNvSpPr txBox="1">
                <a:spLocks noRot="1" noChangeAspect="1" noMove="1" noResize="1" noEditPoints="1" noAdjustHandles="1" noChangeArrowheads="1" noChangeShapeType="1" noTextEdit="1"/>
              </p:cNvSpPr>
              <p:nvPr/>
            </p:nvSpPr>
            <p:spPr>
              <a:xfrm>
                <a:off x="11272525" y="3980314"/>
                <a:ext cx="713657" cy="369332"/>
              </a:xfrm>
              <a:prstGeom prst="rect">
                <a:avLst/>
              </a:prstGeom>
              <a:blipFill>
                <a:blip r:embed="rId4"/>
                <a:stretch>
                  <a:fillRect l="-7018"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241E98E-EAEE-2664-13BF-BA3B42B1448D}"/>
                  </a:ext>
                </a:extLst>
              </p:cNvPr>
              <p:cNvSpPr txBox="1"/>
              <p:nvPr/>
            </p:nvSpPr>
            <p:spPr>
              <a:xfrm>
                <a:off x="205818" y="1803147"/>
                <a:ext cx="4051655" cy="4247317"/>
              </a:xfrm>
              <a:prstGeom prst="rect">
                <a:avLst/>
              </a:prstGeom>
              <a:noFill/>
            </p:spPr>
            <p:txBody>
              <a:bodyPr wrap="square" rtlCol="0">
                <a:spAutoFit/>
              </a:bodyPr>
              <a:lstStyle/>
              <a:p>
                <a:pPr marL="342900" indent="-342900">
                  <a:buFont typeface="+mj-lt"/>
                  <a:buAutoNum type="arabicPeriod"/>
                </a:pPr>
                <a:r>
                  <a:rPr lang="en-US" sz="1800" dirty="0">
                    <a:latin typeface="Arial"/>
                    <a:cs typeface="Arial"/>
                  </a:rPr>
                  <a:t>M</a:t>
                </a:r>
                <a:r>
                  <a:rPr lang="en-US" dirty="0">
                    <a:latin typeface="Arial"/>
                    <a:cs typeface="Arial"/>
                  </a:rPr>
                  <a:t>easure voltage across load resistor R as a function of time.</a:t>
                </a:r>
              </a:p>
              <a:p>
                <a:pPr marL="342900" indent="-342900">
                  <a:buFont typeface="+mj-lt"/>
                  <a:buAutoNum type="arabicPeriod"/>
                </a:pPr>
                <a:endParaRPr lang="en-US" sz="1800" dirty="0">
                  <a:latin typeface="Arial"/>
                  <a:cs typeface="Arial"/>
                </a:endParaRPr>
              </a:p>
              <a:p>
                <a:pPr marL="342900" indent="-342900">
                  <a:buFont typeface="+mj-lt"/>
                  <a:buAutoNum type="arabicPeriod"/>
                </a:pPr>
                <a:r>
                  <a:rPr lang="en-US" sz="1800" dirty="0">
                    <a:latin typeface="Arial"/>
                    <a:cs typeface="Arial"/>
                  </a:rPr>
                  <a:t>Use Fast Fourier </a:t>
                </a:r>
                <a:r>
                  <a:rPr lang="en-US" dirty="0">
                    <a:latin typeface="Arial"/>
                    <a:cs typeface="Arial"/>
                  </a:rPr>
                  <a:t>T</a:t>
                </a:r>
                <a:r>
                  <a:rPr lang="en-US" sz="1800" dirty="0">
                    <a:latin typeface="Arial"/>
                    <a:cs typeface="Arial"/>
                  </a:rPr>
                  <a:t>ransform (FFT) to convert to the frequency domain representation</a:t>
                </a:r>
              </a:p>
              <a:p>
                <a:pPr marL="342900" indent="-342900">
                  <a:buFont typeface="+mj-lt"/>
                  <a:buAutoNum type="arabicPeriod"/>
                </a:pPr>
                <a:endParaRPr lang="en-US" dirty="0">
                  <a:latin typeface="Arial"/>
                  <a:cs typeface="Arial"/>
                </a:endParaRPr>
              </a:p>
              <a:p>
                <a:pPr marL="342900" indent="-342900">
                  <a:buFont typeface="+mj-lt"/>
                  <a:buAutoNum type="arabicPeriod"/>
                </a:pPr>
                <a:r>
                  <a:rPr lang="en-US" sz="1800" b="1" dirty="0">
                    <a:latin typeface="Arial"/>
                    <a:cs typeface="Arial"/>
                  </a:rPr>
                  <a:t>Square the wave function </a:t>
                </a:r>
                <a:r>
                  <a:rPr lang="en-US" sz="1800" dirty="0">
                    <a:latin typeface="Arial"/>
                    <a:cs typeface="Arial"/>
                  </a:rPr>
                  <a:t>to obtain the “power spectrum” of voltage variances as a function of frequency.</a:t>
                </a:r>
              </a:p>
              <a:p>
                <a:pPr marL="342900" indent="-342900">
                  <a:buFont typeface="+mj-lt"/>
                  <a:buAutoNum type="arabicPeriod"/>
                </a:pPr>
                <a:endParaRPr lang="en-US" dirty="0">
                  <a:latin typeface="Arial"/>
                  <a:cs typeface="Arial"/>
                </a:endParaRPr>
              </a:p>
              <a:p>
                <a:pPr marL="342900" indent="-342900">
                  <a:buFont typeface="+mj-lt"/>
                  <a:buAutoNum type="arabicPeriod"/>
                </a:pPr>
                <a:r>
                  <a:rPr lang="en-US" dirty="0">
                    <a:latin typeface="Arial"/>
                    <a:cs typeface="Arial"/>
                  </a:rPr>
                  <a:t>Compare V</a:t>
                </a:r>
                <a:r>
                  <a:rPr lang="en-US" baseline="30000" dirty="0">
                    <a:latin typeface="Arial"/>
                    <a:cs typeface="Arial"/>
                  </a:rPr>
                  <a:t>2</a:t>
                </a:r>
                <a:r>
                  <a:rPr lang="en-US" dirty="0">
                    <a:latin typeface="Arial"/>
                    <a:cs typeface="Arial"/>
                  </a:rPr>
                  <a:t>/R to </a:t>
                </a:r>
                <a:r>
                  <a:rPr lang="en-US" dirty="0" err="1">
                    <a:latin typeface="Arial"/>
                    <a:cs typeface="Arial"/>
                  </a:rPr>
                  <a:t>kT</a:t>
                </a:r>
                <a14:m>
                  <m:oMath xmlns:m="http://schemas.openxmlformats.org/officeDocument/2006/math">
                    <m:r>
                      <a:rPr lang="en-US" i="1"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f</m:t>
                    </m:r>
                  </m:oMath>
                </a14:m>
                <a:r>
                  <a:rPr lang="en-US" dirty="0">
                    <a:latin typeface="Arial"/>
                    <a:cs typeface="Arial"/>
                  </a:rPr>
                  <a:t> to see if you’ve detected anything.</a:t>
                </a:r>
                <a:endParaRPr lang="en-US" sz="1800" dirty="0">
                  <a:latin typeface="Arial"/>
                  <a:cs typeface="Arial"/>
                </a:endParaRPr>
              </a:p>
              <a:p>
                <a:endParaRPr lang="en-US" sz="1800" dirty="0">
                  <a:latin typeface="Arial"/>
                  <a:cs typeface="Arial"/>
                </a:endParaRPr>
              </a:p>
            </p:txBody>
          </p:sp>
        </mc:Choice>
        <mc:Fallback xmlns="">
          <p:sp>
            <p:nvSpPr>
              <p:cNvPr id="13" name="TextBox 12">
                <a:extLst>
                  <a:ext uri="{FF2B5EF4-FFF2-40B4-BE49-F238E27FC236}">
                    <a16:creationId xmlns:a16="http://schemas.microsoft.com/office/drawing/2014/main" id="{D241E98E-EAEE-2664-13BF-BA3B42B1448D}"/>
                  </a:ext>
                </a:extLst>
              </p:cNvPr>
              <p:cNvSpPr txBox="1">
                <a:spLocks noRot="1" noChangeAspect="1" noMove="1" noResize="1" noEditPoints="1" noAdjustHandles="1" noChangeArrowheads="1" noChangeShapeType="1" noTextEdit="1"/>
              </p:cNvSpPr>
              <p:nvPr/>
            </p:nvSpPr>
            <p:spPr>
              <a:xfrm>
                <a:off x="205818" y="1803147"/>
                <a:ext cx="4051655" cy="4247317"/>
              </a:xfrm>
              <a:prstGeom prst="rect">
                <a:avLst/>
              </a:prstGeom>
              <a:blipFill>
                <a:blip r:embed="rId5"/>
                <a:stretch>
                  <a:fillRect l="-1250" t="-896" r="-250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B5E40F72-B86C-68C7-45A3-E11ACF155EF3}"/>
              </a:ext>
            </a:extLst>
          </p:cNvPr>
          <p:cNvSpPr txBox="1"/>
          <p:nvPr/>
        </p:nvSpPr>
        <p:spPr>
          <a:xfrm rot="-5400000">
            <a:off x="7545270" y="4885924"/>
            <a:ext cx="838691" cy="369332"/>
          </a:xfrm>
          <a:prstGeom prst="rect">
            <a:avLst/>
          </a:prstGeom>
          <a:noFill/>
        </p:spPr>
        <p:txBody>
          <a:bodyPr wrap="none" rtlCol="0">
            <a:spAutoFit/>
          </a:bodyPr>
          <a:lstStyle/>
          <a:p>
            <a:r>
              <a:rPr lang="en-US" dirty="0">
                <a:latin typeface="Arial"/>
                <a:cs typeface="Arial"/>
              </a:rPr>
              <a:t>Power</a:t>
            </a:r>
            <a:endParaRPr lang="en-US" sz="1800" dirty="0">
              <a:latin typeface="Arial"/>
              <a:cs typeface="Arial"/>
            </a:endParaRPr>
          </a:p>
        </p:txBody>
      </p:sp>
      <p:sp>
        <p:nvSpPr>
          <p:cNvPr id="15" name="Right Arrow 14">
            <a:extLst>
              <a:ext uri="{FF2B5EF4-FFF2-40B4-BE49-F238E27FC236}">
                <a16:creationId xmlns:a16="http://schemas.microsoft.com/office/drawing/2014/main" id="{E1320516-E168-FB8F-3C36-0F8FC189F33A}"/>
              </a:ext>
            </a:extLst>
          </p:cNvPr>
          <p:cNvSpPr/>
          <p:nvPr/>
        </p:nvSpPr>
        <p:spPr bwMode="auto">
          <a:xfrm flipH="1">
            <a:off x="10392032" y="3334647"/>
            <a:ext cx="435133" cy="253303"/>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6" name="Right Arrow 15">
            <a:extLst>
              <a:ext uri="{FF2B5EF4-FFF2-40B4-BE49-F238E27FC236}">
                <a16:creationId xmlns:a16="http://schemas.microsoft.com/office/drawing/2014/main" id="{1B859279-AA88-F67E-0349-771710E1A7FC}"/>
              </a:ext>
            </a:extLst>
          </p:cNvPr>
          <p:cNvSpPr/>
          <p:nvPr/>
        </p:nvSpPr>
        <p:spPr bwMode="auto">
          <a:xfrm flipH="1">
            <a:off x="10780384" y="4049068"/>
            <a:ext cx="435133" cy="253303"/>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9904901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A338E-0ED9-3C7F-5992-D5F99C9EDFD9}"/>
              </a:ext>
            </a:extLst>
          </p:cNvPr>
          <p:cNvSpPr>
            <a:spLocks noGrp="1"/>
          </p:cNvSpPr>
          <p:nvPr>
            <p:ph type="title"/>
          </p:nvPr>
        </p:nvSpPr>
        <p:spPr>
          <a:xfrm>
            <a:off x="432905" y="274430"/>
            <a:ext cx="11076608" cy="685800"/>
          </a:xfrm>
        </p:spPr>
        <p:txBody>
          <a:bodyPr/>
          <a:lstStyle/>
          <a:p>
            <a:r>
              <a:rPr lang="en-US" dirty="0"/>
              <a:t>Dark matter (and visible matter) is confined to </a:t>
            </a:r>
            <a:br>
              <a:rPr lang="en-US" dirty="0"/>
            </a:br>
            <a:r>
              <a:rPr lang="en-US" dirty="0"/>
              <a:t>the galactic gravitational potential well </a:t>
            </a:r>
          </a:p>
        </p:txBody>
      </p:sp>
      <p:sp>
        <p:nvSpPr>
          <p:cNvPr id="4" name="Footer Placeholder 3">
            <a:extLst>
              <a:ext uri="{FF2B5EF4-FFF2-40B4-BE49-F238E27FC236}">
                <a16:creationId xmlns:a16="http://schemas.microsoft.com/office/drawing/2014/main" id="{F91DADA9-55CA-3072-6062-23CF4E276FE3}"/>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D05338EC-3814-2BE2-9F8D-DAD2A4FE7112}"/>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60</a:t>
            </a:fld>
            <a:endParaRPr lang="en-US">
              <a:solidFill>
                <a:srgbClr val="000000">
                  <a:tint val="75000"/>
                </a:srgbClr>
              </a:solidFill>
            </a:endParaRPr>
          </a:p>
        </p:txBody>
      </p:sp>
      <p:pic>
        <p:nvPicPr>
          <p:cNvPr id="7" name="Picture 6">
            <a:extLst>
              <a:ext uri="{FF2B5EF4-FFF2-40B4-BE49-F238E27FC236}">
                <a16:creationId xmlns:a16="http://schemas.microsoft.com/office/drawing/2014/main" id="{570AE6AC-7E87-F6DC-DCDD-6F157D0A62D2}"/>
              </a:ext>
            </a:extLst>
          </p:cNvPr>
          <p:cNvPicPr>
            <a:picLocks noChangeAspect="1"/>
          </p:cNvPicPr>
          <p:nvPr/>
        </p:nvPicPr>
        <p:blipFill>
          <a:blip r:embed="rId2"/>
          <a:stretch>
            <a:fillRect/>
          </a:stretch>
        </p:blipFill>
        <p:spPr>
          <a:xfrm>
            <a:off x="683172" y="1198179"/>
            <a:ext cx="7735614" cy="4351283"/>
          </a:xfrm>
          <a:prstGeom prst="rect">
            <a:avLst/>
          </a:prstGeom>
        </p:spPr>
      </p:pic>
      <p:sp>
        <p:nvSpPr>
          <p:cNvPr id="8" name="TextBox 7">
            <a:extLst>
              <a:ext uri="{FF2B5EF4-FFF2-40B4-BE49-F238E27FC236}">
                <a16:creationId xmlns:a16="http://schemas.microsoft.com/office/drawing/2014/main" id="{2DA9387F-BE22-3908-6C85-F1056D5F83D5}"/>
              </a:ext>
            </a:extLst>
          </p:cNvPr>
          <p:cNvSpPr txBox="1"/>
          <p:nvPr/>
        </p:nvSpPr>
        <p:spPr>
          <a:xfrm>
            <a:off x="8786648" y="1933903"/>
            <a:ext cx="3135795" cy="2308324"/>
          </a:xfrm>
          <a:prstGeom prst="rect">
            <a:avLst/>
          </a:prstGeom>
          <a:noFill/>
        </p:spPr>
        <p:txBody>
          <a:bodyPr wrap="none" rtlCol="0">
            <a:spAutoFit/>
          </a:bodyPr>
          <a:lstStyle/>
          <a:p>
            <a:r>
              <a:rPr lang="en-US" sz="1800" dirty="0">
                <a:latin typeface="Arial"/>
                <a:cs typeface="Arial"/>
              </a:rPr>
              <a:t>Dark matter velocity</a:t>
            </a:r>
          </a:p>
          <a:p>
            <a:r>
              <a:rPr lang="en-US" dirty="0">
                <a:latin typeface="Arial"/>
                <a:cs typeface="Arial"/>
              </a:rPr>
              <a:t>~ e</a:t>
            </a:r>
            <a:r>
              <a:rPr lang="en-US" sz="1800" dirty="0">
                <a:latin typeface="Arial"/>
                <a:cs typeface="Arial"/>
              </a:rPr>
              <a:t>scape velocity = 10</a:t>
            </a:r>
            <a:r>
              <a:rPr lang="en-US" sz="1800" baseline="30000" dirty="0">
                <a:latin typeface="Arial"/>
                <a:cs typeface="Arial"/>
              </a:rPr>
              <a:t>-3</a:t>
            </a:r>
            <a:r>
              <a:rPr lang="en-US" sz="1800" dirty="0">
                <a:latin typeface="Arial"/>
                <a:cs typeface="Arial"/>
              </a:rPr>
              <a:t> c</a:t>
            </a:r>
          </a:p>
          <a:p>
            <a:endParaRPr lang="en-US" dirty="0">
              <a:latin typeface="Arial"/>
              <a:cs typeface="Arial"/>
            </a:endParaRPr>
          </a:p>
          <a:p>
            <a:r>
              <a:rPr lang="en-US" dirty="0">
                <a:latin typeface="Arial"/>
                <a:cs typeface="Arial"/>
              </a:rPr>
              <a:t>Compare to:</a:t>
            </a:r>
          </a:p>
          <a:p>
            <a:r>
              <a:rPr lang="en-US" sz="1800" dirty="0">
                <a:latin typeface="Arial"/>
                <a:cs typeface="Arial"/>
              </a:rPr>
              <a:t>Sound speed = 10</a:t>
            </a:r>
            <a:r>
              <a:rPr lang="en-US" sz="1800" baseline="30000" dirty="0">
                <a:latin typeface="Arial"/>
                <a:cs typeface="Arial"/>
              </a:rPr>
              <a:t>-5</a:t>
            </a:r>
            <a:r>
              <a:rPr lang="en-US" sz="1800" dirty="0">
                <a:latin typeface="Arial"/>
                <a:cs typeface="Arial"/>
              </a:rPr>
              <a:t> c</a:t>
            </a:r>
          </a:p>
          <a:p>
            <a:endParaRPr lang="en-US" dirty="0">
              <a:latin typeface="Arial"/>
              <a:cs typeface="Arial"/>
            </a:endParaRPr>
          </a:p>
          <a:p>
            <a:r>
              <a:rPr lang="en-US" dirty="0">
                <a:latin typeface="Arial"/>
                <a:cs typeface="Arial"/>
              </a:rPr>
              <a:t>Thermal gas velocity = 10</a:t>
            </a:r>
            <a:r>
              <a:rPr lang="en-US" baseline="30000" dirty="0">
                <a:latin typeface="Arial"/>
                <a:cs typeface="Arial"/>
              </a:rPr>
              <a:t>-6</a:t>
            </a:r>
            <a:r>
              <a:rPr lang="en-US" dirty="0">
                <a:latin typeface="Arial"/>
                <a:cs typeface="Arial"/>
              </a:rPr>
              <a:t> c</a:t>
            </a:r>
          </a:p>
          <a:p>
            <a:r>
              <a:rPr lang="en-US" dirty="0">
                <a:latin typeface="Arial"/>
                <a:cs typeface="Arial"/>
              </a:rPr>
              <a:t>a</a:t>
            </a:r>
            <a:r>
              <a:rPr lang="en-US" sz="1800" dirty="0">
                <a:latin typeface="Arial"/>
                <a:cs typeface="Arial"/>
              </a:rPr>
              <a:t>t 300 </a:t>
            </a:r>
            <a:r>
              <a:rPr lang="en-US" dirty="0">
                <a:latin typeface="Arial"/>
                <a:cs typeface="Arial"/>
              </a:rPr>
              <a:t>K</a:t>
            </a:r>
            <a:endParaRPr lang="en-US" sz="1800" dirty="0">
              <a:latin typeface="Arial"/>
              <a:cs typeface="Arial"/>
            </a:endParaRPr>
          </a:p>
        </p:txBody>
      </p:sp>
      <p:sp>
        <p:nvSpPr>
          <p:cNvPr id="9" name="TextBox 8">
            <a:extLst>
              <a:ext uri="{FF2B5EF4-FFF2-40B4-BE49-F238E27FC236}">
                <a16:creationId xmlns:a16="http://schemas.microsoft.com/office/drawing/2014/main" id="{A1EFE6D3-319E-9FD0-E6E0-DA91DCDA4096}"/>
              </a:ext>
            </a:extLst>
          </p:cNvPr>
          <p:cNvSpPr txBox="1"/>
          <p:nvPr/>
        </p:nvSpPr>
        <p:spPr>
          <a:xfrm>
            <a:off x="2480441" y="5917324"/>
            <a:ext cx="7627473" cy="369332"/>
          </a:xfrm>
          <a:prstGeom prst="rect">
            <a:avLst/>
          </a:prstGeom>
          <a:noFill/>
        </p:spPr>
        <p:txBody>
          <a:bodyPr wrap="none" rtlCol="0">
            <a:spAutoFit/>
          </a:bodyPr>
          <a:lstStyle/>
          <a:p>
            <a:r>
              <a:rPr lang="en-US" sz="1800" dirty="0">
                <a:latin typeface="Arial"/>
                <a:cs typeface="Arial"/>
              </a:rPr>
              <a:t>Terminology:  “dark matter” is nonrelativistic, “dark radiation” is relativistic</a:t>
            </a:r>
          </a:p>
        </p:txBody>
      </p:sp>
    </p:spTree>
    <p:extLst>
      <p:ext uri="{BB962C8B-B14F-4D97-AF65-F5344CB8AC3E}">
        <p14:creationId xmlns:p14="http://schemas.microsoft.com/office/powerpoint/2010/main" val="40069734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B2AB48-881B-0C46-A031-FA8361D19460}"/>
              </a:ext>
            </a:extLst>
          </p:cNvPr>
          <p:cNvPicPr>
            <a:picLocks noChangeAspect="1"/>
          </p:cNvPicPr>
          <p:nvPr/>
        </p:nvPicPr>
        <p:blipFill rotWithShape="1">
          <a:blip r:embed="rId2">
            <a:alphaModFix amt="64000"/>
          </a:blip>
          <a:srcRect t="4060" r="50000" b="40243"/>
          <a:stretch/>
        </p:blipFill>
        <p:spPr>
          <a:xfrm>
            <a:off x="7874639" y="1110992"/>
            <a:ext cx="2008306" cy="1789695"/>
          </a:xfrm>
          <a:prstGeom prst="rect">
            <a:avLst/>
          </a:prstGeom>
        </p:spPr>
      </p:pic>
      <p:sp>
        <p:nvSpPr>
          <p:cNvPr id="2" name="Title 1">
            <a:extLst>
              <a:ext uri="{FF2B5EF4-FFF2-40B4-BE49-F238E27FC236}">
                <a16:creationId xmlns:a16="http://schemas.microsoft.com/office/drawing/2014/main" id="{BC7256D9-CC95-B341-9EE8-6E34B0F0C2D6}"/>
              </a:ext>
            </a:extLst>
          </p:cNvPr>
          <p:cNvSpPr>
            <a:spLocks noGrp="1"/>
          </p:cNvSpPr>
          <p:nvPr>
            <p:ph type="title"/>
          </p:nvPr>
        </p:nvSpPr>
        <p:spPr>
          <a:xfrm>
            <a:off x="337930" y="228499"/>
            <a:ext cx="6744585" cy="980238"/>
          </a:xfrm>
        </p:spPr>
        <p:txBody>
          <a:bodyPr/>
          <a:lstStyle/>
          <a:p>
            <a:r>
              <a:rPr lang="en-US" sz="2000" dirty="0">
                <a:latin typeface="Arial" panose="020B0604020202020204" pitchFamily="34" charset="0"/>
                <a:cs typeface="Arial" panose="020B0604020202020204" pitchFamily="34" charset="0"/>
              </a:rPr>
              <a:t>The smaller the DM mass, the more particles are needed to account for the inferred DM mass density.  But these must fit inside the galactic box!</a:t>
            </a:r>
            <a:endParaRPr lang="en-US" sz="2000" dirty="0">
              <a:solidFill>
                <a:srgbClr val="FF0000"/>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FB780662-ABCA-B048-A701-DF492B54F101}"/>
              </a:ext>
            </a:extLst>
          </p:cNvPr>
          <p:cNvSpPr>
            <a:spLocks noGrp="1"/>
          </p:cNvSpPr>
          <p:nvPr>
            <p:ph type="ftr" sz="quarter" idx="10"/>
          </p:nvPr>
        </p:nvSpPr>
        <p:spPr>
          <a:xfrm>
            <a:off x="4648200" y="6356351"/>
            <a:ext cx="3683000" cy="365125"/>
          </a:xfrm>
        </p:spPr>
        <p:txBody>
          <a:bodyPr/>
          <a:lstStyle/>
          <a:p>
            <a:pPr defTabSz="914400">
              <a:defRPr/>
            </a:pPr>
            <a:r>
              <a:rPr lang="es-ES_tradnl">
                <a:solidFill>
                  <a:srgbClr val="000000">
                    <a:tint val="75000"/>
                  </a:srgbClr>
                </a:solidFill>
                <a:latin typeface="Times"/>
              </a:rPr>
              <a:t>Aaron S. Chou, USQIS Summer School 2023</a:t>
            </a:r>
            <a:endParaRPr lang="en-US" dirty="0">
              <a:solidFill>
                <a:srgbClr val="000000">
                  <a:tint val="75000"/>
                </a:srgbClr>
              </a:solidFill>
              <a:latin typeface="Times"/>
            </a:endParaRPr>
          </a:p>
        </p:txBody>
      </p:sp>
      <p:sp>
        <p:nvSpPr>
          <p:cNvPr id="5" name="Slide Number Placeholder 4">
            <a:extLst>
              <a:ext uri="{FF2B5EF4-FFF2-40B4-BE49-F238E27FC236}">
                <a16:creationId xmlns:a16="http://schemas.microsoft.com/office/drawing/2014/main" id="{51DF5D38-7F5F-D349-BF4A-062375B3AD52}"/>
              </a:ext>
            </a:extLst>
          </p:cNvPr>
          <p:cNvSpPr>
            <a:spLocks noGrp="1"/>
          </p:cNvSpPr>
          <p:nvPr>
            <p:ph type="sldNum" sz="quarter" idx="11"/>
          </p:nvPr>
        </p:nvSpPr>
        <p:spPr/>
        <p:txBody>
          <a:bodyPr/>
          <a:lstStyle/>
          <a:p>
            <a:pPr defTabSz="914400">
              <a:defRPr/>
            </a:pPr>
            <a:fld id="{7A870316-1D41-584E-85E6-3B22E96A4CFD}" type="slidenum">
              <a:rPr lang="en-US">
                <a:solidFill>
                  <a:srgbClr val="000000">
                    <a:tint val="75000"/>
                  </a:srgbClr>
                </a:solidFill>
                <a:latin typeface="Times"/>
              </a:rPr>
              <a:pPr defTabSz="914400">
                <a:defRPr/>
              </a:pPr>
              <a:t>61</a:t>
            </a:fld>
            <a:endParaRPr lang="en-US">
              <a:solidFill>
                <a:srgbClr val="000000">
                  <a:tint val="75000"/>
                </a:srgbClr>
              </a:solidFill>
              <a:latin typeface="Times"/>
            </a:endParaRPr>
          </a:p>
        </p:txBody>
      </p:sp>
      <p:sp>
        <p:nvSpPr>
          <p:cNvPr id="8" name="TextBox 7">
            <a:extLst>
              <a:ext uri="{FF2B5EF4-FFF2-40B4-BE49-F238E27FC236}">
                <a16:creationId xmlns:a16="http://schemas.microsoft.com/office/drawing/2014/main" id="{49DAD47B-8F1F-344F-813D-7A8344DBEE54}"/>
              </a:ext>
            </a:extLst>
          </p:cNvPr>
          <p:cNvSpPr txBox="1"/>
          <p:nvPr/>
        </p:nvSpPr>
        <p:spPr>
          <a:xfrm>
            <a:off x="1039724" y="1456557"/>
            <a:ext cx="5634053" cy="1077218"/>
          </a:xfrm>
          <a:prstGeom prst="rect">
            <a:avLst/>
          </a:prstGeom>
          <a:noFill/>
        </p:spPr>
        <p:txBody>
          <a:bodyPr wrap="square" rtlCol="0">
            <a:spAutoFit/>
          </a:bodyPr>
          <a:lstStyle/>
          <a:p>
            <a:pPr defTabSz="914400">
              <a:defRPr/>
            </a:pPr>
            <a:r>
              <a:rPr lang="en-US" sz="1600" dirty="0">
                <a:solidFill>
                  <a:srgbClr val="000000"/>
                </a:solidFill>
                <a:latin typeface="Arial"/>
                <a:cs typeface="Arial"/>
              </a:rPr>
              <a:t>For </a:t>
            </a:r>
            <a:r>
              <a:rPr lang="en-US" sz="1600" b="1" dirty="0">
                <a:solidFill>
                  <a:srgbClr val="000000"/>
                </a:solidFill>
                <a:latin typeface="Arial"/>
                <a:cs typeface="Arial"/>
              </a:rPr>
              <a:t>mass &lt; 70 eV</a:t>
            </a:r>
            <a:r>
              <a:rPr lang="en-US" sz="1600" dirty="0">
                <a:solidFill>
                  <a:srgbClr val="000000"/>
                </a:solidFill>
                <a:latin typeface="Arial"/>
                <a:cs typeface="Arial"/>
              </a:rPr>
              <a:t>, </a:t>
            </a:r>
            <a:r>
              <a:rPr lang="en-US" sz="1600" dirty="0" err="1">
                <a:solidFill>
                  <a:srgbClr val="000000"/>
                </a:solidFill>
                <a:latin typeface="Arial"/>
                <a:cs typeface="Arial"/>
              </a:rPr>
              <a:t>deBroglie</a:t>
            </a:r>
            <a:r>
              <a:rPr lang="en-US" sz="1600" dirty="0">
                <a:solidFill>
                  <a:srgbClr val="000000"/>
                </a:solidFill>
                <a:latin typeface="Arial"/>
                <a:cs typeface="Arial"/>
              </a:rPr>
              <a:t> wavelengths become large and the Pauli exclusion principle would cause dark matter clumps to swell up to be larger than the size of the smallest dwarf galaxies.  (Randall, Scholtz, Unwin 2017)</a:t>
            </a:r>
          </a:p>
        </p:txBody>
      </p:sp>
      <p:pic>
        <p:nvPicPr>
          <p:cNvPr id="11" name="Picture 10">
            <a:extLst>
              <a:ext uri="{FF2B5EF4-FFF2-40B4-BE49-F238E27FC236}">
                <a16:creationId xmlns:a16="http://schemas.microsoft.com/office/drawing/2014/main" id="{05AB82FC-6338-E945-8DA7-BDA8A897FD3B}"/>
              </a:ext>
            </a:extLst>
          </p:cNvPr>
          <p:cNvPicPr>
            <a:picLocks noChangeAspect="1"/>
          </p:cNvPicPr>
          <p:nvPr/>
        </p:nvPicPr>
        <p:blipFill>
          <a:blip r:embed="rId3"/>
          <a:stretch>
            <a:fillRect/>
          </a:stretch>
        </p:blipFill>
        <p:spPr>
          <a:xfrm>
            <a:off x="1862527" y="2943212"/>
            <a:ext cx="2857500" cy="2857500"/>
          </a:xfrm>
          <a:prstGeom prst="rect">
            <a:avLst/>
          </a:prstGeom>
        </p:spPr>
      </p:pic>
      <p:sp>
        <p:nvSpPr>
          <p:cNvPr id="12" name="TextBox 11">
            <a:extLst>
              <a:ext uri="{FF2B5EF4-FFF2-40B4-BE49-F238E27FC236}">
                <a16:creationId xmlns:a16="http://schemas.microsoft.com/office/drawing/2014/main" id="{49D5D9F4-15B4-D44F-823E-03B300FED1FE}"/>
              </a:ext>
            </a:extLst>
          </p:cNvPr>
          <p:cNvSpPr txBox="1"/>
          <p:nvPr/>
        </p:nvSpPr>
        <p:spPr>
          <a:xfrm>
            <a:off x="3407269" y="2980086"/>
            <a:ext cx="3486894" cy="1200329"/>
          </a:xfrm>
          <a:prstGeom prst="rect">
            <a:avLst/>
          </a:prstGeom>
          <a:solidFill>
            <a:srgbClr val="FFFF00"/>
          </a:solidFill>
        </p:spPr>
        <p:txBody>
          <a:bodyPr wrap="square" rtlCol="0">
            <a:spAutoFit/>
          </a:bodyPr>
          <a:lstStyle/>
          <a:p>
            <a:pPr defTabSz="914400">
              <a:defRPr/>
            </a:pPr>
            <a:r>
              <a:rPr lang="en-US" dirty="0">
                <a:solidFill>
                  <a:srgbClr val="000000"/>
                </a:solidFill>
                <a:latin typeface="Arial"/>
                <a:cs typeface="Arial"/>
                <a:sym typeface="Wingdings" pitchFamily="2" charset="2"/>
              </a:rPr>
              <a:t> Lower mass </a:t>
            </a:r>
            <a:r>
              <a:rPr lang="en-US" dirty="0">
                <a:solidFill>
                  <a:srgbClr val="000000"/>
                </a:solidFill>
                <a:latin typeface="Arial"/>
                <a:cs typeface="Arial"/>
              </a:rPr>
              <a:t>dark matter must be coherent bosonic sine waves with </a:t>
            </a:r>
            <a:r>
              <a:rPr lang="en-US" b="1" dirty="0">
                <a:solidFill>
                  <a:srgbClr val="000000"/>
                </a:solidFill>
                <a:latin typeface="Arial"/>
                <a:cs typeface="Arial"/>
              </a:rPr>
              <a:t>macroscopic mode occupation number &gt;&gt;1</a:t>
            </a:r>
          </a:p>
        </p:txBody>
      </p:sp>
      <p:pic>
        <p:nvPicPr>
          <p:cNvPr id="13" name="Picture 12">
            <a:extLst>
              <a:ext uri="{FF2B5EF4-FFF2-40B4-BE49-F238E27FC236}">
                <a16:creationId xmlns:a16="http://schemas.microsoft.com/office/drawing/2014/main" id="{0611EE55-C896-9B4A-9997-580EA67EA5C9}"/>
              </a:ext>
            </a:extLst>
          </p:cNvPr>
          <p:cNvPicPr>
            <a:picLocks noChangeAspect="1"/>
          </p:cNvPicPr>
          <p:nvPr/>
        </p:nvPicPr>
        <p:blipFill>
          <a:blip r:embed="rId4"/>
          <a:stretch>
            <a:fillRect/>
          </a:stretch>
        </p:blipFill>
        <p:spPr>
          <a:xfrm>
            <a:off x="7431375" y="3607319"/>
            <a:ext cx="2984917" cy="2235807"/>
          </a:xfrm>
          <a:prstGeom prst="rect">
            <a:avLst/>
          </a:prstGeom>
        </p:spPr>
      </p:pic>
      <p:sp>
        <p:nvSpPr>
          <p:cNvPr id="14" name="TextBox 13">
            <a:extLst>
              <a:ext uri="{FF2B5EF4-FFF2-40B4-BE49-F238E27FC236}">
                <a16:creationId xmlns:a16="http://schemas.microsoft.com/office/drawing/2014/main" id="{699FAC3A-D8CA-D14E-93B5-9EF343289309}"/>
              </a:ext>
            </a:extLst>
          </p:cNvPr>
          <p:cNvSpPr txBox="1"/>
          <p:nvPr/>
        </p:nvSpPr>
        <p:spPr>
          <a:xfrm>
            <a:off x="6426037" y="4763988"/>
            <a:ext cx="2067663" cy="1477328"/>
          </a:xfrm>
          <a:prstGeom prst="rect">
            <a:avLst/>
          </a:prstGeom>
          <a:solidFill>
            <a:srgbClr val="FFFF00"/>
          </a:solidFill>
        </p:spPr>
        <p:txBody>
          <a:bodyPr wrap="square" rtlCol="0">
            <a:spAutoFit/>
          </a:bodyPr>
          <a:lstStyle/>
          <a:p>
            <a:pPr defTabSz="914400">
              <a:defRPr/>
            </a:pPr>
            <a:r>
              <a:rPr lang="en-US" dirty="0">
                <a:solidFill>
                  <a:srgbClr val="000000"/>
                </a:solidFill>
                <a:latin typeface="Arial"/>
                <a:cs typeface="Arial"/>
              </a:rPr>
              <a:t>Higher mass dark matter acts more like billiard balls with occupation number &lt;&lt;1</a:t>
            </a:r>
          </a:p>
        </p:txBody>
      </p:sp>
      <p:sp>
        <p:nvSpPr>
          <p:cNvPr id="3" name="TextBox 2">
            <a:extLst>
              <a:ext uri="{FF2B5EF4-FFF2-40B4-BE49-F238E27FC236}">
                <a16:creationId xmlns:a16="http://schemas.microsoft.com/office/drawing/2014/main" id="{ECDB77D4-C52F-D645-AFB6-A56B47B1D195}"/>
              </a:ext>
            </a:extLst>
          </p:cNvPr>
          <p:cNvSpPr txBox="1"/>
          <p:nvPr/>
        </p:nvSpPr>
        <p:spPr>
          <a:xfrm>
            <a:off x="9925070" y="550409"/>
            <a:ext cx="1635760" cy="738664"/>
          </a:xfrm>
          <a:prstGeom prst="rect">
            <a:avLst/>
          </a:prstGeom>
          <a:noFill/>
        </p:spPr>
        <p:txBody>
          <a:bodyPr wrap="square" rtlCol="0">
            <a:spAutoFit/>
          </a:bodyPr>
          <a:lstStyle/>
          <a:p>
            <a:pPr>
              <a:defRPr/>
            </a:pPr>
            <a:r>
              <a:rPr lang="en-US" sz="1400" dirty="0">
                <a:solidFill>
                  <a:srgbClr val="000000"/>
                </a:solidFill>
                <a:latin typeface="Arial"/>
                <a:cs typeface="Arial"/>
              </a:rPr>
              <a:t>Fermions: 1 DM particle per mode volume (1/∆p)</a:t>
            </a:r>
            <a:r>
              <a:rPr lang="en-US" sz="1400" baseline="30000" dirty="0">
                <a:solidFill>
                  <a:srgbClr val="000000"/>
                </a:solidFill>
                <a:latin typeface="Arial"/>
                <a:cs typeface="Arial"/>
              </a:rPr>
              <a:t>3</a:t>
            </a:r>
            <a:endParaRPr lang="en-US" sz="1400" dirty="0">
              <a:solidFill>
                <a:srgbClr val="000000"/>
              </a:solidFill>
              <a:latin typeface="Arial"/>
              <a:cs typeface="Arial"/>
            </a:endParaRPr>
          </a:p>
        </p:txBody>
      </p:sp>
      <p:sp>
        <p:nvSpPr>
          <p:cNvPr id="7" name="Oval 6">
            <a:extLst>
              <a:ext uri="{FF2B5EF4-FFF2-40B4-BE49-F238E27FC236}">
                <a16:creationId xmlns:a16="http://schemas.microsoft.com/office/drawing/2014/main" id="{2EBAFE7C-1DE2-7C93-BABB-48473F335E72}"/>
              </a:ext>
            </a:extLst>
          </p:cNvPr>
          <p:cNvSpPr>
            <a:spLocks noChangeAspect="1"/>
          </p:cNvSpPr>
          <p:nvPr/>
        </p:nvSpPr>
        <p:spPr bwMode="auto">
          <a:xfrm>
            <a:off x="8564664" y="2484491"/>
            <a:ext cx="926008" cy="909133"/>
          </a:xfrm>
          <a:prstGeom prst="ellipse">
            <a:avLst/>
          </a:prstGeom>
          <a:solidFill>
            <a:srgbClr val="FFC000">
              <a:alpha val="5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Times" charset="0"/>
            </a:endParaRPr>
          </a:p>
        </p:txBody>
      </p:sp>
      <p:cxnSp>
        <p:nvCxnSpPr>
          <p:cNvPr id="15" name="Straight Arrow Connector 14">
            <a:extLst>
              <a:ext uri="{FF2B5EF4-FFF2-40B4-BE49-F238E27FC236}">
                <a16:creationId xmlns:a16="http://schemas.microsoft.com/office/drawing/2014/main" id="{C3717A71-6818-725F-629D-8920E819D01D}"/>
              </a:ext>
            </a:extLst>
          </p:cNvPr>
          <p:cNvCxnSpPr>
            <a:cxnSpLocks noChangeAspect="1"/>
          </p:cNvCxnSpPr>
          <p:nvPr/>
        </p:nvCxnSpPr>
        <p:spPr bwMode="auto">
          <a:xfrm>
            <a:off x="8878793" y="2086181"/>
            <a:ext cx="483139" cy="1206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Oval 17">
            <a:extLst>
              <a:ext uri="{FF2B5EF4-FFF2-40B4-BE49-F238E27FC236}">
                <a16:creationId xmlns:a16="http://schemas.microsoft.com/office/drawing/2014/main" id="{11DB84B6-4AC9-EA4D-CDDF-1860AA6425DE}"/>
              </a:ext>
            </a:extLst>
          </p:cNvPr>
          <p:cNvSpPr>
            <a:spLocks noChangeAspect="1"/>
          </p:cNvSpPr>
          <p:nvPr/>
        </p:nvSpPr>
        <p:spPr bwMode="auto">
          <a:xfrm>
            <a:off x="9509360" y="2299995"/>
            <a:ext cx="926008" cy="909133"/>
          </a:xfrm>
          <a:prstGeom prst="ellipse">
            <a:avLst/>
          </a:prstGeom>
          <a:solidFill>
            <a:srgbClr val="FFC000">
              <a:alpha val="5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Times" charset="0"/>
            </a:endParaRPr>
          </a:p>
        </p:txBody>
      </p:sp>
      <p:cxnSp>
        <p:nvCxnSpPr>
          <p:cNvPr id="19" name="Straight Arrow Connector 18">
            <a:extLst>
              <a:ext uri="{FF2B5EF4-FFF2-40B4-BE49-F238E27FC236}">
                <a16:creationId xmlns:a16="http://schemas.microsoft.com/office/drawing/2014/main" id="{10BC89D8-EBE4-EDE9-6DB5-75E251C63931}"/>
              </a:ext>
            </a:extLst>
          </p:cNvPr>
          <p:cNvCxnSpPr>
            <a:cxnSpLocks noChangeAspect="1"/>
          </p:cNvCxnSpPr>
          <p:nvPr/>
        </p:nvCxnSpPr>
        <p:spPr bwMode="auto">
          <a:xfrm>
            <a:off x="9579963" y="2695142"/>
            <a:ext cx="574091" cy="2511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0" name="Oval 19">
            <a:extLst>
              <a:ext uri="{FF2B5EF4-FFF2-40B4-BE49-F238E27FC236}">
                <a16:creationId xmlns:a16="http://schemas.microsoft.com/office/drawing/2014/main" id="{109E41A1-1F7F-627E-3801-955D76CFB58B}"/>
              </a:ext>
            </a:extLst>
          </p:cNvPr>
          <p:cNvSpPr>
            <a:spLocks noChangeAspect="1"/>
          </p:cNvSpPr>
          <p:nvPr/>
        </p:nvSpPr>
        <p:spPr bwMode="auto">
          <a:xfrm>
            <a:off x="9544092" y="1332204"/>
            <a:ext cx="926008" cy="909133"/>
          </a:xfrm>
          <a:prstGeom prst="ellipse">
            <a:avLst/>
          </a:prstGeom>
          <a:solidFill>
            <a:srgbClr val="FFC000">
              <a:alpha val="5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Times" charset="0"/>
            </a:endParaRPr>
          </a:p>
        </p:txBody>
      </p:sp>
      <p:cxnSp>
        <p:nvCxnSpPr>
          <p:cNvPr id="21" name="Straight Arrow Connector 20">
            <a:extLst>
              <a:ext uri="{FF2B5EF4-FFF2-40B4-BE49-F238E27FC236}">
                <a16:creationId xmlns:a16="http://schemas.microsoft.com/office/drawing/2014/main" id="{1ADF74F4-AB0C-EFB4-E268-50260DEC5746}"/>
              </a:ext>
            </a:extLst>
          </p:cNvPr>
          <p:cNvCxnSpPr>
            <a:cxnSpLocks noChangeAspect="1"/>
          </p:cNvCxnSpPr>
          <p:nvPr/>
        </p:nvCxnSpPr>
        <p:spPr bwMode="auto">
          <a:xfrm flipH="1" flipV="1">
            <a:off x="9769176" y="1545685"/>
            <a:ext cx="385430" cy="39030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37C8442E-B18B-B210-379C-E6CD79D660E7}"/>
              </a:ext>
            </a:extLst>
          </p:cNvPr>
          <p:cNvCxnSpPr>
            <a:cxnSpLocks noChangeAspect="1"/>
          </p:cNvCxnSpPr>
          <p:nvPr/>
        </p:nvCxnSpPr>
        <p:spPr bwMode="auto">
          <a:xfrm flipV="1">
            <a:off x="8812530" y="2720253"/>
            <a:ext cx="484117" cy="39666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4" name="Oval 23">
            <a:extLst>
              <a:ext uri="{FF2B5EF4-FFF2-40B4-BE49-F238E27FC236}">
                <a16:creationId xmlns:a16="http://schemas.microsoft.com/office/drawing/2014/main" id="{2C54EF37-2C51-043C-8ADD-87B661A9D831}"/>
              </a:ext>
            </a:extLst>
          </p:cNvPr>
          <p:cNvSpPr>
            <a:spLocks noChangeAspect="1"/>
          </p:cNvSpPr>
          <p:nvPr/>
        </p:nvSpPr>
        <p:spPr bwMode="auto">
          <a:xfrm>
            <a:off x="8870170" y="718868"/>
            <a:ext cx="926008" cy="909133"/>
          </a:xfrm>
          <a:prstGeom prst="ellipse">
            <a:avLst/>
          </a:prstGeom>
          <a:solidFill>
            <a:srgbClr val="FFC000">
              <a:alpha val="5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Times" charset="0"/>
            </a:endParaRPr>
          </a:p>
        </p:txBody>
      </p:sp>
      <p:cxnSp>
        <p:nvCxnSpPr>
          <p:cNvPr id="25" name="Straight Arrow Connector 24">
            <a:extLst>
              <a:ext uri="{FF2B5EF4-FFF2-40B4-BE49-F238E27FC236}">
                <a16:creationId xmlns:a16="http://schemas.microsoft.com/office/drawing/2014/main" id="{A0F48228-C3CA-B06E-99FB-58C51DF1109A}"/>
              </a:ext>
            </a:extLst>
          </p:cNvPr>
          <p:cNvCxnSpPr>
            <a:cxnSpLocks noChangeAspect="1"/>
          </p:cNvCxnSpPr>
          <p:nvPr/>
        </p:nvCxnSpPr>
        <p:spPr bwMode="auto">
          <a:xfrm flipV="1">
            <a:off x="9100959" y="971722"/>
            <a:ext cx="484117" cy="39666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6" name="Oval 25">
            <a:extLst>
              <a:ext uri="{FF2B5EF4-FFF2-40B4-BE49-F238E27FC236}">
                <a16:creationId xmlns:a16="http://schemas.microsoft.com/office/drawing/2014/main" id="{A9FD86C0-C4B0-152A-A819-4F757A624299}"/>
              </a:ext>
            </a:extLst>
          </p:cNvPr>
          <p:cNvSpPr>
            <a:spLocks noChangeAspect="1"/>
          </p:cNvSpPr>
          <p:nvPr/>
        </p:nvSpPr>
        <p:spPr bwMode="auto">
          <a:xfrm>
            <a:off x="7957871" y="1038049"/>
            <a:ext cx="926008" cy="909133"/>
          </a:xfrm>
          <a:prstGeom prst="ellipse">
            <a:avLst/>
          </a:prstGeom>
          <a:solidFill>
            <a:srgbClr val="FFC000">
              <a:alpha val="5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Times" charset="0"/>
            </a:endParaRPr>
          </a:p>
        </p:txBody>
      </p:sp>
      <p:cxnSp>
        <p:nvCxnSpPr>
          <p:cNvPr id="27" name="Straight Arrow Connector 26">
            <a:extLst>
              <a:ext uri="{FF2B5EF4-FFF2-40B4-BE49-F238E27FC236}">
                <a16:creationId xmlns:a16="http://schemas.microsoft.com/office/drawing/2014/main" id="{05130F73-9FF1-5F55-ED0B-72CF0644E40B}"/>
              </a:ext>
            </a:extLst>
          </p:cNvPr>
          <p:cNvCxnSpPr>
            <a:cxnSpLocks noChangeAspect="1"/>
          </p:cNvCxnSpPr>
          <p:nvPr/>
        </p:nvCxnSpPr>
        <p:spPr bwMode="auto">
          <a:xfrm flipV="1">
            <a:off x="8180384" y="1408728"/>
            <a:ext cx="566869" cy="16312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9" name="Oval 28">
            <a:extLst>
              <a:ext uri="{FF2B5EF4-FFF2-40B4-BE49-F238E27FC236}">
                <a16:creationId xmlns:a16="http://schemas.microsoft.com/office/drawing/2014/main" id="{36755BED-9B1D-5F09-06BA-C8A70A3113F0}"/>
              </a:ext>
            </a:extLst>
          </p:cNvPr>
          <p:cNvSpPr>
            <a:spLocks noChangeAspect="1"/>
          </p:cNvSpPr>
          <p:nvPr/>
        </p:nvSpPr>
        <p:spPr bwMode="auto">
          <a:xfrm>
            <a:off x="7838859" y="1979425"/>
            <a:ext cx="926008" cy="909133"/>
          </a:xfrm>
          <a:prstGeom prst="ellipse">
            <a:avLst/>
          </a:prstGeom>
          <a:solidFill>
            <a:srgbClr val="FFC000">
              <a:alpha val="5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Times" charset="0"/>
            </a:endParaRPr>
          </a:p>
        </p:txBody>
      </p:sp>
      <p:cxnSp>
        <p:nvCxnSpPr>
          <p:cNvPr id="30" name="Straight Arrow Connector 29">
            <a:extLst>
              <a:ext uri="{FF2B5EF4-FFF2-40B4-BE49-F238E27FC236}">
                <a16:creationId xmlns:a16="http://schemas.microsoft.com/office/drawing/2014/main" id="{014794E7-8AD7-EEB3-82BF-1777D335996E}"/>
              </a:ext>
            </a:extLst>
          </p:cNvPr>
          <p:cNvCxnSpPr>
            <a:cxnSpLocks noChangeAspect="1"/>
          </p:cNvCxnSpPr>
          <p:nvPr/>
        </p:nvCxnSpPr>
        <p:spPr bwMode="auto">
          <a:xfrm flipV="1">
            <a:off x="8331200" y="2117804"/>
            <a:ext cx="0" cy="5194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6" name="Oval 55">
            <a:extLst>
              <a:ext uri="{FF2B5EF4-FFF2-40B4-BE49-F238E27FC236}">
                <a16:creationId xmlns:a16="http://schemas.microsoft.com/office/drawing/2014/main" id="{25708677-BD48-6B82-AFD5-2960E10E9A67}"/>
              </a:ext>
            </a:extLst>
          </p:cNvPr>
          <p:cNvSpPr>
            <a:spLocks noChangeAspect="1"/>
          </p:cNvSpPr>
          <p:nvPr/>
        </p:nvSpPr>
        <p:spPr bwMode="auto">
          <a:xfrm>
            <a:off x="8700316" y="1646333"/>
            <a:ext cx="926008" cy="909133"/>
          </a:xfrm>
          <a:prstGeom prst="ellipse">
            <a:avLst/>
          </a:prstGeom>
          <a:solidFill>
            <a:srgbClr val="FFC000">
              <a:alpha val="5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Times" charset="0"/>
            </a:endParaRPr>
          </a:p>
        </p:txBody>
      </p:sp>
      <p:sp>
        <p:nvSpPr>
          <p:cNvPr id="10" name="TextBox 9">
            <a:extLst>
              <a:ext uri="{FF2B5EF4-FFF2-40B4-BE49-F238E27FC236}">
                <a16:creationId xmlns:a16="http://schemas.microsoft.com/office/drawing/2014/main" id="{4CFAE954-ACD9-1B75-3F31-95BF9CD9A012}"/>
              </a:ext>
            </a:extLst>
          </p:cNvPr>
          <p:cNvSpPr txBox="1"/>
          <p:nvPr/>
        </p:nvSpPr>
        <p:spPr>
          <a:xfrm>
            <a:off x="7590380" y="260518"/>
            <a:ext cx="1742739" cy="738664"/>
          </a:xfrm>
          <a:prstGeom prst="rect">
            <a:avLst/>
          </a:prstGeom>
          <a:noFill/>
        </p:spPr>
        <p:txBody>
          <a:bodyPr wrap="square" rtlCol="0">
            <a:spAutoFit/>
          </a:bodyPr>
          <a:lstStyle/>
          <a:p>
            <a:r>
              <a:rPr lang="en-US" sz="1400" dirty="0">
                <a:solidFill>
                  <a:srgbClr val="000000"/>
                </a:solidFill>
                <a:latin typeface="Arial"/>
                <a:cs typeface="Arial"/>
              </a:rPr>
              <a:t>∆p &lt; </a:t>
            </a:r>
            <a:r>
              <a:rPr lang="en-US" sz="1400" dirty="0" err="1">
                <a:solidFill>
                  <a:srgbClr val="000000"/>
                </a:solidFill>
                <a:latin typeface="Arial"/>
                <a:cs typeface="Arial"/>
              </a:rPr>
              <a:t>p</a:t>
            </a:r>
            <a:r>
              <a:rPr lang="en-US" sz="1400" baseline="-25000" dirty="0" err="1">
                <a:latin typeface="Arial"/>
                <a:cs typeface="Arial"/>
              </a:rPr>
              <a:t>max</a:t>
            </a:r>
            <a:r>
              <a:rPr lang="en-US" sz="1400" dirty="0">
                <a:latin typeface="Arial"/>
                <a:cs typeface="Arial"/>
              </a:rPr>
              <a:t> determined by escape velocity </a:t>
            </a:r>
          </a:p>
        </p:txBody>
      </p:sp>
      <p:sp>
        <p:nvSpPr>
          <p:cNvPr id="6" name="TextBox 5">
            <a:extLst>
              <a:ext uri="{FF2B5EF4-FFF2-40B4-BE49-F238E27FC236}">
                <a16:creationId xmlns:a16="http://schemas.microsoft.com/office/drawing/2014/main" id="{D3961A3C-66CD-CAF6-209C-23AF737BC368}"/>
              </a:ext>
            </a:extLst>
          </p:cNvPr>
          <p:cNvSpPr txBox="1"/>
          <p:nvPr/>
        </p:nvSpPr>
        <p:spPr>
          <a:xfrm>
            <a:off x="1040524" y="5906814"/>
            <a:ext cx="4769254" cy="369332"/>
          </a:xfrm>
          <a:prstGeom prst="rect">
            <a:avLst/>
          </a:prstGeom>
          <a:noFill/>
        </p:spPr>
        <p:txBody>
          <a:bodyPr wrap="none" rtlCol="0">
            <a:spAutoFit/>
          </a:bodyPr>
          <a:lstStyle/>
          <a:p>
            <a:r>
              <a:rPr lang="en-US" sz="1800" dirty="0">
                <a:latin typeface="Arial"/>
                <a:cs typeface="Arial"/>
              </a:rPr>
              <a:t>Non-relativistic:  wave frequency = rest mass</a:t>
            </a:r>
          </a:p>
        </p:txBody>
      </p:sp>
    </p:spTree>
    <p:extLst>
      <p:ext uri="{BB962C8B-B14F-4D97-AF65-F5344CB8AC3E}">
        <p14:creationId xmlns:p14="http://schemas.microsoft.com/office/powerpoint/2010/main" val="33691043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619285-AB08-084B-96DB-F484A2EB813D}"/>
              </a:ext>
            </a:extLst>
          </p:cNvPr>
          <p:cNvPicPr>
            <a:picLocks noChangeAspect="1"/>
          </p:cNvPicPr>
          <p:nvPr/>
        </p:nvPicPr>
        <p:blipFill>
          <a:blip r:embed="rId2"/>
          <a:stretch>
            <a:fillRect/>
          </a:stretch>
        </p:blipFill>
        <p:spPr>
          <a:xfrm>
            <a:off x="5810864" y="0"/>
            <a:ext cx="4565355" cy="6858000"/>
          </a:xfrm>
          <a:prstGeom prst="rect">
            <a:avLst/>
          </a:prstGeom>
        </p:spPr>
      </p:pic>
      <p:sp>
        <p:nvSpPr>
          <p:cNvPr id="2" name="Title 1">
            <a:extLst>
              <a:ext uri="{FF2B5EF4-FFF2-40B4-BE49-F238E27FC236}">
                <a16:creationId xmlns:a16="http://schemas.microsoft.com/office/drawing/2014/main" id="{F459886C-9908-414B-BA0B-BCB99ADF186B}"/>
              </a:ext>
            </a:extLst>
          </p:cNvPr>
          <p:cNvSpPr>
            <a:spLocks noGrp="1"/>
          </p:cNvSpPr>
          <p:nvPr>
            <p:ph type="title"/>
          </p:nvPr>
        </p:nvSpPr>
        <p:spPr>
          <a:xfrm>
            <a:off x="1524001" y="452178"/>
            <a:ext cx="4114800" cy="1563291"/>
          </a:xfrm>
        </p:spPr>
        <p:txBody>
          <a:bodyPr/>
          <a:lstStyle/>
          <a:p>
            <a:r>
              <a:rPr lang="en-US" dirty="0">
                <a:latin typeface="Arial" panose="020B0604020202020204" pitchFamily="34" charset="0"/>
                <a:cs typeface="Arial" panose="020B0604020202020204" pitchFamily="34" charset="0"/>
              </a:rPr>
              <a:t>Trigger on photons by placing threshold 𝜆 on MCMC probability ratio Prob(𝛾)/Prob(no 𝛾) for observed spin-flip sequence</a:t>
            </a:r>
          </a:p>
        </p:txBody>
      </p:sp>
      <p:sp>
        <p:nvSpPr>
          <p:cNvPr id="3" name="Footer Placeholder 2">
            <a:extLst>
              <a:ext uri="{FF2B5EF4-FFF2-40B4-BE49-F238E27FC236}">
                <a16:creationId xmlns:a16="http://schemas.microsoft.com/office/drawing/2014/main" id="{989DDF4C-E032-FA47-B2D1-EEF31A66F893}"/>
              </a:ext>
            </a:extLst>
          </p:cNvPr>
          <p:cNvSpPr>
            <a:spLocks noGrp="1"/>
          </p:cNvSpPr>
          <p:nvPr>
            <p:ph type="ftr" sz="quarter" idx="11"/>
          </p:nvPr>
        </p:nvSpPr>
        <p:spPr>
          <a:xfrm>
            <a:off x="3159761" y="6356353"/>
            <a:ext cx="4384041" cy="365125"/>
          </a:xfrm>
        </p:spPr>
        <p:txBody>
          <a:bodyPr/>
          <a:lstStyle/>
          <a:p>
            <a:pPr algn="ctr" defTabSz="457125">
              <a:defRPr/>
            </a:pPr>
            <a:r>
              <a:rPr lang="es-ES_tradnl">
                <a:solidFill>
                  <a:prstClr val="black"/>
                </a:solidFill>
                <a:latin typeface="Calibri" pitchFamily="-106" charset="0"/>
                <a:ea typeface="ＭＳ Ｐゴシック" pitchFamily="-106" charset="-128"/>
              </a:rPr>
              <a:t>Aaron S. Chou, USQIS Summer School 2023</a:t>
            </a:r>
            <a:endParaRPr lang="en-US" dirty="0">
              <a:solidFill>
                <a:prstClr val="black"/>
              </a:solidFill>
              <a:latin typeface="Calibri" pitchFamily="-106" charset="0"/>
              <a:ea typeface="ＭＳ Ｐゴシック" pitchFamily="-106" charset="-128"/>
            </a:endParaRPr>
          </a:p>
        </p:txBody>
      </p:sp>
      <p:sp>
        <p:nvSpPr>
          <p:cNvPr id="4" name="Slide Number Placeholder 3">
            <a:extLst>
              <a:ext uri="{FF2B5EF4-FFF2-40B4-BE49-F238E27FC236}">
                <a16:creationId xmlns:a16="http://schemas.microsoft.com/office/drawing/2014/main" id="{CA57498C-B89E-5F46-831B-DB2985BC7B65}"/>
              </a:ext>
            </a:extLst>
          </p:cNvPr>
          <p:cNvSpPr>
            <a:spLocks noGrp="1"/>
          </p:cNvSpPr>
          <p:nvPr>
            <p:ph type="sldNum" sz="quarter" idx="12"/>
          </p:nvPr>
        </p:nvSpPr>
        <p:spPr>
          <a:xfrm>
            <a:off x="6553200" y="6356352"/>
            <a:ext cx="2133600" cy="365125"/>
          </a:xfrm>
          <a:prstGeom prst="rect">
            <a:avLst/>
          </a:prstGeom>
        </p:spPr>
        <p:txBody>
          <a:bodyPr vert="horz" wrap="square" lIns="91424" tIns="45713" rIns="91424" bIns="45713" numCol="1" anchor="ctr" anchorCtr="0" compatLnSpc="1">
            <a:prstTxWarp prst="textNoShape">
              <a:avLst/>
            </a:prstTxWarp>
          </a:bodyPr>
          <a:lstStyle>
            <a:defPPr>
              <a:defRPr lang="en-US"/>
            </a:defPPr>
            <a:lvl1pPr marL="0" algn="r" defTabSz="457200" rtl="0" eaLnBrk="1" latinLnBrk="0" hangingPunct="1">
              <a:defRPr sz="1200" kern="1200">
                <a:solidFill>
                  <a:srgbClr val="898989"/>
                </a:solidFill>
                <a:latin typeface="Calibri"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457200">
              <a:defRPr/>
            </a:pPr>
            <a:fld id="{6B8FC918-9776-9A4E-8537-62BB08031C7A}" type="slidenum">
              <a:rPr lang="en-US" smtClean="0"/>
              <a:pPr algn="r" defTabSz="457200">
                <a:defRPr/>
              </a:pPr>
              <a:t>62</a:t>
            </a:fld>
            <a:endParaRPr lang="en-US" sz="1200">
              <a:solidFill>
                <a:srgbClr val="898989"/>
              </a:solidFill>
              <a:latin typeface="Calibri" charset="0"/>
            </a:endParaRPr>
          </a:p>
        </p:txBody>
      </p:sp>
      <p:sp>
        <p:nvSpPr>
          <p:cNvPr id="6" name="TextBox 5">
            <a:extLst>
              <a:ext uri="{FF2B5EF4-FFF2-40B4-BE49-F238E27FC236}">
                <a16:creationId xmlns:a16="http://schemas.microsoft.com/office/drawing/2014/main" id="{D60D3F03-7E72-0843-953E-7C31F05CB6E2}"/>
              </a:ext>
            </a:extLst>
          </p:cNvPr>
          <p:cNvSpPr txBox="1"/>
          <p:nvPr/>
        </p:nvSpPr>
        <p:spPr>
          <a:xfrm>
            <a:off x="2273671" y="2563377"/>
            <a:ext cx="3191582" cy="523220"/>
          </a:xfrm>
          <a:prstGeom prst="rect">
            <a:avLst/>
          </a:prstGeom>
          <a:noFill/>
        </p:spPr>
        <p:txBody>
          <a:bodyPr wrap="square" rtlCol="0">
            <a:spAutoFit/>
          </a:bodyPr>
          <a:lstStyle/>
          <a:p>
            <a:pPr defTabSz="457200">
              <a:defRPr/>
            </a:pPr>
            <a:r>
              <a:rPr lang="en-US" sz="1400" dirty="0">
                <a:solidFill>
                  <a:prstClr val="black"/>
                </a:solidFill>
                <a:latin typeface="Arial" panose="020B0604020202020204" pitchFamily="34" charset="0"/>
                <a:cs typeface="Arial" panose="020B0604020202020204" pitchFamily="34" charset="0"/>
              </a:rPr>
              <a:t>Akash V. Dixit, </a:t>
            </a:r>
            <a:r>
              <a:rPr lang="en-US" sz="1400" dirty="0" err="1">
                <a:solidFill>
                  <a:prstClr val="black"/>
                </a:solidFill>
                <a:latin typeface="Arial" panose="020B0604020202020204" pitchFamily="34" charset="0"/>
                <a:cs typeface="Arial" panose="020B0604020202020204" pitchFamily="34" charset="0"/>
              </a:rPr>
              <a:t>et.al</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Phys.Rev.Lett</a:t>
            </a:r>
            <a:r>
              <a:rPr lang="en-US" sz="1400" dirty="0">
                <a:solidFill>
                  <a:prstClr val="black"/>
                </a:solidFill>
                <a:latin typeface="Arial" panose="020B0604020202020204" pitchFamily="34" charset="0"/>
                <a:cs typeface="Arial" panose="020B0604020202020204" pitchFamily="34" charset="0"/>
              </a:rPr>
              <a:t>. 126, 141302 (2021)</a:t>
            </a:r>
          </a:p>
        </p:txBody>
      </p:sp>
      <p:sp>
        <p:nvSpPr>
          <p:cNvPr id="10" name="TextBox 9">
            <a:extLst>
              <a:ext uri="{FF2B5EF4-FFF2-40B4-BE49-F238E27FC236}">
                <a16:creationId xmlns:a16="http://schemas.microsoft.com/office/drawing/2014/main" id="{717840C8-F388-7E49-B743-E888FB52B274}"/>
              </a:ext>
            </a:extLst>
          </p:cNvPr>
          <p:cNvSpPr txBox="1"/>
          <p:nvPr/>
        </p:nvSpPr>
        <p:spPr>
          <a:xfrm>
            <a:off x="304800" y="3634507"/>
            <a:ext cx="5506065" cy="2031325"/>
          </a:xfrm>
          <a:prstGeom prst="rect">
            <a:avLst/>
          </a:prstGeom>
          <a:noFill/>
          <a:ln>
            <a:solidFill>
              <a:schemeClr val="accent1">
                <a:shade val="95000"/>
                <a:satMod val="105000"/>
              </a:schemeClr>
            </a:solidFill>
          </a:ln>
        </p:spPr>
        <p:txBody>
          <a:bodyPr wrap="square" rtlCol="0">
            <a:spAutoFit/>
          </a:bodyPr>
          <a:lstStyle/>
          <a:p>
            <a:pPr defTabSz="457200">
              <a:defRPr/>
            </a:pPr>
            <a:r>
              <a:rPr lang="en-US" dirty="0">
                <a:solidFill>
                  <a:prstClr val="black"/>
                </a:solidFill>
                <a:latin typeface="Calibri"/>
              </a:rPr>
              <a:t>Observed background = </a:t>
            </a:r>
            <a:r>
              <a:rPr lang="en-US" b="1" dirty="0">
                <a:solidFill>
                  <a:prstClr val="black"/>
                </a:solidFill>
                <a:latin typeface="Calibri"/>
              </a:rPr>
              <a:t>10</a:t>
            </a:r>
            <a:r>
              <a:rPr lang="en-US" b="1" baseline="30000" dirty="0">
                <a:solidFill>
                  <a:prstClr val="black"/>
                </a:solidFill>
                <a:latin typeface="Calibri"/>
              </a:rPr>
              <a:t>-3</a:t>
            </a:r>
            <a:r>
              <a:rPr lang="en-US" b="1" dirty="0">
                <a:solidFill>
                  <a:prstClr val="black"/>
                </a:solidFill>
                <a:latin typeface="Calibri"/>
              </a:rPr>
              <a:t> photons </a:t>
            </a:r>
            <a:r>
              <a:rPr lang="en-US" dirty="0">
                <a:solidFill>
                  <a:prstClr val="black"/>
                </a:solidFill>
                <a:latin typeface="Calibri"/>
              </a:rPr>
              <a:t>per measurement (from leakage?)</a:t>
            </a:r>
          </a:p>
          <a:p>
            <a:pPr defTabSz="457200">
              <a:defRPr/>
            </a:pPr>
            <a:endParaRPr lang="en-US" dirty="0">
              <a:solidFill>
                <a:prstClr val="black"/>
              </a:solidFill>
              <a:latin typeface="Calibri"/>
            </a:endParaRPr>
          </a:p>
          <a:p>
            <a:pPr defTabSz="457200">
              <a:defRPr/>
            </a:pPr>
            <a:r>
              <a:rPr lang="en-US" dirty="0">
                <a:solidFill>
                  <a:prstClr val="black"/>
                </a:solidFill>
                <a:latin typeface="Calibri"/>
              </a:rPr>
              <a:t>Compare to amplifier readout which gives +/- </a:t>
            </a:r>
            <a:r>
              <a:rPr lang="en-US" b="1" dirty="0">
                <a:solidFill>
                  <a:prstClr val="black"/>
                </a:solidFill>
                <a:latin typeface="Calibri"/>
              </a:rPr>
              <a:t>1 photon </a:t>
            </a:r>
            <a:r>
              <a:rPr lang="en-US" dirty="0">
                <a:solidFill>
                  <a:prstClr val="black"/>
                </a:solidFill>
                <a:latin typeface="Calibri"/>
              </a:rPr>
              <a:t>of zero-point variance per measurement.</a:t>
            </a:r>
          </a:p>
          <a:p>
            <a:pPr defTabSz="457200">
              <a:defRPr/>
            </a:pPr>
            <a:endParaRPr lang="en-US" b="1" dirty="0">
              <a:solidFill>
                <a:prstClr val="black"/>
              </a:solidFill>
              <a:latin typeface="Calibri"/>
            </a:endParaRPr>
          </a:p>
          <a:p>
            <a:pPr defTabSz="457200">
              <a:defRPr/>
            </a:pPr>
            <a:r>
              <a:rPr lang="en-US" b="1" dirty="0">
                <a:solidFill>
                  <a:prstClr val="black"/>
                </a:solidFill>
                <a:latin typeface="Calibri"/>
              </a:rPr>
              <a:t>Noise equivalent of 15.7 dB of squeezing! </a:t>
            </a:r>
          </a:p>
        </p:txBody>
      </p:sp>
      <p:sp>
        <p:nvSpPr>
          <p:cNvPr id="11" name="Rectangle 10">
            <a:extLst>
              <a:ext uri="{FF2B5EF4-FFF2-40B4-BE49-F238E27FC236}">
                <a16:creationId xmlns:a16="http://schemas.microsoft.com/office/drawing/2014/main" id="{8ABBDCC4-BD79-8A41-9A73-F10DD00D7008}"/>
              </a:ext>
            </a:extLst>
          </p:cNvPr>
          <p:cNvSpPr/>
          <p:nvPr/>
        </p:nvSpPr>
        <p:spPr>
          <a:xfrm>
            <a:off x="6934863" y="1238336"/>
            <a:ext cx="2218970" cy="6887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defTabSz="457200">
              <a:defRPr/>
            </a:pPr>
            <a:r>
              <a:rPr lang="en-US" sz="1600" b="1" dirty="0">
                <a:solidFill>
                  <a:prstClr val="black"/>
                </a:solidFill>
                <a:latin typeface="Arial" panose="020B0604020202020204" pitchFamily="34" charset="0"/>
                <a:cs typeface="Arial" panose="020B0604020202020204" pitchFamily="34" charset="0"/>
              </a:rPr>
              <a:t>Efficiency = 40.9%</a:t>
            </a:r>
          </a:p>
          <a:p>
            <a:pPr defTabSz="457200">
              <a:defRPr/>
            </a:pPr>
            <a:r>
              <a:rPr lang="en-US" sz="1600" b="1" dirty="0">
                <a:solidFill>
                  <a:prstClr val="black"/>
                </a:solidFill>
                <a:latin typeface="Arial" panose="020B0604020202020204" pitchFamily="34" charset="0"/>
                <a:cs typeface="Arial" panose="020B0604020202020204" pitchFamily="34" charset="0"/>
              </a:rPr>
              <a:t>Dark count probability =4.3×10</a:t>
            </a:r>
            <a:r>
              <a:rPr lang="en-US" sz="1600" b="1" baseline="30000" dirty="0">
                <a:solidFill>
                  <a:prstClr val="black"/>
                </a:solidFill>
                <a:latin typeface="Arial" panose="020B0604020202020204" pitchFamily="34" charset="0"/>
                <a:cs typeface="Arial" panose="020B0604020202020204" pitchFamily="34" charset="0"/>
              </a:rPr>
              <a:t>-4</a:t>
            </a:r>
          </a:p>
        </p:txBody>
      </p:sp>
      <p:sp>
        <p:nvSpPr>
          <p:cNvPr id="13" name="Rectangle 12">
            <a:extLst>
              <a:ext uri="{FF2B5EF4-FFF2-40B4-BE49-F238E27FC236}">
                <a16:creationId xmlns:a16="http://schemas.microsoft.com/office/drawing/2014/main" id="{1478B983-FF8B-9041-A5A7-225900EF624D}"/>
              </a:ext>
            </a:extLst>
          </p:cNvPr>
          <p:cNvSpPr/>
          <p:nvPr/>
        </p:nvSpPr>
        <p:spPr>
          <a:xfrm>
            <a:off x="7411728" y="4072219"/>
            <a:ext cx="2528685" cy="6887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defTabSz="457200">
              <a:defRPr/>
            </a:pPr>
            <a:r>
              <a:rPr lang="en-US" sz="1600" b="1" dirty="0">
                <a:solidFill>
                  <a:prstClr val="black"/>
                </a:solidFill>
                <a:latin typeface="Arial" panose="020B0604020202020204" pitchFamily="34" charset="0"/>
                <a:cs typeface="Arial" panose="020B0604020202020204" pitchFamily="34" charset="0"/>
              </a:rPr>
              <a:t>Efficiency-corrected dark count probability</a:t>
            </a:r>
            <a:endParaRPr lang="en-US" sz="1600" b="1" baseline="30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4910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2777799-29A4-123C-8D7A-3D32827B33A5}"/>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22717DDF-16A0-3710-0B39-82386671E42F}"/>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7</a:t>
            </a:fld>
            <a:endParaRPr lang="en-US">
              <a:solidFill>
                <a:srgbClr val="000000">
                  <a:tint val="75000"/>
                </a:srgbClr>
              </a:solidFill>
            </a:endParaRPr>
          </a:p>
        </p:txBody>
      </p:sp>
      <p:pic>
        <p:nvPicPr>
          <p:cNvPr id="6" name="Picture 5">
            <a:extLst>
              <a:ext uri="{FF2B5EF4-FFF2-40B4-BE49-F238E27FC236}">
                <a16:creationId xmlns:a16="http://schemas.microsoft.com/office/drawing/2014/main" id="{9507DCDA-ABC2-271C-132C-7E527E76E822}"/>
              </a:ext>
            </a:extLst>
          </p:cNvPr>
          <p:cNvPicPr>
            <a:picLocks noChangeAspect="1"/>
          </p:cNvPicPr>
          <p:nvPr/>
        </p:nvPicPr>
        <p:blipFill rotWithShape="1">
          <a:blip r:embed="rId2"/>
          <a:srcRect r="59058"/>
          <a:stretch/>
        </p:blipFill>
        <p:spPr>
          <a:xfrm>
            <a:off x="844381" y="1607600"/>
            <a:ext cx="1861749" cy="3470875"/>
          </a:xfrm>
          <a:prstGeom prst="rect">
            <a:avLst/>
          </a:prstGeom>
        </p:spPr>
      </p:pic>
      <p:sp>
        <p:nvSpPr>
          <p:cNvPr id="7" name="TextBox 6">
            <a:extLst>
              <a:ext uri="{FF2B5EF4-FFF2-40B4-BE49-F238E27FC236}">
                <a16:creationId xmlns:a16="http://schemas.microsoft.com/office/drawing/2014/main" id="{A87D059C-C126-7387-3FDD-EBCA7889F5DA}"/>
              </a:ext>
            </a:extLst>
          </p:cNvPr>
          <p:cNvSpPr txBox="1"/>
          <p:nvPr/>
        </p:nvSpPr>
        <p:spPr>
          <a:xfrm>
            <a:off x="1041219" y="5159887"/>
            <a:ext cx="2817341" cy="1200329"/>
          </a:xfrm>
          <a:prstGeom prst="rect">
            <a:avLst/>
          </a:prstGeom>
          <a:noFill/>
        </p:spPr>
        <p:txBody>
          <a:bodyPr wrap="square" rtlCol="0">
            <a:spAutoFit/>
          </a:bodyPr>
          <a:lstStyle/>
          <a:p>
            <a:r>
              <a:rPr lang="en-US" sz="1800" dirty="0">
                <a:latin typeface="Arial"/>
                <a:cs typeface="Arial"/>
              </a:rPr>
              <a:t>Charge on gate:</a:t>
            </a:r>
          </a:p>
          <a:p>
            <a:r>
              <a:rPr lang="en-US" sz="1800" dirty="0">
                <a:latin typeface="Arial"/>
                <a:cs typeface="Arial"/>
              </a:rPr>
              <a:t>Q = CV = (10</a:t>
            </a:r>
            <a:r>
              <a:rPr lang="en-US" sz="1800" baseline="30000" dirty="0">
                <a:latin typeface="Arial"/>
                <a:cs typeface="Arial"/>
              </a:rPr>
              <a:t>-16</a:t>
            </a:r>
            <a:r>
              <a:rPr lang="en-US" sz="1800" dirty="0">
                <a:latin typeface="Arial"/>
                <a:cs typeface="Arial"/>
              </a:rPr>
              <a:t> F) (0.1 V)</a:t>
            </a:r>
          </a:p>
          <a:p>
            <a:r>
              <a:rPr lang="en-US" sz="1800" dirty="0">
                <a:latin typeface="Arial"/>
                <a:cs typeface="Arial"/>
              </a:rPr>
              <a:t>            = 10</a:t>
            </a:r>
            <a:r>
              <a:rPr lang="en-US" sz="1800" baseline="30000" dirty="0">
                <a:latin typeface="Arial"/>
                <a:cs typeface="Arial"/>
              </a:rPr>
              <a:t>-17</a:t>
            </a:r>
            <a:r>
              <a:rPr lang="en-US" sz="1800" dirty="0">
                <a:latin typeface="Arial"/>
                <a:cs typeface="Arial"/>
              </a:rPr>
              <a:t> </a:t>
            </a:r>
            <a:r>
              <a:rPr lang="en-US" sz="1800" dirty="0" err="1">
                <a:latin typeface="Arial"/>
                <a:cs typeface="Arial"/>
              </a:rPr>
              <a:t>Cb</a:t>
            </a:r>
            <a:r>
              <a:rPr lang="en-US" sz="1800" dirty="0">
                <a:latin typeface="Arial"/>
                <a:cs typeface="Arial"/>
              </a:rPr>
              <a:t> </a:t>
            </a:r>
          </a:p>
          <a:p>
            <a:r>
              <a:rPr lang="en-US" sz="1800" dirty="0">
                <a:latin typeface="Arial"/>
                <a:cs typeface="Arial"/>
              </a:rPr>
              <a:t>            ≈ 100 electrons </a:t>
            </a:r>
          </a:p>
        </p:txBody>
      </p:sp>
      <p:pic>
        <p:nvPicPr>
          <p:cNvPr id="8" name="Picture 7">
            <a:extLst>
              <a:ext uri="{FF2B5EF4-FFF2-40B4-BE49-F238E27FC236}">
                <a16:creationId xmlns:a16="http://schemas.microsoft.com/office/drawing/2014/main" id="{D62991B7-0533-2AB7-8D30-462B298D934B}"/>
              </a:ext>
            </a:extLst>
          </p:cNvPr>
          <p:cNvPicPr>
            <a:picLocks noChangeAspect="1"/>
          </p:cNvPicPr>
          <p:nvPr/>
        </p:nvPicPr>
        <p:blipFill>
          <a:blip r:embed="rId3"/>
          <a:stretch>
            <a:fillRect/>
          </a:stretch>
        </p:blipFill>
        <p:spPr>
          <a:xfrm>
            <a:off x="7390038" y="703389"/>
            <a:ext cx="4715148" cy="4909187"/>
          </a:xfrm>
          <a:prstGeom prst="rect">
            <a:avLst/>
          </a:prstGeom>
        </p:spPr>
      </p:pic>
      <p:sp>
        <p:nvSpPr>
          <p:cNvPr id="9" name="Curved Right Arrow 8">
            <a:extLst>
              <a:ext uri="{FF2B5EF4-FFF2-40B4-BE49-F238E27FC236}">
                <a16:creationId xmlns:a16="http://schemas.microsoft.com/office/drawing/2014/main" id="{88F19A3D-21F5-701E-02EF-EAFF600DE953}"/>
              </a:ext>
            </a:extLst>
          </p:cNvPr>
          <p:cNvSpPr/>
          <p:nvPr/>
        </p:nvSpPr>
        <p:spPr bwMode="auto">
          <a:xfrm flipV="1">
            <a:off x="160636" y="3237468"/>
            <a:ext cx="832023" cy="2155185"/>
          </a:xfrm>
          <a:prstGeom prst="curvedRightArrow">
            <a:avLst>
              <a:gd name="adj1" fmla="val 15946"/>
              <a:gd name="adj2" fmla="val 27545"/>
              <a:gd name="adj3" fmla="val 25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10" name="Picture 9">
            <a:extLst>
              <a:ext uri="{FF2B5EF4-FFF2-40B4-BE49-F238E27FC236}">
                <a16:creationId xmlns:a16="http://schemas.microsoft.com/office/drawing/2014/main" id="{18D25A5C-D854-DD21-D6DF-3237EDA82A8C}"/>
              </a:ext>
            </a:extLst>
          </p:cNvPr>
          <p:cNvPicPr>
            <a:picLocks noChangeAspect="1"/>
          </p:cNvPicPr>
          <p:nvPr/>
        </p:nvPicPr>
        <p:blipFill>
          <a:blip r:embed="rId4"/>
          <a:stretch>
            <a:fillRect/>
          </a:stretch>
        </p:blipFill>
        <p:spPr>
          <a:xfrm>
            <a:off x="4860767" y="5289539"/>
            <a:ext cx="1359946" cy="937603"/>
          </a:xfrm>
          <a:prstGeom prst="rect">
            <a:avLst/>
          </a:prstGeom>
        </p:spPr>
      </p:pic>
      <p:sp>
        <p:nvSpPr>
          <p:cNvPr id="11" name="TextBox 10">
            <a:extLst>
              <a:ext uri="{FF2B5EF4-FFF2-40B4-BE49-F238E27FC236}">
                <a16:creationId xmlns:a16="http://schemas.microsoft.com/office/drawing/2014/main" id="{A02700BC-AC69-9BF5-0704-712D568E5DA9}"/>
              </a:ext>
            </a:extLst>
          </p:cNvPr>
          <p:cNvSpPr txBox="1"/>
          <p:nvPr/>
        </p:nvSpPr>
        <p:spPr>
          <a:xfrm>
            <a:off x="6249545" y="5573674"/>
            <a:ext cx="986167" cy="369332"/>
          </a:xfrm>
          <a:prstGeom prst="rect">
            <a:avLst/>
          </a:prstGeom>
          <a:noFill/>
        </p:spPr>
        <p:txBody>
          <a:bodyPr wrap="none" rtlCol="0">
            <a:spAutoFit/>
          </a:bodyPr>
          <a:lstStyle/>
          <a:p>
            <a:r>
              <a:rPr lang="en-US" sz="1800" dirty="0">
                <a:latin typeface="Arial"/>
                <a:cs typeface="Arial"/>
              </a:rPr>
              <a:t>≈ 10</a:t>
            </a:r>
            <a:r>
              <a:rPr lang="en-US" sz="1800" baseline="30000" dirty="0">
                <a:latin typeface="Arial"/>
                <a:cs typeface="Arial"/>
              </a:rPr>
              <a:t>-2</a:t>
            </a:r>
            <a:r>
              <a:rPr lang="en-US" sz="1800" dirty="0">
                <a:latin typeface="Arial"/>
                <a:cs typeface="Arial"/>
              </a:rPr>
              <a:t> V</a:t>
            </a:r>
          </a:p>
        </p:txBody>
      </p:sp>
      <p:sp>
        <p:nvSpPr>
          <p:cNvPr id="12" name="TextBox 11">
            <a:extLst>
              <a:ext uri="{FF2B5EF4-FFF2-40B4-BE49-F238E27FC236}">
                <a16:creationId xmlns:a16="http://schemas.microsoft.com/office/drawing/2014/main" id="{A37CDADF-EED0-6B0D-023E-EBA3F4F5EDC4}"/>
              </a:ext>
            </a:extLst>
          </p:cNvPr>
          <p:cNvSpPr txBox="1"/>
          <p:nvPr/>
        </p:nvSpPr>
        <p:spPr>
          <a:xfrm>
            <a:off x="4282048" y="4415638"/>
            <a:ext cx="2817341" cy="923330"/>
          </a:xfrm>
          <a:prstGeom prst="rect">
            <a:avLst/>
          </a:prstGeom>
          <a:noFill/>
        </p:spPr>
        <p:txBody>
          <a:bodyPr wrap="square" rtlCol="0">
            <a:spAutoFit/>
          </a:bodyPr>
          <a:lstStyle/>
          <a:p>
            <a:r>
              <a:rPr lang="en-US" sz="1800" dirty="0">
                <a:latin typeface="Arial"/>
                <a:cs typeface="Arial"/>
              </a:rPr>
              <a:t>Threshold V</a:t>
            </a:r>
            <a:r>
              <a:rPr lang="en-US" sz="1800" baseline="-25000" dirty="0">
                <a:latin typeface="Arial"/>
                <a:cs typeface="Arial"/>
              </a:rPr>
              <a:t>th</a:t>
            </a:r>
            <a:r>
              <a:rPr lang="en-US" sz="1800" dirty="0">
                <a:latin typeface="Arial"/>
                <a:cs typeface="Arial"/>
              </a:rPr>
              <a:t> to flip bit set to 10x RMS voltage of thermal noise fluctuations</a:t>
            </a:r>
          </a:p>
        </p:txBody>
      </p:sp>
      <p:pic>
        <p:nvPicPr>
          <p:cNvPr id="14" name="Picture 13">
            <a:extLst>
              <a:ext uri="{FF2B5EF4-FFF2-40B4-BE49-F238E27FC236}">
                <a16:creationId xmlns:a16="http://schemas.microsoft.com/office/drawing/2014/main" id="{B492AE9E-1122-F544-01A5-356FABCF8596}"/>
              </a:ext>
            </a:extLst>
          </p:cNvPr>
          <p:cNvPicPr>
            <a:picLocks noChangeAspect="1"/>
          </p:cNvPicPr>
          <p:nvPr/>
        </p:nvPicPr>
        <p:blipFill rotWithShape="1">
          <a:blip r:embed="rId2"/>
          <a:srcRect l="45403" t="9012" b="24414"/>
          <a:stretch/>
        </p:blipFill>
        <p:spPr>
          <a:xfrm>
            <a:off x="4199345" y="1828804"/>
            <a:ext cx="2724412" cy="2535685"/>
          </a:xfrm>
          <a:prstGeom prst="rect">
            <a:avLst/>
          </a:prstGeom>
        </p:spPr>
      </p:pic>
      <p:sp>
        <p:nvSpPr>
          <p:cNvPr id="15" name="TextBox 14">
            <a:extLst>
              <a:ext uri="{FF2B5EF4-FFF2-40B4-BE49-F238E27FC236}">
                <a16:creationId xmlns:a16="http://schemas.microsoft.com/office/drawing/2014/main" id="{C829512F-BCBC-14AE-95F5-9D7E11EBC7EB}"/>
              </a:ext>
            </a:extLst>
          </p:cNvPr>
          <p:cNvSpPr txBox="1"/>
          <p:nvPr/>
        </p:nvSpPr>
        <p:spPr>
          <a:xfrm>
            <a:off x="8468498" y="5661298"/>
            <a:ext cx="3113902" cy="646331"/>
          </a:xfrm>
          <a:prstGeom prst="rect">
            <a:avLst/>
          </a:prstGeom>
          <a:noFill/>
        </p:spPr>
        <p:txBody>
          <a:bodyPr wrap="square" rtlCol="0">
            <a:spAutoFit/>
          </a:bodyPr>
          <a:lstStyle/>
          <a:p>
            <a:r>
              <a:rPr lang="en-US" sz="1800" dirty="0">
                <a:latin typeface="Arial"/>
                <a:cs typeface="Arial"/>
              </a:rPr>
              <a:t>This </a:t>
            </a:r>
            <a:r>
              <a:rPr lang="en-US" dirty="0">
                <a:latin typeface="Arial"/>
                <a:cs typeface="Arial"/>
              </a:rPr>
              <a:t>gives an </a:t>
            </a:r>
            <a:r>
              <a:rPr lang="en-US" b="1" dirty="0">
                <a:latin typeface="Arial"/>
                <a:cs typeface="Arial"/>
              </a:rPr>
              <a:t>extremely low </a:t>
            </a:r>
            <a:r>
              <a:rPr lang="en-US" dirty="0">
                <a:latin typeface="Arial"/>
                <a:cs typeface="Arial"/>
              </a:rPr>
              <a:t>bit error rate!</a:t>
            </a:r>
            <a:endParaRPr lang="en-US" sz="1800" dirty="0">
              <a:latin typeface="Arial"/>
              <a:cs typeface="Arial"/>
            </a:endParaRPr>
          </a:p>
        </p:txBody>
      </p:sp>
      <p:sp>
        <p:nvSpPr>
          <p:cNvPr id="16" name="TextBox 15">
            <a:extLst>
              <a:ext uri="{FF2B5EF4-FFF2-40B4-BE49-F238E27FC236}">
                <a16:creationId xmlns:a16="http://schemas.microsoft.com/office/drawing/2014/main" id="{EC6D379E-1819-9002-B040-1BFE3771D4C6}"/>
              </a:ext>
            </a:extLst>
          </p:cNvPr>
          <p:cNvSpPr txBox="1"/>
          <p:nvPr/>
        </p:nvSpPr>
        <p:spPr>
          <a:xfrm>
            <a:off x="7765952" y="500285"/>
            <a:ext cx="4518994" cy="276999"/>
          </a:xfrm>
          <a:prstGeom prst="rect">
            <a:avLst/>
          </a:prstGeom>
          <a:noFill/>
        </p:spPr>
        <p:txBody>
          <a:bodyPr wrap="none" rtlCol="0">
            <a:spAutoFit/>
          </a:bodyPr>
          <a:lstStyle/>
          <a:p>
            <a:r>
              <a:rPr lang="en-US" sz="1200" dirty="0">
                <a:latin typeface="Arial"/>
                <a:cs typeface="Arial"/>
              </a:rPr>
              <a:t>L. Forbes, M. </a:t>
            </a:r>
            <a:r>
              <a:rPr lang="en-US" sz="1200" dirty="0" err="1">
                <a:latin typeface="Arial"/>
                <a:cs typeface="Arial"/>
              </a:rPr>
              <a:t>Mudrow</a:t>
            </a:r>
            <a:r>
              <a:rPr lang="en-US" sz="1200" dirty="0">
                <a:latin typeface="Arial"/>
                <a:cs typeface="Arial"/>
              </a:rPr>
              <a:t>, W. </a:t>
            </a:r>
            <a:r>
              <a:rPr lang="en-US" sz="1200" dirty="0" err="1">
                <a:latin typeface="Arial"/>
                <a:cs typeface="Arial"/>
              </a:rPr>
              <a:t>Wanalertlak</a:t>
            </a:r>
            <a:r>
              <a:rPr lang="en-US" sz="1200" dirty="0">
                <a:latin typeface="Arial"/>
                <a:cs typeface="Arial"/>
              </a:rPr>
              <a:t>, Electronics Letters 2006</a:t>
            </a:r>
          </a:p>
        </p:txBody>
      </p:sp>
      <p:sp>
        <p:nvSpPr>
          <p:cNvPr id="2" name="Title 1">
            <a:extLst>
              <a:ext uri="{FF2B5EF4-FFF2-40B4-BE49-F238E27FC236}">
                <a16:creationId xmlns:a16="http://schemas.microsoft.com/office/drawing/2014/main" id="{E29745F2-5184-759E-A531-C053060E6CE2}"/>
              </a:ext>
            </a:extLst>
          </p:cNvPr>
          <p:cNvSpPr>
            <a:spLocks noGrp="1"/>
          </p:cNvSpPr>
          <p:nvPr>
            <p:ph type="title"/>
          </p:nvPr>
        </p:nvSpPr>
        <p:spPr>
          <a:xfrm>
            <a:off x="282371" y="136524"/>
            <a:ext cx="7107668" cy="1781545"/>
          </a:xfrm>
        </p:spPr>
        <p:txBody>
          <a:bodyPr/>
          <a:lstStyle/>
          <a:p>
            <a:r>
              <a:rPr lang="en-US" dirty="0">
                <a:latin typeface="Arial" panose="020B0604020202020204" pitchFamily="34" charset="0"/>
                <a:cs typeface="Arial" panose="020B0604020202020204" pitchFamily="34" charset="0"/>
              </a:rPr>
              <a:t>To avoid getting swamped by these thermal fluctuations, classical computers use 100’s of electrons to turn transistors on/off.  </a:t>
            </a:r>
            <a:r>
              <a:rPr lang="en-US" sz="2000" b="0" dirty="0">
                <a:latin typeface="Arial" panose="020B0604020202020204" pitchFamily="34" charset="0"/>
                <a:cs typeface="Arial" panose="020B0604020202020204" pitchFamily="34" charset="0"/>
              </a:rPr>
              <a:t>Adding/losing a couple doesn’t really screw things up.</a:t>
            </a:r>
            <a:br>
              <a:rPr lang="en-US" sz="2000" b="0" dirty="0">
                <a:latin typeface="Arial" panose="020B0604020202020204" pitchFamily="34" charset="0"/>
                <a:cs typeface="Arial" panose="020B0604020202020204" pitchFamily="34" charset="0"/>
              </a:rPr>
            </a:br>
            <a:endParaRPr lang="en-US" sz="2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8248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5A9A7-57D1-3EC1-10FF-FE715E1BAC85}"/>
              </a:ext>
            </a:extLst>
          </p:cNvPr>
          <p:cNvSpPr>
            <a:spLocks noGrp="1"/>
          </p:cNvSpPr>
          <p:nvPr>
            <p:ph type="title"/>
          </p:nvPr>
        </p:nvSpPr>
        <p:spPr>
          <a:xfrm>
            <a:off x="254000" y="165100"/>
            <a:ext cx="11052431" cy="685800"/>
          </a:xfrm>
        </p:spPr>
        <p:txBody>
          <a:bodyPr/>
          <a:lstStyle/>
          <a:p>
            <a:r>
              <a:rPr lang="en-US" dirty="0">
                <a:latin typeface="Arial" panose="020B0604020202020204" pitchFamily="34" charset="0"/>
                <a:cs typeface="Arial" panose="020B0604020202020204" pitchFamily="34" charset="0"/>
              </a:rPr>
              <a:t>Quantum computers store and manipulate </a:t>
            </a:r>
            <a:r>
              <a:rPr lang="en-US" sz="2800" i="1" dirty="0">
                <a:latin typeface="Arial" panose="020B0604020202020204" pitchFamily="34" charset="0"/>
                <a:cs typeface="Arial" panose="020B0604020202020204" pitchFamily="34" charset="0"/>
              </a:rPr>
              <a:t>single quanta</a:t>
            </a:r>
            <a:r>
              <a:rPr lang="en-US" sz="28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information.  They are thus extremely susceptible to environmental disturbances</a:t>
            </a:r>
          </a:p>
        </p:txBody>
      </p:sp>
      <p:sp>
        <p:nvSpPr>
          <p:cNvPr id="4" name="Footer Placeholder 3">
            <a:extLst>
              <a:ext uri="{FF2B5EF4-FFF2-40B4-BE49-F238E27FC236}">
                <a16:creationId xmlns:a16="http://schemas.microsoft.com/office/drawing/2014/main" id="{6E059814-FE0C-C6B3-D483-12F139C25B4B}"/>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E2B4C557-0E09-4F4E-8E07-5D231E603CD0}"/>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8</a:t>
            </a:fld>
            <a:endParaRPr lang="en-US">
              <a:solidFill>
                <a:srgbClr val="000000">
                  <a:tint val="75000"/>
                </a:srgbClr>
              </a:solidFill>
            </a:endParaRPr>
          </a:p>
        </p:txBody>
      </p:sp>
      <p:pic>
        <p:nvPicPr>
          <p:cNvPr id="7" name="Picture 6">
            <a:extLst>
              <a:ext uri="{FF2B5EF4-FFF2-40B4-BE49-F238E27FC236}">
                <a16:creationId xmlns:a16="http://schemas.microsoft.com/office/drawing/2014/main" id="{AC9C3BC1-D0C3-E4EA-2BF5-A56DC250C28F}"/>
              </a:ext>
            </a:extLst>
          </p:cNvPr>
          <p:cNvPicPr>
            <a:picLocks noChangeAspect="1"/>
          </p:cNvPicPr>
          <p:nvPr/>
        </p:nvPicPr>
        <p:blipFill>
          <a:blip r:embed="rId2"/>
          <a:stretch>
            <a:fillRect/>
          </a:stretch>
        </p:blipFill>
        <p:spPr>
          <a:xfrm>
            <a:off x="0" y="879518"/>
            <a:ext cx="6646127" cy="2693584"/>
          </a:xfrm>
          <a:prstGeom prst="rect">
            <a:avLst/>
          </a:prstGeom>
        </p:spPr>
      </p:pic>
      <p:pic>
        <p:nvPicPr>
          <p:cNvPr id="8" name="Picture 7">
            <a:extLst>
              <a:ext uri="{FF2B5EF4-FFF2-40B4-BE49-F238E27FC236}">
                <a16:creationId xmlns:a16="http://schemas.microsoft.com/office/drawing/2014/main" id="{89B041A7-30C5-937F-7870-0C5CBC361D04}"/>
              </a:ext>
            </a:extLst>
          </p:cNvPr>
          <p:cNvPicPr>
            <a:picLocks noChangeAspect="1"/>
          </p:cNvPicPr>
          <p:nvPr/>
        </p:nvPicPr>
        <p:blipFill>
          <a:blip r:embed="rId3"/>
          <a:stretch>
            <a:fillRect/>
          </a:stretch>
        </p:blipFill>
        <p:spPr>
          <a:xfrm>
            <a:off x="5905490" y="3601720"/>
            <a:ext cx="5923007" cy="2864722"/>
          </a:xfrm>
          <a:prstGeom prst="rect">
            <a:avLst/>
          </a:prstGeom>
        </p:spPr>
      </p:pic>
      <p:sp>
        <p:nvSpPr>
          <p:cNvPr id="9" name="TextBox 8">
            <a:extLst>
              <a:ext uri="{FF2B5EF4-FFF2-40B4-BE49-F238E27FC236}">
                <a16:creationId xmlns:a16="http://schemas.microsoft.com/office/drawing/2014/main" id="{8418E4F6-8F78-42CA-5AB5-28E98279624B}"/>
              </a:ext>
            </a:extLst>
          </p:cNvPr>
          <p:cNvSpPr txBox="1"/>
          <p:nvPr/>
        </p:nvSpPr>
        <p:spPr>
          <a:xfrm>
            <a:off x="6950339" y="1176524"/>
            <a:ext cx="5107795" cy="1477328"/>
          </a:xfrm>
          <a:prstGeom prst="rect">
            <a:avLst/>
          </a:prstGeom>
          <a:noFill/>
        </p:spPr>
        <p:txBody>
          <a:bodyPr wrap="square" rtlCol="0">
            <a:spAutoFit/>
          </a:bodyPr>
          <a:lstStyle/>
          <a:p>
            <a:r>
              <a:rPr lang="en-US" dirty="0">
                <a:latin typeface="Arial"/>
                <a:cs typeface="Arial"/>
              </a:rPr>
              <a:t>Superconducting qubit = nonlinear LC oscillator, </a:t>
            </a:r>
          </a:p>
          <a:p>
            <a:r>
              <a:rPr lang="en-US" dirty="0">
                <a:latin typeface="Arial"/>
                <a:cs typeface="Arial"/>
              </a:rPr>
              <a:t>stores 0 or 1 quantum of electrical oscillation.</a:t>
            </a:r>
          </a:p>
          <a:p>
            <a:endParaRPr lang="en-US" dirty="0">
              <a:latin typeface="Arial"/>
              <a:cs typeface="Arial"/>
            </a:endParaRPr>
          </a:p>
          <a:p>
            <a:r>
              <a:rPr lang="en-US" dirty="0">
                <a:latin typeface="Arial"/>
                <a:cs typeface="Arial"/>
              </a:rPr>
              <a:t>Microwave resonators can be used as quantum RAM.  Stores information as single photons.</a:t>
            </a:r>
          </a:p>
        </p:txBody>
      </p:sp>
      <p:sp>
        <p:nvSpPr>
          <p:cNvPr id="10" name="TextBox 9">
            <a:extLst>
              <a:ext uri="{FF2B5EF4-FFF2-40B4-BE49-F238E27FC236}">
                <a16:creationId xmlns:a16="http://schemas.microsoft.com/office/drawing/2014/main" id="{5FC71B25-E2B8-C377-52B0-7C4137057B7A}"/>
              </a:ext>
            </a:extLst>
          </p:cNvPr>
          <p:cNvSpPr txBox="1"/>
          <p:nvPr/>
        </p:nvSpPr>
        <p:spPr>
          <a:xfrm>
            <a:off x="609600" y="4015598"/>
            <a:ext cx="5295890" cy="2308324"/>
          </a:xfrm>
          <a:prstGeom prst="rect">
            <a:avLst/>
          </a:prstGeom>
          <a:noFill/>
        </p:spPr>
        <p:txBody>
          <a:bodyPr wrap="square" rtlCol="0">
            <a:spAutoFit/>
          </a:bodyPr>
          <a:lstStyle/>
          <a:p>
            <a:r>
              <a:rPr lang="en-US" dirty="0">
                <a:latin typeface="Arial"/>
                <a:cs typeface="Arial"/>
              </a:rPr>
              <a:t>Trapped ion, neutral atom = nonlinear oscillator due to 1/R potential of electric field of the nucleus.</a:t>
            </a:r>
          </a:p>
          <a:p>
            <a:r>
              <a:rPr lang="en-US" dirty="0">
                <a:latin typeface="Arial"/>
                <a:cs typeface="Arial"/>
              </a:rPr>
              <a:t>Stores 0 or 1 quantum of electron orbital energy.</a:t>
            </a:r>
          </a:p>
          <a:p>
            <a:endParaRPr lang="en-US" dirty="0">
              <a:latin typeface="Arial"/>
              <a:cs typeface="Arial"/>
            </a:endParaRPr>
          </a:p>
          <a:p>
            <a:r>
              <a:rPr lang="en-US" dirty="0">
                <a:latin typeface="Arial"/>
                <a:cs typeface="Arial"/>
              </a:rPr>
              <a:t>Placing charged ion in an electromagnetic trap creates a mechanical oscillator.  Mechanical QRAM stores information as single phonons of motion.</a:t>
            </a:r>
          </a:p>
        </p:txBody>
      </p:sp>
    </p:spTree>
    <p:extLst>
      <p:ext uri="{BB962C8B-B14F-4D97-AF65-F5344CB8AC3E}">
        <p14:creationId xmlns:p14="http://schemas.microsoft.com/office/powerpoint/2010/main" val="1936002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9DBAE-960D-1A6F-68EE-20BA298555CB}"/>
              </a:ext>
            </a:extLst>
          </p:cNvPr>
          <p:cNvSpPr>
            <a:spLocks noGrp="1"/>
          </p:cNvSpPr>
          <p:nvPr>
            <p:ph type="title"/>
          </p:nvPr>
        </p:nvSpPr>
        <p:spPr>
          <a:xfrm>
            <a:off x="624467" y="215088"/>
            <a:ext cx="11195825" cy="1090253"/>
          </a:xfrm>
        </p:spPr>
        <p:txBody>
          <a:bodyPr/>
          <a:lstStyle/>
          <a:p>
            <a:r>
              <a:rPr lang="en-US" dirty="0">
                <a:latin typeface="Arial" panose="020B0604020202020204" pitchFamily="34" charset="0"/>
                <a:cs typeface="Arial" panose="020B0604020202020204" pitchFamily="34" charset="0"/>
              </a:rPr>
              <a:t>As single quantum devices, qubits are extremely sensitive photon detectors.</a:t>
            </a:r>
            <a:br>
              <a:rPr lang="en-US" dirty="0">
                <a:latin typeface="Arial" panose="020B0604020202020204" pitchFamily="34" charset="0"/>
                <a:cs typeface="Arial" panose="020B0604020202020204" pitchFamily="34" charset="0"/>
              </a:rPr>
            </a:br>
            <a:r>
              <a:rPr lang="en-US" sz="2000" b="0" dirty="0">
                <a:latin typeface="Arial" panose="020B0604020202020204" pitchFamily="34" charset="0"/>
                <a:cs typeface="Arial" panose="020B0604020202020204" pitchFamily="34" charset="0"/>
              </a:rPr>
              <a:t>Need to operate in refrigerators with many layers of hermetic radiation shields to block thermal blackbody radiation.</a:t>
            </a:r>
          </a:p>
        </p:txBody>
      </p:sp>
      <p:sp>
        <p:nvSpPr>
          <p:cNvPr id="4" name="Footer Placeholder 3">
            <a:extLst>
              <a:ext uri="{FF2B5EF4-FFF2-40B4-BE49-F238E27FC236}">
                <a16:creationId xmlns:a16="http://schemas.microsoft.com/office/drawing/2014/main" id="{22BA739C-A270-88F4-5334-A7C349FE55EF}"/>
              </a:ext>
            </a:extLst>
          </p:cNvPr>
          <p:cNvSpPr>
            <a:spLocks noGrp="1"/>
          </p:cNvSpPr>
          <p:nvPr>
            <p:ph type="ftr" sz="quarter" idx="10"/>
          </p:nvPr>
        </p:nvSpPr>
        <p:spPr/>
        <p:txBody>
          <a:bodyPr/>
          <a:lstStyle/>
          <a:p>
            <a:r>
              <a:rPr lang="es-ES_tradnl">
                <a:solidFill>
                  <a:srgbClr val="000000">
                    <a:tint val="75000"/>
                  </a:srgbClr>
                </a:solidFill>
              </a:rPr>
              <a:t>Aaron S. Chou, USQIS Summer School 2023</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6AC619E3-BAB1-0FA4-F5D0-831609983CE1}"/>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rPr>
              <a:pPr/>
              <a:t>9</a:t>
            </a:fld>
            <a:endParaRPr lang="en-US" dirty="0">
              <a:solidFill>
                <a:srgbClr val="000000">
                  <a:tint val="75000"/>
                </a:srgbClr>
              </a:solidFill>
            </a:endParaRPr>
          </a:p>
        </p:txBody>
      </p:sp>
      <p:pic>
        <p:nvPicPr>
          <p:cNvPr id="9" name="Picture 8">
            <a:extLst>
              <a:ext uri="{FF2B5EF4-FFF2-40B4-BE49-F238E27FC236}">
                <a16:creationId xmlns:a16="http://schemas.microsoft.com/office/drawing/2014/main" id="{DE4202C9-0C53-8087-02E1-FB7B5FB6E748}"/>
              </a:ext>
            </a:extLst>
          </p:cNvPr>
          <p:cNvPicPr>
            <a:picLocks noChangeAspect="1"/>
          </p:cNvPicPr>
          <p:nvPr/>
        </p:nvPicPr>
        <p:blipFill>
          <a:blip r:embed="rId2"/>
          <a:stretch>
            <a:fillRect/>
          </a:stretch>
        </p:blipFill>
        <p:spPr>
          <a:xfrm>
            <a:off x="1100328" y="1575187"/>
            <a:ext cx="3179903" cy="4239871"/>
          </a:xfrm>
          <a:prstGeom prst="rect">
            <a:avLst/>
          </a:prstGeom>
        </p:spPr>
      </p:pic>
      <p:sp>
        <p:nvSpPr>
          <p:cNvPr id="10" name="TextBox 9">
            <a:extLst>
              <a:ext uri="{FF2B5EF4-FFF2-40B4-BE49-F238E27FC236}">
                <a16:creationId xmlns:a16="http://schemas.microsoft.com/office/drawing/2014/main" id="{DD118FC3-CD0B-98FF-327F-CC1CC67C5A0E}"/>
              </a:ext>
            </a:extLst>
          </p:cNvPr>
          <p:cNvSpPr txBox="1"/>
          <p:nvPr/>
        </p:nvSpPr>
        <p:spPr>
          <a:xfrm>
            <a:off x="6096000" y="1838698"/>
            <a:ext cx="5460224" cy="3139321"/>
          </a:xfrm>
          <a:prstGeom prst="rect">
            <a:avLst/>
          </a:prstGeom>
          <a:noFill/>
        </p:spPr>
        <p:txBody>
          <a:bodyPr wrap="square" rtlCol="0">
            <a:spAutoFit/>
          </a:bodyPr>
          <a:lstStyle/>
          <a:p>
            <a:r>
              <a:rPr lang="en-US" sz="1800" dirty="0">
                <a:latin typeface="Arial"/>
                <a:cs typeface="Arial"/>
              </a:rPr>
              <a:t>Much of “classical” quantum computing R&amp;D has focused on identifying and plugging light leaks.</a:t>
            </a:r>
          </a:p>
          <a:p>
            <a:endParaRPr lang="en-US" dirty="0">
              <a:latin typeface="Arial"/>
              <a:cs typeface="Arial"/>
            </a:endParaRPr>
          </a:p>
          <a:p>
            <a:r>
              <a:rPr lang="en-US" sz="1800" dirty="0">
                <a:latin typeface="Arial"/>
                <a:cs typeface="Arial"/>
              </a:rPr>
              <a:t>Room temperature photon energy ~ 1 eV.</a:t>
            </a:r>
          </a:p>
          <a:p>
            <a:r>
              <a:rPr lang="en-US" dirty="0">
                <a:latin typeface="Arial"/>
                <a:cs typeface="Arial"/>
              </a:rPr>
              <a:t>Cooper pair breaking energy ~ 10</a:t>
            </a:r>
            <a:r>
              <a:rPr lang="en-US" baseline="30000" dirty="0">
                <a:latin typeface="Arial"/>
                <a:cs typeface="Arial"/>
              </a:rPr>
              <a:t>-3</a:t>
            </a:r>
            <a:r>
              <a:rPr lang="en-US" dirty="0">
                <a:latin typeface="Arial"/>
                <a:cs typeface="Arial"/>
              </a:rPr>
              <a:t> eV.</a:t>
            </a:r>
          </a:p>
          <a:p>
            <a:r>
              <a:rPr lang="en-US" dirty="0">
                <a:latin typeface="Arial"/>
                <a:cs typeface="Arial"/>
              </a:rPr>
              <a:t>Qubit oscillator energy ~ 10</a:t>
            </a:r>
            <a:r>
              <a:rPr lang="en-US" baseline="30000" dirty="0">
                <a:latin typeface="Arial"/>
                <a:cs typeface="Arial"/>
              </a:rPr>
              <a:t>-5</a:t>
            </a:r>
            <a:r>
              <a:rPr lang="en-US" dirty="0">
                <a:latin typeface="Arial"/>
                <a:cs typeface="Arial"/>
              </a:rPr>
              <a:t> eV.</a:t>
            </a:r>
          </a:p>
          <a:p>
            <a:endParaRPr lang="en-US" sz="1800" dirty="0">
              <a:latin typeface="Arial"/>
              <a:cs typeface="Arial"/>
            </a:endParaRPr>
          </a:p>
          <a:p>
            <a:r>
              <a:rPr lang="en-US" sz="1800" dirty="0">
                <a:latin typeface="Arial"/>
                <a:cs typeface="Arial"/>
              </a:rPr>
              <a:t>Stray photons are </a:t>
            </a:r>
            <a:r>
              <a:rPr lang="en-US" dirty="0">
                <a:latin typeface="Arial"/>
                <a:cs typeface="Arial"/>
              </a:rPr>
              <a:t>bad since </a:t>
            </a:r>
            <a:r>
              <a:rPr lang="en-US" b="1" dirty="0">
                <a:latin typeface="Arial"/>
                <a:cs typeface="Arial"/>
              </a:rPr>
              <a:t>superconductors and qubits are very good single photon detectors!</a:t>
            </a:r>
          </a:p>
          <a:p>
            <a:endParaRPr lang="en-US" sz="1800" b="1" dirty="0">
              <a:latin typeface="Arial"/>
              <a:cs typeface="Arial"/>
            </a:endParaRPr>
          </a:p>
          <a:p>
            <a:r>
              <a:rPr lang="en-US" dirty="0">
                <a:latin typeface="Arial"/>
                <a:cs typeface="Arial"/>
              </a:rPr>
              <a:t>Detection signature = quantum computer goes</a:t>
            </a:r>
            <a:endParaRPr lang="en-US" sz="1800" dirty="0">
              <a:latin typeface="Arial"/>
              <a:cs typeface="Arial"/>
            </a:endParaRPr>
          </a:p>
        </p:txBody>
      </p:sp>
      <p:pic>
        <p:nvPicPr>
          <p:cNvPr id="11" name="Picture 10">
            <a:extLst>
              <a:ext uri="{FF2B5EF4-FFF2-40B4-BE49-F238E27FC236}">
                <a16:creationId xmlns:a16="http://schemas.microsoft.com/office/drawing/2014/main" id="{F9FC8EE6-BBCA-1BFF-D285-7FD003A44659}"/>
              </a:ext>
            </a:extLst>
          </p:cNvPr>
          <p:cNvPicPr>
            <a:picLocks noChangeAspect="1"/>
          </p:cNvPicPr>
          <p:nvPr/>
        </p:nvPicPr>
        <p:blipFill>
          <a:blip r:embed="rId3"/>
          <a:stretch>
            <a:fillRect/>
          </a:stretch>
        </p:blipFill>
        <p:spPr>
          <a:xfrm>
            <a:off x="6905047" y="5085516"/>
            <a:ext cx="3665105" cy="912204"/>
          </a:xfrm>
          <a:prstGeom prst="rect">
            <a:avLst/>
          </a:prstGeom>
        </p:spPr>
      </p:pic>
      <p:sp>
        <p:nvSpPr>
          <p:cNvPr id="12" name="TextBox 11">
            <a:extLst>
              <a:ext uri="{FF2B5EF4-FFF2-40B4-BE49-F238E27FC236}">
                <a16:creationId xmlns:a16="http://schemas.microsoft.com/office/drawing/2014/main" id="{6BC32EBF-5FEB-A432-F33C-E38272F53622}"/>
              </a:ext>
            </a:extLst>
          </p:cNvPr>
          <p:cNvSpPr txBox="1"/>
          <p:nvPr/>
        </p:nvSpPr>
        <p:spPr>
          <a:xfrm>
            <a:off x="4171951" y="1750742"/>
            <a:ext cx="723275" cy="369332"/>
          </a:xfrm>
          <a:prstGeom prst="rect">
            <a:avLst/>
          </a:prstGeom>
          <a:noFill/>
        </p:spPr>
        <p:txBody>
          <a:bodyPr wrap="none" rtlCol="0">
            <a:spAutoFit/>
          </a:bodyPr>
          <a:lstStyle/>
          <a:p>
            <a:r>
              <a:rPr lang="en-US" sz="1800" dirty="0">
                <a:latin typeface="Arial"/>
                <a:cs typeface="Arial"/>
              </a:rPr>
              <a:t>300K</a:t>
            </a:r>
          </a:p>
        </p:txBody>
      </p:sp>
      <p:sp>
        <p:nvSpPr>
          <p:cNvPr id="13" name="TextBox 12">
            <a:extLst>
              <a:ext uri="{FF2B5EF4-FFF2-40B4-BE49-F238E27FC236}">
                <a16:creationId xmlns:a16="http://schemas.microsoft.com/office/drawing/2014/main" id="{26F5B924-E3A1-9C63-9C95-EB9EDEB8C62B}"/>
              </a:ext>
            </a:extLst>
          </p:cNvPr>
          <p:cNvSpPr txBox="1"/>
          <p:nvPr/>
        </p:nvSpPr>
        <p:spPr>
          <a:xfrm>
            <a:off x="4180315" y="2210857"/>
            <a:ext cx="595035" cy="369332"/>
          </a:xfrm>
          <a:prstGeom prst="rect">
            <a:avLst/>
          </a:prstGeom>
          <a:noFill/>
        </p:spPr>
        <p:txBody>
          <a:bodyPr wrap="none" rtlCol="0">
            <a:spAutoFit/>
          </a:bodyPr>
          <a:lstStyle/>
          <a:p>
            <a:r>
              <a:rPr lang="en-US" dirty="0">
                <a:latin typeface="Arial"/>
                <a:cs typeface="Arial"/>
              </a:rPr>
              <a:t>7</a:t>
            </a:r>
            <a:r>
              <a:rPr lang="en-US" sz="1800" dirty="0">
                <a:latin typeface="Arial"/>
                <a:cs typeface="Arial"/>
              </a:rPr>
              <a:t>0K</a:t>
            </a:r>
          </a:p>
        </p:txBody>
      </p:sp>
      <p:sp>
        <p:nvSpPr>
          <p:cNvPr id="14" name="TextBox 13">
            <a:extLst>
              <a:ext uri="{FF2B5EF4-FFF2-40B4-BE49-F238E27FC236}">
                <a16:creationId xmlns:a16="http://schemas.microsoft.com/office/drawing/2014/main" id="{16F3A25A-814D-42D3-5F07-EB69A47E8298}"/>
              </a:ext>
            </a:extLst>
          </p:cNvPr>
          <p:cNvSpPr txBox="1"/>
          <p:nvPr/>
        </p:nvSpPr>
        <p:spPr>
          <a:xfrm>
            <a:off x="4210983" y="2633848"/>
            <a:ext cx="466794" cy="369332"/>
          </a:xfrm>
          <a:prstGeom prst="rect">
            <a:avLst/>
          </a:prstGeom>
          <a:noFill/>
        </p:spPr>
        <p:txBody>
          <a:bodyPr wrap="none" rtlCol="0">
            <a:spAutoFit/>
          </a:bodyPr>
          <a:lstStyle/>
          <a:p>
            <a:r>
              <a:rPr lang="en-US" sz="1800" dirty="0">
                <a:latin typeface="Arial"/>
                <a:cs typeface="Arial"/>
              </a:rPr>
              <a:t>4K</a:t>
            </a:r>
          </a:p>
        </p:txBody>
      </p:sp>
      <p:sp>
        <p:nvSpPr>
          <p:cNvPr id="15" name="TextBox 14">
            <a:extLst>
              <a:ext uri="{FF2B5EF4-FFF2-40B4-BE49-F238E27FC236}">
                <a16:creationId xmlns:a16="http://schemas.microsoft.com/office/drawing/2014/main" id="{BE966F9E-27A5-985C-A610-174DE8E6ED8C}"/>
              </a:ext>
            </a:extLst>
          </p:cNvPr>
          <p:cNvSpPr txBox="1"/>
          <p:nvPr/>
        </p:nvSpPr>
        <p:spPr>
          <a:xfrm>
            <a:off x="4210983" y="3393717"/>
            <a:ext cx="466794" cy="369332"/>
          </a:xfrm>
          <a:prstGeom prst="rect">
            <a:avLst/>
          </a:prstGeom>
          <a:noFill/>
        </p:spPr>
        <p:txBody>
          <a:bodyPr wrap="none" rtlCol="0">
            <a:spAutoFit/>
          </a:bodyPr>
          <a:lstStyle/>
          <a:p>
            <a:r>
              <a:rPr lang="en-US" dirty="0">
                <a:latin typeface="Arial"/>
                <a:cs typeface="Arial"/>
              </a:rPr>
              <a:t>1</a:t>
            </a:r>
            <a:r>
              <a:rPr lang="en-US" sz="1800" dirty="0">
                <a:latin typeface="Arial"/>
                <a:cs typeface="Arial"/>
              </a:rPr>
              <a:t>K</a:t>
            </a:r>
          </a:p>
        </p:txBody>
      </p:sp>
    </p:spTree>
    <p:extLst>
      <p:ext uri="{BB962C8B-B14F-4D97-AF65-F5344CB8AC3E}">
        <p14:creationId xmlns:p14="http://schemas.microsoft.com/office/powerpoint/2010/main" val="2767378137"/>
      </p:ext>
    </p:extLst>
  </p:cSld>
  <p:clrMapOvr>
    <a:masterClrMapping/>
  </p:clrMapOvr>
</p:sld>
</file>

<file path=ppt/theme/theme1.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txDef>
      <a:spPr>
        <a:noFill/>
      </a:spPr>
      <a:bodyPr wrap="none" rtlCol="0">
        <a:spAutoFit/>
      </a:bodyPr>
      <a:lstStyle>
        <a:defPPr>
          <a:defRPr sz="1800" dirty="0">
            <a:latin typeface="Arial"/>
            <a:cs typeface="Aria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6207</TotalTime>
  <Words>6178</Words>
  <Application>Microsoft Macintosh PowerPoint</Application>
  <PresentationFormat>Widescreen</PresentationFormat>
  <Paragraphs>624</Paragraphs>
  <Slides>62</Slides>
  <Notes>6</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Arial</vt:lpstr>
      <vt:lpstr>Calibri</vt:lpstr>
      <vt:lpstr>Cambria Math</vt:lpstr>
      <vt:lpstr>Helvetica</vt:lpstr>
      <vt:lpstr>Helvetica Light</vt:lpstr>
      <vt:lpstr>Lucida Grande</vt:lpstr>
      <vt:lpstr>Swis721 Lt BT</vt:lpstr>
      <vt:lpstr>Times</vt:lpstr>
      <vt:lpstr>Wingdings</vt:lpstr>
      <vt:lpstr>1_Blank</vt:lpstr>
      <vt:lpstr>Quantum computers as quantum sensors</vt:lpstr>
      <vt:lpstr>How textbooks describe physics problems:</vt:lpstr>
      <vt:lpstr>In real life, everything is on fire!</vt:lpstr>
      <vt:lpstr>What you see on an oscilloscope:</vt:lpstr>
      <vt:lpstr>Thermal noise power spectral density</vt:lpstr>
      <vt:lpstr>Why does your quantum mechanics professor ask you to square the wave function?</vt:lpstr>
      <vt:lpstr>To avoid getting swamped by these thermal fluctuations, classical computers use 100’s of electrons to turn transistors on/off.  Adding/losing a couple doesn’t really screw things up. </vt:lpstr>
      <vt:lpstr>Quantum computers store and manipulate single quanta of information.  They are thus extremely susceptible to environmental disturbances</vt:lpstr>
      <vt:lpstr>As single quantum devices, qubits are extremely sensitive photon detectors. Need to operate in refrigerators with many layers of hermetic radiation shields to block thermal blackbody radiation.</vt:lpstr>
      <vt:lpstr>Qubits are absolutely overkill for detecting highly energetic ionizing radiation (Gamma rays fly right through the aluminum shells of the refrigerator)</vt:lpstr>
      <vt:lpstr>Cosmic ray events are caused by astrophysical protons and charged nuclei smashing into the earth’s atmosphere and creating a cascade of particles</vt:lpstr>
      <vt:lpstr>Cosmic ray muon rate at sea level = “one per hand per second”</vt:lpstr>
      <vt:lpstr>Patterns of ionizing radiation hits in a silicon CCD (SENSEI DM experiment)</vt:lpstr>
      <vt:lpstr>Ionizing radiation produces 10-2 Hz rate of catastrophic events in superconducting QPUs (of area smaller than your hand)</vt:lpstr>
      <vt:lpstr>To reduce the rate of  ionizing radiation on quantum devices, we are operating underground dilution refrigerators in Fermilab’s neutrino beamline</vt:lpstr>
      <vt:lpstr>Unwanted electron-like quasiparticles from broken Cooper pairs can scramble the information stored in the qubit (ie. the Cooper pair oscillator)</vt:lpstr>
      <vt:lpstr>Qubits are also great phonon sensors:  Acoustic noise from substrate microfracture events are currently far worse than ionizing radiation!</vt:lpstr>
      <vt:lpstr>Release of mechanical stresses may explain the 20-year mystery of the non-equilibrium quasiparticle population in superconductors  </vt:lpstr>
      <vt:lpstr>What happens when QPUs become larger than your hand?</vt:lpstr>
      <vt:lpstr>Even after we’ve stopped all the heat, light, sound, radiation, cosmic rays, etc  we still have to worry about dark matter…</vt:lpstr>
      <vt:lpstr>Mystery noise in your experimental apparatus is not necessarily mundane</vt:lpstr>
      <vt:lpstr>Known SC quantum computer pathologies</vt:lpstr>
      <vt:lpstr>Quantum sensors:  E &lt; 1 eV</vt:lpstr>
      <vt:lpstr>Topic 2:  Measuring tiny forces while soundly beating the SQL!</vt:lpstr>
      <vt:lpstr>PowerPoint Presentation</vt:lpstr>
      <vt:lpstr>Energy transfer between two coupled oscillators</vt:lpstr>
      <vt:lpstr>A classical sine wave is described by a rotating phasor:</vt:lpstr>
      <vt:lpstr>In quantum mechanics, the endpoint of each phasor is a Gaussian blob:</vt:lpstr>
      <vt:lpstr>Oscillating force from dark matter displaces the initial cavity vacuum state to create a phasor with tiny but non-zero amplitude</vt:lpstr>
      <vt:lpstr>To reduce readout noise, use photon counting to measure displacement using the Fock basis, i.e. number eigenstates</vt:lpstr>
      <vt:lpstr>Transmon qubit in 6 GHz aluminum cavity</vt:lpstr>
      <vt:lpstr>Detect single photons via the AC Stark shift of the qubit: Example:  Measure qubit |├ g⟩→|├ e⟩ transition frequencies after mimicking the DM signal by weakly driving the primary cavity mode into a coherent state with &lt;n&gt;=1</vt:lpstr>
      <vt:lpstr>Ramsey measurement: compare qubit clock speed to an external stopwatch</vt:lpstr>
      <vt:lpstr>Repeated Ramsey photon number parity measurements to mitigate qubit errors</vt:lpstr>
      <vt:lpstr>Repeated QND measurements ensure high fidelity tagging of single photon events. </vt:lpstr>
      <vt:lpstr>Metrology gain vs SQL for various single photon detectors </vt:lpstr>
      <vt:lpstr>One can also use a huge dish antenna comprising an array of QRAMs as the dark matter scattering target</vt:lpstr>
      <vt:lpstr>GQuEST:  Single photon counting readout for gravitational wave interferometers</vt:lpstr>
      <vt:lpstr>Topic 3:  Stimulating power transfer from the weakly coupled source  </vt:lpstr>
      <vt:lpstr>More stupid qubit tricks: Stimulated emission of photons from DM waves</vt:lpstr>
      <vt:lpstr>However, a sinusoidally swinging oscillator actually has exactly the same resolution as an oscillator prepared in the vacuum state. Cannot evade SQL with homodyne/heterodyne detection.</vt:lpstr>
      <vt:lpstr>What happens if we initialize the probe to a Fock state instead of a Gaussian blob?</vt:lpstr>
      <vt:lpstr>Mixing between a coherent state and a Fock state</vt:lpstr>
      <vt:lpstr>For finite coherence time &lt;&lt; mixing time, the transfer of quanta from DM to photons is enhanced by a factor (N+1)</vt:lpstr>
      <vt:lpstr>Creating Fock states in a (non)linear system</vt:lpstr>
      <vt:lpstr>Verifying the state preparation</vt:lpstr>
      <vt:lpstr>Stimulated emission protocol</vt:lpstr>
      <vt:lpstr>Signature of enhancement</vt:lpstr>
      <vt:lpstr>Thank you for your attention! Also see related news articles:</vt:lpstr>
      <vt:lpstr>Backup slides</vt:lpstr>
      <vt:lpstr>Topic 4:  Dark matter screwing up solid-state quantum computers</vt:lpstr>
      <vt:lpstr>Dark matter scattering deposits energy to create phonons and/or  quasiparticles in the scattering target</vt:lpstr>
      <vt:lpstr>If using qubit substrate as low mass DM target, use phonon modes</vt:lpstr>
      <vt:lpstr>Qubits vs milli-charged dark matter Q&lt;10-3 e</vt:lpstr>
      <vt:lpstr>Topic 5:  Dark matter messing with trapped ion quantum computers</vt:lpstr>
      <vt:lpstr>Ion trap computers are sparsely populated with scattering targets, far less than Avogadro’s number.  Must assume long-range forces between DM and ions.</vt:lpstr>
      <vt:lpstr>Windchime concept: Larger mass accelerometers needed for detecting gravitational (spin-2) force from DM  </vt:lpstr>
      <vt:lpstr>Energy budget of the universe  (from various experimental probes)</vt:lpstr>
      <vt:lpstr>Our current understanding of the dark matter landscape (APS-DPF Snowmass Study, July 2022)</vt:lpstr>
      <vt:lpstr>Dark matter (and visible matter) is confined to  the galactic gravitational potential well </vt:lpstr>
      <vt:lpstr>The smaller the DM mass, the more particles are needed to account for the inferred DM mass density.  But these must fit inside the galactic box!</vt:lpstr>
      <vt:lpstr>Trigger on photons by placing threshold 𝜆 on MCMC probability ratio Prob(𝛾)/Prob(no 𝛾) for observed spin-flip sequence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Computers as Dark Matter Detectors</dc:title>
  <dc:creator>Aaron S Chou</dc:creator>
  <cp:lastModifiedBy>Aaron S Chou</cp:lastModifiedBy>
  <cp:revision>205</cp:revision>
  <dcterms:created xsi:type="dcterms:W3CDTF">2022-11-16T06:07:42Z</dcterms:created>
  <dcterms:modified xsi:type="dcterms:W3CDTF">2023-08-14T14:20:38Z</dcterms:modified>
</cp:coreProperties>
</file>