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9"/>
  </p:notesMasterIdLst>
  <p:handoutMasterIdLst>
    <p:handoutMasterId r:id="rId20"/>
  </p:handoutMasterIdLst>
  <p:sldIdLst>
    <p:sldId id="256" r:id="rId2"/>
    <p:sldId id="385" r:id="rId3"/>
    <p:sldId id="386" r:id="rId4"/>
    <p:sldId id="387" r:id="rId5"/>
    <p:sldId id="396" r:id="rId6"/>
    <p:sldId id="397" r:id="rId7"/>
    <p:sldId id="398" r:id="rId8"/>
    <p:sldId id="388" r:id="rId9"/>
    <p:sldId id="399" r:id="rId10"/>
    <p:sldId id="402" r:id="rId11"/>
    <p:sldId id="389" r:id="rId12"/>
    <p:sldId id="401" r:id="rId13"/>
    <p:sldId id="393" r:id="rId14"/>
    <p:sldId id="390" r:id="rId15"/>
    <p:sldId id="391" r:id="rId16"/>
    <p:sldId id="394" r:id="rId17"/>
    <p:sldId id="395" r:id="rId1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505050"/>
    <a:srgbClr val="97D7EB"/>
    <a:srgbClr val="98D7EA"/>
    <a:srgbClr val="98D7EB"/>
    <a:srgbClr val="50504E"/>
    <a:srgbClr val="4E4E4E"/>
    <a:srgbClr val="404040"/>
    <a:srgbClr val="004C97"/>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C1F3C-655E-071D-4B7D-9FA33CC860F0}" v="6" dt="2023-12-01T14:59:23.214"/>
    <p1510:client id="{6915BF2C-F64D-EE02-FDEB-C56F93F3E419}" v="104" dt="2023-11-29T02:09:47.102"/>
    <p1510:client id="{76E74293-F4E3-657B-BAB3-B842D37E7BC8}" v="2" dt="2023-11-20T23:45:59.612"/>
    <p1510:client id="{91476BD8-6F65-B633-03E7-F066712C371F}" v="1" dt="2023-12-01T15:40:24.001"/>
    <p1510:client id="{A7AB85B6-40A7-11EC-9369-24BC308D0A5D}" v="42" dt="2023-11-29T14:58:57.018"/>
    <p1510:client id="{C3240F01-F2D7-80F0-192D-BF8B6499CF53}" v="141" dt="2023-11-30T02:14:43.764"/>
    <p1510:client id="{C64601C7-1C4E-C8A7-3CC0-32C8295B69AE}" v="8" dt="2023-12-04T21:35:06.621"/>
    <p1510:client id="{E01FB871-4179-C7EF-3FF9-D12B5E31EC83}" v="11" dt="2023-12-01T01:43:01.948"/>
    <p1510:client id="{F1409E3A-75BE-A744-93E2-36010939AF4D}" v="3" dt="2023-11-13T21:26:59.0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autoAdjust="0"/>
    <p:restoredTop sz="89184" autoAdjust="0"/>
  </p:normalViewPr>
  <p:slideViewPr>
    <p:cSldViewPr snapToGrid="0" snapToObjects="1" showGuides="1">
      <p:cViewPr varScale="1">
        <p:scale>
          <a:sx n="145" d="100"/>
          <a:sy n="145" d="100"/>
        </p:scale>
        <p:origin x="760"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gory V. Eremeev" userId="S::grigory@services.fnal.gov::22372812-277e-4227-9f5c-83810a2557ec" providerId="AD" clId="Web-{C64601C7-1C4E-C8A7-3CC0-32C8295B69AE}"/>
    <pc:docChg chg="addSld delSld modSld">
      <pc:chgData name="Grigory V. Eremeev" userId="S::grigory@services.fnal.gov::22372812-277e-4227-9f5c-83810a2557ec" providerId="AD" clId="Web-{C64601C7-1C4E-C8A7-3CC0-32C8295B69AE}" dt="2023-12-04T21:35:05.917" v="4" actId="20577"/>
      <pc:docMkLst>
        <pc:docMk/>
      </pc:docMkLst>
      <pc:sldChg chg="delSp modSp add del">
        <pc:chgData name="Grigory V. Eremeev" userId="S::grigory@services.fnal.gov::22372812-277e-4227-9f5c-83810a2557ec" providerId="AD" clId="Web-{C64601C7-1C4E-C8A7-3CC0-32C8295B69AE}" dt="2023-12-04T21:35:05.917" v="4" actId="20577"/>
        <pc:sldMkLst>
          <pc:docMk/>
          <pc:sldMk cId="110327092" sldId="390"/>
        </pc:sldMkLst>
        <pc:spChg chg="mod">
          <ac:chgData name="Grigory V. Eremeev" userId="S::grigory@services.fnal.gov::22372812-277e-4227-9f5c-83810a2557ec" providerId="AD" clId="Web-{C64601C7-1C4E-C8A7-3CC0-32C8295B69AE}" dt="2023-12-04T21:35:05.917" v="4" actId="20577"/>
          <ac:spMkLst>
            <pc:docMk/>
            <pc:sldMk cId="110327092" sldId="390"/>
            <ac:spMk id="1047" creationId="{2F0408EE-519F-B8D7-D2F8-93A02730CA35}"/>
          </ac:spMkLst>
        </pc:spChg>
        <pc:picChg chg="del">
          <ac:chgData name="Grigory V. Eremeev" userId="S::grigory@services.fnal.gov::22372812-277e-4227-9f5c-83810a2557ec" providerId="AD" clId="Web-{C64601C7-1C4E-C8A7-3CC0-32C8295B69AE}" dt="2023-12-04T21:35:00.042" v="2"/>
          <ac:picMkLst>
            <pc:docMk/>
            <pc:sldMk cId="110327092" sldId="390"/>
            <ac:picMk id="1028" creationId="{C61288C4-9C25-C088-2069-EF44128E12BF}"/>
          </ac:picMkLst>
        </pc:picChg>
      </pc:sldChg>
    </pc:docChg>
  </pc:docChgLst>
  <pc:docChgLst>
    <pc:chgData name="Grigory V. Eremeev" userId="S::grigory@services.fnal.gov::22372812-277e-4227-9f5c-83810a2557ec" providerId="AD" clId="Web-{91476BD8-6F65-B633-03E7-F066712C371F}"/>
    <pc:docChg chg="delSld">
      <pc:chgData name="Grigory V. Eremeev" userId="S::grigory@services.fnal.gov::22372812-277e-4227-9f5c-83810a2557ec" providerId="AD" clId="Web-{91476BD8-6F65-B633-03E7-F066712C371F}" dt="2023-12-01T15:40:24.001" v="0"/>
      <pc:docMkLst>
        <pc:docMk/>
      </pc:docMkLst>
      <pc:sldChg chg="del">
        <pc:chgData name="Grigory V. Eremeev" userId="S::grigory@services.fnal.gov::22372812-277e-4227-9f5c-83810a2557ec" providerId="AD" clId="Web-{91476BD8-6F65-B633-03E7-F066712C371F}" dt="2023-12-01T15:40:24.001" v="0"/>
        <pc:sldMkLst>
          <pc:docMk/>
          <pc:sldMk cId="3784689877" sldId="2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12/4/23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484670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12/4/23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12/4/23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12/4/23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12/4/23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12/4/23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12/4/23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12/4/23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indico.fnal.gov/event/60446/" TargetMode="Externa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indico.fnal.gov/event/60446/"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505160-C5FF-3708-87E6-1945941AEA40}"/>
              </a:ext>
            </a:extLst>
          </p:cNvPr>
          <p:cNvSpPr>
            <a:spLocks noGrp="1"/>
          </p:cNvSpPr>
          <p:nvPr>
            <p:ph type="body" sz="quarter" idx="10"/>
          </p:nvPr>
        </p:nvSpPr>
        <p:spPr>
          <a:xfrm>
            <a:off x="341927" y="3996570"/>
            <a:ext cx="8499231" cy="935794"/>
          </a:xfrm>
        </p:spPr>
        <p:txBody>
          <a:bodyPr lIns="0" tIns="45720" rIns="0" bIns="45720" anchor="t">
            <a:normAutofit/>
          </a:bodyPr>
          <a:lstStyle/>
          <a:p>
            <a:r>
              <a:rPr lang="en-US" sz="1400" dirty="0"/>
              <a:t>Grigory Eremeev on behalf of the local organizing committee</a:t>
            </a:r>
          </a:p>
          <a:p>
            <a:r>
              <a:rPr lang="en-US" sz="1400" dirty="0"/>
              <a:t>LOC Chair								</a:t>
            </a:r>
          </a:p>
          <a:p>
            <a:r>
              <a:rPr lang="en-US" sz="1400" dirty="0"/>
              <a:t>	   					 Wilson Hall, Dec 5-8, 2023</a:t>
            </a:r>
          </a:p>
        </p:txBody>
      </p:sp>
      <p:sp>
        <p:nvSpPr>
          <p:cNvPr id="3" name="Text Placeholder 2">
            <a:extLst>
              <a:ext uri="{FF2B5EF4-FFF2-40B4-BE49-F238E27FC236}">
                <a16:creationId xmlns:a16="http://schemas.microsoft.com/office/drawing/2014/main" id="{12142323-9BB2-F18C-0116-D89577261854}"/>
              </a:ext>
            </a:extLst>
          </p:cNvPr>
          <p:cNvSpPr>
            <a:spLocks noGrp="1"/>
          </p:cNvSpPr>
          <p:nvPr>
            <p:ph type="body" sz="quarter" idx="11"/>
          </p:nvPr>
        </p:nvSpPr>
        <p:spPr>
          <a:xfrm>
            <a:off x="341924" y="3237621"/>
            <a:ext cx="8499232" cy="752287"/>
          </a:xfrm>
        </p:spPr>
        <p:txBody>
          <a:bodyPr wrap="square" anchor="ctr">
            <a:normAutofit/>
          </a:bodyPr>
          <a:lstStyle/>
          <a:p>
            <a:r>
              <a:rPr lang="en-US" dirty="0"/>
              <a:t>Welcome &amp; Logistics					</a:t>
            </a:r>
          </a:p>
        </p:txBody>
      </p:sp>
      <p:pic>
        <p:nvPicPr>
          <p:cNvPr id="1026" name="Picture 2">
            <a:extLst>
              <a:ext uri="{FF2B5EF4-FFF2-40B4-BE49-F238E27FC236}">
                <a16:creationId xmlns:a16="http://schemas.microsoft.com/office/drawing/2014/main" id="{126001CC-34D6-6BD6-5307-BE46AE64D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17" y="3124566"/>
            <a:ext cx="2971800" cy="147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1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DC8239A-7014-18CE-9018-51745B4CF06F}"/>
              </a:ext>
            </a:extLst>
          </p:cNvPr>
          <p:cNvSpPr>
            <a:spLocks noGrp="1"/>
          </p:cNvSpPr>
          <p:nvPr>
            <p:ph type="body" sz="half" idx="2"/>
          </p:nvPr>
        </p:nvSpPr>
        <p:spPr>
          <a:xfrm>
            <a:off x="228600" y="719138"/>
            <a:ext cx="3027894" cy="3767007"/>
          </a:xfrm>
        </p:spPr>
        <p:txBody>
          <a:bodyPr lIns="0" tIns="0" rIns="0" bIns="0" anchor="t"/>
          <a:lstStyle/>
          <a:p>
            <a:r>
              <a:rPr lang="en-US" sz="1600" dirty="0">
                <a:solidFill>
                  <a:srgbClr val="63666A"/>
                </a:solidFill>
              </a:rPr>
              <a:t>Hot Topic session will be held in One West on the first floor.</a:t>
            </a:r>
          </a:p>
        </p:txBody>
      </p:sp>
      <p:pic>
        <p:nvPicPr>
          <p:cNvPr id="2" name="Picture 1" descr="A floor plan of a building&#10;&#10;Description automatically generated">
            <a:extLst>
              <a:ext uri="{FF2B5EF4-FFF2-40B4-BE49-F238E27FC236}">
                <a16:creationId xmlns:a16="http://schemas.microsoft.com/office/drawing/2014/main" id="{55B259B1-3445-DC59-8F3D-C09BDE7386DE}"/>
              </a:ext>
            </a:extLst>
          </p:cNvPr>
          <p:cNvPicPr>
            <a:picLocks noChangeAspect="1"/>
          </p:cNvPicPr>
          <p:nvPr/>
        </p:nvPicPr>
        <p:blipFill>
          <a:blip r:embed="rId2"/>
          <a:stretch>
            <a:fillRect/>
          </a:stretch>
        </p:blipFill>
        <p:spPr>
          <a:xfrm>
            <a:off x="3582247" y="719139"/>
            <a:ext cx="5268541" cy="3767006"/>
          </a:xfrm>
          <a:prstGeom prst="rect">
            <a:avLst/>
          </a:prstGeom>
          <a:noFill/>
        </p:spPr>
      </p:pic>
      <p:sp>
        <p:nvSpPr>
          <p:cNvPr id="12" name="Date Placeholder 3">
            <a:extLst>
              <a:ext uri="{FF2B5EF4-FFF2-40B4-BE49-F238E27FC236}">
                <a16:creationId xmlns:a16="http://schemas.microsoft.com/office/drawing/2014/main" id="{AAE066FA-E553-AE9B-195C-83B8C53231F5}"/>
              </a:ext>
            </a:extLst>
          </p:cNvPr>
          <p:cNvSpPr>
            <a:spLocks noGrp="1"/>
          </p:cNvSpPr>
          <p:nvPr>
            <p:ph type="dt" sz="half" idx="16"/>
          </p:nvPr>
        </p:nvSpPr>
        <p:spPr>
          <a:xfrm>
            <a:off x="736827" y="4878161"/>
            <a:ext cx="675368" cy="180975"/>
          </a:xfrm>
        </p:spPr>
        <p:txBody>
          <a:bodyPr/>
          <a:lstStyle/>
          <a:p>
            <a:pPr>
              <a:spcAft>
                <a:spcPts val="600"/>
              </a:spcAft>
              <a:defRPr/>
            </a:pPr>
            <a:fld id="{09EA2773-F02A-CC43-B1C5-479A1F34EDA7}" type="datetime1">
              <a:rPr lang="en-US" smtClean="0"/>
              <a:pPr>
                <a:spcAft>
                  <a:spcPts val="600"/>
                </a:spcAft>
                <a:defRPr/>
              </a:pPr>
              <a:t>12/4/23</a:t>
            </a:fld>
            <a:endParaRPr lang="en-US"/>
          </a:p>
        </p:txBody>
      </p:sp>
      <p:sp>
        <p:nvSpPr>
          <p:cNvPr id="16" name="Slide Number Placeholder 5">
            <a:extLst>
              <a:ext uri="{FF2B5EF4-FFF2-40B4-BE49-F238E27FC236}">
                <a16:creationId xmlns:a16="http://schemas.microsoft.com/office/drawing/2014/main" id="{92C0BAE6-2387-E2DA-07A5-DAAB5D8ECD78}"/>
              </a:ext>
            </a:extLst>
          </p:cNvPr>
          <p:cNvSpPr>
            <a:spLocks noGrp="1"/>
          </p:cNvSpPr>
          <p:nvPr>
            <p:ph type="sldNum" sz="quarter" idx="18"/>
          </p:nvPr>
        </p:nvSpPr>
        <p:spPr>
          <a:xfrm>
            <a:off x="222250" y="4878161"/>
            <a:ext cx="414338" cy="177964"/>
          </a:xfrm>
        </p:spPr>
        <p:txBody>
          <a:bodyPr/>
          <a:lstStyle/>
          <a:p>
            <a:pPr>
              <a:spcAft>
                <a:spcPts val="600"/>
              </a:spcAft>
              <a:defRPr/>
            </a:pPr>
            <a:fld id="{979A04A2-726F-2143-A443-7788AF27176E}" type="slidenum">
              <a:rPr lang="en-US" smtClean="0"/>
              <a:pPr>
                <a:spcAft>
                  <a:spcPts val="600"/>
                </a:spcAft>
                <a:defRPr/>
              </a:pPr>
              <a:t>10</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Hot Topic session on Thursday, Dec.7</a:t>
            </a:r>
          </a:p>
        </p:txBody>
      </p:sp>
      <p:sp>
        <p:nvSpPr>
          <p:cNvPr id="3" name="Footer Placeholder 4">
            <a:extLst>
              <a:ext uri="{FF2B5EF4-FFF2-40B4-BE49-F238E27FC236}">
                <a16:creationId xmlns:a16="http://schemas.microsoft.com/office/drawing/2014/main" id="{2A2C0CF0-A4BF-3D20-0172-2D075600BC28}"/>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a:latin typeface="Helvetica" panose="020B0604020202020204" pitchFamily="34" charset="0"/>
                <a:cs typeface="Helvetica" panose="020B0604020202020204" pitchFamily="34" charset="0"/>
              </a:rPr>
              <a:t>Grigory Eremeev | TTC workshop: Welcome &amp; Logistics</a:t>
            </a:r>
            <a:endParaRPr lang="en-US" sz="900" b="1" dirty="0">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7ED0635D-550B-84A9-B43E-FF5B89885E23}"/>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274989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DC8239A-7014-18CE-9018-51745B4CF06F}"/>
              </a:ext>
            </a:extLst>
          </p:cNvPr>
          <p:cNvSpPr>
            <a:spLocks noGrp="1"/>
          </p:cNvSpPr>
          <p:nvPr>
            <p:ph type="body" sz="half" idx="2"/>
          </p:nvPr>
        </p:nvSpPr>
        <p:spPr>
          <a:xfrm>
            <a:off x="228600" y="719138"/>
            <a:ext cx="3027894" cy="3767007"/>
          </a:xfrm>
        </p:spPr>
        <p:txBody>
          <a:bodyPr/>
          <a:lstStyle/>
          <a:p>
            <a:r>
              <a:rPr lang="en-US" sz="1600" dirty="0">
                <a:solidFill>
                  <a:srgbClr val="63666A"/>
                </a:solidFill>
              </a:rPr>
              <a:t>All sessions on Friday will be held in One West on the first floor.</a:t>
            </a:r>
          </a:p>
        </p:txBody>
      </p:sp>
      <p:pic>
        <p:nvPicPr>
          <p:cNvPr id="2" name="Picture 1" descr="A floor plan of a building&#10;&#10;Description automatically generated">
            <a:extLst>
              <a:ext uri="{FF2B5EF4-FFF2-40B4-BE49-F238E27FC236}">
                <a16:creationId xmlns:a16="http://schemas.microsoft.com/office/drawing/2014/main" id="{55B259B1-3445-DC59-8F3D-C09BDE7386DE}"/>
              </a:ext>
            </a:extLst>
          </p:cNvPr>
          <p:cNvPicPr>
            <a:picLocks noChangeAspect="1"/>
          </p:cNvPicPr>
          <p:nvPr/>
        </p:nvPicPr>
        <p:blipFill>
          <a:blip r:embed="rId2"/>
          <a:stretch>
            <a:fillRect/>
          </a:stretch>
        </p:blipFill>
        <p:spPr>
          <a:xfrm>
            <a:off x="3582247" y="719139"/>
            <a:ext cx="5268541" cy="3767006"/>
          </a:xfrm>
          <a:prstGeom prst="rect">
            <a:avLst/>
          </a:prstGeom>
          <a:noFill/>
        </p:spPr>
      </p:pic>
      <p:sp>
        <p:nvSpPr>
          <p:cNvPr id="12" name="Date Placeholder 3">
            <a:extLst>
              <a:ext uri="{FF2B5EF4-FFF2-40B4-BE49-F238E27FC236}">
                <a16:creationId xmlns:a16="http://schemas.microsoft.com/office/drawing/2014/main" id="{AAE066FA-E553-AE9B-195C-83B8C53231F5}"/>
              </a:ext>
            </a:extLst>
          </p:cNvPr>
          <p:cNvSpPr>
            <a:spLocks noGrp="1"/>
          </p:cNvSpPr>
          <p:nvPr>
            <p:ph type="dt" sz="half" idx="16"/>
          </p:nvPr>
        </p:nvSpPr>
        <p:spPr>
          <a:xfrm>
            <a:off x="736827" y="4878161"/>
            <a:ext cx="675368" cy="180975"/>
          </a:xfrm>
        </p:spPr>
        <p:txBody>
          <a:bodyPr/>
          <a:lstStyle/>
          <a:p>
            <a:pPr>
              <a:spcAft>
                <a:spcPts val="600"/>
              </a:spcAft>
              <a:defRPr/>
            </a:pPr>
            <a:fld id="{09EA2773-F02A-CC43-B1C5-479A1F34EDA7}" type="datetime1">
              <a:rPr lang="en-US" smtClean="0"/>
              <a:pPr>
                <a:spcAft>
                  <a:spcPts val="600"/>
                </a:spcAft>
                <a:defRPr/>
              </a:pPr>
              <a:t>12/4/23</a:t>
            </a:fld>
            <a:endParaRPr lang="en-US"/>
          </a:p>
        </p:txBody>
      </p:sp>
      <p:sp>
        <p:nvSpPr>
          <p:cNvPr id="16" name="Slide Number Placeholder 5">
            <a:extLst>
              <a:ext uri="{FF2B5EF4-FFF2-40B4-BE49-F238E27FC236}">
                <a16:creationId xmlns:a16="http://schemas.microsoft.com/office/drawing/2014/main" id="{92C0BAE6-2387-E2DA-07A5-DAAB5D8ECD78}"/>
              </a:ext>
            </a:extLst>
          </p:cNvPr>
          <p:cNvSpPr>
            <a:spLocks noGrp="1"/>
          </p:cNvSpPr>
          <p:nvPr>
            <p:ph type="sldNum" sz="quarter" idx="18"/>
          </p:nvPr>
        </p:nvSpPr>
        <p:spPr>
          <a:xfrm>
            <a:off x="222250" y="4878161"/>
            <a:ext cx="414338" cy="177964"/>
          </a:xfrm>
        </p:spPr>
        <p:txBody>
          <a:bodyPr/>
          <a:lstStyle/>
          <a:p>
            <a:pPr>
              <a:spcAft>
                <a:spcPts val="600"/>
              </a:spcAft>
              <a:defRPr/>
            </a:pPr>
            <a:fld id="{979A04A2-726F-2143-A443-7788AF27176E}" type="slidenum">
              <a:rPr lang="en-US" smtClean="0"/>
              <a:pPr>
                <a:spcAft>
                  <a:spcPts val="600"/>
                </a:spcAft>
                <a:defRPr/>
              </a:pPr>
              <a:t>11</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Meeting room for special seminars and closing, Dec.8</a:t>
            </a:r>
            <a:endParaRPr lang="en-US"/>
          </a:p>
        </p:txBody>
      </p:sp>
      <p:sp>
        <p:nvSpPr>
          <p:cNvPr id="3" name="Footer Placeholder 4">
            <a:extLst>
              <a:ext uri="{FF2B5EF4-FFF2-40B4-BE49-F238E27FC236}">
                <a16:creationId xmlns:a16="http://schemas.microsoft.com/office/drawing/2014/main" id="{2A2C0CF0-A4BF-3D20-0172-2D075600BC28}"/>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a:latin typeface="Helvetica" panose="020B0604020202020204" pitchFamily="34" charset="0"/>
                <a:cs typeface="Helvetica" panose="020B0604020202020204" pitchFamily="34" charset="0"/>
              </a:rPr>
              <a:t>Grigory Eremeev | TTC workshop: Welcome &amp; Logistics</a:t>
            </a:r>
            <a:endParaRPr lang="en-US" sz="900" b="1" dirty="0">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7ED0635D-550B-84A9-B43E-FF5B89885E23}"/>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29345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0148B3D4-F5C7-8712-A5D0-598E9098F411}"/>
              </a:ext>
            </a:extLst>
          </p:cNvPr>
          <p:cNvSpPr>
            <a:spLocks noGrp="1"/>
          </p:cNvSpPr>
          <p:nvPr>
            <p:ph type="body" sz="half" idx="2"/>
          </p:nvPr>
        </p:nvSpPr>
        <p:spPr>
          <a:xfrm>
            <a:off x="5299297" y="3889689"/>
            <a:ext cx="3613954" cy="512734"/>
          </a:xfrm>
        </p:spPr>
        <p:txBody>
          <a:bodyPr lIns="0" tIns="0" rIns="0" bIns="0" anchor="t"/>
          <a:lstStyle/>
          <a:p>
            <a:r>
              <a:rPr lang="en-US" dirty="0">
                <a:solidFill>
                  <a:srgbClr val="63666A"/>
                </a:solidFill>
                <a:cs typeface="Helvetica"/>
              </a:rPr>
              <a:t>Coffee breaks are in the Atrium (there will be 2 serving stations).</a:t>
            </a:r>
            <a:br>
              <a:rPr lang="en-US" dirty="0">
                <a:cs typeface="Helvetica"/>
              </a:rPr>
            </a:br>
            <a:endParaRPr lang="en-US" dirty="0">
              <a:solidFill>
                <a:srgbClr val="63666A"/>
              </a:solidFill>
              <a:cs typeface="Helvetica"/>
            </a:endParaRPr>
          </a:p>
          <a:p>
            <a:endParaRPr lang="en-US" dirty="0">
              <a:solidFill>
                <a:srgbClr val="63666A"/>
              </a:solidFill>
            </a:endParaRPr>
          </a:p>
        </p:txBody>
      </p:sp>
      <p:sp>
        <p:nvSpPr>
          <p:cNvPr id="12" name="Date Placeholder 3">
            <a:extLst>
              <a:ext uri="{FF2B5EF4-FFF2-40B4-BE49-F238E27FC236}">
                <a16:creationId xmlns:a16="http://schemas.microsoft.com/office/drawing/2014/main" id="{1535AE77-79FD-A47D-C490-F9CD6AF4F91A}"/>
              </a:ext>
            </a:extLst>
          </p:cNvPr>
          <p:cNvSpPr>
            <a:spLocks noGrp="1"/>
          </p:cNvSpPr>
          <p:nvPr>
            <p:ph type="dt" sz="half" idx="16"/>
          </p:nvPr>
        </p:nvSpPr>
        <p:spPr>
          <a:xfrm>
            <a:off x="736827" y="4878161"/>
            <a:ext cx="675368" cy="180975"/>
          </a:xfrm>
        </p:spPr>
        <p:txBody>
          <a:bodyPr/>
          <a:lstStyle/>
          <a:p>
            <a:pPr>
              <a:spcAft>
                <a:spcPts val="600"/>
              </a:spcAft>
              <a:defRPr/>
            </a:pPr>
            <a:fld id="{09EA2773-F02A-CC43-B1C5-479A1F34EDA7}" type="datetime1">
              <a:rPr lang="en-US" smtClean="0"/>
              <a:pPr>
                <a:spcAft>
                  <a:spcPts val="600"/>
                </a:spcAft>
                <a:defRPr/>
              </a:pPr>
              <a:t>12/4/23</a:t>
            </a:fld>
            <a:endParaRPr lang="en-US"/>
          </a:p>
        </p:txBody>
      </p:sp>
      <p:sp>
        <p:nvSpPr>
          <p:cNvPr id="16" name="Slide Number Placeholder 5">
            <a:extLst>
              <a:ext uri="{FF2B5EF4-FFF2-40B4-BE49-F238E27FC236}">
                <a16:creationId xmlns:a16="http://schemas.microsoft.com/office/drawing/2014/main" id="{1F35C577-7D15-3EE9-0297-999969CCCB9B}"/>
              </a:ext>
            </a:extLst>
          </p:cNvPr>
          <p:cNvSpPr>
            <a:spLocks noGrp="1"/>
          </p:cNvSpPr>
          <p:nvPr>
            <p:ph type="sldNum" sz="quarter" idx="18"/>
          </p:nvPr>
        </p:nvSpPr>
        <p:spPr>
          <a:xfrm>
            <a:off x="222250" y="4878161"/>
            <a:ext cx="414338" cy="177964"/>
          </a:xfrm>
        </p:spPr>
        <p:txBody>
          <a:bodyPr/>
          <a:lstStyle/>
          <a:p>
            <a:pPr>
              <a:spcAft>
                <a:spcPts val="600"/>
              </a:spcAft>
              <a:defRPr/>
            </a:pPr>
            <a:fld id="{979A04A2-726F-2143-A443-7788AF27176E}" type="slidenum">
              <a:rPr lang="en-US" smtClean="0"/>
              <a:pPr>
                <a:spcAft>
                  <a:spcPts val="600"/>
                </a:spcAft>
                <a:defRPr/>
              </a:pPr>
              <a:t>12</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Lunch &amp; coffee breaks</a:t>
            </a:r>
          </a:p>
        </p:txBody>
      </p:sp>
      <p:sp>
        <p:nvSpPr>
          <p:cNvPr id="7" name="Footer Placeholder 4">
            <a:extLst>
              <a:ext uri="{FF2B5EF4-FFF2-40B4-BE49-F238E27FC236}">
                <a16:creationId xmlns:a16="http://schemas.microsoft.com/office/drawing/2014/main" id="{AC79DED6-B47F-1F78-A10E-90ED4AEAF27F}"/>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dirty="0"/>
              <a:t>Grigory Eremeev | TTC workshop: Welcome &amp; Logistics</a:t>
            </a:r>
            <a:endParaRPr lang="en-US" sz="900" b="1" dirty="0"/>
          </a:p>
        </p:txBody>
      </p:sp>
      <p:pic>
        <p:nvPicPr>
          <p:cNvPr id="9" name="Picture 8">
            <a:extLst>
              <a:ext uri="{FF2B5EF4-FFF2-40B4-BE49-F238E27FC236}">
                <a16:creationId xmlns:a16="http://schemas.microsoft.com/office/drawing/2014/main" id="{EC1C0233-2281-E536-E2C0-E2B17E9F1E1C}"/>
              </a:ext>
            </a:extLst>
          </p:cNvPr>
          <p:cNvPicPr>
            <a:picLocks noChangeAspect="1"/>
          </p:cNvPicPr>
          <p:nvPr/>
        </p:nvPicPr>
        <p:blipFill>
          <a:blip r:embed="rId2"/>
          <a:stretch>
            <a:fillRect/>
          </a:stretch>
        </p:blipFill>
        <p:spPr>
          <a:xfrm>
            <a:off x="328523" y="517906"/>
            <a:ext cx="4167763" cy="3371522"/>
          </a:xfrm>
          <a:prstGeom prst="rect">
            <a:avLst/>
          </a:prstGeom>
        </p:spPr>
      </p:pic>
      <p:sp>
        <p:nvSpPr>
          <p:cNvPr id="13" name="Rectangle 12">
            <a:extLst>
              <a:ext uri="{FF2B5EF4-FFF2-40B4-BE49-F238E27FC236}">
                <a16:creationId xmlns:a16="http://schemas.microsoft.com/office/drawing/2014/main" id="{20CFACDC-4A73-A607-2467-BFB24CBE610B}"/>
              </a:ext>
            </a:extLst>
          </p:cNvPr>
          <p:cNvSpPr/>
          <p:nvPr/>
        </p:nvSpPr>
        <p:spPr>
          <a:xfrm>
            <a:off x="890489" y="1537647"/>
            <a:ext cx="1336033" cy="1148139"/>
          </a:xfrm>
          <a:prstGeom prst="rect">
            <a:avLst/>
          </a:prstGeom>
          <a:solidFill>
            <a:schemeClr val="tx1">
              <a:lumMod val="40000"/>
              <a:lumOff val="60000"/>
              <a:alpha val="52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cs typeface="Arial"/>
              </a:rPr>
              <a:t>Lunch</a:t>
            </a:r>
            <a:endParaRPr lang="en-US" dirty="0"/>
          </a:p>
        </p:txBody>
      </p:sp>
      <p:pic>
        <p:nvPicPr>
          <p:cNvPr id="3" name="Picture 2" descr="A floor plan of a building&#10;&#10;Description automatically generated">
            <a:extLst>
              <a:ext uri="{FF2B5EF4-FFF2-40B4-BE49-F238E27FC236}">
                <a16:creationId xmlns:a16="http://schemas.microsoft.com/office/drawing/2014/main" id="{D0B6AAF9-0B24-9DF7-04C6-01FBE5EBD088}"/>
              </a:ext>
            </a:extLst>
          </p:cNvPr>
          <p:cNvPicPr>
            <a:picLocks noChangeAspect="1"/>
          </p:cNvPicPr>
          <p:nvPr/>
        </p:nvPicPr>
        <p:blipFill>
          <a:blip r:embed="rId3"/>
          <a:stretch>
            <a:fillRect/>
          </a:stretch>
        </p:blipFill>
        <p:spPr>
          <a:xfrm>
            <a:off x="4929094" y="668177"/>
            <a:ext cx="4045459" cy="2893376"/>
          </a:xfrm>
          <a:prstGeom prst="rect">
            <a:avLst/>
          </a:prstGeom>
          <a:noFill/>
        </p:spPr>
      </p:pic>
      <p:sp>
        <p:nvSpPr>
          <p:cNvPr id="8" name="Text Placeholder 1">
            <a:extLst>
              <a:ext uri="{FF2B5EF4-FFF2-40B4-BE49-F238E27FC236}">
                <a16:creationId xmlns:a16="http://schemas.microsoft.com/office/drawing/2014/main" id="{EE7138EA-F296-18AD-7E5D-F5D9BA1F211E}"/>
              </a:ext>
            </a:extLst>
          </p:cNvPr>
          <p:cNvSpPr txBox="1">
            <a:spLocks/>
          </p:cNvSpPr>
          <p:nvPr/>
        </p:nvSpPr>
        <p:spPr>
          <a:xfrm>
            <a:off x="377359" y="3889203"/>
            <a:ext cx="4145412" cy="636497"/>
          </a:xfrm>
          <a:prstGeom prst="rect">
            <a:avLst/>
          </a:prstGeom>
        </p:spPr>
        <p:txBody>
          <a:bodyPr lIns="0" tIns="0" rIns="0" bIns="0" anchor="t"/>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dirty="0">
                <a:solidFill>
                  <a:srgbClr val="63666A"/>
                </a:solidFill>
                <a:cs typeface="Helvetica"/>
              </a:rPr>
              <a:t>Lunch is on the 2nd floor cross-over with additional seating in the cafeteria. </a:t>
            </a:r>
            <a:endParaRPr lang="en-US" dirty="0">
              <a:cs typeface="Helvetica"/>
            </a:endParaRPr>
          </a:p>
        </p:txBody>
      </p:sp>
    </p:spTree>
    <p:extLst>
      <p:ext uri="{BB962C8B-B14F-4D97-AF65-F5344CB8AC3E}">
        <p14:creationId xmlns:p14="http://schemas.microsoft.com/office/powerpoint/2010/main" val="194160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0148B3D4-F5C7-8712-A5D0-598E9098F411}"/>
              </a:ext>
            </a:extLst>
          </p:cNvPr>
          <p:cNvSpPr>
            <a:spLocks noGrp="1"/>
          </p:cNvSpPr>
          <p:nvPr>
            <p:ph type="body" sz="half" idx="2"/>
          </p:nvPr>
        </p:nvSpPr>
        <p:spPr>
          <a:xfrm>
            <a:off x="228600" y="719138"/>
            <a:ext cx="3027894" cy="3767007"/>
          </a:xfrm>
        </p:spPr>
        <p:txBody>
          <a:bodyPr lIns="0" tIns="0" rIns="0" bIns="0" anchor="t"/>
          <a:lstStyle/>
          <a:p>
            <a:r>
              <a:rPr lang="en-US" dirty="0">
                <a:solidFill>
                  <a:srgbClr val="63666A"/>
                </a:solidFill>
              </a:rPr>
              <a:t>The pre-registered dinner will be in the crossover on the second floor.</a:t>
            </a:r>
          </a:p>
          <a:p>
            <a:endParaRPr lang="en-US" dirty="0">
              <a:solidFill>
                <a:srgbClr val="63666A"/>
              </a:solidFill>
            </a:endParaRPr>
          </a:p>
        </p:txBody>
      </p:sp>
      <p:sp>
        <p:nvSpPr>
          <p:cNvPr id="12" name="Date Placeholder 3">
            <a:extLst>
              <a:ext uri="{FF2B5EF4-FFF2-40B4-BE49-F238E27FC236}">
                <a16:creationId xmlns:a16="http://schemas.microsoft.com/office/drawing/2014/main" id="{1535AE77-79FD-A47D-C490-F9CD6AF4F91A}"/>
              </a:ext>
            </a:extLst>
          </p:cNvPr>
          <p:cNvSpPr>
            <a:spLocks noGrp="1"/>
          </p:cNvSpPr>
          <p:nvPr>
            <p:ph type="dt" sz="half" idx="16"/>
          </p:nvPr>
        </p:nvSpPr>
        <p:spPr>
          <a:xfrm>
            <a:off x="736827" y="4878161"/>
            <a:ext cx="675368" cy="180975"/>
          </a:xfrm>
        </p:spPr>
        <p:txBody>
          <a:bodyPr/>
          <a:lstStyle/>
          <a:p>
            <a:pPr>
              <a:spcAft>
                <a:spcPts val="600"/>
              </a:spcAft>
              <a:defRPr/>
            </a:pPr>
            <a:fld id="{09EA2773-F02A-CC43-B1C5-479A1F34EDA7}" type="datetime1">
              <a:rPr lang="en-US" smtClean="0"/>
              <a:pPr>
                <a:spcAft>
                  <a:spcPts val="600"/>
                </a:spcAft>
                <a:defRPr/>
              </a:pPr>
              <a:t>12/4/23</a:t>
            </a:fld>
            <a:endParaRPr lang="en-US"/>
          </a:p>
        </p:txBody>
      </p:sp>
      <p:sp>
        <p:nvSpPr>
          <p:cNvPr id="16" name="Slide Number Placeholder 5">
            <a:extLst>
              <a:ext uri="{FF2B5EF4-FFF2-40B4-BE49-F238E27FC236}">
                <a16:creationId xmlns:a16="http://schemas.microsoft.com/office/drawing/2014/main" id="{1F35C577-7D15-3EE9-0297-999969CCCB9B}"/>
              </a:ext>
            </a:extLst>
          </p:cNvPr>
          <p:cNvSpPr>
            <a:spLocks noGrp="1"/>
          </p:cNvSpPr>
          <p:nvPr>
            <p:ph type="sldNum" sz="quarter" idx="18"/>
          </p:nvPr>
        </p:nvSpPr>
        <p:spPr>
          <a:xfrm>
            <a:off x="222250" y="4878161"/>
            <a:ext cx="414338" cy="177964"/>
          </a:xfrm>
        </p:spPr>
        <p:txBody>
          <a:bodyPr/>
          <a:lstStyle/>
          <a:p>
            <a:pPr>
              <a:spcAft>
                <a:spcPts val="600"/>
              </a:spcAft>
              <a:defRPr/>
            </a:pPr>
            <a:fld id="{979A04A2-726F-2143-A443-7788AF27176E}" type="slidenum">
              <a:rPr lang="en-US" dirty="0" smtClean="0"/>
              <a:pPr>
                <a:spcAft>
                  <a:spcPts val="600"/>
                </a:spcAft>
                <a:defRPr/>
              </a:pPr>
              <a:t>13</a:t>
            </a:fld>
            <a:endParaRPr lang="en-US" dirty="0"/>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TTC dinner on Thursday, Dec 7</a:t>
            </a:r>
            <a:r>
              <a:rPr lang="en-US" baseline="30000" dirty="0"/>
              <a:t>th</a:t>
            </a:r>
            <a:r>
              <a:rPr lang="en-US" dirty="0"/>
              <a:t> </a:t>
            </a:r>
          </a:p>
        </p:txBody>
      </p:sp>
      <p:sp>
        <p:nvSpPr>
          <p:cNvPr id="6" name="Footer Placeholder 4">
            <a:extLst>
              <a:ext uri="{FF2B5EF4-FFF2-40B4-BE49-F238E27FC236}">
                <a16:creationId xmlns:a16="http://schemas.microsoft.com/office/drawing/2014/main" id="{26B37B85-197F-6381-E4B4-103EA6DD2CCB}"/>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a:t>Grigory Eremeev | TTC workshop: Welcome &amp; Logistics</a:t>
            </a:r>
            <a:endParaRPr lang="en-US" sz="900" b="1" dirty="0"/>
          </a:p>
        </p:txBody>
      </p:sp>
      <p:sp>
        <p:nvSpPr>
          <p:cNvPr id="5" name="Text Placeholder 3">
            <a:extLst>
              <a:ext uri="{FF2B5EF4-FFF2-40B4-BE49-F238E27FC236}">
                <a16:creationId xmlns:a16="http://schemas.microsoft.com/office/drawing/2014/main" id="{474B3C46-49B7-4C80-3CE6-4887595479DF}"/>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pic>
        <p:nvPicPr>
          <p:cNvPr id="9" name="Picture 8">
            <a:extLst>
              <a:ext uri="{FF2B5EF4-FFF2-40B4-BE49-F238E27FC236}">
                <a16:creationId xmlns:a16="http://schemas.microsoft.com/office/drawing/2014/main" id="{EE2E0C60-46E8-6EF4-563D-25453D5234F2}"/>
              </a:ext>
            </a:extLst>
          </p:cNvPr>
          <p:cNvPicPr>
            <a:picLocks noChangeAspect="1"/>
          </p:cNvPicPr>
          <p:nvPr/>
        </p:nvPicPr>
        <p:blipFill>
          <a:blip r:embed="rId2"/>
          <a:stretch>
            <a:fillRect/>
          </a:stretch>
        </p:blipFill>
        <p:spPr>
          <a:xfrm>
            <a:off x="4077854" y="721753"/>
            <a:ext cx="4837546" cy="3913900"/>
          </a:xfrm>
          <a:prstGeom prst="rect">
            <a:avLst/>
          </a:prstGeom>
        </p:spPr>
      </p:pic>
      <p:sp>
        <p:nvSpPr>
          <p:cNvPr id="13" name="Rectangle 12">
            <a:extLst>
              <a:ext uri="{FF2B5EF4-FFF2-40B4-BE49-F238E27FC236}">
                <a16:creationId xmlns:a16="http://schemas.microsoft.com/office/drawing/2014/main" id="{BB8BBCF1-BEC3-1C9B-9B05-9359EBCF91EC}"/>
              </a:ext>
            </a:extLst>
          </p:cNvPr>
          <p:cNvSpPr/>
          <p:nvPr/>
        </p:nvSpPr>
        <p:spPr>
          <a:xfrm>
            <a:off x="4661661" y="1945341"/>
            <a:ext cx="1550800" cy="1344705"/>
          </a:xfrm>
          <a:prstGeom prst="rect">
            <a:avLst/>
          </a:prstGeom>
          <a:solidFill>
            <a:schemeClr val="tx1">
              <a:lumMod val="40000"/>
              <a:lumOff val="60000"/>
              <a:alpha val="5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516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Text Placeholder 1">
            <a:extLst>
              <a:ext uri="{FF2B5EF4-FFF2-40B4-BE49-F238E27FC236}">
                <a16:creationId xmlns:a16="http://schemas.microsoft.com/office/drawing/2014/main" id="{2F0408EE-519F-B8D7-D2F8-93A02730CA35}"/>
              </a:ext>
            </a:extLst>
          </p:cNvPr>
          <p:cNvSpPr>
            <a:spLocks noGrp="1"/>
          </p:cNvSpPr>
          <p:nvPr>
            <p:ph type="body" sz="half" idx="2"/>
          </p:nvPr>
        </p:nvSpPr>
        <p:spPr>
          <a:xfrm>
            <a:off x="228600" y="719138"/>
            <a:ext cx="3115491" cy="3767007"/>
          </a:xfrm>
        </p:spPr>
        <p:txBody>
          <a:bodyPr lIns="0" tIns="0" rIns="0" bIns="0" anchor="t"/>
          <a:lstStyle/>
          <a:p>
            <a:pPr algn="just"/>
            <a:r>
              <a:rPr lang="en-US" sz="1600" dirty="0">
                <a:solidFill>
                  <a:srgbClr val="63666A"/>
                </a:solidFill>
              </a:rPr>
              <a:t>The group photo will be on </a:t>
            </a:r>
            <a:r>
              <a:rPr lang="en-US" sz="1600" u="sng" dirty="0">
                <a:solidFill>
                  <a:srgbClr val="63666A"/>
                </a:solidFill>
              </a:rPr>
              <a:t>Tuesday at 3:30 p.m. </a:t>
            </a:r>
            <a:r>
              <a:rPr lang="en-US" sz="1600" dirty="0">
                <a:solidFill>
                  <a:srgbClr val="63666A"/>
                </a:solidFill>
              </a:rPr>
              <a:t>at the stairs to Ramsey auditorium.</a:t>
            </a:r>
          </a:p>
        </p:txBody>
      </p:sp>
      <p:sp>
        <p:nvSpPr>
          <p:cNvPr id="1033" name="Date Placeholder 3">
            <a:extLst>
              <a:ext uri="{FF2B5EF4-FFF2-40B4-BE49-F238E27FC236}">
                <a16:creationId xmlns:a16="http://schemas.microsoft.com/office/drawing/2014/main" id="{C3AA20BE-C00A-D5A8-529E-BD292A8AB3D7}"/>
              </a:ext>
            </a:extLst>
          </p:cNvPr>
          <p:cNvSpPr>
            <a:spLocks noGrp="1"/>
          </p:cNvSpPr>
          <p:nvPr>
            <p:ph type="dt" sz="half" idx="16"/>
          </p:nvPr>
        </p:nvSpPr>
        <p:spPr>
          <a:xfrm>
            <a:off x="736827" y="4878161"/>
            <a:ext cx="675368" cy="180975"/>
          </a:xfrm>
        </p:spPr>
        <p:txBody>
          <a:bodyPr wrap="square" anchor="t">
            <a:normAutofit/>
          </a:bodyPr>
          <a:lstStyle/>
          <a:p>
            <a:pPr>
              <a:spcAft>
                <a:spcPts val="600"/>
              </a:spcAft>
              <a:defRPr/>
            </a:pPr>
            <a:fld id="{09EA2773-F02A-CC43-B1C5-479A1F34EDA7}" type="datetime1">
              <a:rPr lang="en-US" smtClean="0"/>
              <a:pPr>
                <a:spcAft>
                  <a:spcPts val="600"/>
                </a:spcAft>
                <a:defRPr/>
              </a:pPr>
              <a:t>12/4/23</a:t>
            </a:fld>
            <a:endParaRPr lang="en-US"/>
          </a:p>
        </p:txBody>
      </p:sp>
      <p:sp>
        <p:nvSpPr>
          <p:cNvPr id="1037" name="Slide Number Placeholder 5">
            <a:extLst>
              <a:ext uri="{FF2B5EF4-FFF2-40B4-BE49-F238E27FC236}">
                <a16:creationId xmlns:a16="http://schemas.microsoft.com/office/drawing/2014/main" id="{8EE5B414-B259-70EC-35A1-9DEBFA92B8AC}"/>
              </a:ext>
            </a:extLst>
          </p:cNvPr>
          <p:cNvSpPr>
            <a:spLocks noGrp="1"/>
          </p:cNvSpPr>
          <p:nvPr>
            <p:ph type="sldNum" sz="quarter" idx="18"/>
          </p:nvPr>
        </p:nvSpPr>
        <p:spPr>
          <a:xfrm>
            <a:off x="222250" y="4878161"/>
            <a:ext cx="414338" cy="177964"/>
          </a:xfrm>
        </p:spPr>
        <p:txBody>
          <a:bodyPr wrap="square" anchor="t">
            <a:normAutofit/>
          </a:bodyPr>
          <a:lstStyle/>
          <a:p>
            <a:pPr>
              <a:spcAft>
                <a:spcPts val="600"/>
              </a:spcAft>
              <a:defRPr/>
            </a:pPr>
            <a:fld id="{979A04A2-726F-2143-A443-7788AF27176E}" type="slidenum">
              <a:rPr lang="en-US" smtClean="0"/>
              <a:pPr>
                <a:spcAft>
                  <a:spcPts val="600"/>
                </a:spcAft>
                <a:defRPr/>
              </a:pPr>
              <a:t>14</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Group photo on </a:t>
            </a:r>
            <a:r>
              <a:rPr lang="en-US" u="sng" dirty="0"/>
              <a:t>Tuesday at 3:30 p.m.</a:t>
            </a:r>
          </a:p>
        </p:txBody>
      </p:sp>
      <p:sp>
        <p:nvSpPr>
          <p:cNvPr id="3" name="Footer Placeholder 4">
            <a:extLst>
              <a:ext uri="{FF2B5EF4-FFF2-40B4-BE49-F238E27FC236}">
                <a16:creationId xmlns:a16="http://schemas.microsoft.com/office/drawing/2014/main" id="{142AC6D5-FF3E-38FE-EED9-42BBE21CD2A0}"/>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dirty="0"/>
              <a:t>Grigory Eremeev | TTC workshop: Welcome &amp; Logistics</a:t>
            </a:r>
            <a:endParaRPr lang="en-US" sz="900" b="1" dirty="0"/>
          </a:p>
        </p:txBody>
      </p:sp>
      <p:sp>
        <p:nvSpPr>
          <p:cNvPr id="2" name="Text Placeholder 3">
            <a:extLst>
              <a:ext uri="{FF2B5EF4-FFF2-40B4-BE49-F238E27FC236}">
                <a16:creationId xmlns:a16="http://schemas.microsoft.com/office/drawing/2014/main" id="{E31FC31B-9666-8114-AFF5-2FAB3670F3C3}"/>
              </a:ext>
            </a:extLst>
          </p:cNvPr>
          <p:cNvSpPr txBox="1">
            <a:spLocks/>
          </p:cNvSpPr>
          <p:nvPr/>
        </p:nvSpPr>
        <p:spPr>
          <a:xfrm>
            <a:off x="124097" y="2777023"/>
            <a:ext cx="3448594" cy="1869476"/>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pic>
        <p:nvPicPr>
          <p:cNvPr id="6" name="Graphic 5" descr="Camera outline">
            <a:extLst>
              <a:ext uri="{FF2B5EF4-FFF2-40B4-BE49-F238E27FC236}">
                <a16:creationId xmlns:a16="http://schemas.microsoft.com/office/drawing/2014/main" id="{8D1A1A65-D016-C02B-012B-A36F6762FD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7003" y="1063858"/>
            <a:ext cx="2743200" cy="2743200"/>
          </a:xfrm>
          <a:prstGeom prst="rect">
            <a:avLst/>
          </a:prstGeom>
        </p:spPr>
      </p:pic>
    </p:spTree>
    <p:extLst>
      <p:ext uri="{BB962C8B-B14F-4D97-AF65-F5344CB8AC3E}">
        <p14:creationId xmlns:p14="http://schemas.microsoft.com/office/powerpoint/2010/main" val="11032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idx="1"/>
          </p:nvPr>
        </p:nvSpPr>
        <p:spPr>
          <a:xfrm>
            <a:off x="123419" y="676072"/>
            <a:ext cx="8672513" cy="3794522"/>
          </a:xfrm>
        </p:spPr>
        <p:txBody>
          <a:bodyPr lIns="0" tIns="0" rIns="0" bIns="0" anchor="t"/>
          <a:lstStyle/>
          <a:p>
            <a:pPr marL="0" indent="0">
              <a:buNone/>
            </a:pPr>
            <a:r>
              <a:rPr lang="en-US" dirty="0">
                <a:ea typeface="ＭＳ Ｐゴシック"/>
              </a:rPr>
              <a:t>Please upload your presentations well in advance of your sessions.</a:t>
            </a:r>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p:txBody>
          <a:bodyPr/>
          <a:lstStyle/>
          <a:p>
            <a:r>
              <a:rPr lang="en-US" dirty="0"/>
              <a:t>Upload presentations</a:t>
            </a:r>
          </a:p>
        </p:txBody>
      </p:sp>
      <p:sp>
        <p:nvSpPr>
          <p:cNvPr id="2" name="Date Placeholder 3">
            <a:extLst>
              <a:ext uri="{FF2B5EF4-FFF2-40B4-BE49-F238E27FC236}">
                <a16:creationId xmlns:a16="http://schemas.microsoft.com/office/drawing/2014/main" id="{C1D6858E-6FAE-3C85-6AE4-645668A46D97}"/>
              </a:ext>
            </a:extLst>
          </p:cNvPr>
          <p:cNvSpPr txBox="1">
            <a:spLocks/>
          </p:cNvSpPr>
          <p:nvPr/>
        </p:nvSpPr>
        <p:spPr>
          <a:xfrm>
            <a:off x="736827" y="4878161"/>
            <a:ext cx="675368" cy="180975"/>
          </a:xfrm>
          <a:prstGeom prst="rect">
            <a:avLst/>
          </a:prstGeom>
        </p:spPr>
        <p:txBody>
          <a:bodyPr wrap="square" anchor="t">
            <a:normAutofit fontScale="25000" lnSpcReduction="20000"/>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09EA2773-F02A-CC43-B1C5-479A1F34EDA7}" type="datetime1">
              <a:rPr lang="en-US" smtClean="0"/>
              <a:pPr>
                <a:spcAft>
                  <a:spcPts val="600"/>
                </a:spcAft>
                <a:defRPr/>
              </a:pPr>
              <a:t>12/4/23</a:t>
            </a:fld>
            <a:endParaRPr lang="en-US"/>
          </a:p>
        </p:txBody>
      </p:sp>
      <p:sp>
        <p:nvSpPr>
          <p:cNvPr id="3" name="Slide Number Placeholder 5">
            <a:extLst>
              <a:ext uri="{FF2B5EF4-FFF2-40B4-BE49-F238E27FC236}">
                <a16:creationId xmlns:a16="http://schemas.microsoft.com/office/drawing/2014/main" id="{13A19048-CD5C-D8AC-E216-5DC4AA5D53F0}"/>
              </a:ext>
            </a:extLst>
          </p:cNvPr>
          <p:cNvSpPr txBox="1">
            <a:spLocks/>
          </p:cNvSpPr>
          <p:nvPr/>
        </p:nvSpPr>
        <p:spPr>
          <a:xfrm>
            <a:off x="222250" y="4878161"/>
            <a:ext cx="414338" cy="177964"/>
          </a:xfrm>
          <a:prstGeom prst="rect">
            <a:avLst/>
          </a:prstGeom>
        </p:spPr>
        <p:txBody>
          <a:bodyPr wrap="square" anchor="t">
            <a:normAutofit fontScale="25000" lnSpcReduction="20000"/>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979A04A2-726F-2143-A443-7788AF27176E}" type="slidenum">
              <a:rPr lang="en-US" smtClean="0"/>
              <a:pPr>
                <a:spcAft>
                  <a:spcPts val="600"/>
                </a:spcAft>
                <a:defRPr/>
              </a:pPr>
              <a:t>15</a:t>
            </a:fld>
            <a:endParaRPr lang="en-US"/>
          </a:p>
        </p:txBody>
      </p:sp>
      <p:sp>
        <p:nvSpPr>
          <p:cNvPr id="6" name="Footer Placeholder 4">
            <a:extLst>
              <a:ext uri="{FF2B5EF4-FFF2-40B4-BE49-F238E27FC236}">
                <a16:creationId xmlns:a16="http://schemas.microsoft.com/office/drawing/2014/main" id="{8C1BB044-F9FD-5783-1CDF-357D1F33B375}"/>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a:t>Grigory Eremeev | TTC workshop: Welcome &amp; Logistics</a:t>
            </a:r>
            <a:endParaRPr lang="en-US" sz="900" b="1" dirty="0"/>
          </a:p>
        </p:txBody>
      </p:sp>
      <p:sp>
        <p:nvSpPr>
          <p:cNvPr id="7" name="Text Placeholder 3">
            <a:extLst>
              <a:ext uri="{FF2B5EF4-FFF2-40B4-BE49-F238E27FC236}">
                <a16:creationId xmlns:a16="http://schemas.microsoft.com/office/drawing/2014/main" id="{7098F4FD-08F4-5A90-47B6-EC051C6C789B}"/>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32797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idx="1"/>
          </p:nvPr>
        </p:nvSpPr>
        <p:spPr>
          <a:xfrm>
            <a:off x="228604" y="728664"/>
            <a:ext cx="3285562" cy="3794522"/>
          </a:xfrm>
        </p:spPr>
        <p:txBody>
          <a:bodyPr lIns="0" tIns="0" rIns="0" bIns="0" anchor="t"/>
          <a:lstStyle/>
          <a:p>
            <a:pPr lvl="1"/>
            <a:r>
              <a:rPr lang="en-US" dirty="0">
                <a:ea typeface="ＭＳ Ｐゴシック"/>
              </a:rPr>
              <a:t>Fermilab pre-registered facility visit will be on Friday, starting at 2:20 p.m. from Wilson Hall.</a:t>
            </a:r>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p:txBody>
          <a:bodyPr/>
          <a:lstStyle/>
          <a:p>
            <a:r>
              <a:rPr lang="en-US" dirty="0"/>
              <a:t>Fermilab facility visit on Friday</a:t>
            </a:r>
          </a:p>
        </p:txBody>
      </p:sp>
      <p:pic>
        <p:nvPicPr>
          <p:cNvPr id="2050" name="Picture 2">
            <a:extLst>
              <a:ext uri="{FF2B5EF4-FFF2-40B4-BE49-F238E27FC236}">
                <a16:creationId xmlns:a16="http://schemas.microsoft.com/office/drawing/2014/main" id="{17920186-E192-0407-804F-8F936BA94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141" y="423631"/>
            <a:ext cx="1870781" cy="12471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0DA02D-AD52-4F06-B5C9-A9C479ECD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352" y="1794130"/>
            <a:ext cx="1551516" cy="1035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64D60A7-7B85-B35C-EAE5-078BCABB4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922" y="431586"/>
            <a:ext cx="2462566" cy="16417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888F771-C927-7A77-83AE-E42643DF4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659" y="2201295"/>
            <a:ext cx="2274711" cy="15155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326435E-879B-BD8D-7284-3D8AC68E4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718" y="1794130"/>
            <a:ext cx="1284357" cy="19247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7FCAAA68-FAC2-6B10-F8F9-9533644C64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9747" y="2995217"/>
            <a:ext cx="2704042" cy="169920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E3C8CBC1-6760-2E95-325B-8D5838DFEB57}"/>
              </a:ext>
            </a:extLst>
          </p:cNvPr>
          <p:cNvSpPr txBox="1">
            <a:spLocks/>
          </p:cNvSpPr>
          <p:nvPr/>
        </p:nvSpPr>
        <p:spPr>
          <a:xfrm>
            <a:off x="736827" y="4878161"/>
            <a:ext cx="675368" cy="180975"/>
          </a:xfrm>
          <a:prstGeom prst="rect">
            <a:avLst/>
          </a:prstGeom>
        </p:spPr>
        <p:txBody>
          <a:bodyPr wrap="square" anchor="t">
            <a:normAutofit fontScale="25000" lnSpcReduction="20000"/>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09EA2773-F02A-CC43-B1C5-479A1F34EDA7}" type="datetime1">
              <a:rPr lang="en-US" smtClean="0"/>
              <a:pPr>
                <a:spcAft>
                  <a:spcPts val="600"/>
                </a:spcAft>
                <a:defRPr/>
              </a:pPr>
              <a:t>12/4/23</a:t>
            </a:fld>
            <a:endParaRPr lang="en-US"/>
          </a:p>
        </p:txBody>
      </p:sp>
      <p:sp>
        <p:nvSpPr>
          <p:cNvPr id="3" name="Slide Number Placeholder 5">
            <a:extLst>
              <a:ext uri="{FF2B5EF4-FFF2-40B4-BE49-F238E27FC236}">
                <a16:creationId xmlns:a16="http://schemas.microsoft.com/office/drawing/2014/main" id="{68B3ADCF-8D31-B44A-0911-DF625971D130}"/>
              </a:ext>
            </a:extLst>
          </p:cNvPr>
          <p:cNvSpPr txBox="1">
            <a:spLocks/>
          </p:cNvSpPr>
          <p:nvPr/>
        </p:nvSpPr>
        <p:spPr>
          <a:xfrm>
            <a:off x="222250" y="4878161"/>
            <a:ext cx="414338" cy="177964"/>
          </a:xfrm>
          <a:prstGeom prst="rect">
            <a:avLst/>
          </a:prstGeom>
        </p:spPr>
        <p:txBody>
          <a:bodyPr wrap="square" anchor="t">
            <a:normAutofit fontScale="25000" lnSpcReduction="20000"/>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979A04A2-726F-2143-A443-7788AF27176E}" type="slidenum">
              <a:rPr lang="en-US" smtClean="0"/>
              <a:pPr>
                <a:spcAft>
                  <a:spcPts val="600"/>
                </a:spcAft>
                <a:defRPr/>
              </a:pPr>
              <a:t>16</a:t>
            </a:fld>
            <a:endParaRPr lang="en-US"/>
          </a:p>
        </p:txBody>
      </p:sp>
      <p:sp>
        <p:nvSpPr>
          <p:cNvPr id="6" name="Footer Placeholder 4">
            <a:extLst>
              <a:ext uri="{FF2B5EF4-FFF2-40B4-BE49-F238E27FC236}">
                <a16:creationId xmlns:a16="http://schemas.microsoft.com/office/drawing/2014/main" id="{9B804827-3E45-2F5C-D0D3-46D767DFE03A}"/>
              </a:ext>
            </a:extLst>
          </p:cNvPr>
          <p:cNvSpPr txBox="1">
            <a:spLocks/>
          </p:cNvSpPr>
          <p:nvPr/>
        </p:nvSpPr>
        <p:spPr>
          <a:xfrm>
            <a:off x="1530603" y="4878161"/>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a:t>Grigory Eremeev | TTC workshop: Welcome &amp; Logistics</a:t>
            </a:r>
            <a:endParaRPr lang="en-US" sz="900" b="1" dirty="0"/>
          </a:p>
        </p:txBody>
      </p:sp>
      <p:sp>
        <p:nvSpPr>
          <p:cNvPr id="7" name="Text Placeholder 3">
            <a:extLst>
              <a:ext uri="{FF2B5EF4-FFF2-40B4-BE49-F238E27FC236}">
                <a16:creationId xmlns:a16="http://schemas.microsoft.com/office/drawing/2014/main" id="{27D63A6F-16FB-B274-4F96-36B22A8A3086}"/>
              </a:ext>
            </a:extLst>
          </p:cNvPr>
          <p:cNvSpPr txBox="1">
            <a:spLocks/>
          </p:cNvSpPr>
          <p:nvPr/>
        </p:nvSpPr>
        <p:spPr>
          <a:xfrm>
            <a:off x="124097" y="2777023"/>
            <a:ext cx="3108621"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2289467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p:txBody>
          <a:bodyPr/>
          <a:lstStyle/>
          <a:p>
            <a:r>
              <a:rPr lang="en-US" dirty="0"/>
              <a:t>Thank you!</a:t>
            </a:r>
          </a:p>
        </p:txBody>
      </p:sp>
      <p:sp>
        <p:nvSpPr>
          <p:cNvPr id="13" name="Content Placeholder 4">
            <a:extLst>
              <a:ext uri="{FF2B5EF4-FFF2-40B4-BE49-F238E27FC236}">
                <a16:creationId xmlns:a16="http://schemas.microsoft.com/office/drawing/2014/main" id="{E8EBA9D9-F1A7-1F9C-41DA-E1444D493CA2}"/>
              </a:ext>
            </a:extLst>
          </p:cNvPr>
          <p:cNvSpPr txBox="1">
            <a:spLocks/>
          </p:cNvSpPr>
          <p:nvPr/>
        </p:nvSpPr>
        <p:spPr>
          <a:xfrm>
            <a:off x="123416" y="623479"/>
            <a:ext cx="4719917" cy="730536"/>
          </a:xfrm>
          <a:prstGeom prst="rect">
            <a:avLst/>
          </a:prstGeom>
        </p:spPr>
        <p:txBody>
          <a:bodyPr lIns="91440" tIns="45720" rIns="91440" bIns="45720" anchor="t">
            <a:noAutofit/>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ea typeface="ＭＳ Ｐゴシック"/>
              </a:rPr>
              <a:t>See the indico webpage: </a:t>
            </a:r>
            <a:r>
              <a:rPr lang="en-US" sz="1600" dirty="0">
                <a:ea typeface="ＭＳ Ｐゴシック"/>
                <a:hlinkClick r:id="rId2"/>
              </a:rPr>
              <a:t>https://indico.fnal.gov/event/60446/</a:t>
            </a:r>
            <a:endParaRPr lang="en-US" sz="1600" dirty="0">
              <a:ea typeface="ＭＳ Ｐゴシック"/>
            </a:endParaRPr>
          </a:p>
          <a:p>
            <a:pPr lvl="1"/>
            <a:endParaRPr lang="en-US" sz="1800" dirty="0"/>
          </a:p>
        </p:txBody>
      </p:sp>
      <p:pic>
        <p:nvPicPr>
          <p:cNvPr id="15" name="Picture 2" descr="Qr code&#10;&#10;Description automatically generated">
            <a:extLst>
              <a:ext uri="{FF2B5EF4-FFF2-40B4-BE49-F238E27FC236}">
                <a16:creationId xmlns:a16="http://schemas.microsoft.com/office/drawing/2014/main" id="{7827401B-4FE6-1D7C-79DD-184EB8B768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2666" y="1180954"/>
            <a:ext cx="1596366" cy="1596366"/>
          </a:xfrm>
          <a:prstGeom prst="rect">
            <a:avLst/>
          </a:prstGeom>
          <a:solidFill>
            <a:srgbClr val="FFFFFF"/>
          </a:solidFill>
        </p:spPr>
      </p:pic>
      <p:sp>
        <p:nvSpPr>
          <p:cNvPr id="2" name="Text Placeholder 3">
            <a:extLst>
              <a:ext uri="{FF2B5EF4-FFF2-40B4-BE49-F238E27FC236}">
                <a16:creationId xmlns:a16="http://schemas.microsoft.com/office/drawing/2014/main" id="{6E1E49A6-C26E-B100-D137-0C62DB55BC79}"/>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pic>
        <p:nvPicPr>
          <p:cNvPr id="8" name="Picture 7">
            <a:extLst>
              <a:ext uri="{FF2B5EF4-FFF2-40B4-BE49-F238E27FC236}">
                <a16:creationId xmlns:a16="http://schemas.microsoft.com/office/drawing/2014/main" id="{045AA574-C3D2-BBC3-257D-A79D14C649E7}"/>
              </a:ext>
            </a:extLst>
          </p:cNvPr>
          <p:cNvPicPr>
            <a:picLocks noChangeAspect="1"/>
          </p:cNvPicPr>
          <p:nvPr/>
        </p:nvPicPr>
        <p:blipFill>
          <a:blip r:embed="rId4"/>
          <a:stretch>
            <a:fillRect/>
          </a:stretch>
        </p:blipFill>
        <p:spPr>
          <a:xfrm>
            <a:off x="4412239" y="-5861"/>
            <a:ext cx="3338215" cy="5147895"/>
          </a:xfrm>
          <a:prstGeom prst="rect">
            <a:avLst/>
          </a:prstGeom>
        </p:spPr>
      </p:pic>
    </p:spTree>
    <p:extLst>
      <p:ext uri="{BB962C8B-B14F-4D97-AF65-F5344CB8AC3E}">
        <p14:creationId xmlns:p14="http://schemas.microsoft.com/office/powerpoint/2010/main" val="567342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2E88B-09E8-D9FA-CF92-3F562C92004B}"/>
              </a:ext>
            </a:extLst>
          </p:cNvPr>
          <p:cNvPicPr>
            <a:picLocks noChangeAspect="1"/>
          </p:cNvPicPr>
          <p:nvPr/>
        </p:nvPicPr>
        <p:blipFill rotWithShape="1">
          <a:blip r:embed="rId2"/>
          <a:srcRect r="322" b="635"/>
          <a:stretch/>
        </p:blipFill>
        <p:spPr>
          <a:xfrm>
            <a:off x="826414" y="728664"/>
            <a:ext cx="7452845" cy="3770423"/>
          </a:xfrm>
          <a:prstGeom prst="rect">
            <a:avLst/>
          </a:prstGeom>
          <a:noFill/>
          <a:ln w="28575">
            <a:solidFill>
              <a:schemeClr val="tx2">
                <a:lumMod val="75000"/>
              </a:schemeClr>
            </a:solidFill>
          </a:ln>
        </p:spPr>
      </p:pic>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Schedule</a:t>
            </a:r>
            <a:endParaRPr lang="en-US"/>
          </a:p>
        </p:txBody>
      </p:sp>
      <p:sp>
        <p:nvSpPr>
          <p:cNvPr id="2055" name="Date Placeholder 3">
            <a:extLst>
              <a:ext uri="{FF2B5EF4-FFF2-40B4-BE49-F238E27FC236}">
                <a16:creationId xmlns:a16="http://schemas.microsoft.com/office/drawing/2014/main" id="{3713F493-0827-06FC-F5BA-1458FD9576F2}"/>
              </a:ext>
            </a:extLst>
          </p:cNvPr>
          <p:cNvSpPr>
            <a:spLocks noGrp="1"/>
          </p:cNvSpPr>
          <p:nvPr>
            <p:ph type="dt" sz="half" idx="2"/>
          </p:nvPr>
        </p:nvSpPr>
        <p:spPr>
          <a:xfrm>
            <a:off x="736827" y="4878161"/>
            <a:ext cx="675368" cy="180975"/>
          </a:xfrm>
        </p:spPr>
        <p:txBody>
          <a:bodyPr wrap="square" anchor="t">
            <a:normAutofit/>
          </a:bodyPr>
          <a:lstStyle/>
          <a:p>
            <a:pPr>
              <a:spcAft>
                <a:spcPts val="600"/>
              </a:spcAft>
              <a:defRPr/>
            </a:pPr>
            <a:fld id="{57ADAB69-348E-2C41-AF41-E98D046040A4}" type="datetime1">
              <a:rPr lang="en-US" smtClean="0"/>
              <a:pPr>
                <a:spcAft>
                  <a:spcPts val="600"/>
                </a:spcAft>
                <a:defRPr/>
              </a:pPr>
              <a:t>12/4/23</a:t>
            </a:fld>
            <a:endParaRPr lang="en-US" dirty="0"/>
          </a:p>
        </p:txBody>
      </p:sp>
      <p:sp>
        <p:nvSpPr>
          <p:cNvPr id="2057" name="Footer Placeholder 4">
            <a:extLst>
              <a:ext uri="{FF2B5EF4-FFF2-40B4-BE49-F238E27FC236}">
                <a16:creationId xmlns:a16="http://schemas.microsoft.com/office/drawing/2014/main" id="{0A9DE28C-F72A-1F77-2E7D-B89FB61BF6E0}"/>
              </a:ext>
            </a:extLst>
          </p:cNvPr>
          <p:cNvSpPr>
            <a:spLocks noGrp="1"/>
          </p:cNvSpPr>
          <p:nvPr>
            <p:ph type="ftr" sz="quarter" idx="3"/>
          </p:nvPr>
        </p:nvSpPr>
        <p:spPr>
          <a:xfrm>
            <a:off x="1530603" y="4878161"/>
            <a:ext cx="6262118" cy="182155"/>
          </a:xfrm>
        </p:spPr>
        <p:txBody>
          <a:bodyPr anchor="t">
            <a:normAutofit/>
          </a:bodyPr>
          <a:lstStyle/>
          <a:p>
            <a:pPr>
              <a:spcAft>
                <a:spcPts val="600"/>
              </a:spcAft>
              <a:defRPr/>
            </a:pPr>
            <a:r>
              <a:rPr lang="en-US" dirty="0"/>
              <a:t>Grigory Eremeev | TTC workshop: Welcome &amp; Logistics</a:t>
            </a:r>
            <a:endParaRPr lang="en-US" b="1" dirty="0"/>
          </a:p>
        </p:txBody>
      </p:sp>
      <p:sp>
        <p:nvSpPr>
          <p:cNvPr id="2059" name="Slide Number Placeholder 5">
            <a:extLst>
              <a:ext uri="{FF2B5EF4-FFF2-40B4-BE49-F238E27FC236}">
                <a16:creationId xmlns:a16="http://schemas.microsoft.com/office/drawing/2014/main" id="{E241F1CD-93F2-4022-55A7-E8351BB70B52}"/>
              </a:ext>
            </a:extLst>
          </p:cNvPr>
          <p:cNvSpPr>
            <a:spLocks noGrp="1"/>
          </p:cNvSpPr>
          <p:nvPr>
            <p:ph type="sldNum" sz="quarter" idx="4"/>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2</a:t>
            </a:fld>
            <a:endParaRPr lang="en-US" dirty="0"/>
          </a:p>
        </p:txBody>
      </p:sp>
      <p:sp>
        <p:nvSpPr>
          <p:cNvPr id="2" name="TextBox 1">
            <a:extLst>
              <a:ext uri="{FF2B5EF4-FFF2-40B4-BE49-F238E27FC236}">
                <a16:creationId xmlns:a16="http://schemas.microsoft.com/office/drawing/2014/main" id="{A3A997C0-3821-CBE7-B4C2-5234585FCB0B}"/>
              </a:ext>
            </a:extLst>
          </p:cNvPr>
          <p:cNvSpPr txBox="1"/>
          <p:nvPr/>
        </p:nvSpPr>
        <p:spPr>
          <a:xfrm>
            <a:off x="7165731" y="2699238"/>
            <a:ext cx="1027845" cy="307777"/>
          </a:xfrm>
          <a:prstGeom prst="rect">
            <a:avLst/>
          </a:prstGeom>
          <a:noFill/>
        </p:spPr>
        <p:txBody>
          <a:bodyPr wrap="none" rtlCol="0">
            <a:spAutoFit/>
          </a:bodyPr>
          <a:lstStyle/>
          <a:p>
            <a:r>
              <a:rPr lang="en-US" sz="1400" dirty="0">
                <a:solidFill>
                  <a:schemeClr val="accent6">
                    <a:lumMod val="50000"/>
                  </a:schemeClr>
                </a:solidFill>
              </a:rPr>
              <a:t>Facility visit</a:t>
            </a:r>
          </a:p>
        </p:txBody>
      </p:sp>
    </p:spTree>
    <p:extLst>
      <p:ext uri="{BB962C8B-B14F-4D97-AF65-F5344CB8AC3E}">
        <p14:creationId xmlns:p14="http://schemas.microsoft.com/office/powerpoint/2010/main" val="356877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idx="1"/>
          </p:nvPr>
        </p:nvSpPr>
        <p:spPr/>
        <p:txBody>
          <a:bodyPr/>
          <a:lstStyle/>
          <a:p>
            <a:pPr lvl="1"/>
            <a:r>
              <a:rPr lang="en-US" b="1" i="0" u="none" strike="noStrike" dirty="0">
                <a:solidFill>
                  <a:srgbClr val="CB6D04"/>
                </a:solidFill>
                <a:effectLst/>
                <a:latin typeface="Helvetica" pitchFamily="2" charset="0"/>
              </a:rPr>
              <a:t>WG-1: Progress on High Q and High Gradient activities</a:t>
            </a:r>
          </a:p>
          <a:p>
            <a:pPr lvl="1"/>
            <a:r>
              <a:rPr lang="en-US" sz="1400" b="1" dirty="0">
                <a:solidFill>
                  <a:srgbClr val="CB6D04"/>
                </a:solidFill>
                <a:latin typeface="Helvetica" pitchFamily="2" charset="0"/>
              </a:rPr>
              <a:t>	</a:t>
            </a:r>
            <a:r>
              <a:rPr lang="en-US" sz="1400" b="1" i="0" u="none" strike="noStrike" dirty="0">
                <a:solidFill>
                  <a:srgbClr val="777777"/>
                </a:solidFill>
                <a:effectLst/>
                <a:latin typeface="Helvetica" pitchFamily="2" charset="0"/>
              </a:rPr>
              <a:t>Conveners:</a:t>
            </a:r>
            <a:r>
              <a:rPr lang="en-US" sz="1400" b="0" i="0" u="none" strike="noStrike" dirty="0">
                <a:solidFill>
                  <a:srgbClr val="777777"/>
                </a:solidFill>
                <a:effectLst/>
                <a:latin typeface="Helvetica" pitchFamily="2" charset="0"/>
              </a:rPr>
              <a:t> </a:t>
            </a:r>
            <a:r>
              <a:rPr lang="en-US" sz="1400" b="0" i="0" u="none" strike="noStrike" dirty="0" err="1">
                <a:solidFill>
                  <a:srgbClr val="777777"/>
                </a:solidFill>
                <a:effectLst/>
                <a:latin typeface="Helvetica" pitchFamily="2" charset="0"/>
              </a:rPr>
              <a:t>Jinfang</a:t>
            </a:r>
            <a:r>
              <a:rPr lang="en-US" sz="1400" b="0" i="0" u="none" strike="noStrike" dirty="0">
                <a:solidFill>
                  <a:srgbClr val="777777"/>
                </a:solidFill>
                <a:effectLst/>
                <a:latin typeface="Helvetica" pitchFamily="2" charset="0"/>
              </a:rPr>
              <a:t> Chen (SARI), Daniel </a:t>
            </a:r>
            <a:r>
              <a:rPr lang="en-US" sz="1400" b="0" i="0" u="none" strike="noStrike" dirty="0" err="1">
                <a:solidFill>
                  <a:srgbClr val="777777"/>
                </a:solidFill>
                <a:effectLst/>
                <a:latin typeface="Helvetica" pitchFamily="2" charset="0"/>
              </a:rPr>
              <a:t>Bafia</a:t>
            </a:r>
            <a:r>
              <a:rPr lang="en-US" sz="1400" b="0" i="0" u="none" strike="noStrike" dirty="0">
                <a:solidFill>
                  <a:srgbClr val="777777"/>
                </a:solidFill>
                <a:effectLst/>
                <a:latin typeface="Helvetica" pitchFamily="2" charset="0"/>
              </a:rPr>
              <a:t> (FNAL), Akira </a:t>
            </a:r>
            <a:r>
              <a:rPr lang="en-US" sz="1400" b="0" i="0" u="none" strike="noStrike" dirty="0" err="1">
                <a:solidFill>
                  <a:srgbClr val="777777"/>
                </a:solidFill>
                <a:effectLst/>
                <a:latin typeface="Helvetica" pitchFamily="2" charset="0"/>
              </a:rPr>
              <a:t>Miziyaki</a:t>
            </a:r>
            <a:r>
              <a:rPr lang="en-US" sz="1400" b="0" i="0" u="none" strike="noStrike" dirty="0">
                <a:solidFill>
                  <a:srgbClr val="777777"/>
                </a:solidFill>
                <a:effectLst/>
                <a:latin typeface="Helvetica" pitchFamily="2" charset="0"/>
              </a:rPr>
              <a:t> (</a:t>
            </a:r>
            <a:r>
              <a:rPr lang="en-US" sz="1400" b="0" i="0" u="none" strike="noStrike" dirty="0" err="1">
                <a:solidFill>
                  <a:srgbClr val="777777"/>
                </a:solidFill>
                <a:effectLst/>
                <a:latin typeface="Helvetica" pitchFamily="2" charset="0"/>
              </a:rPr>
              <a:t>IJCLab</a:t>
            </a:r>
            <a:r>
              <a:rPr lang="en-US" sz="1400" b="0" i="0" u="none" strike="noStrike" dirty="0">
                <a:solidFill>
                  <a:srgbClr val="777777"/>
                </a:solidFill>
                <a:effectLst/>
                <a:latin typeface="Helvetica" pitchFamily="2" charset="0"/>
              </a:rPr>
              <a:t>)</a:t>
            </a:r>
            <a:endParaRPr lang="en-US" sz="1400" b="1" dirty="0">
              <a:solidFill>
                <a:srgbClr val="CB6D04"/>
              </a:solidFill>
              <a:latin typeface="Helvetica" pitchFamily="2" charset="0"/>
            </a:endParaRPr>
          </a:p>
          <a:p>
            <a:pPr lvl="1"/>
            <a:r>
              <a:rPr lang="en-US" b="1" i="0" u="none" strike="noStrike" dirty="0">
                <a:solidFill>
                  <a:srgbClr val="CB6D04"/>
                </a:solidFill>
                <a:effectLst/>
                <a:latin typeface="Helvetica" pitchFamily="2" charset="0"/>
              </a:rPr>
              <a:t>WG-2: Developments and experiences with emerging TEM- and TE-mode cavities: Spoke resonators and Crab cavities</a:t>
            </a:r>
          </a:p>
          <a:p>
            <a:pPr lvl="1"/>
            <a:r>
              <a:rPr lang="en-US" sz="1400" b="1" i="0" u="none" strike="noStrike" dirty="0">
                <a:solidFill>
                  <a:srgbClr val="777777"/>
                </a:solidFill>
                <a:effectLst/>
                <a:latin typeface="Helvetica" pitchFamily="2" charset="0"/>
              </a:rPr>
              <a:t>	Conveners:</a:t>
            </a:r>
            <a:r>
              <a:rPr lang="en-US" sz="1400" b="0" i="0" u="none" strike="noStrike" dirty="0">
                <a:solidFill>
                  <a:srgbClr val="777777"/>
                </a:solidFill>
                <a:effectLst/>
                <a:latin typeface="Helvetica" pitchFamily="2" charset="0"/>
              </a:rPr>
              <a:t> Jun Tamura (JAEA), Suba De Silva (ODU), David </a:t>
            </a:r>
            <a:r>
              <a:rPr lang="en-US" sz="1400" b="0" i="0" u="none" strike="noStrike" dirty="0" err="1">
                <a:solidFill>
                  <a:srgbClr val="777777"/>
                </a:solidFill>
                <a:effectLst/>
                <a:latin typeface="Helvetica" pitchFamily="2" charset="0"/>
              </a:rPr>
              <a:t>Longuevergne</a:t>
            </a:r>
            <a:r>
              <a:rPr lang="en-US" sz="1400" b="0" i="0" u="none" strike="noStrike" dirty="0">
                <a:solidFill>
                  <a:srgbClr val="777777"/>
                </a:solidFill>
                <a:effectLst/>
                <a:latin typeface="Helvetica" pitchFamily="2" charset="0"/>
              </a:rPr>
              <a:t> (</a:t>
            </a:r>
            <a:r>
              <a:rPr lang="en-US" sz="1400" b="0" i="0" u="none" strike="noStrike" dirty="0" err="1">
                <a:solidFill>
                  <a:srgbClr val="777777"/>
                </a:solidFill>
                <a:effectLst/>
                <a:latin typeface="Helvetica" pitchFamily="2" charset="0"/>
              </a:rPr>
              <a:t>IJCLab</a:t>
            </a:r>
            <a:r>
              <a:rPr lang="en-US" sz="1400" b="0" i="0" u="none" strike="noStrike" dirty="0">
                <a:solidFill>
                  <a:srgbClr val="777777"/>
                </a:solidFill>
                <a:effectLst/>
                <a:latin typeface="Helvetica" pitchFamily="2" charset="0"/>
              </a:rPr>
              <a:t>)</a:t>
            </a:r>
          </a:p>
          <a:p>
            <a:pPr lvl="1"/>
            <a:r>
              <a:rPr lang="en-US" b="1" i="0" u="none" strike="noStrike" dirty="0">
                <a:solidFill>
                  <a:srgbClr val="CB6D04"/>
                </a:solidFill>
                <a:effectLst/>
                <a:latin typeface="Helvetica" pitchFamily="2" charset="0"/>
              </a:rPr>
              <a:t>WG-3: Novel clean assembly techniques, in-situ mitigation, and recovery processes</a:t>
            </a:r>
          </a:p>
          <a:p>
            <a:pPr lvl="1"/>
            <a:r>
              <a:rPr lang="en-US" sz="1400" b="1" i="0" u="none" strike="noStrike" dirty="0">
                <a:solidFill>
                  <a:srgbClr val="777777"/>
                </a:solidFill>
                <a:effectLst/>
                <a:latin typeface="Helvetica" pitchFamily="2" charset="0"/>
              </a:rPr>
              <a:t>	Conveners:</a:t>
            </a:r>
            <a:r>
              <a:rPr lang="en-US" sz="1400" b="0" i="0" u="none" strike="noStrike" dirty="0">
                <a:solidFill>
                  <a:srgbClr val="777777"/>
                </a:solidFill>
                <a:effectLst/>
                <a:latin typeface="Helvetica" pitchFamily="2" charset="0"/>
              </a:rPr>
              <a:t> </a:t>
            </a:r>
            <a:r>
              <a:rPr lang="en-US" sz="1400" b="0" i="0" u="none" strike="noStrike" dirty="0" err="1">
                <a:solidFill>
                  <a:srgbClr val="777777"/>
                </a:solidFill>
                <a:effectLst/>
                <a:latin typeface="Helvetica" pitchFamily="2" charset="0"/>
              </a:rPr>
              <a:t>Naruhiko</a:t>
            </a:r>
            <a:r>
              <a:rPr lang="en-US" sz="1400" b="0" i="0" u="none" strike="noStrike" dirty="0">
                <a:solidFill>
                  <a:srgbClr val="777777"/>
                </a:solidFill>
                <a:effectLst/>
                <a:latin typeface="Helvetica" pitchFamily="2" charset="0"/>
              </a:rPr>
              <a:t> Sakamoto (RIKEN), Martina </a:t>
            </a:r>
            <a:r>
              <a:rPr lang="en-US" sz="1400" b="0" i="0" u="none" strike="noStrike" dirty="0" err="1">
                <a:solidFill>
                  <a:srgbClr val="777777"/>
                </a:solidFill>
                <a:effectLst/>
                <a:latin typeface="Helvetica" pitchFamily="2" charset="0"/>
              </a:rPr>
              <a:t>Martinello</a:t>
            </a:r>
            <a:r>
              <a:rPr lang="en-US" sz="1400" b="0" i="0" u="none" strike="noStrike" dirty="0">
                <a:solidFill>
                  <a:srgbClr val="777777"/>
                </a:solidFill>
                <a:effectLst/>
                <a:latin typeface="Helvetica" pitchFamily="2" charset="0"/>
              </a:rPr>
              <a:t> (SLAC), Enrico </a:t>
            </a:r>
            <a:r>
              <a:rPr lang="en-US" sz="1400" b="0" i="0" u="none" strike="noStrike" dirty="0" err="1">
                <a:solidFill>
                  <a:srgbClr val="777777"/>
                </a:solidFill>
                <a:effectLst/>
                <a:latin typeface="Helvetica" pitchFamily="2" charset="0"/>
              </a:rPr>
              <a:t>Cenni</a:t>
            </a:r>
            <a:r>
              <a:rPr lang="en-US" sz="1400" b="0" i="0" u="none" strike="noStrike" dirty="0">
                <a:solidFill>
                  <a:srgbClr val="777777"/>
                </a:solidFill>
                <a:effectLst/>
                <a:latin typeface="Helvetica" pitchFamily="2" charset="0"/>
              </a:rPr>
              <a:t> (CEA)</a:t>
            </a:r>
            <a:endParaRPr lang="en-US" sz="1400" b="1" i="0" u="none" strike="noStrike" dirty="0">
              <a:solidFill>
                <a:srgbClr val="CB6D04"/>
              </a:solidFill>
              <a:effectLst/>
              <a:latin typeface="Helvetica" pitchFamily="2" charset="0"/>
            </a:endParaRPr>
          </a:p>
          <a:p>
            <a:pPr lvl="1"/>
            <a:r>
              <a:rPr lang="en-US" b="1" i="0" u="none" strike="noStrike" dirty="0">
                <a:solidFill>
                  <a:srgbClr val="CB6D04"/>
                </a:solidFill>
                <a:effectLst/>
                <a:latin typeface="Helvetica" pitchFamily="2" charset="0"/>
              </a:rPr>
              <a:t>WG-4: Design, experience, and operation with high-beta/beta=1 cryomodules and sub-components</a:t>
            </a:r>
          </a:p>
          <a:p>
            <a:pPr lvl="1"/>
            <a:r>
              <a:rPr lang="en-US" sz="1400" b="1" i="0" u="none" strike="noStrike" dirty="0">
                <a:solidFill>
                  <a:srgbClr val="777777"/>
                </a:solidFill>
                <a:effectLst/>
                <a:latin typeface="Helvetica" pitchFamily="2" charset="0"/>
              </a:rPr>
              <a:t>	Conveners:</a:t>
            </a:r>
            <a:r>
              <a:rPr lang="en-US" sz="1400" b="0" i="0" u="none" strike="noStrike" dirty="0">
                <a:solidFill>
                  <a:srgbClr val="777777"/>
                </a:solidFill>
                <a:effectLst/>
                <a:latin typeface="Helvetica" pitchFamily="2" charset="0"/>
              </a:rPr>
              <a:t> Han Li (IASF), Serena </a:t>
            </a:r>
            <a:r>
              <a:rPr lang="en-US" sz="1400" b="0" i="0" u="none" strike="noStrike" dirty="0" err="1">
                <a:solidFill>
                  <a:srgbClr val="777777"/>
                </a:solidFill>
                <a:effectLst/>
                <a:latin typeface="Helvetica" pitchFamily="2" charset="0"/>
              </a:rPr>
              <a:t>Barbanotti</a:t>
            </a:r>
            <a:r>
              <a:rPr lang="en-US" sz="1400" b="0" i="0" u="none" strike="noStrike" dirty="0">
                <a:solidFill>
                  <a:srgbClr val="777777"/>
                </a:solidFill>
                <a:effectLst/>
                <a:latin typeface="Helvetica" pitchFamily="2" charset="0"/>
              </a:rPr>
              <a:t> (DESY), Dan </a:t>
            </a:r>
            <a:r>
              <a:rPr lang="en-US" sz="1400" b="0" i="0" u="none" strike="noStrike" dirty="0" err="1">
                <a:solidFill>
                  <a:srgbClr val="777777"/>
                </a:solidFill>
                <a:effectLst/>
                <a:latin typeface="Helvetica" pitchFamily="2" charset="0"/>
              </a:rPr>
              <a:t>Gonella</a:t>
            </a:r>
            <a:r>
              <a:rPr lang="en-US" sz="1400" b="0" i="0" u="none" strike="noStrike" dirty="0">
                <a:solidFill>
                  <a:srgbClr val="777777"/>
                </a:solidFill>
                <a:effectLst/>
                <a:latin typeface="Helvetica" pitchFamily="2" charset="0"/>
              </a:rPr>
              <a:t> (SLAC)</a:t>
            </a:r>
          </a:p>
          <a:p>
            <a:pPr lvl="1"/>
            <a:r>
              <a:rPr lang="en-US" b="1" i="0" u="none" strike="noStrike" dirty="0">
                <a:solidFill>
                  <a:srgbClr val="CB6D04"/>
                </a:solidFill>
                <a:effectLst/>
                <a:latin typeface="Helvetica" pitchFamily="2" charset="0"/>
              </a:rPr>
              <a:t>Hot topic discussion: Challenges for conduction-cooled SRF cavity technology</a:t>
            </a:r>
          </a:p>
          <a:p>
            <a:pPr lvl="1"/>
            <a:r>
              <a:rPr lang="en-US" sz="1400" b="0" i="0" u="none" strike="noStrike" dirty="0">
                <a:solidFill>
                  <a:srgbClr val="555555"/>
                </a:solidFill>
                <a:effectLst/>
                <a:latin typeface="Helvetica" pitchFamily="2" charset="0"/>
              </a:rPr>
              <a:t> 	</a:t>
            </a:r>
            <a:r>
              <a:rPr lang="en-US" sz="1400" b="1" i="0" u="none" strike="noStrike" dirty="0">
                <a:solidFill>
                  <a:srgbClr val="777777"/>
                </a:solidFill>
                <a:effectLst/>
                <a:latin typeface="Helvetica" pitchFamily="2" charset="0"/>
              </a:rPr>
              <a:t>Conveners:</a:t>
            </a:r>
            <a:r>
              <a:rPr lang="en-US" sz="1400" b="0" i="0" u="none" strike="noStrike" dirty="0">
                <a:solidFill>
                  <a:srgbClr val="777777"/>
                </a:solidFill>
                <a:effectLst/>
                <a:latin typeface="Helvetica" pitchFamily="2" charset="0"/>
              </a:rPr>
              <a:t> Akira Yamamoto (KEK),  Gianluigi </a:t>
            </a:r>
            <a:r>
              <a:rPr lang="en-US" sz="1400" b="0" i="0" u="none" strike="noStrike" dirty="0" err="1">
                <a:solidFill>
                  <a:srgbClr val="777777"/>
                </a:solidFill>
                <a:effectLst/>
                <a:latin typeface="Helvetica" pitchFamily="2" charset="0"/>
              </a:rPr>
              <a:t>Ciovati</a:t>
            </a:r>
            <a:r>
              <a:rPr lang="en-US" sz="1400" b="0" i="0" u="none" strike="noStrike" dirty="0">
                <a:solidFill>
                  <a:srgbClr val="777777"/>
                </a:solidFill>
                <a:effectLst/>
                <a:latin typeface="Helvetica" pitchFamily="2" charset="0"/>
              </a:rPr>
              <a:t> (</a:t>
            </a:r>
            <a:r>
              <a:rPr lang="en-US" sz="1400" b="0" i="0" u="none" strike="noStrike" dirty="0" err="1">
                <a:solidFill>
                  <a:srgbClr val="777777"/>
                </a:solidFill>
                <a:effectLst/>
                <a:latin typeface="Helvetica" pitchFamily="2" charset="0"/>
              </a:rPr>
              <a:t>JLab</a:t>
            </a:r>
            <a:r>
              <a:rPr lang="en-US" sz="1400" b="0" i="0" u="none" strike="noStrike" dirty="0">
                <a:solidFill>
                  <a:srgbClr val="777777"/>
                </a:solidFill>
                <a:effectLst/>
                <a:latin typeface="Helvetica" pitchFamily="2" charset="0"/>
              </a:rPr>
              <a:t>), Jens Knobloch (HZB/Universität Siegen) </a:t>
            </a:r>
            <a:endParaRPr lang="en-US" sz="1400" dirty="0">
              <a:latin typeface="Helvetica" pitchFamily="2" charset="0"/>
            </a:endParaRPr>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p:txBody>
          <a:bodyPr/>
          <a:lstStyle/>
          <a:p>
            <a:r>
              <a:rPr lang="en-US" dirty="0"/>
              <a:t>Working groups and Hot Topic</a:t>
            </a:r>
          </a:p>
        </p:txBody>
      </p:sp>
      <p:sp>
        <p:nvSpPr>
          <p:cNvPr id="2" name="Date Placeholder 3">
            <a:extLst>
              <a:ext uri="{FF2B5EF4-FFF2-40B4-BE49-F238E27FC236}">
                <a16:creationId xmlns:a16="http://schemas.microsoft.com/office/drawing/2014/main" id="{DAACAD2C-C068-9024-CB0F-D7B2CCADD216}"/>
              </a:ext>
            </a:extLst>
          </p:cNvPr>
          <p:cNvSpPr>
            <a:spLocks noGrp="1"/>
          </p:cNvSpPr>
          <p:nvPr>
            <p:ph type="dt" sz="half" idx="2"/>
          </p:nvPr>
        </p:nvSpPr>
        <p:spPr>
          <a:xfrm>
            <a:off x="736827" y="4878161"/>
            <a:ext cx="675368" cy="180975"/>
          </a:xfrm>
        </p:spPr>
        <p:txBody>
          <a:bodyPr/>
          <a:lstStyle/>
          <a:p>
            <a:pPr>
              <a:spcAft>
                <a:spcPts val="600"/>
              </a:spcAft>
              <a:defRPr/>
            </a:pPr>
            <a:fld id="{57ADAB69-348E-2C41-AF41-E98D046040A4}" type="datetime1">
              <a:rPr lang="en-US" smtClean="0"/>
              <a:pPr>
                <a:spcAft>
                  <a:spcPts val="600"/>
                </a:spcAft>
                <a:defRPr/>
              </a:pPr>
              <a:t>12/4/23</a:t>
            </a:fld>
            <a:endParaRPr lang="en-US" dirty="0"/>
          </a:p>
        </p:txBody>
      </p:sp>
      <p:sp>
        <p:nvSpPr>
          <p:cNvPr id="3" name="Footer Placeholder 4">
            <a:extLst>
              <a:ext uri="{FF2B5EF4-FFF2-40B4-BE49-F238E27FC236}">
                <a16:creationId xmlns:a16="http://schemas.microsoft.com/office/drawing/2014/main" id="{BF783691-AFA4-A130-D64C-C6610FD10989}"/>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
        <p:nvSpPr>
          <p:cNvPr id="6" name="Slide Number Placeholder 5">
            <a:extLst>
              <a:ext uri="{FF2B5EF4-FFF2-40B4-BE49-F238E27FC236}">
                <a16:creationId xmlns:a16="http://schemas.microsoft.com/office/drawing/2014/main" id="{5C27EBD3-4922-9C3B-3B3D-31632C2361A7}"/>
              </a:ext>
            </a:extLst>
          </p:cNvPr>
          <p:cNvSpPr>
            <a:spLocks noGrp="1"/>
          </p:cNvSpPr>
          <p:nvPr>
            <p:ph type="sldNum" sz="quarter" idx="4"/>
          </p:nvPr>
        </p:nvSpPr>
        <p:spPr>
          <a:xfrm>
            <a:off x="222250" y="4878161"/>
            <a:ext cx="414338" cy="177964"/>
          </a:xfrm>
        </p:spPr>
        <p:txBody>
          <a:bodyPr/>
          <a:lstStyle/>
          <a:p>
            <a:pPr>
              <a:spcAft>
                <a:spcPts val="600"/>
              </a:spcAft>
              <a:defRPr/>
            </a:pPr>
            <a:fld id="{148C009B-CB69-E04A-B9B3-34B26D69E9CF}" type="slidenum">
              <a:rPr lang="en-US" smtClean="0"/>
              <a:pPr>
                <a:spcAft>
                  <a:spcPts val="600"/>
                </a:spcAft>
                <a:defRPr/>
              </a:pPr>
              <a:t>3</a:t>
            </a:fld>
            <a:endParaRPr lang="en-US" dirty="0"/>
          </a:p>
        </p:txBody>
      </p:sp>
    </p:spTree>
    <p:extLst>
      <p:ext uri="{BB962C8B-B14F-4D97-AF65-F5344CB8AC3E}">
        <p14:creationId xmlns:p14="http://schemas.microsoft.com/office/powerpoint/2010/main" val="278826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Special seminars on Friday</a:t>
            </a:r>
          </a:p>
        </p:txBody>
      </p:sp>
      <p:sp>
        <p:nvSpPr>
          <p:cNvPr id="7" name="TextBox 6">
            <a:extLst>
              <a:ext uri="{FF2B5EF4-FFF2-40B4-BE49-F238E27FC236}">
                <a16:creationId xmlns:a16="http://schemas.microsoft.com/office/drawing/2014/main" id="{0D6FF1A5-6DC9-D2EB-4D99-C71A9F5B53A1}"/>
              </a:ext>
            </a:extLst>
          </p:cNvPr>
          <p:cNvSpPr txBox="1"/>
          <p:nvPr/>
        </p:nvSpPr>
        <p:spPr>
          <a:xfrm>
            <a:off x="59376" y="509722"/>
            <a:ext cx="9013370" cy="4278094"/>
          </a:xfrm>
          <a:prstGeom prst="rect">
            <a:avLst/>
          </a:prstGeom>
          <a:noFill/>
        </p:spPr>
        <p:txBody>
          <a:bodyPr wrap="square" lIns="91440" tIns="45720" rIns="91440" bIns="45720" anchor="t">
            <a:spAutoFit/>
          </a:bodyPr>
          <a:lstStyle/>
          <a:p>
            <a:pPr algn="l"/>
            <a:r>
              <a:rPr lang="en-US" sz="1600" b="1" i="0" u="none" strike="noStrike" dirty="0">
                <a:solidFill>
                  <a:srgbClr val="CB6D04"/>
                </a:solidFill>
                <a:effectLst/>
                <a:latin typeface="Helvetica" pitchFamily="2" charset="0"/>
              </a:rPr>
              <a:t>Special Seminar 1: The science of FRIB: From the nuclear many-body challenge to the origin of the elements in the Universe</a:t>
            </a:r>
          </a:p>
          <a:p>
            <a:r>
              <a:rPr lang="en-US" sz="1600" b="1" i="0" u="none" strike="noStrike" dirty="0">
                <a:solidFill>
                  <a:srgbClr val="777777"/>
                </a:solidFill>
                <a:effectLst/>
                <a:latin typeface="Helvetica"/>
              </a:rPr>
              <a:t>Speaker:</a:t>
            </a:r>
            <a:r>
              <a:rPr lang="en-US" sz="1600" b="0" i="0" u="none" strike="noStrike" dirty="0">
                <a:solidFill>
                  <a:srgbClr val="777777"/>
                </a:solidFill>
                <a:effectLst/>
                <a:latin typeface="Helvetica"/>
              </a:rPr>
              <a:t> Prof. Alexandra Gade (MSU)</a:t>
            </a:r>
          </a:p>
          <a:p>
            <a:pPr algn="just"/>
            <a:r>
              <a:rPr lang="en-US" sz="1200" dirty="0">
                <a:solidFill>
                  <a:srgbClr val="777777"/>
                </a:solidFill>
                <a:latin typeface="Helvetica"/>
              </a:rPr>
              <a:t>   </a:t>
            </a:r>
            <a:r>
              <a:rPr lang="en-US" sz="1200" b="0" i="0" u="none" strike="noStrike" dirty="0">
                <a:solidFill>
                  <a:srgbClr val="777777"/>
                </a:solidFill>
                <a:effectLst/>
                <a:latin typeface="Helvetica"/>
              </a:rPr>
              <a:t>There are approximately 300 stable and 3,000 known unstable (rare) isotopes. Estimates are that over 7,000 different isotopes are bound by the nuclear force. It is now recognized that the properties of many yet undiscovered rare isotopes hold the key to understanding how to develop a comprehensive and predictive model of atomic nuclei, to accurately model a variety of astrophysical environments, and to understand the origin and history of elements in the Universe. Some of these isotopes also offer the possibility to study nature's underlying fundamental symmetries and to explore new societal applications of rare isotopes. This presentation will give a glimpse of the opportunities that arise at the Facility for Rare Isotope Beams (FRIB) that started operations at Michigan State University in 2022.</a:t>
            </a:r>
          </a:p>
          <a:p>
            <a:pPr algn="l"/>
            <a:r>
              <a:rPr lang="en-US" sz="1600" b="1" i="0" u="none" strike="noStrike" dirty="0">
                <a:solidFill>
                  <a:srgbClr val="CB6D04"/>
                </a:solidFill>
                <a:effectLst/>
                <a:latin typeface="Helvetica" pitchFamily="2" charset="0"/>
              </a:rPr>
              <a:t>Special Seminar 2: SRF technology for Quantum Computing and Dark Matter Searches</a:t>
            </a:r>
          </a:p>
          <a:p>
            <a:r>
              <a:rPr lang="en-US" sz="1600" b="1" i="0" u="none" strike="noStrike" dirty="0">
                <a:solidFill>
                  <a:srgbClr val="777777"/>
                </a:solidFill>
                <a:effectLst/>
                <a:latin typeface="Helvetica"/>
              </a:rPr>
              <a:t>Speaker:</a:t>
            </a:r>
            <a:r>
              <a:rPr lang="en-US" sz="1600" b="0" i="0" u="none" strike="noStrike" dirty="0">
                <a:solidFill>
                  <a:srgbClr val="777777"/>
                </a:solidFill>
                <a:effectLst/>
                <a:latin typeface="Helvetica"/>
              </a:rPr>
              <a:t> Dr. David Van Zanten (Fermilab)</a:t>
            </a:r>
          </a:p>
          <a:p>
            <a:pPr algn="just"/>
            <a:r>
              <a:rPr lang="en-US" sz="1200" dirty="0">
                <a:solidFill>
                  <a:srgbClr val="777777"/>
                </a:solidFill>
                <a:latin typeface="Helvetica"/>
              </a:rPr>
              <a:t>    </a:t>
            </a:r>
            <a:r>
              <a:rPr lang="en-US" sz="1200" b="0" i="0" u="none" strike="noStrike" dirty="0">
                <a:solidFill>
                  <a:srgbClr val="777777"/>
                </a:solidFill>
                <a:effectLst/>
                <a:latin typeface="Helvetica"/>
              </a:rPr>
              <a:t>Quantum information science is no longer a field of uniquely theoretical endeavors. Current state-of-the-art quantum hardware is capable of processing shallow algorithms and nearly reaches the domain where classical computing will struggle. In addition to the increase in performance, the last decade has shown a broadening of applications well beyond the typical mantra of the programmable quantum processor. A telling example is the use of quantum states for the detection of particles and Dark Matter searches. Despite the advancements of the last decade, there is still ample room for new experiments and a pressing need for improvements. Adopting elements from Superconducting Radiofrequency technologies will help to push the frontier of this field. In this talk I will introduce the concepts of Quantum Information science and discuss why the field would benefit from SRF technologies and how the combination of SRF technologies and Quantum Information science leads to new enabling technologies for example for Dark Matter searches.</a:t>
            </a:r>
          </a:p>
        </p:txBody>
      </p:sp>
      <p:sp>
        <p:nvSpPr>
          <p:cNvPr id="2" name="Date Placeholder 3">
            <a:extLst>
              <a:ext uri="{FF2B5EF4-FFF2-40B4-BE49-F238E27FC236}">
                <a16:creationId xmlns:a16="http://schemas.microsoft.com/office/drawing/2014/main" id="{84FCC22C-C887-C8FA-5A7E-59BB9800505C}"/>
              </a:ext>
            </a:extLst>
          </p:cNvPr>
          <p:cNvSpPr>
            <a:spLocks noGrp="1"/>
          </p:cNvSpPr>
          <p:nvPr>
            <p:ph type="dt" sz="half" idx="2"/>
          </p:nvPr>
        </p:nvSpPr>
        <p:spPr>
          <a:xfrm>
            <a:off x="736827" y="4878161"/>
            <a:ext cx="675368" cy="180975"/>
          </a:xfrm>
        </p:spPr>
        <p:txBody>
          <a:bodyPr/>
          <a:lstStyle/>
          <a:p>
            <a:pPr>
              <a:spcAft>
                <a:spcPts val="600"/>
              </a:spcAft>
              <a:defRPr/>
            </a:pPr>
            <a:fld id="{57ADAB69-348E-2C41-AF41-E98D046040A4}" type="datetime1">
              <a:rPr lang="en-US" smtClean="0"/>
              <a:pPr>
                <a:spcAft>
                  <a:spcPts val="600"/>
                </a:spcAft>
                <a:defRPr/>
              </a:pPr>
              <a:t>12/4/23</a:t>
            </a:fld>
            <a:endParaRPr lang="en-US" dirty="0"/>
          </a:p>
        </p:txBody>
      </p:sp>
      <p:sp>
        <p:nvSpPr>
          <p:cNvPr id="3" name="Footer Placeholder 4">
            <a:extLst>
              <a:ext uri="{FF2B5EF4-FFF2-40B4-BE49-F238E27FC236}">
                <a16:creationId xmlns:a16="http://schemas.microsoft.com/office/drawing/2014/main" id="{18910E5B-028E-26BD-748E-2B6453D74254}"/>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
        <p:nvSpPr>
          <p:cNvPr id="5" name="Slide Number Placeholder 5">
            <a:extLst>
              <a:ext uri="{FF2B5EF4-FFF2-40B4-BE49-F238E27FC236}">
                <a16:creationId xmlns:a16="http://schemas.microsoft.com/office/drawing/2014/main" id="{4B2C17C0-9B43-E03E-2805-A2F669A24EE4}"/>
              </a:ext>
            </a:extLst>
          </p:cNvPr>
          <p:cNvSpPr>
            <a:spLocks noGrp="1"/>
          </p:cNvSpPr>
          <p:nvPr>
            <p:ph type="sldNum" sz="quarter" idx="4"/>
          </p:nvPr>
        </p:nvSpPr>
        <p:spPr>
          <a:xfrm>
            <a:off x="222250" y="4878161"/>
            <a:ext cx="414338" cy="177964"/>
          </a:xfrm>
        </p:spPr>
        <p:txBody>
          <a:bodyPr/>
          <a:lstStyle/>
          <a:p>
            <a:pPr>
              <a:spcAft>
                <a:spcPts val="600"/>
              </a:spcAft>
              <a:defRPr/>
            </a:pPr>
            <a:fld id="{148C009B-CB69-E04A-B9B3-34B26D69E9CF}" type="slidenum">
              <a:rPr lang="en-US" smtClean="0"/>
              <a:pPr>
                <a:spcAft>
                  <a:spcPts val="600"/>
                </a:spcAft>
                <a:defRPr/>
              </a:pPr>
              <a:t>4</a:t>
            </a:fld>
            <a:endParaRPr lang="en-US" dirty="0"/>
          </a:p>
        </p:txBody>
      </p:sp>
    </p:spTree>
    <p:extLst>
      <p:ext uri="{BB962C8B-B14F-4D97-AF65-F5344CB8AC3E}">
        <p14:creationId xmlns:p14="http://schemas.microsoft.com/office/powerpoint/2010/main" val="34419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sz="half" idx="13"/>
          </p:nvPr>
        </p:nvSpPr>
        <p:spPr>
          <a:xfrm>
            <a:off x="228601" y="728664"/>
            <a:ext cx="4206240" cy="730536"/>
          </a:xfrm>
        </p:spPr>
        <p:txBody>
          <a:bodyPr>
            <a:normAutofit/>
          </a:bodyPr>
          <a:lstStyle/>
          <a:p>
            <a:pPr lvl="1"/>
            <a:r>
              <a:rPr lang="en-US" sz="1800" dirty="0"/>
              <a:t>See the indico webpage: </a:t>
            </a:r>
            <a:r>
              <a:rPr lang="en-US" sz="1800" dirty="0">
                <a:hlinkClick r:id="rId2"/>
              </a:rPr>
              <a:t>https://indico.fnal.gov/event/60446/</a:t>
            </a:r>
            <a:endParaRPr lang="en-US" sz="1800" dirty="0"/>
          </a:p>
          <a:p>
            <a:pPr lvl="1"/>
            <a:endParaRPr lang="en-US" sz="1800" dirty="0"/>
          </a:p>
        </p:txBody>
      </p:sp>
      <p:pic>
        <p:nvPicPr>
          <p:cNvPr id="3074" name="Picture 2" descr="Qr code&#10;&#10;Description automatically generated">
            <a:extLst>
              <a:ext uri="{FF2B5EF4-FFF2-40B4-BE49-F238E27FC236}">
                <a16:creationId xmlns:a16="http://schemas.microsoft.com/office/drawing/2014/main" id="{AA669950-A6F8-9CC0-E6E3-197A00BC58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37476" y="728663"/>
            <a:ext cx="2725341" cy="2725341"/>
          </a:xfrm>
          <a:prstGeom prst="rect">
            <a:avLst/>
          </a:prstGeom>
          <a:solidFill>
            <a:srgbClr val="FFFFFF"/>
          </a:solidFill>
        </p:spPr>
      </p:pic>
      <p:sp>
        <p:nvSpPr>
          <p:cNvPr id="3086" name="Text Placeholder 3">
            <a:extLst>
              <a:ext uri="{FF2B5EF4-FFF2-40B4-BE49-F238E27FC236}">
                <a16:creationId xmlns:a16="http://schemas.microsoft.com/office/drawing/2014/main" id="{AA77429F-5EEC-9BAB-C134-8910C1C2474E}"/>
              </a:ext>
            </a:extLst>
          </p:cNvPr>
          <p:cNvSpPr>
            <a:spLocks noGrp="1"/>
          </p:cNvSpPr>
          <p:nvPr>
            <p:ph type="body" sz="half" idx="16"/>
          </p:nvPr>
        </p:nvSpPr>
        <p:spPr>
          <a:xfrm>
            <a:off x="228601" y="1440741"/>
            <a:ext cx="4617710" cy="2725341"/>
          </a:xfrm>
        </p:spPr>
        <p:txBody>
          <a:bodyPr/>
          <a:lstStyle/>
          <a:p>
            <a:pPr lvl="1"/>
            <a:r>
              <a:rPr lang="en-US" sz="1700" dirty="0">
                <a:solidFill>
                  <a:schemeClr val="accent6">
                    <a:lumMod val="50000"/>
                  </a:schemeClr>
                </a:solidFill>
              </a:rPr>
              <a:t> Wi-Fi information</a:t>
            </a:r>
          </a:p>
          <a:p>
            <a:pPr marL="800100" lvl="1" indent="-342900">
              <a:buFont typeface="+mj-lt"/>
              <a:buAutoNum type="arabicPeriod"/>
            </a:pPr>
            <a:r>
              <a:rPr lang="en-US" sz="1700" dirty="0">
                <a:solidFill>
                  <a:schemeClr val="accent6">
                    <a:lumMod val="50000"/>
                  </a:schemeClr>
                </a:solidFill>
              </a:rPr>
              <a:t>Connect to "guest“</a:t>
            </a:r>
          </a:p>
          <a:p>
            <a:pPr marL="800100" lvl="1" indent="-342900">
              <a:buFont typeface="+mj-lt"/>
              <a:buAutoNum type="arabicPeriod"/>
            </a:pPr>
            <a:r>
              <a:rPr lang="en-US" sz="1700" dirty="0">
                <a:solidFill>
                  <a:schemeClr val="accent6">
                    <a:lumMod val="50000"/>
                  </a:schemeClr>
                </a:solidFill>
              </a:rPr>
              <a:t>Complete the self-registration form. </a:t>
            </a:r>
          </a:p>
          <a:p>
            <a:pPr marL="800100" lvl="1" indent="-342900">
              <a:buFont typeface="+mj-lt"/>
              <a:buAutoNum type="arabicPeriod"/>
            </a:pPr>
            <a:r>
              <a:rPr lang="en-US" sz="1700" dirty="0">
                <a:solidFill>
                  <a:schemeClr val="accent6">
                    <a:lumMod val="50000"/>
                  </a:schemeClr>
                </a:solidFill>
              </a:rPr>
              <a:t>Click the "Log-In" button to connect to the Visitors network. </a:t>
            </a:r>
          </a:p>
          <a:p>
            <a:pPr marL="800100" lvl="1" indent="-342900">
              <a:buFont typeface="+mj-lt"/>
              <a:buAutoNum type="arabicPeriod"/>
            </a:pPr>
            <a:r>
              <a:rPr lang="en-US" sz="1700" dirty="0">
                <a:solidFill>
                  <a:schemeClr val="accent6">
                    <a:lumMod val="50000"/>
                  </a:schemeClr>
                </a:solidFill>
              </a:rPr>
              <a:t>Check your e-mail with the subject "CONFIRMATION REQUIRED" and confirm your registration. You will be granted access for 1 week.</a:t>
            </a:r>
          </a:p>
        </p:txBody>
      </p:sp>
      <p:sp>
        <p:nvSpPr>
          <p:cNvPr id="3089" name="Date Placeholder 5">
            <a:extLst>
              <a:ext uri="{FF2B5EF4-FFF2-40B4-BE49-F238E27FC236}">
                <a16:creationId xmlns:a16="http://schemas.microsoft.com/office/drawing/2014/main" id="{0975D264-1C0C-DEF4-5C8F-4D9B6D1737A9}"/>
              </a:ext>
            </a:extLst>
          </p:cNvPr>
          <p:cNvSpPr>
            <a:spLocks noGrp="1"/>
          </p:cNvSpPr>
          <p:nvPr>
            <p:ph type="dt" sz="half" idx="2"/>
          </p:nvPr>
        </p:nvSpPr>
        <p:spPr>
          <a:xfrm>
            <a:off x="736827" y="4878161"/>
            <a:ext cx="675368" cy="180975"/>
          </a:xfrm>
        </p:spPr>
        <p:txBody>
          <a:bodyPr/>
          <a:lstStyle/>
          <a:p>
            <a:pPr>
              <a:spcAft>
                <a:spcPts val="600"/>
              </a:spcAft>
              <a:defRPr/>
            </a:pPr>
            <a:fld id="{B099EE7B-C01A-E94A-AA76-2F04CF97FC05}" type="datetime1">
              <a:rPr lang="en-US" smtClean="0"/>
              <a:pPr>
                <a:spcAft>
                  <a:spcPts val="600"/>
                </a:spcAft>
                <a:defRPr/>
              </a:pPr>
              <a:t>12/4/23</a:t>
            </a:fld>
            <a:endParaRPr lang="en-US"/>
          </a:p>
        </p:txBody>
      </p:sp>
      <p:sp>
        <p:nvSpPr>
          <p:cNvPr id="3087" name="Slide Number Placeholder 7">
            <a:extLst>
              <a:ext uri="{FF2B5EF4-FFF2-40B4-BE49-F238E27FC236}">
                <a16:creationId xmlns:a16="http://schemas.microsoft.com/office/drawing/2014/main" id="{3B2E7C99-3F4F-FC87-6BE0-B86BD3560324}"/>
              </a:ext>
            </a:extLst>
          </p:cNvPr>
          <p:cNvSpPr>
            <a:spLocks noGrp="1"/>
          </p:cNvSpPr>
          <p:nvPr>
            <p:ph type="sldNum" sz="quarter" idx="4"/>
          </p:nvPr>
        </p:nvSpPr>
        <p:spPr>
          <a:xfrm>
            <a:off x="222250" y="4878161"/>
            <a:ext cx="414338" cy="177964"/>
          </a:xfrm>
        </p:spPr>
        <p:txBody>
          <a:bodyPr/>
          <a:lstStyle/>
          <a:p>
            <a:pPr>
              <a:spcAft>
                <a:spcPts val="600"/>
              </a:spcAft>
              <a:defRPr/>
            </a:pPr>
            <a:fld id="{148C009B-CB69-E04A-B9B3-34B26D69E9CF}" type="slidenum">
              <a:rPr lang="en-US" smtClean="0"/>
              <a:pPr>
                <a:spcAft>
                  <a:spcPts val="600"/>
                </a:spcAft>
                <a:defRPr/>
              </a:pPr>
              <a:t>5</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88814"/>
            <a:ext cx="8686800" cy="320908"/>
          </a:xfrm>
        </p:spPr>
        <p:txBody>
          <a:bodyPr anchor="b">
            <a:normAutofit/>
          </a:bodyPr>
          <a:lstStyle/>
          <a:p>
            <a:pPr>
              <a:lnSpc>
                <a:spcPct val="90000"/>
              </a:lnSpc>
            </a:pPr>
            <a:r>
              <a:rPr lang="en-US"/>
              <a:t>Program</a:t>
            </a:r>
          </a:p>
        </p:txBody>
      </p:sp>
      <p:sp>
        <p:nvSpPr>
          <p:cNvPr id="7" name="Footer Placeholder 4">
            <a:extLst>
              <a:ext uri="{FF2B5EF4-FFF2-40B4-BE49-F238E27FC236}">
                <a16:creationId xmlns:a16="http://schemas.microsoft.com/office/drawing/2014/main" id="{F8646D2A-5422-BE41-4DEF-67C0839FC45F}"/>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Tree>
    <p:extLst>
      <p:ext uri="{BB962C8B-B14F-4D97-AF65-F5344CB8AC3E}">
        <p14:creationId xmlns:p14="http://schemas.microsoft.com/office/powerpoint/2010/main" val="39013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idx="1"/>
          </p:nvPr>
        </p:nvSpPr>
        <p:spPr>
          <a:xfrm>
            <a:off x="228603" y="728664"/>
            <a:ext cx="3585305" cy="3794522"/>
          </a:xfrm>
        </p:spPr>
        <p:txBody>
          <a:bodyPr/>
          <a:lstStyle/>
          <a:p>
            <a:pPr lvl="1"/>
            <a:r>
              <a:rPr lang="en-US" dirty="0"/>
              <a:t>Please enter and exit Wilson Hall through the entrance on the ground floor</a:t>
            </a:r>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p:txBody>
          <a:bodyPr/>
          <a:lstStyle/>
          <a:p>
            <a:r>
              <a:rPr lang="en-US" dirty="0"/>
              <a:t>Main entrance</a:t>
            </a:r>
          </a:p>
        </p:txBody>
      </p:sp>
      <p:pic>
        <p:nvPicPr>
          <p:cNvPr id="2" name="Picture 1">
            <a:extLst>
              <a:ext uri="{FF2B5EF4-FFF2-40B4-BE49-F238E27FC236}">
                <a16:creationId xmlns:a16="http://schemas.microsoft.com/office/drawing/2014/main" id="{23BD15B1-DD00-2DE7-BC7C-CC7B39DF827A}"/>
              </a:ext>
            </a:extLst>
          </p:cNvPr>
          <p:cNvPicPr>
            <a:picLocks noChangeAspect="1"/>
          </p:cNvPicPr>
          <p:nvPr/>
        </p:nvPicPr>
        <p:blipFill>
          <a:blip r:embed="rId2"/>
          <a:stretch>
            <a:fillRect/>
          </a:stretch>
        </p:blipFill>
        <p:spPr>
          <a:xfrm>
            <a:off x="3683071" y="555481"/>
            <a:ext cx="5232329" cy="3859355"/>
          </a:xfrm>
          <a:prstGeom prst="rect">
            <a:avLst/>
          </a:prstGeom>
        </p:spPr>
      </p:pic>
      <p:sp>
        <p:nvSpPr>
          <p:cNvPr id="7" name="Date Placeholder 5">
            <a:extLst>
              <a:ext uri="{FF2B5EF4-FFF2-40B4-BE49-F238E27FC236}">
                <a16:creationId xmlns:a16="http://schemas.microsoft.com/office/drawing/2014/main" id="{659C1ACC-B4BF-C4EE-539D-75087A049709}"/>
              </a:ext>
            </a:extLst>
          </p:cNvPr>
          <p:cNvSpPr>
            <a:spLocks noGrp="1"/>
          </p:cNvSpPr>
          <p:nvPr>
            <p:ph type="dt" sz="half" idx="2"/>
          </p:nvPr>
        </p:nvSpPr>
        <p:spPr>
          <a:xfrm>
            <a:off x="736827" y="4878161"/>
            <a:ext cx="675368" cy="180975"/>
          </a:xfrm>
        </p:spPr>
        <p:txBody>
          <a:bodyPr/>
          <a:lstStyle/>
          <a:p>
            <a:pPr>
              <a:spcAft>
                <a:spcPts val="600"/>
              </a:spcAft>
              <a:defRPr/>
            </a:pPr>
            <a:fld id="{B099EE7B-C01A-E94A-AA76-2F04CF97FC05}" type="datetime1">
              <a:rPr lang="en-US" smtClean="0"/>
              <a:pPr>
                <a:spcAft>
                  <a:spcPts val="600"/>
                </a:spcAft>
                <a:defRPr/>
              </a:pPr>
              <a:t>12/4/23</a:t>
            </a:fld>
            <a:endParaRPr lang="en-US" dirty="0"/>
          </a:p>
        </p:txBody>
      </p:sp>
      <p:sp>
        <p:nvSpPr>
          <p:cNvPr id="8" name="Slide Number Placeholder 7">
            <a:extLst>
              <a:ext uri="{FF2B5EF4-FFF2-40B4-BE49-F238E27FC236}">
                <a16:creationId xmlns:a16="http://schemas.microsoft.com/office/drawing/2014/main" id="{5A47C9B8-5DA9-FEFA-E749-B05708A9CCCC}"/>
              </a:ext>
            </a:extLst>
          </p:cNvPr>
          <p:cNvSpPr>
            <a:spLocks noGrp="1"/>
          </p:cNvSpPr>
          <p:nvPr>
            <p:ph type="sldNum" sz="quarter" idx="4"/>
          </p:nvPr>
        </p:nvSpPr>
        <p:spPr>
          <a:xfrm>
            <a:off x="222250" y="4878161"/>
            <a:ext cx="414338" cy="177964"/>
          </a:xfrm>
        </p:spPr>
        <p:txBody>
          <a:bodyPr/>
          <a:lstStyle/>
          <a:p>
            <a:pPr>
              <a:spcAft>
                <a:spcPts val="600"/>
              </a:spcAft>
              <a:defRPr/>
            </a:pPr>
            <a:fld id="{148C009B-CB69-E04A-B9B3-34B26D69E9CF}" type="slidenum">
              <a:rPr lang="en-US" smtClean="0"/>
              <a:pPr>
                <a:spcAft>
                  <a:spcPts val="600"/>
                </a:spcAft>
                <a:defRPr/>
              </a:pPr>
              <a:t>6</a:t>
            </a:fld>
            <a:endParaRPr lang="en-US"/>
          </a:p>
        </p:txBody>
      </p:sp>
      <p:sp>
        <p:nvSpPr>
          <p:cNvPr id="9" name="Footer Placeholder 4">
            <a:extLst>
              <a:ext uri="{FF2B5EF4-FFF2-40B4-BE49-F238E27FC236}">
                <a16:creationId xmlns:a16="http://schemas.microsoft.com/office/drawing/2014/main" id="{2E1BD50C-DECF-4ED8-C096-CC1F13B80908}"/>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
        <p:nvSpPr>
          <p:cNvPr id="3" name="Text Placeholder 3">
            <a:extLst>
              <a:ext uri="{FF2B5EF4-FFF2-40B4-BE49-F238E27FC236}">
                <a16:creationId xmlns:a16="http://schemas.microsoft.com/office/drawing/2014/main" id="{E4126227-85F0-7BD0-7D52-D0695A28551F}"/>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414601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46C97D-DEC1-2DB8-A1DB-028451A35C6B}"/>
              </a:ext>
            </a:extLst>
          </p:cNvPr>
          <p:cNvSpPr>
            <a:spLocks noGrp="1"/>
          </p:cNvSpPr>
          <p:nvPr>
            <p:ph type="body" sz="half" idx="2"/>
          </p:nvPr>
        </p:nvSpPr>
        <p:spPr>
          <a:xfrm>
            <a:off x="228600" y="719138"/>
            <a:ext cx="2880360" cy="3767007"/>
          </a:xfrm>
        </p:spPr>
        <p:txBody>
          <a:bodyPr>
            <a:normAutofit/>
          </a:bodyPr>
          <a:lstStyle/>
          <a:p>
            <a:pPr lvl="1"/>
            <a:r>
              <a:rPr lang="en-US" sz="1600" dirty="0">
                <a:solidFill>
                  <a:srgbClr val="505050"/>
                </a:solidFill>
              </a:rPr>
              <a:t>Plenaries will be in Ramsey auditorium</a:t>
            </a:r>
          </a:p>
        </p:txBody>
      </p:sp>
      <p:pic>
        <p:nvPicPr>
          <p:cNvPr id="3" name="Picture 2">
            <a:extLst>
              <a:ext uri="{FF2B5EF4-FFF2-40B4-BE49-F238E27FC236}">
                <a16:creationId xmlns:a16="http://schemas.microsoft.com/office/drawing/2014/main" id="{A5C2A2FF-2C5F-91BA-FB45-E58CCEF7891E}"/>
              </a:ext>
            </a:extLst>
          </p:cNvPr>
          <p:cNvPicPr>
            <a:picLocks noChangeAspect="1"/>
          </p:cNvPicPr>
          <p:nvPr/>
        </p:nvPicPr>
        <p:blipFill>
          <a:blip r:embed="rId2"/>
          <a:stretch>
            <a:fillRect/>
          </a:stretch>
        </p:blipFill>
        <p:spPr>
          <a:xfrm>
            <a:off x="3582247" y="719139"/>
            <a:ext cx="5268541" cy="3767006"/>
          </a:xfrm>
          <a:prstGeom prst="rect">
            <a:avLst/>
          </a:prstGeom>
          <a:noFill/>
        </p:spPr>
      </p:pic>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Meeting room for plenaries, Dec 5-7</a:t>
            </a:r>
          </a:p>
        </p:txBody>
      </p:sp>
      <p:sp>
        <p:nvSpPr>
          <p:cNvPr id="2" name="TextBox 1">
            <a:extLst>
              <a:ext uri="{FF2B5EF4-FFF2-40B4-BE49-F238E27FC236}">
                <a16:creationId xmlns:a16="http://schemas.microsoft.com/office/drawing/2014/main" id="{DEDF84C2-82D0-BB7A-E5A2-FD60998701ED}"/>
              </a:ext>
            </a:extLst>
          </p:cNvPr>
          <p:cNvSpPr txBox="1"/>
          <p:nvPr/>
        </p:nvSpPr>
        <p:spPr>
          <a:xfrm>
            <a:off x="3185994" y="719139"/>
            <a:ext cx="157074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l"/>
            <a:r>
              <a:rPr lang="en-US" dirty="0">
                <a:solidFill>
                  <a:srgbClr val="FF0000"/>
                </a:solidFill>
                <a:latin typeface="Calibri"/>
              </a:rPr>
              <a:t>Plenaries</a:t>
            </a:r>
            <a:endParaRPr lang="en-US">
              <a:solidFill>
                <a:srgbClr val="FF0000"/>
              </a:solidFill>
            </a:endParaRPr>
          </a:p>
        </p:txBody>
      </p:sp>
      <p:cxnSp>
        <p:nvCxnSpPr>
          <p:cNvPr id="6" name="Straight Arrow Connector 5">
            <a:extLst>
              <a:ext uri="{FF2B5EF4-FFF2-40B4-BE49-F238E27FC236}">
                <a16:creationId xmlns:a16="http://schemas.microsoft.com/office/drawing/2014/main" id="{DAAC3DAF-55A9-4BE5-7D1D-B304AD5AB468}"/>
              </a:ext>
            </a:extLst>
          </p:cNvPr>
          <p:cNvCxnSpPr/>
          <p:nvPr/>
        </p:nvCxnSpPr>
        <p:spPr>
          <a:xfrm>
            <a:off x="3690621" y="1185471"/>
            <a:ext cx="113122" cy="56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Date Placeholder 5">
            <a:extLst>
              <a:ext uri="{FF2B5EF4-FFF2-40B4-BE49-F238E27FC236}">
                <a16:creationId xmlns:a16="http://schemas.microsoft.com/office/drawing/2014/main" id="{BD078CB6-EE7E-EF80-206D-5E85FD65EE2B}"/>
              </a:ext>
            </a:extLst>
          </p:cNvPr>
          <p:cNvSpPr txBox="1">
            <a:spLocks/>
          </p:cNvSpPr>
          <p:nvPr/>
        </p:nvSpPr>
        <p:spPr>
          <a:xfrm>
            <a:off x="736827" y="4878161"/>
            <a:ext cx="675368" cy="180975"/>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spcAft>
                <a:spcPts val="600"/>
              </a:spcAft>
              <a:defRPr/>
            </a:pPr>
            <a:fld id="{B099EE7B-C01A-E94A-AA76-2F04CF97FC05}" type="datetime1">
              <a:rPr lang="en-US" sz="900" b="0" smtClean="0">
                <a:latin typeface="Helvetica" panose="020B0604020202020204" pitchFamily="34" charset="0"/>
                <a:cs typeface="Helvetica" panose="020B0604020202020204" pitchFamily="34" charset="0"/>
              </a:rPr>
              <a:pPr>
                <a:spcAft>
                  <a:spcPts val="600"/>
                </a:spcAft>
                <a:defRPr/>
              </a:pPr>
              <a:t>12/4/23</a:t>
            </a:fld>
            <a:endParaRPr lang="en-US" sz="900" b="0" dirty="0">
              <a:latin typeface="Helvetica" panose="020B0604020202020204" pitchFamily="34" charset="0"/>
              <a:cs typeface="Helvetica" panose="020B0604020202020204" pitchFamily="34" charset="0"/>
            </a:endParaRPr>
          </a:p>
        </p:txBody>
      </p:sp>
      <p:sp>
        <p:nvSpPr>
          <p:cNvPr id="15" name="Slide Number Placeholder 7">
            <a:extLst>
              <a:ext uri="{FF2B5EF4-FFF2-40B4-BE49-F238E27FC236}">
                <a16:creationId xmlns:a16="http://schemas.microsoft.com/office/drawing/2014/main" id="{AC40DB89-D450-FC1A-0E4F-9CE84C64FBB7}"/>
              </a:ext>
            </a:extLst>
          </p:cNvPr>
          <p:cNvSpPr txBox="1">
            <a:spLocks/>
          </p:cNvSpPr>
          <p:nvPr/>
        </p:nvSpPr>
        <p:spPr>
          <a:xfrm>
            <a:off x="222250" y="4878161"/>
            <a:ext cx="414338" cy="177964"/>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148C009B-CB69-E04A-B9B3-34B26D69E9CF}" type="slidenum">
              <a:rPr lang="en-US" sz="900" smtClean="0">
                <a:latin typeface="Helvetica" panose="020B0604020202020204" pitchFamily="34" charset="0"/>
                <a:cs typeface="Helvetica" panose="020B0604020202020204" pitchFamily="34" charset="0"/>
              </a:rPr>
              <a:pPr>
                <a:spcAft>
                  <a:spcPts val="600"/>
                </a:spcAft>
                <a:defRPr/>
              </a:pPr>
              <a:t>7</a:t>
            </a:fld>
            <a:endParaRPr lang="en-US" sz="900">
              <a:latin typeface="Helvetica" panose="020B0604020202020204" pitchFamily="34" charset="0"/>
              <a:cs typeface="Helvetica" panose="020B0604020202020204" pitchFamily="34" charset="0"/>
            </a:endParaRPr>
          </a:p>
        </p:txBody>
      </p:sp>
      <p:sp>
        <p:nvSpPr>
          <p:cNvPr id="16" name="Footer Placeholder 4">
            <a:extLst>
              <a:ext uri="{FF2B5EF4-FFF2-40B4-BE49-F238E27FC236}">
                <a16:creationId xmlns:a16="http://schemas.microsoft.com/office/drawing/2014/main" id="{3405DE2D-4081-336C-48BE-C317CEE375A6}"/>
              </a:ext>
            </a:extLst>
          </p:cNvPr>
          <p:cNvSpPr txBox="1">
            <a:spLocks/>
          </p:cNvSpPr>
          <p:nvPr/>
        </p:nvSpPr>
        <p:spPr>
          <a:xfrm>
            <a:off x="1440941" y="4839472"/>
            <a:ext cx="6262118"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sz="900" dirty="0">
                <a:latin typeface="Helvetica" panose="020B0604020202020204" pitchFamily="34" charset="0"/>
                <a:cs typeface="Helvetica" panose="020B0604020202020204" pitchFamily="34" charset="0"/>
              </a:rPr>
              <a:t>Grigory Eremeev | TTC workshop: Welcome &amp; Logistics</a:t>
            </a:r>
            <a:endParaRPr lang="en-US" sz="900" b="1" dirty="0">
              <a:latin typeface="Helvetica" panose="020B0604020202020204" pitchFamily="34" charset="0"/>
              <a:cs typeface="Helvetica" panose="020B0604020202020204" pitchFamily="34" charset="0"/>
            </a:endParaRPr>
          </a:p>
        </p:txBody>
      </p:sp>
      <p:sp>
        <p:nvSpPr>
          <p:cNvPr id="7" name="Text Placeholder 3">
            <a:extLst>
              <a:ext uri="{FF2B5EF4-FFF2-40B4-BE49-F238E27FC236}">
                <a16:creationId xmlns:a16="http://schemas.microsoft.com/office/drawing/2014/main" id="{C2FF019E-A387-56D4-33B1-43B0942FE872}"/>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spTree>
    <p:extLst>
      <p:ext uri="{BB962C8B-B14F-4D97-AF65-F5344CB8AC3E}">
        <p14:creationId xmlns:p14="http://schemas.microsoft.com/office/powerpoint/2010/main" val="1566018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r plan of a building&#10;&#10;Description automatically generated">
            <a:extLst>
              <a:ext uri="{FF2B5EF4-FFF2-40B4-BE49-F238E27FC236}">
                <a16:creationId xmlns:a16="http://schemas.microsoft.com/office/drawing/2014/main" id="{A7790A1B-63AE-04ED-D68D-C35A7B08AFFE}"/>
              </a:ext>
            </a:extLst>
          </p:cNvPr>
          <p:cNvPicPr>
            <a:picLocks noChangeAspect="1"/>
          </p:cNvPicPr>
          <p:nvPr/>
        </p:nvPicPr>
        <p:blipFill>
          <a:blip r:embed="rId2"/>
          <a:stretch>
            <a:fillRect/>
          </a:stretch>
        </p:blipFill>
        <p:spPr>
          <a:xfrm>
            <a:off x="4695745" y="739632"/>
            <a:ext cx="3811667" cy="2725341"/>
          </a:xfrm>
          <a:prstGeom prst="rect">
            <a:avLst/>
          </a:prstGeom>
          <a:noFill/>
        </p:spPr>
      </p:pic>
      <p:sp>
        <p:nvSpPr>
          <p:cNvPr id="17" name="Text Placeholder 3">
            <a:extLst>
              <a:ext uri="{FF2B5EF4-FFF2-40B4-BE49-F238E27FC236}">
                <a16:creationId xmlns:a16="http://schemas.microsoft.com/office/drawing/2014/main" id="{17F43835-DD5C-F03C-95AD-BD1DFB8B4421}"/>
              </a:ext>
            </a:extLst>
          </p:cNvPr>
          <p:cNvSpPr>
            <a:spLocks noGrp="1"/>
          </p:cNvSpPr>
          <p:nvPr>
            <p:ph type="body" sz="half" idx="16"/>
          </p:nvPr>
        </p:nvSpPr>
        <p:spPr>
          <a:xfrm>
            <a:off x="229365" y="3573827"/>
            <a:ext cx="4042189" cy="949359"/>
          </a:xfrm>
        </p:spPr>
        <p:txBody>
          <a:bodyPr/>
          <a:lstStyle/>
          <a:p>
            <a:r>
              <a:rPr lang="en-US" sz="1600" dirty="0">
                <a:solidFill>
                  <a:srgbClr val="63666A"/>
                </a:solidFill>
              </a:rPr>
              <a:t>Working groups 2 &amp; 3 will be held in Curia II on the second floor</a:t>
            </a:r>
          </a:p>
          <a:p>
            <a:endParaRPr lang="en-US" sz="1600" dirty="0">
              <a:solidFill>
                <a:srgbClr val="63666A"/>
              </a:solidFill>
            </a:endParaRPr>
          </a:p>
        </p:txBody>
      </p:sp>
      <p:sp>
        <p:nvSpPr>
          <p:cNvPr id="19" name="Text Placeholder 4">
            <a:extLst>
              <a:ext uri="{FF2B5EF4-FFF2-40B4-BE49-F238E27FC236}">
                <a16:creationId xmlns:a16="http://schemas.microsoft.com/office/drawing/2014/main" id="{5913C713-9995-E667-3FB4-227FEFA44639}"/>
              </a:ext>
            </a:extLst>
          </p:cNvPr>
          <p:cNvSpPr>
            <a:spLocks noGrp="1"/>
          </p:cNvSpPr>
          <p:nvPr>
            <p:ph type="body" sz="half" idx="19"/>
          </p:nvPr>
        </p:nvSpPr>
        <p:spPr>
          <a:xfrm>
            <a:off x="4692453" y="3573827"/>
            <a:ext cx="3922502" cy="949359"/>
          </a:xfrm>
        </p:spPr>
        <p:txBody>
          <a:bodyPr/>
          <a:lstStyle/>
          <a:p>
            <a:r>
              <a:rPr lang="en-US" sz="1600" dirty="0">
                <a:solidFill>
                  <a:srgbClr val="63666A"/>
                </a:solidFill>
              </a:rPr>
              <a:t>Working groups 1 &amp; 4 will be held in One West on the first floor</a:t>
            </a:r>
          </a:p>
        </p:txBody>
      </p:sp>
      <p:sp>
        <p:nvSpPr>
          <p:cNvPr id="20" name="Date Placeholder 5">
            <a:extLst>
              <a:ext uri="{FF2B5EF4-FFF2-40B4-BE49-F238E27FC236}">
                <a16:creationId xmlns:a16="http://schemas.microsoft.com/office/drawing/2014/main" id="{D5D96C54-605B-14AD-D248-0A43B0DFF23B}"/>
              </a:ext>
            </a:extLst>
          </p:cNvPr>
          <p:cNvSpPr>
            <a:spLocks noGrp="1"/>
          </p:cNvSpPr>
          <p:nvPr>
            <p:ph type="dt" sz="half" idx="2"/>
          </p:nvPr>
        </p:nvSpPr>
        <p:spPr>
          <a:xfrm>
            <a:off x="736827" y="4878161"/>
            <a:ext cx="675368" cy="180975"/>
          </a:xfrm>
        </p:spPr>
        <p:txBody>
          <a:bodyPr/>
          <a:lstStyle/>
          <a:p>
            <a:pPr>
              <a:spcAft>
                <a:spcPts val="600"/>
              </a:spcAft>
              <a:defRPr/>
            </a:pPr>
            <a:fld id="{B099EE7B-C01A-E94A-AA76-2F04CF97FC05}" type="datetime1">
              <a:rPr lang="en-US" smtClean="0"/>
              <a:pPr>
                <a:spcAft>
                  <a:spcPts val="600"/>
                </a:spcAft>
                <a:defRPr/>
              </a:pPr>
              <a:t>12/4/23</a:t>
            </a:fld>
            <a:endParaRPr lang="en-US"/>
          </a:p>
        </p:txBody>
      </p:sp>
      <p:sp>
        <p:nvSpPr>
          <p:cNvPr id="18" name="Slide Number Placeholder 7">
            <a:extLst>
              <a:ext uri="{FF2B5EF4-FFF2-40B4-BE49-F238E27FC236}">
                <a16:creationId xmlns:a16="http://schemas.microsoft.com/office/drawing/2014/main" id="{7C6B6884-B2C7-EBFC-8C97-F0AAADDE1392}"/>
              </a:ext>
            </a:extLst>
          </p:cNvPr>
          <p:cNvSpPr>
            <a:spLocks noGrp="1"/>
          </p:cNvSpPr>
          <p:nvPr>
            <p:ph type="sldNum" sz="quarter" idx="4"/>
          </p:nvPr>
        </p:nvSpPr>
        <p:spPr>
          <a:xfrm>
            <a:off x="222250" y="4878161"/>
            <a:ext cx="414338" cy="177964"/>
          </a:xfrm>
        </p:spPr>
        <p:txBody>
          <a:bodyPr/>
          <a:lstStyle/>
          <a:p>
            <a:pPr>
              <a:spcAft>
                <a:spcPts val="600"/>
              </a:spcAft>
              <a:defRPr/>
            </a:pPr>
            <a:fld id="{148C009B-CB69-E04A-B9B3-34B26D69E9CF}" type="slidenum">
              <a:rPr lang="en-US" smtClean="0"/>
              <a:pPr>
                <a:spcAft>
                  <a:spcPts val="600"/>
                </a:spcAft>
                <a:defRPr/>
              </a:pPr>
              <a:t>8</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88814"/>
            <a:ext cx="8686800" cy="320908"/>
          </a:xfrm>
        </p:spPr>
        <p:txBody>
          <a:bodyPr anchor="b">
            <a:normAutofit/>
          </a:bodyPr>
          <a:lstStyle/>
          <a:p>
            <a:pPr>
              <a:lnSpc>
                <a:spcPct val="90000"/>
              </a:lnSpc>
            </a:pPr>
            <a:r>
              <a:rPr lang="en-US"/>
              <a:t>Meeting rooms for WG sessions, Dec 5-7</a:t>
            </a:r>
          </a:p>
        </p:txBody>
      </p:sp>
      <p:pic>
        <p:nvPicPr>
          <p:cNvPr id="6" name="Picture 5">
            <a:extLst>
              <a:ext uri="{FF2B5EF4-FFF2-40B4-BE49-F238E27FC236}">
                <a16:creationId xmlns:a16="http://schemas.microsoft.com/office/drawing/2014/main" id="{416FE2B7-318D-7298-1305-14CA3428E119}"/>
              </a:ext>
            </a:extLst>
          </p:cNvPr>
          <p:cNvPicPr>
            <a:picLocks noChangeAspect="1"/>
          </p:cNvPicPr>
          <p:nvPr/>
        </p:nvPicPr>
        <p:blipFill>
          <a:blip r:embed="rId3"/>
          <a:stretch>
            <a:fillRect/>
          </a:stretch>
        </p:blipFill>
        <p:spPr>
          <a:xfrm>
            <a:off x="636588" y="693959"/>
            <a:ext cx="3454283" cy="2794747"/>
          </a:xfrm>
          <a:prstGeom prst="rect">
            <a:avLst/>
          </a:prstGeom>
        </p:spPr>
      </p:pic>
      <p:sp>
        <p:nvSpPr>
          <p:cNvPr id="9" name="Rectangle 8">
            <a:extLst>
              <a:ext uri="{FF2B5EF4-FFF2-40B4-BE49-F238E27FC236}">
                <a16:creationId xmlns:a16="http://schemas.microsoft.com/office/drawing/2014/main" id="{7B67236E-7656-8433-E557-14EECC9CBD9C}"/>
              </a:ext>
            </a:extLst>
          </p:cNvPr>
          <p:cNvSpPr/>
          <p:nvPr/>
        </p:nvSpPr>
        <p:spPr>
          <a:xfrm>
            <a:off x="636588" y="739632"/>
            <a:ext cx="1174283" cy="775403"/>
          </a:xfrm>
          <a:prstGeom prst="rect">
            <a:avLst/>
          </a:prstGeom>
          <a:solidFill>
            <a:schemeClr val="tx1">
              <a:lumMod val="40000"/>
              <a:lumOff val="60000"/>
              <a:alpha val="5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Curia II</a:t>
            </a:r>
          </a:p>
        </p:txBody>
      </p:sp>
      <p:sp>
        <p:nvSpPr>
          <p:cNvPr id="10" name="Footer Placeholder 4">
            <a:extLst>
              <a:ext uri="{FF2B5EF4-FFF2-40B4-BE49-F238E27FC236}">
                <a16:creationId xmlns:a16="http://schemas.microsoft.com/office/drawing/2014/main" id="{A634BD0F-FB08-2181-B06C-A80351C3EEBE}"/>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Tree>
    <p:extLst>
      <p:ext uri="{BB962C8B-B14F-4D97-AF65-F5344CB8AC3E}">
        <p14:creationId xmlns:p14="http://schemas.microsoft.com/office/powerpoint/2010/main" val="197296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A290F091-2BEB-7EED-2530-1F5BEDB53E84}"/>
              </a:ext>
            </a:extLst>
          </p:cNvPr>
          <p:cNvSpPr>
            <a:spLocks noGrp="1"/>
          </p:cNvSpPr>
          <p:nvPr>
            <p:ph type="body" sz="half" idx="16"/>
          </p:nvPr>
        </p:nvSpPr>
        <p:spPr>
          <a:xfrm>
            <a:off x="229365" y="723986"/>
            <a:ext cx="3258902" cy="3495897"/>
          </a:xfrm>
        </p:spPr>
        <p:txBody>
          <a:bodyPr lIns="0" tIns="0" rIns="0" bIns="0" anchor="t"/>
          <a:lstStyle/>
          <a:p>
            <a:r>
              <a:rPr lang="en-US" sz="1600" dirty="0">
                <a:solidFill>
                  <a:srgbClr val="63666A"/>
                </a:solidFill>
              </a:rPr>
              <a:t>Collaboration board and technical board meetings will be held in Curia II on the second floor</a:t>
            </a:r>
          </a:p>
        </p:txBody>
      </p:sp>
      <p:sp>
        <p:nvSpPr>
          <p:cNvPr id="10" name="Date Placeholder 3">
            <a:extLst>
              <a:ext uri="{FF2B5EF4-FFF2-40B4-BE49-F238E27FC236}">
                <a16:creationId xmlns:a16="http://schemas.microsoft.com/office/drawing/2014/main" id="{B7B81B13-7EB9-BB15-44E7-33BE2134B4D4}"/>
              </a:ext>
            </a:extLst>
          </p:cNvPr>
          <p:cNvSpPr>
            <a:spLocks noGrp="1"/>
          </p:cNvSpPr>
          <p:nvPr>
            <p:ph type="dt" sz="half" idx="2"/>
          </p:nvPr>
        </p:nvSpPr>
        <p:spPr>
          <a:xfrm>
            <a:off x="736827" y="4878161"/>
            <a:ext cx="675368" cy="180975"/>
          </a:xfrm>
        </p:spPr>
        <p:txBody>
          <a:bodyPr wrap="square" anchor="t">
            <a:normAutofit/>
          </a:bodyPr>
          <a:lstStyle/>
          <a:p>
            <a:pPr>
              <a:spcAft>
                <a:spcPts val="600"/>
              </a:spcAft>
              <a:defRPr/>
            </a:pPr>
            <a:fld id="{09EA2773-F02A-CC43-B1C5-479A1F34EDA7}" type="datetime1">
              <a:rPr lang="en-US" smtClean="0"/>
              <a:pPr>
                <a:spcAft>
                  <a:spcPts val="600"/>
                </a:spcAft>
                <a:defRPr/>
              </a:pPr>
              <a:t>12/4/23</a:t>
            </a:fld>
            <a:endParaRPr lang="en-US"/>
          </a:p>
        </p:txBody>
      </p:sp>
      <p:sp>
        <p:nvSpPr>
          <p:cNvPr id="14" name="Slide Number Placeholder 5">
            <a:extLst>
              <a:ext uri="{FF2B5EF4-FFF2-40B4-BE49-F238E27FC236}">
                <a16:creationId xmlns:a16="http://schemas.microsoft.com/office/drawing/2014/main" id="{0C6F50AA-CCF0-A2D8-FC2F-98DC293D65D9}"/>
              </a:ext>
            </a:extLst>
          </p:cNvPr>
          <p:cNvSpPr>
            <a:spLocks noGrp="1"/>
          </p:cNvSpPr>
          <p:nvPr>
            <p:ph type="sldNum" sz="quarter" idx="4"/>
          </p:nvPr>
        </p:nvSpPr>
        <p:spPr>
          <a:xfrm>
            <a:off x="222250" y="4878161"/>
            <a:ext cx="414338" cy="177964"/>
          </a:xfrm>
        </p:spPr>
        <p:txBody>
          <a:bodyPr wrap="square" anchor="t">
            <a:normAutofit/>
          </a:bodyPr>
          <a:lstStyle/>
          <a:p>
            <a:pPr>
              <a:spcAft>
                <a:spcPts val="600"/>
              </a:spcAft>
              <a:defRPr/>
            </a:pPr>
            <a:fld id="{979A04A2-726F-2143-A443-7788AF27176E}" type="slidenum">
              <a:rPr lang="en-US" smtClean="0"/>
              <a:pPr>
                <a:spcAft>
                  <a:spcPts val="600"/>
                </a:spcAft>
                <a:defRPr/>
              </a:pPr>
              <a:t>9</a:t>
            </a:fld>
            <a:endParaRPr lang="en-US"/>
          </a:p>
        </p:txBody>
      </p:sp>
      <p:sp>
        <p:nvSpPr>
          <p:cNvPr id="4" name="Title 3">
            <a:extLst>
              <a:ext uri="{FF2B5EF4-FFF2-40B4-BE49-F238E27FC236}">
                <a16:creationId xmlns:a16="http://schemas.microsoft.com/office/drawing/2014/main" id="{656F2FBC-1713-0B0E-1546-41C684879986}"/>
              </a:ext>
            </a:extLst>
          </p:cNvPr>
          <p:cNvSpPr>
            <a:spLocks noGrp="1"/>
          </p:cNvSpPr>
          <p:nvPr>
            <p:ph type="title"/>
          </p:nvPr>
        </p:nvSpPr>
        <p:spPr>
          <a:xfrm>
            <a:off x="228600" y="190520"/>
            <a:ext cx="8686800" cy="320908"/>
          </a:xfrm>
        </p:spPr>
        <p:txBody>
          <a:bodyPr anchor="b">
            <a:normAutofit/>
          </a:bodyPr>
          <a:lstStyle/>
          <a:p>
            <a:pPr>
              <a:lnSpc>
                <a:spcPct val="90000"/>
              </a:lnSpc>
            </a:pPr>
            <a:r>
              <a:rPr lang="en-US" dirty="0"/>
              <a:t>Collaboration board and technical board meetings</a:t>
            </a:r>
            <a:endParaRPr lang="en-US"/>
          </a:p>
        </p:txBody>
      </p:sp>
      <p:sp>
        <p:nvSpPr>
          <p:cNvPr id="7" name="Footer Placeholder 4">
            <a:extLst>
              <a:ext uri="{FF2B5EF4-FFF2-40B4-BE49-F238E27FC236}">
                <a16:creationId xmlns:a16="http://schemas.microsoft.com/office/drawing/2014/main" id="{CB0347A3-D23F-6D93-163A-FD9B919CCCA6}"/>
              </a:ext>
            </a:extLst>
          </p:cNvPr>
          <p:cNvSpPr>
            <a:spLocks noGrp="1"/>
          </p:cNvSpPr>
          <p:nvPr>
            <p:ph type="ftr" sz="quarter" idx="3"/>
          </p:nvPr>
        </p:nvSpPr>
        <p:spPr>
          <a:xfrm>
            <a:off x="1530603" y="4878161"/>
            <a:ext cx="6262118" cy="182155"/>
          </a:xfrm>
        </p:spPr>
        <p:txBody>
          <a:bodyPr/>
          <a:lstStyle/>
          <a:p>
            <a:pPr>
              <a:spcAft>
                <a:spcPts val="600"/>
              </a:spcAft>
              <a:defRPr/>
            </a:pPr>
            <a:r>
              <a:rPr lang="en-US" dirty="0"/>
              <a:t>Grigory Eremeev | TTC workshop: Welcome &amp; Logistics</a:t>
            </a:r>
            <a:endParaRPr lang="en-US" b="1" dirty="0"/>
          </a:p>
        </p:txBody>
      </p:sp>
      <p:sp>
        <p:nvSpPr>
          <p:cNvPr id="3" name="Text Placeholder 3">
            <a:extLst>
              <a:ext uri="{FF2B5EF4-FFF2-40B4-BE49-F238E27FC236}">
                <a16:creationId xmlns:a16="http://schemas.microsoft.com/office/drawing/2014/main" id="{CB8AD8EA-6A09-8BF0-377E-D4498C265E68}"/>
              </a:ext>
            </a:extLst>
          </p:cNvPr>
          <p:cNvSpPr txBox="1">
            <a:spLocks/>
          </p:cNvSpPr>
          <p:nvPr/>
        </p:nvSpPr>
        <p:spPr>
          <a:xfrm>
            <a:off x="124097" y="2777023"/>
            <a:ext cx="3448594" cy="18694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6">
                    <a:lumMod val="50000"/>
                  </a:schemeClr>
                </a:solidFill>
              </a:rPr>
              <a:t>Wi-Fi information</a:t>
            </a:r>
          </a:p>
          <a:p>
            <a:pPr marL="400050">
              <a:buFont typeface="+mj-lt"/>
              <a:buAutoNum type="arabicPeriod"/>
            </a:pPr>
            <a:r>
              <a:rPr lang="en-US" sz="1200" dirty="0">
                <a:solidFill>
                  <a:schemeClr val="accent6">
                    <a:lumMod val="50000"/>
                  </a:schemeClr>
                </a:solidFill>
              </a:rPr>
              <a:t>Connect to "guest“</a:t>
            </a:r>
          </a:p>
          <a:p>
            <a:pPr marL="400050">
              <a:buFont typeface="+mj-lt"/>
              <a:buAutoNum type="arabicPeriod"/>
            </a:pPr>
            <a:r>
              <a:rPr lang="en-US" sz="1200" dirty="0">
                <a:solidFill>
                  <a:schemeClr val="accent6">
                    <a:lumMod val="50000"/>
                  </a:schemeClr>
                </a:solidFill>
              </a:rPr>
              <a:t>Complete the self-registration form. </a:t>
            </a:r>
          </a:p>
          <a:p>
            <a:pPr marL="400050">
              <a:buFont typeface="+mj-lt"/>
              <a:buAutoNum type="arabicPeriod"/>
            </a:pPr>
            <a:r>
              <a:rPr lang="en-US" sz="1200" dirty="0">
                <a:solidFill>
                  <a:schemeClr val="accent6">
                    <a:lumMod val="50000"/>
                  </a:schemeClr>
                </a:solidFill>
              </a:rPr>
              <a:t>Click the "Log-In" button to connect to the Visitors network. </a:t>
            </a:r>
          </a:p>
          <a:p>
            <a:pPr marL="400050">
              <a:buFont typeface="+mj-lt"/>
              <a:buAutoNum type="arabicPeriod"/>
            </a:pPr>
            <a:r>
              <a:rPr lang="en-US" sz="1200" dirty="0">
                <a:solidFill>
                  <a:schemeClr val="accent6">
                    <a:lumMod val="50000"/>
                  </a:schemeClr>
                </a:solidFill>
              </a:rPr>
              <a:t>Check your e-mail with the subject "CONFIRMATION REQUIRED" and confirm your registration. You will be granted access for 1 week.</a:t>
            </a:r>
          </a:p>
        </p:txBody>
      </p:sp>
      <p:pic>
        <p:nvPicPr>
          <p:cNvPr id="8" name="Picture 7">
            <a:extLst>
              <a:ext uri="{FF2B5EF4-FFF2-40B4-BE49-F238E27FC236}">
                <a16:creationId xmlns:a16="http://schemas.microsoft.com/office/drawing/2014/main" id="{B4A037D7-8B6F-7B94-4004-55AFA0FF9D65}"/>
              </a:ext>
            </a:extLst>
          </p:cNvPr>
          <p:cNvPicPr>
            <a:picLocks noChangeAspect="1"/>
          </p:cNvPicPr>
          <p:nvPr/>
        </p:nvPicPr>
        <p:blipFill>
          <a:blip r:embed="rId2"/>
          <a:stretch>
            <a:fillRect/>
          </a:stretch>
        </p:blipFill>
        <p:spPr>
          <a:xfrm>
            <a:off x="4910098" y="1021570"/>
            <a:ext cx="3454283" cy="2794747"/>
          </a:xfrm>
          <a:prstGeom prst="rect">
            <a:avLst/>
          </a:prstGeom>
        </p:spPr>
      </p:pic>
      <p:sp>
        <p:nvSpPr>
          <p:cNvPr id="11" name="Rectangle 10">
            <a:extLst>
              <a:ext uri="{FF2B5EF4-FFF2-40B4-BE49-F238E27FC236}">
                <a16:creationId xmlns:a16="http://schemas.microsoft.com/office/drawing/2014/main" id="{351918E0-79DC-1A1A-02EA-DE0CD06508A8}"/>
              </a:ext>
            </a:extLst>
          </p:cNvPr>
          <p:cNvSpPr/>
          <p:nvPr/>
        </p:nvSpPr>
        <p:spPr>
          <a:xfrm>
            <a:off x="4910098" y="1067243"/>
            <a:ext cx="1174283" cy="775403"/>
          </a:xfrm>
          <a:prstGeom prst="rect">
            <a:avLst/>
          </a:prstGeom>
          <a:solidFill>
            <a:schemeClr val="tx1">
              <a:lumMod val="40000"/>
              <a:lumOff val="60000"/>
              <a:alpha val="5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Curia II</a:t>
            </a:r>
          </a:p>
        </p:txBody>
      </p:sp>
    </p:spTree>
    <p:extLst>
      <p:ext uri="{BB962C8B-B14F-4D97-AF65-F5344CB8AC3E}">
        <p14:creationId xmlns:p14="http://schemas.microsoft.com/office/powerpoint/2010/main" val="4002160308"/>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5BBC821F-75DB-9C4B-9087-0D1B55B86457}" vid="{E80D4668-7E7A-294D-81A8-6A27370644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2958</TotalTime>
  <Words>1582</Words>
  <Application>Microsoft Macintosh PowerPoint</Application>
  <PresentationFormat>On-screen Show (16:9)</PresentationFormat>
  <Paragraphs>157</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vt:lpstr>
      <vt:lpstr>Fermilab_PPT_090915</vt:lpstr>
      <vt:lpstr>PowerPoint Presentation</vt:lpstr>
      <vt:lpstr>Schedule</vt:lpstr>
      <vt:lpstr>Working groups and Hot Topic</vt:lpstr>
      <vt:lpstr>Special seminars on Friday</vt:lpstr>
      <vt:lpstr>Program</vt:lpstr>
      <vt:lpstr>Main entrance</vt:lpstr>
      <vt:lpstr>Meeting room for plenaries, Dec 5-7</vt:lpstr>
      <vt:lpstr>Meeting rooms for WG sessions, Dec 5-7</vt:lpstr>
      <vt:lpstr>Collaboration board and technical board meetings</vt:lpstr>
      <vt:lpstr>Hot Topic session on Thursday, Dec.7</vt:lpstr>
      <vt:lpstr>Meeting room for special seminars and closing, Dec.8</vt:lpstr>
      <vt:lpstr>Lunch &amp; coffee breaks</vt:lpstr>
      <vt:lpstr>TTC dinner on Thursday, Dec 7th </vt:lpstr>
      <vt:lpstr>Group photo on Tuesday at 3:30 p.m.</vt:lpstr>
      <vt:lpstr>Upload presentations</vt:lpstr>
      <vt:lpstr>Fermilab facility visit on Friday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Panagiotis Spentzouris</dc:creator>
  <cp:lastModifiedBy>Grigory V. Eremeev</cp:lastModifiedBy>
  <cp:revision>118</cp:revision>
  <cp:lastPrinted>2014-01-20T19:40:21Z</cp:lastPrinted>
  <dcterms:created xsi:type="dcterms:W3CDTF">2023-11-02T20:05:31Z</dcterms:created>
  <dcterms:modified xsi:type="dcterms:W3CDTF">2023-12-05T03:36:11Z</dcterms:modified>
</cp:coreProperties>
</file>