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6" r:id="rId2"/>
    <p:sldId id="257" r:id="rId3"/>
    <p:sldId id="286" r:id="rId4"/>
    <p:sldId id="266" r:id="rId5"/>
    <p:sldId id="272" r:id="rId6"/>
    <p:sldId id="268" r:id="rId7"/>
    <p:sldId id="273" r:id="rId8"/>
    <p:sldId id="271" r:id="rId9"/>
    <p:sldId id="270" r:id="rId10"/>
    <p:sldId id="275" r:id="rId11"/>
    <p:sldId id="274" r:id="rId12"/>
    <p:sldId id="287" r:id="rId13"/>
    <p:sldId id="288" r:id="rId14"/>
    <p:sldId id="276" r:id="rId15"/>
    <p:sldId id="277" r:id="rId16"/>
    <p:sldId id="279" r:id="rId17"/>
    <p:sldId id="278" r:id="rId18"/>
    <p:sldId id="280" r:id="rId19"/>
    <p:sldId id="281" r:id="rId20"/>
    <p:sldId id="282" r:id="rId21"/>
    <p:sldId id="290" r:id="rId22"/>
    <p:sldId id="283" r:id="rId23"/>
    <p:sldId id="284" r:id="rId24"/>
    <p:sldId id="289" r:id="rId25"/>
    <p:sldId id="28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09" autoAdjust="0"/>
    <p:restoredTop sz="96408" autoAdjust="0"/>
  </p:normalViewPr>
  <p:slideViewPr>
    <p:cSldViewPr snapToGrid="0" snapToObjects="1">
      <p:cViewPr varScale="1">
        <p:scale>
          <a:sx n="57" d="100"/>
          <a:sy n="57" d="100"/>
        </p:scale>
        <p:origin x="1109" y="48"/>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dirty="0" err="1"/>
              <a:t>Qext</a:t>
            </a:r>
            <a:r>
              <a:rPr lang="en-US" sz="1000" baseline="0" dirty="0"/>
              <a:t> tuning of ESR cavity with matched </a:t>
            </a:r>
            <a:r>
              <a:rPr lang="en-US" sz="1000" baseline="0" dirty="0" smtClean="0"/>
              <a:t>T </a:t>
            </a:r>
            <a:r>
              <a:rPr lang="en-US" sz="1000" baseline="0" dirty="0"/>
              <a:t>plunger</a:t>
            </a:r>
          </a:p>
          <a:p>
            <a:pPr>
              <a:defRPr sz="1000"/>
            </a:pPr>
            <a:r>
              <a:rPr lang="en-US" sz="1000" baseline="0" dirty="0"/>
              <a:t>Intrinsic </a:t>
            </a:r>
            <a:r>
              <a:rPr lang="en-US" sz="1000" baseline="0" dirty="0" err="1"/>
              <a:t>Qext</a:t>
            </a:r>
            <a:r>
              <a:rPr lang="en-US" sz="1000" baseline="0" dirty="0"/>
              <a:t>=2E5</a:t>
            </a:r>
            <a:endParaRPr lang="en-US" sz="1000" dirty="0"/>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739506101883253"/>
          <c:y val="9.8512616201859235E-2"/>
          <c:w val="0.64834208862578313"/>
          <c:h val="0.78355031318296364"/>
        </c:manualLayout>
      </c:layout>
      <c:scatterChart>
        <c:scatterStyle val="lineMarker"/>
        <c:varyColors val="0"/>
        <c:ser>
          <c:idx val="0"/>
          <c:order val="0"/>
          <c:tx>
            <c:strRef>
              <c:f>Sheet1!$B$1</c:f>
              <c:strCache>
                <c:ptCount val="1"/>
                <c:pt idx="0">
                  <c:v>Tx=630mm</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Sheet1!$A$2:$A$38</c:f>
              <c:numCache>
                <c:formatCode>General</c:formatCode>
                <c:ptCount val="37"/>
                <c:pt idx="0">
                  <c:v>25</c:v>
                </c:pt>
                <c:pt idx="1">
                  <c:v>50</c:v>
                </c:pt>
                <c:pt idx="2">
                  <c:v>50</c:v>
                </c:pt>
                <c:pt idx="3">
                  <c:v>55</c:v>
                </c:pt>
                <c:pt idx="4">
                  <c:v>60</c:v>
                </c:pt>
                <c:pt idx="5">
                  <c:v>65</c:v>
                </c:pt>
                <c:pt idx="6">
                  <c:v>70</c:v>
                </c:pt>
                <c:pt idx="7">
                  <c:v>75</c:v>
                </c:pt>
                <c:pt idx="8">
                  <c:v>75</c:v>
                </c:pt>
                <c:pt idx="9">
                  <c:v>80</c:v>
                </c:pt>
                <c:pt idx="10">
                  <c:v>90</c:v>
                </c:pt>
                <c:pt idx="11">
                  <c:v>100</c:v>
                </c:pt>
                <c:pt idx="12">
                  <c:v>100</c:v>
                </c:pt>
                <c:pt idx="13">
                  <c:v>110</c:v>
                </c:pt>
                <c:pt idx="14">
                  <c:v>120</c:v>
                </c:pt>
                <c:pt idx="15">
                  <c:v>125</c:v>
                </c:pt>
                <c:pt idx="16">
                  <c:v>130</c:v>
                </c:pt>
                <c:pt idx="17">
                  <c:v>140</c:v>
                </c:pt>
                <c:pt idx="18">
                  <c:v>150</c:v>
                </c:pt>
                <c:pt idx="19">
                  <c:v>150</c:v>
                </c:pt>
                <c:pt idx="20">
                  <c:v>160</c:v>
                </c:pt>
                <c:pt idx="21">
                  <c:v>170</c:v>
                </c:pt>
                <c:pt idx="22">
                  <c:v>175</c:v>
                </c:pt>
                <c:pt idx="23">
                  <c:v>200</c:v>
                </c:pt>
                <c:pt idx="24">
                  <c:v>225</c:v>
                </c:pt>
                <c:pt idx="25">
                  <c:v>250</c:v>
                </c:pt>
                <c:pt idx="26">
                  <c:v>275</c:v>
                </c:pt>
                <c:pt idx="27">
                  <c:v>300</c:v>
                </c:pt>
                <c:pt idx="28">
                  <c:v>325</c:v>
                </c:pt>
              </c:numCache>
            </c:numRef>
          </c:xVal>
          <c:yVal>
            <c:numRef>
              <c:f>Sheet1!$C$2:$C$38</c:f>
              <c:numCache>
                <c:formatCode>0.00E+00</c:formatCode>
                <c:ptCount val="37"/>
                <c:pt idx="0">
                  <c:v>4518800</c:v>
                </c:pt>
                <c:pt idx="1">
                  <c:v>118399</c:v>
                </c:pt>
                <c:pt idx="2">
                  <c:v>118399</c:v>
                </c:pt>
                <c:pt idx="3">
                  <c:v>65241.9</c:v>
                </c:pt>
                <c:pt idx="4">
                  <c:v>38188.800000000003</c:v>
                </c:pt>
                <c:pt idx="5">
                  <c:v>25220.1</c:v>
                </c:pt>
                <c:pt idx="6">
                  <c:v>20242.8</c:v>
                </c:pt>
                <c:pt idx="7">
                  <c:v>20780.5</c:v>
                </c:pt>
                <c:pt idx="8">
                  <c:v>20780.5</c:v>
                </c:pt>
                <c:pt idx="9">
                  <c:v>24776.400000000001</c:v>
                </c:pt>
                <c:pt idx="10">
                  <c:v>38168.699999999997</c:v>
                </c:pt>
                <c:pt idx="11">
                  <c:v>55370.6</c:v>
                </c:pt>
                <c:pt idx="12">
                  <c:v>55370.6</c:v>
                </c:pt>
                <c:pt idx="13">
                  <c:v>74142.600000000006</c:v>
                </c:pt>
                <c:pt idx="14">
                  <c:v>93921.2</c:v>
                </c:pt>
                <c:pt idx="15">
                  <c:v>103686</c:v>
                </c:pt>
                <c:pt idx="16">
                  <c:v>114319</c:v>
                </c:pt>
                <c:pt idx="17">
                  <c:v>135070</c:v>
                </c:pt>
                <c:pt idx="18">
                  <c:v>156501</c:v>
                </c:pt>
                <c:pt idx="19">
                  <c:v>156501</c:v>
                </c:pt>
                <c:pt idx="20">
                  <c:v>179457</c:v>
                </c:pt>
                <c:pt idx="21">
                  <c:v>203380</c:v>
                </c:pt>
                <c:pt idx="22">
                  <c:v>216049</c:v>
                </c:pt>
                <c:pt idx="23">
                  <c:v>289042</c:v>
                </c:pt>
                <c:pt idx="24">
                  <c:v>392425</c:v>
                </c:pt>
                <c:pt idx="25">
                  <c:v>568705</c:v>
                </c:pt>
                <c:pt idx="26">
                  <c:v>989294</c:v>
                </c:pt>
                <c:pt idx="27">
                  <c:v>3210570</c:v>
                </c:pt>
                <c:pt idx="28">
                  <c:v>23059500</c:v>
                </c:pt>
              </c:numCache>
            </c:numRef>
          </c:yVal>
          <c:smooth val="0"/>
          <c:extLst>
            <c:ext xmlns:c16="http://schemas.microsoft.com/office/drawing/2014/chart" uri="{C3380CC4-5D6E-409C-BE32-E72D297353CC}">
              <c16:uniqueId val="{00000000-4D29-4786-B27D-2ABCEBD3D254}"/>
            </c:ext>
          </c:extLst>
        </c:ser>
        <c:ser>
          <c:idx val="1"/>
          <c:order val="1"/>
          <c:tx>
            <c:strRef>
              <c:f>Sheet1!$F$1</c:f>
              <c:strCache>
                <c:ptCount val="1"/>
                <c:pt idx="0">
                  <c:v>Tx=640mm</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Sheet1!$E$2:$E$38</c:f>
              <c:numCache>
                <c:formatCode>General</c:formatCode>
                <c:ptCount val="37"/>
                <c:pt idx="0">
                  <c:v>25</c:v>
                </c:pt>
                <c:pt idx="1">
                  <c:v>40</c:v>
                </c:pt>
                <c:pt idx="2">
                  <c:v>50</c:v>
                </c:pt>
                <c:pt idx="3">
                  <c:v>50</c:v>
                </c:pt>
                <c:pt idx="4">
                  <c:v>52</c:v>
                </c:pt>
                <c:pt idx="5">
                  <c:v>54</c:v>
                </c:pt>
                <c:pt idx="6">
                  <c:v>56</c:v>
                </c:pt>
                <c:pt idx="7">
                  <c:v>58</c:v>
                </c:pt>
                <c:pt idx="8">
                  <c:v>60</c:v>
                </c:pt>
                <c:pt idx="9">
                  <c:v>62</c:v>
                </c:pt>
                <c:pt idx="10">
                  <c:v>64</c:v>
                </c:pt>
                <c:pt idx="11">
                  <c:v>66</c:v>
                </c:pt>
                <c:pt idx="12">
                  <c:v>68</c:v>
                </c:pt>
                <c:pt idx="13">
                  <c:v>70</c:v>
                </c:pt>
                <c:pt idx="14">
                  <c:v>75</c:v>
                </c:pt>
                <c:pt idx="15">
                  <c:v>80</c:v>
                </c:pt>
                <c:pt idx="16">
                  <c:v>85</c:v>
                </c:pt>
                <c:pt idx="17">
                  <c:v>90</c:v>
                </c:pt>
                <c:pt idx="18">
                  <c:v>100</c:v>
                </c:pt>
                <c:pt idx="19">
                  <c:v>100</c:v>
                </c:pt>
                <c:pt idx="20">
                  <c:v>110</c:v>
                </c:pt>
                <c:pt idx="21">
                  <c:v>120</c:v>
                </c:pt>
                <c:pt idx="22">
                  <c:v>125</c:v>
                </c:pt>
                <c:pt idx="23">
                  <c:v>130</c:v>
                </c:pt>
                <c:pt idx="24">
                  <c:v>140</c:v>
                </c:pt>
                <c:pt idx="25">
                  <c:v>150</c:v>
                </c:pt>
                <c:pt idx="26">
                  <c:v>150</c:v>
                </c:pt>
                <c:pt idx="27">
                  <c:v>160</c:v>
                </c:pt>
                <c:pt idx="28">
                  <c:v>170</c:v>
                </c:pt>
                <c:pt idx="29">
                  <c:v>175</c:v>
                </c:pt>
                <c:pt idx="30">
                  <c:v>175</c:v>
                </c:pt>
                <c:pt idx="31">
                  <c:v>200</c:v>
                </c:pt>
                <c:pt idx="32">
                  <c:v>225</c:v>
                </c:pt>
                <c:pt idx="33">
                  <c:v>250</c:v>
                </c:pt>
                <c:pt idx="34">
                  <c:v>275</c:v>
                </c:pt>
                <c:pt idx="35">
                  <c:v>300</c:v>
                </c:pt>
                <c:pt idx="36">
                  <c:v>325</c:v>
                </c:pt>
              </c:numCache>
            </c:numRef>
          </c:xVal>
          <c:yVal>
            <c:numRef>
              <c:f>Sheet1!$G$2:$G$38</c:f>
              <c:numCache>
                <c:formatCode>0.00E+00</c:formatCode>
                <c:ptCount val="37"/>
                <c:pt idx="0">
                  <c:v>1700260</c:v>
                </c:pt>
                <c:pt idx="1">
                  <c:v>85512.4</c:v>
                </c:pt>
                <c:pt idx="2">
                  <c:v>13789.7</c:v>
                </c:pt>
                <c:pt idx="3">
                  <c:v>13789.7</c:v>
                </c:pt>
                <c:pt idx="4">
                  <c:v>10959.4</c:v>
                </c:pt>
                <c:pt idx="5">
                  <c:v>8926.6299999999992</c:v>
                </c:pt>
                <c:pt idx="6">
                  <c:v>595.11</c:v>
                </c:pt>
                <c:pt idx="7">
                  <c:v>10398.5</c:v>
                </c:pt>
                <c:pt idx="8">
                  <c:v>12467</c:v>
                </c:pt>
                <c:pt idx="9">
                  <c:v>15499.4</c:v>
                </c:pt>
                <c:pt idx="10">
                  <c:v>18738.2</c:v>
                </c:pt>
                <c:pt idx="11">
                  <c:v>21552.3</c:v>
                </c:pt>
                <c:pt idx="12">
                  <c:v>25223.7</c:v>
                </c:pt>
                <c:pt idx="13">
                  <c:v>28985.200000000001</c:v>
                </c:pt>
                <c:pt idx="14">
                  <c:v>38296.400000000001</c:v>
                </c:pt>
                <c:pt idx="15">
                  <c:v>49126</c:v>
                </c:pt>
                <c:pt idx="16">
                  <c:v>58461.3</c:v>
                </c:pt>
                <c:pt idx="17">
                  <c:v>68267.199999999997</c:v>
                </c:pt>
                <c:pt idx="18">
                  <c:v>87307</c:v>
                </c:pt>
                <c:pt idx="19">
                  <c:v>87307</c:v>
                </c:pt>
                <c:pt idx="20">
                  <c:v>104351</c:v>
                </c:pt>
                <c:pt idx="21">
                  <c:v>121428</c:v>
                </c:pt>
                <c:pt idx="22">
                  <c:v>129915</c:v>
                </c:pt>
                <c:pt idx="23">
                  <c:v>139433</c:v>
                </c:pt>
                <c:pt idx="24">
                  <c:v>155202</c:v>
                </c:pt>
                <c:pt idx="25">
                  <c:v>171057</c:v>
                </c:pt>
                <c:pt idx="26">
                  <c:v>171057</c:v>
                </c:pt>
                <c:pt idx="27">
                  <c:v>187747</c:v>
                </c:pt>
                <c:pt idx="28">
                  <c:v>204709</c:v>
                </c:pt>
                <c:pt idx="29">
                  <c:v>213409</c:v>
                </c:pt>
                <c:pt idx="30">
                  <c:v>213409</c:v>
                </c:pt>
                <c:pt idx="31">
                  <c:v>262845</c:v>
                </c:pt>
                <c:pt idx="32">
                  <c:v>328943</c:v>
                </c:pt>
                <c:pt idx="33">
                  <c:v>438672</c:v>
                </c:pt>
                <c:pt idx="34">
                  <c:v>683845</c:v>
                </c:pt>
                <c:pt idx="35">
                  <c:v>1862790</c:v>
                </c:pt>
                <c:pt idx="36">
                  <c:v>9910650</c:v>
                </c:pt>
              </c:numCache>
            </c:numRef>
          </c:yVal>
          <c:smooth val="0"/>
          <c:extLst>
            <c:ext xmlns:c16="http://schemas.microsoft.com/office/drawing/2014/chart" uri="{C3380CC4-5D6E-409C-BE32-E72D297353CC}">
              <c16:uniqueId val="{00000001-4D29-4786-B27D-2ABCEBD3D254}"/>
            </c:ext>
          </c:extLst>
        </c:ser>
        <c:ser>
          <c:idx val="2"/>
          <c:order val="2"/>
          <c:tx>
            <c:strRef>
              <c:f>Sheet1!$J$1</c:f>
              <c:strCache>
                <c:ptCount val="1"/>
                <c:pt idx="0">
                  <c:v>Tx=650mm</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Sheet1!$I$2:$I$21</c:f>
              <c:numCache>
                <c:formatCode>General</c:formatCode>
                <c:ptCount val="20"/>
                <c:pt idx="0">
                  <c:v>25</c:v>
                </c:pt>
                <c:pt idx="1">
                  <c:v>30</c:v>
                </c:pt>
                <c:pt idx="2">
                  <c:v>35</c:v>
                </c:pt>
                <c:pt idx="3">
                  <c:v>40</c:v>
                </c:pt>
                <c:pt idx="4">
                  <c:v>45</c:v>
                </c:pt>
                <c:pt idx="5">
                  <c:v>50</c:v>
                </c:pt>
                <c:pt idx="6">
                  <c:v>50</c:v>
                </c:pt>
                <c:pt idx="7">
                  <c:v>60</c:v>
                </c:pt>
                <c:pt idx="8">
                  <c:v>70</c:v>
                </c:pt>
                <c:pt idx="9">
                  <c:v>75</c:v>
                </c:pt>
                <c:pt idx="10">
                  <c:v>100</c:v>
                </c:pt>
                <c:pt idx="11">
                  <c:v>125</c:v>
                </c:pt>
                <c:pt idx="12">
                  <c:v>150</c:v>
                </c:pt>
                <c:pt idx="13">
                  <c:v>175</c:v>
                </c:pt>
                <c:pt idx="14">
                  <c:v>200</c:v>
                </c:pt>
                <c:pt idx="15">
                  <c:v>225</c:v>
                </c:pt>
                <c:pt idx="16">
                  <c:v>250</c:v>
                </c:pt>
                <c:pt idx="17">
                  <c:v>275</c:v>
                </c:pt>
                <c:pt idx="18">
                  <c:v>300</c:v>
                </c:pt>
                <c:pt idx="19">
                  <c:v>325</c:v>
                </c:pt>
              </c:numCache>
            </c:numRef>
          </c:xVal>
          <c:yVal>
            <c:numRef>
              <c:f>Sheet1!$K$2:$K$21</c:f>
              <c:numCache>
                <c:formatCode>General</c:formatCode>
                <c:ptCount val="20"/>
                <c:pt idx="0" formatCode="0.00E+00">
                  <c:v>235637</c:v>
                </c:pt>
                <c:pt idx="1">
                  <c:v>41008.9</c:v>
                </c:pt>
                <c:pt idx="2">
                  <c:v>3680.83</c:v>
                </c:pt>
                <c:pt idx="3">
                  <c:v>10443.1</c:v>
                </c:pt>
                <c:pt idx="4">
                  <c:v>26334.9</c:v>
                </c:pt>
                <c:pt idx="5" formatCode="0.00E+00">
                  <c:v>41139.5</c:v>
                </c:pt>
                <c:pt idx="6">
                  <c:v>40063.1</c:v>
                </c:pt>
                <c:pt idx="7">
                  <c:v>65382.1</c:v>
                </c:pt>
                <c:pt idx="8">
                  <c:v>89742.6</c:v>
                </c:pt>
                <c:pt idx="9" formatCode="0.00E+00">
                  <c:v>99897.7</c:v>
                </c:pt>
                <c:pt idx="10" formatCode="0.00E+00">
                  <c:v>137086</c:v>
                </c:pt>
                <c:pt idx="11" formatCode="0.00E+00">
                  <c:v>164539</c:v>
                </c:pt>
                <c:pt idx="12" formatCode="0.00E+00">
                  <c:v>188107</c:v>
                </c:pt>
                <c:pt idx="13" formatCode="0.00E+00">
                  <c:v>211008</c:v>
                </c:pt>
                <c:pt idx="14" formatCode="0.00E+00">
                  <c:v>236491</c:v>
                </c:pt>
                <c:pt idx="15" formatCode="0.00E+00">
                  <c:v>268655</c:v>
                </c:pt>
                <c:pt idx="16" formatCode="0.00E+00">
                  <c:v>318604</c:v>
                </c:pt>
                <c:pt idx="17" formatCode="0.00E+00">
                  <c:v>421986</c:v>
                </c:pt>
                <c:pt idx="18" formatCode="0.00E+00">
                  <c:v>883390</c:v>
                </c:pt>
                <c:pt idx="19" formatCode="0.00E+00">
                  <c:v>2034980</c:v>
                </c:pt>
              </c:numCache>
            </c:numRef>
          </c:yVal>
          <c:smooth val="0"/>
          <c:extLst>
            <c:ext xmlns:c16="http://schemas.microsoft.com/office/drawing/2014/chart" uri="{C3380CC4-5D6E-409C-BE32-E72D297353CC}">
              <c16:uniqueId val="{00000002-4D29-4786-B27D-2ABCEBD3D254}"/>
            </c:ext>
          </c:extLst>
        </c:ser>
        <c:ser>
          <c:idx val="3"/>
          <c:order val="3"/>
          <c:tx>
            <c:strRef>
              <c:f>Sheet1!$N$1</c:f>
              <c:strCache>
                <c:ptCount val="1"/>
                <c:pt idx="0">
                  <c:v>Tx=660mm</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Sheet1!$M$2:$M$14</c:f>
              <c:numCache>
                <c:formatCode>General</c:formatCode>
                <c:ptCount val="13"/>
                <c:pt idx="0">
                  <c:v>25</c:v>
                </c:pt>
                <c:pt idx="1">
                  <c:v>50</c:v>
                </c:pt>
                <c:pt idx="2">
                  <c:v>75</c:v>
                </c:pt>
                <c:pt idx="3">
                  <c:v>100</c:v>
                </c:pt>
                <c:pt idx="4">
                  <c:v>125</c:v>
                </c:pt>
                <c:pt idx="5">
                  <c:v>150</c:v>
                </c:pt>
                <c:pt idx="6">
                  <c:v>175</c:v>
                </c:pt>
                <c:pt idx="7">
                  <c:v>200</c:v>
                </c:pt>
                <c:pt idx="8">
                  <c:v>225</c:v>
                </c:pt>
                <c:pt idx="9">
                  <c:v>250</c:v>
                </c:pt>
                <c:pt idx="10">
                  <c:v>275</c:v>
                </c:pt>
                <c:pt idx="11">
                  <c:v>300</c:v>
                </c:pt>
                <c:pt idx="12">
                  <c:v>325</c:v>
                </c:pt>
              </c:numCache>
            </c:numRef>
          </c:xVal>
          <c:yVal>
            <c:numRef>
              <c:f>Sheet1!$O$2:$O$14</c:f>
              <c:numCache>
                <c:formatCode>0.00E+00</c:formatCode>
                <c:ptCount val="13"/>
                <c:pt idx="0">
                  <c:v>181869</c:v>
                </c:pt>
                <c:pt idx="1">
                  <c:v>197114</c:v>
                </c:pt>
                <c:pt idx="2">
                  <c:v>198330</c:v>
                </c:pt>
                <c:pt idx="3">
                  <c:v>204619</c:v>
                </c:pt>
                <c:pt idx="4">
                  <c:v>204390</c:v>
                </c:pt>
                <c:pt idx="5">
                  <c:v>206690</c:v>
                </c:pt>
                <c:pt idx="6">
                  <c:v>208334</c:v>
                </c:pt>
                <c:pt idx="7">
                  <c:v>210269</c:v>
                </c:pt>
                <c:pt idx="8">
                  <c:v>212607</c:v>
                </c:pt>
                <c:pt idx="9">
                  <c:v>214742</c:v>
                </c:pt>
                <c:pt idx="10">
                  <c:v>220624</c:v>
                </c:pt>
                <c:pt idx="11">
                  <c:v>242978</c:v>
                </c:pt>
                <c:pt idx="12">
                  <c:v>222880</c:v>
                </c:pt>
              </c:numCache>
            </c:numRef>
          </c:yVal>
          <c:smooth val="0"/>
          <c:extLst>
            <c:ext xmlns:c16="http://schemas.microsoft.com/office/drawing/2014/chart" uri="{C3380CC4-5D6E-409C-BE32-E72D297353CC}">
              <c16:uniqueId val="{00000003-4D29-4786-B27D-2ABCEBD3D254}"/>
            </c:ext>
          </c:extLst>
        </c:ser>
        <c:ser>
          <c:idx val="4"/>
          <c:order val="4"/>
          <c:tx>
            <c:strRef>
              <c:f>Sheet1!$R$1</c:f>
              <c:strCache>
                <c:ptCount val="1"/>
                <c:pt idx="0">
                  <c:v>Tx=670mm</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Sheet1!$Q$2:$Q$20</c:f>
              <c:numCache>
                <c:formatCode>General</c:formatCode>
                <c:ptCount val="19"/>
                <c:pt idx="0">
                  <c:v>25</c:v>
                </c:pt>
                <c:pt idx="1">
                  <c:v>50</c:v>
                </c:pt>
                <c:pt idx="2">
                  <c:v>75</c:v>
                </c:pt>
                <c:pt idx="3">
                  <c:v>100</c:v>
                </c:pt>
                <c:pt idx="4">
                  <c:v>125</c:v>
                </c:pt>
                <c:pt idx="5">
                  <c:v>150</c:v>
                </c:pt>
                <c:pt idx="6">
                  <c:v>175</c:v>
                </c:pt>
                <c:pt idx="7">
                  <c:v>200</c:v>
                </c:pt>
                <c:pt idx="8">
                  <c:v>225</c:v>
                </c:pt>
                <c:pt idx="9">
                  <c:v>250</c:v>
                </c:pt>
                <c:pt idx="10">
                  <c:v>275</c:v>
                </c:pt>
                <c:pt idx="11">
                  <c:v>280</c:v>
                </c:pt>
                <c:pt idx="12">
                  <c:v>285</c:v>
                </c:pt>
                <c:pt idx="13">
                  <c:v>290</c:v>
                </c:pt>
                <c:pt idx="14">
                  <c:v>295</c:v>
                </c:pt>
                <c:pt idx="15">
                  <c:v>300</c:v>
                </c:pt>
                <c:pt idx="16">
                  <c:v>305</c:v>
                </c:pt>
                <c:pt idx="17">
                  <c:v>310</c:v>
                </c:pt>
                <c:pt idx="18">
                  <c:v>325</c:v>
                </c:pt>
              </c:numCache>
            </c:numRef>
          </c:xVal>
          <c:yVal>
            <c:numRef>
              <c:f>Sheet1!$S$2:$S$20</c:f>
              <c:numCache>
                <c:formatCode>0.00E+00</c:formatCode>
                <c:ptCount val="19"/>
                <c:pt idx="0">
                  <c:v>1544950</c:v>
                </c:pt>
                <c:pt idx="1">
                  <c:v>464119</c:v>
                </c:pt>
                <c:pt idx="2">
                  <c:v>335821</c:v>
                </c:pt>
                <c:pt idx="3">
                  <c:v>281259</c:v>
                </c:pt>
                <c:pt idx="4">
                  <c:v>249226</c:v>
                </c:pt>
                <c:pt idx="5">
                  <c:v>226433</c:v>
                </c:pt>
                <c:pt idx="6">
                  <c:v>205468</c:v>
                </c:pt>
                <c:pt idx="7">
                  <c:v>185333</c:v>
                </c:pt>
                <c:pt idx="8">
                  <c:v>162777</c:v>
                </c:pt>
                <c:pt idx="9">
                  <c:v>131927</c:v>
                </c:pt>
                <c:pt idx="10">
                  <c:v>83365.3</c:v>
                </c:pt>
                <c:pt idx="11">
                  <c:v>71074.399999999994</c:v>
                </c:pt>
                <c:pt idx="12">
                  <c:v>57378.400000000001</c:v>
                </c:pt>
                <c:pt idx="13">
                  <c:v>38801.9</c:v>
                </c:pt>
                <c:pt idx="14">
                  <c:v>22704.5</c:v>
                </c:pt>
                <c:pt idx="15">
                  <c:v>3824.97</c:v>
                </c:pt>
                <c:pt idx="16">
                  <c:v>24463.9</c:v>
                </c:pt>
                <c:pt idx="17">
                  <c:v>194328</c:v>
                </c:pt>
                <c:pt idx="18">
                  <c:v>4305720</c:v>
                </c:pt>
              </c:numCache>
            </c:numRef>
          </c:yVal>
          <c:smooth val="0"/>
          <c:extLst>
            <c:ext xmlns:c16="http://schemas.microsoft.com/office/drawing/2014/chart" uri="{C3380CC4-5D6E-409C-BE32-E72D297353CC}">
              <c16:uniqueId val="{00000004-4D29-4786-B27D-2ABCEBD3D254}"/>
            </c:ext>
          </c:extLst>
        </c:ser>
        <c:ser>
          <c:idx val="5"/>
          <c:order val="5"/>
          <c:tx>
            <c:strRef>
              <c:f>Sheet1!$V$1</c:f>
              <c:strCache>
                <c:ptCount val="1"/>
                <c:pt idx="0">
                  <c:v>Tx=700mm</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Sheet1!$U$2:$U$19</c:f>
              <c:numCache>
                <c:formatCode>General</c:formatCode>
                <c:ptCount val="18"/>
                <c:pt idx="0">
                  <c:v>25</c:v>
                </c:pt>
                <c:pt idx="1">
                  <c:v>50</c:v>
                </c:pt>
                <c:pt idx="2">
                  <c:v>75</c:v>
                </c:pt>
                <c:pt idx="3">
                  <c:v>100</c:v>
                </c:pt>
                <c:pt idx="4">
                  <c:v>125</c:v>
                </c:pt>
                <c:pt idx="5">
                  <c:v>150</c:v>
                </c:pt>
                <c:pt idx="6">
                  <c:v>175</c:v>
                </c:pt>
                <c:pt idx="7">
                  <c:v>200</c:v>
                </c:pt>
                <c:pt idx="8">
                  <c:v>225</c:v>
                </c:pt>
                <c:pt idx="9">
                  <c:v>230</c:v>
                </c:pt>
                <c:pt idx="10">
                  <c:v>235</c:v>
                </c:pt>
                <c:pt idx="11">
                  <c:v>240</c:v>
                </c:pt>
                <c:pt idx="12">
                  <c:v>245</c:v>
                </c:pt>
                <c:pt idx="13">
                  <c:v>250</c:v>
                </c:pt>
                <c:pt idx="14">
                  <c:v>255</c:v>
                </c:pt>
                <c:pt idx="15">
                  <c:v>275</c:v>
                </c:pt>
                <c:pt idx="16">
                  <c:v>300</c:v>
                </c:pt>
                <c:pt idx="17">
                  <c:v>325</c:v>
                </c:pt>
              </c:numCache>
            </c:numRef>
          </c:xVal>
          <c:yVal>
            <c:numRef>
              <c:f>Sheet1!$W$2:$W$19</c:f>
              <c:numCache>
                <c:formatCode>0.00E+00</c:formatCode>
                <c:ptCount val="18"/>
                <c:pt idx="0">
                  <c:v>13149600</c:v>
                </c:pt>
                <c:pt idx="1">
                  <c:v>1871770</c:v>
                </c:pt>
                <c:pt idx="2">
                  <c:v>897233</c:v>
                </c:pt>
                <c:pt idx="3">
                  <c:v>562220</c:v>
                </c:pt>
                <c:pt idx="4">
                  <c:v>395614</c:v>
                </c:pt>
                <c:pt idx="5">
                  <c:v>282590</c:v>
                </c:pt>
                <c:pt idx="6">
                  <c:v>199383</c:v>
                </c:pt>
                <c:pt idx="7">
                  <c:v>130137</c:v>
                </c:pt>
                <c:pt idx="8">
                  <c:v>71207.899999999994</c:v>
                </c:pt>
                <c:pt idx="9">
                  <c:v>60962.9</c:v>
                </c:pt>
                <c:pt idx="10">
                  <c:v>51685</c:v>
                </c:pt>
                <c:pt idx="11">
                  <c:v>43513.1</c:v>
                </c:pt>
                <c:pt idx="12">
                  <c:v>37030.6</c:v>
                </c:pt>
                <c:pt idx="13">
                  <c:v>32789.300000000003</c:v>
                </c:pt>
                <c:pt idx="14">
                  <c:v>32239.7</c:v>
                </c:pt>
                <c:pt idx="15">
                  <c:v>108361</c:v>
                </c:pt>
                <c:pt idx="16">
                  <c:v>1687980</c:v>
                </c:pt>
                <c:pt idx="17">
                  <c:v>49412500</c:v>
                </c:pt>
              </c:numCache>
            </c:numRef>
          </c:yVal>
          <c:smooth val="0"/>
          <c:extLst>
            <c:ext xmlns:c16="http://schemas.microsoft.com/office/drawing/2014/chart" uri="{C3380CC4-5D6E-409C-BE32-E72D297353CC}">
              <c16:uniqueId val="{00000005-4D29-4786-B27D-2ABCEBD3D254}"/>
            </c:ext>
          </c:extLst>
        </c:ser>
        <c:ser>
          <c:idx val="6"/>
          <c:order val="6"/>
          <c:tx>
            <c:strRef>
              <c:f>Sheet1!$Z$1</c:f>
              <c:strCache>
                <c:ptCount val="1"/>
                <c:pt idx="0">
                  <c:v>Qe=2.5E4</c:v>
                </c:pt>
              </c:strCache>
            </c:strRef>
          </c:tx>
          <c:spPr>
            <a:ln w="19050" cap="rnd">
              <a:solidFill>
                <a:srgbClr val="FF0000"/>
              </a:solidFill>
              <a:round/>
            </a:ln>
            <a:effectLst/>
          </c:spPr>
          <c:marker>
            <c:symbol val="none"/>
          </c:marker>
          <c:xVal>
            <c:numRef>
              <c:f>Sheet1!$Y$2:$Y$3</c:f>
              <c:numCache>
                <c:formatCode>General</c:formatCode>
                <c:ptCount val="2"/>
                <c:pt idx="0">
                  <c:v>0</c:v>
                </c:pt>
                <c:pt idx="1">
                  <c:v>350</c:v>
                </c:pt>
              </c:numCache>
            </c:numRef>
          </c:xVal>
          <c:yVal>
            <c:numRef>
              <c:f>Sheet1!$AA$2:$AA$3</c:f>
              <c:numCache>
                <c:formatCode>0.00E+00</c:formatCode>
                <c:ptCount val="2"/>
                <c:pt idx="0">
                  <c:v>25000</c:v>
                </c:pt>
                <c:pt idx="1">
                  <c:v>25000</c:v>
                </c:pt>
              </c:numCache>
            </c:numRef>
          </c:yVal>
          <c:smooth val="0"/>
          <c:extLst>
            <c:ext xmlns:c16="http://schemas.microsoft.com/office/drawing/2014/chart" uri="{C3380CC4-5D6E-409C-BE32-E72D297353CC}">
              <c16:uniqueId val="{00000006-4D29-4786-B27D-2ABCEBD3D254}"/>
            </c:ext>
          </c:extLst>
        </c:ser>
        <c:dLbls>
          <c:showLegendKey val="0"/>
          <c:showVal val="0"/>
          <c:showCatName val="0"/>
          <c:showSerName val="0"/>
          <c:showPercent val="0"/>
          <c:showBubbleSize val="0"/>
        </c:dLbls>
        <c:axId val="631687560"/>
        <c:axId val="631689856"/>
      </c:scatterChart>
      <c:valAx>
        <c:axId val="6316875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Plunger extrusion (mm)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689856"/>
        <c:crosses val="autoZero"/>
        <c:crossBetween val="midCat"/>
      </c:valAx>
      <c:valAx>
        <c:axId val="631689856"/>
        <c:scaling>
          <c:logBase val="10"/>
          <c:orientation val="minMax"/>
          <c:min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Qext</a:t>
                </a:r>
              </a:p>
            </c:rich>
          </c:tx>
          <c:layout>
            <c:manualLayout>
              <c:xMode val="edge"/>
              <c:yMode val="edge"/>
              <c:x val="3.6982968369829686E-2"/>
              <c:y val="0.4486078781984921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687560"/>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12/6/2023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t>TTC 2023, J. Guo</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t>TTC 2023, J. Guo</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t>TTC 2023, J. Guo</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t>TTC 2023, J. Guo</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t>TTC 2023, J. Guo</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t>TTC 2023, J. Guo</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t>TTC 2023, J. Guo</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t>TTC 2023, J. Guo</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smtClean="0"/>
              <a:t>TTC 2023, J. Guo</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3.png"/><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hart" Target="../charts/chart1.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emf"/><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sz="2800" dirty="0"/>
          </a:p>
        </p:txBody>
      </p:sp>
      <p:sp>
        <p:nvSpPr>
          <p:cNvPr id="3" name="Subtitle 2"/>
          <p:cNvSpPr>
            <a:spLocks noGrp="1"/>
          </p:cNvSpPr>
          <p:nvPr>
            <p:ph type="subTitle" idx="1"/>
          </p:nvPr>
        </p:nvSpPr>
        <p:spPr/>
        <p:txBody>
          <a:bodyPr/>
          <a:lstStyle/>
          <a:p>
            <a:r>
              <a:rPr lang="en-US" dirty="0"/>
              <a:t>Overview of SRF cavities for coming &amp; future circular lepton and electron-ion colliders</a:t>
            </a:r>
          </a:p>
        </p:txBody>
      </p:sp>
      <p:sp>
        <p:nvSpPr>
          <p:cNvPr id="5" name="Text Placeholder 4"/>
          <p:cNvSpPr>
            <a:spLocks noGrp="1"/>
          </p:cNvSpPr>
          <p:nvPr>
            <p:ph type="body" sz="quarter" idx="14"/>
          </p:nvPr>
        </p:nvSpPr>
        <p:spPr/>
        <p:txBody>
          <a:bodyPr/>
          <a:lstStyle/>
          <a:p>
            <a:r>
              <a:rPr lang="en-US" dirty="0" smtClean="0"/>
              <a:t>Jiquan Guo, JLab</a:t>
            </a:r>
            <a:endParaRPr lang="en-US" dirty="0"/>
          </a:p>
        </p:txBody>
      </p:sp>
      <p:pic>
        <p:nvPicPr>
          <p:cNvPr id="7" name="Picture 6">
            <a:extLst>
              <a:ext uri="{FF2B5EF4-FFF2-40B4-BE49-F238E27FC236}">
                <a16:creationId xmlns:a16="http://schemas.microsoft.com/office/drawing/2014/main" id="{2C2825A0-F1ED-B97F-1436-B82F51F0E04C}"/>
              </a:ext>
            </a:extLst>
          </p:cNvPr>
          <p:cNvPicPr>
            <a:picLocks noChangeAspect="1"/>
          </p:cNvPicPr>
          <p:nvPr/>
        </p:nvPicPr>
        <p:blipFill>
          <a:blip r:embed="rId2"/>
          <a:stretch>
            <a:fillRect/>
          </a:stretch>
        </p:blipFill>
        <p:spPr>
          <a:xfrm>
            <a:off x="4955622" y="1337077"/>
            <a:ext cx="3616976" cy="2398715"/>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3"/>
          <a:stretch>
            <a:fillRect/>
          </a:stretch>
        </p:blipFill>
        <p:spPr>
          <a:xfrm>
            <a:off x="3182705" y="3720289"/>
            <a:ext cx="5961295" cy="2812881"/>
          </a:xfrm>
          <a:prstGeom prst="rect">
            <a:avLst/>
          </a:prstGeom>
        </p:spPr>
      </p:pic>
      <p:sp>
        <p:nvSpPr>
          <p:cNvPr id="9" name="TextBox 8"/>
          <p:cNvSpPr txBox="1"/>
          <p:nvPr/>
        </p:nvSpPr>
        <p:spPr>
          <a:xfrm>
            <a:off x="7026477" y="2644408"/>
            <a:ext cx="473206" cy="307777"/>
          </a:xfrm>
          <a:prstGeom prst="rect">
            <a:avLst/>
          </a:prstGeom>
          <a:noFill/>
        </p:spPr>
        <p:txBody>
          <a:bodyPr wrap="none" rtlCol="0">
            <a:spAutoFit/>
          </a:bodyPr>
          <a:lstStyle/>
          <a:p>
            <a:r>
              <a:rPr lang="en-US" sz="1400" dirty="0" smtClean="0">
                <a:latin typeface="Times New Roman" panose="02020603050405020304" pitchFamily="18" charset="0"/>
                <a:cs typeface="Times New Roman" panose="02020603050405020304" pitchFamily="18" charset="0"/>
              </a:rPr>
              <a:t>EIC</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2747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CEPC: SRF parameters for different operation scenarios   </a:t>
            </a:r>
            <a:endParaRPr lang="en-US" dirty="0"/>
          </a:p>
        </p:txBody>
      </p:sp>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6" name="Picture 5"/>
          <p:cNvPicPr>
            <a:picLocks noChangeAspect="1"/>
          </p:cNvPicPr>
          <p:nvPr/>
        </p:nvPicPr>
        <p:blipFill>
          <a:blip r:embed="rId2"/>
          <a:stretch>
            <a:fillRect/>
          </a:stretch>
        </p:blipFill>
        <p:spPr>
          <a:xfrm>
            <a:off x="150717" y="966055"/>
            <a:ext cx="8842254" cy="4354882"/>
          </a:xfrm>
          <a:prstGeom prst="rect">
            <a:avLst/>
          </a:prstGeom>
        </p:spPr>
      </p:pic>
      <p:sp>
        <p:nvSpPr>
          <p:cNvPr id="7" name="Content Placeholder 2"/>
          <p:cNvSpPr>
            <a:spLocks noGrp="1"/>
          </p:cNvSpPr>
          <p:nvPr>
            <p:ph idx="1"/>
          </p:nvPr>
        </p:nvSpPr>
        <p:spPr>
          <a:xfrm>
            <a:off x="308919" y="5320937"/>
            <a:ext cx="8684052" cy="1026811"/>
          </a:xfrm>
        </p:spPr>
        <p:txBody>
          <a:bodyPr>
            <a:normAutofit fontScale="77500" lnSpcReduction="20000"/>
          </a:bodyPr>
          <a:lstStyle/>
          <a:p>
            <a:r>
              <a:rPr lang="en-US" sz="1600" dirty="0" smtClean="0">
                <a:latin typeface="Times New Roman" panose="02020603050405020304" pitchFamily="18" charset="0"/>
                <a:cs typeface="Times New Roman" panose="02020603050405020304" pitchFamily="18" charset="0"/>
              </a:rPr>
              <a:t>Beam parameters similar to FCC-</a:t>
            </a:r>
            <a:r>
              <a:rPr lang="en-US" sz="1600" dirty="0" err="1" smtClean="0">
                <a:latin typeface="Times New Roman" panose="02020603050405020304" pitchFamily="18" charset="0"/>
                <a:cs typeface="Times New Roman" panose="02020603050405020304" pitchFamily="18" charset="0"/>
              </a:rPr>
              <a:t>ee</a:t>
            </a:r>
            <a:endParaRPr lang="en-US" sz="1600" dirty="0" smtClean="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Beam power upgradable from 30MW to 50MW per beam</a:t>
            </a:r>
          </a:p>
          <a:p>
            <a:r>
              <a:rPr lang="en-US" sz="1600" dirty="0" smtClean="0">
                <a:latin typeface="Times New Roman" panose="02020603050405020304" pitchFamily="18" charset="0"/>
                <a:cs typeface="Times New Roman" panose="02020603050405020304" pitchFamily="18" charset="0"/>
              </a:rPr>
              <a:t>Multiple bypass lines to switch between different operating energy</a:t>
            </a:r>
          </a:p>
          <a:p>
            <a:r>
              <a:rPr lang="en-US" sz="1600" dirty="0" smtClean="0">
                <a:latin typeface="Times New Roman" panose="02020603050405020304" pitchFamily="18" charset="0"/>
                <a:cs typeface="Times New Roman" panose="02020603050405020304" pitchFamily="18" charset="0"/>
              </a:rPr>
              <a:t>1/2/5-cell 650 MHz cavities in the storage rings, 9-cell 1.3GHz cavities in the boosters</a:t>
            </a:r>
          </a:p>
          <a:p>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5282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CEPC: RF Layout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8919" y="4075611"/>
                <a:ext cx="5368774" cy="2272137"/>
              </a:xfrm>
            </p:spPr>
            <p:txBody>
              <a:bodyPr>
                <a:normAutofit fontScale="92500" lnSpcReduction="20000"/>
              </a:bodyPr>
              <a:lstStyle/>
              <a:p>
                <a:r>
                  <a:rPr lang="en-US" sz="1400" dirty="0" smtClean="0">
                    <a:latin typeface="Times New Roman" panose="02020603050405020304" pitchFamily="18" charset="0"/>
                    <a:cs typeface="Times New Roman" panose="02020603050405020304" pitchFamily="18" charset="0"/>
                  </a:rPr>
                  <a:t>Start with H operation with 2-cell cavities, shared by two rings, plus 9-cell booster cavities)</a:t>
                </a:r>
              </a:p>
              <a:p>
                <a:r>
                  <a:rPr lang="en-US" sz="1400" dirty="0" smtClean="0">
                    <a:latin typeface="Times New Roman" panose="02020603050405020304" pitchFamily="18" charset="0"/>
                    <a:cs typeface="Times New Roman" panose="02020603050405020304" pitchFamily="18" charset="0"/>
                  </a:rPr>
                  <a:t>Bypass half of H cavities in each ring </a:t>
                </a:r>
                <a:r>
                  <a:rPr lang="en-US" sz="1400" dirty="0">
                    <a:latin typeface="Times New Roman" panose="02020603050405020304" pitchFamily="18" charset="0"/>
                    <a:cs typeface="Times New Roman" panose="02020603050405020304" pitchFamily="18" charset="0"/>
                  </a:rPr>
                  <a:t>for </a:t>
                </a:r>
                <a:r>
                  <a:rPr lang="en-US" sz="1400" dirty="0" smtClean="0">
                    <a:latin typeface="Times New Roman" panose="02020603050405020304" pitchFamily="18" charset="0"/>
                    <a:cs typeface="Times New Roman" panose="02020603050405020304" pitchFamily="18" charset="0"/>
                  </a:rPr>
                  <a:t>W and low </a:t>
                </a:r>
                <a:r>
                  <a:rPr lang="en-US" sz="1400" dirty="0">
                    <a:latin typeface="Times New Roman" panose="02020603050405020304" pitchFamily="18" charset="0"/>
                    <a:cs typeface="Times New Roman" panose="02020603050405020304" pitchFamily="18" charset="0"/>
                  </a:rPr>
                  <a:t>luminosity Z (&lt; 10 MW) operation</a:t>
                </a:r>
                <a:r>
                  <a:rPr lang="en-US" sz="1400" dirty="0" smtClean="0">
                    <a:latin typeface="Times New Roman" panose="02020603050405020304" pitchFamily="18" charset="0"/>
                    <a:cs typeface="Times New Roman" panose="02020603050405020304" pitchFamily="18" charset="0"/>
                  </a:rPr>
                  <a:t>.</a:t>
                </a:r>
              </a:p>
              <a:p>
                <a:r>
                  <a:rPr lang="en-US" sz="1400" dirty="0" smtClean="0">
                    <a:latin typeface="Times New Roman" panose="02020603050405020304" pitchFamily="18" charset="0"/>
                    <a:cs typeface="Times New Roman" panose="02020603050405020304" pitchFamily="18" charset="0"/>
                  </a:rPr>
                  <a:t>Single cell cavities for high luminosity Z operation</a:t>
                </a:r>
              </a:p>
              <a:p>
                <a:r>
                  <a:rPr lang="en-US" sz="1400" dirty="0" smtClean="0">
                    <a:latin typeface="Times New Roman" panose="02020603050405020304" pitchFamily="18" charset="0"/>
                    <a:cs typeface="Times New Roman" panose="02020603050405020304" pitchFamily="18" charset="0"/>
                  </a:rPr>
                  <a:t>Add 5-cell 650MHz cavities for </a:t>
                </a:r>
                <a14:m>
                  <m:oMath xmlns:m="http://schemas.openxmlformats.org/officeDocument/2006/math">
                    <m:r>
                      <a:rPr lang="en-US" sz="1400" i="1">
                        <a:latin typeface="Cambria Math" panose="02040503050406030204" pitchFamily="18" charset="0"/>
                        <a:cs typeface="Times New Roman" panose="02020603050405020304" pitchFamily="18" charset="0"/>
                      </a:rPr>
                      <m:t>𝑡</m:t>
                    </m:r>
                    <m:acc>
                      <m:accPr>
                        <m:chr m:val="̅"/>
                        <m:ctrlPr>
                          <a:rPr lang="en-US" sz="1400" i="1">
                            <a:latin typeface="Cambria Math" panose="02040503050406030204" pitchFamily="18" charset="0"/>
                            <a:cs typeface="Times New Roman" panose="02020603050405020304" pitchFamily="18" charset="0"/>
                          </a:rPr>
                        </m:ctrlPr>
                      </m:accPr>
                      <m:e>
                        <m:r>
                          <a:rPr lang="en-US" sz="1400" i="1">
                            <a:latin typeface="Cambria Math" panose="02040503050406030204" pitchFamily="18" charset="0"/>
                            <a:cs typeface="Times New Roman" panose="02020603050405020304" pitchFamily="18" charset="0"/>
                          </a:rPr>
                          <m:t>𝑡</m:t>
                        </m:r>
                      </m:e>
                    </m:acc>
                  </m:oMath>
                </a14:m>
                <a:r>
                  <a:rPr lang="en-US" sz="1400" dirty="0" smtClean="0">
                    <a:latin typeface="Times New Roman" panose="02020603050405020304" pitchFamily="18" charset="0"/>
                    <a:cs typeface="Times New Roman" panose="02020603050405020304" pitchFamily="18" charset="0"/>
                  </a:rPr>
                  <a:t> (and 9-cell booster cavities)</a:t>
                </a:r>
                <a:endParaRPr lang="en-US" sz="1400" dirty="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2x3.7 </a:t>
                </a:r>
                <a:r>
                  <a:rPr lang="en-US" sz="1400" dirty="0">
                    <a:latin typeface="Times New Roman" panose="02020603050405020304" pitchFamily="18" charset="0"/>
                    <a:cs typeface="Times New Roman" panose="02020603050405020304" pitchFamily="18" charset="0"/>
                  </a:rPr>
                  <a:t>km long straight section, 2x1.8 km RF </a:t>
                </a:r>
                <a:r>
                  <a:rPr lang="en-US" sz="1400" dirty="0" smtClean="0">
                    <a:latin typeface="Times New Roman" panose="02020603050405020304" pitchFamily="18" charset="0"/>
                    <a:cs typeface="Times New Roman" panose="02020603050405020304" pitchFamily="18" charset="0"/>
                  </a:rPr>
                  <a:t>section</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3 km RF module </a:t>
                </a:r>
                <a:r>
                  <a:rPr lang="en-US" sz="1400" dirty="0" smtClean="0">
                    <a:latin typeface="Times New Roman" panose="02020603050405020304" pitchFamily="18" charset="0"/>
                    <a:cs typeface="Times New Roman" panose="02020603050405020304" pitchFamily="18" charset="0"/>
                  </a:rPr>
                  <a:t>footprint, </a:t>
                </a:r>
                <a:r>
                  <a:rPr lang="en-US" sz="1400" dirty="0">
                    <a:latin typeface="Times New Roman" panose="02020603050405020304" pitchFamily="18" charset="0"/>
                    <a:cs typeface="Times New Roman" panose="02020603050405020304" pitchFamily="18" charset="0"/>
                  </a:rPr>
                  <a:t>2 km RF </a:t>
                </a:r>
                <a:r>
                  <a:rPr lang="en-US" sz="1400" dirty="0" smtClean="0">
                    <a:latin typeface="Times New Roman" panose="02020603050405020304" pitchFamily="18" charset="0"/>
                    <a:cs typeface="Times New Roman" panose="02020603050405020304" pitchFamily="18" charset="0"/>
                  </a:rPr>
                  <a:t>module</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628 650 MHz cavities, 352 1.3 GHz </a:t>
                </a:r>
                <a:r>
                  <a:rPr lang="en-US" sz="1400" dirty="0" err="1">
                    <a:latin typeface="Times New Roman" panose="02020603050405020304" pitchFamily="18" charset="0"/>
                    <a:cs typeface="Times New Roman" panose="02020603050405020304" pitchFamily="18" charset="0"/>
                  </a:rPr>
                  <a:t>cav</a:t>
                </a:r>
                <a:r>
                  <a:rPr lang="en-US" sz="1400" dirty="0">
                    <a:latin typeface="Times New Roman" panose="02020603050405020304" pitchFamily="18" charset="0"/>
                    <a:cs typeface="Times New Roman" panose="02020603050405020304" pitchFamily="18" charset="0"/>
                  </a:rPr>
                  <a:t>, total 980 </a:t>
                </a:r>
                <a:r>
                  <a:rPr lang="en-US" sz="1400" dirty="0" err="1">
                    <a:latin typeface="Times New Roman" panose="02020603050405020304" pitchFamily="18" charset="0"/>
                    <a:cs typeface="Times New Roman" panose="02020603050405020304" pitchFamily="18" charset="0"/>
                  </a:rPr>
                  <a:t>cav</a:t>
                </a:r>
                <a:r>
                  <a:rPr lang="en-US" sz="1400" dirty="0">
                    <a:latin typeface="Times New Roman" panose="02020603050405020304" pitchFamily="18" charset="0"/>
                    <a:cs typeface="Times New Roman" panose="02020603050405020304" pitchFamily="18" charset="0"/>
                  </a:rPr>
                  <a:t>, 4900 cells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8919" y="4075611"/>
                <a:ext cx="5368774" cy="2272137"/>
              </a:xfrm>
              <a:blipFill>
                <a:blip r:embed="rId2"/>
                <a:stretch>
                  <a:fillRect l="-114" t="-2688" r="-455"/>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9" name="Picture 8"/>
          <p:cNvPicPr>
            <a:picLocks noChangeAspect="1"/>
          </p:cNvPicPr>
          <p:nvPr/>
        </p:nvPicPr>
        <p:blipFill>
          <a:blip r:embed="rId3"/>
          <a:stretch>
            <a:fillRect/>
          </a:stretch>
        </p:blipFill>
        <p:spPr>
          <a:xfrm>
            <a:off x="308919" y="1358252"/>
            <a:ext cx="5360688" cy="2203554"/>
          </a:xfrm>
          <a:prstGeom prst="rect">
            <a:avLst/>
          </a:prstGeom>
        </p:spPr>
      </p:pic>
      <p:pic>
        <p:nvPicPr>
          <p:cNvPr id="10" name="Picture 9"/>
          <p:cNvPicPr>
            <a:picLocks noChangeAspect="1"/>
          </p:cNvPicPr>
          <p:nvPr/>
        </p:nvPicPr>
        <p:blipFill>
          <a:blip r:embed="rId4"/>
          <a:stretch>
            <a:fillRect/>
          </a:stretch>
        </p:blipFill>
        <p:spPr>
          <a:xfrm>
            <a:off x="5802046" y="1542487"/>
            <a:ext cx="3103690" cy="1708717"/>
          </a:xfrm>
          <a:prstGeom prst="rect">
            <a:avLst/>
          </a:prstGeom>
        </p:spPr>
      </p:pic>
      <p:pic>
        <p:nvPicPr>
          <p:cNvPr id="11" name="Picture 10"/>
          <p:cNvPicPr>
            <a:picLocks noChangeAspect="1"/>
          </p:cNvPicPr>
          <p:nvPr/>
        </p:nvPicPr>
        <p:blipFill>
          <a:blip r:embed="rId5"/>
          <a:stretch>
            <a:fillRect/>
          </a:stretch>
        </p:blipFill>
        <p:spPr>
          <a:xfrm>
            <a:off x="5847399" y="3370217"/>
            <a:ext cx="3012984" cy="2662017"/>
          </a:xfrm>
          <a:prstGeom prst="rect">
            <a:avLst/>
          </a:prstGeom>
        </p:spPr>
      </p:pic>
      <p:sp>
        <p:nvSpPr>
          <p:cNvPr id="12" name="Rectangle 11"/>
          <p:cNvSpPr/>
          <p:nvPr/>
        </p:nvSpPr>
        <p:spPr>
          <a:xfrm>
            <a:off x="5790781" y="1122087"/>
            <a:ext cx="3114955"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Collider RF Staging and Bypass Scheme</a:t>
            </a:r>
          </a:p>
        </p:txBody>
      </p:sp>
    </p:spTree>
    <p:extLst>
      <p:ext uri="{BB962C8B-B14F-4D97-AF65-F5344CB8AC3E}">
        <p14:creationId xmlns:p14="http://schemas.microsoft.com/office/powerpoint/2010/main" val="2134978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CEPC: 650MHz 2-cell and 1.3GHz 9-cell cavities R&amp;D</a:t>
            </a:r>
            <a:endParaRPr lang="en-US" dirty="0"/>
          </a:p>
        </p:txBody>
      </p:sp>
      <p:sp>
        <p:nvSpPr>
          <p:cNvPr id="3" name="Content Placeholder 2"/>
          <p:cNvSpPr>
            <a:spLocks noGrp="1"/>
          </p:cNvSpPr>
          <p:nvPr>
            <p:ph idx="1"/>
          </p:nvPr>
        </p:nvSpPr>
        <p:spPr>
          <a:xfrm>
            <a:off x="6256840" y="3892731"/>
            <a:ext cx="2739113" cy="2455018"/>
          </a:xfrm>
        </p:spPr>
        <p:txBody>
          <a:bodyPr>
            <a:normAutofit/>
          </a:bodyPr>
          <a:lstStyle/>
          <a:p>
            <a:r>
              <a:rPr lang="en-US" sz="1600" dirty="0">
                <a:latin typeface="Times New Roman" panose="02020603050405020304" pitchFamily="18" charset="0"/>
                <a:cs typeface="Times New Roman" panose="02020603050405020304" pitchFamily="18" charset="0"/>
              </a:rPr>
              <a:t>650 MHz 2-cell cavity: 3.8E10 @ 25 MV/m, &gt; </a:t>
            </a:r>
            <a:r>
              <a:rPr lang="en-US" sz="1600" dirty="0" smtClean="0">
                <a:latin typeface="Times New Roman" panose="02020603050405020304" pitchFamily="18" charset="0"/>
                <a:cs typeface="Times New Roman" panose="02020603050405020304" pitchFamily="18" charset="0"/>
              </a:rPr>
              <a:t>31MV/m </a:t>
            </a:r>
            <a:r>
              <a:rPr lang="en-US" sz="1600" dirty="0">
                <a:latin typeface="Times New Roman" panose="02020603050405020304" pitchFamily="18" charset="0"/>
                <a:cs typeface="Times New Roman" panose="02020603050405020304" pitchFamily="18" charset="0"/>
              </a:rPr>
              <a:t>(achieved in 1-cell) . Six cavities in the module.</a:t>
            </a:r>
          </a:p>
          <a:p>
            <a:r>
              <a:rPr lang="en-US" sz="1600" dirty="0" smtClean="0">
                <a:latin typeface="Times New Roman" panose="02020603050405020304" pitchFamily="18" charset="0"/>
                <a:cs typeface="Times New Roman" panose="02020603050405020304" pitchFamily="18" charset="0"/>
              </a:rPr>
              <a:t>1.3 </a:t>
            </a:r>
            <a:r>
              <a:rPr lang="en-US" sz="1600" dirty="0">
                <a:latin typeface="Times New Roman" panose="02020603050405020304" pitchFamily="18" charset="0"/>
                <a:cs typeface="Times New Roman" panose="02020603050405020304" pitchFamily="18" charset="0"/>
              </a:rPr>
              <a:t>GHz 9-cell cavity: 3.6E10 @ 21.8 MV/m, &gt; </a:t>
            </a:r>
            <a:r>
              <a:rPr lang="en-US" sz="1600" dirty="0" smtClean="0">
                <a:latin typeface="Times New Roman" panose="02020603050405020304" pitchFamily="18" charset="0"/>
                <a:cs typeface="Times New Roman" panose="02020603050405020304" pitchFamily="18" charset="0"/>
              </a:rPr>
              <a:t>27MV/m </a:t>
            </a:r>
            <a:r>
              <a:rPr lang="en-US" sz="1600" dirty="0">
                <a:latin typeface="Times New Roman" panose="02020603050405020304" pitchFamily="18" charset="0"/>
                <a:cs typeface="Times New Roman" panose="02020603050405020304" pitchFamily="18" charset="0"/>
              </a:rPr>
              <a:t>(increase gradient). 16 cavities in two modules</a:t>
            </a:r>
          </a:p>
        </p:txBody>
      </p:sp>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6" name="Picture 5"/>
          <p:cNvPicPr>
            <a:picLocks noChangeAspect="1"/>
          </p:cNvPicPr>
          <p:nvPr/>
        </p:nvPicPr>
        <p:blipFill>
          <a:blip r:embed="rId2"/>
          <a:stretch>
            <a:fillRect/>
          </a:stretch>
        </p:blipFill>
        <p:spPr>
          <a:xfrm>
            <a:off x="180304" y="846469"/>
            <a:ext cx="2318605" cy="2271200"/>
          </a:xfrm>
          <a:prstGeom prst="rect">
            <a:avLst/>
          </a:prstGeom>
        </p:spPr>
      </p:pic>
      <p:pic>
        <p:nvPicPr>
          <p:cNvPr id="7" name="Picture 6"/>
          <p:cNvPicPr>
            <a:picLocks noChangeAspect="1"/>
          </p:cNvPicPr>
          <p:nvPr/>
        </p:nvPicPr>
        <p:blipFill>
          <a:blip r:embed="rId3"/>
          <a:stretch>
            <a:fillRect/>
          </a:stretch>
        </p:blipFill>
        <p:spPr>
          <a:xfrm>
            <a:off x="180304" y="3236109"/>
            <a:ext cx="2423559" cy="1406289"/>
          </a:xfrm>
          <a:prstGeom prst="rect">
            <a:avLst/>
          </a:prstGeom>
        </p:spPr>
      </p:pic>
      <p:pic>
        <p:nvPicPr>
          <p:cNvPr id="8" name="Picture 7"/>
          <p:cNvPicPr>
            <a:picLocks noChangeAspect="1"/>
          </p:cNvPicPr>
          <p:nvPr/>
        </p:nvPicPr>
        <p:blipFill>
          <a:blip r:embed="rId4"/>
          <a:stretch>
            <a:fillRect/>
          </a:stretch>
        </p:blipFill>
        <p:spPr>
          <a:xfrm>
            <a:off x="180305" y="4946469"/>
            <a:ext cx="2408188" cy="1203160"/>
          </a:xfrm>
          <a:prstGeom prst="rect">
            <a:avLst/>
          </a:prstGeom>
        </p:spPr>
      </p:pic>
      <p:pic>
        <p:nvPicPr>
          <p:cNvPr id="9" name="Picture 8"/>
          <p:cNvPicPr>
            <a:picLocks noChangeAspect="1"/>
          </p:cNvPicPr>
          <p:nvPr/>
        </p:nvPicPr>
        <p:blipFill>
          <a:blip r:embed="rId5"/>
          <a:stretch>
            <a:fillRect/>
          </a:stretch>
        </p:blipFill>
        <p:spPr>
          <a:xfrm>
            <a:off x="2845179" y="1280420"/>
            <a:ext cx="3096786" cy="2377180"/>
          </a:xfrm>
          <a:prstGeom prst="rect">
            <a:avLst/>
          </a:prstGeom>
        </p:spPr>
      </p:pic>
      <p:sp>
        <p:nvSpPr>
          <p:cNvPr id="10" name="Rectangle 9"/>
          <p:cNvSpPr/>
          <p:nvPr/>
        </p:nvSpPr>
        <p:spPr>
          <a:xfrm>
            <a:off x="3327725" y="1044050"/>
            <a:ext cx="2000869" cy="369332"/>
          </a:xfrm>
          <a:prstGeom prst="rect">
            <a:avLst/>
          </a:prstGeom>
        </p:spPr>
        <p:txBody>
          <a:bodyPr wrap="none">
            <a:spAutoFit/>
          </a:bodyPr>
          <a:lstStyle/>
          <a:p>
            <a:r>
              <a:rPr lang="en-US" dirty="0"/>
              <a:t>650 MHz 2-cell BCP</a:t>
            </a:r>
          </a:p>
        </p:txBody>
      </p:sp>
      <p:pic>
        <p:nvPicPr>
          <p:cNvPr id="11" name="Picture 10"/>
          <p:cNvPicPr>
            <a:picLocks noChangeAspect="1"/>
          </p:cNvPicPr>
          <p:nvPr/>
        </p:nvPicPr>
        <p:blipFill>
          <a:blip r:embed="rId6"/>
          <a:stretch>
            <a:fillRect/>
          </a:stretch>
        </p:blipFill>
        <p:spPr>
          <a:xfrm>
            <a:off x="2717107" y="4058194"/>
            <a:ext cx="3539734" cy="1991530"/>
          </a:xfrm>
          <a:prstGeom prst="rect">
            <a:avLst/>
          </a:prstGeom>
        </p:spPr>
      </p:pic>
      <p:sp>
        <p:nvSpPr>
          <p:cNvPr id="12" name="Rectangle 11"/>
          <p:cNvSpPr/>
          <p:nvPr/>
        </p:nvSpPr>
        <p:spPr>
          <a:xfrm>
            <a:off x="2865815" y="3775949"/>
            <a:ext cx="3099503" cy="369332"/>
          </a:xfrm>
          <a:prstGeom prst="rect">
            <a:avLst/>
          </a:prstGeom>
        </p:spPr>
        <p:txBody>
          <a:bodyPr wrap="none">
            <a:spAutoFit/>
          </a:bodyPr>
          <a:lstStyle/>
          <a:p>
            <a:r>
              <a:rPr lang="en-US" dirty="0"/>
              <a:t>650 MHz 1-cell EP / </a:t>
            </a:r>
            <a:r>
              <a:rPr lang="en-US" dirty="0" smtClean="0"/>
              <a:t>mid-T bake</a:t>
            </a:r>
            <a:endParaRPr lang="en-US" dirty="0"/>
          </a:p>
        </p:txBody>
      </p:sp>
      <p:pic>
        <p:nvPicPr>
          <p:cNvPr id="13" name="Picture 12"/>
          <p:cNvPicPr>
            <a:picLocks noChangeAspect="1"/>
          </p:cNvPicPr>
          <p:nvPr/>
        </p:nvPicPr>
        <p:blipFill>
          <a:blip r:embed="rId7"/>
          <a:stretch>
            <a:fillRect/>
          </a:stretch>
        </p:blipFill>
        <p:spPr>
          <a:xfrm>
            <a:off x="6087291" y="1258506"/>
            <a:ext cx="2976090" cy="2336200"/>
          </a:xfrm>
          <a:prstGeom prst="rect">
            <a:avLst/>
          </a:prstGeom>
        </p:spPr>
      </p:pic>
      <p:sp>
        <p:nvSpPr>
          <p:cNvPr id="14" name="Rectangle 13"/>
          <p:cNvSpPr/>
          <p:nvPr/>
        </p:nvSpPr>
        <p:spPr>
          <a:xfrm>
            <a:off x="6424511" y="970213"/>
            <a:ext cx="2491388" cy="369332"/>
          </a:xfrm>
          <a:prstGeom prst="rect">
            <a:avLst/>
          </a:prstGeom>
        </p:spPr>
        <p:txBody>
          <a:bodyPr wrap="none">
            <a:spAutoFit/>
          </a:bodyPr>
          <a:lstStyle/>
          <a:p>
            <a:r>
              <a:rPr lang="en-US" dirty="0"/>
              <a:t>1.3 GHz 9-cell EP / mid-T</a:t>
            </a:r>
          </a:p>
        </p:txBody>
      </p:sp>
    </p:spTree>
    <p:extLst>
      <p:ext uri="{BB962C8B-B14F-4D97-AF65-F5344CB8AC3E}">
        <p14:creationId xmlns:p14="http://schemas.microsoft.com/office/powerpoint/2010/main" val="2625905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CEPC: </a:t>
            </a:r>
            <a:r>
              <a:rPr lang="en-US" dirty="0"/>
              <a:t>650MHz 2-cell and 1.3GHz 9-cell </a:t>
            </a:r>
            <a:r>
              <a:rPr lang="en-US" dirty="0" err="1" smtClean="0"/>
              <a:t>Cryomodule</a:t>
            </a:r>
            <a:endParaRPr lang="en-US" dirty="0"/>
          </a:p>
        </p:txBody>
      </p:sp>
      <p:sp>
        <p:nvSpPr>
          <p:cNvPr id="3" name="Content Placeholder 2"/>
          <p:cNvSpPr>
            <a:spLocks noGrp="1"/>
          </p:cNvSpPr>
          <p:nvPr>
            <p:ph idx="1"/>
          </p:nvPr>
        </p:nvSpPr>
        <p:spPr>
          <a:xfrm>
            <a:off x="399404" y="2220686"/>
            <a:ext cx="8464378" cy="1036320"/>
          </a:xfrm>
        </p:spPr>
        <p:txBody>
          <a:bodyPr>
            <a:normAutofit/>
          </a:bodyPr>
          <a:lstStyle/>
          <a:p>
            <a:r>
              <a:rPr lang="en-US" sz="1400" dirty="0" smtClean="0">
                <a:latin typeface="Times New Roman" panose="02020603050405020304" pitchFamily="18" charset="0"/>
                <a:cs typeface="Times New Roman" panose="02020603050405020304" pitchFamily="18" charset="0"/>
              </a:rPr>
              <a:t>650MHz: 6×2-cell cavities per </a:t>
            </a:r>
            <a:r>
              <a:rPr lang="en-US" sz="1400" dirty="0" err="1" smtClean="0">
                <a:latin typeface="Times New Roman" panose="02020603050405020304" pitchFamily="18" charset="0"/>
                <a:cs typeface="Times New Roman" panose="02020603050405020304" pitchFamily="18" charset="0"/>
              </a:rPr>
              <a:t>cryomodule</a:t>
            </a:r>
            <a:endParaRPr lang="en-US" sz="1400" dirty="0" smtClean="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Two coax HOM damper per cavity (~1kW/each) plus warm BLAs (~5kW each) outside vacuum vessel</a:t>
            </a:r>
          </a:p>
          <a:p>
            <a:endParaRPr lang="en-US" sz="14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pic>
        <p:nvPicPr>
          <p:cNvPr id="6" name="Picture 5"/>
          <p:cNvPicPr>
            <a:picLocks noChangeAspect="1"/>
          </p:cNvPicPr>
          <p:nvPr/>
        </p:nvPicPr>
        <p:blipFill>
          <a:blip r:embed="rId2"/>
          <a:stretch>
            <a:fillRect/>
          </a:stretch>
        </p:blipFill>
        <p:spPr>
          <a:xfrm>
            <a:off x="165462" y="910661"/>
            <a:ext cx="5575035" cy="1170362"/>
          </a:xfrm>
          <a:prstGeom prst="rect">
            <a:avLst/>
          </a:prstGeom>
        </p:spPr>
      </p:pic>
      <p:pic>
        <p:nvPicPr>
          <p:cNvPr id="7" name="Picture 6"/>
          <p:cNvPicPr>
            <a:picLocks noChangeAspect="1"/>
          </p:cNvPicPr>
          <p:nvPr/>
        </p:nvPicPr>
        <p:blipFill>
          <a:blip r:embed="rId3"/>
          <a:stretch>
            <a:fillRect/>
          </a:stretch>
        </p:blipFill>
        <p:spPr>
          <a:xfrm>
            <a:off x="165463" y="3809135"/>
            <a:ext cx="6150475" cy="930088"/>
          </a:xfrm>
          <a:prstGeom prst="rect">
            <a:avLst/>
          </a:prstGeom>
        </p:spPr>
      </p:pic>
      <p:pic>
        <p:nvPicPr>
          <p:cNvPr id="8" name="Picture 7"/>
          <p:cNvPicPr>
            <a:picLocks noChangeAspect="1"/>
          </p:cNvPicPr>
          <p:nvPr/>
        </p:nvPicPr>
        <p:blipFill>
          <a:blip r:embed="rId4"/>
          <a:stretch>
            <a:fillRect/>
          </a:stretch>
        </p:blipFill>
        <p:spPr>
          <a:xfrm>
            <a:off x="6475022" y="3831802"/>
            <a:ext cx="2549603" cy="1759969"/>
          </a:xfrm>
          <a:prstGeom prst="rect">
            <a:avLst/>
          </a:prstGeom>
        </p:spPr>
      </p:pic>
      <p:pic>
        <p:nvPicPr>
          <p:cNvPr id="9" name="Picture 8"/>
          <p:cNvPicPr>
            <a:picLocks noChangeAspect="1"/>
          </p:cNvPicPr>
          <p:nvPr/>
        </p:nvPicPr>
        <p:blipFill>
          <a:blip r:embed="rId5"/>
          <a:stretch>
            <a:fillRect/>
          </a:stretch>
        </p:blipFill>
        <p:spPr>
          <a:xfrm>
            <a:off x="6475021" y="910661"/>
            <a:ext cx="2083295" cy="1240193"/>
          </a:xfrm>
          <a:prstGeom prst="rect">
            <a:avLst/>
          </a:prstGeom>
        </p:spPr>
      </p:pic>
      <p:sp>
        <p:nvSpPr>
          <p:cNvPr id="10" name="Content Placeholder 2"/>
          <p:cNvSpPr txBox="1">
            <a:spLocks/>
          </p:cNvSpPr>
          <p:nvPr/>
        </p:nvSpPr>
        <p:spPr>
          <a:xfrm>
            <a:off x="93938" y="4889863"/>
            <a:ext cx="6150108" cy="1036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latin typeface="Times New Roman" panose="02020603050405020304" pitchFamily="18" charset="0"/>
                <a:cs typeface="Times New Roman" panose="02020603050405020304" pitchFamily="18" charset="0"/>
              </a:rPr>
              <a:t>1.3GHz: 8×9-cell cavities per </a:t>
            </a:r>
            <a:r>
              <a:rPr lang="en-US" sz="1400" dirty="0" err="1" smtClean="0">
                <a:latin typeface="Times New Roman" panose="02020603050405020304" pitchFamily="18" charset="0"/>
                <a:cs typeface="Times New Roman" panose="02020603050405020304" pitchFamily="18" charset="0"/>
              </a:rPr>
              <a:t>cryomodule</a:t>
            </a:r>
            <a:r>
              <a:rPr lang="en-US" sz="1400" dirty="0" smtClean="0">
                <a:latin typeface="Times New Roman" panose="02020603050405020304" pitchFamily="18" charset="0"/>
                <a:cs typeface="Times New Roman" panose="02020603050405020304" pitchFamily="18" charset="0"/>
              </a:rPr>
              <a:t>, very similar to TESLA </a:t>
            </a:r>
            <a:r>
              <a:rPr lang="en-US" sz="1400" dirty="0" err="1" smtClean="0">
                <a:latin typeface="Times New Roman" panose="02020603050405020304" pitchFamily="18" charset="0"/>
                <a:cs typeface="Times New Roman" panose="02020603050405020304" pitchFamily="18" charset="0"/>
              </a:rPr>
              <a:t>cryomodules</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without superconducting magnet and cold BPM in the module</a:t>
            </a:r>
            <a:endParaRPr lang="en-US" sz="1400" dirty="0" smtClean="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100K low power BLAs between cavities</a:t>
            </a:r>
          </a:p>
          <a:p>
            <a:endParaRPr lang="en-US" sz="1400" dirty="0">
              <a:latin typeface="Times New Roman" panose="02020603050405020304" pitchFamily="18" charset="0"/>
              <a:cs typeface="Times New Roman" panose="02020603050405020304" pitchFamily="18" charset="0"/>
            </a:endParaRPr>
          </a:p>
        </p:txBody>
      </p:sp>
      <p:sp>
        <p:nvSpPr>
          <p:cNvPr id="12" name="Multiply 11"/>
          <p:cNvSpPr/>
          <p:nvPr/>
        </p:nvSpPr>
        <p:spPr>
          <a:xfrm>
            <a:off x="5730240" y="4180114"/>
            <a:ext cx="513806" cy="5695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376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EIC: RF systems   </a:t>
            </a:r>
            <a:endParaRPr lang="en-US" dirty="0"/>
          </a:p>
        </p:txBody>
      </p:sp>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grpSp>
        <p:nvGrpSpPr>
          <p:cNvPr id="92" name="Group 91"/>
          <p:cNvGrpSpPr>
            <a:grpSpLocks noChangeAspect="1"/>
          </p:cNvGrpSpPr>
          <p:nvPr/>
        </p:nvGrpSpPr>
        <p:grpSpPr>
          <a:xfrm>
            <a:off x="611395" y="833807"/>
            <a:ext cx="8306766" cy="5877715"/>
            <a:chOff x="2235923" y="612977"/>
            <a:chExt cx="10131000" cy="7168504"/>
          </a:xfrm>
        </p:grpSpPr>
        <p:grpSp>
          <p:nvGrpSpPr>
            <p:cNvPr id="49" name="Group 48">
              <a:extLst>
                <a:ext uri="{FF2B5EF4-FFF2-40B4-BE49-F238E27FC236}">
                  <a16:creationId xmlns:a16="http://schemas.microsoft.com/office/drawing/2014/main" id="{C54C1FD5-9E06-4145-9791-EE9CEA423F97}"/>
                </a:ext>
              </a:extLst>
            </p:cNvPr>
            <p:cNvGrpSpPr/>
            <p:nvPr/>
          </p:nvGrpSpPr>
          <p:grpSpPr>
            <a:xfrm>
              <a:off x="10669933" y="4804677"/>
              <a:ext cx="1520312" cy="1747626"/>
              <a:chOff x="10483021" y="4902251"/>
              <a:chExt cx="1520312" cy="1747626"/>
            </a:xfrm>
          </p:grpSpPr>
          <p:pic>
            <p:nvPicPr>
              <p:cNvPr id="50" name="Picture 49">
                <a:extLst>
                  <a:ext uri="{FF2B5EF4-FFF2-40B4-BE49-F238E27FC236}">
                    <a16:creationId xmlns:a16="http://schemas.microsoft.com/office/drawing/2014/main" id="{85A2267B-C1F2-448C-ADB5-486BAF23D2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04955" y="4902251"/>
                <a:ext cx="831424" cy="1233514"/>
              </a:xfrm>
              <a:prstGeom prst="rect">
                <a:avLst/>
              </a:prstGeom>
            </p:spPr>
          </p:pic>
          <p:sp>
            <p:nvSpPr>
              <p:cNvPr id="51" name="TextBox 50">
                <a:extLst>
                  <a:ext uri="{FF2B5EF4-FFF2-40B4-BE49-F238E27FC236}">
                    <a16:creationId xmlns:a16="http://schemas.microsoft.com/office/drawing/2014/main" id="{1ABE2E82-3334-48EF-8CDB-765692581518}"/>
                  </a:ext>
                </a:extLst>
              </p:cNvPr>
              <p:cNvSpPr txBox="1"/>
              <p:nvPr/>
            </p:nvSpPr>
            <p:spPr>
              <a:xfrm>
                <a:off x="10483021" y="6086827"/>
                <a:ext cx="1520312" cy="5630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Hadron Storage Ring - 197 MHz bunch compression cavity </a:t>
                </a:r>
                <a:r>
                  <a:rPr kumimoji="0" lang="en-US" altLang="zh-CN"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IR04</a:t>
                </a:r>
                <a:endParaRPr kumimoji="0" lang="en-US"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52" name="Picture 51">
              <a:extLst>
                <a:ext uri="{FF2B5EF4-FFF2-40B4-BE49-F238E27FC236}">
                  <a16:creationId xmlns:a16="http://schemas.microsoft.com/office/drawing/2014/main" id="{D4D2BD1C-80FF-4DA1-8777-37782BFF2CC0}"/>
                </a:ext>
              </a:extLst>
            </p:cNvPr>
            <p:cNvPicPr>
              <a:picLocks noChangeAspect="1"/>
            </p:cNvPicPr>
            <p:nvPr/>
          </p:nvPicPr>
          <p:blipFill>
            <a:blip r:embed="rId3"/>
            <a:stretch>
              <a:fillRect/>
            </a:stretch>
          </p:blipFill>
          <p:spPr>
            <a:xfrm>
              <a:off x="4750851" y="1225068"/>
              <a:ext cx="3624340" cy="3280028"/>
            </a:xfrm>
            <a:prstGeom prst="rect">
              <a:avLst/>
            </a:prstGeom>
          </p:spPr>
        </p:pic>
        <p:grpSp>
          <p:nvGrpSpPr>
            <p:cNvPr id="53" name="Group 47">
              <a:extLst>
                <a:ext uri="{FF2B5EF4-FFF2-40B4-BE49-F238E27FC236}">
                  <a16:creationId xmlns:a16="http://schemas.microsoft.com/office/drawing/2014/main" id="{63DA22C8-8237-70C1-8FD5-8D826A8D1A9F}"/>
                </a:ext>
              </a:extLst>
            </p:cNvPr>
            <p:cNvGrpSpPr/>
            <p:nvPr/>
          </p:nvGrpSpPr>
          <p:grpSpPr>
            <a:xfrm>
              <a:off x="4325684" y="4689999"/>
              <a:ext cx="1703483" cy="1404332"/>
              <a:chOff x="1977124" y="4969938"/>
              <a:chExt cx="2271309" cy="1872441"/>
            </a:xfrm>
          </p:grpSpPr>
          <p:pic>
            <p:nvPicPr>
              <p:cNvPr id="54" name="Picture 53">
                <a:extLst>
                  <a:ext uri="{FF2B5EF4-FFF2-40B4-BE49-F238E27FC236}">
                    <a16:creationId xmlns:a16="http://schemas.microsoft.com/office/drawing/2014/main" id="{86774F24-F592-B2A7-D3E2-8A823B236C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77124" y="4969938"/>
                <a:ext cx="2214854" cy="1593557"/>
              </a:xfrm>
              <a:prstGeom prst="rect">
                <a:avLst/>
              </a:prstGeom>
            </p:spPr>
          </p:pic>
          <p:sp>
            <p:nvSpPr>
              <p:cNvPr id="55" name="TextBox 54">
                <a:extLst>
                  <a:ext uri="{FF2B5EF4-FFF2-40B4-BE49-F238E27FC236}">
                    <a16:creationId xmlns:a16="http://schemas.microsoft.com/office/drawing/2014/main" id="{70BA02AE-CABE-B596-3ECA-F478BB4D5361}"/>
                  </a:ext>
                </a:extLst>
              </p:cNvPr>
              <p:cNvSpPr txBox="1"/>
              <p:nvPr/>
            </p:nvSpPr>
            <p:spPr>
              <a:xfrm>
                <a:off x="2555569" y="6291842"/>
                <a:ext cx="1692864" cy="55053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Both rings –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Crab cavities, </a:t>
                </a:r>
                <a:r>
                  <a:rPr kumimoji="0" lang="en-US" altLang="zh-CN"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IR06</a:t>
                </a:r>
                <a:endParaRPr kumimoji="0" lang="en-US"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56" name="Group 55">
              <a:extLst>
                <a:ext uri="{FF2B5EF4-FFF2-40B4-BE49-F238E27FC236}">
                  <a16:creationId xmlns:a16="http://schemas.microsoft.com/office/drawing/2014/main" id="{F2740A16-CB2D-4FF9-9E51-C9D99397C94A}"/>
                </a:ext>
              </a:extLst>
            </p:cNvPr>
            <p:cNvGrpSpPr/>
            <p:nvPr/>
          </p:nvGrpSpPr>
          <p:grpSpPr>
            <a:xfrm>
              <a:off x="2235925" y="4244268"/>
              <a:ext cx="1731182" cy="1976347"/>
              <a:chOff x="910452" y="3976908"/>
              <a:chExt cx="1731182" cy="1976347"/>
            </a:xfrm>
          </p:grpSpPr>
          <p:pic>
            <p:nvPicPr>
              <p:cNvPr id="57" name="Picture 56" descr="image(21).png">
                <a:extLst>
                  <a:ext uri="{FF2B5EF4-FFF2-40B4-BE49-F238E27FC236}">
                    <a16:creationId xmlns:a16="http://schemas.microsoft.com/office/drawing/2014/main" id="{D2BD3155-FE33-88EA-22F7-A1AEE169794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6910" y="3976908"/>
                <a:ext cx="1624724" cy="961295"/>
              </a:xfrm>
              <a:prstGeom prst="rect">
                <a:avLst/>
              </a:prstGeom>
            </p:spPr>
          </p:pic>
          <p:sp>
            <p:nvSpPr>
              <p:cNvPr id="58" name="TextBox 57">
                <a:extLst>
                  <a:ext uri="{FF2B5EF4-FFF2-40B4-BE49-F238E27FC236}">
                    <a16:creationId xmlns:a16="http://schemas.microsoft.com/office/drawing/2014/main" id="{9FBB3AE7-FB03-9ADC-F601-A9546F301162}"/>
                  </a:ext>
                </a:extLst>
              </p:cNvPr>
              <p:cNvSpPr txBox="1"/>
              <p:nvPr/>
            </p:nvSpPr>
            <p:spPr>
              <a:xfrm>
                <a:off x="910452" y="4939765"/>
                <a:ext cx="1542411" cy="101349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Rapid Cycling Synchrotron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591 MHz Five-Cell Acceleration Cavity Cryomodule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3 CMs, IR10</a:t>
                </a:r>
              </a:p>
            </p:txBody>
          </p:sp>
        </p:grpSp>
        <p:grpSp>
          <p:nvGrpSpPr>
            <p:cNvPr id="59" name="Group 58">
              <a:extLst>
                <a:ext uri="{FF2B5EF4-FFF2-40B4-BE49-F238E27FC236}">
                  <a16:creationId xmlns:a16="http://schemas.microsoft.com/office/drawing/2014/main" id="{C1D960D4-450C-4B42-BB17-200FF137F197}"/>
                </a:ext>
              </a:extLst>
            </p:cNvPr>
            <p:cNvGrpSpPr/>
            <p:nvPr/>
          </p:nvGrpSpPr>
          <p:grpSpPr>
            <a:xfrm>
              <a:off x="2291963" y="2641129"/>
              <a:ext cx="1590706" cy="1593911"/>
              <a:chOff x="914957" y="2349200"/>
              <a:chExt cx="1590706" cy="1593911"/>
            </a:xfrm>
          </p:grpSpPr>
          <p:sp>
            <p:nvSpPr>
              <p:cNvPr id="60" name="TextBox 59">
                <a:extLst>
                  <a:ext uri="{FF2B5EF4-FFF2-40B4-BE49-F238E27FC236}">
                    <a16:creationId xmlns:a16="http://schemas.microsoft.com/office/drawing/2014/main" id="{BB16C657-CC1F-8865-C32F-6509E20F2D1F}"/>
                  </a:ext>
                </a:extLst>
              </p:cNvPr>
              <p:cNvSpPr txBox="1"/>
              <p:nvPr/>
            </p:nvSpPr>
            <p:spPr>
              <a:xfrm>
                <a:off x="914957" y="3229915"/>
                <a:ext cx="1486371" cy="71319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Electron Storage Ring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591 MHz Single Cell Cavity Cryomodule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17 CMs, IR10</a:t>
                </a:r>
                <a:endParaRPr kumimoji="0" lang="en-US"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1" name="Picture 60" descr="image(22).png">
                <a:extLst>
                  <a:ext uri="{FF2B5EF4-FFF2-40B4-BE49-F238E27FC236}">
                    <a16:creationId xmlns:a16="http://schemas.microsoft.com/office/drawing/2014/main" id="{E2D0B7AB-5B20-7171-7315-CE578BA93C3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52882" y="2349200"/>
                <a:ext cx="1352781" cy="880717"/>
              </a:xfrm>
              <a:prstGeom prst="rect">
                <a:avLst/>
              </a:prstGeom>
            </p:spPr>
          </p:pic>
        </p:grpSp>
        <p:cxnSp>
          <p:nvCxnSpPr>
            <p:cNvPr id="62" name="Straight Arrow Connector 61">
              <a:extLst>
                <a:ext uri="{FF2B5EF4-FFF2-40B4-BE49-F238E27FC236}">
                  <a16:creationId xmlns:a16="http://schemas.microsoft.com/office/drawing/2014/main" id="{E5A58A36-C05D-23B1-B36A-B757C640C783}"/>
                </a:ext>
              </a:extLst>
            </p:cNvPr>
            <p:cNvCxnSpPr>
              <a:cxnSpLocks/>
              <a:stCxn id="68" idx="1"/>
            </p:cNvCxnSpPr>
            <p:nvPr/>
          </p:nvCxnSpPr>
          <p:spPr>
            <a:xfrm flipV="1">
              <a:off x="4541703" y="2300341"/>
              <a:ext cx="831456" cy="520627"/>
            </a:xfrm>
            <a:prstGeom prst="straightConnector1">
              <a:avLst/>
            </a:prstGeom>
            <a:noFill/>
            <a:ln w="25400" cap="flat" cmpd="sng" algn="ctr">
              <a:solidFill>
                <a:srgbClr val="002060"/>
              </a:solidFill>
              <a:prstDash val="solid"/>
              <a:miter lim="800000"/>
              <a:tailEnd type="triangle" w="med" len="lg"/>
            </a:ln>
            <a:effectLst/>
          </p:spPr>
        </p:cxnSp>
        <p:graphicFrame>
          <p:nvGraphicFramePr>
            <p:cNvPr id="63" name="Table 16">
              <a:extLst>
                <a:ext uri="{FF2B5EF4-FFF2-40B4-BE49-F238E27FC236}">
                  <a16:creationId xmlns:a16="http://schemas.microsoft.com/office/drawing/2014/main" id="{F71DC383-6C0B-CA47-F0E5-D3978F157362}"/>
                </a:ext>
              </a:extLst>
            </p:cNvPr>
            <p:cNvGraphicFramePr>
              <a:graphicFrameLocks/>
            </p:cNvGraphicFramePr>
            <p:nvPr>
              <p:extLst>
                <p:ext uri="{D42A27DB-BD31-4B8C-83A1-F6EECF244321}">
                  <p14:modId xmlns:p14="http://schemas.microsoft.com/office/powerpoint/2010/main" val="2598313234"/>
                </p:ext>
              </p:extLst>
            </p:nvPr>
          </p:nvGraphicFramePr>
          <p:xfrm>
            <a:off x="6020939" y="5027736"/>
            <a:ext cx="2599583" cy="1017628"/>
          </p:xfrm>
          <a:graphic>
            <a:graphicData uri="http://schemas.openxmlformats.org/drawingml/2006/table">
              <a:tbl>
                <a:tblPr firstRow="1" bandRow="1"/>
                <a:tblGrid>
                  <a:gridCol w="568363">
                    <a:extLst>
                      <a:ext uri="{9D8B030D-6E8A-4147-A177-3AD203B41FA5}">
                        <a16:colId xmlns:a16="http://schemas.microsoft.com/office/drawing/2014/main" val="3779145137"/>
                      </a:ext>
                    </a:extLst>
                  </a:gridCol>
                  <a:gridCol w="780908">
                    <a:extLst>
                      <a:ext uri="{9D8B030D-6E8A-4147-A177-3AD203B41FA5}">
                        <a16:colId xmlns:a16="http://schemas.microsoft.com/office/drawing/2014/main" val="2938954856"/>
                      </a:ext>
                    </a:extLst>
                  </a:gridCol>
                  <a:gridCol w="782219">
                    <a:extLst>
                      <a:ext uri="{9D8B030D-6E8A-4147-A177-3AD203B41FA5}">
                        <a16:colId xmlns:a16="http://schemas.microsoft.com/office/drawing/2014/main" val="620744415"/>
                      </a:ext>
                    </a:extLst>
                  </a:gridCol>
                </a:tblGrid>
                <a:tr h="44577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a:r>
                          <a:rPr lang="en-US" sz="800" dirty="0"/>
                          <a:t>Crab Cavities</a:t>
                        </a:r>
                      </a:p>
                      <a:p>
                        <a:pPr algn="l"/>
                        <a:r>
                          <a:rPr lang="en-US" sz="800" dirty="0"/>
                          <a:t>(per IR)</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800" dirty="0"/>
                          <a:t>HSR</a:t>
                        </a:r>
                      </a:p>
                      <a:p>
                        <a:pPr algn="ctr"/>
                        <a:r>
                          <a:rPr lang="en-US" sz="800" dirty="0"/>
                          <a:t>(Cavities/CMs)</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800" dirty="0"/>
                          <a:t>ESR</a:t>
                        </a:r>
                      </a:p>
                      <a:p>
                        <a:pPr algn="ctr"/>
                        <a:r>
                          <a:rPr lang="en-US" sz="800" dirty="0"/>
                          <a:t>(Cavities/CMs)</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193701169"/>
                    </a:ext>
                  </a:extLst>
                </a:tr>
                <a:tr h="1943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800" dirty="0"/>
                          <a:t>197 MHz</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800" dirty="0"/>
                          <a:t>8/4</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800" dirty="0"/>
                          <a:t>–</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1933280298"/>
                    </a:ext>
                  </a:extLst>
                </a:tr>
                <a:tr h="1943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800" dirty="0"/>
                          <a:t>394 MHz</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800" dirty="0"/>
                          <a:t>4/4</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800" dirty="0"/>
                          <a:t>2/2</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2771241724"/>
                    </a:ext>
                  </a:extLst>
                </a:tr>
              </a:tbl>
            </a:graphicData>
          </a:graphic>
        </p:graphicFrame>
        <p:cxnSp>
          <p:nvCxnSpPr>
            <p:cNvPr id="64" name="Straight Arrow Connector 63">
              <a:extLst>
                <a:ext uri="{FF2B5EF4-FFF2-40B4-BE49-F238E27FC236}">
                  <a16:creationId xmlns:a16="http://schemas.microsoft.com/office/drawing/2014/main" id="{25500389-E795-58C5-840D-2EC368E06A5D}"/>
                </a:ext>
              </a:extLst>
            </p:cNvPr>
            <p:cNvCxnSpPr>
              <a:cxnSpLocks/>
            </p:cNvCxnSpPr>
            <p:nvPr/>
          </p:nvCxnSpPr>
          <p:spPr>
            <a:xfrm flipV="1">
              <a:off x="5857281" y="4326556"/>
              <a:ext cx="534748" cy="633088"/>
            </a:xfrm>
            <a:prstGeom prst="straightConnector1">
              <a:avLst/>
            </a:prstGeom>
            <a:noFill/>
            <a:ln w="25400" cap="flat" cmpd="sng" algn="ctr">
              <a:solidFill>
                <a:srgbClr val="002060"/>
              </a:solidFill>
              <a:prstDash val="solid"/>
              <a:miter lim="800000"/>
              <a:tailEnd type="triangle" w="med" len="lg"/>
            </a:ln>
            <a:effectLst/>
          </p:spPr>
        </p:cxnSp>
        <p:grpSp>
          <p:nvGrpSpPr>
            <p:cNvPr id="65" name="Group 64">
              <a:extLst>
                <a:ext uri="{FF2B5EF4-FFF2-40B4-BE49-F238E27FC236}">
                  <a16:creationId xmlns:a16="http://schemas.microsoft.com/office/drawing/2014/main" id="{8CF598F7-6ED7-4D7A-8FC3-6B699F11E868}"/>
                </a:ext>
              </a:extLst>
            </p:cNvPr>
            <p:cNvGrpSpPr/>
            <p:nvPr/>
          </p:nvGrpSpPr>
          <p:grpSpPr>
            <a:xfrm>
              <a:off x="2235923" y="922431"/>
              <a:ext cx="1661172" cy="1679825"/>
              <a:chOff x="867025" y="847453"/>
              <a:chExt cx="1661172" cy="1679825"/>
            </a:xfrm>
          </p:grpSpPr>
          <p:sp>
            <p:nvSpPr>
              <p:cNvPr id="66" name="TextBox 65">
                <a:extLst>
                  <a:ext uri="{FF2B5EF4-FFF2-40B4-BE49-F238E27FC236}">
                    <a16:creationId xmlns:a16="http://schemas.microsoft.com/office/drawing/2014/main" id="{A1AD00A0-7285-32F5-E486-C19D2B841A0B}"/>
                  </a:ext>
                </a:extLst>
              </p:cNvPr>
              <p:cNvSpPr txBox="1"/>
              <p:nvPr/>
            </p:nvSpPr>
            <p:spPr>
              <a:xfrm>
                <a:off x="867025" y="1814082"/>
                <a:ext cx="1563788" cy="71319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Hadron Storage Ring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591 MHz bunch compression cavity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3 to 5 CMs, IR10</a:t>
                </a:r>
              </a:p>
            </p:txBody>
          </p:sp>
          <p:pic>
            <p:nvPicPr>
              <p:cNvPr id="67" name="Picture 66" descr="image(22).png">
                <a:extLst>
                  <a:ext uri="{FF2B5EF4-FFF2-40B4-BE49-F238E27FC236}">
                    <a16:creationId xmlns:a16="http://schemas.microsoft.com/office/drawing/2014/main" id="{83E6BE9F-D07C-4563-9E2C-34B1516B136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75416" y="847453"/>
                <a:ext cx="1352781" cy="880718"/>
              </a:xfrm>
              <a:prstGeom prst="rect">
                <a:avLst/>
              </a:prstGeom>
            </p:spPr>
          </p:pic>
        </p:grpSp>
        <p:sp>
          <p:nvSpPr>
            <p:cNvPr id="68" name="Right Brace 67">
              <a:extLst>
                <a:ext uri="{FF2B5EF4-FFF2-40B4-BE49-F238E27FC236}">
                  <a16:creationId xmlns:a16="http://schemas.microsoft.com/office/drawing/2014/main" id="{8EC0BD29-1C11-4733-B51E-EBF83924E799}"/>
                </a:ext>
              </a:extLst>
            </p:cNvPr>
            <p:cNvSpPr/>
            <p:nvPr/>
          </p:nvSpPr>
          <p:spPr>
            <a:xfrm>
              <a:off x="4017527" y="1234644"/>
              <a:ext cx="524176" cy="4803548"/>
            </a:xfrm>
            <a:prstGeom prst="rightBrace">
              <a:avLst>
                <a:gd name="adj1" fmla="val 8333"/>
                <a:gd name="adj2" fmla="val 33024"/>
              </a:avLst>
            </a:prstGeom>
            <a:noFill/>
            <a:ln w="635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69" name="Group 27">
              <a:extLst>
                <a:ext uri="{FF2B5EF4-FFF2-40B4-BE49-F238E27FC236}">
                  <a16:creationId xmlns:a16="http://schemas.microsoft.com/office/drawing/2014/main" id="{E2406E69-23FE-46F2-906C-B7E74F0FAC9B}"/>
                </a:ext>
              </a:extLst>
            </p:cNvPr>
            <p:cNvGrpSpPr>
              <a:grpSpLocks noChangeAspect="1"/>
            </p:cNvGrpSpPr>
            <p:nvPr/>
          </p:nvGrpSpPr>
          <p:grpSpPr>
            <a:xfrm>
              <a:off x="9058506" y="4733514"/>
              <a:ext cx="1646962" cy="1823638"/>
              <a:chOff x="7247716" y="4135820"/>
              <a:chExt cx="2873765" cy="3182055"/>
            </a:xfrm>
          </p:grpSpPr>
          <p:pic>
            <p:nvPicPr>
              <p:cNvPr id="70" name="Picture 69">
                <a:extLst>
                  <a:ext uri="{FF2B5EF4-FFF2-40B4-BE49-F238E27FC236}">
                    <a16:creationId xmlns:a16="http://schemas.microsoft.com/office/drawing/2014/main" id="{ECF8DD19-C6A9-45E4-B717-222F0AB089F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43965" y="4135820"/>
                <a:ext cx="1542236" cy="2374479"/>
              </a:xfrm>
              <a:prstGeom prst="rect">
                <a:avLst/>
              </a:prstGeom>
            </p:spPr>
          </p:pic>
          <p:sp>
            <p:nvSpPr>
              <p:cNvPr id="71" name="TextBox 70">
                <a:extLst>
                  <a:ext uri="{FF2B5EF4-FFF2-40B4-BE49-F238E27FC236}">
                    <a16:creationId xmlns:a16="http://schemas.microsoft.com/office/drawing/2014/main" id="{92E2D7D9-AD54-424B-819C-0010430BA256}"/>
                  </a:ext>
                </a:extLst>
              </p:cNvPr>
              <p:cNvSpPr txBox="1"/>
              <p:nvPr/>
            </p:nvSpPr>
            <p:spPr>
              <a:xfrm>
                <a:off x="7247716" y="6335413"/>
                <a:ext cx="2873765" cy="98246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Hadron Storage Ring – 49.2 MHz and 98.5 MHz bunch splitter cavities </a:t>
                </a:r>
                <a:r>
                  <a:rPr kumimoji="0" lang="en-US" altLang="zh-CN"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IR04</a:t>
                </a:r>
                <a:endParaRPr kumimoji="0" lang="en-US"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72" name="Group 71">
              <a:extLst>
                <a:ext uri="{FF2B5EF4-FFF2-40B4-BE49-F238E27FC236}">
                  <a16:creationId xmlns:a16="http://schemas.microsoft.com/office/drawing/2014/main" id="{735CB621-C295-4C28-83CC-CF6FBAC24F35}"/>
                </a:ext>
              </a:extLst>
            </p:cNvPr>
            <p:cNvGrpSpPr/>
            <p:nvPr/>
          </p:nvGrpSpPr>
          <p:grpSpPr>
            <a:xfrm>
              <a:off x="8078829" y="612977"/>
              <a:ext cx="4288094" cy="2471965"/>
              <a:chOff x="6528771" y="930508"/>
              <a:chExt cx="4288094" cy="2471965"/>
            </a:xfrm>
          </p:grpSpPr>
          <p:pic>
            <p:nvPicPr>
              <p:cNvPr id="73" name="Picture 72" descr="image(21).png">
                <a:extLst>
                  <a:ext uri="{FF2B5EF4-FFF2-40B4-BE49-F238E27FC236}">
                    <a16:creationId xmlns:a16="http://schemas.microsoft.com/office/drawing/2014/main" id="{FCFCBE6E-57DB-9B00-4FFB-390022D1BAA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02808" y="930508"/>
                <a:ext cx="1624724" cy="961295"/>
              </a:xfrm>
              <a:prstGeom prst="rect">
                <a:avLst/>
              </a:prstGeom>
            </p:spPr>
          </p:pic>
          <p:sp>
            <p:nvSpPr>
              <p:cNvPr id="74" name="TextBox 73">
                <a:extLst>
                  <a:ext uri="{FF2B5EF4-FFF2-40B4-BE49-F238E27FC236}">
                    <a16:creationId xmlns:a16="http://schemas.microsoft.com/office/drawing/2014/main" id="{A696AB4F-8D9B-8124-BE05-6F1B49887660}"/>
                  </a:ext>
                </a:extLst>
              </p:cNvPr>
              <p:cNvSpPr txBox="1"/>
              <p:nvPr/>
            </p:nvSpPr>
            <p:spPr>
              <a:xfrm>
                <a:off x="8783733" y="1853277"/>
                <a:ext cx="1936829" cy="5630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Hadron Cooling - 591 MHz acceleration cavity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10 CMs, Electron Cooler, IR02</a:t>
                </a:r>
              </a:p>
            </p:txBody>
          </p:sp>
          <p:sp>
            <p:nvSpPr>
              <p:cNvPr id="75" name="TextBox 74">
                <a:extLst>
                  <a:ext uri="{FF2B5EF4-FFF2-40B4-BE49-F238E27FC236}">
                    <a16:creationId xmlns:a16="http://schemas.microsoft.com/office/drawing/2014/main" id="{181996D3-B512-C3B2-5A5E-0D671FBCEDFD}"/>
                  </a:ext>
                </a:extLst>
              </p:cNvPr>
              <p:cNvSpPr txBox="1"/>
              <p:nvPr/>
            </p:nvSpPr>
            <p:spPr>
              <a:xfrm>
                <a:off x="8676710" y="2388983"/>
                <a:ext cx="2140155" cy="101349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6 ea 197 QWR, 3 ea 591 SC Cavities (Not shown)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3 CMs, ERL Injector / Linac, IR02</a:t>
                </a:r>
                <a:endParaRPr kumimoji="0" lang="en-US"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1773 MHz 3</a:t>
                </a:r>
                <a:r>
                  <a:rPr kumimoji="0" lang="en-US" sz="800" b="0" i="0" u="none" strike="noStrike" kern="0" cap="none" spc="0" normalizeH="0" baseline="30000" noProof="0" dirty="0" smtClean="0">
                    <a:ln>
                      <a:noFill/>
                    </a:ln>
                    <a:solidFill>
                      <a:prstClr val="black"/>
                    </a:solidFill>
                    <a:effectLst/>
                    <a:uLnTx/>
                    <a:uFillTx/>
                    <a:latin typeface="Times New Roman" panose="02020603050405020304" pitchFamily="18" charset="0"/>
                    <a:cs typeface="Times New Roman" panose="02020603050405020304" pitchFamily="18" charset="0"/>
                  </a:rPr>
                  <a:t>rd</a:t>
                </a:r>
                <a:r>
                  <a:rPr kumimoji="0" lang="en-US"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Harmonic (4) Cavities (Not shown)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1 CM, Electron Cooler, IR02</a:t>
                </a:r>
              </a:p>
            </p:txBody>
          </p:sp>
          <p:sp>
            <p:nvSpPr>
              <p:cNvPr id="76" name="Left Brace 75">
                <a:extLst>
                  <a:ext uri="{FF2B5EF4-FFF2-40B4-BE49-F238E27FC236}">
                    <a16:creationId xmlns:a16="http://schemas.microsoft.com/office/drawing/2014/main" id="{841C5774-EC7F-449B-87E3-E01BB5F7D8FB}"/>
                  </a:ext>
                </a:extLst>
              </p:cNvPr>
              <p:cNvSpPr/>
              <p:nvPr/>
            </p:nvSpPr>
            <p:spPr>
              <a:xfrm>
                <a:off x="8449737" y="1222413"/>
                <a:ext cx="412341" cy="2104678"/>
              </a:xfrm>
              <a:prstGeom prst="leftBrace">
                <a:avLst>
                  <a:gd name="adj1" fmla="val 18599"/>
                  <a:gd name="adj2" fmla="val 49636"/>
                </a:avLst>
              </a:prstGeom>
              <a:noFill/>
              <a:ln w="635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77" name="Straight Arrow Connector 76">
                <a:extLst>
                  <a:ext uri="{FF2B5EF4-FFF2-40B4-BE49-F238E27FC236}">
                    <a16:creationId xmlns:a16="http://schemas.microsoft.com/office/drawing/2014/main" id="{E7568693-A749-4064-9F81-80AC3196FB7F}"/>
                  </a:ext>
                </a:extLst>
              </p:cNvPr>
              <p:cNvCxnSpPr>
                <a:cxnSpLocks/>
                <a:stCxn id="76" idx="1"/>
              </p:cNvCxnSpPr>
              <p:nvPr/>
            </p:nvCxnSpPr>
            <p:spPr>
              <a:xfrm flipH="1">
                <a:off x="6528771" y="2267090"/>
                <a:ext cx="1920966" cy="542301"/>
              </a:xfrm>
              <a:prstGeom prst="straightConnector1">
                <a:avLst/>
              </a:prstGeom>
              <a:noFill/>
              <a:ln w="25400" cap="flat" cmpd="sng" algn="ctr">
                <a:solidFill>
                  <a:srgbClr val="002060"/>
                </a:solidFill>
                <a:prstDash val="solid"/>
                <a:miter lim="800000"/>
                <a:tailEnd type="triangle" w="med" len="lg"/>
              </a:ln>
              <a:effectLst/>
            </p:spPr>
          </p:cxnSp>
        </p:grpSp>
        <p:pic>
          <p:nvPicPr>
            <p:cNvPr id="78" name="Picture 2">
              <a:extLst>
                <a:ext uri="{FF2B5EF4-FFF2-40B4-BE49-F238E27FC236}">
                  <a16:creationId xmlns:a16="http://schemas.microsoft.com/office/drawing/2014/main" id="{57B3F65C-33CA-4DAE-A657-1F2267F7D50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475535" y="6531067"/>
              <a:ext cx="1672480" cy="10367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Box 78">
              <a:extLst>
                <a:ext uri="{FF2B5EF4-FFF2-40B4-BE49-F238E27FC236}">
                  <a16:creationId xmlns:a16="http://schemas.microsoft.com/office/drawing/2014/main" id="{226EF017-206F-439B-9367-CFAB091EC25F}"/>
                </a:ext>
              </a:extLst>
            </p:cNvPr>
            <p:cNvSpPr txBox="1"/>
            <p:nvPr/>
          </p:nvSpPr>
          <p:spPr>
            <a:xfrm>
              <a:off x="3559241" y="6758773"/>
              <a:ext cx="1916294" cy="770267"/>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RF power and distribution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400kW</a:t>
              </a:r>
              <a:r>
                <a:rPr kumimoji="0" lang="en-US"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Symbol" panose="05050102010706020507" pitchFamily="18" charset="2"/>
                </a:rPr>
                <a:t>34 new SSAs for ESR 591MHz cavities, various power level for other cavities</a:t>
              </a:r>
              <a:endParaRPr kumimoji="0" lang="en-US"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80" name="Group 21">
              <a:extLst>
                <a:ext uri="{FF2B5EF4-FFF2-40B4-BE49-F238E27FC236}">
                  <a16:creationId xmlns:a16="http://schemas.microsoft.com/office/drawing/2014/main" id="{75898E3D-71D4-4332-A012-14190107E3B8}"/>
                </a:ext>
              </a:extLst>
            </p:cNvPr>
            <p:cNvGrpSpPr>
              <a:grpSpLocks noChangeAspect="1"/>
            </p:cNvGrpSpPr>
            <p:nvPr/>
          </p:nvGrpSpPr>
          <p:grpSpPr>
            <a:xfrm>
              <a:off x="10404100" y="3249463"/>
              <a:ext cx="1552876" cy="1734337"/>
              <a:chOff x="8263039" y="2456501"/>
              <a:chExt cx="2070501" cy="2312454"/>
            </a:xfrm>
          </p:grpSpPr>
          <p:pic>
            <p:nvPicPr>
              <p:cNvPr id="81" name="Picture 80">
                <a:extLst>
                  <a:ext uri="{FF2B5EF4-FFF2-40B4-BE49-F238E27FC236}">
                    <a16:creationId xmlns:a16="http://schemas.microsoft.com/office/drawing/2014/main" id="{C60FB880-FCDB-4414-B23C-193AB544872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444852" y="2456501"/>
                <a:ext cx="1873438" cy="1405078"/>
              </a:xfrm>
              <a:prstGeom prst="rect">
                <a:avLst/>
              </a:prstGeom>
            </p:spPr>
          </p:pic>
          <p:sp>
            <p:nvSpPr>
              <p:cNvPr id="82" name="TextBox 81">
                <a:extLst>
                  <a:ext uri="{FF2B5EF4-FFF2-40B4-BE49-F238E27FC236}">
                    <a16:creationId xmlns:a16="http://schemas.microsoft.com/office/drawing/2014/main" id="{28E8C0A0-09BB-4D0D-BDF3-55683942574D}"/>
                  </a:ext>
                </a:extLst>
              </p:cNvPr>
              <p:cNvSpPr txBox="1"/>
              <p:nvPr/>
            </p:nvSpPr>
            <p:spPr>
              <a:xfrm>
                <a:off x="8263039" y="3958145"/>
                <a:ext cx="2070501" cy="8108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Hadron Storage Ring – 24.6 MHz acceleration cavity </a:t>
                </a:r>
                <a:r>
                  <a:rPr kumimoji="0" lang="en-US" altLang="zh-CN"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IR04</a:t>
                </a:r>
                <a:endParaRPr kumimoji="0" lang="en-US"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83" name="Left Brace 82">
              <a:extLst>
                <a:ext uri="{FF2B5EF4-FFF2-40B4-BE49-F238E27FC236}">
                  <a16:creationId xmlns:a16="http://schemas.microsoft.com/office/drawing/2014/main" id="{A1CBF5DF-1878-445F-A9AB-B2504162AB99}"/>
                </a:ext>
              </a:extLst>
            </p:cNvPr>
            <p:cNvSpPr/>
            <p:nvPr/>
          </p:nvSpPr>
          <p:spPr>
            <a:xfrm>
              <a:off x="8487281" y="3503926"/>
              <a:ext cx="412341" cy="2534266"/>
            </a:xfrm>
            <a:prstGeom prst="leftBrace">
              <a:avLst>
                <a:gd name="adj1" fmla="val 18599"/>
                <a:gd name="adj2" fmla="val 49636"/>
              </a:avLst>
            </a:prstGeom>
            <a:noFill/>
            <a:ln w="635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84" name="Straight Arrow Connector 83">
              <a:extLst>
                <a:ext uri="{FF2B5EF4-FFF2-40B4-BE49-F238E27FC236}">
                  <a16:creationId xmlns:a16="http://schemas.microsoft.com/office/drawing/2014/main" id="{7D4F204F-0BCB-4C56-B0CB-79D97CE759F5}"/>
                </a:ext>
              </a:extLst>
            </p:cNvPr>
            <p:cNvCxnSpPr>
              <a:cxnSpLocks/>
              <a:stCxn id="83" idx="1"/>
            </p:cNvCxnSpPr>
            <p:nvPr/>
          </p:nvCxnSpPr>
          <p:spPr>
            <a:xfrm flipH="1" flipV="1">
              <a:off x="7856970" y="3755375"/>
              <a:ext cx="630311" cy="1006459"/>
            </a:xfrm>
            <a:prstGeom prst="straightConnector1">
              <a:avLst/>
            </a:prstGeom>
            <a:noFill/>
            <a:ln w="25400" cap="flat" cmpd="sng" algn="ctr">
              <a:solidFill>
                <a:srgbClr val="002060"/>
              </a:solidFill>
              <a:prstDash val="solid"/>
              <a:miter lim="800000"/>
              <a:tailEnd type="triangle" w="med" len="lg"/>
            </a:ln>
            <a:effectLst/>
          </p:spPr>
        </p:cxnSp>
        <p:pic>
          <p:nvPicPr>
            <p:cNvPr id="85" name="Picture 84">
              <a:extLst>
                <a:ext uri="{FF2B5EF4-FFF2-40B4-BE49-F238E27FC236}">
                  <a16:creationId xmlns:a16="http://schemas.microsoft.com/office/drawing/2014/main" id="{AF490135-A540-4FE9-8E95-73334665C21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762654" y="6614816"/>
              <a:ext cx="2202117" cy="1166665"/>
            </a:xfrm>
            <a:prstGeom prst="rect">
              <a:avLst/>
            </a:prstGeom>
          </p:spPr>
        </p:pic>
        <p:pic>
          <p:nvPicPr>
            <p:cNvPr id="86" name="Picture 2" descr="Image preview">
              <a:extLst>
                <a:ext uri="{FF2B5EF4-FFF2-40B4-BE49-F238E27FC236}">
                  <a16:creationId xmlns:a16="http://schemas.microsoft.com/office/drawing/2014/main" id="{B17E755E-8D38-B9D0-1E4C-CCDA33A1125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8669155" y="922430"/>
              <a:ext cx="996643" cy="841703"/>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36E278A9-6CD4-A2CE-98CD-9D31DD697CBC}"/>
                </a:ext>
              </a:extLst>
            </p:cNvPr>
            <p:cNvSpPr txBox="1"/>
            <p:nvPr/>
          </p:nvSpPr>
          <p:spPr>
            <a:xfrm>
              <a:off x="8485501" y="1750007"/>
              <a:ext cx="1363950" cy="60810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RCS injection harmonic RF kicker, </a:t>
              </a:r>
              <a:r>
                <a:rPr kumimoji="0" lang="en-US"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IR12</a:t>
              </a:r>
            </a:p>
          </p:txBody>
        </p:sp>
        <p:cxnSp>
          <p:nvCxnSpPr>
            <p:cNvPr id="88" name="Straight Arrow Connector 87">
              <a:extLst>
                <a:ext uri="{FF2B5EF4-FFF2-40B4-BE49-F238E27FC236}">
                  <a16:creationId xmlns:a16="http://schemas.microsoft.com/office/drawing/2014/main" id="{1798F337-95BF-FEFA-1C78-D93D080730C1}"/>
                </a:ext>
              </a:extLst>
            </p:cNvPr>
            <p:cNvCxnSpPr>
              <a:cxnSpLocks/>
            </p:cNvCxnSpPr>
            <p:nvPr/>
          </p:nvCxnSpPr>
          <p:spPr>
            <a:xfrm flipH="1" flipV="1">
              <a:off x="6896370" y="1395398"/>
              <a:ext cx="1724153" cy="77423"/>
            </a:xfrm>
            <a:prstGeom prst="straightConnector1">
              <a:avLst/>
            </a:prstGeom>
            <a:noFill/>
            <a:ln w="25400" cap="flat" cmpd="sng" algn="ctr">
              <a:solidFill>
                <a:srgbClr val="002060"/>
              </a:solidFill>
              <a:prstDash val="solid"/>
              <a:miter lim="800000"/>
              <a:tailEnd type="triangle" w="med" len="lg"/>
            </a:ln>
            <a:effectLst/>
          </p:spPr>
        </p:cxnSp>
        <p:pic>
          <p:nvPicPr>
            <p:cNvPr id="89" name="Picture 88">
              <a:extLst>
                <a:ext uri="{FF2B5EF4-FFF2-40B4-BE49-F238E27FC236}">
                  <a16:creationId xmlns:a16="http://schemas.microsoft.com/office/drawing/2014/main" id="{191B215A-A423-7A23-FED3-74787DFD371F}"/>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807283" y="3173418"/>
              <a:ext cx="700054" cy="842252"/>
            </a:xfrm>
            <a:prstGeom prst="rect">
              <a:avLst/>
            </a:prstGeom>
          </p:spPr>
        </p:pic>
        <p:pic>
          <p:nvPicPr>
            <p:cNvPr id="90" name="Picture 89">
              <a:extLst>
                <a:ext uri="{FF2B5EF4-FFF2-40B4-BE49-F238E27FC236}">
                  <a16:creationId xmlns:a16="http://schemas.microsoft.com/office/drawing/2014/main" id="{9DE075FA-CDB2-AFA0-853B-652E1C4E2B3E}"/>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499730" y="3176375"/>
              <a:ext cx="890227" cy="853831"/>
            </a:xfrm>
            <a:prstGeom prst="rect">
              <a:avLst/>
            </a:prstGeom>
          </p:spPr>
        </p:pic>
        <p:sp>
          <p:nvSpPr>
            <p:cNvPr id="91" name="TextBox 90">
              <a:extLst>
                <a:ext uri="{FF2B5EF4-FFF2-40B4-BE49-F238E27FC236}">
                  <a16:creationId xmlns:a16="http://schemas.microsoft.com/office/drawing/2014/main" id="{E6F7C16F-A0A9-7AD5-13E2-F34D5C361A75}"/>
                </a:ext>
              </a:extLst>
            </p:cNvPr>
            <p:cNvSpPr txBox="1"/>
            <p:nvPr/>
          </p:nvSpPr>
          <p:spPr>
            <a:xfrm>
              <a:off x="8737432" y="4079954"/>
              <a:ext cx="1552876" cy="60810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RCS – 148MHz and 296MHz bunch merger cavities  </a:t>
              </a:r>
              <a:r>
                <a:rPr kumimoji="0" lang="en-US" altLang="zh-CN"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IR04</a:t>
              </a:r>
              <a:endParaRPr kumimoji="0" lang="en-US"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63940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EIC: RF Cavity Count   </a:t>
            </a:r>
            <a:endParaRPr lang="en-US" dirty="0"/>
          </a:p>
        </p:txBody>
      </p:sp>
      <p:sp>
        <p:nvSpPr>
          <p:cNvPr id="3" name="Content Placeholder 2"/>
          <p:cNvSpPr>
            <a:spLocks noGrp="1"/>
          </p:cNvSpPr>
          <p:nvPr>
            <p:ph idx="1"/>
          </p:nvPr>
        </p:nvSpPr>
        <p:spPr>
          <a:xfrm>
            <a:off x="200534" y="5748325"/>
            <a:ext cx="8681145" cy="696578"/>
          </a:xfrm>
        </p:spPr>
        <p:txBody>
          <a:bodyPr>
            <a:noAutofit/>
          </a:bodyPr>
          <a:lstStyle/>
          <a:p>
            <a:pPr>
              <a:lnSpc>
                <a:spcPct val="100000"/>
              </a:lnSpc>
              <a:spcBef>
                <a:spcPts val="0"/>
              </a:spcBef>
            </a:pPr>
            <a:r>
              <a:rPr lang="en-US" sz="1400" dirty="0" smtClean="0">
                <a:latin typeface="Times New Roman" panose="02020603050405020304" pitchFamily="18" charset="0"/>
                <a:cs typeface="Times New Roman" panose="02020603050405020304" pitchFamily="18" charset="0"/>
              </a:rPr>
              <a:t>CD-1 R&amp;D scope: ESR 591MHz single cell and HSR 197MHz crab cavities prototype, FPC and BLA. First article </a:t>
            </a:r>
            <a:r>
              <a:rPr lang="en-US" sz="1400" dirty="0" err="1" smtClean="0">
                <a:latin typeface="Times New Roman" panose="02020603050405020304" pitchFamily="18" charset="0"/>
                <a:cs typeface="Times New Roman" panose="02020603050405020304" pitchFamily="18" charset="0"/>
              </a:rPr>
              <a:t>cryomodules</a:t>
            </a:r>
            <a:r>
              <a:rPr lang="en-US" sz="1400" dirty="0" smtClean="0">
                <a:latin typeface="Times New Roman" panose="02020603050405020304" pitchFamily="18" charset="0"/>
                <a:cs typeface="Times New Roman" panose="02020603050405020304" pitchFamily="18" charset="0"/>
              </a:rPr>
              <a:t> of these two cavities design started with CD-1, procurement and assembly will start after CD-3a </a:t>
            </a:r>
          </a:p>
          <a:p>
            <a:pPr>
              <a:lnSpc>
                <a:spcPct val="100000"/>
              </a:lnSpc>
              <a:spcBef>
                <a:spcPts val="0"/>
              </a:spcBef>
            </a:pPr>
            <a:r>
              <a:rPr lang="en-US" sz="1400" dirty="0" smtClean="0">
                <a:latin typeface="Times New Roman" panose="02020603050405020304" pitchFamily="18" charset="0"/>
                <a:cs typeface="Times New Roman" panose="02020603050405020304" pitchFamily="18" charset="0"/>
              </a:rPr>
              <a:t>B</a:t>
            </a:r>
            <a:r>
              <a:rPr lang="en-US" sz="1400" dirty="0">
                <a:latin typeface="Times New Roman" panose="02020603050405020304" pitchFamily="18" charset="0"/>
                <a:cs typeface="Times New Roman" panose="02020603050405020304" pitchFamily="18" charset="0"/>
              </a:rPr>
              <a:t>. Xiao’s talk this </a:t>
            </a:r>
            <a:r>
              <a:rPr lang="en-US" sz="1400" dirty="0" smtClean="0">
                <a:latin typeface="Times New Roman" panose="02020603050405020304" pitchFamily="18" charset="0"/>
                <a:cs typeface="Times New Roman" panose="02020603050405020304" pitchFamily="18" charset="0"/>
              </a:rPr>
              <a:t>afternoon on crab cavities</a:t>
            </a:r>
            <a:endParaRPr lang="en-US" sz="14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graphicFrame>
        <p:nvGraphicFramePr>
          <p:cNvPr id="6" name="Table 5">
            <a:extLst>
              <a:ext uri="{FF2B5EF4-FFF2-40B4-BE49-F238E27FC236}">
                <a16:creationId xmlns:a16="http://schemas.microsoft.com/office/drawing/2014/main" id="{F548BFED-CB2C-4CE4-B0C6-C35073F039C0}"/>
              </a:ext>
            </a:extLst>
          </p:cNvPr>
          <p:cNvGraphicFramePr>
            <a:graphicFrameLocks noGrp="1" noChangeAspect="1"/>
          </p:cNvGraphicFramePr>
          <p:nvPr>
            <p:extLst>
              <p:ext uri="{D42A27DB-BD31-4B8C-83A1-F6EECF244321}">
                <p14:modId xmlns:p14="http://schemas.microsoft.com/office/powerpoint/2010/main" val="1546217088"/>
              </p:ext>
            </p:extLst>
          </p:nvPr>
        </p:nvGraphicFramePr>
        <p:xfrm>
          <a:off x="138373" y="772893"/>
          <a:ext cx="8805469" cy="4953000"/>
        </p:xfrm>
        <a:graphic>
          <a:graphicData uri="http://schemas.openxmlformats.org/drawingml/2006/table">
            <a:tbl>
              <a:tblPr firstRow="1" bandRow="1"/>
              <a:tblGrid>
                <a:gridCol w="1664301">
                  <a:extLst>
                    <a:ext uri="{9D8B030D-6E8A-4147-A177-3AD203B41FA5}">
                      <a16:colId xmlns:a16="http://schemas.microsoft.com/office/drawing/2014/main" val="2246393630"/>
                    </a:ext>
                  </a:extLst>
                </a:gridCol>
                <a:gridCol w="1971496">
                  <a:extLst>
                    <a:ext uri="{9D8B030D-6E8A-4147-A177-3AD203B41FA5}">
                      <a16:colId xmlns:a16="http://schemas.microsoft.com/office/drawing/2014/main" val="1882924475"/>
                    </a:ext>
                  </a:extLst>
                </a:gridCol>
                <a:gridCol w="1120267">
                  <a:extLst>
                    <a:ext uri="{9D8B030D-6E8A-4147-A177-3AD203B41FA5}">
                      <a16:colId xmlns:a16="http://schemas.microsoft.com/office/drawing/2014/main" val="2473993474"/>
                    </a:ext>
                  </a:extLst>
                </a:gridCol>
                <a:gridCol w="1981315">
                  <a:extLst>
                    <a:ext uri="{9D8B030D-6E8A-4147-A177-3AD203B41FA5}">
                      <a16:colId xmlns:a16="http://schemas.microsoft.com/office/drawing/2014/main" val="4132358516"/>
                    </a:ext>
                  </a:extLst>
                </a:gridCol>
                <a:gridCol w="1024085">
                  <a:extLst>
                    <a:ext uri="{9D8B030D-6E8A-4147-A177-3AD203B41FA5}">
                      <a16:colId xmlns:a16="http://schemas.microsoft.com/office/drawing/2014/main" val="2079743713"/>
                    </a:ext>
                  </a:extLst>
                </a:gridCol>
                <a:gridCol w="1044005">
                  <a:extLst>
                    <a:ext uri="{9D8B030D-6E8A-4147-A177-3AD203B41FA5}">
                      <a16:colId xmlns:a16="http://schemas.microsoft.com/office/drawing/2014/main" val="1107804606"/>
                    </a:ext>
                  </a:extLst>
                </a:gridCol>
              </a:tblGrid>
              <a:tr h="28309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a:r>
                        <a:rPr lang="en-US" sz="1400" dirty="0">
                          <a:solidFill>
                            <a:srgbClr val="FFFDF7"/>
                          </a:solidFill>
                        </a:rPr>
                        <a:t>RF System</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4407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a:r>
                        <a:rPr lang="en-US" sz="1400" dirty="0">
                          <a:solidFill>
                            <a:srgbClr val="FFFDF7"/>
                          </a:solidFill>
                        </a:rPr>
                        <a:t>Sub System Functions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4407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dirty="0">
                          <a:solidFill>
                            <a:srgbClr val="FFFDF7"/>
                          </a:solidFill>
                        </a:rPr>
                        <a:t>Freq [MHz]</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4407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dirty="0">
                          <a:solidFill>
                            <a:srgbClr val="FFFDF7"/>
                          </a:solidFill>
                        </a:rPr>
                        <a:t>Type</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4407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dirty="0">
                          <a:solidFill>
                            <a:srgbClr val="FFFDF7"/>
                          </a:solidFill>
                        </a:rPr>
                        <a:t>Location</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4407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dirty="0">
                          <a:solidFill>
                            <a:srgbClr val="FFFDF7"/>
                          </a:solidFill>
                        </a:rPr>
                        <a:t># Cavities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4407B"/>
                    </a:solidFill>
                  </a:tcPr>
                </a:tc>
                <a:extLst>
                  <a:ext uri="{0D108BD9-81ED-4DB2-BD59-A6C34878D82A}">
                    <a16:rowId xmlns:a16="http://schemas.microsoft.com/office/drawing/2014/main" val="3917778220"/>
                  </a:ext>
                </a:extLst>
              </a:tr>
              <a:tr h="2406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100" dirty="0"/>
                        <a:t>Electron Storage Ring</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100" b="0" dirty="0">
                          <a:solidFill>
                            <a:schemeClr val="tx1"/>
                          </a:solidFill>
                        </a:rPr>
                        <a:t>Accel / Store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591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1" dirty="0">
                          <a:solidFill>
                            <a:srgbClr val="0000FF"/>
                          </a:solidFill>
                        </a:rPr>
                        <a:t>SRF, 1-cell</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dirty="0"/>
                        <a:t>IR-10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dirty="0"/>
                        <a:t>17</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extLst>
                  <a:ext uri="{0D108BD9-81ED-4DB2-BD59-A6C34878D82A}">
                    <a16:rowId xmlns:a16="http://schemas.microsoft.com/office/drawing/2014/main" val="2656359204"/>
                  </a:ext>
                </a:extLst>
              </a:tr>
              <a:tr h="2406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100" dirty="0"/>
                        <a:t>Rapid Cycling Synchrotron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100" b="0" dirty="0">
                          <a:solidFill>
                            <a:schemeClr val="tx1"/>
                          </a:solidFill>
                        </a:rPr>
                        <a:t>Accel / Store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591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1" dirty="0">
                          <a:solidFill>
                            <a:srgbClr val="0000FF"/>
                          </a:solidFill>
                        </a:rPr>
                        <a:t>SRF, 5-cell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IR-10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091326540"/>
                  </a:ext>
                </a:extLst>
              </a:tr>
              <a:tr h="39633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100" b="0" dirty="0">
                          <a:solidFill>
                            <a:schemeClr val="tx1"/>
                          </a:solidFill>
                        </a:rPr>
                        <a:t>Harmonic Kickers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591</a:t>
                      </a:r>
                    </a:p>
                    <a:p>
                      <a:pPr algn="ctr"/>
                      <a:endParaRPr lang="en-US" sz="1100" b="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NCRF, QWR, 1-mode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NCRF, QWR, 2-mode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IR-12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1</a:t>
                      </a:r>
                    </a:p>
                    <a:p>
                      <a:pPr algn="ctr"/>
                      <a:r>
                        <a:rPr lang="en-US" sz="1100" b="0" dirty="0">
                          <a:solidFill>
                            <a:schemeClr val="tx1"/>
                          </a:solidFill>
                        </a:rPr>
                        <a:t>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660600650"/>
                  </a:ext>
                </a:extLst>
              </a:tr>
              <a:tr h="2406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100" b="0" dirty="0">
                          <a:solidFill>
                            <a:schemeClr val="tx1"/>
                          </a:solidFill>
                        </a:rPr>
                        <a:t>Bunch Merge Type 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295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1" dirty="0">
                          <a:solidFill>
                            <a:srgbClr val="FF0000"/>
                          </a:solidFill>
                        </a:rPr>
                        <a:t>NCRF, Reentrant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IR-4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931053675"/>
                  </a:ext>
                </a:extLst>
              </a:tr>
              <a:tr h="2406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100" b="0" dirty="0">
                          <a:solidFill>
                            <a:schemeClr val="tx1"/>
                          </a:solidFill>
                        </a:rPr>
                        <a:t>Bunch Merge Type 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148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NCRF, Reentrant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IR-4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157376201"/>
                  </a:ext>
                </a:extLst>
              </a:tr>
              <a:tr h="2406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100" dirty="0"/>
                        <a:t>Hadron Storage Ring</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100" b="0" dirty="0">
                          <a:solidFill>
                            <a:schemeClr val="tx1"/>
                          </a:solidFill>
                        </a:rPr>
                        <a:t>Capture / Accel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24.6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NCRF, QWR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IR-4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extLst>
                  <a:ext uri="{0D108BD9-81ED-4DB2-BD59-A6C34878D82A}">
                    <a16:rowId xmlns:a16="http://schemas.microsoft.com/office/drawing/2014/main" val="57762289"/>
                  </a:ext>
                </a:extLst>
              </a:tr>
              <a:tr h="2406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100" b="0" dirty="0">
                          <a:solidFill>
                            <a:schemeClr val="tx1"/>
                          </a:solidFill>
                        </a:rPr>
                        <a:t>Bunch Split 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49.2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1" dirty="0">
                          <a:solidFill>
                            <a:srgbClr val="FF0000"/>
                          </a:solidFill>
                        </a:rPr>
                        <a:t>NCRF, QWR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IR-4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extLst>
                  <a:ext uri="{0D108BD9-81ED-4DB2-BD59-A6C34878D82A}">
                    <a16:rowId xmlns:a16="http://schemas.microsoft.com/office/drawing/2014/main" val="3349742608"/>
                  </a:ext>
                </a:extLst>
              </a:tr>
              <a:tr h="2406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100" b="0" dirty="0">
                          <a:solidFill>
                            <a:schemeClr val="tx1"/>
                          </a:solidFill>
                        </a:rPr>
                        <a:t>Bunch Split 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98.5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1" dirty="0">
                          <a:solidFill>
                            <a:srgbClr val="FF0000"/>
                          </a:solidFill>
                        </a:rPr>
                        <a:t>NCRF, QWR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IR-4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extLst>
                  <a:ext uri="{0D108BD9-81ED-4DB2-BD59-A6C34878D82A}">
                    <a16:rowId xmlns:a16="http://schemas.microsoft.com/office/drawing/2014/main" val="3810452375"/>
                  </a:ext>
                </a:extLst>
              </a:tr>
              <a:tr h="2406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100" b="0" dirty="0">
                          <a:solidFill>
                            <a:schemeClr val="tx1"/>
                          </a:solidFill>
                        </a:rPr>
                        <a:t>Store 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197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1" dirty="0">
                          <a:solidFill>
                            <a:srgbClr val="FF0000"/>
                          </a:solidFill>
                        </a:rPr>
                        <a:t>NCRF, Reentrant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IR-4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extLst>
                  <a:ext uri="{0D108BD9-81ED-4DB2-BD59-A6C34878D82A}">
                    <a16:rowId xmlns:a16="http://schemas.microsoft.com/office/drawing/2014/main" val="448059678"/>
                  </a:ext>
                </a:extLst>
              </a:tr>
              <a:tr h="2406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100" b="0" dirty="0">
                          <a:solidFill>
                            <a:schemeClr val="tx1"/>
                          </a:solidFill>
                        </a:rPr>
                        <a:t>Store 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591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00FF"/>
                          </a:solidFill>
                        </a:rPr>
                        <a:t>SRF, 1- or 2-cell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IR-10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5 or 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extLst>
                  <a:ext uri="{0D108BD9-81ED-4DB2-BD59-A6C34878D82A}">
                    <a16:rowId xmlns:a16="http://schemas.microsoft.com/office/drawing/2014/main" val="2636374960"/>
                  </a:ext>
                </a:extLst>
              </a:tr>
              <a:tr h="39633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Strong Hadron Cooling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Energy Recovery Linac</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100" b="0" dirty="0">
                          <a:solidFill>
                            <a:schemeClr val="tx1"/>
                          </a:solidFill>
                        </a:rPr>
                        <a:t>ERL Injector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197</a:t>
                      </a:r>
                    </a:p>
                    <a:p>
                      <a:pPr algn="ctr"/>
                      <a:r>
                        <a:rPr lang="en-US" sz="1100" b="0" dirty="0">
                          <a:solidFill>
                            <a:schemeClr val="tx1"/>
                          </a:solidFill>
                        </a:rPr>
                        <a:t>591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1" dirty="0">
                          <a:solidFill>
                            <a:srgbClr val="0000FF"/>
                          </a:solidFill>
                        </a:rPr>
                        <a:t>SRF, QWR</a:t>
                      </a:r>
                    </a:p>
                    <a:p>
                      <a:pPr algn="ctr"/>
                      <a:r>
                        <a:rPr lang="en-US" sz="1100" b="1" dirty="0">
                          <a:solidFill>
                            <a:srgbClr val="0000FF"/>
                          </a:solidFill>
                        </a:rPr>
                        <a:t>SRF, 1-cell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IR-2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2</a:t>
                      </a:r>
                    </a:p>
                    <a:p>
                      <a:pPr algn="ctr"/>
                      <a:r>
                        <a:rPr lang="en-US" sz="1100" b="0" dirty="0">
                          <a:solidFill>
                            <a:schemeClr val="tx1"/>
                          </a:solidFill>
                        </a:rPr>
                        <a:t>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054994872"/>
                  </a:ext>
                </a:extLst>
              </a:tr>
              <a:tr h="39633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100" b="0" dirty="0">
                          <a:solidFill>
                            <a:schemeClr val="tx1"/>
                          </a:solidFill>
                        </a:rPr>
                        <a:t>ERL Low Energy Linac</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197</a:t>
                      </a:r>
                    </a:p>
                    <a:p>
                      <a:pPr algn="ctr"/>
                      <a:r>
                        <a:rPr lang="en-US" sz="1100" b="0" dirty="0">
                          <a:solidFill>
                            <a:schemeClr val="tx1"/>
                          </a:solidFill>
                        </a:rPr>
                        <a:t>591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1" dirty="0">
                          <a:solidFill>
                            <a:srgbClr val="0000FF"/>
                          </a:solidFill>
                        </a:rPr>
                        <a:t>SRF, QWR</a:t>
                      </a:r>
                    </a:p>
                    <a:p>
                      <a:pPr algn="ctr"/>
                      <a:r>
                        <a:rPr lang="en-US" sz="1100" b="1" dirty="0">
                          <a:solidFill>
                            <a:srgbClr val="0000FF"/>
                          </a:solidFill>
                        </a:rPr>
                        <a:t>SRF, 1-cell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IR-2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4</a:t>
                      </a:r>
                    </a:p>
                    <a:p>
                      <a:pPr algn="ctr"/>
                      <a:r>
                        <a:rPr lang="en-US" sz="1100" b="0" dirty="0">
                          <a:solidFill>
                            <a:schemeClr val="tx1"/>
                          </a:solidFill>
                        </a:rPr>
                        <a:t>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727507648"/>
                  </a:ext>
                </a:extLst>
              </a:tr>
              <a:tr h="2406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100" b="0" dirty="0">
                          <a:solidFill>
                            <a:schemeClr val="tx1"/>
                          </a:solidFill>
                        </a:rPr>
                        <a:t>ERL Fundamental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591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00FF"/>
                          </a:solidFill>
                        </a:rPr>
                        <a:t>SRF, 5-cell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IR-2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10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671118051"/>
                  </a:ext>
                </a:extLst>
              </a:tr>
              <a:tr h="2406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dk1"/>
                        </a:solidFill>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100" b="0" dirty="0">
                          <a:solidFill>
                            <a:schemeClr val="tx1"/>
                          </a:solidFill>
                        </a:rPr>
                        <a:t>ERL Third Harmonic</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1773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00FF"/>
                          </a:solidFill>
                        </a:rPr>
                        <a:t>SRF, 5-cell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IR-2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4 (1 CM)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46646330"/>
                  </a:ext>
                </a:extLst>
              </a:tr>
              <a:tr h="2406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100" dirty="0"/>
                        <a:t>Crab Cavities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100" b="0" dirty="0">
                          <a:solidFill>
                            <a:schemeClr val="tx1"/>
                          </a:solidFill>
                        </a:rPr>
                        <a:t>Hadron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197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00FF"/>
                          </a:solidFill>
                        </a:rPr>
                        <a:t>SRF, RFD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dirty="0"/>
                        <a:t>IR-6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dirty="0"/>
                        <a:t>8 (4 CM)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extLst>
                  <a:ext uri="{0D108BD9-81ED-4DB2-BD59-A6C34878D82A}">
                    <a16:rowId xmlns:a16="http://schemas.microsoft.com/office/drawing/2014/main" val="331709408"/>
                  </a:ext>
                </a:extLst>
              </a:tr>
              <a:tr h="2406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100" b="0" dirty="0">
                          <a:solidFill>
                            <a:schemeClr val="tx1"/>
                          </a:solidFill>
                        </a:rPr>
                        <a:t>Hadron/Electron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0" dirty="0">
                          <a:solidFill>
                            <a:schemeClr val="tx1"/>
                          </a:solidFill>
                        </a:rPr>
                        <a:t>394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00FF"/>
                          </a:solidFill>
                        </a:rPr>
                        <a:t>SRF, RFD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dirty="0"/>
                        <a:t>IR-6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dirty="0"/>
                        <a:t>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20000"/>
                        <a:lumOff val="80000"/>
                      </a:srgbClr>
                    </a:solidFill>
                  </a:tcPr>
                </a:tc>
                <a:extLst>
                  <a:ext uri="{0D108BD9-81ED-4DB2-BD59-A6C34878D82A}">
                    <a16:rowId xmlns:a16="http://schemas.microsoft.com/office/drawing/2014/main" val="1611850147"/>
                  </a:ext>
                </a:extLst>
              </a:tr>
            </a:tbl>
          </a:graphicData>
        </a:graphic>
      </p:graphicFrame>
      <p:sp>
        <p:nvSpPr>
          <p:cNvPr id="7" name="Footer Placeholder 6"/>
          <p:cNvSpPr>
            <a:spLocks noGrp="1"/>
          </p:cNvSpPr>
          <p:nvPr>
            <p:ph type="ftr" sz="quarter" idx="11"/>
          </p:nvPr>
        </p:nvSpPr>
        <p:spPr/>
        <p:txBody>
          <a:bodyPr/>
          <a:lstStyle/>
          <a:p>
            <a:r>
              <a:rPr lang="en-US" smtClean="0"/>
              <a:t>TTC 2023, J. Guo</a:t>
            </a:r>
            <a:endParaRPr lang="en-US" dirty="0"/>
          </a:p>
        </p:txBody>
      </p:sp>
    </p:spTree>
    <p:extLst>
      <p:ext uri="{BB962C8B-B14F-4D97-AF65-F5344CB8AC3E}">
        <p14:creationId xmlns:p14="http://schemas.microsoft.com/office/powerpoint/2010/main" val="26261794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EIC: ESR Single Cell Cavity Requirements  </a:t>
            </a:r>
            <a:endParaRPr lang="en-US" dirty="0"/>
          </a:p>
        </p:txBody>
      </p:sp>
      <p:sp>
        <p:nvSpPr>
          <p:cNvPr id="3" name="Content Placeholder 2"/>
          <p:cNvSpPr>
            <a:spLocks noGrp="1"/>
          </p:cNvSpPr>
          <p:nvPr>
            <p:ph idx="1"/>
          </p:nvPr>
        </p:nvSpPr>
        <p:spPr>
          <a:xfrm>
            <a:off x="308919" y="966055"/>
            <a:ext cx="3662192" cy="5381694"/>
          </a:xfrm>
        </p:spPr>
        <p:txBody>
          <a:bodyPr>
            <a:normAutofit fontScale="77500" lnSpcReduction="20000"/>
          </a:bodyPr>
          <a:lstStyle/>
          <a:p>
            <a:r>
              <a:rPr lang="en-US" dirty="0">
                <a:latin typeface="Times New Roman" panose="02020603050405020304" pitchFamily="18" charset="0"/>
                <a:cs typeface="Times New Roman" panose="02020603050405020304" pitchFamily="18" charset="0"/>
              </a:rPr>
              <a:t>Due to the wide range of cavity voltage and beam current, wide range of cavity coupling is required for stable operation with affordable RF power, in the case of traditional all focusing operation. An external </a:t>
            </a:r>
            <a:r>
              <a:rPr lang="en-US" dirty="0" err="1">
                <a:latin typeface="Times New Roman" panose="02020603050405020304" pitchFamily="18" charset="0"/>
                <a:cs typeface="Times New Roman" panose="02020603050405020304" pitchFamily="18" charset="0"/>
              </a:rPr>
              <a:t>Qext</a:t>
            </a:r>
            <a:r>
              <a:rPr lang="en-US" dirty="0">
                <a:latin typeface="Times New Roman" panose="02020603050405020304" pitchFamily="18" charset="0"/>
                <a:cs typeface="Times New Roman" panose="02020603050405020304" pitchFamily="18" charset="0"/>
              </a:rPr>
              <a:t> tuner is needed to achieve this range.</a:t>
            </a:r>
          </a:p>
          <a:p>
            <a:r>
              <a:rPr lang="en-US" dirty="0">
                <a:latin typeface="Times New Roman" panose="02020603050405020304" pitchFamily="18" charset="0"/>
                <a:cs typeface="Times New Roman" panose="02020603050405020304" pitchFamily="18" charset="0"/>
              </a:rPr>
              <a:t>RF FODO operation is possible to eliminate the need for variable </a:t>
            </a:r>
            <a:r>
              <a:rPr lang="en-US" dirty="0" err="1">
                <a:latin typeface="Times New Roman" panose="02020603050405020304" pitchFamily="18" charset="0"/>
                <a:cs typeface="Times New Roman" panose="02020603050405020304" pitchFamily="18" charset="0"/>
              </a:rPr>
              <a:t>Qext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SuperKEKB</a:t>
            </a:r>
            <a:r>
              <a:rPr lang="en-US" dirty="0">
                <a:latin typeface="Times New Roman" panose="02020603050405020304" pitchFamily="18" charset="0"/>
                <a:cs typeface="Times New Roman" panose="02020603050405020304" pitchFamily="18" charset="0"/>
              </a:rPr>
              <a:t> has tested this concept, but long term operation has not been demonstrated.</a:t>
            </a:r>
          </a:p>
          <a:p>
            <a:r>
              <a:rPr lang="en-US" dirty="0">
                <a:latin typeface="Times New Roman" panose="02020603050405020304" pitchFamily="18" charset="0"/>
                <a:cs typeface="Times New Roman" panose="02020603050405020304" pitchFamily="18" charset="0"/>
              </a:rPr>
              <a:t>Low R/Q </a:t>
            </a:r>
            <a:r>
              <a:rPr lang="en-US" dirty="0" smtClean="0">
                <a:latin typeface="Times New Roman" panose="02020603050405020304" pitchFamily="18" charset="0"/>
                <a:cs typeface="Times New Roman" panose="02020603050405020304" pitchFamily="18" charset="0"/>
              </a:rPr>
              <a:t>(76</a:t>
            </a:r>
            <a:r>
              <a:rPr lang="el-GR" dirty="0" smtClean="0">
                <a:latin typeface="Times New Roman" panose="02020603050405020304" pitchFamily="18" charset="0"/>
                <a:cs typeface="Times New Roman" panose="02020603050405020304" pitchFamily="18" charset="0"/>
              </a:rPr>
              <a:t>Ω</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to mitigate transient beam loading</a:t>
            </a:r>
          </a:p>
          <a:p>
            <a:r>
              <a:rPr lang="en-US" dirty="0">
                <a:latin typeface="Times New Roman" panose="02020603050405020304" pitchFamily="18" charset="0"/>
                <a:cs typeface="Times New Roman" panose="02020603050405020304" pitchFamily="18" charset="0"/>
              </a:rPr>
              <a:t>Iterations of transient beam loading analysis (</a:t>
            </a:r>
            <a:r>
              <a:rPr lang="en-US" dirty="0" err="1">
                <a:latin typeface="Times New Roman" panose="02020603050405020304" pitchFamily="18" charset="0"/>
                <a:cs typeface="Times New Roman" panose="02020603050405020304" pitchFamily="18" charset="0"/>
              </a:rPr>
              <a:t>CalPoly</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Meet the stringent space constraints in an existing tunnel with 3 rings in parallel</a:t>
            </a:r>
          </a:p>
          <a:p>
            <a:r>
              <a:rPr lang="en-US" dirty="0">
                <a:latin typeface="Times New Roman" panose="02020603050405020304" pitchFamily="18" charset="0"/>
                <a:cs typeface="Times New Roman" panose="02020603050405020304" pitchFamily="18" charset="0"/>
              </a:rPr>
              <a:t>RF drive frequency 591.149 MHz, operation resonant frequency range 591.149 ± 220kHz, tuning range 600 kHz</a:t>
            </a:r>
          </a:p>
          <a:p>
            <a:endParaRPr lang="en-US"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687052042"/>
              </p:ext>
            </p:extLst>
          </p:nvPr>
        </p:nvGraphicFramePr>
        <p:xfrm>
          <a:off x="3971111" y="986807"/>
          <a:ext cx="5094512" cy="4798781"/>
        </p:xfrm>
        <a:graphic>
          <a:graphicData uri="http://schemas.openxmlformats.org/drawingml/2006/table">
            <a:tbl>
              <a:tblPr firstRow="1" bandRow="1">
                <a:tableStyleId>{616DA210-FB5B-4158-B5E0-FEB733F419BA}</a:tableStyleId>
              </a:tblPr>
              <a:tblGrid>
                <a:gridCol w="927757">
                  <a:extLst>
                    <a:ext uri="{9D8B030D-6E8A-4147-A177-3AD203B41FA5}">
                      <a16:colId xmlns:a16="http://schemas.microsoft.com/office/drawing/2014/main" val="20000"/>
                    </a:ext>
                  </a:extLst>
                </a:gridCol>
                <a:gridCol w="1332482">
                  <a:extLst>
                    <a:ext uri="{9D8B030D-6E8A-4147-A177-3AD203B41FA5}">
                      <a16:colId xmlns:a16="http://schemas.microsoft.com/office/drawing/2014/main" val="20001"/>
                    </a:ext>
                  </a:extLst>
                </a:gridCol>
                <a:gridCol w="884173">
                  <a:extLst>
                    <a:ext uri="{9D8B030D-6E8A-4147-A177-3AD203B41FA5}">
                      <a16:colId xmlns:a16="http://schemas.microsoft.com/office/drawing/2014/main" val="20002"/>
                    </a:ext>
                  </a:extLst>
                </a:gridCol>
                <a:gridCol w="487525">
                  <a:extLst>
                    <a:ext uri="{9D8B030D-6E8A-4147-A177-3AD203B41FA5}">
                      <a16:colId xmlns:a16="http://schemas.microsoft.com/office/drawing/2014/main" val="20003"/>
                    </a:ext>
                  </a:extLst>
                </a:gridCol>
                <a:gridCol w="487525">
                  <a:extLst>
                    <a:ext uri="{9D8B030D-6E8A-4147-A177-3AD203B41FA5}">
                      <a16:colId xmlns:a16="http://schemas.microsoft.com/office/drawing/2014/main" val="1573164637"/>
                    </a:ext>
                  </a:extLst>
                </a:gridCol>
                <a:gridCol w="487525">
                  <a:extLst>
                    <a:ext uri="{9D8B030D-6E8A-4147-A177-3AD203B41FA5}">
                      <a16:colId xmlns:a16="http://schemas.microsoft.com/office/drawing/2014/main" val="20005"/>
                    </a:ext>
                  </a:extLst>
                </a:gridCol>
                <a:gridCol w="487525">
                  <a:extLst>
                    <a:ext uri="{9D8B030D-6E8A-4147-A177-3AD203B41FA5}">
                      <a16:colId xmlns:a16="http://schemas.microsoft.com/office/drawing/2014/main" val="20006"/>
                    </a:ext>
                  </a:extLst>
                </a:gridCol>
              </a:tblGrid>
              <a:tr h="258973">
                <a:tc gridSpan="2">
                  <a:txBody>
                    <a:bodyPr/>
                    <a:lstStyle>
                      <a:lvl1pPr marL="0" algn="l" defTabSz="3017520" rtl="0" eaLnBrk="1" latinLnBrk="0" hangingPunct="1">
                        <a:defRPr sz="5940" b="1" kern="1200">
                          <a:solidFill>
                            <a:schemeClr val="lt1"/>
                          </a:solidFill>
                          <a:latin typeface="Calibri"/>
                        </a:defRPr>
                      </a:lvl1pPr>
                      <a:lvl2pPr marL="1508760" algn="l" defTabSz="3017520" rtl="0" eaLnBrk="1" latinLnBrk="0" hangingPunct="1">
                        <a:defRPr sz="5940" b="1" kern="1200">
                          <a:solidFill>
                            <a:schemeClr val="lt1"/>
                          </a:solidFill>
                          <a:latin typeface="Calibri"/>
                        </a:defRPr>
                      </a:lvl2pPr>
                      <a:lvl3pPr marL="3017520" algn="l" defTabSz="3017520" rtl="0" eaLnBrk="1" latinLnBrk="0" hangingPunct="1">
                        <a:defRPr sz="5940" b="1" kern="1200">
                          <a:solidFill>
                            <a:schemeClr val="lt1"/>
                          </a:solidFill>
                          <a:latin typeface="Calibri"/>
                        </a:defRPr>
                      </a:lvl3pPr>
                      <a:lvl4pPr marL="4526280" algn="l" defTabSz="3017520" rtl="0" eaLnBrk="1" latinLnBrk="0" hangingPunct="1">
                        <a:defRPr sz="5940" b="1" kern="1200">
                          <a:solidFill>
                            <a:schemeClr val="lt1"/>
                          </a:solidFill>
                          <a:latin typeface="Calibri"/>
                        </a:defRPr>
                      </a:lvl4pPr>
                      <a:lvl5pPr marL="6035040" algn="l" defTabSz="3017520" rtl="0" eaLnBrk="1" latinLnBrk="0" hangingPunct="1">
                        <a:defRPr sz="5940" b="1" kern="1200">
                          <a:solidFill>
                            <a:schemeClr val="lt1"/>
                          </a:solidFill>
                          <a:latin typeface="Calibri"/>
                        </a:defRPr>
                      </a:lvl5pPr>
                      <a:lvl6pPr marL="7543800" algn="l" defTabSz="3017520" rtl="0" eaLnBrk="1" latinLnBrk="0" hangingPunct="1">
                        <a:defRPr sz="5940" b="1" kern="1200">
                          <a:solidFill>
                            <a:schemeClr val="lt1"/>
                          </a:solidFill>
                          <a:latin typeface="Calibri"/>
                        </a:defRPr>
                      </a:lvl6pPr>
                      <a:lvl7pPr marL="9052560" algn="l" defTabSz="3017520" rtl="0" eaLnBrk="1" latinLnBrk="0" hangingPunct="1">
                        <a:defRPr sz="5940" b="1" kern="1200">
                          <a:solidFill>
                            <a:schemeClr val="lt1"/>
                          </a:solidFill>
                          <a:latin typeface="Calibri"/>
                        </a:defRPr>
                      </a:lvl7pPr>
                      <a:lvl8pPr marL="10561320" algn="l" defTabSz="3017520" rtl="0" eaLnBrk="1" latinLnBrk="0" hangingPunct="1">
                        <a:defRPr sz="5940" b="1" kern="1200">
                          <a:solidFill>
                            <a:schemeClr val="lt1"/>
                          </a:solidFill>
                          <a:latin typeface="Calibri"/>
                        </a:defRPr>
                      </a:lvl8pPr>
                      <a:lvl9pPr marL="12070080" algn="l" defTabSz="3017520" rtl="0" eaLnBrk="1" latinLnBrk="0" hangingPunct="1">
                        <a:defRPr sz="5940" b="1" kern="1200">
                          <a:solidFill>
                            <a:schemeClr val="lt1"/>
                          </a:solidFill>
                          <a:latin typeface="Calibri"/>
                        </a:defRPr>
                      </a:lvl9pPr>
                    </a:lstStyle>
                    <a:p>
                      <a:pPr algn="ctr"/>
                      <a:r>
                        <a:rPr lang="en-US" sz="1000" dirty="0" smtClean="0">
                          <a:solidFill>
                            <a:schemeClr val="tx1"/>
                          </a:solidFill>
                          <a:latin typeface="Times New Roman" panose="02020603050405020304" pitchFamily="18" charset="0"/>
                          <a:cs typeface="Times New Roman" panose="02020603050405020304" pitchFamily="18" charset="0"/>
                        </a:rPr>
                        <a:t>Case</a:t>
                      </a:r>
                      <a:endParaRPr lang="en-US" sz="10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a:txBody>
                    <a:bodyPr/>
                    <a:lstStyle>
                      <a:lvl1pPr marL="0" algn="l" defTabSz="3017520" rtl="0" eaLnBrk="1" latinLnBrk="0" hangingPunct="1">
                        <a:defRPr sz="5940" b="1" kern="1200">
                          <a:solidFill>
                            <a:schemeClr val="lt1"/>
                          </a:solidFill>
                          <a:latin typeface="Calibri"/>
                        </a:defRPr>
                      </a:lvl1pPr>
                      <a:lvl2pPr marL="1508760" algn="l" defTabSz="3017520" rtl="0" eaLnBrk="1" latinLnBrk="0" hangingPunct="1">
                        <a:defRPr sz="5940" b="1" kern="1200">
                          <a:solidFill>
                            <a:schemeClr val="lt1"/>
                          </a:solidFill>
                          <a:latin typeface="Calibri"/>
                        </a:defRPr>
                      </a:lvl2pPr>
                      <a:lvl3pPr marL="3017520" algn="l" defTabSz="3017520" rtl="0" eaLnBrk="1" latinLnBrk="0" hangingPunct="1">
                        <a:defRPr sz="5940" b="1" kern="1200">
                          <a:solidFill>
                            <a:schemeClr val="lt1"/>
                          </a:solidFill>
                          <a:latin typeface="Calibri"/>
                        </a:defRPr>
                      </a:lvl3pPr>
                      <a:lvl4pPr marL="4526280" algn="l" defTabSz="3017520" rtl="0" eaLnBrk="1" latinLnBrk="0" hangingPunct="1">
                        <a:defRPr sz="5940" b="1" kern="1200">
                          <a:solidFill>
                            <a:schemeClr val="lt1"/>
                          </a:solidFill>
                          <a:latin typeface="Calibri"/>
                        </a:defRPr>
                      </a:lvl4pPr>
                      <a:lvl5pPr marL="6035040" algn="l" defTabSz="3017520" rtl="0" eaLnBrk="1" latinLnBrk="0" hangingPunct="1">
                        <a:defRPr sz="5940" b="1" kern="1200">
                          <a:solidFill>
                            <a:schemeClr val="lt1"/>
                          </a:solidFill>
                          <a:latin typeface="Calibri"/>
                        </a:defRPr>
                      </a:lvl5pPr>
                      <a:lvl6pPr marL="7543800" algn="l" defTabSz="3017520" rtl="0" eaLnBrk="1" latinLnBrk="0" hangingPunct="1">
                        <a:defRPr sz="5940" b="1" kern="1200">
                          <a:solidFill>
                            <a:schemeClr val="lt1"/>
                          </a:solidFill>
                          <a:latin typeface="Calibri"/>
                        </a:defRPr>
                      </a:lvl6pPr>
                      <a:lvl7pPr marL="9052560" algn="l" defTabSz="3017520" rtl="0" eaLnBrk="1" latinLnBrk="0" hangingPunct="1">
                        <a:defRPr sz="5940" b="1" kern="1200">
                          <a:solidFill>
                            <a:schemeClr val="lt1"/>
                          </a:solidFill>
                          <a:latin typeface="Calibri"/>
                        </a:defRPr>
                      </a:lvl7pPr>
                      <a:lvl8pPr marL="10561320" algn="l" defTabSz="3017520" rtl="0" eaLnBrk="1" latinLnBrk="0" hangingPunct="1">
                        <a:defRPr sz="5940" b="1" kern="1200">
                          <a:solidFill>
                            <a:schemeClr val="lt1"/>
                          </a:solidFill>
                          <a:latin typeface="Calibri"/>
                        </a:defRPr>
                      </a:lvl8pPr>
                      <a:lvl9pPr marL="12070080" algn="l" defTabSz="3017520" rtl="0" eaLnBrk="1" latinLnBrk="0" hangingPunct="1">
                        <a:defRPr sz="5940" b="1" kern="1200">
                          <a:solidFill>
                            <a:schemeClr val="lt1"/>
                          </a:solidFill>
                          <a:latin typeface="Calibri"/>
                        </a:defRPr>
                      </a:lvl9pPr>
                    </a:lstStyle>
                    <a:p>
                      <a:pPr algn="ctr"/>
                      <a:r>
                        <a:rPr lang="en-US" sz="1000" dirty="0" smtClean="0">
                          <a:solidFill>
                            <a:schemeClr val="tx1"/>
                          </a:solidFill>
                          <a:latin typeface="Times New Roman" panose="02020603050405020304" pitchFamily="18" charset="0"/>
                          <a:cs typeface="Times New Roman" panose="02020603050405020304" pitchFamily="18" charset="0"/>
                        </a:rPr>
                        <a:t>18GeV 17 Cav</a:t>
                      </a:r>
                      <a:endParaRPr lang="en-US" sz="1000" b="0" dirty="0">
                        <a:solidFill>
                          <a:schemeClr val="tx1"/>
                        </a:solidFill>
                        <a:latin typeface="Times New Roman" panose="02020603050405020304" pitchFamily="18" charset="0"/>
                        <a:cs typeface="Times New Roman" panose="02020603050405020304" pitchFamily="18" charset="0"/>
                      </a:endParaRPr>
                    </a:p>
                  </a:txBody>
                  <a:tcPr/>
                </a:tc>
                <a:tc gridSpan="2">
                  <a:txBody>
                    <a:bodyPr/>
                    <a:lstStyle>
                      <a:lvl1pPr marL="0" algn="l" defTabSz="3017520" rtl="0" eaLnBrk="1" latinLnBrk="0" hangingPunct="1">
                        <a:defRPr sz="5940" b="1" kern="1200">
                          <a:solidFill>
                            <a:schemeClr val="lt1"/>
                          </a:solidFill>
                          <a:latin typeface="Calibri"/>
                        </a:defRPr>
                      </a:lvl1pPr>
                      <a:lvl2pPr marL="1508760" algn="l" defTabSz="3017520" rtl="0" eaLnBrk="1" latinLnBrk="0" hangingPunct="1">
                        <a:defRPr sz="5940" b="1" kern="1200">
                          <a:solidFill>
                            <a:schemeClr val="lt1"/>
                          </a:solidFill>
                          <a:latin typeface="Calibri"/>
                        </a:defRPr>
                      </a:lvl2pPr>
                      <a:lvl3pPr marL="3017520" algn="l" defTabSz="3017520" rtl="0" eaLnBrk="1" latinLnBrk="0" hangingPunct="1">
                        <a:defRPr sz="5940" b="1" kern="1200">
                          <a:solidFill>
                            <a:schemeClr val="lt1"/>
                          </a:solidFill>
                          <a:latin typeface="Calibri"/>
                        </a:defRPr>
                      </a:lvl3pPr>
                      <a:lvl4pPr marL="4526280" algn="l" defTabSz="3017520" rtl="0" eaLnBrk="1" latinLnBrk="0" hangingPunct="1">
                        <a:defRPr sz="5940" b="1" kern="1200">
                          <a:solidFill>
                            <a:schemeClr val="lt1"/>
                          </a:solidFill>
                          <a:latin typeface="Calibri"/>
                        </a:defRPr>
                      </a:lvl4pPr>
                      <a:lvl5pPr marL="6035040" algn="l" defTabSz="3017520" rtl="0" eaLnBrk="1" latinLnBrk="0" hangingPunct="1">
                        <a:defRPr sz="5940" b="1" kern="1200">
                          <a:solidFill>
                            <a:schemeClr val="lt1"/>
                          </a:solidFill>
                          <a:latin typeface="Calibri"/>
                        </a:defRPr>
                      </a:lvl5pPr>
                      <a:lvl6pPr marL="7543800" algn="l" defTabSz="3017520" rtl="0" eaLnBrk="1" latinLnBrk="0" hangingPunct="1">
                        <a:defRPr sz="5940" b="1" kern="1200">
                          <a:solidFill>
                            <a:schemeClr val="lt1"/>
                          </a:solidFill>
                          <a:latin typeface="Calibri"/>
                        </a:defRPr>
                      </a:lvl6pPr>
                      <a:lvl7pPr marL="9052560" algn="l" defTabSz="3017520" rtl="0" eaLnBrk="1" latinLnBrk="0" hangingPunct="1">
                        <a:defRPr sz="5940" b="1" kern="1200">
                          <a:solidFill>
                            <a:schemeClr val="lt1"/>
                          </a:solidFill>
                          <a:latin typeface="Calibri"/>
                        </a:defRPr>
                      </a:lvl7pPr>
                      <a:lvl8pPr marL="10561320" algn="l" defTabSz="3017520" rtl="0" eaLnBrk="1" latinLnBrk="0" hangingPunct="1">
                        <a:defRPr sz="5940" b="1" kern="1200">
                          <a:solidFill>
                            <a:schemeClr val="lt1"/>
                          </a:solidFill>
                          <a:latin typeface="Calibri"/>
                        </a:defRPr>
                      </a:lvl8pPr>
                      <a:lvl9pPr marL="12070080" algn="l" defTabSz="3017520" rtl="0" eaLnBrk="1" latinLnBrk="0" hangingPunct="1">
                        <a:defRPr sz="5940" b="1" kern="1200">
                          <a:solidFill>
                            <a:schemeClr val="lt1"/>
                          </a:solidFill>
                          <a:latin typeface="Calibri"/>
                        </a:defRPr>
                      </a:lvl9pPr>
                    </a:lstStyle>
                    <a:p>
                      <a:pPr algn="ctr"/>
                      <a:r>
                        <a:rPr lang="en-US" sz="1000" dirty="0" smtClean="0">
                          <a:solidFill>
                            <a:schemeClr val="tx1"/>
                          </a:solidFill>
                          <a:latin typeface="Times New Roman" panose="02020603050405020304" pitchFamily="18" charset="0"/>
                          <a:cs typeface="Times New Roman" panose="02020603050405020304" pitchFamily="18" charset="0"/>
                        </a:rPr>
                        <a:t>10GeV 17 Cav</a:t>
                      </a:r>
                      <a:endParaRPr lang="en-US" sz="1000" b="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gridSpan="2">
                  <a:txBody>
                    <a:bodyPr/>
                    <a:lstStyle>
                      <a:lvl1pPr marL="0" algn="l" defTabSz="3017520" rtl="0" eaLnBrk="1" latinLnBrk="0" hangingPunct="1">
                        <a:defRPr sz="5940" b="1" kern="1200">
                          <a:solidFill>
                            <a:schemeClr val="lt1"/>
                          </a:solidFill>
                          <a:latin typeface="Calibri"/>
                        </a:defRPr>
                      </a:lvl1pPr>
                      <a:lvl2pPr marL="1508760" algn="l" defTabSz="3017520" rtl="0" eaLnBrk="1" latinLnBrk="0" hangingPunct="1">
                        <a:defRPr sz="5940" b="1" kern="1200">
                          <a:solidFill>
                            <a:schemeClr val="lt1"/>
                          </a:solidFill>
                          <a:latin typeface="Calibri"/>
                        </a:defRPr>
                      </a:lvl2pPr>
                      <a:lvl3pPr marL="3017520" algn="l" defTabSz="3017520" rtl="0" eaLnBrk="1" latinLnBrk="0" hangingPunct="1">
                        <a:defRPr sz="5940" b="1" kern="1200">
                          <a:solidFill>
                            <a:schemeClr val="lt1"/>
                          </a:solidFill>
                          <a:latin typeface="Calibri"/>
                        </a:defRPr>
                      </a:lvl3pPr>
                      <a:lvl4pPr marL="4526280" algn="l" defTabSz="3017520" rtl="0" eaLnBrk="1" latinLnBrk="0" hangingPunct="1">
                        <a:defRPr sz="5940" b="1" kern="1200">
                          <a:solidFill>
                            <a:schemeClr val="lt1"/>
                          </a:solidFill>
                          <a:latin typeface="Calibri"/>
                        </a:defRPr>
                      </a:lvl4pPr>
                      <a:lvl5pPr marL="6035040" algn="l" defTabSz="3017520" rtl="0" eaLnBrk="1" latinLnBrk="0" hangingPunct="1">
                        <a:defRPr sz="5940" b="1" kern="1200">
                          <a:solidFill>
                            <a:schemeClr val="lt1"/>
                          </a:solidFill>
                          <a:latin typeface="Calibri"/>
                        </a:defRPr>
                      </a:lvl5pPr>
                      <a:lvl6pPr marL="7543800" algn="l" defTabSz="3017520" rtl="0" eaLnBrk="1" latinLnBrk="0" hangingPunct="1">
                        <a:defRPr sz="5940" b="1" kern="1200">
                          <a:solidFill>
                            <a:schemeClr val="lt1"/>
                          </a:solidFill>
                          <a:latin typeface="Calibri"/>
                        </a:defRPr>
                      </a:lvl6pPr>
                      <a:lvl7pPr marL="9052560" algn="l" defTabSz="3017520" rtl="0" eaLnBrk="1" latinLnBrk="0" hangingPunct="1">
                        <a:defRPr sz="5940" b="1" kern="1200">
                          <a:solidFill>
                            <a:schemeClr val="lt1"/>
                          </a:solidFill>
                          <a:latin typeface="Calibri"/>
                        </a:defRPr>
                      </a:lvl7pPr>
                      <a:lvl8pPr marL="10561320" algn="l" defTabSz="3017520" rtl="0" eaLnBrk="1" latinLnBrk="0" hangingPunct="1">
                        <a:defRPr sz="5940" b="1" kern="1200">
                          <a:solidFill>
                            <a:schemeClr val="lt1"/>
                          </a:solidFill>
                          <a:latin typeface="Calibri"/>
                        </a:defRPr>
                      </a:lvl8pPr>
                      <a:lvl9pPr marL="12070080" algn="l" defTabSz="3017520" rtl="0" eaLnBrk="1" latinLnBrk="0" hangingPunct="1">
                        <a:defRPr sz="5940" b="1" kern="1200">
                          <a:solidFill>
                            <a:schemeClr val="lt1"/>
                          </a:solidFill>
                          <a:latin typeface="Calibri"/>
                        </a:defRPr>
                      </a:lvl9pPr>
                    </a:lstStyle>
                    <a:p>
                      <a:pPr algn="ctr"/>
                      <a:r>
                        <a:rPr lang="en-US" sz="1000" dirty="0" smtClean="0">
                          <a:solidFill>
                            <a:schemeClr val="tx1"/>
                          </a:solidFill>
                          <a:latin typeface="Times New Roman" panose="02020603050405020304" pitchFamily="18" charset="0"/>
                          <a:cs typeface="Times New Roman" panose="02020603050405020304" pitchFamily="18" charset="0"/>
                        </a:rPr>
                        <a:t>5GeV 17</a:t>
                      </a:r>
                      <a:r>
                        <a:rPr lang="en-US" sz="1000" baseline="0" dirty="0" smtClean="0">
                          <a:solidFill>
                            <a:schemeClr val="tx1"/>
                          </a:solidFill>
                          <a:latin typeface="Times New Roman" panose="02020603050405020304" pitchFamily="18" charset="0"/>
                          <a:cs typeface="Times New Roman" panose="02020603050405020304" pitchFamily="18" charset="0"/>
                        </a:rPr>
                        <a:t> Cav</a:t>
                      </a:r>
                      <a:endParaRPr lang="en-US" sz="1000" b="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val="10000"/>
                  </a:ext>
                </a:extLst>
              </a:tr>
              <a:tr h="258973">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err="1" smtClean="0">
                          <a:latin typeface="Times New Roman" panose="02020603050405020304" pitchFamily="18" charset="0"/>
                          <a:cs typeface="Times New Roman" panose="02020603050405020304" pitchFamily="18" charset="0"/>
                        </a:rPr>
                        <a:t>Vtot</a:t>
                      </a:r>
                      <a:r>
                        <a:rPr lang="en-US" sz="1000" dirty="0" smtClean="0">
                          <a:latin typeface="Times New Roman" panose="02020603050405020304" pitchFamily="18" charset="0"/>
                          <a:cs typeface="Times New Roman" panose="02020603050405020304" pitchFamily="18" charset="0"/>
                        </a:rPr>
                        <a:t> (MV)</a:t>
                      </a:r>
                      <a:endParaRPr lang="en-US" sz="10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61.5</a:t>
                      </a:r>
                      <a:endParaRPr lang="en-US" sz="1000" dirty="0">
                        <a:latin typeface="Times New Roman" panose="02020603050405020304" pitchFamily="18" charset="0"/>
                        <a:cs typeface="Times New Roman" panose="02020603050405020304" pitchFamily="18" charset="0"/>
                      </a:endParaRPr>
                    </a:p>
                  </a:txBody>
                  <a:tcPr/>
                </a:tc>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21.7</a:t>
                      </a:r>
                      <a:endParaRPr lang="en-US" sz="10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9.84</a:t>
                      </a:r>
                      <a:endParaRPr lang="en-US" sz="10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val="1412622388"/>
                  </a:ext>
                </a:extLst>
              </a:tr>
              <a:tr h="258973">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Beam current (A, </a:t>
                      </a:r>
                      <a:r>
                        <a:rPr lang="en-US" sz="1000" dirty="0" err="1" smtClean="0">
                          <a:latin typeface="Times New Roman" panose="02020603050405020304" pitchFamily="18" charset="0"/>
                          <a:cs typeface="Times New Roman" panose="02020603050405020304" pitchFamily="18" charset="0"/>
                        </a:rPr>
                        <a:t>exc</a:t>
                      </a:r>
                      <a:r>
                        <a:rPr lang="en-US" sz="1000" dirty="0" smtClean="0">
                          <a:latin typeface="Times New Roman" panose="02020603050405020304" pitchFamily="18" charset="0"/>
                          <a:cs typeface="Times New Roman" panose="02020603050405020304" pitchFamily="18" charset="0"/>
                        </a:rPr>
                        <a:t> gap)</a:t>
                      </a:r>
                      <a:endParaRPr lang="en-US" sz="10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0.272</a:t>
                      </a:r>
                      <a:endParaRPr lang="en-US" sz="1000" dirty="0">
                        <a:latin typeface="Times New Roman" panose="02020603050405020304" pitchFamily="18" charset="0"/>
                        <a:cs typeface="Times New Roman" panose="02020603050405020304" pitchFamily="18" charset="0"/>
                      </a:endParaRPr>
                    </a:p>
                  </a:txBody>
                  <a:tcPr/>
                </a:tc>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2.72</a:t>
                      </a:r>
                      <a:endParaRPr lang="en-US" sz="10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2.72</a:t>
                      </a:r>
                      <a:endParaRPr lang="en-US" sz="10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val="10001"/>
                  </a:ext>
                </a:extLst>
              </a:tr>
              <a:tr h="258973">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Times New Roman" panose="02020603050405020304" pitchFamily="18" charset="0"/>
                          <a:cs typeface="Times New Roman" panose="02020603050405020304" pitchFamily="18" charset="0"/>
                        </a:rPr>
                        <a:t>Beam current (A, average)</a:t>
                      </a:r>
                    </a:p>
                  </a:txBody>
                  <a:tcPr/>
                </a:tc>
                <a:tc hMerge="1">
                  <a:txBody>
                    <a:bodyPr/>
                    <a:lstStyle/>
                    <a:p>
                      <a:endParaRPr lang="en-US"/>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0.25</a:t>
                      </a:r>
                      <a:endParaRPr lang="en-US" sz="1000" dirty="0">
                        <a:latin typeface="Times New Roman" panose="02020603050405020304" pitchFamily="18" charset="0"/>
                        <a:cs typeface="Times New Roman" panose="02020603050405020304" pitchFamily="18" charset="0"/>
                      </a:endParaRPr>
                    </a:p>
                  </a:txBody>
                  <a:tcPr/>
                </a:tc>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2.5</a:t>
                      </a:r>
                      <a:endParaRPr lang="en-US" sz="10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2.5</a:t>
                      </a:r>
                      <a:endParaRPr lang="en-US" sz="10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val="10002"/>
                  </a:ext>
                </a:extLst>
              </a:tr>
              <a:tr h="258973">
                <a:tc gridSpan="2">
                  <a:txBody>
                    <a:bodyPr/>
                    <a:lstStyle/>
                    <a:p>
                      <a:pPr algn="ctr"/>
                      <a:r>
                        <a:rPr lang="en-US" sz="1000" dirty="0" err="1" smtClean="0">
                          <a:latin typeface="Times New Roman" panose="02020603050405020304" pitchFamily="18" charset="0"/>
                          <a:cs typeface="Times New Roman" panose="02020603050405020304" pitchFamily="18" charset="0"/>
                        </a:rPr>
                        <a:t>Veff</a:t>
                      </a:r>
                      <a:r>
                        <a:rPr lang="en-US" sz="1000" dirty="0" smtClean="0">
                          <a:latin typeface="Times New Roman" panose="02020603050405020304" pitchFamily="18" charset="0"/>
                          <a:cs typeface="Times New Roman" panose="02020603050405020304" pitchFamily="18" charset="0"/>
                        </a:rPr>
                        <a:t> (SR+HOM loss, MV)</a:t>
                      </a:r>
                      <a:endParaRPr lang="en-US" sz="10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a:txBody>
                    <a:bodyPr/>
                    <a:lstStyle/>
                    <a:p>
                      <a:pPr algn="ctr"/>
                      <a:r>
                        <a:rPr lang="en-US" sz="1000" dirty="0" smtClean="0">
                          <a:latin typeface="Times New Roman" panose="02020603050405020304" pitchFamily="18" charset="0"/>
                          <a:cs typeface="Times New Roman" panose="02020603050405020304" pitchFamily="18" charset="0"/>
                        </a:rPr>
                        <a:t>37.13</a:t>
                      </a:r>
                      <a:endParaRPr lang="en-US" sz="1000" dirty="0">
                        <a:latin typeface="Times New Roman" panose="02020603050405020304" pitchFamily="18" charset="0"/>
                        <a:cs typeface="Times New Roman" panose="02020603050405020304" pitchFamily="18" charset="0"/>
                      </a:endParaRPr>
                    </a:p>
                  </a:txBody>
                  <a:tcPr/>
                </a:tc>
                <a:tc gridSpan="2">
                  <a:txBody>
                    <a:bodyPr/>
                    <a:lstStyle/>
                    <a:p>
                      <a:pPr algn="ctr"/>
                      <a:r>
                        <a:rPr lang="en-US" sz="1000" dirty="0" smtClean="0">
                          <a:latin typeface="Times New Roman" panose="02020603050405020304" pitchFamily="18" charset="0"/>
                          <a:cs typeface="Times New Roman" panose="02020603050405020304" pitchFamily="18" charset="0"/>
                        </a:rPr>
                        <a:t>3.93</a:t>
                      </a:r>
                      <a:endParaRPr lang="en-US" sz="10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gridSpan="2">
                  <a:txBody>
                    <a:bodyPr/>
                    <a:lstStyle/>
                    <a:p>
                      <a:pPr algn="ctr"/>
                      <a:r>
                        <a:rPr lang="en-US" sz="1000" dirty="0" smtClean="0">
                          <a:latin typeface="Times New Roman" panose="02020603050405020304" pitchFamily="18" charset="0"/>
                          <a:cs typeface="Times New Roman" panose="02020603050405020304" pitchFamily="18" charset="0"/>
                        </a:rPr>
                        <a:t>0.992</a:t>
                      </a:r>
                      <a:endParaRPr lang="en-US" sz="10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val="2643351081"/>
                  </a:ext>
                </a:extLst>
              </a:tr>
              <a:tr h="258973">
                <a:tc gridSpan="2">
                  <a:txBody>
                    <a:bodyPr/>
                    <a:lstStyle/>
                    <a:p>
                      <a:pPr algn="ctr"/>
                      <a:r>
                        <a:rPr lang="en-US" sz="1000" dirty="0" smtClean="0">
                          <a:latin typeface="Times New Roman" panose="02020603050405020304" pitchFamily="18" charset="0"/>
                          <a:cs typeface="Times New Roman" panose="02020603050405020304" pitchFamily="18" charset="0"/>
                        </a:rPr>
                        <a:t>Beam power, </a:t>
                      </a:r>
                      <a:r>
                        <a:rPr lang="en-US" sz="1000" dirty="0" err="1" smtClean="0">
                          <a:latin typeface="Times New Roman" panose="02020603050405020304" pitchFamily="18" charset="0"/>
                          <a:cs typeface="Times New Roman" panose="02020603050405020304" pitchFamily="18" charset="0"/>
                        </a:rPr>
                        <a:t>avg</a:t>
                      </a:r>
                      <a:r>
                        <a:rPr lang="en-US" sz="1000" dirty="0" smtClean="0">
                          <a:latin typeface="Times New Roman" panose="02020603050405020304" pitchFamily="18" charset="0"/>
                          <a:cs typeface="Times New Roman" panose="02020603050405020304" pitchFamily="18" charset="0"/>
                        </a:rPr>
                        <a:t>, total, MW</a:t>
                      </a:r>
                      <a:endParaRPr lang="en-US" sz="10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a:txBody>
                    <a:bodyPr/>
                    <a:lstStyle/>
                    <a:p>
                      <a:pPr algn="ctr"/>
                      <a:r>
                        <a:rPr lang="en-US" sz="1000" dirty="0" smtClean="0">
                          <a:latin typeface="Times New Roman" panose="02020603050405020304" pitchFamily="18" charset="0"/>
                          <a:cs typeface="Times New Roman" panose="02020603050405020304" pitchFamily="18" charset="0"/>
                        </a:rPr>
                        <a:t>9.28</a:t>
                      </a:r>
                      <a:endParaRPr lang="en-US" sz="1000" dirty="0">
                        <a:latin typeface="Times New Roman" panose="02020603050405020304" pitchFamily="18" charset="0"/>
                        <a:cs typeface="Times New Roman" panose="02020603050405020304" pitchFamily="18" charset="0"/>
                      </a:endParaRPr>
                    </a:p>
                  </a:txBody>
                  <a:tcPr/>
                </a:tc>
                <a:tc gridSpan="2">
                  <a:txBody>
                    <a:bodyPr/>
                    <a:lstStyle/>
                    <a:p>
                      <a:pPr algn="ctr"/>
                      <a:r>
                        <a:rPr lang="en-US" sz="1000" dirty="0" smtClean="0">
                          <a:latin typeface="Times New Roman" panose="02020603050405020304" pitchFamily="18" charset="0"/>
                          <a:cs typeface="Times New Roman" panose="02020603050405020304" pitchFamily="18" charset="0"/>
                        </a:rPr>
                        <a:t>9.83</a:t>
                      </a:r>
                      <a:endParaRPr lang="en-US" sz="10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gridSpan="2">
                  <a:txBody>
                    <a:bodyPr/>
                    <a:lstStyle/>
                    <a:p>
                      <a:pPr algn="ctr"/>
                      <a:r>
                        <a:rPr lang="en-US" sz="1000" dirty="0" smtClean="0">
                          <a:latin typeface="Times New Roman" panose="02020603050405020304" pitchFamily="18" charset="0"/>
                          <a:cs typeface="Times New Roman" panose="02020603050405020304" pitchFamily="18" charset="0"/>
                        </a:rPr>
                        <a:t>3.41</a:t>
                      </a:r>
                      <a:endParaRPr lang="en-US" sz="10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val="2887019372"/>
                  </a:ext>
                </a:extLst>
              </a:tr>
              <a:tr h="258973">
                <a:tc rowSpan="5">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All Focusing scheme</a:t>
                      </a:r>
                      <a:endParaRPr lang="en-US" sz="1000" dirty="0">
                        <a:latin typeface="Times New Roman" panose="02020603050405020304" pitchFamily="18" charset="0"/>
                        <a:cs typeface="Times New Roman" panose="02020603050405020304" pitchFamily="18" charset="0"/>
                      </a:endParaRP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err="1" smtClean="0">
                          <a:latin typeface="Times New Roman" panose="02020603050405020304" pitchFamily="18" charset="0"/>
                          <a:cs typeface="Times New Roman" panose="02020603050405020304" pitchFamily="18" charset="0"/>
                        </a:rPr>
                        <a:t>Vcav</a:t>
                      </a:r>
                      <a:r>
                        <a:rPr lang="en-US" sz="1000" dirty="0" smtClean="0">
                          <a:latin typeface="Times New Roman" panose="02020603050405020304" pitchFamily="18" charset="0"/>
                          <a:cs typeface="Times New Roman" panose="02020603050405020304" pitchFamily="18" charset="0"/>
                        </a:rPr>
                        <a:t> (MV)</a:t>
                      </a:r>
                      <a:endParaRPr lang="en-US" sz="1000" dirty="0">
                        <a:latin typeface="Times New Roman" panose="02020603050405020304" pitchFamily="18" charset="0"/>
                        <a:cs typeface="Times New Roman" panose="02020603050405020304" pitchFamily="18" charset="0"/>
                      </a:endParaRP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3.62</a:t>
                      </a:r>
                      <a:endParaRPr lang="en-US" sz="1000" dirty="0">
                        <a:latin typeface="Times New Roman" panose="02020603050405020304" pitchFamily="18" charset="0"/>
                        <a:cs typeface="Times New Roman" panose="02020603050405020304" pitchFamily="18" charset="0"/>
                      </a:endParaRPr>
                    </a:p>
                  </a:txBody>
                  <a:tcPr/>
                </a:tc>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1.28</a:t>
                      </a:r>
                      <a:endParaRPr lang="en-US" sz="10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0.58</a:t>
                      </a:r>
                      <a:endParaRPr lang="en-US" sz="10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val="10005"/>
                  </a:ext>
                </a:extLst>
              </a:tr>
              <a:tr h="258973">
                <a:tc vMerge="1">
                  <a:txBody>
                    <a:bodyPr/>
                    <a:lstStyle/>
                    <a:p>
                      <a:endParaRPr lang="en-US" sz="1400" dirty="0"/>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Optimal </a:t>
                      </a:r>
                      <a:r>
                        <a:rPr lang="en-US" sz="1000" dirty="0" err="1" smtClean="0">
                          <a:latin typeface="Times New Roman" panose="02020603050405020304" pitchFamily="18" charset="0"/>
                          <a:cs typeface="Times New Roman" panose="02020603050405020304" pitchFamily="18" charset="0"/>
                        </a:rPr>
                        <a:t>Qext</a:t>
                      </a:r>
                      <a:r>
                        <a:rPr lang="en-US" sz="1000" dirty="0" smtClean="0">
                          <a:latin typeface="Times New Roman" panose="02020603050405020304" pitchFamily="18" charset="0"/>
                          <a:cs typeface="Times New Roman" panose="02020603050405020304" pitchFamily="18" charset="0"/>
                        </a:rPr>
                        <a:t> per </a:t>
                      </a:r>
                      <a:r>
                        <a:rPr lang="en-US" sz="1000" dirty="0" err="1" smtClean="0">
                          <a:latin typeface="Times New Roman" panose="02020603050405020304" pitchFamily="18" charset="0"/>
                          <a:cs typeface="Times New Roman" panose="02020603050405020304" pitchFamily="18" charset="0"/>
                        </a:rPr>
                        <a:t>cav</a:t>
                      </a:r>
                      <a:endParaRPr lang="en-US" sz="1000" dirty="0">
                        <a:latin typeface="Times New Roman" panose="02020603050405020304" pitchFamily="18" charset="0"/>
                        <a:cs typeface="Times New Roman" panose="02020603050405020304" pitchFamily="18" charset="0"/>
                      </a:endParaRP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2.9E5</a:t>
                      </a:r>
                    </a:p>
                  </a:txBody>
                  <a:tcPr/>
                </a:tc>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3.4E4</a:t>
                      </a:r>
                      <a:endParaRPr lang="en-US" sz="10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2.0E4</a:t>
                      </a:r>
                      <a:endParaRPr lang="en-US" sz="10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sz="1100" dirty="0"/>
                    </a:p>
                  </a:txBody>
                  <a:tcPr/>
                </a:tc>
                <a:extLst>
                  <a:ext uri="{0D108BD9-81ED-4DB2-BD59-A6C34878D82A}">
                    <a16:rowId xmlns:a16="http://schemas.microsoft.com/office/drawing/2014/main" val="10006"/>
                  </a:ext>
                </a:extLst>
              </a:tr>
              <a:tr h="258973">
                <a:tc vMerge="1">
                  <a:txBody>
                    <a:bodyPr/>
                    <a:lstStyle/>
                    <a:p>
                      <a:endParaRPr lang="en-US" sz="1400" dirty="0"/>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Opt </a:t>
                      </a:r>
                      <a:r>
                        <a:rPr lang="en-US" sz="1000" dirty="0" err="1" smtClean="0">
                          <a:latin typeface="Times New Roman" panose="02020603050405020304" pitchFamily="18" charset="0"/>
                          <a:cs typeface="Times New Roman" panose="02020603050405020304" pitchFamily="18" charset="0"/>
                        </a:rPr>
                        <a:t>Pfwd</a:t>
                      </a:r>
                      <a:r>
                        <a:rPr lang="en-US" sz="1000" dirty="0" smtClean="0">
                          <a:latin typeface="Times New Roman" panose="02020603050405020304" pitchFamily="18" charset="0"/>
                          <a:cs typeface="Times New Roman" panose="02020603050405020304" pitchFamily="18" charset="0"/>
                        </a:rPr>
                        <a:t>/FPC(kW)</a:t>
                      </a:r>
                      <a:endParaRPr lang="en-US" sz="1000" dirty="0">
                        <a:latin typeface="Times New Roman" panose="02020603050405020304" pitchFamily="18" charset="0"/>
                        <a:cs typeface="Times New Roman" panose="02020603050405020304" pitchFamily="18" charset="0"/>
                      </a:endParaRP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fontAlgn="b"/>
                      <a:r>
                        <a:rPr lang="en-US" sz="1000" u="none" strike="noStrike" dirty="0" smtClean="0">
                          <a:effectLst/>
                          <a:latin typeface="Times New Roman" panose="02020603050405020304" pitchFamily="18" charset="0"/>
                          <a:cs typeface="Times New Roman" panose="02020603050405020304" pitchFamily="18" charset="0"/>
                        </a:rPr>
                        <a:t>296</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314</a:t>
                      </a:r>
                      <a:endParaRPr lang="en-US" sz="1000" dirty="0">
                        <a:solidFill>
                          <a:schemeClr val="tx1"/>
                        </a:solidFill>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US"/>
                    </a:p>
                  </a:txBody>
                  <a:tcPr/>
                </a:tc>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fontAlgn="b"/>
                      <a:r>
                        <a:rPr lang="en-US" sz="1000" u="none" strike="noStrike" dirty="0" smtClean="0">
                          <a:effectLst/>
                          <a:latin typeface="Times New Roman" panose="02020603050405020304" pitchFamily="18" charset="0"/>
                          <a:cs typeface="Times New Roman" panose="02020603050405020304" pitchFamily="18" charset="0"/>
                        </a:rPr>
                        <a:t>109</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US" sz="1100" dirty="0"/>
                    </a:p>
                  </a:txBody>
                  <a:tcPr anchor="ctr"/>
                </a:tc>
                <a:extLst>
                  <a:ext uri="{0D108BD9-81ED-4DB2-BD59-A6C34878D82A}">
                    <a16:rowId xmlns:a16="http://schemas.microsoft.com/office/drawing/2014/main" val="10007"/>
                  </a:ext>
                </a:extLst>
              </a:tr>
              <a:tr h="258973">
                <a:tc vMerge="1">
                  <a:txBody>
                    <a:bodyPr/>
                    <a:lstStyle/>
                    <a:p>
                      <a:pPr algn="ctr"/>
                      <a:endParaRPr lang="en-US" sz="1100" dirty="0">
                        <a:latin typeface="+mn-lt"/>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err="1" smtClean="0">
                          <a:latin typeface="Times New Roman" panose="02020603050405020304" pitchFamily="18" charset="0"/>
                          <a:cs typeface="Times New Roman" panose="02020603050405020304" pitchFamily="18" charset="0"/>
                        </a:rPr>
                        <a:t>Qext</a:t>
                      </a:r>
                      <a:r>
                        <a:rPr lang="en-US" sz="1000" dirty="0" smtClean="0">
                          <a:latin typeface="Times New Roman" panose="02020603050405020304" pitchFamily="18" charset="0"/>
                          <a:cs typeface="Times New Roman" panose="02020603050405020304" pitchFamily="18" charset="0"/>
                        </a:rPr>
                        <a:t> per </a:t>
                      </a:r>
                      <a:r>
                        <a:rPr lang="en-US" sz="1000" dirty="0" err="1" smtClean="0">
                          <a:latin typeface="Times New Roman" panose="02020603050405020304" pitchFamily="18" charset="0"/>
                          <a:cs typeface="Times New Roman" panose="02020603050405020304" pitchFamily="18" charset="0"/>
                        </a:rPr>
                        <a:t>cav</a:t>
                      </a:r>
                      <a:endParaRPr lang="en-US" sz="1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dirty="0" smtClean="0">
                          <a:solidFill>
                            <a:schemeClr val="tx1"/>
                          </a:solidFill>
                          <a:effectLst/>
                          <a:latin typeface="Times New Roman" panose="02020603050405020304" pitchFamily="18" charset="0"/>
                          <a:cs typeface="Times New Roman" panose="02020603050405020304" pitchFamily="18" charset="0"/>
                        </a:rPr>
                        <a:t>2.0E5</a:t>
                      </a:r>
                    </a:p>
                  </a:txBody>
                  <a:tcPr marL="9525" marR="9525" marT="9525" marB="0" anchor="ctr"/>
                </a:tc>
                <a:tc gridSpan="2">
                  <a:txBody>
                    <a:bodyPr/>
                    <a:lstStyle/>
                    <a:p>
                      <a:pPr algn="ctr"/>
                      <a:r>
                        <a:rPr lang="en-US" sz="1000" dirty="0" smtClean="0">
                          <a:solidFill>
                            <a:schemeClr val="tx1"/>
                          </a:solidFill>
                          <a:latin typeface="Times New Roman" panose="02020603050405020304" pitchFamily="18" charset="0"/>
                          <a:cs typeface="Times New Roman" panose="02020603050405020304" pitchFamily="18" charset="0"/>
                        </a:rPr>
                        <a:t>6E4</a:t>
                      </a:r>
                      <a:endParaRPr lang="en-US" sz="1000" dirty="0">
                        <a:solidFill>
                          <a:schemeClr val="tx1"/>
                        </a:solidFill>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US"/>
                    </a:p>
                  </a:txBody>
                  <a:tcPr/>
                </a:tc>
                <a:tc gridSpan="2">
                  <a:txBody>
                    <a:bodyPr/>
                    <a:lstStyle/>
                    <a:p>
                      <a:pPr algn="ctr"/>
                      <a:r>
                        <a:rPr lang="en-US" sz="1000" dirty="0" smtClean="0">
                          <a:latin typeface="Times New Roman" panose="02020603050405020304" pitchFamily="18" charset="0"/>
                          <a:cs typeface="Times New Roman" panose="02020603050405020304" pitchFamily="18" charset="0"/>
                        </a:rPr>
                        <a:t>2.5E4</a:t>
                      </a:r>
                      <a:endParaRPr lang="en-US" sz="1000" dirty="0">
                        <a:solidFill>
                          <a:schemeClr val="accent6">
                            <a:lumMod val="75000"/>
                          </a:schemeClr>
                        </a:solidFill>
                        <a:latin typeface="Times New Roman" panose="02020603050405020304" pitchFamily="18" charset="0"/>
                        <a:cs typeface="Times New Roman" panose="02020603050405020304" pitchFamily="18" charset="0"/>
                      </a:endParaRPr>
                    </a:p>
                  </a:txBody>
                  <a:tcPr marL="9525" marR="9525" marT="9525" marB="0" anchor="ctr"/>
                </a:tc>
                <a:tc hMerge="1">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endParaRPr lang="en-US" sz="1100" dirty="0">
                        <a:solidFill>
                          <a:schemeClr val="tx1"/>
                        </a:solidFill>
                        <a:latin typeface="+mn-lt"/>
                      </a:endParaRPr>
                    </a:p>
                  </a:txBody>
                  <a:tcPr/>
                </a:tc>
                <a:extLst>
                  <a:ext uri="{0D108BD9-81ED-4DB2-BD59-A6C34878D82A}">
                    <a16:rowId xmlns:a16="http://schemas.microsoft.com/office/drawing/2014/main" val="1077502986"/>
                  </a:ext>
                </a:extLst>
              </a:tr>
              <a:tr h="258973">
                <a:tc vMerge="1">
                  <a:txBody>
                    <a:bodyPr/>
                    <a:lstStyle/>
                    <a:p>
                      <a:pPr algn="ctr"/>
                      <a:endParaRPr lang="en-US" sz="1100" dirty="0">
                        <a:latin typeface="+mn-lt"/>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err="1" smtClean="0">
                          <a:latin typeface="Times New Roman" panose="02020603050405020304" pitchFamily="18" charset="0"/>
                          <a:cs typeface="Times New Roman" panose="02020603050405020304" pitchFamily="18" charset="0"/>
                        </a:rPr>
                        <a:t>Pfwd</a:t>
                      </a:r>
                      <a:r>
                        <a:rPr lang="en-US" sz="1000" dirty="0" smtClean="0">
                          <a:latin typeface="Times New Roman" panose="02020603050405020304" pitchFamily="18" charset="0"/>
                          <a:cs typeface="Times New Roman" panose="02020603050405020304" pitchFamily="18" charset="0"/>
                        </a:rPr>
                        <a:t>/FPC(kW)</a:t>
                      </a:r>
                      <a:endParaRPr lang="en-US" sz="1000" dirty="0">
                        <a:latin typeface="Times New Roman" panose="02020603050405020304" pitchFamily="18" charset="0"/>
                        <a:cs typeface="Times New Roman" panose="02020603050405020304" pitchFamily="18" charset="0"/>
                      </a:endParaRPr>
                    </a:p>
                  </a:txBody>
                  <a:tcPr/>
                </a:tc>
                <a:tc>
                  <a:txBody>
                    <a:bodyPr/>
                    <a:lstStyle/>
                    <a:p>
                      <a:pPr algn="ctr" fontAlgn="b"/>
                      <a:r>
                        <a:rPr lang="en-US" sz="1000" b="0" i="0" u="none" strike="noStrike" dirty="0" smtClean="0">
                          <a:solidFill>
                            <a:schemeClr val="tx1"/>
                          </a:solidFill>
                          <a:effectLst/>
                          <a:latin typeface="Times New Roman" panose="02020603050405020304" pitchFamily="18" charset="0"/>
                          <a:cs typeface="Times New Roman" panose="02020603050405020304" pitchFamily="18" charset="0"/>
                        </a:rPr>
                        <a:t>307</a:t>
                      </a:r>
                    </a:p>
                  </a:txBody>
                  <a:tcPr marL="9525" marR="9525" marT="9525" marB="0" anchor="ctr"/>
                </a:tc>
                <a:tc gridSpan="2">
                  <a:txBody>
                    <a:bodyPr/>
                    <a:lstStyle/>
                    <a:p>
                      <a:pPr algn="ctr"/>
                      <a:r>
                        <a:rPr lang="en-US" sz="1000" dirty="0" smtClean="0">
                          <a:solidFill>
                            <a:schemeClr val="tx1"/>
                          </a:solidFill>
                          <a:latin typeface="Times New Roman" panose="02020603050405020304" pitchFamily="18" charset="0"/>
                          <a:cs typeface="Times New Roman" panose="02020603050405020304" pitchFamily="18" charset="0"/>
                        </a:rPr>
                        <a:t>340</a:t>
                      </a:r>
                      <a:endParaRPr lang="en-US" sz="1000" dirty="0">
                        <a:solidFill>
                          <a:schemeClr val="tx1"/>
                        </a:solidFill>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US"/>
                    </a:p>
                  </a:txBody>
                  <a:tcPr/>
                </a:tc>
                <a:tc gridSpan="2">
                  <a:txBody>
                    <a:bodyPr/>
                    <a:lstStyle/>
                    <a:p>
                      <a:pPr algn="ctr"/>
                      <a:r>
                        <a:rPr lang="en-US" sz="1000" dirty="0" smtClean="0">
                          <a:latin typeface="Times New Roman" panose="02020603050405020304" pitchFamily="18" charset="0"/>
                          <a:cs typeface="Times New Roman" panose="02020603050405020304" pitchFamily="18" charset="0"/>
                        </a:rPr>
                        <a:t>110</a:t>
                      </a:r>
                      <a:endParaRPr lang="en-US" sz="1000" dirty="0">
                        <a:solidFill>
                          <a:schemeClr val="accent6">
                            <a:lumMod val="75000"/>
                          </a:schemeClr>
                        </a:solidFill>
                        <a:latin typeface="Times New Roman" panose="02020603050405020304" pitchFamily="18" charset="0"/>
                        <a:cs typeface="Times New Roman" panose="02020603050405020304" pitchFamily="18" charset="0"/>
                      </a:endParaRPr>
                    </a:p>
                  </a:txBody>
                  <a:tcPr marL="9525" marR="9525" marT="9525" marB="0" anchor="ctr"/>
                </a:tc>
                <a:tc hMerge="1">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endParaRPr lang="en-US" sz="1100" dirty="0">
                        <a:solidFill>
                          <a:schemeClr val="tx1"/>
                        </a:solidFill>
                        <a:latin typeface="+mn-lt"/>
                      </a:endParaRPr>
                    </a:p>
                  </a:txBody>
                  <a:tcPr anchor="ctr"/>
                </a:tc>
                <a:extLst>
                  <a:ext uri="{0D108BD9-81ED-4DB2-BD59-A6C34878D82A}">
                    <a16:rowId xmlns:a16="http://schemas.microsoft.com/office/drawing/2014/main" val="3640850794"/>
                  </a:ext>
                </a:extLst>
              </a:tr>
              <a:tr h="258973">
                <a:tc rowSpan="3">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RF FODO scheme, Focusing Cav</a:t>
                      </a:r>
                      <a:endParaRPr lang="en-US" sz="1000" dirty="0">
                        <a:latin typeface="Times New Roman" panose="02020603050405020304" pitchFamily="18" charset="0"/>
                        <a:cs typeface="Times New Roman" panose="02020603050405020304" pitchFamily="18" charset="0"/>
                      </a:endParaRP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err="1" smtClean="0">
                          <a:latin typeface="Times New Roman" panose="02020603050405020304" pitchFamily="18" charset="0"/>
                          <a:cs typeface="Times New Roman" panose="02020603050405020304" pitchFamily="18" charset="0"/>
                        </a:rPr>
                        <a:t>Vcav</a:t>
                      </a:r>
                      <a:r>
                        <a:rPr lang="en-US" sz="1000" dirty="0" smtClean="0">
                          <a:latin typeface="Times New Roman" panose="02020603050405020304" pitchFamily="18" charset="0"/>
                          <a:cs typeface="Times New Roman" panose="02020603050405020304" pitchFamily="18" charset="0"/>
                        </a:rPr>
                        <a:t> (MV)</a:t>
                      </a:r>
                      <a:endParaRPr lang="en-US" sz="1000" dirty="0">
                        <a:latin typeface="Times New Roman" panose="02020603050405020304" pitchFamily="18" charset="0"/>
                        <a:cs typeface="Times New Roman" panose="02020603050405020304" pitchFamily="18" charset="0"/>
                      </a:endParaRP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endParaRPr lang="en-US" sz="1000" dirty="0">
                        <a:latin typeface="Times New Roman" panose="02020603050405020304" pitchFamily="18" charset="0"/>
                        <a:cs typeface="Times New Roman" panose="02020603050405020304" pitchFamily="18" charset="0"/>
                      </a:endParaRPr>
                    </a:p>
                  </a:txBody>
                  <a:tcPr/>
                </a:tc>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3.9</a:t>
                      </a:r>
                      <a:endParaRPr lang="en-US" sz="10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pPr algn="ctr"/>
                      <a:endParaRPr lang="en-US" sz="1100" dirty="0">
                        <a:solidFill>
                          <a:schemeClr val="tx1"/>
                        </a:solidFill>
                        <a:latin typeface="+mn-lt"/>
                      </a:endParaRPr>
                    </a:p>
                  </a:txBody>
                  <a:tcPr/>
                </a:tc>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3.71</a:t>
                      </a:r>
                      <a:endParaRPr lang="en-US" sz="10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pPr algn="ctr"/>
                      <a:endParaRPr lang="en-US" sz="1100" dirty="0">
                        <a:solidFill>
                          <a:schemeClr val="tx1"/>
                        </a:solidFill>
                        <a:latin typeface="+mn-lt"/>
                      </a:endParaRPr>
                    </a:p>
                  </a:txBody>
                  <a:tcPr/>
                </a:tc>
                <a:extLst>
                  <a:ext uri="{0D108BD9-81ED-4DB2-BD59-A6C34878D82A}">
                    <a16:rowId xmlns:a16="http://schemas.microsoft.com/office/drawing/2014/main" val="10008"/>
                  </a:ext>
                </a:extLst>
              </a:tr>
              <a:tr h="258973">
                <a:tc vMerge="1">
                  <a:txBody>
                    <a:bodyPr/>
                    <a:lstStyle/>
                    <a:p>
                      <a:endParaRPr lang="en-US" sz="1400" dirty="0"/>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err="1" smtClean="0">
                          <a:latin typeface="Times New Roman" panose="02020603050405020304" pitchFamily="18" charset="0"/>
                          <a:cs typeface="Times New Roman" panose="02020603050405020304" pitchFamily="18" charset="0"/>
                        </a:rPr>
                        <a:t>Qext</a:t>
                      </a:r>
                      <a:endParaRPr lang="en-US" sz="1000" dirty="0">
                        <a:latin typeface="Times New Roman" panose="02020603050405020304" pitchFamily="18" charset="0"/>
                        <a:cs typeface="Times New Roman" panose="02020603050405020304" pitchFamily="18" charset="0"/>
                      </a:endParaRP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endParaRPr lang="en-US" sz="1000" dirty="0">
                        <a:latin typeface="Times New Roman" panose="02020603050405020304" pitchFamily="18" charset="0"/>
                        <a:cs typeface="Times New Roman" panose="02020603050405020304" pitchFamily="18" charset="0"/>
                      </a:endParaRP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3.2E5</a:t>
                      </a:r>
                      <a:endParaRPr lang="en-US"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000" dirty="0" smtClean="0">
                          <a:latin typeface="Times New Roman" panose="02020603050405020304" pitchFamily="18" charset="0"/>
                          <a:cs typeface="Times New Roman" panose="02020603050405020304" pitchFamily="18" charset="0"/>
                        </a:rPr>
                        <a:t>2.0E5</a:t>
                      </a:r>
                      <a:endParaRPr lang="en-US" sz="1000" dirty="0">
                        <a:solidFill>
                          <a:srgbClr val="00B050"/>
                        </a:solidFill>
                        <a:latin typeface="Times New Roman" panose="02020603050405020304" pitchFamily="18" charset="0"/>
                        <a:cs typeface="Times New Roman" panose="02020603050405020304" pitchFamily="18" charset="0"/>
                      </a:endParaRP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8.5E5</a:t>
                      </a:r>
                      <a:endParaRPr lang="en-US" sz="1000" dirty="0">
                        <a:solidFill>
                          <a:schemeClr val="tx1"/>
                        </a:solidFill>
                        <a:latin typeface="Times New Roman" panose="02020603050405020304" pitchFamily="18" charset="0"/>
                        <a:cs typeface="Times New Roman" panose="02020603050405020304" pitchFamily="18" charset="0"/>
                      </a:endParaRP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marL="0" marR="0" lvl="0" indent="0" algn="ctr" defTabSz="3017520" rtl="0" eaLnBrk="1" fontAlgn="auto" latinLnBrk="0" hangingPunct="1">
                        <a:lnSpc>
                          <a:spcPct val="100000"/>
                        </a:lnSpc>
                        <a:spcBef>
                          <a:spcPts val="0"/>
                        </a:spcBef>
                        <a:spcAft>
                          <a:spcPts val="0"/>
                        </a:spcAft>
                        <a:buClrTx/>
                        <a:buSzTx/>
                        <a:buFontTx/>
                        <a:buNone/>
                        <a:tabLst/>
                        <a:defRPr/>
                      </a:pPr>
                      <a:r>
                        <a:rPr lang="en-US" sz="1000" kern="1200" dirty="0" smtClean="0">
                          <a:latin typeface="Times New Roman" panose="02020603050405020304" pitchFamily="18" charset="0"/>
                          <a:cs typeface="Times New Roman" panose="02020603050405020304" pitchFamily="18" charset="0"/>
                        </a:rPr>
                        <a:t>2.0E5</a:t>
                      </a:r>
                      <a:endParaRPr lang="en-US" sz="1000" kern="1200" dirty="0" smtClean="0">
                        <a:solidFill>
                          <a:srgbClr val="00B050"/>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9"/>
                  </a:ext>
                </a:extLst>
              </a:tr>
              <a:tr h="258973">
                <a:tc vMerge="1">
                  <a:txBody>
                    <a:bodyPr/>
                    <a:lstStyle/>
                    <a:p>
                      <a:endParaRPr lang="en-US" sz="1400" dirty="0"/>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Times New Roman" panose="02020603050405020304" pitchFamily="18" charset="0"/>
                          <a:cs typeface="Times New Roman" panose="02020603050405020304" pitchFamily="18" charset="0"/>
                        </a:rPr>
                        <a:t>Pfwd</a:t>
                      </a:r>
                      <a:r>
                        <a:rPr lang="en-US" sz="1000" dirty="0" smtClean="0">
                          <a:latin typeface="Times New Roman" panose="02020603050405020304" pitchFamily="18" charset="0"/>
                          <a:cs typeface="Times New Roman" panose="02020603050405020304" pitchFamily="18" charset="0"/>
                        </a:rPr>
                        <a:t>/FPC(kW)</a:t>
                      </a: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fontAlgn="b"/>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fontAlgn="b"/>
                      <a:r>
                        <a:rPr lang="en-US" sz="1000" u="none" strike="noStrike" dirty="0" smtClean="0">
                          <a:effectLst/>
                          <a:latin typeface="Times New Roman" panose="02020603050405020304" pitchFamily="18" charset="0"/>
                          <a:cs typeface="Times New Roman" panose="02020603050405020304" pitchFamily="18" charset="0"/>
                        </a:rPr>
                        <a:t>316</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1000" u="none" strike="noStrike" dirty="0" smtClean="0">
                          <a:effectLst/>
                          <a:latin typeface="Times New Roman" panose="02020603050405020304" pitchFamily="18" charset="0"/>
                          <a:cs typeface="Times New Roman" panose="02020603050405020304" pitchFamily="18" charset="0"/>
                        </a:rPr>
                        <a:t>333</a:t>
                      </a:r>
                      <a:endParaRPr lang="en-US" sz="1000" b="0"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fontAlgn="b"/>
                      <a:r>
                        <a:rPr lang="en-US" sz="1000" u="none" strike="noStrike" dirty="0" smtClean="0">
                          <a:effectLst/>
                          <a:latin typeface="Times New Roman" panose="02020603050405020304" pitchFamily="18" charset="0"/>
                          <a:cs typeface="Times New Roman" panose="02020603050405020304" pitchFamily="18" charset="0"/>
                        </a:rPr>
                        <a:t>105</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171</a:t>
                      </a:r>
                      <a:endParaRPr lang="en-US" sz="1000" dirty="0">
                        <a:solidFill>
                          <a:srgbClr val="00B05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10"/>
                  </a:ext>
                </a:extLst>
              </a:tr>
              <a:tr h="258973">
                <a:tc rowSpan="4">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RF FODO scheme, Defocusing Cav</a:t>
                      </a:r>
                      <a:endParaRPr lang="en-US" sz="1000" dirty="0">
                        <a:latin typeface="Times New Roman" panose="02020603050405020304" pitchFamily="18" charset="0"/>
                        <a:cs typeface="Times New Roman" panose="02020603050405020304" pitchFamily="18" charset="0"/>
                      </a:endParaRP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err="1" smtClean="0">
                          <a:latin typeface="Times New Roman" panose="02020603050405020304" pitchFamily="18" charset="0"/>
                          <a:cs typeface="Times New Roman" panose="02020603050405020304" pitchFamily="18" charset="0"/>
                        </a:rPr>
                        <a:t>Vcav</a:t>
                      </a:r>
                      <a:r>
                        <a:rPr lang="en-US" sz="1000" dirty="0" smtClean="0">
                          <a:latin typeface="Times New Roman" panose="02020603050405020304" pitchFamily="18" charset="0"/>
                          <a:cs typeface="Times New Roman" panose="02020603050405020304" pitchFamily="18" charset="0"/>
                        </a:rPr>
                        <a:t> (MV)</a:t>
                      </a:r>
                      <a:endParaRPr lang="en-US" sz="1000" dirty="0">
                        <a:latin typeface="Times New Roman" panose="02020603050405020304" pitchFamily="18" charset="0"/>
                        <a:cs typeface="Times New Roman" panose="02020603050405020304" pitchFamily="18" charset="0"/>
                      </a:endParaRP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endParaRPr lang="en-US" sz="1000" dirty="0">
                        <a:latin typeface="Times New Roman" panose="02020603050405020304" pitchFamily="18" charset="0"/>
                        <a:cs typeface="Times New Roman" panose="02020603050405020304" pitchFamily="18" charset="0"/>
                      </a:endParaRPr>
                    </a:p>
                  </a:txBody>
                  <a:tcPr/>
                </a:tc>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3.59</a:t>
                      </a:r>
                      <a:endParaRPr lang="en-US" sz="10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3.9</a:t>
                      </a:r>
                      <a:endParaRPr lang="en-US" sz="10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pPr algn="ctr"/>
                      <a:endParaRPr lang="en-US" sz="1100" dirty="0">
                        <a:solidFill>
                          <a:schemeClr val="tx1"/>
                        </a:solidFill>
                        <a:latin typeface="+mn-lt"/>
                      </a:endParaRPr>
                    </a:p>
                  </a:txBody>
                  <a:tcPr/>
                </a:tc>
                <a:extLst>
                  <a:ext uri="{0D108BD9-81ED-4DB2-BD59-A6C34878D82A}">
                    <a16:rowId xmlns:a16="http://schemas.microsoft.com/office/drawing/2014/main" val="10011"/>
                  </a:ext>
                </a:extLst>
              </a:tr>
              <a:tr h="258973">
                <a:tc vMerge="1">
                  <a:txBody>
                    <a:bodyPr/>
                    <a:lstStyle/>
                    <a:p>
                      <a:endParaRPr lang="en-US"/>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err="1" smtClean="0">
                          <a:latin typeface="Times New Roman" panose="02020603050405020304" pitchFamily="18" charset="0"/>
                          <a:cs typeface="Times New Roman" panose="02020603050405020304" pitchFamily="18" charset="0"/>
                        </a:rPr>
                        <a:t>Qext</a:t>
                      </a:r>
                      <a:endParaRPr lang="en-US" sz="1000" dirty="0">
                        <a:latin typeface="Times New Roman" panose="02020603050405020304" pitchFamily="18" charset="0"/>
                        <a:cs typeface="Times New Roman" panose="02020603050405020304" pitchFamily="18" charset="0"/>
                      </a:endParaRP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endParaRPr lang="en-US" sz="1000" dirty="0">
                        <a:latin typeface="Times New Roman" panose="02020603050405020304" pitchFamily="18" charset="0"/>
                        <a:cs typeface="Times New Roman" panose="02020603050405020304" pitchFamily="18" charset="0"/>
                      </a:endParaRP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2.7E5</a:t>
                      </a:r>
                      <a:endParaRPr lang="en-US"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000" dirty="0" smtClean="0">
                          <a:latin typeface="Times New Roman" panose="02020603050405020304" pitchFamily="18" charset="0"/>
                          <a:cs typeface="Times New Roman" panose="02020603050405020304" pitchFamily="18" charset="0"/>
                        </a:rPr>
                        <a:t>2.0E5</a:t>
                      </a:r>
                      <a:endParaRPr lang="en-US" sz="1000" dirty="0">
                        <a:solidFill>
                          <a:srgbClr val="00B050"/>
                        </a:solidFill>
                        <a:latin typeface="Times New Roman" panose="02020603050405020304" pitchFamily="18" charset="0"/>
                        <a:cs typeface="Times New Roman" panose="02020603050405020304" pitchFamily="18" charset="0"/>
                      </a:endParaRP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9.6E5</a:t>
                      </a:r>
                      <a:endParaRPr lang="en-US" sz="1000" dirty="0">
                        <a:solidFill>
                          <a:schemeClr val="tx1"/>
                        </a:solidFill>
                        <a:latin typeface="Times New Roman" panose="02020603050405020304" pitchFamily="18" charset="0"/>
                        <a:cs typeface="Times New Roman" panose="02020603050405020304" pitchFamily="18" charset="0"/>
                      </a:endParaRP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marL="0" marR="0" lvl="0" indent="0" algn="ctr" defTabSz="3017520" rtl="0" eaLnBrk="1" fontAlgn="auto" latinLnBrk="0" hangingPunct="1">
                        <a:lnSpc>
                          <a:spcPct val="100000"/>
                        </a:lnSpc>
                        <a:spcBef>
                          <a:spcPts val="0"/>
                        </a:spcBef>
                        <a:spcAft>
                          <a:spcPts val="0"/>
                        </a:spcAft>
                        <a:buClrTx/>
                        <a:buSzTx/>
                        <a:buFontTx/>
                        <a:buNone/>
                        <a:tabLst/>
                        <a:defRPr/>
                      </a:pPr>
                      <a:r>
                        <a:rPr lang="en-US" sz="1000" kern="1200" dirty="0" smtClean="0">
                          <a:latin typeface="Times New Roman" panose="02020603050405020304" pitchFamily="18" charset="0"/>
                          <a:cs typeface="Times New Roman" panose="02020603050405020304" pitchFamily="18" charset="0"/>
                        </a:rPr>
                        <a:t>2.0E5</a:t>
                      </a:r>
                      <a:endParaRPr lang="en-US" sz="1000" kern="1200" dirty="0" smtClean="0">
                        <a:solidFill>
                          <a:srgbClr val="00B050"/>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12"/>
                  </a:ext>
                </a:extLst>
              </a:tr>
              <a:tr h="258973">
                <a:tc vMerge="1">
                  <a:txBody>
                    <a:bodyPr/>
                    <a:lstStyle/>
                    <a:p>
                      <a:endParaRPr lang="en-US"/>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Times New Roman" panose="02020603050405020304" pitchFamily="18" charset="0"/>
                          <a:cs typeface="Times New Roman" panose="02020603050405020304" pitchFamily="18" charset="0"/>
                        </a:rPr>
                        <a:t>Pfwd</a:t>
                      </a:r>
                      <a:r>
                        <a:rPr lang="en-US" sz="1000" dirty="0" smtClean="0">
                          <a:latin typeface="Times New Roman" panose="02020603050405020304" pitchFamily="18" charset="0"/>
                          <a:cs typeface="Times New Roman" panose="02020603050405020304" pitchFamily="18" charset="0"/>
                        </a:rPr>
                        <a:t>/FPC(kW)</a:t>
                      </a: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fontAlgn="b"/>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fontAlgn="b"/>
                      <a:r>
                        <a:rPr lang="en-US" sz="1000" u="none" strike="noStrike" dirty="0" smtClean="0">
                          <a:effectLst/>
                          <a:latin typeface="Times New Roman" panose="02020603050405020304" pitchFamily="18" charset="0"/>
                          <a:cs typeface="Times New Roman" panose="02020603050405020304" pitchFamily="18" charset="0"/>
                        </a:rPr>
                        <a:t>316</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1000" u="none" strike="noStrike" dirty="0" smtClean="0">
                          <a:effectLst/>
                          <a:latin typeface="Times New Roman" panose="02020603050405020304" pitchFamily="18" charset="0"/>
                          <a:cs typeface="Times New Roman" panose="02020603050405020304" pitchFamily="18" charset="0"/>
                        </a:rPr>
                        <a:t>323</a:t>
                      </a:r>
                      <a:endParaRPr lang="en-US" sz="1000" b="0"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fontAlgn="b"/>
                      <a:r>
                        <a:rPr lang="en-US" sz="1000" u="none" strike="noStrike" dirty="0" smtClean="0">
                          <a:effectLst/>
                          <a:latin typeface="Times New Roman" panose="02020603050405020304" pitchFamily="18" charset="0"/>
                          <a:cs typeface="Times New Roman" panose="02020603050405020304" pitchFamily="18" charset="0"/>
                        </a:rPr>
                        <a:t>105</a:t>
                      </a:r>
                      <a:endParaRPr lang="en-US" sz="10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183</a:t>
                      </a:r>
                      <a:endParaRPr lang="en-US" sz="1000" dirty="0">
                        <a:solidFill>
                          <a:srgbClr val="00B05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13"/>
                  </a:ext>
                </a:extLst>
              </a:tr>
              <a:tr h="258973">
                <a:tc vMerge="1">
                  <a:txBody>
                    <a:bodyPr/>
                    <a:lstStyle/>
                    <a:p>
                      <a:endParaRPr lang="en-US" sz="1400" dirty="0"/>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 of defocusing </a:t>
                      </a:r>
                      <a:r>
                        <a:rPr lang="en-US" sz="1000" dirty="0" err="1" smtClean="0">
                          <a:latin typeface="Times New Roman" panose="02020603050405020304" pitchFamily="18" charset="0"/>
                          <a:cs typeface="Times New Roman" panose="02020603050405020304" pitchFamily="18" charset="0"/>
                        </a:rPr>
                        <a:t>cavs</a:t>
                      </a:r>
                      <a:endParaRPr lang="en-US" sz="1000" dirty="0">
                        <a:latin typeface="Times New Roman" panose="02020603050405020304" pitchFamily="18" charset="0"/>
                        <a:cs typeface="Times New Roman" panose="02020603050405020304" pitchFamily="18" charset="0"/>
                      </a:endParaRPr>
                    </a:p>
                  </a:txBody>
                  <a:tcPr/>
                </a:tc>
                <a:tc>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endParaRPr lang="en-US" sz="1000" dirty="0">
                        <a:latin typeface="Times New Roman" panose="02020603050405020304" pitchFamily="18" charset="0"/>
                        <a:cs typeface="Times New Roman" panose="02020603050405020304" pitchFamily="18" charset="0"/>
                      </a:endParaRPr>
                    </a:p>
                  </a:txBody>
                  <a:tcPr/>
                </a:tc>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latin typeface="Times New Roman" panose="02020603050405020304" pitchFamily="18" charset="0"/>
                          <a:cs typeface="Times New Roman" panose="02020603050405020304" pitchFamily="18" charset="0"/>
                        </a:rPr>
                        <a:t>6</a:t>
                      </a:r>
                      <a:endParaRPr lang="en-US" sz="10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gridSpan="2">
                  <a:txBody>
                    <a:bodyPr/>
                    <a:lstStyle>
                      <a:lvl1pPr marL="0" algn="l" defTabSz="3017520" rtl="0" eaLnBrk="1" latinLnBrk="0" hangingPunct="1">
                        <a:defRPr sz="5940" kern="1200">
                          <a:solidFill>
                            <a:schemeClr val="dk1"/>
                          </a:solidFill>
                          <a:latin typeface="Calibri"/>
                        </a:defRPr>
                      </a:lvl1pPr>
                      <a:lvl2pPr marL="1508760" algn="l" defTabSz="3017520" rtl="0" eaLnBrk="1" latinLnBrk="0" hangingPunct="1">
                        <a:defRPr sz="5940" kern="1200">
                          <a:solidFill>
                            <a:schemeClr val="dk1"/>
                          </a:solidFill>
                          <a:latin typeface="Calibri"/>
                        </a:defRPr>
                      </a:lvl2pPr>
                      <a:lvl3pPr marL="3017520" algn="l" defTabSz="3017520" rtl="0" eaLnBrk="1" latinLnBrk="0" hangingPunct="1">
                        <a:defRPr sz="5940" kern="1200">
                          <a:solidFill>
                            <a:schemeClr val="dk1"/>
                          </a:solidFill>
                          <a:latin typeface="Calibri"/>
                        </a:defRPr>
                      </a:lvl3pPr>
                      <a:lvl4pPr marL="4526280" algn="l" defTabSz="3017520" rtl="0" eaLnBrk="1" latinLnBrk="0" hangingPunct="1">
                        <a:defRPr sz="5940" kern="1200">
                          <a:solidFill>
                            <a:schemeClr val="dk1"/>
                          </a:solidFill>
                          <a:latin typeface="Calibri"/>
                        </a:defRPr>
                      </a:lvl4pPr>
                      <a:lvl5pPr marL="6035040" algn="l" defTabSz="3017520" rtl="0" eaLnBrk="1" latinLnBrk="0" hangingPunct="1">
                        <a:defRPr sz="5940" kern="1200">
                          <a:solidFill>
                            <a:schemeClr val="dk1"/>
                          </a:solidFill>
                          <a:latin typeface="Calibri"/>
                        </a:defRPr>
                      </a:lvl5pPr>
                      <a:lvl6pPr marL="7543800" algn="l" defTabSz="3017520" rtl="0" eaLnBrk="1" latinLnBrk="0" hangingPunct="1">
                        <a:defRPr sz="5940" kern="1200">
                          <a:solidFill>
                            <a:schemeClr val="dk1"/>
                          </a:solidFill>
                          <a:latin typeface="Calibri"/>
                        </a:defRPr>
                      </a:lvl6pPr>
                      <a:lvl7pPr marL="9052560" algn="l" defTabSz="3017520" rtl="0" eaLnBrk="1" latinLnBrk="0" hangingPunct="1">
                        <a:defRPr sz="5940" kern="1200">
                          <a:solidFill>
                            <a:schemeClr val="dk1"/>
                          </a:solidFill>
                          <a:latin typeface="Calibri"/>
                        </a:defRPr>
                      </a:lvl7pPr>
                      <a:lvl8pPr marL="10561320" algn="l" defTabSz="3017520" rtl="0" eaLnBrk="1" latinLnBrk="0" hangingPunct="1">
                        <a:defRPr sz="5940" kern="1200">
                          <a:solidFill>
                            <a:schemeClr val="dk1"/>
                          </a:solidFill>
                          <a:latin typeface="Calibri"/>
                        </a:defRPr>
                      </a:lvl8pPr>
                      <a:lvl9pPr marL="12070080" algn="l" defTabSz="3017520" rtl="0" eaLnBrk="1" latinLnBrk="0" hangingPunct="1">
                        <a:defRPr sz="5940" kern="1200">
                          <a:solidFill>
                            <a:schemeClr val="dk1"/>
                          </a:solidFill>
                          <a:latin typeface="Calibri"/>
                        </a:defRPr>
                      </a:lvl9pPr>
                    </a:lstStyle>
                    <a:p>
                      <a:pPr algn="ctr"/>
                      <a:r>
                        <a:rPr lang="en-US" sz="1000" dirty="0" smtClean="0">
                          <a:solidFill>
                            <a:schemeClr val="tx1"/>
                          </a:solidFill>
                          <a:latin typeface="Times New Roman" panose="02020603050405020304" pitchFamily="18" charset="0"/>
                          <a:cs typeface="Times New Roman" panose="02020603050405020304" pitchFamily="18" charset="0"/>
                        </a:rPr>
                        <a:t>7</a:t>
                      </a:r>
                      <a:endParaRPr lang="en-US" sz="10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pPr algn="ctr"/>
                      <a:endParaRPr lang="en-US" sz="1100" dirty="0">
                        <a:solidFill>
                          <a:schemeClr val="tx1"/>
                        </a:solidFill>
                        <a:latin typeface="+mn-lt"/>
                      </a:endParaRPr>
                    </a:p>
                  </a:txBody>
                  <a:tcPr/>
                </a:tc>
                <a:extLst>
                  <a:ext uri="{0D108BD9-81ED-4DB2-BD59-A6C34878D82A}">
                    <a16:rowId xmlns:a16="http://schemas.microsoft.com/office/drawing/2014/main" val="10014"/>
                  </a:ext>
                </a:extLst>
              </a:tr>
            </a:tbl>
          </a:graphicData>
        </a:graphic>
      </p:graphicFrame>
      <p:sp>
        <p:nvSpPr>
          <p:cNvPr id="7" name="TextBox 6"/>
          <p:cNvSpPr txBox="1"/>
          <p:nvPr/>
        </p:nvSpPr>
        <p:spPr>
          <a:xfrm>
            <a:off x="4747836" y="742811"/>
            <a:ext cx="4025461" cy="276999"/>
          </a:xfrm>
          <a:prstGeom prst="rect">
            <a:avLst/>
          </a:prstGeom>
          <a:no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Major RF related parameters for selected ESR operation cases</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54654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EIC: 591MHz single cell cavity design  </a:t>
            </a:r>
            <a:endParaRPr lang="en-US" dirty="0"/>
          </a:p>
        </p:txBody>
      </p:sp>
      <p:sp>
        <p:nvSpPr>
          <p:cNvPr id="3" name="Content Placeholder 2"/>
          <p:cNvSpPr>
            <a:spLocks noGrp="1"/>
          </p:cNvSpPr>
          <p:nvPr>
            <p:ph idx="1"/>
          </p:nvPr>
        </p:nvSpPr>
        <p:spPr>
          <a:xfrm>
            <a:off x="308919" y="853440"/>
            <a:ext cx="4123744" cy="3711928"/>
          </a:xfrm>
        </p:spPr>
        <p:txBody>
          <a:bodyPr>
            <a:normAutofit/>
          </a:bodyPr>
          <a:lstStyle/>
          <a:p>
            <a:pPr>
              <a:spcBef>
                <a:spcPts val="600"/>
              </a:spcBef>
            </a:pPr>
            <a:r>
              <a:rPr lang="en-US" sz="1600" dirty="0" smtClean="0">
                <a:latin typeface="Times New Roman" panose="02020603050405020304" pitchFamily="18" charset="0"/>
                <a:cs typeface="Times New Roman" panose="02020603050405020304" pitchFamily="18" charset="0"/>
              </a:rPr>
              <a:t>Designed for the ESR, may be used for the HSR too</a:t>
            </a:r>
          </a:p>
          <a:p>
            <a:pPr>
              <a:spcBef>
                <a:spcPts val="600"/>
              </a:spcBef>
            </a:pPr>
            <a:r>
              <a:rPr lang="en-US" sz="1600" dirty="0" smtClean="0">
                <a:latin typeface="Times New Roman" panose="02020603050405020304" pitchFamily="18" charset="0"/>
                <a:cs typeface="Times New Roman" panose="02020603050405020304" pitchFamily="18" charset="0"/>
              </a:rPr>
              <a:t>Strong </a:t>
            </a:r>
            <a:r>
              <a:rPr lang="en-US" sz="1600" dirty="0">
                <a:latin typeface="Times New Roman" panose="02020603050405020304" pitchFamily="18" charset="0"/>
                <a:cs typeface="Times New Roman" panose="02020603050405020304" pitchFamily="18" charset="0"/>
              </a:rPr>
              <a:t>HOM excitation from the high beam current and short bunches, damped by two BLAs</a:t>
            </a:r>
          </a:p>
          <a:p>
            <a:pPr>
              <a:spcBef>
                <a:spcPts val="600"/>
              </a:spcBef>
            </a:pPr>
            <a:r>
              <a:rPr lang="en-US" sz="1600" dirty="0">
                <a:latin typeface="Times New Roman" panose="02020603050405020304" pitchFamily="18" charset="0"/>
                <a:cs typeface="Times New Roman" panose="02020603050405020304" pitchFamily="18" charset="0"/>
              </a:rPr>
              <a:t>Asymmetric design with R75mm </a:t>
            </a:r>
            <a:r>
              <a:rPr lang="en-US" sz="1600" dirty="0" err="1">
                <a:latin typeface="Times New Roman" panose="02020603050405020304" pitchFamily="18" charset="0"/>
                <a:cs typeface="Times New Roman" panose="02020603050405020304" pitchFamily="18" charset="0"/>
              </a:rPr>
              <a:t>beampipe</a:t>
            </a:r>
            <a:r>
              <a:rPr lang="en-US" sz="1600" dirty="0">
                <a:latin typeface="Times New Roman" panose="02020603050405020304" pitchFamily="18" charset="0"/>
                <a:cs typeface="Times New Roman" panose="02020603050405020304" pitchFamily="18" charset="0"/>
              </a:rPr>
              <a:t> on one side (matching the largest possible </a:t>
            </a:r>
            <a:r>
              <a:rPr lang="en-US" sz="1600" dirty="0" err="1">
                <a:latin typeface="Times New Roman" panose="02020603050405020304" pitchFamily="18" charset="0"/>
                <a:cs typeface="Times New Roman" panose="02020603050405020304" pitchFamily="18" charset="0"/>
              </a:rPr>
              <a:t>gatevalve</a:t>
            </a:r>
            <a:r>
              <a:rPr lang="en-US" sz="1600" dirty="0">
                <a:latin typeface="Times New Roman" panose="02020603050405020304" pitchFamily="18" charset="0"/>
                <a:cs typeface="Times New Roman" panose="02020603050405020304" pitchFamily="18" charset="0"/>
              </a:rPr>
              <a:t> fits the geometry constraints), R137mm on the other side to damp the lowest dipole HOM and lower the fundamental mode R/Q, but needs to be tapered to R75mm</a:t>
            </a:r>
          </a:p>
          <a:p>
            <a:pPr>
              <a:spcBef>
                <a:spcPts val="600"/>
              </a:spcBef>
            </a:pPr>
            <a:r>
              <a:rPr lang="en-US" sz="1600" dirty="0" smtClean="0">
                <a:latin typeface="Times New Roman" panose="02020603050405020304" pitchFamily="18" charset="0"/>
                <a:cs typeface="Times New Roman" panose="02020603050405020304" pitchFamily="18" charset="0"/>
              </a:rPr>
              <a:t>Intrinsic </a:t>
            </a:r>
            <a:r>
              <a:rPr lang="en-US" sz="1600" dirty="0" err="1">
                <a:latin typeface="Times New Roman" panose="02020603050405020304" pitchFamily="18" charset="0"/>
                <a:cs typeface="Times New Roman" panose="02020603050405020304" pitchFamily="18" charset="0"/>
              </a:rPr>
              <a:t>Qext</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set </a:t>
            </a:r>
            <a:r>
              <a:rPr lang="en-US" sz="1600" dirty="0">
                <a:latin typeface="Times New Roman" panose="02020603050405020304" pitchFamily="18" charset="0"/>
                <a:cs typeface="Times New Roman" panose="02020603050405020304" pitchFamily="18" charset="0"/>
              </a:rPr>
              <a:t>at </a:t>
            </a:r>
            <a:r>
              <a:rPr lang="en-US" sz="1600" dirty="0" smtClean="0">
                <a:latin typeface="Times New Roman" panose="02020603050405020304" pitchFamily="18" charset="0"/>
                <a:cs typeface="Times New Roman" panose="02020603050405020304" pitchFamily="18" charset="0"/>
              </a:rPr>
              <a:t>2E5, possible to tune down to 2.5E4 with external tuning network</a:t>
            </a:r>
            <a:endParaRPr lang="en-US" sz="1600" dirty="0">
              <a:latin typeface="Times New Roman" panose="02020603050405020304" pitchFamily="18" charset="0"/>
              <a:cs typeface="Times New Roman" panose="02020603050405020304" pitchFamily="18" charset="0"/>
            </a:endParaRPr>
          </a:p>
          <a:p>
            <a:pPr>
              <a:spcBef>
                <a:spcPts val="600"/>
              </a:spcBef>
            </a:pPr>
            <a:r>
              <a:rPr lang="en-US" sz="1600" dirty="0" smtClean="0">
                <a:latin typeface="Times New Roman" panose="02020603050405020304" pitchFamily="18" charset="0"/>
                <a:cs typeface="Times New Roman" panose="02020603050405020304" pitchFamily="18" charset="0"/>
              </a:rPr>
              <a:t>Single </a:t>
            </a:r>
            <a:r>
              <a:rPr lang="en-US" sz="1600" dirty="0">
                <a:latin typeface="Times New Roman" panose="02020603050405020304" pitchFamily="18" charset="0"/>
                <a:cs typeface="Times New Roman" panose="02020603050405020304" pitchFamily="18" charset="0"/>
              </a:rPr>
              <a:t>cavity </a:t>
            </a:r>
            <a:r>
              <a:rPr lang="en-US" sz="1600" dirty="0" err="1" smtClean="0">
                <a:latin typeface="Times New Roman" panose="02020603050405020304" pitchFamily="18" charset="0"/>
                <a:cs typeface="Times New Roman" panose="02020603050405020304" pitchFamily="18" charset="0"/>
              </a:rPr>
              <a:t>cryomodule</a:t>
            </a:r>
            <a:endParaRPr lang="en-US" sz="16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17</a:t>
            </a:fld>
            <a:endParaRPr lang="en-US" dirty="0"/>
          </a:p>
        </p:txBody>
      </p:sp>
      <p:graphicFrame>
        <p:nvGraphicFramePr>
          <p:cNvPr id="7" name="Content Placeholder 5"/>
          <p:cNvGraphicFramePr>
            <a:graphicFrameLocks/>
          </p:cNvGraphicFramePr>
          <p:nvPr>
            <p:extLst>
              <p:ext uri="{D42A27DB-BD31-4B8C-83A1-F6EECF244321}">
                <p14:modId xmlns:p14="http://schemas.microsoft.com/office/powerpoint/2010/main" val="1638338671"/>
              </p:ext>
            </p:extLst>
          </p:nvPr>
        </p:nvGraphicFramePr>
        <p:xfrm>
          <a:off x="4541108" y="856824"/>
          <a:ext cx="4499049" cy="3027290"/>
        </p:xfrm>
        <a:graphic>
          <a:graphicData uri="http://schemas.openxmlformats.org/drawingml/2006/table">
            <a:tbl>
              <a:tblPr firstRow="1" bandRow="1"/>
              <a:tblGrid>
                <a:gridCol w="3544705">
                  <a:extLst>
                    <a:ext uri="{9D8B030D-6E8A-4147-A177-3AD203B41FA5}">
                      <a16:colId xmlns:a16="http://schemas.microsoft.com/office/drawing/2014/main" val="4185518338"/>
                    </a:ext>
                  </a:extLst>
                </a:gridCol>
                <a:gridCol w="954344">
                  <a:extLst>
                    <a:ext uri="{9D8B030D-6E8A-4147-A177-3AD203B41FA5}">
                      <a16:colId xmlns:a16="http://schemas.microsoft.com/office/drawing/2014/main" val="1206445380"/>
                    </a:ext>
                  </a:extLst>
                </a:gridCol>
              </a:tblGrid>
              <a:tr h="30272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dirty="0" smtClean="0"/>
                        <a:t>Parameters</a:t>
                      </a:r>
                      <a:endParaRPr lang="en-US" sz="12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US" sz="1200" dirty="0" smtClean="0"/>
                        <a:t>Value</a:t>
                      </a:r>
                      <a:endParaRPr lang="en-US" sz="1200" dirty="0"/>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6315574"/>
                  </a:ext>
                </a:extLst>
              </a:tr>
              <a:tr h="302729">
                <a:tc>
                  <a:txBody>
                    <a:bodyPr/>
                    <a:lstStyle/>
                    <a:p>
                      <a:r>
                        <a:rPr lang="en-US" sz="1200" dirty="0" smtClean="0"/>
                        <a:t>Nominal voltage (MV)</a:t>
                      </a:r>
                      <a:endParaRPr lang="en-US" sz="1200" dirty="0"/>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US" sz="1200" dirty="0" smtClean="0"/>
                        <a:t>3.9</a:t>
                      </a:r>
                      <a:endParaRPr lang="en-US" sz="1200" dirty="0"/>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7597733"/>
                  </a:ext>
                </a:extLst>
              </a:tr>
              <a:tr h="302729">
                <a:tc>
                  <a:txBody>
                    <a:bodyPr/>
                    <a:lstStyle/>
                    <a:p>
                      <a:r>
                        <a:rPr lang="en-US" sz="1200" dirty="0" smtClean="0"/>
                        <a:t>Nominal gradient (MV/m)</a:t>
                      </a:r>
                      <a:endParaRPr lang="en-US" sz="1200" dirty="0"/>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US" sz="1200" dirty="0" smtClean="0"/>
                        <a:t>17.3</a:t>
                      </a:r>
                      <a:endParaRPr lang="en-US" sz="1200" dirty="0"/>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0209146"/>
                  </a:ext>
                </a:extLst>
              </a:tr>
              <a:tr h="30272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dirty="0" smtClean="0"/>
                        <a:t>R/Q (Linac</a:t>
                      </a:r>
                      <a:r>
                        <a:rPr lang="en-US" sz="1200" baseline="0" dirty="0" smtClean="0"/>
                        <a:t> Def) (</a:t>
                      </a:r>
                      <a:r>
                        <a:rPr lang="en-US" sz="1200" baseline="0" dirty="0" smtClean="0">
                          <a:sym typeface="Symbol" panose="05050102010706020507" pitchFamily="18" charset="2"/>
                        </a:rPr>
                        <a:t>)</a:t>
                      </a:r>
                      <a:endParaRPr lang="en-US" sz="12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US" sz="1200" dirty="0" smtClean="0">
                          <a:solidFill>
                            <a:srgbClr val="0070C0"/>
                          </a:solidFill>
                        </a:rPr>
                        <a:t>76</a:t>
                      </a:r>
                      <a:endParaRPr lang="en-US" sz="1200" dirty="0">
                        <a:solidFill>
                          <a:srgbClr val="0070C0"/>
                        </a:solidFill>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4776620"/>
                  </a:ext>
                </a:extLst>
              </a:tr>
              <a:tr h="30272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dirty="0" err="1" smtClean="0"/>
                        <a:t>Epk</a:t>
                      </a:r>
                      <a:r>
                        <a:rPr lang="en-US" sz="1200" dirty="0" smtClean="0"/>
                        <a:t>/</a:t>
                      </a:r>
                      <a:r>
                        <a:rPr lang="en-US" sz="1200" dirty="0" err="1" smtClean="0"/>
                        <a:t>Eacc</a:t>
                      </a:r>
                      <a:endParaRPr lang="en-US" sz="12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US" sz="1200" dirty="0" smtClean="0"/>
                        <a:t>2.01</a:t>
                      </a:r>
                      <a:endParaRPr lang="en-US" sz="1200" dirty="0"/>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2152983"/>
                  </a:ext>
                </a:extLst>
              </a:tr>
              <a:tr h="30272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dirty="0" err="1" smtClean="0"/>
                        <a:t>Bpk</a:t>
                      </a:r>
                      <a:r>
                        <a:rPr lang="en-US" sz="1200" dirty="0" smtClean="0"/>
                        <a:t>/</a:t>
                      </a:r>
                      <a:r>
                        <a:rPr lang="en-US" sz="1200" dirty="0" err="1" smtClean="0"/>
                        <a:t>Eacc</a:t>
                      </a:r>
                      <a:r>
                        <a:rPr lang="en-US" sz="1200" dirty="0" smtClean="0"/>
                        <a:t> (</a:t>
                      </a:r>
                      <a:r>
                        <a:rPr lang="en-US" sz="1200" dirty="0" err="1" smtClean="0"/>
                        <a:t>mT</a:t>
                      </a:r>
                      <a:r>
                        <a:rPr lang="en-US" sz="1200" dirty="0" smtClean="0"/>
                        <a:t>/(MV/m))</a:t>
                      </a:r>
                      <a:endParaRPr lang="en-US" sz="12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t>4.87</a:t>
                      </a:r>
                      <a:endParaRPr lang="en-US" sz="1200" dirty="0"/>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0114876"/>
                  </a:ext>
                </a:extLst>
              </a:tr>
              <a:tr h="30272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dirty="0" smtClean="0"/>
                        <a:t>G (</a:t>
                      </a:r>
                      <a:r>
                        <a:rPr lang="en-US" sz="1200" dirty="0" smtClean="0">
                          <a:sym typeface="Symbol" panose="05050102010706020507" pitchFamily="18" charset="2"/>
                        </a:rPr>
                        <a:t></a:t>
                      </a:r>
                      <a:r>
                        <a:rPr lang="en-US" sz="1200" dirty="0" smtClean="0"/>
                        <a:t>)</a:t>
                      </a:r>
                      <a:endParaRPr lang="en-US" sz="1200" dirty="0"/>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US" sz="1200" dirty="0" smtClean="0"/>
                        <a:t>307</a:t>
                      </a:r>
                      <a:endParaRPr lang="en-US" sz="1200" dirty="0"/>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7958383"/>
                  </a:ext>
                </a:extLst>
              </a:tr>
              <a:tr h="302729">
                <a:tc>
                  <a:txBody>
                    <a:bodyPr/>
                    <a:lstStyle/>
                    <a:p>
                      <a:r>
                        <a:rPr lang="en-US" sz="1200" dirty="0" smtClean="0"/>
                        <a:t>FPC tip penetration for </a:t>
                      </a:r>
                      <a:r>
                        <a:rPr lang="en-US" sz="1200" dirty="0" err="1" smtClean="0"/>
                        <a:t>Qext</a:t>
                      </a:r>
                      <a:r>
                        <a:rPr lang="en-US" sz="1200" dirty="0" smtClean="0"/>
                        <a:t> ~2E5 (mm)</a:t>
                      </a:r>
                      <a:endParaRPr lang="en-US" sz="1200" dirty="0"/>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US" sz="1200" dirty="0" smtClean="0"/>
                        <a:t>9</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1370501"/>
                  </a:ext>
                </a:extLst>
              </a:tr>
              <a:tr h="3027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Loss factor  (with FPC</a:t>
                      </a:r>
                      <a:r>
                        <a:rPr lang="en-US" sz="1200" baseline="0" dirty="0" smtClean="0"/>
                        <a:t>, 2 BLAs</a:t>
                      </a:r>
                      <a:r>
                        <a:rPr lang="en-US" sz="1200" dirty="0" smtClean="0"/>
                        <a:t>, </a:t>
                      </a:r>
                      <a:r>
                        <a:rPr lang="en-US" sz="1200" dirty="0" err="1" smtClean="0"/>
                        <a:t>exc</a:t>
                      </a:r>
                      <a:r>
                        <a:rPr lang="en-US" sz="1200" dirty="0" smtClean="0"/>
                        <a:t> FM, 7mm bunch)</a:t>
                      </a: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US" sz="1200" dirty="0" smtClean="0"/>
                        <a:t>0.883 V/</a:t>
                      </a:r>
                      <a:r>
                        <a:rPr lang="en-US" sz="1200" dirty="0" err="1" smtClean="0"/>
                        <a:t>pC</a:t>
                      </a:r>
                      <a:endParaRPr lang="en-US" sz="1200" dirty="0"/>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7100776"/>
                  </a:ext>
                </a:extLst>
              </a:tr>
              <a:tr h="30272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Estimated total length (gate valve to gate valve)</a:t>
                      </a: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US" sz="1200" dirty="0" smtClean="0"/>
                        <a:t>2.8m</a:t>
                      </a:r>
                      <a:endParaRPr lang="en-US" sz="1200" dirty="0"/>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5377923"/>
                  </a:ext>
                </a:extLst>
              </a:tr>
            </a:tbl>
          </a:graphicData>
        </a:graphic>
      </p:graphicFrame>
      <p:pic>
        <p:nvPicPr>
          <p:cNvPr id="12" name="Picture 11">
            <a:extLst>
              <a:ext uri="{FF2B5EF4-FFF2-40B4-BE49-F238E27FC236}">
                <a16:creationId xmlns:a16="http://schemas.microsoft.com/office/drawing/2014/main" id="{CCD3E079-5A8B-4BE8-BF68-D53CB37E6A88}"/>
              </a:ext>
            </a:extLst>
          </p:cNvPr>
          <p:cNvPicPr>
            <a:picLocks noChangeAspect="1"/>
          </p:cNvPicPr>
          <p:nvPr/>
        </p:nvPicPr>
        <p:blipFill>
          <a:blip r:embed="rId2"/>
          <a:stretch>
            <a:fillRect/>
          </a:stretch>
        </p:blipFill>
        <p:spPr>
          <a:xfrm>
            <a:off x="5432395" y="3880884"/>
            <a:ext cx="3340902" cy="2801218"/>
          </a:xfrm>
          <a:prstGeom prst="rect">
            <a:avLst/>
          </a:prstGeom>
          <a:solidFill>
            <a:schemeClr val="bg1">
              <a:alpha val="0"/>
            </a:schemeClr>
          </a:solidFill>
        </p:spPr>
      </p:pic>
      <p:pic>
        <p:nvPicPr>
          <p:cNvPr id="13" name="Picture 6">
            <a:extLst>
              <a:ext uri="{FF2B5EF4-FFF2-40B4-BE49-F238E27FC236}">
                <a16:creationId xmlns:a16="http://schemas.microsoft.com/office/drawing/2014/main" id="{47D45FA3-751B-41CF-9E2B-5C97E8BE0C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2838" y="4565368"/>
            <a:ext cx="4280127" cy="1776486"/>
          </a:xfrm>
          <a:prstGeom prst="rect">
            <a:avLst/>
          </a:prstGeom>
          <a:ln w="19050">
            <a:solidFill>
              <a:schemeClr val="accent1"/>
            </a:solidFill>
          </a:ln>
        </p:spPr>
      </p:pic>
    </p:spTree>
    <p:extLst>
      <p:ext uri="{BB962C8B-B14F-4D97-AF65-F5344CB8AC3E}">
        <p14:creationId xmlns:p14="http://schemas.microsoft.com/office/powerpoint/2010/main" val="3107687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23" y="240539"/>
            <a:ext cx="8847908" cy="487490"/>
          </a:xfrm>
        </p:spPr>
        <p:txBody>
          <a:bodyPr>
            <a:normAutofit fontScale="90000"/>
          </a:bodyPr>
          <a:lstStyle/>
          <a:p>
            <a:r>
              <a:rPr lang="en-US" dirty="0" smtClean="0"/>
              <a:t>EIC: 591MHz cavity </a:t>
            </a:r>
            <a:r>
              <a:rPr lang="en-US" dirty="0" err="1" smtClean="0"/>
              <a:t>Qext</a:t>
            </a:r>
            <a:r>
              <a:rPr lang="en-US" dirty="0" smtClean="0"/>
              <a:t> tuning and FPC warm-to-cold transition   </a:t>
            </a:r>
            <a:endParaRPr lang="en-US" dirty="0"/>
          </a:p>
        </p:txBody>
      </p:sp>
      <p:sp>
        <p:nvSpPr>
          <p:cNvPr id="3" name="Content Placeholder 2"/>
          <p:cNvSpPr>
            <a:spLocks noGrp="1"/>
          </p:cNvSpPr>
          <p:nvPr>
            <p:ph idx="1"/>
          </p:nvPr>
        </p:nvSpPr>
        <p:spPr>
          <a:xfrm>
            <a:off x="226423" y="966055"/>
            <a:ext cx="4598126" cy="3291314"/>
          </a:xfrm>
        </p:spPr>
        <p:txBody>
          <a:bodyPr>
            <a:normAutofit fontScale="85000" lnSpcReduction="20000"/>
          </a:bodyPr>
          <a:lstStyle/>
          <a:p>
            <a:pPr lvl="0"/>
            <a:r>
              <a:rPr lang="en-US" sz="1900" dirty="0" err="1" smtClean="0">
                <a:solidFill>
                  <a:prstClr val="black"/>
                </a:solidFill>
                <a:latin typeface="Times New Roman" panose="02020603050405020304" pitchFamily="18" charset="0"/>
                <a:cs typeface="Times New Roman" panose="02020603050405020304" pitchFamily="18" charset="0"/>
              </a:rPr>
              <a:t>Qext</a:t>
            </a:r>
            <a:r>
              <a:rPr lang="en-US" sz="1900" dirty="0" smtClean="0">
                <a:solidFill>
                  <a:prstClr val="black"/>
                </a:solidFill>
                <a:latin typeface="Times New Roman" panose="02020603050405020304" pitchFamily="18" charset="0"/>
                <a:cs typeface="Times New Roman" panose="02020603050405020304" pitchFamily="18" charset="0"/>
              </a:rPr>
              <a:t> tuned by shorted stub on matched T</a:t>
            </a:r>
          </a:p>
          <a:p>
            <a:pPr lvl="1">
              <a:buFont typeface="Arial" panose="020B0604020202020204" pitchFamily="34" charset="0"/>
              <a:buChar char="•"/>
            </a:pPr>
            <a:r>
              <a:rPr lang="en-US" sz="1900" dirty="0" smtClean="0">
                <a:solidFill>
                  <a:prstClr val="black"/>
                </a:solidFill>
                <a:latin typeface="Times New Roman" panose="02020603050405020304" pitchFamily="18" charset="0"/>
                <a:cs typeface="Times New Roman" panose="02020603050405020304" pitchFamily="18" charset="0"/>
              </a:rPr>
              <a:t>When </a:t>
            </a:r>
            <a:r>
              <a:rPr lang="en-US" sz="1900" dirty="0" err="1">
                <a:solidFill>
                  <a:prstClr val="black"/>
                </a:solidFill>
                <a:latin typeface="Times New Roman" panose="02020603050405020304" pitchFamily="18" charset="0"/>
                <a:cs typeface="Times New Roman" panose="02020603050405020304" pitchFamily="18" charset="0"/>
              </a:rPr>
              <a:t>Qext</a:t>
            </a:r>
            <a:r>
              <a:rPr lang="en-US" sz="1900" dirty="0">
                <a:solidFill>
                  <a:prstClr val="black"/>
                </a:solidFill>
                <a:latin typeface="Times New Roman" panose="02020603050405020304" pitchFamily="18" charset="0"/>
                <a:cs typeface="Times New Roman" panose="02020603050405020304" pitchFamily="18" charset="0"/>
              </a:rPr>
              <a:t> needs to be tuned lower, there will be strong standing wave between the FPC tip and the </a:t>
            </a:r>
            <a:r>
              <a:rPr lang="en-US" sz="1900" dirty="0" smtClean="0">
                <a:solidFill>
                  <a:prstClr val="black"/>
                </a:solidFill>
                <a:latin typeface="Times New Roman" panose="02020603050405020304" pitchFamily="18" charset="0"/>
                <a:cs typeface="Times New Roman" panose="02020603050405020304" pitchFamily="18" charset="0"/>
              </a:rPr>
              <a:t>T. </a:t>
            </a:r>
            <a:r>
              <a:rPr lang="en-US" sz="1900" dirty="0">
                <a:solidFill>
                  <a:prstClr val="black"/>
                </a:solidFill>
                <a:latin typeface="Times New Roman" panose="02020603050405020304" pitchFamily="18" charset="0"/>
                <a:cs typeface="Times New Roman" panose="02020603050405020304" pitchFamily="18" charset="0"/>
              </a:rPr>
              <a:t>Those cases require less cavity voltage and likely lower RF </a:t>
            </a:r>
            <a:r>
              <a:rPr lang="en-US" sz="1900" dirty="0" smtClean="0">
                <a:solidFill>
                  <a:prstClr val="black"/>
                </a:solidFill>
                <a:latin typeface="Times New Roman" panose="02020603050405020304" pitchFamily="18" charset="0"/>
                <a:cs typeface="Times New Roman" panose="02020603050405020304" pitchFamily="18" charset="0"/>
              </a:rPr>
              <a:t>power</a:t>
            </a:r>
          </a:p>
          <a:p>
            <a:pPr lvl="1">
              <a:buFont typeface="Arial" panose="020B0604020202020204" pitchFamily="34" charset="0"/>
              <a:buChar char="•"/>
            </a:pPr>
            <a:r>
              <a:rPr lang="en-US" sz="1900" dirty="0" smtClean="0">
                <a:solidFill>
                  <a:prstClr val="black"/>
                </a:solidFill>
                <a:latin typeface="Times New Roman" panose="02020603050405020304" pitchFamily="18" charset="0"/>
                <a:cs typeface="Times New Roman" panose="02020603050405020304" pitchFamily="18" charset="0"/>
              </a:rPr>
              <a:t>Reasonable sensitivity to T location errors</a:t>
            </a:r>
          </a:p>
          <a:p>
            <a:pPr lvl="0"/>
            <a:r>
              <a:rPr lang="en-US" sz="1900" dirty="0" smtClean="0">
                <a:solidFill>
                  <a:prstClr val="black"/>
                </a:solidFill>
                <a:latin typeface="Times New Roman" panose="02020603050405020304" pitchFamily="18" charset="0"/>
                <a:cs typeface="Times New Roman" panose="02020603050405020304" pitchFamily="18" charset="0"/>
              </a:rPr>
              <a:t>RF/thermal </a:t>
            </a:r>
            <a:r>
              <a:rPr lang="en-US" sz="1900" dirty="0">
                <a:solidFill>
                  <a:prstClr val="black"/>
                </a:solidFill>
                <a:latin typeface="Times New Roman" panose="02020603050405020304" pitchFamily="18" charset="0"/>
                <a:cs typeface="Times New Roman" panose="02020603050405020304" pitchFamily="18" charset="0"/>
              </a:rPr>
              <a:t>analysis made under different operation scenario</a:t>
            </a:r>
          </a:p>
          <a:p>
            <a:pPr lvl="1">
              <a:buFont typeface="Arial" panose="020B0604020202020204" pitchFamily="34" charset="0"/>
              <a:buChar char="•"/>
            </a:pPr>
            <a:r>
              <a:rPr lang="en-US" sz="1900" dirty="0">
                <a:solidFill>
                  <a:prstClr val="black"/>
                </a:solidFill>
                <a:latin typeface="Times New Roman" panose="02020603050405020304" pitchFamily="18" charset="0"/>
                <a:cs typeface="Times New Roman" panose="02020603050405020304" pitchFamily="18" charset="0"/>
              </a:rPr>
              <a:t>Beam loading is included in the simulation</a:t>
            </a:r>
          </a:p>
          <a:p>
            <a:pPr lvl="1">
              <a:buFont typeface="Arial" panose="020B0604020202020204" pitchFamily="34" charset="0"/>
              <a:buChar char="•"/>
            </a:pPr>
            <a:r>
              <a:rPr lang="en-US" sz="1900" dirty="0">
                <a:solidFill>
                  <a:prstClr val="black"/>
                </a:solidFill>
                <a:latin typeface="Times New Roman" panose="02020603050405020304" pitchFamily="18" charset="0"/>
                <a:cs typeface="Times New Roman" panose="02020603050405020304" pitchFamily="18" charset="0"/>
              </a:rPr>
              <a:t>10 GeV 2.5A operation with all focusing is considered as the worst case for heat load.</a:t>
            </a:r>
          </a:p>
          <a:p>
            <a:pPr lvl="0"/>
            <a:r>
              <a:rPr lang="en-US" sz="1900" dirty="0" smtClean="0">
                <a:solidFill>
                  <a:prstClr val="black"/>
                </a:solidFill>
                <a:latin typeface="Times New Roman" panose="02020603050405020304" pitchFamily="18" charset="0"/>
                <a:cs typeface="Times New Roman" panose="02020603050405020304" pitchFamily="18" charset="0"/>
              </a:rPr>
              <a:t>WTC </a:t>
            </a:r>
            <a:r>
              <a:rPr lang="en-US" sz="1900" dirty="0">
                <a:solidFill>
                  <a:prstClr val="black"/>
                </a:solidFill>
                <a:latin typeface="Times New Roman" panose="02020603050405020304" pitchFamily="18" charset="0"/>
                <a:cs typeface="Times New Roman" panose="02020603050405020304" pitchFamily="18" charset="0"/>
              </a:rPr>
              <a:t>traced cooled with </a:t>
            </a:r>
            <a:r>
              <a:rPr lang="en-US" sz="1900" dirty="0" smtClean="0">
                <a:solidFill>
                  <a:prstClr val="black"/>
                </a:solidFill>
                <a:latin typeface="Times New Roman" panose="02020603050405020304" pitchFamily="18" charset="0"/>
                <a:cs typeface="Times New Roman" panose="02020603050405020304" pitchFamily="18" charset="0"/>
              </a:rPr>
              <a:t>5K </a:t>
            </a:r>
            <a:r>
              <a:rPr lang="en-US" sz="1900" dirty="0">
                <a:solidFill>
                  <a:prstClr val="black"/>
                </a:solidFill>
                <a:latin typeface="Times New Roman" panose="02020603050405020304" pitchFamily="18" charset="0"/>
                <a:cs typeface="Times New Roman" panose="02020603050405020304" pitchFamily="18" charset="0"/>
              </a:rPr>
              <a:t>He gas</a:t>
            </a:r>
          </a:p>
          <a:p>
            <a:pPr lvl="1">
              <a:buFont typeface="Arial" panose="020B0604020202020204" pitchFamily="34" charset="0"/>
              <a:buChar char="•"/>
            </a:pPr>
            <a:r>
              <a:rPr lang="en-US" sz="1900" dirty="0">
                <a:solidFill>
                  <a:prstClr val="black"/>
                </a:solidFill>
                <a:latin typeface="Times New Roman" panose="02020603050405020304" pitchFamily="18" charset="0"/>
                <a:cs typeface="Times New Roman" panose="02020603050405020304" pitchFamily="18" charset="0"/>
              </a:rPr>
              <a:t>~20W in 2K load and ~140W </a:t>
            </a:r>
            <a:r>
              <a:rPr lang="en-US" sz="1900" dirty="0" smtClean="0">
                <a:solidFill>
                  <a:prstClr val="black"/>
                </a:solidFill>
                <a:latin typeface="Times New Roman" panose="02020603050405020304" pitchFamily="18" charset="0"/>
                <a:cs typeface="Times New Roman" panose="02020603050405020304" pitchFamily="18" charset="0"/>
              </a:rPr>
              <a:t>in </a:t>
            </a:r>
            <a:r>
              <a:rPr lang="en-US" sz="1900" dirty="0">
                <a:solidFill>
                  <a:prstClr val="black"/>
                </a:solidFill>
                <a:latin typeface="Times New Roman" panose="02020603050405020304" pitchFamily="18" charset="0"/>
                <a:cs typeface="Times New Roman" panose="02020603050405020304" pitchFamily="18" charset="0"/>
              </a:rPr>
              <a:t>He gas load per </a:t>
            </a:r>
            <a:r>
              <a:rPr lang="en-US" sz="1900" dirty="0" smtClean="0">
                <a:solidFill>
                  <a:prstClr val="black"/>
                </a:solidFill>
                <a:latin typeface="Times New Roman" panose="02020603050405020304" pitchFamily="18" charset="0"/>
                <a:cs typeface="Times New Roman" panose="02020603050405020304" pitchFamily="18" charset="0"/>
              </a:rPr>
              <a:t>cavity with 100mg/s flow and heaters</a:t>
            </a:r>
            <a:endParaRPr lang="en-US" sz="1900" dirty="0">
              <a:solidFill>
                <a:prstClr val="black"/>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sp>
        <p:nvSpPr>
          <p:cNvPr id="6" name="TextBox 5"/>
          <p:cNvSpPr txBox="1"/>
          <p:nvPr/>
        </p:nvSpPr>
        <p:spPr>
          <a:xfrm>
            <a:off x="6532294" y="6119447"/>
            <a:ext cx="2124026" cy="246221"/>
          </a:xfrm>
          <a:prstGeom prst="rect">
            <a:avLst/>
          </a:prstGeom>
          <a:noFill/>
        </p:spPr>
        <p:txBody>
          <a:bodyPr wrap="square" rtlCol="0">
            <a:spAutoFit/>
          </a:bodyPr>
          <a:lstStyle/>
          <a:p>
            <a:r>
              <a:rPr lang="en-US" sz="1000" dirty="0" smtClean="0">
                <a:latin typeface="Times New Roman" panose="02020603050405020304" pitchFamily="18" charset="0"/>
                <a:cs typeface="Times New Roman" panose="02020603050405020304" pitchFamily="18" charset="0"/>
              </a:rPr>
              <a:t>Qext tuner with matched T plunger</a:t>
            </a:r>
            <a:endParaRPr lang="en-US" sz="1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6742758" y="4207436"/>
            <a:ext cx="1703098" cy="1936666"/>
          </a:xfrm>
          <a:prstGeom prst="rect">
            <a:avLst/>
          </a:prstGeom>
        </p:spPr>
      </p:pic>
      <p:sp>
        <p:nvSpPr>
          <p:cNvPr id="13" name="TextBox 12"/>
          <p:cNvSpPr txBox="1"/>
          <p:nvPr/>
        </p:nvSpPr>
        <p:spPr>
          <a:xfrm>
            <a:off x="3651072" y="6133971"/>
            <a:ext cx="256894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RF magnetic field in the FPC for the worst heat load case</a:t>
            </a:r>
          </a:p>
        </p:txBody>
      </p:sp>
      <p:pic>
        <p:nvPicPr>
          <p:cNvPr id="14" name="eSR v20230314 single Qtuner beamloading_0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1072" y="4207436"/>
            <a:ext cx="2568948" cy="1926535"/>
          </a:xfrm>
          <a:prstGeom prst="rect">
            <a:avLst/>
          </a:prstGeom>
        </p:spPr>
      </p:pic>
      <p:graphicFrame>
        <p:nvGraphicFramePr>
          <p:cNvPr id="19" name="Chart 18"/>
          <p:cNvGraphicFramePr>
            <a:graphicFrameLocks/>
          </p:cNvGraphicFramePr>
          <p:nvPr>
            <p:extLst>
              <p:ext uri="{D42A27DB-BD31-4B8C-83A1-F6EECF244321}">
                <p14:modId xmlns:p14="http://schemas.microsoft.com/office/powerpoint/2010/main" val="1849643010"/>
              </p:ext>
            </p:extLst>
          </p:nvPr>
        </p:nvGraphicFramePr>
        <p:xfrm>
          <a:off x="4762965" y="929130"/>
          <a:ext cx="4131628" cy="2999491"/>
        </p:xfrm>
        <a:graphic>
          <a:graphicData uri="http://schemas.openxmlformats.org/drawingml/2006/chart">
            <c:chart xmlns:c="http://schemas.openxmlformats.org/drawingml/2006/chart" xmlns:r="http://schemas.openxmlformats.org/officeDocument/2006/relationships" r:id="rId6"/>
          </a:graphicData>
        </a:graphic>
      </p:graphicFrame>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919" y="4317748"/>
            <a:ext cx="2807434" cy="1816223"/>
          </a:xfrm>
          <a:prstGeom prst="rect">
            <a:avLst/>
          </a:prstGeom>
        </p:spPr>
      </p:pic>
      <p:sp>
        <p:nvSpPr>
          <p:cNvPr id="22" name="TextBox 21"/>
          <p:cNvSpPr txBox="1"/>
          <p:nvPr/>
        </p:nvSpPr>
        <p:spPr>
          <a:xfrm>
            <a:off x="226423" y="6119447"/>
            <a:ext cx="2820003" cy="246221"/>
          </a:xfrm>
          <a:prstGeom prst="rect">
            <a:avLst/>
          </a:prstGeom>
          <a:noFill/>
        </p:spPr>
        <p:txBody>
          <a:bodyPr wrap="none" rtlCol="0">
            <a:spAutoFit/>
          </a:bodyPr>
          <a:lstStyle/>
          <a:p>
            <a:r>
              <a:rPr lang="en-US" sz="1000" dirty="0" smtClean="0">
                <a:latin typeface="Times New Roman" panose="02020603050405020304" pitchFamily="18" charset="0"/>
                <a:cs typeface="Times New Roman" panose="02020603050405020304" pitchFamily="18" charset="0"/>
              </a:rPr>
              <a:t>FPC WTC temperature for the worst heat load case</a:t>
            </a:r>
            <a:endParaRPr lang="en-US" sz="1000" dirty="0">
              <a:latin typeface="Times New Roman" panose="02020603050405020304" pitchFamily="18" charset="0"/>
              <a:cs typeface="Times New Roman" panose="02020603050405020304" pitchFamily="18" charset="0"/>
            </a:endParaRPr>
          </a:p>
        </p:txBody>
      </p:sp>
      <p:sp>
        <p:nvSpPr>
          <p:cNvPr id="23" name="Footer Placeholder 3"/>
          <p:cNvSpPr>
            <a:spLocks noGrp="1"/>
          </p:cNvSpPr>
          <p:nvPr>
            <p:ph type="ftr" sz="quarter" idx="11"/>
          </p:nvPr>
        </p:nvSpPr>
        <p:spPr>
          <a:xfrm>
            <a:off x="308920" y="6467336"/>
            <a:ext cx="3917888" cy="311322"/>
          </a:xfrm>
        </p:spPr>
        <p:txBody>
          <a:bodyPr/>
          <a:lstStyle/>
          <a:p>
            <a:r>
              <a:rPr lang="en-US" smtClean="0"/>
              <a:t>TTC 2023, J. Guo</a:t>
            </a:r>
            <a:endParaRPr lang="en-US" dirty="0"/>
          </a:p>
        </p:txBody>
      </p:sp>
    </p:spTree>
    <p:extLst>
      <p:ext uri="{BB962C8B-B14F-4D97-AF65-F5344CB8AC3E}">
        <p14:creationId xmlns:p14="http://schemas.microsoft.com/office/powerpoint/2010/main" val="1749971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EIC: </a:t>
            </a:r>
            <a:r>
              <a:rPr lang="en-US" dirty="0"/>
              <a:t>ESR </a:t>
            </a:r>
            <a:r>
              <a:rPr lang="en-US" dirty="0" smtClean="0"/>
              <a:t>591MHz Cavity </a:t>
            </a:r>
            <a:r>
              <a:rPr lang="en-US" dirty="0"/>
              <a:t>HOM Damping and </a:t>
            </a:r>
            <a:r>
              <a:rPr lang="en-US" dirty="0" smtClean="0"/>
              <a:t>Optimization   </a:t>
            </a:r>
            <a:endParaRPr lang="en-US" dirty="0"/>
          </a:p>
        </p:txBody>
      </p:sp>
      <p:sp>
        <p:nvSpPr>
          <p:cNvPr id="3" name="Content Placeholder 2"/>
          <p:cNvSpPr>
            <a:spLocks noGrp="1"/>
          </p:cNvSpPr>
          <p:nvPr>
            <p:ph idx="1"/>
          </p:nvPr>
        </p:nvSpPr>
        <p:spPr>
          <a:xfrm>
            <a:off x="308919" y="966056"/>
            <a:ext cx="5226757" cy="3907356"/>
          </a:xfrm>
        </p:spPr>
        <p:txBody>
          <a:bodyPr>
            <a:noAutofit/>
          </a:bodyPr>
          <a:lstStyle/>
          <a:p>
            <a:pPr>
              <a:lnSpc>
                <a:spcPct val="100000"/>
              </a:lnSpc>
              <a:spcBef>
                <a:spcPts val="0"/>
              </a:spcBef>
            </a:pPr>
            <a:r>
              <a:rPr lang="en-US" sz="1200" dirty="0">
                <a:latin typeface="Times New Roman" panose="02020603050405020304" pitchFamily="18" charset="0"/>
                <a:cs typeface="Times New Roman" panose="02020603050405020304" pitchFamily="18" charset="0"/>
              </a:rPr>
              <a:t>Baseline design</a:t>
            </a:r>
          </a:p>
          <a:p>
            <a:pPr lvl="1">
              <a:lnSpc>
                <a:spcPct val="100000"/>
              </a:lnSpc>
              <a:spcBef>
                <a:spcPts val="0"/>
              </a:spcBef>
            </a:pPr>
            <a:r>
              <a:rPr lang="en-US" sz="1200" dirty="0">
                <a:latin typeface="Times New Roman" panose="02020603050405020304" pitchFamily="18" charset="0"/>
                <a:cs typeface="Times New Roman" panose="02020603050405020304" pitchFamily="18" charset="0"/>
              </a:rPr>
              <a:t>a 12cm long R75mm BLA and a 24cm long R137mm BLA per cavity</a:t>
            </a:r>
          </a:p>
          <a:p>
            <a:pPr lvl="1">
              <a:lnSpc>
                <a:spcPct val="100000"/>
              </a:lnSpc>
              <a:spcBef>
                <a:spcPts val="0"/>
              </a:spcBef>
            </a:pPr>
            <a:r>
              <a:rPr lang="en-US" sz="1200" dirty="0">
                <a:latin typeface="Times New Roman" panose="02020603050405020304" pitchFamily="18" charset="0"/>
                <a:cs typeface="Times New Roman" panose="02020603050405020304" pitchFamily="18" charset="0"/>
              </a:rPr>
              <a:t>proven </a:t>
            </a:r>
            <a:r>
              <a:rPr lang="en-US" sz="1200" dirty="0" smtClean="0">
                <a:latin typeface="Times New Roman" panose="02020603050405020304" pitchFamily="18" charset="0"/>
                <a:cs typeface="Times New Roman" panose="02020603050405020304" pitchFamily="18" charset="0"/>
              </a:rPr>
              <a:t>design at APS-U with </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0.2W/mm</a:t>
            </a:r>
            <a:r>
              <a:rPr lang="en-US" sz="1200" baseline="30000" dirty="0" smtClean="0">
                <a:latin typeface="Times New Roman" panose="02020603050405020304" pitchFamily="18" charset="0"/>
                <a:cs typeface="Times New Roman" panose="02020603050405020304" pitchFamily="18" charset="0"/>
              </a:rPr>
              <a:t>2</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loss density (11 kW for the R75mm BLA and 41 kW for the R137mm)</a:t>
            </a:r>
          </a:p>
          <a:p>
            <a:pPr>
              <a:lnSpc>
                <a:spcPct val="100000"/>
              </a:lnSpc>
              <a:spcBef>
                <a:spcPts val="0"/>
              </a:spcBef>
            </a:pPr>
            <a:r>
              <a:rPr lang="en-US" sz="1200" dirty="0">
                <a:latin typeface="Times New Roman" panose="02020603050405020304" pitchFamily="18" charset="0"/>
                <a:cs typeface="Times New Roman" panose="02020603050405020304" pitchFamily="18" charset="0"/>
              </a:rPr>
              <a:t>HOM impedance analysis:</a:t>
            </a:r>
          </a:p>
          <a:p>
            <a:pPr lvl="1">
              <a:lnSpc>
                <a:spcPct val="100000"/>
              </a:lnSpc>
              <a:spcBef>
                <a:spcPts val="0"/>
              </a:spcBef>
            </a:pPr>
            <a:r>
              <a:rPr lang="en-US" sz="1200" dirty="0">
                <a:latin typeface="Times New Roman" panose="02020603050405020304" pitchFamily="18" charset="0"/>
                <a:cs typeface="Times New Roman" panose="02020603050405020304" pitchFamily="18" charset="0"/>
              </a:rPr>
              <a:t>Long range wake simulation with the model including BLAs and the taper using CST</a:t>
            </a:r>
          </a:p>
          <a:p>
            <a:pPr lvl="1">
              <a:lnSpc>
                <a:spcPct val="100000"/>
              </a:lnSpc>
              <a:spcBef>
                <a:spcPts val="0"/>
              </a:spcBef>
            </a:pPr>
            <a:r>
              <a:rPr lang="en-US" sz="1200" dirty="0">
                <a:latin typeface="Times New Roman" panose="02020603050405020304" pitchFamily="18" charset="0"/>
                <a:cs typeface="Times New Roman" panose="02020603050405020304" pitchFamily="18" charset="0"/>
              </a:rPr>
              <a:t>Baseline design meets the impedance goals (factor of 10 margin compared to threshold) for ESR</a:t>
            </a:r>
          </a:p>
          <a:p>
            <a:pPr lvl="1">
              <a:lnSpc>
                <a:spcPct val="100000"/>
              </a:lnSpc>
              <a:spcBef>
                <a:spcPts val="0"/>
              </a:spcBef>
            </a:pPr>
            <a:r>
              <a:rPr lang="en-US" sz="1200" dirty="0">
                <a:latin typeface="Times New Roman" panose="02020603050405020304" pitchFamily="18" charset="0"/>
                <a:cs typeface="Times New Roman" panose="02020603050405020304" pitchFamily="18" charset="0"/>
              </a:rPr>
              <a:t>No updates since the cavity string PDR, but planning more rounds of simulation after more proposed changes</a:t>
            </a:r>
          </a:p>
          <a:p>
            <a:pPr>
              <a:lnSpc>
                <a:spcPct val="100000"/>
              </a:lnSpc>
              <a:spcBef>
                <a:spcPts val="0"/>
              </a:spcBef>
            </a:pPr>
            <a:r>
              <a:rPr lang="en-US" sz="1200" dirty="0">
                <a:latin typeface="Times New Roman" panose="02020603050405020304" pitchFamily="18" charset="0"/>
                <a:cs typeface="Times New Roman" panose="02020603050405020304" pitchFamily="18" charset="0"/>
              </a:rPr>
              <a:t>HOM power flow:</a:t>
            </a:r>
          </a:p>
          <a:p>
            <a:pPr lvl="1">
              <a:lnSpc>
                <a:spcPct val="100000"/>
              </a:lnSpc>
              <a:spcBef>
                <a:spcPts val="0"/>
              </a:spcBef>
            </a:pPr>
            <a:r>
              <a:rPr lang="en-US" sz="1200" dirty="0">
                <a:latin typeface="Times New Roman" panose="02020603050405020304" pitchFamily="18" charset="0"/>
                <a:cs typeface="Times New Roman" panose="02020603050405020304" pitchFamily="18" charset="0"/>
              </a:rPr>
              <a:t>Short range wake simulation with BLAs and FPCs using CST</a:t>
            </a:r>
          </a:p>
          <a:p>
            <a:pPr lvl="1">
              <a:lnSpc>
                <a:spcPct val="100000"/>
              </a:lnSpc>
              <a:spcBef>
                <a:spcPts val="0"/>
              </a:spcBef>
            </a:pPr>
            <a:r>
              <a:rPr lang="en-US" sz="1200" dirty="0">
                <a:latin typeface="Times New Roman" panose="02020603050405020304" pitchFamily="18" charset="0"/>
                <a:cs typeface="Times New Roman" panose="02020603050405020304" pitchFamily="18" charset="0"/>
              </a:rPr>
              <a:t>For the worst case in the baseline design, total HOM power per cavity is ~61 kW</a:t>
            </a:r>
          </a:p>
          <a:p>
            <a:pPr lvl="1">
              <a:lnSpc>
                <a:spcPct val="100000"/>
              </a:lnSpc>
              <a:spcBef>
                <a:spcPts val="0"/>
              </a:spcBef>
            </a:pPr>
            <a:r>
              <a:rPr lang="en-US" sz="1200" dirty="0">
                <a:latin typeface="Times New Roman" panose="02020603050405020304" pitchFamily="18" charset="0"/>
                <a:cs typeface="Times New Roman" panose="02020603050405020304" pitchFamily="18" charset="0"/>
              </a:rPr>
              <a:t>The small BLA has significant self heating ( ~15 kW for the 12cm long without the cavity)</a:t>
            </a:r>
          </a:p>
          <a:p>
            <a:pPr lvl="1">
              <a:lnSpc>
                <a:spcPct val="100000"/>
              </a:lnSpc>
              <a:spcBef>
                <a:spcPts val="0"/>
              </a:spcBef>
            </a:pPr>
            <a:r>
              <a:rPr lang="en-US" sz="1200" dirty="0">
                <a:latin typeface="Times New Roman" panose="02020603050405020304" pitchFamily="18" charset="0"/>
                <a:cs typeface="Times New Roman" panose="02020603050405020304" pitchFamily="18" charset="0"/>
              </a:rPr>
              <a:t>~26.5 kW maximum power in the R75mm BLA for the baseline (~</a:t>
            </a:r>
            <a:r>
              <a:rPr lang="en-US" sz="1200" dirty="0">
                <a:solidFill>
                  <a:srgbClr val="FF0000"/>
                </a:solidFill>
                <a:latin typeface="Times New Roman" panose="02020603050405020304" pitchFamily="18" charset="0"/>
                <a:cs typeface="Times New Roman" panose="02020603050405020304" pitchFamily="18" charset="0"/>
              </a:rPr>
              <a:t>0.47W/mm</a:t>
            </a:r>
            <a:r>
              <a:rPr lang="en-US" sz="1200" baseline="30000" dirty="0">
                <a:solidFill>
                  <a:srgbClr val="FF0000"/>
                </a:solidFill>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a:t>
            </a:r>
          </a:p>
          <a:p>
            <a:pPr lvl="1">
              <a:lnSpc>
                <a:spcPct val="100000"/>
              </a:lnSpc>
              <a:spcBef>
                <a:spcPts val="0"/>
              </a:spcBef>
            </a:pPr>
            <a:r>
              <a:rPr lang="en-US" sz="1200" dirty="0">
                <a:latin typeface="Times New Roman" panose="02020603050405020304" pitchFamily="18" charset="0"/>
                <a:cs typeface="Times New Roman" panose="02020603050405020304" pitchFamily="18" charset="0"/>
              </a:rPr>
              <a:t>For the longer 24cm small BLA design, the loss density goes down to </a:t>
            </a:r>
            <a:r>
              <a:rPr lang="en-US" sz="1200" dirty="0">
                <a:solidFill>
                  <a:srgbClr val="FF0000"/>
                </a:solidFill>
                <a:latin typeface="Times New Roman" panose="02020603050405020304" pitchFamily="18" charset="0"/>
                <a:cs typeface="Times New Roman" panose="02020603050405020304" pitchFamily="18" charset="0"/>
              </a:rPr>
              <a:t>~0.34W/mm</a:t>
            </a:r>
            <a:r>
              <a:rPr lang="en-US" sz="1200" baseline="30000" dirty="0">
                <a:solidFill>
                  <a:srgbClr val="FF0000"/>
                </a:solidFill>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while the total HOM loss per cavity is ~71kW</a:t>
            </a:r>
          </a:p>
        </p:txBody>
      </p:sp>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grpSp>
        <p:nvGrpSpPr>
          <p:cNvPr id="6" name="Group 5"/>
          <p:cNvGrpSpPr/>
          <p:nvPr/>
        </p:nvGrpSpPr>
        <p:grpSpPr>
          <a:xfrm>
            <a:off x="5491250" y="966055"/>
            <a:ext cx="3731926" cy="2431600"/>
            <a:chOff x="5412073" y="361499"/>
            <a:chExt cx="3731926" cy="2431600"/>
          </a:xfrm>
        </p:grpSpPr>
        <p:pic>
          <p:nvPicPr>
            <p:cNvPr id="7" name="Picture 6"/>
            <p:cNvPicPr>
              <a:picLocks noChangeAspect="1"/>
            </p:cNvPicPr>
            <p:nvPr/>
          </p:nvPicPr>
          <p:blipFill>
            <a:blip r:embed="rId2"/>
            <a:stretch>
              <a:fillRect/>
            </a:stretch>
          </p:blipFill>
          <p:spPr>
            <a:xfrm>
              <a:off x="5599389" y="365127"/>
              <a:ext cx="3327394" cy="2427972"/>
            </a:xfrm>
            <a:prstGeom prst="rect">
              <a:avLst/>
            </a:prstGeom>
          </p:spPr>
        </p:pic>
        <p:sp>
          <p:nvSpPr>
            <p:cNvPr id="8" name="TextBox 7"/>
            <p:cNvSpPr txBox="1"/>
            <p:nvPr/>
          </p:nvSpPr>
          <p:spPr>
            <a:xfrm>
              <a:off x="6690023" y="1215290"/>
              <a:ext cx="676788" cy="276999"/>
            </a:xfrm>
            <a:prstGeom prst="rect">
              <a:avLst/>
            </a:prstGeom>
            <a:noFill/>
          </p:spPr>
          <p:txBody>
            <a:bodyPr wrap="none" rtlCol="0">
              <a:spAutoFit/>
            </a:bodyPr>
            <a:lstStyle/>
            <a:p>
              <a:r>
                <a:rPr lang="en-US" sz="1200" dirty="0" smtClean="0">
                  <a:solidFill>
                    <a:srgbClr val="FF0000"/>
                  </a:solidFill>
                  <a:latin typeface="Times New Roman" panose="02020603050405020304" pitchFamily="18" charset="0"/>
                  <a:cs typeface="Times New Roman" panose="02020603050405020304" pitchFamily="18" charset="0"/>
                </a:rPr>
                <a:t>32.7kW</a:t>
              </a:r>
              <a:endParaRPr lang="en-US" sz="1200" dirty="0">
                <a:solidFill>
                  <a:srgbClr val="FF0000"/>
                </a:solidFill>
                <a:latin typeface="Times New Roman" panose="02020603050405020304" pitchFamily="18" charset="0"/>
                <a:cs typeface="Times New Roman" panose="02020603050405020304" pitchFamily="18" charset="0"/>
              </a:endParaRPr>
            </a:p>
          </p:txBody>
        </p:sp>
        <p:cxnSp>
          <p:nvCxnSpPr>
            <p:cNvPr id="9" name="Straight Arrow Connector 8"/>
            <p:cNvCxnSpPr>
              <a:stCxn id="8" idx="2"/>
            </p:cNvCxnSpPr>
            <p:nvPr/>
          </p:nvCxnSpPr>
          <p:spPr>
            <a:xfrm flipH="1">
              <a:off x="6832913" y="1492289"/>
              <a:ext cx="195504" cy="1791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153281" y="1042174"/>
              <a:ext cx="773503" cy="276999"/>
            </a:xfrm>
            <a:prstGeom prst="rect">
              <a:avLst/>
            </a:prstGeom>
            <a:noFill/>
          </p:spPr>
          <p:txBody>
            <a:bodyPr wrap="square" rtlCol="0">
              <a:spAutoFit/>
            </a:bodyPr>
            <a:lstStyle/>
            <a:p>
              <a:r>
                <a:rPr lang="en-US" sz="1200" dirty="0" smtClean="0">
                  <a:solidFill>
                    <a:srgbClr val="FF0000"/>
                  </a:solidFill>
                  <a:latin typeface="Times New Roman" panose="02020603050405020304" pitchFamily="18" charset="0"/>
                  <a:cs typeface="Times New Roman" panose="02020603050405020304" pitchFamily="18" charset="0"/>
                </a:rPr>
                <a:t>18.7kW</a:t>
              </a:r>
              <a:endParaRPr lang="en-US" sz="1200" dirty="0">
                <a:solidFill>
                  <a:srgbClr val="FF0000"/>
                </a:solidFill>
                <a:latin typeface="Times New Roman" panose="02020603050405020304" pitchFamily="18" charset="0"/>
                <a:cs typeface="Times New Roman" panose="02020603050405020304" pitchFamily="18" charset="0"/>
              </a:endParaRPr>
            </a:p>
          </p:txBody>
        </p:sp>
        <p:cxnSp>
          <p:nvCxnSpPr>
            <p:cNvPr id="11" name="Straight Arrow Connector 10"/>
            <p:cNvCxnSpPr>
              <a:stCxn id="10" idx="2"/>
            </p:cNvCxnSpPr>
            <p:nvPr/>
          </p:nvCxnSpPr>
          <p:spPr>
            <a:xfrm flipH="1">
              <a:off x="8520101" y="1319173"/>
              <a:ext cx="19932" cy="1947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12073" y="1448365"/>
              <a:ext cx="643184" cy="276999"/>
            </a:xfrm>
            <a:prstGeom prst="rect">
              <a:avLst/>
            </a:prstGeom>
            <a:noFill/>
          </p:spPr>
          <p:txBody>
            <a:bodyPr wrap="square" rtlCol="0">
              <a:spAutoFit/>
            </a:bodyPr>
            <a:lstStyle/>
            <a:p>
              <a:r>
                <a:rPr lang="en-US" sz="1200" dirty="0" smtClean="0">
                  <a:solidFill>
                    <a:srgbClr val="FF0000"/>
                  </a:solidFill>
                  <a:latin typeface="Times New Roman" panose="02020603050405020304" pitchFamily="18" charset="0"/>
                  <a:cs typeface="Times New Roman" panose="02020603050405020304" pitchFamily="18" charset="0"/>
                </a:rPr>
                <a:t>7.8kW</a:t>
              </a:r>
              <a:endParaRPr lang="en-US" sz="1200" dirty="0">
                <a:solidFill>
                  <a:srgbClr val="FF0000"/>
                </a:solidFill>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flipH="1">
              <a:off x="5456500" y="1828064"/>
              <a:ext cx="272157" cy="320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520100" y="1676955"/>
              <a:ext cx="623899" cy="276999"/>
            </a:xfrm>
            <a:prstGeom prst="rect">
              <a:avLst/>
            </a:prstGeom>
            <a:noFill/>
          </p:spPr>
          <p:txBody>
            <a:bodyPr wrap="square" rtlCol="0">
              <a:spAutoFit/>
            </a:bodyPr>
            <a:lstStyle/>
            <a:p>
              <a:r>
                <a:rPr lang="en-US" sz="1200" dirty="0" smtClean="0">
                  <a:solidFill>
                    <a:srgbClr val="FF0000"/>
                  </a:solidFill>
                  <a:latin typeface="Times New Roman" panose="02020603050405020304" pitchFamily="18" charset="0"/>
                  <a:cs typeface="Times New Roman" panose="02020603050405020304" pitchFamily="18" charset="0"/>
                </a:rPr>
                <a:t>1.7kW</a:t>
              </a:r>
              <a:endParaRPr lang="en-US" sz="1200" dirty="0">
                <a:solidFill>
                  <a:srgbClr val="FF0000"/>
                </a:solidFill>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V="1">
              <a:off x="8649338" y="1501267"/>
              <a:ext cx="327479" cy="577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620450" y="361499"/>
              <a:ext cx="2465290" cy="523220"/>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HOM </a:t>
              </a:r>
              <a:r>
                <a:rPr lang="en-US" sz="1400" dirty="0" smtClean="0">
                  <a:latin typeface="Times New Roman" panose="02020603050405020304" pitchFamily="18" charset="0"/>
                  <a:cs typeface="Times New Roman" panose="02020603050405020304" pitchFamily="18" charset="0"/>
                </a:rPr>
                <a:t>loss power flow, baseline</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7mm 27.6nC </a:t>
              </a:r>
              <a:r>
                <a:rPr lang="en-US" sz="1400" dirty="0" smtClean="0">
                  <a:latin typeface="Times New Roman" panose="02020603050405020304" pitchFamily="18" charset="0"/>
                  <a:cs typeface="Times New Roman" panose="02020603050405020304" pitchFamily="18" charset="0"/>
                </a:rPr>
                <a:t>bunches, 2.5A</a:t>
              </a:r>
              <a:endParaRPr lang="en-US" sz="1400" dirty="0">
                <a:latin typeface="Times New Roman" panose="02020603050405020304" pitchFamily="18" charset="0"/>
                <a:cs typeface="Times New Roman" panose="02020603050405020304" pitchFamily="18" charset="0"/>
              </a:endParaRPr>
            </a:p>
          </p:txBody>
        </p:sp>
      </p:grpSp>
      <p:sp>
        <p:nvSpPr>
          <p:cNvPr id="17" name="TextBox 16"/>
          <p:cNvSpPr txBox="1"/>
          <p:nvPr/>
        </p:nvSpPr>
        <p:spPr>
          <a:xfrm>
            <a:off x="5966384" y="3406830"/>
            <a:ext cx="2443298" cy="276999"/>
          </a:xfrm>
          <a:prstGeom prst="rect">
            <a:avLst/>
          </a:prstGeom>
          <a:no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Baseline with 12cm long small BLA</a:t>
            </a:r>
            <a:endParaRPr lang="en-US" sz="1200" dirty="0">
              <a:latin typeface="Times New Roman" panose="02020603050405020304" pitchFamily="18" charset="0"/>
              <a:cs typeface="Times New Roman" panose="02020603050405020304" pitchFamily="18" charset="0"/>
            </a:endParaRPr>
          </a:p>
        </p:txBody>
      </p:sp>
      <p:grpSp>
        <p:nvGrpSpPr>
          <p:cNvPr id="18" name="Group 17"/>
          <p:cNvGrpSpPr>
            <a:grpSpLocks noChangeAspect="1"/>
          </p:cNvGrpSpPr>
          <p:nvPr/>
        </p:nvGrpSpPr>
        <p:grpSpPr>
          <a:xfrm>
            <a:off x="308919" y="5073772"/>
            <a:ext cx="8290358" cy="1146635"/>
            <a:chOff x="1474332" y="4855595"/>
            <a:chExt cx="7402108" cy="1023782"/>
          </a:xfrm>
        </p:grpSpPr>
        <p:cxnSp>
          <p:nvCxnSpPr>
            <p:cNvPr id="19" name="Straight Arrow Connector 18"/>
            <p:cNvCxnSpPr/>
            <p:nvPr/>
          </p:nvCxnSpPr>
          <p:spPr>
            <a:xfrm>
              <a:off x="7608724" y="5252979"/>
              <a:ext cx="1267716" cy="0"/>
            </a:xfrm>
            <a:prstGeom prst="straightConnector1">
              <a:avLst/>
            </a:prstGeom>
            <a:noFill/>
            <a:ln w="25400" cap="flat" cmpd="sng" algn="ctr">
              <a:solidFill>
                <a:srgbClr val="4472C4"/>
              </a:solidFill>
              <a:prstDash val="solid"/>
              <a:miter lim="800000"/>
              <a:headEnd type="none" w="lg" len="lg"/>
              <a:tailEnd type="stealth" w="lg" len="lg"/>
            </a:ln>
            <a:effectLst/>
          </p:spPr>
        </p:cxnSp>
        <p:sp>
          <p:nvSpPr>
            <p:cNvPr id="20" name="TextBox 19"/>
            <p:cNvSpPr txBox="1"/>
            <p:nvPr/>
          </p:nvSpPr>
          <p:spPr>
            <a:xfrm>
              <a:off x="7729060" y="4979256"/>
              <a:ext cx="1012182" cy="2473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Beam direction</a:t>
              </a:r>
            </a:p>
          </p:txBody>
        </p:sp>
        <p:grpSp>
          <p:nvGrpSpPr>
            <p:cNvPr id="21" name="Group 20"/>
            <p:cNvGrpSpPr/>
            <p:nvPr/>
          </p:nvGrpSpPr>
          <p:grpSpPr>
            <a:xfrm>
              <a:off x="1474332" y="4855595"/>
              <a:ext cx="6322008" cy="1023782"/>
              <a:chOff x="1474332" y="5033336"/>
              <a:chExt cx="6106270" cy="864306"/>
            </a:xfrm>
          </p:grpSpPr>
          <p:pic>
            <p:nvPicPr>
              <p:cNvPr id="22" name="Picture 21"/>
              <p:cNvPicPr>
                <a:picLocks noChangeAspect="1"/>
              </p:cNvPicPr>
              <p:nvPr/>
            </p:nvPicPr>
            <p:blipFill>
              <a:blip r:embed="rId3"/>
              <a:stretch>
                <a:fillRect/>
              </a:stretch>
            </p:blipFill>
            <p:spPr>
              <a:xfrm flipV="1">
                <a:off x="2161215" y="5295251"/>
                <a:ext cx="4918166" cy="576040"/>
              </a:xfrm>
              <a:prstGeom prst="rect">
                <a:avLst/>
              </a:prstGeom>
            </p:spPr>
          </p:pic>
          <p:sp>
            <p:nvSpPr>
              <p:cNvPr id="23" name="TextBox 22"/>
              <p:cNvSpPr txBox="1"/>
              <p:nvPr/>
            </p:nvSpPr>
            <p:spPr>
              <a:xfrm>
                <a:off x="2992568" y="5033337"/>
                <a:ext cx="583654" cy="20879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29.7kW</a:t>
                </a:r>
              </a:p>
            </p:txBody>
          </p:sp>
          <p:cxnSp>
            <p:nvCxnSpPr>
              <p:cNvPr id="24" name="Straight Arrow Connector 23"/>
              <p:cNvCxnSpPr/>
              <p:nvPr/>
            </p:nvCxnSpPr>
            <p:spPr>
              <a:xfrm>
                <a:off x="1581508" y="5568993"/>
                <a:ext cx="708454" cy="0"/>
              </a:xfrm>
              <a:prstGeom prst="straightConnector1">
                <a:avLst/>
              </a:prstGeom>
              <a:noFill/>
              <a:ln w="25400" cap="flat" cmpd="sng" algn="ctr">
                <a:solidFill>
                  <a:srgbClr val="FF0000"/>
                </a:solidFill>
                <a:prstDash val="solid"/>
                <a:miter lim="800000"/>
                <a:headEnd type="triangle" w="lg" len="lg"/>
                <a:tailEnd type="triangle" w="lg" len="lg"/>
              </a:ln>
              <a:effectLst/>
            </p:spPr>
          </p:cxnSp>
          <p:sp>
            <p:nvSpPr>
              <p:cNvPr id="25" name="TextBox 24"/>
              <p:cNvSpPr txBox="1"/>
              <p:nvPr/>
            </p:nvSpPr>
            <p:spPr>
              <a:xfrm>
                <a:off x="1996252" y="5673148"/>
                <a:ext cx="583654" cy="20879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19.8kW</a:t>
                </a:r>
              </a:p>
            </p:txBody>
          </p:sp>
          <p:sp>
            <p:nvSpPr>
              <p:cNvPr id="26" name="TextBox 25"/>
              <p:cNvSpPr txBox="1"/>
              <p:nvPr/>
            </p:nvSpPr>
            <p:spPr>
              <a:xfrm>
                <a:off x="1474332" y="5688847"/>
                <a:ext cx="517299" cy="20879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0.8kW</a:t>
                </a:r>
              </a:p>
            </p:txBody>
          </p:sp>
          <p:cxnSp>
            <p:nvCxnSpPr>
              <p:cNvPr id="27" name="Straight Arrow Connector 26"/>
              <p:cNvCxnSpPr/>
              <p:nvPr/>
            </p:nvCxnSpPr>
            <p:spPr>
              <a:xfrm flipH="1" flipV="1">
                <a:off x="3513157" y="5169919"/>
                <a:ext cx="252697" cy="397801"/>
              </a:xfrm>
              <a:prstGeom prst="straightConnector1">
                <a:avLst/>
              </a:prstGeom>
              <a:noFill/>
              <a:ln w="25400" cap="flat" cmpd="sng" algn="ctr">
                <a:solidFill>
                  <a:srgbClr val="70AD47">
                    <a:lumMod val="50000"/>
                  </a:srgbClr>
                </a:solidFill>
                <a:prstDash val="solid"/>
                <a:miter lim="800000"/>
                <a:tailEnd type="triangle" w="lg" len="lg"/>
              </a:ln>
              <a:effectLst/>
            </p:spPr>
          </p:cxnSp>
          <p:cxnSp>
            <p:nvCxnSpPr>
              <p:cNvPr id="29" name="Straight Arrow Connector 28"/>
              <p:cNvCxnSpPr>
                <a:endCxn id="34" idx="2"/>
              </p:cNvCxnSpPr>
              <p:nvPr/>
            </p:nvCxnSpPr>
            <p:spPr>
              <a:xfrm flipV="1">
                <a:off x="4744390" y="5242131"/>
                <a:ext cx="238350" cy="266995"/>
              </a:xfrm>
              <a:prstGeom prst="straightConnector1">
                <a:avLst/>
              </a:prstGeom>
              <a:noFill/>
              <a:ln w="25400" cap="flat" cmpd="sng" algn="ctr">
                <a:solidFill>
                  <a:srgbClr val="70AD47">
                    <a:lumMod val="50000"/>
                  </a:srgbClr>
                </a:solidFill>
                <a:prstDash val="solid"/>
                <a:miter lim="800000"/>
                <a:tailEnd type="triangle" w="lg" len="lg"/>
              </a:ln>
              <a:effectLst/>
            </p:spPr>
          </p:cxnSp>
          <p:cxnSp>
            <p:nvCxnSpPr>
              <p:cNvPr id="30" name="Straight Arrow Connector 29"/>
              <p:cNvCxnSpPr/>
              <p:nvPr/>
            </p:nvCxnSpPr>
            <p:spPr>
              <a:xfrm>
                <a:off x="6642721" y="5584106"/>
                <a:ext cx="708454" cy="0"/>
              </a:xfrm>
              <a:prstGeom prst="straightConnector1">
                <a:avLst/>
              </a:prstGeom>
              <a:noFill/>
              <a:ln w="25400" cap="flat" cmpd="sng" algn="ctr">
                <a:solidFill>
                  <a:srgbClr val="FF0000"/>
                </a:solidFill>
                <a:prstDash val="solid"/>
                <a:miter lim="800000"/>
                <a:headEnd type="triangle" w="lg" len="lg"/>
                <a:tailEnd type="triangle" w="lg" len="lg"/>
              </a:ln>
              <a:effectLst/>
            </p:spPr>
          </p:cxnSp>
          <p:sp>
            <p:nvSpPr>
              <p:cNvPr id="31" name="TextBox 30"/>
              <p:cNvSpPr txBox="1"/>
              <p:nvPr/>
            </p:nvSpPr>
            <p:spPr>
              <a:xfrm>
                <a:off x="6996948" y="5660406"/>
                <a:ext cx="583654" cy="20879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19.8kW</a:t>
                </a:r>
              </a:p>
            </p:txBody>
          </p:sp>
          <p:sp>
            <p:nvSpPr>
              <p:cNvPr id="32" name="TextBox 31"/>
              <p:cNvSpPr txBox="1"/>
              <p:nvPr/>
            </p:nvSpPr>
            <p:spPr>
              <a:xfrm>
                <a:off x="6320754" y="5660405"/>
                <a:ext cx="517299" cy="20879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0.8kW</a:t>
                </a:r>
              </a:p>
            </p:txBody>
          </p:sp>
          <p:sp>
            <p:nvSpPr>
              <p:cNvPr id="34" name="TextBox 33"/>
              <p:cNvSpPr txBox="1"/>
              <p:nvPr/>
            </p:nvSpPr>
            <p:spPr>
              <a:xfrm>
                <a:off x="4690912" y="5033336"/>
                <a:ext cx="583654" cy="20879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37.8kW</a:t>
                </a:r>
              </a:p>
            </p:txBody>
          </p:sp>
        </p:grpSp>
      </p:grpSp>
      <p:sp>
        <p:nvSpPr>
          <p:cNvPr id="35" name="TextBox 34"/>
          <p:cNvSpPr txBox="1"/>
          <p:nvPr/>
        </p:nvSpPr>
        <p:spPr>
          <a:xfrm>
            <a:off x="2464526" y="6185454"/>
            <a:ext cx="3933088" cy="276999"/>
          </a:xfrm>
          <a:prstGeom prst="rect">
            <a:avLst/>
          </a:prstGeom>
          <a:noFill/>
        </p:spPr>
        <p:txBody>
          <a:bodyPr wrap="square" rtlCol="0">
            <a:spAutoFit/>
          </a:bodyPr>
          <a:lstStyle/>
          <a:p>
            <a:r>
              <a:rPr lang="en-US" sz="1200" dirty="0" smtClean="0">
                <a:latin typeface="Times New Roman" panose="02020603050405020304" pitchFamily="18" charset="0"/>
                <a:cs typeface="Times New Roman" panose="02020603050405020304" pitchFamily="18" charset="0"/>
              </a:rPr>
              <a:t>HOM power flow with 24cm long small BLA</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2178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Contents from large groups of colleagues from different teams</a:t>
            </a:r>
          </a:p>
          <a:p>
            <a:r>
              <a:rPr lang="en-US" dirty="0" smtClean="0">
                <a:latin typeface="Times New Roman" panose="02020603050405020304" pitchFamily="18" charset="0"/>
                <a:cs typeface="Times New Roman" panose="02020603050405020304" pitchFamily="18" charset="0"/>
              </a:rPr>
              <a:t>FCC-</a:t>
            </a:r>
            <a:r>
              <a:rPr lang="en-US" dirty="0" err="1" smtClean="0">
                <a:latin typeface="Times New Roman" panose="02020603050405020304" pitchFamily="18" charset="0"/>
                <a:cs typeface="Times New Roman" panose="02020603050405020304" pitchFamily="18" charset="0"/>
              </a:rPr>
              <a:t>ee</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team especially F. </a:t>
            </a:r>
            <a:r>
              <a:rPr lang="en-US" dirty="0" err="1" smtClean="0">
                <a:latin typeface="Times New Roman" panose="02020603050405020304" pitchFamily="18" charset="0"/>
                <a:cs typeface="Times New Roman" panose="02020603050405020304" pitchFamily="18" charset="0"/>
              </a:rPr>
              <a:t>Peauger</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CEPC team especially J. Gao and J. </a:t>
            </a:r>
            <a:r>
              <a:rPr lang="en-US" dirty="0" err="1" smtClean="0">
                <a:latin typeface="Times New Roman" panose="02020603050405020304" pitchFamily="18" charset="0"/>
                <a:cs typeface="Times New Roman" panose="02020603050405020304" pitchFamily="18" charset="0"/>
              </a:rPr>
              <a:t>Zhai</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EIC team from both BNL and </a:t>
            </a:r>
            <a:r>
              <a:rPr lang="en-US" dirty="0" err="1" smtClean="0">
                <a:latin typeface="Times New Roman" panose="02020603050405020304" pitchFamily="18" charset="0"/>
                <a:cs typeface="Times New Roman" panose="02020603050405020304" pitchFamily="18" charset="0"/>
              </a:rPr>
              <a:t>JLab</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All the systems development evolving quickly </a:t>
            </a:r>
          </a:p>
          <a:p>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10693364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EIC: ESR BLA Development</a:t>
            </a:r>
            <a:endParaRPr lang="en-US" dirty="0"/>
          </a:p>
        </p:txBody>
      </p:sp>
      <p:sp>
        <p:nvSpPr>
          <p:cNvPr id="3" name="Content Placeholder 2"/>
          <p:cNvSpPr>
            <a:spLocks noGrp="1"/>
          </p:cNvSpPr>
          <p:nvPr>
            <p:ph idx="1"/>
          </p:nvPr>
        </p:nvSpPr>
        <p:spPr>
          <a:xfrm>
            <a:off x="276481" y="819921"/>
            <a:ext cx="4131288" cy="3649488"/>
          </a:xfrm>
        </p:spPr>
        <p:txBody>
          <a:bodyPr>
            <a:noAutofit/>
          </a:bodyPr>
          <a:lstStyle/>
          <a:p>
            <a:pPr lvl="0">
              <a:lnSpc>
                <a:spcPct val="100000"/>
              </a:lnSpc>
              <a:spcBef>
                <a:spcPts val="0"/>
              </a:spcBef>
            </a:pPr>
            <a:r>
              <a:rPr lang="en-US" sz="1400" dirty="0">
                <a:solidFill>
                  <a:prstClr val="black"/>
                </a:solidFill>
                <a:latin typeface="Times New Roman" panose="02020603050405020304" pitchFamily="18" charset="0"/>
                <a:cs typeface="Times New Roman" panose="02020603050405020304" pitchFamily="18" charset="0"/>
              </a:rPr>
              <a:t>Shrink fit </a:t>
            </a:r>
            <a:r>
              <a:rPr lang="en-US" sz="1400" dirty="0" err="1">
                <a:solidFill>
                  <a:prstClr val="black"/>
                </a:solidFill>
                <a:latin typeface="Times New Roman" panose="02020603050405020304" pitchFamily="18" charset="0"/>
                <a:cs typeface="Times New Roman" panose="02020603050405020304" pitchFamily="18" charset="0"/>
              </a:rPr>
              <a:t>SiC</a:t>
            </a:r>
            <a:r>
              <a:rPr lang="en-US" sz="1400" dirty="0">
                <a:solidFill>
                  <a:prstClr val="black"/>
                </a:solidFill>
                <a:latin typeface="Times New Roman" panose="02020603050405020304" pitchFamily="18" charset="0"/>
                <a:cs typeface="Times New Roman" panose="02020603050405020304" pitchFamily="18" charset="0"/>
              </a:rPr>
              <a:t> cylinder BLA design (APS-U style), currently choosing </a:t>
            </a:r>
            <a:r>
              <a:rPr lang="en-US" sz="1400" dirty="0" err="1">
                <a:solidFill>
                  <a:prstClr val="black"/>
                </a:solidFill>
                <a:latin typeface="Times New Roman" panose="02020603050405020304" pitchFamily="18" charset="0"/>
                <a:cs typeface="Times New Roman" panose="02020603050405020304" pitchFamily="18" charset="0"/>
              </a:rPr>
              <a:t>Coortek</a:t>
            </a:r>
            <a:r>
              <a:rPr lang="en-US" sz="1400" dirty="0">
                <a:solidFill>
                  <a:prstClr val="black"/>
                </a:solidFill>
                <a:latin typeface="Times New Roman" panose="02020603050405020304" pitchFamily="18" charset="0"/>
                <a:cs typeface="Times New Roman" panose="02020603050405020304" pitchFamily="18" charset="0"/>
              </a:rPr>
              <a:t> SC-35 as the absorber </a:t>
            </a:r>
          </a:p>
          <a:p>
            <a:pPr lvl="0">
              <a:lnSpc>
                <a:spcPct val="100000"/>
              </a:lnSpc>
              <a:spcBef>
                <a:spcPts val="0"/>
              </a:spcBef>
            </a:pPr>
            <a:r>
              <a:rPr lang="en-US" sz="1400" dirty="0">
                <a:solidFill>
                  <a:prstClr val="black"/>
                </a:solidFill>
                <a:latin typeface="Times New Roman" panose="02020603050405020304" pitchFamily="18" charset="0"/>
                <a:cs typeface="Times New Roman" panose="02020603050405020304" pitchFamily="18" charset="0"/>
              </a:rPr>
              <a:t>An R154mm prototype developed at BNL under LDRD program</a:t>
            </a:r>
          </a:p>
          <a:p>
            <a:pPr lvl="1">
              <a:lnSpc>
                <a:spcPct val="100000"/>
              </a:lnSpc>
              <a:spcBef>
                <a:spcPts val="0"/>
              </a:spcBef>
            </a:pPr>
            <a:r>
              <a:rPr lang="en-US" sz="1400" dirty="0">
                <a:solidFill>
                  <a:prstClr val="black"/>
                </a:solidFill>
                <a:latin typeface="Times New Roman" panose="02020603050405020304" pitchFamily="18" charset="0"/>
                <a:cs typeface="Times New Roman" panose="02020603050405020304" pitchFamily="18" charset="0"/>
              </a:rPr>
              <a:t>Under high power test at BNL, currently already tested up to 70kW (~0.3W/mm</a:t>
            </a:r>
            <a:r>
              <a:rPr lang="en-US" sz="1400" baseline="30000" dirty="0">
                <a:solidFill>
                  <a:prstClr val="black"/>
                </a:solidFill>
                <a:latin typeface="Times New Roman" panose="02020603050405020304" pitchFamily="18" charset="0"/>
                <a:cs typeface="Times New Roman" panose="02020603050405020304" pitchFamily="18" charset="0"/>
              </a:rPr>
              <a:t>2</a:t>
            </a:r>
            <a:r>
              <a:rPr lang="en-US" sz="1400" dirty="0">
                <a:solidFill>
                  <a:prstClr val="black"/>
                </a:solidFill>
                <a:latin typeface="Times New Roman" panose="02020603050405020304" pitchFamily="18" charset="0"/>
                <a:cs typeface="Times New Roman" panose="02020603050405020304" pitchFamily="18" charset="0"/>
              </a:rPr>
              <a:t>)</a:t>
            </a:r>
          </a:p>
          <a:p>
            <a:pPr lvl="0">
              <a:lnSpc>
                <a:spcPct val="100000"/>
              </a:lnSpc>
              <a:spcBef>
                <a:spcPts val="0"/>
              </a:spcBef>
            </a:pPr>
            <a:r>
              <a:rPr lang="en-US" sz="1400" dirty="0" smtClean="0">
                <a:solidFill>
                  <a:prstClr val="black"/>
                </a:solidFill>
                <a:latin typeface="Times New Roman" panose="02020603050405020304" pitchFamily="18" charset="0"/>
                <a:cs typeface="Times New Roman" panose="02020603050405020304" pitchFamily="18" charset="0"/>
              </a:rPr>
              <a:t>BLA </a:t>
            </a:r>
            <a:r>
              <a:rPr lang="en-US" sz="1400" dirty="0">
                <a:solidFill>
                  <a:prstClr val="black"/>
                </a:solidFill>
                <a:latin typeface="Times New Roman" panose="02020603050405020304" pitchFamily="18" charset="0"/>
                <a:cs typeface="Times New Roman" panose="02020603050405020304" pitchFamily="18" charset="0"/>
              </a:rPr>
              <a:t>thermal analysis:</a:t>
            </a:r>
          </a:p>
          <a:p>
            <a:pPr lvl="1">
              <a:lnSpc>
                <a:spcPct val="100000"/>
              </a:lnSpc>
              <a:spcBef>
                <a:spcPts val="0"/>
              </a:spcBef>
            </a:pPr>
            <a:r>
              <a:rPr lang="en-US" sz="1400" dirty="0">
                <a:solidFill>
                  <a:prstClr val="black"/>
                </a:solidFill>
                <a:latin typeface="Times New Roman" panose="02020603050405020304" pitchFamily="18" charset="0"/>
                <a:cs typeface="Times New Roman" panose="02020603050405020304" pitchFamily="18" charset="0"/>
              </a:rPr>
              <a:t>The 12cm long R75mm BLA will have ~120C temperature rise from inlet water with 23 kW heat</a:t>
            </a:r>
          </a:p>
          <a:p>
            <a:pPr lvl="0">
              <a:lnSpc>
                <a:spcPct val="100000"/>
              </a:lnSpc>
              <a:spcBef>
                <a:spcPts val="0"/>
              </a:spcBef>
            </a:pPr>
            <a:r>
              <a:rPr lang="en-US" sz="1400" dirty="0">
                <a:solidFill>
                  <a:prstClr val="black"/>
                </a:solidFill>
                <a:latin typeface="Times New Roman" panose="02020603050405020304" pitchFamily="18" charset="0"/>
                <a:cs typeface="Times New Roman" panose="02020603050405020304" pitchFamily="18" charset="0"/>
              </a:rPr>
              <a:t>Possible BLA </a:t>
            </a:r>
            <a:r>
              <a:rPr lang="en-US" sz="1400" dirty="0" smtClean="0">
                <a:solidFill>
                  <a:prstClr val="black"/>
                </a:solidFill>
                <a:latin typeface="Times New Roman" panose="02020603050405020304" pitchFamily="18" charset="0"/>
                <a:cs typeface="Times New Roman" panose="02020603050405020304" pitchFamily="18" charset="0"/>
              </a:rPr>
              <a:t>optimizations</a:t>
            </a:r>
            <a:endParaRPr lang="en-US" sz="1400" dirty="0">
              <a:solidFill>
                <a:prstClr val="black"/>
              </a:solidFill>
              <a:latin typeface="Times New Roman" panose="02020603050405020304" pitchFamily="18" charset="0"/>
              <a:cs typeface="Times New Roman" panose="02020603050405020304" pitchFamily="18" charset="0"/>
            </a:endParaRPr>
          </a:p>
          <a:p>
            <a:pPr lvl="1">
              <a:lnSpc>
                <a:spcPct val="100000"/>
              </a:lnSpc>
              <a:spcBef>
                <a:spcPts val="0"/>
              </a:spcBef>
            </a:pPr>
            <a:r>
              <a:rPr lang="en-US" sz="1400" dirty="0">
                <a:solidFill>
                  <a:prstClr val="black"/>
                </a:solidFill>
                <a:latin typeface="Times New Roman" panose="02020603050405020304" pitchFamily="18" charset="0"/>
                <a:cs typeface="Times New Roman" panose="02020603050405020304" pitchFamily="18" charset="0"/>
              </a:rPr>
              <a:t>Geometry of the R75mm BLA </a:t>
            </a:r>
          </a:p>
          <a:p>
            <a:pPr lvl="1">
              <a:lnSpc>
                <a:spcPct val="100000"/>
              </a:lnSpc>
              <a:spcBef>
                <a:spcPts val="0"/>
              </a:spcBef>
            </a:pPr>
            <a:r>
              <a:rPr lang="en-US" sz="1400" dirty="0">
                <a:solidFill>
                  <a:prstClr val="black"/>
                </a:solidFill>
                <a:latin typeface="Times New Roman" panose="02020603050405020304" pitchFamily="18" charset="0"/>
                <a:cs typeface="Times New Roman" panose="02020603050405020304" pitchFamily="18" charset="0"/>
              </a:rPr>
              <a:t>New </a:t>
            </a:r>
            <a:r>
              <a:rPr lang="en-US" sz="1400" dirty="0" smtClean="0">
                <a:solidFill>
                  <a:prstClr val="black"/>
                </a:solidFill>
                <a:latin typeface="Times New Roman" panose="02020603050405020304" pitchFamily="18" charset="0"/>
                <a:cs typeface="Times New Roman" panose="02020603050405020304" pitchFamily="18" charset="0"/>
              </a:rPr>
              <a:t>material</a:t>
            </a:r>
          </a:p>
          <a:p>
            <a:pPr lvl="1">
              <a:lnSpc>
                <a:spcPct val="100000"/>
              </a:lnSpc>
              <a:spcBef>
                <a:spcPts val="0"/>
              </a:spcBef>
            </a:pPr>
            <a:r>
              <a:rPr lang="en-US" sz="1400" dirty="0" smtClean="0">
                <a:solidFill>
                  <a:prstClr val="black"/>
                </a:solidFill>
                <a:latin typeface="Times New Roman" panose="02020603050405020304" pitchFamily="18" charset="0"/>
                <a:cs typeface="Times New Roman" panose="02020603050405020304" pitchFamily="18" charset="0"/>
              </a:rPr>
              <a:t>Chilled water</a:t>
            </a:r>
            <a:endParaRPr lang="en-US" sz="1400" dirty="0">
              <a:solidFill>
                <a:prstClr val="black"/>
              </a:solidFill>
              <a:latin typeface="Times New Roman" panose="02020603050405020304" pitchFamily="18" charset="0"/>
              <a:cs typeface="Times New Roman" panose="02020603050405020304" pitchFamily="18" charset="0"/>
            </a:endParaRPr>
          </a:p>
          <a:p>
            <a:pPr>
              <a:lnSpc>
                <a:spcPct val="100000"/>
              </a:lnSpc>
              <a:spcBef>
                <a:spcPts val="0"/>
              </a:spcBef>
            </a:pPr>
            <a:endParaRPr lang="en-US" sz="14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pic>
        <p:nvPicPr>
          <p:cNvPr id="6" name="Picture 5">
            <a:extLst>
              <a:ext uri="{FF2B5EF4-FFF2-40B4-BE49-F238E27FC236}">
                <a16:creationId xmlns:a16="http://schemas.microsoft.com/office/drawing/2014/main" id="{E5153B9A-D3BC-1245-8CBC-B1179D11F583}"/>
              </a:ext>
            </a:extLst>
          </p:cNvPr>
          <p:cNvPicPr>
            <a:picLocks noChangeAspect="1"/>
          </p:cNvPicPr>
          <p:nvPr/>
        </p:nvPicPr>
        <p:blipFill rotWithShape="1">
          <a:blip r:embed="rId2">
            <a:extLst>
              <a:ext uri="{28A0092B-C50C-407E-A947-70E740481C1C}">
                <a14:useLocalDpi xmlns:a14="http://schemas.microsoft.com/office/drawing/2010/main" val="0"/>
              </a:ext>
            </a:extLst>
          </a:blip>
          <a:srcRect l="13011" r="16697" b="13364"/>
          <a:stretch/>
        </p:blipFill>
        <p:spPr>
          <a:xfrm>
            <a:off x="3876228" y="4675289"/>
            <a:ext cx="1493146" cy="1380286"/>
          </a:xfrm>
          <a:prstGeom prst="rect">
            <a:avLst/>
          </a:prstGeom>
        </p:spPr>
      </p:pic>
      <p:pic>
        <p:nvPicPr>
          <p:cNvPr id="7" name="Picture 6">
            <a:extLst>
              <a:ext uri="{FF2B5EF4-FFF2-40B4-BE49-F238E27FC236}">
                <a16:creationId xmlns:a16="http://schemas.microsoft.com/office/drawing/2014/main" id="{0F14A69D-67CF-204B-88DB-8E1FB656ED7A}"/>
              </a:ext>
            </a:extLst>
          </p:cNvPr>
          <p:cNvPicPr>
            <a:picLocks noChangeAspect="1"/>
          </p:cNvPicPr>
          <p:nvPr/>
        </p:nvPicPr>
        <p:blipFill rotWithShape="1">
          <a:blip r:embed="rId3">
            <a:extLst>
              <a:ext uri="{28A0092B-C50C-407E-A947-70E740481C1C}">
                <a14:useLocalDpi xmlns:a14="http://schemas.microsoft.com/office/drawing/2010/main" val="0"/>
              </a:ext>
            </a:extLst>
          </a:blip>
          <a:srcRect l="2233" t="39978" r="4576" b="5771"/>
          <a:stretch/>
        </p:blipFill>
        <p:spPr>
          <a:xfrm>
            <a:off x="393314" y="4675271"/>
            <a:ext cx="3188397" cy="1345520"/>
          </a:xfrm>
          <a:prstGeom prst="rect">
            <a:avLst/>
          </a:prstGeom>
        </p:spPr>
      </p:pic>
      <p:grpSp>
        <p:nvGrpSpPr>
          <p:cNvPr id="8" name="Group 7"/>
          <p:cNvGrpSpPr>
            <a:grpSpLocks noChangeAspect="1"/>
          </p:cNvGrpSpPr>
          <p:nvPr/>
        </p:nvGrpSpPr>
        <p:grpSpPr>
          <a:xfrm>
            <a:off x="4580708" y="966054"/>
            <a:ext cx="4390407" cy="2770132"/>
            <a:chOff x="21647352" y="19577272"/>
            <a:chExt cx="7628841" cy="4813425"/>
          </a:xfrm>
        </p:grpSpPr>
        <p:pic>
          <p:nvPicPr>
            <p:cNvPr id="9" name="Picture 8">
              <a:extLst>
                <a:ext uri="{FF2B5EF4-FFF2-40B4-BE49-F238E27FC236}">
                  <a16:creationId xmlns:a16="http://schemas.microsoft.com/office/drawing/2014/main" id="{2B62EE98-D0DC-B10F-F8D7-CCD6A288BC43}"/>
                </a:ext>
              </a:extLst>
            </p:cNvPr>
            <p:cNvPicPr>
              <a:picLocks noChangeAspect="1"/>
            </p:cNvPicPr>
            <p:nvPr/>
          </p:nvPicPr>
          <p:blipFill rotWithShape="1">
            <a:blip r:embed="rId4"/>
            <a:srcRect l="7500" t="26339" r="70833" b="26012"/>
            <a:stretch/>
          </p:blipFill>
          <p:spPr>
            <a:xfrm>
              <a:off x="22032259" y="19910137"/>
              <a:ext cx="7243934" cy="4480560"/>
            </a:xfrm>
            <a:prstGeom prst="rect">
              <a:avLst/>
            </a:prstGeom>
          </p:spPr>
        </p:pic>
        <p:cxnSp>
          <p:nvCxnSpPr>
            <p:cNvPr id="10" name="Straight Arrow Connector 9">
              <a:extLst>
                <a:ext uri="{FF2B5EF4-FFF2-40B4-BE49-F238E27FC236}">
                  <a16:creationId xmlns:a16="http://schemas.microsoft.com/office/drawing/2014/main" id="{BB981659-F1E5-B16F-33E1-5E3203513453}"/>
                </a:ext>
              </a:extLst>
            </p:cNvPr>
            <p:cNvCxnSpPr>
              <a:cxnSpLocks/>
            </p:cNvCxnSpPr>
            <p:nvPr/>
          </p:nvCxnSpPr>
          <p:spPr>
            <a:xfrm>
              <a:off x="22979778" y="19910137"/>
              <a:ext cx="0" cy="958678"/>
            </a:xfrm>
            <a:prstGeom prst="straightConnector1">
              <a:avLst/>
            </a:prstGeom>
            <a:noFill/>
            <a:ln w="28575" cap="flat" cmpd="sng" algn="ctr">
              <a:solidFill>
                <a:sysClr val="windowText" lastClr="000000"/>
              </a:solidFill>
              <a:prstDash val="solid"/>
              <a:miter lim="800000"/>
              <a:tailEnd type="triangle"/>
            </a:ln>
            <a:effectLst/>
          </p:spPr>
        </p:cxnSp>
        <p:sp>
          <p:nvSpPr>
            <p:cNvPr id="11" name="TextBox 10">
              <a:extLst>
                <a:ext uri="{FF2B5EF4-FFF2-40B4-BE49-F238E27FC236}">
                  <a16:creationId xmlns:a16="http://schemas.microsoft.com/office/drawing/2014/main" id="{C90B6727-4031-F5C1-0AEB-C8FFD998E155}"/>
                </a:ext>
              </a:extLst>
            </p:cNvPr>
            <p:cNvSpPr txBox="1"/>
            <p:nvPr/>
          </p:nvSpPr>
          <p:spPr>
            <a:xfrm>
              <a:off x="22252013" y="19577272"/>
              <a:ext cx="2262014" cy="43203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Inlet: 5 GPM @ 30 C</a:t>
              </a:r>
            </a:p>
          </p:txBody>
        </p:sp>
        <p:sp>
          <p:nvSpPr>
            <p:cNvPr id="12" name="TextBox 11">
              <a:extLst>
                <a:ext uri="{FF2B5EF4-FFF2-40B4-BE49-F238E27FC236}">
                  <a16:creationId xmlns:a16="http://schemas.microsoft.com/office/drawing/2014/main" id="{DF816184-C606-CAAD-B896-3284321E6AA2}"/>
                </a:ext>
              </a:extLst>
            </p:cNvPr>
            <p:cNvSpPr txBox="1"/>
            <p:nvPr/>
          </p:nvSpPr>
          <p:spPr>
            <a:xfrm>
              <a:off x="24834771" y="19722657"/>
              <a:ext cx="2579854" cy="43203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Outlet: 5 GPM @ 48.5 C</a:t>
              </a:r>
            </a:p>
          </p:txBody>
        </p:sp>
        <p:cxnSp>
          <p:nvCxnSpPr>
            <p:cNvPr id="13" name="Straight Arrow Connector 12">
              <a:extLst>
                <a:ext uri="{FF2B5EF4-FFF2-40B4-BE49-F238E27FC236}">
                  <a16:creationId xmlns:a16="http://schemas.microsoft.com/office/drawing/2014/main" id="{0EBC319B-B467-6539-7827-D2CD30D84030}"/>
                </a:ext>
              </a:extLst>
            </p:cNvPr>
            <p:cNvCxnSpPr>
              <a:cxnSpLocks/>
            </p:cNvCxnSpPr>
            <p:nvPr/>
          </p:nvCxnSpPr>
          <p:spPr>
            <a:xfrm flipV="1">
              <a:off x="25811415" y="20067192"/>
              <a:ext cx="0" cy="1066800"/>
            </a:xfrm>
            <a:prstGeom prst="straightConnector1">
              <a:avLst/>
            </a:prstGeom>
            <a:noFill/>
            <a:ln w="28575" cap="flat" cmpd="sng" algn="ctr">
              <a:solidFill>
                <a:sysClr val="windowText" lastClr="000000"/>
              </a:solidFill>
              <a:prstDash val="solid"/>
              <a:miter lim="800000"/>
              <a:tailEnd type="triangle"/>
            </a:ln>
            <a:effectLst/>
          </p:spPr>
        </p:cxnSp>
        <p:sp>
          <p:nvSpPr>
            <p:cNvPr id="14" name="TextBox 13">
              <a:extLst>
                <a:ext uri="{FF2B5EF4-FFF2-40B4-BE49-F238E27FC236}">
                  <a16:creationId xmlns:a16="http://schemas.microsoft.com/office/drawing/2014/main" id="{3EE40E3C-8C0F-A3DC-F9A5-8C3E99650E1A}"/>
                </a:ext>
              </a:extLst>
            </p:cNvPr>
            <p:cNvSpPr txBox="1"/>
            <p:nvPr/>
          </p:nvSpPr>
          <p:spPr>
            <a:xfrm>
              <a:off x="22979779" y="23760560"/>
              <a:ext cx="2632780" cy="62872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6 kW heat load on 1/4 model</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(23 kW total)</a:t>
              </a:r>
            </a:p>
          </p:txBody>
        </p:sp>
        <p:sp>
          <p:nvSpPr>
            <p:cNvPr id="15" name="Rectangle 14">
              <a:extLst>
                <a:ext uri="{FF2B5EF4-FFF2-40B4-BE49-F238E27FC236}">
                  <a16:creationId xmlns:a16="http://schemas.microsoft.com/office/drawing/2014/main" id="{9F44ABA4-546F-1EEE-7A9B-B1BC1777F31D}"/>
                </a:ext>
              </a:extLst>
            </p:cNvPr>
            <p:cNvSpPr/>
            <p:nvPr/>
          </p:nvSpPr>
          <p:spPr>
            <a:xfrm>
              <a:off x="21647352" y="22152939"/>
              <a:ext cx="2005401" cy="97208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1x10^4 W/K-m^2</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Conduction from </a:t>
              </a:r>
              <a:r>
                <a:rPr kumimoji="0" lang="en-US" altLang="en-US" sz="10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SiC</a:t>
              </a:r>
              <a:r>
                <a:rPr kumimoji="0" lang="en-US" altLang="en-US" sz="1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to copper</a:t>
              </a:r>
              <a:r>
                <a:rPr kumimoji="0" lang="en-US" sz="1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6" name="Line 18">
              <a:extLst>
                <a:ext uri="{FF2B5EF4-FFF2-40B4-BE49-F238E27FC236}">
                  <a16:creationId xmlns:a16="http://schemas.microsoft.com/office/drawing/2014/main" id="{6F8B66F0-88E4-FC7F-7615-97D83FDBCBCB}"/>
                </a:ext>
              </a:extLst>
            </p:cNvPr>
            <p:cNvSpPr>
              <a:spLocks noChangeShapeType="1"/>
            </p:cNvSpPr>
            <p:nvPr/>
          </p:nvSpPr>
          <p:spPr bwMode="auto">
            <a:xfrm flipV="1">
              <a:off x="21995271" y="21281739"/>
              <a:ext cx="755908" cy="263867"/>
            </a:xfrm>
            <a:prstGeom prst="line">
              <a:avLst/>
            </a:prstGeom>
            <a:noFill/>
            <a:ln w="9525" cap="flat" cmpd="sng" algn="ctr">
              <a:solidFill>
                <a:sysClr val="windowText" lastClr="000000"/>
              </a:solidFill>
              <a:prstDash val="solid"/>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62DA8B27-1CEA-075F-D759-938EBDADC538}"/>
                </a:ext>
              </a:extLst>
            </p:cNvPr>
            <p:cNvCxnSpPr>
              <a:cxnSpLocks/>
              <a:stCxn id="16" idx="0"/>
            </p:cNvCxnSpPr>
            <p:nvPr/>
          </p:nvCxnSpPr>
          <p:spPr>
            <a:xfrm>
              <a:off x="21995272" y="21545606"/>
              <a:ext cx="80117" cy="438741"/>
            </a:xfrm>
            <a:prstGeom prst="line">
              <a:avLst/>
            </a:prstGeom>
            <a:noFill/>
            <a:ln w="9525" cap="flat" cmpd="sng" algn="ctr">
              <a:solidFill>
                <a:sysClr val="windowText" lastClr="000000"/>
              </a:solidFill>
              <a:prstDash val="solid"/>
              <a:miter lim="800000"/>
            </a:ln>
            <a:effectLst/>
          </p:spPr>
        </p:cxnSp>
        <p:sp>
          <p:nvSpPr>
            <p:cNvPr id="18" name="Line 12">
              <a:extLst>
                <a:ext uri="{FF2B5EF4-FFF2-40B4-BE49-F238E27FC236}">
                  <a16:creationId xmlns:a16="http://schemas.microsoft.com/office/drawing/2014/main" id="{F32FB96F-E435-C901-86F4-F105DA5BF0C4}"/>
                </a:ext>
              </a:extLst>
            </p:cNvPr>
            <p:cNvSpPr>
              <a:spLocks noChangeShapeType="1"/>
            </p:cNvSpPr>
            <p:nvPr/>
          </p:nvSpPr>
          <p:spPr bwMode="auto">
            <a:xfrm flipV="1">
              <a:off x="22863894" y="21142337"/>
              <a:ext cx="751871" cy="2098811"/>
            </a:xfrm>
            <a:prstGeom prst="line">
              <a:avLst/>
            </a:prstGeom>
            <a:noFill/>
            <a:ln w="952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Line 12">
              <a:extLst>
                <a:ext uri="{FF2B5EF4-FFF2-40B4-BE49-F238E27FC236}">
                  <a16:creationId xmlns:a16="http://schemas.microsoft.com/office/drawing/2014/main" id="{70F08300-6DB1-C3C7-DDE5-F3589B251E01}"/>
                </a:ext>
              </a:extLst>
            </p:cNvPr>
            <p:cNvSpPr>
              <a:spLocks noChangeShapeType="1"/>
            </p:cNvSpPr>
            <p:nvPr/>
          </p:nvSpPr>
          <p:spPr bwMode="auto">
            <a:xfrm flipV="1">
              <a:off x="24464563" y="23088990"/>
              <a:ext cx="598808" cy="675378"/>
            </a:xfrm>
            <a:prstGeom prst="line">
              <a:avLst/>
            </a:prstGeom>
            <a:noFill/>
            <a:ln w="952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Text Box 21">
              <a:extLst>
                <a:ext uri="{FF2B5EF4-FFF2-40B4-BE49-F238E27FC236}">
                  <a16:creationId xmlns:a16="http://schemas.microsoft.com/office/drawing/2014/main" id="{85CAA234-4198-DC56-3F2E-AFE9ABB97A49}"/>
                </a:ext>
              </a:extLst>
            </p:cNvPr>
            <p:cNvSpPr txBox="1">
              <a:spLocks noChangeArrowheads="1"/>
            </p:cNvSpPr>
            <p:nvPr/>
          </p:nvSpPr>
          <p:spPr bwMode="auto">
            <a:xfrm>
              <a:off x="23943506" y="20094973"/>
              <a:ext cx="3105658" cy="70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34C  </a:t>
              </a:r>
              <a:r>
                <a:rPr kumimoji="0" lang="el-GR" altLang="en-US" sz="1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Δ</a:t>
              </a:r>
              <a:r>
                <a:rPr kumimoji="0" lang="en-US" altLang="en-US" sz="1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0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SiC</a:t>
              </a:r>
              <a:r>
                <a:rPr kumimoji="0" lang="en-US" altLang="en-US" sz="1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to Copper interface</a:t>
              </a:r>
            </a:p>
          </p:txBody>
        </p:sp>
        <p:sp>
          <p:nvSpPr>
            <p:cNvPr id="21" name="Line 9">
              <a:extLst>
                <a:ext uri="{FF2B5EF4-FFF2-40B4-BE49-F238E27FC236}">
                  <a16:creationId xmlns:a16="http://schemas.microsoft.com/office/drawing/2014/main" id="{1C81882A-D550-9EC4-1E94-B2394CE5820E}"/>
                </a:ext>
              </a:extLst>
            </p:cNvPr>
            <p:cNvSpPr>
              <a:spLocks noChangeShapeType="1"/>
            </p:cNvSpPr>
            <p:nvPr/>
          </p:nvSpPr>
          <p:spPr bwMode="auto">
            <a:xfrm>
              <a:off x="24567502" y="20562722"/>
              <a:ext cx="1" cy="804673"/>
            </a:xfrm>
            <a:prstGeom prst="line">
              <a:avLst/>
            </a:prstGeom>
            <a:noFill/>
            <a:ln w="952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 name="Line 9">
              <a:extLst>
                <a:ext uri="{FF2B5EF4-FFF2-40B4-BE49-F238E27FC236}">
                  <a16:creationId xmlns:a16="http://schemas.microsoft.com/office/drawing/2014/main" id="{B40059AB-FF89-BF01-C23A-B76C573C66AA}"/>
                </a:ext>
              </a:extLst>
            </p:cNvPr>
            <p:cNvSpPr>
              <a:spLocks noChangeShapeType="1"/>
            </p:cNvSpPr>
            <p:nvPr/>
          </p:nvSpPr>
          <p:spPr bwMode="auto">
            <a:xfrm flipH="1" flipV="1">
              <a:off x="24575318" y="21417708"/>
              <a:ext cx="8770" cy="307776"/>
            </a:xfrm>
            <a:prstGeom prst="line">
              <a:avLst/>
            </a:prstGeom>
            <a:noFill/>
            <a:ln w="952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3" name="Rectangle 22"/>
          <p:cNvSpPr/>
          <p:nvPr/>
        </p:nvSpPr>
        <p:spPr>
          <a:xfrm>
            <a:off x="5072992" y="3815216"/>
            <a:ext cx="2938626" cy="307777"/>
          </a:xfrm>
          <a:prstGeom prst="rect">
            <a:avLst/>
          </a:prstGeom>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L12cm R75mm BLA thermal analysis</a:t>
            </a:r>
          </a:p>
        </p:txBody>
      </p:sp>
      <p:sp>
        <p:nvSpPr>
          <p:cNvPr id="24" name="TextBox 23"/>
          <p:cNvSpPr txBox="1"/>
          <p:nvPr/>
        </p:nvSpPr>
        <p:spPr>
          <a:xfrm>
            <a:off x="1542168" y="6136907"/>
            <a:ext cx="293702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R154mm shrink fit BLA, BNL LDRD</a:t>
            </a:r>
          </a:p>
        </p:txBody>
      </p:sp>
      <p:pic>
        <p:nvPicPr>
          <p:cNvPr id="25" name="Picture 24" descr="A person standing in a factory&#10;&#10;Description automatically generated">
            <a:extLst>
              <a:ext uri="{FF2B5EF4-FFF2-40B4-BE49-F238E27FC236}">
                <a16:creationId xmlns:a16="http://schemas.microsoft.com/office/drawing/2014/main" id="{ABDCCB1D-EF23-BB41-3D36-B2461887D4F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261258" y="4238925"/>
            <a:ext cx="2439424" cy="1861579"/>
          </a:xfrm>
          <a:prstGeom prst="rect">
            <a:avLst/>
          </a:prstGeom>
        </p:spPr>
      </p:pic>
      <p:sp>
        <p:nvSpPr>
          <p:cNvPr id="27" name="TextBox 26"/>
          <p:cNvSpPr txBox="1"/>
          <p:nvPr/>
        </p:nvSpPr>
        <p:spPr>
          <a:xfrm>
            <a:off x="5976838" y="6057647"/>
            <a:ext cx="2988319"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R154mm BLA</a:t>
            </a:r>
            <a:r>
              <a:rPr kumimoji="0" lang="en-US" sz="14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high power test at BNL</a:t>
            </a:r>
            <a:endParaRPr kumimoji="0" lang="en-US" sz="1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29" name="Straight Arrow Connector 28"/>
          <p:cNvCxnSpPr>
            <a:endCxn id="6" idx="3"/>
          </p:cNvCxnSpPr>
          <p:nvPr/>
        </p:nvCxnSpPr>
        <p:spPr>
          <a:xfrm flipH="1">
            <a:off x="5369374" y="5021705"/>
            <a:ext cx="1989370" cy="343727"/>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33" name="Footer Placeholder 32"/>
          <p:cNvSpPr>
            <a:spLocks noGrp="1"/>
          </p:cNvSpPr>
          <p:nvPr>
            <p:ph type="ftr" sz="quarter" idx="11"/>
          </p:nvPr>
        </p:nvSpPr>
        <p:spPr/>
        <p:txBody>
          <a:bodyPr/>
          <a:lstStyle/>
          <a:p>
            <a:r>
              <a:rPr lang="en-US" smtClean="0"/>
              <a:t>TTC 2023, J. Guo</a:t>
            </a:r>
            <a:endParaRPr lang="en-US" dirty="0"/>
          </a:p>
        </p:txBody>
      </p:sp>
    </p:spTree>
    <p:extLst>
      <p:ext uri="{BB962C8B-B14F-4D97-AF65-F5344CB8AC3E}">
        <p14:creationId xmlns:p14="http://schemas.microsoft.com/office/powerpoint/2010/main" val="17062801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EIC: </a:t>
            </a:r>
            <a:r>
              <a:rPr lang="en-US" dirty="0" err="1" smtClean="0"/>
              <a:t>Beampipe</a:t>
            </a:r>
            <a:r>
              <a:rPr lang="en-US" dirty="0" smtClean="0"/>
              <a:t> Warm-to-Cold Transition</a:t>
            </a:r>
            <a:endParaRPr lang="en-US" dirty="0"/>
          </a:p>
        </p:txBody>
      </p:sp>
      <p:sp>
        <p:nvSpPr>
          <p:cNvPr id="3" name="Content Placeholder 2"/>
          <p:cNvSpPr>
            <a:spLocks noGrp="1"/>
          </p:cNvSpPr>
          <p:nvPr>
            <p:ph idx="1"/>
          </p:nvPr>
        </p:nvSpPr>
        <p:spPr>
          <a:xfrm>
            <a:off x="308919" y="3917166"/>
            <a:ext cx="8597094" cy="2430583"/>
          </a:xfrm>
        </p:spPr>
        <p:txBody>
          <a:bodyPr>
            <a:normAutofit lnSpcReduction="10000"/>
          </a:bodyPr>
          <a:lstStyle/>
          <a:p>
            <a:pPr algn="just"/>
            <a:r>
              <a:rPr lang="en-US" sz="1600" dirty="0" smtClean="0">
                <a:latin typeface="Times New Roman" panose="02020603050405020304" pitchFamily="18" charset="0"/>
                <a:cs typeface="Times New Roman" panose="02020603050405020304" pitchFamily="18" charset="0"/>
              </a:rPr>
              <a:t>EIC baseline cylindrical </a:t>
            </a:r>
            <a:r>
              <a:rPr lang="en-US" sz="1600" dirty="0" err="1" smtClean="0">
                <a:latin typeface="Times New Roman" panose="02020603050405020304" pitchFamily="18" charset="0"/>
                <a:cs typeface="Times New Roman" panose="02020603050405020304" pitchFamily="18" charset="0"/>
              </a:rPr>
              <a:t>cryomodule</a:t>
            </a:r>
            <a:r>
              <a:rPr lang="en-US" sz="1600" dirty="0" smtClean="0">
                <a:latin typeface="Times New Roman" panose="02020603050405020304" pitchFamily="18" charset="0"/>
                <a:cs typeface="Times New Roman" panose="02020603050405020304" pitchFamily="18" charset="0"/>
              </a:rPr>
              <a:t> design </a:t>
            </a:r>
            <a:r>
              <a:rPr lang="en-US" sz="1600" dirty="0">
                <a:latin typeface="Times New Roman" panose="02020603050405020304" pitchFamily="18" charset="0"/>
                <a:cs typeface="Times New Roman" panose="02020603050405020304" pitchFamily="18" charset="0"/>
              </a:rPr>
              <a:t>requires </a:t>
            </a:r>
            <a:r>
              <a:rPr lang="en-US" sz="1600" dirty="0" err="1" smtClean="0">
                <a:latin typeface="Times New Roman" panose="02020603050405020304" pitchFamily="18" charset="0"/>
                <a:cs typeface="Times New Roman" panose="02020603050405020304" pitchFamily="18" charset="0"/>
              </a:rPr>
              <a:t>beampipe</a:t>
            </a:r>
            <a:r>
              <a:rPr lang="en-US" sz="1600" dirty="0" smtClean="0">
                <a:latin typeface="Times New Roman" panose="02020603050405020304" pitchFamily="18" charset="0"/>
                <a:cs typeface="Times New Roman" panose="02020603050405020304" pitchFamily="18" charset="0"/>
              </a:rPr>
              <a:t> bellows to </a:t>
            </a:r>
            <a:r>
              <a:rPr lang="en-US" sz="1600" dirty="0">
                <a:latin typeface="Times New Roman" panose="02020603050405020304" pitchFamily="18" charset="0"/>
                <a:cs typeface="Times New Roman" panose="02020603050405020304" pitchFamily="18" charset="0"/>
              </a:rPr>
              <a:t>provide the thermal isolation and mechanical compliance between the cavity and the </a:t>
            </a:r>
            <a:r>
              <a:rPr lang="en-US" sz="1600" dirty="0" err="1">
                <a:latin typeface="Times New Roman" panose="02020603050405020304" pitchFamily="18" charset="0"/>
                <a:cs typeface="Times New Roman" panose="02020603050405020304" pitchFamily="18" charset="0"/>
              </a:rPr>
              <a:t>cryomodule</a:t>
            </a:r>
            <a:r>
              <a:rPr lang="en-US" sz="1600" dirty="0">
                <a:latin typeface="Times New Roman" panose="02020603050405020304" pitchFamily="18" charset="0"/>
                <a:cs typeface="Times New Roman" panose="02020603050405020304" pitchFamily="18" charset="0"/>
              </a:rPr>
              <a:t> endcap, with minimum contribution to </a:t>
            </a:r>
            <a:r>
              <a:rPr lang="en-US" sz="1600" dirty="0" smtClean="0">
                <a:latin typeface="Times New Roman" panose="02020603050405020304" pitchFamily="18" charset="0"/>
                <a:cs typeface="Times New Roman" panose="02020603050405020304" pitchFamily="18" charset="0"/>
              </a:rPr>
              <a:t>impedance</a:t>
            </a:r>
          </a:p>
          <a:p>
            <a:pPr algn="just"/>
            <a:r>
              <a:rPr lang="en-US" sz="1600" dirty="0" smtClean="0">
                <a:latin typeface="Times New Roman" panose="02020603050405020304" pitchFamily="18" charset="0"/>
                <a:cs typeface="Times New Roman" panose="02020603050405020304" pitchFamily="18" charset="0"/>
              </a:rPr>
              <a:t>Requires contactless RF shield</a:t>
            </a:r>
          </a:p>
          <a:p>
            <a:pPr algn="just"/>
            <a:r>
              <a:rPr lang="en-US" sz="1600" dirty="0" smtClean="0">
                <a:latin typeface="Times New Roman" panose="02020603050405020304" pitchFamily="18" charset="0"/>
                <a:cs typeface="Times New Roman" panose="02020603050405020304" pitchFamily="18" charset="0"/>
              </a:rPr>
              <a:t>Currently use BESSY VSR choke type shielded bellow as reference</a:t>
            </a:r>
          </a:p>
          <a:p>
            <a:pPr lvl="1" algn="just"/>
            <a:r>
              <a:rPr lang="en-US" sz="1400" dirty="0" smtClean="0">
                <a:latin typeface="Times New Roman" panose="02020603050405020304" pitchFamily="18" charset="0"/>
                <a:cs typeface="Times New Roman" panose="02020603050405020304" pitchFamily="18" charset="0"/>
              </a:rPr>
              <a:t>A design has been tested with beam</a:t>
            </a:r>
            <a:endParaRPr lang="en-US" sz="14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The major concern is the beam induced trapped HOM </a:t>
            </a:r>
            <a:r>
              <a:rPr lang="en-US" sz="1600" dirty="0" smtClean="0">
                <a:latin typeface="Times New Roman" panose="02020603050405020304" pitchFamily="18" charset="0"/>
                <a:cs typeface="Times New Roman" panose="02020603050405020304" pitchFamily="18" charset="0"/>
              </a:rPr>
              <a:t>modes heating </a:t>
            </a:r>
            <a:r>
              <a:rPr lang="en-US" sz="1600" dirty="0">
                <a:latin typeface="Times New Roman" panose="02020603050405020304" pitchFamily="18" charset="0"/>
                <a:cs typeface="Times New Roman" panose="02020603050405020304" pitchFamily="18" charset="0"/>
              </a:rPr>
              <a:t>with the high beam </a:t>
            </a:r>
            <a:r>
              <a:rPr lang="en-US" sz="1600" dirty="0" smtClean="0">
                <a:latin typeface="Times New Roman" panose="02020603050405020304" pitchFamily="18" charset="0"/>
                <a:cs typeface="Times New Roman" panose="02020603050405020304" pitchFamily="18" charset="0"/>
              </a:rPr>
              <a:t>current, especially when the bellow deforms.</a:t>
            </a:r>
          </a:p>
          <a:p>
            <a:pPr lvl="1" algn="just"/>
            <a:r>
              <a:rPr lang="en-US" sz="1400" dirty="0" smtClean="0">
                <a:latin typeface="Times New Roman" panose="02020603050405020304" pitchFamily="18" charset="0"/>
                <a:cs typeface="Times New Roman" panose="02020603050405020304" pitchFamily="18" charset="0"/>
              </a:rPr>
              <a:t>Analysis and optimization ongoing, possible to remove the majority of heat to room temperature</a:t>
            </a:r>
            <a:endParaRPr lang="en-US" sz="14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21</a:t>
            </a:fld>
            <a:endParaRPr lang="en-US" dirty="0"/>
          </a:p>
        </p:txBody>
      </p:sp>
      <p:grpSp>
        <p:nvGrpSpPr>
          <p:cNvPr id="6" name="Group 5"/>
          <p:cNvGrpSpPr>
            <a:grpSpLocks noChangeAspect="1"/>
          </p:cNvGrpSpPr>
          <p:nvPr/>
        </p:nvGrpSpPr>
        <p:grpSpPr>
          <a:xfrm>
            <a:off x="4042999" y="1257882"/>
            <a:ext cx="5101001" cy="2645231"/>
            <a:chOff x="1827575" y="1759919"/>
            <a:chExt cx="9044325" cy="4690127"/>
          </a:xfrm>
        </p:grpSpPr>
        <p:pic>
          <p:nvPicPr>
            <p:cNvPr id="7" name="Picture 6">
              <a:extLst>
                <a:ext uri="{FF2B5EF4-FFF2-40B4-BE49-F238E27FC236}">
                  <a16:creationId xmlns:a16="http://schemas.microsoft.com/office/drawing/2014/main" id="{1E36E7C2-79F9-4E24-80C7-D53E719C6024}"/>
                </a:ext>
              </a:extLst>
            </p:cNvPr>
            <p:cNvPicPr>
              <a:picLocks noChangeAspect="1"/>
            </p:cNvPicPr>
            <p:nvPr/>
          </p:nvPicPr>
          <p:blipFill>
            <a:blip r:embed="rId2"/>
            <a:stretch>
              <a:fillRect/>
            </a:stretch>
          </p:blipFill>
          <p:spPr>
            <a:xfrm>
              <a:off x="1827575" y="1812987"/>
              <a:ext cx="8536850" cy="3902727"/>
            </a:xfrm>
            <a:prstGeom prst="rect">
              <a:avLst/>
            </a:prstGeom>
          </p:spPr>
        </p:pic>
        <p:sp>
          <p:nvSpPr>
            <p:cNvPr id="8" name="TextBox 7">
              <a:extLst>
                <a:ext uri="{FF2B5EF4-FFF2-40B4-BE49-F238E27FC236}">
                  <a16:creationId xmlns:a16="http://schemas.microsoft.com/office/drawing/2014/main" id="{7257C337-BCBE-4415-8ED1-82A1F0BA4D69}"/>
                </a:ext>
              </a:extLst>
            </p:cNvPr>
            <p:cNvSpPr txBox="1"/>
            <p:nvPr/>
          </p:nvSpPr>
          <p:spPr>
            <a:xfrm>
              <a:off x="2069486" y="2119971"/>
              <a:ext cx="1145571" cy="709415"/>
            </a:xfrm>
            <a:prstGeom prst="rect">
              <a:avLst/>
            </a:prstGeom>
            <a:noFill/>
          </p:spPr>
          <p:txBody>
            <a:bodyPr wrap="square" rtlCol="0">
              <a:spAutoFit/>
            </a:bodyPr>
            <a:lstStyle/>
            <a:p>
              <a:r>
                <a:rPr lang="en-US" sz="1000" dirty="0">
                  <a:solidFill>
                    <a:schemeClr val="bg1"/>
                  </a:solidFill>
                  <a:latin typeface="Times New Roman" panose="02020603050405020304" pitchFamily="18" charset="0"/>
                  <a:cs typeface="Times New Roman" panose="02020603050405020304" pitchFamily="18" charset="0"/>
                </a:rPr>
                <a:t>300K</a:t>
              </a:r>
            </a:p>
            <a:p>
              <a:r>
                <a:rPr lang="en-US" sz="1000" dirty="0" err="1">
                  <a:solidFill>
                    <a:schemeClr val="bg1"/>
                  </a:solidFill>
                  <a:latin typeface="Times New Roman" panose="02020603050405020304" pitchFamily="18" charset="0"/>
                  <a:cs typeface="Times New Roman" panose="02020603050405020304" pitchFamily="18" charset="0"/>
                </a:rPr>
                <a:t>Amb</a:t>
              </a:r>
              <a:endParaRPr lang="en-US" sz="1000"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9A63283-A5AD-4E7E-AE66-055797303AB6}"/>
                </a:ext>
              </a:extLst>
            </p:cNvPr>
            <p:cNvSpPr txBox="1"/>
            <p:nvPr/>
          </p:nvSpPr>
          <p:spPr>
            <a:xfrm>
              <a:off x="2952546" y="5740629"/>
              <a:ext cx="864166" cy="436562"/>
            </a:xfrm>
            <a:prstGeom prst="rect">
              <a:avLst/>
            </a:prstGeom>
            <a:noFill/>
          </p:spPr>
          <p:txBody>
            <a:bodyPr wrap="square" rtlCol="0">
              <a:spAutoFit/>
            </a:bodyPr>
            <a:lstStyle/>
            <a:p>
              <a:r>
                <a:rPr lang="en-US" sz="1000" dirty="0" smtClean="0">
                  <a:latin typeface="Times New Roman" panose="02020603050405020304" pitchFamily="18" charset="0"/>
                  <a:cs typeface="Times New Roman" panose="02020603050405020304" pitchFamily="18" charset="0"/>
                </a:rPr>
                <a:t>BLA</a:t>
              </a:r>
              <a:endParaRPr lang="en-US" sz="1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C3EE364-56B4-4DF8-84D7-A93E29E61E85}"/>
                </a:ext>
              </a:extLst>
            </p:cNvPr>
            <p:cNvSpPr txBox="1"/>
            <p:nvPr/>
          </p:nvSpPr>
          <p:spPr>
            <a:xfrm>
              <a:off x="9605929" y="2234937"/>
              <a:ext cx="1265971" cy="709415"/>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2K</a:t>
              </a:r>
            </a:p>
            <a:p>
              <a:r>
                <a:rPr lang="en-US" sz="1000" dirty="0">
                  <a:latin typeface="Times New Roman" panose="02020603050405020304" pitchFamily="18" charset="0"/>
                  <a:cs typeface="Times New Roman" panose="02020603050405020304" pitchFamily="18" charset="0"/>
                </a:rPr>
                <a:t>He (l)</a:t>
              </a:r>
            </a:p>
          </p:txBody>
        </p:sp>
        <p:sp>
          <p:nvSpPr>
            <p:cNvPr id="11" name="TextBox 10">
              <a:extLst>
                <a:ext uri="{FF2B5EF4-FFF2-40B4-BE49-F238E27FC236}">
                  <a16:creationId xmlns:a16="http://schemas.microsoft.com/office/drawing/2014/main" id="{C8DAAD95-33C7-498D-8B75-2D84E6852BAA}"/>
                </a:ext>
              </a:extLst>
            </p:cNvPr>
            <p:cNvSpPr txBox="1"/>
            <p:nvPr/>
          </p:nvSpPr>
          <p:spPr>
            <a:xfrm>
              <a:off x="8361030" y="1759919"/>
              <a:ext cx="965851" cy="709415"/>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4.5K</a:t>
              </a:r>
            </a:p>
            <a:p>
              <a:r>
                <a:rPr lang="en-US" sz="1000" dirty="0">
                  <a:latin typeface="Times New Roman" panose="02020603050405020304" pitchFamily="18" charset="0"/>
                  <a:cs typeface="Times New Roman" panose="02020603050405020304" pitchFamily="18" charset="0"/>
                </a:rPr>
                <a:t>He (g)</a:t>
              </a:r>
            </a:p>
          </p:txBody>
        </p:sp>
        <p:sp>
          <p:nvSpPr>
            <p:cNvPr id="12" name="TextBox 11">
              <a:extLst>
                <a:ext uri="{FF2B5EF4-FFF2-40B4-BE49-F238E27FC236}">
                  <a16:creationId xmlns:a16="http://schemas.microsoft.com/office/drawing/2014/main" id="{E77BDD3D-C394-44FF-9953-1279B7D981C1}"/>
                </a:ext>
              </a:extLst>
            </p:cNvPr>
            <p:cNvSpPr txBox="1"/>
            <p:nvPr/>
          </p:nvSpPr>
          <p:spPr>
            <a:xfrm>
              <a:off x="5669224" y="5740631"/>
              <a:ext cx="919328" cy="709415"/>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300K LCW</a:t>
              </a:r>
            </a:p>
          </p:txBody>
        </p:sp>
        <p:sp>
          <p:nvSpPr>
            <p:cNvPr id="13" name="TextBox 12">
              <a:extLst>
                <a:ext uri="{FF2B5EF4-FFF2-40B4-BE49-F238E27FC236}">
                  <a16:creationId xmlns:a16="http://schemas.microsoft.com/office/drawing/2014/main" id="{0C8FB2BA-DD52-43D3-8D70-A4089C6F1784}"/>
                </a:ext>
              </a:extLst>
            </p:cNvPr>
            <p:cNvSpPr txBox="1"/>
            <p:nvPr/>
          </p:nvSpPr>
          <p:spPr>
            <a:xfrm>
              <a:off x="5784512" y="1932066"/>
              <a:ext cx="1922749" cy="709415"/>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50K </a:t>
              </a:r>
              <a:r>
                <a:rPr lang="en-US" sz="1000" dirty="0" smtClean="0">
                  <a:latin typeface="Times New Roman" panose="02020603050405020304" pitchFamily="18" charset="0"/>
                  <a:cs typeface="Times New Roman" panose="02020603050405020304" pitchFamily="18" charset="0"/>
                </a:rPr>
                <a:t>Shield </a:t>
              </a:r>
              <a:r>
                <a:rPr lang="en-US" sz="1000" dirty="0">
                  <a:latin typeface="Times New Roman" panose="02020603050405020304" pitchFamily="18" charset="0"/>
                  <a:cs typeface="Times New Roman" panose="02020603050405020304" pitchFamily="18" charset="0"/>
                </a:rPr>
                <a:t>(Straps Behind)</a:t>
              </a:r>
            </a:p>
          </p:txBody>
        </p:sp>
        <p:cxnSp>
          <p:nvCxnSpPr>
            <p:cNvPr id="14" name="Straight Arrow Connector 13">
              <a:extLst>
                <a:ext uri="{FF2B5EF4-FFF2-40B4-BE49-F238E27FC236}">
                  <a16:creationId xmlns:a16="http://schemas.microsoft.com/office/drawing/2014/main" id="{D00D58C9-12FE-418C-84F6-956EB2415B5C}"/>
                </a:ext>
              </a:extLst>
            </p:cNvPr>
            <p:cNvCxnSpPr>
              <a:cxnSpLocks/>
              <a:stCxn id="9" idx="3"/>
            </p:cNvCxnSpPr>
            <p:nvPr/>
          </p:nvCxnSpPr>
          <p:spPr>
            <a:xfrm flipV="1">
              <a:off x="3816713" y="4834130"/>
              <a:ext cx="193230" cy="11247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E9E352E-46CE-46D9-99B9-443858D74BE2}"/>
                </a:ext>
              </a:extLst>
            </p:cNvPr>
            <p:cNvCxnSpPr>
              <a:cxnSpLocks/>
              <a:stCxn id="12" idx="0"/>
            </p:cNvCxnSpPr>
            <p:nvPr/>
          </p:nvCxnSpPr>
          <p:spPr>
            <a:xfrm flipV="1">
              <a:off x="6128889" y="4072131"/>
              <a:ext cx="154863" cy="1668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3006CDD-240E-4F6C-8B20-7FAD4C8888B8}"/>
                </a:ext>
              </a:extLst>
            </p:cNvPr>
            <p:cNvCxnSpPr>
              <a:cxnSpLocks/>
              <a:stCxn id="13" idx="2"/>
            </p:cNvCxnSpPr>
            <p:nvPr/>
          </p:nvCxnSpPr>
          <p:spPr>
            <a:xfrm>
              <a:off x="6745887" y="2641481"/>
              <a:ext cx="234950" cy="5094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A4A69F5-14B7-43A9-A6F1-807878DEA1EE}"/>
                </a:ext>
              </a:extLst>
            </p:cNvPr>
            <p:cNvCxnSpPr>
              <a:cxnSpLocks/>
              <a:stCxn id="11" idx="2"/>
            </p:cNvCxnSpPr>
            <p:nvPr/>
          </p:nvCxnSpPr>
          <p:spPr>
            <a:xfrm>
              <a:off x="8843956" y="2469334"/>
              <a:ext cx="383775" cy="7493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C9DB2E4-B739-4AC7-971B-3C0858625B1E}"/>
                </a:ext>
              </a:extLst>
            </p:cNvPr>
            <p:cNvCxnSpPr>
              <a:cxnSpLocks/>
              <a:stCxn id="10" idx="2"/>
            </p:cNvCxnSpPr>
            <p:nvPr/>
          </p:nvCxnSpPr>
          <p:spPr>
            <a:xfrm flipH="1">
              <a:off x="9901844" y="2944352"/>
              <a:ext cx="337071" cy="249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4677483" y="809920"/>
            <a:ext cx="4228530"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Preliminary ESR 150mm </a:t>
            </a:r>
            <a:r>
              <a:rPr lang="en-US" sz="1600" dirty="0" err="1" smtClean="0">
                <a:latin typeface="Times New Roman" panose="02020603050405020304" pitchFamily="18" charset="0"/>
                <a:cs typeface="Times New Roman" panose="02020603050405020304" pitchFamily="18" charset="0"/>
              </a:rPr>
              <a:t>beampipe</a:t>
            </a:r>
            <a:r>
              <a:rPr lang="en-US" sz="1600" dirty="0" smtClean="0">
                <a:latin typeface="Times New Roman" panose="02020603050405020304" pitchFamily="18" charset="0"/>
                <a:cs typeface="Times New Roman" panose="02020603050405020304" pitchFamily="18" charset="0"/>
              </a:rPr>
              <a:t> WTC bellow</a:t>
            </a:r>
            <a:endParaRPr lang="en-US" sz="16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3"/>
          <a:stretch>
            <a:fillRect/>
          </a:stretch>
        </p:blipFill>
        <p:spPr>
          <a:xfrm>
            <a:off x="994343" y="1005365"/>
            <a:ext cx="2211531" cy="2023105"/>
          </a:xfrm>
          <a:prstGeom prst="rect">
            <a:avLst/>
          </a:prstGeom>
        </p:spPr>
      </p:pic>
      <p:sp>
        <p:nvSpPr>
          <p:cNvPr id="21" name="TextBox 20"/>
          <p:cNvSpPr txBox="1"/>
          <p:nvPr/>
        </p:nvSpPr>
        <p:spPr>
          <a:xfrm>
            <a:off x="864162" y="3170436"/>
            <a:ext cx="2659382" cy="307777"/>
          </a:xfrm>
          <a:prstGeom prst="rect">
            <a:avLst/>
          </a:prstGeom>
          <a:noFill/>
        </p:spPr>
        <p:txBody>
          <a:bodyPr wrap="none" rtlCol="0">
            <a:spAutoFit/>
          </a:bodyPr>
          <a:lstStyle/>
          <a:p>
            <a:r>
              <a:rPr lang="en-US" sz="1400" dirty="0" smtClean="0">
                <a:latin typeface="Times New Roman" panose="02020603050405020304" pitchFamily="18" charset="0"/>
                <a:cs typeface="Times New Roman" panose="02020603050405020304" pitchFamily="18" charset="0"/>
              </a:rPr>
              <a:t>BESSY VSR shielded cold bellow</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13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EIC: ESR 591MHz cavity prototype fabrication</a:t>
            </a:r>
            <a:endParaRPr lang="en-US" dirty="0"/>
          </a:p>
        </p:txBody>
      </p:sp>
      <p:sp>
        <p:nvSpPr>
          <p:cNvPr id="3" name="Content Placeholder 2"/>
          <p:cNvSpPr>
            <a:spLocks noGrp="1"/>
          </p:cNvSpPr>
          <p:nvPr>
            <p:ph idx="1"/>
          </p:nvPr>
        </p:nvSpPr>
        <p:spPr>
          <a:xfrm>
            <a:off x="386120" y="906835"/>
            <a:ext cx="6084349" cy="966323"/>
          </a:xfrm>
        </p:spPr>
        <p:txBody>
          <a:bodyPr>
            <a:normAutofit/>
          </a:bodyPr>
          <a:lstStyle/>
          <a:p>
            <a:r>
              <a:rPr lang="en-US" sz="1600" dirty="0" smtClean="0">
                <a:latin typeface="Times New Roman" panose="02020603050405020304" pitchFamily="18" charset="0"/>
                <a:cs typeface="Times New Roman" panose="02020603050405020304" pitchFamily="18" charset="0"/>
              </a:rPr>
              <a:t>Both </a:t>
            </a:r>
            <a:r>
              <a:rPr lang="en-US" sz="1600" dirty="0" err="1" smtClean="0">
                <a:latin typeface="Times New Roman" panose="02020603050405020304" pitchFamily="18" charset="0"/>
                <a:cs typeface="Times New Roman" panose="02020603050405020304" pitchFamily="18" charset="0"/>
              </a:rPr>
              <a:t>Nb</a:t>
            </a:r>
            <a:r>
              <a:rPr lang="en-US" sz="1600" dirty="0" smtClean="0">
                <a:latin typeface="Times New Roman" panose="02020603050405020304" pitchFamily="18" charset="0"/>
                <a:cs typeface="Times New Roman" panose="02020603050405020304" pitchFamily="18" charset="0"/>
              </a:rPr>
              <a:t> half cells stamping complete, waiting for the final trimming</a:t>
            </a:r>
          </a:p>
          <a:p>
            <a:r>
              <a:rPr lang="en-US" sz="1600" dirty="0" smtClean="0">
                <a:latin typeface="Times New Roman" panose="02020603050405020304" pitchFamily="18" charset="0"/>
                <a:cs typeface="Times New Roman" panose="02020603050405020304" pitchFamily="18" charset="0"/>
              </a:rPr>
              <a:t>Small </a:t>
            </a:r>
            <a:r>
              <a:rPr lang="en-US" sz="1600" dirty="0" err="1" smtClean="0">
                <a:latin typeface="Times New Roman" panose="02020603050405020304" pitchFamily="18" charset="0"/>
                <a:cs typeface="Times New Roman" panose="02020603050405020304" pitchFamily="18" charset="0"/>
              </a:rPr>
              <a:t>beampipe</a:t>
            </a:r>
            <a:r>
              <a:rPr lang="en-US" sz="1600" dirty="0" smtClean="0">
                <a:latin typeface="Times New Roman" panose="02020603050405020304" pitchFamily="18" charset="0"/>
                <a:cs typeface="Times New Roman" panose="02020603050405020304" pitchFamily="18" charset="0"/>
              </a:rPr>
              <a:t> testing for nipple-pull with aluminum</a:t>
            </a:r>
            <a:endParaRPr lang="en-US" sz="16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22</a:t>
            </a:fld>
            <a:endParaRPr lang="en-US" dirty="0"/>
          </a:p>
        </p:txBody>
      </p:sp>
      <p:pic>
        <p:nvPicPr>
          <p:cNvPr id="6" name="Content Placeholder 11">
            <a:extLst>
              <a:ext uri="{FF2B5EF4-FFF2-40B4-BE49-F238E27FC236}">
                <a16:creationId xmlns:a16="http://schemas.microsoft.com/office/drawing/2014/main" id="{33803F6B-0F01-4172-841E-DE1283614FDE}"/>
              </a:ext>
            </a:extLst>
          </p:cNvPr>
          <p:cNvPicPr>
            <a:picLocks noChangeAspect="1"/>
          </p:cNvPicPr>
          <p:nvPr/>
        </p:nvPicPr>
        <p:blipFill>
          <a:blip r:embed="rId2"/>
          <a:stretch>
            <a:fillRect/>
          </a:stretch>
        </p:blipFill>
        <p:spPr>
          <a:xfrm>
            <a:off x="560293" y="1873158"/>
            <a:ext cx="5219059" cy="3987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0950" y="3071607"/>
            <a:ext cx="2167921" cy="2890561"/>
          </a:xfrm>
          <a:prstGeom prst="rect">
            <a:avLst/>
          </a:prstGeom>
        </p:spPr>
      </p:pic>
      <p:pic>
        <p:nvPicPr>
          <p:cNvPr id="8" name="Content Placeholder 9">
            <a:extLst>
              <a:ext uri="{FF2B5EF4-FFF2-40B4-BE49-F238E27FC236}">
                <a16:creationId xmlns:a16="http://schemas.microsoft.com/office/drawing/2014/main" id="{08390FC4-C2B5-4A2C-A4CE-587152336944}"/>
              </a:ext>
            </a:extLst>
          </p:cNvPr>
          <p:cNvPicPr>
            <a:picLocks noChangeAspect="1"/>
          </p:cNvPicPr>
          <p:nvPr/>
        </p:nvPicPr>
        <p:blipFill rotWithShape="1">
          <a:blip r:embed="rId4">
            <a:extLst>
              <a:ext uri="{28A0092B-C50C-407E-A947-70E740481C1C}">
                <a14:useLocalDpi xmlns:a14="http://schemas.microsoft.com/office/drawing/2010/main" val="0"/>
              </a:ext>
            </a:extLst>
          </a:blip>
          <a:srcRect l="-265" t="32376" r="1383" b="21080"/>
          <a:stretch/>
        </p:blipFill>
        <p:spPr>
          <a:xfrm>
            <a:off x="6760953" y="806407"/>
            <a:ext cx="2167921" cy="1815633"/>
          </a:xfrm>
          <a:prstGeom prst="rect">
            <a:avLst/>
          </a:prstGeom>
        </p:spPr>
      </p:pic>
      <p:sp>
        <p:nvSpPr>
          <p:cNvPr id="9" name="TextBox 8"/>
          <p:cNvSpPr txBox="1"/>
          <p:nvPr/>
        </p:nvSpPr>
        <p:spPr>
          <a:xfrm>
            <a:off x="6949479" y="2546323"/>
            <a:ext cx="1790865" cy="461665"/>
          </a:xfrm>
          <a:prstGeom prst="rect">
            <a:avLst/>
          </a:prstGeom>
          <a:noFill/>
        </p:spPr>
        <p:txBody>
          <a:bodyPr wrap="square" rtlCol="0">
            <a:spAutoFit/>
          </a:bodyPr>
          <a:lstStyle/>
          <a:p>
            <a:r>
              <a:rPr lang="en-US" sz="1200" dirty="0" smtClean="0">
                <a:latin typeface="Times New Roman" panose="02020603050405020304" pitchFamily="18" charset="0"/>
                <a:cs typeface="Times New Roman" panose="02020603050405020304" pitchFamily="18" charset="0"/>
              </a:rPr>
              <a:t>Stamped half cell (small </a:t>
            </a:r>
            <a:r>
              <a:rPr lang="en-US" sz="1200" dirty="0" err="1" smtClean="0">
                <a:latin typeface="Times New Roman" panose="02020603050405020304" pitchFamily="18" charset="0"/>
                <a:cs typeface="Times New Roman" panose="02020603050405020304" pitchFamily="18" charset="0"/>
              </a:rPr>
              <a:t>beampipe</a:t>
            </a:r>
            <a:r>
              <a:rPr lang="en-US" sz="1200" dirty="0" smtClean="0">
                <a:latin typeface="Times New Roman" panose="02020603050405020304" pitchFamily="18" charset="0"/>
                <a:cs typeface="Times New Roman" panose="02020603050405020304" pitchFamily="18" charset="0"/>
              </a:rPr>
              <a:t> side)</a:t>
            </a:r>
            <a:endParaRPr lang="en-US" sz="1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949477" y="5937677"/>
            <a:ext cx="1790865" cy="461665"/>
          </a:xfrm>
          <a:prstGeom prst="rect">
            <a:avLst/>
          </a:prstGeom>
          <a:noFill/>
        </p:spPr>
        <p:txBody>
          <a:bodyPr wrap="square" rtlCol="0">
            <a:spAutoFit/>
          </a:bodyPr>
          <a:lstStyle/>
          <a:p>
            <a:r>
              <a:rPr lang="en-US" sz="1200" dirty="0" smtClean="0">
                <a:latin typeface="Times New Roman" panose="02020603050405020304" pitchFamily="18" charset="0"/>
                <a:cs typeface="Times New Roman" panose="02020603050405020304" pitchFamily="18" charset="0"/>
              </a:rPr>
              <a:t>Stacked two </a:t>
            </a:r>
            <a:r>
              <a:rPr lang="en-US" sz="1200" dirty="0" err="1" smtClean="0">
                <a:latin typeface="Times New Roman" panose="02020603050405020304" pitchFamily="18" charset="0"/>
                <a:cs typeface="Times New Roman" panose="02020603050405020304" pitchFamily="18" charset="0"/>
              </a:rPr>
              <a:t>Nb</a:t>
            </a:r>
            <a:r>
              <a:rPr lang="en-US" sz="1200" dirty="0" smtClean="0">
                <a:latin typeface="Times New Roman" panose="02020603050405020304" pitchFamily="18" charset="0"/>
                <a:cs typeface="Times New Roman" panose="02020603050405020304" pitchFamily="18" charset="0"/>
              </a:rPr>
              <a:t> half cells with mockup </a:t>
            </a:r>
            <a:r>
              <a:rPr lang="en-US" sz="1200" dirty="0" err="1" smtClean="0">
                <a:latin typeface="Times New Roman" panose="02020603050405020304" pitchFamily="18" charset="0"/>
                <a:cs typeface="Times New Roman" panose="02020603050405020304" pitchFamily="18" charset="0"/>
              </a:rPr>
              <a:t>beampieps</a:t>
            </a:r>
            <a:r>
              <a:rPr lang="en-US" sz="1200" dirty="0" smtClean="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498051" y="5962168"/>
            <a:ext cx="3860485" cy="30777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ESR single cell prototype fabrication plan</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2709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EIC: FPC development</a:t>
            </a:r>
            <a:endParaRPr lang="en-US" dirty="0"/>
          </a:p>
        </p:txBody>
      </p:sp>
      <p:sp>
        <p:nvSpPr>
          <p:cNvPr id="3" name="Content Placeholder 2"/>
          <p:cNvSpPr>
            <a:spLocks noGrp="1"/>
          </p:cNvSpPr>
          <p:nvPr>
            <p:ph idx="1"/>
          </p:nvPr>
        </p:nvSpPr>
        <p:spPr>
          <a:xfrm>
            <a:off x="308919" y="966055"/>
            <a:ext cx="3357390" cy="3362105"/>
          </a:xfrm>
        </p:spPr>
        <p:txBody>
          <a:bodyPr>
            <a:normAutofit/>
          </a:bodyPr>
          <a:lstStyle/>
          <a:p>
            <a:pPr algn="just"/>
            <a:r>
              <a:rPr lang="en-US" sz="1600" dirty="0" smtClean="0">
                <a:latin typeface="Times New Roman" panose="02020603050405020304" pitchFamily="18" charset="0"/>
                <a:cs typeface="Times New Roman" panose="02020603050405020304" pitchFamily="18" charset="0"/>
              </a:rPr>
              <a:t>In the scope of CD-1 R&amp;D, developed at BNL</a:t>
            </a:r>
          </a:p>
          <a:p>
            <a:pPr algn="just"/>
            <a:r>
              <a:rPr lang="en-US" sz="1600" dirty="0" smtClean="0">
                <a:latin typeface="Times New Roman" panose="02020603050405020304" pitchFamily="18" charset="0"/>
                <a:cs typeface="Times New Roman" panose="02020603050405020304" pitchFamily="18" charset="0"/>
              </a:rPr>
              <a:t>Design focus on the ESR FPC requirements, but can be applied to most of the other EIC SRF cavities</a:t>
            </a:r>
          </a:p>
          <a:p>
            <a:pPr lvl="1" algn="just"/>
            <a:r>
              <a:rPr lang="en-US" sz="1400" dirty="0" smtClean="0">
                <a:latin typeface="Times New Roman" panose="02020603050405020304" pitchFamily="18" charset="0"/>
                <a:cs typeface="Times New Roman" panose="02020603050405020304" pitchFamily="18" charset="0"/>
              </a:rPr>
              <a:t>~380kW power, designed for ~1MW traveling wave or 500kW full reflection</a:t>
            </a:r>
          </a:p>
          <a:p>
            <a:pPr lvl="1" algn="just"/>
            <a:r>
              <a:rPr lang="en-US" sz="1400" dirty="0" smtClean="0">
                <a:latin typeface="Times New Roman" panose="02020603050405020304" pitchFamily="18" charset="0"/>
                <a:cs typeface="Times New Roman" panose="02020603050405020304" pitchFamily="18" charset="0"/>
              </a:rPr>
              <a:t>5g shock load</a:t>
            </a:r>
          </a:p>
          <a:p>
            <a:pPr algn="just"/>
            <a:r>
              <a:rPr lang="en-US" sz="1600" dirty="0" smtClean="0">
                <a:latin typeface="Times New Roman" panose="02020603050405020304" pitchFamily="18" charset="0"/>
                <a:cs typeface="Times New Roman" panose="02020603050405020304" pitchFamily="18" charset="0"/>
              </a:rPr>
              <a:t>An Al</a:t>
            </a:r>
            <a:r>
              <a:rPr lang="en-US" sz="1600" baseline="-25000" dirty="0" smtClean="0">
                <a:latin typeface="Times New Roman" panose="02020603050405020304" pitchFamily="18" charset="0"/>
                <a:cs typeface="Times New Roman" panose="02020603050405020304" pitchFamily="18" charset="0"/>
              </a:rPr>
              <a:t>2</a:t>
            </a:r>
            <a:r>
              <a:rPr lang="en-US" sz="1600" dirty="0" smtClean="0">
                <a:latin typeface="Times New Roman" panose="02020603050405020304" pitchFamily="18" charset="0"/>
                <a:cs typeface="Times New Roman" panose="02020603050405020304" pitchFamily="18" charset="0"/>
              </a:rPr>
              <a:t>O</a:t>
            </a:r>
            <a:r>
              <a:rPr lang="en-US" sz="1600" baseline="-25000" dirty="0" smtClean="0">
                <a:latin typeface="Times New Roman" panose="02020603050405020304" pitchFamily="18" charset="0"/>
                <a:cs typeface="Times New Roman" panose="02020603050405020304" pitchFamily="18" charset="0"/>
              </a:rPr>
              <a:t>3</a:t>
            </a:r>
            <a:r>
              <a:rPr lang="en-US" sz="1600" dirty="0" smtClean="0">
                <a:latin typeface="Times New Roman" panose="02020603050405020304" pitchFamily="18" charset="0"/>
                <a:cs typeface="Times New Roman" panose="02020603050405020304" pitchFamily="18" charset="0"/>
              </a:rPr>
              <a:t> variation based on the  KEKB/Tristan/SNS/BNL </a:t>
            </a:r>
            <a:r>
              <a:rPr lang="en-US" sz="1600" dirty="0" err="1" smtClean="0">
                <a:latin typeface="Times New Roman" panose="02020603050405020304" pitchFamily="18" charset="0"/>
                <a:cs typeface="Times New Roman" panose="02020603050405020304" pitchFamily="18" charset="0"/>
              </a:rPr>
              <a:t>BeO</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high power </a:t>
            </a:r>
            <a:r>
              <a:rPr lang="en-US" sz="1600" dirty="0" smtClean="0">
                <a:latin typeface="Times New Roman" panose="02020603050405020304" pitchFamily="18" charset="0"/>
                <a:cs typeface="Times New Roman" panose="02020603050405020304" pitchFamily="18" charset="0"/>
              </a:rPr>
              <a:t>window</a:t>
            </a:r>
          </a:p>
          <a:p>
            <a:pPr algn="just"/>
            <a:r>
              <a:rPr lang="en-US" sz="1600" dirty="0" smtClean="0">
                <a:latin typeface="Times New Roman" panose="02020603050405020304" pitchFamily="18" charset="0"/>
                <a:cs typeface="Times New Roman" panose="02020603050405020304" pitchFamily="18" charset="0"/>
              </a:rPr>
              <a:t>Broadband matching</a:t>
            </a:r>
            <a:endParaRPr lang="en-US" sz="16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23</a:t>
            </a:fld>
            <a:endParaRPr lang="en-US" dirty="0"/>
          </a:p>
        </p:txBody>
      </p:sp>
      <p:pic>
        <p:nvPicPr>
          <p:cNvPr id="6" name="Picture 5">
            <a:extLst>
              <a:ext uri="{FF2B5EF4-FFF2-40B4-BE49-F238E27FC236}">
                <a16:creationId xmlns:a16="http://schemas.microsoft.com/office/drawing/2014/main" id="{ADC99B6C-A0E0-B9FD-166F-AA9B4071E409}"/>
              </a:ext>
            </a:extLst>
          </p:cNvPr>
          <p:cNvPicPr>
            <a:picLocks noChangeAspect="1"/>
          </p:cNvPicPr>
          <p:nvPr/>
        </p:nvPicPr>
        <p:blipFill>
          <a:blip r:embed="rId2"/>
          <a:stretch>
            <a:fillRect/>
          </a:stretch>
        </p:blipFill>
        <p:spPr>
          <a:xfrm>
            <a:off x="4726867" y="797186"/>
            <a:ext cx="4088279" cy="3393458"/>
          </a:xfrm>
          <a:prstGeom prst="rect">
            <a:avLst/>
          </a:prstGeom>
        </p:spPr>
      </p:pic>
      <p:grpSp>
        <p:nvGrpSpPr>
          <p:cNvPr id="9" name="Group 8"/>
          <p:cNvGrpSpPr/>
          <p:nvPr/>
        </p:nvGrpSpPr>
        <p:grpSpPr>
          <a:xfrm>
            <a:off x="4020299" y="4549325"/>
            <a:ext cx="2181373" cy="1630198"/>
            <a:chOff x="4046739" y="4360662"/>
            <a:chExt cx="2181373" cy="1630198"/>
          </a:xfrm>
        </p:grpSpPr>
        <p:pic>
          <p:nvPicPr>
            <p:cNvPr id="7" name="Picture 6">
              <a:extLst>
                <a:ext uri="{FF2B5EF4-FFF2-40B4-BE49-F238E27FC236}">
                  <a16:creationId xmlns:a16="http://schemas.microsoft.com/office/drawing/2014/main" id="{568E9854-B6BA-F4AE-B7A8-9C9A6E7BD073}"/>
                </a:ext>
              </a:extLst>
            </p:cNvPr>
            <p:cNvPicPr>
              <a:picLocks noChangeAspect="1"/>
            </p:cNvPicPr>
            <p:nvPr/>
          </p:nvPicPr>
          <p:blipFill>
            <a:blip r:embed="rId3"/>
            <a:stretch>
              <a:fillRect/>
            </a:stretch>
          </p:blipFill>
          <p:spPr>
            <a:xfrm>
              <a:off x="4046739" y="4360662"/>
              <a:ext cx="2181373" cy="1630198"/>
            </a:xfrm>
            <a:prstGeom prst="rect">
              <a:avLst/>
            </a:prstGeom>
          </p:spPr>
        </p:pic>
        <p:sp>
          <p:nvSpPr>
            <p:cNvPr id="8" name="TextBox 7">
              <a:extLst>
                <a:ext uri="{FF2B5EF4-FFF2-40B4-BE49-F238E27FC236}">
                  <a16:creationId xmlns:a16="http://schemas.microsoft.com/office/drawing/2014/main" id="{0694E778-6056-3D54-0EDC-B548B00AB1CD}"/>
                </a:ext>
              </a:extLst>
            </p:cNvPr>
            <p:cNvSpPr txBox="1"/>
            <p:nvPr/>
          </p:nvSpPr>
          <p:spPr>
            <a:xfrm>
              <a:off x="4073177" y="5713861"/>
              <a:ext cx="2128495" cy="276999"/>
            </a:xfrm>
            <a:prstGeom prst="rect">
              <a:avLst/>
            </a:prstGeom>
            <a:solidFill>
              <a:srgbClr val="00B0F0"/>
            </a:solidFill>
          </p:spPr>
          <p:txBody>
            <a:bodyPr wrap="square" rtlCol="0">
              <a:spAutoFit/>
            </a:bodyPr>
            <a:lstStyle/>
            <a:p>
              <a:r>
                <a:rPr lang="en-US" sz="1200" dirty="0"/>
                <a:t>First window brazing</a:t>
              </a:r>
            </a:p>
          </p:txBody>
        </p:sp>
      </p:grpSp>
      <p:grpSp>
        <p:nvGrpSpPr>
          <p:cNvPr id="13" name="Group 12"/>
          <p:cNvGrpSpPr>
            <a:grpSpLocks noChangeAspect="1"/>
          </p:cNvGrpSpPr>
          <p:nvPr/>
        </p:nvGrpSpPr>
        <p:grpSpPr>
          <a:xfrm>
            <a:off x="6254550" y="4425348"/>
            <a:ext cx="2801715" cy="1886880"/>
            <a:chOff x="3788768" y="3305407"/>
            <a:chExt cx="4999329" cy="3366915"/>
          </a:xfrm>
        </p:grpSpPr>
        <p:pic>
          <p:nvPicPr>
            <p:cNvPr id="10" name="Picture 9">
              <a:extLst>
                <a:ext uri="{FF2B5EF4-FFF2-40B4-BE49-F238E27FC236}">
                  <a16:creationId xmlns:a16="http://schemas.microsoft.com/office/drawing/2014/main" id="{919BB51A-6A58-4744-D96E-24CE21EF7C6A}"/>
                </a:ext>
              </a:extLst>
            </p:cNvPr>
            <p:cNvPicPr>
              <a:picLocks noChangeAspect="1"/>
            </p:cNvPicPr>
            <p:nvPr/>
          </p:nvPicPr>
          <p:blipFill>
            <a:blip r:embed="rId4"/>
            <a:stretch>
              <a:fillRect/>
            </a:stretch>
          </p:blipFill>
          <p:spPr>
            <a:xfrm>
              <a:off x="3788768" y="3329482"/>
              <a:ext cx="2699864" cy="3342840"/>
            </a:xfrm>
            <a:prstGeom prst="rect">
              <a:avLst/>
            </a:prstGeom>
          </p:spPr>
        </p:pic>
        <p:pic>
          <p:nvPicPr>
            <p:cNvPr id="11" name="Picture 10">
              <a:extLst>
                <a:ext uri="{FF2B5EF4-FFF2-40B4-BE49-F238E27FC236}">
                  <a16:creationId xmlns:a16="http://schemas.microsoft.com/office/drawing/2014/main" id="{EC247689-C466-69CF-07F0-2C8E7C6BBB50}"/>
                </a:ext>
              </a:extLst>
            </p:cNvPr>
            <p:cNvPicPr>
              <a:picLocks noChangeAspect="1"/>
            </p:cNvPicPr>
            <p:nvPr/>
          </p:nvPicPr>
          <p:blipFill>
            <a:blip r:embed="rId5"/>
            <a:stretch>
              <a:fillRect/>
            </a:stretch>
          </p:blipFill>
          <p:spPr>
            <a:xfrm>
              <a:off x="6573237" y="3305407"/>
              <a:ext cx="2214860" cy="3351341"/>
            </a:xfrm>
            <a:prstGeom prst="rect">
              <a:avLst/>
            </a:prstGeom>
          </p:spPr>
        </p:pic>
        <p:sp>
          <p:nvSpPr>
            <p:cNvPr id="12" name="TextBox 11">
              <a:extLst>
                <a:ext uri="{FF2B5EF4-FFF2-40B4-BE49-F238E27FC236}">
                  <a16:creationId xmlns:a16="http://schemas.microsoft.com/office/drawing/2014/main" id="{11A30C86-2F5B-D1DF-A5CB-FFC6B218BD60}"/>
                </a:ext>
              </a:extLst>
            </p:cNvPr>
            <p:cNvSpPr txBox="1"/>
            <p:nvPr/>
          </p:nvSpPr>
          <p:spPr>
            <a:xfrm>
              <a:off x="5847704" y="5260191"/>
              <a:ext cx="1833466" cy="494272"/>
            </a:xfrm>
            <a:prstGeom prst="rect">
              <a:avLst/>
            </a:prstGeom>
            <a:solidFill>
              <a:srgbClr val="00B0F0"/>
            </a:solidFill>
          </p:spPr>
          <p:txBody>
            <a:bodyPr wrap="square" rtlCol="0">
              <a:spAutoFit/>
            </a:bodyPr>
            <a:lstStyle/>
            <a:p>
              <a:r>
                <a:rPr lang="en-US" sz="1200" dirty="0"/>
                <a:t>Brazing test</a:t>
              </a:r>
            </a:p>
          </p:txBody>
        </p:sp>
      </p:grpSp>
      <p:pic>
        <p:nvPicPr>
          <p:cNvPr id="14" name="Picture 13">
            <a:extLst>
              <a:ext uri="{FF2B5EF4-FFF2-40B4-BE49-F238E27FC236}">
                <a16:creationId xmlns:a16="http://schemas.microsoft.com/office/drawing/2014/main" id="{A34C0BB2-ED86-2542-2A56-CD670F961817}"/>
              </a:ext>
            </a:extLst>
          </p:cNvPr>
          <p:cNvPicPr>
            <a:picLocks noChangeAspect="1"/>
          </p:cNvPicPr>
          <p:nvPr/>
        </p:nvPicPr>
        <p:blipFill>
          <a:blip r:embed="rId6"/>
          <a:stretch>
            <a:fillRect/>
          </a:stretch>
        </p:blipFill>
        <p:spPr>
          <a:xfrm>
            <a:off x="211065" y="4425348"/>
            <a:ext cx="3553098" cy="1743343"/>
          </a:xfrm>
          <a:prstGeom prst="rect">
            <a:avLst/>
          </a:prstGeom>
        </p:spPr>
      </p:pic>
    </p:spTree>
    <p:extLst>
      <p:ext uri="{BB962C8B-B14F-4D97-AF65-F5344CB8AC3E}">
        <p14:creationId xmlns:p14="http://schemas.microsoft.com/office/powerpoint/2010/main" val="24070072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EIC: 5-cell 591MHz Cavity</a:t>
            </a:r>
            <a:endParaRPr lang="en-US" dirty="0"/>
          </a:p>
        </p:txBody>
      </p:sp>
      <p:sp>
        <p:nvSpPr>
          <p:cNvPr id="3" name="Content Placeholder 2"/>
          <p:cNvSpPr>
            <a:spLocks noGrp="1"/>
          </p:cNvSpPr>
          <p:nvPr>
            <p:ph idx="1"/>
          </p:nvPr>
        </p:nvSpPr>
        <p:spPr>
          <a:xfrm>
            <a:off x="308919" y="966055"/>
            <a:ext cx="3133528" cy="5112016"/>
          </a:xfrm>
        </p:spPr>
        <p:txBody>
          <a:bodyPr>
            <a:normAutofit/>
          </a:bodyPr>
          <a:lstStyle/>
          <a:p>
            <a:pPr algn="just"/>
            <a:r>
              <a:rPr lang="en-US" sz="1800" dirty="0" smtClean="0">
                <a:latin typeface="Times New Roman" panose="02020603050405020304" pitchFamily="18" charset="0"/>
                <a:cs typeface="Times New Roman" panose="02020603050405020304" pitchFamily="18" charset="0"/>
              </a:rPr>
              <a:t>Could use the same 5-cell design for RCS and cooler ERL</a:t>
            </a:r>
          </a:p>
          <a:p>
            <a:pPr algn="just"/>
            <a:r>
              <a:rPr lang="en-US" sz="1800" dirty="0" smtClean="0">
                <a:latin typeface="Times New Roman" panose="02020603050405020304" pitchFamily="18" charset="0"/>
                <a:cs typeface="Times New Roman" panose="02020603050405020304" pitchFamily="18" charset="0"/>
              </a:rPr>
              <a:t>Baseline is the scaled BNL </a:t>
            </a:r>
            <a:r>
              <a:rPr lang="en-US" sz="1800" dirty="0" err="1" smtClean="0">
                <a:latin typeface="Times New Roman" panose="02020603050405020304" pitchFamily="18" charset="0"/>
                <a:cs typeface="Times New Roman" panose="02020603050405020304" pitchFamily="18" charset="0"/>
              </a:rPr>
              <a:t>eRHIC</a:t>
            </a:r>
            <a:r>
              <a:rPr lang="en-US" sz="1800" dirty="0" smtClean="0">
                <a:latin typeface="Times New Roman" panose="02020603050405020304" pitchFamily="18" charset="0"/>
                <a:cs typeface="Times New Roman" panose="02020603050405020304" pitchFamily="18" charset="0"/>
              </a:rPr>
              <a:t> 650MHz 5-cell with BLAs, which has been prototyped and meets the impedance requirements</a:t>
            </a:r>
          </a:p>
          <a:p>
            <a:pPr algn="just"/>
            <a:r>
              <a:rPr lang="en-US" sz="1800" dirty="0" smtClean="0">
                <a:latin typeface="Times New Roman" panose="02020603050405020304" pitchFamily="18" charset="0"/>
                <a:cs typeface="Times New Roman" panose="02020603050405020304" pitchFamily="18" charset="0"/>
              </a:rPr>
              <a:t>Possible to adapt the PERLE type coaxial HOM damper with smaller and shorter </a:t>
            </a:r>
            <a:r>
              <a:rPr lang="en-US" sz="1800" dirty="0" err="1" smtClean="0">
                <a:latin typeface="Times New Roman" panose="02020603050405020304" pitchFamily="18" charset="0"/>
                <a:cs typeface="Times New Roman" panose="02020603050405020304" pitchFamily="18" charset="0"/>
              </a:rPr>
              <a:t>beampipes</a:t>
            </a:r>
            <a:r>
              <a:rPr lang="en-US" sz="1800" dirty="0" smtClean="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24</a:t>
            </a:fld>
            <a:endParaRPr lang="en-US" dirty="0"/>
          </a:p>
        </p:txBody>
      </p:sp>
      <p:graphicFrame>
        <p:nvGraphicFramePr>
          <p:cNvPr id="9" name="Table 4">
            <a:extLst>
              <a:ext uri="{FF2B5EF4-FFF2-40B4-BE49-F238E27FC236}">
                <a16:creationId xmlns:a16="http://schemas.microsoft.com/office/drawing/2014/main" id="{F626F316-70CD-97ED-4444-784D1878AB46}"/>
              </a:ext>
            </a:extLst>
          </p:cNvPr>
          <p:cNvGraphicFramePr>
            <a:graphicFrameLocks noGrp="1"/>
          </p:cNvGraphicFramePr>
          <p:nvPr>
            <p:extLst>
              <p:ext uri="{D42A27DB-BD31-4B8C-83A1-F6EECF244321}">
                <p14:modId xmlns:p14="http://schemas.microsoft.com/office/powerpoint/2010/main" val="2806636976"/>
              </p:ext>
            </p:extLst>
          </p:nvPr>
        </p:nvGraphicFramePr>
        <p:xfrm>
          <a:off x="3616894" y="847615"/>
          <a:ext cx="5406081" cy="2651760"/>
        </p:xfrm>
        <a:graphic>
          <a:graphicData uri="http://schemas.openxmlformats.org/drawingml/2006/table">
            <a:tbl>
              <a:tblPr firstRow="1" bandRow="1"/>
              <a:tblGrid>
                <a:gridCol w="2286364">
                  <a:extLst>
                    <a:ext uri="{9D8B030D-6E8A-4147-A177-3AD203B41FA5}">
                      <a16:colId xmlns:a16="http://schemas.microsoft.com/office/drawing/2014/main" val="341043016"/>
                    </a:ext>
                  </a:extLst>
                </a:gridCol>
                <a:gridCol w="1927905">
                  <a:extLst>
                    <a:ext uri="{9D8B030D-6E8A-4147-A177-3AD203B41FA5}">
                      <a16:colId xmlns:a16="http://schemas.microsoft.com/office/drawing/2014/main" val="8370404"/>
                    </a:ext>
                  </a:extLst>
                </a:gridCol>
                <a:gridCol w="1191812">
                  <a:extLst>
                    <a:ext uri="{9D8B030D-6E8A-4147-A177-3AD203B41FA5}">
                      <a16:colId xmlns:a16="http://schemas.microsoft.com/office/drawing/2014/main" val="509389800"/>
                    </a:ext>
                  </a:extLst>
                </a:gridCol>
              </a:tblGrid>
              <a:tr h="16816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b="0" dirty="0">
                          <a:latin typeface="Times New Roman" panose="02020603050405020304" pitchFamily="18" charset="0"/>
                          <a:cs typeface="Times New Roman" panose="02020603050405020304" pitchFamily="18" charset="0"/>
                        </a:rPr>
                        <a:t>Parameters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200" b="0" dirty="0" smtClean="0">
                          <a:latin typeface="Times New Roman" panose="02020603050405020304" pitchFamily="18" charset="0"/>
                          <a:cs typeface="Times New Roman" panose="02020603050405020304" pitchFamily="18" charset="0"/>
                        </a:rPr>
                        <a:t>RCS (1GeV merging)</a:t>
                      </a:r>
                      <a:endParaRPr lang="en-US" sz="12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p>
                      <a:pPr algn="ctr"/>
                      <a:r>
                        <a:rPr lang="en-US" sz="1200" b="0" dirty="0" smtClean="0">
                          <a:solidFill>
                            <a:schemeClr val="bg1"/>
                          </a:solidFill>
                          <a:latin typeface="Times New Roman" panose="02020603050405020304" pitchFamily="18" charset="0"/>
                          <a:cs typeface="Times New Roman" panose="02020603050405020304" pitchFamily="18" charset="0"/>
                        </a:rPr>
                        <a:t>ERL</a:t>
                      </a:r>
                      <a:endParaRPr lang="en-US" sz="1200" b="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945194653"/>
                  </a:ext>
                </a:extLst>
              </a:tr>
              <a:tr h="1681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Times New Roman" panose="02020603050405020304" pitchFamily="18" charset="0"/>
                          <a:cs typeface="Times New Roman" panose="02020603050405020304" pitchFamily="18" charset="0"/>
                        </a:rPr>
                        <a:t>Nominal frequency (MHz)</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200" dirty="0" smtClean="0">
                          <a:latin typeface="Times New Roman" panose="02020603050405020304" pitchFamily="18" charset="0"/>
                          <a:cs typeface="Times New Roman" panose="02020603050405020304" pitchFamily="18" charset="0"/>
                        </a:rPr>
                        <a:t>591.1492</a:t>
                      </a:r>
                      <a:endParaRPr lang="en-US" sz="12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hMerge="1">
                  <a:txBody>
                    <a:bodyPr/>
                    <a:lstStyle/>
                    <a:p>
                      <a:endParaRPr lang="en-US"/>
                    </a:p>
                  </a:txBody>
                  <a:tcPr/>
                </a:tc>
                <a:extLst>
                  <a:ext uri="{0D108BD9-81ED-4DB2-BD59-A6C34878D82A}">
                    <a16:rowId xmlns:a16="http://schemas.microsoft.com/office/drawing/2014/main" val="3458140789"/>
                  </a:ext>
                </a:extLst>
              </a:tr>
              <a:tr h="1681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smtClean="0">
                          <a:latin typeface="Times New Roman" panose="02020603050405020304" pitchFamily="18" charset="0"/>
                          <a:cs typeface="Times New Roman" panose="02020603050405020304" pitchFamily="18" charset="0"/>
                        </a:rPr>
                        <a:t>Operation frequency </a:t>
                      </a:r>
                      <a:r>
                        <a:rPr lang="en-US" sz="1200" dirty="0">
                          <a:latin typeface="Times New Roman" panose="02020603050405020304" pitchFamily="18" charset="0"/>
                          <a:cs typeface="Times New Roman" panose="02020603050405020304" pitchFamily="18" charset="0"/>
                        </a:rPr>
                        <a:t>range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200" dirty="0" smtClean="0">
                          <a:latin typeface="Times New Roman" panose="02020603050405020304" pitchFamily="18" charset="0"/>
                          <a:cs typeface="Times New Roman" panose="02020603050405020304" pitchFamily="18" charset="0"/>
                        </a:rPr>
                        <a:t>± 120kHz</a:t>
                      </a:r>
                      <a:endParaRPr lang="en-US" sz="12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p>
                      <a:pPr algn="ctr"/>
                      <a:r>
                        <a:rPr lang="en-US" sz="1200" dirty="0" smtClean="0">
                          <a:latin typeface="Times New Roman" panose="02020603050405020304" pitchFamily="18" charset="0"/>
                          <a:cs typeface="Times New Roman" panose="02020603050405020304" pitchFamily="18" charset="0"/>
                        </a:rPr>
                        <a:t>Small</a:t>
                      </a:r>
                      <a:endParaRPr lang="en-US" sz="1200" dirty="0">
                        <a:latin typeface="Times New Roman" panose="02020603050405020304" pitchFamily="18" charset="0"/>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48275533"/>
                  </a:ext>
                </a:extLst>
              </a:tr>
              <a:tr h="1681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Times New Roman" panose="02020603050405020304" pitchFamily="18" charset="0"/>
                          <a:cs typeface="Times New Roman" panose="02020603050405020304" pitchFamily="18" charset="0"/>
                        </a:rPr>
                        <a:t>Cavity voltage [MV]</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200" dirty="0">
                          <a:latin typeface="Times New Roman" panose="02020603050405020304" pitchFamily="18" charset="0"/>
                          <a:cs typeface="Times New Roman" panose="02020603050405020304" pitchFamily="18" charset="0"/>
                        </a:rPr>
                        <a:t>20</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hMerge="1">
                  <a:txBody>
                    <a:bodyPr/>
                    <a:lstStyle/>
                    <a:p>
                      <a:endParaRPr lang="en-US"/>
                    </a:p>
                  </a:txBody>
                  <a:tcPr/>
                </a:tc>
                <a:extLst>
                  <a:ext uri="{0D108BD9-81ED-4DB2-BD59-A6C34878D82A}">
                    <a16:rowId xmlns:a16="http://schemas.microsoft.com/office/drawing/2014/main" val="34925606"/>
                  </a:ext>
                </a:extLst>
              </a:tr>
              <a:tr h="1681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Number of cavities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200" dirty="0">
                          <a:latin typeface="Times New Roman" panose="02020603050405020304" pitchFamily="18" charset="0"/>
                          <a:cs typeface="Times New Roman" panose="02020603050405020304" pitchFamily="18" charset="0"/>
                        </a:rPr>
                        <a:t>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p>
                      <a:pPr algn="ctr"/>
                      <a:r>
                        <a:rPr lang="en-US" sz="1200" dirty="0" smtClean="0">
                          <a:latin typeface="Times New Roman" panose="02020603050405020304" pitchFamily="18" charset="0"/>
                          <a:cs typeface="Times New Roman" panose="02020603050405020304" pitchFamily="18" charset="0"/>
                        </a:rPr>
                        <a:t>10</a:t>
                      </a:r>
                      <a:endParaRPr lang="en-US" sz="1200" dirty="0">
                        <a:latin typeface="Times New Roman" panose="02020603050405020304" pitchFamily="18" charset="0"/>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035483258"/>
                  </a:ext>
                </a:extLst>
              </a:tr>
              <a:tr h="2242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Acceleration </a:t>
                      </a:r>
                      <a:r>
                        <a:rPr lang="en-US" sz="1200" dirty="0" smtClean="0">
                          <a:latin typeface="Times New Roman" panose="02020603050405020304" pitchFamily="18" charset="0"/>
                          <a:cs typeface="Times New Roman" panose="02020603050405020304" pitchFamily="18" charset="0"/>
                        </a:rPr>
                        <a:t>rate (</a:t>
                      </a:r>
                      <a:r>
                        <a:rPr lang="en-US" sz="1200" dirty="0">
                          <a:latin typeface="Times New Roman" panose="02020603050405020304" pitchFamily="18" charset="0"/>
                          <a:cs typeface="Times New Roman" panose="02020603050405020304" pitchFamily="18" charset="0"/>
                        </a:rPr>
                        <a:t>MV/turn)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200" dirty="0">
                          <a:latin typeface="Times New Roman" panose="02020603050405020304" pitchFamily="18" charset="0"/>
                          <a:cs typeface="Times New Roman" panose="02020603050405020304" pitchFamily="18" charset="0"/>
                        </a:rPr>
                        <a:t>2.2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p>
                      <a:pPr algn="ctr"/>
                      <a:r>
                        <a:rPr lang="en-US" sz="1200" dirty="0" smtClean="0">
                          <a:latin typeface="Times New Roman" panose="02020603050405020304" pitchFamily="18" charset="0"/>
                          <a:cs typeface="Times New Roman" panose="02020603050405020304" pitchFamily="18" charset="0"/>
                        </a:rPr>
                        <a:t>NA</a:t>
                      </a:r>
                      <a:endParaRPr lang="en-US" sz="1200" dirty="0">
                        <a:latin typeface="Times New Roman" panose="02020603050405020304" pitchFamily="18" charset="0"/>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473061642"/>
                  </a:ext>
                </a:extLst>
              </a:tr>
              <a:tr h="1681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Times New Roman" panose="02020603050405020304" pitchFamily="18" charset="0"/>
                          <a:cs typeface="Times New Roman" panose="02020603050405020304" pitchFamily="18" charset="0"/>
                        </a:rPr>
                        <a:t>Max. RF power [kW]</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200" dirty="0">
                          <a:latin typeface="Times New Roman" panose="02020603050405020304" pitchFamily="18" charset="0"/>
                          <a:cs typeface="Times New Roman" panose="02020603050405020304" pitchFamily="18" charset="0"/>
                        </a:rPr>
                        <a:t>65</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p>
                      <a:pPr algn="ctr"/>
                      <a:r>
                        <a:rPr lang="en-US" sz="1200" smtClean="0">
                          <a:latin typeface="Times New Roman" panose="02020603050405020304" pitchFamily="18" charset="0"/>
                          <a:cs typeface="Times New Roman" panose="02020603050405020304" pitchFamily="18" charset="0"/>
                        </a:rPr>
                        <a:t>small</a:t>
                      </a:r>
                      <a:endParaRPr lang="en-US" sz="1200" dirty="0">
                        <a:latin typeface="Times New Roman" panose="02020603050405020304" pitchFamily="18" charset="0"/>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971196964"/>
                  </a:ext>
                </a:extLst>
              </a:tr>
              <a:tr h="3597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Times New Roman" panose="02020603050405020304" pitchFamily="18" charset="0"/>
                          <a:cs typeface="Times New Roman" panose="02020603050405020304" pitchFamily="18" charset="0"/>
                        </a:rPr>
                        <a:t>Longitudinal </a:t>
                      </a:r>
                      <a:r>
                        <a:rPr lang="en-US" sz="1200" dirty="0" smtClean="0">
                          <a:latin typeface="Times New Roman" panose="02020603050405020304" pitchFamily="18" charset="0"/>
                          <a:cs typeface="Times New Roman" panose="02020603050405020304" pitchFamily="18" charset="0"/>
                        </a:rPr>
                        <a:t>impedance threshold</a:t>
                      </a:r>
                      <a:endParaRPr lang="en-US" sz="12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200" dirty="0" smtClean="0">
                          <a:latin typeface="Times New Roman" panose="02020603050405020304" pitchFamily="18" charset="0"/>
                          <a:cs typeface="Times New Roman" panose="02020603050405020304" pitchFamily="18" charset="0"/>
                        </a:rPr>
                        <a:t>~2M</a:t>
                      </a:r>
                      <a:r>
                        <a:rPr lang="el-GR" sz="1200" dirty="0" smtClean="0">
                          <a:latin typeface="Times New Roman" panose="02020603050405020304" pitchFamily="18" charset="0"/>
                          <a:cs typeface="Times New Roman" panose="02020603050405020304" pitchFamily="18" charset="0"/>
                        </a:rPr>
                        <a:t>Ω</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(&lt; 1GHz</a:t>
                      </a:r>
                      <a:r>
                        <a:rPr lang="en-US" sz="1200" dirty="0" smtClean="0">
                          <a:latin typeface="Times New Roman" panose="02020603050405020304" pitchFamily="18" charset="0"/>
                          <a:cs typeface="Times New Roman" panose="02020603050405020304" pitchFamily="18" charset="0"/>
                        </a:rPr>
                        <a:t>)</a:t>
                      </a:r>
                    </a:p>
                    <a:p>
                      <a:pPr algn="ctr"/>
                      <a:r>
                        <a:rPr lang="en-US" sz="1200" dirty="0" smtClean="0">
                          <a:latin typeface="Times New Roman" panose="02020603050405020304" pitchFamily="18" charset="0"/>
                          <a:cs typeface="Times New Roman" panose="02020603050405020304" pitchFamily="18" charset="0"/>
                        </a:rPr>
                        <a:t>~2M</a:t>
                      </a:r>
                      <a:r>
                        <a:rPr lang="el-GR" sz="1200" dirty="0" smtClean="0">
                          <a:latin typeface="Times New Roman" panose="02020603050405020304" pitchFamily="18" charset="0"/>
                          <a:cs typeface="Times New Roman" panose="02020603050405020304" pitchFamily="18" charset="0"/>
                        </a:rPr>
                        <a:t>Ω</a:t>
                      </a:r>
                      <a:r>
                        <a:rPr lang="en-US" sz="1200" dirty="0" smtClean="0">
                          <a:latin typeface="Times New Roman" panose="02020603050405020304" pitchFamily="18" charset="0"/>
                          <a:cs typeface="Times New Roman" panose="02020603050405020304" pitchFamily="18" charset="0"/>
                        </a:rPr>
                        <a:t>-GHz (&gt;1GHz)</a:t>
                      </a:r>
                      <a:endParaRPr lang="en-US" sz="12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p>
                      <a:pPr algn="ctr"/>
                      <a:r>
                        <a:rPr lang="en-US" sz="1200" dirty="0" smtClean="0">
                          <a:latin typeface="Times New Roman" panose="02020603050405020304" pitchFamily="18" charset="0"/>
                          <a:cs typeface="Times New Roman" panose="02020603050405020304" pitchFamily="18" charset="0"/>
                        </a:rPr>
                        <a:t>Not a concern</a:t>
                      </a:r>
                      <a:endParaRPr lang="en-US" sz="1200" dirty="0">
                        <a:latin typeface="Times New Roman" panose="02020603050405020304" pitchFamily="18" charset="0"/>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190612096"/>
                  </a:ext>
                </a:extLst>
              </a:tr>
              <a:tr h="20431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smtClean="0">
                          <a:latin typeface="Times New Roman" panose="02020603050405020304" pitchFamily="18" charset="0"/>
                          <a:cs typeface="Times New Roman" panose="02020603050405020304" pitchFamily="18" charset="0"/>
                        </a:rPr>
                        <a:t>Transversal impedance</a:t>
                      </a:r>
                      <a:r>
                        <a:rPr lang="en-US" sz="1200" baseline="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threshold</a:t>
                      </a:r>
                      <a:endParaRPr lang="en-US" sz="12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200" dirty="0" smtClean="0">
                          <a:latin typeface="Times New Roman" panose="02020603050405020304" pitchFamily="18" charset="0"/>
                          <a:cs typeface="Times New Roman" panose="02020603050405020304" pitchFamily="18" charset="0"/>
                        </a:rPr>
                        <a:t>12M</a:t>
                      </a:r>
                      <a:r>
                        <a:rPr lang="el-GR" sz="1200" dirty="0" smtClean="0">
                          <a:latin typeface="Times New Roman" panose="02020603050405020304" pitchFamily="18" charset="0"/>
                          <a:cs typeface="Times New Roman" panose="02020603050405020304" pitchFamily="18" charset="0"/>
                        </a:rPr>
                        <a:t>Ω</a:t>
                      </a:r>
                      <a:r>
                        <a:rPr lang="en-US" sz="1200" dirty="0" smtClean="0">
                          <a:latin typeface="Times New Roman" panose="02020603050405020304" pitchFamily="18" charset="0"/>
                          <a:cs typeface="Times New Roman" panose="02020603050405020304" pitchFamily="18" charset="0"/>
                        </a:rPr>
                        <a:t>/m</a:t>
                      </a:r>
                      <a:endParaRPr lang="en-US" sz="12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1M</a:t>
                      </a:r>
                      <a:r>
                        <a:rPr lang="el-GR" sz="1200" dirty="0" smtClean="0">
                          <a:latin typeface="Times New Roman" panose="02020603050405020304" pitchFamily="18" charset="0"/>
                          <a:cs typeface="Times New Roman" panose="02020603050405020304" pitchFamily="18" charset="0"/>
                        </a:rPr>
                        <a:t>Ω</a:t>
                      </a:r>
                      <a:r>
                        <a:rPr lang="en-US" sz="1200" dirty="0" smtClean="0">
                          <a:latin typeface="Times New Roman" panose="02020603050405020304" pitchFamily="18" charset="0"/>
                          <a:cs typeface="Times New Roman" panose="02020603050405020304" pitchFamily="18" charset="0"/>
                        </a:rPr>
                        <a:t>/m</a:t>
                      </a:r>
                      <a:endParaRPr lang="en-US" sz="1200" dirty="0">
                        <a:latin typeface="Times New Roman" panose="02020603050405020304" pitchFamily="18" charset="0"/>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876824506"/>
                  </a:ext>
                </a:extLst>
              </a:tr>
            </a:tbl>
          </a:graphicData>
        </a:graphic>
      </p:graphicFrame>
      <p:pic>
        <p:nvPicPr>
          <p:cNvPr id="10" name="Picture 9">
            <a:extLst>
              <a:ext uri="{FF2B5EF4-FFF2-40B4-BE49-F238E27FC236}">
                <a16:creationId xmlns:a16="http://schemas.microsoft.com/office/drawing/2014/main" id="{273DAB06-83E8-6118-F7A5-937D4147D65F}"/>
              </a:ext>
            </a:extLst>
          </p:cNvPr>
          <p:cNvPicPr/>
          <p:nvPr/>
        </p:nvPicPr>
        <p:blipFill>
          <a:blip r:embed="rId2"/>
          <a:stretch>
            <a:fillRect/>
          </a:stretch>
        </p:blipFill>
        <p:spPr>
          <a:xfrm>
            <a:off x="3616893" y="4041326"/>
            <a:ext cx="5406081" cy="1044647"/>
          </a:xfrm>
          <a:prstGeom prst="rect">
            <a:avLst/>
          </a:prstGeom>
        </p:spPr>
      </p:pic>
      <p:sp>
        <p:nvSpPr>
          <p:cNvPr id="11" name="TextBox 10"/>
          <p:cNvSpPr txBox="1"/>
          <p:nvPr/>
        </p:nvSpPr>
        <p:spPr>
          <a:xfrm>
            <a:off x="4541108" y="3499375"/>
            <a:ext cx="3851119"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EIC RCS/ERL 591MHz cavity requirements</a:t>
            </a:r>
            <a:endParaRPr lang="en-US" sz="16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953691" y="5120093"/>
            <a:ext cx="4849789"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5-cell 591MHz cavity scaled from </a:t>
            </a:r>
            <a:r>
              <a:rPr lang="en-US" sz="1600" dirty="0" err="1" smtClean="0">
                <a:latin typeface="Times New Roman" panose="02020603050405020304" pitchFamily="18" charset="0"/>
                <a:cs typeface="Times New Roman" panose="02020603050405020304" pitchFamily="18" charset="0"/>
              </a:rPr>
              <a:t>eRHIC</a:t>
            </a:r>
            <a:r>
              <a:rPr lang="en-US" sz="1600" dirty="0" smtClean="0">
                <a:latin typeface="Times New Roman" panose="02020603050405020304" pitchFamily="18" charset="0"/>
                <a:cs typeface="Times New Roman" panose="02020603050405020304" pitchFamily="18" charset="0"/>
              </a:rPr>
              <a:t> ERL 650MHz</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7740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sz="1800" dirty="0" smtClean="0">
                <a:latin typeface="Times New Roman" panose="02020603050405020304" pitchFamily="18" charset="0"/>
                <a:cs typeface="Times New Roman" panose="02020603050405020304" pitchFamily="18" charset="0"/>
              </a:rPr>
              <a:t>The three upcoming/future circular lepton or electron-ion colliders are all progressing quickly in the SRF systems development</a:t>
            </a:r>
          </a:p>
          <a:p>
            <a:r>
              <a:rPr lang="en-US" sz="1800" dirty="0" smtClean="0">
                <a:latin typeface="Times New Roman" panose="02020603050405020304" pitchFamily="18" charset="0"/>
                <a:cs typeface="Times New Roman" panose="02020603050405020304" pitchFamily="18" charset="0"/>
              </a:rPr>
              <a:t>The three projects all need to develop a variety of SRF cavities for different subsystems and/or different operation cases, with different voltage and beam current/power requirements. </a:t>
            </a:r>
          </a:p>
          <a:p>
            <a:r>
              <a:rPr lang="en-US" sz="1800" dirty="0" smtClean="0">
                <a:latin typeface="Times New Roman" panose="02020603050405020304" pitchFamily="18" charset="0"/>
                <a:cs typeface="Times New Roman" panose="02020603050405020304" pitchFamily="18" charset="0"/>
              </a:rPr>
              <a:t>There are plenty of interesting physics/engineering challenges in these SRF systems. </a:t>
            </a:r>
          </a:p>
          <a:p>
            <a:r>
              <a:rPr lang="en-US" sz="1800" dirty="0" smtClean="0">
                <a:latin typeface="Times New Roman" panose="02020603050405020304" pitchFamily="18" charset="0"/>
                <a:cs typeface="Times New Roman" panose="02020603050405020304" pitchFamily="18" charset="0"/>
              </a:rPr>
              <a:t>Lot of synergy among the 3 projects, especially in impedance control and high power couplers.</a:t>
            </a:r>
            <a:endParaRPr lang="en-US" sz="18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25</a:t>
            </a:fld>
            <a:endParaRPr lang="en-US" dirty="0"/>
          </a:p>
        </p:txBody>
      </p:sp>
    </p:spTree>
    <p:extLst>
      <p:ext uri="{BB962C8B-B14F-4D97-AF65-F5344CB8AC3E}">
        <p14:creationId xmlns:p14="http://schemas.microsoft.com/office/powerpoint/2010/main" val="3521568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Introduction</a:t>
            </a:r>
          </a:p>
          <a:p>
            <a:r>
              <a:rPr lang="en-US" dirty="0" smtClean="0">
                <a:latin typeface="Times New Roman" panose="02020603050405020304" pitchFamily="18" charset="0"/>
                <a:cs typeface="Times New Roman" panose="02020603050405020304" pitchFamily="18" charset="0"/>
              </a:rPr>
              <a:t>FCC-</a:t>
            </a:r>
            <a:r>
              <a:rPr lang="en-US" dirty="0" err="1" smtClean="0">
                <a:latin typeface="Times New Roman" panose="02020603050405020304" pitchFamily="18" charset="0"/>
                <a:cs typeface="Times New Roman" panose="02020603050405020304" pitchFamily="18" charset="0"/>
              </a:rPr>
              <a:t>ee</a:t>
            </a:r>
            <a:r>
              <a:rPr lang="en-US" dirty="0" smtClean="0">
                <a:latin typeface="Times New Roman" panose="02020603050405020304" pitchFamily="18" charset="0"/>
                <a:cs typeface="Times New Roman" panose="02020603050405020304" pitchFamily="18" charset="0"/>
              </a:rPr>
              <a:t> SRF systems </a:t>
            </a:r>
          </a:p>
          <a:p>
            <a:r>
              <a:rPr lang="en-US" dirty="0" smtClean="0">
                <a:latin typeface="Times New Roman" panose="02020603050405020304" pitchFamily="18" charset="0"/>
                <a:cs typeface="Times New Roman" panose="02020603050405020304" pitchFamily="18" charset="0"/>
              </a:rPr>
              <a:t>CEPC SRF systems </a:t>
            </a:r>
          </a:p>
          <a:p>
            <a:r>
              <a:rPr lang="en-US" dirty="0" smtClean="0">
                <a:latin typeface="Times New Roman" panose="02020603050405020304" pitchFamily="18" charset="0"/>
                <a:cs typeface="Times New Roman" panose="02020603050405020304" pitchFamily="18" charset="0"/>
              </a:rPr>
              <a:t>EIC SRF systems</a:t>
            </a:r>
          </a:p>
          <a:p>
            <a:r>
              <a:rPr lang="en-US" dirty="0" smtClean="0">
                <a:latin typeface="Times New Roman" panose="02020603050405020304" pitchFamily="18" charset="0"/>
                <a:cs typeface="Times New Roman" panose="02020603050405020304" pitchFamily="18" charset="0"/>
              </a:rPr>
              <a:t>Summary</a:t>
            </a:r>
          </a:p>
          <a:p>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Tree>
    <p:extLst>
      <p:ext uri="{BB962C8B-B14F-4D97-AF65-F5344CB8AC3E}">
        <p14:creationId xmlns:p14="http://schemas.microsoft.com/office/powerpoint/2010/main" val="10722825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02348" y="906465"/>
                <a:ext cx="4321606" cy="5659798"/>
              </a:xfrm>
            </p:spPr>
            <p:txBody>
              <a:bodyPr>
                <a:normAutofit fontScale="92500" lnSpcReduction="10000"/>
              </a:bodyPr>
              <a:lstStyle/>
              <a:p>
                <a:pPr algn="just"/>
                <a:r>
                  <a:rPr lang="en-US" sz="1800" dirty="0" smtClean="0">
                    <a:latin typeface="Times New Roman" panose="02020603050405020304" pitchFamily="18" charset="0"/>
                    <a:cs typeface="Times New Roman" panose="02020603050405020304" pitchFamily="18" charset="0"/>
                  </a:rPr>
                  <a:t>3 upcoming/future circular lepton/electron-ion colliders </a:t>
                </a:r>
              </a:p>
              <a:p>
                <a:pPr algn="just"/>
                <a:r>
                  <a:rPr lang="en-US" sz="1800" dirty="0" smtClean="0">
                    <a:latin typeface="Times New Roman" panose="02020603050405020304" pitchFamily="18" charset="0"/>
                    <a:cs typeface="Times New Roman" panose="02020603050405020304" pitchFamily="18" charset="0"/>
                  </a:rPr>
                  <a:t>Electron Ion Collider (EIC, to be constructed at </a:t>
                </a:r>
                <a:r>
                  <a:rPr lang="en-US" sz="1800" dirty="0">
                    <a:latin typeface="Times New Roman" panose="02020603050405020304" pitchFamily="18" charset="0"/>
                    <a:cs typeface="Times New Roman" panose="02020603050405020304" pitchFamily="18" charset="0"/>
                  </a:rPr>
                  <a:t>BNL, partnered with JLab)</a:t>
                </a:r>
                <a:endParaRPr lang="en-US" sz="1600" dirty="0">
                  <a:latin typeface="Times New Roman" panose="02020603050405020304" pitchFamily="18" charset="0"/>
                  <a:cs typeface="Times New Roman" panose="02020603050405020304" pitchFamily="18" charset="0"/>
                </a:endParaRPr>
              </a:p>
              <a:p>
                <a:pPr lvl="1" algn="just"/>
                <a:r>
                  <a:rPr lang="en-US" sz="1400" smtClean="0">
                    <a:latin typeface="Times New Roman" panose="02020603050405020304" pitchFamily="18" charset="0"/>
                    <a:cs typeface="Times New Roman" panose="02020603050405020304" pitchFamily="18" charset="0"/>
                  </a:rPr>
                  <a:t>DOE </a:t>
                </a:r>
                <a:r>
                  <a:rPr lang="en-US" sz="1400" smtClean="0">
                    <a:latin typeface="Times New Roman" panose="02020603050405020304" pitchFamily="18" charset="0"/>
                    <a:cs typeface="Times New Roman" panose="02020603050405020304" pitchFamily="18" charset="0"/>
                  </a:rPr>
                  <a:t>CD-0 </a:t>
                </a:r>
                <a:r>
                  <a:rPr lang="en-US" sz="1400" smtClean="0">
                    <a:latin typeface="Times New Roman" panose="02020603050405020304" pitchFamily="18" charset="0"/>
                    <a:cs typeface="Times New Roman" panose="02020603050405020304" pitchFamily="18" charset="0"/>
                  </a:rPr>
                  <a:t>in </a:t>
                </a:r>
                <a:r>
                  <a:rPr lang="en-US" sz="1400" smtClean="0">
                    <a:latin typeface="Times New Roman" panose="02020603050405020304" pitchFamily="18" charset="0"/>
                    <a:cs typeface="Times New Roman" panose="02020603050405020304" pitchFamily="18" charset="0"/>
                  </a:rPr>
                  <a:t>2020, </a:t>
                </a:r>
                <a:r>
                  <a:rPr lang="en-US" sz="1400" dirty="0" smtClean="0">
                    <a:latin typeface="Times New Roman" panose="02020603050405020304" pitchFamily="18" charset="0"/>
                    <a:cs typeface="Times New Roman" panose="02020603050405020304" pitchFamily="18" charset="0"/>
                  </a:rPr>
                  <a:t>anticipated to start operation in 2034, long lead procurement starting soon (CD-3a)</a:t>
                </a:r>
              </a:p>
              <a:p>
                <a:pPr lvl="1" algn="just"/>
                <a:r>
                  <a:rPr lang="en-US" sz="1400" dirty="0" smtClean="0">
                    <a:latin typeface="Times New Roman" panose="02020603050405020304" pitchFamily="18" charset="0"/>
                    <a:cs typeface="Times New Roman" panose="02020603050405020304" pitchFamily="18" charset="0"/>
                  </a:rPr>
                  <a:t>40-275 </a:t>
                </a:r>
                <a:r>
                  <a:rPr lang="en-US" sz="1400" dirty="0">
                    <a:latin typeface="Times New Roman" panose="02020603050405020304" pitchFamily="18" charset="0"/>
                    <a:cs typeface="Times New Roman" panose="02020603050405020304" pitchFamily="18" charset="0"/>
                  </a:rPr>
                  <a:t>GeV 1 A hadron storage ring (HSR) reusing RHIC </a:t>
                </a:r>
                <a:r>
                  <a:rPr lang="en-US" sz="1400" dirty="0" smtClean="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3833 m</a:t>
                </a:r>
                <a:r>
                  <a:rPr lang="en-US" sz="1400" dirty="0" smtClean="0">
                    <a:latin typeface="Times New Roman" panose="02020603050405020304" pitchFamily="18" charset="0"/>
                    <a:cs typeface="Times New Roman" panose="02020603050405020304" pitchFamily="18" charset="0"/>
                  </a:rPr>
                  <a:t>) and injection chain</a:t>
                </a:r>
                <a:endParaRPr lang="en-US" sz="1400" dirty="0">
                  <a:latin typeface="Times New Roman" panose="02020603050405020304" pitchFamily="18" charset="0"/>
                  <a:cs typeface="Times New Roman" panose="02020603050405020304" pitchFamily="18" charset="0"/>
                </a:endParaRPr>
              </a:p>
              <a:p>
                <a:pPr lvl="1" algn="just"/>
                <a:r>
                  <a:rPr lang="en-US" sz="1400" dirty="0" smtClean="0">
                    <a:latin typeface="Times New Roman" panose="02020603050405020304" pitchFamily="18" charset="0"/>
                    <a:cs typeface="Times New Roman" panose="02020603050405020304" pitchFamily="18" charset="0"/>
                  </a:rPr>
                  <a:t>5-18 </a:t>
                </a:r>
                <a:r>
                  <a:rPr lang="en-US" sz="1400" dirty="0">
                    <a:latin typeface="Times New Roman" panose="02020603050405020304" pitchFamily="18" charset="0"/>
                    <a:cs typeface="Times New Roman" panose="02020603050405020304" pitchFamily="18" charset="0"/>
                  </a:rPr>
                  <a:t>GeV 2.5A electron storage ring (ESR), up to 10 MW beam power (SR and HOM)</a:t>
                </a:r>
              </a:p>
              <a:p>
                <a:pPr lvl="1" algn="just"/>
                <a:r>
                  <a:rPr lang="en-US" sz="1400" dirty="0">
                    <a:latin typeface="Times New Roman" panose="02020603050405020304" pitchFamily="18" charset="0"/>
                    <a:cs typeface="Times New Roman" panose="02020603050405020304" pitchFamily="18" charset="0"/>
                  </a:rPr>
                  <a:t>Full </a:t>
                </a:r>
                <a:r>
                  <a:rPr lang="en-US" sz="1400" dirty="0" smtClean="0">
                    <a:latin typeface="Times New Roman" panose="02020603050405020304" pitchFamily="18" charset="0"/>
                    <a:cs typeface="Times New Roman" panose="02020603050405020304" pitchFamily="18" charset="0"/>
                  </a:rPr>
                  <a:t>energy </a:t>
                </a:r>
                <a:r>
                  <a:rPr lang="en-US" sz="1400" dirty="0">
                    <a:latin typeface="Times New Roman" panose="02020603050405020304" pitchFamily="18" charset="0"/>
                    <a:cs typeface="Times New Roman" panose="02020603050405020304" pitchFamily="18" charset="0"/>
                  </a:rPr>
                  <a:t>electron booster (rapid cycling synchrotron or RCS</a:t>
                </a:r>
                <a:r>
                  <a:rPr lang="en-US" sz="1400" dirty="0" smtClean="0">
                    <a:latin typeface="Times New Roman" panose="02020603050405020304" pitchFamily="18" charset="0"/>
                    <a:cs typeface="Times New Roman" panose="02020603050405020304" pitchFamily="18" charset="0"/>
                  </a:rPr>
                  <a:t>) with full bunch swap injection, </a:t>
                </a:r>
                <a:r>
                  <a:rPr lang="en-US" sz="1400" dirty="0">
                    <a:latin typeface="Times New Roman" panose="02020603050405020304" pitchFamily="18" charset="0"/>
                    <a:cs typeface="Times New Roman" panose="02020603050405020304" pitchFamily="18" charset="0"/>
                  </a:rPr>
                  <a:t>0.4-18 GeV</a:t>
                </a:r>
              </a:p>
              <a:p>
                <a:pPr lvl="1" algn="just"/>
                <a:r>
                  <a:rPr lang="en-US" sz="1400" dirty="0">
                    <a:latin typeface="Times New Roman" panose="02020603050405020304" pitchFamily="18" charset="0"/>
                    <a:cs typeface="Times New Roman" panose="02020603050405020304" pitchFamily="18" charset="0"/>
                  </a:rPr>
                  <a:t>Luminosity up to 10</a:t>
                </a:r>
                <a:r>
                  <a:rPr lang="en-US" sz="1400" baseline="30000" dirty="0">
                    <a:latin typeface="Times New Roman" panose="02020603050405020304" pitchFamily="18" charset="0"/>
                    <a:cs typeface="Times New Roman" panose="02020603050405020304" pitchFamily="18" charset="0"/>
                  </a:rPr>
                  <a:t>34</a:t>
                </a:r>
                <a:r>
                  <a:rPr lang="en-US" sz="1400" dirty="0">
                    <a:latin typeface="Times New Roman" panose="02020603050405020304" pitchFamily="18" charset="0"/>
                    <a:cs typeface="Times New Roman" panose="02020603050405020304" pitchFamily="18" charset="0"/>
                  </a:rPr>
                  <a:t> cm</a:t>
                </a:r>
                <a:r>
                  <a:rPr lang="en-US" sz="1400" baseline="30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 s</a:t>
                </a:r>
                <a:r>
                  <a:rPr lang="en-US" sz="1400" baseline="30000" dirty="0">
                    <a:latin typeface="Times New Roman" panose="02020603050405020304" pitchFamily="18" charset="0"/>
                    <a:cs typeface="Times New Roman" panose="02020603050405020304" pitchFamily="18" charset="0"/>
                  </a:rPr>
                  <a:t>-1</a:t>
                </a:r>
                <a:endParaRPr lang="en-US" sz="1400" dirty="0">
                  <a:latin typeface="Times New Roman" panose="02020603050405020304" pitchFamily="18" charset="0"/>
                  <a:cs typeface="Times New Roman" panose="02020603050405020304" pitchFamily="18" charset="0"/>
                </a:endParaRPr>
              </a:p>
              <a:p>
                <a:pPr algn="just"/>
                <a:r>
                  <a:rPr lang="en-US" sz="1800" dirty="0" smtClean="0">
                    <a:latin typeface="Times New Roman" panose="02020603050405020304" pitchFamily="18" charset="0"/>
                    <a:cs typeface="Times New Roman" panose="02020603050405020304" pitchFamily="18" charset="0"/>
                  </a:rPr>
                  <a:t>FCC-</a:t>
                </a:r>
                <a:r>
                  <a:rPr lang="en-US" sz="1800" dirty="0" err="1" smtClean="0">
                    <a:latin typeface="Times New Roman" panose="02020603050405020304" pitchFamily="18" charset="0"/>
                    <a:cs typeface="Times New Roman" panose="02020603050405020304" pitchFamily="18" charset="0"/>
                  </a:rPr>
                  <a:t>ee</a:t>
                </a:r>
                <a:r>
                  <a:rPr lang="en-US" sz="1800" dirty="0" smtClean="0">
                    <a:latin typeface="Times New Roman" panose="02020603050405020304" pitchFamily="18" charset="0"/>
                    <a:cs typeface="Times New Roman" panose="02020603050405020304" pitchFamily="18" charset="0"/>
                  </a:rPr>
                  <a:t> (CERN) and CEPC (China)</a:t>
                </a:r>
              </a:p>
              <a:p>
                <a:pPr lvl="1" algn="just"/>
                <a:r>
                  <a:rPr lang="en-US" sz="1400" dirty="0" smtClean="0">
                    <a:latin typeface="Times New Roman" panose="02020603050405020304" pitchFamily="18" charset="0"/>
                    <a:cs typeface="Times New Roman" panose="02020603050405020304" pitchFamily="18" charset="0"/>
                  </a:rPr>
                  <a:t>Both  are </a:t>
                </a:r>
                <a:r>
                  <a:rPr lang="en-US" sz="1400" dirty="0" err="1" smtClean="0">
                    <a:latin typeface="Times New Roman" panose="02020603050405020304" pitchFamily="18" charset="0"/>
                    <a:cs typeface="Times New Roman" panose="02020603050405020304" pitchFamily="18" charset="0"/>
                  </a:rPr>
                  <a:t>ee</a:t>
                </a:r>
                <a:r>
                  <a:rPr lang="en-US" sz="1400" baseline="30000" dirty="0" smtClean="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 colliders proposed as future Higgs factories with physics program ranging from Z to </a:t>
                </a:r>
                <a14:m>
                  <m:oMath xmlns:m="http://schemas.openxmlformats.org/officeDocument/2006/math">
                    <m:r>
                      <a:rPr lang="en-US" sz="1400" b="0" i="1" smtClean="0">
                        <a:latin typeface="Cambria Math" panose="02040503050406030204" pitchFamily="18" charset="0"/>
                        <a:cs typeface="Times New Roman" panose="02020603050405020304" pitchFamily="18" charset="0"/>
                      </a:rPr>
                      <m:t>𝑡</m:t>
                    </m:r>
                    <m:acc>
                      <m:accPr>
                        <m:chr m:val="̅"/>
                        <m:ctrlPr>
                          <a:rPr lang="en-US" sz="1400" b="0" i="1" smtClean="0">
                            <a:latin typeface="Cambria Math" panose="02040503050406030204" pitchFamily="18" charset="0"/>
                            <a:cs typeface="Times New Roman" panose="02020603050405020304" pitchFamily="18" charset="0"/>
                          </a:rPr>
                        </m:ctrlPr>
                      </m:accPr>
                      <m:e>
                        <m:r>
                          <a:rPr lang="en-US" sz="1400" b="0" i="1" smtClean="0">
                            <a:latin typeface="Cambria Math" panose="02040503050406030204" pitchFamily="18" charset="0"/>
                            <a:cs typeface="Times New Roman" panose="02020603050405020304" pitchFamily="18" charset="0"/>
                          </a:rPr>
                          <m:t>𝑡</m:t>
                        </m:r>
                      </m:e>
                    </m:acc>
                  </m:oMath>
                </a14:m>
                <a:r>
                  <a:rPr lang="en-US" sz="1400" dirty="0" smtClean="0">
                    <a:latin typeface="Times New Roman" panose="02020603050405020304" pitchFamily="18" charset="0"/>
                    <a:cs typeface="Times New Roman" panose="02020603050405020304" pitchFamily="18" charset="0"/>
                  </a:rPr>
                  <a:t> </a:t>
                </a:r>
              </a:p>
              <a:p>
                <a:pPr lvl="1" algn="just"/>
                <a:r>
                  <a:rPr lang="en-US" sz="1400" dirty="0" smtClean="0">
                    <a:latin typeface="Times New Roman" panose="02020603050405020304" pitchFamily="18" charset="0"/>
                    <a:cs typeface="Times New Roman" panose="02020603050405020304" pitchFamily="18" charset="0"/>
                  </a:rPr>
                  <a:t>FCC-</a:t>
                </a:r>
                <a:r>
                  <a:rPr lang="en-US" sz="1400" dirty="0" err="1" smtClean="0">
                    <a:latin typeface="Times New Roman" panose="02020603050405020304" pitchFamily="18" charset="0"/>
                    <a:cs typeface="Times New Roman" panose="02020603050405020304" pitchFamily="18" charset="0"/>
                  </a:rPr>
                  <a:t>ee</a:t>
                </a:r>
                <a:r>
                  <a:rPr lang="en-US" sz="1400" dirty="0" smtClean="0">
                    <a:latin typeface="Times New Roman" panose="02020603050405020304" pitchFamily="18" charset="0"/>
                    <a:cs typeface="Times New Roman" panose="02020603050405020304" pitchFamily="18" charset="0"/>
                  </a:rPr>
                  <a:t> plans for accelerator component production ~2035, start operation ~2045; CEPC plans for accelerator component production in 2027, operation in 2036</a:t>
                </a:r>
              </a:p>
              <a:p>
                <a:pPr lvl="1" algn="just"/>
                <a:r>
                  <a:rPr lang="en-US" sz="1400" dirty="0" smtClean="0">
                    <a:latin typeface="Times New Roman" panose="02020603050405020304" pitchFamily="18" charset="0"/>
                    <a:cs typeface="Times New Roman" panose="02020603050405020304" pitchFamily="18" charset="0"/>
                  </a:rPr>
                  <a:t>45 (Z) to 180 (</a:t>
                </a:r>
                <a14:m>
                  <m:oMath xmlns:m="http://schemas.openxmlformats.org/officeDocument/2006/math">
                    <m:r>
                      <a:rPr lang="en-US" sz="1400" i="1">
                        <a:latin typeface="Cambria Math" panose="02040503050406030204" pitchFamily="18" charset="0"/>
                        <a:cs typeface="Times New Roman" panose="02020603050405020304" pitchFamily="18" charset="0"/>
                      </a:rPr>
                      <m:t>𝑡</m:t>
                    </m:r>
                    <m:acc>
                      <m:accPr>
                        <m:chr m:val="̅"/>
                        <m:ctrlPr>
                          <a:rPr lang="en-US" sz="1400" i="1">
                            <a:latin typeface="Cambria Math" panose="02040503050406030204" pitchFamily="18" charset="0"/>
                            <a:cs typeface="Times New Roman" panose="02020603050405020304" pitchFamily="18" charset="0"/>
                          </a:rPr>
                        </m:ctrlPr>
                      </m:accPr>
                      <m:e>
                        <m:r>
                          <a:rPr lang="en-US" sz="1400" i="1">
                            <a:latin typeface="Cambria Math" panose="02040503050406030204" pitchFamily="18" charset="0"/>
                            <a:cs typeface="Times New Roman" panose="02020603050405020304" pitchFamily="18" charset="0"/>
                          </a:rPr>
                          <m:t>𝑡</m:t>
                        </m:r>
                      </m:e>
                    </m:acc>
                  </m:oMath>
                </a14:m>
                <a:r>
                  <a:rPr lang="en-US" sz="1400" dirty="0" smtClean="0">
                    <a:latin typeface="Times New Roman" panose="02020603050405020304" pitchFamily="18" charset="0"/>
                    <a:cs typeface="Times New Roman" panose="02020603050405020304" pitchFamily="18" charset="0"/>
                  </a:rPr>
                  <a:t>) GeV per beam, up to 1.3 A</a:t>
                </a:r>
              </a:p>
              <a:p>
                <a:pPr lvl="1" algn="just"/>
                <a:r>
                  <a:rPr lang="en-US" sz="1400" dirty="0" smtClean="0">
                    <a:latin typeface="Times New Roman" panose="02020603050405020304" pitchFamily="18" charset="0"/>
                    <a:cs typeface="Times New Roman" panose="02020603050405020304" pitchFamily="18" charset="0"/>
                  </a:rPr>
                  <a:t>Luminosity up to 10</a:t>
                </a:r>
                <a:r>
                  <a:rPr lang="en-US" sz="1400" baseline="30000" dirty="0" smtClean="0">
                    <a:latin typeface="Times New Roman" panose="02020603050405020304" pitchFamily="18" charset="0"/>
                    <a:cs typeface="Times New Roman" panose="02020603050405020304" pitchFamily="18" charset="0"/>
                  </a:rPr>
                  <a:t>36</a:t>
                </a:r>
                <a:r>
                  <a:rPr lang="en-US" sz="1400" dirty="0" smtClean="0">
                    <a:latin typeface="Times New Roman" panose="02020603050405020304" pitchFamily="18" charset="0"/>
                    <a:cs typeface="Times New Roman" panose="02020603050405020304" pitchFamily="18" charset="0"/>
                  </a:rPr>
                  <a:t> cm</a:t>
                </a:r>
                <a:r>
                  <a:rPr lang="en-US" sz="1400" baseline="30000" dirty="0" smtClean="0">
                    <a:latin typeface="Times New Roman" panose="02020603050405020304" pitchFamily="18" charset="0"/>
                    <a:cs typeface="Times New Roman" panose="02020603050405020304" pitchFamily="18" charset="0"/>
                  </a:rPr>
                  <a:t>-2</a:t>
                </a:r>
                <a:r>
                  <a:rPr lang="en-US" sz="1400" dirty="0" smtClean="0">
                    <a:latin typeface="Times New Roman" panose="02020603050405020304" pitchFamily="18" charset="0"/>
                    <a:cs typeface="Times New Roman" panose="02020603050405020304" pitchFamily="18" charset="0"/>
                  </a:rPr>
                  <a:t> s</a:t>
                </a:r>
                <a:r>
                  <a:rPr lang="en-US" sz="1400" baseline="30000" dirty="0" smtClean="0">
                    <a:latin typeface="Times New Roman" panose="02020603050405020304" pitchFamily="18" charset="0"/>
                    <a:cs typeface="Times New Roman" panose="02020603050405020304" pitchFamily="18" charset="0"/>
                  </a:rPr>
                  <a:t>-1</a:t>
                </a:r>
                <a:endParaRPr lang="en-US" sz="1400" dirty="0" smtClean="0">
                  <a:latin typeface="Times New Roman" panose="02020603050405020304" pitchFamily="18" charset="0"/>
                  <a:cs typeface="Times New Roman" panose="02020603050405020304" pitchFamily="18" charset="0"/>
                </a:endParaRPr>
              </a:p>
              <a:p>
                <a:pPr lvl="1" algn="just"/>
                <a:r>
                  <a:rPr lang="en-US" sz="1400" dirty="0" smtClean="0">
                    <a:latin typeface="Times New Roman" panose="02020603050405020304" pitchFamily="18" charset="0"/>
                    <a:cs typeface="Times New Roman" panose="02020603050405020304" pitchFamily="18" charset="0"/>
                  </a:rPr>
                  <a:t>Green field with 91-100 km circumference</a:t>
                </a:r>
              </a:p>
              <a:p>
                <a:pPr lvl="1" algn="just"/>
                <a:r>
                  <a:rPr lang="en-US" sz="1400" dirty="0" smtClean="0">
                    <a:latin typeface="Times New Roman" panose="02020603050405020304" pitchFamily="18" charset="0"/>
                    <a:cs typeface="Times New Roman" panose="02020603050405020304" pitchFamily="18" charset="0"/>
                  </a:rPr>
                  <a:t>Full energy boosters, top up injection</a:t>
                </a:r>
              </a:p>
              <a:p>
                <a:pPr lvl="1" algn="just"/>
                <a:r>
                  <a:rPr lang="en-US" sz="1400" dirty="0" smtClean="0">
                    <a:latin typeface="Times New Roman" panose="02020603050405020304" pitchFamily="18" charset="0"/>
                    <a:cs typeface="Times New Roman" panose="02020603050405020304" pitchFamily="18" charset="0"/>
                  </a:rPr>
                  <a:t>SR power 30-50 MW per beam for CEPC, 50 MW per beam for FCC-</a:t>
                </a:r>
                <a:r>
                  <a:rPr lang="en-US" sz="1400" dirty="0" err="1" smtClean="0">
                    <a:latin typeface="Times New Roman" panose="02020603050405020304" pitchFamily="18" charset="0"/>
                    <a:cs typeface="Times New Roman" panose="02020603050405020304" pitchFamily="18" charset="0"/>
                  </a:rPr>
                  <a:t>ee</a:t>
                </a:r>
                <a:endParaRPr lang="en-US" sz="1400" dirty="0" smtClean="0">
                  <a:latin typeface="Times New Roman" panose="02020603050405020304" pitchFamily="18" charset="0"/>
                  <a:cs typeface="Times New Roman" panose="02020603050405020304" pitchFamily="18" charset="0"/>
                </a:endParaRPr>
              </a:p>
              <a:p>
                <a:pPr lvl="1" algn="just"/>
                <a:endParaRPr lang="en-US" sz="1400" dirty="0">
                  <a:latin typeface="Times New Roman" panose="02020603050405020304" pitchFamily="18" charset="0"/>
                  <a:cs typeface="Times New Roman" panose="02020603050405020304"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02348" y="906465"/>
                <a:ext cx="4321606" cy="5659798"/>
              </a:xfrm>
              <a:blipFill>
                <a:blip r:embed="rId2"/>
                <a:stretch>
                  <a:fillRect l="-705" t="-1185" r="-3667" b="-43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6" name="Picture 5">
            <a:extLst>
              <a:ext uri="{FF2B5EF4-FFF2-40B4-BE49-F238E27FC236}">
                <a16:creationId xmlns:a16="http://schemas.microsoft.com/office/drawing/2014/main" id="{2C2825A0-F1ED-B97F-1436-B82F51F0E04C}"/>
              </a:ext>
            </a:extLst>
          </p:cNvPr>
          <p:cNvPicPr>
            <a:picLocks noChangeAspect="1"/>
          </p:cNvPicPr>
          <p:nvPr/>
        </p:nvPicPr>
        <p:blipFill>
          <a:blip r:embed="rId3"/>
          <a:stretch>
            <a:fillRect/>
          </a:stretch>
        </p:blipFill>
        <p:spPr>
          <a:xfrm>
            <a:off x="5115196" y="966055"/>
            <a:ext cx="3616976" cy="2398715"/>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a:off x="4329155" y="3837063"/>
            <a:ext cx="4814845" cy="2271920"/>
          </a:xfrm>
          <a:prstGeom prst="rect">
            <a:avLst/>
          </a:prstGeom>
        </p:spPr>
      </p:pic>
      <p:sp>
        <p:nvSpPr>
          <p:cNvPr id="8" name="Footer Placeholder 7"/>
          <p:cNvSpPr>
            <a:spLocks noGrp="1"/>
          </p:cNvSpPr>
          <p:nvPr>
            <p:ph type="ftr" sz="quarter" idx="11"/>
          </p:nvPr>
        </p:nvSpPr>
        <p:spPr/>
        <p:txBody>
          <a:bodyPr/>
          <a:lstStyle/>
          <a:p>
            <a:r>
              <a:rPr lang="en-US" smtClean="0"/>
              <a:t>TTC 2023, J. Guo</a:t>
            </a:r>
            <a:endParaRPr lang="en-US" dirty="0"/>
          </a:p>
        </p:txBody>
      </p:sp>
    </p:spTree>
    <p:extLst>
      <p:ext uri="{BB962C8B-B14F-4D97-AF65-F5344CB8AC3E}">
        <p14:creationId xmlns:p14="http://schemas.microsoft.com/office/powerpoint/2010/main" val="3420724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83" y="175028"/>
            <a:ext cx="8887824" cy="487490"/>
          </a:xfrm>
        </p:spPr>
        <p:txBody>
          <a:bodyPr>
            <a:normAutofit fontScale="90000"/>
          </a:bodyPr>
          <a:lstStyle/>
          <a:p>
            <a:r>
              <a:rPr lang="en-US" dirty="0" smtClean="0"/>
              <a:t>Introduction: Challenges for the SRF Systems of the Future </a:t>
            </a:r>
            <a:r>
              <a:rPr lang="en-US" dirty="0"/>
              <a:t>C</a:t>
            </a:r>
            <a:r>
              <a:rPr lang="en-US" dirty="0" smtClean="0"/>
              <a:t>olliders   </a:t>
            </a:r>
            <a:endParaRPr lang="en-US" dirty="0"/>
          </a:p>
        </p:txBody>
      </p:sp>
      <p:sp>
        <p:nvSpPr>
          <p:cNvPr id="3" name="Content Placeholder 2"/>
          <p:cNvSpPr>
            <a:spLocks noGrp="1"/>
          </p:cNvSpPr>
          <p:nvPr>
            <p:ph idx="1"/>
          </p:nvPr>
        </p:nvSpPr>
        <p:spPr>
          <a:xfrm>
            <a:off x="308919" y="966056"/>
            <a:ext cx="8464378" cy="2906778"/>
          </a:xfrm>
        </p:spPr>
        <p:txBody>
          <a:bodyPr>
            <a:normAutofit fontScale="85000" lnSpcReduction="10000"/>
          </a:bodyPr>
          <a:lstStyle/>
          <a:p>
            <a:r>
              <a:rPr lang="en-US" sz="1800" dirty="0">
                <a:latin typeface="Times New Roman" panose="02020603050405020304" pitchFamily="18" charset="0"/>
                <a:cs typeface="Times New Roman" panose="02020603050405020304" pitchFamily="18" charset="0"/>
              </a:rPr>
              <a:t>For all the 3 </a:t>
            </a:r>
            <a:r>
              <a:rPr lang="en-US" sz="1800" dirty="0" smtClean="0">
                <a:latin typeface="Times New Roman" panose="02020603050405020304" pitchFamily="18" charset="0"/>
                <a:cs typeface="Times New Roman" panose="02020603050405020304" pitchFamily="18" charset="0"/>
              </a:rPr>
              <a:t>upcoming/future colliders</a:t>
            </a:r>
            <a:r>
              <a:rPr lang="en-US" sz="1800" dirty="0">
                <a:latin typeface="Times New Roman" panose="02020603050405020304" pitchFamily="18" charset="0"/>
                <a:cs typeface="Times New Roman" panose="02020603050405020304" pitchFamily="18" charset="0"/>
              </a:rPr>
              <a:t>’ SRF systems, </a:t>
            </a:r>
            <a:r>
              <a:rPr lang="en-US" sz="1800" dirty="0" smtClean="0">
                <a:latin typeface="Times New Roman" panose="02020603050405020304" pitchFamily="18" charset="0"/>
                <a:cs typeface="Times New Roman" panose="02020603050405020304" pitchFamily="18" charset="0"/>
              </a:rPr>
              <a:t> the lepton storage rings’ main SRF </a:t>
            </a:r>
            <a:r>
              <a:rPr lang="en-US" sz="1800" dirty="0">
                <a:latin typeface="Times New Roman" panose="02020603050405020304" pitchFamily="18" charset="0"/>
                <a:cs typeface="Times New Roman" panose="02020603050405020304" pitchFamily="18" charset="0"/>
              </a:rPr>
              <a:t>systems will replenish the synchrotron radiation/HOM </a:t>
            </a:r>
            <a:r>
              <a:rPr lang="en-US" sz="1800" dirty="0" smtClean="0">
                <a:latin typeface="Times New Roman" panose="02020603050405020304" pitchFamily="18" charset="0"/>
                <a:cs typeface="Times New Roman" panose="02020603050405020304" pitchFamily="18" charset="0"/>
              </a:rPr>
              <a:t>power and energy </a:t>
            </a:r>
            <a:r>
              <a:rPr lang="en-US" sz="1800" dirty="0">
                <a:latin typeface="Times New Roman" panose="02020603050405020304" pitchFamily="18" charset="0"/>
                <a:cs typeface="Times New Roman" panose="02020603050405020304" pitchFamily="18" charset="0"/>
              </a:rPr>
              <a:t>loss of the amp class </a:t>
            </a:r>
            <a:r>
              <a:rPr lang="en-US" sz="1800" dirty="0" smtClean="0">
                <a:latin typeface="Times New Roman" panose="02020603050405020304" pitchFamily="18" charset="0"/>
                <a:cs typeface="Times New Roman" panose="02020603050405020304" pitchFamily="18" charset="0"/>
              </a:rPr>
              <a:t>beam</a:t>
            </a:r>
          </a:p>
          <a:p>
            <a:r>
              <a:rPr lang="en-US" sz="1800" dirty="0" smtClean="0">
                <a:latin typeface="Times New Roman" panose="02020603050405020304" pitchFamily="18" charset="0"/>
                <a:cs typeface="Times New Roman" panose="02020603050405020304" pitchFamily="18" charset="0"/>
              </a:rPr>
              <a:t>The high luminosity will require </a:t>
            </a:r>
          </a:p>
          <a:p>
            <a:pPr lvl="1"/>
            <a:r>
              <a:rPr lang="en-US" sz="1600" dirty="0" smtClean="0">
                <a:latin typeface="Times New Roman" panose="02020603050405020304" pitchFamily="18" charset="0"/>
                <a:cs typeface="Times New Roman" panose="02020603050405020304" pitchFamily="18" charset="0"/>
              </a:rPr>
              <a:t>high beam power (10-50 MW per ring) and RF power, requiring high power FPC and RF sources </a:t>
            </a:r>
          </a:p>
          <a:p>
            <a:pPr lvl="1"/>
            <a:r>
              <a:rPr lang="en-US" sz="1600" dirty="0" smtClean="0">
                <a:latin typeface="Times New Roman" panose="02020603050405020304" pitchFamily="18" charset="0"/>
                <a:cs typeface="Times New Roman" panose="02020603050405020304" pitchFamily="18" charset="0"/>
              </a:rPr>
              <a:t>high beam current/high bunch charge, associated with strong </a:t>
            </a:r>
            <a:r>
              <a:rPr lang="en-US" sz="1600" dirty="0" err="1" smtClean="0">
                <a:latin typeface="Times New Roman" panose="02020603050405020304" pitchFamily="18" charset="0"/>
                <a:cs typeface="Times New Roman" panose="02020603050405020304" pitchFamily="18" charset="0"/>
              </a:rPr>
              <a:t>wakefield</a:t>
            </a:r>
            <a:r>
              <a:rPr lang="en-US" sz="1600" dirty="0" smtClean="0">
                <a:latin typeface="Times New Roman" panose="02020603050405020304" pitchFamily="18" charset="0"/>
                <a:cs typeface="Times New Roman" panose="02020603050405020304" pitchFamily="18" charset="0"/>
              </a:rPr>
              <a:t> and stringent total impedance budget, especially with large number of cavities; transient </a:t>
            </a:r>
            <a:r>
              <a:rPr lang="en-US" sz="1600" dirty="0" err="1" smtClean="0">
                <a:latin typeface="Times New Roman" panose="02020603050405020304" pitchFamily="18" charset="0"/>
                <a:cs typeface="Times New Roman" panose="02020603050405020304" pitchFamily="18" charset="0"/>
              </a:rPr>
              <a:t>beamloading</a:t>
            </a:r>
            <a:r>
              <a:rPr lang="en-US" sz="1600" dirty="0" smtClean="0">
                <a:latin typeface="Times New Roman" panose="02020603050405020304" pitchFamily="18" charset="0"/>
                <a:cs typeface="Times New Roman" panose="02020603050405020304" pitchFamily="18" charset="0"/>
              </a:rPr>
              <a:t> could also be an issue</a:t>
            </a:r>
          </a:p>
          <a:p>
            <a:pPr lvl="1"/>
            <a:r>
              <a:rPr lang="en-US" sz="1600" dirty="0" smtClean="0">
                <a:latin typeface="Times New Roman" panose="02020603050405020304" pitchFamily="18" charset="0"/>
                <a:cs typeface="Times New Roman" panose="02020603050405020304" pitchFamily="18" charset="0"/>
              </a:rPr>
              <a:t>EIC ESR low energy operation comparable to </a:t>
            </a:r>
            <a:r>
              <a:rPr lang="en-US" sz="1600" dirty="0" err="1" smtClean="0">
                <a:latin typeface="Times New Roman" panose="02020603050405020304" pitchFamily="18" charset="0"/>
                <a:cs typeface="Times New Roman" panose="02020603050405020304" pitchFamily="18" charset="0"/>
              </a:rPr>
              <a:t>SuperKEKB</a:t>
            </a:r>
            <a:r>
              <a:rPr lang="en-US" sz="1600" dirty="0" smtClean="0">
                <a:latin typeface="Times New Roman" panose="02020603050405020304" pitchFamily="18" charset="0"/>
                <a:cs typeface="Times New Roman" panose="02020603050405020304" pitchFamily="18" charset="0"/>
              </a:rPr>
              <a:t> LER, high energy operation similar to HER</a:t>
            </a:r>
          </a:p>
          <a:p>
            <a:r>
              <a:rPr lang="en-US" sz="1800" dirty="0" smtClean="0">
                <a:latin typeface="Times New Roman" panose="02020603050405020304" pitchFamily="18" charset="0"/>
                <a:cs typeface="Times New Roman" panose="02020603050405020304" pitchFamily="18" charset="0"/>
              </a:rPr>
              <a:t>Variable beam energy and system voltage/current, large range of optimum coupling</a:t>
            </a:r>
          </a:p>
          <a:p>
            <a:pPr lvl="1"/>
            <a:r>
              <a:rPr lang="en-US" sz="1600" dirty="0" smtClean="0">
                <a:latin typeface="Times New Roman" panose="02020603050405020304" pitchFamily="18" charset="0"/>
                <a:cs typeface="Times New Roman" panose="02020603050405020304" pitchFamily="18" charset="0"/>
              </a:rPr>
              <a:t>Higgs factories: factor of ~100 swing in voltage and ~250 in current, impossible to use the same cavities</a:t>
            </a:r>
          </a:p>
          <a:p>
            <a:pPr lvl="1"/>
            <a:r>
              <a:rPr lang="en-US" sz="1600" dirty="0" smtClean="0">
                <a:latin typeface="Times New Roman" panose="02020603050405020304" pitchFamily="18" charset="0"/>
                <a:cs typeface="Times New Roman" panose="02020603050405020304" pitchFamily="18" charset="0"/>
              </a:rPr>
              <a:t>FCC-</a:t>
            </a:r>
            <a:r>
              <a:rPr lang="en-US" sz="1600" dirty="0" err="1" smtClean="0">
                <a:latin typeface="Times New Roman" panose="02020603050405020304" pitchFamily="18" charset="0"/>
                <a:cs typeface="Times New Roman" panose="02020603050405020304" pitchFamily="18" charset="0"/>
              </a:rPr>
              <a:t>ee</a:t>
            </a:r>
            <a:r>
              <a:rPr lang="en-US" sz="1600" dirty="0" smtClean="0">
                <a:latin typeface="Times New Roman" panose="02020603050405020304" pitchFamily="18" charset="0"/>
                <a:cs typeface="Times New Roman" panose="02020603050405020304" pitchFamily="18" charset="0"/>
              </a:rPr>
              <a:t>: staged SRF installation as energy/voltage goes up</a:t>
            </a:r>
          </a:p>
          <a:p>
            <a:pPr lvl="1"/>
            <a:r>
              <a:rPr lang="en-US" sz="1600" dirty="0" smtClean="0">
                <a:latin typeface="Times New Roman" panose="02020603050405020304" pitchFamily="18" charset="0"/>
                <a:cs typeface="Times New Roman" panose="02020603050405020304" pitchFamily="18" charset="0"/>
              </a:rPr>
              <a:t>CEPC: bypass lines with different types of SRF cavities</a:t>
            </a:r>
          </a:p>
          <a:p>
            <a:pPr lvl="1"/>
            <a:r>
              <a:rPr lang="en-US" sz="1600" dirty="0" smtClean="0">
                <a:latin typeface="Times New Roman" panose="02020603050405020304" pitchFamily="18" charset="0"/>
                <a:cs typeface="Times New Roman" panose="02020603050405020304" pitchFamily="18" charset="0"/>
              </a:rPr>
              <a:t>EIC: variable </a:t>
            </a:r>
            <a:r>
              <a:rPr lang="en-US" sz="1600" dirty="0" err="1" smtClean="0">
                <a:latin typeface="Times New Roman" panose="02020603050405020304" pitchFamily="18" charset="0"/>
                <a:cs typeface="Times New Roman" panose="02020603050405020304" pitchFamily="18" charset="0"/>
              </a:rPr>
              <a:t>Qext</a:t>
            </a:r>
            <a:r>
              <a:rPr lang="en-US" sz="1600" dirty="0" smtClean="0">
                <a:latin typeface="Times New Roman" panose="02020603050405020304" pitchFamily="18" charset="0"/>
                <a:cs typeface="Times New Roman" panose="02020603050405020304" pitchFamily="18" charset="0"/>
              </a:rPr>
              <a:t> or reversed phase operation for factor of ~10 swing in voltage/current</a:t>
            </a:r>
            <a:endParaRPr lang="en-US" sz="16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81640517"/>
                  </p:ext>
                </p:extLst>
              </p:nvPr>
            </p:nvGraphicFramePr>
            <p:xfrm>
              <a:off x="160383" y="3992421"/>
              <a:ext cx="8761449" cy="2355328"/>
            </p:xfrm>
            <a:graphic>
              <a:graphicData uri="http://schemas.openxmlformats.org/drawingml/2006/table">
                <a:tbl>
                  <a:tblPr firstRow="1" bandRow="1">
                    <a:tableStyleId>{5940675A-B579-460E-94D1-54222C63F5DA}</a:tableStyleId>
                  </a:tblPr>
                  <a:tblGrid>
                    <a:gridCol w="2608941">
                      <a:extLst>
                        <a:ext uri="{9D8B030D-6E8A-4147-A177-3AD203B41FA5}">
                          <a16:colId xmlns:a16="http://schemas.microsoft.com/office/drawing/2014/main" val="20000"/>
                        </a:ext>
                      </a:extLst>
                    </a:gridCol>
                    <a:gridCol w="1098131">
                      <a:extLst>
                        <a:ext uri="{9D8B030D-6E8A-4147-A177-3AD203B41FA5}">
                          <a16:colId xmlns:a16="http://schemas.microsoft.com/office/drawing/2014/main" val="20005"/>
                        </a:ext>
                      </a:extLst>
                    </a:gridCol>
                    <a:gridCol w="1383812">
                      <a:extLst>
                        <a:ext uri="{9D8B030D-6E8A-4147-A177-3AD203B41FA5}">
                          <a16:colId xmlns:a16="http://schemas.microsoft.com/office/drawing/2014/main" val="20002"/>
                        </a:ext>
                      </a:extLst>
                    </a:gridCol>
                    <a:gridCol w="1393371">
                      <a:extLst>
                        <a:ext uri="{9D8B030D-6E8A-4147-A177-3AD203B41FA5}">
                          <a16:colId xmlns:a16="http://schemas.microsoft.com/office/drawing/2014/main" val="20003"/>
                        </a:ext>
                      </a:extLst>
                    </a:gridCol>
                    <a:gridCol w="1138597">
                      <a:extLst>
                        <a:ext uri="{9D8B030D-6E8A-4147-A177-3AD203B41FA5}">
                          <a16:colId xmlns:a16="http://schemas.microsoft.com/office/drawing/2014/main" val="3303602527"/>
                        </a:ext>
                      </a:extLst>
                    </a:gridCol>
                    <a:gridCol w="1138597">
                      <a:extLst>
                        <a:ext uri="{9D8B030D-6E8A-4147-A177-3AD203B41FA5}">
                          <a16:colId xmlns:a16="http://schemas.microsoft.com/office/drawing/2014/main" val="558158462"/>
                        </a:ext>
                      </a:extLst>
                    </a:gridCol>
                  </a:tblGrid>
                  <a:tr h="294416">
                    <a:tc>
                      <a:txBody>
                        <a:bodyPr/>
                        <a:lstStyle/>
                        <a:p>
                          <a:r>
                            <a:rPr lang="en-US" sz="1200" dirty="0">
                              <a:latin typeface="Times New Roman" panose="02020603050405020304" pitchFamily="18" charset="0"/>
                              <a:cs typeface="Times New Roman" panose="02020603050405020304" pitchFamily="18" charset="0"/>
                            </a:rPr>
                            <a:t>High </a:t>
                          </a:r>
                          <a:r>
                            <a:rPr lang="en-US" sz="1200" dirty="0" smtClean="0">
                              <a:latin typeface="Times New Roman" panose="02020603050405020304" pitchFamily="18" charset="0"/>
                              <a:cs typeface="Times New Roman" panose="02020603050405020304" pitchFamily="18" charset="0"/>
                            </a:rPr>
                            <a:t>current e</a:t>
                          </a:r>
                          <a:r>
                            <a:rPr lang="en-US" sz="1200" baseline="30000" dirty="0" smtClean="0">
                              <a:latin typeface="Times New Roman" panose="02020603050405020304" pitchFamily="18" charset="0"/>
                              <a:cs typeface="Times New Roman" panose="02020603050405020304" pitchFamily="18" charset="0"/>
                            </a:rPr>
                            <a:t>-</a:t>
                          </a:r>
                          <a:r>
                            <a:rPr lang="en-US" sz="1200" baseline="0" dirty="0">
                              <a:latin typeface="Times New Roman" panose="02020603050405020304" pitchFamily="18" charset="0"/>
                              <a:cs typeface="Times New Roman" panose="02020603050405020304" pitchFamily="18" charset="0"/>
                            </a:rPr>
                            <a:t>/e</a:t>
                          </a:r>
                          <a:r>
                            <a:rPr lang="en-US" sz="1200" baseline="30000"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storage </a:t>
                          </a:r>
                          <a:r>
                            <a:rPr lang="en-US" sz="1200" dirty="0">
                              <a:latin typeface="Times New Roman" panose="02020603050405020304" pitchFamily="18" charset="0"/>
                              <a:cs typeface="Times New Roman" panose="02020603050405020304" pitchFamily="18" charset="0"/>
                            </a:rPr>
                            <a:t>rings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KEKB LER</a:t>
                          </a:r>
                        </a:p>
                      </a:txBody>
                      <a:tcPr/>
                    </a:tc>
                    <a:tc>
                      <a:txBody>
                        <a:bodyPr/>
                        <a:lstStyle/>
                        <a:p>
                          <a:pPr algn="ctr"/>
                          <a:r>
                            <a:rPr lang="en-US" sz="1200" dirty="0" err="1">
                              <a:latin typeface="Times New Roman" panose="02020603050405020304" pitchFamily="18" charset="0"/>
                              <a:cs typeface="Times New Roman" panose="02020603050405020304" pitchFamily="18" charset="0"/>
                            </a:rPr>
                            <a:t>SuperKEKB</a:t>
                          </a:r>
                          <a:r>
                            <a:rPr lang="en-US" sz="1200" dirty="0">
                              <a:latin typeface="Times New Roman" panose="02020603050405020304" pitchFamily="18" charset="0"/>
                              <a:cs typeface="Times New Roman" panose="02020603050405020304" pitchFamily="18" charset="0"/>
                            </a:rPr>
                            <a:t> LER</a:t>
                          </a:r>
                        </a:p>
                      </a:txBody>
                      <a:tcP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EIC E</a:t>
                          </a:r>
                          <a:r>
                            <a:rPr lang="en-US" sz="1200" dirty="0" smtClean="0">
                              <a:solidFill>
                                <a:schemeClr val="tx1"/>
                              </a:solidFill>
                              <a:latin typeface="Times New Roman" panose="02020603050405020304" pitchFamily="18" charset="0"/>
                              <a:cs typeface="Times New Roman" panose="02020603050405020304" pitchFamily="18" charset="0"/>
                            </a:rPr>
                            <a:t>SR</a:t>
                          </a:r>
                          <a:endParaRPr lang="en-US"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200" dirty="0">
                              <a:latin typeface="Times New Roman" panose="02020603050405020304" pitchFamily="18" charset="0"/>
                              <a:cs typeface="Times New Roman" panose="02020603050405020304" pitchFamily="18" charset="0"/>
                            </a:rPr>
                            <a:t>FCC-</a:t>
                          </a:r>
                          <a:r>
                            <a:rPr lang="en-US" sz="1200" dirty="0" err="1">
                              <a:latin typeface="Times New Roman" panose="02020603050405020304" pitchFamily="18" charset="0"/>
                              <a:cs typeface="Times New Roman" panose="02020603050405020304" pitchFamily="18" charset="0"/>
                            </a:rPr>
                            <a:t>ee</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CEPC</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294416">
                    <a:tc>
                      <a:txBody>
                        <a:bodyPr/>
                        <a:lstStyle/>
                        <a:p>
                          <a:r>
                            <a:rPr lang="en-US" sz="1200" dirty="0">
                              <a:latin typeface="Times New Roman" panose="02020603050405020304" pitchFamily="18" charset="0"/>
                              <a:cs typeface="Times New Roman" panose="02020603050405020304" pitchFamily="18" charset="0"/>
                            </a:rPr>
                            <a:t>Energy</a:t>
                          </a:r>
                          <a:r>
                            <a:rPr lang="en-US" sz="1200" baseline="0" dirty="0">
                              <a:latin typeface="Times New Roman" panose="02020603050405020304" pitchFamily="18" charset="0"/>
                              <a:cs typeface="Times New Roman" panose="02020603050405020304" pitchFamily="18" charset="0"/>
                            </a:rPr>
                            <a:t> (GeV)</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latin typeface="Times New Roman" panose="02020603050405020304" pitchFamily="18" charset="0"/>
                              <a:cs typeface="Times New Roman" panose="02020603050405020304" pitchFamily="18" charset="0"/>
                            </a:rPr>
                            <a:t>3.5</a:t>
                          </a:r>
                        </a:p>
                      </a:txBody>
                      <a:tcPr/>
                    </a:tc>
                    <a:tc>
                      <a:txBody>
                        <a:bodyPr/>
                        <a:lstStyle/>
                        <a:p>
                          <a:pPr algn="ctr"/>
                          <a:r>
                            <a:rPr lang="en-US" sz="1200" dirty="0" smtClean="0">
                              <a:latin typeface="Times New Roman" panose="02020603050405020304" pitchFamily="18" charset="0"/>
                              <a:cs typeface="Times New Roman" panose="02020603050405020304" pitchFamily="18" charset="0"/>
                            </a:rPr>
                            <a:t>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5-18</a:t>
                          </a:r>
                        </a:p>
                      </a:txBody>
                      <a:tcPr/>
                    </a:tc>
                    <a:tc gridSpan="2">
                      <a:txBody>
                        <a:bodyPr/>
                        <a:lstStyle/>
                        <a:p>
                          <a:pPr algn="ctr"/>
                          <a:r>
                            <a:rPr lang="en-US" sz="1200" dirty="0" smtClean="0">
                              <a:latin typeface="Times New Roman" panose="02020603050405020304" pitchFamily="18" charset="0"/>
                              <a:cs typeface="Times New Roman" panose="02020603050405020304" pitchFamily="18" charset="0"/>
                            </a:rPr>
                            <a:t>~45(Z</a:t>
                          </a:r>
                          <a:r>
                            <a:rPr lang="en-US"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to</a:t>
                          </a:r>
                          <a:r>
                            <a:rPr lang="en-US" sz="1200" baseline="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~182.5(</a:t>
                          </a:r>
                          <a14:m>
                            <m:oMath xmlns:m="http://schemas.openxmlformats.org/officeDocument/2006/math">
                              <m:r>
                                <a:rPr lang="en-US" sz="1200" b="0" i="1" smtClean="0">
                                  <a:latin typeface="Cambria Math" panose="02040503050406030204" pitchFamily="18" charset="0"/>
                                  <a:cs typeface="Times New Roman" panose="02020603050405020304" pitchFamily="18" charset="0"/>
                                </a:rPr>
                                <m:t>𝑡</m:t>
                              </m:r>
                              <m:acc>
                                <m:accPr>
                                  <m:chr m:val="̅"/>
                                  <m:ctrlPr>
                                    <a:rPr lang="en-US" sz="1200" b="0" i="1" smtClean="0">
                                      <a:latin typeface="Cambria Math" panose="02040503050406030204" pitchFamily="18" charset="0"/>
                                      <a:cs typeface="Times New Roman" panose="02020603050405020304" pitchFamily="18" charset="0"/>
                                    </a:rPr>
                                  </m:ctrlPr>
                                </m:accPr>
                                <m:e>
                                  <m:r>
                                    <a:rPr lang="en-US" sz="1200" b="0" i="1" smtClean="0">
                                      <a:latin typeface="Cambria Math" panose="02040503050406030204" pitchFamily="18" charset="0"/>
                                      <a:cs typeface="Times New Roman" panose="02020603050405020304" pitchFamily="18" charset="0"/>
                                    </a:rPr>
                                    <m:t>𝑡</m:t>
                                  </m:r>
                                </m:e>
                              </m:acc>
                            </m:oMath>
                          </a14:m>
                          <a:r>
                            <a:rPr lang="en-US" sz="1200" baseline="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a:txBody>
                      <a:tcPr/>
                    </a:tc>
                    <a:tc hMerge="1">
                      <a:txBody>
                        <a:bodyPr/>
                        <a:lstStyle/>
                        <a:p>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294416">
                    <a:tc>
                      <a:txBody>
                        <a:bodyPr/>
                        <a:lstStyle/>
                        <a:p>
                          <a:r>
                            <a:rPr lang="en-US" sz="1200" dirty="0">
                              <a:latin typeface="Times New Roman" panose="02020603050405020304" pitchFamily="18" charset="0"/>
                              <a:cs typeface="Times New Roman" panose="02020603050405020304" pitchFamily="18" charset="0"/>
                            </a:rPr>
                            <a:t>Design beam current (A)</a:t>
                          </a:r>
                        </a:p>
                      </a:txBody>
                      <a:tcPr/>
                    </a:tc>
                    <a:tc>
                      <a:txBody>
                        <a:bodyPr/>
                        <a:lstStyle/>
                        <a:p>
                          <a:pPr algn="ctr"/>
                          <a:r>
                            <a:rPr lang="en-US" sz="1200" dirty="0" smtClean="0">
                              <a:latin typeface="Times New Roman" panose="02020603050405020304" pitchFamily="18" charset="0"/>
                              <a:cs typeface="Times New Roman" panose="02020603050405020304" pitchFamily="18" charset="0"/>
                            </a:rPr>
                            <a:t>2.6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latin typeface="Times New Roman" panose="02020603050405020304" pitchFamily="18" charset="0"/>
                              <a:cs typeface="Times New Roman" panose="02020603050405020304" pitchFamily="18" charset="0"/>
                            </a:rPr>
                            <a:t>3.6</a:t>
                          </a:r>
                        </a:p>
                      </a:txBody>
                      <a:tcP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2.5 (5-10GeV)</a:t>
                          </a: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~5mA</a:t>
                          </a:r>
                          <a:r>
                            <a:rPr lang="en-US" sz="1200" baseline="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a:t>
                          </a:r>
                          <a14:m>
                            <m:oMath xmlns:m="http://schemas.openxmlformats.org/officeDocument/2006/math">
                              <m:r>
                                <a:rPr lang="en-US" sz="1200" b="0" i="1" smtClean="0">
                                  <a:latin typeface="Cambria Math" panose="02040503050406030204" pitchFamily="18" charset="0"/>
                                  <a:cs typeface="Times New Roman" panose="02020603050405020304" pitchFamily="18" charset="0"/>
                                </a:rPr>
                                <m:t>𝑡</m:t>
                              </m:r>
                              <m:acc>
                                <m:accPr>
                                  <m:chr m:val="̅"/>
                                  <m:ctrlPr>
                                    <a:rPr lang="en-US" sz="1200" b="0" i="1" smtClean="0">
                                      <a:latin typeface="Cambria Math" panose="02040503050406030204" pitchFamily="18" charset="0"/>
                                      <a:cs typeface="Times New Roman" panose="02020603050405020304" pitchFamily="18" charset="0"/>
                                    </a:rPr>
                                  </m:ctrlPr>
                                </m:accPr>
                                <m:e>
                                  <m:r>
                                    <a:rPr lang="en-US" sz="1200" b="0" i="1" smtClean="0">
                                      <a:latin typeface="Cambria Math" panose="02040503050406030204" pitchFamily="18" charset="0"/>
                                      <a:cs typeface="Times New Roman" panose="02020603050405020304" pitchFamily="18" charset="0"/>
                                    </a:rPr>
                                    <m:t>𝑡</m:t>
                                  </m:r>
                                </m:e>
                              </m:acc>
                            </m:oMath>
                          </a14:m>
                          <a:r>
                            <a:rPr lang="en-US" sz="1200" baseline="0" dirty="0" smtClean="0">
                              <a:latin typeface="Times New Roman" panose="02020603050405020304" pitchFamily="18" charset="0"/>
                              <a:cs typeface="Times New Roman" panose="02020603050405020304" pitchFamily="18" charset="0"/>
                            </a:rPr>
                            <a:t>) to ~</a:t>
                          </a:r>
                          <a:r>
                            <a:rPr lang="en-US" sz="1200" dirty="0" smtClean="0">
                              <a:latin typeface="Times New Roman" panose="02020603050405020304" pitchFamily="18" charset="0"/>
                              <a:cs typeface="Times New Roman" panose="02020603050405020304" pitchFamily="18" charset="0"/>
                            </a:rPr>
                            <a:t>1.3A (Z)</a:t>
                          </a:r>
                          <a:endParaRPr lang="en-US" sz="1200" dirty="0">
                            <a:latin typeface="Times New Roman" panose="02020603050405020304" pitchFamily="18" charset="0"/>
                            <a:cs typeface="Times New Roman" panose="02020603050405020304" pitchFamily="18" charset="0"/>
                          </a:endParaRPr>
                        </a:p>
                      </a:txBody>
                      <a:tcPr/>
                    </a:tc>
                    <a:tc hMerge="1">
                      <a:txBody>
                        <a:bodyPr/>
                        <a:lstStyle/>
                        <a:p>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294416">
                    <a:tc>
                      <a:txBody>
                        <a:bodyPr/>
                        <a:lstStyle/>
                        <a:p>
                          <a:r>
                            <a:rPr lang="en-US" sz="1200" dirty="0">
                              <a:latin typeface="Times New Roman" panose="02020603050405020304" pitchFamily="18" charset="0"/>
                              <a:cs typeface="Times New Roman" panose="02020603050405020304" pitchFamily="18" charset="0"/>
                            </a:rPr>
                            <a:t>Achieved beam current (A)</a:t>
                          </a:r>
                        </a:p>
                      </a:txBody>
                      <a:tcPr/>
                    </a:tc>
                    <a:tc>
                      <a:txBody>
                        <a:bodyPr/>
                        <a:lstStyle/>
                        <a:p>
                          <a:pPr algn="ctr"/>
                          <a:r>
                            <a:rPr lang="en-US" sz="1200" dirty="0">
                              <a:latin typeface="Times New Roman" panose="02020603050405020304" pitchFamily="18" charset="0"/>
                              <a:cs typeface="Times New Roman" panose="02020603050405020304" pitchFamily="18" charset="0"/>
                            </a:rPr>
                            <a:t>2.0</a:t>
                          </a:r>
                        </a:p>
                      </a:txBody>
                      <a:tcPr/>
                    </a:tc>
                    <a:tc>
                      <a:txBody>
                        <a:bodyPr/>
                        <a:lstStyle/>
                        <a:p>
                          <a:pPr algn="ctr"/>
                          <a:r>
                            <a:rPr lang="en-US" sz="1200" dirty="0" smtClean="0">
                              <a:latin typeface="Times New Roman" panose="02020603050405020304" pitchFamily="18" charset="0"/>
                              <a:cs typeface="Times New Roman" panose="02020603050405020304" pitchFamily="18" charset="0"/>
                            </a:rPr>
                            <a:t>1.363 (2022)</a:t>
                          </a:r>
                          <a:endParaRPr lang="en-US" sz="1200" dirty="0">
                            <a:latin typeface="Times New Roman" panose="02020603050405020304" pitchFamily="18" charset="0"/>
                            <a:cs typeface="Times New Roman" panose="02020603050405020304" pitchFamily="18" charset="0"/>
                          </a:endParaRPr>
                        </a:p>
                      </a:txBody>
                      <a:tcPr/>
                    </a:tc>
                    <a:tc gridSpan="3">
                      <a:txBody>
                        <a:bodyPr/>
                        <a:lstStyle/>
                        <a:p>
                          <a:pPr algn="ctr"/>
                          <a:r>
                            <a:rPr lang="en-US" sz="1200" dirty="0" smtClean="0">
                              <a:solidFill>
                                <a:schemeClr val="tx1"/>
                              </a:solidFill>
                              <a:latin typeface="Times New Roman" panose="02020603050405020304" pitchFamily="18" charset="0"/>
                              <a:cs typeface="Times New Roman" panose="02020603050405020304" pitchFamily="18" charset="0"/>
                            </a:rPr>
                            <a:t>NA</a:t>
                          </a:r>
                          <a:endParaRPr lang="en-US" sz="12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hMerge="1">
                      <a:txBody>
                        <a:bodyPr/>
                        <a:lstStyle/>
                        <a:p>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294416">
                    <a:tc>
                      <a:txBody>
                        <a:bodyPr/>
                        <a:lstStyle/>
                        <a:p>
                          <a:r>
                            <a:rPr lang="en-US" sz="1200" dirty="0" smtClean="0">
                              <a:latin typeface="Times New Roman" panose="02020603050405020304" pitchFamily="18" charset="0"/>
                              <a:cs typeface="Times New Roman" panose="02020603050405020304" pitchFamily="18" charset="0"/>
                            </a:rPr>
                            <a:t>Max beam power per ring (MW)</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3.3</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solidFill>
                                <a:schemeClr val="tx1"/>
                              </a:solidFill>
                              <a:latin typeface="Times New Roman" panose="02020603050405020304" pitchFamily="18" charset="0"/>
                              <a:cs typeface="Times New Roman" panose="02020603050405020304" pitchFamily="18" charset="0"/>
                            </a:rPr>
                            <a:t>10 (10-18 GeV)</a:t>
                          </a:r>
                          <a:endParaRPr lang="en-US"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50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50</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52099128"/>
                      </a:ext>
                    </a:extLst>
                  </a:tr>
                  <a:tr h="294416">
                    <a:tc>
                      <a:txBody>
                        <a:bodyPr/>
                        <a:lstStyle/>
                        <a:p>
                          <a:r>
                            <a:rPr lang="en-US" sz="1200" dirty="0" smtClean="0">
                              <a:latin typeface="Times New Roman" panose="02020603050405020304" pitchFamily="18" charset="0"/>
                              <a:cs typeface="Times New Roman" panose="02020603050405020304" pitchFamily="18" charset="0"/>
                            </a:rPr>
                            <a:t>Design RF voltage</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8 MV</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10-11 MV</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solidFill>
                                <a:schemeClr val="tx1"/>
                              </a:solidFill>
                              <a:latin typeface="Times New Roman" panose="02020603050405020304" pitchFamily="18" charset="0"/>
                              <a:cs typeface="Times New Roman" panose="02020603050405020304" pitchFamily="18" charset="0"/>
                            </a:rPr>
                            <a:t>10-66 MV</a:t>
                          </a:r>
                          <a:endParaRPr lang="en-US"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0.12 </a:t>
                          </a:r>
                          <a:r>
                            <a:rPr lang="en-US" sz="1200" baseline="0" dirty="0" smtClean="0">
                              <a:latin typeface="Times New Roman" panose="02020603050405020304" pitchFamily="18" charset="0"/>
                              <a:cs typeface="Times New Roman" panose="02020603050405020304" pitchFamily="18" charset="0"/>
                            </a:rPr>
                            <a:t>– 11.3 GV</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0.1 –</a:t>
                          </a:r>
                          <a:r>
                            <a:rPr lang="en-US" sz="1200" baseline="0" dirty="0" smtClean="0">
                              <a:latin typeface="Times New Roman" panose="02020603050405020304" pitchFamily="18" charset="0"/>
                              <a:cs typeface="Times New Roman" panose="02020603050405020304" pitchFamily="18" charset="0"/>
                            </a:rPr>
                            <a:t> 10 GV</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69848240"/>
                      </a:ext>
                    </a:extLst>
                  </a:tr>
                  <a:tr h="294416">
                    <a:tc>
                      <a:txBody>
                        <a:bodyPr/>
                        <a:lstStyle/>
                        <a:p>
                          <a:r>
                            <a:rPr lang="en-US" sz="1200" dirty="0" err="1">
                              <a:latin typeface="Times New Roman" panose="02020603050405020304" pitchFamily="18" charset="0"/>
                              <a:cs typeface="Times New Roman" panose="02020603050405020304" pitchFamily="18" charset="0"/>
                            </a:rPr>
                            <a:t>Q</a:t>
                          </a:r>
                          <a:r>
                            <a:rPr lang="en-US" sz="1200" baseline="-25000" dirty="0" err="1">
                              <a:latin typeface="Times New Roman" panose="02020603050405020304" pitchFamily="18" charset="0"/>
                              <a:cs typeface="Times New Roman" panose="02020603050405020304" pitchFamily="18" charset="0"/>
                            </a:rPr>
                            <a:t>bunch</a:t>
                          </a:r>
                          <a:r>
                            <a:rPr lang="en-US" sz="1200" baseline="0" dirty="0">
                              <a:latin typeface="Times New Roman" panose="02020603050405020304" pitchFamily="18" charset="0"/>
                              <a:cs typeface="Times New Roman" panose="02020603050405020304" pitchFamily="18" charset="0"/>
                            </a:rPr>
                            <a:t> </a:t>
                          </a:r>
                          <a:r>
                            <a:rPr lang="en-US" sz="1200" baseline="0" dirty="0" smtClean="0">
                              <a:latin typeface="Times New Roman" panose="02020603050405020304" pitchFamily="18" charset="0"/>
                              <a:cs typeface="Times New Roman" panose="02020603050405020304" pitchFamily="18" charset="0"/>
                            </a:rPr>
                            <a:t>at Imax (</a:t>
                          </a:r>
                          <a:r>
                            <a:rPr lang="en-US" sz="1200" baseline="0" dirty="0" err="1" smtClean="0">
                              <a:latin typeface="Times New Roman" panose="02020603050405020304" pitchFamily="18" charset="0"/>
                              <a:cs typeface="Times New Roman" panose="02020603050405020304" pitchFamily="18" charset="0"/>
                            </a:rPr>
                            <a:t>nC</a:t>
                          </a:r>
                          <a:r>
                            <a:rPr lang="en-US" sz="1200" baseline="0" dirty="0" smtClean="0">
                              <a:latin typeface="Times New Roman" panose="02020603050405020304" pitchFamily="18" charset="0"/>
                              <a:cs typeface="Times New Roman" panose="02020603050405020304" pitchFamily="18" charset="0"/>
                            </a:rPr>
                            <a:t>) (achieved/design) </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13/5.7</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6.1/14.5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solidFill>
                                <a:schemeClr val="tx1"/>
                              </a:solidFill>
                              <a:latin typeface="Times New Roman" panose="02020603050405020304" pitchFamily="18" charset="0"/>
                              <a:cs typeface="Times New Roman" panose="02020603050405020304" pitchFamily="18" charset="0"/>
                            </a:rPr>
                            <a:t>-/27.6</a:t>
                          </a:r>
                          <a:endParaRPr lang="en-US"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-/32</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-/34</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59633385"/>
                      </a:ext>
                    </a:extLst>
                  </a:tr>
                  <a:tr h="294416">
                    <a:tc>
                      <a:txBody>
                        <a:bodyPr/>
                        <a:lstStyle/>
                        <a:p>
                          <a:r>
                            <a:rPr lang="en-US" sz="1200" dirty="0">
                              <a:latin typeface="Times New Roman" panose="02020603050405020304" pitchFamily="18" charset="0"/>
                              <a:cs typeface="Times New Roman" panose="02020603050405020304" pitchFamily="18" charset="0"/>
                            </a:rPr>
                            <a:t>Cavity</a:t>
                          </a:r>
                          <a:r>
                            <a:rPr lang="en-US" sz="1200" baseline="0" dirty="0">
                              <a:latin typeface="Times New Roman" panose="02020603050405020304" pitchFamily="18" charset="0"/>
                              <a:cs typeface="Times New Roman" panose="02020603050405020304" pitchFamily="18" charset="0"/>
                            </a:rPr>
                            <a:t> technology</a:t>
                          </a:r>
                          <a:endParaRPr lang="en-US" sz="1200" dirty="0">
                            <a:latin typeface="Times New Roman" panose="02020603050405020304" pitchFamily="18" charset="0"/>
                            <a:cs typeface="Times New Roman" panose="02020603050405020304" pitchFamily="18" charset="0"/>
                          </a:endParaRPr>
                        </a:p>
                      </a:txBody>
                      <a:tcPr/>
                    </a:tc>
                    <a:tc gridSpan="2">
                      <a:txBody>
                        <a:bodyPr/>
                        <a:lstStyle/>
                        <a:p>
                          <a:pPr algn="ctr"/>
                          <a:r>
                            <a:rPr lang="en-US" sz="1200" dirty="0">
                              <a:latin typeface="Times New Roman" panose="02020603050405020304" pitchFamily="18" charset="0"/>
                              <a:cs typeface="Times New Roman" panose="02020603050405020304" pitchFamily="18" charset="0"/>
                            </a:rPr>
                            <a:t>Warm </a:t>
                          </a:r>
                          <a:r>
                            <a:rPr lang="en-US" sz="1200" dirty="0" smtClean="0">
                              <a:latin typeface="Times New Roman" panose="02020603050405020304" pitchFamily="18" charset="0"/>
                              <a:cs typeface="Times New Roman" panose="02020603050405020304" pitchFamily="18" charset="0"/>
                            </a:rPr>
                            <a:t>ARES + SRF</a:t>
                          </a:r>
                          <a:endParaRPr lang="en-US" sz="1200" dirty="0">
                            <a:latin typeface="Times New Roman" panose="02020603050405020304" pitchFamily="18" charset="0"/>
                            <a:cs typeface="Times New Roman" panose="02020603050405020304" pitchFamily="18" charset="0"/>
                          </a:endParaRPr>
                        </a:p>
                      </a:txBody>
                      <a:tcPr/>
                    </a:tc>
                    <a:tc hMerge="1">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SRF</a:t>
                          </a:r>
                        </a:p>
                      </a:txBody>
                      <a:tcPr/>
                    </a:tc>
                    <a:tc>
                      <a:txBody>
                        <a:bodyPr/>
                        <a:lstStyle/>
                        <a:p>
                          <a:pPr algn="ctr"/>
                          <a:r>
                            <a:rPr lang="en-US" sz="1200" dirty="0" smtClean="0">
                              <a:latin typeface="Times New Roman" panose="02020603050405020304" pitchFamily="18" charset="0"/>
                              <a:cs typeface="Times New Roman" panose="02020603050405020304" pitchFamily="18" charset="0"/>
                            </a:rPr>
                            <a:t>SRF</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SRF</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81640517"/>
                  </p:ext>
                </p:extLst>
              </p:nvPr>
            </p:nvGraphicFramePr>
            <p:xfrm>
              <a:off x="160383" y="3992421"/>
              <a:ext cx="8761449" cy="2355328"/>
            </p:xfrm>
            <a:graphic>
              <a:graphicData uri="http://schemas.openxmlformats.org/drawingml/2006/table">
                <a:tbl>
                  <a:tblPr firstRow="1" bandRow="1">
                    <a:tableStyleId>{5940675A-B579-460E-94D1-54222C63F5DA}</a:tableStyleId>
                  </a:tblPr>
                  <a:tblGrid>
                    <a:gridCol w="2608941">
                      <a:extLst>
                        <a:ext uri="{9D8B030D-6E8A-4147-A177-3AD203B41FA5}">
                          <a16:colId xmlns:a16="http://schemas.microsoft.com/office/drawing/2014/main" val="20000"/>
                        </a:ext>
                      </a:extLst>
                    </a:gridCol>
                    <a:gridCol w="1098131">
                      <a:extLst>
                        <a:ext uri="{9D8B030D-6E8A-4147-A177-3AD203B41FA5}">
                          <a16:colId xmlns:a16="http://schemas.microsoft.com/office/drawing/2014/main" val="20005"/>
                        </a:ext>
                      </a:extLst>
                    </a:gridCol>
                    <a:gridCol w="1383812">
                      <a:extLst>
                        <a:ext uri="{9D8B030D-6E8A-4147-A177-3AD203B41FA5}">
                          <a16:colId xmlns:a16="http://schemas.microsoft.com/office/drawing/2014/main" val="20002"/>
                        </a:ext>
                      </a:extLst>
                    </a:gridCol>
                    <a:gridCol w="1393371">
                      <a:extLst>
                        <a:ext uri="{9D8B030D-6E8A-4147-A177-3AD203B41FA5}">
                          <a16:colId xmlns:a16="http://schemas.microsoft.com/office/drawing/2014/main" val="20003"/>
                        </a:ext>
                      </a:extLst>
                    </a:gridCol>
                    <a:gridCol w="1138597">
                      <a:extLst>
                        <a:ext uri="{9D8B030D-6E8A-4147-A177-3AD203B41FA5}">
                          <a16:colId xmlns:a16="http://schemas.microsoft.com/office/drawing/2014/main" val="3303602527"/>
                        </a:ext>
                      </a:extLst>
                    </a:gridCol>
                    <a:gridCol w="1138597">
                      <a:extLst>
                        <a:ext uri="{9D8B030D-6E8A-4147-A177-3AD203B41FA5}">
                          <a16:colId xmlns:a16="http://schemas.microsoft.com/office/drawing/2014/main" val="558158462"/>
                        </a:ext>
                      </a:extLst>
                    </a:gridCol>
                  </a:tblGrid>
                  <a:tr h="294416">
                    <a:tc>
                      <a:txBody>
                        <a:bodyPr/>
                        <a:lstStyle/>
                        <a:p>
                          <a:r>
                            <a:rPr lang="en-US" sz="1200" dirty="0">
                              <a:latin typeface="Times New Roman" panose="02020603050405020304" pitchFamily="18" charset="0"/>
                              <a:cs typeface="Times New Roman" panose="02020603050405020304" pitchFamily="18" charset="0"/>
                            </a:rPr>
                            <a:t>High </a:t>
                          </a:r>
                          <a:r>
                            <a:rPr lang="en-US" sz="1200" dirty="0" smtClean="0">
                              <a:latin typeface="Times New Roman" panose="02020603050405020304" pitchFamily="18" charset="0"/>
                              <a:cs typeface="Times New Roman" panose="02020603050405020304" pitchFamily="18" charset="0"/>
                            </a:rPr>
                            <a:t>current e</a:t>
                          </a:r>
                          <a:r>
                            <a:rPr lang="en-US" sz="1200" baseline="30000" dirty="0" smtClean="0">
                              <a:latin typeface="Times New Roman" panose="02020603050405020304" pitchFamily="18" charset="0"/>
                              <a:cs typeface="Times New Roman" panose="02020603050405020304" pitchFamily="18" charset="0"/>
                            </a:rPr>
                            <a:t>-</a:t>
                          </a:r>
                          <a:r>
                            <a:rPr lang="en-US" sz="1200" baseline="0" dirty="0">
                              <a:latin typeface="Times New Roman" panose="02020603050405020304" pitchFamily="18" charset="0"/>
                              <a:cs typeface="Times New Roman" panose="02020603050405020304" pitchFamily="18" charset="0"/>
                            </a:rPr>
                            <a:t>/e</a:t>
                          </a:r>
                          <a:r>
                            <a:rPr lang="en-US" sz="1200" baseline="30000"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storage </a:t>
                          </a:r>
                          <a:r>
                            <a:rPr lang="en-US" sz="1200" dirty="0">
                              <a:latin typeface="Times New Roman" panose="02020603050405020304" pitchFamily="18" charset="0"/>
                              <a:cs typeface="Times New Roman" panose="02020603050405020304" pitchFamily="18" charset="0"/>
                            </a:rPr>
                            <a:t>rings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KEKB LER</a:t>
                          </a:r>
                        </a:p>
                      </a:txBody>
                      <a:tcPr/>
                    </a:tc>
                    <a:tc>
                      <a:txBody>
                        <a:bodyPr/>
                        <a:lstStyle/>
                        <a:p>
                          <a:pPr algn="ctr"/>
                          <a:r>
                            <a:rPr lang="en-US" sz="1200" dirty="0" err="1">
                              <a:latin typeface="Times New Roman" panose="02020603050405020304" pitchFamily="18" charset="0"/>
                              <a:cs typeface="Times New Roman" panose="02020603050405020304" pitchFamily="18" charset="0"/>
                            </a:rPr>
                            <a:t>SuperKEKB</a:t>
                          </a:r>
                          <a:r>
                            <a:rPr lang="en-US" sz="1200" dirty="0">
                              <a:latin typeface="Times New Roman" panose="02020603050405020304" pitchFamily="18" charset="0"/>
                              <a:cs typeface="Times New Roman" panose="02020603050405020304" pitchFamily="18" charset="0"/>
                            </a:rPr>
                            <a:t> LER</a:t>
                          </a:r>
                        </a:p>
                      </a:txBody>
                      <a:tcP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EIC </a:t>
                          </a:r>
                          <a:r>
                            <a:rPr lang="en-US" sz="1200" dirty="0">
                              <a:solidFill>
                                <a:schemeClr val="tx1"/>
                              </a:solidFill>
                              <a:latin typeface="Times New Roman" panose="02020603050405020304" pitchFamily="18" charset="0"/>
                              <a:cs typeface="Times New Roman" panose="02020603050405020304" pitchFamily="18" charset="0"/>
                            </a:rPr>
                            <a:t>E</a:t>
                          </a:r>
                          <a:r>
                            <a:rPr lang="en-US" sz="1200" dirty="0" smtClean="0">
                              <a:solidFill>
                                <a:schemeClr val="tx1"/>
                              </a:solidFill>
                              <a:latin typeface="Times New Roman" panose="02020603050405020304" pitchFamily="18" charset="0"/>
                              <a:cs typeface="Times New Roman" panose="02020603050405020304" pitchFamily="18" charset="0"/>
                            </a:rPr>
                            <a:t>SR</a:t>
                          </a:r>
                          <a:endParaRPr lang="en-US"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200" dirty="0">
                              <a:latin typeface="Times New Roman" panose="02020603050405020304" pitchFamily="18" charset="0"/>
                              <a:cs typeface="Times New Roman" panose="02020603050405020304" pitchFamily="18" charset="0"/>
                            </a:rPr>
                            <a:t>FCC-</a:t>
                          </a:r>
                          <a:r>
                            <a:rPr lang="en-US" sz="1200" dirty="0" err="1">
                              <a:latin typeface="Times New Roman" panose="02020603050405020304" pitchFamily="18" charset="0"/>
                              <a:cs typeface="Times New Roman" panose="02020603050405020304" pitchFamily="18" charset="0"/>
                            </a:rPr>
                            <a:t>ee</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CEPC</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294416">
                    <a:tc>
                      <a:txBody>
                        <a:bodyPr/>
                        <a:lstStyle/>
                        <a:p>
                          <a:r>
                            <a:rPr lang="en-US" sz="1200" dirty="0">
                              <a:latin typeface="Times New Roman" panose="02020603050405020304" pitchFamily="18" charset="0"/>
                              <a:cs typeface="Times New Roman" panose="02020603050405020304" pitchFamily="18" charset="0"/>
                            </a:rPr>
                            <a:t>Energy</a:t>
                          </a:r>
                          <a:r>
                            <a:rPr lang="en-US" sz="1200" baseline="0" dirty="0">
                              <a:latin typeface="Times New Roman" panose="02020603050405020304" pitchFamily="18" charset="0"/>
                              <a:cs typeface="Times New Roman" panose="02020603050405020304" pitchFamily="18" charset="0"/>
                            </a:rPr>
                            <a:t> (GeV)</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latin typeface="Times New Roman" panose="02020603050405020304" pitchFamily="18" charset="0"/>
                              <a:cs typeface="Times New Roman" panose="02020603050405020304" pitchFamily="18" charset="0"/>
                            </a:rPr>
                            <a:t>3.5</a:t>
                          </a:r>
                        </a:p>
                      </a:txBody>
                      <a:tcPr/>
                    </a:tc>
                    <a:tc>
                      <a:txBody>
                        <a:bodyPr/>
                        <a:lstStyle/>
                        <a:p>
                          <a:pPr algn="ctr"/>
                          <a:r>
                            <a:rPr lang="en-US" sz="1200" dirty="0" smtClean="0">
                              <a:latin typeface="Times New Roman" panose="02020603050405020304" pitchFamily="18" charset="0"/>
                              <a:cs typeface="Times New Roman" panose="02020603050405020304" pitchFamily="18" charset="0"/>
                            </a:rPr>
                            <a:t>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5-18</a:t>
                          </a:r>
                        </a:p>
                      </a:txBody>
                      <a:tcPr/>
                    </a:tc>
                    <a:tc gridSpan="2">
                      <a:txBody>
                        <a:bodyPr/>
                        <a:lstStyle/>
                        <a:p>
                          <a:endParaRPr lang="en-US"/>
                        </a:p>
                      </a:txBody>
                      <a:tcPr>
                        <a:blipFill>
                          <a:blip r:embed="rId2"/>
                          <a:stretch>
                            <a:fillRect l="-284759" t="-104167" r="-535" b="-614583"/>
                          </a:stretch>
                        </a:blipFill>
                      </a:tcPr>
                    </a:tc>
                    <a:tc hMerge="1">
                      <a:txBody>
                        <a:bodyPr/>
                        <a:lstStyle/>
                        <a:p>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294416">
                    <a:tc>
                      <a:txBody>
                        <a:bodyPr/>
                        <a:lstStyle/>
                        <a:p>
                          <a:r>
                            <a:rPr lang="en-US" sz="1200" dirty="0">
                              <a:latin typeface="Times New Roman" panose="02020603050405020304" pitchFamily="18" charset="0"/>
                              <a:cs typeface="Times New Roman" panose="02020603050405020304" pitchFamily="18" charset="0"/>
                            </a:rPr>
                            <a:t>Design beam current (A)</a:t>
                          </a:r>
                        </a:p>
                      </a:txBody>
                      <a:tcPr/>
                    </a:tc>
                    <a:tc>
                      <a:txBody>
                        <a:bodyPr/>
                        <a:lstStyle/>
                        <a:p>
                          <a:pPr algn="ctr"/>
                          <a:r>
                            <a:rPr lang="en-US" sz="1200" dirty="0" smtClean="0">
                              <a:latin typeface="Times New Roman" panose="02020603050405020304" pitchFamily="18" charset="0"/>
                              <a:cs typeface="Times New Roman" panose="02020603050405020304" pitchFamily="18" charset="0"/>
                            </a:rPr>
                            <a:t>2.6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latin typeface="Times New Roman" panose="02020603050405020304" pitchFamily="18" charset="0"/>
                              <a:cs typeface="Times New Roman" panose="02020603050405020304" pitchFamily="18" charset="0"/>
                            </a:rPr>
                            <a:t>3.6</a:t>
                          </a:r>
                        </a:p>
                      </a:txBody>
                      <a:tcP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2.5 (5-10GeV)</a:t>
                          </a:r>
                        </a:p>
                      </a:txBody>
                      <a:tcPr/>
                    </a:tc>
                    <a:tc gridSpan="2">
                      <a:txBody>
                        <a:bodyPr/>
                        <a:lstStyle/>
                        <a:p>
                          <a:endParaRPr lang="en-US"/>
                        </a:p>
                      </a:txBody>
                      <a:tcPr>
                        <a:blipFill>
                          <a:blip r:embed="rId2"/>
                          <a:stretch>
                            <a:fillRect l="-284759" t="-200000" r="-535" b="-502041"/>
                          </a:stretch>
                        </a:blipFill>
                      </a:tcPr>
                    </a:tc>
                    <a:tc hMerge="1">
                      <a:txBody>
                        <a:bodyPr/>
                        <a:lstStyle/>
                        <a:p>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294416">
                    <a:tc>
                      <a:txBody>
                        <a:bodyPr/>
                        <a:lstStyle/>
                        <a:p>
                          <a:r>
                            <a:rPr lang="en-US" sz="1200" dirty="0">
                              <a:latin typeface="Times New Roman" panose="02020603050405020304" pitchFamily="18" charset="0"/>
                              <a:cs typeface="Times New Roman" panose="02020603050405020304" pitchFamily="18" charset="0"/>
                            </a:rPr>
                            <a:t>Achieved beam current (A)</a:t>
                          </a:r>
                        </a:p>
                      </a:txBody>
                      <a:tcPr/>
                    </a:tc>
                    <a:tc>
                      <a:txBody>
                        <a:bodyPr/>
                        <a:lstStyle/>
                        <a:p>
                          <a:pPr algn="ctr"/>
                          <a:r>
                            <a:rPr lang="en-US" sz="1200" dirty="0">
                              <a:latin typeface="Times New Roman" panose="02020603050405020304" pitchFamily="18" charset="0"/>
                              <a:cs typeface="Times New Roman" panose="02020603050405020304" pitchFamily="18" charset="0"/>
                            </a:rPr>
                            <a:t>2.0</a:t>
                          </a:r>
                        </a:p>
                      </a:txBody>
                      <a:tcPr/>
                    </a:tc>
                    <a:tc>
                      <a:txBody>
                        <a:bodyPr/>
                        <a:lstStyle/>
                        <a:p>
                          <a:pPr algn="ctr"/>
                          <a:r>
                            <a:rPr lang="en-US" sz="1200" dirty="0" smtClean="0">
                              <a:latin typeface="Times New Roman" panose="02020603050405020304" pitchFamily="18" charset="0"/>
                              <a:cs typeface="Times New Roman" panose="02020603050405020304" pitchFamily="18" charset="0"/>
                            </a:rPr>
                            <a:t>1.363 (2022)</a:t>
                          </a:r>
                          <a:endParaRPr lang="en-US" sz="1200" dirty="0">
                            <a:latin typeface="Times New Roman" panose="02020603050405020304" pitchFamily="18" charset="0"/>
                            <a:cs typeface="Times New Roman" panose="02020603050405020304" pitchFamily="18" charset="0"/>
                          </a:endParaRPr>
                        </a:p>
                      </a:txBody>
                      <a:tcPr/>
                    </a:tc>
                    <a:tc gridSpan="3">
                      <a:txBody>
                        <a:bodyPr/>
                        <a:lstStyle/>
                        <a:p>
                          <a:pPr algn="ctr"/>
                          <a:r>
                            <a:rPr lang="en-US" sz="1200" dirty="0" smtClean="0">
                              <a:solidFill>
                                <a:schemeClr val="tx1"/>
                              </a:solidFill>
                              <a:latin typeface="Times New Roman" panose="02020603050405020304" pitchFamily="18" charset="0"/>
                              <a:cs typeface="Times New Roman" panose="02020603050405020304" pitchFamily="18" charset="0"/>
                            </a:rPr>
                            <a:t>NA</a:t>
                          </a:r>
                          <a:endParaRPr lang="en-US" sz="12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hMerge="1">
                      <a:txBody>
                        <a:bodyPr/>
                        <a:lstStyle/>
                        <a:p>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294416">
                    <a:tc>
                      <a:txBody>
                        <a:bodyPr/>
                        <a:lstStyle/>
                        <a:p>
                          <a:r>
                            <a:rPr lang="en-US" sz="1200" dirty="0" smtClean="0">
                              <a:latin typeface="Times New Roman" panose="02020603050405020304" pitchFamily="18" charset="0"/>
                              <a:cs typeface="Times New Roman" panose="02020603050405020304" pitchFamily="18" charset="0"/>
                            </a:rPr>
                            <a:t>Max beam power per ring (MW)</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3.3</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solidFill>
                                <a:schemeClr val="tx1"/>
                              </a:solidFill>
                              <a:latin typeface="Times New Roman" panose="02020603050405020304" pitchFamily="18" charset="0"/>
                              <a:cs typeface="Times New Roman" panose="02020603050405020304" pitchFamily="18" charset="0"/>
                            </a:rPr>
                            <a:t>10 (10-18 GeV)</a:t>
                          </a:r>
                          <a:endParaRPr lang="en-US"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50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50</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52099128"/>
                      </a:ext>
                    </a:extLst>
                  </a:tr>
                  <a:tr h="294416">
                    <a:tc>
                      <a:txBody>
                        <a:bodyPr/>
                        <a:lstStyle/>
                        <a:p>
                          <a:r>
                            <a:rPr lang="en-US" sz="1200" dirty="0" smtClean="0">
                              <a:latin typeface="Times New Roman" panose="02020603050405020304" pitchFamily="18" charset="0"/>
                              <a:cs typeface="Times New Roman" panose="02020603050405020304" pitchFamily="18" charset="0"/>
                            </a:rPr>
                            <a:t>Design RF voltage</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8 MV</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10-11 MV</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solidFill>
                                <a:schemeClr val="tx1"/>
                              </a:solidFill>
                              <a:latin typeface="Times New Roman" panose="02020603050405020304" pitchFamily="18" charset="0"/>
                              <a:cs typeface="Times New Roman" panose="02020603050405020304" pitchFamily="18" charset="0"/>
                            </a:rPr>
                            <a:t>10-66 </a:t>
                          </a:r>
                          <a:r>
                            <a:rPr lang="en-US" sz="1200" dirty="0" smtClean="0">
                              <a:solidFill>
                                <a:schemeClr val="tx1"/>
                              </a:solidFill>
                              <a:latin typeface="Times New Roman" panose="02020603050405020304" pitchFamily="18" charset="0"/>
                              <a:cs typeface="Times New Roman" panose="02020603050405020304" pitchFamily="18" charset="0"/>
                            </a:rPr>
                            <a:t>MV</a:t>
                          </a:r>
                          <a:endParaRPr lang="en-US"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0.12 </a:t>
                          </a:r>
                          <a:r>
                            <a:rPr lang="en-US" sz="1200" baseline="0" dirty="0" smtClean="0">
                              <a:latin typeface="Times New Roman" panose="02020603050405020304" pitchFamily="18" charset="0"/>
                              <a:cs typeface="Times New Roman" panose="02020603050405020304" pitchFamily="18" charset="0"/>
                            </a:rPr>
                            <a:t>– 11.3 GV</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0.1 –</a:t>
                          </a:r>
                          <a:r>
                            <a:rPr lang="en-US" sz="1200" baseline="0" dirty="0" smtClean="0">
                              <a:latin typeface="Times New Roman" panose="02020603050405020304" pitchFamily="18" charset="0"/>
                              <a:cs typeface="Times New Roman" panose="02020603050405020304" pitchFamily="18" charset="0"/>
                            </a:rPr>
                            <a:t> 10 GV</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69848240"/>
                      </a:ext>
                    </a:extLst>
                  </a:tr>
                  <a:tr h="294416">
                    <a:tc>
                      <a:txBody>
                        <a:bodyPr/>
                        <a:lstStyle/>
                        <a:p>
                          <a:r>
                            <a:rPr lang="en-US" sz="1200" dirty="0" err="1">
                              <a:latin typeface="Times New Roman" panose="02020603050405020304" pitchFamily="18" charset="0"/>
                              <a:cs typeface="Times New Roman" panose="02020603050405020304" pitchFamily="18" charset="0"/>
                            </a:rPr>
                            <a:t>Q</a:t>
                          </a:r>
                          <a:r>
                            <a:rPr lang="en-US" sz="1200" baseline="-25000" dirty="0" err="1">
                              <a:latin typeface="Times New Roman" panose="02020603050405020304" pitchFamily="18" charset="0"/>
                              <a:cs typeface="Times New Roman" panose="02020603050405020304" pitchFamily="18" charset="0"/>
                            </a:rPr>
                            <a:t>bunch</a:t>
                          </a:r>
                          <a:r>
                            <a:rPr lang="en-US" sz="1200" baseline="0" dirty="0">
                              <a:latin typeface="Times New Roman" panose="02020603050405020304" pitchFamily="18" charset="0"/>
                              <a:cs typeface="Times New Roman" panose="02020603050405020304" pitchFamily="18" charset="0"/>
                            </a:rPr>
                            <a:t> </a:t>
                          </a:r>
                          <a:r>
                            <a:rPr lang="en-US" sz="1200" baseline="0" dirty="0" smtClean="0">
                              <a:latin typeface="Times New Roman" panose="02020603050405020304" pitchFamily="18" charset="0"/>
                              <a:cs typeface="Times New Roman" panose="02020603050405020304" pitchFamily="18" charset="0"/>
                            </a:rPr>
                            <a:t>at Imax (</a:t>
                          </a:r>
                          <a:r>
                            <a:rPr lang="en-US" sz="1200" baseline="0" dirty="0" err="1" smtClean="0">
                              <a:latin typeface="Times New Roman" panose="02020603050405020304" pitchFamily="18" charset="0"/>
                              <a:cs typeface="Times New Roman" panose="02020603050405020304" pitchFamily="18" charset="0"/>
                            </a:rPr>
                            <a:t>nC</a:t>
                          </a:r>
                          <a:r>
                            <a:rPr lang="en-US" sz="1200" baseline="0" dirty="0" smtClean="0">
                              <a:latin typeface="Times New Roman" panose="02020603050405020304" pitchFamily="18" charset="0"/>
                              <a:cs typeface="Times New Roman" panose="02020603050405020304" pitchFamily="18" charset="0"/>
                            </a:rPr>
                            <a:t>) (achieved/design) </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13/5.7</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6.1/14.5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solidFill>
                                <a:schemeClr val="tx1"/>
                              </a:solidFill>
                              <a:latin typeface="Times New Roman" panose="02020603050405020304" pitchFamily="18" charset="0"/>
                              <a:cs typeface="Times New Roman" panose="02020603050405020304" pitchFamily="18" charset="0"/>
                            </a:rPr>
                            <a:t>-/27.6</a:t>
                          </a:r>
                          <a:endParaRPr lang="en-US"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-/32</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-/34</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59633385"/>
                      </a:ext>
                    </a:extLst>
                  </a:tr>
                  <a:tr h="294416">
                    <a:tc>
                      <a:txBody>
                        <a:bodyPr/>
                        <a:lstStyle/>
                        <a:p>
                          <a:r>
                            <a:rPr lang="en-US" sz="1200" dirty="0">
                              <a:latin typeface="Times New Roman" panose="02020603050405020304" pitchFamily="18" charset="0"/>
                              <a:cs typeface="Times New Roman" panose="02020603050405020304" pitchFamily="18" charset="0"/>
                            </a:rPr>
                            <a:t>Cavity</a:t>
                          </a:r>
                          <a:r>
                            <a:rPr lang="en-US" sz="1200" baseline="0" dirty="0">
                              <a:latin typeface="Times New Roman" panose="02020603050405020304" pitchFamily="18" charset="0"/>
                              <a:cs typeface="Times New Roman" panose="02020603050405020304" pitchFamily="18" charset="0"/>
                            </a:rPr>
                            <a:t> technology</a:t>
                          </a:r>
                          <a:endParaRPr lang="en-US" sz="1200" dirty="0">
                            <a:latin typeface="Times New Roman" panose="02020603050405020304" pitchFamily="18" charset="0"/>
                            <a:cs typeface="Times New Roman" panose="02020603050405020304" pitchFamily="18" charset="0"/>
                          </a:endParaRPr>
                        </a:p>
                      </a:txBody>
                      <a:tcPr/>
                    </a:tc>
                    <a:tc gridSpan="2">
                      <a:txBody>
                        <a:bodyPr/>
                        <a:lstStyle/>
                        <a:p>
                          <a:pPr algn="ctr"/>
                          <a:r>
                            <a:rPr lang="en-US" sz="1200" dirty="0">
                              <a:latin typeface="Times New Roman" panose="02020603050405020304" pitchFamily="18" charset="0"/>
                              <a:cs typeface="Times New Roman" panose="02020603050405020304" pitchFamily="18" charset="0"/>
                            </a:rPr>
                            <a:t>Warm </a:t>
                          </a:r>
                          <a:r>
                            <a:rPr lang="en-US" sz="1200" dirty="0" smtClean="0">
                              <a:latin typeface="Times New Roman" panose="02020603050405020304" pitchFamily="18" charset="0"/>
                              <a:cs typeface="Times New Roman" panose="02020603050405020304" pitchFamily="18" charset="0"/>
                            </a:rPr>
                            <a:t>ARES + SRF</a:t>
                          </a:r>
                          <a:endParaRPr lang="en-US" sz="1200" dirty="0">
                            <a:latin typeface="Times New Roman" panose="02020603050405020304" pitchFamily="18" charset="0"/>
                            <a:cs typeface="Times New Roman" panose="02020603050405020304" pitchFamily="18" charset="0"/>
                          </a:endParaRPr>
                        </a:p>
                      </a:txBody>
                      <a:tcPr/>
                    </a:tc>
                    <a:tc hMerge="1">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SRF</a:t>
                          </a:r>
                        </a:p>
                      </a:txBody>
                      <a:tcPr/>
                    </a:tc>
                    <a:tc>
                      <a:txBody>
                        <a:bodyPr/>
                        <a:lstStyle/>
                        <a:p>
                          <a:pPr algn="ctr"/>
                          <a:r>
                            <a:rPr lang="en-US" sz="1200" dirty="0" smtClean="0">
                              <a:latin typeface="Times New Roman" panose="02020603050405020304" pitchFamily="18" charset="0"/>
                              <a:cs typeface="Times New Roman" panose="02020603050405020304" pitchFamily="18" charset="0"/>
                            </a:rPr>
                            <a:t>SRF</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SRF</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mc:Fallback>
      </mc:AlternateContent>
    </p:spTree>
    <p:extLst>
      <p:ext uri="{BB962C8B-B14F-4D97-AF65-F5344CB8AC3E}">
        <p14:creationId xmlns:p14="http://schemas.microsoft.com/office/powerpoint/2010/main" val="3335813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FCC-</a:t>
            </a:r>
            <a:r>
              <a:rPr lang="en-US" dirty="0" err="1" smtClean="0"/>
              <a:t>ee</a:t>
            </a:r>
            <a:r>
              <a:rPr lang="en-US" dirty="0" smtClean="0"/>
              <a:t>: SRF system parameters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37768" y="5256349"/>
                <a:ext cx="8606679" cy="1268525"/>
              </a:xfrm>
            </p:spPr>
            <p:txBody>
              <a:bodyPr>
                <a:normAutofit lnSpcReduction="10000"/>
              </a:bodyPr>
              <a:lstStyle/>
              <a:p>
                <a:r>
                  <a:rPr lang="en-US" sz="1200" dirty="0" smtClean="0">
                    <a:latin typeface="Times New Roman" panose="02020603050405020304" pitchFamily="18" charset="0"/>
                    <a:cs typeface="Times New Roman" panose="02020603050405020304" pitchFamily="18" charset="0"/>
                  </a:rPr>
                  <a:t>Z: Each storage ring, 901kW 2.14MV per 1-cell 400MHz cavity, 56 total cavities, </a:t>
                </a:r>
                <a:r>
                  <a:rPr lang="en-US" sz="1200" dirty="0" err="1" smtClean="0">
                    <a:latin typeface="Times New Roman" panose="02020603050405020304" pitchFamily="18" charset="0"/>
                    <a:cs typeface="Times New Roman" panose="02020603050405020304" pitchFamily="18" charset="0"/>
                  </a:rPr>
                  <a:t>Qext</a:t>
                </a:r>
                <a:r>
                  <a:rPr lang="en-US" sz="1200" dirty="0" smtClean="0">
                    <a:latin typeface="Times New Roman" panose="02020603050405020304" pitchFamily="18" charset="0"/>
                    <a:cs typeface="Times New Roman" panose="02020603050405020304" pitchFamily="18" charset="0"/>
                  </a:rPr>
                  <a:t> 5.8E4; booster 24×5-cell 800MHz cavities</a:t>
                </a:r>
              </a:p>
              <a:p>
                <a:r>
                  <a:rPr lang="en-US" sz="1200" dirty="0" smtClean="0">
                    <a:latin typeface="Times New Roman" panose="02020603050405020304" pitchFamily="18" charset="0"/>
                    <a:cs typeface="Times New Roman" panose="02020603050405020304" pitchFamily="18" charset="0"/>
                  </a:rPr>
                  <a:t>W: Each storage ring, 378kW 7.95MV per 2-cell 400MHz cavity, 132 total cavities, </a:t>
                </a:r>
                <a:r>
                  <a:rPr lang="en-US" sz="1200" dirty="0" err="1" smtClean="0">
                    <a:latin typeface="Times New Roman" panose="02020603050405020304" pitchFamily="18" charset="0"/>
                    <a:cs typeface="Times New Roman" panose="02020603050405020304" pitchFamily="18" charset="0"/>
                  </a:rPr>
                  <a:t>Qext</a:t>
                </a:r>
                <a:r>
                  <a:rPr lang="en-US" sz="1200" dirty="0" smtClean="0">
                    <a:latin typeface="Times New Roman" panose="02020603050405020304" pitchFamily="18" charset="0"/>
                    <a:cs typeface="Times New Roman" panose="02020603050405020304" pitchFamily="18" charset="0"/>
                  </a:rPr>
                  <a:t> 9.2E5; booster 56×5-cell 800MHz cavities</a:t>
                </a:r>
              </a:p>
              <a:p>
                <a:r>
                  <a:rPr lang="en-US" sz="1200" dirty="0" smtClean="0">
                    <a:latin typeface="Times New Roman" panose="02020603050405020304" pitchFamily="18" charset="0"/>
                    <a:cs typeface="Times New Roman" panose="02020603050405020304" pitchFamily="18" charset="0"/>
                  </a:rPr>
                  <a:t>H: Combine the RF section of W and share with two rings, </a:t>
                </a:r>
                <a:r>
                  <a:rPr lang="en-US" sz="1200" dirty="0">
                    <a:latin typeface="Times New Roman" panose="02020603050405020304" pitchFamily="18" charset="0"/>
                    <a:cs typeface="Times New Roman" panose="02020603050405020304" pitchFamily="18" charset="0"/>
                  </a:rPr>
                  <a:t>2×132×2-cell 400MHz cavities </a:t>
                </a:r>
                <a:r>
                  <a:rPr lang="en-US" sz="1200" dirty="0" err="1">
                    <a:latin typeface="Times New Roman" panose="02020603050405020304" pitchFamily="18" charset="0"/>
                    <a:cs typeface="Times New Roman" panose="02020603050405020304" pitchFamily="18" charset="0"/>
                  </a:rPr>
                  <a:t>Qext</a:t>
                </a:r>
                <a:r>
                  <a:rPr lang="en-US"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9.1E5</a:t>
                </a:r>
              </a:p>
              <a:p>
                <a14:m>
                  <m:oMath xmlns:m="http://schemas.openxmlformats.org/officeDocument/2006/math">
                    <m:r>
                      <a:rPr lang="en-US" sz="1200" i="1">
                        <a:latin typeface="Cambria Math" panose="02040503050406030204" pitchFamily="18" charset="0"/>
                        <a:cs typeface="Times New Roman" panose="02020603050405020304" pitchFamily="18" charset="0"/>
                      </a:rPr>
                      <m:t>𝑡</m:t>
                    </m:r>
                    <m:acc>
                      <m:accPr>
                        <m:chr m:val="̅"/>
                        <m:ctrlPr>
                          <a:rPr lang="en-US" sz="1200" i="1">
                            <a:latin typeface="Cambria Math" panose="02040503050406030204" pitchFamily="18" charset="0"/>
                            <a:cs typeface="Times New Roman" panose="02020603050405020304" pitchFamily="18" charset="0"/>
                          </a:rPr>
                        </m:ctrlPr>
                      </m:accPr>
                      <m:e>
                        <m:r>
                          <a:rPr lang="en-US" sz="1200" i="1">
                            <a:latin typeface="Cambria Math" panose="02040503050406030204" pitchFamily="18" charset="0"/>
                            <a:cs typeface="Times New Roman" panose="02020603050405020304" pitchFamily="18" charset="0"/>
                          </a:rPr>
                          <m:t>𝑡</m:t>
                        </m:r>
                      </m:e>
                    </m:acc>
                  </m:oMath>
                </a14:m>
                <a:r>
                  <a:rPr lang="en-US" sz="1200" dirty="0" smtClean="0">
                    <a:latin typeface="Times New Roman" panose="02020603050405020304" pitchFamily="18" charset="0"/>
                    <a:cs typeface="Times New Roman" panose="02020603050405020304" pitchFamily="18" charset="0"/>
                  </a:rPr>
                  <a:t>: Both rings share the RF section, 2×132×2-cell 400MHz cavities </a:t>
                </a:r>
                <a:r>
                  <a:rPr lang="en-US" sz="1200" dirty="0" err="1" smtClean="0">
                    <a:latin typeface="Times New Roman" panose="02020603050405020304" pitchFamily="18" charset="0"/>
                    <a:cs typeface="Times New Roman" panose="02020603050405020304" pitchFamily="18" charset="0"/>
                  </a:rPr>
                  <a:t>Qext</a:t>
                </a:r>
                <a:r>
                  <a:rPr lang="en-US" sz="1200" dirty="0" smtClean="0">
                    <a:latin typeface="Times New Roman" panose="02020603050405020304" pitchFamily="18" charset="0"/>
                    <a:cs typeface="Times New Roman" panose="02020603050405020304" pitchFamily="18" charset="0"/>
                  </a:rPr>
                  <a:t> 4.5E6, 488×5-cell 800MHz cavities </a:t>
                </a:r>
                <a:r>
                  <a:rPr lang="en-US" sz="1200" dirty="0" err="1" smtClean="0">
                    <a:latin typeface="Times New Roman" panose="02020603050405020304" pitchFamily="18" charset="0"/>
                    <a:cs typeface="Times New Roman" panose="02020603050405020304" pitchFamily="18" charset="0"/>
                  </a:rPr>
                  <a:t>Qext</a:t>
                </a:r>
                <a:r>
                  <a:rPr lang="en-US" sz="1200" dirty="0" smtClean="0">
                    <a:latin typeface="Times New Roman" panose="02020603050405020304" pitchFamily="18" charset="0"/>
                    <a:cs typeface="Times New Roman" panose="02020603050405020304" pitchFamily="18" charset="0"/>
                  </a:rPr>
                  <a:t> 4.2E6, total 11.3GV; booster 600×5-cell 800MHz cavities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37768" y="5256349"/>
                <a:ext cx="8606679" cy="1268525"/>
              </a:xfrm>
              <a:blipFill>
                <a:blip r:embed="rId2"/>
                <a:stretch>
                  <a:fillRect t="-2885"/>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grpSp>
        <p:nvGrpSpPr>
          <p:cNvPr id="9" name="Group 8"/>
          <p:cNvGrpSpPr/>
          <p:nvPr/>
        </p:nvGrpSpPr>
        <p:grpSpPr>
          <a:xfrm>
            <a:off x="146237" y="815883"/>
            <a:ext cx="8911661" cy="4428833"/>
            <a:chOff x="146237" y="846468"/>
            <a:chExt cx="8911661" cy="4428833"/>
          </a:xfrm>
        </p:grpSpPr>
        <p:pic>
          <p:nvPicPr>
            <p:cNvPr id="6" name="table">
              <a:extLst>
                <a:ext uri="{FF2B5EF4-FFF2-40B4-BE49-F238E27FC236}">
                  <a16:creationId xmlns:a16="http://schemas.microsoft.com/office/drawing/2014/main" id="{AA15647D-143B-0700-D476-0B0C2EAB8536}"/>
                </a:ext>
              </a:extLst>
            </p:cNvPr>
            <p:cNvPicPr>
              <a:picLocks noChangeAspect="1"/>
            </p:cNvPicPr>
            <p:nvPr/>
          </p:nvPicPr>
          <p:blipFill>
            <a:blip r:embed="rId3"/>
            <a:stretch>
              <a:fillRect/>
            </a:stretch>
          </p:blipFill>
          <p:spPr>
            <a:xfrm>
              <a:off x="146237" y="846468"/>
              <a:ext cx="8911661" cy="4428833"/>
            </a:xfrm>
            <a:prstGeom prst="rect">
              <a:avLst/>
            </a:prstGeom>
          </p:spPr>
        </p:pic>
        <p:sp>
          <p:nvSpPr>
            <p:cNvPr id="7" name="Rectangle 6"/>
            <p:cNvSpPr/>
            <p:nvPr/>
          </p:nvSpPr>
          <p:spPr>
            <a:xfrm flipV="1">
              <a:off x="1567543" y="1380744"/>
              <a:ext cx="7368436" cy="7955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V="1">
              <a:off x="1547162" y="3255264"/>
              <a:ext cx="7368436" cy="1097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6646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FCC-</a:t>
            </a:r>
            <a:r>
              <a:rPr lang="en-US" dirty="0" err="1" smtClean="0"/>
              <a:t>ee</a:t>
            </a:r>
            <a:r>
              <a:rPr lang="en-US" dirty="0" smtClean="0"/>
              <a:t>: SRF Cavity Baseline   </a:t>
            </a:r>
            <a:endParaRPr lang="en-US" dirty="0"/>
          </a:p>
        </p:txBody>
      </p:sp>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6" name="Picture 5"/>
          <p:cNvPicPr>
            <a:picLocks noChangeAspect="1"/>
          </p:cNvPicPr>
          <p:nvPr/>
        </p:nvPicPr>
        <p:blipFill>
          <a:blip r:embed="rId2"/>
          <a:stretch>
            <a:fillRect/>
          </a:stretch>
        </p:blipFill>
        <p:spPr>
          <a:xfrm>
            <a:off x="3031307" y="1588884"/>
            <a:ext cx="3068000" cy="1613630"/>
          </a:xfrm>
          <a:prstGeom prst="rect">
            <a:avLst/>
          </a:prstGeom>
        </p:spPr>
      </p:pic>
      <p:pic>
        <p:nvPicPr>
          <p:cNvPr id="7" name="Picture 6" descr="CWRF08 02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706" y="1564777"/>
            <a:ext cx="2241625" cy="1608688"/>
          </a:xfrm>
          <a:prstGeom prst="rect">
            <a:avLst/>
          </a:prstGeom>
          <a:no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stretch>
            <a:fillRect/>
          </a:stretch>
        </p:blipFill>
        <p:spPr>
          <a:xfrm>
            <a:off x="6230496" y="1593274"/>
            <a:ext cx="2734637" cy="1571624"/>
          </a:xfrm>
          <a:prstGeom prst="rect">
            <a:avLst/>
          </a:prstGeom>
        </p:spPr>
      </p:pic>
      <p:sp>
        <p:nvSpPr>
          <p:cNvPr id="9" name="Rectangle 8"/>
          <p:cNvSpPr/>
          <p:nvPr/>
        </p:nvSpPr>
        <p:spPr>
          <a:xfrm>
            <a:off x="219131" y="3345443"/>
            <a:ext cx="2512226" cy="587340"/>
          </a:xfrm>
          <a:prstGeom prst="rect">
            <a:avLst/>
          </a:prstGeom>
        </p:spPr>
        <p:txBody>
          <a:bodyPr wrap="none">
            <a:spAutoFit/>
          </a:bodyPr>
          <a:lstStyle/>
          <a:p>
            <a:pPr algn="ctr">
              <a:spcBef>
                <a:spcPts val="450"/>
              </a:spcBef>
              <a:defRPr/>
            </a:pPr>
            <a:r>
              <a:rPr lang="en-GB" sz="1400" b="1" kern="0" dirty="0">
                <a:solidFill>
                  <a:srgbClr val="BFA167"/>
                </a:solidFill>
                <a:latin typeface="Verdana" panose="020B0604030504040204" pitchFamily="34" charset="0"/>
                <a:ea typeface="Verdana" panose="020B0604030504040204" pitchFamily="34" charset="0"/>
                <a:cs typeface="Calibri" panose="020F0502020204030204" pitchFamily="34" charset="0"/>
              </a:rPr>
              <a:t>400 MHz 1-cell </a:t>
            </a:r>
            <a:r>
              <a:rPr lang="en-GB" sz="1400" b="1" kern="0" dirty="0" smtClean="0">
                <a:solidFill>
                  <a:srgbClr val="BFA167"/>
                </a:solidFill>
                <a:latin typeface="Verdana" panose="020B0604030504040204" pitchFamily="34" charset="0"/>
                <a:ea typeface="Verdana" panose="020B0604030504040204" pitchFamily="34" charset="0"/>
                <a:cs typeface="Calibri" panose="020F0502020204030204" pitchFamily="34" charset="0"/>
              </a:rPr>
              <a:t>cavities</a:t>
            </a:r>
          </a:p>
          <a:p>
            <a:pPr algn="ctr">
              <a:spcBef>
                <a:spcPts val="450"/>
              </a:spcBef>
              <a:defRPr/>
            </a:pPr>
            <a:r>
              <a:rPr lang="en-GB" sz="1400" b="1" kern="0" dirty="0" err="1" smtClean="0">
                <a:solidFill>
                  <a:srgbClr val="BFA167"/>
                </a:solidFill>
                <a:latin typeface="Verdana" panose="020B0604030504040204" pitchFamily="34" charset="0"/>
                <a:ea typeface="Verdana" panose="020B0604030504040204" pitchFamily="34" charset="0"/>
                <a:cs typeface="Calibri" panose="020F0502020204030204" pitchFamily="34" charset="0"/>
              </a:rPr>
              <a:t>Nb</a:t>
            </a:r>
            <a:r>
              <a:rPr lang="en-GB" sz="1400" b="1" kern="0" dirty="0" smtClean="0">
                <a:solidFill>
                  <a:srgbClr val="BFA167"/>
                </a:solidFill>
                <a:latin typeface="Verdana" panose="020B0604030504040204" pitchFamily="34" charset="0"/>
                <a:ea typeface="Verdana" panose="020B0604030504040204" pitchFamily="34" charset="0"/>
                <a:cs typeface="Calibri" panose="020F0502020204030204" pitchFamily="34" charset="0"/>
              </a:rPr>
              <a:t>/Cu, 4.5 K</a:t>
            </a:r>
          </a:p>
        </p:txBody>
      </p:sp>
      <p:sp>
        <p:nvSpPr>
          <p:cNvPr id="10" name="Rectangle 9"/>
          <p:cNvSpPr/>
          <p:nvPr/>
        </p:nvSpPr>
        <p:spPr>
          <a:xfrm>
            <a:off x="3407403" y="3427272"/>
            <a:ext cx="2512226" cy="587340"/>
          </a:xfrm>
          <a:prstGeom prst="rect">
            <a:avLst/>
          </a:prstGeom>
        </p:spPr>
        <p:txBody>
          <a:bodyPr wrap="none">
            <a:spAutoFit/>
          </a:bodyPr>
          <a:lstStyle/>
          <a:p>
            <a:pPr algn="ctr">
              <a:spcBef>
                <a:spcPts val="450"/>
              </a:spcBef>
            </a:pPr>
            <a:r>
              <a:rPr lang="en-GB" sz="1400" b="1" kern="0" dirty="0">
                <a:solidFill>
                  <a:srgbClr val="BFA167"/>
                </a:solidFill>
                <a:latin typeface="Verdana" panose="020B0604030504040204" pitchFamily="34" charset="0"/>
                <a:ea typeface="Verdana" panose="020B0604030504040204" pitchFamily="34" charset="0"/>
                <a:cs typeface="Calibri" panose="020F0502020204030204" pitchFamily="34" charset="0"/>
              </a:rPr>
              <a:t>400 MHz </a:t>
            </a:r>
            <a:r>
              <a:rPr lang="en-GB" sz="1400" b="1" kern="0" dirty="0" smtClean="0">
                <a:solidFill>
                  <a:srgbClr val="BFA167"/>
                </a:solidFill>
                <a:latin typeface="Verdana" panose="020B0604030504040204" pitchFamily="34" charset="0"/>
                <a:ea typeface="Verdana" panose="020B0604030504040204" pitchFamily="34" charset="0"/>
                <a:cs typeface="Calibri" panose="020F0502020204030204" pitchFamily="34" charset="0"/>
              </a:rPr>
              <a:t>2-cell cavities</a:t>
            </a:r>
          </a:p>
          <a:p>
            <a:pPr algn="ctr">
              <a:spcBef>
                <a:spcPts val="450"/>
              </a:spcBef>
            </a:pPr>
            <a:r>
              <a:rPr lang="en-GB" sz="1400" b="1" kern="0" dirty="0" err="1" smtClean="0">
                <a:solidFill>
                  <a:srgbClr val="BFA167"/>
                </a:solidFill>
                <a:latin typeface="Verdana" panose="020B0604030504040204" pitchFamily="34" charset="0"/>
                <a:ea typeface="Verdana" panose="020B0604030504040204" pitchFamily="34" charset="0"/>
                <a:cs typeface="Calibri" panose="020F0502020204030204" pitchFamily="34" charset="0"/>
              </a:rPr>
              <a:t>Nb</a:t>
            </a:r>
            <a:r>
              <a:rPr lang="en-GB" sz="1400" b="1" kern="0" dirty="0" smtClean="0">
                <a:solidFill>
                  <a:srgbClr val="BFA167"/>
                </a:solidFill>
                <a:latin typeface="Verdana" panose="020B0604030504040204" pitchFamily="34" charset="0"/>
                <a:ea typeface="Verdana" panose="020B0604030504040204" pitchFamily="34" charset="0"/>
                <a:cs typeface="Calibri" panose="020F0502020204030204" pitchFamily="34" charset="0"/>
              </a:rPr>
              <a:t>/Cu, 4.5 K</a:t>
            </a:r>
            <a:endParaRPr lang="en-GB" sz="1400" b="1" kern="0" dirty="0">
              <a:solidFill>
                <a:srgbClr val="BFA167"/>
              </a:solidFill>
              <a:latin typeface="Verdana" panose="020B0604030504040204" pitchFamily="34" charset="0"/>
              <a:ea typeface="Verdana" panose="020B0604030504040204" pitchFamily="34" charset="0"/>
              <a:cs typeface="Calibri" panose="020F0502020204030204" pitchFamily="34" charset="0"/>
            </a:endParaRPr>
          </a:p>
        </p:txBody>
      </p:sp>
      <p:sp>
        <p:nvSpPr>
          <p:cNvPr id="11" name="Rectangle 10"/>
          <p:cNvSpPr/>
          <p:nvPr/>
        </p:nvSpPr>
        <p:spPr>
          <a:xfrm>
            <a:off x="6399245" y="3278598"/>
            <a:ext cx="2512226" cy="587340"/>
          </a:xfrm>
          <a:prstGeom prst="rect">
            <a:avLst/>
          </a:prstGeom>
        </p:spPr>
        <p:txBody>
          <a:bodyPr wrap="none">
            <a:spAutoFit/>
          </a:bodyPr>
          <a:lstStyle/>
          <a:p>
            <a:pPr algn="ctr">
              <a:spcBef>
                <a:spcPts val="450"/>
              </a:spcBef>
              <a:defRPr/>
            </a:pPr>
            <a:r>
              <a:rPr lang="en-GB" sz="1400" b="1" kern="0" dirty="0" smtClean="0">
                <a:solidFill>
                  <a:schemeClr val="tx2">
                    <a:lumMod val="60000"/>
                    <a:lumOff val="40000"/>
                  </a:schemeClr>
                </a:solidFill>
                <a:latin typeface="Verdana" panose="020B0604030504040204" pitchFamily="34" charset="0"/>
                <a:ea typeface="Verdana" panose="020B0604030504040204" pitchFamily="34" charset="0"/>
                <a:cs typeface="Calibri" panose="020F0502020204030204" pitchFamily="34" charset="0"/>
              </a:rPr>
              <a:t>800 </a:t>
            </a:r>
            <a:r>
              <a:rPr lang="en-GB" sz="1400" b="1" kern="0" dirty="0">
                <a:solidFill>
                  <a:schemeClr val="tx2">
                    <a:lumMod val="60000"/>
                    <a:lumOff val="40000"/>
                  </a:schemeClr>
                </a:solidFill>
                <a:latin typeface="Verdana" panose="020B0604030504040204" pitchFamily="34" charset="0"/>
                <a:ea typeface="Verdana" panose="020B0604030504040204" pitchFamily="34" charset="0"/>
                <a:cs typeface="Calibri" panose="020F0502020204030204" pitchFamily="34" charset="0"/>
              </a:rPr>
              <a:t>MHz </a:t>
            </a:r>
            <a:r>
              <a:rPr lang="en-GB" sz="1400" b="1" kern="0" dirty="0" smtClean="0">
                <a:solidFill>
                  <a:schemeClr val="tx2">
                    <a:lumMod val="60000"/>
                    <a:lumOff val="40000"/>
                  </a:schemeClr>
                </a:solidFill>
                <a:latin typeface="Verdana" panose="020B0604030504040204" pitchFamily="34" charset="0"/>
                <a:ea typeface="Verdana" panose="020B0604030504040204" pitchFamily="34" charset="0"/>
                <a:cs typeface="Calibri" panose="020F0502020204030204" pitchFamily="34" charset="0"/>
              </a:rPr>
              <a:t>5-cell cavities</a:t>
            </a:r>
          </a:p>
          <a:p>
            <a:pPr algn="ctr">
              <a:spcBef>
                <a:spcPts val="450"/>
              </a:spcBef>
              <a:defRPr/>
            </a:pPr>
            <a:r>
              <a:rPr lang="en-GB" sz="1400" b="1" kern="0" dirty="0" smtClean="0">
                <a:solidFill>
                  <a:schemeClr val="tx2">
                    <a:lumMod val="60000"/>
                    <a:lumOff val="40000"/>
                  </a:schemeClr>
                </a:solidFill>
                <a:latin typeface="Verdana" panose="020B0604030504040204" pitchFamily="34" charset="0"/>
                <a:ea typeface="Verdana" panose="020B0604030504040204" pitchFamily="34" charset="0"/>
                <a:cs typeface="Calibri" panose="020F0502020204030204" pitchFamily="34" charset="0"/>
              </a:rPr>
              <a:t>Bulk </a:t>
            </a:r>
            <a:r>
              <a:rPr lang="en-GB" sz="1400" b="1" kern="0" dirty="0" err="1" smtClean="0">
                <a:solidFill>
                  <a:schemeClr val="tx2">
                    <a:lumMod val="60000"/>
                    <a:lumOff val="40000"/>
                  </a:schemeClr>
                </a:solidFill>
                <a:latin typeface="Verdana" panose="020B0604030504040204" pitchFamily="34" charset="0"/>
                <a:ea typeface="Verdana" panose="020B0604030504040204" pitchFamily="34" charset="0"/>
                <a:cs typeface="Calibri" panose="020F0502020204030204" pitchFamily="34" charset="0"/>
              </a:rPr>
              <a:t>Nb</a:t>
            </a:r>
            <a:r>
              <a:rPr lang="en-GB" sz="1400" b="1" kern="0" dirty="0" smtClean="0">
                <a:solidFill>
                  <a:schemeClr val="tx2">
                    <a:lumMod val="60000"/>
                    <a:lumOff val="40000"/>
                  </a:schemeClr>
                </a:solidFill>
                <a:latin typeface="Verdana" panose="020B0604030504040204" pitchFamily="34" charset="0"/>
                <a:ea typeface="Verdana" panose="020B0604030504040204" pitchFamily="34" charset="0"/>
                <a:cs typeface="Calibri" panose="020F0502020204030204" pitchFamily="34" charset="0"/>
              </a:rPr>
              <a:t>, 2 K</a:t>
            </a:r>
            <a:endParaRPr lang="en-GB" sz="1400" b="1" kern="0" dirty="0">
              <a:solidFill>
                <a:schemeClr val="tx2">
                  <a:lumMod val="60000"/>
                  <a:lumOff val="40000"/>
                </a:schemeClr>
              </a:solidFill>
              <a:latin typeface="Verdana" panose="020B0604030504040204" pitchFamily="34" charset="0"/>
              <a:ea typeface="Verdana" panose="020B0604030504040204" pitchFamily="34" charset="0"/>
              <a:cs typeface="Calibri" panose="020F0502020204030204" pitchFamily="34" charset="0"/>
            </a:endParaRPr>
          </a:p>
        </p:txBody>
      </p:sp>
      <p:sp>
        <p:nvSpPr>
          <p:cNvPr id="12" name="Multiply 11"/>
          <p:cNvSpPr/>
          <p:nvPr/>
        </p:nvSpPr>
        <p:spPr>
          <a:xfrm>
            <a:off x="4612931" y="1731064"/>
            <a:ext cx="431943" cy="123359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12"/>
          <p:cNvSpPr txBox="1"/>
          <p:nvPr/>
        </p:nvSpPr>
        <p:spPr>
          <a:xfrm>
            <a:off x="246235" y="2667000"/>
            <a:ext cx="746962" cy="566822"/>
          </a:xfrm>
          <a:prstGeom prst="rect">
            <a:avLst/>
          </a:prstGeom>
          <a:noFill/>
        </p:spPr>
        <p:txBody>
          <a:bodyPr wrap="square" rtlCol="0">
            <a:spAutoFit/>
          </a:bodyPr>
          <a:lstStyle/>
          <a:p>
            <a:pPr algn="l">
              <a:lnSpc>
                <a:spcPts val="3700"/>
              </a:lnSpc>
            </a:pPr>
            <a:r>
              <a:rPr lang="fr-CH" sz="1800" dirty="0" smtClean="0">
                <a:solidFill>
                  <a:schemeClr val="bg1"/>
                </a:solidFill>
              </a:rPr>
              <a:t>LHC </a:t>
            </a:r>
            <a:endParaRPr lang="fr-FR" sz="1800" dirty="0">
              <a:solidFill>
                <a:schemeClr val="bg1"/>
              </a:solidFill>
            </a:endParaRPr>
          </a:p>
        </p:txBody>
      </p:sp>
      <p:sp>
        <p:nvSpPr>
          <p:cNvPr id="14" name="TextBox 13"/>
          <p:cNvSpPr txBox="1"/>
          <p:nvPr/>
        </p:nvSpPr>
        <p:spPr>
          <a:xfrm>
            <a:off x="3035561" y="2694866"/>
            <a:ext cx="680132" cy="500778"/>
          </a:xfrm>
          <a:prstGeom prst="rect">
            <a:avLst/>
          </a:prstGeom>
          <a:noFill/>
        </p:spPr>
        <p:txBody>
          <a:bodyPr wrap="square" rtlCol="0">
            <a:spAutoFit/>
          </a:bodyPr>
          <a:lstStyle/>
          <a:p>
            <a:pPr algn="l">
              <a:lnSpc>
                <a:spcPts val="3700"/>
              </a:lnSpc>
            </a:pPr>
            <a:r>
              <a:rPr lang="fr-CH" sz="1800" dirty="0" smtClean="0">
                <a:solidFill>
                  <a:schemeClr val="bg1"/>
                </a:solidFill>
              </a:rPr>
              <a:t>LEP</a:t>
            </a:r>
            <a:endParaRPr lang="fr-FR" sz="1800" dirty="0">
              <a:solidFill>
                <a:schemeClr val="bg1"/>
              </a:solidFill>
            </a:endParaRPr>
          </a:p>
        </p:txBody>
      </p:sp>
      <p:sp>
        <p:nvSpPr>
          <p:cNvPr id="15" name="Multiply 14"/>
          <p:cNvSpPr/>
          <p:nvPr/>
        </p:nvSpPr>
        <p:spPr>
          <a:xfrm>
            <a:off x="4070845" y="1698879"/>
            <a:ext cx="431943" cy="123359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DCC4332D-3617-43D0-A5E1-282722EB5CEC}"/>
              </a:ext>
            </a:extLst>
          </p:cNvPr>
          <p:cNvSpPr/>
          <p:nvPr/>
        </p:nvSpPr>
        <p:spPr>
          <a:xfrm>
            <a:off x="1899403" y="1618973"/>
            <a:ext cx="504056" cy="288032"/>
          </a:xfrm>
          <a:prstGeom prst="rect">
            <a:avLst/>
          </a:prstGeom>
          <a:solidFill>
            <a:srgbClr val="C0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defRPr/>
            </a:pPr>
            <a:r>
              <a:rPr lang="fr-CH" sz="1200" b="1" dirty="0" smtClean="0">
                <a:solidFill>
                  <a:srgbClr val="FFFFFF"/>
                </a:solidFill>
                <a:latin typeface="Verdana" panose="020B0604030504040204" pitchFamily="34" charset="0"/>
                <a:ea typeface="Verdana" panose="020B0604030504040204" pitchFamily="34" charset="0"/>
                <a:cs typeface="Arial" panose="020B0604020202020204" pitchFamily="34" charset="0"/>
              </a:rPr>
              <a:t>Z</a:t>
            </a:r>
            <a:endParaRPr lang="en-GB" sz="1200" b="1" dirty="0">
              <a:solidFill>
                <a:srgbClr val="FFFFFF"/>
              </a:solidFill>
              <a:latin typeface="Verdana" panose="020B0604030504040204" pitchFamily="34" charset="0"/>
              <a:ea typeface="Verdan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CC4332D-3617-43D0-A5E1-282722EB5CEC}"/>
              </a:ext>
            </a:extLst>
          </p:cNvPr>
          <p:cNvSpPr/>
          <p:nvPr/>
        </p:nvSpPr>
        <p:spPr>
          <a:xfrm>
            <a:off x="5054250" y="1638943"/>
            <a:ext cx="936104" cy="276999"/>
          </a:xfrm>
          <a:prstGeom prst="rect">
            <a:avLst/>
          </a:prstGeom>
          <a:solidFill>
            <a:srgbClr val="C0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defRPr/>
            </a:pPr>
            <a:r>
              <a:rPr lang="fr-CH" sz="1200" b="1" dirty="0" smtClean="0">
                <a:solidFill>
                  <a:srgbClr val="FFFFFF"/>
                </a:solidFill>
                <a:latin typeface="Verdana" panose="020B0604030504040204" pitchFamily="34" charset="0"/>
                <a:ea typeface="Verdana" panose="020B0604030504040204" pitchFamily="34" charset="0"/>
                <a:cs typeface="Arial" panose="020B0604020202020204" pitchFamily="34" charset="0"/>
              </a:rPr>
              <a:t>W, H</a:t>
            </a:r>
            <a:endParaRPr lang="en-GB" sz="1200" b="1" dirty="0">
              <a:solidFill>
                <a:srgbClr val="FFFFFF"/>
              </a:solidFill>
              <a:latin typeface="Verdana" panose="020B0604030504040204" pitchFamily="34" charset="0"/>
              <a:ea typeface="Verdan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DCC4332D-3617-43D0-A5E1-282722EB5CEC}"/>
                  </a:ext>
                </a:extLst>
              </p:cNvPr>
              <p:cNvSpPr/>
              <p:nvPr/>
            </p:nvSpPr>
            <p:spPr>
              <a:xfrm>
                <a:off x="7948931" y="1667134"/>
                <a:ext cx="940995" cy="461665"/>
              </a:xfrm>
              <a:prstGeom prst="rect">
                <a:avLst/>
              </a:prstGeom>
              <a:solidFill>
                <a:srgbClr val="C0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defRPr/>
                </a:pPr>
                <a14:m>
                  <m:oMath xmlns:m="http://schemas.openxmlformats.org/officeDocument/2006/math">
                    <m:r>
                      <a:rPr lang="en-US" sz="1200" i="1" smtClean="0">
                        <a:solidFill>
                          <a:schemeClr val="bg1"/>
                        </a:solidFill>
                        <a:latin typeface="Cambria Math" panose="02040503050406030204" pitchFamily="18" charset="0"/>
                        <a:cs typeface="Times New Roman" panose="02020603050405020304" pitchFamily="18" charset="0"/>
                      </a:rPr>
                      <m:t>𝑡</m:t>
                    </m:r>
                    <m:acc>
                      <m:accPr>
                        <m:chr m:val="̅"/>
                        <m:ctrlPr>
                          <a:rPr lang="en-US" sz="1200" i="1">
                            <a:solidFill>
                              <a:schemeClr val="bg1"/>
                            </a:solidFill>
                            <a:latin typeface="Cambria Math" panose="02040503050406030204" pitchFamily="18" charset="0"/>
                            <a:cs typeface="Times New Roman" panose="02020603050405020304" pitchFamily="18" charset="0"/>
                          </a:rPr>
                        </m:ctrlPr>
                      </m:accPr>
                      <m:e>
                        <m:r>
                          <a:rPr lang="en-US" sz="1200" i="1">
                            <a:solidFill>
                              <a:schemeClr val="bg1"/>
                            </a:solidFill>
                            <a:latin typeface="Cambria Math" panose="02040503050406030204" pitchFamily="18" charset="0"/>
                            <a:cs typeface="Times New Roman" panose="02020603050405020304" pitchFamily="18" charset="0"/>
                          </a:rPr>
                          <m:t>𝑡</m:t>
                        </m:r>
                      </m:e>
                    </m:acc>
                  </m:oMath>
                </a14:m>
                <a:r>
                  <a:rPr lang="fr-CH" sz="1200" b="1" dirty="0" smtClean="0">
                    <a:solidFill>
                      <a:srgbClr val="FFFFFF"/>
                    </a:solidFill>
                    <a:latin typeface="Verdana" panose="020B0604030504040204" pitchFamily="34" charset="0"/>
                    <a:ea typeface="Verdana" panose="020B0604030504040204" pitchFamily="34" charset="0"/>
                    <a:cs typeface="Arial" panose="020B0604020202020204" pitchFamily="34" charset="0"/>
                  </a:rPr>
                  <a:t>, </a:t>
                </a:r>
              </a:p>
              <a:p>
                <a:pPr algn="ctr" defTabSz="342900">
                  <a:defRPr/>
                </a:pPr>
                <a:r>
                  <a:rPr lang="fr-CH" sz="1200" b="1" dirty="0" smtClean="0">
                    <a:solidFill>
                      <a:srgbClr val="FFFFFF"/>
                    </a:solidFill>
                    <a:latin typeface="Verdana" panose="020B0604030504040204" pitchFamily="34" charset="0"/>
                    <a:ea typeface="Verdana" panose="020B0604030504040204" pitchFamily="34" charset="0"/>
                    <a:cs typeface="Arial" panose="020B0604020202020204" pitchFamily="34" charset="0"/>
                  </a:rPr>
                  <a:t>booster</a:t>
                </a:r>
                <a:endParaRPr lang="en-GB" sz="1200" b="1" dirty="0">
                  <a:solidFill>
                    <a:srgbClr val="FFFFFF"/>
                  </a:solidFill>
                  <a:latin typeface="Verdana" panose="020B0604030504040204" pitchFamily="34" charset="0"/>
                  <a:ea typeface="Verdana" panose="020B0604030504040204" pitchFamily="34" charset="0"/>
                  <a:cs typeface="Arial" panose="020B0604020202020204" pitchFamily="34" charset="0"/>
                </a:endParaRPr>
              </a:p>
            </p:txBody>
          </p:sp>
        </mc:Choice>
        <mc:Fallback xmlns="">
          <p:sp>
            <p:nvSpPr>
              <p:cNvPr id="18" name="Rectangle 17">
                <a:extLst>
                  <a:ext uri="{FF2B5EF4-FFF2-40B4-BE49-F238E27FC236}">
                    <a16:creationId xmlns:a16="http://schemas.microsoft.com/office/drawing/2014/main" id="{DCC4332D-3617-43D0-A5E1-282722EB5CEC}"/>
                  </a:ext>
                </a:extLst>
              </p:cNvPr>
              <p:cNvSpPr>
                <a:spLocks noRot="1" noChangeAspect="1" noMove="1" noResize="1" noEditPoints="1" noAdjustHandles="1" noChangeArrowheads="1" noChangeShapeType="1" noTextEdit="1"/>
              </p:cNvSpPr>
              <p:nvPr/>
            </p:nvSpPr>
            <p:spPr>
              <a:xfrm>
                <a:off x="7948931" y="1667134"/>
                <a:ext cx="940995" cy="461665"/>
              </a:xfrm>
              <a:prstGeom prst="rect">
                <a:avLst/>
              </a:prstGeom>
              <a:blipFill>
                <a:blip r:embed="rId5"/>
                <a:stretch>
                  <a:fillRect b="-9211"/>
                </a:stretch>
              </a:blipFill>
            </p:spPr>
            <p:txBody>
              <a:bodyPr/>
              <a:lstStyle/>
              <a:p>
                <a:r>
                  <a:rPr lang="en-US">
                    <a:noFill/>
                  </a:rPr>
                  <a:t> </a:t>
                </a:r>
              </a:p>
            </p:txBody>
          </p:sp>
        </mc:Fallback>
      </mc:AlternateContent>
      <p:sp>
        <p:nvSpPr>
          <p:cNvPr id="19" name="TextBox 18"/>
          <p:cNvSpPr txBox="1"/>
          <p:nvPr/>
        </p:nvSpPr>
        <p:spPr>
          <a:xfrm>
            <a:off x="6267018" y="2698536"/>
            <a:ext cx="2217348" cy="566822"/>
          </a:xfrm>
          <a:prstGeom prst="rect">
            <a:avLst/>
          </a:prstGeom>
          <a:noFill/>
        </p:spPr>
        <p:txBody>
          <a:bodyPr wrap="square" rtlCol="0">
            <a:spAutoFit/>
          </a:bodyPr>
          <a:lstStyle/>
          <a:p>
            <a:pPr algn="l">
              <a:lnSpc>
                <a:spcPts val="3700"/>
              </a:lnSpc>
            </a:pPr>
            <a:r>
              <a:rPr lang="fr-CH" sz="1200" dirty="0" smtClean="0">
                <a:solidFill>
                  <a:schemeClr val="bg1"/>
                </a:solidFill>
              </a:rPr>
              <a:t>FCC 800 MHz (JLAB)</a:t>
            </a:r>
            <a:endParaRPr lang="fr-FR" sz="1200" dirty="0">
              <a:solidFill>
                <a:schemeClr val="bg1"/>
              </a:solidFill>
            </a:endParaRPr>
          </a:p>
        </p:txBody>
      </p:sp>
      <p:sp>
        <p:nvSpPr>
          <p:cNvPr id="20" name="Rectangle 19"/>
          <p:cNvSpPr/>
          <p:nvPr/>
        </p:nvSpPr>
        <p:spPr>
          <a:xfrm>
            <a:off x="136327" y="4099950"/>
            <a:ext cx="2572080" cy="1232132"/>
          </a:xfrm>
          <a:prstGeom prst="rect">
            <a:avLst/>
          </a:prstGeom>
          <a:solidFill>
            <a:schemeClr val="bg2">
              <a:lumMod val="95000"/>
            </a:schemeClr>
          </a:solidFill>
        </p:spPr>
        <p:txBody>
          <a:bodyPr wrap="square">
            <a:spAutoFit/>
          </a:bodyPr>
          <a:lstStyle/>
          <a:p>
            <a:pPr algn="just">
              <a:lnSpc>
                <a:spcPct val="107000"/>
              </a:lnSpc>
              <a:spcAft>
                <a:spcPts val="800"/>
              </a:spcAft>
            </a:pPr>
            <a:r>
              <a:rPr lang="en-GB" sz="1050" dirty="0">
                <a:latin typeface="Verdana" panose="020B0604030504040204" pitchFamily="34" charset="0"/>
                <a:ea typeface="Verdana" panose="020B0604030504040204" pitchFamily="34" charset="0"/>
                <a:cs typeface="Times New Roman" panose="02020603050405020304" pitchFamily="18" charset="0"/>
              </a:rPr>
              <a:t>L</a:t>
            </a:r>
            <a:r>
              <a:rPr lang="en-GB" sz="1050" dirty="0" smtClean="0">
                <a:latin typeface="Verdana" panose="020B0604030504040204" pitchFamily="34" charset="0"/>
                <a:ea typeface="Verdana" panose="020B0604030504040204" pitchFamily="34" charset="0"/>
                <a:cs typeface="Times New Roman" panose="02020603050405020304" pitchFamily="18" charset="0"/>
              </a:rPr>
              <a:t>ow </a:t>
            </a:r>
            <a:r>
              <a:rPr lang="en-GB" sz="1050" dirty="0">
                <a:latin typeface="Verdana" panose="020B0604030504040204" pitchFamily="34" charset="0"/>
                <a:ea typeface="Verdana" panose="020B0604030504040204" pitchFamily="34" charset="0"/>
                <a:cs typeface="Times New Roman" panose="02020603050405020304" pitchFamily="18" charset="0"/>
              </a:rPr>
              <a:t>frequency (400 MHz), low </a:t>
            </a:r>
            <a:r>
              <a:rPr lang="en-GB" sz="1050" dirty="0" smtClean="0">
                <a:latin typeface="Verdana" panose="020B0604030504040204" pitchFamily="34" charset="0"/>
                <a:ea typeface="Verdana" panose="020B0604030504040204" pitchFamily="34" charset="0"/>
                <a:cs typeface="Times New Roman" panose="02020603050405020304" pitchFamily="18" charset="0"/>
              </a:rPr>
              <a:t>R/Q cavity </a:t>
            </a:r>
            <a:r>
              <a:rPr lang="en-GB" sz="1050" dirty="0">
                <a:latin typeface="Verdana" panose="020B0604030504040204" pitchFamily="34" charset="0"/>
                <a:ea typeface="Verdana" panose="020B0604030504040204" pitchFamily="34" charset="0"/>
                <a:cs typeface="Times New Roman" panose="02020603050405020304" pitchFamily="18" charset="0"/>
              </a:rPr>
              <a:t>shape </a:t>
            </a:r>
            <a:r>
              <a:rPr lang="en-GB" sz="1050" dirty="0" smtClean="0">
                <a:latin typeface="Verdana" panose="020B0604030504040204" pitchFamily="34" charset="0"/>
                <a:ea typeface="Verdana" panose="020B0604030504040204" pitchFamily="34" charset="0"/>
                <a:cs typeface="Times New Roman" panose="02020603050405020304" pitchFamily="18" charset="0"/>
              </a:rPr>
              <a:t>optimized to minimize the </a:t>
            </a:r>
            <a:r>
              <a:rPr lang="en-GB" sz="1050" dirty="0">
                <a:latin typeface="Verdana" panose="020B0604030504040204" pitchFamily="34" charset="0"/>
                <a:ea typeface="Verdana" panose="020B0604030504040204" pitchFamily="34" charset="0"/>
                <a:cs typeface="Times New Roman" panose="02020603050405020304" pitchFamily="18" charset="0"/>
              </a:rPr>
              <a:t>higher order modes (HOM</a:t>
            </a:r>
            <a:r>
              <a:rPr lang="en-GB" sz="1050" dirty="0" smtClean="0">
                <a:latin typeface="Verdana" panose="020B0604030504040204" pitchFamily="34" charset="0"/>
                <a:ea typeface="Verdana" panose="020B0604030504040204" pitchFamily="34" charset="0"/>
                <a:cs typeface="Times New Roman" panose="02020603050405020304" pitchFamily="18" charset="0"/>
              </a:rPr>
              <a:t>) population. </a:t>
            </a:r>
          </a:p>
          <a:p>
            <a:pPr algn="just">
              <a:lnSpc>
                <a:spcPct val="107000"/>
              </a:lnSpc>
              <a:spcAft>
                <a:spcPts val="800"/>
              </a:spcAft>
            </a:pPr>
            <a:r>
              <a:rPr lang="en-GB" sz="1050" dirty="0">
                <a:latin typeface="Verdana" panose="020B0604030504040204" pitchFamily="34" charset="0"/>
                <a:ea typeface="Verdana" panose="020B0604030504040204" pitchFamily="34" charset="0"/>
                <a:cs typeface="Times New Roman" panose="02020603050405020304" pitchFamily="18" charset="0"/>
              </a:rPr>
              <a:t>P</a:t>
            </a:r>
            <a:r>
              <a:rPr lang="en-GB" sz="1050" dirty="0" smtClean="0">
                <a:latin typeface="Verdana" panose="020B0604030504040204" pitchFamily="34" charset="0"/>
                <a:ea typeface="Verdana" panose="020B0604030504040204" pitchFamily="34" charset="0"/>
                <a:cs typeface="Times New Roman" panose="02020603050405020304" pitchFamily="18" charset="0"/>
              </a:rPr>
              <a:t>owered </a:t>
            </a:r>
            <a:r>
              <a:rPr lang="en-GB" sz="1050" dirty="0">
                <a:latin typeface="Verdana" panose="020B0604030504040204" pitchFamily="34" charset="0"/>
                <a:ea typeface="Verdana" panose="020B0604030504040204" pitchFamily="34" charset="0"/>
                <a:cs typeface="Times New Roman" panose="02020603050405020304" pitchFamily="18" charset="0"/>
              </a:rPr>
              <a:t>by a 1 MW RF </a:t>
            </a:r>
            <a:r>
              <a:rPr lang="en-GB" sz="1050" dirty="0" smtClean="0">
                <a:latin typeface="Verdana" panose="020B0604030504040204" pitchFamily="34" charset="0"/>
                <a:ea typeface="Verdana" panose="020B0604030504040204" pitchFamily="34" charset="0"/>
                <a:cs typeface="Times New Roman" panose="02020603050405020304" pitchFamily="18" charset="0"/>
              </a:rPr>
              <a:t>coupler and high </a:t>
            </a:r>
            <a:r>
              <a:rPr lang="en-GB" sz="1050" dirty="0">
                <a:latin typeface="Verdana" panose="020B0604030504040204" pitchFamily="34" charset="0"/>
                <a:ea typeface="Verdana" panose="020B0604030504040204" pitchFamily="34" charset="0"/>
                <a:cs typeface="Times New Roman" panose="02020603050405020304" pitchFamily="18" charset="0"/>
              </a:rPr>
              <a:t>efficiency </a:t>
            </a:r>
            <a:r>
              <a:rPr lang="en-GB" sz="1050" dirty="0" smtClean="0">
                <a:latin typeface="Verdana" panose="020B0604030504040204" pitchFamily="34" charset="0"/>
                <a:ea typeface="Verdana" panose="020B0604030504040204" pitchFamily="34" charset="0"/>
                <a:cs typeface="Times New Roman" panose="02020603050405020304" pitchFamily="18" charset="0"/>
              </a:rPr>
              <a:t>klystron.</a:t>
            </a:r>
            <a:endParaRPr lang="en-GB" sz="1050" dirty="0">
              <a:latin typeface="Verdana" panose="020B0604030504040204" pitchFamily="34" charset="0"/>
              <a:ea typeface="Verdana" panose="020B0604030504040204" pitchFamily="34" charset="0"/>
              <a:cs typeface="Times New Roman" panose="02020603050405020304" pitchFamily="18" charset="0"/>
            </a:endParaRPr>
          </a:p>
        </p:txBody>
      </p:sp>
      <p:sp>
        <p:nvSpPr>
          <p:cNvPr id="21" name="Rectangle 20"/>
          <p:cNvSpPr/>
          <p:nvPr/>
        </p:nvSpPr>
        <p:spPr>
          <a:xfrm>
            <a:off x="3032255" y="4186718"/>
            <a:ext cx="2981325" cy="1100622"/>
          </a:xfrm>
          <a:prstGeom prst="rect">
            <a:avLst/>
          </a:prstGeom>
          <a:solidFill>
            <a:schemeClr val="bg2">
              <a:lumMod val="95000"/>
            </a:schemeClr>
          </a:solidFill>
        </p:spPr>
        <p:txBody>
          <a:bodyPr wrap="square">
            <a:spAutoFit/>
          </a:bodyPr>
          <a:lstStyle/>
          <a:p>
            <a:pPr algn="just">
              <a:lnSpc>
                <a:spcPct val="107000"/>
              </a:lnSpc>
              <a:spcAft>
                <a:spcPts val="800"/>
              </a:spcAft>
            </a:pPr>
            <a:r>
              <a:rPr lang="en-GB" sz="1100" dirty="0" smtClean="0">
                <a:latin typeface="Verdana" panose="020B0604030504040204" pitchFamily="34" charset="0"/>
                <a:ea typeface="Verdana" panose="020B0604030504040204" pitchFamily="34" charset="0"/>
                <a:cs typeface="Times New Roman" panose="02020603050405020304" pitchFamily="18" charset="0"/>
              </a:rPr>
              <a:t>Moderate accelerating gradient and HOM damping requirements. </a:t>
            </a:r>
          </a:p>
          <a:p>
            <a:pPr algn="just">
              <a:lnSpc>
                <a:spcPct val="107000"/>
              </a:lnSpc>
              <a:spcAft>
                <a:spcPts val="800"/>
              </a:spcAft>
            </a:pPr>
            <a:r>
              <a:rPr lang="en-GB" sz="1100" dirty="0" smtClean="0">
                <a:latin typeface="Verdana" panose="020B0604030504040204" pitchFamily="34" charset="0"/>
                <a:ea typeface="Verdana" panose="020B0604030504040204" pitchFamily="34" charset="0"/>
                <a:cs typeface="Times New Roman" panose="02020603050405020304" pitchFamily="18" charset="0"/>
              </a:rPr>
              <a:t>500 </a:t>
            </a:r>
            <a:r>
              <a:rPr lang="en-GB" sz="1100" dirty="0">
                <a:latin typeface="Verdana" panose="020B0604030504040204" pitchFamily="34" charset="0"/>
                <a:ea typeface="Verdana" panose="020B0604030504040204" pitchFamily="34" charset="0"/>
                <a:cs typeface="Times New Roman" panose="02020603050405020304" pitchFamily="18" charset="0"/>
              </a:rPr>
              <a:t>kW </a:t>
            </a:r>
            <a:r>
              <a:rPr lang="en-GB" sz="1100" dirty="0" smtClean="0">
                <a:latin typeface="Verdana" panose="020B0604030504040204" pitchFamily="34" charset="0"/>
                <a:ea typeface="Verdana" panose="020B0604030504040204" pitchFamily="34" charset="0"/>
                <a:cs typeface="Times New Roman" panose="02020603050405020304" pitchFamily="18" charset="0"/>
              </a:rPr>
              <a:t>RF per </a:t>
            </a:r>
            <a:r>
              <a:rPr lang="en-GB" sz="1100" dirty="0">
                <a:latin typeface="Verdana" panose="020B0604030504040204" pitchFamily="34" charset="0"/>
                <a:ea typeface="Verdana" panose="020B0604030504040204" pitchFamily="34" charset="0"/>
                <a:cs typeface="Times New Roman" panose="02020603050405020304" pitchFamily="18" charset="0"/>
              </a:rPr>
              <a:t>cavity </a:t>
            </a:r>
            <a:r>
              <a:rPr lang="en-GB" sz="1100" dirty="0" smtClean="0">
                <a:latin typeface="Verdana" panose="020B0604030504040204" pitchFamily="34" charset="0"/>
                <a:ea typeface="Verdana" panose="020B0604030504040204" pitchFamily="34" charset="0"/>
                <a:cs typeface="Times New Roman" panose="02020603050405020304" pitchFamily="18" charset="0"/>
              </a:rPr>
              <a:t>allowing the re-use of the 1 </a:t>
            </a:r>
            <a:r>
              <a:rPr lang="en-GB" sz="1100" dirty="0">
                <a:latin typeface="Verdana" panose="020B0604030504040204" pitchFamily="34" charset="0"/>
                <a:ea typeface="Verdana" panose="020B0604030504040204" pitchFamily="34" charset="0"/>
                <a:cs typeface="Times New Roman" panose="02020603050405020304" pitchFamily="18" charset="0"/>
              </a:rPr>
              <a:t>MW </a:t>
            </a:r>
            <a:r>
              <a:rPr lang="en-GB" sz="1100" dirty="0" smtClean="0">
                <a:latin typeface="Verdana" panose="020B0604030504040204" pitchFamily="34" charset="0"/>
                <a:ea typeface="Verdana" panose="020B0604030504040204" pitchFamily="34" charset="0"/>
                <a:cs typeface="Times New Roman" panose="02020603050405020304" pitchFamily="18" charset="0"/>
              </a:rPr>
              <a:t>klystrons already installed for the Z machine.</a:t>
            </a:r>
          </a:p>
        </p:txBody>
      </p:sp>
      <p:sp>
        <p:nvSpPr>
          <p:cNvPr id="22" name="Rectangle 21"/>
          <p:cNvSpPr/>
          <p:nvPr/>
        </p:nvSpPr>
        <p:spPr>
          <a:xfrm>
            <a:off x="6118355" y="4009066"/>
            <a:ext cx="2924176" cy="1507592"/>
          </a:xfrm>
          <a:prstGeom prst="rect">
            <a:avLst/>
          </a:prstGeom>
          <a:solidFill>
            <a:schemeClr val="bg2">
              <a:lumMod val="95000"/>
            </a:schemeClr>
          </a:solidFill>
        </p:spPr>
        <p:txBody>
          <a:bodyPr wrap="square">
            <a:spAutoFit/>
          </a:bodyPr>
          <a:lstStyle/>
          <a:p>
            <a:pPr algn="just">
              <a:lnSpc>
                <a:spcPct val="107000"/>
              </a:lnSpc>
              <a:spcAft>
                <a:spcPts val="800"/>
              </a:spcAft>
            </a:pPr>
            <a:r>
              <a:rPr lang="en-US" sz="1050" dirty="0" smtClean="0">
                <a:latin typeface="Verdana" panose="020B0604030504040204" pitchFamily="34" charset="0"/>
                <a:ea typeface="Verdana" panose="020B0604030504040204" pitchFamily="34" charset="0"/>
                <a:cs typeface="Times New Roman" panose="02020603050405020304" pitchFamily="18" charset="0"/>
              </a:rPr>
              <a:t>Very high RF voltage achieved by </a:t>
            </a:r>
            <a:r>
              <a:rPr lang="en-US" sz="1050" dirty="0" err="1" smtClean="0">
                <a:latin typeface="Verdana" panose="020B0604030504040204" pitchFamily="34" charset="0"/>
                <a:ea typeface="Verdana" panose="020B0604030504040204" pitchFamily="34" charset="0"/>
                <a:cs typeface="Times New Roman" panose="02020603050405020304" pitchFamily="18" charset="0"/>
              </a:rPr>
              <a:t>multicell</a:t>
            </a:r>
            <a:r>
              <a:rPr lang="en-US" sz="1050" dirty="0" smtClean="0">
                <a:latin typeface="Verdana" panose="020B0604030504040204" pitchFamily="34" charset="0"/>
                <a:ea typeface="Verdana" panose="020B0604030504040204" pitchFamily="34" charset="0"/>
                <a:cs typeface="Times New Roman" panose="02020603050405020304" pitchFamily="18" charset="0"/>
              </a:rPr>
              <a:t> cavities.</a:t>
            </a:r>
          </a:p>
          <a:p>
            <a:pPr algn="just">
              <a:lnSpc>
                <a:spcPct val="107000"/>
              </a:lnSpc>
              <a:spcAft>
                <a:spcPts val="800"/>
              </a:spcAft>
            </a:pPr>
            <a:r>
              <a:rPr lang="en-US" sz="1050" dirty="0" smtClean="0">
                <a:latin typeface="Verdana" panose="020B0604030504040204" pitchFamily="34" charset="0"/>
                <a:ea typeface="Verdana" panose="020B0604030504040204" pitchFamily="34" charset="0"/>
                <a:cs typeface="Times New Roman" panose="02020603050405020304" pitchFamily="18" charset="0"/>
              </a:rPr>
              <a:t>Higher frequency cavities to reach high gradient and reduce overall footprint.</a:t>
            </a:r>
          </a:p>
          <a:p>
            <a:pPr algn="just">
              <a:lnSpc>
                <a:spcPct val="107000"/>
              </a:lnSpc>
              <a:spcAft>
                <a:spcPts val="800"/>
              </a:spcAft>
            </a:pPr>
            <a:r>
              <a:rPr lang="en-US" sz="1050" dirty="0" smtClean="0">
                <a:latin typeface="Verdana" panose="020B0604030504040204" pitchFamily="34" charset="0"/>
                <a:ea typeface="Verdana" panose="020B0604030504040204" pitchFamily="34" charset="0"/>
                <a:cs typeface="Times New Roman" panose="02020603050405020304" pitchFamily="18" charset="0"/>
              </a:rPr>
              <a:t>Significant RF power (200 kW) per cavity limiting the frequency to the second harmonic (800 MHz) </a:t>
            </a:r>
          </a:p>
        </p:txBody>
      </p:sp>
    </p:spTree>
    <p:extLst>
      <p:ext uri="{BB962C8B-B14F-4D97-AF65-F5344CB8AC3E}">
        <p14:creationId xmlns:p14="http://schemas.microsoft.com/office/powerpoint/2010/main" val="359986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4" grpId="0"/>
      <p:bldP spid="15" grpId="0" animBg="1"/>
      <p:bldP spid="17" grpId="0" animBg="1"/>
      <p:bldP spid="18" grpId="0" animBg="1"/>
      <p:bldP spid="19" grpId="0"/>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FCC-</a:t>
            </a:r>
            <a:r>
              <a:rPr lang="en-US" dirty="0" err="1" smtClean="0"/>
              <a:t>ee</a:t>
            </a:r>
            <a:r>
              <a:rPr lang="en-US" dirty="0" smtClean="0"/>
              <a:t>: RF installation sequence baseline</a:t>
            </a:r>
            <a:endParaRPr lang="en-US" dirty="0"/>
          </a:p>
        </p:txBody>
      </p:sp>
      <p:sp>
        <p:nvSpPr>
          <p:cNvPr id="3" name="Content Placeholder 2"/>
          <p:cNvSpPr>
            <a:spLocks noGrp="1"/>
          </p:cNvSpPr>
          <p:nvPr>
            <p:ph idx="1"/>
          </p:nvPr>
        </p:nvSpPr>
        <p:spPr>
          <a:xfrm>
            <a:off x="308919" y="3779519"/>
            <a:ext cx="8464378" cy="2568229"/>
          </a:xfrm>
        </p:spPr>
        <p:txBody>
          <a:bodyPr>
            <a:normAutofit/>
          </a:bodyPr>
          <a:lstStyle/>
          <a:p>
            <a:r>
              <a:rPr lang="en-US" sz="1400" dirty="0">
                <a:latin typeface="Times New Roman" panose="02020603050405020304" pitchFamily="18" charset="0"/>
                <a:cs typeface="Times New Roman" panose="02020603050405020304" pitchFamily="18" charset="0"/>
              </a:rPr>
              <a:t>Start by running the machine four years at the Z-pole with 14 </a:t>
            </a:r>
            <a:r>
              <a:rPr lang="en-US" sz="1400" dirty="0" err="1">
                <a:latin typeface="Times New Roman" panose="02020603050405020304" pitchFamily="18" charset="0"/>
                <a:cs typeface="Times New Roman" panose="02020603050405020304" pitchFamily="18" charset="0"/>
              </a:rPr>
              <a:t>cryomodules</a:t>
            </a:r>
            <a:r>
              <a:rPr lang="en-US" sz="1400" dirty="0">
                <a:latin typeface="Times New Roman" panose="02020603050405020304" pitchFamily="18" charset="0"/>
                <a:cs typeface="Times New Roman" panose="02020603050405020304" pitchFamily="18" charset="0"/>
              </a:rPr>
              <a:t> (CM) per beam for the collider and 6 CM for the booster</a:t>
            </a:r>
          </a:p>
          <a:p>
            <a:r>
              <a:rPr lang="en-US" sz="1400" dirty="0">
                <a:latin typeface="Times New Roman" panose="02020603050405020304" pitchFamily="18" charset="0"/>
                <a:cs typeface="Times New Roman" panose="02020603050405020304" pitchFamily="18" charset="0"/>
              </a:rPr>
              <a:t>Removal of the single cell cavities and installation 66 + 8 CM needed for the W RF system. Preparation and pre-testing of the RF stations are important to respect the planning.</a:t>
            </a:r>
          </a:p>
          <a:p>
            <a:r>
              <a:rPr lang="en-US" sz="1400" dirty="0">
                <a:latin typeface="Times New Roman" panose="02020603050405020304" pitchFamily="18" charset="0"/>
                <a:cs typeface="Times New Roman" panose="02020603050405020304" pitchFamily="18" charset="0"/>
              </a:rPr>
              <a:t>The evolution from W to H requires 13 additional CM for the booster ring as well as the realignment of the beam on a common axis.</a:t>
            </a:r>
          </a:p>
          <a:p>
            <a:r>
              <a:rPr lang="en-US" sz="1400" dirty="0">
                <a:latin typeface="Times New Roman" panose="02020603050405020304" pitchFamily="18" charset="0"/>
                <a:cs typeface="Times New Roman" panose="02020603050405020304" pitchFamily="18" charset="0"/>
              </a:rPr>
              <a:t>Massive installation of a total of ~1000 bulk </a:t>
            </a:r>
            <a:r>
              <a:rPr lang="en-US" sz="1400" dirty="0" err="1">
                <a:latin typeface="Times New Roman" panose="02020603050405020304" pitchFamily="18" charset="0"/>
                <a:cs typeface="Times New Roman" panose="02020603050405020304" pitchFamily="18" charset="0"/>
              </a:rPr>
              <a:t>Nb</a:t>
            </a:r>
            <a:r>
              <a:rPr lang="en-US" sz="1400" dirty="0">
                <a:latin typeface="Times New Roman" panose="02020603050405020304" pitchFamily="18" charset="0"/>
                <a:cs typeface="Times New Roman" panose="02020603050405020304" pitchFamily="18" charset="0"/>
              </a:rPr>
              <a:t> cavities during a long shutdown</a:t>
            </a:r>
          </a:p>
          <a:p>
            <a:r>
              <a:rPr lang="en-US" sz="1400" dirty="0">
                <a:latin typeface="Times New Roman" panose="02020603050405020304" pitchFamily="18" charset="0"/>
                <a:cs typeface="Times New Roman" panose="02020603050405020304" pitchFamily="18" charset="0"/>
              </a:rPr>
              <a:t>Alternative scenario </a:t>
            </a:r>
            <a:r>
              <a:rPr lang="en-US" sz="1400" dirty="0" smtClean="0">
                <a:latin typeface="Times New Roman" panose="02020603050405020304" pitchFamily="18" charset="0"/>
                <a:cs typeface="Times New Roman" panose="02020603050405020304" pitchFamily="18" charset="0"/>
              </a:rPr>
              <a:t>with bypass lines allowing </a:t>
            </a:r>
            <a:r>
              <a:rPr lang="en-US" sz="1400" dirty="0">
                <a:latin typeface="Times New Roman" panose="02020603050405020304" pitchFamily="18" charset="0"/>
                <a:cs typeface="Times New Roman" panose="02020603050405020304" pitchFamily="18" charset="0"/>
              </a:rPr>
              <a:t>the start at the H production energy under </a:t>
            </a:r>
            <a:r>
              <a:rPr lang="en-US" sz="1400" dirty="0" smtClean="0">
                <a:latin typeface="Times New Roman" panose="02020603050405020304" pitchFamily="18" charset="0"/>
                <a:cs typeface="Times New Roman" panose="02020603050405020304" pitchFamily="18" charset="0"/>
              </a:rPr>
              <a:t>study</a:t>
            </a:r>
            <a:endParaRPr lang="en-US" sz="14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pic>
        <p:nvPicPr>
          <p:cNvPr id="6" name="Picture 5"/>
          <p:cNvPicPr>
            <a:picLocks noChangeAspect="1"/>
          </p:cNvPicPr>
          <p:nvPr/>
        </p:nvPicPr>
        <p:blipFill>
          <a:blip r:embed="rId2"/>
          <a:stretch>
            <a:fillRect/>
          </a:stretch>
        </p:blipFill>
        <p:spPr>
          <a:xfrm>
            <a:off x="725863" y="1192401"/>
            <a:ext cx="7695144" cy="2517449"/>
          </a:xfrm>
          <a:prstGeom prst="rect">
            <a:avLst/>
          </a:prstGeom>
        </p:spPr>
      </p:pic>
    </p:spTree>
    <p:extLst>
      <p:ext uri="{BB962C8B-B14F-4D97-AF65-F5344CB8AC3E}">
        <p14:creationId xmlns:p14="http://schemas.microsoft.com/office/powerpoint/2010/main" val="27283131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FCC-</a:t>
            </a:r>
            <a:r>
              <a:rPr lang="en-US" dirty="0" err="1" smtClean="0"/>
              <a:t>ee</a:t>
            </a:r>
            <a:r>
              <a:rPr lang="en-US" dirty="0" smtClean="0"/>
              <a:t>: RF installation sequence options   </a:t>
            </a:r>
            <a:endParaRPr lang="en-US" dirty="0"/>
          </a:p>
        </p:txBody>
      </p:sp>
      <p:sp>
        <p:nvSpPr>
          <p:cNvPr id="4" name="Footer Placeholder 3"/>
          <p:cNvSpPr>
            <a:spLocks noGrp="1"/>
          </p:cNvSpPr>
          <p:nvPr>
            <p:ph type="ftr" sz="quarter" idx="11"/>
          </p:nvPr>
        </p:nvSpPr>
        <p:spPr/>
        <p:txBody>
          <a:bodyPr/>
          <a:lstStyle/>
          <a:p>
            <a:r>
              <a:rPr lang="en-US" smtClean="0"/>
              <a:t>TTC 2023, J. Guo</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pic>
        <p:nvPicPr>
          <p:cNvPr id="166" name="Picture 165"/>
          <p:cNvPicPr>
            <a:picLocks noChangeAspect="1"/>
          </p:cNvPicPr>
          <p:nvPr/>
        </p:nvPicPr>
        <p:blipFill>
          <a:blip r:embed="rId2"/>
          <a:stretch>
            <a:fillRect/>
          </a:stretch>
        </p:blipFill>
        <p:spPr>
          <a:xfrm>
            <a:off x="5217458" y="3860713"/>
            <a:ext cx="690284" cy="180577"/>
          </a:xfrm>
          <a:prstGeom prst="rect">
            <a:avLst/>
          </a:prstGeom>
        </p:spPr>
      </p:pic>
      <p:sp>
        <p:nvSpPr>
          <p:cNvPr id="167" name="Rounded Rectangle 75">
            <a:extLst>
              <a:ext uri="{FF2B5EF4-FFF2-40B4-BE49-F238E27FC236}">
                <a16:creationId xmlns:a16="http://schemas.microsoft.com/office/drawing/2014/main" id="{8E056C9B-117C-46A2-9865-3A1EAB43F539}"/>
              </a:ext>
              <a:ext uri="{C183D7F6-B498-43B3-948B-1728B52AA6E4}">
                <adec:decorative xmlns="" xmlns:adec="http://schemas.microsoft.com/office/drawing/2017/decorative" val="1"/>
              </a:ext>
            </a:extLst>
          </p:cNvPr>
          <p:cNvSpPr/>
          <p:nvPr/>
        </p:nvSpPr>
        <p:spPr>
          <a:xfrm>
            <a:off x="1733252" y="1060761"/>
            <a:ext cx="4389120" cy="420218"/>
          </a:xfrm>
          <a:prstGeom prst="roundRect">
            <a:avLst>
              <a:gd name="adj" fmla="val 50000"/>
            </a:avLst>
          </a:prstGeom>
          <a:solidFill>
            <a:srgbClr val="0000FF">
              <a:alpha val="5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168" name="TextBox 167">
            <a:extLst>
              <a:ext uri="{FF2B5EF4-FFF2-40B4-BE49-F238E27FC236}">
                <a16:creationId xmlns:a16="http://schemas.microsoft.com/office/drawing/2014/main" id="{04C1E79D-0449-4A3A-BDF1-B7C21D8C9BFE}"/>
              </a:ext>
            </a:extLst>
          </p:cNvPr>
          <p:cNvSpPr txBox="1"/>
          <p:nvPr/>
        </p:nvSpPr>
        <p:spPr>
          <a:xfrm>
            <a:off x="2243120" y="1178537"/>
            <a:ext cx="105799" cy="184666"/>
          </a:xfrm>
          <a:prstGeom prst="rect">
            <a:avLst/>
          </a:prstGeom>
          <a:noFill/>
        </p:spPr>
        <p:txBody>
          <a:bodyPr wrap="none" lIns="0" tIns="0" rIns="0" bIns="0" rtlCol="0" anchor="ctr">
            <a:spAutoFit/>
          </a:bodyPr>
          <a:lstStyle/>
          <a:p>
            <a:pPr algn="ctr" defTabSz="685727"/>
            <a:r>
              <a:rPr lang="en-US" sz="1200" dirty="0">
                <a:solidFill>
                  <a:srgbClr val="FFFFFF"/>
                </a:solidFill>
                <a:latin typeface="Verdana" panose="020B0604030504040204" pitchFamily="34" charset="0"/>
                <a:ea typeface="Verdana" panose="020B0604030504040204" pitchFamily="34" charset="0"/>
              </a:rPr>
              <a:t>Z</a:t>
            </a:r>
          </a:p>
        </p:txBody>
      </p:sp>
      <p:sp>
        <p:nvSpPr>
          <p:cNvPr id="169" name="TextBox 168">
            <a:extLst>
              <a:ext uri="{FF2B5EF4-FFF2-40B4-BE49-F238E27FC236}">
                <a16:creationId xmlns:a16="http://schemas.microsoft.com/office/drawing/2014/main" id="{68CCF5C3-35D5-438D-B1A1-B391E4C87D74}"/>
              </a:ext>
            </a:extLst>
          </p:cNvPr>
          <p:cNvSpPr txBox="1"/>
          <p:nvPr/>
        </p:nvSpPr>
        <p:spPr>
          <a:xfrm>
            <a:off x="3833033" y="1178537"/>
            <a:ext cx="115417" cy="184666"/>
          </a:xfrm>
          <a:prstGeom prst="rect">
            <a:avLst/>
          </a:prstGeom>
          <a:noFill/>
        </p:spPr>
        <p:txBody>
          <a:bodyPr wrap="none" lIns="0" tIns="0" rIns="0" bIns="0" rtlCol="0" anchor="ctr">
            <a:spAutoFit/>
          </a:bodyPr>
          <a:lstStyle/>
          <a:p>
            <a:pPr algn="ctr" defTabSz="685727"/>
            <a:r>
              <a:rPr lang="en-US" sz="1200" dirty="0">
                <a:solidFill>
                  <a:srgbClr val="FFFFFF"/>
                </a:solidFill>
                <a:latin typeface="Verdana" panose="020B0604030504040204" pitchFamily="34" charset="0"/>
                <a:ea typeface="Verdana" panose="020B0604030504040204" pitchFamily="34" charset="0"/>
              </a:rPr>
              <a:t>H</a:t>
            </a:r>
          </a:p>
        </p:txBody>
      </p:sp>
      <p:sp>
        <p:nvSpPr>
          <p:cNvPr id="170" name="Rounded Rectangle 76">
            <a:extLst>
              <a:ext uri="{FF2B5EF4-FFF2-40B4-BE49-F238E27FC236}">
                <a16:creationId xmlns:a16="http://schemas.microsoft.com/office/drawing/2014/main" id="{F0167C70-F7E1-45CB-A597-2788760DBE68}"/>
              </a:ext>
              <a:ext uri="{C183D7F6-B498-43B3-948B-1728B52AA6E4}">
                <adec:decorative xmlns="" xmlns:adec="http://schemas.microsoft.com/office/drawing/2017/decorative" val="1"/>
              </a:ext>
            </a:extLst>
          </p:cNvPr>
          <p:cNvSpPr/>
          <p:nvPr/>
        </p:nvSpPr>
        <p:spPr>
          <a:xfrm>
            <a:off x="76687" y="1589393"/>
            <a:ext cx="1554480" cy="420218"/>
          </a:xfrm>
          <a:prstGeom prst="roundRect">
            <a:avLst>
              <a:gd name="adj" fmla="val 50000"/>
            </a:avLst>
          </a:prstGeom>
          <a:solidFill>
            <a:srgbClr val="0000FF">
              <a:alpha val="5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171" name="Rounded Rectangle 77">
            <a:extLst>
              <a:ext uri="{FF2B5EF4-FFF2-40B4-BE49-F238E27FC236}">
                <a16:creationId xmlns:a16="http://schemas.microsoft.com/office/drawing/2014/main" id="{D05DC849-1D99-422D-9887-1F0EF21B015D}"/>
              </a:ext>
              <a:ext uri="{C183D7F6-B498-43B3-948B-1728B52AA6E4}">
                <adec:decorative xmlns="" xmlns:adec="http://schemas.microsoft.com/office/drawing/2017/decorative" val="1"/>
              </a:ext>
            </a:extLst>
          </p:cNvPr>
          <p:cNvSpPr/>
          <p:nvPr/>
        </p:nvSpPr>
        <p:spPr>
          <a:xfrm>
            <a:off x="76687" y="2131673"/>
            <a:ext cx="1554480" cy="420218"/>
          </a:xfrm>
          <a:prstGeom prst="roundRect">
            <a:avLst>
              <a:gd name="adj" fmla="val 50000"/>
            </a:avLst>
          </a:prstGeom>
          <a:solidFill>
            <a:srgbClr val="0000FF">
              <a:alpha val="5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172" name="Rounded Rectangle 78">
            <a:extLst>
              <a:ext uri="{FF2B5EF4-FFF2-40B4-BE49-F238E27FC236}">
                <a16:creationId xmlns:a16="http://schemas.microsoft.com/office/drawing/2014/main" id="{21EA2319-E031-4C24-97DB-A7C7217BBD75}"/>
              </a:ext>
              <a:ext uri="{C183D7F6-B498-43B3-948B-1728B52AA6E4}">
                <adec:decorative xmlns="" xmlns:adec="http://schemas.microsoft.com/office/drawing/2017/decorative" val="1"/>
              </a:ext>
            </a:extLst>
          </p:cNvPr>
          <p:cNvSpPr/>
          <p:nvPr/>
        </p:nvSpPr>
        <p:spPr>
          <a:xfrm>
            <a:off x="76687" y="2673953"/>
            <a:ext cx="1554480" cy="420218"/>
          </a:xfrm>
          <a:prstGeom prst="roundRect">
            <a:avLst>
              <a:gd name="adj" fmla="val 50000"/>
            </a:avLst>
          </a:prstGeom>
          <a:solidFill>
            <a:srgbClr val="0000FF">
              <a:alpha val="5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173" name="Rounded Rectangle 79">
            <a:extLst>
              <a:ext uri="{FF2B5EF4-FFF2-40B4-BE49-F238E27FC236}">
                <a16:creationId xmlns:a16="http://schemas.microsoft.com/office/drawing/2014/main" id="{9FB01B4F-0A61-4148-ACB1-6F007336C62F}"/>
              </a:ext>
              <a:ext uri="{C183D7F6-B498-43B3-948B-1728B52AA6E4}">
                <adec:decorative xmlns="" xmlns:adec="http://schemas.microsoft.com/office/drawing/2017/decorative" val="1"/>
              </a:ext>
            </a:extLst>
          </p:cNvPr>
          <p:cNvSpPr/>
          <p:nvPr/>
        </p:nvSpPr>
        <p:spPr>
          <a:xfrm>
            <a:off x="76687" y="3216233"/>
            <a:ext cx="1554480" cy="420218"/>
          </a:xfrm>
          <a:prstGeom prst="roundRect">
            <a:avLst>
              <a:gd name="adj" fmla="val 50000"/>
            </a:avLst>
          </a:prstGeom>
          <a:solidFill>
            <a:srgbClr val="0000FF">
              <a:alpha val="5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174" name="TextBox 173">
            <a:extLst>
              <a:ext uri="{FF2B5EF4-FFF2-40B4-BE49-F238E27FC236}">
                <a16:creationId xmlns:a16="http://schemas.microsoft.com/office/drawing/2014/main" id="{140305A6-4341-4B97-AF83-9294FC6EA63D}"/>
              </a:ext>
            </a:extLst>
          </p:cNvPr>
          <p:cNvSpPr txBox="1"/>
          <p:nvPr/>
        </p:nvSpPr>
        <p:spPr>
          <a:xfrm>
            <a:off x="5195320" y="1178537"/>
            <a:ext cx="580287" cy="184666"/>
          </a:xfrm>
          <a:prstGeom prst="rect">
            <a:avLst/>
          </a:prstGeom>
          <a:noFill/>
        </p:spPr>
        <p:txBody>
          <a:bodyPr wrap="none" lIns="0" tIns="0" rIns="0" bIns="0" rtlCol="0" anchor="ctr">
            <a:spAutoFit/>
          </a:bodyPr>
          <a:lstStyle/>
          <a:p>
            <a:pPr algn="ctr" defTabSz="685727"/>
            <a:r>
              <a:rPr lang="en-US" sz="1200" dirty="0">
                <a:solidFill>
                  <a:srgbClr val="FFFFFF"/>
                </a:solidFill>
                <a:latin typeface="Verdana" panose="020B0604030504040204" pitchFamily="34" charset="0"/>
                <a:ea typeface="Verdana" panose="020B0604030504040204" pitchFamily="34" charset="0"/>
              </a:rPr>
              <a:t>booster</a:t>
            </a:r>
          </a:p>
        </p:txBody>
      </p:sp>
      <p:sp>
        <p:nvSpPr>
          <p:cNvPr id="175" name="TextBox 174">
            <a:extLst>
              <a:ext uri="{FF2B5EF4-FFF2-40B4-BE49-F238E27FC236}">
                <a16:creationId xmlns:a16="http://schemas.microsoft.com/office/drawing/2014/main" id="{51036EB8-6531-4024-B522-C5B0CBD9CB88}"/>
              </a:ext>
            </a:extLst>
          </p:cNvPr>
          <p:cNvSpPr txBox="1"/>
          <p:nvPr/>
        </p:nvSpPr>
        <p:spPr>
          <a:xfrm>
            <a:off x="521065" y="1707169"/>
            <a:ext cx="642805" cy="184666"/>
          </a:xfrm>
          <a:prstGeom prst="rect">
            <a:avLst/>
          </a:prstGeom>
          <a:noFill/>
        </p:spPr>
        <p:txBody>
          <a:bodyPr wrap="none" lIns="0" tIns="0" rIns="0" bIns="0" rtlCol="0" anchor="ctr">
            <a:spAutoFit/>
          </a:bodyPr>
          <a:lstStyle/>
          <a:p>
            <a:pPr algn="ctr" defTabSz="685727"/>
            <a:r>
              <a:rPr lang="en-US" sz="1200" dirty="0">
                <a:solidFill>
                  <a:srgbClr val="FFFFFF"/>
                </a:solidFill>
                <a:latin typeface="Verdana" panose="020B0604030504040204" pitchFamily="34" charset="0"/>
                <a:ea typeface="Verdana" panose="020B0604030504040204" pitchFamily="34" charset="0"/>
              </a:rPr>
              <a:t>Baseline</a:t>
            </a:r>
          </a:p>
        </p:txBody>
      </p:sp>
      <p:sp>
        <p:nvSpPr>
          <p:cNvPr id="176" name="TextBox 175">
            <a:extLst>
              <a:ext uri="{FF2B5EF4-FFF2-40B4-BE49-F238E27FC236}">
                <a16:creationId xmlns:a16="http://schemas.microsoft.com/office/drawing/2014/main" id="{5C82FD33-AE4E-4E5F-89AE-E423595AE948}"/>
              </a:ext>
            </a:extLst>
          </p:cNvPr>
          <p:cNvSpPr txBox="1"/>
          <p:nvPr/>
        </p:nvSpPr>
        <p:spPr>
          <a:xfrm>
            <a:off x="448931" y="2249448"/>
            <a:ext cx="787075" cy="184666"/>
          </a:xfrm>
          <a:prstGeom prst="rect">
            <a:avLst/>
          </a:prstGeom>
          <a:noFill/>
        </p:spPr>
        <p:txBody>
          <a:bodyPr wrap="none" lIns="0" tIns="0" rIns="0" bIns="0" rtlCol="0" anchor="ctr">
            <a:spAutoFit/>
          </a:bodyPr>
          <a:lstStyle/>
          <a:p>
            <a:pPr algn="ctr" defTabSz="685727"/>
            <a:r>
              <a:rPr lang="en-US" sz="1200" dirty="0">
                <a:solidFill>
                  <a:srgbClr val="FFFFFF"/>
                </a:solidFill>
                <a:latin typeface="Verdana" panose="020B0604030504040204" pitchFamily="34" charset="0"/>
                <a:ea typeface="Verdana" panose="020B0604030504040204" pitchFamily="34" charset="0"/>
              </a:rPr>
              <a:t>Higgs first</a:t>
            </a:r>
          </a:p>
        </p:txBody>
      </p:sp>
      <p:sp>
        <p:nvSpPr>
          <p:cNvPr id="177" name="TextBox 176">
            <a:extLst>
              <a:ext uri="{FF2B5EF4-FFF2-40B4-BE49-F238E27FC236}">
                <a16:creationId xmlns:a16="http://schemas.microsoft.com/office/drawing/2014/main" id="{1F372B33-CD3D-4725-9B1E-14B86655D2C8}"/>
              </a:ext>
            </a:extLst>
          </p:cNvPr>
          <p:cNvSpPr txBox="1"/>
          <p:nvPr/>
        </p:nvSpPr>
        <p:spPr>
          <a:xfrm>
            <a:off x="367981" y="2791728"/>
            <a:ext cx="948979" cy="184666"/>
          </a:xfrm>
          <a:prstGeom prst="rect">
            <a:avLst/>
          </a:prstGeom>
          <a:noFill/>
        </p:spPr>
        <p:txBody>
          <a:bodyPr wrap="none" lIns="0" tIns="0" rIns="0" bIns="0" rtlCol="0" anchor="ctr">
            <a:spAutoFit/>
          </a:bodyPr>
          <a:lstStyle/>
          <a:p>
            <a:pPr algn="ctr" defTabSz="685727"/>
            <a:r>
              <a:rPr lang="en-US" sz="1200" dirty="0">
                <a:solidFill>
                  <a:srgbClr val="FFFFFF"/>
                </a:solidFill>
                <a:latin typeface="Verdana" panose="020B0604030504040204" pitchFamily="34" charset="0"/>
                <a:ea typeface="Verdana" panose="020B0604030504040204" pitchFamily="34" charset="0"/>
              </a:rPr>
              <a:t>Higgs </a:t>
            </a:r>
            <a:r>
              <a:rPr lang="en-US" sz="1200" dirty="0" smtClean="0">
                <a:solidFill>
                  <a:srgbClr val="FFFFFF"/>
                </a:solidFill>
                <a:latin typeface="Verdana" panose="020B0604030504040204" pitchFamily="34" charset="0"/>
                <a:ea typeface="Verdana" panose="020B0604030504040204" pitchFamily="34" charset="0"/>
              </a:rPr>
              <a:t>“only”</a:t>
            </a:r>
            <a:endParaRPr lang="en-US" sz="1200" dirty="0">
              <a:solidFill>
                <a:srgbClr val="FFFFFF"/>
              </a:solidFill>
              <a:latin typeface="Verdana" panose="020B0604030504040204" pitchFamily="34" charset="0"/>
              <a:ea typeface="Verdana" panose="020B0604030504040204" pitchFamily="34" charset="0"/>
            </a:endParaRPr>
          </a:p>
        </p:txBody>
      </p:sp>
      <p:sp>
        <p:nvSpPr>
          <p:cNvPr id="178" name="TextBox 177">
            <a:extLst>
              <a:ext uri="{FF2B5EF4-FFF2-40B4-BE49-F238E27FC236}">
                <a16:creationId xmlns:a16="http://schemas.microsoft.com/office/drawing/2014/main" id="{916C7348-7C2F-4BAA-BC54-6CF8433B67E2}"/>
              </a:ext>
            </a:extLst>
          </p:cNvPr>
          <p:cNvSpPr txBox="1"/>
          <p:nvPr/>
        </p:nvSpPr>
        <p:spPr>
          <a:xfrm>
            <a:off x="359965" y="3334008"/>
            <a:ext cx="965009" cy="184666"/>
          </a:xfrm>
          <a:prstGeom prst="rect">
            <a:avLst/>
          </a:prstGeom>
          <a:noFill/>
        </p:spPr>
        <p:txBody>
          <a:bodyPr wrap="none" lIns="0" tIns="0" rIns="0" bIns="0" rtlCol="0" anchor="ctr">
            <a:spAutoFit/>
          </a:bodyPr>
          <a:lstStyle/>
          <a:p>
            <a:pPr algn="ctr" defTabSz="685727"/>
            <a:r>
              <a:rPr lang="en-US" sz="1200" dirty="0">
                <a:solidFill>
                  <a:srgbClr val="FFFFFF"/>
                </a:solidFill>
                <a:latin typeface="Verdana" panose="020B0604030504040204" pitchFamily="34" charset="0"/>
                <a:ea typeface="Verdana" panose="020B0604030504040204" pitchFamily="34" charset="0"/>
              </a:rPr>
              <a:t>Z with 2-cell	</a:t>
            </a:r>
          </a:p>
        </p:txBody>
      </p:sp>
      <p:sp>
        <p:nvSpPr>
          <p:cNvPr id="179" name="TextBox 178">
            <a:extLst>
              <a:ext uri="{FF2B5EF4-FFF2-40B4-BE49-F238E27FC236}">
                <a16:creationId xmlns:a16="http://schemas.microsoft.com/office/drawing/2014/main" id="{04C1E79D-0449-4A3A-BDF1-B7C21D8C9BFE}"/>
              </a:ext>
            </a:extLst>
          </p:cNvPr>
          <p:cNvSpPr txBox="1"/>
          <p:nvPr/>
        </p:nvSpPr>
        <p:spPr>
          <a:xfrm>
            <a:off x="3034264" y="1180322"/>
            <a:ext cx="152286" cy="184666"/>
          </a:xfrm>
          <a:prstGeom prst="rect">
            <a:avLst/>
          </a:prstGeom>
          <a:noFill/>
        </p:spPr>
        <p:txBody>
          <a:bodyPr wrap="none" lIns="0" tIns="0" rIns="0" bIns="0" rtlCol="0" anchor="ctr">
            <a:spAutoFit/>
          </a:bodyPr>
          <a:lstStyle/>
          <a:p>
            <a:pPr algn="ctr" defTabSz="685727"/>
            <a:r>
              <a:rPr lang="en-US" sz="1200" dirty="0">
                <a:solidFill>
                  <a:srgbClr val="FFFFFF"/>
                </a:solidFill>
                <a:latin typeface="Verdana" panose="020B0604030504040204" pitchFamily="34" charset="0"/>
                <a:ea typeface="Verdana" panose="020B0604030504040204" pitchFamily="34" charset="0"/>
              </a:rPr>
              <a:t>W</a:t>
            </a:r>
          </a:p>
        </p:txBody>
      </p:sp>
      <p:sp>
        <p:nvSpPr>
          <p:cNvPr id="180" name="TextBox 179">
            <a:extLst>
              <a:ext uri="{FF2B5EF4-FFF2-40B4-BE49-F238E27FC236}">
                <a16:creationId xmlns:a16="http://schemas.microsoft.com/office/drawing/2014/main" id="{68CCF5C3-35D5-438D-B1A1-B391E4C87D74}"/>
              </a:ext>
            </a:extLst>
          </p:cNvPr>
          <p:cNvSpPr txBox="1"/>
          <p:nvPr/>
        </p:nvSpPr>
        <p:spPr>
          <a:xfrm>
            <a:off x="4596125" y="1180322"/>
            <a:ext cx="218008" cy="184666"/>
          </a:xfrm>
          <a:prstGeom prst="rect">
            <a:avLst/>
          </a:prstGeom>
          <a:noFill/>
        </p:spPr>
        <p:txBody>
          <a:bodyPr wrap="none" lIns="0" tIns="0" rIns="0" bIns="0" rtlCol="0" anchor="ctr">
            <a:spAutoFit/>
          </a:bodyPr>
          <a:lstStyle/>
          <a:p>
            <a:pPr algn="ctr" defTabSz="685727"/>
            <a:r>
              <a:rPr lang="en-US" sz="1200" dirty="0" err="1">
                <a:solidFill>
                  <a:srgbClr val="FFFFFF"/>
                </a:solidFill>
                <a:latin typeface="Verdana" panose="020B0604030504040204" pitchFamily="34" charset="0"/>
                <a:ea typeface="Verdana" panose="020B0604030504040204" pitchFamily="34" charset="0"/>
              </a:rPr>
              <a:t>ttb</a:t>
            </a:r>
            <a:endParaRPr lang="en-US" sz="1200" dirty="0">
              <a:solidFill>
                <a:srgbClr val="FFFFFF"/>
              </a:solidFill>
              <a:latin typeface="Verdana" panose="020B0604030504040204" pitchFamily="34" charset="0"/>
              <a:ea typeface="Verdana" panose="020B0604030504040204" pitchFamily="34" charset="0"/>
            </a:endParaRPr>
          </a:p>
        </p:txBody>
      </p:sp>
      <p:sp>
        <p:nvSpPr>
          <p:cNvPr id="181" name="Rounded Rectangle 78">
            <a:extLst>
              <a:ext uri="{FF2B5EF4-FFF2-40B4-BE49-F238E27FC236}">
                <a16:creationId xmlns:a16="http://schemas.microsoft.com/office/drawing/2014/main" id="{21EA2319-E031-4C24-97DB-A7C7217BBD75}"/>
              </a:ext>
              <a:ext uri="{C183D7F6-B498-43B3-948B-1728B52AA6E4}">
                <adec:decorative xmlns="" xmlns:adec="http://schemas.microsoft.com/office/drawing/2017/decorative" val="1"/>
              </a:ext>
            </a:extLst>
          </p:cNvPr>
          <p:cNvSpPr/>
          <p:nvPr/>
        </p:nvSpPr>
        <p:spPr>
          <a:xfrm>
            <a:off x="66263" y="4224567"/>
            <a:ext cx="1554480" cy="420218"/>
          </a:xfrm>
          <a:prstGeom prst="roundRect">
            <a:avLst>
              <a:gd name="adj" fmla="val 50000"/>
            </a:avLst>
          </a:prstGeom>
          <a:solidFill>
            <a:srgbClr val="0000FF">
              <a:alpha val="5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182" name="TextBox 181">
            <a:extLst>
              <a:ext uri="{FF2B5EF4-FFF2-40B4-BE49-F238E27FC236}">
                <a16:creationId xmlns:a16="http://schemas.microsoft.com/office/drawing/2014/main" id="{1F372B33-CD3D-4725-9B1E-14B86655D2C8}"/>
              </a:ext>
            </a:extLst>
          </p:cNvPr>
          <p:cNvSpPr txBox="1"/>
          <p:nvPr/>
        </p:nvSpPr>
        <p:spPr>
          <a:xfrm>
            <a:off x="310272" y="4342342"/>
            <a:ext cx="1043555" cy="184666"/>
          </a:xfrm>
          <a:prstGeom prst="rect">
            <a:avLst/>
          </a:prstGeom>
          <a:noFill/>
        </p:spPr>
        <p:txBody>
          <a:bodyPr wrap="none" lIns="0" tIns="0" rIns="0" bIns="0" rtlCol="0" anchor="ctr">
            <a:spAutoFit/>
          </a:bodyPr>
          <a:lstStyle/>
          <a:p>
            <a:pPr algn="ctr" defTabSz="685727"/>
            <a:r>
              <a:rPr lang="en-US" sz="1200" dirty="0">
                <a:solidFill>
                  <a:srgbClr val="FFFFFF"/>
                </a:solidFill>
                <a:latin typeface="Verdana" panose="020B0604030504040204" pitchFamily="34" charset="0"/>
                <a:ea typeface="Verdana" panose="020B0604030504040204" pitchFamily="34" charset="0"/>
              </a:rPr>
              <a:t>Full thin films</a:t>
            </a:r>
          </a:p>
        </p:txBody>
      </p:sp>
      <p:sp>
        <p:nvSpPr>
          <p:cNvPr id="183" name="Rounded Rectangle 81">
            <a:extLst>
              <a:ext uri="{FF2B5EF4-FFF2-40B4-BE49-F238E27FC236}">
                <a16:creationId xmlns:a16="http://schemas.microsoft.com/office/drawing/2014/main" id="{30900DD1-10D4-4CC5-8A1B-5E61D6A8726F}"/>
              </a:ext>
              <a:ext uri="{C183D7F6-B498-43B3-948B-1728B52AA6E4}">
                <adec:decorative xmlns="" xmlns:adec="http://schemas.microsoft.com/office/drawing/2017/decorative" val="1"/>
              </a:ext>
            </a:extLst>
          </p:cNvPr>
          <p:cNvSpPr/>
          <p:nvPr/>
        </p:nvSpPr>
        <p:spPr>
          <a:xfrm>
            <a:off x="6240958" y="1528046"/>
            <a:ext cx="2834640" cy="558052"/>
          </a:xfrm>
          <a:prstGeom prst="roundRect">
            <a:avLst>
              <a:gd name="adj" fmla="val 50000"/>
            </a:avLst>
          </a:prstGeom>
          <a:solidFill>
            <a:srgbClr val="0000FF">
              <a:lumMod val="40000"/>
              <a:lumOff val="60000"/>
              <a:alpha val="2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184" name="Rounded Rectangle 75">
            <a:extLst>
              <a:ext uri="{FF2B5EF4-FFF2-40B4-BE49-F238E27FC236}">
                <a16:creationId xmlns:a16="http://schemas.microsoft.com/office/drawing/2014/main" id="{8E056C9B-117C-46A2-9865-3A1EAB43F539}"/>
              </a:ext>
              <a:ext uri="{C183D7F6-B498-43B3-948B-1728B52AA6E4}">
                <adec:decorative xmlns="" xmlns:adec="http://schemas.microsoft.com/office/drawing/2017/decorative" val="1"/>
              </a:ext>
            </a:extLst>
          </p:cNvPr>
          <p:cNvSpPr/>
          <p:nvPr/>
        </p:nvSpPr>
        <p:spPr>
          <a:xfrm>
            <a:off x="6240958" y="1060761"/>
            <a:ext cx="2834640" cy="420218"/>
          </a:xfrm>
          <a:prstGeom prst="roundRect">
            <a:avLst>
              <a:gd name="adj" fmla="val 50000"/>
            </a:avLst>
          </a:prstGeom>
          <a:solidFill>
            <a:srgbClr val="0000FF">
              <a:alpha val="5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185" name="Rounded Rectangle 82">
            <a:extLst>
              <a:ext uri="{FF2B5EF4-FFF2-40B4-BE49-F238E27FC236}">
                <a16:creationId xmlns:a16="http://schemas.microsoft.com/office/drawing/2014/main" id="{29849218-BC89-48A6-9FC5-DB736B4F5E8A}"/>
              </a:ext>
              <a:ext uri="{C183D7F6-B498-43B3-948B-1728B52AA6E4}">
                <adec:decorative xmlns="" xmlns:adec="http://schemas.microsoft.com/office/drawing/2017/decorative" val="1"/>
              </a:ext>
            </a:extLst>
          </p:cNvPr>
          <p:cNvSpPr/>
          <p:nvPr/>
        </p:nvSpPr>
        <p:spPr>
          <a:xfrm>
            <a:off x="6240958" y="2145321"/>
            <a:ext cx="2834640" cy="420218"/>
          </a:xfrm>
          <a:prstGeom prst="roundRect">
            <a:avLst>
              <a:gd name="adj" fmla="val 50000"/>
            </a:avLst>
          </a:prstGeom>
          <a:solidFill>
            <a:srgbClr val="0000FF">
              <a:lumMod val="40000"/>
              <a:lumOff val="60000"/>
              <a:alpha val="2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186" name="Rounded Rectangle 83">
            <a:extLst>
              <a:ext uri="{FF2B5EF4-FFF2-40B4-BE49-F238E27FC236}">
                <a16:creationId xmlns:a16="http://schemas.microsoft.com/office/drawing/2014/main" id="{F7DE142E-1626-441F-BA29-B405D6AA972F}"/>
              </a:ext>
              <a:ext uri="{C183D7F6-B498-43B3-948B-1728B52AA6E4}">
                <adec:decorative xmlns="" xmlns:adec="http://schemas.microsoft.com/office/drawing/2017/decorative" val="1"/>
              </a:ext>
            </a:extLst>
          </p:cNvPr>
          <p:cNvSpPr/>
          <p:nvPr/>
        </p:nvSpPr>
        <p:spPr>
          <a:xfrm>
            <a:off x="6240958" y="2687601"/>
            <a:ext cx="2834640" cy="420218"/>
          </a:xfrm>
          <a:prstGeom prst="roundRect">
            <a:avLst>
              <a:gd name="adj" fmla="val 50000"/>
            </a:avLst>
          </a:prstGeom>
          <a:solidFill>
            <a:srgbClr val="0000FF">
              <a:lumMod val="40000"/>
              <a:lumOff val="60000"/>
              <a:alpha val="2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187" name="Rounded Rectangle 84">
            <a:extLst>
              <a:ext uri="{FF2B5EF4-FFF2-40B4-BE49-F238E27FC236}">
                <a16:creationId xmlns:a16="http://schemas.microsoft.com/office/drawing/2014/main" id="{FC67798E-D16A-4A5F-81D1-7181E4454C0F}"/>
              </a:ext>
              <a:ext uri="{C183D7F6-B498-43B3-948B-1728B52AA6E4}">
                <adec:decorative xmlns="" xmlns:adec="http://schemas.microsoft.com/office/drawing/2017/decorative" val="1"/>
              </a:ext>
            </a:extLst>
          </p:cNvPr>
          <p:cNvSpPr/>
          <p:nvPr/>
        </p:nvSpPr>
        <p:spPr>
          <a:xfrm>
            <a:off x="6240958" y="3229881"/>
            <a:ext cx="2834640" cy="420218"/>
          </a:xfrm>
          <a:prstGeom prst="roundRect">
            <a:avLst>
              <a:gd name="adj" fmla="val 50000"/>
            </a:avLst>
          </a:prstGeom>
          <a:solidFill>
            <a:srgbClr val="0000FF">
              <a:lumMod val="40000"/>
              <a:lumOff val="60000"/>
              <a:alpha val="2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188" name="Rounded Rectangle 83">
            <a:extLst>
              <a:ext uri="{FF2B5EF4-FFF2-40B4-BE49-F238E27FC236}">
                <a16:creationId xmlns:a16="http://schemas.microsoft.com/office/drawing/2014/main" id="{F7DE142E-1626-441F-BA29-B405D6AA972F}"/>
              </a:ext>
              <a:ext uri="{C183D7F6-B498-43B3-948B-1728B52AA6E4}">
                <adec:decorative xmlns="" xmlns:adec="http://schemas.microsoft.com/office/drawing/2017/decorative" val="1"/>
              </a:ext>
            </a:extLst>
          </p:cNvPr>
          <p:cNvSpPr/>
          <p:nvPr/>
        </p:nvSpPr>
        <p:spPr>
          <a:xfrm>
            <a:off x="6230534" y="4238215"/>
            <a:ext cx="2834640" cy="420218"/>
          </a:xfrm>
          <a:prstGeom prst="roundRect">
            <a:avLst>
              <a:gd name="adj" fmla="val 50000"/>
            </a:avLst>
          </a:prstGeom>
          <a:solidFill>
            <a:srgbClr val="0000FF">
              <a:lumMod val="40000"/>
              <a:lumOff val="60000"/>
              <a:alpha val="2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189" name="TextBox 188">
            <a:extLst>
              <a:ext uri="{FF2B5EF4-FFF2-40B4-BE49-F238E27FC236}">
                <a16:creationId xmlns:a16="http://schemas.microsoft.com/office/drawing/2014/main" id="{140305A6-4341-4B97-AF83-9294FC6EA63D}"/>
              </a:ext>
            </a:extLst>
          </p:cNvPr>
          <p:cNvSpPr txBox="1"/>
          <p:nvPr/>
        </p:nvSpPr>
        <p:spPr>
          <a:xfrm>
            <a:off x="7228501" y="1164889"/>
            <a:ext cx="828753" cy="184666"/>
          </a:xfrm>
          <a:prstGeom prst="rect">
            <a:avLst/>
          </a:prstGeom>
          <a:noFill/>
        </p:spPr>
        <p:txBody>
          <a:bodyPr wrap="none" lIns="0" tIns="0" rIns="0" bIns="0" rtlCol="0" anchor="ctr">
            <a:spAutoFit/>
          </a:bodyPr>
          <a:lstStyle/>
          <a:p>
            <a:pPr algn="ctr" defTabSz="685727"/>
            <a:r>
              <a:rPr lang="en-US" sz="1200" dirty="0">
                <a:solidFill>
                  <a:srgbClr val="FFFFFF"/>
                </a:solidFill>
                <a:latin typeface="Verdana" panose="020B0604030504040204" pitchFamily="34" charset="0"/>
                <a:ea typeface="Verdana" panose="020B0604030504040204" pitchFamily="34" charset="0"/>
              </a:rPr>
              <a:t>Comments</a:t>
            </a:r>
          </a:p>
        </p:txBody>
      </p:sp>
      <p:sp>
        <p:nvSpPr>
          <p:cNvPr id="190" name="TextBox 189">
            <a:extLst>
              <a:ext uri="{FF2B5EF4-FFF2-40B4-BE49-F238E27FC236}">
                <a16:creationId xmlns:a16="http://schemas.microsoft.com/office/drawing/2014/main" id="{51036EB8-6531-4024-B522-C5B0CBD9CB88}"/>
              </a:ext>
            </a:extLst>
          </p:cNvPr>
          <p:cNvSpPr txBox="1"/>
          <p:nvPr/>
        </p:nvSpPr>
        <p:spPr>
          <a:xfrm>
            <a:off x="6400799" y="1523975"/>
            <a:ext cx="2560321" cy="646331"/>
          </a:xfrm>
          <a:prstGeom prst="rect">
            <a:avLst/>
          </a:prstGeom>
          <a:noFill/>
        </p:spPr>
        <p:txBody>
          <a:bodyPr wrap="square" lIns="0" tIns="0" rIns="0" bIns="0" rtlCol="0" anchor="ctr">
            <a:spAutoFit/>
          </a:bodyPr>
          <a:lstStyle/>
          <a:p>
            <a:pPr defTabSz="685727"/>
            <a:r>
              <a:rPr lang="en-US" sz="700" dirty="0" smtClean="0">
                <a:solidFill>
                  <a:srgbClr val="0F124A"/>
                </a:solidFill>
                <a:latin typeface="Verdana" panose="020B0604030504040204" pitchFamily="34" charset="0"/>
                <a:ea typeface="Verdana" panose="020B0604030504040204" pitchFamily="34" charset="0"/>
              </a:rPr>
              <a:t>Solid scheme with good margin for reliable operation </a:t>
            </a:r>
            <a:endParaRPr lang="en-US" sz="700" dirty="0">
              <a:solidFill>
                <a:srgbClr val="0F124A"/>
              </a:solidFill>
              <a:latin typeface="Verdana" panose="020B0604030504040204" pitchFamily="34" charset="0"/>
              <a:ea typeface="Verdana" panose="020B0604030504040204" pitchFamily="34" charset="0"/>
            </a:endParaRPr>
          </a:p>
          <a:p>
            <a:pPr defTabSz="685727"/>
            <a:r>
              <a:rPr lang="en-US" sz="700" dirty="0" smtClean="0">
                <a:solidFill>
                  <a:srgbClr val="0F124A"/>
                </a:solidFill>
                <a:latin typeface="Verdana" panose="020B0604030504040204" pitchFamily="34" charset="0"/>
                <a:ea typeface="Verdana" panose="020B0604030504040204" pitchFamily="34" charset="0"/>
              </a:rPr>
              <a:t>Clear R&amp;D paths identified (seamless copper cavities, </a:t>
            </a:r>
            <a:r>
              <a:rPr lang="en-US" sz="700" dirty="0" err="1" smtClean="0">
                <a:solidFill>
                  <a:srgbClr val="0F124A"/>
                </a:solidFill>
                <a:latin typeface="Verdana" panose="020B0604030504040204" pitchFamily="34" charset="0"/>
                <a:ea typeface="Verdana" panose="020B0604030504040204" pitchFamily="34" charset="0"/>
              </a:rPr>
              <a:t>HiPIMS</a:t>
            </a:r>
            <a:r>
              <a:rPr lang="en-US" sz="700" dirty="0" smtClean="0">
                <a:solidFill>
                  <a:srgbClr val="0F124A"/>
                </a:solidFill>
                <a:latin typeface="Verdana" panose="020B0604030504040204" pitchFamily="34" charset="0"/>
                <a:ea typeface="Verdana" panose="020B0604030504040204" pitchFamily="34" charset="0"/>
              </a:rPr>
              <a:t> coating, High Q0 bulk </a:t>
            </a:r>
            <a:r>
              <a:rPr lang="en-US" sz="700" dirty="0" err="1" smtClean="0">
                <a:solidFill>
                  <a:srgbClr val="0F124A"/>
                </a:solidFill>
                <a:latin typeface="Verdana" panose="020B0604030504040204" pitchFamily="34" charset="0"/>
                <a:ea typeface="Verdana" panose="020B0604030504040204" pitchFamily="34" charset="0"/>
              </a:rPr>
              <a:t>Nb</a:t>
            </a:r>
            <a:r>
              <a:rPr lang="en-US" sz="700" dirty="0" smtClean="0">
                <a:solidFill>
                  <a:srgbClr val="0F124A"/>
                </a:solidFill>
                <a:latin typeface="Verdana" panose="020B0604030504040204" pitchFamily="34" charset="0"/>
                <a:ea typeface="Verdana" panose="020B0604030504040204" pitchFamily="34" charset="0"/>
              </a:rPr>
              <a:t> cavities)</a:t>
            </a:r>
          </a:p>
          <a:p>
            <a:pPr defTabSz="685727"/>
            <a:r>
              <a:rPr lang="en-US" sz="700" dirty="0" smtClean="0">
                <a:solidFill>
                  <a:srgbClr val="40C245"/>
                </a:solidFill>
                <a:latin typeface="Verdana" panose="020B0604030504040204" pitchFamily="34" charset="0"/>
                <a:ea typeface="Verdana" panose="020B0604030504040204" pitchFamily="34" charset="0"/>
              </a:rPr>
              <a:t>see Oleg, Anne-Marie, Alice</a:t>
            </a:r>
            <a:r>
              <a:rPr lang="en-US" sz="700" dirty="0">
                <a:solidFill>
                  <a:srgbClr val="40C245"/>
                </a:solidFill>
                <a:latin typeface="Verdana" panose="020B0604030504040204" pitchFamily="34" charset="0"/>
                <a:ea typeface="Verdana" panose="020B0604030504040204" pitchFamily="34" charset="0"/>
              </a:rPr>
              <a:t>, </a:t>
            </a:r>
            <a:r>
              <a:rPr lang="en-US" sz="700" dirty="0" smtClean="0">
                <a:solidFill>
                  <a:srgbClr val="40C245"/>
                </a:solidFill>
                <a:latin typeface="Verdana" panose="020B0604030504040204" pitchFamily="34" charset="0"/>
                <a:ea typeface="Verdana" panose="020B0604030504040204" pitchFamily="34" charset="0"/>
              </a:rPr>
              <a:t>Shahnam, Joanna</a:t>
            </a:r>
            <a:r>
              <a:rPr lang="en-US" sz="700" dirty="0">
                <a:solidFill>
                  <a:srgbClr val="40C245"/>
                </a:solidFill>
                <a:latin typeface="Verdana" panose="020B0604030504040204" pitchFamily="34" charset="0"/>
                <a:ea typeface="Verdana" panose="020B0604030504040204" pitchFamily="34" charset="0"/>
              </a:rPr>
              <a:t>, </a:t>
            </a:r>
            <a:r>
              <a:rPr lang="en-US" sz="700" dirty="0" smtClean="0">
                <a:solidFill>
                  <a:srgbClr val="40C245"/>
                </a:solidFill>
                <a:latin typeface="Verdana" panose="020B0604030504040204" pitchFamily="34" charset="0"/>
                <a:ea typeface="Verdana" panose="020B0604030504040204" pitchFamily="34" charset="0"/>
              </a:rPr>
              <a:t>Carlota, Akira, Sam, Vittorio’s talks</a:t>
            </a:r>
            <a:endParaRPr lang="en-US" sz="700" dirty="0">
              <a:solidFill>
                <a:srgbClr val="40C245"/>
              </a:solidFill>
              <a:latin typeface="Verdana" panose="020B0604030504040204" pitchFamily="34" charset="0"/>
              <a:ea typeface="Verdana" panose="020B0604030504040204" pitchFamily="34" charset="0"/>
            </a:endParaRPr>
          </a:p>
          <a:p>
            <a:pPr defTabSz="685727"/>
            <a:endParaRPr lang="en-US" sz="700" dirty="0">
              <a:solidFill>
                <a:srgbClr val="0F124A"/>
              </a:solidFill>
              <a:latin typeface="Verdana" panose="020B0604030504040204" pitchFamily="34" charset="0"/>
              <a:ea typeface="Verdana" panose="020B0604030504040204" pitchFamily="34" charset="0"/>
            </a:endParaRPr>
          </a:p>
        </p:txBody>
      </p:sp>
      <p:sp>
        <p:nvSpPr>
          <p:cNvPr id="191" name="TextBox 190">
            <a:extLst>
              <a:ext uri="{FF2B5EF4-FFF2-40B4-BE49-F238E27FC236}">
                <a16:creationId xmlns:a16="http://schemas.microsoft.com/office/drawing/2014/main" id="{51036EB8-6531-4024-B522-C5B0CBD9CB88}"/>
              </a:ext>
            </a:extLst>
          </p:cNvPr>
          <p:cNvSpPr txBox="1"/>
          <p:nvPr/>
        </p:nvSpPr>
        <p:spPr>
          <a:xfrm>
            <a:off x="6419628" y="2143544"/>
            <a:ext cx="2538483" cy="369332"/>
          </a:xfrm>
          <a:prstGeom prst="rect">
            <a:avLst/>
          </a:prstGeom>
          <a:noFill/>
        </p:spPr>
        <p:txBody>
          <a:bodyPr wrap="square" lIns="0" tIns="0" rIns="0" bIns="0" rtlCol="0" anchor="ctr">
            <a:spAutoFit/>
          </a:bodyPr>
          <a:lstStyle/>
          <a:p>
            <a:pPr defTabSz="685727"/>
            <a:r>
              <a:rPr lang="en-US" sz="800" dirty="0" smtClean="0">
                <a:solidFill>
                  <a:srgbClr val="0F124A"/>
                </a:solidFill>
                <a:latin typeface="Verdana" panose="020B0604030504040204" pitchFamily="34" charset="0"/>
                <a:ea typeface="Verdana" panose="020B0604030504040204" pitchFamily="34" charset="0"/>
              </a:rPr>
              <a:t>Less optimized for the planning and workload </a:t>
            </a:r>
          </a:p>
          <a:p>
            <a:pPr defTabSz="685727"/>
            <a:r>
              <a:rPr lang="en-US" sz="800" dirty="0" smtClean="0">
                <a:solidFill>
                  <a:srgbClr val="0F124A"/>
                </a:solidFill>
                <a:latin typeface="Verdana" panose="020B0604030504040204" pitchFamily="34" charset="0"/>
                <a:ea typeface="Verdana" panose="020B0604030504040204" pitchFamily="34" charset="0"/>
              </a:rPr>
              <a:t>(~100 additional </a:t>
            </a:r>
            <a:r>
              <a:rPr lang="en-US" sz="800" dirty="0" err="1" smtClean="0">
                <a:solidFill>
                  <a:srgbClr val="0F124A"/>
                </a:solidFill>
                <a:latin typeface="Verdana" panose="020B0604030504040204" pitchFamily="34" charset="0"/>
                <a:ea typeface="Verdana" panose="020B0604030504040204" pitchFamily="34" charset="0"/>
              </a:rPr>
              <a:t>cryomodules</a:t>
            </a:r>
            <a:r>
              <a:rPr lang="en-US" sz="800" dirty="0" smtClean="0">
                <a:solidFill>
                  <a:srgbClr val="0F124A"/>
                </a:solidFill>
                <a:latin typeface="Verdana" panose="020B0604030504040204" pitchFamily="34" charset="0"/>
                <a:ea typeface="Verdana" panose="020B0604030504040204" pitchFamily="34" charset="0"/>
              </a:rPr>
              <a:t> to install or remove)</a:t>
            </a:r>
            <a:endParaRPr lang="en-US" sz="800" dirty="0">
              <a:solidFill>
                <a:srgbClr val="0F124A"/>
              </a:solidFill>
              <a:latin typeface="Verdana" panose="020B0604030504040204" pitchFamily="34" charset="0"/>
              <a:ea typeface="Verdana" panose="020B0604030504040204" pitchFamily="34" charset="0"/>
            </a:endParaRPr>
          </a:p>
        </p:txBody>
      </p:sp>
      <p:sp>
        <p:nvSpPr>
          <p:cNvPr id="192" name="TextBox 191">
            <a:extLst>
              <a:ext uri="{FF2B5EF4-FFF2-40B4-BE49-F238E27FC236}">
                <a16:creationId xmlns:a16="http://schemas.microsoft.com/office/drawing/2014/main" id="{51036EB8-6531-4024-B522-C5B0CBD9CB88}"/>
              </a:ext>
            </a:extLst>
          </p:cNvPr>
          <p:cNvSpPr txBox="1"/>
          <p:nvPr/>
        </p:nvSpPr>
        <p:spPr>
          <a:xfrm>
            <a:off x="6415079" y="2766931"/>
            <a:ext cx="2538483" cy="246221"/>
          </a:xfrm>
          <a:prstGeom prst="rect">
            <a:avLst/>
          </a:prstGeom>
          <a:noFill/>
        </p:spPr>
        <p:txBody>
          <a:bodyPr wrap="square" lIns="0" tIns="0" rIns="0" bIns="0" rtlCol="0" anchor="ctr">
            <a:spAutoFit/>
          </a:bodyPr>
          <a:lstStyle/>
          <a:p>
            <a:pPr defTabSz="685727"/>
            <a:r>
              <a:rPr lang="en-US" sz="800" dirty="0">
                <a:solidFill>
                  <a:srgbClr val="0F124A"/>
                </a:solidFill>
                <a:latin typeface="Verdana" panose="020B0604030504040204" pitchFamily="34" charset="0"/>
                <a:ea typeface="Verdana" panose="020B0604030504040204" pitchFamily="34" charset="0"/>
              </a:rPr>
              <a:t>Alternative 800 MHz cavity </a:t>
            </a:r>
            <a:r>
              <a:rPr lang="en-US" sz="800" dirty="0" smtClean="0">
                <a:solidFill>
                  <a:srgbClr val="0F124A"/>
                </a:solidFill>
                <a:latin typeface="Verdana" panose="020B0604030504040204" pitchFamily="34" charset="0"/>
                <a:ea typeface="Verdana" panose="020B0604030504040204" pitchFamily="34" charset="0"/>
              </a:rPr>
              <a:t>specially designed for high current operation - </a:t>
            </a:r>
            <a:r>
              <a:rPr lang="en-US" sz="800" dirty="0" smtClean="0">
                <a:solidFill>
                  <a:srgbClr val="40C245"/>
                </a:solidFill>
                <a:latin typeface="Verdana" panose="020B0604030504040204" pitchFamily="34" charset="0"/>
                <a:ea typeface="Verdana" panose="020B0604030504040204" pitchFamily="34" charset="0"/>
              </a:rPr>
              <a:t>see </a:t>
            </a:r>
            <a:r>
              <a:rPr lang="en-US" sz="800" dirty="0" err="1" smtClean="0">
                <a:solidFill>
                  <a:srgbClr val="40C245"/>
                </a:solidFill>
                <a:latin typeface="Verdana" panose="020B0604030504040204" pitchFamily="34" charset="0"/>
                <a:ea typeface="Verdana" panose="020B0604030504040204" pitchFamily="34" charset="0"/>
              </a:rPr>
              <a:t>Sosoho’s</a:t>
            </a:r>
            <a:r>
              <a:rPr lang="en-US" sz="800" dirty="0" smtClean="0">
                <a:solidFill>
                  <a:srgbClr val="40C245"/>
                </a:solidFill>
                <a:latin typeface="Verdana" panose="020B0604030504040204" pitchFamily="34" charset="0"/>
                <a:ea typeface="Verdana" panose="020B0604030504040204" pitchFamily="34" charset="0"/>
              </a:rPr>
              <a:t> talk</a:t>
            </a:r>
            <a:endParaRPr lang="en-US" sz="800" dirty="0">
              <a:solidFill>
                <a:srgbClr val="40C245"/>
              </a:solidFill>
              <a:latin typeface="Verdana" panose="020B0604030504040204" pitchFamily="34" charset="0"/>
              <a:ea typeface="Verdana" panose="020B0604030504040204" pitchFamily="34" charset="0"/>
            </a:endParaRPr>
          </a:p>
        </p:txBody>
      </p:sp>
      <p:sp>
        <p:nvSpPr>
          <p:cNvPr id="193" name="TextBox 192">
            <a:extLst>
              <a:ext uri="{FF2B5EF4-FFF2-40B4-BE49-F238E27FC236}">
                <a16:creationId xmlns:a16="http://schemas.microsoft.com/office/drawing/2014/main" id="{51036EB8-6531-4024-B522-C5B0CBD9CB88}"/>
              </a:ext>
            </a:extLst>
          </p:cNvPr>
          <p:cNvSpPr txBox="1"/>
          <p:nvPr/>
        </p:nvSpPr>
        <p:spPr>
          <a:xfrm>
            <a:off x="6417353" y="3294645"/>
            <a:ext cx="2538483" cy="246221"/>
          </a:xfrm>
          <a:prstGeom prst="rect">
            <a:avLst/>
          </a:prstGeom>
          <a:noFill/>
        </p:spPr>
        <p:txBody>
          <a:bodyPr wrap="square" lIns="0" tIns="0" rIns="0" bIns="0" rtlCol="0" anchor="ctr">
            <a:spAutoFit/>
          </a:bodyPr>
          <a:lstStyle/>
          <a:p>
            <a:pPr defTabSz="685727"/>
            <a:r>
              <a:rPr lang="en-US" sz="800" dirty="0" smtClean="0">
                <a:solidFill>
                  <a:srgbClr val="0F124A"/>
                </a:solidFill>
                <a:latin typeface="Verdana" panose="020B0604030504040204" pitchFamily="34" charset="0"/>
                <a:ea typeface="Verdana" panose="020B0604030504040204" pitchFamily="34" charset="0"/>
              </a:rPr>
              <a:t>Very promising to optimize the cost and schedule</a:t>
            </a:r>
          </a:p>
          <a:p>
            <a:pPr defTabSz="685727"/>
            <a:r>
              <a:rPr lang="en-US" sz="800" dirty="0" smtClean="0">
                <a:solidFill>
                  <a:srgbClr val="0F124A"/>
                </a:solidFill>
                <a:latin typeface="Verdana" panose="020B0604030504040204" pitchFamily="34" charset="0"/>
                <a:ea typeface="Verdana" panose="020B0604030504040204" pitchFamily="34" charset="0"/>
              </a:rPr>
              <a:t>The beam current at Z might be slightly reduced</a:t>
            </a:r>
            <a:endParaRPr lang="en-US" sz="800" dirty="0">
              <a:solidFill>
                <a:srgbClr val="0F124A"/>
              </a:solidFill>
              <a:latin typeface="Verdana" panose="020B0604030504040204" pitchFamily="34" charset="0"/>
              <a:ea typeface="Verdana" panose="020B0604030504040204" pitchFamily="34" charset="0"/>
            </a:endParaRPr>
          </a:p>
        </p:txBody>
      </p:sp>
      <p:sp>
        <p:nvSpPr>
          <p:cNvPr id="194" name="TextBox 193">
            <a:extLst>
              <a:ext uri="{FF2B5EF4-FFF2-40B4-BE49-F238E27FC236}">
                <a16:creationId xmlns:a16="http://schemas.microsoft.com/office/drawing/2014/main" id="{51036EB8-6531-4024-B522-C5B0CBD9CB88}"/>
              </a:ext>
            </a:extLst>
          </p:cNvPr>
          <p:cNvSpPr txBox="1"/>
          <p:nvPr/>
        </p:nvSpPr>
        <p:spPr>
          <a:xfrm>
            <a:off x="6407924" y="4272695"/>
            <a:ext cx="2613547" cy="369332"/>
          </a:xfrm>
          <a:prstGeom prst="rect">
            <a:avLst/>
          </a:prstGeom>
          <a:noFill/>
        </p:spPr>
        <p:txBody>
          <a:bodyPr wrap="square" lIns="0" tIns="0" rIns="0" bIns="0" rtlCol="0" anchor="ctr">
            <a:spAutoFit/>
          </a:bodyPr>
          <a:lstStyle/>
          <a:p>
            <a:pPr defTabSz="685727"/>
            <a:r>
              <a:rPr lang="en-US" sz="800" dirty="0" smtClean="0">
                <a:solidFill>
                  <a:srgbClr val="0F124A"/>
                </a:solidFill>
                <a:latin typeface="Verdana" panose="020B0604030504040204" pitchFamily="34" charset="0"/>
                <a:ea typeface="Verdana" panose="020B0604030504040204" pitchFamily="34" charset="0"/>
              </a:rPr>
              <a:t>Very ambitious, allows for material cost savings</a:t>
            </a:r>
          </a:p>
          <a:p>
            <a:pPr defTabSz="685727"/>
            <a:r>
              <a:rPr lang="en-US" sz="800" dirty="0" smtClean="0">
                <a:solidFill>
                  <a:srgbClr val="0F124A"/>
                </a:solidFill>
                <a:latin typeface="Verdana" panose="020B0604030504040204" pitchFamily="34" charset="0"/>
                <a:ea typeface="Verdana" panose="020B0604030504040204" pitchFamily="34" charset="0"/>
              </a:rPr>
              <a:t>Ideal to push the </a:t>
            </a:r>
            <a:r>
              <a:rPr lang="en-US" sz="800" dirty="0" err="1" smtClean="0">
                <a:solidFill>
                  <a:srgbClr val="0F124A"/>
                </a:solidFill>
                <a:latin typeface="Verdana" panose="020B0604030504040204" pitchFamily="34" charset="0"/>
                <a:ea typeface="Verdana" panose="020B0604030504040204" pitchFamily="34" charset="0"/>
              </a:rPr>
              <a:t>Nb</a:t>
            </a:r>
            <a:r>
              <a:rPr lang="en-US" sz="800" dirty="0" smtClean="0">
                <a:solidFill>
                  <a:srgbClr val="0F124A"/>
                </a:solidFill>
                <a:latin typeface="Verdana" panose="020B0604030504040204" pitchFamily="34" charset="0"/>
                <a:ea typeface="Verdana" panose="020B0604030504040204" pitchFamily="34" charset="0"/>
              </a:rPr>
              <a:t>/Cu technology towards the high gradient world</a:t>
            </a:r>
            <a:endParaRPr lang="en-US" sz="800" dirty="0">
              <a:solidFill>
                <a:srgbClr val="0F124A"/>
              </a:solidFill>
              <a:latin typeface="Verdana" panose="020B0604030504040204" pitchFamily="34" charset="0"/>
              <a:ea typeface="Verdana" panose="020B0604030504040204" pitchFamily="34" charset="0"/>
            </a:endParaRPr>
          </a:p>
        </p:txBody>
      </p:sp>
      <p:sp>
        <p:nvSpPr>
          <p:cNvPr id="195" name="Rounded Rectangle 78">
            <a:extLst>
              <a:ext uri="{FF2B5EF4-FFF2-40B4-BE49-F238E27FC236}">
                <a16:creationId xmlns:a16="http://schemas.microsoft.com/office/drawing/2014/main" id="{21EA2319-E031-4C24-97DB-A7C7217BBD75}"/>
              </a:ext>
              <a:ext uri="{C183D7F6-B498-43B3-948B-1728B52AA6E4}">
                <adec:decorative xmlns="" xmlns:adec="http://schemas.microsoft.com/office/drawing/2017/decorative" val="1"/>
              </a:ext>
            </a:extLst>
          </p:cNvPr>
          <p:cNvSpPr/>
          <p:nvPr/>
        </p:nvSpPr>
        <p:spPr>
          <a:xfrm>
            <a:off x="83974" y="4745457"/>
            <a:ext cx="1554480" cy="420218"/>
          </a:xfrm>
          <a:prstGeom prst="roundRect">
            <a:avLst>
              <a:gd name="adj" fmla="val 50000"/>
            </a:avLst>
          </a:prstGeom>
          <a:solidFill>
            <a:srgbClr val="0000FF">
              <a:alpha val="5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196" name="TextBox 195">
            <a:extLst>
              <a:ext uri="{FF2B5EF4-FFF2-40B4-BE49-F238E27FC236}">
                <a16:creationId xmlns:a16="http://schemas.microsoft.com/office/drawing/2014/main" id="{1F372B33-CD3D-4725-9B1E-14B86655D2C8}"/>
              </a:ext>
            </a:extLst>
          </p:cNvPr>
          <p:cNvSpPr txBox="1"/>
          <p:nvPr/>
        </p:nvSpPr>
        <p:spPr>
          <a:xfrm>
            <a:off x="-80775" y="4784564"/>
            <a:ext cx="1854157" cy="338554"/>
          </a:xfrm>
          <a:prstGeom prst="rect">
            <a:avLst/>
          </a:prstGeom>
          <a:noFill/>
        </p:spPr>
        <p:txBody>
          <a:bodyPr wrap="square" lIns="0" tIns="0" rIns="0" bIns="0" rtlCol="0" anchor="ctr">
            <a:spAutoFit/>
          </a:bodyPr>
          <a:lstStyle/>
          <a:p>
            <a:pPr algn="ctr" defTabSz="685727"/>
            <a:r>
              <a:rPr lang="en-US" sz="1100" dirty="0">
                <a:solidFill>
                  <a:srgbClr val="FFFFFF"/>
                </a:solidFill>
                <a:latin typeface="Verdana" panose="020B0604030504040204" pitchFamily="34" charset="0"/>
                <a:ea typeface="Verdana" panose="020B0604030504040204" pitchFamily="34" charset="0"/>
              </a:rPr>
              <a:t>Full </a:t>
            </a:r>
            <a:r>
              <a:rPr lang="en-US" sz="1100" dirty="0" smtClean="0">
                <a:solidFill>
                  <a:srgbClr val="FFFFFF"/>
                </a:solidFill>
                <a:latin typeface="Verdana" panose="020B0604030504040204" pitchFamily="34" charset="0"/>
                <a:ea typeface="Verdana" panose="020B0604030504040204" pitchFamily="34" charset="0"/>
              </a:rPr>
              <a:t>4.5 K with A15 (Nb3Sn) materials</a:t>
            </a:r>
            <a:endParaRPr lang="en-US" sz="1100" dirty="0">
              <a:solidFill>
                <a:srgbClr val="FFFFFF"/>
              </a:solidFill>
              <a:latin typeface="Verdana" panose="020B0604030504040204" pitchFamily="34" charset="0"/>
              <a:ea typeface="Verdana" panose="020B0604030504040204" pitchFamily="34" charset="0"/>
            </a:endParaRPr>
          </a:p>
        </p:txBody>
      </p:sp>
      <p:sp>
        <p:nvSpPr>
          <p:cNvPr id="197" name="Rounded Rectangle 83">
            <a:extLst>
              <a:ext uri="{FF2B5EF4-FFF2-40B4-BE49-F238E27FC236}">
                <a16:creationId xmlns:a16="http://schemas.microsoft.com/office/drawing/2014/main" id="{F7DE142E-1626-441F-BA29-B405D6AA972F}"/>
              </a:ext>
              <a:ext uri="{C183D7F6-B498-43B3-948B-1728B52AA6E4}">
                <adec:decorative xmlns="" xmlns:adec="http://schemas.microsoft.com/office/drawing/2017/decorative" val="1"/>
              </a:ext>
            </a:extLst>
          </p:cNvPr>
          <p:cNvSpPr/>
          <p:nvPr/>
        </p:nvSpPr>
        <p:spPr>
          <a:xfrm>
            <a:off x="6248245" y="4759105"/>
            <a:ext cx="2834640" cy="420218"/>
          </a:xfrm>
          <a:prstGeom prst="roundRect">
            <a:avLst>
              <a:gd name="adj" fmla="val 50000"/>
            </a:avLst>
          </a:prstGeom>
          <a:solidFill>
            <a:srgbClr val="0000FF">
              <a:lumMod val="40000"/>
              <a:lumOff val="60000"/>
              <a:alpha val="2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198" name="TextBox 197">
            <a:extLst>
              <a:ext uri="{FF2B5EF4-FFF2-40B4-BE49-F238E27FC236}">
                <a16:creationId xmlns:a16="http://schemas.microsoft.com/office/drawing/2014/main" id="{51036EB8-6531-4024-B522-C5B0CBD9CB88}"/>
              </a:ext>
            </a:extLst>
          </p:cNvPr>
          <p:cNvSpPr txBox="1"/>
          <p:nvPr/>
        </p:nvSpPr>
        <p:spPr>
          <a:xfrm>
            <a:off x="6367182" y="4855140"/>
            <a:ext cx="2596937" cy="246221"/>
          </a:xfrm>
          <a:prstGeom prst="rect">
            <a:avLst/>
          </a:prstGeom>
          <a:noFill/>
        </p:spPr>
        <p:txBody>
          <a:bodyPr wrap="square" lIns="0" tIns="0" rIns="0" bIns="0" rtlCol="0" anchor="ctr">
            <a:spAutoFit/>
          </a:bodyPr>
          <a:lstStyle/>
          <a:p>
            <a:pPr defTabSz="685727"/>
            <a:r>
              <a:rPr lang="en-US" sz="800" dirty="0" smtClean="0">
                <a:solidFill>
                  <a:srgbClr val="0F124A"/>
                </a:solidFill>
                <a:latin typeface="Verdana" panose="020B0604030504040204" pitchFamily="34" charset="0"/>
                <a:ea typeface="Verdana" panose="020B0604030504040204" pitchFamily="34" charset="0"/>
              </a:rPr>
              <a:t>Extremely ambitious (?) </a:t>
            </a:r>
            <a:r>
              <a:rPr lang="en-US" sz="800" dirty="0">
                <a:solidFill>
                  <a:srgbClr val="0F124A"/>
                </a:solidFill>
                <a:latin typeface="Verdana" panose="020B0604030504040204" pitchFamily="34" charset="0"/>
                <a:ea typeface="Verdana" panose="020B0604030504040204" pitchFamily="34" charset="0"/>
              </a:rPr>
              <a:t>f</a:t>
            </a:r>
            <a:r>
              <a:rPr lang="en-US" sz="800" dirty="0" smtClean="0">
                <a:solidFill>
                  <a:srgbClr val="0F124A"/>
                </a:solidFill>
                <a:latin typeface="Verdana" panose="020B0604030504040204" pitchFamily="34" charset="0"/>
                <a:ea typeface="Verdana" panose="020B0604030504040204" pitchFamily="34" charset="0"/>
              </a:rPr>
              <a:t>or very high operational savings. RF tuning will be a challenge.</a:t>
            </a:r>
            <a:endParaRPr lang="en-US" sz="800" dirty="0">
              <a:solidFill>
                <a:srgbClr val="0F124A"/>
              </a:solidFill>
              <a:latin typeface="Verdana" panose="020B0604030504040204" pitchFamily="34" charset="0"/>
              <a:ea typeface="Verdana" panose="020B0604030504040204" pitchFamily="34" charset="0"/>
            </a:endParaRPr>
          </a:p>
        </p:txBody>
      </p:sp>
      <p:pic>
        <p:nvPicPr>
          <p:cNvPr id="199" name="Picture 198"/>
          <p:cNvPicPr>
            <a:picLocks noChangeAspect="1"/>
          </p:cNvPicPr>
          <p:nvPr/>
        </p:nvPicPr>
        <p:blipFill>
          <a:blip r:embed="rId3"/>
          <a:stretch>
            <a:fillRect/>
          </a:stretch>
        </p:blipFill>
        <p:spPr>
          <a:xfrm>
            <a:off x="2025174" y="1660146"/>
            <a:ext cx="541878" cy="293690"/>
          </a:xfrm>
          <a:prstGeom prst="rect">
            <a:avLst/>
          </a:prstGeom>
        </p:spPr>
      </p:pic>
      <p:pic>
        <p:nvPicPr>
          <p:cNvPr id="200" name="Picture 199"/>
          <p:cNvPicPr>
            <a:picLocks noChangeAspect="1"/>
          </p:cNvPicPr>
          <p:nvPr/>
        </p:nvPicPr>
        <p:blipFill>
          <a:blip r:embed="rId4"/>
          <a:stretch>
            <a:fillRect/>
          </a:stretch>
        </p:blipFill>
        <p:spPr>
          <a:xfrm>
            <a:off x="2825908" y="1660766"/>
            <a:ext cx="579474" cy="299894"/>
          </a:xfrm>
          <a:prstGeom prst="rect">
            <a:avLst/>
          </a:prstGeom>
        </p:spPr>
      </p:pic>
      <p:pic>
        <p:nvPicPr>
          <p:cNvPr id="201" name="Picture 200"/>
          <p:cNvPicPr>
            <a:picLocks noChangeAspect="1"/>
          </p:cNvPicPr>
          <p:nvPr/>
        </p:nvPicPr>
        <p:blipFill>
          <a:blip r:embed="rId4"/>
          <a:stretch>
            <a:fillRect/>
          </a:stretch>
        </p:blipFill>
        <p:spPr>
          <a:xfrm>
            <a:off x="3592457" y="1663041"/>
            <a:ext cx="579474" cy="299894"/>
          </a:xfrm>
          <a:prstGeom prst="rect">
            <a:avLst/>
          </a:prstGeom>
        </p:spPr>
      </p:pic>
      <p:pic>
        <p:nvPicPr>
          <p:cNvPr id="202" name="Picture 201"/>
          <p:cNvPicPr>
            <a:picLocks noChangeAspect="1"/>
          </p:cNvPicPr>
          <p:nvPr/>
        </p:nvPicPr>
        <p:blipFill>
          <a:blip r:embed="rId5"/>
          <a:stretch>
            <a:fillRect/>
          </a:stretch>
        </p:blipFill>
        <p:spPr>
          <a:xfrm>
            <a:off x="4397027" y="1710947"/>
            <a:ext cx="623706" cy="190824"/>
          </a:xfrm>
          <a:prstGeom prst="rect">
            <a:avLst/>
          </a:prstGeom>
        </p:spPr>
      </p:pic>
      <p:pic>
        <p:nvPicPr>
          <p:cNvPr id="203" name="Picture 202"/>
          <p:cNvPicPr>
            <a:picLocks noChangeAspect="1"/>
          </p:cNvPicPr>
          <p:nvPr/>
        </p:nvPicPr>
        <p:blipFill>
          <a:blip r:embed="rId5"/>
          <a:stretch>
            <a:fillRect/>
          </a:stretch>
        </p:blipFill>
        <p:spPr>
          <a:xfrm>
            <a:off x="5224991" y="1699574"/>
            <a:ext cx="623706" cy="190824"/>
          </a:xfrm>
          <a:prstGeom prst="rect">
            <a:avLst/>
          </a:prstGeom>
        </p:spPr>
      </p:pic>
      <p:sp>
        <p:nvSpPr>
          <p:cNvPr id="204" name="TextBox 203">
            <a:extLst>
              <a:ext uri="{FF2B5EF4-FFF2-40B4-BE49-F238E27FC236}">
                <a16:creationId xmlns:a16="http://schemas.microsoft.com/office/drawing/2014/main" id="{51036EB8-6531-4024-B522-C5B0CBD9CB88}"/>
              </a:ext>
            </a:extLst>
          </p:cNvPr>
          <p:cNvSpPr txBox="1"/>
          <p:nvPr/>
        </p:nvSpPr>
        <p:spPr>
          <a:xfrm>
            <a:off x="2080267" y="1925085"/>
            <a:ext cx="439224" cy="107722"/>
          </a:xfrm>
          <a:prstGeom prst="rect">
            <a:avLst/>
          </a:prstGeom>
          <a:noFill/>
        </p:spPr>
        <p:txBody>
          <a:bodyPr wrap="none" lIns="0" tIns="0" rIns="0" bIns="0" rtlCol="0" anchor="ctr">
            <a:spAutoFit/>
          </a:bodyPr>
          <a:lstStyle/>
          <a:p>
            <a:pPr algn="ctr" defTabSz="685727"/>
            <a:r>
              <a:rPr lang="en-US" sz="700" b="1" dirty="0" smtClean="0">
                <a:solidFill>
                  <a:srgbClr val="FF4A29">
                    <a:lumMod val="75000"/>
                  </a:srgbClr>
                </a:solidFill>
                <a:latin typeface="Verdana" panose="020B0604030504040204" pitchFamily="34" charset="0"/>
                <a:ea typeface="Verdana" panose="020B0604030504040204" pitchFamily="34" charset="0"/>
              </a:rPr>
              <a:t>removed</a:t>
            </a:r>
            <a:endParaRPr lang="en-US" sz="700" dirty="0">
              <a:solidFill>
                <a:srgbClr val="0F124A"/>
              </a:solidFill>
              <a:latin typeface="Verdana" panose="020B0604030504040204" pitchFamily="34" charset="0"/>
              <a:ea typeface="Verdana" panose="020B0604030504040204" pitchFamily="34" charset="0"/>
            </a:endParaRPr>
          </a:p>
        </p:txBody>
      </p:sp>
      <p:pic>
        <p:nvPicPr>
          <p:cNvPr id="205" name="Picture 204"/>
          <p:cNvPicPr>
            <a:picLocks noChangeAspect="1"/>
          </p:cNvPicPr>
          <p:nvPr/>
        </p:nvPicPr>
        <p:blipFill>
          <a:blip r:embed="rId3"/>
          <a:stretch>
            <a:fillRect/>
          </a:stretch>
        </p:blipFill>
        <p:spPr>
          <a:xfrm>
            <a:off x="2041096" y="2194683"/>
            <a:ext cx="541878" cy="293690"/>
          </a:xfrm>
          <a:prstGeom prst="rect">
            <a:avLst/>
          </a:prstGeom>
        </p:spPr>
      </p:pic>
      <p:pic>
        <p:nvPicPr>
          <p:cNvPr id="206" name="Picture 205"/>
          <p:cNvPicPr>
            <a:picLocks noChangeAspect="1"/>
          </p:cNvPicPr>
          <p:nvPr/>
        </p:nvPicPr>
        <p:blipFill>
          <a:blip r:embed="rId4"/>
          <a:stretch>
            <a:fillRect/>
          </a:stretch>
        </p:blipFill>
        <p:spPr>
          <a:xfrm>
            <a:off x="2841830" y="2195303"/>
            <a:ext cx="579474" cy="299894"/>
          </a:xfrm>
          <a:prstGeom prst="rect">
            <a:avLst/>
          </a:prstGeom>
        </p:spPr>
      </p:pic>
      <p:pic>
        <p:nvPicPr>
          <p:cNvPr id="207" name="Picture 206"/>
          <p:cNvPicPr>
            <a:picLocks noChangeAspect="1"/>
          </p:cNvPicPr>
          <p:nvPr/>
        </p:nvPicPr>
        <p:blipFill>
          <a:blip r:embed="rId4"/>
          <a:stretch>
            <a:fillRect/>
          </a:stretch>
        </p:blipFill>
        <p:spPr>
          <a:xfrm>
            <a:off x="3608379" y="2197578"/>
            <a:ext cx="579474" cy="299894"/>
          </a:xfrm>
          <a:prstGeom prst="rect">
            <a:avLst/>
          </a:prstGeom>
        </p:spPr>
      </p:pic>
      <p:pic>
        <p:nvPicPr>
          <p:cNvPr id="208" name="Picture 207"/>
          <p:cNvPicPr>
            <a:picLocks noChangeAspect="1"/>
          </p:cNvPicPr>
          <p:nvPr/>
        </p:nvPicPr>
        <p:blipFill>
          <a:blip r:embed="rId5"/>
          <a:stretch>
            <a:fillRect/>
          </a:stretch>
        </p:blipFill>
        <p:spPr>
          <a:xfrm>
            <a:off x="4412949" y="2245484"/>
            <a:ext cx="623706" cy="190824"/>
          </a:xfrm>
          <a:prstGeom prst="rect">
            <a:avLst/>
          </a:prstGeom>
        </p:spPr>
      </p:pic>
      <p:pic>
        <p:nvPicPr>
          <p:cNvPr id="209" name="Picture 208"/>
          <p:cNvPicPr>
            <a:picLocks noChangeAspect="1"/>
          </p:cNvPicPr>
          <p:nvPr/>
        </p:nvPicPr>
        <p:blipFill>
          <a:blip r:embed="rId5"/>
          <a:stretch>
            <a:fillRect/>
          </a:stretch>
        </p:blipFill>
        <p:spPr>
          <a:xfrm>
            <a:off x="5240913" y="2234111"/>
            <a:ext cx="623706" cy="190824"/>
          </a:xfrm>
          <a:prstGeom prst="rect">
            <a:avLst/>
          </a:prstGeom>
        </p:spPr>
      </p:pic>
      <p:sp>
        <p:nvSpPr>
          <p:cNvPr id="210" name="TextBox 209">
            <a:extLst>
              <a:ext uri="{FF2B5EF4-FFF2-40B4-BE49-F238E27FC236}">
                <a16:creationId xmlns:a16="http://schemas.microsoft.com/office/drawing/2014/main" id="{51036EB8-6531-4024-B522-C5B0CBD9CB88}"/>
              </a:ext>
            </a:extLst>
          </p:cNvPr>
          <p:cNvSpPr txBox="1"/>
          <p:nvPr/>
        </p:nvSpPr>
        <p:spPr>
          <a:xfrm>
            <a:off x="2096189" y="2459622"/>
            <a:ext cx="439224" cy="107722"/>
          </a:xfrm>
          <a:prstGeom prst="rect">
            <a:avLst/>
          </a:prstGeom>
          <a:noFill/>
        </p:spPr>
        <p:txBody>
          <a:bodyPr wrap="none" lIns="0" tIns="0" rIns="0" bIns="0" rtlCol="0" anchor="ctr">
            <a:spAutoFit/>
          </a:bodyPr>
          <a:lstStyle/>
          <a:p>
            <a:pPr algn="ctr" defTabSz="685727"/>
            <a:r>
              <a:rPr lang="en-US" sz="700" b="1" dirty="0" smtClean="0">
                <a:solidFill>
                  <a:srgbClr val="FF4A29">
                    <a:lumMod val="75000"/>
                  </a:srgbClr>
                </a:solidFill>
                <a:latin typeface="Verdana" panose="020B0604030504040204" pitchFamily="34" charset="0"/>
                <a:ea typeface="Verdana" panose="020B0604030504040204" pitchFamily="34" charset="0"/>
              </a:rPr>
              <a:t>removed</a:t>
            </a:r>
            <a:endParaRPr lang="en-US" sz="700" dirty="0">
              <a:solidFill>
                <a:srgbClr val="0F124A"/>
              </a:solidFill>
              <a:latin typeface="Verdana" panose="020B0604030504040204" pitchFamily="34" charset="0"/>
              <a:ea typeface="Verdana" panose="020B0604030504040204" pitchFamily="34" charset="0"/>
            </a:endParaRPr>
          </a:p>
        </p:txBody>
      </p:sp>
      <p:sp>
        <p:nvSpPr>
          <p:cNvPr id="211" name="TextBox 210">
            <a:extLst>
              <a:ext uri="{FF2B5EF4-FFF2-40B4-BE49-F238E27FC236}">
                <a16:creationId xmlns:a16="http://schemas.microsoft.com/office/drawing/2014/main" id="{51036EB8-6531-4024-B522-C5B0CBD9CB88}"/>
              </a:ext>
            </a:extLst>
          </p:cNvPr>
          <p:cNvSpPr txBox="1"/>
          <p:nvPr/>
        </p:nvSpPr>
        <p:spPr>
          <a:xfrm>
            <a:off x="3661133" y="2461896"/>
            <a:ext cx="439224" cy="107722"/>
          </a:xfrm>
          <a:prstGeom prst="rect">
            <a:avLst/>
          </a:prstGeom>
          <a:noFill/>
        </p:spPr>
        <p:txBody>
          <a:bodyPr wrap="none" lIns="0" tIns="0" rIns="0" bIns="0" rtlCol="0" anchor="ctr">
            <a:spAutoFit/>
          </a:bodyPr>
          <a:lstStyle/>
          <a:p>
            <a:pPr algn="ctr" defTabSz="685727"/>
            <a:r>
              <a:rPr lang="en-US" sz="700" b="1" dirty="0" smtClean="0">
                <a:solidFill>
                  <a:srgbClr val="FF4A29">
                    <a:lumMod val="75000"/>
                  </a:srgbClr>
                </a:solidFill>
                <a:latin typeface="Verdana" panose="020B0604030504040204" pitchFamily="34" charset="0"/>
                <a:ea typeface="Verdana" panose="020B0604030504040204" pitchFamily="34" charset="0"/>
              </a:rPr>
              <a:t>removed</a:t>
            </a:r>
            <a:endParaRPr lang="en-US" sz="700" dirty="0">
              <a:solidFill>
                <a:srgbClr val="0F124A"/>
              </a:solidFill>
              <a:latin typeface="Verdana" panose="020B0604030504040204" pitchFamily="34" charset="0"/>
              <a:ea typeface="Verdana" panose="020B0604030504040204" pitchFamily="34" charset="0"/>
            </a:endParaRPr>
          </a:p>
        </p:txBody>
      </p:sp>
      <p:pic>
        <p:nvPicPr>
          <p:cNvPr id="212" name="Picture 211"/>
          <p:cNvPicPr>
            <a:picLocks noChangeAspect="1"/>
          </p:cNvPicPr>
          <p:nvPr/>
        </p:nvPicPr>
        <p:blipFill rotWithShape="1">
          <a:blip r:embed="rId6"/>
          <a:srcRect l="20281" t="43060" r="1476" b="39167"/>
          <a:stretch/>
        </p:blipFill>
        <p:spPr>
          <a:xfrm>
            <a:off x="3537563" y="2847946"/>
            <a:ext cx="696035" cy="164159"/>
          </a:xfrm>
          <a:prstGeom prst="rect">
            <a:avLst/>
          </a:prstGeom>
        </p:spPr>
      </p:pic>
      <p:pic>
        <p:nvPicPr>
          <p:cNvPr id="213" name="Picture 212"/>
          <p:cNvPicPr>
            <a:picLocks noChangeAspect="1"/>
          </p:cNvPicPr>
          <p:nvPr/>
        </p:nvPicPr>
        <p:blipFill>
          <a:blip r:embed="rId5"/>
          <a:stretch>
            <a:fillRect/>
          </a:stretch>
        </p:blipFill>
        <p:spPr>
          <a:xfrm>
            <a:off x="5256835" y="2816416"/>
            <a:ext cx="623706" cy="190824"/>
          </a:xfrm>
          <a:prstGeom prst="rect">
            <a:avLst/>
          </a:prstGeom>
        </p:spPr>
      </p:pic>
      <p:pic>
        <p:nvPicPr>
          <p:cNvPr id="214" name="Picture 213"/>
          <p:cNvPicPr>
            <a:picLocks noChangeAspect="1"/>
          </p:cNvPicPr>
          <p:nvPr/>
        </p:nvPicPr>
        <p:blipFill>
          <a:blip r:embed="rId4"/>
          <a:stretch>
            <a:fillRect/>
          </a:stretch>
        </p:blipFill>
        <p:spPr>
          <a:xfrm>
            <a:off x="2000218" y="3271201"/>
            <a:ext cx="579474" cy="299894"/>
          </a:xfrm>
          <a:prstGeom prst="rect">
            <a:avLst/>
          </a:prstGeom>
        </p:spPr>
      </p:pic>
      <p:pic>
        <p:nvPicPr>
          <p:cNvPr id="215" name="Picture 214"/>
          <p:cNvPicPr>
            <a:picLocks noChangeAspect="1"/>
          </p:cNvPicPr>
          <p:nvPr/>
        </p:nvPicPr>
        <p:blipFill>
          <a:blip r:embed="rId4"/>
          <a:stretch>
            <a:fillRect/>
          </a:stretch>
        </p:blipFill>
        <p:spPr>
          <a:xfrm>
            <a:off x="2809985" y="3275751"/>
            <a:ext cx="579474" cy="299894"/>
          </a:xfrm>
          <a:prstGeom prst="rect">
            <a:avLst/>
          </a:prstGeom>
        </p:spPr>
      </p:pic>
      <p:pic>
        <p:nvPicPr>
          <p:cNvPr id="216" name="Picture 215"/>
          <p:cNvPicPr>
            <a:picLocks noChangeAspect="1"/>
          </p:cNvPicPr>
          <p:nvPr/>
        </p:nvPicPr>
        <p:blipFill>
          <a:blip r:embed="rId4"/>
          <a:stretch>
            <a:fillRect/>
          </a:stretch>
        </p:blipFill>
        <p:spPr>
          <a:xfrm>
            <a:off x="3576534" y="3278026"/>
            <a:ext cx="579474" cy="299894"/>
          </a:xfrm>
          <a:prstGeom prst="rect">
            <a:avLst/>
          </a:prstGeom>
        </p:spPr>
      </p:pic>
      <p:pic>
        <p:nvPicPr>
          <p:cNvPr id="217" name="Picture 216"/>
          <p:cNvPicPr>
            <a:picLocks noChangeAspect="1"/>
          </p:cNvPicPr>
          <p:nvPr/>
        </p:nvPicPr>
        <p:blipFill>
          <a:blip r:embed="rId5"/>
          <a:stretch>
            <a:fillRect/>
          </a:stretch>
        </p:blipFill>
        <p:spPr>
          <a:xfrm>
            <a:off x="4381104" y="3325932"/>
            <a:ext cx="623706" cy="190824"/>
          </a:xfrm>
          <a:prstGeom prst="rect">
            <a:avLst/>
          </a:prstGeom>
        </p:spPr>
      </p:pic>
      <p:pic>
        <p:nvPicPr>
          <p:cNvPr id="218" name="Picture 217"/>
          <p:cNvPicPr>
            <a:picLocks noChangeAspect="1"/>
          </p:cNvPicPr>
          <p:nvPr/>
        </p:nvPicPr>
        <p:blipFill>
          <a:blip r:embed="rId5"/>
          <a:stretch>
            <a:fillRect/>
          </a:stretch>
        </p:blipFill>
        <p:spPr>
          <a:xfrm>
            <a:off x="5209068" y="3314559"/>
            <a:ext cx="623706" cy="190824"/>
          </a:xfrm>
          <a:prstGeom prst="rect">
            <a:avLst/>
          </a:prstGeom>
        </p:spPr>
      </p:pic>
      <p:pic>
        <p:nvPicPr>
          <p:cNvPr id="219" name="Picture 218"/>
          <p:cNvPicPr>
            <a:picLocks noChangeAspect="1"/>
          </p:cNvPicPr>
          <p:nvPr/>
        </p:nvPicPr>
        <p:blipFill>
          <a:blip r:embed="rId7"/>
          <a:stretch>
            <a:fillRect/>
          </a:stretch>
        </p:blipFill>
        <p:spPr>
          <a:xfrm>
            <a:off x="4360405" y="4342373"/>
            <a:ext cx="614504" cy="175067"/>
          </a:xfrm>
          <a:prstGeom prst="rect">
            <a:avLst/>
          </a:prstGeom>
        </p:spPr>
      </p:pic>
      <p:pic>
        <p:nvPicPr>
          <p:cNvPr id="220" name="Picture 219"/>
          <p:cNvPicPr>
            <a:picLocks noChangeAspect="1"/>
          </p:cNvPicPr>
          <p:nvPr/>
        </p:nvPicPr>
        <p:blipFill>
          <a:blip r:embed="rId7"/>
          <a:stretch>
            <a:fillRect/>
          </a:stretch>
        </p:blipFill>
        <p:spPr>
          <a:xfrm>
            <a:off x="5215664" y="4351471"/>
            <a:ext cx="614504" cy="175067"/>
          </a:xfrm>
          <a:prstGeom prst="rect">
            <a:avLst/>
          </a:prstGeom>
        </p:spPr>
      </p:pic>
      <p:pic>
        <p:nvPicPr>
          <p:cNvPr id="221" name="Picture 220"/>
          <p:cNvPicPr>
            <a:picLocks noChangeAspect="1"/>
          </p:cNvPicPr>
          <p:nvPr/>
        </p:nvPicPr>
        <p:blipFill>
          <a:blip r:embed="rId4"/>
          <a:stretch>
            <a:fillRect/>
          </a:stretch>
        </p:blipFill>
        <p:spPr>
          <a:xfrm>
            <a:off x="2782359" y="4290336"/>
            <a:ext cx="579474" cy="299894"/>
          </a:xfrm>
          <a:prstGeom prst="rect">
            <a:avLst/>
          </a:prstGeom>
        </p:spPr>
      </p:pic>
      <p:pic>
        <p:nvPicPr>
          <p:cNvPr id="222" name="Picture 221"/>
          <p:cNvPicPr>
            <a:picLocks noChangeAspect="1"/>
          </p:cNvPicPr>
          <p:nvPr/>
        </p:nvPicPr>
        <p:blipFill>
          <a:blip r:embed="rId4"/>
          <a:stretch>
            <a:fillRect/>
          </a:stretch>
        </p:blipFill>
        <p:spPr>
          <a:xfrm>
            <a:off x="3548908" y="4292611"/>
            <a:ext cx="579474" cy="299894"/>
          </a:xfrm>
          <a:prstGeom prst="rect">
            <a:avLst/>
          </a:prstGeom>
        </p:spPr>
      </p:pic>
      <p:pic>
        <p:nvPicPr>
          <p:cNvPr id="223" name="Picture 222"/>
          <p:cNvPicPr>
            <a:picLocks noChangeAspect="1"/>
          </p:cNvPicPr>
          <p:nvPr/>
        </p:nvPicPr>
        <p:blipFill>
          <a:blip r:embed="rId4"/>
          <a:stretch>
            <a:fillRect/>
          </a:stretch>
        </p:blipFill>
        <p:spPr>
          <a:xfrm>
            <a:off x="1977142" y="4290334"/>
            <a:ext cx="579474" cy="299894"/>
          </a:xfrm>
          <a:prstGeom prst="rect">
            <a:avLst/>
          </a:prstGeom>
        </p:spPr>
      </p:pic>
      <p:pic>
        <p:nvPicPr>
          <p:cNvPr id="224" name="Picture 223"/>
          <p:cNvPicPr>
            <a:picLocks noChangeAspect="1"/>
          </p:cNvPicPr>
          <p:nvPr/>
        </p:nvPicPr>
        <p:blipFill>
          <a:blip r:embed="rId8"/>
          <a:stretch>
            <a:fillRect/>
          </a:stretch>
        </p:blipFill>
        <p:spPr>
          <a:xfrm>
            <a:off x="4350239" y="4874557"/>
            <a:ext cx="638115" cy="191069"/>
          </a:xfrm>
          <a:prstGeom prst="rect">
            <a:avLst/>
          </a:prstGeom>
        </p:spPr>
      </p:pic>
      <p:pic>
        <p:nvPicPr>
          <p:cNvPr id="225" name="Picture 224"/>
          <p:cNvPicPr>
            <a:picLocks noChangeAspect="1"/>
          </p:cNvPicPr>
          <p:nvPr/>
        </p:nvPicPr>
        <p:blipFill>
          <a:blip r:embed="rId8"/>
          <a:stretch>
            <a:fillRect/>
          </a:stretch>
        </p:blipFill>
        <p:spPr>
          <a:xfrm>
            <a:off x="5232794" y="4883656"/>
            <a:ext cx="638115" cy="191069"/>
          </a:xfrm>
          <a:prstGeom prst="rect">
            <a:avLst/>
          </a:prstGeom>
        </p:spPr>
      </p:pic>
      <p:pic>
        <p:nvPicPr>
          <p:cNvPr id="226" name="Picture 225"/>
          <p:cNvPicPr>
            <a:picLocks noChangeAspect="1"/>
          </p:cNvPicPr>
          <p:nvPr/>
        </p:nvPicPr>
        <p:blipFill>
          <a:blip r:embed="rId4"/>
          <a:stretch>
            <a:fillRect/>
          </a:stretch>
        </p:blipFill>
        <p:spPr>
          <a:xfrm>
            <a:off x="2777809" y="4824873"/>
            <a:ext cx="579474" cy="299894"/>
          </a:xfrm>
          <a:prstGeom prst="rect">
            <a:avLst/>
          </a:prstGeom>
        </p:spPr>
      </p:pic>
      <p:pic>
        <p:nvPicPr>
          <p:cNvPr id="227" name="Picture 226"/>
          <p:cNvPicPr>
            <a:picLocks noChangeAspect="1"/>
          </p:cNvPicPr>
          <p:nvPr/>
        </p:nvPicPr>
        <p:blipFill>
          <a:blip r:embed="rId4"/>
          <a:stretch>
            <a:fillRect/>
          </a:stretch>
        </p:blipFill>
        <p:spPr>
          <a:xfrm>
            <a:off x="3544358" y="4827148"/>
            <a:ext cx="579474" cy="299894"/>
          </a:xfrm>
          <a:prstGeom prst="rect">
            <a:avLst/>
          </a:prstGeom>
        </p:spPr>
      </p:pic>
      <p:pic>
        <p:nvPicPr>
          <p:cNvPr id="228" name="Picture 227"/>
          <p:cNvPicPr>
            <a:picLocks noChangeAspect="1"/>
          </p:cNvPicPr>
          <p:nvPr/>
        </p:nvPicPr>
        <p:blipFill>
          <a:blip r:embed="rId4"/>
          <a:stretch>
            <a:fillRect/>
          </a:stretch>
        </p:blipFill>
        <p:spPr>
          <a:xfrm>
            <a:off x="1972592" y="4824871"/>
            <a:ext cx="579474" cy="299894"/>
          </a:xfrm>
          <a:prstGeom prst="rect">
            <a:avLst/>
          </a:prstGeom>
        </p:spPr>
      </p:pic>
      <p:pic>
        <p:nvPicPr>
          <p:cNvPr id="229" name="Picture 228"/>
          <p:cNvPicPr>
            <a:picLocks noChangeAspect="1"/>
          </p:cNvPicPr>
          <p:nvPr/>
        </p:nvPicPr>
        <p:blipFill>
          <a:blip r:embed="rId2"/>
          <a:stretch>
            <a:fillRect/>
          </a:stretch>
        </p:blipFill>
        <p:spPr>
          <a:xfrm>
            <a:off x="4406152" y="3869678"/>
            <a:ext cx="690284" cy="180577"/>
          </a:xfrm>
          <a:prstGeom prst="rect">
            <a:avLst/>
          </a:prstGeom>
        </p:spPr>
      </p:pic>
      <p:sp>
        <p:nvSpPr>
          <p:cNvPr id="230" name="Rounded Rectangle 78">
            <a:extLst>
              <a:ext uri="{FF2B5EF4-FFF2-40B4-BE49-F238E27FC236}">
                <a16:creationId xmlns:a16="http://schemas.microsoft.com/office/drawing/2014/main" id="{21EA2319-E031-4C24-97DB-A7C7217BBD75}"/>
              </a:ext>
              <a:ext uri="{C183D7F6-B498-43B3-948B-1728B52AA6E4}">
                <adec:decorative xmlns="" xmlns:adec="http://schemas.microsoft.com/office/drawing/2017/decorative" val="1"/>
              </a:ext>
            </a:extLst>
          </p:cNvPr>
          <p:cNvSpPr/>
          <p:nvPr/>
        </p:nvSpPr>
        <p:spPr>
          <a:xfrm>
            <a:off x="57298" y="3731508"/>
            <a:ext cx="1554480" cy="420218"/>
          </a:xfrm>
          <a:prstGeom prst="roundRect">
            <a:avLst>
              <a:gd name="adj" fmla="val 50000"/>
            </a:avLst>
          </a:prstGeom>
          <a:solidFill>
            <a:srgbClr val="0000FF">
              <a:alpha val="5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231" name="TextBox 230">
            <a:extLst>
              <a:ext uri="{FF2B5EF4-FFF2-40B4-BE49-F238E27FC236}">
                <a16:creationId xmlns:a16="http://schemas.microsoft.com/office/drawing/2014/main" id="{1F372B33-CD3D-4725-9B1E-14B86655D2C8}"/>
              </a:ext>
            </a:extLst>
          </p:cNvPr>
          <p:cNvSpPr txBox="1"/>
          <p:nvPr/>
        </p:nvSpPr>
        <p:spPr>
          <a:xfrm>
            <a:off x="205132" y="3756950"/>
            <a:ext cx="1235916" cy="369332"/>
          </a:xfrm>
          <a:prstGeom prst="rect">
            <a:avLst/>
          </a:prstGeom>
          <a:noFill/>
        </p:spPr>
        <p:txBody>
          <a:bodyPr wrap="none" lIns="0" tIns="0" rIns="0" bIns="0" rtlCol="0" anchor="ctr">
            <a:spAutoFit/>
          </a:bodyPr>
          <a:lstStyle/>
          <a:p>
            <a:pPr algn="ctr" defTabSz="685727"/>
            <a:r>
              <a:rPr lang="en-US" sz="1200" dirty="0">
                <a:solidFill>
                  <a:srgbClr val="FFFFFF"/>
                </a:solidFill>
                <a:latin typeface="Verdana" panose="020B0604030504040204" pitchFamily="34" charset="0"/>
                <a:ea typeface="Verdana" panose="020B0604030504040204" pitchFamily="34" charset="0"/>
              </a:rPr>
              <a:t>Z with 2-cell</a:t>
            </a:r>
            <a:endParaRPr lang="en-US" sz="1200" dirty="0" smtClean="0">
              <a:solidFill>
                <a:srgbClr val="FFFFFF"/>
              </a:solidFill>
              <a:latin typeface="Verdana" panose="020B0604030504040204" pitchFamily="34" charset="0"/>
              <a:ea typeface="Verdana" panose="020B0604030504040204" pitchFamily="34" charset="0"/>
            </a:endParaRPr>
          </a:p>
          <a:p>
            <a:pPr algn="ctr" defTabSz="685727"/>
            <a:r>
              <a:rPr lang="en-US" sz="1200" dirty="0" err="1" smtClean="0">
                <a:solidFill>
                  <a:srgbClr val="FFFFFF"/>
                </a:solidFill>
                <a:latin typeface="Verdana" panose="020B0604030504040204" pitchFamily="34" charset="0"/>
                <a:ea typeface="Verdana" panose="020B0604030504040204" pitchFamily="34" charset="0"/>
              </a:rPr>
              <a:t>ttbar</a:t>
            </a:r>
            <a:r>
              <a:rPr lang="en-US" sz="1200" dirty="0" smtClean="0">
                <a:solidFill>
                  <a:srgbClr val="FFFFFF"/>
                </a:solidFill>
                <a:latin typeface="Verdana" panose="020B0604030504040204" pitchFamily="34" charset="0"/>
                <a:ea typeface="Verdana" panose="020B0604030504040204" pitchFamily="34" charset="0"/>
              </a:rPr>
              <a:t> with 6-cell</a:t>
            </a:r>
            <a:endParaRPr lang="en-US" sz="1200" dirty="0">
              <a:solidFill>
                <a:srgbClr val="FFFFFF"/>
              </a:solidFill>
              <a:latin typeface="Verdana" panose="020B0604030504040204" pitchFamily="34" charset="0"/>
              <a:ea typeface="Verdana" panose="020B0604030504040204" pitchFamily="34" charset="0"/>
            </a:endParaRPr>
          </a:p>
        </p:txBody>
      </p:sp>
      <p:sp>
        <p:nvSpPr>
          <p:cNvPr id="232" name="Rounded Rectangle 83">
            <a:extLst>
              <a:ext uri="{FF2B5EF4-FFF2-40B4-BE49-F238E27FC236}">
                <a16:creationId xmlns:a16="http://schemas.microsoft.com/office/drawing/2014/main" id="{F7DE142E-1626-441F-BA29-B405D6AA972F}"/>
              </a:ext>
              <a:ext uri="{C183D7F6-B498-43B3-948B-1728B52AA6E4}">
                <adec:decorative xmlns="" xmlns:adec="http://schemas.microsoft.com/office/drawing/2017/decorative" val="1"/>
              </a:ext>
            </a:extLst>
          </p:cNvPr>
          <p:cNvSpPr/>
          <p:nvPr/>
        </p:nvSpPr>
        <p:spPr>
          <a:xfrm>
            <a:off x="6221569" y="3745156"/>
            <a:ext cx="2834640" cy="420218"/>
          </a:xfrm>
          <a:prstGeom prst="roundRect">
            <a:avLst>
              <a:gd name="adj" fmla="val 50000"/>
            </a:avLst>
          </a:prstGeom>
          <a:solidFill>
            <a:srgbClr val="0000FF">
              <a:lumMod val="40000"/>
              <a:lumOff val="60000"/>
              <a:alpha val="2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233" name="TextBox 232">
            <a:extLst>
              <a:ext uri="{FF2B5EF4-FFF2-40B4-BE49-F238E27FC236}">
                <a16:creationId xmlns:a16="http://schemas.microsoft.com/office/drawing/2014/main" id="{51036EB8-6531-4024-B522-C5B0CBD9CB88}"/>
              </a:ext>
            </a:extLst>
          </p:cNvPr>
          <p:cNvSpPr txBox="1"/>
          <p:nvPr/>
        </p:nvSpPr>
        <p:spPr>
          <a:xfrm>
            <a:off x="6398959" y="3841191"/>
            <a:ext cx="2613547" cy="246221"/>
          </a:xfrm>
          <a:prstGeom prst="rect">
            <a:avLst/>
          </a:prstGeom>
          <a:noFill/>
        </p:spPr>
        <p:txBody>
          <a:bodyPr wrap="square" lIns="0" tIns="0" rIns="0" bIns="0" rtlCol="0" anchor="ctr">
            <a:spAutoFit/>
          </a:bodyPr>
          <a:lstStyle/>
          <a:p>
            <a:pPr defTabSz="685727"/>
            <a:r>
              <a:rPr lang="en-US" sz="800" dirty="0" smtClean="0">
                <a:solidFill>
                  <a:srgbClr val="0F124A"/>
                </a:solidFill>
                <a:latin typeface="Verdana" panose="020B0604030504040204" pitchFamily="34" charset="0"/>
                <a:ea typeface="Verdana" panose="020B0604030504040204" pitchFamily="34" charset="0"/>
              </a:rPr>
              <a:t>6-cell (or more) at 800 MHz allowing a reduction of the number of cavities - </a:t>
            </a:r>
            <a:r>
              <a:rPr lang="en-US" sz="800" dirty="0" smtClean="0">
                <a:solidFill>
                  <a:srgbClr val="40C245"/>
                </a:solidFill>
                <a:latin typeface="Verdana" panose="020B0604030504040204" pitchFamily="34" charset="0"/>
                <a:ea typeface="Verdana" panose="020B0604030504040204" pitchFamily="34" charset="0"/>
              </a:rPr>
              <a:t>see </a:t>
            </a:r>
            <a:r>
              <a:rPr lang="en-US" sz="800" dirty="0" err="1" smtClean="0">
                <a:solidFill>
                  <a:srgbClr val="40C245"/>
                </a:solidFill>
                <a:latin typeface="Verdana" panose="020B0604030504040204" pitchFamily="34" charset="0"/>
                <a:ea typeface="Verdana" panose="020B0604030504040204" pitchFamily="34" charset="0"/>
              </a:rPr>
              <a:t>Shahnam’s</a:t>
            </a:r>
            <a:r>
              <a:rPr lang="en-US" sz="800" dirty="0" smtClean="0">
                <a:solidFill>
                  <a:srgbClr val="40C245"/>
                </a:solidFill>
                <a:latin typeface="Verdana" panose="020B0604030504040204" pitchFamily="34" charset="0"/>
                <a:ea typeface="Verdana" panose="020B0604030504040204" pitchFamily="34" charset="0"/>
              </a:rPr>
              <a:t> talk</a:t>
            </a:r>
            <a:endParaRPr lang="en-US" sz="800" dirty="0">
              <a:solidFill>
                <a:srgbClr val="0F124A"/>
              </a:solidFill>
              <a:latin typeface="Verdana" panose="020B0604030504040204" pitchFamily="34" charset="0"/>
              <a:ea typeface="Verdana" panose="020B0604030504040204" pitchFamily="34" charset="0"/>
            </a:endParaRPr>
          </a:p>
        </p:txBody>
      </p:sp>
      <p:pic>
        <p:nvPicPr>
          <p:cNvPr id="234" name="Picture 233"/>
          <p:cNvPicPr>
            <a:picLocks noChangeAspect="1"/>
          </p:cNvPicPr>
          <p:nvPr/>
        </p:nvPicPr>
        <p:blipFill>
          <a:blip r:embed="rId4"/>
          <a:stretch>
            <a:fillRect/>
          </a:stretch>
        </p:blipFill>
        <p:spPr>
          <a:xfrm>
            <a:off x="2773394" y="3797277"/>
            <a:ext cx="579474" cy="299894"/>
          </a:xfrm>
          <a:prstGeom prst="rect">
            <a:avLst/>
          </a:prstGeom>
        </p:spPr>
      </p:pic>
      <p:pic>
        <p:nvPicPr>
          <p:cNvPr id="235" name="Picture 234"/>
          <p:cNvPicPr>
            <a:picLocks noChangeAspect="1"/>
          </p:cNvPicPr>
          <p:nvPr/>
        </p:nvPicPr>
        <p:blipFill>
          <a:blip r:embed="rId4"/>
          <a:stretch>
            <a:fillRect/>
          </a:stretch>
        </p:blipFill>
        <p:spPr>
          <a:xfrm>
            <a:off x="3539943" y="3799552"/>
            <a:ext cx="579474" cy="299894"/>
          </a:xfrm>
          <a:prstGeom prst="rect">
            <a:avLst/>
          </a:prstGeom>
        </p:spPr>
      </p:pic>
      <p:pic>
        <p:nvPicPr>
          <p:cNvPr id="236" name="Picture 235"/>
          <p:cNvPicPr>
            <a:picLocks noChangeAspect="1"/>
          </p:cNvPicPr>
          <p:nvPr/>
        </p:nvPicPr>
        <p:blipFill>
          <a:blip r:embed="rId4"/>
          <a:stretch>
            <a:fillRect/>
          </a:stretch>
        </p:blipFill>
        <p:spPr>
          <a:xfrm>
            <a:off x="1968177" y="3797275"/>
            <a:ext cx="579474" cy="299894"/>
          </a:xfrm>
          <a:prstGeom prst="rect">
            <a:avLst/>
          </a:prstGeom>
        </p:spPr>
      </p:pic>
      <p:sp>
        <p:nvSpPr>
          <p:cNvPr id="237" name="Rounded Rectangle 81">
            <a:extLst>
              <a:ext uri="{FF2B5EF4-FFF2-40B4-BE49-F238E27FC236}">
                <a16:creationId xmlns:a16="http://schemas.microsoft.com/office/drawing/2014/main" id="{30900DD1-10D4-4CC5-8A1B-5E61D6A8726F}"/>
              </a:ext>
              <a:ext uri="{C183D7F6-B498-43B3-948B-1728B52AA6E4}">
                <adec:decorative xmlns="" xmlns:adec="http://schemas.microsoft.com/office/drawing/2017/decorative" val="1"/>
              </a:ext>
            </a:extLst>
          </p:cNvPr>
          <p:cNvSpPr/>
          <p:nvPr/>
        </p:nvSpPr>
        <p:spPr>
          <a:xfrm>
            <a:off x="1735143" y="1603041"/>
            <a:ext cx="4389120" cy="420218"/>
          </a:xfrm>
          <a:prstGeom prst="roundRect">
            <a:avLst>
              <a:gd name="adj" fmla="val 50000"/>
            </a:avLst>
          </a:prstGeom>
          <a:solidFill>
            <a:srgbClr val="0000FF">
              <a:lumMod val="40000"/>
              <a:lumOff val="60000"/>
              <a:alpha val="2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238" name="Rounded Rectangle 82">
            <a:extLst>
              <a:ext uri="{FF2B5EF4-FFF2-40B4-BE49-F238E27FC236}">
                <a16:creationId xmlns:a16="http://schemas.microsoft.com/office/drawing/2014/main" id="{29849218-BC89-48A6-9FC5-DB736B4F5E8A}"/>
              </a:ext>
              <a:ext uri="{C183D7F6-B498-43B3-948B-1728B52AA6E4}">
                <adec:decorative xmlns="" xmlns:adec="http://schemas.microsoft.com/office/drawing/2017/decorative" val="1"/>
              </a:ext>
            </a:extLst>
          </p:cNvPr>
          <p:cNvSpPr/>
          <p:nvPr/>
        </p:nvSpPr>
        <p:spPr>
          <a:xfrm>
            <a:off x="1733252" y="2693961"/>
            <a:ext cx="4389120" cy="420218"/>
          </a:xfrm>
          <a:prstGeom prst="roundRect">
            <a:avLst>
              <a:gd name="adj" fmla="val 50000"/>
            </a:avLst>
          </a:prstGeom>
          <a:solidFill>
            <a:srgbClr val="0000FF">
              <a:lumMod val="40000"/>
              <a:lumOff val="60000"/>
              <a:alpha val="2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239" name="Rounded Rectangle 83">
            <a:extLst>
              <a:ext uri="{FF2B5EF4-FFF2-40B4-BE49-F238E27FC236}">
                <a16:creationId xmlns:a16="http://schemas.microsoft.com/office/drawing/2014/main" id="{F7DE142E-1626-441F-BA29-B405D6AA972F}"/>
              </a:ext>
              <a:ext uri="{C183D7F6-B498-43B3-948B-1728B52AA6E4}">
                <adec:decorative xmlns="" xmlns:adec="http://schemas.microsoft.com/office/drawing/2017/decorative" val="1"/>
              </a:ext>
            </a:extLst>
          </p:cNvPr>
          <p:cNvSpPr/>
          <p:nvPr/>
        </p:nvSpPr>
        <p:spPr>
          <a:xfrm>
            <a:off x="1734340" y="2132429"/>
            <a:ext cx="4389120" cy="420218"/>
          </a:xfrm>
          <a:prstGeom prst="roundRect">
            <a:avLst>
              <a:gd name="adj" fmla="val 50000"/>
            </a:avLst>
          </a:prstGeom>
          <a:solidFill>
            <a:srgbClr val="0000FF">
              <a:lumMod val="40000"/>
              <a:lumOff val="60000"/>
              <a:alpha val="2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240" name="Rounded Rectangle 84">
            <a:extLst>
              <a:ext uri="{FF2B5EF4-FFF2-40B4-BE49-F238E27FC236}">
                <a16:creationId xmlns:a16="http://schemas.microsoft.com/office/drawing/2014/main" id="{FC67798E-D16A-4A5F-81D1-7181E4454C0F}"/>
              </a:ext>
              <a:ext uri="{C183D7F6-B498-43B3-948B-1728B52AA6E4}">
                <adec:decorative xmlns="" xmlns:adec="http://schemas.microsoft.com/office/drawing/2017/decorative" val="1"/>
              </a:ext>
            </a:extLst>
          </p:cNvPr>
          <p:cNvSpPr/>
          <p:nvPr/>
        </p:nvSpPr>
        <p:spPr>
          <a:xfrm>
            <a:off x="1733252" y="3229881"/>
            <a:ext cx="4389120" cy="420218"/>
          </a:xfrm>
          <a:prstGeom prst="roundRect">
            <a:avLst>
              <a:gd name="adj" fmla="val 50000"/>
            </a:avLst>
          </a:prstGeom>
          <a:solidFill>
            <a:srgbClr val="0000FF">
              <a:lumMod val="40000"/>
              <a:lumOff val="60000"/>
              <a:alpha val="2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241" name="Rounded Rectangle 83">
            <a:extLst>
              <a:ext uri="{FF2B5EF4-FFF2-40B4-BE49-F238E27FC236}">
                <a16:creationId xmlns:a16="http://schemas.microsoft.com/office/drawing/2014/main" id="{F7DE142E-1626-441F-BA29-B405D6AA972F}"/>
              </a:ext>
              <a:ext uri="{C183D7F6-B498-43B3-948B-1728B52AA6E4}">
                <adec:decorative xmlns="" xmlns:adec="http://schemas.microsoft.com/office/drawing/2017/decorative" val="1"/>
              </a:ext>
            </a:extLst>
          </p:cNvPr>
          <p:cNvSpPr/>
          <p:nvPr/>
        </p:nvSpPr>
        <p:spPr>
          <a:xfrm>
            <a:off x="1722828" y="4238215"/>
            <a:ext cx="4389120" cy="420218"/>
          </a:xfrm>
          <a:prstGeom prst="roundRect">
            <a:avLst>
              <a:gd name="adj" fmla="val 50000"/>
            </a:avLst>
          </a:prstGeom>
          <a:solidFill>
            <a:srgbClr val="0000FF">
              <a:lumMod val="40000"/>
              <a:lumOff val="60000"/>
              <a:alpha val="2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242" name="Rounded Rectangle 83">
            <a:extLst>
              <a:ext uri="{FF2B5EF4-FFF2-40B4-BE49-F238E27FC236}">
                <a16:creationId xmlns:a16="http://schemas.microsoft.com/office/drawing/2014/main" id="{F7DE142E-1626-441F-BA29-B405D6AA972F}"/>
              </a:ext>
              <a:ext uri="{C183D7F6-B498-43B3-948B-1728B52AA6E4}">
                <adec:decorative xmlns="" xmlns:adec="http://schemas.microsoft.com/office/drawing/2017/decorative" val="1"/>
              </a:ext>
            </a:extLst>
          </p:cNvPr>
          <p:cNvSpPr/>
          <p:nvPr/>
        </p:nvSpPr>
        <p:spPr>
          <a:xfrm>
            <a:off x="1740539" y="4759105"/>
            <a:ext cx="4389120" cy="420218"/>
          </a:xfrm>
          <a:prstGeom prst="roundRect">
            <a:avLst>
              <a:gd name="adj" fmla="val 50000"/>
            </a:avLst>
          </a:prstGeom>
          <a:solidFill>
            <a:srgbClr val="0000FF">
              <a:lumMod val="40000"/>
              <a:lumOff val="60000"/>
              <a:alpha val="2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243" name="Rounded Rectangle 83">
            <a:extLst>
              <a:ext uri="{FF2B5EF4-FFF2-40B4-BE49-F238E27FC236}">
                <a16:creationId xmlns:a16="http://schemas.microsoft.com/office/drawing/2014/main" id="{F7DE142E-1626-441F-BA29-B405D6AA972F}"/>
              </a:ext>
              <a:ext uri="{C183D7F6-B498-43B3-948B-1728B52AA6E4}">
                <adec:decorative xmlns="" xmlns:adec="http://schemas.microsoft.com/office/drawing/2017/decorative" val="1"/>
              </a:ext>
            </a:extLst>
          </p:cNvPr>
          <p:cNvSpPr/>
          <p:nvPr/>
        </p:nvSpPr>
        <p:spPr>
          <a:xfrm>
            <a:off x="1673523" y="3745156"/>
            <a:ext cx="4389120" cy="420218"/>
          </a:xfrm>
          <a:prstGeom prst="roundRect">
            <a:avLst>
              <a:gd name="adj" fmla="val 50000"/>
            </a:avLst>
          </a:prstGeom>
          <a:solidFill>
            <a:srgbClr val="0000FF">
              <a:lumMod val="40000"/>
              <a:lumOff val="60000"/>
              <a:alpha val="25000"/>
            </a:srgbClr>
          </a:solidFill>
          <a:ln w="9525" cap="flat" cmpd="sng" algn="ctr">
            <a:noFill/>
            <a:prstDash val="solid"/>
            <a:miter lim="800000"/>
          </a:ln>
          <a:effectLst/>
        </p:spPr>
        <p:txBody>
          <a:bodyPr rtlCol="0" anchor="ctr"/>
          <a:lstStyle/>
          <a:p>
            <a:pPr marL="0" marR="0" lvl="0" indent="0" algn="ctr" defTabSz="685727"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244" name="TextBox 243">
            <a:extLst>
              <a:ext uri="{FF2B5EF4-FFF2-40B4-BE49-F238E27FC236}">
                <a16:creationId xmlns:a16="http://schemas.microsoft.com/office/drawing/2014/main" id="{51036EB8-6531-4024-B522-C5B0CBD9CB88}"/>
              </a:ext>
            </a:extLst>
          </p:cNvPr>
          <p:cNvSpPr txBox="1"/>
          <p:nvPr/>
        </p:nvSpPr>
        <p:spPr>
          <a:xfrm>
            <a:off x="5015169" y="4048339"/>
            <a:ext cx="280526" cy="107722"/>
          </a:xfrm>
          <a:prstGeom prst="rect">
            <a:avLst/>
          </a:prstGeom>
          <a:noFill/>
        </p:spPr>
        <p:txBody>
          <a:bodyPr wrap="none" lIns="0" tIns="0" rIns="0" bIns="0" rtlCol="0" anchor="ctr">
            <a:spAutoFit/>
          </a:bodyPr>
          <a:lstStyle/>
          <a:p>
            <a:pPr algn="ctr" defTabSz="685727"/>
            <a:r>
              <a:rPr lang="en-US" sz="700" b="1" dirty="0" smtClean="0">
                <a:solidFill>
                  <a:srgbClr val="0000FF">
                    <a:lumMod val="60000"/>
                    <a:lumOff val="40000"/>
                  </a:srgbClr>
                </a:solidFill>
                <a:latin typeface="Verdana" panose="020B0604030504040204" pitchFamily="34" charset="0"/>
                <a:ea typeface="Verdana" panose="020B0604030504040204" pitchFamily="34" charset="0"/>
              </a:rPr>
              <a:t>6-cell</a:t>
            </a:r>
            <a:endParaRPr lang="en-US" sz="700" dirty="0">
              <a:solidFill>
                <a:srgbClr val="0000FF">
                  <a:lumMod val="60000"/>
                  <a:lumOff val="40000"/>
                </a:srgbClr>
              </a:solidFill>
              <a:latin typeface="Verdana" panose="020B0604030504040204" pitchFamily="34" charset="0"/>
              <a:ea typeface="Verdana" panose="020B0604030504040204" pitchFamily="34" charset="0"/>
            </a:endParaRPr>
          </a:p>
        </p:txBody>
      </p:sp>
      <p:sp>
        <p:nvSpPr>
          <p:cNvPr id="245" name="TextBox 244">
            <a:extLst>
              <a:ext uri="{FF2B5EF4-FFF2-40B4-BE49-F238E27FC236}">
                <a16:creationId xmlns:a16="http://schemas.microsoft.com/office/drawing/2014/main" id="{51036EB8-6531-4024-B522-C5B0CBD9CB88}"/>
              </a:ext>
            </a:extLst>
          </p:cNvPr>
          <p:cNvSpPr txBox="1"/>
          <p:nvPr/>
        </p:nvSpPr>
        <p:spPr>
          <a:xfrm>
            <a:off x="2297197" y="3533020"/>
            <a:ext cx="1530868" cy="107722"/>
          </a:xfrm>
          <a:prstGeom prst="rect">
            <a:avLst/>
          </a:prstGeom>
          <a:noFill/>
        </p:spPr>
        <p:txBody>
          <a:bodyPr wrap="none" lIns="0" tIns="0" rIns="0" bIns="0" rtlCol="0" anchor="ctr">
            <a:spAutoFit/>
          </a:bodyPr>
          <a:lstStyle/>
          <a:p>
            <a:pPr algn="ctr" defTabSz="685727"/>
            <a:r>
              <a:rPr lang="en-US" sz="700" b="1" dirty="0" smtClean="0">
                <a:solidFill>
                  <a:srgbClr val="FF4A29">
                    <a:lumMod val="75000"/>
                  </a:srgbClr>
                </a:solidFill>
                <a:latin typeface="Verdana" panose="020B0604030504040204" pitchFamily="34" charset="0"/>
                <a:ea typeface="Verdana" panose="020B0604030504040204" pitchFamily="34" charset="0"/>
              </a:rPr>
              <a:t>Partially removed/re-installed</a:t>
            </a:r>
            <a:endParaRPr lang="en-US" sz="700" dirty="0">
              <a:solidFill>
                <a:srgbClr val="0F124A"/>
              </a:solidFill>
              <a:latin typeface="Verdana" panose="020B0604030504040204" pitchFamily="34" charset="0"/>
              <a:ea typeface="Verdana" panose="020B0604030504040204" pitchFamily="34" charset="0"/>
            </a:endParaRPr>
          </a:p>
        </p:txBody>
      </p:sp>
      <p:sp>
        <p:nvSpPr>
          <p:cNvPr id="246" name="TextBox 245">
            <a:extLst>
              <a:ext uri="{FF2B5EF4-FFF2-40B4-BE49-F238E27FC236}">
                <a16:creationId xmlns:a16="http://schemas.microsoft.com/office/drawing/2014/main" id="{51036EB8-6531-4024-B522-C5B0CBD9CB88}"/>
              </a:ext>
            </a:extLst>
          </p:cNvPr>
          <p:cNvSpPr txBox="1"/>
          <p:nvPr/>
        </p:nvSpPr>
        <p:spPr>
          <a:xfrm>
            <a:off x="2297198" y="4056853"/>
            <a:ext cx="1530868" cy="107722"/>
          </a:xfrm>
          <a:prstGeom prst="rect">
            <a:avLst/>
          </a:prstGeom>
          <a:noFill/>
        </p:spPr>
        <p:txBody>
          <a:bodyPr wrap="none" lIns="0" tIns="0" rIns="0" bIns="0" rtlCol="0" anchor="ctr">
            <a:spAutoFit/>
          </a:bodyPr>
          <a:lstStyle/>
          <a:p>
            <a:pPr algn="ctr" defTabSz="685727"/>
            <a:r>
              <a:rPr lang="en-US" sz="700" b="1" dirty="0" smtClean="0">
                <a:solidFill>
                  <a:srgbClr val="FF4A29">
                    <a:lumMod val="75000"/>
                  </a:srgbClr>
                </a:solidFill>
                <a:latin typeface="Verdana" panose="020B0604030504040204" pitchFamily="34" charset="0"/>
                <a:ea typeface="Verdana" panose="020B0604030504040204" pitchFamily="34" charset="0"/>
              </a:rPr>
              <a:t>Partially removed/re-installed</a:t>
            </a:r>
            <a:endParaRPr lang="en-US" sz="700" dirty="0">
              <a:solidFill>
                <a:srgbClr val="0F124A"/>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9116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1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1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4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6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3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3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3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3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3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3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3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4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4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8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8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8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9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219"/>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2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21"/>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222"/>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22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24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9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9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97"/>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98"/>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24"/>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225"/>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226"/>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227"/>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228"/>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P spid="172" grpId="0" animBg="1"/>
      <p:bldP spid="173" grpId="0" animBg="1"/>
      <p:bldP spid="176" grpId="0"/>
      <p:bldP spid="177" grpId="0"/>
      <p:bldP spid="178" grpId="0"/>
      <p:bldP spid="181" grpId="0" animBg="1"/>
      <p:bldP spid="182" grpId="0"/>
      <p:bldP spid="185" grpId="0" animBg="1"/>
      <p:bldP spid="186" grpId="0" animBg="1"/>
      <p:bldP spid="187" grpId="0" animBg="1"/>
      <p:bldP spid="188" grpId="0" animBg="1"/>
      <p:bldP spid="191" grpId="0"/>
      <p:bldP spid="192" grpId="0"/>
      <p:bldP spid="193" grpId="0"/>
      <p:bldP spid="194" grpId="0"/>
      <p:bldP spid="195" grpId="0" animBg="1"/>
      <p:bldP spid="196" grpId="0"/>
      <p:bldP spid="197" grpId="0" animBg="1"/>
      <p:bldP spid="198" grpId="0"/>
      <p:bldP spid="210" grpId="0"/>
      <p:bldP spid="211" grpId="0"/>
      <p:bldP spid="230" grpId="0" animBg="1"/>
      <p:bldP spid="231" grpId="0"/>
      <p:bldP spid="232" grpId="0" animBg="1"/>
      <p:bldP spid="233" grpId="0"/>
      <p:bldP spid="238" grpId="0" animBg="1"/>
      <p:bldP spid="239" grpId="0" animBg="1"/>
      <p:bldP spid="240" grpId="0" animBg="1"/>
      <p:bldP spid="241" grpId="0" animBg="1"/>
      <p:bldP spid="242" grpId="0" animBg="1"/>
      <p:bldP spid="243" grpId="0" animBg="1"/>
      <p:bldP spid="244" grpId="0"/>
      <p:bldP spid="245" grpId="0"/>
      <p:bldP spid="246" grpId="0"/>
    </p:bldLst>
  </p:timing>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JLabPowerPointMain</Template>
  <TotalTime>9745</TotalTime>
  <Words>3524</Words>
  <Application>Microsoft Office PowerPoint</Application>
  <PresentationFormat>On-screen Show (4:3)</PresentationFormat>
  <Paragraphs>609</Paragraphs>
  <Slides>25</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.PingFangSC-Regular</vt:lpstr>
      <vt:lpstr>等线</vt:lpstr>
      <vt:lpstr>PingFangSC-Regular</vt:lpstr>
      <vt:lpstr>Arial</vt:lpstr>
      <vt:lpstr>Calibri</vt:lpstr>
      <vt:lpstr>Cambria Math</vt:lpstr>
      <vt:lpstr>Symbol</vt:lpstr>
      <vt:lpstr>Times New Roman</vt:lpstr>
      <vt:lpstr>Verdana</vt:lpstr>
      <vt:lpstr>Office Theme</vt:lpstr>
      <vt:lpstr>PowerPoint Presentation</vt:lpstr>
      <vt:lpstr>Acknowledgements</vt:lpstr>
      <vt:lpstr>Outline</vt:lpstr>
      <vt:lpstr>Introduction</vt:lpstr>
      <vt:lpstr>Introduction: Challenges for the SRF Systems of the Future Colliders   </vt:lpstr>
      <vt:lpstr>FCC-ee: SRF system parameters  </vt:lpstr>
      <vt:lpstr>FCC-ee: SRF Cavity Baseline   </vt:lpstr>
      <vt:lpstr>FCC-ee: RF installation sequence baseline</vt:lpstr>
      <vt:lpstr>FCC-ee: RF installation sequence options   </vt:lpstr>
      <vt:lpstr>CEPC: SRF parameters for different operation scenarios   </vt:lpstr>
      <vt:lpstr>CEPC: RF Layout    </vt:lpstr>
      <vt:lpstr>CEPC: 650MHz 2-cell and 1.3GHz 9-cell cavities R&amp;D</vt:lpstr>
      <vt:lpstr>CEPC: 650MHz 2-cell and 1.3GHz 9-cell Cryomodule</vt:lpstr>
      <vt:lpstr>EIC: RF systems   </vt:lpstr>
      <vt:lpstr>EIC: RF Cavity Count   </vt:lpstr>
      <vt:lpstr>EIC: ESR Single Cell Cavity Requirements  </vt:lpstr>
      <vt:lpstr>EIC: 591MHz single cell cavity design  </vt:lpstr>
      <vt:lpstr>EIC: 591MHz cavity Qext tuning and FPC warm-to-cold transition   </vt:lpstr>
      <vt:lpstr>EIC: ESR 591MHz Cavity HOM Damping and Optimization   </vt:lpstr>
      <vt:lpstr>EIC: ESR BLA Development</vt:lpstr>
      <vt:lpstr>EIC: Beampipe Warm-to-Cold Transition</vt:lpstr>
      <vt:lpstr>EIC: ESR 591MHz cavity prototype fabrication</vt:lpstr>
      <vt:lpstr>EIC: FPC development</vt:lpstr>
      <vt:lpstr>EIC: 5-cell 591MHz Cavity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Jiquan Guo</dc:creator>
  <cp:lastModifiedBy>Jiquan Guo</cp:lastModifiedBy>
  <cp:revision>103</cp:revision>
  <dcterms:created xsi:type="dcterms:W3CDTF">2023-11-28T16:11:36Z</dcterms:created>
  <dcterms:modified xsi:type="dcterms:W3CDTF">2023-12-06T19:57:24Z</dcterms:modified>
</cp:coreProperties>
</file>