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490" r:id="rId3"/>
    <p:sldId id="291" r:id="rId4"/>
    <p:sldId id="514" r:id="rId5"/>
    <p:sldId id="293" r:id="rId6"/>
    <p:sldId id="491" r:id="rId7"/>
    <p:sldId id="294" r:id="rId8"/>
    <p:sldId id="296" r:id="rId9"/>
    <p:sldId id="495" r:id="rId10"/>
    <p:sldId id="297" r:id="rId11"/>
    <p:sldId id="505" r:id="rId12"/>
    <p:sldId id="301" r:id="rId13"/>
    <p:sldId id="499" r:id="rId14"/>
    <p:sldId id="303" r:id="rId15"/>
    <p:sldId id="509" r:id="rId16"/>
    <p:sldId id="1833" r:id="rId17"/>
    <p:sldId id="496" r:id="rId18"/>
    <p:sldId id="492" r:id="rId19"/>
    <p:sldId id="308" r:id="rId20"/>
    <p:sldId id="508" r:id="rId21"/>
    <p:sldId id="489" r:id="rId22"/>
    <p:sldId id="501" r:id="rId23"/>
    <p:sldId id="500" r:id="rId24"/>
    <p:sldId id="295" r:id="rId25"/>
    <p:sldId id="430" r:id="rId26"/>
    <p:sldId id="515" r:id="rId27"/>
    <p:sldId id="431" r:id="rId28"/>
    <p:sldId id="497" r:id="rId29"/>
    <p:sldId id="504" r:id="rId30"/>
    <p:sldId id="1832" r:id="rId31"/>
    <p:sldId id="507" r:id="rId32"/>
    <p:sldId id="1834" r:id="rId33"/>
    <p:sldId id="494" r:id="rId34"/>
    <p:sldId id="506" r:id="rId35"/>
    <p:sldId id="493"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F9EBF5-34F1-C907-0E25-970AE9345C35}" name="Shahnam Gorgi Zadeh" initials="SG" userId="S::shahnam.gorgi.zadeh@cern.ch::234e1fe4-9f36-4691-9190-0cbe433f6f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2" d="100"/>
          <a:sy n="112" d="100"/>
        </p:scale>
        <p:origin x="378" y="10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78AC1-74BA-484D-B272-B7093A5F7D01}"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B870D-4165-4BBB-82D5-0B9ADE2C7EBA}" type="slidenum">
              <a:rPr lang="en-US" smtClean="0"/>
              <a:t>‹#›</a:t>
            </a:fld>
            <a:endParaRPr lang="en-US"/>
          </a:p>
        </p:txBody>
      </p:sp>
    </p:spTree>
    <p:extLst>
      <p:ext uri="{BB962C8B-B14F-4D97-AF65-F5344CB8AC3E}">
        <p14:creationId xmlns:p14="http://schemas.microsoft.com/office/powerpoint/2010/main" val="279238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Review of cavity designs for FCC-</a:t>
            </a:r>
            <a:r>
              <a:rPr lang="en-GB" dirty="0" err="1"/>
              <a:t>ee</a:t>
            </a:r>
            <a:r>
              <a:rPr lang="en-GB" dirty="0"/>
              <a:t> Z, W and Higgs modes (1 cell for Z, 2 cells for W and </a:t>
            </a:r>
            <a:r>
              <a:rPr lang="en-GB" dirty="0" err="1"/>
              <a:t>higgs</a:t>
            </a:r>
            <a:r>
              <a:rPr lang="en-GB" dirty="0"/>
              <a:t>). Shape designed in a way to avoid high longitudinal impedance mode trapped in the cavity. Respective spectrums shown on the two plots. No sharp peak, especially for the single cell cavity (where current is highest). Comparison with beam stability threshold.</a:t>
            </a:r>
          </a:p>
          <a:p>
            <a:r>
              <a:rPr lang="en-GB" dirty="0"/>
              <a:t>There are trapped modes in the transverse plane. To damp them, </a:t>
            </a:r>
            <a:r>
              <a:rPr lang="en-GB" dirty="0" err="1"/>
              <a:t>Shahnam</a:t>
            </a:r>
            <a:r>
              <a:rPr lang="en-GB" dirty="0"/>
              <a:t> has used 2 hook type coaxial couplers shown here (one for each polarisation mode). Threshold are shown with SR damping (no FB). Also added two simple rather large FPC coaxial couplers shown on next slide.</a:t>
            </a:r>
          </a:p>
        </p:txBody>
      </p:sp>
      <p:sp>
        <p:nvSpPr>
          <p:cNvPr id="4" name="Footer Placeholder 3"/>
          <p:cNvSpPr>
            <a:spLocks noGrp="1"/>
          </p:cNvSpPr>
          <p:nvPr>
            <p:ph type="ftr" sz="quarter" idx="4"/>
          </p:nvPr>
        </p:nvSpPr>
        <p:spPr/>
        <p:txBody>
          <a:bodyPr/>
          <a:lstStyle/>
          <a:p>
            <a:r>
              <a:rPr lang="en-GB"/>
              <a:t>Shahnam Gorgi Zadeh | HOM loss study for the FCC-ee 400 MHz cavities</a:t>
            </a:r>
            <a:endParaRPr lang="en-US"/>
          </a:p>
        </p:txBody>
      </p:sp>
      <p:sp>
        <p:nvSpPr>
          <p:cNvPr id="5" name="Slide Number Placeholder 4"/>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262239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Review of cavity designs for FCC-</a:t>
            </a:r>
            <a:r>
              <a:rPr lang="en-GB" dirty="0" err="1"/>
              <a:t>ee</a:t>
            </a:r>
            <a:r>
              <a:rPr lang="en-GB" dirty="0"/>
              <a:t> Z, W and Higgs modes (1 cell for Z, 2 cells for W and </a:t>
            </a:r>
            <a:r>
              <a:rPr lang="en-GB" dirty="0" err="1"/>
              <a:t>higgs</a:t>
            </a:r>
            <a:r>
              <a:rPr lang="en-GB" dirty="0"/>
              <a:t>). Shape designed in a way to avoid high longitudinal impedance mode trapped in the cavity. Respective spectrums shown on the two plots. No sharp peak, especially for the single cell cavity (where current is highest). Comparison with beam stability threshold.</a:t>
            </a:r>
          </a:p>
          <a:p>
            <a:r>
              <a:rPr lang="en-GB" dirty="0"/>
              <a:t>There are trapped modes in the transverse plane. To damp them, </a:t>
            </a:r>
            <a:r>
              <a:rPr lang="en-GB" dirty="0" err="1"/>
              <a:t>Shahnam</a:t>
            </a:r>
            <a:r>
              <a:rPr lang="en-GB" dirty="0"/>
              <a:t> has used 2 hook type coaxial couplers shown here (one for each polarisation mode). Threshold are shown with SR damping (no FB). Also added two simple rather large FPC coaxial couplers shown on next slide.</a:t>
            </a:r>
          </a:p>
        </p:txBody>
      </p:sp>
      <p:sp>
        <p:nvSpPr>
          <p:cNvPr id="4" name="Footer Placeholder 3"/>
          <p:cNvSpPr>
            <a:spLocks noGrp="1"/>
          </p:cNvSpPr>
          <p:nvPr>
            <p:ph type="ftr" sz="quarter" idx="4"/>
          </p:nvPr>
        </p:nvSpPr>
        <p:spPr/>
        <p:txBody>
          <a:bodyPr/>
          <a:lstStyle/>
          <a:p>
            <a:r>
              <a:rPr lang="en-GB"/>
              <a:t>Shahnam Gorgi Zadeh | HOM loss study for the FCC-ee 400 MHz cavities</a:t>
            </a:r>
            <a:endParaRPr lang="en-US"/>
          </a:p>
        </p:txBody>
      </p:sp>
      <p:sp>
        <p:nvSpPr>
          <p:cNvPr id="5" name="Slide Number Placeholder 4"/>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1552466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F48F-5789-E6F0-0D7C-E82F95637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76B58D-FF6E-5D8F-9619-22815A865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AA788-0F3A-B114-7DBC-0FA40AA2D654}"/>
              </a:ext>
            </a:extLst>
          </p:cNvPr>
          <p:cNvSpPr>
            <a:spLocks noGrp="1"/>
          </p:cNvSpPr>
          <p:nvPr>
            <p:ph type="dt" sz="half" idx="10"/>
          </p:nvPr>
        </p:nvSpPr>
        <p:spPr/>
        <p:txBody>
          <a:bodyPr/>
          <a:lstStyle/>
          <a:p>
            <a:fld id="{AC652FC1-E6E7-4FCD-B150-16B5DDE7D92B}" type="datetime1">
              <a:rPr lang="en-US" smtClean="0"/>
              <a:t>12/6/2023</a:t>
            </a:fld>
            <a:endParaRPr lang="en-US"/>
          </a:p>
        </p:txBody>
      </p:sp>
      <p:sp>
        <p:nvSpPr>
          <p:cNvPr id="5" name="Footer Placeholder 4">
            <a:extLst>
              <a:ext uri="{FF2B5EF4-FFF2-40B4-BE49-F238E27FC236}">
                <a16:creationId xmlns:a16="http://schemas.microsoft.com/office/drawing/2014/main" id="{79443907-01DB-209F-3B02-7CA3CF683FA3}"/>
              </a:ext>
            </a:extLst>
          </p:cNvPr>
          <p:cNvSpPr>
            <a:spLocks noGrp="1"/>
          </p:cNvSpPr>
          <p:nvPr>
            <p:ph type="ftr" sz="quarter" idx="11"/>
          </p:nvPr>
        </p:nvSpPr>
        <p:spPr/>
        <p:txBody>
          <a:bodyPr/>
          <a:lstStyle/>
          <a:p>
            <a:r>
              <a:rPr lang="en-US"/>
              <a:t>TTC Meeting, FNAL 2023</a:t>
            </a:r>
          </a:p>
        </p:txBody>
      </p:sp>
      <p:sp>
        <p:nvSpPr>
          <p:cNvPr id="6" name="Slide Number Placeholder 5">
            <a:extLst>
              <a:ext uri="{FF2B5EF4-FFF2-40B4-BE49-F238E27FC236}">
                <a16:creationId xmlns:a16="http://schemas.microsoft.com/office/drawing/2014/main" id="{C000BAA2-03C9-D812-A785-42E7A89A97EC}"/>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4050906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3AC4-50F7-AAFB-548F-F5D2CCFA52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6EB6-D994-38F8-7B12-4464C8BC0F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09443-16B6-1763-04EF-82BAE6010FAF}"/>
              </a:ext>
            </a:extLst>
          </p:cNvPr>
          <p:cNvSpPr>
            <a:spLocks noGrp="1"/>
          </p:cNvSpPr>
          <p:nvPr>
            <p:ph type="dt" sz="half" idx="10"/>
          </p:nvPr>
        </p:nvSpPr>
        <p:spPr/>
        <p:txBody>
          <a:bodyPr/>
          <a:lstStyle/>
          <a:p>
            <a:fld id="{C6EE8CFD-1CEE-448E-819F-674DC46768D6}" type="datetime1">
              <a:rPr lang="en-US" smtClean="0"/>
              <a:t>12/6/2023</a:t>
            </a:fld>
            <a:endParaRPr lang="en-US"/>
          </a:p>
        </p:txBody>
      </p:sp>
      <p:sp>
        <p:nvSpPr>
          <p:cNvPr id="5" name="Footer Placeholder 4">
            <a:extLst>
              <a:ext uri="{FF2B5EF4-FFF2-40B4-BE49-F238E27FC236}">
                <a16:creationId xmlns:a16="http://schemas.microsoft.com/office/drawing/2014/main" id="{760F206D-3159-FCCB-CFD5-01CA3CC94025}"/>
              </a:ext>
            </a:extLst>
          </p:cNvPr>
          <p:cNvSpPr>
            <a:spLocks noGrp="1"/>
          </p:cNvSpPr>
          <p:nvPr>
            <p:ph type="ftr" sz="quarter" idx="11"/>
          </p:nvPr>
        </p:nvSpPr>
        <p:spPr/>
        <p:txBody>
          <a:bodyPr/>
          <a:lstStyle/>
          <a:p>
            <a:r>
              <a:rPr lang="en-US"/>
              <a:t>TTC Meeting, FNAL 2023</a:t>
            </a:r>
          </a:p>
        </p:txBody>
      </p:sp>
      <p:sp>
        <p:nvSpPr>
          <p:cNvPr id="6" name="Slide Number Placeholder 5">
            <a:extLst>
              <a:ext uri="{FF2B5EF4-FFF2-40B4-BE49-F238E27FC236}">
                <a16:creationId xmlns:a16="http://schemas.microsoft.com/office/drawing/2014/main" id="{66FD1772-9405-9621-BC30-98E792592DFF}"/>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407946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871ADC-DC58-3A15-40DD-9C403F028C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19467-F41E-35D3-C8B5-5163D20ECE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97A3F-4C18-7F41-123C-118713FB3E58}"/>
              </a:ext>
            </a:extLst>
          </p:cNvPr>
          <p:cNvSpPr>
            <a:spLocks noGrp="1"/>
          </p:cNvSpPr>
          <p:nvPr>
            <p:ph type="dt" sz="half" idx="10"/>
          </p:nvPr>
        </p:nvSpPr>
        <p:spPr/>
        <p:txBody>
          <a:bodyPr/>
          <a:lstStyle/>
          <a:p>
            <a:fld id="{FABB37A4-E3E2-42AD-9A92-0E348BC02766}" type="datetime1">
              <a:rPr lang="en-US" smtClean="0"/>
              <a:t>12/6/2023</a:t>
            </a:fld>
            <a:endParaRPr lang="en-US"/>
          </a:p>
        </p:txBody>
      </p:sp>
      <p:sp>
        <p:nvSpPr>
          <p:cNvPr id="5" name="Footer Placeholder 4">
            <a:extLst>
              <a:ext uri="{FF2B5EF4-FFF2-40B4-BE49-F238E27FC236}">
                <a16:creationId xmlns:a16="http://schemas.microsoft.com/office/drawing/2014/main" id="{9B43A19E-9CF0-DEC1-6A74-E00F37CB7E47}"/>
              </a:ext>
            </a:extLst>
          </p:cNvPr>
          <p:cNvSpPr>
            <a:spLocks noGrp="1"/>
          </p:cNvSpPr>
          <p:nvPr>
            <p:ph type="ftr" sz="quarter" idx="11"/>
          </p:nvPr>
        </p:nvSpPr>
        <p:spPr/>
        <p:txBody>
          <a:bodyPr/>
          <a:lstStyle/>
          <a:p>
            <a:r>
              <a:rPr lang="en-US"/>
              <a:t>TTC Meeting, FNAL 2023</a:t>
            </a:r>
          </a:p>
        </p:txBody>
      </p:sp>
      <p:sp>
        <p:nvSpPr>
          <p:cNvPr id="6" name="Slide Number Placeholder 5">
            <a:extLst>
              <a:ext uri="{FF2B5EF4-FFF2-40B4-BE49-F238E27FC236}">
                <a16:creationId xmlns:a16="http://schemas.microsoft.com/office/drawing/2014/main" id="{05D4289B-38AC-F548-4BF2-38C55834F671}"/>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97136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3E31B524-0BD2-4422-B28A-00D7EC05F1F3}" type="datetime1">
              <a:rPr lang="en-US" smtClean="0"/>
              <a:t>12/6/2023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TTC Meeting, FNAL 2023</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18550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C192-A2CD-188D-3D36-67D74A857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685CC-15D8-5E80-DD44-32F6CF51FC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7BD0D-F3C5-CF8A-1131-0481591099EF}"/>
              </a:ext>
            </a:extLst>
          </p:cNvPr>
          <p:cNvSpPr>
            <a:spLocks noGrp="1"/>
          </p:cNvSpPr>
          <p:nvPr>
            <p:ph type="dt" sz="half" idx="10"/>
          </p:nvPr>
        </p:nvSpPr>
        <p:spPr/>
        <p:txBody>
          <a:bodyPr/>
          <a:lstStyle/>
          <a:p>
            <a:fld id="{9E5D9763-EF78-42C6-96FD-4D10A947C582}" type="datetime1">
              <a:rPr lang="en-US" smtClean="0"/>
              <a:t>12/6/2023</a:t>
            </a:fld>
            <a:endParaRPr lang="en-US"/>
          </a:p>
        </p:txBody>
      </p:sp>
      <p:sp>
        <p:nvSpPr>
          <p:cNvPr id="5" name="Footer Placeholder 4">
            <a:extLst>
              <a:ext uri="{FF2B5EF4-FFF2-40B4-BE49-F238E27FC236}">
                <a16:creationId xmlns:a16="http://schemas.microsoft.com/office/drawing/2014/main" id="{2AC2B8F5-FCE2-4162-633D-95055BCE6FDB}"/>
              </a:ext>
            </a:extLst>
          </p:cNvPr>
          <p:cNvSpPr>
            <a:spLocks noGrp="1"/>
          </p:cNvSpPr>
          <p:nvPr>
            <p:ph type="ftr" sz="quarter" idx="11"/>
          </p:nvPr>
        </p:nvSpPr>
        <p:spPr/>
        <p:txBody>
          <a:bodyPr/>
          <a:lstStyle/>
          <a:p>
            <a:r>
              <a:rPr lang="en-US"/>
              <a:t>TTC Meeting, FNAL 2023</a:t>
            </a:r>
          </a:p>
        </p:txBody>
      </p:sp>
      <p:sp>
        <p:nvSpPr>
          <p:cNvPr id="6" name="Slide Number Placeholder 5">
            <a:extLst>
              <a:ext uri="{FF2B5EF4-FFF2-40B4-BE49-F238E27FC236}">
                <a16:creationId xmlns:a16="http://schemas.microsoft.com/office/drawing/2014/main" id="{F013BF35-0675-1432-BD16-815BDB43D004}"/>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22276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674AE-9E33-EDF9-92A2-7C1BE83EB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C599A-4A3E-9A0E-2C24-0DB43BEA94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6717C4-EA0B-D474-3172-EC9AC3BFC760}"/>
              </a:ext>
            </a:extLst>
          </p:cNvPr>
          <p:cNvSpPr>
            <a:spLocks noGrp="1"/>
          </p:cNvSpPr>
          <p:nvPr>
            <p:ph type="dt" sz="half" idx="10"/>
          </p:nvPr>
        </p:nvSpPr>
        <p:spPr/>
        <p:txBody>
          <a:bodyPr/>
          <a:lstStyle/>
          <a:p>
            <a:fld id="{68B43FC3-3B6A-4FDA-9D79-49600A247ABF}" type="datetime1">
              <a:rPr lang="en-US" smtClean="0"/>
              <a:t>12/6/2023</a:t>
            </a:fld>
            <a:endParaRPr lang="en-US"/>
          </a:p>
        </p:txBody>
      </p:sp>
      <p:sp>
        <p:nvSpPr>
          <p:cNvPr id="5" name="Footer Placeholder 4">
            <a:extLst>
              <a:ext uri="{FF2B5EF4-FFF2-40B4-BE49-F238E27FC236}">
                <a16:creationId xmlns:a16="http://schemas.microsoft.com/office/drawing/2014/main" id="{C6C20E8B-447B-33E8-C1F0-A8F8E6B3CD07}"/>
              </a:ext>
            </a:extLst>
          </p:cNvPr>
          <p:cNvSpPr>
            <a:spLocks noGrp="1"/>
          </p:cNvSpPr>
          <p:nvPr>
            <p:ph type="ftr" sz="quarter" idx="11"/>
          </p:nvPr>
        </p:nvSpPr>
        <p:spPr/>
        <p:txBody>
          <a:bodyPr/>
          <a:lstStyle/>
          <a:p>
            <a:r>
              <a:rPr lang="en-US"/>
              <a:t>TTC Meeting, FNAL 2023</a:t>
            </a:r>
          </a:p>
        </p:txBody>
      </p:sp>
      <p:sp>
        <p:nvSpPr>
          <p:cNvPr id="6" name="Slide Number Placeholder 5">
            <a:extLst>
              <a:ext uri="{FF2B5EF4-FFF2-40B4-BE49-F238E27FC236}">
                <a16:creationId xmlns:a16="http://schemas.microsoft.com/office/drawing/2014/main" id="{E740F998-884E-3334-11F5-9AABB54BB093}"/>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331436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2E33-06CF-727F-35F3-DF514EBCC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55B0A-975B-67E4-F14C-34714E744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92E102-9D0B-2AC3-4802-B8BBBAE249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4D18A-A842-D6A6-76FF-33A3D61951E6}"/>
              </a:ext>
            </a:extLst>
          </p:cNvPr>
          <p:cNvSpPr>
            <a:spLocks noGrp="1"/>
          </p:cNvSpPr>
          <p:nvPr>
            <p:ph type="dt" sz="half" idx="10"/>
          </p:nvPr>
        </p:nvSpPr>
        <p:spPr/>
        <p:txBody>
          <a:bodyPr/>
          <a:lstStyle/>
          <a:p>
            <a:fld id="{4778F875-ADFB-4C79-8E5C-79743CB9D1D3}" type="datetime1">
              <a:rPr lang="en-US" smtClean="0"/>
              <a:t>12/6/2023</a:t>
            </a:fld>
            <a:endParaRPr lang="en-US"/>
          </a:p>
        </p:txBody>
      </p:sp>
      <p:sp>
        <p:nvSpPr>
          <p:cNvPr id="6" name="Footer Placeholder 5">
            <a:extLst>
              <a:ext uri="{FF2B5EF4-FFF2-40B4-BE49-F238E27FC236}">
                <a16:creationId xmlns:a16="http://schemas.microsoft.com/office/drawing/2014/main" id="{69C19C08-64B8-4AB2-5540-716EC8B526AF}"/>
              </a:ext>
            </a:extLst>
          </p:cNvPr>
          <p:cNvSpPr>
            <a:spLocks noGrp="1"/>
          </p:cNvSpPr>
          <p:nvPr>
            <p:ph type="ftr" sz="quarter" idx="11"/>
          </p:nvPr>
        </p:nvSpPr>
        <p:spPr/>
        <p:txBody>
          <a:bodyPr/>
          <a:lstStyle/>
          <a:p>
            <a:r>
              <a:rPr lang="en-US"/>
              <a:t>TTC Meeting, FNAL 2023</a:t>
            </a:r>
          </a:p>
        </p:txBody>
      </p:sp>
      <p:sp>
        <p:nvSpPr>
          <p:cNvPr id="7" name="Slide Number Placeholder 6">
            <a:extLst>
              <a:ext uri="{FF2B5EF4-FFF2-40B4-BE49-F238E27FC236}">
                <a16:creationId xmlns:a16="http://schemas.microsoft.com/office/drawing/2014/main" id="{EAECD9A3-BCA4-2436-A196-37B7F19BC989}"/>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387065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1C92-3C49-7B68-1261-FBF8BD417F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135CA-B282-D6BE-ECFA-7CB80CDDE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8C7F4-074F-486F-54F3-C3FE773849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12D59D-4BAD-7688-586B-C2DC02896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CBB34-3CD7-F8BC-BA5F-05D1645B4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2A1C2D-F257-263B-6FE4-0CE0A7A8C3B0}"/>
              </a:ext>
            </a:extLst>
          </p:cNvPr>
          <p:cNvSpPr>
            <a:spLocks noGrp="1"/>
          </p:cNvSpPr>
          <p:nvPr>
            <p:ph type="dt" sz="half" idx="10"/>
          </p:nvPr>
        </p:nvSpPr>
        <p:spPr/>
        <p:txBody>
          <a:bodyPr/>
          <a:lstStyle/>
          <a:p>
            <a:fld id="{E154A1B5-EDFD-4580-A1D9-2C6757F30579}" type="datetime1">
              <a:rPr lang="en-US" smtClean="0"/>
              <a:t>12/6/2023</a:t>
            </a:fld>
            <a:endParaRPr lang="en-US"/>
          </a:p>
        </p:txBody>
      </p:sp>
      <p:sp>
        <p:nvSpPr>
          <p:cNvPr id="8" name="Footer Placeholder 7">
            <a:extLst>
              <a:ext uri="{FF2B5EF4-FFF2-40B4-BE49-F238E27FC236}">
                <a16:creationId xmlns:a16="http://schemas.microsoft.com/office/drawing/2014/main" id="{BBA9541C-0E30-A558-4F80-619B730F6886}"/>
              </a:ext>
            </a:extLst>
          </p:cNvPr>
          <p:cNvSpPr>
            <a:spLocks noGrp="1"/>
          </p:cNvSpPr>
          <p:nvPr>
            <p:ph type="ftr" sz="quarter" idx="11"/>
          </p:nvPr>
        </p:nvSpPr>
        <p:spPr/>
        <p:txBody>
          <a:bodyPr/>
          <a:lstStyle/>
          <a:p>
            <a:r>
              <a:rPr lang="en-US"/>
              <a:t>TTC Meeting, FNAL 2023</a:t>
            </a:r>
          </a:p>
        </p:txBody>
      </p:sp>
      <p:sp>
        <p:nvSpPr>
          <p:cNvPr id="9" name="Slide Number Placeholder 8">
            <a:extLst>
              <a:ext uri="{FF2B5EF4-FFF2-40B4-BE49-F238E27FC236}">
                <a16:creationId xmlns:a16="http://schemas.microsoft.com/office/drawing/2014/main" id="{686BD8F7-8963-92CA-002D-60A33A88C70E}"/>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348407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E5D0-83C7-7EA2-B500-10BED2C233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5108C-568C-DABD-329F-C04F778FBEC1}"/>
              </a:ext>
            </a:extLst>
          </p:cNvPr>
          <p:cNvSpPr>
            <a:spLocks noGrp="1"/>
          </p:cNvSpPr>
          <p:nvPr>
            <p:ph type="dt" sz="half" idx="10"/>
          </p:nvPr>
        </p:nvSpPr>
        <p:spPr/>
        <p:txBody>
          <a:bodyPr/>
          <a:lstStyle/>
          <a:p>
            <a:fld id="{3DEB0736-7EC9-418B-BC2D-3FBC9BDB18C6}" type="datetime1">
              <a:rPr lang="en-US" smtClean="0"/>
              <a:t>12/6/2023</a:t>
            </a:fld>
            <a:endParaRPr lang="en-US"/>
          </a:p>
        </p:txBody>
      </p:sp>
      <p:sp>
        <p:nvSpPr>
          <p:cNvPr id="4" name="Footer Placeholder 3">
            <a:extLst>
              <a:ext uri="{FF2B5EF4-FFF2-40B4-BE49-F238E27FC236}">
                <a16:creationId xmlns:a16="http://schemas.microsoft.com/office/drawing/2014/main" id="{38A1B367-9DCD-5FCD-ABF8-F9CC258984E3}"/>
              </a:ext>
            </a:extLst>
          </p:cNvPr>
          <p:cNvSpPr>
            <a:spLocks noGrp="1"/>
          </p:cNvSpPr>
          <p:nvPr>
            <p:ph type="ftr" sz="quarter" idx="11"/>
          </p:nvPr>
        </p:nvSpPr>
        <p:spPr/>
        <p:txBody>
          <a:bodyPr/>
          <a:lstStyle/>
          <a:p>
            <a:r>
              <a:rPr lang="en-US"/>
              <a:t>TTC Meeting, FNAL 2023</a:t>
            </a:r>
          </a:p>
        </p:txBody>
      </p:sp>
      <p:sp>
        <p:nvSpPr>
          <p:cNvPr id="5" name="Slide Number Placeholder 4">
            <a:extLst>
              <a:ext uri="{FF2B5EF4-FFF2-40B4-BE49-F238E27FC236}">
                <a16:creationId xmlns:a16="http://schemas.microsoft.com/office/drawing/2014/main" id="{342CD6B5-9759-9F9C-DC77-DD88F696E545}"/>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68980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4895C-A177-AFA9-2E3C-88241A1ACFA8}"/>
              </a:ext>
            </a:extLst>
          </p:cNvPr>
          <p:cNvSpPr>
            <a:spLocks noGrp="1"/>
          </p:cNvSpPr>
          <p:nvPr>
            <p:ph type="dt" sz="half" idx="10"/>
          </p:nvPr>
        </p:nvSpPr>
        <p:spPr/>
        <p:txBody>
          <a:bodyPr/>
          <a:lstStyle/>
          <a:p>
            <a:fld id="{E5493F8E-472D-4942-ADEA-00E6A9A2B88F}" type="datetime1">
              <a:rPr lang="en-US" smtClean="0"/>
              <a:t>12/6/2023</a:t>
            </a:fld>
            <a:endParaRPr lang="en-US"/>
          </a:p>
        </p:txBody>
      </p:sp>
      <p:sp>
        <p:nvSpPr>
          <p:cNvPr id="3" name="Footer Placeholder 2">
            <a:extLst>
              <a:ext uri="{FF2B5EF4-FFF2-40B4-BE49-F238E27FC236}">
                <a16:creationId xmlns:a16="http://schemas.microsoft.com/office/drawing/2014/main" id="{48F92977-BDC7-DB0E-1DC0-7E14BF9D24BD}"/>
              </a:ext>
            </a:extLst>
          </p:cNvPr>
          <p:cNvSpPr>
            <a:spLocks noGrp="1"/>
          </p:cNvSpPr>
          <p:nvPr>
            <p:ph type="ftr" sz="quarter" idx="11"/>
          </p:nvPr>
        </p:nvSpPr>
        <p:spPr/>
        <p:txBody>
          <a:bodyPr/>
          <a:lstStyle/>
          <a:p>
            <a:r>
              <a:rPr lang="en-US"/>
              <a:t>TTC Meeting, FNAL 2023</a:t>
            </a:r>
          </a:p>
        </p:txBody>
      </p:sp>
      <p:sp>
        <p:nvSpPr>
          <p:cNvPr id="4" name="Slide Number Placeholder 3">
            <a:extLst>
              <a:ext uri="{FF2B5EF4-FFF2-40B4-BE49-F238E27FC236}">
                <a16:creationId xmlns:a16="http://schemas.microsoft.com/office/drawing/2014/main" id="{F7F622B2-3CB0-09CB-8D66-810D1C24DD43}"/>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378250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851F-3903-383E-4210-14B3A4B93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96AA4-1FB7-6EE8-9EEC-AA57FCA0B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ADAFD2-86B0-F12E-27B0-3A729E2DC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C4D95-D33D-4772-B45B-26E47D952030}"/>
              </a:ext>
            </a:extLst>
          </p:cNvPr>
          <p:cNvSpPr>
            <a:spLocks noGrp="1"/>
          </p:cNvSpPr>
          <p:nvPr>
            <p:ph type="dt" sz="half" idx="10"/>
          </p:nvPr>
        </p:nvSpPr>
        <p:spPr/>
        <p:txBody>
          <a:bodyPr/>
          <a:lstStyle/>
          <a:p>
            <a:fld id="{6275A00A-A985-4890-955E-FC18BD57BA97}" type="datetime1">
              <a:rPr lang="en-US" smtClean="0"/>
              <a:t>12/6/2023</a:t>
            </a:fld>
            <a:endParaRPr lang="en-US"/>
          </a:p>
        </p:txBody>
      </p:sp>
      <p:sp>
        <p:nvSpPr>
          <p:cNvPr id="6" name="Footer Placeholder 5">
            <a:extLst>
              <a:ext uri="{FF2B5EF4-FFF2-40B4-BE49-F238E27FC236}">
                <a16:creationId xmlns:a16="http://schemas.microsoft.com/office/drawing/2014/main" id="{D048E42A-3175-B567-CC45-C9BFB3C160AA}"/>
              </a:ext>
            </a:extLst>
          </p:cNvPr>
          <p:cNvSpPr>
            <a:spLocks noGrp="1"/>
          </p:cNvSpPr>
          <p:nvPr>
            <p:ph type="ftr" sz="quarter" idx="11"/>
          </p:nvPr>
        </p:nvSpPr>
        <p:spPr/>
        <p:txBody>
          <a:bodyPr/>
          <a:lstStyle/>
          <a:p>
            <a:r>
              <a:rPr lang="en-US"/>
              <a:t>TTC Meeting, FNAL 2023</a:t>
            </a:r>
          </a:p>
        </p:txBody>
      </p:sp>
      <p:sp>
        <p:nvSpPr>
          <p:cNvPr id="7" name="Slide Number Placeholder 6">
            <a:extLst>
              <a:ext uri="{FF2B5EF4-FFF2-40B4-BE49-F238E27FC236}">
                <a16:creationId xmlns:a16="http://schemas.microsoft.com/office/drawing/2014/main" id="{ABA13117-40AD-84E7-F85D-F4633F61E15A}"/>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99620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893F-DDFB-1E80-7F4C-D892255AB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C5035B-A06E-B356-846B-4BEF10A08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F1657-0346-5327-38DC-B75C6AA9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BFB2F-F631-7440-2DA2-5DE76090ACC9}"/>
              </a:ext>
            </a:extLst>
          </p:cNvPr>
          <p:cNvSpPr>
            <a:spLocks noGrp="1"/>
          </p:cNvSpPr>
          <p:nvPr>
            <p:ph type="dt" sz="half" idx="10"/>
          </p:nvPr>
        </p:nvSpPr>
        <p:spPr/>
        <p:txBody>
          <a:bodyPr/>
          <a:lstStyle/>
          <a:p>
            <a:fld id="{4D19A833-1094-411B-B094-26C426A6B415}" type="datetime1">
              <a:rPr lang="en-US" smtClean="0"/>
              <a:t>12/6/2023</a:t>
            </a:fld>
            <a:endParaRPr lang="en-US"/>
          </a:p>
        </p:txBody>
      </p:sp>
      <p:sp>
        <p:nvSpPr>
          <p:cNvPr id="6" name="Footer Placeholder 5">
            <a:extLst>
              <a:ext uri="{FF2B5EF4-FFF2-40B4-BE49-F238E27FC236}">
                <a16:creationId xmlns:a16="http://schemas.microsoft.com/office/drawing/2014/main" id="{E062F997-4F1E-A8CC-12E5-8660548C84C6}"/>
              </a:ext>
            </a:extLst>
          </p:cNvPr>
          <p:cNvSpPr>
            <a:spLocks noGrp="1"/>
          </p:cNvSpPr>
          <p:nvPr>
            <p:ph type="ftr" sz="quarter" idx="11"/>
          </p:nvPr>
        </p:nvSpPr>
        <p:spPr/>
        <p:txBody>
          <a:bodyPr/>
          <a:lstStyle/>
          <a:p>
            <a:r>
              <a:rPr lang="en-US"/>
              <a:t>TTC Meeting, FNAL 2023</a:t>
            </a:r>
          </a:p>
        </p:txBody>
      </p:sp>
      <p:sp>
        <p:nvSpPr>
          <p:cNvPr id="7" name="Slide Number Placeholder 6">
            <a:extLst>
              <a:ext uri="{FF2B5EF4-FFF2-40B4-BE49-F238E27FC236}">
                <a16:creationId xmlns:a16="http://schemas.microsoft.com/office/drawing/2014/main" id="{7792523F-FF80-EC0F-33AC-473433C711A9}"/>
              </a:ext>
            </a:extLst>
          </p:cNvPr>
          <p:cNvSpPr>
            <a:spLocks noGrp="1"/>
          </p:cNvSpPr>
          <p:nvPr>
            <p:ph type="sldNum" sz="quarter" idx="12"/>
          </p:nvPr>
        </p:nvSpPr>
        <p:spPr/>
        <p:txBody>
          <a:bodyPr/>
          <a:lstStyle/>
          <a:p>
            <a:fld id="{40D489AE-60A4-44C0-8DB1-CB232158B8BD}" type="slidenum">
              <a:rPr lang="en-US" smtClean="0"/>
              <a:t>‹#›</a:t>
            </a:fld>
            <a:endParaRPr lang="en-US"/>
          </a:p>
        </p:txBody>
      </p:sp>
    </p:spTree>
    <p:extLst>
      <p:ext uri="{BB962C8B-B14F-4D97-AF65-F5344CB8AC3E}">
        <p14:creationId xmlns:p14="http://schemas.microsoft.com/office/powerpoint/2010/main" val="127054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0D676-33AC-697D-6933-AB40535A0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C10415-182E-C2E9-7EBB-0A0C87515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F8257-825B-BB79-9FF4-275811E00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5BE38-9616-4B04-AB9D-1F53DF64DE1B}" type="datetime1">
              <a:rPr lang="en-US" smtClean="0"/>
              <a:t>12/6/2023</a:t>
            </a:fld>
            <a:endParaRPr lang="en-US"/>
          </a:p>
        </p:txBody>
      </p:sp>
      <p:sp>
        <p:nvSpPr>
          <p:cNvPr id="5" name="Footer Placeholder 4">
            <a:extLst>
              <a:ext uri="{FF2B5EF4-FFF2-40B4-BE49-F238E27FC236}">
                <a16:creationId xmlns:a16="http://schemas.microsoft.com/office/drawing/2014/main" id="{8F17D444-E8A6-E161-63BE-573778CB8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TTC Meeting, FNAL 2023</a:t>
            </a:r>
          </a:p>
        </p:txBody>
      </p:sp>
      <p:sp>
        <p:nvSpPr>
          <p:cNvPr id="6" name="Slide Number Placeholder 5">
            <a:extLst>
              <a:ext uri="{FF2B5EF4-FFF2-40B4-BE49-F238E27FC236}">
                <a16:creationId xmlns:a16="http://schemas.microsoft.com/office/drawing/2014/main" id="{20ABFB03-FC5C-3E50-A75A-C03A02D2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489AE-60A4-44C0-8DB1-CB232158B8BD}" type="slidenum">
              <a:rPr lang="en-US" smtClean="0"/>
              <a:t>‹#›</a:t>
            </a:fld>
            <a:endParaRPr lang="en-US"/>
          </a:p>
        </p:txBody>
      </p:sp>
    </p:spTree>
    <p:extLst>
      <p:ext uri="{BB962C8B-B14F-4D97-AF65-F5344CB8AC3E}">
        <p14:creationId xmlns:p14="http://schemas.microsoft.com/office/powerpoint/2010/main" val="229165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tif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0.tmp"/><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tmp"/><Relationship Id="rId4" Type="http://schemas.openxmlformats.org/officeDocument/2006/relationships/image" Target="../media/image51.tm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0.png"/></Relationships>
</file>

<file path=ppt/slides/_rels/slide24.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mp"/><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tmp"/><Relationship Id="rId1" Type="http://schemas.openxmlformats.org/officeDocument/2006/relationships/slideLayout" Target="../slideLayouts/slideLayout12.xml"/><Relationship Id="rId4" Type="http://schemas.openxmlformats.org/officeDocument/2006/relationships/image" Target="../media/image63.tmp"/></Relationships>
</file>

<file path=ppt/slides/_rels/slide27.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indico.cern.ch/event/1280043/" TargetMode="External"/><Relationship Id="rId2" Type="http://schemas.openxmlformats.org/officeDocument/2006/relationships/hyperlink" Target="https://indico.cern.ch/event/1202105/contributions/5391663/attachments/2661531/4610909/1-cell%20and%202-cell%20400%20MHz%20cavity%20RF%20designs%20for%20FCC-ee.pdf"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cds.cern.ch/record/91419?ln=fr" TargetMode="External"/><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3.tmp"/><Relationship Id="rId18" Type="http://schemas.openxmlformats.org/officeDocument/2006/relationships/image" Target="../media/image31.png"/><Relationship Id="rId3" Type="http://schemas.openxmlformats.org/officeDocument/2006/relationships/image" Target="../media/image56.png"/><Relationship Id="rId7" Type="http://schemas.openxmlformats.org/officeDocument/2006/relationships/image" Target="../media/image20.png"/><Relationship Id="rId12" Type="http://schemas.openxmlformats.org/officeDocument/2006/relationships/image" Target="../media/image92.tmp"/><Relationship Id="rId17" Type="http://schemas.openxmlformats.org/officeDocument/2006/relationships/image" Target="../media/image97.tmp"/><Relationship Id="rId2" Type="http://schemas.openxmlformats.org/officeDocument/2006/relationships/image" Target="../media/image89.png"/><Relationship Id="rId16" Type="http://schemas.openxmlformats.org/officeDocument/2006/relationships/image" Target="../media/image96.tmp"/><Relationship Id="rId1" Type="http://schemas.openxmlformats.org/officeDocument/2006/relationships/slideLayout" Target="../slideLayouts/slideLayout7.xml"/><Relationship Id="rId6" Type="http://schemas.openxmlformats.org/officeDocument/2006/relationships/image" Target="../media/image90.tmp"/><Relationship Id="rId11" Type="http://schemas.openxmlformats.org/officeDocument/2006/relationships/image" Target="../media/image24.png"/><Relationship Id="rId5" Type="http://schemas.openxmlformats.org/officeDocument/2006/relationships/image" Target="../media/image180.png"/><Relationship Id="rId15" Type="http://schemas.openxmlformats.org/officeDocument/2006/relationships/image" Target="../media/image95.tmp"/><Relationship Id="rId10" Type="http://schemas.openxmlformats.org/officeDocument/2006/relationships/image" Target="../media/image91.tmp"/><Relationship Id="rId4" Type="http://schemas.openxmlformats.org/officeDocument/2006/relationships/image" Target="../media/image160.png"/><Relationship Id="rId9" Type="http://schemas.openxmlformats.org/officeDocument/2006/relationships/image" Target="../media/image22.png"/><Relationship Id="rId14" Type="http://schemas.openxmlformats.org/officeDocument/2006/relationships/image" Target="../media/image94.tmp"/></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286841-C1E8-AC15-5F3C-3464A4B32156}"/>
              </a:ext>
            </a:extLst>
          </p:cNvPr>
          <p:cNvCxnSpPr>
            <a:cxnSpLocks/>
          </p:cNvCxnSpPr>
          <p:nvPr/>
        </p:nvCxnSpPr>
        <p:spPr>
          <a:xfrm>
            <a:off x="0" y="269377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AE64CB9-F05A-3213-D8A0-6B701E3919EC}"/>
              </a:ext>
            </a:extLst>
          </p:cNvPr>
          <p:cNvSpPr>
            <a:spLocks noGrp="1"/>
          </p:cNvSpPr>
          <p:nvPr>
            <p:ph type="ctrTitle"/>
          </p:nvPr>
        </p:nvSpPr>
        <p:spPr>
          <a:xfrm>
            <a:off x="901749" y="1628486"/>
            <a:ext cx="8105890" cy="989185"/>
          </a:xfrm>
        </p:spPr>
        <p:txBody>
          <a:bodyPr>
            <a:normAutofit fontScale="90000"/>
          </a:bodyPr>
          <a:lstStyle/>
          <a:p>
            <a:pPr algn="l"/>
            <a:r>
              <a:rPr lang="en-GB" sz="4000" dirty="0">
                <a:latin typeface="Cambria" panose="02040503050406030204" pitchFamily="18" charset="0"/>
              </a:rPr>
              <a:t>FPC &amp; HOM Technology Challenges, FCC</a:t>
            </a:r>
          </a:p>
        </p:txBody>
      </p:sp>
      <p:sp>
        <p:nvSpPr>
          <p:cNvPr id="7" name="Subtitle 2">
            <a:extLst>
              <a:ext uri="{FF2B5EF4-FFF2-40B4-BE49-F238E27FC236}">
                <a16:creationId xmlns:a16="http://schemas.microsoft.com/office/drawing/2014/main" id="{FFC81578-3650-B598-B5A3-188FC0BD8249}"/>
              </a:ext>
            </a:extLst>
          </p:cNvPr>
          <p:cNvSpPr>
            <a:spLocks noGrp="1"/>
          </p:cNvSpPr>
          <p:nvPr>
            <p:ph type="subTitle" idx="1"/>
          </p:nvPr>
        </p:nvSpPr>
        <p:spPr>
          <a:xfrm>
            <a:off x="1102274" y="2812834"/>
            <a:ext cx="3817983" cy="1168962"/>
          </a:xfrm>
        </p:spPr>
        <p:txBody>
          <a:bodyPr>
            <a:normAutofit fontScale="85000" lnSpcReduction="10000"/>
          </a:bodyPr>
          <a:lstStyle/>
          <a:p>
            <a:pPr algn="l"/>
            <a:r>
              <a:rPr lang="en-GB" dirty="0"/>
              <a:t>R. Calaga, E. Montesinos, S. Zadeh</a:t>
            </a:r>
            <a:endParaRPr lang="en-GB" u="sng" dirty="0"/>
          </a:p>
          <a:p>
            <a:pPr algn="l"/>
            <a:r>
              <a:rPr lang="en-GB" dirty="0"/>
              <a:t>CERN</a:t>
            </a:r>
          </a:p>
          <a:p>
            <a:pPr algn="l"/>
            <a:r>
              <a:rPr lang="en-GB" dirty="0"/>
              <a:t>Dec 5, 2023</a:t>
            </a:r>
          </a:p>
        </p:txBody>
      </p:sp>
      <p:pic>
        <p:nvPicPr>
          <p:cNvPr id="8" name="Picture 7">
            <a:extLst>
              <a:ext uri="{FF2B5EF4-FFF2-40B4-BE49-F238E27FC236}">
                <a16:creationId xmlns:a16="http://schemas.microsoft.com/office/drawing/2014/main" id="{2CB34E2C-45E2-D586-490D-E8B511E910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1019" y="5679045"/>
            <a:ext cx="858679" cy="857250"/>
          </a:xfrm>
          <a:prstGeom prst="rect">
            <a:avLst/>
          </a:prstGeom>
        </p:spPr>
      </p:pic>
      <p:pic>
        <p:nvPicPr>
          <p:cNvPr id="9" name="Picture 8">
            <a:extLst>
              <a:ext uri="{FF2B5EF4-FFF2-40B4-BE49-F238E27FC236}">
                <a16:creationId xmlns:a16="http://schemas.microsoft.com/office/drawing/2014/main" id="{1DD84600-E707-7D37-9EC2-620554545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6881" y="5798107"/>
            <a:ext cx="1666875" cy="738188"/>
          </a:xfrm>
          <a:prstGeom prst="rect">
            <a:avLst/>
          </a:prstGeom>
        </p:spPr>
      </p:pic>
      <p:sp>
        <p:nvSpPr>
          <p:cNvPr id="10" name="TextBox 9">
            <a:extLst>
              <a:ext uri="{FF2B5EF4-FFF2-40B4-BE49-F238E27FC236}">
                <a16:creationId xmlns:a16="http://schemas.microsoft.com/office/drawing/2014/main" id="{17F31CD7-D1EF-325E-4846-DD0F566CEF04}"/>
              </a:ext>
            </a:extLst>
          </p:cNvPr>
          <p:cNvSpPr txBox="1"/>
          <p:nvPr/>
        </p:nvSpPr>
        <p:spPr>
          <a:xfrm>
            <a:off x="1203158" y="5679045"/>
            <a:ext cx="6481646" cy="369332"/>
          </a:xfrm>
          <a:prstGeom prst="rect">
            <a:avLst/>
          </a:prstGeom>
          <a:noFill/>
        </p:spPr>
        <p:txBody>
          <a:bodyPr wrap="none" rtlCol="0">
            <a:spAutoFit/>
          </a:bodyPr>
          <a:lstStyle/>
          <a:p>
            <a:r>
              <a:rPr lang="en-US" dirty="0"/>
              <a:t>Ack: I. Karpov, F. </a:t>
            </a:r>
            <a:r>
              <a:rPr lang="en-US" dirty="0" err="1"/>
              <a:t>Peauguer</a:t>
            </a:r>
            <a:r>
              <a:rPr lang="en-US" dirty="0"/>
              <a:t> (CERN), S. </a:t>
            </a:r>
            <a:r>
              <a:rPr lang="en-US" dirty="0" err="1"/>
              <a:t>Udonwgo</a:t>
            </a:r>
            <a:r>
              <a:rPr lang="en-US" dirty="0"/>
              <a:t> (Rostock University)</a:t>
            </a:r>
          </a:p>
        </p:txBody>
      </p:sp>
    </p:spTree>
    <p:extLst>
      <p:ext uri="{BB962C8B-B14F-4D97-AF65-F5344CB8AC3E}">
        <p14:creationId xmlns:p14="http://schemas.microsoft.com/office/powerpoint/2010/main" val="26159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Ceramic Windows Types, CERN</a:t>
            </a:r>
          </a:p>
        </p:txBody>
      </p:sp>
      <p:sp>
        <p:nvSpPr>
          <p:cNvPr id="11" name="Rectangle 10">
            <a:extLst>
              <a:ext uri="{FF2B5EF4-FFF2-40B4-BE49-F238E27FC236}">
                <a16:creationId xmlns:a16="http://schemas.microsoft.com/office/drawing/2014/main" id="{15A74683-9C1E-E221-6798-4C3694867757}"/>
              </a:ext>
            </a:extLst>
          </p:cNvPr>
          <p:cNvSpPr/>
          <p:nvPr/>
        </p:nvSpPr>
        <p:spPr>
          <a:xfrm>
            <a:off x="4979355" y="3377669"/>
            <a:ext cx="2880000" cy="954107"/>
          </a:xfrm>
          <a:prstGeom prst="rect">
            <a:avLst/>
          </a:prstGeom>
        </p:spPr>
        <p:txBody>
          <a:bodyPr wrap="square">
            <a:spAutoFit/>
          </a:bodyPr>
          <a:lstStyle/>
          <a:p>
            <a:pPr algn="ctr"/>
            <a:r>
              <a:rPr lang="en-GB" sz="2000" b="1" dirty="0">
                <a:solidFill>
                  <a:srgbClr val="002060"/>
                </a:solidFill>
              </a:rPr>
              <a:t>Disk windows</a:t>
            </a:r>
          </a:p>
          <a:p>
            <a:pPr algn="ctr"/>
            <a:r>
              <a:rPr lang="en-GB" dirty="0">
                <a:solidFill>
                  <a:srgbClr val="002060"/>
                </a:solidFill>
              </a:rPr>
              <a:t>SPS, 800 MHz</a:t>
            </a:r>
          </a:p>
          <a:p>
            <a:pPr algn="ctr"/>
            <a:r>
              <a:rPr lang="en-GB" dirty="0">
                <a:solidFill>
                  <a:srgbClr val="002060"/>
                </a:solidFill>
              </a:rPr>
              <a:t>150 KW CW</a:t>
            </a:r>
          </a:p>
        </p:txBody>
      </p:sp>
      <p:sp>
        <p:nvSpPr>
          <p:cNvPr id="12" name="Rectangle 11">
            <a:extLst>
              <a:ext uri="{FF2B5EF4-FFF2-40B4-BE49-F238E27FC236}">
                <a16:creationId xmlns:a16="http://schemas.microsoft.com/office/drawing/2014/main" id="{C69B3A20-D0D4-5286-1340-665827D4A5B1}"/>
              </a:ext>
            </a:extLst>
          </p:cNvPr>
          <p:cNvSpPr/>
          <p:nvPr/>
        </p:nvSpPr>
        <p:spPr>
          <a:xfrm>
            <a:off x="8904757" y="3406244"/>
            <a:ext cx="2880000" cy="954107"/>
          </a:xfrm>
          <a:prstGeom prst="rect">
            <a:avLst/>
          </a:prstGeom>
        </p:spPr>
        <p:txBody>
          <a:bodyPr wrap="square" lIns="36000" rIns="36000">
            <a:spAutoFit/>
          </a:bodyPr>
          <a:lstStyle/>
          <a:p>
            <a:pPr algn="ctr"/>
            <a:r>
              <a:rPr lang="en-GB" sz="2000" b="1" dirty="0">
                <a:solidFill>
                  <a:srgbClr val="002060"/>
                </a:solidFill>
              </a:rPr>
              <a:t>Cylindrical windows</a:t>
            </a:r>
          </a:p>
          <a:p>
            <a:pPr algn="ctr"/>
            <a:r>
              <a:rPr lang="en-GB" dirty="0">
                <a:solidFill>
                  <a:srgbClr val="002060"/>
                </a:solidFill>
              </a:rPr>
              <a:t>LHC, 400 MHz</a:t>
            </a:r>
          </a:p>
          <a:p>
            <a:pPr algn="ctr"/>
            <a:r>
              <a:rPr lang="en-GB" dirty="0">
                <a:solidFill>
                  <a:srgbClr val="002060"/>
                </a:solidFill>
              </a:rPr>
              <a:t>500 kW CW</a:t>
            </a:r>
          </a:p>
        </p:txBody>
      </p:sp>
      <p:sp>
        <p:nvSpPr>
          <p:cNvPr id="13" name="Rectangle 12">
            <a:extLst>
              <a:ext uri="{FF2B5EF4-FFF2-40B4-BE49-F238E27FC236}">
                <a16:creationId xmlns:a16="http://schemas.microsoft.com/office/drawing/2014/main" id="{8D86C653-6377-97DB-1354-0AE467DBB5C9}"/>
              </a:ext>
            </a:extLst>
          </p:cNvPr>
          <p:cNvSpPr/>
          <p:nvPr/>
        </p:nvSpPr>
        <p:spPr>
          <a:xfrm>
            <a:off x="1065561" y="3413954"/>
            <a:ext cx="2880000" cy="954107"/>
          </a:xfrm>
          <a:prstGeom prst="rect">
            <a:avLst/>
          </a:prstGeom>
        </p:spPr>
        <p:txBody>
          <a:bodyPr wrap="square">
            <a:spAutoFit/>
          </a:bodyPr>
          <a:lstStyle/>
          <a:p>
            <a:pPr algn="ctr"/>
            <a:r>
              <a:rPr lang="en-GB" sz="2000" b="1" dirty="0">
                <a:solidFill>
                  <a:srgbClr val="002060"/>
                </a:solidFill>
              </a:rPr>
              <a:t>Coaxial windows</a:t>
            </a:r>
          </a:p>
          <a:p>
            <a:pPr algn="ctr"/>
            <a:r>
              <a:rPr lang="en-GB" dirty="0">
                <a:solidFill>
                  <a:srgbClr val="002060"/>
                </a:solidFill>
              </a:rPr>
              <a:t>HL-LHC Crab, 400 MHz</a:t>
            </a:r>
          </a:p>
          <a:p>
            <a:pPr algn="ctr"/>
            <a:r>
              <a:rPr lang="en-GB" dirty="0">
                <a:solidFill>
                  <a:srgbClr val="002060"/>
                </a:solidFill>
              </a:rPr>
              <a:t>100 KW CW</a:t>
            </a:r>
          </a:p>
        </p:txBody>
      </p:sp>
      <p:pic>
        <p:nvPicPr>
          <p:cNvPr id="14" name="Picture 3">
            <a:extLst>
              <a:ext uri="{FF2B5EF4-FFF2-40B4-BE49-F238E27FC236}">
                <a16:creationId xmlns:a16="http://schemas.microsoft.com/office/drawing/2014/main" id="{C1DF84F6-6469-51E0-A2B5-6497A4CC96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85741" y="1093464"/>
            <a:ext cx="2880000"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B4B7F896-23A4-A71D-3041-73E09A7578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70371" y="1113707"/>
            <a:ext cx="2880000" cy="2059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G:\Departments\AB\Groups\RF\Sections\SR\Prevessin\Photographies\ACS MC\IMG_1737.jpg">
            <a:extLst>
              <a:ext uri="{FF2B5EF4-FFF2-40B4-BE49-F238E27FC236}">
                <a16:creationId xmlns:a16="http://schemas.microsoft.com/office/drawing/2014/main" id="{47497764-CBAB-CD0E-0231-8D080D3A70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9039824" y="949486"/>
            <a:ext cx="2520000" cy="2336366"/>
          </a:xfrm>
          <a:prstGeom prst="rect">
            <a:avLst/>
          </a:prstGeom>
          <a:ln>
            <a:noFill/>
          </a:ln>
          <a:effectLst>
            <a:outerShdw blurRad="292100" dist="139700" dir="2700000" algn="tl" rotWithShape="0">
              <a:srgbClr val="333333">
                <a:alpha val="65000"/>
              </a:srgbClr>
            </a:outerShdw>
          </a:effectLst>
        </p:spPr>
      </p:pic>
      <p:pic>
        <p:nvPicPr>
          <p:cNvPr id="2" name="Picture 2" descr="\\cern.ch\dfs\Departments\AB\Groups\RF\Sections\SR\Prevessin\Prototype coupleur\SPL-TWC200V01-Model.jpg">
            <a:extLst>
              <a:ext uri="{FF2B5EF4-FFF2-40B4-BE49-F238E27FC236}">
                <a16:creationId xmlns:a16="http://schemas.microsoft.com/office/drawing/2014/main" id="{C6491819-A825-6452-3E0C-F315422CDEE7}"/>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643864">
            <a:off x="850161" y="4289627"/>
            <a:ext cx="2335894" cy="1868892"/>
          </a:xfrm>
          <a:prstGeom prst="rect">
            <a:avLst/>
          </a:prstGeom>
          <a:noFill/>
          <a:ln w="9525">
            <a:noFill/>
            <a:miter lim="800000"/>
            <a:headEnd/>
            <a:tailEnd/>
          </a:ln>
        </p:spPr>
      </p:pic>
      <p:pic>
        <p:nvPicPr>
          <p:cNvPr id="3" name="Picture 2" descr="\\cern.ch\dfs\Departments\AB\Groups\RF\Sections\SR\Prevessin\Prototype coupleur\SPL-TWC800V01-Model.jpg">
            <a:extLst>
              <a:ext uri="{FF2B5EF4-FFF2-40B4-BE49-F238E27FC236}">
                <a16:creationId xmlns:a16="http://schemas.microsoft.com/office/drawing/2014/main" id="{6D9348A2-34FB-702F-1A9B-E029F47097CF}"/>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576431">
            <a:off x="4990564" y="4236149"/>
            <a:ext cx="2378170" cy="1902103"/>
          </a:xfrm>
          <a:prstGeom prst="rect">
            <a:avLst/>
          </a:prstGeom>
          <a:noFill/>
          <a:ln w="9525">
            <a:noFill/>
            <a:miter lim="800000"/>
            <a:headEnd/>
            <a:tailEnd/>
          </a:ln>
        </p:spPr>
      </p:pic>
      <p:pic>
        <p:nvPicPr>
          <p:cNvPr id="5" name="Picture 2" descr="\\cern.ch\dfs\Departments\AB\Groups\RF\Sections\SR\Prevessin\Prototype coupleur\SPL-LHCV01.jpg">
            <a:extLst>
              <a:ext uri="{FF2B5EF4-FFF2-40B4-BE49-F238E27FC236}">
                <a16:creationId xmlns:a16="http://schemas.microsoft.com/office/drawing/2014/main" id="{8D243506-7A0B-1671-9C78-94C5608B7479}"/>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751225">
            <a:off x="8850716" y="4194759"/>
            <a:ext cx="2479755" cy="1984881"/>
          </a:xfrm>
          <a:prstGeom prst="rect">
            <a:avLst/>
          </a:prstGeom>
          <a:noFill/>
          <a:ln w="9525">
            <a:noFill/>
            <a:miter lim="800000"/>
            <a:headEnd/>
            <a:tailEnd/>
          </a:ln>
        </p:spPr>
      </p:pic>
    </p:spTree>
    <p:extLst>
      <p:ext uri="{BB962C8B-B14F-4D97-AF65-F5344CB8AC3E}">
        <p14:creationId xmlns:p14="http://schemas.microsoft.com/office/powerpoint/2010/main" val="479896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B77B-8B2F-6446-C47B-8AF078D33CBE}"/>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Multipacting</a:t>
            </a:r>
            <a:endPar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pic>
        <p:nvPicPr>
          <p:cNvPr id="3" name="Content Placeholder 12">
            <a:extLst>
              <a:ext uri="{FF2B5EF4-FFF2-40B4-BE49-F238E27FC236}">
                <a16:creationId xmlns:a16="http://schemas.microsoft.com/office/drawing/2014/main" id="{7B12879D-423B-4E89-82C1-A500AED42992}"/>
              </a:ext>
            </a:extLst>
          </p:cNvPr>
          <p:cNvPicPr>
            <a:picLocks noChangeAspect="1"/>
          </p:cNvPicPr>
          <p:nvPr/>
        </p:nvPicPr>
        <p:blipFill rotWithShape="1">
          <a:blip r:embed="rId2">
            <a:extLst>
              <a:ext uri="{28A0092B-C50C-407E-A947-70E740481C1C}">
                <a14:useLocalDpi xmlns:a14="http://schemas.microsoft.com/office/drawing/2010/main" val="0"/>
              </a:ext>
            </a:extLst>
          </a:blip>
          <a:srcRect l="40354" t="9573" r="33022" b="4957"/>
          <a:stretch/>
        </p:blipFill>
        <p:spPr>
          <a:xfrm>
            <a:off x="8313564" y="850245"/>
            <a:ext cx="2622822" cy="4751388"/>
          </a:xfrm>
          <a:prstGeom prst="rect">
            <a:avLst/>
          </a:prstGeom>
        </p:spPr>
      </p:pic>
      <p:sp>
        <p:nvSpPr>
          <p:cNvPr id="5" name="Content Placeholder 7">
            <a:extLst>
              <a:ext uri="{FF2B5EF4-FFF2-40B4-BE49-F238E27FC236}">
                <a16:creationId xmlns:a16="http://schemas.microsoft.com/office/drawing/2014/main" id="{B53E720B-3D30-A11B-D64B-4473CC779C16}"/>
              </a:ext>
            </a:extLst>
          </p:cNvPr>
          <p:cNvSpPr txBox="1">
            <a:spLocks/>
          </p:cNvSpPr>
          <p:nvPr/>
        </p:nvSpPr>
        <p:spPr>
          <a:xfrm>
            <a:off x="925941" y="1050758"/>
            <a:ext cx="6293006" cy="537410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GB" sz="2400" dirty="0"/>
              <a:t>SEY of ceramic window very high and prone to </a:t>
            </a:r>
            <a:r>
              <a:rPr lang="en-GB" sz="2400" dirty="0" err="1"/>
              <a:t>multipacting</a:t>
            </a:r>
            <a:r>
              <a:rPr lang="en-GB" sz="2400" dirty="0"/>
              <a:t> &amp; risk to ceramic</a:t>
            </a:r>
          </a:p>
          <a:p>
            <a:pPr marL="0" indent="0">
              <a:lnSpc>
                <a:spcPct val="100000"/>
              </a:lnSpc>
              <a:spcBef>
                <a:spcPts val="1200"/>
              </a:spcBef>
              <a:buNone/>
            </a:pPr>
            <a:endParaRPr lang="en-GB" sz="2400" dirty="0"/>
          </a:p>
          <a:p>
            <a:pPr marL="0" indent="0">
              <a:lnSpc>
                <a:spcPct val="100000"/>
              </a:lnSpc>
              <a:spcBef>
                <a:spcPts val="1200"/>
              </a:spcBef>
              <a:buNone/>
            </a:pPr>
            <a:r>
              <a:rPr lang="en-GB" sz="2400" dirty="0"/>
              <a:t>Improved with Ti coating on the vacuum side. Also helps to remove electrostatic discharge. Process well mastered</a:t>
            </a:r>
          </a:p>
          <a:p>
            <a:pPr marL="0" indent="0">
              <a:lnSpc>
                <a:spcPct val="100000"/>
              </a:lnSpc>
              <a:spcBef>
                <a:spcPts val="1200"/>
              </a:spcBef>
              <a:buNone/>
            </a:pPr>
            <a:endParaRPr lang="en-GB" sz="2400" dirty="0"/>
          </a:p>
          <a:p>
            <a:pPr marL="0" indent="0">
              <a:lnSpc>
                <a:spcPct val="100000"/>
              </a:lnSpc>
              <a:spcBef>
                <a:spcPts val="1200"/>
              </a:spcBef>
              <a:buNone/>
            </a:pPr>
            <a:r>
              <a:rPr lang="en-GB" sz="2400" dirty="0"/>
              <a:t>R&amp;D ongoing to study low SEY ceramic. Potential simplification – pending validation &amp; cost</a:t>
            </a:r>
          </a:p>
          <a:p>
            <a:pPr marL="0" indent="0">
              <a:lnSpc>
                <a:spcPct val="100000"/>
              </a:lnSpc>
              <a:spcBef>
                <a:spcPts val="1200"/>
              </a:spcBef>
              <a:buNone/>
            </a:pPr>
            <a:endParaRPr lang="en-GB" sz="2400" dirty="0"/>
          </a:p>
          <a:p>
            <a:pPr marL="0" indent="0">
              <a:lnSpc>
                <a:spcPct val="100000"/>
              </a:lnSpc>
              <a:spcBef>
                <a:spcPts val="1200"/>
              </a:spcBef>
              <a:buNone/>
            </a:pPr>
            <a:r>
              <a:rPr lang="en-GB" sz="2400" dirty="0"/>
              <a:t>DC bias (2-5 kV) is necessary to suppress </a:t>
            </a:r>
            <a:r>
              <a:rPr lang="en-GB" sz="2400" dirty="0" err="1"/>
              <a:t>multipacting</a:t>
            </a:r>
            <a:r>
              <a:rPr lang="en-GB" sz="2400" dirty="0"/>
              <a:t> – but brings additional complications. Magnetic means of suppression under study but not necessarily compatible with SRF</a:t>
            </a:r>
          </a:p>
        </p:txBody>
      </p:sp>
    </p:spTree>
    <p:extLst>
      <p:ext uri="{BB962C8B-B14F-4D97-AF65-F5344CB8AC3E}">
        <p14:creationId xmlns:p14="http://schemas.microsoft.com/office/powerpoint/2010/main" val="182590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Thermal Management</a:t>
            </a:r>
          </a:p>
        </p:txBody>
      </p:sp>
      <p:pic>
        <p:nvPicPr>
          <p:cNvPr id="2" name="Picture 3" descr="\\cern.ch\dfs\Departments\AB\Groups\RF\Sections\SR\Prevessin\Photographies\SPL couplers\P1010003.JPG">
            <a:extLst>
              <a:ext uri="{FF2B5EF4-FFF2-40B4-BE49-F238E27FC236}">
                <a16:creationId xmlns:a16="http://schemas.microsoft.com/office/drawing/2014/main" id="{EBB96E52-ED1A-4DA5-C3B9-887F0B7BCC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05402" y="3848256"/>
            <a:ext cx="2492146" cy="186844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0AA79FA-96AC-32DB-42D9-723DE071035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9486" t="3988" r="38424" b="2564"/>
          <a:stretch/>
        </p:blipFill>
        <p:spPr>
          <a:xfrm>
            <a:off x="10249606" y="369265"/>
            <a:ext cx="1860732" cy="3057714"/>
          </a:xfrm>
          <a:prstGeom prst="rect">
            <a:avLst/>
          </a:prstGeom>
        </p:spPr>
      </p:pic>
      <p:sp>
        <p:nvSpPr>
          <p:cNvPr id="5" name="TextBox 4">
            <a:extLst>
              <a:ext uri="{FF2B5EF4-FFF2-40B4-BE49-F238E27FC236}">
                <a16:creationId xmlns:a16="http://schemas.microsoft.com/office/drawing/2014/main" id="{ED9B65A7-6C6F-BB4E-DA79-64DE1EE23B45}"/>
              </a:ext>
            </a:extLst>
          </p:cNvPr>
          <p:cNvSpPr txBox="1"/>
          <p:nvPr/>
        </p:nvSpPr>
        <p:spPr>
          <a:xfrm>
            <a:off x="8178076" y="1141301"/>
            <a:ext cx="2504167" cy="923330"/>
          </a:xfrm>
          <a:prstGeom prst="rect">
            <a:avLst/>
          </a:prstGeom>
          <a:noFill/>
        </p:spPr>
        <p:txBody>
          <a:bodyPr wrap="square" rtlCol="0">
            <a:spAutoFit/>
          </a:bodyPr>
          <a:lstStyle/>
          <a:p>
            <a:pPr algn="ctr"/>
            <a:r>
              <a:rPr lang="en-GB" dirty="0">
                <a:solidFill>
                  <a:srgbClr val="002060"/>
                </a:solidFill>
              </a:rPr>
              <a:t>Outer-line: Stainless Steel + gold</a:t>
            </a:r>
          </a:p>
          <a:p>
            <a:pPr algn="ctr"/>
            <a:r>
              <a:rPr lang="en-GB" dirty="0">
                <a:solidFill>
                  <a:srgbClr val="002060"/>
                </a:solidFill>
              </a:rPr>
              <a:t>+ copper</a:t>
            </a:r>
          </a:p>
        </p:txBody>
      </p:sp>
      <p:sp>
        <p:nvSpPr>
          <p:cNvPr id="6" name="Content Placeholder 2">
            <a:extLst>
              <a:ext uri="{FF2B5EF4-FFF2-40B4-BE49-F238E27FC236}">
                <a16:creationId xmlns:a16="http://schemas.microsoft.com/office/drawing/2014/main" id="{A20CB5D8-AF24-5A25-FA4B-5C1EA2CB9EC6}"/>
              </a:ext>
            </a:extLst>
          </p:cNvPr>
          <p:cNvSpPr>
            <a:spLocks noGrp="1"/>
          </p:cNvSpPr>
          <p:nvPr>
            <p:ph sz="half" idx="1"/>
          </p:nvPr>
        </p:nvSpPr>
        <p:spPr>
          <a:xfrm>
            <a:off x="695835" y="1141301"/>
            <a:ext cx="5960067" cy="5084948"/>
          </a:xfrm>
        </p:spPr>
        <p:txBody>
          <a:bodyPr>
            <a:normAutofit fontScale="92500" lnSpcReduction="20000"/>
          </a:bodyPr>
          <a:lstStyle/>
          <a:p>
            <a:pPr marL="0" lvl="1" indent="0">
              <a:lnSpc>
                <a:spcPct val="100000"/>
              </a:lnSpc>
              <a:spcBef>
                <a:spcPts val="1200"/>
              </a:spcBef>
              <a:buNone/>
            </a:pPr>
            <a:r>
              <a:rPr lang="en-GB" dirty="0"/>
              <a:t>Outer line:  a thin Stainless Steel tube, acting as the thermal insulator to separate between the 2K and the 300K with He-gas flow or thermal intercepts</a:t>
            </a:r>
          </a:p>
          <a:p>
            <a:pPr marL="0" lvl="1" indent="0">
              <a:lnSpc>
                <a:spcPct val="100000"/>
              </a:lnSpc>
              <a:spcBef>
                <a:spcPts val="1200"/>
              </a:spcBef>
              <a:buNone/>
            </a:pPr>
            <a:r>
              <a:rPr lang="en-GB" dirty="0"/>
              <a:t>A thin layer (~µm) of copper, to minimize RF losses, not transmitting so well the thermal losses to the cryogenic system</a:t>
            </a:r>
          </a:p>
          <a:p>
            <a:pPr marL="0" lvl="1" indent="0">
              <a:lnSpc>
                <a:spcPct val="100000"/>
              </a:lnSpc>
              <a:spcBef>
                <a:spcPts val="1200"/>
              </a:spcBef>
              <a:buNone/>
            </a:pPr>
            <a:endParaRPr lang="en-GB" dirty="0"/>
          </a:p>
          <a:p>
            <a:pPr marL="0" lvl="1" indent="0">
              <a:lnSpc>
                <a:spcPct val="100000"/>
              </a:lnSpc>
              <a:spcBef>
                <a:spcPts val="1200"/>
              </a:spcBef>
              <a:buNone/>
            </a:pPr>
            <a:r>
              <a:rPr lang="en-GB" dirty="0"/>
              <a:t>With the recent HL-Crab 1.5 mm Stainless Steel tube + Gold 2 µm (flash) + Copper (or gold ) sputtering layer 10 µm being pursued as standard procedure</a:t>
            </a:r>
          </a:p>
          <a:p>
            <a:pPr marL="0" lvl="1" indent="0">
              <a:lnSpc>
                <a:spcPct val="100000"/>
              </a:lnSpc>
              <a:spcBef>
                <a:spcPts val="1200"/>
              </a:spcBef>
              <a:buNone/>
            </a:pPr>
            <a:endParaRPr lang="en-GB" dirty="0"/>
          </a:p>
          <a:p>
            <a:pPr marL="0" lvl="1" indent="0">
              <a:lnSpc>
                <a:spcPct val="100000"/>
              </a:lnSpc>
              <a:spcBef>
                <a:spcPts val="1200"/>
              </a:spcBef>
              <a:buNone/>
            </a:pPr>
            <a:r>
              <a:rPr lang="en-GB" dirty="0"/>
              <a:t>Inner line: Massive OFE copper with air cooling avoid issues with freezing water at brazed joints</a:t>
            </a:r>
          </a:p>
        </p:txBody>
      </p:sp>
      <p:sp>
        <p:nvSpPr>
          <p:cNvPr id="7" name="TextBox 6">
            <a:extLst>
              <a:ext uri="{FF2B5EF4-FFF2-40B4-BE49-F238E27FC236}">
                <a16:creationId xmlns:a16="http://schemas.microsoft.com/office/drawing/2014/main" id="{C79BB6E7-DA4E-B41E-D720-A351F1ECDB85}"/>
              </a:ext>
            </a:extLst>
          </p:cNvPr>
          <p:cNvSpPr txBox="1"/>
          <p:nvPr/>
        </p:nvSpPr>
        <p:spPr>
          <a:xfrm>
            <a:off x="9466235" y="3478924"/>
            <a:ext cx="2370480" cy="369332"/>
          </a:xfrm>
          <a:prstGeom prst="rect">
            <a:avLst/>
          </a:prstGeom>
          <a:noFill/>
        </p:spPr>
        <p:txBody>
          <a:bodyPr wrap="square" rtlCol="0">
            <a:spAutoFit/>
          </a:bodyPr>
          <a:lstStyle/>
          <a:p>
            <a:pPr algn="ctr"/>
            <a:r>
              <a:rPr lang="en-GB" dirty="0">
                <a:solidFill>
                  <a:srgbClr val="002060"/>
                </a:solidFill>
              </a:rPr>
              <a:t>Peel off due to rinsing</a:t>
            </a:r>
          </a:p>
        </p:txBody>
      </p:sp>
      <p:pic>
        <p:nvPicPr>
          <p:cNvPr id="8" name="Content Placeholder 7">
            <a:extLst>
              <a:ext uri="{FF2B5EF4-FFF2-40B4-BE49-F238E27FC236}">
                <a16:creationId xmlns:a16="http://schemas.microsoft.com/office/drawing/2014/main" id="{0B26A0E5-5795-3A5D-EAE0-5600D2C68D5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9325" t="10597" r="32123" b="4045"/>
          <a:stretch/>
        </p:blipFill>
        <p:spPr>
          <a:xfrm>
            <a:off x="6716735" y="2700471"/>
            <a:ext cx="2345089" cy="3956199"/>
          </a:xfrm>
          <a:prstGeom prst="rect">
            <a:avLst/>
          </a:prstGeom>
        </p:spPr>
      </p:pic>
      <p:sp>
        <p:nvSpPr>
          <p:cNvPr id="9" name="TextBox 8">
            <a:extLst>
              <a:ext uri="{FF2B5EF4-FFF2-40B4-BE49-F238E27FC236}">
                <a16:creationId xmlns:a16="http://schemas.microsoft.com/office/drawing/2014/main" id="{43BB5B48-F762-EEF6-9C24-D395F57D995B}"/>
              </a:ext>
            </a:extLst>
          </p:cNvPr>
          <p:cNvSpPr txBox="1"/>
          <p:nvPr/>
        </p:nvSpPr>
        <p:spPr>
          <a:xfrm>
            <a:off x="7128324" y="2432645"/>
            <a:ext cx="2370480" cy="369332"/>
          </a:xfrm>
          <a:prstGeom prst="rect">
            <a:avLst/>
          </a:prstGeom>
          <a:noFill/>
        </p:spPr>
        <p:txBody>
          <a:bodyPr wrap="square" rtlCol="0">
            <a:spAutoFit/>
          </a:bodyPr>
          <a:lstStyle/>
          <a:p>
            <a:pPr algn="ctr"/>
            <a:r>
              <a:rPr lang="en-GB" dirty="0">
                <a:solidFill>
                  <a:srgbClr val="002060"/>
                </a:solidFill>
              </a:rPr>
              <a:t>Air-cooling</a:t>
            </a:r>
          </a:p>
        </p:txBody>
      </p:sp>
    </p:spTree>
    <p:extLst>
      <p:ext uri="{BB962C8B-B14F-4D97-AF65-F5344CB8AC3E}">
        <p14:creationId xmlns:p14="http://schemas.microsoft.com/office/powerpoint/2010/main" val="346831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Test Box &amp; Conditioning</a:t>
            </a:r>
          </a:p>
        </p:txBody>
      </p:sp>
      <p:pic>
        <p:nvPicPr>
          <p:cNvPr id="2" name="Picture 1">
            <a:extLst>
              <a:ext uri="{FF2B5EF4-FFF2-40B4-BE49-F238E27FC236}">
                <a16:creationId xmlns:a16="http://schemas.microsoft.com/office/drawing/2014/main" id="{ED7A86A2-856B-A8E3-B1C0-6336D80A51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33051" y="1629000"/>
            <a:ext cx="4800000" cy="36000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ACE4542-DE59-C254-ABE5-27DEEA45F4CC}"/>
              </a:ext>
            </a:extLst>
          </p:cNvPr>
          <p:cNvSpPr txBox="1"/>
          <p:nvPr/>
        </p:nvSpPr>
        <p:spPr>
          <a:xfrm>
            <a:off x="791621" y="1262448"/>
            <a:ext cx="5580904" cy="5262979"/>
          </a:xfrm>
          <a:prstGeom prst="rect">
            <a:avLst/>
          </a:prstGeom>
          <a:noFill/>
        </p:spPr>
        <p:txBody>
          <a:bodyPr wrap="square" rtlCol="0">
            <a:spAutoFit/>
          </a:bodyPr>
          <a:lstStyle/>
          <a:p>
            <a:r>
              <a:rPr lang="en-US" sz="2400" dirty="0"/>
              <a:t>High power RF (pre)-conditioning of a “clean coupler” is necessary for controlled desorption of gases from the RF surface in SW &amp; TW conditions</a:t>
            </a:r>
          </a:p>
          <a:p>
            <a:endParaRPr lang="en-US" sz="2400" dirty="0"/>
          </a:p>
          <a:p>
            <a:r>
              <a:rPr lang="en-US" sz="2400" dirty="0"/>
              <a:t>This process is time consuming and there is no short-cuts especially with CW power levels considered (200 kW to 1 MW)</a:t>
            </a:r>
          </a:p>
          <a:p>
            <a:endParaRPr lang="en-US" sz="2400" dirty="0"/>
          </a:p>
          <a:p>
            <a:r>
              <a:rPr lang="en-US" sz="2400" dirty="0"/>
              <a:t>Almost 1000 couplers to process for the main ring and ~500 couplers for the booster</a:t>
            </a:r>
          </a:p>
          <a:p>
            <a:endParaRPr lang="en-US" sz="2400" dirty="0"/>
          </a:p>
          <a:p>
            <a:r>
              <a:rPr lang="en-US" sz="2400" dirty="0"/>
              <a:t> </a:t>
            </a:r>
          </a:p>
        </p:txBody>
      </p:sp>
      <p:sp>
        <p:nvSpPr>
          <p:cNvPr id="5" name="TextBox 4">
            <a:extLst>
              <a:ext uri="{FF2B5EF4-FFF2-40B4-BE49-F238E27FC236}">
                <a16:creationId xmlns:a16="http://schemas.microsoft.com/office/drawing/2014/main" id="{2A10D034-746D-F7C2-E276-7904719BD514}"/>
              </a:ext>
            </a:extLst>
          </p:cNvPr>
          <p:cNvSpPr txBox="1"/>
          <p:nvPr/>
        </p:nvSpPr>
        <p:spPr>
          <a:xfrm>
            <a:off x="7549453" y="1262448"/>
            <a:ext cx="3850926" cy="369332"/>
          </a:xfrm>
          <a:prstGeom prst="rect">
            <a:avLst/>
          </a:prstGeom>
          <a:noFill/>
        </p:spPr>
        <p:txBody>
          <a:bodyPr wrap="none" rtlCol="0">
            <a:spAutoFit/>
          </a:bodyPr>
          <a:lstStyle/>
          <a:p>
            <a:r>
              <a:rPr lang="en-US" dirty="0"/>
              <a:t>Example of LHC RF conditioning system</a:t>
            </a:r>
          </a:p>
        </p:txBody>
      </p:sp>
    </p:spTree>
    <p:extLst>
      <p:ext uri="{BB962C8B-B14F-4D97-AF65-F5344CB8AC3E}">
        <p14:creationId xmlns:p14="http://schemas.microsoft.com/office/powerpoint/2010/main" val="3640106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Assembly into Cavity</a:t>
            </a:r>
          </a:p>
        </p:txBody>
      </p:sp>
      <p:sp>
        <p:nvSpPr>
          <p:cNvPr id="3" name="TextBox 2">
            <a:extLst>
              <a:ext uri="{FF2B5EF4-FFF2-40B4-BE49-F238E27FC236}">
                <a16:creationId xmlns:a16="http://schemas.microsoft.com/office/drawing/2014/main" id="{8ACE4542-DE59-C254-ABE5-27DEEA45F4CC}"/>
              </a:ext>
            </a:extLst>
          </p:cNvPr>
          <p:cNvSpPr txBox="1"/>
          <p:nvPr/>
        </p:nvSpPr>
        <p:spPr>
          <a:xfrm>
            <a:off x="572043" y="1262629"/>
            <a:ext cx="5676357" cy="4893647"/>
          </a:xfrm>
          <a:prstGeom prst="rect">
            <a:avLst/>
          </a:prstGeom>
          <a:noFill/>
        </p:spPr>
        <p:txBody>
          <a:bodyPr wrap="square" rtlCol="0">
            <a:spAutoFit/>
          </a:bodyPr>
          <a:lstStyle/>
          <a:p>
            <a:r>
              <a:rPr lang="en-US" sz="2400" dirty="0"/>
              <a:t>One of the most delicate &amp; critical step, likely define the maximum field reach and onset of field emission. IS04 like clean room assembly makes it very cumbersome</a:t>
            </a:r>
          </a:p>
          <a:p>
            <a:endParaRPr lang="en-US" sz="2400" dirty="0"/>
          </a:p>
          <a:p>
            <a:r>
              <a:rPr lang="en-US" sz="2400" dirty="0"/>
              <a:t>For the HL-LHC crab cavity project, special 3D printed tooling and “semi-robotic” assembly proved to minimize the risk</a:t>
            </a:r>
          </a:p>
          <a:p>
            <a:endParaRPr lang="en-US" sz="2400" dirty="0"/>
          </a:p>
          <a:p>
            <a:r>
              <a:rPr lang="en-US" sz="2400" dirty="0"/>
              <a:t>Moderate gradients required for FCC, the assembly procedure needs to some re-thinking</a:t>
            </a:r>
          </a:p>
          <a:p>
            <a:r>
              <a:rPr lang="en-US" sz="2400" dirty="0"/>
              <a:t> </a:t>
            </a:r>
          </a:p>
        </p:txBody>
      </p:sp>
      <p:pic>
        <p:nvPicPr>
          <p:cNvPr id="5" name="Picture 2" descr="http://mediaarchive.cern.ch/MediaArchive/Photo/Public/2000/0008012/0008012_03/0008012_03-A5-at-72-dpi.jpg">
            <a:extLst>
              <a:ext uri="{FF2B5EF4-FFF2-40B4-BE49-F238E27FC236}">
                <a16:creationId xmlns:a16="http://schemas.microsoft.com/office/drawing/2014/main" id="{C01A900B-47E2-E48D-94C5-89B60BCE51F6}"/>
              </a:ext>
            </a:extLst>
          </p:cNvPr>
          <p:cNvPicPr>
            <a:picLocks noChangeAspect="1" noChangeArrowheads="1"/>
          </p:cNvPicPr>
          <p:nvPr/>
        </p:nvPicPr>
        <p:blipFill>
          <a:blip r:embed="rId2" cstate="print"/>
          <a:srcRect/>
          <a:stretch>
            <a:fillRect/>
          </a:stretch>
        </p:blipFill>
        <p:spPr bwMode="auto">
          <a:xfrm>
            <a:off x="7107922" y="337395"/>
            <a:ext cx="4365735" cy="2863804"/>
          </a:xfrm>
          <a:prstGeom prst="rect">
            <a:avLst/>
          </a:prstGeom>
          <a:noFill/>
        </p:spPr>
      </p:pic>
      <p:pic>
        <p:nvPicPr>
          <p:cNvPr id="7" name="Content Placeholder 6">
            <a:extLst>
              <a:ext uri="{FF2B5EF4-FFF2-40B4-BE49-F238E27FC236}">
                <a16:creationId xmlns:a16="http://schemas.microsoft.com/office/drawing/2014/main" id="{F27F0C36-276C-8E37-23BB-87CD72A54B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75116" y="3524787"/>
            <a:ext cx="2368909" cy="3166925"/>
          </a:xfrm>
          <a:prstGeom prst="rect">
            <a:avLst/>
          </a:prstGeom>
          <a:ln>
            <a:noFill/>
          </a:ln>
          <a:effectLst>
            <a:outerShdw blurRad="292100" dist="139700" dir="2700000" algn="tl" rotWithShape="0">
              <a:srgbClr val="333333">
                <a:alpha val="65000"/>
              </a:srgbClr>
            </a:outerShdw>
          </a:effectLst>
        </p:spPr>
      </p:pic>
      <p:pic>
        <p:nvPicPr>
          <p:cNvPr id="8" name="Content Placeholder 9">
            <a:extLst>
              <a:ext uri="{FF2B5EF4-FFF2-40B4-BE49-F238E27FC236}">
                <a16:creationId xmlns:a16="http://schemas.microsoft.com/office/drawing/2014/main" id="{0550BFB4-C54A-9221-4C55-3A9EFA239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96725" y="3524787"/>
            <a:ext cx="2368910" cy="31669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813E342-999F-D7B6-DD2E-804940333D52}"/>
              </a:ext>
            </a:extLst>
          </p:cNvPr>
          <p:cNvSpPr txBox="1"/>
          <p:nvPr/>
        </p:nvSpPr>
        <p:spPr>
          <a:xfrm>
            <a:off x="6646257" y="1262329"/>
            <a:ext cx="523220" cy="826893"/>
          </a:xfrm>
          <a:prstGeom prst="rect">
            <a:avLst/>
          </a:prstGeom>
          <a:noFill/>
        </p:spPr>
        <p:txBody>
          <a:bodyPr vert="vert270" wrap="none" rtlCol="0">
            <a:spAutoFit/>
          </a:bodyPr>
          <a:lstStyle/>
          <a:p>
            <a:r>
              <a:rPr lang="en-US" sz="2200" dirty="0"/>
              <a:t>1990’s</a:t>
            </a:r>
          </a:p>
        </p:txBody>
      </p:sp>
      <p:sp>
        <p:nvSpPr>
          <p:cNvPr id="10" name="TextBox 9">
            <a:extLst>
              <a:ext uri="{FF2B5EF4-FFF2-40B4-BE49-F238E27FC236}">
                <a16:creationId xmlns:a16="http://schemas.microsoft.com/office/drawing/2014/main" id="{E3D2E8B9-C0E4-C470-F9DF-12EC95F19C46}"/>
              </a:ext>
            </a:extLst>
          </p:cNvPr>
          <p:cNvSpPr txBox="1"/>
          <p:nvPr/>
        </p:nvSpPr>
        <p:spPr>
          <a:xfrm>
            <a:off x="6525519" y="4947462"/>
            <a:ext cx="523220" cy="663002"/>
          </a:xfrm>
          <a:prstGeom prst="rect">
            <a:avLst/>
          </a:prstGeom>
          <a:noFill/>
        </p:spPr>
        <p:txBody>
          <a:bodyPr vert="vert270" wrap="none" rtlCol="0">
            <a:spAutoFit/>
          </a:bodyPr>
          <a:lstStyle/>
          <a:p>
            <a:r>
              <a:rPr lang="en-US" sz="2200" dirty="0"/>
              <a:t>2017</a:t>
            </a:r>
          </a:p>
        </p:txBody>
      </p:sp>
    </p:spTree>
    <p:extLst>
      <p:ext uri="{BB962C8B-B14F-4D97-AF65-F5344CB8AC3E}">
        <p14:creationId xmlns:p14="http://schemas.microsoft.com/office/powerpoint/2010/main" val="313848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ADD9-1791-B991-E674-5FF2F0D3FF54}"/>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Cryomodule Integration</a:t>
            </a:r>
          </a:p>
        </p:txBody>
      </p:sp>
      <p:sp>
        <p:nvSpPr>
          <p:cNvPr id="3" name="TextBox 2">
            <a:extLst>
              <a:ext uri="{FF2B5EF4-FFF2-40B4-BE49-F238E27FC236}">
                <a16:creationId xmlns:a16="http://schemas.microsoft.com/office/drawing/2014/main" id="{F01166F3-8A99-D148-FEAC-8484CB8A61D0}"/>
              </a:ext>
            </a:extLst>
          </p:cNvPr>
          <p:cNvSpPr txBox="1"/>
          <p:nvPr/>
        </p:nvSpPr>
        <p:spPr>
          <a:xfrm>
            <a:off x="763274" y="960428"/>
            <a:ext cx="6371181" cy="5632311"/>
          </a:xfrm>
          <a:prstGeom prst="rect">
            <a:avLst/>
          </a:prstGeom>
          <a:noFill/>
        </p:spPr>
        <p:txBody>
          <a:bodyPr wrap="square" rtlCol="0">
            <a:spAutoFit/>
          </a:bodyPr>
          <a:lstStyle/>
          <a:p>
            <a:r>
              <a:rPr lang="en-US" sz="2400" dirty="0"/>
              <a:t>Cryomodules are typically conceived with cavities in mind</a:t>
            </a:r>
          </a:p>
          <a:p>
            <a:endParaRPr lang="en-US" sz="2400" dirty="0"/>
          </a:p>
          <a:p>
            <a:r>
              <a:rPr lang="en-US" sz="2400" dirty="0"/>
              <a:t>For very high RF power like the LHC &amp; FCC, the power coupler and HOMC are a significant part of the “cavity assembly”. They also determine the performance reach</a:t>
            </a:r>
          </a:p>
          <a:p>
            <a:endParaRPr lang="en-US" sz="2400" dirty="0"/>
          </a:p>
          <a:p>
            <a:r>
              <a:rPr lang="en-US" sz="2400" dirty="0"/>
              <a:t>Present concept of installing the couplers in clean room and integration into cryomodule after may not be optimum </a:t>
            </a:r>
          </a:p>
          <a:p>
            <a:endParaRPr lang="en-US" sz="2400" dirty="0"/>
          </a:p>
          <a:p>
            <a:r>
              <a:rPr lang="en-US" sz="2400" dirty="0"/>
              <a:t>Can we install the couplers after the cryostating “in a clean way” ?  Coupler exchange w/o de-cryostating and robotic way</a:t>
            </a:r>
          </a:p>
        </p:txBody>
      </p:sp>
      <p:pic>
        <p:nvPicPr>
          <p:cNvPr id="4" name="Picture 3">
            <a:extLst>
              <a:ext uri="{FF2B5EF4-FFF2-40B4-BE49-F238E27FC236}">
                <a16:creationId xmlns:a16="http://schemas.microsoft.com/office/drawing/2014/main" id="{B7337AF9-0662-1B47-213D-7AA9CC8D189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45301" y="977245"/>
            <a:ext cx="2512537" cy="2160000"/>
          </a:xfrm>
          <a:prstGeom prst="rect">
            <a:avLst/>
          </a:prstGeom>
        </p:spPr>
      </p:pic>
      <p:cxnSp>
        <p:nvCxnSpPr>
          <p:cNvPr id="5" name="Straight Connector 4">
            <a:extLst>
              <a:ext uri="{FF2B5EF4-FFF2-40B4-BE49-F238E27FC236}">
                <a16:creationId xmlns:a16="http://schemas.microsoft.com/office/drawing/2014/main" id="{E6B50C1C-579F-E0D0-9AB5-E0FA24359E3D}"/>
              </a:ext>
            </a:extLst>
          </p:cNvPr>
          <p:cNvCxnSpPr/>
          <p:nvPr/>
        </p:nvCxnSpPr>
        <p:spPr>
          <a:xfrm flipH="1">
            <a:off x="8447728" y="1239416"/>
            <a:ext cx="1384069" cy="4320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97C576-66EE-E98B-592E-628E7D5AC08E}"/>
              </a:ext>
            </a:extLst>
          </p:cNvPr>
          <p:cNvCxnSpPr/>
          <p:nvPr/>
        </p:nvCxnSpPr>
        <p:spPr>
          <a:xfrm flipH="1">
            <a:off x="8447728" y="2657804"/>
            <a:ext cx="1384069" cy="4320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06FC02-1966-6AB2-CB62-710D7B3C0E53}"/>
              </a:ext>
            </a:extLst>
          </p:cNvPr>
          <p:cNvCxnSpPr/>
          <p:nvPr/>
        </p:nvCxnSpPr>
        <p:spPr>
          <a:xfrm>
            <a:off x="8663752" y="1606148"/>
            <a:ext cx="0" cy="1418632"/>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BA25C9-2651-9723-7B65-838E674A635D}"/>
              </a:ext>
            </a:extLst>
          </p:cNvPr>
          <p:cNvSpPr txBox="1"/>
          <p:nvPr/>
        </p:nvSpPr>
        <p:spPr>
          <a:xfrm>
            <a:off x="8069670" y="3199029"/>
            <a:ext cx="2569301" cy="646331"/>
          </a:xfrm>
          <a:prstGeom prst="rect">
            <a:avLst/>
          </a:prstGeom>
          <a:noFill/>
        </p:spPr>
        <p:txBody>
          <a:bodyPr wrap="square" rtlCol="0">
            <a:spAutoFit/>
          </a:bodyPr>
          <a:lstStyle/>
          <a:p>
            <a:r>
              <a:rPr lang="en-GB" dirty="0">
                <a:solidFill>
                  <a:srgbClr val="002060"/>
                </a:solidFill>
              </a:rPr>
              <a:t>Minimal distance for compact </a:t>
            </a:r>
            <a:r>
              <a:rPr lang="en-GB" dirty="0" err="1">
                <a:solidFill>
                  <a:srgbClr val="002060"/>
                </a:solidFill>
              </a:rPr>
              <a:t>cryomodule</a:t>
            </a:r>
            <a:endParaRPr lang="en-GB" dirty="0">
              <a:solidFill>
                <a:srgbClr val="002060"/>
              </a:solidFill>
            </a:endParaRPr>
          </a:p>
        </p:txBody>
      </p:sp>
    </p:spTree>
    <p:extLst>
      <p:ext uri="{BB962C8B-B14F-4D97-AF65-F5344CB8AC3E}">
        <p14:creationId xmlns:p14="http://schemas.microsoft.com/office/powerpoint/2010/main" val="4089466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ADD9-1791-B991-E674-5FF2F0D3FF54}"/>
              </a:ext>
            </a:extLst>
          </p:cNvPr>
          <p:cNvSpPr txBox="1">
            <a:spLocks/>
          </p:cNvSpPr>
          <p:nvPr/>
        </p:nvSpPr>
        <p:spPr>
          <a:xfrm>
            <a:off x="1834750" y="3189473"/>
            <a:ext cx="7886700" cy="850286"/>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Higher Order Mode Couplers</a:t>
            </a:r>
          </a:p>
          <a:p>
            <a:pPr algn="ct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(HOMC)</a:t>
            </a:r>
            <a:endPar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Tree>
    <p:extLst>
      <p:ext uri="{BB962C8B-B14F-4D97-AF65-F5344CB8AC3E}">
        <p14:creationId xmlns:p14="http://schemas.microsoft.com/office/powerpoint/2010/main" val="421522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AB9E-672A-0960-C012-47C654D77FE8}"/>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Impedance &amp; HOMs</a:t>
            </a:r>
          </a:p>
        </p:txBody>
      </p:sp>
      <p:sp>
        <p:nvSpPr>
          <p:cNvPr id="7" name="TextBox 6">
            <a:extLst>
              <a:ext uri="{FF2B5EF4-FFF2-40B4-BE49-F238E27FC236}">
                <a16:creationId xmlns:a16="http://schemas.microsoft.com/office/drawing/2014/main" id="{33AF8091-0539-D659-1694-4DF66B90A3BC}"/>
              </a:ext>
            </a:extLst>
          </p:cNvPr>
          <p:cNvSpPr txBox="1"/>
          <p:nvPr/>
        </p:nvSpPr>
        <p:spPr>
          <a:xfrm>
            <a:off x="515095" y="1037859"/>
            <a:ext cx="7433767" cy="1569660"/>
          </a:xfrm>
          <a:prstGeom prst="rect">
            <a:avLst/>
          </a:prstGeom>
          <a:noFill/>
        </p:spPr>
        <p:txBody>
          <a:bodyPr wrap="square" rtlCol="0">
            <a:spAutoFit/>
          </a:bodyPr>
          <a:lstStyle/>
          <a:p>
            <a:r>
              <a:rPr lang="en-US" sz="2400" dirty="0"/>
              <a:t>Three main issues to be addressed for the FCC</a:t>
            </a:r>
          </a:p>
          <a:p>
            <a:pPr marL="914400" lvl="1" indent="-457200">
              <a:buAutoNum type="arabicPeriod"/>
            </a:pPr>
            <a:r>
              <a:rPr lang="en-US" sz="2400" dirty="0"/>
              <a:t>Strong feedback around the fundamental mode </a:t>
            </a:r>
          </a:p>
          <a:p>
            <a:pPr marL="914400" lvl="1" indent="-457200">
              <a:buAutoNum type="arabicPeriod"/>
            </a:pPr>
            <a:r>
              <a:rPr lang="en-US" sz="2400" dirty="0"/>
              <a:t>Strong damping of the low frequency HOMs for CBI</a:t>
            </a:r>
          </a:p>
          <a:p>
            <a:pPr marL="914400" lvl="1" indent="-457200">
              <a:buAutoNum type="arabicPeriod"/>
            </a:pPr>
            <a:r>
              <a:rPr lang="en-US" sz="2400" dirty="0"/>
              <a:t>Efficient extraction of </a:t>
            </a:r>
            <a:r>
              <a:rPr lang="en-US" sz="2400" dirty="0" err="1"/>
              <a:t>kWs</a:t>
            </a:r>
            <a:r>
              <a:rPr lang="en-US" sz="2400" dirty="0"/>
              <a:t> of HOM power</a:t>
            </a:r>
          </a:p>
        </p:txBody>
      </p:sp>
      <p:sp>
        <p:nvSpPr>
          <p:cNvPr id="8" name="TextBox 7">
            <a:extLst>
              <a:ext uri="{FF2B5EF4-FFF2-40B4-BE49-F238E27FC236}">
                <a16:creationId xmlns:a16="http://schemas.microsoft.com/office/drawing/2014/main" id="{D321706D-36A5-3CC8-3B17-18D05AA5BE9A}"/>
              </a:ext>
            </a:extLst>
          </p:cNvPr>
          <p:cNvSpPr txBox="1"/>
          <p:nvPr/>
        </p:nvSpPr>
        <p:spPr>
          <a:xfrm>
            <a:off x="1964766" y="2928972"/>
            <a:ext cx="2766490" cy="338554"/>
          </a:xfrm>
          <a:prstGeom prst="rect">
            <a:avLst/>
          </a:prstGeom>
          <a:noFill/>
        </p:spPr>
        <p:txBody>
          <a:bodyPr wrap="square" rtlCol="0">
            <a:spAutoFit/>
          </a:bodyPr>
          <a:lstStyle/>
          <a:p>
            <a:r>
              <a:rPr lang="en-US" sz="1600" dirty="0"/>
              <a:t>Fundamental mode impedance</a:t>
            </a:r>
          </a:p>
        </p:txBody>
      </p:sp>
      <p:pic>
        <p:nvPicPr>
          <p:cNvPr id="9" name="Picture 8">
            <a:extLst>
              <a:ext uri="{FF2B5EF4-FFF2-40B4-BE49-F238E27FC236}">
                <a16:creationId xmlns:a16="http://schemas.microsoft.com/office/drawing/2014/main" id="{1FC1A261-09AA-622B-A755-B9926296A5D1}"/>
              </a:ext>
            </a:extLst>
          </p:cNvPr>
          <p:cNvPicPr>
            <a:picLocks noChangeAspect="1"/>
          </p:cNvPicPr>
          <p:nvPr/>
        </p:nvPicPr>
        <p:blipFill>
          <a:blip r:embed="rId2"/>
          <a:stretch>
            <a:fillRect/>
          </a:stretch>
        </p:blipFill>
        <p:spPr>
          <a:xfrm>
            <a:off x="1187687" y="3290874"/>
            <a:ext cx="3853006" cy="2878078"/>
          </a:xfrm>
          <a:prstGeom prst="rect">
            <a:avLst/>
          </a:prstGeom>
        </p:spPr>
      </p:pic>
      <p:pic>
        <p:nvPicPr>
          <p:cNvPr id="10" name="Picture 9">
            <a:extLst>
              <a:ext uri="{FF2B5EF4-FFF2-40B4-BE49-F238E27FC236}">
                <a16:creationId xmlns:a16="http://schemas.microsoft.com/office/drawing/2014/main" id="{587BC82D-966D-16CE-A24A-0CBB58F886EA}"/>
              </a:ext>
            </a:extLst>
          </p:cNvPr>
          <p:cNvPicPr>
            <a:picLocks noChangeAspect="1"/>
          </p:cNvPicPr>
          <p:nvPr/>
        </p:nvPicPr>
        <p:blipFill>
          <a:blip r:embed="rId3"/>
          <a:stretch>
            <a:fillRect/>
          </a:stretch>
        </p:blipFill>
        <p:spPr>
          <a:xfrm>
            <a:off x="6799337" y="2879334"/>
            <a:ext cx="4270288" cy="3391906"/>
          </a:xfrm>
          <a:prstGeom prst="rect">
            <a:avLst/>
          </a:prstGeom>
        </p:spPr>
      </p:pic>
      <p:sp>
        <p:nvSpPr>
          <p:cNvPr id="11" name="TextBox 10">
            <a:extLst>
              <a:ext uri="{FF2B5EF4-FFF2-40B4-BE49-F238E27FC236}">
                <a16:creationId xmlns:a16="http://schemas.microsoft.com/office/drawing/2014/main" id="{D13DACAC-18E3-7E66-A41E-19A68018C387}"/>
              </a:ext>
            </a:extLst>
          </p:cNvPr>
          <p:cNvSpPr txBox="1"/>
          <p:nvPr/>
        </p:nvSpPr>
        <p:spPr>
          <a:xfrm>
            <a:off x="8073506" y="3670962"/>
            <a:ext cx="918265" cy="369332"/>
          </a:xfrm>
          <a:prstGeom prst="rect">
            <a:avLst/>
          </a:prstGeom>
          <a:noFill/>
        </p:spPr>
        <p:txBody>
          <a:bodyPr wrap="none" rtlCol="0">
            <a:spAutoFit/>
          </a:bodyPr>
          <a:lstStyle/>
          <a:p>
            <a:r>
              <a:rPr lang="en-US" dirty="0"/>
              <a:t>stability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0AD547-0808-AA7A-4341-3C3C01ADED70}"/>
                  </a:ext>
                </a:extLst>
              </p:cNvPr>
              <p:cNvSpPr txBox="1"/>
              <p:nvPr/>
            </p:nvSpPr>
            <p:spPr>
              <a:xfrm>
                <a:off x="1759712" y="5237627"/>
                <a:ext cx="2563027" cy="307777"/>
              </a:xfrm>
              <a:prstGeom prst="rect">
                <a:avLst/>
              </a:prstGeom>
              <a:noFill/>
            </p:spPr>
            <p:txBody>
              <a:bodyPr wrap="square">
                <a:spAutoFit/>
              </a:bodyPr>
              <a:lstStyle/>
              <a:p>
                <a:r>
                  <a:rPr lang="en-US" sz="1400" dirty="0"/>
                  <a:t> opt detuning (</a:t>
                </a:r>
                <a14:m>
                  <m:oMath xmlns:m="http://schemas.openxmlformats.org/officeDocument/2006/math">
                    <m:r>
                      <a:rPr lang="en-GB" sz="1400" dirty="0">
                        <a:latin typeface="Cambria Math" panose="02040503050406030204" pitchFamily="18" charset="0"/>
                      </a:rPr>
                      <m:t>~</m:t>
                    </m:r>
                    <m:r>
                      <a:rPr lang="en-US" sz="1400" i="1" dirty="0">
                        <a:latin typeface="Cambria Math" panose="02040503050406030204" pitchFamily="18" charset="0"/>
                      </a:rPr>
                      <m:t>4×</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𝑓</m:t>
                        </m:r>
                      </m:e>
                      <m:sub>
                        <m:r>
                          <m:rPr>
                            <m:sty m:val="p"/>
                          </m:rPr>
                          <a:rPr lang="en-US" sz="1400" dirty="0">
                            <a:latin typeface="Cambria Math" panose="02040503050406030204" pitchFamily="18" charset="0"/>
                          </a:rPr>
                          <m:t>rev</m:t>
                        </m:r>
                      </m:sub>
                    </m:sSub>
                  </m:oMath>
                </a14:m>
                <a:r>
                  <a:rPr lang="en-US" sz="1400" dirty="0"/>
                  <a:t>) </a:t>
                </a:r>
              </a:p>
            </p:txBody>
          </p:sp>
        </mc:Choice>
        <mc:Fallback xmlns="">
          <p:sp>
            <p:nvSpPr>
              <p:cNvPr id="4" name="TextBox 3">
                <a:extLst>
                  <a:ext uri="{FF2B5EF4-FFF2-40B4-BE49-F238E27FC236}">
                    <a16:creationId xmlns:a16="http://schemas.microsoft.com/office/drawing/2014/main" id="{820AD547-0808-AA7A-4341-3C3C01ADED70}"/>
                  </a:ext>
                </a:extLst>
              </p:cNvPr>
              <p:cNvSpPr txBox="1">
                <a:spLocks noRot="1" noChangeAspect="1" noMove="1" noResize="1" noEditPoints="1" noAdjustHandles="1" noChangeArrowheads="1" noChangeShapeType="1" noTextEdit="1"/>
              </p:cNvSpPr>
              <p:nvPr/>
            </p:nvSpPr>
            <p:spPr>
              <a:xfrm>
                <a:off x="1759712" y="5237627"/>
                <a:ext cx="2563027" cy="307777"/>
              </a:xfrm>
              <a:prstGeom prst="rect">
                <a:avLst/>
              </a:prstGeom>
              <a:blipFill>
                <a:blip r:embed="rId4"/>
                <a:stretch>
                  <a:fillRect t="-3922"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6FECBC-5ABB-1129-8D27-065037AB76E2}"/>
                  </a:ext>
                </a:extLst>
              </p:cNvPr>
              <p:cNvSpPr txBox="1"/>
              <p:nvPr/>
            </p:nvSpPr>
            <p:spPr>
              <a:xfrm>
                <a:off x="2479753" y="3290874"/>
                <a:ext cx="1268874" cy="369332"/>
              </a:xfrm>
              <a:prstGeom prst="rect">
                <a:avLst/>
              </a:prstGeom>
              <a:noFill/>
            </p:spPr>
            <p:txBody>
              <a:bodyPr wrap="square">
                <a:spAutoFit/>
              </a:bodyPr>
              <a:lstStyle/>
              <a:p>
                <a14:m>
                  <m:oMath xmlns:m="http://schemas.openxmlformats.org/officeDocument/2006/math">
                    <m:r>
                      <a:rPr lang="en-US" sz="1800" i="1" dirty="0" smtClean="0">
                        <a:latin typeface="Cambria Math" panose="02040503050406030204" pitchFamily="18" charset="0"/>
                      </a:rPr>
                      <m:t>𝑚</m:t>
                    </m:r>
                    <m:r>
                      <a:rPr lang="en-US" sz="1800" b="0" i="1" dirty="0" smtClean="0">
                        <a:latin typeface="Cambria Math" panose="02040503050406030204" pitchFamily="18" charset="0"/>
                      </a:rPr>
                      <m:t>𝑜𝑑𝑒</m:t>
                    </m:r>
                    <m:r>
                      <a:rPr lang="en-US" sz="1800" i="1" dirty="0" smtClean="0">
                        <a:latin typeface="Cambria Math" panose="02040503050406030204" pitchFamily="18" charset="0"/>
                      </a:rPr>
                      <m:t>=</m:t>
                    </m:r>
                  </m:oMath>
                </a14:m>
                <a:r>
                  <a:rPr lang="en-US" sz="1800" dirty="0"/>
                  <a:t> -4</a:t>
                </a:r>
                <a:endParaRPr lang="en-US" dirty="0"/>
              </a:p>
            </p:txBody>
          </p:sp>
        </mc:Choice>
        <mc:Fallback xmlns="">
          <p:sp>
            <p:nvSpPr>
              <p:cNvPr id="6" name="TextBox 5">
                <a:extLst>
                  <a:ext uri="{FF2B5EF4-FFF2-40B4-BE49-F238E27FC236}">
                    <a16:creationId xmlns:a16="http://schemas.microsoft.com/office/drawing/2014/main" id="{B46FECBC-5ABB-1129-8D27-065037AB76E2}"/>
                  </a:ext>
                </a:extLst>
              </p:cNvPr>
              <p:cNvSpPr txBox="1">
                <a:spLocks noRot="1" noChangeAspect="1" noMove="1" noResize="1" noEditPoints="1" noAdjustHandles="1" noChangeArrowheads="1" noChangeShapeType="1" noTextEdit="1"/>
              </p:cNvSpPr>
              <p:nvPr/>
            </p:nvSpPr>
            <p:spPr>
              <a:xfrm>
                <a:off x="2479753" y="3290874"/>
                <a:ext cx="1268874" cy="369332"/>
              </a:xfrm>
              <a:prstGeom prst="rect">
                <a:avLst/>
              </a:prstGeom>
              <a:blipFill>
                <a:blip r:embed="rId5"/>
                <a:stretch>
                  <a:fillRect t="-10000" r="-481" b="-2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917F506-9767-7AE9-4A37-ACBB4805A1FE}"/>
              </a:ext>
            </a:extLst>
          </p:cNvPr>
          <p:cNvSpPr txBox="1"/>
          <p:nvPr/>
        </p:nvSpPr>
        <p:spPr>
          <a:xfrm>
            <a:off x="9429750" y="6488668"/>
            <a:ext cx="2643481" cy="369332"/>
          </a:xfrm>
          <a:prstGeom prst="rect">
            <a:avLst/>
          </a:prstGeom>
          <a:noFill/>
        </p:spPr>
        <p:txBody>
          <a:bodyPr wrap="none" rtlCol="0">
            <a:spAutoFit/>
          </a:bodyPr>
          <a:lstStyle/>
          <a:p>
            <a:r>
              <a:rPr lang="en-US" dirty="0"/>
              <a:t>PRSTAB 21, 071001 (2018)</a:t>
            </a:r>
          </a:p>
        </p:txBody>
      </p:sp>
    </p:spTree>
    <p:extLst>
      <p:ext uri="{BB962C8B-B14F-4D97-AF65-F5344CB8AC3E}">
        <p14:creationId xmlns:p14="http://schemas.microsoft.com/office/powerpoint/2010/main" val="155636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585E-0F5F-7EEB-4BAE-FB548DACE712}"/>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LHC RF - HOM Scheme</a:t>
            </a:r>
          </a:p>
        </p:txBody>
      </p:sp>
      <p:pic>
        <p:nvPicPr>
          <p:cNvPr id="3" name="Picture 2">
            <a:extLst>
              <a:ext uri="{FF2B5EF4-FFF2-40B4-BE49-F238E27FC236}">
                <a16:creationId xmlns:a16="http://schemas.microsoft.com/office/drawing/2014/main" id="{1BDEA4DE-4826-57D4-5AD5-3169D0E242DC}"/>
              </a:ext>
            </a:extLst>
          </p:cNvPr>
          <p:cNvPicPr>
            <a:picLocks noChangeAspect="1"/>
          </p:cNvPicPr>
          <p:nvPr/>
        </p:nvPicPr>
        <p:blipFill>
          <a:blip r:embed="rId2"/>
          <a:stretch>
            <a:fillRect/>
          </a:stretch>
        </p:blipFill>
        <p:spPr>
          <a:xfrm>
            <a:off x="1146552" y="5292705"/>
            <a:ext cx="2075720" cy="1311850"/>
          </a:xfrm>
          <a:prstGeom prst="rect">
            <a:avLst/>
          </a:prstGeom>
        </p:spPr>
      </p:pic>
      <p:pic>
        <p:nvPicPr>
          <p:cNvPr id="4" name="Picture 3">
            <a:extLst>
              <a:ext uri="{FF2B5EF4-FFF2-40B4-BE49-F238E27FC236}">
                <a16:creationId xmlns:a16="http://schemas.microsoft.com/office/drawing/2014/main" id="{88FF9AD3-89D3-C163-6EA6-FACC614DAA11}"/>
              </a:ext>
            </a:extLst>
          </p:cNvPr>
          <p:cNvPicPr>
            <a:picLocks noChangeAspect="1"/>
          </p:cNvPicPr>
          <p:nvPr/>
        </p:nvPicPr>
        <p:blipFill>
          <a:blip r:embed="rId3"/>
          <a:stretch>
            <a:fillRect/>
          </a:stretch>
        </p:blipFill>
        <p:spPr>
          <a:xfrm>
            <a:off x="7585662" y="4875719"/>
            <a:ext cx="2057835" cy="1728836"/>
          </a:xfrm>
          <a:prstGeom prst="rect">
            <a:avLst/>
          </a:prstGeom>
        </p:spPr>
      </p:pic>
      <p:pic>
        <p:nvPicPr>
          <p:cNvPr id="5" name="Content Placeholder 7">
            <a:extLst>
              <a:ext uri="{FF2B5EF4-FFF2-40B4-BE49-F238E27FC236}">
                <a16:creationId xmlns:a16="http://schemas.microsoft.com/office/drawing/2014/main" id="{7E77960F-2382-00EC-3D52-8D157702C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622" y="1544131"/>
            <a:ext cx="3357500" cy="25181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691A04B-7632-97EB-2D3A-B8C082A5E292}"/>
              </a:ext>
            </a:extLst>
          </p:cNvPr>
          <p:cNvPicPr>
            <a:picLocks noChangeAspect="1"/>
          </p:cNvPicPr>
          <p:nvPr/>
        </p:nvPicPr>
        <p:blipFill rotWithShape="1">
          <a:blip r:embed="rId5">
            <a:clrChange>
              <a:clrFrom>
                <a:srgbClr val="FFFFFF"/>
              </a:clrFrom>
              <a:clrTo>
                <a:srgbClr val="FFFFFF">
                  <a:alpha val="0"/>
                </a:srgbClr>
              </a:clrTo>
            </a:clrChange>
          </a:blip>
          <a:srcRect l="18426" t="8159" r="27391" b="8635"/>
          <a:stretch/>
        </p:blipFill>
        <p:spPr>
          <a:xfrm>
            <a:off x="3222272" y="2949710"/>
            <a:ext cx="4601581" cy="3382128"/>
          </a:xfrm>
          <a:prstGeom prst="rect">
            <a:avLst/>
          </a:prstGeom>
        </p:spPr>
      </p:pic>
      <p:sp>
        <p:nvSpPr>
          <p:cNvPr id="7" name="TextBox 6">
            <a:extLst>
              <a:ext uri="{FF2B5EF4-FFF2-40B4-BE49-F238E27FC236}">
                <a16:creationId xmlns:a16="http://schemas.microsoft.com/office/drawing/2014/main" id="{679CF5DF-A975-84C0-C546-40807556F67E}"/>
              </a:ext>
            </a:extLst>
          </p:cNvPr>
          <p:cNvSpPr txBox="1"/>
          <p:nvPr/>
        </p:nvSpPr>
        <p:spPr>
          <a:xfrm>
            <a:off x="668341" y="883569"/>
            <a:ext cx="7155512" cy="1938992"/>
          </a:xfrm>
          <a:prstGeom prst="rect">
            <a:avLst/>
          </a:prstGeom>
          <a:noFill/>
        </p:spPr>
        <p:txBody>
          <a:bodyPr wrap="square" rtlCol="0">
            <a:spAutoFit/>
          </a:bodyPr>
          <a:lstStyle/>
          <a:p>
            <a:r>
              <a:rPr lang="en-US" sz="2400" dirty="0"/>
              <a:t>The LHC system uses two coaxial type HOM couplers, narrow-band (low frequency) &amp; broadband (&gt; 700 MHz)</a:t>
            </a:r>
          </a:p>
          <a:p>
            <a:endParaRPr lang="en-US" sz="2400" dirty="0"/>
          </a:p>
          <a:p>
            <a:r>
              <a:rPr lang="en-US" sz="2400" dirty="0"/>
              <a:t>The large beam pipe aperture (300mm) is key for achieving very strong damping</a:t>
            </a:r>
          </a:p>
        </p:txBody>
      </p:sp>
      <p:sp>
        <p:nvSpPr>
          <p:cNvPr id="8" name="TextBox 7">
            <a:extLst>
              <a:ext uri="{FF2B5EF4-FFF2-40B4-BE49-F238E27FC236}">
                <a16:creationId xmlns:a16="http://schemas.microsoft.com/office/drawing/2014/main" id="{B2BE2AF5-6287-FC5A-C63D-80AEA85C6385}"/>
              </a:ext>
            </a:extLst>
          </p:cNvPr>
          <p:cNvSpPr txBox="1"/>
          <p:nvPr/>
        </p:nvSpPr>
        <p:spPr>
          <a:xfrm>
            <a:off x="954505" y="5108039"/>
            <a:ext cx="1555426" cy="369332"/>
          </a:xfrm>
          <a:prstGeom prst="rect">
            <a:avLst/>
          </a:prstGeom>
          <a:noFill/>
        </p:spPr>
        <p:txBody>
          <a:bodyPr wrap="none" rtlCol="0">
            <a:spAutoFit/>
          </a:bodyPr>
          <a:lstStyle/>
          <a:p>
            <a:r>
              <a:rPr lang="en-US" dirty="0"/>
              <a:t>“Narrowband”</a:t>
            </a:r>
          </a:p>
        </p:txBody>
      </p:sp>
      <p:sp>
        <p:nvSpPr>
          <p:cNvPr id="9" name="TextBox 8">
            <a:extLst>
              <a:ext uri="{FF2B5EF4-FFF2-40B4-BE49-F238E27FC236}">
                <a16:creationId xmlns:a16="http://schemas.microsoft.com/office/drawing/2014/main" id="{A01EB62C-F8F7-F7C3-1401-553EAEF6ADA1}"/>
              </a:ext>
            </a:extLst>
          </p:cNvPr>
          <p:cNvSpPr txBox="1"/>
          <p:nvPr/>
        </p:nvSpPr>
        <p:spPr>
          <a:xfrm>
            <a:off x="8961964" y="5094079"/>
            <a:ext cx="1408847" cy="369332"/>
          </a:xfrm>
          <a:prstGeom prst="rect">
            <a:avLst/>
          </a:prstGeom>
          <a:noFill/>
        </p:spPr>
        <p:txBody>
          <a:bodyPr wrap="none" rtlCol="0">
            <a:spAutoFit/>
          </a:bodyPr>
          <a:lstStyle/>
          <a:p>
            <a:r>
              <a:rPr lang="en-US" dirty="0"/>
              <a:t>“Broadband”</a:t>
            </a:r>
          </a:p>
        </p:txBody>
      </p:sp>
      <p:sp>
        <p:nvSpPr>
          <p:cNvPr id="10" name="TextBox 9">
            <a:extLst>
              <a:ext uri="{FF2B5EF4-FFF2-40B4-BE49-F238E27FC236}">
                <a16:creationId xmlns:a16="http://schemas.microsoft.com/office/drawing/2014/main" id="{73CF0653-4595-BD3D-040D-E075947ADDBB}"/>
              </a:ext>
            </a:extLst>
          </p:cNvPr>
          <p:cNvSpPr txBox="1"/>
          <p:nvPr/>
        </p:nvSpPr>
        <p:spPr>
          <a:xfrm>
            <a:off x="9033721" y="1174799"/>
            <a:ext cx="2411301" cy="369332"/>
          </a:xfrm>
          <a:prstGeom prst="rect">
            <a:avLst/>
          </a:prstGeom>
          <a:noFill/>
        </p:spPr>
        <p:txBody>
          <a:bodyPr wrap="none" rtlCol="0">
            <a:spAutoFit/>
          </a:bodyPr>
          <a:lstStyle/>
          <a:p>
            <a:r>
              <a:rPr lang="en-US" dirty="0"/>
              <a:t>Look inside cryomodule</a:t>
            </a:r>
          </a:p>
        </p:txBody>
      </p:sp>
    </p:spTree>
    <p:extLst>
      <p:ext uri="{BB962C8B-B14F-4D97-AF65-F5344CB8AC3E}">
        <p14:creationId xmlns:p14="http://schemas.microsoft.com/office/powerpoint/2010/main" val="137266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Couplers, FCC</a:t>
            </a:r>
          </a:p>
        </p:txBody>
      </p:sp>
      <p:pic>
        <p:nvPicPr>
          <p:cNvPr id="2" name="Grafik 26">
            <a:extLst>
              <a:ext uri="{FF2B5EF4-FFF2-40B4-BE49-F238E27FC236}">
                <a16:creationId xmlns:a16="http://schemas.microsoft.com/office/drawing/2014/main" id="{E3D38DBF-1984-3092-66F6-88B586FE8D4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26864" y="3820912"/>
            <a:ext cx="5248661" cy="2893716"/>
          </a:xfrm>
          <a:prstGeom prst="rect">
            <a:avLst/>
          </a:prstGeom>
          <a:noFill/>
        </p:spPr>
      </p:pic>
      <p:grpSp>
        <p:nvGrpSpPr>
          <p:cNvPr id="3" name="Gruppieren 2">
            <a:extLst>
              <a:ext uri="{FF2B5EF4-FFF2-40B4-BE49-F238E27FC236}">
                <a16:creationId xmlns:a16="http://schemas.microsoft.com/office/drawing/2014/main" id="{5CC58479-7BA8-F53D-BBB0-4F8187A14362}"/>
              </a:ext>
            </a:extLst>
          </p:cNvPr>
          <p:cNvGrpSpPr/>
          <p:nvPr/>
        </p:nvGrpSpPr>
        <p:grpSpPr>
          <a:xfrm>
            <a:off x="8514733" y="739660"/>
            <a:ext cx="1311056" cy="2171982"/>
            <a:chOff x="6255609" y="960255"/>
            <a:chExt cx="1092588" cy="2061052"/>
          </a:xfrm>
        </p:grpSpPr>
        <p:pic>
          <p:nvPicPr>
            <p:cNvPr id="5" name="Grafik 10">
              <a:extLst>
                <a:ext uri="{FF2B5EF4-FFF2-40B4-BE49-F238E27FC236}">
                  <a16:creationId xmlns:a16="http://schemas.microsoft.com/office/drawing/2014/main" id="{96FAB2E4-73A5-EDDB-962C-CAC227B646FC}"/>
                </a:ext>
              </a:extLst>
            </p:cNvPr>
            <p:cNvPicPr>
              <a:picLocks noChangeAspect="1"/>
            </p:cNvPicPr>
            <p:nvPr/>
          </p:nvPicPr>
          <p:blipFill>
            <a:blip r:embed="rId3" cstate="print">
              <a:extLst>
                <a:ext uri="{28A0092B-C50C-407E-A947-70E740481C1C}">
                  <a14:useLocalDpi xmlns:a14="http://schemas.microsoft.com/office/drawing/2010/main" val="0"/>
                </a:ext>
              </a:extLst>
            </a:blip>
            <a:srcRect l="42259" r="36508"/>
            <a:stretch>
              <a:fillRect/>
            </a:stretch>
          </p:blipFill>
          <p:spPr bwMode="auto">
            <a:xfrm>
              <a:off x="6322672" y="960255"/>
              <a:ext cx="80524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0C37488C-75BE-07FE-997E-2729CB9BDC21}"/>
                </a:ext>
              </a:extLst>
            </p:cNvPr>
            <p:cNvSpPr txBox="1">
              <a:spLocks/>
            </p:cNvSpPr>
            <p:nvPr/>
          </p:nvSpPr>
          <p:spPr>
            <a:xfrm>
              <a:off x="6255609" y="2771021"/>
              <a:ext cx="1092588" cy="250286"/>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LHC Probe-type</a:t>
              </a:r>
            </a:p>
          </p:txBody>
        </p:sp>
      </p:grpSp>
      <p:grpSp>
        <p:nvGrpSpPr>
          <p:cNvPr id="7" name="Gruppieren 5">
            <a:extLst>
              <a:ext uri="{FF2B5EF4-FFF2-40B4-BE49-F238E27FC236}">
                <a16:creationId xmlns:a16="http://schemas.microsoft.com/office/drawing/2014/main" id="{8AF6A191-361E-5937-DF8A-96C1967050E2}"/>
              </a:ext>
            </a:extLst>
          </p:cNvPr>
          <p:cNvGrpSpPr/>
          <p:nvPr/>
        </p:nvGrpSpPr>
        <p:grpSpPr>
          <a:xfrm>
            <a:off x="7244343" y="788133"/>
            <a:ext cx="1248080" cy="2083060"/>
            <a:chOff x="7703018" y="1004183"/>
            <a:chExt cx="1092588" cy="2029919"/>
          </a:xfrm>
        </p:grpSpPr>
        <p:pic>
          <p:nvPicPr>
            <p:cNvPr id="8" name="Grafik 8">
              <a:extLst>
                <a:ext uri="{FF2B5EF4-FFF2-40B4-BE49-F238E27FC236}">
                  <a16:creationId xmlns:a16="http://schemas.microsoft.com/office/drawing/2014/main" id="{168B2B7E-6D99-70D7-438D-7D8AEB01CE11}"/>
                </a:ext>
              </a:extLst>
            </p:cNvPr>
            <p:cNvPicPr>
              <a:picLocks noChangeAspect="1"/>
            </p:cNvPicPr>
            <p:nvPr/>
          </p:nvPicPr>
          <p:blipFill>
            <a:blip r:embed="rId4" cstate="print">
              <a:extLst>
                <a:ext uri="{28A0092B-C50C-407E-A947-70E740481C1C}">
                  <a14:useLocalDpi xmlns:a14="http://schemas.microsoft.com/office/drawing/2010/main" val="0"/>
                </a:ext>
              </a:extLst>
            </a:blip>
            <a:srcRect l="18997" r="10220"/>
            <a:stretch>
              <a:fillRect/>
            </a:stretch>
          </p:blipFill>
          <p:spPr bwMode="auto">
            <a:xfrm>
              <a:off x="7769652" y="1004183"/>
              <a:ext cx="81366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E89EED1F-2B67-EE84-A773-2D9DC4B88EED}"/>
                </a:ext>
              </a:extLst>
            </p:cNvPr>
            <p:cNvSpPr txBox="1">
              <a:spLocks/>
            </p:cNvSpPr>
            <p:nvPr/>
          </p:nvSpPr>
          <p:spPr>
            <a:xfrm>
              <a:off x="7703018" y="2783816"/>
              <a:ext cx="1092588" cy="250286"/>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LHC Hook-type</a:t>
              </a:r>
            </a:p>
          </p:txBody>
        </p:sp>
      </p:grpSp>
      <p:grpSp>
        <p:nvGrpSpPr>
          <p:cNvPr id="10" name="Gruppieren 6">
            <a:extLst>
              <a:ext uri="{FF2B5EF4-FFF2-40B4-BE49-F238E27FC236}">
                <a16:creationId xmlns:a16="http://schemas.microsoft.com/office/drawing/2014/main" id="{C417CC01-30E0-3C8E-A02E-6E02EF3F6136}"/>
              </a:ext>
            </a:extLst>
          </p:cNvPr>
          <p:cNvGrpSpPr/>
          <p:nvPr/>
        </p:nvGrpSpPr>
        <p:grpSpPr>
          <a:xfrm>
            <a:off x="9842094" y="868344"/>
            <a:ext cx="1796453" cy="1927230"/>
            <a:chOff x="8757550" y="1004183"/>
            <a:chExt cx="1920240" cy="2017415"/>
          </a:xfrm>
        </p:grpSpPr>
        <p:pic>
          <p:nvPicPr>
            <p:cNvPr id="11" name="Grafik 24">
              <a:extLst>
                <a:ext uri="{FF2B5EF4-FFF2-40B4-BE49-F238E27FC236}">
                  <a16:creationId xmlns:a16="http://schemas.microsoft.com/office/drawing/2014/main" id="{0D8B1B68-4463-63DD-671A-87FF6B9372B6}"/>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8757550" y="1004183"/>
              <a:ext cx="1920240" cy="1828800"/>
            </a:xfrm>
            <a:prstGeom prst="rect">
              <a:avLst/>
            </a:prstGeom>
            <a:noFill/>
          </p:spPr>
        </p:pic>
        <p:sp>
          <p:nvSpPr>
            <p:cNvPr id="12" name="Title 3">
              <a:extLst>
                <a:ext uri="{FF2B5EF4-FFF2-40B4-BE49-F238E27FC236}">
                  <a16:creationId xmlns:a16="http://schemas.microsoft.com/office/drawing/2014/main" id="{9DB139D1-8FF9-E504-B918-499783E8F4D0}"/>
                </a:ext>
              </a:extLst>
            </p:cNvPr>
            <p:cNvSpPr txBox="1">
              <a:spLocks/>
            </p:cNvSpPr>
            <p:nvPr/>
          </p:nvSpPr>
          <p:spPr>
            <a:xfrm>
              <a:off x="8862240" y="2795223"/>
              <a:ext cx="1449550" cy="226375"/>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DQW HOM Coupler</a:t>
              </a:r>
            </a:p>
          </p:txBody>
        </p:sp>
      </p:grpSp>
      <p:pic>
        <p:nvPicPr>
          <p:cNvPr id="13" name="Grafik 27">
            <a:extLst>
              <a:ext uri="{FF2B5EF4-FFF2-40B4-BE49-F238E27FC236}">
                <a16:creationId xmlns:a16="http://schemas.microsoft.com/office/drawing/2014/main" id="{95AC4637-DBC9-9676-E5D5-0803986FBE50}"/>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5675525" y="3768688"/>
            <a:ext cx="5539612" cy="2998165"/>
          </a:xfrm>
          <a:prstGeom prst="rect">
            <a:avLst/>
          </a:prstGeom>
          <a:noFill/>
        </p:spPr>
      </p:pic>
      <p:sp>
        <p:nvSpPr>
          <p:cNvPr id="14" name="TextBox 13">
            <a:extLst>
              <a:ext uri="{FF2B5EF4-FFF2-40B4-BE49-F238E27FC236}">
                <a16:creationId xmlns:a16="http://schemas.microsoft.com/office/drawing/2014/main" id="{59708615-4D89-57CE-8AEC-53AB9A0E31E4}"/>
              </a:ext>
            </a:extLst>
          </p:cNvPr>
          <p:cNvSpPr txBox="1"/>
          <p:nvPr/>
        </p:nvSpPr>
        <p:spPr>
          <a:xfrm>
            <a:off x="6437869" y="3580622"/>
            <a:ext cx="4635115" cy="369332"/>
          </a:xfrm>
          <a:prstGeom prst="rect">
            <a:avLst/>
          </a:prstGeom>
          <a:noFill/>
        </p:spPr>
        <p:txBody>
          <a:bodyPr wrap="none" rtlCol="0">
            <a:spAutoFit/>
          </a:bodyPr>
          <a:lstStyle/>
          <a:p>
            <a:r>
              <a:rPr lang="en-US" dirty="0"/>
              <a:t>Example of transmission curves for 801.58 MHz</a:t>
            </a:r>
            <a:endParaRPr lang="en-GB" dirty="0"/>
          </a:p>
        </p:txBody>
      </p:sp>
      <p:sp>
        <p:nvSpPr>
          <p:cNvPr id="18" name="TextBox 17">
            <a:extLst>
              <a:ext uri="{FF2B5EF4-FFF2-40B4-BE49-F238E27FC236}">
                <a16:creationId xmlns:a16="http://schemas.microsoft.com/office/drawing/2014/main" id="{82B7CADB-4606-C163-AA9A-D8E658CB6C8B}"/>
              </a:ext>
            </a:extLst>
          </p:cNvPr>
          <p:cNvSpPr txBox="1"/>
          <p:nvPr/>
        </p:nvSpPr>
        <p:spPr>
          <a:xfrm>
            <a:off x="611065" y="1141702"/>
            <a:ext cx="6198809" cy="2308324"/>
          </a:xfrm>
          <a:prstGeom prst="rect">
            <a:avLst/>
          </a:prstGeom>
          <a:noFill/>
        </p:spPr>
        <p:txBody>
          <a:bodyPr wrap="square" rtlCol="0">
            <a:spAutoFit/>
          </a:bodyPr>
          <a:lstStyle/>
          <a:p>
            <a:r>
              <a:rPr lang="en-US" sz="2400" dirty="0"/>
              <a:t>Three types of “tuned” coaxial couplers studied for strong damping targeting low frequency modes. Non-trivial geometries &amp; tolerances</a:t>
            </a:r>
          </a:p>
          <a:p>
            <a:endParaRPr lang="en-US" sz="2400" dirty="0"/>
          </a:p>
          <a:p>
            <a:r>
              <a:rPr lang="en-US" sz="2400" dirty="0"/>
              <a:t>The tuning is very cavity specific, a “universal” coupler cannot be adopted as yet</a:t>
            </a:r>
          </a:p>
        </p:txBody>
      </p:sp>
    </p:spTree>
    <p:extLst>
      <p:ext uri="{BB962C8B-B14F-4D97-AF65-F5344CB8AC3E}">
        <p14:creationId xmlns:p14="http://schemas.microsoft.com/office/powerpoint/2010/main" val="364987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BC589-BD4A-F0E7-F722-6044E74B996F}"/>
              </a:ext>
            </a:extLst>
          </p:cNvPr>
          <p:cNvPicPr>
            <a:picLocks noChangeAspect="1"/>
          </p:cNvPicPr>
          <p:nvPr/>
        </p:nvPicPr>
        <p:blipFill rotWithShape="1">
          <a:blip r:embed="rId2"/>
          <a:srcRect l="3004"/>
          <a:stretch/>
        </p:blipFill>
        <p:spPr>
          <a:xfrm>
            <a:off x="4614730" y="1568284"/>
            <a:ext cx="2718052" cy="1914569"/>
          </a:xfrm>
          <a:prstGeom prst="rect">
            <a:avLst/>
          </a:prstGeom>
        </p:spPr>
      </p:pic>
      <p:sp>
        <p:nvSpPr>
          <p:cNvPr id="4" name="TextBox 3">
            <a:extLst>
              <a:ext uri="{FF2B5EF4-FFF2-40B4-BE49-F238E27FC236}">
                <a16:creationId xmlns:a16="http://schemas.microsoft.com/office/drawing/2014/main" id="{E19ED9FC-4A03-AD7A-DA6D-29FB67E60D6D}"/>
              </a:ext>
            </a:extLst>
          </p:cNvPr>
          <p:cNvSpPr txBox="1"/>
          <p:nvPr/>
        </p:nvSpPr>
        <p:spPr>
          <a:xfrm>
            <a:off x="1031683" y="1907557"/>
            <a:ext cx="2196268" cy="1384995"/>
          </a:xfrm>
          <a:prstGeom prst="rect">
            <a:avLst/>
          </a:prstGeom>
          <a:noFill/>
        </p:spPr>
        <p:txBody>
          <a:bodyPr wrap="square" rtlCol="0">
            <a:spAutoFit/>
          </a:bodyPr>
          <a:lstStyle/>
          <a:p>
            <a:pPr algn="ctr"/>
            <a:r>
              <a:rPr lang="en-US" sz="2800" dirty="0"/>
              <a:t>Coupling RF power into the cavity</a:t>
            </a:r>
          </a:p>
        </p:txBody>
      </p:sp>
      <p:sp>
        <p:nvSpPr>
          <p:cNvPr id="5" name="TextBox 4">
            <a:extLst>
              <a:ext uri="{FF2B5EF4-FFF2-40B4-BE49-F238E27FC236}">
                <a16:creationId xmlns:a16="http://schemas.microsoft.com/office/drawing/2014/main" id="{75B12C34-FFEA-61CB-666E-0EDF6DC33E9E}"/>
              </a:ext>
            </a:extLst>
          </p:cNvPr>
          <p:cNvSpPr txBox="1"/>
          <p:nvPr/>
        </p:nvSpPr>
        <p:spPr>
          <a:xfrm>
            <a:off x="8734737" y="1833070"/>
            <a:ext cx="2425580" cy="1384995"/>
          </a:xfrm>
          <a:prstGeom prst="rect">
            <a:avLst/>
          </a:prstGeom>
          <a:noFill/>
        </p:spPr>
        <p:txBody>
          <a:bodyPr wrap="square" rtlCol="0">
            <a:spAutoFit/>
          </a:bodyPr>
          <a:lstStyle/>
          <a:p>
            <a:pPr algn="ctr"/>
            <a:r>
              <a:rPr lang="en-US" sz="2800" dirty="0"/>
              <a:t>Coupling beam power out of the cavity</a:t>
            </a:r>
          </a:p>
        </p:txBody>
      </p:sp>
      <p:sp>
        <p:nvSpPr>
          <p:cNvPr id="6" name="Title 1">
            <a:extLst>
              <a:ext uri="{FF2B5EF4-FFF2-40B4-BE49-F238E27FC236}">
                <a16:creationId xmlns:a16="http://schemas.microsoft.com/office/drawing/2014/main" id="{AA74EAF9-58EB-D8D3-A10F-98FDBD2E71C7}"/>
              </a:ext>
            </a:extLst>
          </p:cNvPr>
          <p:cNvSpPr txBox="1">
            <a:spLocks/>
          </p:cNvSpPr>
          <p:nvPr/>
        </p:nvSpPr>
        <p:spPr>
          <a:xfrm>
            <a:off x="1375444" y="151368"/>
            <a:ext cx="133357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FPC</a:t>
            </a:r>
          </a:p>
        </p:txBody>
      </p:sp>
      <p:sp>
        <p:nvSpPr>
          <p:cNvPr id="7" name="Title 1">
            <a:extLst>
              <a:ext uri="{FF2B5EF4-FFF2-40B4-BE49-F238E27FC236}">
                <a16:creationId xmlns:a16="http://schemas.microsoft.com/office/drawing/2014/main" id="{F00AEA1F-D8D5-90FE-3078-5391000A023C}"/>
              </a:ext>
            </a:extLst>
          </p:cNvPr>
          <p:cNvSpPr txBox="1">
            <a:spLocks/>
          </p:cNvSpPr>
          <p:nvPr/>
        </p:nvSpPr>
        <p:spPr>
          <a:xfrm>
            <a:off x="9125060" y="151368"/>
            <a:ext cx="2196268"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HOM-C</a:t>
            </a:r>
          </a:p>
        </p:txBody>
      </p:sp>
      <p:sp>
        <p:nvSpPr>
          <p:cNvPr id="8" name="TextBox 7">
            <a:extLst>
              <a:ext uri="{FF2B5EF4-FFF2-40B4-BE49-F238E27FC236}">
                <a16:creationId xmlns:a16="http://schemas.microsoft.com/office/drawing/2014/main" id="{AC86AFE3-60FE-E7D5-85E2-C33E77AD3050}"/>
              </a:ext>
            </a:extLst>
          </p:cNvPr>
          <p:cNvSpPr txBox="1"/>
          <p:nvPr/>
        </p:nvSpPr>
        <p:spPr>
          <a:xfrm>
            <a:off x="1180948" y="4602401"/>
            <a:ext cx="8656665" cy="1323439"/>
          </a:xfrm>
          <a:prstGeom prst="rect">
            <a:avLst/>
          </a:prstGeom>
          <a:noFill/>
        </p:spPr>
        <p:txBody>
          <a:bodyPr wrap="none" rtlCol="0">
            <a:spAutoFit/>
          </a:bodyPr>
          <a:lstStyle/>
          <a:p>
            <a:r>
              <a:rPr lang="en-US" sz="2000" dirty="0"/>
              <a:t>Typically coaxial-type or waveguide-type couplers</a:t>
            </a:r>
          </a:p>
          <a:p>
            <a:r>
              <a:rPr lang="en-US" sz="2000" dirty="0"/>
              <a:t>Depending on frequency &amp; power levels, adapted couplers are chosen</a:t>
            </a:r>
          </a:p>
          <a:p>
            <a:endParaRPr lang="en-US" sz="2000" dirty="0"/>
          </a:p>
          <a:p>
            <a:r>
              <a:rPr lang="en-US" sz="2000" dirty="0"/>
              <a:t>For the Future Circular Collider, up to 1 MW input and 10’s kW output is expected</a:t>
            </a:r>
          </a:p>
        </p:txBody>
      </p:sp>
      <p:cxnSp>
        <p:nvCxnSpPr>
          <p:cNvPr id="10" name="Straight Arrow Connector 9">
            <a:extLst>
              <a:ext uri="{FF2B5EF4-FFF2-40B4-BE49-F238E27FC236}">
                <a16:creationId xmlns:a16="http://schemas.microsoft.com/office/drawing/2014/main" id="{39DDD258-F16B-308A-B33D-6C45C9D183A2}"/>
              </a:ext>
            </a:extLst>
          </p:cNvPr>
          <p:cNvCxnSpPr/>
          <p:nvPr/>
        </p:nvCxnSpPr>
        <p:spPr>
          <a:xfrm>
            <a:off x="3315768" y="2600054"/>
            <a:ext cx="94858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71C8706-3A56-7C36-C221-E64D10C942F6}"/>
              </a:ext>
            </a:extLst>
          </p:cNvPr>
          <p:cNvCxnSpPr/>
          <p:nvPr/>
        </p:nvCxnSpPr>
        <p:spPr>
          <a:xfrm>
            <a:off x="7595791" y="2598626"/>
            <a:ext cx="94858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6E1FFDB-7D1D-21DF-6CD0-0F4F2B50C339}"/>
              </a:ext>
            </a:extLst>
          </p:cNvPr>
          <p:cNvSpPr/>
          <p:nvPr/>
        </p:nvSpPr>
        <p:spPr>
          <a:xfrm>
            <a:off x="5349668" y="2474291"/>
            <a:ext cx="538385" cy="1407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10ACFED-5A53-9FF6-AA6A-00CAF947E55D}"/>
              </a:ext>
            </a:extLst>
          </p:cNvPr>
          <p:cNvGrpSpPr/>
          <p:nvPr/>
        </p:nvGrpSpPr>
        <p:grpSpPr>
          <a:xfrm>
            <a:off x="5306971" y="2142884"/>
            <a:ext cx="1333570" cy="662814"/>
            <a:chOff x="3213219" y="576325"/>
            <a:chExt cx="2888478" cy="1435702"/>
          </a:xfrm>
        </p:grpSpPr>
        <p:sp>
          <p:nvSpPr>
            <p:cNvPr id="13" name="Freeform: Shape 12">
              <a:extLst>
                <a:ext uri="{FF2B5EF4-FFF2-40B4-BE49-F238E27FC236}">
                  <a16:creationId xmlns:a16="http://schemas.microsoft.com/office/drawing/2014/main" id="{9C0BBCF3-DB87-A3E1-F4A5-658B4FE0A221}"/>
                </a:ext>
              </a:extLst>
            </p:cNvPr>
            <p:cNvSpPr/>
            <p:nvPr/>
          </p:nvSpPr>
          <p:spPr>
            <a:xfrm>
              <a:off x="3213219" y="576325"/>
              <a:ext cx="1444239" cy="717851"/>
            </a:xfrm>
            <a:custGeom>
              <a:avLst/>
              <a:gdLst>
                <a:gd name="connsiteX0" fmla="*/ 0 w 1444239"/>
                <a:gd name="connsiteY0" fmla="*/ 709305 h 717851"/>
                <a:gd name="connsiteX1" fmla="*/ 709301 w 1444239"/>
                <a:gd name="connsiteY1" fmla="*/ 4 h 717851"/>
                <a:gd name="connsiteX2" fmla="*/ 1444239 w 1444239"/>
                <a:gd name="connsiteY2" fmla="*/ 717851 h 717851"/>
              </a:gdLst>
              <a:ahLst/>
              <a:cxnLst>
                <a:cxn ang="0">
                  <a:pos x="connsiteX0" y="connsiteY0"/>
                </a:cxn>
                <a:cxn ang="0">
                  <a:pos x="connsiteX1" y="connsiteY1"/>
                </a:cxn>
                <a:cxn ang="0">
                  <a:pos x="connsiteX2" y="connsiteY2"/>
                </a:cxn>
              </a:cxnLst>
              <a:rect l="l" t="t" r="r" b="b"/>
              <a:pathLst>
                <a:path w="1444239" h="717851">
                  <a:moveTo>
                    <a:pt x="0" y="709305"/>
                  </a:moveTo>
                  <a:cubicBezTo>
                    <a:pt x="234297" y="353942"/>
                    <a:pt x="468595" y="-1420"/>
                    <a:pt x="709301" y="4"/>
                  </a:cubicBezTo>
                  <a:cubicBezTo>
                    <a:pt x="950007" y="1428"/>
                    <a:pt x="1347387" y="619574"/>
                    <a:pt x="1444239" y="717851"/>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33A12A6-525A-46A5-2785-9C1659955621}"/>
                </a:ext>
              </a:extLst>
            </p:cNvPr>
            <p:cNvSpPr/>
            <p:nvPr/>
          </p:nvSpPr>
          <p:spPr>
            <a:xfrm flipV="1">
              <a:off x="4657458" y="1294176"/>
              <a:ext cx="1444239" cy="717851"/>
            </a:xfrm>
            <a:custGeom>
              <a:avLst/>
              <a:gdLst>
                <a:gd name="connsiteX0" fmla="*/ 0 w 1444239"/>
                <a:gd name="connsiteY0" fmla="*/ 709305 h 717851"/>
                <a:gd name="connsiteX1" fmla="*/ 709301 w 1444239"/>
                <a:gd name="connsiteY1" fmla="*/ 4 h 717851"/>
                <a:gd name="connsiteX2" fmla="*/ 1444239 w 1444239"/>
                <a:gd name="connsiteY2" fmla="*/ 717851 h 717851"/>
              </a:gdLst>
              <a:ahLst/>
              <a:cxnLst>
                <a:cxn ang="0">
                  <a:pos x="connsiteX0" y="connsiteY0"/>
                </a:cxn>
                <a:cxn ang="0">
                  <a:pos x="connsiteX1" y="connsiteY1"/>
                </a:cxn>
                <a:cxn ang="0">
                  <a:pos x="connsiteX2" y="connsiteY2"/>
                </a:cxn>
              </a:cxnLst>
              <a:rect l="l" t="t" r="r" b="b"/>
              <a:pathLst>
                <a:path w="1444239" h="717851">
                  <a:moveTo>
                    <a:pt x="0" y="709305"/>
                  </a:moveTo>
                  <a:cubicBezTo>
                    <a:pt x="234297" y="353942"/>
                    <a:pt x="468595" y="-1420"/>
                    <a:pt x="709301" y="4"/>
                  </a:cubicBezTo>
                  <a:cubicBezTo>
                    <a:pt x="950007" y="1428"/>
                    <a:pt x="1347387" y="619574"/>
                    <a:pt x="1444239" y="717851"/>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255704" y="2206096"/>
            <a:ext cx="1206421" cy="338554"/>
          </a:xfrm>
          <a:prstGeom prst="rect">
            <a:avLst/>
          </a:prstGeom>
          <a:noFill/>
        </p:spPr>
        <p:txBody>
          <a:bodyPr wrap="none" rtlCol="0">
            <a:spAutoFit/>
          </a:bodyPr>
          <a:lstStyle/>
          <a:p>
            <a:r>
              <a:rPr lang="en-US" sz="1600" dirty="0"/>
              <a:t>narrowband</a:t>
            </a:r>
            <a:endParaRPr lang="en-GB" sz="1600" dirty="0"/>
          </a:p>
        </p:txBody>
      </p:sp>
      <p:sp>
        <p:nvSpPr>
          <p:cNvPr id="16" name="TextBox 15"/>
          <p:cNvSpPr txBox="1"/>
          <p:nvPr/>
        </p:nvSpPr>
        <p:spPr>
          <a:xfrm>
            <a:off x="7595791" y="2187013"/>
            <a:ext cx="1095043" cy="338554"/>
          </a:xfrm>
          <a:prstGeom prst="rect">
            <a:avLst/>
          </a:prstGeom>
          <a:noFill/>
        </p:spPr>
        <p:txBody>
          <a:bodyPr wrap="none" rtlCol="0">
            <a:spAutoFit/>
          </a:bodyPr>
          <a:lstStyle/>
          <a:p>
            <a:r>
              <a:rPr lang="en-US" sz="1600" dirty="0"/>
              <a:t>broadband</a:t>
            </a:r>
            <a:endParaRPr lang="en-GB" sz="1600" dirty="0"/>
          </a:p>
        </p:txBody>
      </p:sp>
    </p:spTree>
    <p:extLst>
      <p:ext uri="{BB962C8B-B14F-4D97-AF65-F5344CB8AC3E}">
        <p14:creationId xmlns:p14="http://schemas.microsoft.com/office/powerpoint/2010/main" val="127420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D8AD-3680-52EF-E4EB-17953B90F213}"/>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HOMC Design Considerations</a:t>
            </a:r>
          </a:p>
        </p:txBody>
      </p:sp>
      <p:sp>
        <p:nvSpPr>
          <p:cNvPr id="3" name="TextBox 2">
            <a:extLst>
              <a:ext uri="{FF2B5EF4-FFF2-40B4-BE49-F238E27FC236}">
                <a16:creationId xmlns:a16="http://schemas.microsoft.com/office/drawing/2014/main" id="{34D2EA5D-B502-638E-9DDD-D738CEFAD30B}"/>
              </a:ext>
            </a:extLst>
          </p:cNvPr>
          <p:cNvSpPr txBox="1"/>
          <p:nvPr/>
        </p:nvSpPr>
        <p:spPr>
          <a:xfrm>
            <a:off x="633130" y="1043709"/>
            <a:ext cx="7077778" cy="4893647"/>
          </a:xfrm>
          <a:prstGeom prst="rect">
            <a:avLst/>
          </a:prstGeom>
          <a:noFill/>
        </p:spPr>
        <p:txBody>
          <a:bodyPr wrap="square" rtlCol="0">
            <a:spAutoFit/>
          </a:bodyPr>
          <a:lstStyle/>
          <a:p>
            <a:r>
              <a:rPr lang="en-US" sz="2400" dirty="0"/>
              <a:t>For CW operation, the simulations and experimental experience with LHC and HL-LHC indicate  </a:t>
            </a:r>
          </a:p>
          <a:p>
            <a:pPr marL="457200" indent="-457200">
              <a:buAutoNum type="arabicPeriod"/>
            </a:pPr>
            <a:r>
              <a:rPr lang="en-US" sz="2400" dirty="0"/>
              <a:t>Demountable coupler with careful thermal design (gasket &amp; feedthrough location) </a:t>
            </a:r>
          </a:p>
          <a:p>
            <a:pPr marL="457200" indent="-457200">
              <a:buAutoNum type="arabicPeriod"/>
            </a:pPr>
            <a:r>
              <a:rPr lang="en-US" sz="2400" dirty="0"/>
              <a:t>Active cooling with a dedicated He-jacket </a:t>
            </a:r>
          </a:p>
          <a:p>
            <a:pPr marL="457200" indent="-457200">
              <a:buAutoNum type="arabicPeriod"/>
            </a:pPr>
            <a:r>
              <a:rPr lang="en-US" sz="2400" dirty="0"/>
              <a:t>Sub-mm tolerances </a:t>
            </a:r>
            <a:r>
              <a:rPr lang="en-US" sz="2400" dirty="0">
                <a:sym typeface="Wingdings" panose="05000000000000000000" pitchFamily="2" charset="2"/>
              </a:rPr>
              <a:t> cost driver</a:t>
            </a:r>
          </a:p>
          <a:p>
            <a:pPr marL="457200" indent="-457200">
              <a:buAutoNum type="arabicPeriod"/>
            </a:pPr>
            <a:r>
              <a:rPr lang="en-US" sz="2400" dirty="0">
                <a:sym typeface="Wingdings" panose="05000000000000000000" pitchFamily="2" charset="2"/>
              </a:rPr>
              <a:t>Cold RF window remains a big concern </a:t>
            </a:r>
            <a:endParaRPr lang="en-US" sz="2400" dirty="0"/>
          </a:p>
          <a:p>
            <a:endParaRPr lang="en-US" sz="2400" dirty="0"/>
          </a:p>
          <a:p>
            <a:r>
              <a:rPr lang="en-US" sz="2400" dirty="0"/>
              <a:t>As we approach kW level powers, we are exploring RF conditioning with a dedicated test-box</a:t>
            </a:r>
          </a:p>
          <a:p>
            <a:endParaRPr lang="en-US" sz="2400" dirty="0"/>
          </a:p>
          <a:p>
            <a:r>
              <a:rPr lang="en-US" sz="2400" dirty="0"/>
              <a:t>Trials with Nb-coating on Cu HOM couplers can open up a cheaper avenue, R&amp;D started </a:t>
            </a:r>
          </a:p>
        </p:txBody>
      </p:sp>
      <p:pic>
        <p:nvPicPr>
          <p:cNvPr id="5" name="Picture 4">
            <a:extLst>
              <a:ext uri="{FF2B5EF4-FFF2-40B4-BE49-F238E27FC236}">
                <a16:creationId xmlns:a16="http://schemas.microsoft.com/office/drawing/2014/main" id="{B159D609-921D-0541-D59C-B2A09E4FD906}"/>
              </a:ext>
            </a:extLst>
          </p:cNvPr>
          <p:cNvPicPr>
            <a:picLocks noChangeAspect="1"/>
          </p:cNvPicPr>
          <p:nvPr/>
        </p:nvPicPr>
        <p:blipFill>
          <a:blip r:embed="rId2"/>
          <a:stretch>
            <a:fillRect/>
          </a:stretch>
        </p:blipFill>
        <p:spPr>
          <a:xfrm>
            <a:off x="8717136" y="513377"/>
            <a:ext cx="3048000" cy="2685143"/>
          </a:xfrm>
          <a:prstGeom prst="rect">
            <a:avLst/>
          </a:prstGeom>
        </p:spPr>
      </p:pic>
      <p:cxnSp>
        <p:nvCxnSpPr>
          <p:cNvPr id="7" name="Straight Arrow Connector 6">
            <a:extLst>
              <a:ext uri="{FF2B5EF4-FFF2-40B4-BE49-F238E27FC236}">
                <a16:creationId xmlns:a16="http://schemas.microsoft.com/office/drawing/2014/main" id="{1AAAB803-9B4C-08C3-AA8E-F808592CADA3}"/>
              </a:ext>
            </a:extLst>
          </p:cNvPr>
          <p:cNvCxnSpPr>
            <a:cxnSpLocks/>
          </p:cNvCxnSpPr>
          <p:nvPr/>
        </p:nvCxnSpPr>
        <p:spPr>
          <a:xfrm flipV="1">
            <a:off x="10536154" y="1460837"/>
            <a:ext cx="0" cy="18197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3DBAA8-59BE-77E0-B8F6-79F9620B609B}"/>
              </a:ext>
            </a:extLst>
          </p:cNvPr>
          <p:cNvSpPr txBox="1"/>
          <p:nvPr/>
        </p:nvSpPr>
        <p:spPr>
          <a:xfrm>
            <a:off x="10536154" y="3054901"/>
            <a:ext cx="1239442" cy="369332"/>
          </a:xfrm>
          <a:prstGeom prst="rect">
            <a:avLst/>
          </a:prstGeom>
          <a:noFill/>
        </p:spPr>
        <p:txBody>
          <a:bodyPr wrap="none" rtlCol="0">
            <a:spAutoFit/>
          </a:bodyPr>
          <a:lstStyle/>
          <a:p>
            <a:r>
              <a:rPr lang="en-US" dirty="0">
                <a:solidFill>
                  <a:srgbClr val="00B0F0"/>
                </a:solidFill>
              </a:rPr>
              <a:t>He channel</a:t>
            </a:r>
          </a:p>
        </p:txBody>
      </p:sp>
      <p:pic>
        <p:nvPicPr>
          <p:cNvPr id="10" name="Picture 9">
            <a:extLst>
              <a:ext uri="{FF2B5EF4-FFF2-40B4-BE49-F238E27FC236}">
                <a16:creationId xmlns:a16="http://schemas.microsoft.com/office/drawing/2014/main" id="{86A3A974-6C25-E6EF-0104-EF27D3F0AE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9066665" y="3769136"/>
            <a:ext cx="2089210" cy="2877436"/>
          </a:xfrm>
          <a:prstGeom prst="rect">
            <a:avLst/>
          </a:prstGeom>
        </p:spPr>
      </p:pic>
      <p:cxnSp>
        <p:nvCxnSpPr>
          <p:cNvPr id="12" name="Straight Arrow Connector 11">
            <a:extLst>
              <a:ext uri="{FF2B5EF4-FFF2-40B4-BE49-F238E27FC236}">
                <a16:creationId xmlns:a16="http://schemas.microsoft.com/office/drawing/2014/main" id="{ACDECC12-7A02-3705-FA17-F21EF2B9F8F5}"/>
              </a:ext>
            </a:extLst>
          </p:cNvPr>
          <p:cNvCxnSpPr/>
          <p:nvPr/>
        </p:nvCxnSpPr>
        <p:spPr>
          <a:xfrm>
            <a:off x="8887326" y="5887453"/>
            <a:ext cx="3769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FA43CF-8C28-F362-3FE5-7651CB393B0F}"/>
              </a:ext>
            </a:extLst>
          </p:cNvPr>
          <p:cNvSpPr txBox="1"/>
          <p:nvPr/>
        </p:nvSpPr>
        <p:spPr>
          <a:xfrm>
            <a:off x="8073352" y="5518121"/>
            <a:ext cx="1084912" cy="369332"/>
          </a:xfrm>
          <a:prstGeom prst="rect">
            <a:avLst/>
          </a:prstGeom>
          <a:noFill/>
        </p:spPr>
        <p:txBody>
          <a:bodyPr wrap="none" rtlCol="0">
            <a:spAutoFit/>
          </a:bodyPr>
          <a:lstStyle/>
          <a:p>
            <a:r>
              <a:rPr lang="en-US" dirty="0">
                <a:solidFill>
                  <a:srgbClr val="00B0F0"/>
                </a:solidFill>
              </a:rPr>
              <a:t>He-Jacket</a:t>
            </a:r>
          </a:p>
        </p:txBody>
      </p:sp>
      <p:sp>
        <p:nvSpPr>
          <p:cNvPr id="14" name="TextBox 13">
            <a:extLst>
              <a:ext uri="{FF2B5EF4-FFF2-40B4-BE49-F238E27FC236}">
                <a16:creationId xmlns:a16="http://schemas.microsoft.com/office/drawing/2014/main" id="{12B6E219-7FA6-69DF-4493-C250F3C21BBC}"/>
              </a:ext>
            </a:extLst>
          </p:cNvPr>
          <p:cNvSpPr txBox="1"/>
          <p:nvPr/>
        </p:nvSpPr>
        <p:spPr>
          <a:xfrm>
            <a:off x="9075821" y="246618"/>
            <a:ext cx="2346989" cy="369332"/>
          </a:xfrm>
          <a:prstGeom prst="rect">
            <a:avLst/>
          </a:prstGeom>
          <a:noFill/>
        </p:spPr>
        <p:txBody>
          <a:bodyPr wrap="none" rtlCol="0">
            <a:spAutoFit/>
          </a:bodyPr>
          <a:lstStyle/>
          <a:p>
            <a:r>
              <a:rPr lang="en-US" dirty="0"/>
              <a:t>DQW coupler, HL-crabs</a:t>
            </a:r>
          </a:p>
        </p:txBody>
      </p:sp>
    </p:spTree>
    <p:extLst>
      <p:ext uri="{BB962C8B-B14F-4D97-AF65-F5344CB8AC3E}">
        <p14:creationId xmlns:p14="http://schemas.microsoft.com/office/powerpoint/2010/main" val="2887130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white pipe with two tubes&#10;&#10;Description automatically generated">
            <a:extLst>
              <a:ext uri="{FF2B5EF4-FFF2-40B4-BE49-F238E27FC236}">
                <a16:creationId xmlns:a16="http://schemas.microsoft.com/office/drawing/2014/main" id="{949097E6-8C09-ADF6-BB13-32038779EC12}"/>
              </a:ext>
            </a:extLst>
          </p:cNvPr>
          <p:cNvPicPr>
            <a:picLocks noChangeAspect="1"/>
          </p:cNvPicPr>
          <p:nvPr/>
        </p:nvPicPr>
        <p:blipFill>
          <a:blip r:embed="rId3"/>
          <a:stretch>
            <a:fillRect/>
          </a:stretch>
        </p:blipFill>
        <p:spPr>
          <a:xfrm>
            <a:off x="8597339" y="3515406"/>
            <a:ext cx="3258640" cy="1410560"/>
          </a:xfrm>
          <a:prstGeom prst="rect">
            <a:avLst/>
          </a:prstGeom>
        </p:spPr>
      </p:pic>
      <p:pic>
        <p:nvPicPr>
          <p:cNvPr id="50" name="Picture 49" descr="A white pipe with two pipes&#10;&#10;Description automatically generated">
            <a:extLst>
              <a:ext uri="{FF2B5EF4-FFF2-40B4-BE49-F238E27FC236}">
                <a16:creationId xmlns:a16="http://schemas.microsoft.com/office/drawing/2014/main" id="{7B4678EE-5FFD-11A6-BC8E-856E19A749A5}"/>
              </a:ext>
            </a:extLst>
          </p:cNvPr>
          <p:cNvPicPr>
            <a:picLocks noChangeAspect="1"/>
          </p:cNvPicPr>
          <p:nvPr/>
        </p:nvPicPr>
        <p:blipFill>
          <a:blip r:embed="rId4"/>
          <a:stretch>
            <a:fillRect/>
          </a:stretch>
        </p:blipFill>
        <p:spPr>
          <a:xfrm>
            <a:off x="9054347" y="2076012"/>
            <a:ext cx="2424501" cy="1252340"/>
          </a:xfrm>
          <a:prstGeom prst="rect">
            <a:avLst/>
          </a:prstGeom>
        </p:spPr>
      </p:pic>
      <p:pic>
        <p:nvPicPr>
          <p:cNvPr id="52" name="Picture 51" descr="A diagram of a circular object&#10;&#10;Description automatically generated">
            <a:extLst>
              <a:ext uri="{FF2B5EF4-FFF2-40B4-BE49-F238E27FC236}">
                <a16:creationId xmlns:a16="http://schemas.microsoft.com/office/drawing/2014/main" id="{AFC705E1-4FE5-3BC2-5562-60EEEA181D50}"/>
              </a:ext>
            </a:extLst>
          </p:cNvPr>
          <p:cNvPicPr>
            <a:picLocks noChangeAspect="1"/>
          </p:cNvPicPr>
          <p:nvPr/>
        </p:nvPicPr>
        <p:blipFill>
          <a:blip r:embed="rId5"/>
          <a:stretch>
            <a:fillRect/>
          </a:stretch>
        </p:blipFill>
        <p:spPr>
          <a:xfrm>
            <a:off x="9566231" y="483290"/>
            <a:ext cx="1176038" cy="1250708"/>
          </a:xfrm>
          <a:prstGeom prst="rect">
            <a:avLst/>
          </a:prstGeom>
        </p:spPr>
      </p:pic>
      <p:pic>
        <p:nvPicPr>
          <p:cNvPr id="6" name="Picture 5" descr="A graph of a graph of a number of cells&#10;&#10;Description automatically generated with medium confidence">
            <a:extLst>
              <a:ext uri="{FF2B5EF4-FFF2-40B4-BE49-F238E27FC236}">
                <a16:creationId xmlns:a16="http://schemas.microsoft.com/office/drawing/2014/main" id="{C2416FB1-2297-CBCF-02F9-F884E8136D97}"/>
              </a:ext>
            </a:extLst>
          </p:cNvPr>
          <p:cNvPicPr>
            <a:picLocks noChangeAspect="1"/>
          </p:cNvPicPr>
          <p:nvPr/>
        </p:nvPicPr>
        <p:blipFill>
          <a:blip r:embed="rId6"/>
          <a:stretch>
            <a:fillRect/>
          </a:stretch>
        </p:blipFill>
        <p:spPr>
          <a:xfrm>
            <a:off x="1370735" y="3347761"/>
            <a:ext cx="3418152" cy="3383280"/>
          </a:xfrm>
          <a:prstGeom prst="rect">
            <a:avLst/>
          </a:prstGeom>
        </p:spPr>
      </p:pic>
      <p:pic>
        <p:nvPicPr>
          <p:cNvPr id="12" name="Picture 11" descr="A graph of a graph&#10;&#10;Description automatically generated with medium confidence">
            <a:extLst>
              <a:ext uri="{FF2B5EF4-FFF2-40B4-BE49-F238E27FC236}">
                <a16:creationId xmlns:a16="http://schemas.microsoft.com/office/drawing/2014/main" id="{F5239ECA-9B62-8DB3-8759-EE5D9D1BC4A3}"/>
              </a:ext>
            </a:extLst>
          </p:cNvPr>
          <p:cNvPicPr>
            <a:picLocks noChangeAspect="1"/>
          </p:cNvPicPr>
          <p:nvPr/>
        </p:nvPicPr>
        <p:blipFill>
          <a:blip r:embed="rId7"/>
          <a:stretch>
            <a:fillRect/>
          </a:stretch>
        </p:blipFill>
        <p:spPr>
          <a:xfrm>
            <a:off x="5047966" y="3328352"/>
            <a:ext cx="3450699" cy="3383280"/>
          </a:xfrm>
          <a:prstGeom prst="rect">
            <a:avLst/>
          </a:prstGeom>
        </p:spPr>
      </p:pic>
      <p:sp>
        <p:nvSpPr>
          <p:cNvPr id="9" name="Title 1">
            <a:extLst>
              <a:ext uri="{FF2B5EF4-FFF2-40B4-BE49-F238E27FC236}">
                <a16:creationId xmlns:a16="http://schemas.microsoft.com/office/drawing/2014/main" id="{CCA77772-5D18-9A45-A052-D600CF68969E}"/>
              </a:ext>
            </a:extLst>
          </p:cNvPr>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 HOM Couplers, 400 MHz</a:t>
            </a:r>
          </a:p>
        </p:txBody>
      </p:sp>
      <p:sp>
        <p:nvSpPr>
          <p:cNvPr id="10" name="TextBox 9">
            <a:extLst>
              <a:ext uri="{FF2B5EF4-FFF2-40B4-BE49-F238E27FC236}">
                <a16:creationId xmlns:a16="http://schemas.microsoft.com/office/drawing/2014/main" id="{2166DF25-C421-C2AB-B94B-1DAA75005784}"/>
              </a:ext>
            </a:extLst>
          </p:cNvPr>
          <p:cNvSpPr txBox="1"/>
          <p:nvPr/>
        </p:nvSpPr>
        <p:spPr>
          <a:xfrm>
            <a:off x="713152" y="921850"/>
            <a:ext cx="7155512" cy="2308324"/>
          </a:xfrm>
          <a:prstGeom prst="rect">
            <a:avLst/>
          </a:prstGeom>
          <a:noFill/>
        </p:spPr>
        <p:txBody>
          <a:bodyPr wrap="square" rtlCol="0">
            <a:spAutoFit/>
          </a:bodyPr>
          <a:lstStyle/>
          <a:p>
            <a:r>
              <a:rPr lang="en-US" sz="2400" dirty="0"/>
              <a:t>Even with 1-2 cells &amp; large aperture, stability requirements demand extremely strong damping</a:t>
            </a:r>
          </a:p>
          <a:p>
            <a:endParaRPr lang="en-US" sz="2400" dirty="0"/>
          </a:p>
          <a:p>
            <a:r>
              <a:rPr lang="en-US" sz="2400" dirty="0"/>
              <a:t>A cavity shape improvement from the LHC &amp; extensive damping studies allowed to reduce to single Hook type coupler – important accomplishment!</a:t>
            </a:r>
          </a:p>
        </p:txBody>
      </p:sp>
      <p:sp>
        <p:nvSpPr>
          <p:cNvPr id="2" name="TextBox 1"/>
          <p:cNvSpPr txBox="1"/>
          <p:nvPr/>
        </p:nvSpPr>
        <p:spPr>
          <a:xfrm>
            <a:off x="10595932" y="785478"/>
            <a:ext cx="1467372" cy="646331"/>
          </a:xfrm>
          <a:prstGeom prst="rect">
            <a:avLst/>
          </a:prstGeom>
          <a:noFill/>
        </p:spPr>
        <p:txBody>
          <a:bodyPr wrap="square" rtlCol="0">
            <a:spAutoFit/>
          </a:bodyPr>
          <a:lstStyle/>
          <a:p>
            <a:pPr algn="ctr"/>
            <a:r>
              <a:rPr lang="en-US" dirty="0"/>
              <a:t>2-Hook type couplers/</a:t>
            </a:r>
            <a:r>
              <a:rPr lang="en-US" dirty="0" err="1"/>
              <a:t>cav</a:t>
            </a:r>
            <a:endParaRPr lang="en-GB" dirty="0"/>
          </a:p>
        </p:txBody>
      </p:sp>
      <p:sp>
        <p:nvSpPr>
          <p:cNvPr id="3" name="TextBox 2">
            <a:extLst>
              <a:ext uri="{FF2B5EF4-FFF2-40B4-BE49-F238E27FC236}">
                <a16:creationId xmlns:a16="http://schemas.microsoft.com/office/drawing/2014/main" id="{E4F79F24-1469-C0DD-7EA1-937D1DEE6531}"/>
              </a:ext>
            </a:extLst>
          </p:cNvPr>
          <p:cNvSpPr txBox="1"/>
          <p:nvPr/>
        </p:nvSpPr>
        <p:spPr>
          <a:xfrm>
            <a:off x="10943124" y="2316252"/>
            <a:ext cx="535724" cy="369332"/>
          </a:xfrm>
          <a:prstGeom prst="rect">
            <a:avLst/>
          </a:prstGeom>
          <a:noFill/>
        </p:spPr>
        <p:txBody>
          <a:bodyPr wrap="none" rtlCol="0">
            <a:spAutoFit/>
          </a:bodyPr>
          <a:lstStyle/>
          <a:p>
            <a:r>
              <a:rPr lang="en-US" dirty="0"/>
              <a:t>224</a:t>
            </a:r>
          </a:p>
        </p:txBody>
      </p:sp>
      <p:sp>
        <p:nvSpPr>
          <p:cNvPr id="4" name="TextBox 3">
            <a:extLst>
              <a:ext uri="{FF2B5EF4-FFF2-40B4-BE49-F238E27FC236}">
                <a16:creationId xmlns:a16="http://schemas.microsoft.com/office/drawing/2014/main" id="{11EFAA21-0905-0880-FCEB-A3B734FB8DE0}"/>
              </a:ext>
            </a:extLst>
          </p:cNvPr>
          <p:cNvSpPr txBox="1"/>
          <p:nvPr/>
        </p:nvSpPr>
        <p:spPr>
          <a:xfrm>
            <a:off x="11320255" y="3859900"/>
            <a:ext cx="535724" cy="369332"/>
          </a:xfrm>
          <a:prstGeom prst="rect">
            <a:avLst/>
          </a:prstGeom>
          <a:noFill/>
        </p:spPr>
        <p:txBody>
          <a:bodyPr wrap="none" rtlCol="0">
            <a:spAutoFit/>
          </a:bodyPr>
          <a:lstStyle/>
          <a:p>
            <a:r>
              <a:rPr lang="en-US" dirty="0"/>
              <a:t>528</a:t>
            </a:r>
          </a:p>
        </p:txBody>
      </p:sp>
    </p:spTree>
    <p:extLst>
      <p:ext uri="{BB962C8B-B14F-4D97-AF65-F5344CB8AC3E}">
        <p14:creationId xmlns:p14="http://schemas.microsoft.com/office/powerpoint/2010/main" val="3511762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A77772-5D18-9A45-A052-D600CF68969E}"/>
              </a:ext>
            </a:extLst>
          </p:cNvPr>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 HOM Couplers, 800 MHz</a:t>
            </a:r>
          </a:p>
        </p:txBody>
      </p:sp>
      <p:sp>
        <p:nvSpPr>
          <p:cNvPr id="10" name="TextBox 9">
            <a:extLst>
              <a:ext uri="{FF2B5EF4-FFF2-40B4-BE49-F238E27FC236}">
                <a16:creationId xmlns:a16="http://schemas.microsoft.com/office/drawing/2014/main" id="{2166DF25-C421-C2AB-B94B-1DAA75005784}"/>
              </a:ext>
            </a:extLst>
          </p:cNvPr>
          <p:cNvSpPr txBox="1"/>
          <p:nvPr/>
        </p:nvSpPr>
        <p:spPr>
          <a:xfrm>
            <a:off x="426864" y="1190878"/>
            <a:ext cx="6768695" cy="4524315"/>
          </a:xfrm>
          <a:prstGeom prst="rect">
            <a:avLst/>
          </a:prstGeom>
          <a:noFill/>
        </p:spPr>
        <p:txBody>
          <a:bodyPr wrap="square" rtlCol="0">
            <a:spAutoFit/>
          </a:bodyPr>
          <a:lstStyle/>
          <a:p>
            <a:r>
              <a:rPr lang="en-US" sz="2400" dirty="0"/>
              <a:t>For 5-cell cavities at 800 MHz, exhaustive studies on cavity design &amp; HOM configuration to reach the damping requirements with a two crab cavity type coaxial coupler</a:t>
            </a:r>
          </a:p>
          <a:p>
            <a:endParaRPr lang="en-US" sz="2400" dirty="0"/>
          </a:p>
          <a:p>
            <a:r>
              <a:rPr lang="en-US" sz="2400" dirty="0"/>
              <a:t>Three important lessons from crab cavity program </a:t>
            </a:r>
          </a:p>
          <a:p>
            <a:pPr marL="457200" indent="-457200">
              <a:buAutoNum type="arabicPeriod"/>
            </a:pPr>
            <a:r>
              <a:rPr lang="en-US" sz="2400" dirty="0"/>
              <a:t>Tight tolerances led to machining from </a:t>
            </a:r>
            <a:r>
              <a:rPr lang="en-US" sz="2400" dirty="0" err="1"/>
              <a:t>Nb</a:t>
            </a:r>
            <a:r>
              <a:rPr lang="en-US" sz="2400" dirty="0"/>
              <a:t>-bulk</a:t>
            </a:r>
          </a:p>
          <a:p>
            <a:pPr marL="457200" indent="-457200">
              <a:buAutoNum type="arabicPeriod"/>
            </a:pPr>
            <a:r>
              <a:rPr lang="en-US" sz="2400" dirty="0"/>
              <a:t>Careful surface treatment of the Niobium surface similar to the SRF cavities (non-trivial) &amp; active cooling</a:t>
            </a:r>
          </a:p>
          <a:p>
            <a:pPr marL="457200" indent="-457200">
              <a:buAutoNum type="arabicPeriod"/>
            </a:pPr>
            <a:r>
              <a:rPr lang="en-US" sz="2400" dirty="0"/>
              <a:t>Cold-to-warm transitions to transport the wideband HOM power is a challenge</a:t>
            </a:r>
          </a:p>
        </p:txBody>
      </p:sp>
      <p:pic>
        <p:nvPicPr>
          <p:cNvPr id="3" name="Picture 2">
            <a:extLst>
              <a:ext uri="{FF2B5EF4-FFF2-40B4-BE49-F238E27FC236}">
                <a16:creationId xmlns:a16="http://schemas.microsoft.com/office/drawing/2014/main" id="{FB8E4532-1242-463A-130E-E527DE1603FA}"/>
              </a:ext>
            </a:extLst>
          </p:cNvPr>
          <p:cNvPicPr>
            <a:picLocks noChangeAspect="1"/>
          </p:cNvPicPr>
          <p:nvPr/>
        </p:nvPicPr>
        <p:blipFill rotWithShape="1">
          <a:blip r:embed="rId3">
            <a:clrChange>
              <a:clrFrom>
                <a:srgbClr val="FFFFFF"/>
              </a:clrFrom>
              <a:clrTo>
                <a:srgbClr val="FFFFFF">
                  <a:alpha val="0"/>
                </a:srgbClr>
              </a:clrTo>
            </a:clrChange>
          </a:blip>
          <a:srcRect l="2167" r="6334"/>
          <a:stretch/>
        </p:blipFill>
        <p:spPr>
          <a:xfrm>
            <a:off x="7953612" y="817644"/>
            <a:ext cx="3811524" cy="1797468"/>
          </a:xfrm>
          <a:prstGeom prst="rect">
            <a:avLst/>
          </a:prstGeom>
        </p:spPr>
      </p:pic>
      <p:pic>
        <p:nvPicPr>
          <p:cNvPr id="2" name="Picture 1" descr="A graph of red dots and blue lines&#10;&#10;Description automatically generated">
            <a:extLst>
              <a:ext uri="{FF2B5EF4-FFF2-40B4-BE49-F238E27FC236}">
                <a16:creationId xmlns:a16="http://schemas.microsoft.com/office/drawing/2014/main" id="{7F6E9465-EAE1-E2D9-AE31-5945C697D4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78855" y="3429000"/>
            <a:ext cx="4302390" cy="2743200"/>
          </a:xfrm>
          <a:prstGeom prst="rect">
            <a:avLst/>
          </a:prstGeom>
        </p:spPr>
      </p:pic>
      <p:sp>
        <p:nvSpPr>
          <p:cNvPr id="4" name="TextBox 3">
            <a:extLst>
              <a:ext uri="{FF2B5EF4-FFF2-40B4-BE49-F238E27FC236}">
                <a16:creationId xmlns:a16="http://schemas.microsoft.com/office/drawing/2014/main" id="{5A8D61B8-43A9-D25B-B627-05BB50B6F27F}"/>
              </a:ext>
            </a:extLst>
          </p:cNvPr>
          <p:cNvSpPr txBox="1"/>
          <p:nvPr/>
        </p:nvSpPr>
        <p:spPr>
          <a:xfrm>
            <a:off x="9732207" y="3059668"/>
            <a:ext cx="2032929" cy="369332"/>
          </a:xfrm>
          <a:prstGeom prst="rect">
            <a:avLst/>
          </a:prstGeom>
          <a:noFill/>
        </p:spPr>
        <p:txBody>
          <a:bodyPr wrap="none" rtlCol="0">
            <a:spAutoFit/>
          </a:bodyPr>
          <a:lstStyle/>
          <a:p>
            <a:r>
              <a:rPr lang="en-US" dirty="0"/>
              <a:t>Longitudinal modes</a:t>
            </a:r>
          </a:p>
        </p:txBody>
      </p:sp>
      <p:sp>
        <p:nvSpPr>
          <p:cNvPr id="5" name="TextBox 4">
            <a:extLst>
              <a:ext uri="{FF2B5EF4-FFF2-40B4-BE49-F238E27FC236}">
                <a16:creationId xmlns:a16="http://schemas.microsoft.com/office/drawing/2014/main" id="{2F924FE9-5556-4040-2456-B069468B6178}"/>
              </a:ext>
            </a:extLst>
          </p:cNvPr>
          <p:cNvSpPr txBox="1"/>
          <p:nvPr/>
        </p:nvSpPr>
        <p:spPr>
          <a:xfrm>
            <a:off x="7688309" y="6356866"/>
            <a:ext cx="4008213" cy="369332"/>
          </a:xfrm>
          <a:prstGeom prst="rect">
            <a:avLst/>
          </a:prstGeom>
          <a:noFill/>
        </p:spPr>
        <p:txBody>
          <a:bodyPr wrap="none" rtlCol="0">
            <a:spAutoFit/>
          </a:bodyPr>
          <a:lstStyle/>
          <a:p>
            <a:r>
              <a:rPr lang="en-US" dirty="0"/>
              <a:t>Low </a:t>
            </a:r>
            <a:r>
              <a:rPr lang="en-US" dirty="0" err="1"/>
              <a:t>freq</a:t>
            </a:r>
            <a:r>
              <a:rPr lang="en-US" dirty="0"/>
              <a:t> transverse modes at the H-limit</a:t>
            </a:r>
          </a:p>
        </p:txBody>
      </p:sp>
    </p:spTree>
    <p:extLst>
      <p:ext uri="{BB962C8B-B14F-4D97-AF65-F5344CB8AC3E}">
        <p14:creationId xmlns:p14="http://schemas.microsoft.com/office/powerpoint/2010/main" val="92286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AB9E-672A-0960-C012-47C654D77FE8}"/>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High Power</a:t>
            </a:r>
          </a:p>
        </p:txBody>
      </p:sp>
      <p:pic>
        <p:nvPicPr>
          <p:cNvPr id="7" name="Picture 6">
            <a:extLst>
              <a:ext uri="{FF2B5EF4-FFF2-40B4-BE49-F238E27FC236}">
                <a16:creationId xmlns:a16="http://schemas.microsoft.com/office/drawing/2014/main" id="{3CB2C2D9-C129-6177-321B-A3F430FDF18F}"/>
              </a:ext>
            </a:extLst>
          </p:cNvPr>
          <p:cNvPicPr>
            <a:picLocks noChangeAspect="1"/>
          </p:cNvPicPr>
          <p:nvPr/>
        </p:nvPicPr>
        <p:blipFill>
          <a:blip r:embed="rId2"/>
          <a:stretch>
            <a:fillRect/>
          </a:stretch>
        </p:blipFill>
        <p:spPr>
          <a:xfrm>
            <a:off x="6513887" y="663279"/>
            <a:ext cx="5569008" cy="3124214"/>
          </a:xfrm>
          <a:prstGeom prst="rect">
            <a:avLst/>
          </a:prstGeom>
        </p:spPr>
      </p:pic>
      <p:sp>
        <p:nvSpPr>
          <p:cNvPr id="8" name="TextBox 7">
            <a:extLst>
              <a:ext uri="{FF2B5EF4-FFF2-40B4-BE49-F238E27FC236}">
                <a16:creationId xmlns:a16="http://schemas.microsoft.com/office/drawing/2014/main" id="{1BA6EECD-3528-446E-5F1A-D0B057548500}"/>
              </a:ext>
            </a:extLst>
          </p:cNvPr>
          <p:cNvSpPr txBox="1"/>
          <p:nvPr/>
        </p:nvSpPr>
        <p:spPr>
          <a:xfrm>
            <a:off x="566124" y="971337"/>
            <a:ext cx="5808503" cy="5262979"/>
          </a:xfrm>
          <a:prstGeom prst="rect">
            <a:avLst/>
          </a:prstGeom>
          <a:noFill/>
        </p:spPr>
        <p:txBody>
          <a:bodyPr wrap="square" rtlCol="0">
            <a:spAutoFit/>
          </a:bodyPr>
          <a:lstStyle/>
          <a:p>
            <a:r>
              <a:rPr lang="en-US" sz="2400" dirty="0"/>
              <a:t>The very short bunches and high currents, the level of HOM power (CW) is </a:t>
            </a:r>
            <a:r>
              <a:rPr lang="en-US" sz="2400" b="1" dirty="0"/>
              <a:t>10’s of kW</a:t>
            </a:r>
            <a:r>
              <a:rPr lang="en-US" sz="2400" dirty="0"/>
              <a:t> for the Z &amp; up to </a:t>
            </a:r>
            <a:r>
              <a:rPr lang="en-US" sz="2400" b="1" dirty="0"/>
              <a:t>1 kW</a:t>
            </a:r>
            <a:r>
              <a:rPr lang="en-US" sz="2400" dirty="0"/>
              <a:t> for the </a:t>
            </a:r>
            <a:r>
              <a:rPr lang="en-US" sz="2400" dirty="0" err="1"/>
              <a:t>ttbar</a:t>
            </a:r>
            <a:endParaRPr lang="en-US" sz="2400" dirty="0"/>
          </a:p>
          <a:p>
            <a:endParaRPr lang="en-US" sz="2400" dirty="0"/>
          </a:p>
          <a:p>
            <a:r>
              <a:rPr lang="en-US" sz="2400" dirty="0"/>
              <a:t>The HOM power extracted with and w/o collisions can vary by several factors due to bunch length</a:t>
            </a:r>
          </a:p>
          <a:p>
            <a:endParaRPr lang="en-US" sz="2400" dirty="0"/>
          </a:p>
          <a:p>
            <a:r>
              <a:rPr lang="en-US" sz="2400" dirty="0"/>
              <a:t>For non-resonant excitation, the is not a strong dependence on bunch/train spacing for modes above cut-off</a:t>
            </a:r>
          </a:p>
          <a:p>
            <a:endParaRPr lang="en-US" sz="2400" dirty="0"/>
          </a:p>
          <a:p>
            <a:r>
              <a:rPr lang="en-US" sz="2400" dirty="0"/>
              <a:t>For resonant excitation, some filling schemes are forbidden </a:t>
            </a:r>
          </a:p>
        </p:txBody>
      </p:sp>
      <p:pic>
        <p:nvPicPr>
          <p:cNvPr id="11" name="Picture 10">
            <a:extLst>
              <a:ext uri="{FF2B5EF4-FFF2-40B4-BE49-F238E27FC236}">
                <a16:creationId xmlns:a16="http://schemas.microsoft.com/office/drawing/2014/main" id="{7C0D367C-E2E9-4A73-569D-52E09F928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018" y="3799034"/>
            <a:ext cx="3696878" cy="2889945"/>
          </a:xfrm>
          <a:prstGeom prst="rect">
            <a:avLst/>
          </a:prstGeom>
        </p:spPr>
      </p:pic>
      <p:sp>
        <p:nvSpPr>
          <p:cNvPr id="13" name="TextBox 12">
            <a:extLst>
              <a:ext uri="{FF2B5EF4-FFF2-40B4-BE49-F238E27FC236}">
                <a16:creationId xmlns:a16="http://schemas.microsoft.com/office/drawing/2014/main" id="{AA56F7EC-0B27-6A71-DDC0-15BE90594BDF}"/>
              </a:ext>
            </a:extLst>
          </p:cNvPr>
          <p:cNvSpPr txBox="1"/>
          <p:nvPr/>
        </p:nvSpPr>
        <p:spPr>
          <a:xfrm>
            <a:off x="11075153" y="4433570"/>
            <a:ext cx="625745" cy="300082"/>
          </a:xfrm>
          <a:prstGeom prst="rect">
            <a:avLst/>
          </a:prstGeom>
          <a:noFill/>
        </p:spPr>
        <p:txBody>
          <a:bodyPr wrap="square" rtlCol="0">
            <a:spAutoFit/>
          </a:bodyPr>
          <a:lstStyle/>
          <a:p>
            <a:r>
              <a:rPr lang="en-US" sz="1350" b="1" dirty="0">
                <a:solidFill>
                  <a:srgbClr val="008000"/>
                </a:solidFill>
              </a:rPr>
              <a:t>Safe</a:t>
            </a:r>
            <a:endParaRPr lang="en-GB" sz="1350" b="1" dirty="0">
              <a:solidFill>
                <a:srgbClr val="008000"/>
              </a:solidFill>
            </a:endParaRPr>
          </a:p>
        </p:txBody>
      </p:sp>
      <p:sp>
        <p:nvSpPr>
          <p:cNvPr id="14" name="TextBox 13">
            <a:extLst>
              <a:ext uri="{FF2B5EF4-FFF2-40B4-BE49-F238E27FC236}">
                <a16:creationId xmlns:a16="http://schemas.microsoft.com/office/drawing/2014/main" id="{D1189EE0-175B-9364-84C4-39784320074C}"/>
              </a:ext>
            </a:extLst>
          </p:cNvPr>
          <p:cNvSpPr txBox="1"/>
          <p:nvPr/>
        </p:nvSpPr>
        <p:spPr>
          <a:xfrm>
            <a:off x="10838552" y="4120895"/>
            <a:ext cx="951735" cy="300082"/>
          </a:xfrm>
          <a:prstGeom prst="rect">
            <a:avLst/>
          </a:prstGeom>
          <a:noFill/>
        </p:spPr>
        <p:txBody>
          <a:bodyPr wrap="none" rtlCol="0">
            <a:spAutoFit/>
          </a:bodyPr>
          <a:lstStyle/>
          <a:p>
            <a:r>
              <a:rPr lang="en-US" sz="1350" b="1" dirty="0">
                <a:solidFill>
                  <a:srgbClr val="FF0000"/>
                </a:solidFill>
              </a:rPr>
              <a:t>Dangerous</a:t>
            </a:r>
            <a:endParaRPr lang="en-GB" sz="1350" b="1" dirty="0">
              <a:solidFill>
                <a:srgbClr val="FF000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6D2071-768C-C8BB-C205-6D5FB027998C}"/>
                  </a:ext>
                </a:extLst>
              </p:cNvPr>
              <p:cNvSpPr txBox="1"/>
              <p:nvPr/>
            </p:nvSpPr>
            <p:spPr>
              <a:xfrm>
                <a:off x="11075153" y="4922929"/>
                <a:ext cx="872225" cy="523220"/>
              </a:xfrm>
              <a:prstGeom prst="rect">
                <a:avLst/>
              </a:prstGeom>
              <a:noFill/>
            </p:spPr>
            <p:txBody>
              <a:bodyPr wrap="none" rtlCol="0">
                <a:spAutoFit/>
              </a:bodyPr>
              <a:lstStyle/>
              <a:p>
                <a:pPr algn="ctr"/>
                <a:r>
                  <a:rPr lang="en-US" sz="1400" dirty="0"/>
                  <a:t>HOM</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±5 </m:t>
                      </m:r>
                      <m:r>
                        <a:rPr lang="en-US" sz="1400" b="0" i="1" smtClean="0">
                          <a:latin typeface="Cambria Math" panose="02040503050406030204" pitchFamily="18" charset="0"/>
                        </a:rPr>
                        <m:t>𝑀𝐻𝑧</m:t>
                      </m:r>
                    </m:oMath>
                  </m:oMathPara>
                </a14:m>
                <a:endParaRPr lang="en-US" sz="1400" dirty="0"/>
              </a:p>
            </p:txBody>
          </p:sp>
        </mc:Choice>
        <mc:Fallback xmlns="">
          <p:sp>
            <p:nvSpPr>
              <p:cNvPr id="17" name="TextBox 16">
                <a:extLst>
                  <a:ext uri="{FF2B5EF4-FFF2-40B4-BE49-F238E27FC236}">
                    <a16:creationId xmlns:a16="http://schemas.microsoft.com/office/drawing/2014/main" id="{706D2071-768C-C8BB-C205-6D5FB027998C}"/>
                  </a:ext>
                </a:extLst>
              </p:cNvPr>
              <p:cNvSpPr txBox="1">
                <a:spLocks noRot="1" noChangeAspect="1" noMove="1" noResize="1" noEditPoints="1" noAdjustHandles="1" noChangeArrowheads="1" noChangeShapeType="1" noTextEdit="1"/>
              </p:cNvSpPr>
              <p:nvPr/>
            </p:nvSpPr>
            <p:spPr>
              <a:xfrm>
                <a:off x="11075153" y="4922929"/>
                <a:ext cx="872225" cy="523220"/>
              </a:xfrm>
              <a:prstGeom prst="rect">
                <a:avLst/>
              </a:prstGeom>
              <a:blipFill>
                <a:blip r:embed="rId4"/>
                <a:stretch>
                  <a:fillRect t="-235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FAB22740-AC2D-6587-200B-001BC7D8D227}"/>
              </a:ext>
            </a:extLst>
          </p:cNvPr>
          <p:cNvCxnSpPr>
            <a:cxnSpLocks/>
          </p:cNvCxnSpPr>
          <p:nvPr/>
        </p:nvCxnSpPr>
        <p:spPr>
          <a:xfrm flipH="1">
            <a:off x="10353258" y="5133474"/>
            <a:ext cx="721895" cy="497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ED8C88-77B1-AE6D-5484-3D3E0615FAF5}"/>
              </a:ext>
            </a:extLst>
          </p:cNvPr>
          <p:cNvSpPr txBox="1"/>
          <p:nvPr/>
        </p:nvSpPr>
        <p:spPr>
          <a:xfrm>
            <a:off x="10733593" y="6204776"/>
            <a:ext cx="1253998" cy="276999"/>
          </a:xfrm>
          <a:prstGeom prst="rect">
            <a:avLst/>
          </a:prstGeom>
          <a:noFill/>
        </p:spPr>
        <p:txBody>
          <a:bodyPr wrap="none" rtlCol="0">
            <a:spAutoFit/>
          </a:bodyPr>
          <a:lstStyle/>
          <a:p>
            <a:r>
              <a:rPr lang="en-US" sz="1200" dirty="0"/>
              <a:t>Cut-off: 765 MHz</a:t>
            </a:r>
          </a:p>
        </p:txBody>
      </p:sp>
    </p:spTree>
    <p:extLst>
      <p:ext uri="{BB962C8B-B14F-4D97-AF65-F5344CB8AC3E}">
        <p14:creationId xmlns:p14="http://schemas.microsoft.com/office/powerpoint/2010/main" val="333281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Damping</a:t>
            </a:r>
            <a:r>
              <a:rPr lang="en-GB" sz="3600">
                <a:ln w="0"/>
                <a:solidFill>
                  <a:schemeClr val="accent1"/>
                </a:solidFill>
                <a:effectLst>
                  <a:outerShdw blurRad="38100" dist="25400" dir="5400000" algn="ctr" rotWithShape="0">
                    <a:srgbClr val="6E747A">
                      <a:alpha val="43000"/>
                    </a:srgbClr>
                  </a:outerShdw>
                </a:effectLst>
                <a:latin typeface="Cambria" panose="02040503050406030204" pitchFamily="18" charset="0"/>
              </a:rPr>
              <a:t>, Cryomodule</a:t>
            </a:r>
            <a:endPar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
        <p:nvSpPr>
          <p:cNvPr id="7" name="TextBox 6">
            <a:extLst>
              <a:ext uri="{FF2B5EF4-FFF2-40B4-BE49-F238E27FC236}">
                <a16:creationId xmlns:a16="http://schemas.microsoft.com/office/drawing/2014/main" id="{039D6392-E0E0-1C1B-EE55-10156D10FE16}"/>
              </a:ext>
            </a:extLst>
          </p:cNvPr>
          <p:cNvSpPr txBox="1"/>
          <p:nvPr/>
        </p:nvSpPr>
        <p:spPr>
          <a:xfrm>
            <a:off x="595777" y="1219990"/>
            <a:ext cx="7288917" cy="4154984"/>
          </a:xfrm>
          <a:prstGeom prst="rect">
            <a:avLst/>
          </a:prstGeom>
          <a:noFill/>
        </p:spPr>
        <p:txBody>
          <a:bodyPr wrap="square" rtlCol="0">
            <a:spAutoFit/>
          </a:bodyPr>
          <a:lstStyle/>
          <a:p>
            <a:r>
              <a:rPr lang="en-US" sz="2400" dirty="0"/>
              <a:t>It was already studied since the 90’s (LHC) that the behavior of HOM damping is different in a cryomodule w.r.t a scheme optimized on a single cavity. Especially true when cavity-cavity coupling is strong due to large apertures</a:t>
            </a:r>
          </a:p>
          <a:p>
            <a:endParaRPr lang="en-US" sz="2400" dirty="0"/>
          </a:p>
          <a:p>
            <a:endParaRPr lang="en-US" sz="2400" dirty="0"/>
          </a:p>
          <a:p>
            <a:r>
              <a:rPr lang="en-US" sz="2400" dirty="0"/>
              <a:t>For FCC, inter-cavity damping and extraction of HOM power is essential. This requires accurate knowledge of power distribution in a CM and not just a single cavity</a:t>
            </a:r>
          </a:p>
          <a:p>
            <a:r>
              <a:rPr lang="en-US" sz="2400" dirty="0"/>
              <a:t> </a:t>
            </a:r>
          </a:p>
        </p:txBody>
      </p:sp>
      <p:grpSp>
        <p:nvGrpSpPr>
          <p:cNvPr id="8" name="Group 7">
            <a:extLst>
              <a:ext uri="{FF2B5EF4-FFF2-40B4-BE49-F238E27FC236}">
                <a16:creationId xmlns:a16="http://schemas.microsoft.com/office/drawing/2014/main" id="{6B3650C3-8D3E-7583-4BD6-4F5C6CE88002}"/>
              </a:ext>
            </a:extLst>
          </p:cNvPr>
          <p:cNvGrpSpPr/>
          <p:nvPr/>
        </p:nvGrpSpPr>
        <p:grpSpPr>
          <a:xfrm>
            <a:off x="8005011" y="2037347"/>
            <a:ext cx="3868869" cy="3213120"/>
            <a:chOff x="3944405" y="3477298"/>
            <a:chExt cx="3439093" cy="2697544"/>
          </a:xfrm>
        </p:grpSpPr>
        <p:pic>
          <p:nvPicPr>
            <p:cNvPr id="10" name="Picture 9" descr="Diagram&#10;&#10;Description automatically generated">
              <a:extLst>
                <a:ext uri="{FF2B5EF4-FFF2-40B4-BE49-F238E27FC236}">
                  <a16:creationId xmlns:a16="http://schemas.microsoft.com/office/drawing/2014/main" id="{55968F5D-EF2B-ED69-11F8-CEB037D3F1CA}"/>
                </a:ext>
              </a:extLst>
            </p:cNvPr>
            <p:cNvPicPr>
              <a:picLocks noChangeAspect="1"/>
            </p:cNvPicPr>
            <p:nvPr/>
          </p:nvPicPr>
          <p:blipFill rotWithShape="1">
            <a:blip r:embed="rId2">
              <a:extLst>
                <a:ext uri="{28A0092B-C50C-407E-A947-70E740481C1C}">
                  <a14:useLocalDpi xmlns:a14="http://schemas.microsoft.com/office/drawing/2010/main" val="0"/>
                </a:ext>
              </a:extLst>
            </a:blip>
            <a:srcRect l="1156"/>
            <a:stretch/>
          </p:blipFill>
          <p:spPr>
            <a:xfrm>
              <a:off x="3944405" y="3477298"/>
              <a:ext cx="3439093" cy="2697544"/>
            </a:xfrm>
            <a:prstGeom prst="rect">
              <a:avLst/>
            </a:prstGeom>
          </p:spPr>
        </p:pic>
        <p:sp>
          <p:nvSpPr>
            <p:cNvPr id="11" name="Rectangle 10">
              <a:extLst>
                <a:ext uri="{FF2B5EF4-FFF2-40B4-BE49-F238E27FC236}">
                  <a16:creationId xmlns:a16="http://schemas.microsoft.com/office/drawing/2014/main" id="{66356C4F-E2BD-2997-E0C1-4E2DC396B814}"/>
                </a:ext>
              </a:extLst>
            </p:cNvPr>
            <p:cNvSpPr/>
            <p:nvPr/>
          </p:nvSpPr>
          <p:spPr>
            <a:xfrm>
              <a:off x="5231904" y="4113239"/>
              <a:ext cx="648072" cy="265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32540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8D8102-B66B-92A2-55E4-E87E4952DE42}"/>
              </a:ext>
            </a:extLst>
          </p:cNvPr>
          <p:cNvSpPr txBox="1">
            <a:spLocks/>
          </p:cNvSpPr>
          <p:nvPr/>
        </p:nvSpPr>
        <p:spPr>
          <a:xfrm>
            <a:off x="426864" y="126959"/>
            <a:ext cx="7886700" cy="850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Inter-Cavity Damping, 400 MHz</a:t>
            </a:r>
          </a:p>
        </p:txBody>
      </p:sp>
      <p:pic>
        <p:nvPicPr>
          <p:cNvPr id="3" name="Picture 2">
            <a:extLst>
              <a:ext uri="{FF2B5EF4-FFF2-40B4-BE49-F238E27FC236}">
                <a16:creationId xmlns:a16="http://schemas.microsoft.com/office/drawing/2014/main" id="{712B9789-CDEF-4929-CD27-3A91ACBCF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228" y="1803573"/>
            <a:ext cx="5179858" cy="697799"/>
          </a:xfrm>
          <a:prstGeom prst="rect">
            <a:avLst/>
          </a:prstGeom>
        </p:spPr>
      </p:pic>
      <p:sp>
        <p:nvSpPr>
          <p:cNvPr id="7" name="TextBox 6">
            <a:extLst>
              <a:ext uri="{FF2B5EF4-FFF2-40B4-BE49-F238E27FC236}">
                <a16:creationId xmlns:a16="http://schemas.microsoft.com/office/drawing/2014/main" id="{563BEC4D-598F-8B55-6272-846890B562CF}"/>
              </a:ext>
            </a:extLst>
          </p:cNvPr>
          <p:cNvSpPr txBox="1"/>
          <p:nvPr/>
        </p:nvSpPr>
        <p:spPr>
          <a:xfrm>
            <a:off x="427049" y="1023572"/>
            <a:ext cx="5741140" cy="5632311"/>
          </a:xfrm>
          <a:prstGeom prst="rect">
            <a:avLst/>
          </a:prstGeom>
          <a:noFill/>
        </p:spPr>
        <p:txBody>
          <a:bodyPr wrap="square" rtlCol="0">
            <a:spAutoFit/>
          </a:bodyPr>
          <a:lstStyle/>
          <a:p>
            <a:r>
              <a:rPr lang="en-US" sz="2400" dirty="0"/>
              <a:t>A 2-coax solution was found to be a simple an efficient solution for damping inter-cavity trapped modes &amp; extraction of power above cut-off</a:t>
            </a:r>
          </a:p>
          <a:p>
            <a:endParaRPr lang="en-US" sz="2400" dirty="0"/>
          </a:p>
          <a:p>
            <a:r>
              <a:rPr lang="en-US" sz="2400" dirty="0"/>
              <a:t>The distribution of power (total = 40 kW) to allow for uniform  output at the level of 10% look reasonable</a:t>
            </a:r>
          </a:p>
          <a:p>
            <a:endParaRPr lang="en-US" sz="2400" dirty="0"/>
          </a:p>
          <a:p>
            <a:endParaRPr lang="en-US" sz="2400" dirty="0"/>
          </a:p>
          <a:p>
            <a:r>
              <a:rPr lang="en-US" sz="2400" dirty="0"/>
              <a:t>The huge power extraction and broad-band in nature poses several technical challenges – similar to FPC and complications for CM integration </a:t>
            </a:r>
          </a:p>
          <a:p>
            <a:endParaRPr lang="en-US" sz="2400" dirty="0"/>
          </a:p>
        </p:txBody>
      </p:sp>
      <p:pic>
        <p:nvPicPr>
          <p:cNvPr id="8" name="Picture 7">
            <a:extLst>
              <a:ext uri="{FF2B5EF4-FFF2-40B4-BE49-F238E27FC236}">
                <a16:creationId xmlns:a16="http://schemas.microsoft.com/office/drawing/2014/main" id="{23D13210-D39A-4A81-1909-C1EC53C5D0AC}"/>
              </a:ext>
            </a:extLst>
          </p:cNvPr>
          <p:cNvPicPr>
            <a:picLocks noChangeAspect="1"/>
          </p:cNvPicPr>
          <p:nvPr/>
        </p:nvPicPr>
        <p:blipFill>
          <a:blip r:embed="rId3"/>
          <a:stretch>
            <a:fillRect/>
          </a:stretch>
        </p:blipFill>
        <p:spPr>
          <a:xfrm>
            <a:off x="5759116" y="3429000"/>
            <a:ext cx="5948734" cy="1706604"/>
          </a:xfrm>
          <a:prstGeom prst="rect">
            <a:avLst/>
          </a:prstGeom>
        </p:spPr>
      </p:pic>
    </p:spTree>
    <p:extLst>
      <p:ext uri="{BB962C8B-B14F-4D97-AF65-F5344CB8AC3E}">
        <p14:creationId xmlns:p14="http://schemas.microsoft.com/office/powerpoint/2010/main" val="417072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8D8102-B66B-92A2-55E4-E87E4952DE42}"/>
              </a:ext>
            </a:extLst>
          </p:cNvPr>
          <p:cNvSpPr txBox="1">
            <a:spLocks/>
          </p:cNvSpPr>
          <p:nvPr/>
        </p:nvSpPr>
        <p:spPr>
          <a:xfrm>
            <a:off x="426864" y="126959"/>
            <a:ext cx="7886700" cy="850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Inter-Cavity Damping, 800 MHz</a:t>
            </a:r>
          </a:p>
        </p:txBody>
      </p:sp>
      <p:sp>
        <p:nvSpPr>
          <p:cNvPr id="7" name="TextBox 6">
            <a:extLst>
              <a:ext uri="{FF2B5EF4-FFF2-40B4-BE49-F238E27FC236}">
                <a16:creationId xmlns:a16="http://schemas.microsoft.com/office/drawing/2014/main" id="{563BEC4D-598F-8B55-6272-846890B562CF}"/>
              </a:ext>
            </a:extLst>
          </p:cNvPr>
          <p:cNvSpPr txBox="1"/>
          <p:nvPr/>
        </p:nvSpPr>
        <p:spPr>
          <a:xfrm>
            <a:off x="427049" y="1023572"/>
            <a:ext cx="8555050" cy="3416320"/>
          </a:xfrm>
          <a:prstGeom prst="rect">
            <a:avLst/>
          </a:prstGeom>
          <a:noFill/>
        </p:spPr>
        <p:txBody>
          <a:bodyPr wrap="square" rtlCol="0">
            <a:spAutoFit/>
          </a:bodyPr>
          <a:lstStyle/>
          <a:p>
            <a:r>
              <a:rPr lang="en-US" sz="2400" dirty="0"/>
              <a:t>A single coaxial couplers for efficient damping inter-cavity trapped modes &amp; extraction of power above cut-off. A waveguide solution was studied but more complex to implement</a:t>
            </a:r>
          </a:p>
          <a:p>
            <a:endParaRPr lang="en-US" sz="2400" dirty="0"/>
          </a:p>
          <a:p>
            <a:r>
              <a:rPr lang="en-US" sz="2400" dirty="0"/>
              <a:t>Similar to 400 MHz, approx. 10% of power extraction through these couplers</a:t>
            </a:r>
          </a:p>
          <a:p>
            <a:endParaRPr lang="en-US" sz="2400" dirty="0"/>
          </a:p>
          <a:p>
            <a:r>
              <a:rPr lang="en-US" sz="2400" dirty="0"/>
              <a:t>Some design features to capture both longitudinal and transverse modes to capture different polarizations</a:t>
            </a:r>
          </a:p>
        </p:txBody>
      </p:sp>
      <p:pic>
        <p:nvPicPr>
          <p:cNvPr id="4" name="Picture 3">
            <a:extLst>
              <a:ext uri="{FF2B5EF4-FFF2-40B4-BE49-F238E27FC236}">
                <a16:creationId xmlns:a16="http://schemas.microsoft.com/office/drawing/2014/main" id="{88F5BCFC-A720-857B-7FA4-3306C2BB1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48" y="4703080"/>
            <a:ext cx="10958873" cy="118650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379860D-6750-72EC-F2A1-7E5C8EAA4AF6}"/>
                  </a:ext>
                </a:extLst>
              </p:cNvPr>
              <p:cNvSpPr txBox="1"/>
              <p:nvPr/>
            </p:nvSpPr>
            <p:spPr>
              <a:xfrm>
                <a:off x="5043437" y="4463805"/>
                <a:ext cx="2016065" cy="246221"/>
              </a:xfrm>
              <a:prstGeom prst="rect">
                <a:avLst/>
              </a:prstGeom>
              <a:noFill/>
            </p:spPr>
            <p:txBody>
              <a:bodyPr wrap="none" lIns="0" tIns="0" rIns="0" bIns="0" rtlCol="0">
                <a:spAutoFit/>
              </a:bodyPr>
              <a:lstStyle/>
              <a:p>
                <a14:m>
                  <m:oMath xmlns:m="http://schemas.openxmlformats.org/officeDocument/2006/math">
                    <m:r>
                      <m:rPr>
                        <m:sty m:val="p"/>
                      </m:rPr>
                      <a:rPr lang="en-US" sz="1600" dirty="0" smtClean="0">
                        <a:solidFill>
                          <a:srgbClr val="00B050"/>
                        </a:solidFill>
                        <a:latin typeface="Cambria Math" panose="02040503050406030204" pitchFamily="18" charset="0"/>
                      </a:rPr>
                      <m:t>t</m:t>
                    </m:r>
                    <m:acc>
                      <m:accPr>
                        <m:chr m:val="̅"/>
                        <m:ctrlPr>
                          <a:rPr lang="en-US" sz="1600" i="1" dirty="0">
                            <a:solidFill>
                              <a:srgbClr val="00B050"/>
                            </a:solidFill>
                            <a:latin typeface="Cambria Math" panose="02040503050406030204" pitchFamily="18" charset="0"/>
                          </a:rPr>
                        </m:ctrlPr>
                      </m:accPr>
                      <m:e>
                        <m:r>
                          <m:rPr>
                            <m:sty m:val="p"/>
                          </m:rPr>
                          <a:rPr lang="en-US" sz="1600" dirty="0">
                            <a:solidFill>
                              <a:srgbClr val="00B050"/>
                            </a:solidFill>
                            <a:latin typeface="Cambria Math" panose="02040503050406030204" pitchFamily="18" charset="0"/>
                          </a:rPr>
                          <m:t>t</m:t>
                        </m:r>
                      </m:e>
                    </m:acc>
                  </m:oMath>
                </a14:m>
                <a:r>
                  <a:rPr lang="en-US" sz="1600" b="0" dirty="0">
                    <a:solidFill>
                      <a:srgbClr val="00B050"/>
                    </a:solidFill>
                  </a:rPr>
                  <a:t>: </a:t>
                </a:r>
                <a14:m>
                  <m:oMath xmlns:m="http://schemas.openxmlformats.org/officeDocument/2006/math">
                    <m:sSub>
                      <m:sSubPr>
                        <m:ctrlPr>
                          <a:rPr lang="en-US" sz="1600" b="0" i="1" dirty="0" smtClean="0">
                            <a:solidFill>
                              <a:srgbClr val="00B050"/>
                            </a:solidFill>
                            <a:latin typeface="Cambria Math" panose="02040503050406030204" pitchFamily="18" charset="0"/>
                          </a:rPr>
                        </m:ctrlPr>
                      </m:sSubPr>
                      <m:e>
                        <m:r>
                          <a:rPr lang="en-US" sz="1600" i="1" dirty="0" smtClean="0">
                            <a:solidFill>
                              <a:srgbClr val="00B050"/>
                            </a:solidFill>
                            <a:latin typeface="Cambria Math" panose="02040503050406030204" pitchFamily="18" charset="0"/>
                          </a:rPr>
                          <m:t>𝑃</m:t>
                        </m:r>
                      </m:e>
                      <m:sub>
                        <m:r>
                          <m:rPr>
                            <m:sty m:val="p"/>
                          </m:rPr>
                          <a:rPr lang="en-US" sz="1600" i="0" dirty="0" smtClean="0">
                            <a:solidFill>
                              <a:srgbClr val="00B050"/>
                            </a:solidFill>
                            <a:latin typeface="Cambria Math" panose="02040503050406030204" pitchFamily="18" charset="0"/>
                          </a:rPr>
                          <m:t>HOM</m:t>
                        </m:r>
                        <m:r>
                          <a:rPr lang="en-US" sz="1600" b="0" i="0" dirty="0" smtClean="0">
                            <a:solidFill>
                              <a:srgbClr val="00B050"/>
                            </a:solidFill>
                            <a:latin typeface="Cambria Math" panose="02040503050406030204" pitchFamily="18" charset="0"/>
                          </a:rPr>
                          <m:t>−</m:t>
                        </m:r>
                        <m:r>
                          <m:rPr>
                            <m:sty m:val="p"/>
                          </m:rPr>
                          <a:rPr lang="en-US" sz="1600" b="0" i="0" dirty="0" smtClean="0">
                            <a:solidFill>
                              <a:srgbClr val="00B050"/>
                            </a:solidFill>
                            <a:latin typeface="Cambria Math" panose="02040503050406030204" pitchFamily="18" charset="0"/>
                          </a:rPr>
                          <m:t>tot</m:t>
                        </m:r>
                      </m:sub>
                    </m:sSub>
                    <m:r>
                      <a:rPr lang="en-US" sz="1600" b="0" i="1" dirty="0" smtClean="0">
                        <a:solidFill>
                          <a:srgbClr val="00B050"/>
                        </a:solidFill>
                        <a:latin typeface="Cambria Math" panose="02040503050406030204" pitchFamily="18" charset="0"/>
                        <a:ea typeface="Cambria Math" panose="02040503050406030204" pitchFamily="18" charset="0"/>
                      </a:rPr>
                      <m:t>≈</m:t>
                    </m:r>
                    <m:r>
                      <a:rPr lang="en-US" sz="1600" b="0" i="0" dirty="0" smtClean="0">
                        <a:solidFill>
                          <a:srgbClr val="00B050"/>
                        </a:solidFill>
                        <a:latin typeface="Cambria Math" panose="02040503050406030204" pitchFamily="18" charset="0"/>
                        <a:ea typeface="Cambria Math" panose="02040503050406030204" pitchFamily="18" charset="0"/>
                      </a:rPr>
                      <m:t>2.98 </m:t>
                    </m:r>
                    <m:r>
                      <m:rPr>
                        <m:sty m:val="p"/>
                      </m:rPr>
                      <a:rPr lang="en-US" sz="1600" i="0" dirty="0" smtClean="0">
                        <a:solidFill>
                          <a:srgbClr val="00B050"/>
                        </a:solidFill>
                        <a:latin typeface="Cambria Math" panose="02040503050406030204" pitchFamily="18" charset="0"/>
                      </a:rPr>
                      <m:t>kW</m:t>
                    </m:r>
                  </m:oMath>
                </a14:m>
                <a:endParaRPr lang="en-GB" sz="1600" dirty="0">
                  <a:solidFill>
                    <a:srgbClr val="00B050"/>
                  </a:solidFill>
                </a:endParaRPr>
              </a:p>
            </p:txBody>
          </p:sp>
        </mc:Choice>
        <mc:Fallback xmlns="">
          <p:sp>
            <p:nvSpPr>
              <p:cNvPr id="5" name="TextBox 4">
                <a:extLst>
                  <a:ext uri="{FF2B5EF4-FFF2-40B4-BE49-F238E27FC236}">
                    <a16:creationId xmlns:a16="http://schemas.microsoft.com/office/drawing/2014/main" id="{9379860D-6750-72EC-F2A1-7E5C8EAA4AF6}"/>
                  </a:ext>
                </a:extLst>
              </p:cNvPr>
              <p:cNvSpPr txBox="1">
                <a:spLocks noRot="1" noChangeAspect="1" noMove="1" noResize="1" noEditPoints="1" noAdjustHandles="1" noChangeArrowheads="1" noChangeShapeType="1" noTextEdit="1"/>
              </p:cNvSpPr>
              <p:nvPr/>
            </p:nvSpPr>
            <p:spPr>
              <a:xfrm>
                <a:off x="5043437" y="4463805"/>
                <a:ext cx="2016065" cy="246221"/>
              </a:xfrm>
              <a:prstGeom prst="rect">
                <a:avLst/>
              </a:prstGeom>
              <a:blipFill>
                <a:blip r:embed="rId3"/>
                <a:stretch>
                  <a:fillRect l="-3021" t="-24390" r="-2115" b="-4878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17B4841-C358-8F30-B1F0-16107D15FC7D}"/>
              </a:ext>
            </a:extLst>
          </p:cNvPr>
          <p:cNvSpPr txBox="1"/>
          <p:nvPr/>
        </p:nvSpPr>
        <p:spPr>
          <a:xfrm>
            <a:off x="238856" y="5704918"/>
            <a:ext cx="603697" cy="200055"/>
          </a:xfrm>
          <a:prstGeom prst="rect">
            <a:avLst/>
          </a:prstGeom>
          <a:noFill/>
        </p:spPr>
        <p:txBody>
          <a:bodyPr wrap="square" lIns="0" tIns="0" rIns="0" bIns="0" rtlCol="0">
            <a:spAutoFit/>
          </a:bodyPr>
          <a:lstStyle/>
          <a:p>
            <a:pPr algn="l"/>
            <a:r>
              <a:rPr lang="en-GB" sz="1300" b="1" dirty="0">
                <a:solidFill>
                  <a:schemeClr val="tx2"/>
                </a:solidFill>
              </a:rPr>
              <a:t>0.73 kW</a:t>
            </a:r>
          </a:p>
        </p:txBody>
      </p:sp>
      <p:sp>
        <p:nvSpPr>
          <p:cNvPr id="10" name="TextBox 9">
            <a:extLst>
              <a:ext uri="{FF2B5EF4-FFF2-40B4-BE49-F238E27FC236}">
                <a16:creationId xmlns:a16="http://schemas.microsoft.com/office/drawing/2014/main" id="{849C31D6-3E8D-41E2-6762-E28799B1F40E}"/>
              </a:ext>
            </a:extLst>
          </p:cNvPr>
          <p:cNvSpPr txBox="1"/>
          <p:nvPr/>
        </p:nvSpPr>
        <p:spPr>
          <a:xfrm>
            <a:off x="610331" y="5036798"/>
            <a:ext cx="603697" cy="200055"/>
          </a:xfrm>
          <a:prstGeom prst="rect">
            <a:avLst/>
          </a:prstGeom>
          <a:noFill/>
        </p:spPr>
        <p:txBody>
          <a:bodyPr wrap="square" lIns="0" tIns="0" rIns="0" bIns="0" rtlCol="0">
            <a:spAutoFit/>
          </a:bodyPr>
          <a:lstStyle/>
          <a:p>
            <a:pPr algn="l"/>
            <a:r>
              <a:rPr lang="en-GB" sz="1300" b="1" dirty="0">
                <a:solidFill>
                  <a:schemeClr val="tx2"/>
                </a:solidFill>
              </a:rPr>
              <a:t>0.05 kW</a:t>
            </a:r>
          </a:p>
        </p:txBody>
      </p:sp>
      <p:sp>
        <p:nvSpPr>
          <p:cNvPr id="11" name="TextBox 10">
            <a:extLst>
              <a:ext uri="{FF2B5EF4-FFF2-40B4-BE49-F238E27FC236}">
                <a16:creationId xmlns:a16="http://schemas.microsoft.com/office/drawing/2014/main" id="{B5FA6756-1004-FE56-C775-ADCDC283DB00}"/>
              </a:ext>
            </a:extLst>
          </p:cNvPr>
          <p:cNvSpPr txBox="1"/>
          <p:nvPr/>
        </p:nvSpPr>
        <p:spPr>
          <a:xfrm>
            <a:off x="1010381" y="5839397"/>
            <a:ext cx="603697" cy="200055"/>
          </a:xfrm>
          <a:prstGeom prst="rect">
            <a:avLst/>
          </a:prstGeom>
          <a:noFill/>
        </p:spPr>
        <p:txBody>
          <a:bodyPr wrap="square" lIns="0" tIns="0" rIns="0" bIns="0" rtlCol="0">
            <a:spAutoFit/>
          </a:bodyPr>
          <a:lstStyle/>
          <a:p>
            <a:pPr algn="l"/>
            <a:r>
              <a:rPr lang="en-GB" sz="1300" b="1" dirty="0">
                <a:solidFill>
                  <a:schemeClr val="tx2"/>
                </a:solidFill>
              </a:rPr>
              <a:t>0.03 kW</a:t>
            </a:r>
          </a:p>
        </p:txBody>
      </p:sp>
      <p:sp>
        <p:nvSpPr>
          <p:cNvPr id="12" name="TextBox 11">
            <a:extLst>
              <a:ext uri="{FF2B5EF4-FFF2-40B4-BE49-F238E27FC236}">
                <a16:creationId xmlns:a16="http://schemas.microsoft.com/office/drawing/2014/main" id="{FC90C857-E286-C98F-460B-0C544F88D722}"/>
              </a:ext>
            </a:extLst>
          </p:cNvPr>
          <p:cNvSpPr txBox="1"/>
          <p:nvPr/>
        </p:nvSpPr>
        <p:spPr>
          <a:xfrm>
            <a:off x="2667731" y="5652935"/>
            <a:ext cx="603697" cy="200055"/>
          </a:xfrm>
          <a:prstGeom prst="rect">
            <a:avLst/>
          </a:prstGeom>
          <a:noFill/>
        </p:spPr>
        <p:txBody>
          <a:bodyPr wrap="square" lIns="0" tIns="0" rIns="0" bIns="0" rtlCol="0">
            <a:spAutoFit/>
          </a:bodyPr>
          <a:lstStyle/>
          <a:p>
            <a:pPr algn="l"/>
            <a:r>
              <a:rPr lang="en-GB" sz="1300" b="1" dirty="0">
                <a:solidFill>
                  <a:schemeClr val="tx2"/>
                </a:solidFill>
              </a:rPr>
              <a:t>0.06 kW</a:t>
            </a:r>
          </a:p>
        </p:txBody>
      </p:sp>
      <p:sp>
        <p:nvSpPr>
          <p:cNvPr id="13" name="TextBox 12">
            <a:extLst>
              <a:ext uri="{FF2B5EF4-FFF2-40B4-BE49-F238E27FC236}">
                <a16:creationId xmlns:a16="http://schemas.microsoft.com/office/drawing/2014/main" id="{138486EB-ACEE-9FCE-329D-30EA1753D261}"/>
              </a:ext>
            </a:extLst>
          </p:cNvPr>
          <p:cNvSpPr txBox="1"/>
          <p:nvPr/>
        </p:nvSpPr>
        <p:spPr>
          <a:xfrm>
            <a:off x="3182081" y="4929550"/>
            <a:ext cx="603697" cy="200055"/>
          </a:xfrm>
          <a:prstGeom prst="rect">
            <a:avLst/>
          </a:prstGeom>
          <a:noFill/>
        </p:spPr>
        <p:txBody>
          <a:bodyPr wrap="square" lIns="0" tIns="0" rIns="0" bIns="0" rtlCol="0">
            <a:spAutoFit/>
          </a:bodyPr>
          <a:lstStyle/>
          <a:p>
            <a:pPr algn="l"/>
            <a:r>
              <a:rPr lang="en-GB" sz="1300" b="1" dirty="0">
                <a:solidFill>
                  <a:schemeClr val="tx2"/>
                </a:solidFill>
              </a:rPr>
              <a:t>0.28 kW</a:t>
            </a:r>
          </a:p>
        </p:txBody>
      </p:sp>
      <p:sp>
        <p:nvSpPr>
          <p:cNvPr id="14" name="TextBox 13">
            <a:extLst>
              <a:ext uri="{FF2B5EF4-FFF2-40B4-BE49-F238E27FC236}">
                <a16:creationId xmlns:a16="http://schemas.microsoft.com/office/drawing/2014/main" id="{6A5FE128-8062-E523-520B-BFCA2FBA754C}"/>
              </a:ext>
            </a:extLst>
          </p:cNvPr>
          <p:cNvSpPr txBox="1"/>
          <p:nvPr/>
        </p:nvSpPr>
        <p:spPr>
          <a:xfrm>
            <a:off x="3554306" y="5677375"/>
            <a:ext cx="603697" cy="200055"/>
          </a:xfrm>
          <a:prstGeom prst="rect">
            <a:avLst/>
          </a:prstGeom>
          <a:noFill/>
        </p:spPr>
        <p:txBody>
          <a:bodyPr wrap="square" lIns="0" tIns="0" rIns="0" bIns="0" rtlCol="0">
            <a:spAutoFit/>
          </a:bodyPr>
          <a:lstStyle/>
          <a:p>
            <a:pPr algn="l"/>
            <a:r>
              <a:rPr lang="en-GB" sz="1300" b="1" dirty="0">
                <a:solidFill>
                  <a:schemeClr val="tx2"/>
                </a:solidFill>
              </a:rPr>
              <a:t>0.07 kW</a:t>
            </a:r>
          </a:p>
        </p:txBody>
      </p:sp>
      <p:sp>
        <p:nvSpPr>
          <p:cNvPr id="15" name="TextBox 14">
            <a:extLst>
              <a:ext uri="{FF2B5EF4-FFF2-40B4-BE49-F238E27FC236}">
                <a16:creationId xmlns:a16="http://schemas.microsoft.com/office/drawing/2014/main" id="{7D95F3BF-B7DD-0FBA-7C80-555098541313}"/>
              </a:ext>
            </a:extLst>
          </p:cNvPr>
          <p:cNvSpPr txBox="1"/>
          <p:nvPr/>
        </p:nvSpPr>
        <p:spPr>
          <a:xfrm>
            <a:off x="5154741" y="5588145"/>
            <a:ext cx="603697" cy="200055"/>
          </a:xfrm>
          <a:prstGeom prst="rect">
            <a:avLst/>
          </a:prstGeom>
          <a:noFill/>
        </p:spPr>
        <p:txBody>
          <a:bodyPr wrap="square" lIns="0" tIns="0" rIns="0" bIns="0" rtlCol="0">
            <a:spAutoFit/>
          </a:bodyPr>
          <a:lstStyle/>
          <a:p>
            <a:pPr algn="l"/>
            <a:r>
              <a:rPr lang="en-GB" sz="1300" b="1" dirty="0">
                <a:solidFill>
                  <a:schemeClr val="tx2"/>
                </a:solidFill>
              </a:rPr>
              <a:t>0.07 kW</a:t>
            </a:r>
          </a:p>
        </p:txBody>
      </p:sp>
      <p:sp>
        <p:nvSpPr>
          <p:cNvPr id="16" name="TextBox 15">
            <a:extLst>
              <a:ext uri="{FF2B5EF4-FFF2-40B4-BE49-F238E27FC236}">
                <a16:creationId xmlns:a16="http://schemas.microsoft.com/office/drawing/2014/main" id="{6D856A54-E767-E5E8-4E98-BF99AB922B32}"/>
              </a:ext>
            </a:extLst>
          </p:cNvPr>
          <p:cNvSpPr txBox="1"/>
          <p:nvPr/>
        </p:nvSpPr>
        <p:spPr>
          <a:xfrm>
            <a:off x="5738360" y="4818457"/>
            <a:ext cx="603697" cy="200055"/>
          </a:xfrm>
          <a:prstGeom prst="rect">
            <a:avLst/>
          </a:prstGeom>
          <a:noFill/>
        </p:spPr>
        <p:txBody>
          <a:bodyPr wrap="square" lIns="0" tIns="0" rIns="0" bIns="0" rtlCol="0">
            <a:spAutoFit/>
          </a:bodyPr>
          <a:lstStyle/>
          <a:p>
            <a:pPr algn="l"/>
            <a:r>
              <a:rPr lang="en-GB" sz="1300" b="1" dirty="0">
                <a:solidFill>
                  <a:schemeClr val="tx2"/>
                </a:solidFill>
              </a:rPr>
              <a:t>0.31 kW</a:t>
            </a:r>
          </a:p>
        </p:txBody>
      </p:sp>
      <p:sp>
        <p:nvSpPr>
          <p:cNvPr id="17" name="TextBox 16">
            <a:extLst>
              <a:ext uri="{FF2B5EF4-FFF2-40B4-BE49-F238E27FC236}">
                <a16:creationId xmlns:a16="http://schemas.microsoft.com/office/drawing/2014/main" id="{CD13C352-552D-2433-7640-CF486960CE09}"/>
              </a:ext>
            </a:extLst>
          </p:cNvPr>
          <p:cNvSpPr txBox="1"/>
          <p:nvPr/>
        </p:nvSpPr>
        <p:spPr>
          <a:xfrm>
            <a:off x="6153340" y="5593876"/>
            <a:ext cx="603697" cy="200055"/>
          </a:xfrm>
          <a:prstGeom prst="rect">
            <a:avLst/>
          </a:prstGeom>
          <a:noFill/>
        </p:spPr>
        <p:txBody>
          <a:bodyPr wrap="square" lIns="0" tIns="0" rIns="0" bIns="0" rtlCol="0">
            <a:spAutoFit/>
          </a:bodyPr>
          <a:lstStyle/>
          <a:p>
            <a:pPr algn="l"/>
            <a:r>
              <a:rPr lang="en-GB" sz="1300" b="1" dirty="0">
                <a:solidFill>
                  <a:schemeClr val="tx2"/>
                </a:solidFill>
              </a:rPr>
              <a:t>0.08 kW</a:t>
            </a:r>
          </a:p>
        </p:txBody>
      </p:sp>
      <p:sp>
        <p:nvSpPr>
          <p:cNvPr id="18" name="TextBox 17">
            <a:extLst>
              <a:ext uri="{FF2B5EF4-FFF2-40B4-BE49-F238E27FC236}">
                <a16:creationId xmlns:a16="http://schemas.microsoft.com/office/drawing/2014/main" id="{985D98B6-6068-738A-8F1D-457F1943D2B1}"/>
              </a:ext>
            </a:extLst>
          </p:cNvPr>
          <p:cNvSpPr txBox="1"/>
          <p:nvPr/>
        </p:nvSpPr>
        <p:spPr>
          <a:xfrm>
            <a:off x="7795492" y="5432356"/>
            <a:ext cx="603697" cy="200055"/>
          </a:xfrm>
          <a:prstGeom prst="rect">
            <a:avLst/>
          </a:prstGeom>
          <a:noFill/>
        </p:spPr>
        <p:txBody>
          <a:bodyPr wrap="square" lIns="0" tIns="0" rIns="0" bIns="0" rtlCol="0">
            <a:spAutoFit/>
          </a:bodyPr>
          <a:lstStyle/>
          <a:p>
            <a:pPr algn="l"/>
            <a:r>
              <a:rPr lang="en-GB" sz="1300" b="1" dirty="0">
                <a:solidFill>
                  <a:schemeClr val="tx2"/>
                </a:solidFill>
              </a:rPr>
              <a:t>0.06 kW</a:t>
            </a:r>
          </a:p>
        </p:txBody>
      </p:sp>
      <p:sp>
        <p:nvSpPr>
          <p:cNvPr id="19" name="TextBox 18">
            <a:extLst>
              <a:ext uri="{FF2B5EF4-FFF2-40B4-BE49-F238E27FC236}">
                <a16:creationId xmlns:a16="http://schemas.microsoft.com/office/drawing/2014/main" id="{2F81279E-1058-1E76-E00A-DB038051C165}"/>
              </a:ext>
            </a:extLst>
          </p:cNvPr>
          <p:cNvSpPr txBox="1"/>
          <p:nvPr/>
        </p:nvSpPr>
        <p:spPr>
          <a:xfrm>
            <a:off x="8401050" y="4703080"/>
            <a:ext cx="603697" cy="200055"/>
          </a:xfrm>
          <a:prstGeom prst="rect">
            <a:avLst/>
          </a:prstGeom>
          <a:noFill/>
        </p:spPr>
        <p:txBody>
          <a:bodyPr wrap="square" lIns="0" tIns="0" rIns="0" bIns="0" rtlCol="0">
            <a:spAutoFit/>
          </a:bodyPr>
          <a:lstStyle/>
          <a:p>
            <a:pPr algn="l"/>
            <a:r>
              <a:rPr lang="en-GB" sz="1300" b="1" dirty="0">
                <a:solidFill>
                  <a:schemeClr val="tx2"/>
                </a:solidFill>
              </a:rPr>
              <a:t>0.28 kW</a:t>
            </a:r>
          </a:p>
        </p:txBody>
      </p:sp>
      <p:sp>
        <p:nvSpPr>
          <p:cNvPr id="20" name="TextBox 19">
            <a:extLst>
              <a:ext uri="{FF2B5EF4-FFF2-40B4-BE49-F238E27FC236}">
                <a16:creationId xmlns:a16="http://schemas.microsoft.com/office/drawing/2014/main" id="{8C152249-4448-E046-42D9-33A86B8D9578}"/>
              </a:ext>
            </a:extLst>
          </p:cNvPr>
          <p:cNvSpPr txBox="1"/>
          <p:nvPr/>
        </p:nvSpPr>
        <p:spPr>
          <a:xfrm>
            <a:off x="8794091" y="5453354"/>
            <a:ext cx="603697" cy="200055"/>
          </a:xfrm>
          <a:prstGeom prst="rect">
            <a:avLst/>
          </a:prstGeom>
          <a:noFill/>
        </p:spPr>
        <p:txBody>
          <a:bodyPr wrap="square" lIns="0" tIns="0" rIns="0" bIns="0" rtlCol="0">
            <a:spAutoFit/>
          </a:bodyPr>
          <a:lstStyle/>
          <a:p>
            <a:pPr algn="l"/>
            <a:r>
              <a:rPr lang="en-GB" sz="1300" b="1" dirty="0">
                <a:solidFill>
                  <a:schemeClr val="tx2"/>
                </a:solidFill>
              </a:rPr>
              <a:t>0.07 kW</a:t>
            </a:r>
          </a:p>
        </p:txBody>
      </p:sp>
      <p:sp>
        <p:nvSpPr>
          <p:cNvPr id="21" name="TextBox 20">
            <a:extLst>
              <a:ext uri="{FF2B5EF4-FFF2-40B4-BE49-F238E27FC236}">
                <a16:creationId xmlns:a16="http://schemas.microsoft.com/office/drawing/2014/main" id="{7736B4B1-BE6D-E715-383E-A281E90C7838}"/>
              </a:ext>
            </a:extLst>
          </p:cNvPr>
          <p:cNvSpPr txBox="1"/>
          <p:nvPr/>
        </p:nvSpPr>
        <p:spPr>
          <a:xfrm>
            <a:off x="10403325" y="5333281"/>
            <a:ext cx="603697" cy="200055"/>
          </a:xfrm>
          <a:prstGeom prst="rect">
            <a:avLst/>
          </a:prstGeom>
          <a:noFill/>
        </p:spPr>
        <p:txBody>
          <a:bodyPr wrap="square" lIns="0" tIns="0" rIns="0" bIns="0" rtlCol="0">
            <a:spAutoFit/>
          </a:bodyPr>
          <a:lstStyle/>
          <a:p>
            <a:pPr algn="l"/>
            <a:r>
              <a:rPr lang="en-GB" sz="1300" b="1" dirty="0">
                <a:solidFill>
                  <a:schemeClr val="tx2"/>
                </a:solidFill>
              </a:rPr>
              <a:t>0.05 kW</a:t>
            </a:r>
          </a:p>
        </p:txBody>
      </p:sp>
      <p:sp>
        <p:nvSpPr>
          <p:cNvPr id="22" name="TextBox 21">
            <a:extLst>
              <a:ext uri="{FF2B5EF4-FFF2-40B4-BE49-F238E27FC236}">
                <a16:creationId xmlns:a16="http://schemas.microsoft.com/office/drawing/2014/main" id="{B6C1B96D-268F-0AA4-76F9-D4127DB99FD9}"/>
              </a:ext>
            </a:extLst>
          </p:cNvPr>
          <p:cNvSpPr txBox="1"/>
          <p:nvPr/>
        </p:nvSpPr>
        <p:spPr>
          <a:xfrm>
            <a:off x="10766168" y="4617693"/>
            <a:ext cx="603697" cy="200055"/>
          </a:xfrm>
          <a:prstGeom prst="rect">
            <a:avLst/>
          </a:prstGeom>
          <a:noFill/>
        </p:spPr>
        <p:txBody>
          <a:bodyPr wrap="square" lIns="0" tIns="0" rIns="0" bIns="0" rtlCol="0">
            <a:spAutoFit/>
          </a:bodyPr>
          <a:lstStyle/>
          <a:p>
            <a:pPr algn="l"/>
            <a:r>
              <a:rPr lang="en-GB" sz="1300" b="1" dirty="0">
                <a:solidFill>
                  <a:schemeClr val="tx2"/>
                </a:solidFill>
              </a:rPr>
              <a:t>0.06 kW</a:t>
            </a:r>
          </a:p>
        </p:txBody>
      </p:sp>
      <p:sp>
        <p:nvSpPr>
          <p:cNvPr id="23" name="TextBox 22">
            <a:extLst>
              <a:ext uri="{FF2B5EF4-FFF2-40B4-BE49-F238E27FC236}">
                <a16:creationId xmlns:a16="http://schemas.microsoft.com/office/drawing/2014/main" id="{201E5524-E7A1-4691-989E-5E07BC2307B9}"/>
              </a:ext>
            </a:extLst>
          </p:cNvPr>
          <p:cNvSpPr txBox="1"/>
          <p:nvPr/>
        </p:nvSpPr>
        <p:spPr>
          <a:xfrm>
            <a:off x="11267355" y="5161305"/>
            <a:ext cx="603697" cy="200055"/>
          </a:xfrm>
          <a:prstGeom prst="rect">
            <a:avLst/>
          </a:prstGeom>
          <a:noFill/>
        </p:spPr>
        <p:txBody>
          <a:bodyPr wrap="square" lIns="0" tIns="0" rIns="0" bIns="0" rtlCol="0">
            <a:spAutoFit/>
          </a:bodyPr>
          <a:lstStyle/>
          <a:p>
            <a:pPr algn="l"/>
            <a:r>
              <a:rPr lang="en-GB" sz="1300" b="1" dirty="0">
                <a:solidFill>
                  <a:schemeClr val="tx2"/>
                </a:solidFill>
              </a:rPr>
              <a:t>0.78 kW</a:t>
            </a:r>
          </a:p>
        </p:txBody>
      </p:sp>
      <p:pic>
        <p:nvPicPr>
          <p:cNvPr id="24" name="Picture 23" descr="A close-up of a metal object&#10;&#10;Description automatically generated">
            <a:extLst>
              <a:ext uri="{FF2B5EF4-FFF2-40B4-BE49-F238E27FC236}">
                <a16:creationId xmlns:a16="http://schemas.microsoft.com/office/drawing/2014/main" id="{980C10AC-D805-17AB-DADE-D0BC0E4FACA7}"/>
              </a:ext>
            </a:extLst>
          </p:cNvPr>
          <p:cNvPicPr>
            <a:picLocks noChangeAspect="1"/>
          </p:cNvPicPr>
          <p:nvPr/>
        </p:nvPicPr>
        <p:blipFill>
          <a:blip r:embed="rId4"/>
          <a:stretch>
            <a:fillRect/>
          </a:stretch>
        </p:blipFill>
        <p:spPr>
          <a:xfrm>
            <a:off x="10082363" y="3429000"/>
            <a:ext cx="1153596" cy="846237"/>
          </a:xfrm>
          <a:prstGeom prst="rect">
            <a:avLst/>
          </a:prstGeom>
        </p:spPr>
      </p:pic>
      <p:cxnSp>
        <p:nvCxnSpPr>
          <p:cNvPr id="26" name="Straight Arrow Connector 25">
            <a:extLst>
              <a:ext uri="{FF2B5EF4-FFF2-40B4-BE49-F238E27FC236}">
                <a16:creationId xmlns:a16="http://schemas.microsoft.com/office/drawing/2014/main" id="{7C522517-63B8-009D-4802-B2CD909E8006}"/>
              </a:ext>
            </a:extLst>
          </p:cNvPr>
          <p:cNvCxnSpPr>
            <a:cxnSpLocks/>
          </p:cNvCxnSpPr>
          <p:nvPr/>
        </p:nvCxnSpPr>
        <p:spPr>
          <a:xfrm flipV="1">
            <a:off x="9095939" y="4352925"/>
            <a:ext cx="986424" cy="396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72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Taper or not to Taper</a:t>
            </a:r>
          </a:p>
        </p:txBody>
      </p:sp>
      <p:pic>
        <p:nvPicPr>
          <p:cNvPr id="2" name="Picture 1" descr="A graph of taper length and taper length&#10;&#10;Description automatically generated">
            <a:extLst>
              <a:ext uri="{FF2B5EF4-FFF2-40B4-BE49-F238E27FC236}">
                <a16:creationId xmlns:a16="http://schemas.microsoft.com/office/drawing/2014/main" id="{66342D30-C4E3-A845-B93F-DB5BF2811F77}"/>
              </a:ext>
            </a:extLst>
          </p:cNvPr>
          <p:cNvPicPr>
            <a:picLocks noChangeAspect="1"/>
          </p:cNvPicPr>
          <p:nvPr/>
        </p:nvPicPr>
        <p:blipFill>
          <a:blip r:embed="rId2"/>
          <a:stretch>
            <a:fillRect/>
          </a:stretch>
        </p:blipFill>
        <p:spPr>
          <a:xfrm>
            <a:off x="6623195" y="2323505"/>
            <a:ext cx="5408867" cy="4097930"/>
          </a:xfrm>
          <a:prstGeom prst="rect">
            <a:avLst/>
          </a:prstGeom>
        </p:spPr>
      </p:pic>
      <p:grpSp>
        <p:nvGrpSpPr>
          <p:cNvPr id="3" name="Group 2">
            <a:extLst>
              <a:ext uri="{FF2B5EF4-FFF2-40B4-BE49-F238E27FC236}">
                <a16:creationId xmlns:a16="http://schemas.microsoft.com/office/drawing/2014/main" id="{83149CF3-BDFC-BB88-DEE5-37007286A408}"/>
              </a:ext>
            </a:extLst>
          </p:cNvPr>
          <p:cNvGrpSpPr/>
          <p:nvPr/>
        </p:nvGrpSpPr>
        <p:grpSpPr>
          <a:xfrm>
            <a:off x="7793170" y="296142"/>
            <a:ext cx="3756009" cy="1007693"/>
            <a:chOff x="6696744" y="1767098"/>
            <a:chExt cx="5483776" cy="1503819"/>
          </a:xfrm>
        </p:grpSpPr>
        <p:pic>
          <p:nvPicPr>
            <p:cNvPr id="5" name="Picture 4" descr="A blue dumbbell with a white background&#10;&#10;Description automatically generated">
              <a:extLst>
                <a:ext uri="{FF2B5EF4-FFF2-40B4-BE49-F238E27FC236}">
                  <a16:creationId xmlns:a16="http://schemas.microsoft.com/office/drawing/2014/main" id="{EB3E0C38-8165-F6BA-167D-59350F1A89EC}"/>
                </a:ext>
              </a:extLst>
            </p:cNvPr>
            <p:cNvPicPr>
              <a:picLocks noChangeAspect="1"/>
            </p:cNvPicPr>
            <p:nvPr/>
          </p:nvPicPr>
          <p:blipFill rotWithShape="1">
            <a:blip r:embed="rId3"/>
            <a:srcRect l="1569" t="11862"/>
            <a:stretch/>
          </p:blipFill>
          <p:spPr>
            <a:xfrm>
              <a:off x="6696744" y="2060848"/>
              <a:ext cx="5159896" cy="787066"/>
            </a:xfrm>
            <a:prstGeom prst="rect">
              <a:avLst/>
            </a:prstGeom>
          </p:spPr>
        </p:pic>
        <p:sp>
          <p:nvSpPr>
            <p:cNvPr id="6" name="TextBox 5">
              <a:extLst>
                <a:ext uri="{FF2B5EF4-FFF2-40B4-BE49-F238E27FC236}">
                  <a16:creationId xmlns:a16="http://schemas.microsoft.com/office/drawing/2014/main" id="{428341D9-9DB4-92FB-8D9B-6A08839506C3}"/>
                </a:ext>
              </a:extLst>
            </p:cNvPr>
            <p:cNvSpPr txBox="1"/>
            <p:nvPr/>
          </p:nvSpPr>
          <p:spPr>
            <a:xfrm>
              <a:off x="6696744" y="2740192"/>
              <a:ext cx="809773" cy="275584"/>
            </a:xfrm>
            <a:prstGeom prst="rect">
              <a:avLst/>
            </a:prstGeom>
            <a:noFill/>
          </p:spPr>
          <p:txBody>
            <a:bodyPr wrap="none" lIns="0" tIns="0" rIns="0" bIns="0" rtlCol="0">
              <a:spAutoFit/>
            </a:bodyPr>
            <a:lstStyle/>
            <a:p>
              <a:pPr algn="l"/>
              <a:r>
                <a:rPr lang="en-US" sz="1200" dirty="0">
                  <a:solidFill>
                    <a:schemeClr val="tx2"/>
                  </a:solidFill>
                </a:rPr>
                <a:t>300 mm</a:t>
              </a:r>
              <a:endParaRPr lang="en-GB" sz="1200" dirty="0">
                <a:solidFill>
                  <a:schemeClr val="tx2"/>
                </a:solidFill>
              </a:endParaRPr>
            </a:p>
          </p:txBody>
        </p:sp>
        <p:sp>
          <p:nvSpPr>
            <p:cNvPr id="7" name="TextBox 6">
              <a:extLst>
                <a:ext uri="{FF2B5EF4-FFF2-40B4-BE49-F238E27FC236}">
                  <a16:creationId xmlns:a16="http://schemas.microsoft.com/office/drawing/2014/main" id="{1218B40A-247E-A2FA-032B-F02A3B73CE01}"/>
                </a:ext>
              </a:extLst>
            </p:cNvPr>
            <p:cNvSpPr txBox="1"/>
            <p:nvPr/>
          </p:nvSpPr>
          <p:spPr>
            <a:xfrm>
              <a:off x="10776547" y="1767098"/>
              <a:ext cx="1231886" cy="275584"/>
            </a:xfrm>
            <a:prstGeom prst="rect">
              <a:avLst/>
            </a:prstGeom>
            <a:noFill/>
          </p:spPr>
          <p:txBody>
            <a:bodyPr wrap="none" lIns="0" tIns="0" rIns="0" bIns="0" rtlCol="0">
              <a:spAutoFit/>
            </a:bodyPr>
            <a:lstStyle/>
            <a:p>
              <a:pPr algn="l"/>
              <a:r>
                <a:rPr lang="en-US" sz="1200" dirty="0">
                  <a:solidFill>
                    <a:schemeClr val="tx2"/>
                  </a:solidFill>
                </a:rPr>
                <a:t>Taper length</a:t>
              </a:r>
              <a:endParaRPr lang="en-GB" sz="1200" dirty="0">
                <a:solidFill>
                  <a:schemeClr val="tx2"/>
                </a:solidFill>
              </a:endParaRPr>
            </a:p>
          </p:txBody>
        </p:sp>
        <p:sp>
          <p:nvSpPr>
            <p:cNvPr id="8" name="TextBox 7">
              <a:extLst>
                <a:ext uri="{FF2B5EF4-FFF2-40B4-BE49-F238E27FC236}">
                  <a16:creationId xmlns:a16="http://schemas.microsoft.com/office/drawing/2014/main" id="{BE70D98E-9334-C9E3-ED00-BE084ABEE5E9}"/>
                </a:ext>
              </a:extLst>
            </p:cNvPr>
            <p:cNvSpPr txBox="1"/>
            <p:nvPr/>
          </p:nvSpPr>
          <p:spPr>
            <a:xfrm>
              <a:off x="10972038" y="2719749"/>
              <a:ext cx="1208482" cy="551168"/>
            </a:xfrm>
            <a:prstGeom prst="rect">
              <a:avLst/>
            </a:prstGeom>
            <a:noFill/>
          </p:spPr>
          <p:txBody>
            <a:bodyPr wrap="none" lIns="0" tIns="0" rIns="0" bIns="0" rtlCol="0">
              <a:spAutoFit/>
            </a:bodyPr>
            <a:lstStyle/>
            <a:p>
              <a:pPr algn="ctr"/>
              <a:r>
                <a:rPr lang="en-US" sz="1200" dirty="0">
                  <a:solidFill>
                    <a:schemeClr val="tx2"/>
                  </a:solidFill>
                </a:rPr>
                <a:t>Taper small </a:t>
              </a:r>
              <a:br>
                <a:rPr lang="en-US" sz="1200" dirty="0">
                  <a:solidFill>
                    <a:schemeClr val="tx2"/>
                  </a:solidFill>
                </a:rPr>
              </a:br>
              <a:r>
                <a:rPr lang="en-US" sz="1200" dirty="0">
                  <a:solidFill>
                    <a:schemeClr val="tx2"/>
                  </a:solidFill>
                </a:rPr>
                <a:t>diameter</a:t>
              </a:r>
              <a:endParaRPr lang="en-GB" sz="1200" dirty="0">
                <a:solidFill>
                  <a:schemeClr val="tx2"/>
                </a:solidFill>
              </a:endParaRPr>
            </a:p>
          </p:txBody>
        </p:sp>
      </p:grpSp>
      <p:sp>
        <p:nvSpPr>
          <p:cNvPr id="9" name="TextBox 8">
            <a:extLst>
              <a:ext uri="{FF2B5EF4-FFF2-40B4-BE49-F238E27FC236}">
                <a16:creationId xmlns:a16="http://schemas.microsoft.com/office/drawing/2014/main" id="{77375809-1EAE-1A0D-DE50-F0EACE90D06F}"/>
              </a:ext>
            </a:extLst>
          </p:cNvPr>
          <p:cNvSpPr txBox="1"/>
          <p:nvPr/>
        </p:nvSpPr>
        <p:spPr>
          <a:xfrm>
            <a:off x="426864" y="1484698"/>
            <a:ext cx="5958332" cy="4154984"/>
          </a:xfrm>
          <a:prstGeom prst="rect">
            <a:avLst/>
          </a:prstGeom>
          <a:noFill/>
        </p:spPr>
        <p:txBody>
          <a:bodyPr wrap="square" rtlCol="0">
            <a:spAutoFit/>
          </a:bodyPr>
          <a:lstStyle/>
          <a:p>
            <a:r>
              <a:rPr lang="en-US" sz="2400" dirty="0"/>
              <a:t>For practical reasons, it is necessary to reduce the aperture a long taper</a:t>
            </a:r>
          </a:p>
          <a:p>
            <a:endParaRPr lang="en-US" sz="2400" dirty="0"/>
          </a:p>
          <a:p>
            <a:r>
              <a:rPr lang="en-US" sz="2400" dirty="0"/>
              <a:t>For the FCC, the broadband part of the HOM spectrum is major contributor to HOM power</a:t>
            </a:r>
          </a:p>
          <a:p>
            <a:r>
              <a:rPr lang="en-US" sz="2400" dirty="0"/>
              <a:t> </a:t>
            </a:r>
          </a:p>
          <a:p>
            <a:r>
              <a:rPr lang="en-US" sz="2400" dirty="0"/>
              <a:t>A “taper-less” cryomodule is preferable but may not be practical at 300 mm aperture</a:t>
            </a:r>
          </a:p>
          <a:p>
            <a:endParaRPr lang="en-US" sz="2400" dirty="0"/>
          </a:p>
          <a:p>
            <a:r>
              <a:rPr lang="en-US" sz="2400" dirty="0"/>
              <a:t>Optimum inter-cryomodule transitions with or w/o use of ferrite materials will be a challenge </a:t>
            </a:r>
          </a:p>
        </p:txBody>
      </p:sp>
      <p:pic>
        <p:nvPicPr>
          <p:cNvPr id="11" name="Picture 10">
            <a:extLst>
              <a:ext uri="{FF2B5EF4-FFF2-40B4-BE49-F238E27FC236}">
                <a16:creationId xmlns:a16="http://schemas.microsoft.com/office/drawing/2014/main" id="{87C7730E-1E58-9ECC-5FA0-1837DC6BDAA3}"/>
              </a:ext>
            </a:extLst>
          </p:cNvPr>
          <p:cNvPicPr>
            <a:picLocks noChangeAspect="1"/>
          </p:cNvPicPr>
          <p:nvPr/>
        </p:nvPicPr>
        <p:blipFill>
          <a:blip r:embed="rId4"/>
          <a:stretch>
            <a:fillRect/>
          </a:stretch>
        </p:blipFill>
        <p:spPr>
          <a:xfrm>
            <a:off x="7695861" y="1532930"/>
            <a:ext cx="3514725" cy="790575"/>
          </a:xfrm>
          <a:prstGeom prst="rect">
            <a:avLst/>
          </a:prstGeom>
        </p:spPr>
      </p:pic>
    </p:spTree>
    <p:extLst>
      <p:ext uri="{BB962C8B-B14F-4D97-AF65-F5344CB8AC3E}">
        <p14:creationId xmlns:p14="http://schemas.microsoft.com/office/powerpoint/2010/main" val="357965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29F1-DD65-484D-E48B-AB72A1BA1B78}"/>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RF Feedthroughs for HOMs</a:t>
            </a:r>
          </a:p>
        </p:txBody>
      </p:sp>
      <p:pic>
        <p:nvPicPr>
          <p:cNvPr id="3" name="Picture 2" descr="part1">
            <a:extLst>
              <a:ext uri="{FF2B5EF4-FFF2-40B4-BE49-F238E27FC236}">
                <a16:creationId xmlns:a16="http://schemas.microsoft.com/office/drawing/2014/main" id="{60D8A8AD-4C73-F190-C047-F71792C5E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877" y="3700161"/>
            <a:ext cx="2209012" cy="272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art2">
            <a:extLst>
              <a:ext uri="{FF2B5EF4-FFF2-40B4-BE49-F238E27FC236}">
                <a16:creationId xmlns:a16="http://schemas.microsoft.com/office/drawing/2014/main" id="{8132F78D-53DF-A715-776E-FBAB2B9A25D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0588" y="4420834"/>
            <a:ext cx="2005263" cy="243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E644DEA-D0AC-FBD1-E939-8B0BDF8E4677}"/>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1761" t="27213" r="29123" b="18022"/>
          <a:stretch/>
        </p:blipFill>
        <p:spPr>
          <a:xfrm rot="16200000">
            <a:off x="10496954" y="1077995"/>
            <a:ext cx="1800000" cy="1131362"/>
          </a:xfrm>
          <a:prstGeom prst="rect">
            <a:avLst/>
          </a:prstGeom>
        </p:spPr>
      </p:pic>
      <p:pic>
        <p:nvPicPr>
          <p:cNvPr id="6" name="Content Placeholder 3">
            <a:extLst>
              <a:ext uri="{FF2B5EF4-FFF2-40B4-BE49-F238E27FC236}">
                <a16:creationId xmlns:a16="http://schemas.microsoft.com/office/drawing/2014/main" id="{710E7B6F-17C8-2262-098F-D309B620E396}"/>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5520" t="20328" r="34045" b="27264"/>
          <a:stretch/>
        </p:blipFill>
        <p:spPr>
          <a:xfrm flipH="1">
            <a:off x="8690788" y="998808"/>
            <a:ext cx="1763262" cy="128973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F97248-7489-FA28-D468-D5F4F3DB3419}"/>
                  </a:ext>
                </a:extLst>
              </p:cNvPr>
              <p:cNvSpPr txBox="1"/>
              <p:nvPr/>
            </p:nvSpPr>
            <p:spPr>
              <a:xfrm>
                <a:off x="650425" y="903216"/>
                <a:ext cx="6735751" cy="4524315"/>
              </a:xfrm>
              <a:prstGeom prst="rect">
                <a:avLst/>
              </a:prstGeom>
              <a:noFill/>
            </p:spPr>
            <p:txBody>
              <a:bodyPr wrap="square" rtlCol="0">
                <a:spAutoFit/>
              </a:bodyPr>
              <a:lstStyle/>
              <a:p>
                <a:r>
                  <a:rPr lang="en-US" sz="2400" dirty="0"/>
                  <a:t>The kW level CW power extraction through the HOM feedthrough is real challenge (much like an FPC)</a:t>
                </a:r>
              </a:p>
              <a:p>
                <a:endParaRPr lang="en-US" sz="2400" dirty="0"/>
              </a:p>
              <a:p>
                <a:r>
                  <a:rPr lang="en-US" sz="2400" dirty="0"/>
                  <a:t>With HL-LHC a substantial focus and R&amp;D was done to develop a high-power feedthrough also taking into account </a:t>
                </a:r>
                <a:r>
                  <a:rPr lang="en-US" sz="2400" b="1" dirty="0"/>
                  <a:t>transport</a:t>
                </a:r>
                <a:r>
                  <a:rPr lang="en-US" sz="2400" dirty="0"/>
                  <a:t> of cryomodules (</a:t>
                </a:r>
                <a14:m>
                  <m:oMath xmlns:m="http://schemas.openxmlformats.org/officeDocument/2006/math">
                    <m:r>
                      <a:rPr lang="en-US" sz="2400" b="0" i="1" smtClean="0">
                        <a:latin typeface="Cambria Math" panose="02040503050406030204" pitchFamily="18" charset="0"/>
                      </a:rPr>
                      <m:t>25</m:t>
                    </m:r>
                    <m:r>
                      <m:rPr>
                        <m:sty m:val="p"/>
                      </m:rPr>
                      <a:rPr lang="en-US" sz="2400" b="0" i="0" smtClean="0">
                        <a:latin typeface="Cambria Math" panose="02040503050406030204" pitchFamily="18" charset="0"/>
                      </a:rPr>
                      <m:t>Ω</m:t>
                    </m:r>
                  </m:oMath>
                </a14:m>
                <a:r>
                  <a:rPr lang="en-US" sz="2400" dirty="0"/>
                  <a:t>)</a:t>
                </a:r>
              </a:p>
              <a:p>
                <a:endParaRPr lang="en-US" sz="2400" dirty="0"/>
              </a:p>
              <a:p>
                <a:r>
                  <a:rPr lang="en-US" sz="2400" dirty="0"/>
                  <a:t>There is R&amp;D necessary to master the bonding process of ceramic to Copper and manage stress to make a robust RF feedthrough that can handle high power in SRF environment</a:t>
                </a:r>
              </a:p>
              <a:p>
                <a:r>
                  <a:rPr lang="en-US" sz="2400" dirty="0"/>
                  <a:t> </a:t>
                </a:r>
              </a:p>
            </p:txBody>
          </p:sp>
        </mc:Choice>
        <mc:Fallback xmlns="">
          <p:sp>
            <p:nvSpPr>
              <p:cNvPr id="7" name="TextBox 6">
                <a:extLst>
                  <a:ext uri="{FF2B5EF4-FFF2-40B4-BE49-F238E27FC236}">
                    <a16:creationId xmlns:a16="http://schemas.microsoft.com/office/drawing/2014/main" id="{B2F97248-7489-FA28-D468-D5F4F3DB3419}"/>
                  </a:ext>
                </a:extLst>
              </p:cNvPr>
              <p:cNvSpPr txBox="1">
                <a:spLocks noRot="1" noChangeAspect="1" noMove="1" noResize="1" noEditPoints="1" noAdjustHandles="1" noChangeArrowheads="1" noChangeShapeType="1" noTextEdit="1"/>
              </p:cNvSpPr>
              <p:nvPr/>
            </p:nvSpPr>
            <p:spPr>
              <a:xfrm>
                <a:off x="650425" y="903216"/>
                <a:ext cx="6735751" cy="4524315"/>
              </a:xfrm>
              <a:prstGeom prst="rect">
                <a:avLst/>
              </a:prstGeom>
              <a:blipFill>
                <a:blip r:embed="rId6"/>
                <a:stretch>
                  <a:fillRect l="-1448" t="-1078" r="-1991"/>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28F98D3A-B415-CB59-11C8-051875C6F2DA}"/>
              </a:ext>
            </a:extLst>
          </p:cNvPr>
          <p:cNvSpPr txBox="1"/>
          <p:nvPr/>
        </p:nvSpPr>
        <p:spPr>
          <a:xfrm>
            <a:off x="8458877" y="708579"/>
            <a:ext cx="1400063" cy="369332"/>
          </a:xfrm>
          <a:prstGeom prst="rect">
            <a:avLst/>
          </a:prstGeom>
          <a:noFill/>
        </p:spPr>
        <p:txBody>
          <a:bodyPr wrap="none" rtlCol="0">
            <a:spAutoFit/>
          </a:bodyPr>
          <a:lstStyle/>
          <a:p>
            <a:r>
              <a:rPr lang="en-US" dirty="0"/>
              <a:t>1</a:t>
            </a:r>
            <a:r>
              <a:rPr lang="en-US" baseline="30000" dirty="0"/>
              <a:t>st</a:t>
            </a:r>
            <a:r>
              <a:rPr lang="en-US" dirty="0"/>
              <a:t> prototype</a:t>
            </a:r>
          </a:p>
        </p:txBody>
      </p:sp>
      <p:sp>
        <p:nvSpPr>
          <p:cNvPr id="9" name="TextBox 8">
            <a:extLst>
              <a:ext uri="{FF2B5EF4-FFF2-40B4-BE49-F238E27FC236}">
                <a16:creationId xmlns:a16="http://schemas.microsoft.com/office/drawing/2014/main" id="{67513D0D-125B-E44D-037E-B10ECEF99A4A}"/>
              </a:ext>
            </a:extLst>
          </p:cNvPr>
          <p:cNvSpPr txBox="1"/>
          <p:nvPr/>
        </p:nvSpPr>
        <p:spPr>
          <a:xfrm>
            <a:off x="10522576" y="435863"/>
            <a:ext cx="1459054" cy="369332"/>
          </a:xfrm>
          <a:prstGeom prst="rect">
            <a:avLst/>
          </a:prstGeom>
          <a:noFill/>
        </p:spPr>
        <p:txBody>
          <a:bodyPr wrap="none" rtlCol="0">
            <a:spAutoFit/>
          </a:bodyPr>
          <a:lstStyle/>
          <a:p>
            <a:r>
              <a:rPr lang="en-US" dirty="0"/>
              <a:t>HL-LHC series</a:t>
            </a:r>
          </a:p>
        </p:txBody>
      </p:sp>
      <p:pic>
        <p:nvPicPr>
          <p:cNvPr id="10" name="Picture 9">
            <a:extLst>
              <a:ext uri="{FF2B5EF4-FFF2-40B4-BE49-F238E27FC236}">
                <a16:creationId xmlns:a16="http://schemas.microsoft.com/office/drawing/2014/main" id="{A6DB55E6-2123-DD46-4984-6552442191A1}"/>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1779" r="29774"/>
          <a:stretch/>
        </p:blipFill>
        <p:spPr>
          <a:xfrm>
            <a:off x="8956795" y="2821555"/>
            <a:ext cx="454955" cy="667046"/>
          </a:xfrm>
          <a:prstGeom prst="rect">
            <a:avLst/>
          </a:prstGeom>
        </p:spPr>
      </p:pic>
      <p:pic>
        <p:nvPicPr>
          <p:cNvPr id="11" name="Picture 10">
            <a:extLst>
              <a:ext uri="{FF2B5EF4-FFF2-40B4-BE49-F238E27FC236}">
                <a16:creationId xmlns:a16="http://schemas.microsoft.com/office/drawing/2014/main" id="{A8CEDD2F-BFA3-73C3-B409-AF59F36EC877}"/>
              </a:ext>
            </a:extLst>
          </p:cNvPr>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1978" r="30270"/>
          <a:stretch/>
        </p:blipFill>
        <p:spPr>
          <a:xfrm>
            <a:off x="9457664" y="2821555"/>
            <a:ext cx="446737" cy="667046"/>
          </a:xfrm>
          <a:prstGeom prst="rect">
            <a:avLst/>
          </a:prstGeom>
        </p:spPr>
      </p:pic>
      <p:pic>
        <p:nvPicPr>
          <p:cNvPr id="12" name="Picture 11">
            <a:extLst>
              <a:ext uri="{FF2B5EF4-FFF2-40B4-BE49-F238E27FC236}">
                <a16:creationId xmlns:a16="http://schemas.microsoft.com/office/drawing/2014/main" id="{D6539F78-CDAB-D250-7878-C85664E78240}"/>
              </a:ext>
            </a:extLst>
          </p:cNvPr>
          <p:cNvPicPr>
            <a:picLocks noChangeAspect="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9174" t="10742" r="40245" b="10863"/>
          <a:stretch/>
        </p:blipFill>
        <p:spPr>
          <a:xfrm>
            <a:off x="10909292" y="2821555"/>
            <a:ext cx="434914" cy="933864"/>
          </a:xfrm>
          <a:prstGeom prst="rect">
            <a:avLst/>
          </a:prstGeom>
        </p:spPr>
      </p:pic>
      <p:pic>
        <p:nvPicPr>
          <p:cNvPr id="13" name="Picture 12">
            <a:extLst>
              <a:ext uri="{FF2B5EF4-FFF2-40B4-BE49-F238E27FC236}">
                <a16:creationId xmlns:a16="http://schemas.microsoft.com/office/drawing/2014/main" id="{A9629407-933A-FF05-5AEC-73932B939144}"/>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9710" t="10854" r="40908" b="10415"/>
          <a:stretch/>
        </p:blipFill>
        <p:spPr>
          <a:xfrm>
            <a:off x="11332800" y="2821555"/>
            <a:ext cx="407818" cy="933864"/>
          </a:xfrm>
          <a:prstGeom prst="rect">
            <a:avLst/>
          </a:prstGeom>
        </p:spPr>
      </p:pic>
      <p:pic>
        <p:nvPicPr>
          <p:cNvPr id="14" name="Picture 13">
            <a:extLst>
              <a:ext uri="{FF2B5EF4-FFF2-40B4-BE49-F238E27FC236}">
                <a16:creationId xmlns:a16="http://schemas.microsoft.com/office/drawing/2014/main" id="{A406CFE3-34AB-025C-7C26-C9A8E6A56B9C}"/>
              </a:ext>
            </a:extLst>
          </p:cNvPr>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9945" t="15704" r="39406" b="12645"/>
          <a:stretch/>
        </p:blipFill>
        <p:spPr>
          <a:xfrm>
            <a:off x="9971252" y="2821555"/>
            <a:ext cx="477433" cy="933864"/>
          </a:xfrm>
          <a:prstGeom prst="rect">
            <a:avLst/>
          </a:prstGeom>
        </p:spPr>
      </p:pic>
      <p:pic>
        <p:nvPicPr>
          <p:cNvPr id="15" name="Picture 14">
            <a:extLst>
              <a:ext uri="{FF2B5EF4-FFF2-40B4-BE49-F238E27FC236}">
                <a16:creationId xmlns:a16="http://schemas.microsoft.com/office/drawing/2014/main" id="{F7540B56-4815-0F68-EAFD-1116E71F3BB5}"/>
              </a:ext>
            </a:extLst>
          </p:cNvPr>
          <p:cNvPicPr>
            <a:picLocks noChangeAspect="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0708" t="16671" r="39975" b="10712"/>
          <a:stretch/>
        </p:blipFill>
        <p:spPr>
          <a:xfrm>
            <a:off x="10428047" y="2821555"/>
            <a:ext cx="440684" cy="933864"/>
          </a:xfrm>
          <a:prstGeom prst="rect">
            <a:avLst/>
          </a:prstGeom>
        </p:spPr>
      </p:pic>
      <p:pic>
        <p:nvPicPr>
          <p:cNvPr id="16" name="Picture 15">
            <a:extLst>
              <a:ext uri="{FF2B5EF4-FFF2-40B4-BE49-F238E27FC236}">
                <a16:creationId xmlns:a16="http://schemas.microsoft.com/office/drawing/2014/main" id="{43E22387-62EE-4A2A-E007-6B8C48FB760B}"/>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
          <a:stretch/>
        </p:blipFill>
        <p:spPr>
          <a:xfrm>
            <a:off x="2966515" y="5651041"/>
            <a:ext cx="2304256" cy="10800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0E2C996A-5F78-CB08-4F7D-41F411E5BD90}"/>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5702512" y="5616230"/>
            <a:ext cx="2304256" cy="108000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E80848F7-B6D8-1BE5-E25D-E262BFF97341}"/>
              </a:ext>
            </a:extLst>
          </p:cNvPr>
          <p:cNvSpPr txBox="1"/>
          <p:nvPr/>
        </p:nvSpPr>
        <p:spPr>
          <a:xfrm>
            <a:off x="4018300" y="5400904"/>
            <a:ext cx="1287147" cy="307777"/>
          </a:xfrm>
          <a:prstGeom prst="rect">
            <a:avLst/>
          </a:prstGeom>
          <a:noFill/>
        </p:spPr>
        <p:txBody>
          <a:bodyPr wrap="none" rtlCol="0">
            <a:spAutoFit/>
          </a:bodyPr>
          <a:lstStyle/>
          <a:p>
            <a:r>
              <a:rPr lang="en-US" sz="1400" dirty="0">
                <a:solidFill>
                  <a:srgbClr val="0070C0"/>
                </a:solidFill>
              </a:rPr>
              <a:t>10cm drop test</a:t>
            </a:r>
          </a:p>
        </p:txBody>
      </p:sp>
      <p:sp>
        <p:nvSpPr>
          <p:cNvPr id="19" name="TextBox 18">
            <a:extLst>
              <a:ext uri="{FF2B5EF4-FFF2-40B4-BE49-F238E27FC236}">
                <a16:creationId xmlns:a16="http://schemas.microsoft.com/office/drawing/2014/main" id="{AD412E53-2ED5-36AB-4854-BE90C484DF85}"/>
              </a:ext>
            </a:extLst>
          </p:cNvPr>
          <p:cNvSpPr txBox="1"/>
          <p:nvPr/>
        </p:nvSpPr>
        <p:spPr>
          <a:xfrm>
            <a:off x="6810028" y="5343264"/>
            <a:ext cx="1287147" cy="307777"/>
          </a:xfrm>
          <a:prstGeom prst="rect">
            <a:avLst/>
          </a:prstGeom>
          <a:noFill/>
        </p:spPr>
        <p:txBody>
          <a:bodyPr wrap="none" rtlCol="0">
            <a:spAutoFit/>
          </a:bodyPr>
          <a:lstStyle/>
          <a:p>
            <a:r>
              <a:rPr lang="en-US" sz="1400" dirty="0">
                <a:solidFill>
                  <a:srgbClr val="0070C0"/>
                </a:solidFill>
              </a:rPr>
              <a:t>20cm drop test</a:t>
            </a:r>
          </a:p>
        </p:txBody>
      </p:sp>
    </p:spTree>
    <p:extLst>
      <p:ext uri="{BB962C8B-B14F-4D97-AF65-F5344CB8AC3E}">
        <p14:creationId xmlns:p14="http://schemas.microsoft.com/office/powerpoint/2010/main" val="3513627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29F1-DD65-484D-E48B-AB72A1BA1B78}"/>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RF Lines for HOMs</a:t>
            </a:r>
          </a:p>
        </p:txBody>
      </p:sp>
      <p:pic>
        <p:nvPicPr>
          <p:cNvPr id="3" name="Picture 2">
            <a:extLst>
              <a:ext uri="{FF2B5EF4-FFF2-40B4-BE49-F238E27FC236}">
                <a16:creationId xmlns:a16="http://schemas.microsoft.com/office/drawing/2014/main" id="{7941A274-C9FA-79BF-AB25-68796CA3EA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32098" y="380782"/>
            <a:ext cx="3604651" cy="6119229"/>
          </a:xfrm>
          <a:prstGeom prst="rect">
            <a:avLst/>
          </a:prstGeom>
        </p:spPr>
      </p:pic>
      <p:sp>
        <p:nvSpPr>
          <p:cNvPr id="4" name="TextBox 3">
            <a:extLst>
              <a:ext uri="{FF2B5EF4-FFF2-40B4-BE49-F238E27FC236}">
                <a16:creationId xmlns:a16="http://schemas.microsoft.com/office/drawing/2014/main" id="{1B8C320B-09E8-78A4-5D18-E28554099472}"/>
              </a:ext>
            </a:extLst>
          </p:cNvPr>
          <p:cNvSpPr txBox="1"/>
          <p:nvPr/>
        </p:nvSpPr>
        <p:spPr>
          <a:xfrm>
            <a:off x="7353125" y="2018896"/>
            <a:ext cx="1673009" cy="646331"/>
          </a:xfrm>
          <a:prstGeom prst="rect">
            <a:avLst/>
          </a:prstGeom>
          <a:noFill/>
        </p:spPr>
        <p:txBody>
          <a:bodyPr wrap="square" rtlCol="0">
            <a:spAutoFit/>
          </a:bodyPr>
          <a:lstStyle/>
          <a:p>
            <a:pPr algn="ctr"/>
            <a:r>
              <a:rPr lang="en-GB" dirty="0">
                <a:solidFill>
                  <a:srgbClr val="002060"/>
                </a:solidFill>
              </a:rPr>
              <a:t>HOM coupler feedthrough 2K</a:t>
            </a:r>
          </a:p>
        </p:txBody>
      </p:sp>
      <p:sp>
        <p:nvSpPr>
          <p:cNvPr id="5" name="TextBox 4">
            <a:extLst>
              <a:ext uri="{FF2B5EF4-FFF2-40B4-BE49-F238E27FC236}">
                <a16:creationId xmlns:a16="http://schemas.microsoft.com/office/drawing/2014/main" id="{0C950990-5859-4282-1658-4F5A458A5631}"/>
              </a:ext>
            </a:extLst>
          </p:cNvPr>
          <p:cNvSpPr txBox="1"/>
          <p:nvPr/>
        </p:nvSpPr>
        <p:spPr>
          <a:xfrm>
            <a:off x="10760365" y="2412922"/>
            <a:ext cx="1278244" cy="646331"/>
          </a:xfrm>
          <a:prstGeom prst="rect">
            <a:avLst/>
          </a:prstGeom>
          <a:noFill/>
        </p:spPr>
        <p:txBody>
          <a:bodyPr wrap="square" rtlCol="0">
            <a:spAutoFit/>
          </a:bodyPr>
          <a:lstStyle/>
          <a:p>
            <a:pPr algn="ctr"/>
            <a:r>
              <a:rPr lang="en-GB" dirty="0">
                <a:solidFill>
                  <a:srgbClr val="002060"/>
                </a:solidFill>
              </a:rPr>
              <a:t>Flexible contacts</a:t>
            </a:r>
          </a:p>
        </p:txBody>
      </p:sp>
      <p:sp>
        <p:nvSpPr>
          <p:cNvPr id="6" name="TextBox 5">
            <a:extLst>
              <a:ext uri="{FF2B5EF4-FFF2-40B4-BE49-F238E27FC236}">
                <a16:creationId xmlns:a16="http://schemas.microsoft.com/office/drawing/2014/main" id="{3E20DA17-422B-5595-7221-5C1CEE764C92}"/>
              </a:ext>
            </a:extLst>
          </p:cNvPr>
          <p:cNvSpPr txBox="1"/>
          <p:nvPr/>
        </p:nvSpPr>
        <p:spPr>
          <a:xfrm>
            <a:off x="8117163" y="3659289"/>
            <a:ext cx="1411499" cy="923330"/>
          </a:xfrm>
          <a:prstGeom prst="rect">
            <a:avLst/>
          </a:prstGeom>
          <a:noFill/>
        </p:spPr>
        <p:txBody>
          <a:bodyPr wrap="square" rtlCol="0">
            <a:spAutoFit/>
          </a:bodyPr>
          <a:lstStyle/>
          <a:p>
            <a:pPr algn="ctr"/>
            <a:r>
              <a:rPr lang="en-GB" dirty="0">
                <a:solidFill>
                  <a:srgbClr val="002060"/>
                </a:solidFill>
              </a:rPr>
              <a:t>Ceramic for thermal anchor 80 K</a:t>
            </a:r>
          </a:p>
        </p:txBody>
      </p:sp>
      <p:sp>
        <p:nvSpPr>
          <p:cNvPr id="7" name="TextBox 6">
            <a:extLst>
              <a:ext uri="{FF2B5EF4-FFF2-40B4-BE49-F238E27FC236}">
                <a16:creationId xmlns:a16="http://schemas.microsoft.com/office/drawing/2014/main" id="{D7146BEF-4994-00A6-1C02-FDF89C9BAD82}"/>
              </a:ext>
            </a:extLst>
          </p:cNvPr>
          <p:cNvSpPr txBox="1"/>
          <p:nvPr/>
        </p:nvSpPr>
        <p:spPr>
          <a:xfrm>
            <a:off x="426864" y="927795"/>
            <a:ext cx="6735751" cy="5632311"/>
          </a:xfrm>
          <a:prstGeom prst="rect">
            <a:avLst/>
          </a:prstGeom>
          <a:noFill/>
        </p:spPr>
        <p:txBody>
          <a:bodyPr wrap="square" rtlCol="0">
            <a:spAutoFit/>
          </a:bodyPr>
          <a:lstStyle/>
          <a:p>
            <a:r>
              <a:rPr lang="en-US" sz="2400" dirty="0"/>
              <a:t>The </a:t>
            </a:r>
            <a:r>
              <a:rPr lang="en-US" sz="2400" dirty="0" err="1"/>
              <a:t>kWs</a:t>
            </a:r>
            <a:r>
              <a:rPr lang="en-US" sz="2400" dirty="0"/>
              <a:t> of power needs to be extracted from the couplers to an appropriate RF load in vacuum</a:t>
            </a:r>
          </a:p>
          <a:p>
            <a:endParaRPr lang="en-US" sz="2400" dirty="0"/>
          </a:p>
          <a:p>
            <a:r>
              <a:rPr lang="en-US" sz="2400" dirty="0"/>
              <a:t>A important development during the crab cavity project at CERN led to the development of semi-rigid lines to handle ~5 kW</a:t>
            </a:r>
          </a:p>
          <a:p>
            <a:endParaRPr lang="en-US" sz="2400" dirty="0"/>
          </a:p>
          <a:p>
            <a:r>
              <a:rPr lang="en-GB" sz="2400" dirty="0"/>
              <a:t>Stainless Steel lines with 5 µm copper coating including ceramics for thermal anchor. Special RF fingers &amp; thermal intercepts for to account for thermal cycles</a:t>
            </a:r>
          </a:p>
          <a:p>
            <a:endParaRPr lang="en-GB" sz="2400" dirty="0"/>
          </a:p>
          <a:p>
            <a:r>
              <a:rPr lang="en-GB" sz="2400" dirty="0"/>
              <a:t>Experience shows that these are not trivial &amp; expensive. Mass production for FCC will be a major challenge  </a:t>
            </a:r>
            <a:r>
              <a:rPr lang="en-US" sz="2400" dirty="0"/>
              <a:t> </a:t>
            </a:r>
          </a:p>
        </p:txBody>
      </p:sp>
    </p:spTree>
    <p:extLst>
      <p:ext uri="{BB962C8B-B14F-4D97-AF65-F5344CB8AC3E}">
        <p14:creationId xmlns:p14="http://schemas.microsoft.com/office/powerpoint/2010/main" val="99816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09D71-C592-5101-8691-2CC4BE4E8CB9}"/>
              </a:ext>
            </a:extLst>
          </p:cNvPr>
          <p:cNvPicPr>
            <a:picLocks noChangeAspect="1"/>
          </p:cNvPicPr>
          <p:nvPr/>
        </p:nvPicPr>
        <p:blipFill rotWithShape="1">
          <a:blip r:embed="rId2"/>
          <a:srcRect r="34816"/>
          <a:stretch/>
        </p:blipFill>
        <p:spPr>
          <a:xfrm>
            <a:off x="6348845" y="1220948"/>
            <a:ext cx="5843155" cy="4560484"/>
          </a:xfrm>
          <a:prstGeom prst="rect">
            <a:avLst/>
          </a:prstGeom>
        </p:spPr>
      </p:pic>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RF Layout</a:t>
            </a:r>
          </a:p>
        </p:txBody>
      </p:sp>
      <p:sp>
        <p:nvSpPr>
          <p:cNvPr id="18" name="Rectangle 17">
            <a:extLst>
              <a:ext uri="{FF2B5EF4-FFF2-40B4-BE49-F238E27FC236}">
                <a16:creationId xmlns:a16="http://schemas.microsoft.com/office/drawing/2014/main" id="{C34C64EB-6D46-C24B-9B60-09A0E351C8F4}"/>
              </a:ext>
            </a:extLst>
          </p:cNvPr>
          <p:cNvSpPr/>
          <p:nvPr/>
        </p:nvSpPr>
        <p:spPr>
          <a:xfrm>
            <a:off x="6533146" y="2146506"/>
            <a:ext cx="1155032" cy="53741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0BDEAD-30C1-DB44-D50F-018774D67A6E}"/>
              </a:ext>
            </a:extLst>
          </p:cNvPr>
          <p:cNvSpPr/>
          <p:nvPr/>
        </p:nvSpPr>
        <p:spPr>
          <a:xfrm>
            <a:off x="6637421" y="4900864"/>
            <a:ext cx="1050757" cy="5374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CC6E8B8-5854-2016-A73A-7E59BA49C52C}"/>
                  </a:ext>
                </a:extLst>
              </p:cNvPr>
              <p:cNvSpPr txBox="1"/>
              <p:nvPr/>
            </p:nvSpPr>
            <p:spPr>
              <a:xfrm>
                <a:off x="376195" y="2223208"/>
                <a:ext cx="5719805" cy="2677656"/>
              </a:xfrm>
              <a:prstGeom prst="rect">
                <a:avLst/>
              </a:prstGeom>
              <a:noFill/>
            </p:spPr>
            <p:txBody>
              <a:bodyPr wrap="square" rtlCol="0">
                <a:spAutoFit/>
              </a:bodyPr>
              <a:lstStyle/>
              <a:p>
                <a:r>
                  <a:rPr lang="en-US" sz="2400" b="1" dirty="0"/>
                  <a:t>90 km</a:t>
                </a:r>
                <a:r>
                  <a:rPr lang="en-US" sz="2400" dirty="0"/>
                  <a:t> two ring </a:t>
                </a:r>
                <a:r>
                  <a:rPr lang="en-US" sz="2400" dirty="0" err="1"/>
                  <a:t>synchroton</a:t>
                </a:r>
                <a:r>
                  <a:rPr lang="en-US" sz="2400" dirty="0"/>
                  <a:t> for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sup>
                    </m:sSup>
                  </m:oMath>
                </a14:m>
                <a:r>
                  <a:rPr lang="en-US" sz="2400" dirty="0"/>
                  <a:t> collisions between </a:t>
                </a:r>
                <a:r>
                  <a:rPr lang="en-US" sz="2400" b="1" dirty="0"/>
                  <a:t>100 MV – 11 GV</a:t>
                </a:r>
                <a:r>
                  <a:rPr lang="en-US" sz="2400" dirty="0"/>
                  <a:t> per turn using </a:t>
                </a:r>
                <a:r>
                  <a:rPr lang="en-US" sz="2400" b="1" dirty="0"/>
                  <a:t>400 or 800 MHz</a:t>
                </a:r>
                <a:r>
                  <a:rPr lang="en-US" sz="2400" dirty="0"/>
                  <a:t> SRF systems</a:t>
                </a:r>
              </a:p>
              <a:p>
                <a:endParaRPr lang="en-US" sz="2400" dirty="0"/>
              </a:p>
              <a:p>
                <a:r>
                  <a:rPr lang="en-US" sz="2400" dirty="0"/>
                  <a:t>Total beam power </a:t>
                </a:r>
                <a14:m>
                  <m:oMath xmlns:m="http://schemas.openxmlformats.org/officeDocument/2006/math">
                    <m:r>
                      <a:rPr lang="en-US" sz="2400" b="0" i="1" smtClean="0">
                        <a:latin typeface="Cambria Math" panose="02040503050406030204" pitchFamily="18" charset="0"/>
                      </a:rPr>
                      <m:t>50 </m:t>
                    </m:r>
                    <m:r>
                      <m:rPr>
                        <m:sty m:val="p"/>
                      </m:rPr>
                      <a:rPr lang="en-US" sz="2400" b="0" i="0" smtClean="0">
                        <a:latin typeface="Cambria Math" panose="02040503050406030204" pitchFamily="18" charset="0"/>
                      </a:rPr>
                      <m:t>MW</m:t>
                    </m:r>
                  </m:oMath>
                </a14:m>
                <a:r>
                  <a:rPr lang="en-US" sz="2400" dirty="0"/>
                  <a:t> (x2)</a:t>
                </a:r>
              </a:p>
              <a:p>
                <a:endParaRPr lang="en-US" sz="2400" dirty="0"/>
              </a:p>
              <a:p>
                <a:r>
                  <a:rPr lang="en-US" sz="2400" dirty="0"/>
                  <a:t>Full energy booster for top up injection</a:t>
                </a:r>
              </a:p>
            </p:txBody>
          </p:sp>
        </mc:Choice>
        <mc:Fallback>
          <p:sp>
            <p:nvSpPr>
              <p:cNvPr id="3" name="TextBox 2">
                <a:extLst>
                  <a:ext uri="{FF2B5EF4-FFF2-40B4-BE49-F238E27FC236}">
                    <a16:creationId xmlns:a16="http://schemas.microsoft.com/office/drawing/2014/main" id="{FCC6E8B8-5854-2016-A73A-7E59BA49C52C}"/>
                  </a:ext>
                </a:extLst>
              </p:cNvPr>
              <p:cNvSpPr txBox="1">
                <a:spLocks noRot="1" noChangeAspect="1" noMove="1" noResize="1" noEditPoints="1" noAdjustHandles="1" noChangeArrowheads="1" noChangeShapeType="1" noTextEdit="1"/>
              </p:cNvSpPr>
              <p:nvPr/>
            </p:nvSpPr>
            <p:spPr>
              <a:xfrm>
                <a:off x="376195" y="2223208"/>
                <a:ext cx="5719805" cy="2677656"/>
              </a:xfrm>
              <a:prstGeom prst="rect">
                <a:avLst/>
              </a:prstGeom>
              <a:blipFill>
                <a:blip r:embed="rId3"/>
                <a:stretch>
                  <a:fillRect l="-1706" t="-1822" r="-1386" b="-4328"/>
                </a:stretch>
              </a:blipFill>
            </p:spPr>
            <p:txBody>
              <a:bodyPr/>
              <a:lstStyle/>
              <a:p>
                <a:r>
                  <a:rPr lang="en-US">
                    <a:noFill/>
                  </a:rPr>
                  <a:t> </a:t>
                </a:r>
              </a:p>
            </p:txBody>
          </p:sp>
        </mc:Fallback>
      </mc:AlternateContent>
    </p:spTree>
    <p:extLst>
      <p:ext uri="{BB962C8B-B14F-4D97-AF65-F5344CB8AC3E}">
        <p14:creationId xmlns:p14="http://schemas.microsoft.com/office/powerpoint/2010/main" val="663085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warehouse&#10;&#10;Description automatically generated">
            <a:extLst>
              <a:ext uri="{FF2B5EF4-FFF2-40B4-BE49-F238E27FC236}">
                <a16:creationId xmlns:a16="http://schemas.microsoft.com/office/drawing/2014/main" id="{D3599265-B347-684C-2B34-7BC5AF894154}"/>
              </a:ext>
            </a:extLst>
          </p:cNvPr>
          <p:cNvPicPr>
            <a:picLocks noChangeAspect="1"/>
          </p:cNvPicPr>
          <p:nvPr/>
        </p:nvPicPr>
        <p:blipFill rotWithShape="1">
          <a:blip r:embed="rId2">
            <a:extLst>
              <a:ext uri="{28A0092B-C50C-407E-A947-70E740481C1C}">
                <a14:useLocalDpi xmlns:a14="http://schemas.microsoft.com/office/drawing/2010/main" val="0"/>
              </a:ext>
            </a:extLst>
          </a:blip>
          <a:srcRect t="16111" r="38328" b="24995"/>
          <a:stretch/>
        </p:blipFill>
        <p:spPr>
          <a:xfrm>
            <a:off x="3954379" y="3540683"/>
            <a:ext cx="4122821" cy="2952762"/>
          </a:xfrm>
          <a:prstGeom prst="rect">
            <a:avLst/>
          </a:prstGeom>
        </p:spPr>
      </p:pic>
      <p:pic>
        <p:nvPicPr>
          <p:cNvPr id="8" name="Picture 7" descr="A map of europe with blue dots&#10;&#10;Description automatically generated">
            <a:extLst>
              <a:ext uri="{FF2B5EF4-FFF2-40B4-BE49-F238E27FC236}">
                <a16:creationId xmlns:a16="http://schemas.microsoft.com/office/drawing/2014/main" id="{447F0054-90FE-0308-96BA-6FC2728B2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251" y="3450023"/>
            <a:ext cx="3208922" cy="2986996"/>
          </a:xfrm>
          <a:prstGeom prst="rect">
            <a:avLst/>
          </a:prstGeom>
        </p:spPr>
      </p:pic>
      <p:sp>
        <p:nvSpPr>
          <p:cNvPr id="9" name="TextBox 8">
            <a:extLst>
              <a:ext uri="{FF2B5EF4-FFF2-40B4-BE49-F238E27FC236}">
                <a16:creationId xmlns:a16="http://schemas.microsoft.com/office/drawing/2014/main" id="{2018EBA5-4516-33E5-CFAA-EDAC6B4AD000}"/>
              </a:ext>
            </a:extLst>
          </p:cNvPr>
          <p:cNvSpPr txBox="1"/>
          <p:nvPr/>
        </p:nvSpPr>
        <p:spPr>
          <a:xfrm>
            <a:off x="8478251" y="4693898"/>
            <a:ext cx="2362200" cy="646331"/>
          </a:xfrm>
          <a:prstGeom prst="rect">
            <a:avLst/>
          </a:prstGeom>
          <a:noFill/>
        </p:spPr>
        <p:txBody>
          <a:bodyPr wrap="square" rtlCol="0">
            <a:spAutoFit/>
          </a:bodyPr>
          <a:lstStyle/>
          <a:p>
            <a:r>
              <a:rPr lang="en-US" dirty="0"/>
              <a:t>Active shock logging, accelerator meters</a:t>
            </a:r>
          </a:p>
        </p:txBody>
      </p:sp>
      <p:sp>
        <p:nvSpPr>
          <p:cNvPr id="11" name="Title 1">
            <a:extLst>
              <a:ext uri="{FF2B5EF4-FFF2-40B4-BE49-F238E27FC236}">
                <a16:creationId xmlns:a16="http://schemas.microsoft.com/office/drawing/2014/main" id="{CD7E382D-3CCC-B661-EDD5-C59CA4CFBE67}"/>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Transport</a:t>
            </a:r>
          </a:p>
        </p:txBody>
      </p:sp>
      <p:pic>
        <p:nvPicPr>
          <p:cNvPr id="12" name="Picture 5">
            <a:extLst>
              <a:ext uri="{FF2B5EF4-FFF2-40B4-BE49-F238E27FC236}">
                <a16:creationId xmlns:a16="http://schemas.microsoft.com/office/drawing/2014/main" id="{371814F7-B52E-DB5A-5D5B-E1ED28E981F7}"/>
              </a:ext>
            </a:extLst>
          </p:cNvPr>
          <p:cNvPicPr>
            <a:picLocks noChangeAspect="1"/>
          </p:cNvPicPr>
          <p:nvPr/>
        </p:nvPicPr>
        <p:blipFill>
          <a:blip r:embed="rId4"/>
          <a:stretch>
            <a:fillRect/>
          </a:stretch>
        </p:blipFill>
        <p:spPr>
          <a:xfrm>
            <a:off x="8157410" y="296057"/>
            <a:ext cx="3605465" cy="2544920"/>
          </a:xfrm>
          <a:prstGeom prst="rect">
            <a:avLst/>
          </a:prstGeom>
        </p:spPr>
      </p:pic>
      <p:sp>
        <p:nvSpPr>
          <p:cNvPr id="13" name="TextBox 12">
            <a:extLst>
              <a:ext uri="{FF2B5EF4-FFF2-40B4-BE49-F238E27FC236}">
                <a16:creationId xmlns:a16="http://schemas.microsoft.com/office/drawing/2014/main" id="{BD996058-D82C-0FF6-C386-DD5F456D76A9}"/>
              </a:ext>
            </a:extLst>
          </p:cNvPr>
          <p:cNvSpPr txBox="1"/>
          <p:nvPr/>
        </p:nvSpPr>
        <p:spPr>
          <a:xfrm>
            <a:off x="426864" y="927795"/>
            <a:ext cx="6735751" cy="2677656"/>
          </a:xfrm>
          <a:prstGeom prst="rect">
            <a:avLst/>
          </a:prstGeom>
          <a:noFill/>
        </p:spPr>
        <p:txBody>
          <a:bodyPr wrap="square" rtlCol="0">
            <a:spAutoFit/>
          </a:bodyPr>
          <a:lstStyle/>
          <a:p>
            <a:r>
              <a:rPr lang="en-US" sz="2400" dirty="0"/>
              <a:t>Elaborate simulations to design supporting frame and transport restraints to minimize the stress during transport (cavities, cryomodules &amp; components)</a:t>
            </a:r>
          </a:p>
          <a:p>
            <a:endParaRPr lang="en-US" sz="2400" dirty="0"/>
          </a:p>
          <a:p>
            <a:r>
              <a:rPr lang="en-US" sz="2400" dirty="0"/>
              <a:t>Logistics to apply this on large number of cryomodules is not trivial </a:t>
            </a:r>
          </a:p>
        </p:txBody>
      </p:sp>
    </p:spTree>
    <p:extLst>
      <p:ext uri="{BB962C8B-B14F-4D97-AF65-F5344CB8AC3E}">
        <p14:creationId xmlns:p14="http://schemas.microsoft.com/office/powerpoint/2010/main" val="1840150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959A-C242-AD95-42BA-897BB17F2A45}"/>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Final Thoughts</a:t>
            </a:r>
          </a:p>
        </p:txBody>
      </p:sp>
      <p:sp>
        <p:nvSpPr>
          <p:cNvPr id="3" name="TextBox 2">
            <a:extLst>
              <a:ext uri="{FF2B5EF4-FFF2-40B4-BE49-F238E27FC236}">
                <a16:creationId xmlns:a16="http://schemas.microsoft.com/office/drawing/2014/main" id="{3B69999E-00D0-8E7F-FDD1-9DEEAD6F7352}"/>
              </a:ext>
            </a:extLst>
          </p:cNvPr>
          <p:cNvSpPr txBox="1"/>
          <p:nvPr/>
        </p:nvSpPr>
        <p:spPr>
          <a:xfrm>
            <a:off x="625642" y="927795"/>
            <a:ext cx="10307053" cy="3046988"/>
          </a:xfrm>
          <a:prstGeom prst="rect">
            <a:avLst/>
          </a:prstGeom>
          <a:noFill/>
        </p:spPr>
        <p:txBody>
          <a:bodyPr wrap="square" rtlCol="0">
            <a:spAutoFit/>
          </a:bodyPr>
          <a:lstStyle/>
          <a:p>
            <a:r>
              <a:rPr lang="en-US" sz="2400" dirty="0"/>
              <a:t>The FCC requires power couplers (0.2-1 MW level) &amp; many HOM couplers operating at several kW’s level</a:t>
            </a:r>
          </a:p>
          <a:p>
            <a:endParaRPr lang="en-US" sz="2400" dirty="0"/>
          </a:p>
          <a:p>
            <a:r>
              <a:rPr lang="en-US" sz="2400" dirty="0"/>
              <a:t>Efficient power management, RF windows for high power CW operation &amp; transport of couplers will remain the main challenges</a:t>
            </a:r>
          </a:p>
          <a:p>
            <a:endParaRPr lang="en-US" sz="2400" dirty="0"/>
          </a:p>
          <a:p>
            <a:r>
              <a:rPr lang="en-US" sz="2400" dirty="0"/>
              <a:t>The physics timescale proposed for the FCC-</a:t>
            </a:r>
            <a:r>
              <a:rPr lang="en-US" sz="2400" dirty="0" err="1"/>
              <a:t>ee</a:t>
            </a:r>
            <a:r>
              <a:rPr lang="en-US" sz="2400" dirty="0"/>
              <a:t> is very challenging (&lt; 5yrs/working point)</a:t>
            </a:r>
          </a:p>
        </p:txBody>
      </p:sp>
    </p:spTree>
    <p:extLst>
      <p:ext uri="{BB962C8B-B14F-4D97-AF65-F5344CB8AC3E}">
        <p14:creationId xmlns:p14="http://schemas.microsoft.com/office/powerpoint/2010/main" val="850281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C38006-EABA-1156-A1F4-8BBCB00A5B2C}"/>
              </a:ext>
            </a:extLst>
          </p:cNvPr>
          <p:cNvSpPr txBox="1"/>
          <p:nvPr/>
        </p:nvSpPr>
        <p:spPr>
          <a:xfrm>
            <a:off x="524142" y="1255993"/>
            <a:ext cx="11143716" cy="2862322"/>
          </a:xfrm>
          <a:prstGeom prst="rect">
            <a:avLst/>
          </a:prstGeom>
          <a:noFill/>
        </p:spPr>
        <p:txBody>
          <a:bodyPr wrap="square" rtlCol="0">
            <a:spAutoFit/>
          </a:bodyPr>
          <a:lstStyle/>
          <a:p>
            <a:r>
              <a:rPr lang="en-US" dirty="0"/>
              <a:t>FPC</a:t>
            </a:r>
            <a:endParaRPr lang="en-US" dirty="0">
              <a:hlinkClick r:id="rId2"/>
            </a:endParaRPr>
          </a:p>
          <a:p>
            <a:r>
              <a:rPr lang="en-US" dirty="0">
                <a:hlinkClick r:id="rId2"/>
              </a:rPr>
              <a:t>https://www.google.com/url?sa=t&amp;rct=j&amp;q=&amp;esrc=s&amp;source=web&amp;cd=&amp;cad=rja&amp;uact=8&amp;ved=2ahUKEwjCpNOB2fiCAxXSDOwKHZoYA1sQFnoECBIQAQ&amp;url=https%3A%2F%2Findico.frib.msu.edu%2Fevent%2F38%2Fattachments%2F159%2F1270%2F20210624_SRF_tutorial_FPC_Eric_Montesinos.pdf&amp;usg=AOvVaw17yghM7w82RMroy5EBoLsr&amp;opi=89978449</a:t>
            </a:r>
          </a:p>
          <a:p>
            <a:endParaRPr lang="en-US" dirty="0">
              <a:hlinkClick r:id="rId2"/>
            </a:endParaRPr>
          </a:p>
          <a:p>
            <a:r>
              <a:rPr lang="en-US" dirty="0"/>
              <a:t>HOMC</a:t>
            </a:r>
            <a:endParaRPr lang="en-US" dirty="0">
              <a:hlinkClick r:id="rId2"/>
            </a:endParaRPr>
          </a:p>
          <a:p>
            <a:r>
              <a:rPr lang="en-US" dirty="0">
                <a:hlinkClick r:id="rId2"/>
              </a:rPr>
              <a:t>https://indico.cern.ch/event/1202105/contributions/5391663/attachments/2661531/4610909/1-cell%20and%202-cell%20400%20MHz%20cavity%20RF%20designs%20for%20FCC-ee.pdf</a:t>
            </a:r>
            <a:endParaRPr lang="en-US" dirty="0"/>
          </a:p>
          <a:p>
            <a:r>
              <a:rPr lang="en-US" dirty="0">
                <a:hlinkClick r:id="rId3"/>
              </a:rPr>
              <a:t>https://indico.cern.ch/event/1280043/</a:t>
            </a:r>
            <a:endParaRPr lang="en-US" dirty="0"/>
          </a:p>
        </p:txBody>
      </p:sp>
      <p:sp>
        <p:nvSpPr>
          <p:cNvPr id="3" name="Title 1">
            <a:extLst>
              <a:ext uri="{FF2B5EF4-FFF2-40B4-BE49-F238E27FC236}">
                <a16:creationId xmlns:a16="http://schemas.microsoft.com/office/drawing/2014/main" id="{D57E0927-AFE5-DF7F-2139-8DC09647DE39}"/>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Some References</a:t>
            </a:r>
          </a:p>
        </p:txBody>
      </p:sp>
    </p:spTree>
    <p:extLst>
      <p:ext uri="{BB962C8B-B14F-4D97-AF65-F5344CB8AC3E}">
        <p14:creationId xmlns:p14="http://schemas.microsoft.com/office/powerpoint/2010/main" val="3716550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B77B-8B2F-6446-C47B-8AF078D33CBE}"/>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n w="0"/>
                <a:solidFill>
                  <a:schemeClr val="accent1"/>
                </a:solidFill>
                <a:effectLst>
                  <a:outerShdw blurRad="38100" dist="25400" dir="5400000" algn="ctr" rotWithShape="0">
                    <a:srgbClr val="6E747A">
                      <a:alpha val="43000"/>
                    </a:srgbClr>
                  </a:outerShdw>
                </a:effectLst>
                <a:latin typeface="Cambria" panose="02040503050406030204" pitchFamily="18" charset="0"/>
              </a:rPr>
              <a:t>Ceramic Window</a:t>
            </a:r>
            <a:endPar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pic>
        <p:nvPicPr>
          <p:cNvPr id="3" name="Content Placeholder 12">
            <a:extLst>
              <a:ext uri="{FF2B5EF4-FFF2-40B4-BE49-F238E27FC236}">
                <a16:creationId xmlns:a16="http://schemas.microsoft.com/office/drawing/2014/main" id="{7B12879D-423B-4E89-82C1-A500AED42992}"/>
              </a:ext>
            </a:extLst>
          </p:cNvPr>
          <p:cNvPicPr>
            <a:picLocks noChangeAspect="1"/>
          </p:cNvPicPr>
          <p:nvPr/>
        </p:nvPicPr>
        <p:blipFill rotWithShape="1">
          <a:blip r:embed="rId2">
            <a:extLst>
              <a:ext uri="{28A0092B-C50C-407E-A947-70E740481C1C}">
                <a14:useLocalDpi xmlns:a14="http://schemas.microsoft.com/office/drawing/2010/main" val="0"/>
              </a:ext>
            </a:extLst>
          </a:blip>
          <a:srcRect l="40354" t="9573" r="33022" b="4957"/>
          <a:stretch/>
        </p:blipFill>
        <p:spPr>
          <a:xfrm>
            <a:off x="8313564" y="850245"/>
            <a:ext cx="2622822" cy="4751388"/>
          </a:xfrm>
          <a:prstGeom prst="rect">
            <a:avLst/>
          </a:prstGeom>
        </p:spPr>
      </p:pic>
      <p:sp>
        <p:nvSpPr>
          <p:cNvPr id="5" name="Content Placeholder 7">
            <a:extLst>
              <a:ext uri="{FF2B5EF4-FFF2-40B4-BE49-F238E27FC236}">
                <a16:creationId xmlns:a16="http://schemas.microsoft.com/office/drawing/2014/main" id="{B53E720B-3D30-A11B-D64B-4473CC779C16}"/>
              </a:ext>
            </a:extLst>
          </p:cNvPr>
          <p:cNvSpPr txBox="1">
            <a:spLocks/>
          </p:cNvSpPr>
          <p:nvPr/>
        </p:nvSpPr>
        <p:spPr>
          <a:xfrm>
            <a:off x="803995" y="1191732"/>
            <a:ext cx="6148883" cy="34908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GB" sz="2400" dirty="0"/>
              <a:t>Most sensitive part of an FPC &amp; separates the beam vacuum to atmosphere through which very high-power RF has to be transmitted </a:t>
            </a:r>
          </a:p>
          <a:p>
            <a:pPr marL="0" indent="0">
              <a:lnSpc>
                <a:spcPct val="100000"/>
              </a:lnSpc>
              <a:spcBef>
                <a:spcPts val="1200"/>
              </a:spcBef>
              <a:buNone/>
            </a:pPr>
            <a:r>
              <a:rPr lang="en-GB" sz="2400" dirty="0"/>
              <a:t>Any leak on the window immediately leads into degradation of the cavity and nearby elements of the machine</a:t>
            </a:r>
          </a:p>
          <a:p>
            <a:pPr marL="0" indent="0">
              <a:lnSpc>
                <a:spcPct val="100000"/>
              </a:lnSpc>
              <a:spcBef>
                <a:spcPts val="1200"/>
              </a:spcBef>
              <a:buNone/>
            </a:pPr>
            <a:r>
              <a:rPr lang="en-GB" sz="2400" dirty="0"/>
              <a:t>It is commonly a ceramic brazed with metal (after metallization Mo-Mg deposition)</a:t>
            </a:r>
          </a:p>
        </p:txBody>
      </p:sp>
      <p:sp>
        <p:nvSpPr>
          <p:cNvPr id="7" name="TextBox 6">
            <a:extLst>
              <a:ext uri="{FF2B5EF4-FFF2-40B4-BE49-F238E27FC236}">
                <a16:creationId xmlns:a16="http://schemas.microsoft.com/office/drawing/2014/main" id="{7C2535CA-5709-609B-CBEF-D900E2EFC3B3}"/>
              </a:ext>
            </a:extLst>
          </p:cNvPr>
          <p:cNvSpPr txBox="1"/>
          <p:nvPr/>
        </p:nvSpPr>
        <p:spPr>
          <a:xfrm>
            <a:off x="726123" y="5015573"/>
            <a:ext cx="6097424" cy="1354217"/>
          </a:xfrm>
          <a:prstGeom prst="rect">
            <a:avLst/>
          </a:prstGeom>
          <a:noFill/>
        </p:spPr>
        <p:txBody>
          <a:bodyPr wrap="square">
            <a:spAutoFit/>
          </a:bodyPr>
          <a:lstStyle/>
          <a:p>
            <a:pPr>
              <a:lnSpc>
                <a:spcPct val="100000"/>
              </a:lnSpc>
              <a:spcBef>
                <a:spcPts val="1200"/>
              </a:spcBef>
            </a:pPr>
            <a:r>
              <a:rPr lang="en-GB" sz="2400" dirty="0"/>
              <a:t>CERN specification report (Al</a:t>
            </a:r>
            <a:r>
              <a:rPr lang="en-GB" sz="2400" baseline="-25000" dirty="0"/>
              <a:t>2</a:t>
            </a:r>
            <a:r>
              <a:rPr lang="en-GB" sz="2400" dirty="0"/>
              <a:t>O</a:t>
            </a:r>
            <a:r>
              <a:rPr lang="en-GB" sz="2400" baseline="-25000" dirty="0"/>
              <a:t>3</a:t>
            </a:r>
            <a:r>
              <a:rPr lang="en-GB" sz="2400" dirty="0"/>
              <a:t> - 97.5 %): </a:t>
            </a:r>
            <a:r>
              <a:rPr lang="en-US" sz="2400" dirty="0">
                <a:hlinkClick r:id="rId3"/>
              </a:rPr>
              <a:t>http://cds.cern.ch/record/91419?ln=fr</a:t>
            </a:r>
            <a:endParaRPr lang="en-US" sz="2400" dirty="0"/>
          </a:p>
          <a:p>
            <a:pPr>
              <a:lnSpc>
                <a:spcPct val="100000"/>
              </a:lnSpc>
              <a:spcBef>
                <a:spcPts val="1200"/>
              </a:spcBef>
            </a:pPr>
            <a:r>
              <a:rPr lang="en-US" sz="2400" dirty="0"/>
              <a:t>R&amp;D towards 99.5% spec is under study</a:t>
            </a:r>
          </a:p>
        </p:txBody>
      </p:sp>
    </p:spTree>
    <p:extLst>
      <p:ext uri="{BB962C8B-B14F-4D97-AF65-F5344CB8AC3E}">
        <p14:creationId xmlns:p14="http://schemas.microsoft.com/office/powerpoint/2010/main" val="2727136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44054-2849-2FCB-BA2D-CA828431E59A}"/>
              </a:ext>
            </a:extLst>
          </p:cNvPr>
          <p:cNvPicPr>
            <a:picLocks noChangeAspect="1"/>
          </p:cNvPicPr>
          <p:nvPr/>
        </p:nvPicPr>
        <p:blipFill>
          <a:blip r:embed="rId2"/>
          <a:stretch>
            <a:fillRect/>
          </a:stretch>
        </p:blipFill>
        <p:spPr>
          <a:xfrm>
            <a:off x="7931317" y="1719262"/>
            <a:ext cx="3257550" cy="2943225"/>
          </a:xfrm>
          <a:prstGeom prst="rect">
            <a:avLst/>
          </a:prstGeom>
        </p:spPr>
      </p:pic>
      <p:sp>
        <p:nvSpPr>
          <p:cNvPr id="4" name="TextBox 3">
            <a:extLst>
              <a:ext uri="{FF2B5EF4-FFF2-40B4-BE49-F238E27FC236}">
                <a16:creationId xmlns:a16="http://schemas.microsoft.com/office/drawing/2014/main" id="{A5ACF7BB-9AC0-D3C3-1D0F-A76D55DB0FBA}"/>
              </a:ext>
            </a:extLst>
          </p:cNvPr>
          <p:cNvSpPr txBox="1"/>
          <p:nvPr/>
        </p:nvSpPr>
        <p:spPr>
          <a:xfrm>
            <a:off x="627390" y="1352911"/>
            <a:ext cx="6735751" cy="4524315"/>
          </a:xfrm>
          <a:prstGeom prst="rect">
            <a:avLst/>
          </a:prstGeom>
          <a:noFill/>
        </p:spPr>
        <p:txBody>
          <a:bodyPr wrap="square" rtlCol="0">
            <a:spAutoFit/>
          </a:bodyPr>
          <a:lstStyle/>
          <a:p>
            <a:r>
              <a:rPr lang="en-US" sz="2400" dirty="0"/>
              <a:t>Elliptical cavity with radial slots and coaxial couplers for strong HOM damping</a:t>
            </a:r>
          </a:p>
          <a:p>
            <a:endParaRPr lang="en-US" sz="2400" dirty="0"/>
          </a:p>
          <a:p>
            <a:r>
              <a:rPr lang="en-US" sz="2400" dirty="0"/>
              <a:t>A 2-cell design at 600 MHz scenario to be use across the FCC energy regime was proposed to have a single frequency and single cavity type. It is however not </a:t>
            </a:r>
            <a:r>
              <a:rPr lang="en-US" sz="2400" dirty="0" err="1"/>
              <a:t>beig</a:t>
            </a:r>
            <a:r>
              <a:rPr lang="en-US" sz="2400" dirty="0"/>
              <a:t> actively pursued due to beam dynamics issues at 600 MHz for the lowest energy</a:t>
            </a:r>
          </a:p>
          <a:p>
            <a:endParaRPr lang="en-US" sz="2400" dirty="0"/>
          </a:p>
          <a:p>
            <a:r>
              <a:rPr lang="en-US" sz="2400" dirty="0"/>
              <a:t>A prototype at 1.3 GHz is under study for validation to understand the SRF limitations with a complex interface </a:t>
            </a:r>
          </a:p>
        </p:txBody>
      </p:sp>
      <p:sp>
        <p:nvSpPr>
          <p:cNvPr id="5" name="Title 1">
            <a:extLst>
              <a:ext uri="{FF2B5EF4-FFF2-40B4-BE49-F238E27FC236}">
                <a16:creationId xmlns:a16="http://schemas.microsoft.com/office/drawing/2014/main" id="{1173B329-8DE5-B180-850F-FDFD66A5764A}"/>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The SWELL cavity, 600 MHz</a:t>
            </a:r>
          </a:p>
        </p:txBody>
      </p:sp>
    </p:spTree>
    <p:extLst>
      <p:ext uri="{BB962C8B-B14F-4D97-AF65-F5344CB8AC3E}">
        <p14:creationId xmlns:p14="http://schemas.microsoft.com/office/powerpoint/2010/main" val="1106019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344E9-7E21-C221-5B32-ADC1ACEA32C8}"/>
              </a:ext>
            </a:extLst>
          </p:cNvPr>
          <p:cNvPicPr>
            <a:picLocks noChangeAspect="1"/>
          </p:cNvPicPr>
          <p:nvPr/>
        </p:nvPicPr>
        <p:blipFill>
          <a:blip r:embed="rId2"/>
          <a:stretch>
            <a:fillRect/>
          </a:stretch>
        </p:blipFill>
        <p:spPr>
          <a:xfrm>
            <a:off x="1315452" y="4610893"/>
            <a:ext cx="1996695" cy="1882148"/>
          </a:xfrm>
          <a:prstGeom prst="rect">
            <a:avLst/>
          </a:prstGeom>
        </p:spPr>
      </p:pic>
      <p:sp>
        <p:nvSpPr>
          <p:cNvPr id="2" name="Title 1">
            <a:extLst>
              <a:ext uri="{FF2B5EF4-FFF2-40B4-BE49-F238E27FC236}">
                <a16:creationId xmlns:a16="http://schemas.microsoft.com/office/drawing/2014/main" id="{3B6A2AEA-E427-4E0D-1297-2D76755759B7}"/>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Use of Beam Pipe Absorbers</a:t>
            </a:r>
          </a:p>
        </p:txBody>
      </p:sp>
      <p:pic>
        <p:nvPicPr>
          <p:cNvPr id="5" name="Picture 4">
            <a:extLst>
              <a:ext uri="{FF2B5EF4-FFF2-40B4-BE49-F238E27FC236}">
                <a16:creationId xmlns:a16="http://schemas.microsoft.com/office/drawing/2014/main" id="{CDC1F380-B2C1-9477-853F-7A56956A2B1D}"/>
              </a:ext>
            </a:extLst>
          </p:cNvPr>
          <p:cNvPicPr>
            <a:picLocks noChangeAspect="1"/>
          </p:cNvPicPr>
          <p:nvPr/>
        </p:nvPicPr>
        <p:blipFill rotWithShape="1">
          <a:blip r:embed="rId3"/>
          <a:srcRect l="7722" t="5105" b="5454"/>
          <a:stretch/>
        </p:blipFill>
        <p:spPr>
          <a:xfrm>
            <a:off x="8714617" y="4334793"/>
            <a:ext cx="2887829" cy="1849437"/>
          </a:xfrm>
          <a:prstGeom prst="rect">
            <a:avLst/>
          </a:prstGeom>
        </p:spPr>
      </p:pic>
      <p:pic>
        <p:nvPicPr>
          <p:cNvPr id="7" name="Picture 6">
            <a:extLst>
              <a:ext uri="{FF2B5EF4-FFF2-40B4-BE49-F238E27FC236}">
                <a16:creationId xmlns:a16="http://schemas.microsoft.com/office/drawing/2014/main" id="{D58A4B8C-E084-C5C6-9620-1688D73FE46A}"/>
              </a:ext>
            </a:extLst>
          </p:cNvPr>
          <p:cNvPicPr>
            <a:picLocks noChangeAspect="1"/>
          </p:cNvPicPr>
          <p:nvPr/>
        </p:nvPicPr>
        <p:blipFill>
          <a:blip r:embed="rId4"/>
          <a:stretch>
            <a:fillRect/>
          </a:stretch>
        </p:blipFill>
        <p:spPr>
          <a:xfrm>
            <a:off x="4652209" y="4255223"/>
            <a:ext cx="3189371" cy="2364149"/>
          </a:xfrm>
          <a:prstGeom prst="rect">
            <a:avLst/>
          </a:prstGeom>
        </p:spPr>
      </p:pic>
      <p:sp>
        <p:nvSpPr>
          <p:cNvPr id="8" name="TextBox 7">
            <a:extLst>
              <a:ext uri="{FF2B5EF4-FFF2-40B4-BE49-F238E27FC236}">
                <a16:creationId xmlns:a16="http://schemas.microsoft.com/office/drawing/2014/main" id="{5CC0E1B5-FD9F-BCA7-0AEA-6966C78A7EDB}"/>
              </a:ext>
            </a:extLst>
          </p:cNvPr>
          <p:cNvSpPr txBox="1"/>
          <p:nvPr/>
        </p:nvSpPr>
        <p:spPr>
          <a:xfrm>
            <a:off x="4908060" y="3885891"/>
            <a:ext cx="3043269" cy="369332"/>
          </a:xfrm>
          <a:prstGeom prst="rect">
            <a:avLst/>
          </a:prstGeom>
          <a:noFill/>
        </p:spPr>
        <p:txBody>
          <a:bodyPr wrap="none" rtlCol="0">
            <a:spAutoFit/>
          </a:bodyPr>
          <a:lstStyle/>
          <a:p>
            <a:r>
              <a:rPr lang="en-US" dirty="0"/>
              <a:t>XFEL beam line absorber (77K)</a:t>
            </a:r>
          </a:p>
        </p:txBody>
      </p:sp>
      <p:sp>
        <p:nvSpPr>
          <p:cNvPr id="9" name="TextBox 8">
            <a:extLst>
              <a:ext uri="{FF2B5EF4-FFF2-40B4-BE49-F238E27FC236}">
                <a16:creationId xmlns:a16="http://schemas.microsoft.com/office/drawing/2014/main" id="{FD626D87-2876-50BB-8742-47768A75D8B7}"/>
              </a:ext>
            </a:extLst>
          </p:cNvPr>
          <p:cNvSpPr txBox="1"/>
          <p:nvPr/>
        </p:nvSpPr>
        <p:spPr>
          <a:xfrm>
            <a:off x="8714617" y="3780795"/>
            <a:ext cx="3275705" cy="369332"/>
          </a:xfrm>
          <a:prstGeom prst="rect">
            <a:avLst/>
          </a:prstGeom>
          <a:noFill/>
        </p:spPr>
        <p:txBody>
          <a:bodyPr wrap="none" rtlCol="0">
            <a:spAutoFit/>
          </a:bodyPr>
          <a:lstStyle/>
          <a:p>
            <a:r>
              <a:rPr lang="en-US" dirty="0"/>
              <a:t>Cornell beam line absorber (77K)</a:t>
            </a:r>
          </a:p>
        </p:txBody>
      </p:sp>
      <p:sp>
        <p:nvSpPr>
          <p:cNvPr id="10" name="TextBox 9">
            <a:extLst>
              <a:ext uri="{FF2B5EF4-FFF2-40B4-BE49-F238E27FC236}">
                <a16:creationId xmlns:a16="http://schemas.microsoft.com/office/drawing/2014/main" id="{C324CDCB-7FCE-5589-8896-61172EB820BD}"/>
              </a:ext>
            </a:extLst>
          </p:cNvPr>
          <p:cNvSpPr txBox="1"/>
          <p:nvPr/>
        </p:nvSpPr>
        <p:spPr>
          <a:xfrm>
            <a:off x="793676" y="4070557"/>
            <a:ext cx="3188502" cy="369332"/>
          </a:xfrm>
          <a:prstGeom prst="rect">
            <a:avLst/>
          </a:prstGeom>
          <a:noFill/>
        </p:spPr>
        <p:txBody>
          <a:bodyPr wrap="none" rtlCol="0">
            <a:spAutoFit/>
          </a:bodyPr>
          <a:lstStyle/>
          <a:p>
            <a:r>
              <a:rPr lang="en-US" dirty="0"/>
              <a:t>CESR beam line absorber (300K)</a:t>
            </a:r>
          </a:p>
        </p:txBody>
      </p:sp>
      <p:sp>
        <p:nvSpPr>
          <p:cNvPr id="6" name="TextBox 5">
            <a:extLst>
              <a:ext uri="{FF2B5EF4-FFF2-40B4-BE49-F238E27FC236}">
                <a16:creationId xmlns:a16="http://schemas.microsoft.com/office/drawing/2014/main" id="{93DEC898-02CE-8F81-ABB5-0971EA40AD61}"/>
              </a:ext>
            </a:extLst>
          </p:cNvPr>
          <p:cNvSpPr txBox="1"/>
          <p:nvPr/>
        </p:nvSpPr>
        <p:spPr>
          <a:xfrm>
            <a:off x="426864" y="927795"/>
            <a:ext cx="11175582" cy="1938992"/>
          </a:xfrm>
          <a:prstGeom prst="rect">
            <a:avLst/>
          </a:prstGeom>
          <a:noFill/>
        </p:spPr>
        <p:txBody>
          <a:bodyPr wrap="square" rtlCol="0">
            <a:spAutoFit/>
          </a:bodyPr>
          <a:lstStyle/>
          <a:p>
            <a:r>
              <a:rPr lang="en-US" sz="2400" dirty="0"/>
              <a:t>Beam pipe absorbers given their broadband damping nature has been exploited in various accelerators. Both 300 K and 77 K absorbers have been studied in great detail</a:t>
            </a:r>
          </a:p>
          <a:p>
            <a:endParaRPr lang="en-US" sz="2400" dirty="0"/>
          </a:p>
          <a:p>
            <a:r>
              <a:rPr lang="en-US" sz="2400" dirty="0"/>
              <a:t>The use for FCC is not obvious and not studied in much detail. Some R&amp;D is required to push the usage of BLA’s in a more robust way than it is done today  </a:t>
            </a:r>
          </a:p>
        </p:txBody>
      </p:sp>
    </p:spTree>
    <p:extLst>
      <p:ext uri="{BB962C8B-B14F-4D97-AF65-F5344CB8AC3E}">
        <p14:creationId xmlns:p14="http://schemas.microsoft.com/office/powerpoint/2010/main" val="479900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aph of red dots&#10;&#10;Description automatically generated">
            <a:extLst>
              <a:ext uri="{FF2B5EF4-FFF2-40B4-BE49-F238E27FC236}">
                <a16:creationId xmlns:a16="http://schemas.microsoft.com/office/drawing/2014/main" id="{94C9E00C-57C1-162A-41AD-11BB180F67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44054" y="3329727"/>
            <a:ext cx="4369768" cy="2743200"/>
          </a:xfrm>
          <a:prstGeom prst="rect">
            <a:avLst/>
          </a:prstGeom>
        </p:spPr>
      </p:pic>
      <p:pic>
        <p:nvPicPr>
          <p:cNvPr id="32" name="Picture 31" descr="A graph of red dots and blue lines&#10;&#10;Description automatically generated">
            <a:extLst>
              <a:ext uri="{FF2B5EF4-FFF2-40B4-BE49-F238E27FC236}">
                <a16:creationId xmlns:a16="http://schemas.microsoft.com/office/drawing/2014/main" id="{DE82CF1B-D9CD-B817-03A6-F5AE42F9F7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93965" y="3329727"/>
            <a:ext cx="4302390" cy="2743200"/>
          </a:xfrm>
          <a:prstGeom prst="rect">
            <a:avLst/>
          </a:prstGeom>
        </p:spPr>
      </p:pic>
      <p:sp>
        <p:nvSpPr>
          <p:cNvPr id="3" name="Title 1">
            <a:extLst>
              <a:ext uri="{FF2B5EF4-FFF2-40B4-BE49-F238E27FC236}">
                <a16:creationId xmlns:a16="http://schemas.microsoft.com/office/drawing/2014/main" id="{BE0722BF-C318-4BB9-A934-10378AAC79CC}"/>
              </a:ext>
            </a:extLst>
          </p:cNvPr>
          <p:cNvSpPr txBox="1">
            <a:spLocks/>
          </p:cNvSpPr>
          <p:nvPr/>
        </p:nvSpPr>
        <p:spPr>
          <a:xfrm>
            <a:off x="426864" y="126959"/>
            <a:ext cx="7886700" cy="850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HOMs of the 800 MHz 5-cell cavity</a:t>
            </a:r>
          </a:p>
        </p:txBody>
      </p:sp>
      <p:cxnSp>
        <p:nvCxnSpPr>
          <p:cNvPr id="6" name="Straight Arrow Connector 5">
            <a:extLst>
              <a:ext uri="{FF2B5EF4-FFF2-40B4-BE49-F238E27FC236}">
                <a16:creationId xmlns:a16="http://schemas.microsoft.com/office/drawing/2014/main" id="{9A3E54BC-75A5-0994-E209-D22E5D84A1E4}"/>
              </a:ext>
            </a:extLst>
          </p:cNvPr>
          <p:cNvCxnSpPr>
            <a:cxnSpLocks/>
          </p:cNvCxnSpPr>
          <p:nvPr/>
        </p:nvCxnSpPr>
        <p:spPr>
          <a:xfrm flipV="1">
            <a:off x="9412010" y="3052815"/>
            <a:ext cx="33217" cy="109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97EFE2A-1F98-E2E8-0369-C1D18253455B}"/>
              </a:ext>
            </a:extLst>
          </p:cNvPr>
          <p:cNvCxnSpPr>
            <a:cxnSpLocks/>
          </p:cNvCxnSpPr>
          <p:nvPr/>
        </p:nvCxnSpPr>
        <p:spPr>
          <a:xfrm flipV="1">
            <a:off x="10008299" y="2591632"/>
            <a:ext cx="489841" cy="1745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F730EC-8E9B-2DDA-185D-B9C4D30802D8}"/>
                  </a:ext>
                </a:extLst>
              </p:cNvPr>
              <p:cNvSpPr txBox="1"/>
              <p:nvPr/>
            </p:nvSpPr>
            <p:spPr>
              <a:xfrm>
                <a:off x="8726258" y="2591632"/>
                <a:ext cx="1122359"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5.8</m:t>
                      </m:r>
                      <m:r>
                        <a:rPr lang="en-GB" sz="1400" i="1" dirty="0" smtClean="0">
                          <a:latin typeface="Cambria Math" panose="02040503050406030204" pitchFamily="18" charset="0"/>
                        </a:rPr>
                        <m:t>𝑒</m:t>
                      </m:r>
                      <m:r>
                        <a:rPr lang="en-GB" sz="1400" i="1" dirty="0" smtClean="0">
                          <a:latin typeface="Cambria Math" panose="02040503050406030204" pitchFamily="18" charset="0"/>
                        </a:rPr>
                        <m:t>3</m:t>
                      </m:r>
                    </m:oMath>
                  </m:oMathPara>
                </a14:m>
                <a:endParaRPr lang="en-GB" sz="1400" dirty="0"/>
              </a:p>
              <a:p>
                <a:r>
                  <a:rPr lang="en-US" sz="1400" b="0" dirty="0"/>
                  <a:t> </a:t>
                </a:r>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ext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6.3</m:t>
                    </m:r>
                    <m:r>
                      <a:rPr lang="en-GB" sz="1400" i="1" dirty="0" smtClean="0">
                        <a:latin typeface="Cambria Math" panose="02040503050406030204" pitchFamily="18" charset="0"/>
                      </a:rPr>
                      <m:t>𝑒</m:t>
                    </m:r>
                    <m:r>
                      <a:rPr lang="en-US" sz="1400" b="0" i="1" dirty="0" smtClean="0">
                        <a:latin typeface="Cambria Math" panose="02040503050406030204" pitchFamily="18" charset="0"/>
                      </a:rPr>
                      <m:t>4</m:t>
                    </m:r>
                  </m:oMath>
                </a14:m>
                <a:endParaRPr lang="en-GB" sz="1400" dirty="0"/>
              </a:p>
            </p:txBody>
          </p:sp>
        </mc:Choice>
        <mc:Fallback xmlns="">
          <p:sp>
            <p:nvSpPr>
              <p:cNvPr id="8" name="TextBox 7">
                <a:extLst>
                  <a:ext uri="{FF2B5EF4-FFF2-40B4-BE49-F238E27FC236}">
                    <a16:creationId xmlns:a16="http://schemas.microsoft.com/office/drawing/2014/main" id="{CEF730EC-8E9B-2DDA-185D-B9C4D30802D8}"/>
                  </a:ext>
                </a:extLst>
              </p:cNvPr>
              <p:cNvSpPr txBox="1">
                <a:spLocks noRot="1" noChangeAspect="1" noMove="1" noResize="1" noEditPoints="1" noAdjustHandles="1" noChangeArrowheads="1" noChangeShapeType="1" noTextEdit="1"/>
              </p:cNvSpPr>
              <p:nvPr/>
            </p:nvSpPr>
            <p:spPr>
              <a:xfrm>
                <a:off x="8726258" y="2591632"/>
                <a:ext cx="1122359" cy="430887"/>
              </a:xfrm>
              <a:prstGeom prst="rect">
                <a:avLst/>
              </a:prstGeom>
              <a:blipFill>
                <a:blip r:embed="rId4"/>
                <a:stretch>
                  <a:fillRect l="-3243" b="-140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D0DE69F-3E72-B464-DEF2-E4C348FC6B9E}"/>
                  </a:ext>
                </a:extLst>
              </p:cNvPr>
              <p:cNvSpPr txBox="1"/>
              <p:nvPr/>
            </p:nvSpPr>
            <p:spPr>
              <a:xfrm>
                <a:off x="10346907" y="2053859"/>
                <a:ext cx="1127425" cy="64633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0.8</m:t>
                      </m:r>
                      <m:r>
                        <a:rPr lang="en-GB" sz="1400" i="1" dirty="0" smtClean="0">
                          <a:latin typeface="Cambria Math" panose="02040503050406030204" pitchFamily="18" charset="0"/>
                        </a:rPr>
                        <m:t>𝑒</m:t>
                      </m:r>
                      <m:r>
                        <a:rPr lang="en-GB" sz="1400" i="1" dirty="0" smtClean="0">
                          <a:latin typeface="Cambria Math" panose="02040503050406030204" pitchFamily="18" charset="0"/>
                        </a:rPr>
                        <m:t>3</m:t>
                      </m:r>
                    </m:oMath>
                  </m:oMathPara>
                </a14:m>
                <a:endParaRPr lang="en-GB" sz="1400" dirty="0"/>
              </a:p>
              <a:p>
                <a:r>
                  <a:rPr lang="en-US" sz="1400" b="0" dirty="0"/>
                  <a:t> </a:t>
                </a:r>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ext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1.0</m:t>
                    </m:r>
                    <m:r>
                      <a:rPr lang="en-GB" sz="1400" i="1" dirty="0" smtClean="0">
                        <a:latin typeface="Cambria Math" panose="02040503050406030204" pitchFamily="18" charset="0"/>
                      </a:rPr>
                      <m:t>𝑒</m:t>
                    </m:r>
                    <m:r>
                      <a:rPr lang="en-US" sz="1400" b="0" i="1" dirty="0" smtClean="0">
                        <a:latin typeface="Cambria Math" panose="02040503050406030204" pitchFamily="18" charset="0"/>
                      </a:rPr>
                      <m:t>5</m:t>
                    </m:r>
                  </m:oMath>
                </a14:m>
                <a:endParaRPr lang="en-GB" sz="1400" dirty="0"/>
              </a:p>
              <a:p>
                <a:pPr algn="l"/>
                <a:endParaRPr lang="en-GB" sz="1400" dirty="0"/>
              </a:p>
            </p:txBody>
          </p:sp>
        </mc:Choice>
        <mc:Fallback xmlns="">
          <p:sp>
            <p:nvSpPr>
              <p:cNvPr id="9" name="TextBox 8">
                <a:extLst>
                  <a:ext uri="{FF2B5EF4-FFF2-40B4-BE49-F238E27FC236}">
                    <a16:creationId xmlns:a16="http://schemas.microsoft.com/office/drawing/2014/main" id="{ED0DE69F-3E72-B464-DEF2-E4C348FC6B9E}"/>
                  </a:ext>
                </a:extLst>
              </p:cNvPr>
              <p:cNvSpPr txBox="1">
                <a:spLocks noRot="1" noChangeAspect="1" noMove="1" noResize="1" noEditPoints="1" noAdjustHandles="1" noChangeArrowheads="1" noChangeShapeType="1" noTextEdit="1"/>
              </p:cNvSpPr>
              <p:nvPr/>
            </p:nvSpPr>
            <p:spPr>
              <a:xfrm>
                <a:off x="10346907" y="2053859"/>
                <a:ext cx="1127425" cy="646331"/>
              </a:xfrm>
              <a:prstGeom prst="rect">
                <a:avLst/>
              </a:prstGeom>
              <a:blipFill>
                <a:blip r:embed="rId5"/>
                <a:stretch>
                  <a:fillRect l="-3243"/>
                </a:stretch>
              </a:blipFill>
            </p:spPr>
            <p:txBody>
              <a:bodyPr/>
              <a:lstStyle/>
              <a:p>
                <a:r>
                  <a:rPr lang="en-GB">
                    <a:noFill/>
                  </a:rPr>
                  <a:t> </a:t>
                </a:r>
              </a:p>
            </p:txBody>
          </p:sp>
        </mc:Fallback>
      </mc:AlternateContent>
      <p:pic>
        <p:nvPicPr>
          <p:cNvPr id="10" name="Picture 9" descr="A green and yellow bar with black numbers&#10;&#10;Description automatically generated">
            <a:extLst>
              <a:ext uri="{FF2B5EF4-FFF2-40B4-BE49-F238E27FC236}">
                <a16:creationId xmlns:a16="http://schemas.microsoft.com/office/drawing/2014/main" id="{A81417D1-B743-BE42-1E4F-665BB14279BB}"/>
              </a:ext>
            </a:extLst>
          </p:cNvPr>
          <p:cNvPicPr>
            <a:picLocks noChangeAspect="1"/>
          </p:cNvPicPr>
          <p:nvPr/>
        </p:nvPicPr>
        <p:blipFill>
          <a:blip r:embed="rId6"/>
          <a:stretch>
            <a:fillRect/>
          </a:stretch>
        </p:blipFill>
        <p:spPr>
          <a:xfrm>
            <a:off x="11474332" y="1326489"/>
            <a:ext cx="625096" cy="183581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69F010-35E8-B899-B695-71E58F70EE9E}"/>
                  </a:ext>
                </a:extLst>
              </p:cNvPr>
              <p:cNvSpPr txBox="1"/>
              <p:nvPr/>
            </p:nvSpPr>
            <p:spPr>
              <a:xfrm>
                <a:off x="3105392" y="1967741"/>
                <a:ext cx="1174424" cy="86177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0.6</m:t>
                      </m:r>
                      <m:r>
                        <a:rPr lang="en-GB" sz="1400" i="1" dirty="0" smtClean="0">
                          <a:latin typeface="Cambria Math" panose="02040503050406030204" pitchFamily="18" charset="0"/>
                        </a:rPr>
                        <m:t>𝑒</m:t>
                      </m:r>
                      <m:r>
                        <a:rPr lang="en-GB" sz="1400" i="1" dirty="0" smtClean="0">
                          <a:latin typeface="Cambria Math" panose="02040503050406030204" pitchFamily="18" charset="0"/>
                        </a:rPr>
                        <m:t>3</m:t>
                      </m:r>
                    </m:oMath>
                  </m:oMathPara>
                </a14:m>
                <a:endParaRPr lang="en-GB" sz="1400" dirty="0"/>
              </a:p>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ext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0.7</m:t>
                      </m:r>
                      <m:r>
                        <a:rPr lang="en-GB" sz="1400" i="1" dirty="0" smtClean="0">
                          <a:latin typeface="Cambria Math" panose="02040503050406030204" pitchFamily="18" charset="0"/>
                        </a:rPr>
                        <m:t>𝑒</m:t>
                      </m:r>
                      <m:r>
                        <a:rPr lang="en-GB" sz="1400" i="1" dirty="0" smtClean="0">
                          <a:latin typeface="Cambria Math" panose="02040503050406030204" pitchFamily="18" charset="0"/>
                        </a:rPr>
                        <m:t>3</m:t>
                      </m:r>
                    </m:oMath>
                  </m:oMathPara>
                </a14:m>
                <a:endParaRPr lang="en-GB" sz="1400" dirty="0"/>
              </a:p>
              <a:p>
                <a:pPr algn="l"/>
                <a:endParaRPr lang="en-GB" sz="1400" dirty="0"/>
              </a:p>
              <a:p>
                <a:pPr algn="l"/>
                <a:endParaRPr lang="en-GB" sz="1400" dirty="0"/>
              </a:p>
            </p:txBody>
          </p:sp>
        </mc:Choice>
        <mc:Fallback xmlns="">
          <p:sp>
            <p:nvSpPr>
              <p:cNvPr id="11" name="TextBox 10">
                <a:extLst>
                  <a:ext uri="{FF2B5EF4-FFF2-40B4-BE49-F238E27FC236}">
                    <a16:creationId xmlns:a16="http://schemas.microsoft.com/office/drawing/2014/main" id="{F369F010-35E8-B899-B695-71E58F70EE9E}"/>
                  </a:ext>
                </a:extLst>
              </p:cNvPr>
              <p:cNvSpPr txBox="1">
                <a:spLocks noRot="1" noChangeAspect="1" noMove="1" noResize="1" noEditPoints="1" noAdjustHandles="1" noChangeArrowheads="1" noChangeShapeType="1" noTextEdit="1"/>
              </p:cNvSpPr>
              <p:nvPr/>
            </p:nvSpPr>
            <p:spPr>
              <a:xfrm>
                <a:off x="3105392" y="1967741"/>
                <a:ext cx="1174424" cy="861774"/>
              </a:xfrm>
              <a:prstGeom prst="rect">
                <a:avLst/>
              </a:prstGeom>
              <a:blipFill>
                <a:blip r:embed="rId7"/>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61E40B6-E5EA-AEEC-D23D-E09EBD6BDD1F}"/>
              </a:ext>
            </a:extLst>
          </p:cNvPr>
          <p:cNvCxnSpPr>
            <a:cxnSpLocks/>
          </p:cNvCxnSpPr>
          <p:nvPr/>
        </p:nvCxnSpPr>
        <p:spPr>
          <a:xfrm flipH="1" flipV="1">
            <a:off x="3594466" y="2491675"/>
            <a:ext cx="1553683" cy="1951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41425FA-6CBB-56F0-F3BE-EDB34048A6BB}"/>
                  </a:ext>
                </a:extLst>
              </p:cNvPr>
              <p:cNvSpPr txBox="1"/>
              <p:nvPr/>
            </p:nvSpPr>
            <p:spPr>
              <a:xfrm>
                <a:off x="4196198" y="2837372"/>
                <a:ext cx="1061444"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4.4</m:t>
                      </m:r>
                      <m:r>
                        <a:rPr lang="en-GB" sz="1400" i="1" dirty="0" smtClean="0">
                          <a:latin typeface="Cambria Math" panose="02040503050406030204" pitchFamily="18" charset="0"/>
                        </a:rPr>
                        <m:t>𝑒</m:t>
                      </m:r>
                      <m:r>
                        <a:rPr lang="en-GB" sz="1400" i="1" dirty="0" smtClean="0">
                          <a:latin typeface="Cambria Math" panose="02040503050406030204" pitchFamily="18" charset="0"/>
                        </a:rPr>
                        <m:t>3</m:t>
                      </m:r>
                    </m:oMath>
                  </m:oMathPara>
                </a14:m>
                <a:endParaRPr lang="en-GB" sz="1400" dirty="0"/>
              </a:p>
              <a:p>
                <a:r>
                  <a:rPr lang="en-US" sz="1400" b="0" dirty="0"/>
                  <a:t> </a:t>
                </a:r>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ext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5.2</m:t>
                    </m:r>
                    <m:r>
                      <a:rPr lang="en-GB" sz="1400" i="1" dirty="0" smtClean="0">
                        <a:latin typeface="Cambria Math" panose="02040503050406030204" pitchFamily="18" charset="0"/>
                      </a:rPr>
                      <m:t>𝑒</m:t>
                    </m:r>
                  </m:oMath>
                </a14:m>
                <a:r>
                  <a:rPr lang="en-GB" sz="1400" dirty="0"/>
                  <a:t>7</a:t>
                </a:r>
              </a:p>
            </p:txBody>
          </p:sp>
        </mc:Choice>
        <mc:Fallback xmlns="">
          <p:sp>
            <p:nvSpPr>
              <p:cNvPr id="13" name="TextBox 12">
                <a:extLst>
                  <a:ext uri="{FF2B5EF4-FFF2-40B4-BE49-F238E27FC236}">
                    <a16:creationId xmlns:a16="http://schemas.microsoft.com/office/drawing/2014/main" id="{441425FA-6CBB-56F0-F3BE-EDB34048A6BB}"/>
                  </a:ext>
                </a:extLst>
              </p:cNvPr>
              <p:cNvSpPr txBox="1">
                <a:spLocks noRot="1" noChangeAspect="1" noMove="1" noResize="1" noEditPoints="1" noAdjustHandles="1" noChangeArrowheads="1" noChangeShapeType="1" noTextEdit="1"/>
              </p:cNvSpPr>
              <p:nvPr/>
            </p:nvSpPr>
            <p:spPr>
              <a:xfrm>
                <a:off x="4196198" y="2837372"/>
                <a:ext cx="1061444" cy="430887"/>
              </a:xfrm>
              <a:prstGeom prst="rect">
                <a:avLst/>
              </a:prstGeom>
              <a:blipFill>
                <a:blip r:embed="rId8"/>
                <a:stretch>
                  <a:fillRect l="-3448" r="-5172" b="-23944"/>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D0C3B425-5D94-2795-5133-D10ABEF52F0E}"/>
              </a:ext>
            </a:extLst>
          </p:cNvPr>
          <p:cNvCxnSpPr>
            <a:cxnSpLocks/>
          </p:cNvCxnSpPr>
          <p:nvPr/>
        </p:nvCxnSpPr>
        <p:spPr>
          <a:xfrm flipH="1" flipV="1">
            <a:off x="5317127" y="2922562"/>
            <a:ext cx="839050" cy="1491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7D6705F-79E4-3F59-4158-8C9E21A76D89}"/>
              </a:ext>
            </a:extLst>
          </p:cNvPr>
          <p:cNvCxnSpPr>
            <a:cxnSpLocks/>
          </p:cNvCxnSpPr>
          <p:nvPr/>
        </p:nvCxnSpPr>
        <p:spPr>
          <a:xfrm flipH="1" flipV="1">
            <a:off x="6169069" y="2497519"/>
            <a:ext cx="550197" cy="2045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B73EB0-7DF8-E61A-9718-E35AF89BFFEC}"/>
                  </a:ext>
                </a:extLst>
              </p:cNvPr>
              <p:cNvSpPr txBox="1"/>
              <p:nvPr/>
            </p:nvSpPr>
            <p:spPr>
              <a:xfrm>
                <a:off x="5994103" y="2014971"/>
                <a:ext cx="982320" cy="646331"/>
              </a:xfrm>
              <a:prstGeom prst="rect">
                <a:avLst/>
              </a:prstGeom>
              <a:noFill/>
            </p:spPr>
            <p:txBody>
              <a:bodyPr wrap="none" lIns="0" tIns="0" rIns="0" bIns="0" rtlCol="0">
                <a:spAutoFit/>
              </a:bodyPr>
              <a:lstStyle/>
              <a:p>
                <a:pPr algn="l"/>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5.9</m:t>
                    </m:r>
                    <m:r>
                      <a:rPr lang="en-GB" sz="1400" i="1" dirty="0" smtClean="0">
                        <a:latin typeface="Cambria Math" panose="02040503050406030204" pitchFamily="18" charset="0"/>
                      </a:rPr>
                      <m:t>𝑒</m:t>
                    </m:r>
                  </m:oMath>
                </a14:m>
                <a:r>
                  <a:rPr lang="en-GB" sz="1400" dirty="0"/>
                  <a:t>4</a:t>
                </a:r>
              </a:p>
              <a:p>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ext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2.0</m:t>
                    </m:r>
                    <m:r>
                      <a:rPr lang="en-GB" sz="1400" i="1" dirty="0" smtClean="0">
                        <a:latin typeface="Cambria Math" panose="02040503050406030204" pitchFamily="18" charset="0"/>
                      </a:rPr>
                      <m:t>𝑒</m:t>
                    </m:r>
                  </m:oMath>
                </a14:m>
                <a:r>
                  <a:rPr lang="en-GB" sz="1400" dirty="0"/>
                  <a:t>7</a:t>
                </a:r>
              </a:p>
              <a:p>
                <a:pPr algn="l"/>
                <a:endParaRPr lang="en-GB" sz="1400" dirty="0"/>
              </a:p>
            </p:txBody>
          </p:sp>
        </mc:Choice>
        <mc:Fallback xmlns="">
          <p:sp>
            <p:nvSpPr>
              <p:cNvPr id="16" name="TextBox 15">
                <a:extLst>
                  <a:ext uri="{FF2B5EF4-FFF2-40B4-BE49-F238E27FC236}">
                    <a16:creationId xmlns:a16="http://schemas.microsoft.com/office/drawing/2014/main" id="{DCB73EB0-7DF8-E61A-9718-E35AF89BFFEC}"/>
                  </a:ext>
                </a:extLst>
              </p:cNvPr>
              <p:cNvSpPr txBox="1">
                <a:spLocks noRot="1" noChangeAspect="1" noMove="1" noResize="1" noEditPoints="1" noAdjustHandles="1" noChangeArrowheads="1" noChangeShapeType="1" noTextEdit="1"/>
              </p:cNvSpPr>
              <p:nvPr/>
            </p:nvSpPr>
            <p:spPr>
              <a:xfrm>
                <a:off x="5994103" y="2014971"/>
                <a:ext cx="982320" cy="646331"/>
              </a:xfrm>
              <a:prstGeom prst="rect">
                <a:avLst/>
              </a:prstGeom>
              <a:blipFill>
                <a:blip r:embed="rId9"/>
                <a:stretch>
                  <a:fillRect l="-8075" t="-9434" r="-9317"/>
                </a:stretch>
              </a:blipFill>
            </p:spPr>
            <p:txBody>
              <a:bodyPr/>
              <a:lstStyle/>
              <a:p>
                <a:r>
                  <a:rPr lang="en-GB">
                    <a:noFill/>
                  </a:rPr>
                  <a:t> </a:t>
                </a:r>
              </a:p>
            </p:txBody>
          </p:sp>
        </mc:Fallback>
      </mc:AlternateContent>
      <p:pic>
        <p:nvPicPr>
          <p:cNvPr id="17" name="Picture 16" descr="A row of blue ovals&#10;&#10;Description automatically generated">
            <a:extLst>
              <a:ext uri="{FF2B5EF4-FFF2-40B4-BE49-F238E27FC236}">
                <a16:creationId xmlns:a16="http://schemas.microsoft.com/office/drawing/2014/main" id="{2212C74B-9925-67FA-E947-213E4D3270A5}"/>
              </a:ext>
            </a:extLst>
          </p:cNvPr>
          <p:cNvPicPr>
            <a:picLocks noChangeAspect="1"/>
          </p:cNvPicPr>
          <p:nvPr/>
        </p:nvPicPr>
        <p:blipFill rotWithShape="1">
          <a:blip r:embed="rId10"/>
          <a:srcRect t="5148"/>
          <a:stretch/>
        </p:blipFill>
        <p:spPr>
          <a:xfrm>
            <a:off x="9209438" y="511373"/>
            <a:ext cx="2288438" cy="673945"/>
          </a:xfrm>
          <a:prstGeom prst="rect">
            <a:avLst/>
          </a:prstGeom>
        </p:spPr>
      </p:pic>
      <p:sp>
        <p:nvSpPr>
          <p:cNvPr id="18" name="TextBox 17">
            <a:extLst>
              <a:ext uri="{FF2B5EF4-FFF2-40B4-BE49-F238E27FC236}">
                <a16:creationId xmlns:a16="http://schemas.microsoft.com/office/drawing/2014/main" id="{09F2011A-1CD9-B160-CB9E-26ECD139F23B}"/>
              </a:ext>
            </a:extLst>
          </p:cNvPr>
          <p:cNvSpPr txBox="1"/>
          <p:nvPr/>
        </p:nvSpPr>
        <p:spPr>
          <a:xfrm>
            <a:off x="9650100" y="1185318"/>
            <a:ext cx="1628651" cy="276999"/>
          </a:xfrm>
          <a:prstGeom prst="rect">
            <a:avLst/>
          </a:prstGeom>
          <a:noFill/>
        </p:spPr>
        <p:txBody>
          <a:bodyPr wrap="none" lIns="0" tIns="0" rIns="0" bIns="0" rtlCol="0">
            <a:spAutoFit/>
          </a:bodyPr>
          <a:lstStyle/>
          <a:p>
            <a:pPr algn="l"/>
            <a:r>
              <a:rPr lang="en-GB" dirty="0"/>
              <a:t>2DQW couplers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6EA2D60-A565-A9D2-5366-FFEBF7B3D7A4}"/>
                  </a:ext>
                </a:extLst>
              </p:cNvPr>
              <p:cNvSpPr txBox="1"/>
              <p:nvPr/>
            </p:nvSpPr>
            <p:spPr>
              <a:xfrm>
                <a:off x="7447000" y="1987011"/>
                <a:ext cx="1013611"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tot</m:t>
                          </m:r>
                        </m:sub>
                      </m:sSub>
                      <m:r>
                        <a:rPr lang="en-GB" sz="1400" i="1" dirty="0" smtClean="0">
                          <a:latin typeface="Cambria Math" panose="02040503050406030204" pitchFamily="18" charset="0"/>
                        </a:rPr>
                        <m:t>=</m:t>
                      </m:r>
                      <m:r>
                        <a:rPr lang="en-US" sz="1400" b="0" i="1" dirty="0" smtClean="0">
                          <a:latin typeface="Cambria Math" panose="02040503050406030204" pitchFamily="18" charset="0"/>
                        </a:rPr>
                        <m:t>1.6</m:t>
                      </m:r>
                      <m:r>
                        <a:rPr lang="en-GB" sz="1400" i="1" dirty="0" smtClean="0">
                          <a:latin typeface="Cambria Math" panose="02040503050406030204" pitchFamily="18" charset="0"/>
                        </a:rPr>
                        <m:t>𝑒</m:t>
                      </m:r>
                      <m:r>
                        <a:rPr lang="en-US" sz="1400" b="0" i="1" dirty="0" smtClean="0">
                          <a:latin typeface="Cambria Math" panose="02040503050406030204" pitchFamily="18" charset="0"/>
                        </a:rPr>
                        <m:t>4</m:t>
                      </m:r>
                    </m:oMath>
                  </m:oMathPara>
                </a14:m>
                <a:endParaRPr lang="en-GB" sz="1400" dirty="0"/>
              </a:p>
            </p:txBody>
          </p:sp>
        </mc:Choice>
        <mc:Fallback xmlns="">
          <p:sp>
            <p:nvSpPr>
              <p:cNvPr id="22" name="TextBox 21">
                <a:extLst>
                  <a:ext uri="{FF2B5EF4-FFF2-40B4-BE49-F238E27FC236}">
                    <a16:creationId xmlns:a16="http://schemas.microsoft.com/office/drawing/2014/main" id="{56EA2D60-A565-A9D2-5366-FFEBF7B3D7A4}"/>
                  </a:ext>
                </a:extLst>
              </p:cNvPr>
              <p:cNvSpPr txBox="1">
                <a:spLocks noRot="1" noChangeAspect="1" noMove="1" noResize="1" noEditPoints="1" noAdjustHandles="1" noChangeArrowheads="1" noChangeShapeType="1" noTextEdit="1"/>
              </p:cNvSpPr>
              <p:nvPr/>
            </p:nvSpPr>
            <p:spPr>
              <a:xfrm>
                <a:off x="7447000" y="1987011"/>
                <a:ext cx="1013611" cy="215444"/>
              </a:xfrm>
              <a:prstGeom prst="rect">
                <a:avLst/>
              </a:prstGeom>
              <a:blipFill>
                <a:blip r:embed="rId11"/>
                <a:stretch>
                  <a:fillRect l="-4819" r="-3012" b="-31429"/>
                </a:stretch>
              </a:blipFill>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EF9EB950-6221-DC39-AAA2-B21F46315684}"/>
              </a:ext>
            </a:extLst>
          </p:cNvPr>
          <p:cNvCxnSpPr>
            <a:cxnSpLocks/>
          </p:cNvCxnSpPr>
          <p:nvPr/>
        </p:nvCxnSpPr>
        <p:spPr>
          <a:xfrm flipH="1" flipV="1">
            <a:off x="8050661" y="2302191"/>
            <a:ext cx="1119237" cy="1964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A diagram of a heat map&#10;&#10;Description automatically generated with medium confidence">
            <a:extLst>
              <a:ext uri="{FF2B5EF4-FFF2-40B4-BE49-F238E27FC236}">
                <a16:creationId xmlns:a16="http://schemas.microsoft.com/office/drawing/2014/main" id="{27E5E097-799E-62FB-8D5D-714A87C905FA}"/>
              </a:ext>
            </a:extLst>
          </p:cNvPr>
          <p:cNvPicPr>
            <a:picLocks noChangeAspect="1"/>
          </p:cNvPicPr>
          <p:nvPr/>
        </p:nvPicPr>
        <p:blipFill>
          <a:blip r:embed="rId12"/>
          <a:stretch>
            <a:fillRect/>
          </a:stretch>
        </p:blipFill>
        <p:spPr>
          <a:xfrm>
            <a:off x="3033505" y="1522392"/>
            <a:ext cx="2176489" cy="469071"/>
          </a:xfrm>
          <a:prstGeom prst="rect">
            <a:avLst/>
          </a:prstGeom>
        </p:spPr>
      </p:pic>
      <p:pic>
        <p:nvPicPr>
          <p:cNvPr id="26" name="Picture 25" descr="A diagram of a heat map&#10;&#10;Description automatically generated with medium confidence">
            <a:extLst>
              <a:ext uri="{FF2B5EF4-FFF2-40B4-BE49-F238E27FC236}">
                <a16:creationId xmlns:a16="http://schemas.microsoft.com/office/drawing/2014/main" id="{69400A27-4BE3-187B-3465-133E55233040}"/>
              </a:ext>
            </a:extLst>
          </p:cNvPr>
          <p:cNvPicPr>
            <a:picLocks noChangeAspect="1"/>
          </p:cNvPicPr>
          <p:nvPr/>
        </p:nvPicPr>
        <p:blipFill>
          <a:blip r:embed="rId13"/>
          <a:stretch>
            <a:fillRect/>
          </a:stretch>
        </p:blipFill>
        <p:spPr>
          <a:xfrm>
            <a:off x="3927892" y="2403894"/>
            <a:ext cx="2095994" cy="457200"/>
          </a:xfrm>
          <a:prstGeom prst="rect">
            <a:avLst/>
          </a:prstGeom>
        </p:spPr>
      </p:pic>
      <p:pic>
        <p:nvPicPr>
          <p:cNvPr id="27" name="Picture 26" descr="A diagram of a number of objects&#10;&#10;Description automatically generated with medium confidence">
            <a:extLst>
              <a:ext uri="{FF2B5EF4-FFF2-40B4-BE49-F238E27FC236}">
                <a16:creationId xmlns:a16="http://schemas.microsoft.com/office/drawing/2014/main" id="{ECFCC52D-7363-A884-39C6-928337A63AED}"/>
              </a:ext>
            </a:extLst>
          </p:cNvPr>
          <p:cNvPicPr>
            <a:picLocks noChangeAspect="1"/>
          </p:cNvPicPr>
          <p:nvPr/>
        </p:nvPicPr>
        <p:blipFill>
          <a:blip r:embed="rId14"/>
          <a:stretch>
            <a:fillRect/>
          </a:stretch>
        </p:blipFill>
        <p:spPr>
          <a:xfrm>
            <a:off x="5258730" y="1526223"/>
            <a:ext cx="2061234" cy="472222"/>
          </a:xfrm>
          <a:prstGeom prst="rect">
            <a:avLst/>
          </a:prstGeom>
        </p:spPr>
      </p:pic>
      <p:pic>
        <p:nvPicPr>
          <p:cNvPr id="28" name="Picture 27" descr="A rainbow colored circles&#10;&#10;Description automatically generated with medium confidence">
            <a:extLst>
              <a:ext uri="{FF2B5EF4-FFF2-40B4-BE49-F238E27FC236}">
                <a16:creationId xmlns:a16="http://schemas.microsoft.com/office/drawing/2014/main" id="{143C640D-8AE7-9F9A-CFA1-7AA71C0091DB}"/>
              </a:ext>
            </a:extLst>
          </p:cNvPr>
          <p:cNvPicPr>
            <a:picLocks noChangeAspect="1"/>
          </p:cNvPicPr>
          <p:nvPr/>
        </p:nvPicPr>
        <p:blipFill>
          <a:blip r:embed="rId15"/>
          <a:stretch>
            <a:fillRect/>
          </a:stretch>
        </p:blipFill>
        <p:spPr>
          <a:xfrm>
            <a:off x="7374075" y="1565611"/>
            <a:ext cx="1934890" cy="429372"/>
          </a:xfrm>
          <a:prstGeom prst="rect">
            <a:avLst/>
          </a:prstGeom>
        </p:spPr>
      </p:pic>
      <p:pic>
        <p:nvPicPr>
          <p:cNvPr id="29" name="Picture 28" descr="A rainbow colored object with black outline&#10;&#10;Description automatically generated">
            <a:extLst>
              <a:ext uri="{FF2B5EF4-FFF2-40B4-BE49-F238E27FC236}">
                <a16:creationId xmlns:a16="http://schemas.microsoft.com/office/drawing/2014/main" id="{10FAF1E5-3401-71E2-FA3F-3178ADBFA26C}"/>
              </a:ext>
            </a:extLst>
          </p:cNvPr>
          <p:cNvPicPr>
            <a:picLocks noChangeAspect="1"/>
          </p:cNvPicPr>
          <p:nvPr/>
        </p:nvPicPr>
        <p:blipFill>
          <a:blip r:embed="rId16"/>
          <a:stretch>
            <a:fillRect/>
          </a:stretch>
        </p:blipFill>
        <p:spPr>
          <a:xfrm>
            <a:off x="8329041" y="2162260"/>
            <a:ext cx="1974374" cy="429372"/>
          </a:xfrm>
          <a:prstGeom prst="rect">
            <a:avLst/>
          </a:prstGeom>
        </p:spPr>
      </p:pic>
      <p:pic>
        <p:nvPicPr>
          <p:cNvPr id="30" name="Picture 29" descr="A diagram of a heat wave&#10;&#10;Description automatically generated with medium confidence">
            <a:extLst>
              <a:ext uri="{FF2B5EF4-FFF2-40B4-BE49-F238E27FC236}">
                <a16:creationId xmlns:a16="http://schemas.microsoft.com/office/drawing/2014/main" id="{E528E500-AE82-6CF6-142D-85E0AC51FEA9}"/>
              </a:ext>
            </a:extLst>
          </p:cNvPr>
          <p:cNvPicPr>
            <a:picLocks noChangeAspect="1"/>
          </p:cNvPicPr>
          <p:nvPr/>
        </p:nvPicPr>
        <p:blipFill>
          <a:blip r:embed="rId17"/>
          <a:stretch>
            <a:fillRect/>
          </a:stretch>
        </p:blipFill>
        <p:spPr>
          <a:xfrm>
            <a:off x="9406437" y="1557688"/>
            <a:ext cx="1974374" cy="429323"/>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0685783-BC71-AC17-0C83-2A676AF50FA1}"/>
                  </a:ext>
                </a:extLst>
              </p:cNvPr>
              <p:cNvSpPr txBox="1"/>
              <p:nvPr/>
            </p:nvSpPr>
            <p:spPr>
              <a:xfrm>
                <a:off x="3528399" y="6014561"/>
                <a:ext cx="5521896" cy="738664"/>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r>
                      <a:rPr lang="en-GB" sz="1400" i="1" dirty="0" smtClean="0">
                        <a:latin typeface="Cambria Math" panose="02040503050406030204" pitchFamily="18" charset="0"/>
                      </a:rPr>
                      <m:t>1/</m:t>
                    </m:r>
                    <m:sSub>
                      <m:sSubPr>
                        <m:ctrlPr>
                          <a:rPr lang="en-US" sz="1400" b="0" i="1" dirty="0" smtClean="0">
                            <a:latin typeface="Cambria Math" panose="02040503050406030204" pitchFamily="18" charset="0"/>
                          </a:rPr>
                        </m:ctrlPr>
                      </m:sSubPr>
                      <m:e>
                        <m:r>
                          <a:rPr lang="en-GB" sz="1400" i="1" dirty="0" err="1" smtClean="0">
                            <a:latin typeface="Cambria Math" panose="02040503050406030204" pitchFamily="18" charset="0"/>
                          </a:rPr>
                          <m:t>𝑄</m:t>
                        </m:r>
                      </m:e>
                      <m:sub>
                        <m:r>
                          <m:rPr>
                            <m:sty m:val="p"/>
                          </m:rPr>
                          <a:rPr lang="en-GB" sz="1400" i="0" dirty="0" err="1" smtClean="0">
                            <a:latin typeface="Cambria Math" panose="02040503050406030204" pitchFamily="18" charset="0"/>
                          </a:rPr>
                          <m:t>tot</m:t>
                        </m:r>
                      </m:sub>
                    </m:sSub>
                    <m:r>
                      <a:rPr lang="en-GB" sz="1400" i="1" dirty="0" smtClean="0">
                        <a:latin typeface="Cambria Math" panose="02040503050406030204" pitchFamily="18" charset="0"/>
                      </a:rPr>
                      <m:t>=1/</m:t>
                    </m:r>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ext</m:t>
                        </m:r>
                      </m:sub>
                    </m:sSub>
                    <m:r>
                      <a:rPr lang="en-GB" sz="1400" i="1" dirty="0" smtClean="0">
                        <a:latin typeface="Cambria Math" panose="02040503050406030204" pitchFamily="18" charset="0"/>
                      </a:rPr>
                      <m:t>+1/</m:t>
                    </m:r>
                    <m:sSub>
                      <m:sSubPr>
                        <m:ctrlPr>
                          <a:rPr lang="en-US" sz="1400" b="0" i="1" dirty="0" smtClean="0">
                            <a:latin typeface="Cambria Math" panose="02040503050406030204" pitchFamily="18" charset="0"/>
                          </a:rPr>
                        </m:ctrlPr>
                      </m:sSubPr>
                      <m:e>
                        <m:r>
                          <a:rPr lang="en-GB" sz="1400" i="1" dirty="0" err="1" smtClean="0">
                            <a:latin typeface="Cambria Math" panose="02040503050406030204" pitchFamily="18" charset="0"/>
                          </a:rPr>
                          <m:t>𝑄</m:t>
                        </m:r>
                      </m:e>
                      <m:sub>
                        <m:r>
                          <m:rPr>
                            <m:sty m:val="p"/>
                          </m:rPr>
                          <a:rPr lang="en-GB" sz="1400" i="0" dirty="0" err="1" smtClean="0">
                            <a:latin typeface="Cambria Math" panose="02040503050406030204" pitchFamily="18" charset="0"/>
                          </a:rPr>
                          <m:t>rad</m:t>
                        </m:r>
                      </m:sub>
                    </m:sSub>
                    <m:r>
                      <a:rPr lang="en-GB" sz="1400" i="1" dirty="0" smtClean="0">
                        <a:latin typeface="Cambria Math" panose="02040503050406030204" pitchFamily="18" charset="0"/>
                      </a:rPr>
                      <m:t> </m:t>
                    </m:r>
                  </m:oMath>
                </a14:m>
                <a:endParaRPr lang="en-GB" sz="1400" dirty="0"/>
              </a:p>
              <a:p>
                <a:pPr marL="285750" indent="-285750">
                  <a:buFont typeface="Arial" panose="020B0604020202020204" pitchFamily="34" charset="0"/>
                  <a:buChar char="•"/>
                </a:pPr>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ext</m:t>
                        </m:r>
                      </m:sub>
                    </m:sSub>
                  </m:oMath>
                </a14:m>
                <a:r>
                  <a:rPr lang="en-GB" sz="1400" dirty="0"/>
                  <a:t> corresponds to the power propagating through HOM couplers </a:t>
                </a:r>
              </a:p>
              <a:p>
                <a:pPr marL="285750" indent="-285750">
                  <a:buFont typeface="Arial" panose="020B0604020202020204" pitchFamily="34" charset="0"/>
                  <a:buChar char="•"/>
                </a:pPr>
                <a14:m>
                  <m:oMath xmlns:m="http://schemas.openxmlformats.org/officeDocument/2006/math">
                    <m:sSub>
                      <m:sSubPr>
                        <m:ctrlPr>
                          <a:rPr lang="en-US" sz="1400" b="0" i="1" dirty="0" smtClean="0">
                            <a:latin typeface="Cambria Math" panose="02040503050406030204" pitchFamily="18" charset="0"/>
                          </a:rPr>
                        </m:ctrlPr>
                      </m:sSubPr>
                      <m:e>
                        <m:r>
                          <a:rPr lang="en-GB" sz="1400" i="1" dirty="0" smtClean="0">
                            <a:latin typeface="Cambria Math" panose="02040503050406030204" pitchFamily="18" charset="0"/>
                          </a:rPr>
                          <m:t>𝑄</m:t>
                        </m:r>
                      </m:e>
                      <m:sub>
                        <m:r>
                          <m:rPr>
                            <m:sty m:val="p"/>
                          </m:rPr>
                          <a:rPr lang="en-GB" sz="1400" i="0" dirty="0" smtClean="0">
                            <a:latin typeface="Cambria Math" panose="02040503050406030204" pitchFamily="18" charset="0"/>
                          </a:rPr>
                          <m:t>rad</m:t>
                        </m:r>
                      </m:sub>
                    </m:sSub>
                  </m:oMath>
                </a14:m>
                <a:r>
                  <a:rPr lang="en-GB" sz="1400" dirty="0"/>
                  <a:t> correspond to radiated power through beam pipes</a:t>
                </a:r>
              </a:p>
            </p:txBody>
          </p:sp>
        </mc:Choice>
        <mc:Fallback xmlns="">
          <p:sp>
            <p:nvSpPr>
              <p:cNvPr id="45" name="TextBox 44">
                <a:extLst>
                  <a:ext uri="{FF2B5EF4-FFF2-40B4-BE49-F238E27FC236}">
                    <a16:creationId xmlns:a16="http://schemas.microsoft.com/office/drawing/2014/main" id="{90685783-BC71-AC17-0C83-2A676AF50FA1}"/>
                  </a:ext>
                </a:extLst>
              </p:cNvPr>
              <p:cNvSpPr txBox="1">
                <a:spLocks noRot="1" noChangeAspect="1" noMove="1" noResize="1" noEditPoints="1" noAdjustHandles="1" noChangeArrowheads="1" noChangeShapeType="1" noTextEdit="1"/>
              </p:cNvSpPr>
              <p:nvPr/>
            </p:nvSpPr>
            <p:spPr>
              <a:xfrm>
                <a:off x="3528399" y="6014561"/>
                <a:ext cx="5521896" cy="738664"/>
              </a:xfrm>
              <a:prstGeom prst="rect">
                <a:avLst/>
              </a:prstGeom>
              <a:blipFill>
                <a:blip r:embed="rId18"/>
                <a:stretch>
                  <a:fillRect l="-221" b="-7438"/>
                </a:stretch>
              </a:blipFill>
            </p:spPr>
            <p:txBody>
              <a:bodyPr/>
              <a:lstStyle/>
              <a:p>
                <a:r>
                  <a:rPr lang="en-GB">
                    <a:noFill/>
                  </a:rPr>
                  <a:t> </a:t>
                </a:r>
              </a:p>
            </p:txBody>
          </p:sp>
        </mc:Fallback>
      </mc:AlternateContent>
      <p:sp>
        <p:nvSpPr>
          <p:cNvPr id="48" name="TextBox 47">
            <a:extLst>
              <a:ext uri="{FF2B5EF4-FFF2-40B4-BE49-F238E27FC236}">
                <a16:creationId xmlns:a16="http://schemas.microsoft.com/office/drawing/2014/main" id="{56B11FD7-3D9F-899F-7F15-59100B6D6C07}"/>
              </a:ext>
            </a:extLst>
          </p:cNvPr>
          <p:cNvSpPr txBox="1"/>
          <p:nvPr/>
        </p:nvSpPr>
        <p:spPr>
          <a:xfrm>
            <a:off x="150012" y="2837372"/>
            <a:ext cx="3016599" cy="3693319"/>
          </a:xfrm>
          <a:prstGeom prst="rect">
            <a:avLst/>
          </a:prstGeom>
          <a:noFill/>
        </p:spPr>
        <p:txBody>
          <a:bodyPr wrap="square" rtlCol="0">
            <a:spAutoFit/>
          </a:bodyPr>
          <a:lstStyle/>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Some dangerous HOMs above BP cutoff weakly couple to HOM couplers </a:t>
            </a:r>
            <a:r>
              <a:rPr lang="en-GB" dirty="0">
                <a:sym typeface="Wingdings" panose="05000000000000000000" pitchFamily="2" charset="2"/>
              </a:rPr>
              <a:t> their Q-</a:t>
            </a:r>
            <a:r>
              <a:rPr lang="en-GB" dirty="0"/>
              <a:t>factor dominated by power propagating out through BPs</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It's not enough to examine the HOMs of a single cavity </a:t>
            </a:r>
            <a:r>
              <a:rPr lang="en-GB" dirty="0">
                <a:sym typeface="Wingdings" panose="05000000000000000000" pitchFamily="2" charset="2"/>
              </a:rPr>
              <a:t> the</a:t>
            </a:r>
            <a:r>
              <a:rPr lang="en-GB" dirty="0"/>
              <a:t> impedance in a cavity string must be considered</a:t>
            </a:r>
          </a:p>
        </p:txBody>
      </p:sp>
    </p:spTree>
    <p:extLst>
      <p:ext uri="{BB962C8B-B14F-4D97-AF65-F5344CB8AC3E}">
        <p14:creationId xmlns:p14="http://schemas.microsoft.com/office/powerpoint/2010/main" val="377194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09867"/>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Basic Parameters</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874209E5-F6B1-7DA5-1F60-438E631EAA6A}"/>
                  </a:ext>
                </a:extLst>
              </p:cNvPr>
              <p:cNvGraphicFramePr>
                <a:graphicFrameLocks noGrp="1"/>
              </p:cNvGraphicFramePr>
              <p:nvPr>
                <p:extLst>
                  <p:ext uri="{D42A27DB-BD31-4B8C-83A1-F6EECF244321}">
                    <p14:modId xmlns:p14="http://schemas.microsoft.com/office/powerpoint/2010/main" val="1897248578"/>
                  </p:ext>
                </p:extLst>
              </p:nvPr>
            </p:nvGraphicFramePr>
            <p:xfrm>
              <a:off x="891681" y="1370274"/>
              <a:ext cx="10440604" cy="4310489"/>
            </p:xfrm>
            <a:graphic>
              <a:graphicData uri="http://schemas.openxmlformats.org/drawingml/2006/table">
                <a:tbl>
                  <a:tblPr firstRow="1" bandRow="1">
                    <a:tableStyleId>{5C22544A-7EE6-4342-B048-85BDC9FD1C3A}</a:tableStyleId>
                  </a:tblPr>
                  <a:tblGrid>
                    <a:gridCol w="3057637">
                      <a:extLst>
                        <a:ext uri="{9D8B030D-6E8A-4147-A177-3AD203B41FA5}">
                          <a16:colId xmlns:a16="http://schemas.microsoft.com/office/drawing/2014/main" val="2118685947"/>
                        </a:ext>
                      </a:extLst>
                    </a:gridCol>
                    <a:gridCol w="1406569">
                      <a:extLst>
                        <a:ext uri="{9D8B030D-6E8A-4147-A177-3AD203B41FA5}">
                          <a16:colId xmlns:a16="http://schemas.microsoft.com/office/drawing/2014/main" val="2031301283"/>
                        </a:ext>
                      </a:extLst>
                    </a:gridCol>
                    <a:gridCol w="1406569">
                      <a:extLst>
                        <a:ext uri="{9D8B030D-6E8A-4147-A177-3AD203B41FA5}">
                          <a16:colId xmlns:a16="http://schemas.microsoft.com/office/drawing/2014/main" val="3307607240"/>
                        </a:ext>
                      </a:extLst>
                    </a:gridCol>
                    <a:gridCol w="1523210">
                      <a:extLst>
                        <a:ext uri="{9D8B030D-6E8A-4147-A177-3AD203B41FA5}">
                          <a16:colId xmlns:a16="http://schemas.microsoft.com/office/drawing/2014/main" val="1954193516"/>
                        </a:ext>
                      </a:extLst>
                    </a:gridCol>
                    <a:gridCol w="1523011">
                      <a:extLst>
                        <a:ext uri="{9D8B030D-6E8A-4147-A177-3AD203B41FA5}">
                          <a16:colId xmlns:a16="http://schemas.microsoft.com/office/drawing/2014/main" val="1526563862"/>
                        </a:ext>
                      </a:extLst>
                    </a:gridCol>
                    <a:gridCol w="1523608">
                      <a:extLst>
                        <a:ext uri="{9D8B030D-6E8A-4147-A177-3AD203B41FA5}">
                          <a16:colId xmlns:a16="http://schemas.microsoft.com/office/drawing/2014/main" val="327761965"/>
                        </a:ext>
                      </a:extLst>
                    </a:gridCol>
                  </a:tblGrid>
                  <a:tr h="428393">
                    <a:tc>
                      <a:txBody>
                        <a:bodyPr/>
                        <a:lstStyle/>
                        <a:p>
                          <a:pPr algn="ctr"/>
                          <a:endParaRPr lang="en-GB" sz="2000" dirty="0"/>
                        </a:p>
                      </a:txBody>
                      <a:tcPr anchor="ctr"/>
                    </a:tc>
                    <a:tc>
                      <a:txBody>
                        <a:bodyPr/>
                        <a:lstStyle/>
                        <a:p>
                          <a:pPr algn="ctr"/>
                          <a:r>
                            <a:rPr lang="en-US" sz="2000" dirty="0"/>
                            <a:t>HL-LHC</a:t>
                          </a:r>
                          <a:endParaRPr lang="en-GB" sz="2000" dirty="0"/>
                        </a:p>
                      </a:txBody>
                      <a:tcPr anchor="ctr"/>
                    </a:tc>
                    <a:tc>
                      <a:txBody>
                        <a:bodyPr/>
                        <a:lstStyle/>
                        <a:p>
                          <a:pPr algn="ctr"/>
                          <a:r>
                            <a:rPr lang="en-US" sz="2000" dirty="0"/>
                            <a:t>Z</a:t>
                          </a:r>
                          <a:endParaRPr lang="en-GB" sz="2000" dirty="0"/>
                        </a:p>
                      </a:txBody>
                      <a:tcPr anchor="ctr"/>
                    </a:tc>
                    <a:tc>
                      <a:txBody>
                        <a:bodyPr/>
                        <a:lstStyle/>
                        <a:p>
                          <a:pPr algn="ctr"/>
                          <a:r>
                            <a:rPr lang="en-US" sz="2000" dirty="0"/>
                            <a:t>W</a:t>
                          </a:r>
                          <a:endParaRPr lang="en-GB" sz="2000" dirty="0"/>
                        </a:p>
                      </a:txBody>
                      <a:tcPr anchor="ctr"/>
                    </a:tc>
                    <a:tc>
                      <a:txBody>
                        <a:bodyPr/>
                        <a:lstStyle/>
                        <a:p>
                          <a:pPr algn="ctr"/>
                          <a:r>
                            <a:rPr lang="en-US" sz="2000" dirty="0"/>
                            <a:t>H</a:t>
                          </a:r>
                          <a:endParaRPr lang="en-GB"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𝒕</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𝒕</m:t>
                                    </m:r>
                                  </m:e>
                                </m:acc>
                              </m:oMath>
                            </m:oMathPara>
                          </a14:m>
                          <a:endParaRPr lang="en-GB" sz="2000" dirty="0"/>
                        </a:p>
                      </a:txBody>
                      <a:tcPr anchor="ctr"/>
                    </a:tc>
                    <a:extLst>
                      <a:ext uri="{0D108BD9-81ED-4DB2-BD59-A6C34878D82A}">
                        <a16:rowId xmlns:a16="http://schemas.microsoft.com/office/drawing/2014/main" val="3873867152"/>
                      </a:ext>
                    </a:extLst>
                  </a:tr>
                  <a:tr h="647016">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2882020462"/>
                      </a:ext>
                    </a:extLst>
                  </a:tr>
                  <a:tr h="647016">
                    <a:tc>
                      <a:txBody>
                        <a:bodyPr/>
                        <a:lstStyle/>
                        <a:p>
                          <a:pPr algn="ctr"/>
                          <a:r>
                            <a:rPr lang="en-US" sz="2000" dirty="0"/>
                            <a:t>Energy [GeV]</a:t>
                          </a:r>
                          <a:endParaRPr lang="en-GB" sz="2000" dirty="0"/>
                        </a:p>
                      </a:txBody>
                      <a:tcPr anchor="ctr"/>
                    </a:tc>
                    <a:tc>
                      <a:txBody>
                        <a:bodyPr/>
                        <a:lstStyle/>
                        <a:p>
                          <a:pPr algn="ctr"/>
                          <a:r>
                            <a:rPr lang="en-US" sz="2000" dirty="0"/>
                            <a:t>7000</a:t>
                          </a:r>
                          <a:endParaRPr lang="en-GB" sz="2000" dirty="0"/>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45.6</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80</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120</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182.5</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3226027886"/>
                      </a:ext>
                    </a:extLst>
                  </a:tr>
                  <a:tr h="647016">
                    <a:tc>
                      <a:txBody>
                        <a:bodyPr/>
                        <a:lstStyle/>
                        <a:p>
                          <a:pPr algn="ctr"/>
                          <a:r>
                            <a:rPr lang="en-US" sz="2000" dirty="0"/>
                            <a:t>Beam</a:t>
                          </a:r>
                          <a:r>
                            <a:rPr lang="en-US" sz="2000" baseline="0" dirty="0"/>
                            <a:t> current </a:t>
                          </a:r>
                          <a:r>
                            <a:rPr lang="en-US" sz="2000" b="0" baseline="0" dirty="0"/>
                            <a:t>[mA]</a:t>
                          </a:r>
                        </a:p>
                      </a:txBody>
                      <a:tcPr anchor="ctr"/>
                    </a:tc>
                    <a:tc>
                      <a:txBody>
                        <a:bodyPr/>
                        <a:lstStyle/>
                        <a:p>
                          <a:pPr algn="ctr"/>
                          <a:r>
                            <a:rPr lang="en-US" sz="2000" kern="1200" dirty="0">
                              <a:solidFill>
                                <a:schemeClr val="dk1"/>
                              </a:solidFill>
                              <a:latin typeface="+mn-lt"/>
                              <a:ea typeface="+mn-ea"/>
                              <a:cs typeface="+mn-cs"/>
                            </a:rPr>
                            <a:t>1100</a:t>
                          </a:r>
                          <a:endParaRPr lang="en-GB" sz="20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1279 </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137</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26.7</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4.9</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3761872812"/>
                      </a:ext>
                    </a:extLst>
                  </a:tr>
                  <a:tr h="647016">
                    <a:tc>
                      <a:txBody>
                        <a:bodyPr/>
                        <a:lstStyle/>
                        <a:p>
                          <a:pPr algn="ctr"/>
                          <a:r>
                            <a:rPr lang="en-US" sz="2000" b="0" dirty="0"/>
                            <a:t>RF Voltage [MV]</a:t>
                          </a:r>
                          <a:endParaRPr lang="en-US" sz="2000" b="0" baseline="0" dirty="0"/>
                        </a:p>
                      </a:txBody>
                      <a:tcPr anchor="ctr"/>
                    </a:tc>
                    <a:tc>
                      <a:txBody>
                        <a:bodyPr/>
                        <a:lstStyle/>
                        <a:p>
                          <a:pPr algn="ctr"/>
                          <a:r>
                            <a:rPr lang="en-US" sz="2000" b="0" kern="1200" dirty="0">
                              <a:solidFill>
                                <a:schemeClr val="dk1"/>
                              </a:solidFill>
                              <a:latin typeface="+mn-lt"/>
                              <a:ea typeface="+mn-ea"/>
                              <a:cs typeface="+mn-cs"/>
                            </a:rPr>
                            <a:t>12-16</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79 </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1000</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2080</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2100/9380</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131661634"/>
                      </a:ext>
                    </a:extLst>
                  </a:tr>
                  <a:tr h="647016">
                    <a:tc>
                      <a:txBody>
                        <a:bodyPr/>
                        <a:lstStyle/>
                        <a:p>
                          <a:pPr algn="ctr"/>
                          <a:r>
                            <a:rPr lang="en-US" sz="2000" b="0" baseline="0" dirty="0"/>
                            <a:t># Cavities</a:t>
                          </a:r>
                        </a:p>
                      </a:txBody>
                      <a:tcPr anchor="ctr"/>
                    </a:tc>
                    <a:tc>
                      <a:txBody>
                        <a:bodyPr/>
                        <a:lstStyle/>
                        <a:p>
                          <a:pPr algn="ctr"/>
                          <a:r>
                            <a:rPr lang="en-GB" sz="2000" b="0" kern="1200" dirty="0">
                              <a:solidFill>
                                <a:schemeClr val="dk1"/>
                              </a:solidFill>
                              <a:latin typeface="+mn-lt"/>
                              <a:ea typeface="+mn-ea"/>
                              <a:cs typeface="+mn-cs"/>
                            </a:rPr>
                            <a:t>16</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112</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264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264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264/448</a:t>
                          </a:r>
                        </a:p>
                      </a:txBody>
                      <a:tcPr anchor="ctr"/>
                    </a:tc>
                    <a:extLst>
                      <a:ext uri="{0D108BD9-81ED-4DB2-BD59-A6C34878D82A}">
                        <a16:rowId xmlns:a16="http://schemas.microsoft.com/office/drawing/2014/main" val="3498104462"/>
                      </a:ext>
                    </a:extLst>
                  </a:tr>
                  <a:tr h="647016">
                    <a:tc>
                      <a:txBody>
                        <a:bodyPr/>
                        <a:lstStyle/>
                        <a:p>
                          <a:pPr algn="ctr"/>
                          <a:r>
                            <a:rPr lang="en-US" sz="2000" b="0" baseline="0" dirty="0"/>
                            <a:t>RF Power [kW]</a:t>
                          </a:r>
                        </a:p>
                      </a:txBody>
                      <a:tcPr anchor="ctr"/>
                    </a:tc>
                    <a:tc>
                      <a:txBody>
                        <a:bodyPr/>
                        <a:lstStyle/>
                        <a:p>
                          <a:pPr algn="ctr"/>
                          <a:r>
                            <a:rPr lang="en-GB" sz="2000" b="0" kern="1200" dirty="0">
                              <a:solidFill>
                                <a:schemeClr val="dk1"/>
                              </a:solidFill>
                              <a:latin typeface="+mn-lt"/>
                              <a:ea typeface="+mn-ea"/>
                              <a:cs typeface="+mn-cs"/>
                            </a:rPr>
                            <a:t>300</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900</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388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382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75/177</a:t>
                          </a:r>
                        </a:p>
                      </a:txBody>
                      <a:tcPr anchor="ctr"/>
                    </a:tc>
                    <a:extLst>
                      <a:ext uri="{0D108BD9-81ED-4DB2-BD59-A6C34878D82A}">
                        <a16:rowId xmlns:a16="http://schemas.microsoft.com/office/drawing/2014/main" val="263122045"/>
                      </a:ext>
                    </a:extLst>
                  </a:tr>
                </a:tbl>
              </a:graphicData>
            </a:graphic>
          </p:graphicFrame>
        </mc:Choice>
        <mc:Fallback xmlns="">
          <p:graphicFrame>
            <p:nvGraphicFramePr>
              <p:cNvPr id="6" name="Table 5">
                <a:extLst>
                  <a:ext uri="{FF2B5EF4-FFF2-40B4-BE49-F238E27FC236}">
                    <a16:creationId xmlns:a16="http://schemas.microsoft.com/office/drawing/2014/main" id="{874209E5-F6B1-7DA5-1F60-438E631EAA6A}"/>
                  </a:ext>
                </a:extLst>
              </p:cNvPr>
              <p:cNvGraphicFramePr>
                <a:graphicFrameLocks noGrp="1"/>
              </p:cNvGraphicFramePr>
              <p:nvPr>
                <p:extLst>
                  <p:ext uri="{D42A27DB-BD31-4B8C-83A1-F6EECF244321}">
                    <p14:modId xmlns:p14="http://schemas.microsoft.com/office/powerpoint/2010/main" val="1897248578"/>
                  </p:ext>
                </p:extLst>
              </p:nvPr>
            </p:nvGraphicFramePr>
            <p:xfrm>
              <a:off x="891681" y="1370274"/>
              <a:ext cx="10440604" cy="4310489"/>
            </p:xfrm>
            <a:graphic>
              <a:graphicData uri="http://schemas.openxmlformats.org/drawingml/2006/table">
                <a:tbl>
                  <a:tblPr firstRow="1" bandRow="1">
                    <a:tableStyleId>{5C22544A-7EE6-4342-B048-85BDC9FD1C3A}</a:tableStyleId>
                  </a:tblPr>
                  <a:tblGrid>
                    <a:gridCol w="3057637">
                      <a:extLst>
                        <a:ext uri="{9D8B030D-6E8A-4147-A177-3AD203B41FA5}">
                          <a16:colId xmlns:a16="http://schemas.microsoft.com/office/drawing/2014/main" val="2118685947"/>
                        </a:ext>
                      </a:extLst>
                    </a:gridCol>
                    <a:gridCol w="1406569">
                      <a:extLst>
                        <a:ext uri="{9D8B030D-6E8A-4147-A177-3AD203B41FA5}">
                          <a16:colId xmlns:a16="http://schemas.microsoft.com/office/drawing/2014/main" val="2031301283"/>
                        </a:ext>
                      </a:extLst>
                    </a:gridCol>
                    <a:gridCol w="1406569">
                      <a:extLst>
                        <a:ext uri="{9D8B030D-6E8A-4147-A177-3AD203B41FA5}">
                          <a16:colId xmlns:a16="http://schemas.microsoft.com/office/drawing/2014/main" val="3307607240"/>
                        </a:ext>
                      </a:extLst>
                    </a:gridCol>
                    <a:gridCol w="1523210">
                      <a:extLst>
                        <a:ext uri="{9D8B030D-6E8A-4147-A177-3AD203B41FA5}">
                          <a16:colId xmlns:a16="http://schemas.microsoft.com/office/drawing/2014/main" val="1954193516"/>
                        </a:ext>
                      </a:extLst>
                    </a:gridCol>
                    <a:gridCol w="1523011">
                      <a:extLst>
                        <a:ext uri="{9D8B030D-6E8A-4147-A177-3AD203B41FA5}">
                          <a16:colId xmlns:a16="http://schemas.microsoft.com/office/drawing/2014/main" val="1526563862"/>
                        </a:ext>
                      </a:extLst>
                    </a:gridCol>
                    <a:gridCol w="1523608">
                      <a:extLst>
                        <a:ext uri="{9D8B030D-6E8A-4147-A177-3AD203B41FA5}">
                          <a16:colId xmlns:a16="http://schemas.microsoft.com/office/drawing/2014/main" val="327761965"/>
                        </a:ext>
                      </a:extLst>
                    </a:gridCol>
                  </a:tblGrid>
                  <a:tr h="428393">
                    <a:tc>
                      <a:txBody>
                        <a:bodyPr/>
                        <a:lstStyle/>
                        <a:p>
                          <a:pPr algn="ctr"/>
                          <a:endParaRPr lang="en-GB" sz="2000" dirty="0"/>
                        </a:p>
                      </a:txBody>
                      <a:tcPr anchor="ctr"/>
                    </a:tc>
                    <a:tc>
                      <a:txBody>
                        <a:bodyPr/>
                        <a:lstStyle/>
                        <a:p>
                          <a:pPr algn="ctr"/>
                          <a:r>
                            <a:rPr lang="en-US" sz="2000" dirty="0"/>
                            <a:t>HL-LHC</a:t>
                          </a:r>
                          <a:endParaRPr lang="en-GB" sz="2000" dirty="0"/>
                        </a:p>
                      </a:txBody>
                      <a:tcPr anchor="ctr"/>
                    </a:tc>
                    <a:tc>
                      <a:txBody>
                        <a:bodyPr/>
                        <a:lstStyle/>
                        <a:p>
                          <a:pPr algn="ctr"/>
                          <a:r>
                            <a:rPr lang="en-US" sz="2000" dirty="0"/>
                            <a:t>Z</a:t>
                          </a:r>
                          <a:endParaRPr lang="en-GB" sz="2000" dirty="0"/>
                        </a:p>
                      </a:txBody>
                      <a:tcPr anchor="ctr"/>
                    </a:tc>
                    <a:tc>
                      <a:txBody>
                        <a:bodyPr/>
                        <a:lstStyle/>
                        <a:p>
                          <a:pPr algn="ctr"/>
                          <a:r>
                            <a:rPr lang="en-US" sz="2000" dirty="0"/>
                            <a:t>W</a:t>
                          </a:r>
                          <a:endParaRPr lang="en-GB" sz="2000" dirty="0"/>
                        </a:p>
                      </a:txBody>
                      <a:tcPr anchor="ctr"/>
                    </a:tc>
                    <a:tc>
                      <a:txBody>
                        <a:bodyPr/>
                        <a:lstStyle/>
                        <a:p>
                          <a:pPr algn="ctr"/>
                          <a:r>
                            <a:rPr lang="en-US" sz="2000" dirty="0"/>
                            <a:t>H</a:t>
                          </a:r>
                          <a:endParaRPr lang="en-GB" sz="2000" dirty="0"/>
                        </a:p>
                      </a:txBody>
                      <a:tcPr anchor="ctr"/>
                    </a:tc>
                    <a:tc>
                      <a:txBody>
                        <a:bodyPr/>
                        <a:lstStyle/>
                        <a:p>
                          <a:endParaRPr lang="en-US"/>
                        </a:p>
                      </a:txBody>
                      <a:tcPr anchor="ctr">
                        <a:blipFill>
                          <a:blip r:embed="rId2"/>
                          <a:stretch>
                            <a:fillRect l="-585600" t="-2857" r="-2000" b="-914286"/>
                          </a:stretch>
                        </a:blipFill>
                      </a:tcPr>
                    </a:tc>
                    <a:extLst>
                      <a:ext uri="{0D108BD9-81ED-4DB2-BD59-A6C34878D82A}">
                        <a16:rowId xmlns:a16="http://schemas.microsoft.com/office/drawing/2014/main" val="3873867152"/>
                      </a:ext>
                    </a:extLst>
                  </a:tr>
                  <a:tr h="647016">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2882020462"/>
                      </a:ext>
                    </a:extLst>
                  </a:tr>
                  <a:tr h="647016">
                    <a:tc>
                      <a:txBody>
                        <a:bodyPr/>
                        <a:lstStyle/>
                        <a:p>
                          <a:pPr algn="ctr"/>
                          <a:r>
                            <a:rPr lang="en-US" sz="2000" dirty="0"/>
                            <a:t>Energy [GeV]</a:t>
                          </a:r>
                          <a:endParaRPr lang="en-GB" sz="2000" dirty="0"/>
                        </a:p>
                      </a:txBody>
                      <a:tcPr anchor="ctr"/>
                    </a:tc>
                    <a:tc>
                      <a:txBody>
                        <a:bodyPr/>
                        <a:lstStyle/>
                        <a:p>
                          <a:pPr algn="ctr"/>
                          <a:r>
                            <a:rPr lang="en-US" sz="2000" dirty="0"/>
                            <a:t>7000</a:t>
                          </a:r>
                          <a:endParaRPr lang="en-GB" sz="2000" dirty="0"/>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45.6</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80</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120</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182.5</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3226027886"/>
                      </a:ext>
                    </a:extLst>
                  </a:tr>
                  <a:tr h="647016">
                    <a:tc>
                      <a:txBody>
                        <a:bodyPr/>
                        <a:lstStyle/>
                        <a:p>
                          <a:pPr algn="ctr"/>
                          <a:r>
                            <a:rPr lang="en-US" sz="2000" dirty="0"/>
                            <a:t>Beam</a:t>
                          </a:r>
                          <a:r>
                            <a:rPr lang="en-US" sz="2000" baseline="0" dirty="0"/>
                            <a:t> current </a:t>
                          </a:r>
                          <a:r>
                            <a:rPr lang="en-US" sz="2000" b="0" baseline="0" dirty="0"/>
                            <a:t>[mA]</a:t>
                          </a:r>
                        </a:p>
                      </a:txBody>
                      <a:tcPr anchor="ctr"/>
                    </a:tc>
                    <a:tc>
                      <a:txBody>
                        <a:bodyPr/>
                        <a:lstStyle/>
                        <a:p>
                          <a:pPr algn="ctr"/>
                          <a:r>
                            <a:rPr lang="en-US" sz="2000" kern="1200" dirty="0">
                              <a:solidFill>
                                <a:schemeClr val="dk1"/>
                              </a:solidFill>
                              <a:latin typeface="+mn-lt"/>
                              <a:ea typeface="+mn-ea"/>
                              <a:cs typeface="+mn-cs"/>
                            </a:rPr>
                            <a:t>1100</a:t>
                          </a:r>
                          <a:endParaRPr lang="en-GB" sz="20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1279 </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137</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26.7</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4.9</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3761872812"/>
                      </a:ext>
                    </a:extLst>
                  </a:tr>
                  <a:tr h="647016">
                    <a:tc>
                      <a:txBody>
                        <a:bodyPr/>
                        <a:lstStyle/>
                        <a:p>
                          <a:pPr algn="ctr"/>
                          <a:r>
                            <a:rPr lang="en-US" sz="2000" b="0" dirty="0"/>
                            <a:t>RF Voltage [MV]</a:t>
                          </a:r>
                          <a:endParaRPr lang="en-US" sz="2000" b="0" baseline="0" dirty="0"/>
                        </a:p>
                      </a:txBody>
                      <a:tcPr anchor="ctr"/>
                    </a:tc>
                    <a:tc>
                      <a:txBody>
                        <a:bodyPr/>
                        <a:lstStyle/>
                        <a:p>
                          <a:pPr algn="ctr"/>
                          <a:r>
                            <a:rPr lang="en-US" sz="2000" b="0" kern="1200" dirty="0">
                              <a:solidFill>
                                <a:schemeClr val="dk1"/>
                              </a:solidFill>
                              <a:latin typeface="+mn-lt"/>
                              <a:ea typeface="+mn-ea"/>
                              <a:cs typeface="+mn-cs"/>
                            </a:rPr>
                            <a:t>12-16</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79 </a:t>
                          </a:r>
                          <a:endParaRPr lang="en-GB" sz="2000" b="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2000" b="0" kern="1200" dirty="0">
                              <a:solidFill>
                                <a:schemeClr val="dk1"/>
                              </a:solidFill>
                              <a:latin typeface="+mn-lt"/>
                              <a:ea typeface="+mn-ea"/>
                              <a:cs typeface="+mn-cs"/>
                            </a:rPr>
                            <a:t>1000</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2080</a:t>
                          </a:r>
                          <a:endParaRPr lang="en-GB" sz="20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2100/9380</a:t>
                          </a:r>
                          <a:endParaRPr lang="en-GB" sz="2000" b="0" kern="1200" dirty="0">
                            <a:solidFill>
                              <a:schemeClr val="dk1"/>
                            </a:solidFill>
                            <a:latin typeface="+mn-lt"/>
                            <a:ea typeface="+mn-ea"/>
                            <a:cs typeface="+mn-cs"/>
                          </a:endParaRPr>
                        </a:p>
                      </a:txBody>
                      <a:tcPr anchor="ctr"/>
                    </a:tc>
                    <a:extLst>
                      <a:ext uri="{0D108BD9-81ED-4DB2-BD59-A6C34878D82A}">
                        <a16:rowId xmlns:a16="http://schemas.microsoft.com/office/drawing/2014/main" val="131661634"/>
                      </a:ext>
                    </a:extLst>
                  </a:tr>
                  <a:tr h="647016">
                    <a:tc>
                      <a:txBody>
                        <a:bodyPr/>
                        <a:lstStyle/>
                        <a:p>
                          <a:pPr algn="ctr"/>
                          <a:r>
                            <a:rPr lang="en-US" sz="2000" b="0" baseline="0" dirty="0"/>
                            <a:t># Cavities</a:t>
                          </a:r>
                        </a:p>
                      </a:txBody>
                      <a:tcPr anchor="ctr"/>
                    </a:tc>
                    <a:tc>
                      <a:txBody>
                        <a:bodyPr/>
                        <a:lstStyle/>
                        <a:p>
                          <a:pPr algn="ctr"/>
                          <a:r>
                            <a:rPr lang="en-GB" sz="2000" b="0" kern="1200" dirty="0">
                              <a:solidFill>
                                <a:schemeClr val="dk1"/>
                              </a:solidFill>
                              <a:latin typeface="+mn-lt"/>
                              <a:ea typeface="+mn-ea"/>
                              <a:cs typeface="+mn-cs"/>
                            </a:rPr>
                            <a:t>16</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112</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264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264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264/448</a:t>
                          </a:r>
                        </a:p>
                      </a:txBody>
                      <a:tcPr anchor="ctr"/>
                    </a:tc>
                    <a:extLst>
                      <a:ext uri="{0D108BD9-81ED-4DB2-BD59-A6C34878D82A}">
                        <a16:rowId xmlns:a16="http://schemas.microsoft.com/office/drawing/2014/main" val="3498104462"/>
                      </a:ext>
                    </a:extLst>
                  </a:tr>
                  <a:tr h="647016">
                    <a:tc>
                      <a:txBody>
                        <a:bodyPr/>
                        <a:lstStyle/>
                        <a:p>
                          <a:pPr algn="ctr"/>
                          <a:r>
                            <a:rPr lang="en-US" sz="2000" b="0" baseline="0" dirty="0"/>
                            <a:t>RF Power [kW]</a:t>
                          </a:r>
                        </a:p>
                      </a:txBody>
                      <a:tcPr anchor="ctr"/>
                    </a:tc>
                    <a:tc>
                      <a:txBody>
                        <a:bodyPr/>
                        <a:lstStyle/>
                        <a:p>
                          <a:pPr algn="ctr"/>
                          <a:r>
                            <a:rPr lang="en-GB" sz="2000" b="0" kern="1200" dirty="0">
                              <a:solidFill>
                                <a:schemeClr val="dk1"/>
                              </a:solidFill>
                              <a:latin typeface="+mn-lt"/>
                              <a:ea typeface="+mn-ea"/>
                              <a:cs typeface="+mn-cs"/>
                            </a:rPr>
                            <a:t>300</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900</a:t>
                          </a:r>
                        </a:p>
                      </a:txBody>
                      <a:tcPr anchor="ctr"/>
                    </a:tc>
                    <a:tc>
                      <a:txBody>
                        <a:bodyPr/>
                        <a:lstStyle/>
                        <a:p>
                          <a:pPr marL="0" algn="ctr" defTabSz="914400" rtl="0" eaLnBrk="1" latinLnBrk="0" hangingPunct="1"/>
                          <a:r>
                            <a:rPr lang="en-GB" sz="2000" b="0" kern="1200" dirty="0">
                              <a:solidFill>
                                <a:schemeClr val="dk1"/>
                              </a:solidFill>
                              <a:latin typeface="+mn-lt"/>
                              <a:ea typeface="+mn-ea"/>
                              <a:cs typeface="+mn-cs"/>
                            </a:rPr>
                            <a:t>388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382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mn-lt"/>
                              <a:ea typeface="+mn-ea"/>
                              <a:cs typeface="+mn-cs"/>
                            </a:rPr>
                            <a:t>75/177</a:t>
                          </a:r>
                        </a:p>
                      </a:txBody>
                      <a:tcPr anchor="ctr"/>
                    </a:tc>
                    <a:extLst>
                      <a:ext uri="{0D108BD9-81ED-4DB2-BD59-A6C34878D82A}">
                        <a16:rowId xmlns:a16="http://schemas.microsoft.com/office/drawing/2014/main" val="263122045"/>
                      </a:ext>
                    </a:extLst>
                  </a:tr>
                </a:tbl>
              </a:graphicData>
            </a:graphic>
          </p:graphicFrame>
        </mc:Fallback>
      </mc:AlternateContent>
      <p:pic>
        <p:nvPicPr>
          <p:cNvPr id="8" name="Picture 7" descr="A picture containing design&#10;&#10;Description automatically generated with low confidence">
            <a:extLst>
              <a:ext uri="{FF2B5EF4-FFF2-40B4-BE49-F238E27FC236}">
                <a16:creationId xmlns:a16="http://schemas.microsoft.com/office/drawing/2014/main" id="{8332C79B-A244-FDDA-3FB8-C2A375BA3418}"/>
              </a:ext>
            </a:extLst>
          </p:cNvPr>
          <p:cNvPicPr>
            <a:picLocks noChangeAspect="1"/>
          </p:cNvPicPr>
          <p:nvPr/>
        </p:nvPicPr>
        <p:blipFill rotWithShape="1">
          <a:blip r:embed="rId3"/>
          <a:srcRect l="24719" r="24720"/>
          <a:stretch/>
        </p:blipFill>
        <p:spPr>
          <a:xfrm>
            <a:off x="4220163" y="1824236"/>
            <a:ext cx="783179" cy="578459"/>
          </a:xfrm>
          <a:prstGeom prst="rect">
            <a:avLst/>
          </a:prstGeom>
        </p:spPr>
      </p:pic>
      <p:pic>
        <p:nvPicPr>
          <p:cNvPr id="9" name="Picture 8" descr="A picture containing design&#10;&#10;Description automatically generated with low confidence">
            <a:extLst>
              <a:ext uri="{FF2B5EF4-FFF2-40B4-BE49-F238E27FC236}">
                <a16:creationId xmlns:a16="http://schemas.microsoft.com/office/drawing/2014/main" id="{1646D29F-C02B-6550-0A79-F3235554CA97}"/>
              </a:ext>
            </a:extLst>
          </p:cNvPr>
          <p:cNvPicPr>
            <a:picLocks noChangeAspect="1"/>
          </p:cNvPicPr>
          <p:nvPr/>
        </p:nvPicPr>
        <p:blipFill rotWithShape="1">
          <a:blip r:embed="rId3"/>
          <a:srcRect l="24719" r="24720"/>
          <a:stretch/>
        </p:blipFill>
        <p:spPr>
          <a:xfrm>
            <a:off x="5679935" y="1824236"/>
            <a:ext cx="761519" cy="562461"/>
          </a:xfrm>
          <a:prstGeom prst="rect">
            <a:avLst/>
          </a:prstGeom>
        </p:spPr>
      </p:pic>
      <p:pic>
        <p:nvPicPr>
          <p:cNvPr id="10" name="Picture 9" descr="Logo&#10;&#10;Description automatically generated">
            <a:extLst>
              <a:ext uri="{FF2B5EF4-FFF2-40B4-BE49-F238E27FC236}">
                <a16:creationId xmlns:a16="http://schemas.microsoft.com/office/drawing/2014/main" id="{57C03BD8-7D6E-2ECA-A09C-CCA85D713DEE}"/>
              </a:ext>
            </a:extLst>
          </p:cNvPr>
          <p:cNvPicPr>
            <a:picLocks noChangeAspect="1"/>
          </p:cNvPicPr>
          <p:nvPr/>
        </p:nvPicPr>
        <p:blipFill>
          <a:blip r:embed="rId4"/>
          <a:stretch>
            <a:fillRect/>
          </a:stretch>
        </p:blipFill>
        <p:spPr>
          <a:xfrm>
            <a:off x="6870302" y="1824236"/>
            <a:ext cx="1214920" cy="562461"/>
          </a:xfrm>
          <a:prstGeom prst="rect">
            <a:avLst/>
          </a:prstGeom>
        </p:spPr>
      </p:pic>
      <p:pic>
        <p:nvPicPr>
          <p:cNvPr id="14" name="Picture 13" descr="Logo&#10;&#10;Description automatically generated">
            <a:extLst>
              <a:ext uri="{FF2B5EF4-FFF2-40B4-BE49-F238E27FC236}">
                <a16:creationId xmlns:a16="http://schemas.microsoft.com/office/drawing/2014/main" id="{1D2985CD-5B9E-8FB9-6ECF-1ED485750E01}"/>
              </a:ext>
            </a:extLst>
          </p:cNvPr>
          <p:cNvPicPr>
            <a:picLocks noChangeAspect="1"/>
          </p:cNvPicPr>
          <p:nvPr/>
        </p:nvPicPr>
        <p:blipFill>
          <a:blip r:embed="rId4"/>
          <a:stretch>
            <a:fillRect/>
          </a:stretch>
        </p:blipFill>
        <p:spPr>
          <a:xfrm>
            <a:off x="9808307" y="1803902"/>
            <a:ext cx="781783" cy="361935"/>
          </a:xfrm>
          <a:prstGeom prst="rect">
            <a:avLst/>
          </a:prstGeom>
        </p:spPr>
      </p:pic>
      <p:pic>
        <p:nvPicPr>
          <p:cNvPr id="13" name="Picture 12">
            <a:extLst>
              <a:ext uri="{FF2B5EF4-FFF2-40B4-BE49-F238E27FC236}">
                <a16:creationId xmlns:a16="http://schemas.microsoft.com/office/drawing/2014/main" id="{89C0D4F6-D21B-927E-9091-107EE1771D53}"/>
              </a:ext>
            </a:extLst>
          </p:cNvPr>
          <p:cNvPicPr>
            <a:picLocks noChangeAspect="1"/>
          </p:cNvPicPr>
          <p:nvPr/>
        </p:nvPicPr>
        <p:blipFill rotWithShape="1">
          <a:blip r:embed="rId5"/>
          <a:srcRect l="19089" r="19448"/>
          <a:stretch/>
        </p:blipFill>
        <p:spPr>
          <a:xfrm>
            <a:off x="10377276" y="2106071"/>
            <a:ext cx="938868" cy="296624"/>
          </a:xfrm>
          <a:prstGeom prst="rect">
            <a:avLst/>
          </a:prstGeom>
        </p:spPr>
      </p:pic>
      <p:sp>
        <p:nvSpPr>
          <p:cNvPr id="15" name="TextBox 14">
            <a:extLst>
              <a:ext uri="{FF2B5EF4-FFF2-40B4-BE49-F238E27FC236}">
                <a16:creationId xmlns:a16="http://schemas.microsoft.com/office/drawing/2014/main" id="{D81CCF83-F440-B0C2-F343-2D12CB70DF49}"/>
              </a:ext>
            </a:extLst>
          </p:cNvPr>
          <p:cNvSpPr txBox="1"/>
          <p:nvPr/>
        </p:nvSpPr>
        <p:spPr>
          <a:xfrm>
            <a:off x="4220163" y="954507"/>
            <a:ext cx="912879" cy="369332"/>
          </a:xfrm>
          <a:prstGeom prst="rect">
            <a:avLst/>
          </a:prstGeom>
          <a:noFill/>
        </p:spPr>
        <p:txBody>
          <a:bodyPr wrap="none" rtlCol="0">
            <a:spAutoFit/>
          </a:bodyPr>
          <a:lstStyle/>
          <a:p>
            <a:r>
              <a:rPr lang="en-US" dirty="0"/>
              <a:t>protons</a:t>
            </a:r>
          </a:p>
        </p:txBody>
      </p:sp>
      <p:sp>
        <p:nvSpPr>
          <p:cNvPr id="16" name="TextBox 15">
            <a:extLst>
              <a:ext uri="{FF2B5EF4-FFF2-40B4-BE49-F238E27FC236}">
                <a16:creationId xmlns:a16="http://schemas.microsoft.com/office/drawing/2014/main" id="{F6290155-142A-0B2E-373D-DA652E0D25FA}"/>
              </a:ext>
            </a:extLst>
          </p:cNvPr>
          <p:cNvSpPr txBox="1"/>
          <p:nvPr/>
        </p:nvSpPr>
        <p:spPr>
          <a:xfrm>
            <a:off x="7800124" y="954507"/>
            <a:ext cx="1052981" cy="369332"/>
          </a:xfrm>
          <a:prstGeom prst="rect">
            <a:avLst/>
          </a:prstGeom>
          <a:noFill/>
        </p:spPr>
        <p:txBody>
          <a:bodyPr wrap="none" rtlCol="0">
            <a:spAutoFit/>
          </a:bodyPr>
          <a:lstStyle/>
          <a:p>
            <a:r>
              <a:rPr lang="en-US" dirty="0"/>
              <a:t>electrons</a:t>
            </a:r>
          </a:p>
        </p:txBody>
      </p:sp>
      <p:pic>
        <p:nvPicPr>
          <p:cNvPr id="2" name="Picture 1" descr="Logo&#10;&#10;Description automatically generated">
            <a:extLst>
              <a:ext uri="{FF2B5EF4-FFF2-40B4-BE49-F238E27FC236}">
                <a16:creationId xmlns:a16="http://schemas.microsoft.com/office/drawing/2014/main" id="{4112BED7-9740-5690-3D09-339E679DE723}"/>
              </a:ext>
            </a:extLst>
          </p:cNvPr>
          <p:cNvPicPr>
            <a:picLocks noChangeAspect="1"/>
          </p:cNvPicPr>
          <p:nvPr/>
        </p:nvPicPr>
        <p:blipFill>
          <a:blip r:embed="rId4"/>
          <a:stretch>
            <a:fillRect/>
          </a:stretch>
        </p:blipFill>
        <p:spPr>
          <a:xfrm>
            <a:off x="8458652" y="1840234"/>
            <a:ext cx="1214920" cy="562461"/>
          </a:xfrm>
          <a:prstGeom prst="rect">
            <a:avLst/>
          </a:prstGeom>
        </p:spPr>
      </p:pic>
      <p:sp>
        <p:nvSpPr>
          <p:cNvPr id="5" name="TextBox 4">
            <a:extLst>
              <a:ext uri="{FF2B5EF4-FFF2-40B4-BE49-F238E27FC236}">
                <a16:creationId xmlns:a16="http://schemas.microsoft.com/office/drawing/2014/main" id="{67AFD282-0379-88DC-CB32-1F1A7BE653D8}"/>
              </a:ext>
            </a:extLst>
          </p:cNvPr>
          <p:cNvSpPr txBox="1"/>
          <p:nvPr/>
        </p:nvSpPr>
        <p:spPr>
          <a:xfrm>
            <a:off x="1321502" y="6288773"/>
            <a:ext cx="6097424" cy="369332"/>
          </a:xfrm>
          <a:prstGeom prst="rect">
            <a:avLst/>
          </a:prstGeom>
          <a:noFill/>
        </p:spPr>
        <p:txBody>
          <a:bodyPr wrap="square">
            <a:spAutoFit/>
          </a:bodyPr>
          <a:lstStyle/>
          <a:p>
            <a:r>
              <a:rPr lang="en-US" sz="1800" dirty="0"/>
              <a:t>Full energy booster not shown in the table</a:t>
            </a:r>
            <a:endParaRPr lang="en-US" dirty="0"/>
          </a:p>
        </p:txBody>
      </p:sp>
      <p:cxnSp>
        <p:nvCxnSpPr>
          <p:cNvPr id="7" name="Straight Connector 6">
            <a:extLst>
              <a:ext uri="{FF2B5EF4-FFF2-40B4-BE49-F238E27FC236}">
                <a16:creationId xmlns:a16="http://schemas.microsoft.com/office/drawing/2014/main" id="{C5C2C7DD-BC9F-BF4D-92B7-60AED1F50CEC}"/>
              </a:ext>
            </a:extLst>
          </p:cNvPr>
          <p:cNvCxnSpPr>
            <a:cxnSpLocks/>
          </p:cNvCxnSpPr>
          <p:nvPr/>
        </p:nvCxnSpPr>
        <p:spPr>
          <a:xfrm>
            <a:off x="5349668" y="854579"/>
            <a:ext cx="0" cy="4826184"/>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88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E592-1C3C-16A9-D49A-BFE9D8A3C0A2}"/>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LHC Accelerating RF - Today</a:t>
            </a:r>
          </a:p>
        </p:txBody>
      </p:sp>
      <p:pic>
        <p:nvPicPr>
          <p:cNvPr id="6" name="Picture 5">
            <a:extLst>
              <a:ext uri="{FF2B5EF4-FFF2-40B4-BE49-F238E27FC236}">
                <a16:creationId xmlns:a16="http://schemas.microsoft.com/office/drawing/2014/main" id="{17C99442-1D14-C7C4-B87D-FF2B3DA94823}"/>
              </a:ext>
            </a:extLst>
          </p:cNvPr>
          <p:cNvPicPr>
            <a:picLocks noChangeAspect="1"/>
          </p:cNvPicPr>
          <p:nvPr/>
        </p:nvPicPr>
        <p:blipFill>
          <a:blip r:embed="rId2"/>
          <a:stretch>
            <a:fillRect/>
          </a:stretch>
        </p:blipFill>
        <p:spPr>
          <a:xfrm>
            <a:off x="732972" y="1132761"/>
            <a:ext cx="6424099" cy="4768637"/>
          </a:xfrm>
          <a:prstGeom prst="rect">
            <a:avLst/>
          </a:prstGeom>
        </p:spPr>
      </p:pic>
      <p:pic>
        <p:nvPicPr>
          <p:cNvPr id="4" name="Picture 3">
            <a:extLst>
              <a:ext uri="{FF2B5EF4-FFF2-40B4-BE49-F238E27FC236}">
                <a16:creationId xmlns:a16="http://schemas.microsoft.com/office/drawing/2014/main" id="{D52E9441-5025-E4D2-17BF-76FBF8FBBC30}"/>
              </a:ext>
            </a:extLst>
          </p:cNvPr>
          <p:cNvPicPr>
            <a:picLocks noChangeAspect="1"/>
          </p:cNvPicPr>
          <p:nvPr/>
        </p:nvPicPr>
        <p:blipFill>
          <a:blip r:embed="rId3"/>
          <a:stretch>
            <a:fillRect/>
          </a:stretch>
        </p:blipFill>
        <p:spPr>
          <a:xfrm>
            <a:off x="5449661" y="4834092"/>
            <a:ext cx="6392085" cy="1344461"/>
          </a:xfrm>
          <a:prstGeom prst="rect">
            <a:avLst/>
          </a:prstGeom>
        </p:spPr>
      </p:pic>
      <p:sp>
        <p:nvSpPr>
          <p:cNvPr id="7" name="TextBox 6">
            <a:extLst>
              <a:ext uri="{FF2B5EF4-FFF2-40B4-BE49-F238E27FC236}">
                <a16:creationId xmlns:a16="http://schemas.microsoft.com/office/drawing/2014/main" id="{03771B84-1D22-E060-77FE-641F50025A54}"/>
              </a:ext>
            </a:extLst>
          </p:cNvPr>
          <p:cNvSpPr txBox="1"/>
          <p:nvPr/>
        </p:nvSpPr>
        <p:spPr>
          <a:xfrm>
            <a:off x="7419538" y="1829265"/>
            <a:ext cx="4639922" cy="2308324"/>
          </a:xfrm>
          <a:prstGeom prst="rect">
            <a:avLst/>
          </a:prstGeom>
          <a:noFill/>
        </p:spPr>
        <p:txBody>
          <a:bodyPr wrap="square" rtlCol="0">
            <a:spAutoFit/>
          </a:bodyPr>
          <a:lstStyle/>
          <a:p>
            <a:r>
              <a:rPr lang="en-US" sz="2400" dirty="0"/>
              <a:t>8 cavities (2 CM) per beam</a:t>
            </a:r>
          </a:p>
          <a:p>
            <a:r>
              <a:rPr lang="en-US" sz="2400" dirty="0"/>
              <a:t>Cavity voltage = 2 MV (max)</a:t>
            </a:r>
          </a:p>
          <a:p>
            <a:r>
              <a:rPr lang="en-US" sz="2400" dirty="0"/>
              <a:t>Beam current = 1.1 A</a:t>
            </a:r>
          </a:p>
          <a:p>
            <a:endParaRPr lang="en-US" sz="2400" dirty="0"/>
          </a:p>
          <a:p>
            <a:r>
              <a:rPr lang="en-US" sz="2400" dirty="0"/>
              <a:t>Input power = 300 kW (max)</a:t>
            </a:r>
          </a:p>
          <a:p>
            <a:r>
              <a:rPr lang="en-US" sz="2400" dirty="0"/>
              <a:t>HOM power &lt; 1 kW (max)</a:t>
            </a:r>
          </a:p>
        </p:txBody>
      </p:sp>
    </p:spTree>
    <p:extLst>
      <p:ext uri="{BB962C8B-B14F-4D97-AF65-F5344CB8AC3E}">
        <p14:creationId xmlns:p14="http://schemas.microsoft.com/office/powerpoint/2010/main" val="1730395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82C2-92F7-FE3B-7A93-24BCB44469AE}"/>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LHC RF Input Coupler</a:t>
            </a:r>
          </a:p>
        </p:txBody>
      </p:sp>
      <p:pic>
        <p:nvPicPr>
          <p:cNvPr id="3" name="Picture 2">
            <a:extLst>
              <a:ext uri="{FF2B5EF4-FFF2-40B4-BE49-F238E27FC236}">
                <a16:creationId xmlns:a16="http://schemas.microsoft.com/office/drawing/2014/main" id="{C3131788-FA3E-E08D-D2C4-85784BC70F91}"/>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7858" y="1301258"/>
            <a:ext cx="3360320" cy="4419890"/>
          </a:xfrm>
          <a:prstGeom prst="rect">
            <a:avLst/>
          </a:prstGeom>
        </p:spPr>
      </p:pic>
      <p:pic>
        <p:nvPicPr>
          <p:cNvPr id="13" name="Picture 12">
            <a:extLst>
              <a:ext uri="{FF2B5EF4-FFF2-40B4-BE49-F238E27FC236}">
                <a16:creationId xmlns:a16="http://schemas.microsoft.com/office/drawing/2014/main" id="{320B2774-C0C4-86D5-5B26-56D92E3F8CF0}"/>
              </a:ext>
            </a:extLst>
          </p:cNvPr>
          <p:cNvPicPr>
            <a:picLocks noChangeAspect="1"/>
          </p:cNvPicPr>
          <p:nvPr/>
        </p:nvPicPr>
        <p:blipFill>
          <a:blip r:embed="rId3"/>
          <a:stretch>
            <a:fillRect/>
          </a:stretch>
        </p:blipFill>
        <p:spPr>
          <a:xfrm>
            <a:off x="8872257" y="126959"/>
            <a:ext cx="2892879" cy="3788522"/>
          </a:xfrm>
          <a:prstGeom prst="rect">
            <a:avLst/>
          </a:prstGeom>
        </p:spPr>
      </p:pic>
      <p:pic>
        <p:nvPicPr>
          <p:cNvPr id="11" name="Picture 10">
            <a:extLst>
              <a:ext uri="{FF2B5EF4-FFF2-40B4-BE49-F238E27FC236}">
                <a16:creationId xmlns:a16="http://schemas.microsoft.com/office/drawing/2014/main" id="{2A8C67A4-6668-3358-63E1-7996E5B60A06}"/>
              </a:ext>
            </a:extLst>
          </p:cNvPr>
          <p:cNvPicPr>
            <a:picLocks noChangeAspect="1"/>
          </p:cNvPicPr>
          <p:nvPr/>
        </p:nvPicPr>
        <p:blipFill>
          <a:blip r:embed="rId4"/>
          <a:stretch>
            <a:fillRect/>
          </a:stretch>
        </p:blipFill>
        <p:spPr>
          <a:xfrm>
            <a:off x="9191625" y="3429000"/>
            <a:ext cx="2462212" cy="3394956"/>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04A655F-AF83-1FA7-8EC4-313A2A86B9A7}"/>
                  </a:ext>
                </a:extLst>
              </p:cNvPr>
              <p:cNvSpPr txBox="1"/>
              <p:nvPr/>
            </p:nvSpPr>
            <p:spPr>
              <a:xfrm>
                <a:off x="3481134" y="1536174"/>
                <a:ext cx="5141573" cy="3785652"/>
              </a:xfrm>
              <a:prstGeom prst="rect">
                <a:avLst/>
              </a:prstGeom>
              <a:noFill/>
            </p:spPr>
            <p:txBody>
              <a:bodyPr wrap="square" rtlCol="0">
                <a:spAutoFit/>
              </a:bodyPr>
              <a:lstStyle/>
              <a:p>
                <a:r>
                  <a:rPr lang="en-US" sz="2400" dirty="0"/>
                  <a:t>300 kW-CW air cooled coaxial scheme</a:t>
                </a:r>
              </a:p>
              <a:p>
                <a:endParaRPr lang="en-US" sz="2400" dirty="0"/>
              </a:p>
              <a:p>
                <a:r>
                  <a:rPr lang="en-US" sz="2400" dirty="0"/>
                  <a:t>Cylindrical window for waveguide transition with matching, no door-knob</a:t>
                </a:r>
              </a:p>
              <a:p>
                <a:endParaRPr lang="en-US" sz="2400" dirty="0"/>
              </a:p>
              <a:p>
                <a14:m>
                  <m:oMath xmlns:m="http://schemas.openxmlformats.org/officeDocument/2006/math">
                    <m:r>
                      <a:rPr lang="en-US" sz="2400" b="0" i="1" smtClean="0">
                        <a:latin typeface="Cambria Math" panose="02040503050406030204" pitchFamily="18" charset="0"/>
                      </a:rPr>
                      <m:t>7</m:t>
                    </m:r>
                    <m:r>
                      <a:rPr lang="en-US" sz="2400" b="0" i="0" smtClean="0">
                        <a:latin typeface="Cambria Math" panose="02040503050406030204" pitchFamily="18" charset="0"/>
                      </a:rPr>
                      <m:t>5 </m:t>
                    </m:r>
                    <m:r>
                      <m:rPr>
                        <m:sty m:val="p"/>
                      </m:rPr>
                      <a:rPr lang="en-US" sz="2400" b="0" i="0" smtClean="0">
                        <a:latin typeface="Cambria Math" panose="02040503050406030204" pitchFamily="18" charset="0"/>
                      </a:rPr>
                      <m:t>Ω</m:t>
                    </m:r>
                  </m:oMath>
                </a14:m>
                <a:r>
                  <a:rPr lang="en-US" sz="2400" dirty="0"/>
                  <a:t> coaxial line to push </a:t>
                </a:r>
                <a:r>
                  <a:rPr lang="en-US" sz="2400" dirty="0" err="1"/>
                  <a:t>multipacting</a:t>
                </a:r>
                <a:r>
                  <a:rPr lang="en-US" sz="2400" dirty="0"/>
                  <a:t> to higher power levels + DC bias</a:t>
                </a:r>
              </a:p>
              <a:p>
                <a:endParaRPr lang="en-US" sz="2400" dirty="0"/>
              </a:p>
              <a:p>
                <a:r>
                  <a:rPr lang="en-US" sz="2400" dirty="0"/>
                  <a:t>Remotely controlled variable couplers to change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𝐿</m:t>
                        </m:r>
                      </m:sub>
                    </m:sSub>
                  </m:oMath>
                </a14:m>
                <a:r>
                  <a:rPr lang="en-US" sz="2400" dirty="0"/>
                  <a:t>by factor 3-5 in operation</a:t>
                </a:r>
              </a:p>
            </p:txBody>
          </p:sp>
        </mc:Choice>
        <mc:Fallback>
          <p:sp>
            <p:nvSpPr>
              <p:cNvPr id="14" name="TextBox 13">
                <a:extLst>
                  <a:ext uri="{FF2B5EF4-FFF2-40B4-BE49-F238E27FC236}">
                    <a16:creationId xmlns:a16="http://schemas.microsoft.com/office/drawing/2014/main" id="{604A655F-AF83-1FA7-8EC4-313A2A86B9A7}"/>
                  </a:ext>
                </a:extLst>
              </p:cNvPr>
              <p:cNvSpPr txBox="1">
                <a:spLocks noRot="1" noChangeAspect="1" noMove="1" noResize="1" noEditPoints="1" noAdjustHandles="1" noChangeArrowheads="1" noChangeShapeType="1" noTextEdit="1"/>
              </p:cNvSpPr>
              <p:nvPr/>
            </p:nvSpPr>
            <p:spPr>
              <a:xfrm>
                <a:off x="3481134" y="1536174"/>
                <a:ext cx="5141573" cy="3785652"/>
              </a:xfrm>
              <a:prstGeom prst="rect">
                <a:avLst/>
              </a:prstGeom>
              <a:blipFill>
                <a:blip r:embed="rId5"/>
                <a:stretch>
                  <a:fillRect l="-1779" t="-1288" b="-2738"/>
                </a:stretch>
              </a:blipFill>
            </p:spPr>
            <p:txBody>
              <a:bodyPr/>
              <a:lstStyle/>
              <a:p>
                <a:r>
                  <a:rPr lang="en-US">
                    <a:noFill/>
                  </a:rPr>
                  <a:t> </a:t>
                </a:r>
              </a:p>
            </p:txBody>
          </p:sp>
        </mc:Fallback>
      </mc:AlternateContent>
    </p:spTree>
    <p:extLst>
      <p:ext uri="{BB962C8B-B14F-4D97-AF65-F5344CB8AC3E}">
        <p14:creationId xmlns:p14="http://schemas.microsoft.com/office/powerpoint/2010/main" val="2799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Input Power, FCC</a:t>
            </a:r>
            <a:endPar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pic>
        <p:nvPicPr>
          <p:cNvPr id="2" name="Picture 1">
            <a:extLst>
              <a:ext uri="{FF2B5EF4-FFF2-40B4-BE49-F238E27FC236}">
                <a16:creationId xmlns:a16="http://schemas.microsoft.com/office/drawing/2014/main" id="{041257BA-61A0-0232-3513-0E39BC3FA3A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0590"/>
          <a:stretch/>
        </p:blipFill>
        <p:spPr>
          <a:xfrm>
            <a:off x="6053795" y="1451588"/>
            <a:ext cx="5852172" cy="3924300"/>
          </a:xfrm>
          <a:prstGeom prst="rect">
            <a:avLst/>
          </a:prstGeom>
        </p:spPr>
      </p:pic>
      <p:sp>
        <p:nvSpPr>
          <p:cNvPr id="5" name="TextBox 4">
            <a:extLst>
              <a:ext uri="{FF2B5EF4-FFF2-40B4-BE49-F238E27FC236}">
                <a16:creationId xmlns:a16="http://schemas.microsoft.com/office/drawing/2014/main" id="{210C00CF-98CD-98CB-EA0E-DB7413438A33}"/>
              </a:ext>
            </a:extLst>
          </p:cNvPr>
          <p:cNvSpPr txBox="1"/>
          <p:nvPr/>
        </p:nvSpPr>
        <p:spPr>
          <a:xfrm>
            <a:off x="7412815" y="1821906"/>
            <a:ext cx="328936" cy="461665"/>
          </a:xfrm>
          <a:prstGeom prst="rect">
            <a:avLst/>
          </a:prstGeom>
          <a:noFill/>
        </p:spPr>
        <p:txBody>
          <a:bodyPr wrap="none" rtlCol="0">
            <a:spAutoFit/>
          </a:bodyPr>
          <a:lstStyle/>
          <a:p>
            <a:r>
              <a:rPr lang="en-US" sz="2400" b="1" dirty="0"/>
              <a:t>Z</a:t>
            </a:r>
          </a:p>
        </p:txBody>
      </p:sp>
      <p:sp>
        <p:nvSpPr>
          <p:cNvPr id="6" name="TextBox 5">
            <a:extLst>
              <a:ext uri="{FF2B5EF4-FFF2-40B4-BE49-F238E27FC236}">
                <a16:creationId xmlns:a16="http://schemas.microsoft.com/office/drawing/2014/main" id="{C2AD7DD3-A7D9-C26C-BEFD-9BA830FB7C88}"/>
              </a:ext>
            </a:extLst>
          </p:cNvPr>
          <p:cNvSpPr txBox="1"/>
          <p:nvPr/>
        </p:nvSpPr>
        <p:spPr>
          <a:xfrm>
            <a:off x="8685031" y="3293774"/>
            <a:ext cx="780663" cy="461665"/>
          </a:xfrm>
          <a:prstGeom prst="rect">
            <a:avLst/>
          </a:prstGeom>
          <a:noFill/>
        </p:spPr>
        <p:txBody>
          <a:bodyPr wrap="none" rtlCol="0">
            <a:spAutoFit/>
          </a:bodyPr>
          <a:lstStyle/>
          <a:p>
            <a:r>
              <a:rPr lang="en-US" sz="2400" b="1" dirty="0"/>
              <a:t>W, H</a:t>
            </a:r>
          </a:p>
        </p:txBody>
      </p:sp>
      <p:sp>
        <p:nvSpPr>
          <p:cNvPr id="7" name="TextBox 6">
            <a:extLst>
              <a:ext uri="{FF2B5EF4-FFF2-40B4-BE49-F238E27FC236}">
                <a16:creationId xmlns:a16="http://schemas.microsoft.com/office/drawing/2014/main" id="{518FBF21-ACA7-0327-66AB-1B6029922872}"/>
              </a:ext>
            </a:extLst>
          </p:cNvPr>
          <p:cNvSpPr txBox="1"/>
          <p:nvPr/>
        </p:nvSpPr>
        <p:spPr>
          <a:xfrm>
            <a:off x="9465694" y="3989462"/>
            <a:ext cx="822276" cy="461665"/>
          </a:xfrm>
          <a:prstGeom prst="rect">
            <a:avLst/>
          </a:prstGeom>
          <a:noFill/>
        </p:spPr>
        <p:txBody>
          <a:bodyPr wrap="none" rtlCol="0">
            <a:spAutoFit/>
          </a:bodyPr>
          <a:lstStyle/>
          <a:p>
            <a:r>
              <a:rPr lang="en-US" sz="2400" b="1" dirty="0"/>
              <a:t>ttbar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4E9D8F-8490-C1C6-2EC3-E3BC9BF6EAA0}"/>
                  </a:ext>
                </a:extLst>
              </p:cNvPr>
              <p:cNvSpPr txBox="1"/>
              <p:nvPr/>
            </p:nvSpPr>
            <p:spPr>
              <a:xfrm>
                <a:off x="516293" y="1447114"/>
                <a:ext cx="5580904" cy="4154984"/>
              </a:xfrm>
              <a:prstGeom prst="rect">
                <a:avLst/>
              </a:prstGeom>
              <a:noFill/>
            </p:spPr>
            <p:txBody>
              <a:bodyPr wrap="square" rtlCol="0">
                <a:spAutoFit/>
              </a:bodyPr>
              <a:lstStyle/>
              <a:p>
                <a:r>
                  <a:rPr lang="en-US" sz="2400" dirty="0"/>
                  <a:t>A single RF scheme is not practical to satisfy high current and high energy – Power range of factor 5 &amp; Coupling range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𝐿</m:t>
                        </m:r>
                      </m:sub>
                    </m:sSub>
                  </m:oMath>
                </a14:m>
                <a:r>
                  <a:rPr lang="en-US" sz="2400" dirty="0"/>
                  <a:t>) of factor 500</a:t>
                </a:r>
              </a:p>
              <a:p>
                <a:endParaRPr lang="en-US" sz="2400" dirty="0"/>
              </a:p>
              <a:p>
                <a:r>
                  <a:rPr lang="en-US" sz="2400" dirty="0"/>
                  <a:t>Present baseline </a:t>
                </a:r>
                <a:r>
                  <a:rPr lang="en-US" sz="2400" dirty="0">
                    <a:sym typeface="Wingdings" panose="05000000000000000000" pitchFamily="2" charset="2"/>
                  </a:rPr>
                  <a:t> </a:t>
                </a:r>
                <a:r>
                  <a:rPr lang="en-US" sz="2400" dirty="0"/>
                  <a:t> 3 RF systems with fixed coupling, reasonable approach</a:t>
                </a:r>
              </a:p>
              <a:p>
                <a:endParaRPr lang="en-US" sz="2400" dirty="0"/>
              </a:p>
              <a:p>
                <a:r>
                  <a:rPr lang="en-US" sz="2400" dirty="0"/>
                  <a:t>No movable coupler is a big simplification, a movable short on air-side is being studied to adjust coupling if needed</a:t>
                </a:r>
              </a:p>
            </p:txBody>
          </p:sp>
        </mc:Choice>
        <mc:Fallback xmlns="">
          <p:sp>
            <p:nvSpPr>
              <p:cNvPr id="8" name="TextBox 7">
                <a:extLst>
                  <a:ext uri="{FF2B5EF4-FFF2-40B4-BE49-F238E27FC236}">
                    <a16:creationId xmlns:a16="http://schemas.microsoft.com/office/drawing/2014/main" id="{894E9D8F-8490-C1C6-2EC3-E3BC9BF6EAA0}"/>
                  </a:ext>
                </a:extLst>
              </p:cNvPr>
              <p:cNvSpPr txBox="1">
                <a:spLocks noRot="1" noChangeAspect="1" noMove="1" noResize="1" noEditPoints="1" noAdjustHandles="1" noChangeArrowheads="1" noChangeShapeType="1" noTextEdit="1"/>
              </p:cNvSpPr>
              <p:nvPr/>
            </p:nvSpPr>
            <p:spPr>
              <a:xfrm>
                <a:off x="516293" y="1447114"/>
                <a:ext cx="5580904" cy="4154984"/>
              </a:xfrm>
              <a:prstGeom prst="rect">
                <a:avLst/>
              </a:prstGeom>
              <a:blipFill>
                <a:blip r:embed="rId3"/>
                <a:stretch>
                  <a:fillRect l="-1749" t="-1173" r="-2404" b="-234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18BEF5B-C8C3-1F61-E7F6-87C8C9CFE2AB}"/>
              </a:ext>
            </a:extLst>
          </p:cNvPr>
          <p:cNvSpPr txBox="1"/>
          <p:nvPr/>
        </p:nvSpPr>
        <p:spPr>
          <a:xfrm>
            <a:off x="7976837" y="1009476"/>
            <a:ext cx="2701445" cy="400110"/>
          </a:xfrm>
          <a:prstGeom prst="rect">
            <a:avLst/>
          </a:prstGeom>
          <a:noFill/>
        </p:spPr>
        <p:txBody>
          <a:bodyPr wrap="none" rtlCol="0">
            <a:spAutoFit/>
          </a:bodyPr>
          <a:lstStyle/>
          <a:p>
            <a:r>
              <a:rPr lang="en-US" sz="2000" dirty="0"/>
              <a:t>Power vs Input Coupling</a:t>
            </a:r>
          </a:p>
        </p:txBody>
      </p:sp>
    </p:spTree>
    <p:extLst>
      <p:ext uri="{BB962C8B-B14F-4D97-AF65-F5344CB8AC3E}">
        <p14:creationId xmlns:p14="http://schemas.microsoft.com/office/powerpoint/2010/main" val="235322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6864" y="126959"/>
            <a:ext cx="7886700" cy="850286"/>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Power Handling (empirical scaling) </a:t>
            </a:r>
          </a:p>
        </p:txBody>
      </p:sp>
      <p:pic>
        <p:nvPicPr>
          <p:cNvPr id="9" name="Picture 8">
            <a:extLst>
              <a:ext uri="{FF2B5EF4-FFF2-40B4-BE49-F238E27FC236}">
                <a16:creationId xmlns:a16="http://schemas.microsoft.com/office/drawing/2014/main" id="{54927FEE-8CB5-7B69-1BD3-AD441648FA00}"/>
              </a:ext>
            </a:extLst>
          </p:cNvPr>
          <p:cNvPicPr>
            <a:picLocks noChangeAspect="1"/>
          </p:cNvPicPr>
          <p:nvPr/>
        </p:nvPicPr>
        <p:blipFill>
          <a:blip r:embed="rId2"/>
          <a:stretch>
            <a:fillRect/>
          </a:stretch>
        </p:blipFill>
        <p:spPr>
          <a:xfrm>
            <a:off x="6452830" y="1370591"/>
            <a:ext cx="5328366" cy="4462659"/>
          </a:xfrm>
          <a:prstGeom prst="rect">
            <a:avLst/>
          </a:prstGeom>
        </p:spPr>
      </p:pic>
      <p:pic>
        <p:nvPicPr>
          <p:cNvPr id="10" name="Picture 9">
            <a:extLst>
              <a:ext uri="{FF2B5EF4-FFF2-40B4-BE49-F238E27FC236}">
                <a16:creationId xmlns:a16="http://schemas.microsoft.com/office/drawing/2014/main" id="{5E7CB9BB-0137-86CA-F85E-BBB86304AA0E}"/>
              </a:ext>
            </a:extLst>
          </p:cNvPr>
          <p:cNvPicPr>
            <a:picLocks noChangeAspect="1"/>
          </p:cNvPicPr>
          <p:nvPr/>
        </p:nvPicPr>
        <p:blipFill>
          <a:blip r:embed="rId3"/>
          <a:stretch>
            <a:fillRect/>
          </a:stretch>
        </p:blipFill>
        <p:spPr>
          <a:xfrm>
            <a:off x="6452830" y="1364495"/>
            <a:ext cx="5328366" cy="4468755"/>
          </a:xfrm>
          <a:prstGeom prst="rect">
            <a:avLst/>
          </a:prstGeom>
        </p:spPr>
      </p:pic>
      <p:sp>
        <p:nvSpPr>
          <p:cNvPr id="12" name="Rectangle 11">
            <a:extLst>
              <a:ext uri="{FF2B5EF4-FFF2-40B4-BE49-F238E27FC236}">
                <a16:creationId xmlns:a16="http://schemas.microsoft.com/office/drawing/2014/main" id="{CBB3A878-0B20-3275-39E9-F9F160BC2C2D}"/>
              </a:ext>
            </a:extLst>
          </p:cNvPr>
          <p:cNvSpPr/>
          <p:nvPr/>
        </p:nvSpPr>
        <p:spPr>
          <a:xfrm>
            <a:off x="8469054" y="1872810"/>
            <a:ext cx="1008112"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B793DED-D9E1-AB70-6688-9B43C9277683}"/>
              </a:ext>
            </a:extLst>
          </p:cNvPr>
          <p:cNvSpPr txBox="1"/>
          <p:nvPr/>
        </p:nvSpPr>
        <p:spPr>
          <a:xfrm>
            <a:off x="660320" y="1364495"/>
            <a:ext cx="5580904" cy="4893647"/>
          </a:xfrm>
          <a:prstGeom prst="rect">
            <a:avLst/>
          </a:prstGeom>
          <a:noFill/>
        </p:spPr>
        <p:txBody>
          <a:bodyPr wrap="square" rtlCol="0">
            <a:spAutoFit/>
          </a:bodyPr>
          <a:lstStyle/>
          <a:p>
            <a:r>
              <a:rPr lang="en-US" sz="2400" dirty="0"/>
              <a:t>Experience with power couplers built at CERN since 2000 used define an empirical scaling</a:t>
            </a:r>
          </a:p>
          <a:p>
            <a:endParaRPr lang="en-US" sz="2400" dirty="0"/>
          </a:p>
          <a:p>
            <a:r>
              <a:rPr lang="en-US" sz="2400" dirty="0"/>
              <a:t>The FCC specification in some scenarios is requiring the power levels to about factor 2 larger</a:t>
            </a:r>
          </a:p>
          <a:p>
            <a:endParaRPr lang="en-US" sz="2400" dirty="0"/>
          </a:p>
          <a:p>
            <a:r>
              <a:rPr lang="en-US" sz="2400" dirty="0"/>
              <a:t>Not obvious in CW mode to increment by factor 2 w/o considering novel cooling techniques, prevent </a:t>
            </a:r>
            <a:r>
              <a:rPr lang="en-US" sz="2400" dirty="0" err="1"/>
              <a:t>multipacting</a:t>
            </a:r>
            <a:r>
              <a:rPr lang="en-US" sz="2400" dirty="0"/>
              <a:t> damage and arcing</a:t>
            </a:r>
          </a:p>
          <a:p>
            <a:endParaRPr lang="en-US" sz="2400" dirty="0"/>
          </a:p>
        </p:txBody>
      </p:sp>
      <p:sp>
        <p:nvSpPr>
          <p:cNvPr id="6" name="TextBox 5">
            <a:extLst>
              <a:ext uri="{FF2B5EF4-FFF2-40B4-BE49-F238E27FC236}">
                <a16:creationId xmlns:a16="http://schemas.microsoft.com/office/drawing/2014/main" id="{62153CB6-89E0-3547-2EAE-AD493C41A40F}"/>
              </a:ext>
            </a:extLst>
          </p:cNvPr>
          <p:cNvSpPr txBox="1"/>
          <p:nvPr/>
        </p:nvSpPr>
        <p:spPr>
          <a:xfrm>
            <a:off x="8973110" y="2178810"/>
            <a:ext cx="768352" cy="369332"/>
          </a:xfrm>
          <a:prstGeom prst="rect">
            <a:avLst/>
          </a:prstGeom>
          <a:noFill/>
        </p:spPr>
        <p:txBody>
          <a:bodyPr wrap="none" rtlCol="0">
            <a:spAutoFit/>
          </a:bodyPr>
          <a:lstStyle/>
          <a:p>
            <a:r>
              <a:rPr lang="en-US" dirty="0">
                <a:solidFill>
                  <a:schemeClr val="accent2"/>
                </a:solidFill>
              </a:rPr>
              <a:t>future</a:t>
            </a:r>
          </a:p>
        </p:txBody>
      </p:sp>
      <p:sp>
        <p:nvSpPr>
          <p:cNvPr id="7" name="TextBox 6">
            <a:extLst>
              <a:ext uri="{FF2B5EF4-FFF2-40B4-BE49-F238E27FC236}">
                <a16:creationId xmlns:a16="http://schemas.microsoft.com/office/drawing/2014/main" id="{F57980D8-DD84-31EE-FE71-D00A03AB2359}"/>
              </a:ext>
            </a:extLst>
          </p:cNvPr>
          <p:cNvSpPr txBox="1"/>
          <p:nvPr/>
        </p:nvSpPr>
        <p:spPr>
          <a:xfrm>
            <a:off x="8018610" y="3441986"/>
            <a:ext cx="900888" cy="369332"/>
          </a:xfrm>
          <a:prstGeom prst="rect">
            <a:avLst/>
          </a:prstGeom>
          <a:noFill/>
        </p:spPr>
        <p:txBody>
          <a:bodyPr wrap="none" rtlCol="0">
            <a:spAutoFit/>
          </a:bodyPr>
          <a:lstStyle/>
          <a:p>
            <a:r>
              <a:rPr lang="en-US" dirty="0">
                <a:solidFill>
                  <a:schemeClr val="accent1"/>
                </a:solidFill>
              </a:rPr>
              <a:t>present</a:t>
            </a:r>
          </a:p>
        </p:txBody>
      </p:sp>
    </p:spTree>
    <p:extLst>
      <p:ext uri="{BB962C8B-B14F-4D97-AF65-F5344CB8AC3E}">
        <p14:creationId xmlns:p14="http://schemas.microsoft.com/office/powerpoint/2010/main" val="2088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D74A-D04C-2F8D-187E-F93D7A5A50E9}"/>
              </a:ext>
            </a:extLst>
          </p:cNvPr>
          <p:cNvSpPr txBox="1">
            <a:spLocks/>
          </p:cNvSpPr>
          <p:nvPr/>
        </p:nvSpPr>
        <p:spPr>
          <a:xfrm>
            <a:off x="426864" y="126959"/>
            <a:ext cx="7886700" cy="8502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Coupler Towards FCC</a:t>
            </a:r>
          </a:p>
        </p:txBody>
      </p:sp>
      <p:pic>
        <p:nvPicPr>
          <p:cNvPr id="3" name="Content Placeholder 9">
            <a:extLst>
              <a:ext uri="{FF2B5EF4-FFF2-40B4-BE49-F238E27FC236}">
                <a16:creationId xmlns:a16="http://schemas.microsoft.com/office/drawing/2014/main" id="{81A417F7-7E59-0975-BBC9-1B1B93CED2F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273" t="3975" r="31320"/>
          <a:stretch/>
        </p:blipFill>
        <p:spPr>
          <a:xfrm>
            <a:off x="8313564" y="608276"/>
            <a:ext cx="3089013" cy="5022415"/>
          </a:xfrm>
          <a:prstGeom prst="rect">
            <a:avLst/>
          </a:prstGeom>
        </p:spPr>
      </p:pic>
      <p:sp>
        <p:nvSpPr>
          <p:cNvPr id="4" name="TextBox 3">
            <a:extLst>
              <a:ext uri="{FF2B5EF4-FFF2-40B4-BE49-F238E27FC236}">
                <a16:creationId xmlns:a16="http://schemas.microsoft.com/office/drawing/2014/main" id="{1F4D7340-E963-C586-E392-B22857022AC0}"/>
              </a:ext>
            </a:extLst>
          </p:cNvPr>
          <p:cNvSpPr txBox="1"/>
          <p:nvPr/>
        </p:nvSpPr>
        <p:spPr>
          <a:xfrm>
            <a:off x="675323" y="1244179"/>
            <a:ext cx="6785020" cy="4893647"/>
          </a:xfrm>
          <a:prstGeom prst="rect">
            <a:avLst/>
          </a:prstGeom>
          <a:noFill/>
        </p:spPr>
        <p:txBody>
          <a:bodyPr wrap="square" rtlCol="0">
            <a:spAutoFit/>
          </a:bodyPr>
          <a:lstStyle/>
          <a:p>
            <a:r>
              <a:rPr lang="en-US" sz="2400" dirty="0"/>
              <a:t>During the high gradient R&amp;D program a MW class air-cooled coaxial-window coupler was developed for pulsed operation</a:t>
            </a:r>
          </a:p>
          <a:p>
            <a:endParaRPr lang="en-US" sz="2400" dirty="0"/>
          </a:p>
          <a:p>
            <a:r>
              <a:rPr lang="en-US" sz="2400" dirty="0"/>
              <a:t>This concept is used as the present baseline for the FCC.  The jump to CW needs to be demonstrated, the critical point will be the RF window</a:t>
            </a:r>
          </a:p>
          <a:p>
            <a:endParaRPr lang="en-US" sz="2400" dirty="0"/>
          </a:p>
          <a:p>
            <a:r>
              <a:rPr lang="en-US" sz="2400" dirty="0"/>
              <a:t>An alternate disk-window outside the cryomodule is simpler option, but requires re-thinking the “clean assembly” of such a configuration</a:t>
            </a:r>
          </a:p>
          <a:p>
            <a:endParaRPr lang="en-US" sz="2400" dirty="0"/>
          </a:p>
          <a:p>
            <a:r>
              <a:rPr lang="en-US" sz="2400" dirty="0"/>
              <a:t>R&amp;D on higher purity ceramic (99.5%) is ongoing</a:t>
            </a:r>
          </a:p>
        </p:txBody>
      </p:sp>
      <p:cxnSp>
        <p:nvCxnSpPr>
          <p:cNvPr id="5" name="Straight Arrow Connector 4">
            <a:extLst>
              <a:ext uri="{FF2B5EF4-FFF2-40B4-BE49-F238E27FC236}">
                <a16:creationId xmlns:a16="http://schemas.microsoft.com/office/drawing/2014/main" id="{D7C370C4-AC65-9840-0EFC-DE589143ED10}"/>
              </a:ext>
            </a:extLst>
          </p:cNvPr>
          <p:cNvCxnSpPr/>
          <p:nvPr/>
        </p:nvCxnSpPr>
        <p:spPr>
          <a:xfrm rot="5400000">
            <a:off x="9559883" y="5069728"/>
            <a:ext cx="5334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C179CA7-006E-D789-6A28-5E355D4B88F9}"/>
              </a:ext>
            </a:extLst>
          </p:cNvPr>
          <p:cNvCxnSpPr/>
          <p:nvPr/>
        </p:nvCxnSpPr>
        <p:spPr>
          <a:xfrm rot="16200000" flipV="1">
            <a:off x="9769433" y="4822078"/>
            <a:ext cx="2667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DA790EC-2F33-6319-E410-8CC16B58CDF7}"/>
              </a:ext>
            </a:extLst>
          </p:cNvPr>
          <p:cNvCxnSpPr/>
          <p:nvPr/>
        </p:nvCxnSpPr>
        <p:spPr>
          <a:xfrm rot="16200000" flipV="1">
            <a:off x="9617033" y="4822078"/>
            <a:ext cx="2667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D700D7-9448-3D05-FD62-8157C335615D}"/>
              </a:ext>
            </a:extLst>
          </p:cNvPr>
          <p:cNvCxnSpPr/>
          <p:nvPr/>
        </p:nvCxnSpPr>
        <p:spPr>
          <a:xfrm>
            <a:off x="9416716" y="2520029"/>
            <a:ext cx="152400" cy="1143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B012C95-A5EF-EF23-E82C-41DD26ED5E76}"/>
              </a:ext>
            </a:extLst>
          </p:cNvPr>
          <p:cNvCxnSpPr/>
          <p:nvPr/>
        </p:nvCxnSpPr>
        <p:spPr>
          <a:xfrm rot="10800000" flipV="1">
            <a:off x="10040352" y="2567360"/>
            <a:ext cx="152400" cy="1143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89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29086</TotalTime>
  <Words>2890</Words>
  <Application>Microsoft Office PowerPoint</Application>
  <PresentationFormat>Widescreen</PresentationFormat>
  <Paragraphs>359</Paragraphs>
  <Slides>36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Narrow</vt:lpstr>
      <vt:lpstr>Calibri</vt:lpstr>
      <vt:lpstr>Calibri Light</vt:lpstr>
      <vt:lpstr>Cambria</vt:lpstr>
      <vt:lpstr>Cambria Math</vt:lpstr>
      <vt:lpstr>Office Theme</vt:lpstr>
      <vt:lpstr>FPC &amp; HOM Technology Challenges, FCC</vt:lpstr>
      <vt:lpstr>PowerPoint Presentation</vt:lpstr>
      <vt:lpstr>FCC-ee RF Layout</vt:lpstr>
      <vt:lpstr>Basic Parameters</vt:lpstr>
      <vt:lpstr>PowerPoint Presentation</vt:lpstr>
      <vt:lpstr>PowerPoint Presentation</vt:lpstr>
      <vt:lpstr>Input Power, FCC</vt:lpstr>
      <vt:lpstr>Power Handling (empirical scaling) </vt:lpstr>
      <vt:lpstr>PowerPoint Presentation</vt:lpstr>
      <vt:lpstr>Ceramic Windows Types, CERN</vt:lpstr>
      <vt:lpstr>PowerPoint Presentation</vt:lpstr>
      <vt:lpstr>Thermal Management</vt:lpstr>
      <vt:lpstr>Test Box &amp; Conditioning</vt:lpstr>
      <vt:lpstr>Assembly into Cavity</vt:lpstr>
      <vt:lpstr>PowerPoint Presentation</vt:lpstr>
      <vt:lpstr>PowerPoint Presentation</vt:lpstr>
      <vt:lpstr>PowerPoint Presentation</vt:lpstr>
      <vt:lpstr>PowerPoint Presentation</vt:lpstr>
      <vt:lpstr>HOM Couplers, FCC</vt:lpstr>
      <vt:lpstr>PowerPoint Presentation</vt:lpstr>
      <vt:lpstr>FCC HOM Couplers, 400 MHz</vt:lpstr>
      <vt:lpstr>FCC HOM Couplers, 800 MHz</vt:lpstr>
      <vt:lpstr>PowerPoint Presentation</vt:lpstr>
      <vt:lpstr>HOM Damping, Cryomodule</vt:lpstr>
      <vt:lpstr>PowerPoint Presentation</vt:lpstr>
      <vt:lpstr>PowerPoint Presentation</vt:lpstr>
      <vt:lpstr>Taper or not to Taper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FPC &amp; HOM Technology Challenges, FCC</dc:title>
  <dc:creator>Rama Calaga</dc:creator>
  <cp:lastModifiedBy>Rama Calaga</cp:lastModifiedBy>
  <cp:revision>332</cp:revision>
  <dcterms:created xsi:type="dcterms:W3CDTF">2023-11-09T09:19:13Z</dcterms:created>
  <dcterms:modified xsi:type="dcterms:W3CDTF">2023-12-06T12:12:22Z</dcterms:modified>
</cp:coreProperties>
</file>