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274" r:id="rId2"/>
    <p:sldId id="279" r:id="rId3"/>
    <p:sldId id="283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8C0D585-E50B-4F29-8AB4-8F6F2DE1D703}">
          <p14:sldIdLst>
            <p14:sldId id="274"/>
            <p14:sldId id="279"/>
            <p14:sldId id="283"/>
          </p14:sldIdLst>
        </p14:section>
        <p14:section name="Untitled Section" id="{C936BBF3-D0DD-4DC6-BEA0-3CCDBA1DAFEA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5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60" autoAdjust="0"/>
    <p:restoredTop sz="96408" autoAdjust="0"/>
  </p:normalViewPr>
  <p:slideViewPr>
    <p:cSldViewPr snapToGrid="0" snapToObjects="1">
      <p:cViewPr varScale="1">
        <p:scale>
          <a:sx n="128" d="100"/>
          <a:sy n="128" d="100"/>
        </p:scale>
        <p:origin x="1480" y="17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12/3/23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Nb3Sn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39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Sunday, December 3, 2023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Sunday, December 3, 2023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Sunday, December 3,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66" y="142626"/>
            <a:ext cx="9147639" cy="1031993"/>
          </a:xfrm>
        </p:spPr>
        <p:txBody>
          <a:bodyPr/>
          <a:lstStyle/>
          <a:p>
            <a:pPr algn="ctr"/>
            <a:r>
              <a:rPr lang="en-US" b="0" dirty="0">
                <a:solidFill>
                  <a:srgbClr val="AA1A1A"/>
                </a:solidFill>
              </a:rPr>
              <a:t>Performance of vapor-diffused Nb</a:t>
            </a:r>
            <a:r>
              <a:rPr lang="en-US" b="0" baseline="-25000" dirty="0">
                <a:solidFill>
                  <a:srgbClr val="AA1A1A"/>
                </a:solidFill>
              </a:rPr>
              <a:t>3</a:t>
            </a:r>
            <a:r>
              <a:rPr lang="en-US" b="0" dirty="0">
                <a:solidFill>
                  <a:srgbClr val="AA1A1A"/>
                </a:solidFill>
              </a:rPr>
              <a:t>Sn grown on Nb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Uttar Pudasaini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Sunday, December 3,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50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DD01-4A7E-5415-E926-F06CF17E9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3" y="186971"/>
            <a:ext cx="8464378" cy="487490"/>
          </a:xfrm>
        </p:spPr>
        <p:txBody>
          <a:bodyPr>
            <a:normAutofit/>
          </a:bodyPr>
          <a:lstStyle/>
          <a:p>
            <a:r>
              <a:rPr lang="en-US" dirty="0"/>
              <a:t>Performance of vapor-diffused Nb</a:t>
            </a:r>
            <a:r>
              <a:rPr lang="en-US" baseline="-25000" dirty="0"/>
              <a:t>3</a:t>
            </a:r>
            <a:r>
              <a:rPr lang="en-US" dirty="0"/>
              <a:t>Sn grown on Nb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51D20-5D25-6257-E4A9-77CA18C55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993D7CCE-9277-6609-332C-95CC6B98A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3" y="6429038"/>
            <a:ext cx="7244624" cy="4231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U. Pudasaini et al. “Managing Sn-Supply to Tune Surface Characteristics of Vapor-Diffusion Coating of Nb</a:t>
            </a:r>
            <a:r>
              <a:rPr kumimoji="0" lang="en-US" altLang="en-US" sz="55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5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Sn”, presented at the SRF'21, East Lansing, MI, USA, Jun.-Jul. 2021, doi:10.18429/JACoW-SRF2021-TUPTEV013.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S. Posen et al. “Advances in Nb</a:t>
            </a:r>
            <a:r>
              <a:rPr kumimoji="0" lang="en-US" altLang="en-US" sz="55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5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Sn superconducting radiofrequency cavities towards first practical accelerator applications” Superconductor Science and Technology. 2021 Jan 11;34(2):025007.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en-US" sz="5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 Hall, “New Insights into the Limitations on the Efficiency and Achievable Gradients in Nb</a:t>
            </a:r>
            <a:r>
              <a:rPr lang="en-US" sz="55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5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Sn SRF Cavities”, PhD thesis, Cornell University (2017).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G. Jiang </a:t>
            </a:r>
            <a:r>
              <a:rPr lang="en-US" sz="5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en-US" sz="5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Understanding and optimization of the coating process of the radio-frequency Nb3Sn thin film superconducting cavities using tin vapor diffusion method. Applied Surface Science. 2024 Jan 15;643:158708.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50" dirty="0">
                <a:latin typeface="Times New Roman" panose="02020603050405020304" pitchFamily="18" charset="0"/>
                <a:ea typeface="Calibri" panose="020F0502020204030204" pitchFamily="34" charset="0"/>
              </a:rPr>
              <a:t>TTC-2022</a:t>
            </a:r>
            <a:endParaRPr lang="en-US" sz="55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40C39A-AE66-A44F-CB1B-574A7CA33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32" t="14547" b="8300"/>
          <a:stretch/>
        </p:blipFill>
        <p:spPr>
          <a:xfrm>
            <a:off x="4671995" y="970664"/>
            <a:ext cx="4299632" cy="31521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BB37D0-2316-EC9A-1687-12F8EE880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3" y="1035719"/>
            <a:ext cx="4295165" cy="32575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4C1766-C531-A803-CF91-FFFFAC1B8842}"/>
              </a:ext>
            </a:extLst>
          </p:cNvPr>
          <p:cNvSpPr txBox="1"/>
          <p:nvPr/>
        </p:nvSpPr>
        <p:spPr>
          <a:xfrm>
            <a:off x="385011" y="797305"/>
            <a:ext cx="39463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/>
              <a:t>R&amp;D 1.3/1.5 GHz single-cell cavity performance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6863AF-8F15-04D8-359B-E5C9AE5F9648}"/>
              </a:ext>
            </a:extLst>
          </p:cNvPr>
          <p:cNvSpPr txBox="1"/>
          <p:nvPr/>
        </p:nvSpPr>
        <p:spPr>
          <a:xfrm>
            <a:off x="5181600" y="797305"/>
            <a:ext cx="36495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/>
              <a:t>Multi-cell cavity performance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DC5E9A-9890-FB88-C7A1-A69C22C0AEC8}"/>
              </a:ext>
            </a:extLst>
          </p:cNvPr>
          <p:cNvSpPr txBox="1"/>
          <p:nvPr/>
        </p:nvSpPr>
        <p:spPr>
          <a:xfrm>
            <a:off x="36203" y="4208156"/>
            <a:ext cx="4471629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0" i="0" dirty="0">
                <a:effectLst/>
              </a:rPr>
              <a:t>1.3/1.5 GHz single-cell cavities attains accelerating gradient in excess of 20 MV/m with Q ~10</a:t>
            </a:r>
            <a:r>
              <a:rPr lang="en-US" sz="1500" b="0" i="0" baseline="30000" dirty="0">
                <a:effectLst/>
              </a:rPr>
              <a:t>10</a:t>
            </a:r>
            <a:r>
              <a:rPr lang="en-US" sz="1500" b="0" i="0" dirty="0">
                <a:effectLst/>
              </a:rPr>
              <a:t>.</a:t>
            </a:r>
          </a:p>
          <a:p>
            <a:endParaRPr lang="en-US" sz="1500" b="0" i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0" i="0" dirty="0">
                <a:effectLst/>
              </a:rPr>
              <a:t>Cavities of various frequencies (650 MHz, 952 MHz, 2.6 GHz, 3.6 GHz) coated at different facilities show comparable performance. </a:t>
            </a:r>
          </a:p>
          <a:p>
            <a:endParaRPr lang="en-US" sz="1500" b="0" i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0" i="0" dirty="0">
                <a:effectLst/>
              </a:rPr>
              <a:t>952 MHz and 650 MHz cavities successfully operated with cryocoolers.</a:t>
            </a:r>
            <a:endParaRPr lang="en-US" sz="1500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CA4CEBA-5099-6573-6422-D7A4DFB518C7}"/>
              </a:ext>
            </a:extLst>
          </p:cNvPr>
          <p:cNvSpPr txBox="1">
            <a:spLocks/>
          </p:cNvSpPr>
          <p:nvPr/>
        </p:nvSpPr>
        <p:spPr>
          <a:xfrm>
            <a:off x="4878822" y="4199561"/>
            <a:ext cx="4132636" cy="2096966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chemeClr val="tx1"/>
                </a:solidFill>
                <a:latin typeface="+mn-lt"/>
              </a:rPr>
              <a:t>1.5 GHz five-cell and 1.3 GHz 9-cell cavities were </a:t>
            </a:r>
            <a:r>
              <a:rPr lang="en-US" sz="1500" b="0" i="0" kern="1200" dirty="0">
                <a:solidFill>
                  <a:schemeClr val="tx1"/>
                </a:solidFill>
                <a:latin typeface="+mn-lt"/>
                <a:ea typeface="Geneva" charset="0"/>
                <a:cs typeface="ＭＳ Ｐゴシック" charset="0"/>
              </a:rPr>
              <a:t>demonstrated to reach Q ~ 10</a:t>
            </a:r>
            <a:r>
              <a:rPr lang="en-US" sz="1500" b="0" i="0" kern="1200" baseline="30000" dirty="0">
                <a:solidFill>
                  <a:schemeClr val="tx1"/>
                </a:solidFill>
                <a:latin typeface="+mn-lt"/>
                <a:ea typeface="Geneva" charset="0"/>
                <a:cs typeface="ＭＳ Ｐゴシック" charset="0"/>
              </a:rPr>
              <a:t>10</a:t>
            </a:r>
            <a:r>
              <a:rPr lang="en-US" sz="1500" b="0" i="0" kern="1200" dirty="0">
                <a:solidFill>
                  <a:schemeClr val="tx1"/>
                </a:solidFill>
                <a:latin typeface="+mn-lt"/>
                <a:ea typeface="Geneva" charset="0"/>
                <a:cs typeface="ＭＳ Ｐゴシック" charset="0"/>
              </a:rPr>
              <a:t> at 10 MV/m at 4.4 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b="0" i="0" kern="1200" dirty="0">
              <a:solidFill>
                <a:schemeClr val="tx1"/>
              </a:solidFill>
              <a:latin typeface="+mn-lt"/>
              <a:ea typeface="Geneva" charset="0"/>
              <a:cs typeface="ＭＳ Ｐゴシック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0" i="0" kern="1200" dirty="0">
                <a:solidFill>
                  <a:schemeClr val="tx1"/>
                </a:solidFill>
                <a:latin typeface="+mn-lt"/>
                <a:ea typeface="Geneva" charset="0"/>
                <a:cs typeface="ＭＳ Ｐゴシック" charset="0"/>
              </a:rPr>
              <a:t>Maximum gradients achieved up to ~ 20 MV/m.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b="0" i="0" kern="1200" dirty="0">
              <a:solidFill>
                <a:schemeClr val="tx1"/>
              </a:solidFill>
              <a:latin typeface="+mn-lt"/>
              <a:ea typeface="Geneva" charset="0"/>
              <a:cs typeface="ＭＳ Ｐゴシック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0" i="0" kern="1200" dirty="0">
                <a:solidFill>
                  <a:schemeClr val="tx1"/>
                </a:solidFill>
                <a:latin typeface="+mn-lt"/>
                <a:ea typeface="Geneva" charset="0"/>
                <a:cs typeface="ＭＳ Ｐゴシック" charset="0"/>
              </a:rPr>
              <a:t>Several projects are underway to build cryomodules with coated cavities aiming for 4 K operation with conduction cooling.</a:t>
            </a:r>
            <a:endParaRPr lang="en-US" sz="15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7565A61-31B0-B674-C491-2D47E6291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81786" y="2834624"/>
            <a:ext cx="631537" cy="1122733"/>
          </a:xfrm>
          <a:prstGeom prst="rect">
            <a:avLst/>
          </a:prstGeom>
        </p:spPr>
      </p:pic>
      <p:pic>
        <p:nvPicPr>
          <p:cNvPr id="31" name="Picture 2" descr="https://lh3.googleusercontent.com/fQwPgrFNY2qb6jiOmraqObjhpdGPDcf4T_XU31pUESCv2wFRULAnZCcbm4QknFH8RslF13H73EzTFeyR7pyTuS-Rja7mAP7wt5jPtGfL8jEukJf6XqMdp-yXAuiZUscIv1BEMqzB1F_uVqgHKx9dkijjvgiu2FcWnhm7bWvPRtbQbbaQ3k30sx2R6OxknuQpCE4Fk8o0dpsML_o0e6yqPiMOydlig4A44IX5hKFuOtTofrrbkyOa7-IZqKoZvrE40ppoDqqRoIPQPhiI66DqLxmyPAGzjOUDYCr2aJuXbjwrPLsbNKqLlRUK8iJzGMkrO7Pmt9MgISjOGfaYDIKZEGHFbh2cYQdve6NBtncHpVAUYRhMQOvUt5qardZSm00Kw4NtnTLLghn0ghrmzo3zNxRSnvF2JzyYGZfxm1WRrVz2xKxMuQG1OZ6QcAMYhFkBHlY0JW2aOO6cyk-0Berysf4u5tmj7dIWnstMz3MzSBAwE9-XNgP7XHDoJTYNUZllzGShWsS1yk5verEO-Ko7P-4yRyXvwYYhYIyE_jL3jX7eDnFnbrUUzXBAXKvwPACXmGkX7YzyjLNZr3D-dH1-whUn0zzadTfOaQhfk7kdOW60uCOdMMVdwhBN4zjCk01naEpEvLY1rixP2ogkPaPleOQQgGzUYPv7jU_yUvZ0T9vNP6cYUvg1Kp8f4FWgFuUZodRwld55aN0iRmnc86LL8FWowZYasK6xC_QNGAgQEJaAK1XrtMvSLYNoZt_J=w613-h1089-no?authuser=0">
            <a:extLst>
              <a:ext uri="{FF2B5EF4-FFF2-40B4-BE49-F238E27FC236}">
                <a16:creationId xmlns:a16="http://schemas.microsoft.com/office/drawing/2014/main" id="{D5DA2941-9A15-3FFD-0D1B-D42C3F995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65"/>
          <a:stretch/>
        </p:blipFill>
        <p:spPr bwMode="auto">
          <a:xfrm rot="5400000">
            <a:off x="6820097" y="2994540"/>
            <a:ext cx="538524" cy="75648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447FA79-A946-AAC2-6B22-90EE1E718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761" y="3096773"/>
            <a:ext cx="852734" cy="5452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0CEE7C-6252-BD25-48A9-BF9166D9E4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975" b="38037"/>
          <a:stretch/>
        </p:blipFill>
        <p:spPr>
          <a:xfrm>
            <a:off x="5292781" y="2838794"/>
            <a:ext cx="474356" cy="816126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1AADBAA-8CAC-F409-835A-3103F2067E23}"/>
              </a:ext>
            </a:extLst>
          </p:cNvPr>
          <p:cNvSpPr/>
          <p:nvPr/>
        </p:nvSpPr>
        <p:spPr>
          <a:xfrm>
            <a:off x="38370" y="4199561"/>
            <a:ext cx="4413314" cy="2178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1.31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CD11AB4-9F31-2FF9-F523-B70C15D3073B}"/>
              </a:ext>
            </a:extLst>
          </p:cNvPr>
          <p:cNvSpPr/>
          <p:nvPr/>
        </p:nvSpPr>
        <p:spPr>
          <a:xfrm>
            <a:off x="4678476" y="4158834"/>
            <a:ext cx="4413314" cy="2178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1.31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8407613-C877-59C4-F0B5-9BEE039EA165}"/>
              </a:ext>
            </a:extLst>
          </p:cNvPr>
          <p:cNvCxnSpPr/>
          <p:nvPr/>
        </p:nvCxnSpPr>
        <p:spPr>
          <a:xfrm flipV="1">
            <a:off x="3384884" y="2566737"/>
            <a:ext cx="224590" cy="770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71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DE430-EECF-7F27-BABE-E9031D6FD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3916"/>
            <a:ext cx="6273292" cy="672983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300" dirty="0"/>
              <a:t>Why is the attainable gradient limited?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Several approaches are being explored to push the gradient.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Roughness/Topography Management: Parameter optimization post-coating treatment and deposition of Sn before thermal diffusion……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Film thickness reduction: correlates with surface roughness reduction and improved gradient limit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What are the other limiting factors?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What causes the frequent Q-slope?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Studies are focused on correlating material properties and RF performance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Grain boundary structure and compositions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Limitations due to local defects 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Facility and procedure dependent: performance sensitivity to Sn residue condensation, Ti evaporation from </a:t>
            </a:r>
            <a:r>
              <a:rPr lang="en-US" dirty="0" err="1"/>
              <a:t>NbTi</a:t>
            </a:r>
            <a:r>
              <a:rPr lang="en-US" dirty="0"/>
              <a:t> flanges….?</a:t>
            </a:r>
          </a:p>
          <a:p>
            <a:pPr lvl="2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sz="2300" dirty="0"/>
              <a:t>Feasibility for practical applications – how to preserve thin-film performance?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 coating process is adopted for larger/longer cavities with multiple Sn sources and coating parameter modifications.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How to deposit a high-quality coating on any arbitrary shape/sized cavities?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NbTi</a:t>
            </a:r>
            <a:r>
              <a:rPr lang="en-US" dirty="0"/>
              <a:t> flanges are more practical – avoid Ti contaminations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Hardware to contain Ti and/or altering coating parameters?</a:t>
            </a:r>
          </a:p>
          <a:p>
            <a:pPr lvl="2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 Reproducibility is challenging!??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3B7CB-340C-9A1E-2836-EA0C262E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EB2854-3551-0773-4E91-A4A95F29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5217"/>
            <a:ext cx="8999621" cy="487363"/>
          </a:xfrm>
        </p:spPr>
        <p:txBody>
          <a:bodyPr>
            <a:normAutofit/>
          </a:bodyPr>
          <a:lstStyle/>
          <a:p>
            <a:r>
              <a:rPr lang="en-US" dirty="0"/>
              <a:t>Vapor-diffused Nb</a:t>
            </a:r>
            <a:r>
              <a:rPr lang="en-US" baseline="-25000" dirty="0"/>
              <a:t>3</a:t>
            </a:r>
            <a:r>
              <a:rPr lang="en-US" dirty="0"/>
              <a:t>Sn grown on Nb: current issues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739B8D-8D81-A3A6-78EB-04FA50D2E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526" y="969133"/>
            <a:ext cx="2590800" cy="191004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05D54E2-0160-3C10-42E8-4A806A573EDD}"/>
              </a:ext>
            </a:extLst>
          </p:cNvPr>
          <p:cNvGrpSpPr/>
          <p:nvPr/>
        </p:nvGrpSpPr>
        <p:grpSpPr>
          <a:xfrm>
            <a:off x="6432884" y="3481138"/>
            <a:ext cx="2387282" cy="2791326"/>
            <a:chOff x="0" y="3429726"/>
            <a:chExt cx="1645920" cy="28185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73B3E9-59F4-995C-6C12-B5D8DEAF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35" y="3429726"/>
              <a:ext cx="565504" cy="249285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9E2192-E019-7A0F-EE11-D8892AD49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41" y="3429726"/>
              <a:ext cx="543818" cy="24928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C1F143-C691-00A7-C5D8-82E87E1E1B0A}"/>
                </a:ext>
              </a:extLst>
            </p:cNvPr>
            <p:cNvSpPr txBox="1"/>
            <p:nvPr/>
          </p:nvSpPr>
          <p:spPr>
            <a:xfrm>
              <a:off x="0" y="5909736"/>
              <a:ext cx="1645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TEM analysis of grain boundaries with and without Q-slope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9553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6506</TotalTime>
  <Words>466</Words>
  <Application>Microsoft Macintosh PowerPoint</Application>
  <PresentationFormat>画面に合わせる (4:3)</PresentationFormat>
  <Paragraphs>47</Paragraphs>
  <Slides>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9" baseType="lpstr">
      <vt:lpstr>.PingFangSC-Regular</vt:lpstr>
      <vt:lpstr>PingFangSC-Regular</vt:lpstr>
      <vt:lpstr>Arial</vt:lpstr>
      <vt:lpstr>Calibri</vt:lpstr>
      <vt:lpstr>Times New Roman</vt:lpstr>
      <vt:lpstr>Office Theme</vt:lpstr>
      <vt:lpstr>Performance of vapor-diffused Nb3Sn grown on Nb</vt:lpstr>
      <vt:lpstr>Performance of vapor-diffused Nb3Sn grown on Nb</vt:lpstr>
      <vt:lpstr>Vapor-diffused Nb3Sn grown on Nb: current issues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Jean-Pierre</dc:creator>
  <cp:lastModifiedBy>Akira Yamamoto</cp:lastModifiedBy>
  <cp:revision>81</cp:revision>
  <dcterms:created xsi:type="dcterms:W3CDTF">2019-07-03T13:59:42Z</dcterms:created>
  <dcterms:modified xsi:type="dcterms:W3CDTF">2023-12-02T16:29:33Z</dcterms:modified>
</cp:coreProperties>
</file>