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4"/>
  </p:notesMasterIdLst>
  <p:handoutMasterIdLst>
    <p:handoutMasterId r:id="rId5"/>
  </p:handoutMasterIdLst>
  <p:sldIdLst>
    <p:sldId id="405" r:id="rId2"/>
    <p:sldId id="403" r:id="rId3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7D7EB"/>
    <a:srgbClr val="98D7EA"/>
    <a:srgbClr val="98D7EB"/>
    <a:srgbClr val="50504E"/>
    <a:srgbClr val="4E4E4E"/>
    <a:srgbClr val="404040"/>
    <a:srgbClr val="004C97"/>
    <a:srgbClr val="63666A"/>
    <a:srgbClr val="99D6EA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30" autoAdjust="0"/>
    <p:restoredTop sz="94663"/>
  </p:normalViewPr>
  <p:slideViewPr>
    <p:cSldViewPr snapToGrid="0" snapToObjects="1" showGuides="1">
      <p:cViewPr varScale="1">
        <p:scale>
          <a:sx n="164" d="100"/>
          <a:sy n="164" d="100"/>
        </p:scale>
        <p:origin x="184" y="184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12/5/23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12/5/23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12/5/23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12/5/23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12/5/23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12/5/23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28257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>
                <a:solidFill>
                  <a:srgbClr val="505050"/>
                </a:solidFill>
              </a:defRPr>
            </a:lvl2pPr>
            <a:lvl3pPr marL="573087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500">
                <a:solidFill>
                  <a:srgbClr val="505050"/>
                </a:solidFill>
              </a:defRPr>
            </a:lvl3pPr>
            <a:lvl4pPr marL="85725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400">
                <a:solidFill>
                  <a:srgbClr val="505050"/>
                </a:solidFill>
              </a:defRPr>
            </a:lvl4pPr>
            <a:lvl5pPr marL="113982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styles.</a:t>
            </a:r>
          </a:p>
          <a:p>
            <a:pPr marL="512763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Second level</a:t>
            </a:r>
          </a:p>
          <a:p>
            <a:pPr marL="803275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Third level</a:t>
            </a:r>
          </a:p>
          <a:p>
            <a:pPr marL="1085850" marR="0" lvl="3" indent="-22860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Fourth level</a:t>
            </a:r>
          </a:p>
          <a:p>
            <a:pPr marL="1370013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12/5/23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12/5/23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12/5/23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825F58-0143-EE97-5600-3CCB7BE1D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886" y="1163948"/>
            <a:ext cx="3787805" cy="2926080"/>
          </a:xfrm>
          <a:prstGeom prst="rect">
            <a:avLst/>
          </a:prstGeom>
          <a:noFill/>
        </p:spPr>
      </p:pic>
      <p:sp>
        <p:nvSpPr>
          <p:cNvPr id="2066" name="Text Placeholder 3">
            <a:extLst>
              <a:ext uri="{FF2B5EF4-FFF2-40B4-BE49-F238E27FC236}">
                <a16:creationId xmlns:a16="http://schemas.microsoft.com/office/drawing/2014/main" id="{D9BB2648-CDF5-AE3F-0F8D-7B8A593006DE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229365" y="4159042"/>
            <a:ext cx="4205476" cy="515372"/>
          </a:xfrm>
        </p:spPr>
        <p:txBody>
          <a:bodyPr/>
          <a:lstStyle/>
          <a:p>
            <a:r>
              <a:rPr lang="en-US" dirty="0"/>
              <a:t>Strong degradation in the coated cavity performance after room temperature tuning for 200 kHz</a:t>
            </a:r>
          </a:p>
        </p:txBody>
      </p:sp>
      <p:sp>
        <p:nvSpPr>
          <p:cNvPr id="2068" name="Text Placeholder 4">
            <a:extLst>
              <a:ext uri="{FF2B5EF4-FFF2-40B4-BE49-F238E27FC236}">
                <a16:creationId xmlns:a16="http://schemas.microsoft.com/office/drawing/2014/main" id="{8F0D68F4-E9B9-8F5F-D56F-6556E07867C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692452" y="4159041"/>
            <a:ext cx="4206239" cy="515373"/>
          </a:xfrm>
        </p:spPr>
        <p:txBody>
          <a:bodyPr/>
          <a:lstStyle/>
          <a:p>
            <a:r>
              <a:rPr lang="en-US" dirty="0"/>
              <a:t>Little change in the coated cavity performance after tuning up to 1400 kHz at cryogenic temperatures</a:t>
            </a:r>
          </a:p>
        </p:txBody>
      </p:sp>
      <p:sp>
        <p:nvSpPr>
          <p:cNvPr id="2055" name="Date Placeholder 3">
            <a:extLst>
              <a:ext uri="{FF2B5EF4-FFF2-40B4-BE49-F238E27FC236}">
                <a16:creationId xmlns:a16="http://schemas.microsoft.com/office/drawing/2014/main" id="{3713F493-0827-06FC-F5BA-1458FD957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57ADAB69-348E-2C41-AF41-E98D046040A4}" type="datetime1">
              <a:rPr lang="en-US" smtClean="0"/>
              <a:pPr>
                <a:spcAft>
                  <a:spcPts val="600"/>
                </a:spcAft>
                <a:defRPr/>
              </a:pPr>
              <a:t>12/5/23</a:t>
            </a:fld>
            <a:endParaRPr lang="en-US"/>
          </a:p>
        </p:txBody>
      </p:sp>
      <p:sp>
        <p:nvSpPr>
          <p:cNvPr id="2057" name="Footer Placeholder 4">
            <a:extLst>
              <a:ext uri="{FF2B5EF4-FFF2-40B4-BE49-F238E27FC236}">
                <a16:creationId xmlns:a16="http://schemas.microsoft.com/office/drawing/2014/main" id="{0A9DE28C-F72A-1F77-2E7D-B89FB61BF6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 err="1"/>
              <a:t>Grigory</a:t>
            </a:r>
            <a:r>
              <a:rPr lang="en-US" dirty="0"/>
              <a:t> </a:t>
            </a:r>
            <a:r>
              <a:rPr lang="en-US" dirty="0" err="1"/>
              <a:t>Eremeev</a:t>
            </a:r>
            <a:r>
              <a:rPr lang="en-US" dirty="0"/>
              <a:t> | Hot Topic Discussion 				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FERMILAB-SLIDES-23-402-TD</a:t>
            </a:r>
            <a:endParaRPr lang="en-US" b="1" dirty="0"/>
          </a:p>
        </p:txBody>
      </p:sp>
      <p:sp>
        <p:nvSpPr>
          <p:cNvPr id="2059" name="Slide Number Placeholder 5">
            <a:extLst>
              <a:ext uri="{FF2B5EF4-FFF2-40B4-BE49-F238E27FC236}">
                <a16:creationId xmlns:a16="http://schemas.microsoft.com/office/drawing/2014/main" id="{E241F1CD-93F2-4022-55A7-E8351BB70B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148C009B-CB69-E04A-B9B3-34B26D69E9CF}" type="slidenum">
              <a:rPr lang="en-US" smtClean="0"/>
              <a:pPr>
                <a:spcAft>
                  <a:spcPts val="600"/>
                </a:spcAft>
                <a:defRPr/>
              </a:pPr>
              <a:t>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56F2FBC-1713-0B0E-1546-41C684879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  Tunability / robustness of Nb</a:t>
            </a:r>
            <a:r>
              <a:rPr lang="en-US" baseline="-25000" dirty="0"/>
              <a:t>3</a:t>
            </a:r>
            <a:r>
              <a:rPr lang="en-US" dirty="0"/>
              <a:t>Sn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60936C-6E4A-281B-36A1-90D30B0C3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88" y="1163948"/>
            <a:ext cx="3521131" cy="2926080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CCE116C-5B42-430C-FFAC-F34CBF9B9584}"/>
              </a:ext>
            </a:extLst>
          </p:cNvPr>
          <p:cNvSpPr txBox="1">
            <a:spLocks/>
          </p:cNvSpPr>
          <p:nvPr/>
        </p:nvSpPr>
        <p:spPr>
          <a:xfrm>
            <a:off x="294414" y="648576"/>
            <a:ext cx="8044913" cy="51537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300" b="1" i="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Coated cavities can be very sensitive to mechanical deformation</a:t>
            </a:r>
          </a:p>
        </p:txBody>
      </p:sp>
    </p:spTree>
    <p:extLst>
      <p:ext uri="{BB962C8B-B14F-4D97-AF65-F5344CB8AC3E}">
        <p14:creationId xmlns:p14="http://schemas.microsoft.com/office/powerpoint/2010/main" val="915411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FDF875A-403D-BA9E-58FA-4E1BFE7659B1}"/>
              </a:ext>
            </a:extLst>
          </p:cNvPr>
          <p:cNvSpPr txBox="1">
            <a:spLocks/>
          </p:cNvSpPr>
          <p:nvPr/>
        </p:nvSpPr>
        <p:spPr>
          <a:xfrm>
            <a:off x="228599" y="719138"/>
            <a:ext cx="3697879" cy="37670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300" b="1" i="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 kern="1200" dirty="0">
                <a:latin typeface="Helvetica"/>
                <a:ea typeface="Geneva" charset="0"/>
                <a:cs typeface="ＭＳ Ｐゴシック" charset="0"/>
              </a:rPr>
              <a:t>By now we have coated and progress towards string assembly several cavities. Unfortunately, it is not just mechanical tuning to the accelerator frequency</a:t>
            </a:r>
            <a:r>
              <a:rPr lang="en-US" dirty="0"/>
              <a:t> on the tuning bench that degrades the performance</a:t>
            </a:r>
            <a:endParaRPr lang="en-US" b="1" i="0" kern="1200" dirty="0">
              <a:latin typeface="Helvetica"/>
              <a:ea typeface="Geneva" charset="0"/>
              <a:cs typeface="ＭＳ Ｐゴシック" charset="0"/>
            </a:endParaRPr>
          </a:p>
          <a:p>
            <a:endParaRPr lang="en-US" dirty="0"/>
          </a:p>
          <a:p>
            <a:r>
              <a:rPr lang="en-US" b="1" i="0" kern="1200" dirty="0">
                <a:latin typeface="Helvetica"/>
                <a:ea typeface="Geneva" charset="0"/>
                <a:cs typeface="ＭＳ Ｐゴシック" charset="0"/>
              </a:rPr>
              <a:t>Mechanical tuning: </a:t>
            </a:r>
            <a:r>
              <a:rPr lang="en-US" dirty="0"/>
              <a:t>increase in surface resistance and field dependence</a:t>
            </a:r>
          </a:p>
          <a:p>
            <a:endParaRPr lang="en-US" b="1" i="0" kern="1200" dirty="0">
              <a:latin typeface="Helvetica"/>
              <a:ea typeface="Geneva" charset="0"/>
              <a:cs typeface="ＭＳ Ｐゴシック" charset="0"/>
            </a:endParaRPr>
          </a:p>
          <a:p>
            <a:r>
              <a:rPr lang="en-US" dirty="0"/>
              <a:t>No mechanical tuning: low field Q is retained, but still strong field dependence</a:t>
            </a:r>
          </a:p>
          <a:p>
            <a:endParaRPr lang="en-US" b="1" i="0" kern="1200" dirty="0">
              <a:latin typeface="Helvetica"/>
              <a:ea typeface="Geneva" charset="0"/>
              <a:cs typeface="ＭＳ Ｐゴシック" charset="0"/>
            </a:endParaRPr>
          </a:p>
          <a:p>
            <a:r>
              <a:rPr lang="en-US" dirty="0"/>
              <a:t>No mechanical tuning &amp; no “pair” test: performance is better retained in one cavity and… </a:t>
            </a:r>
            <a:endParaRPr lang="en-US" b="1" i="0" kern="1200" dirty="0">
              <a:latin typeface="Helvetica"/>
              <a:ea typeface="Geneva" charset="0"/>
              <a:cs typeface="ＭＳ Ｐゴシック" charset="0"/>
            </a:endParaRPr>
          </a:p>
        </p:txBody>
      </p:sp>
      <p:pic>
        <p:nvPicPr>
          <p:cNvPr id="5" name="Picture 21">
            <a:extLst>
              <a:ext uri="{FF2B5EF4-FFF2-40B4-BE49-F238E27FC236}">
                <a16:creationId xmlns:a16="http://schemas.microsoft.com/office/drawing/2014/main" id="{5179611B-8BE9-4879-2EAE-A08D93EE6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6544" y="719139"/>
            <a:ext cx="4579946" cy="376700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055" name="Date Placeholder 3">
            <a:extLst>
              <a:ext uri="{FF2B5EF4-FFF2-40B4-BE49-F238E27FC236}">
                <a16:creationId xmlns:a16="http://schemas.microsoft.com/office/drawing/2014/main" id="{3713F493-0827-06FC-F5BA-1458FD9576F2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  <a:defRPr/>
            </a:pPr>
            <a:fld id="{57ADAB69-348E-2C41-AF41-E98D046040A4}" type="datetime1">
              <a:rPr lang="en-US" smtClean="0"/>
              <a:pPr>
                <a:spcAft>
                  <a:spcPts val="600"/>
                </a:spcAft>
                <a:defRPr/>
              </a:pPr>
              <a:t>12/5/23</a:t>
            </a:fld>
            <a:endParaRPr lang="en-US"/>
          </a:p>
        </p:txBody>
      </p:sp>
      <p:sp>
        <p:nvSpPr>
          <p:cNvPr id="2057" name="Footer Placeholder 4">
            <a:extLst>
              <a:ext uri="{FF2B5EF4-FFF2-40B4-BE49-F238E27FC236}">
                <a16:creationId xmlns:a16="http://schemas.microsoft.com/office/drawing/2014/main" id="{0A9DE28C-F72A-1F77-2E7D-B89FB61BF6E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 lIns="0" tIns="0" rIns="0" bIns="0" anchor="t" anchorCtr="0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 err="1"/>
              <a:t>Grigory</a:t>
            </a:r>
            <a:r>
              <a:rPr lang="en-US" dirty="0"/>
              <a:t> </a:t>
            </a:r>
            <a:r>
              <a:rPr lang="en-US" dirty="0" err="1"/>
              <a:t>Eremeev</a:t>
            </a:r>
            <a:r>
              <a:rPr lang="en-US" dirty="0"/>
              <a:t> | Hot Topic Discussion					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FERMILAB-SLIDES-23-402-TD</a:t>
            </a:r>
            <a:endParaRPr lang="en-US" b="1" dirty="0"/>
          </a:p>
        </p:txBody>
      </p:sp>
      <p:sp>
        <p:nvSpPr>
          <p:cNvPr id="2059" name="Slide Number Placeholder 5">
            <a:extLst>
              <a:ext uri="{FF2B5EF4-FFF2-40B4-BE49-F238E27FC236}">
                <a16:creationId xmlns:a16="http://schemas.microsoft.com/office/drawing/2014/main" id="{E241F1CD-93F2-4022-55A7-E8351BB70B5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222250" y="4878161"/>
            <a:ext cx="414338" cy="177964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  <a:defRPr/>
            </a:pPr>
            <a:fld id="{148C009B-CB69-E04A-B9B3-34B26D69E9CF}" type="slidenum">
              <a:rPr lang="en-US" smtClean="0"/>
              <a:pPr>
                <a:spcAft>
                  <a:spcPts val="600"/>
                </a:spcAft>
                <a:defRPr/>
              </a:pPr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56F2FBC-1713-0B0E-1546-41C684879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</p:spPr>
        <p:txBody>
          <a:bodyPr lIns="0" tIns="0" rIns="0" bIns="0" anchor="b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kern="1200">
                <a:latin typeface="Helvetica"/>
                <a:ea typeface="Geneva" charset="0"/>
                <a:cs typeface="ＭＳ Ｐゴシック" charset="0"/>
              </a:rPr>
              <a:t>  Tunability / robustness of Nb</a:t>
            </a:r>
            <a:r>
              <a:rPr lang="en-US" b="1" kern="1200" baseline="-25000">
                <a:latin typeface="Helvetica"/>
                <a:ea typeface="Geneva" charset="0"/>
                <a:cs typeface="ＭＳ Ｐゴシック" charset="0"/>
              </a:rPr>
              <a:t>3</a:t>
            </a:r>
            <a:r>
              <a:rPr lang="en-US" b="1" kern="1200">
                <a:latin typeface="Helvetica"/>
                <a:ea typeface="Geneva" charset="0"/>
                <a:cs typeface="ＭＳ Ｐゴシック" charset="0"/>
              </a:rPr>
              <a:t>Sn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74727-5A67-F12B-DE6D-5D6B5EF9F108}"/>
              </a:ext>
            </a:extLst>
          </p:cNvPr>
          <p:cNvSpPr txBox="1"/>
          <p:nvPr/>
        </p:nvSpPr>
        <p:spPr>
          <a:xfrm>
            <a:off x="4114800" y="2114093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3">
            <a:extLst>
              <a:ext uri="{FF2B5EF4-FFF2-40B4-BE49-F238E27FC236}">
                <a16:creationId xmlns:a16="http://schemas.microsoft.com/office/drawing/2014/main" id="{C44D988A-BC85-E98A-614C-BB88152B3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5471" y="719139"/>
            <a:ext cx="4622093" cy="376700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020D21-94D0-9693-9EFD-3162176F8868}"/>
              </a:ext>
            </a:extLst>
          </p:cNvPr>
          <p:cNvSpPr txBox="1"/>
          <p:nvPr/>
        </p:nvSpPr>
        <p:spPr>
          <a:xfrm>
            <a:off x="228600" y="4209146"/>
            <a:ext cx="457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u="none" strike="noStrike" dirty="0">
                <a:solidFill>
                  <a:srgbClr val="444444"/>
                </a:solidFill>
                <a:effectLst/>
                <a:latin typeface="Helvetica Neue" panose="02000503000000020004" pitchFamily="2" charset="0"/>
              </a:rPr>
              <a:t>This manuscript has been authored by Fermi Research Alliance, LLC under Contract No. DE-AC02-07CH11359 with the U.S. Department of Energy, Office of Science, Office of High Energy Physics.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1723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5BBC821F-75DB-9C4B-9087-0D1B55B86457}" vid="{E80D4668-7E7A-294D-81A8-6A27370644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Fermilab_PPT_090915</Template>
  <TotalTime>2945</TotalTime>
  <Words>193</Words>
  <Application>Microsoft Macintosh PowerPoint</Application>
  <PresentationFormat>On-screen Show (16:9)</PresentationFormat>
  <Paragraphs>19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-webkit-standard</vt:lpstr>
      <vt:lpstr>Arial</vt:lpstr>
      <vt:lpstr>Calibri</vt:lpstr>
      <vt:lpstr>Helvetica</vt:lpstr>
      <vt:lpstr>Helvetica Neue</vt:lpstr>
      <vt:lpstr>Fermilab_PPT_090915</vt:lpstr>
      <vt:lpstr>  Tunability / robustness of Nb3Sn</vt:lpstr>
      <vt:lpstr>  Tunability / robustness of Nb3Sn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Panagiotis Spentzouris</dc:creator>
  <cp:lastModifiedBy>Grigory V. Eremeev</cp:lastModifiedBy>
  <cp:revision>15</cp:revision>
  <cp:lastPrinted>2014-01-20T19:40:21Z</cp:lastPrinted>
  <dcterms:created xsi:type="dcterms:W3CDTF">2023-11-02T20:05:31Z</dcterms:created>
  <dcterms:modified xsi:type="dcterms:W3CDTF">2023-12-05T17:52:30Z</dcterms:modified>
</cp:coreProperties>
</file>