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sldIdLst>
    <p:sldId id="408" r:id="rId2"/>
    <p:sldId id="473" r:id="rId3"/>
    <p:sldId id="528" r:id="rId4"/>
    <p:sldId id="521" r:id="rId5"/>
    <p:sldId id="530" r:id="rId6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C826C4E-6927-4B18-9C6C-D8077224192F}">
          <p14:sldIdLst>
            <p14:sldId id="408"/>
          </p14:sldIdLst>
        </p14:section>
        <p14:section name="2" id="{D985F783-9908-4D29-80E1-30637784DA8D}">
          <p14:sldIdLst>
            <p14:sldId id="473"/>
            <p14:sldId id="528"/>
            <p14:sldId id="521"/>
            <p14:sldId id="530"/>
          </p14:sldIdLst>
        </p14:section>
        <p14:section name="3" id="{41BFBE94-C34C-477D-87B8-73F0E912B3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 Two Subscription" initials="OTS" lastIdx="1" clrIdx="0">
    <p:extLst>
      <p:ext uri="{19B8F6BF-5375-455C-9EA6-DF929625EA0E}">
        <p15:presenceInfo xmlns:p15="http://schemas.microsoft.com/office/powerpoint/2012/main" userId="S::office2@euclidbeamtech.onmicrosoft.com::64f63352-4dad-4fcf-8ba7-1b833cfb37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6198" autoAdjust="0"/>
  </p:normalViewPr>
  <p:slideViewPr>
    <p:cSldViewPr snapToGrid="0">
      <p:cViewPr varScale="1">
        <p:scale>
          <a:sx n="84" d="100"/>
          <a:sy n="84" d="100"/>
        </p:scale>
        <p:origin x="1120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96"/>
      </p:cViewPr>
      <p:guideLst>
        <p:guide orient="horz" pos="2909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rojects\0_SRF%20GUN\CONFERENCES\TTC2023\Cool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0_SRF%20GUN\CONFERENCES\TTC2023\Cool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52163649161548"/>
          <c:y val="4.2420589466781809E-2"/>
          <c:w val="0.75587115509398317"/>
          <c:h val="0.79842108230753894"/>
        </c:manualLayout>
      </c:layout>
      <c:scatterChart>
        <c:scatterStyle val="smoothMarker"/>
        <c:varyColors val="0"/>
        <c:ser>
          <c:idx val="1"/>
          <c:order val="1"/>
          <c:tx>
            <c:strRef>
              <c:f>Sheet1!$A$1</c:f>
              <c:strCache>
                <c:ptCount val="1"/>
                <c:pt idx="0">
                  <c:v>Cryomech PT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Sheet1!$B$3:$B$10</c:f>
              <c:numCache>
                <c:formatCode>General</c:formatCode>
                <c:ptCount val="8"/>
                <c:pt idx="0">
                  <c:v>5</c:v>
                </c:pt>
                <c:pt idx="1">
                  <c:v>2.7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0.7</c:v>
                </c:pt>
                <c:pt idx="6">
                  <c:v>0.5</c:v>
                </c:pt>
                <c:pt idx="7">
                  <c:v>0.25</c:v>
                </c:pt>
              </c:numCache>
            </c:numRef>
          </c:xVal>
          <c:yVal>
            <c:numRef>
              <c:f>Sheet1!$C$3:$C$10</c:f>
              <c:numCache>
                <c:formatCode>General</c:formatCode>
                <c:ptCount val="8"/>
                <c:pt idx="0">
                  <c:v>27000</c:v>
                </c:pt>
                <c:pt idx="1">
                  <c:v>13000</c:v>
                </c:pt>
                <c:pt idx="2">
                  <c:v>12500</c:v>
                </c:pt>
                <c:pt idx="3">
                  <c:v>10700</c:v>
                </c:pt>
                <c:pt idx="4">
                  <c:v>8400</c:v>
                </c:pt>
                <c:pt idx="5">
                  <c:v>7000</c:v>
                </c:pt>
                <c:pt idx="6">
                  <c:v>4900</c:v>
                </c:pt>
                <c:pt idx="7">
                  <c:v>3000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33-4868-B3B4-FFED946939C1}"/>
            </c:ext>
          </c:extLst>
        </c:ser>
        <c:ser>
          <c:idx val="3"/>
          <c:order val="2"/>
          <c:tx>
            <c:strRef>
              <c:f>Sheet1!$A$12</c:f>
              <c:strCache>
                <c:ptCount val="1"/>
                <c:pt idx="0">
                  <c:v>Sumitomo GM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1-1533-4868-B3B4-FFED946939C1}"/>
              </c:ext>
            </c:extLst>
          </c:dPt>
          <c:xVal>
            <c:numRef>
              <c:f>Sheet1!$B$14:$B$20</c:f>
              <c:numCache>
                <c:formatCode>General</c:formatCode>
                <c:ptCount val="7"/>
                <c:pt idx="0">
                  <c:v>0.16</c:v>
                </c:pt>
                <c:pt idx="1">
                  <c:v>0.4</c:v>
                </c:pt>
                <c:pt idx="2">
                  <c:v>0.5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2</c:v>
                </c:pt>
              </c:numCache>
            </c:numRef>
          </c:xVal>
          <c:yVal>
            <c:numRef>
              <c:f>Sheet1!$C$14:$C$20</c:f>
              <c:numCache>
                <c:formatCode>General</c:formatCode>
                <c:ptCount val="7"/>
                <c:pt idx="0">
                  <c:v>2600</c:v>
                </c:pt>
                <c:pt idx="1">
                  <c:v>5000</c:v>
                </c:pt>
                <c:pt idx="2">
                  <c:v>5000</c:v>
                </c:pt>
                <c:pt idx="3">
                  <c:v>8000</c:v>
                </c:pt>
                <c:pt idx="4">
                  <c:v>8000</c:v>
                </c:pt>
                <c:pt idx="5">
                  <c:v>8000</c:v>
                </c:pt>
                <c:pt idx="6">
                  <c:v>8000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533-4868-B3B4-FFED946939C1}"/>
            </c:ext>
          </c:extLst>
        </c:ser>
        <c:ser>
          <c:idx val="0"/>
          <c:order val="3"/>
          <c:tx>
            <c:strRef>
              <c:f>Sheet1!$D$23</c:f>
              <c:strCache>
                <c:ptCount val="1"/>
                <c:pt idx="0">
                  <c:v>Sumitomo PT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Sheet1!$B$24:$B$27</c:f>
              <c:numCache>
                <c:formatCode>General</c:formatCode>
                <c:ptCount val="4"/>
                <c:pt idx="0">
                  <c:v>0.4</c:v>
                </c:pt>
                <c:pt idx="1">
                  <c:v>0.5</c:v>
                </c:pt>
                <c:pt idx="2">
                  <c:v>0.9</c:v>
                </c:pt>
                <c:pt idx="3">
                  <c:v>1.5</c:v>
                </c:pt>
              </c:numCache>
            </c:numRef>
          </c:xVal>
          <c:yVal>
            <c:numRef>
              <c:f>Sheet1!$C$24:$C$27</c:f>
              <c:numCache>
                <c:formatCode>General</c:formatCode>
                <c:ptCount val="4"/>
                <c:pt idx="0">
                  <c:v>8000</c:v>
                </c:pt>
                <c:pt idx="1">
                  <c:v>8000</c:v>
                </c:pt>
                <c:pt idx="2">
                  <c:v>8000</c:v>
                </c:pt>
                <c:pt idx="3">
                  <c:v>15000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533-4868-B3B4-FFED94693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620368"/>
        <c:axId val="518615792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Cryomech PT</c:v>
                      </c:pt>
                    </c:strCache>
                  </c:strRef>
                </c:tx>
                <c:spPr>
                  <a:ln>
                    <a:solidFill>
                      <a:srgbClr val="FF0000"/>
                    </a:solidFill>
                  </a:ln>
                </c:spPr>
                <c:xVal>
                  <c:numRef>
                    <c:extLst>
                      <c:ext uri="{02D57815-91ED-43cb-92C2-25804820EDAC}">
                        <c15:formulaRef>
                          <c15:sqref>Sheet1!$B$3:$B$10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</c:v>
                      </c:pt>
                      <c:pt idx="1">
                        <c:v>2.7</c:v>
                      </c:pt>
                      <c:pt idx="2">
                        <c:v>2</c:v>
                      </c:pt>
                      <c:pt idx="3">
                        <c:v>1.5</c:v>
                      </c:pt>
                      <c:pt idx="4">
                        <c:v>1</c:v>
                      </c:pt>
                      <c:pt idx="5">
                        <c:v>0.7</c:v>
                      </c:pt>
                      <c:pt idx="6">
                        <c:v>0.5</c:v>
                      </c:pt>
                      <c:pt idx="7">
                        <c:v>0.25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Sheet1!$C$3:$C$10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27000</c:v>
                      </c:pt>
                      <c:pt idx="1">
                        <c:v>13000</c:v>
                      </c:pt>
                      <c:pt idx="2">
                        <c:v>12500</c:v>
                      </c:pt>
                      <c:pt idx="3">
                        <c:v>10700</c:v>
                      </c:pt>
                      <c:pt idx="4">
                        <c:v>8400</c:v>
                      </c:pt>
                      <c:pt idx="5">
                        <c:v>7000</c:v>
                      </c:pt>
                      <c:pt idx="6">
                        <c:v>4900</c:v>
                      </c:pt>
                      <c:pt idx="7">
                        <c:v>3000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1533-4868-B3B4-FFED946939C1}"/>
                  </c:ext>
                </c:extLst>
              </c15:ser>
            </c15:filteredScatterSeries>
          </c:ext>
        </c:extLst>
      </c:scatterChart>
      <c:valAx>
        <c:axId val="51862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Cooling capacity at 4.2K, [W]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518615792"/>
        <c:crosses val="autoZero"/>
        <c:crossBetween val="midCat"/>
        <c:majorUnit val="1"/>
        <c:minorUnit val="0.5"/>
      </c:valAx>
      <c:valAx>
        <c:axId val="5186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consumption, [W]</a:t>
                </a:r>
              </a:p>
            </c:rich>
          </c:tx>
          <c:layout>
            <c:manualLayout>
              <c:xMode val="edge"/>
              <c:yMode val="edge"/>
              <c:x val="2.5386436829693167E-2"/>
              <c:y val="0.178081892804971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518620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532200665768433"/>
          <c:y val="0.62503171618219655"/>
          <c:w val="0.34724878097181361"/>
          <c:h val="0.21716474559706297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11708735450051"/>
          <c:y val="7.5396025908326378E-2"/>
          <c:w val="0.74027561207978476"/>
          <c:h val="0.71903321569311496"/>
        </c:manualLayout>
      </c:layout>
      <c:scatterChart>
        <c:scatterStyle val="smoothMarker"/>
        <c:varyColors val="0"/>
        <c:ser>
          <c:idx val="1"/>
          <c:order val="1"/>
          <c:tx>
            <c:strRef>
              <c:f>Sheet1!$A$1</c:f>
              <c:strCache>
                <c:ptCount val="1"/>
                <c:pt idx="0">
                  <c:v>Cryomech PT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Sheet1!$B$3:$B$10</c:f>
              <c:numCache>
                <c:formatCode>General</c:formatCode>
                <c:ptCount val="8"/>
                <c:pt idx="0">
                  <c:v>5</c:v>
                </c:pt>
                <c:pt idx="1">
                  <c:v>2.7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0.7</c:v>
                </c:pt>
                <c:pt idx="6">
                  <c:v>0.5</c:v>
                </c:pt>
                <c:pt idx="7">
                  <c:v>0.25</c:v>
                </c:pt>
              </c:numCache>
            </c:numRef>
          </c:xVal>
          <c:yVal>
            <c:numRef>
              <c:f>Sheet1!$D$3:$D$10</c:f>
              <c:numCache>
                <c:formatCode>General</c:formatCode>
                <c:ptCount val="8"/>
                <c:pt idx="0">
                  <c:v>5400</c:v>
                </c:pt>
                <c:pt idx="1">
                  <c:v>4814.8148148148148</c:v>
                </c:pt>
                <c:pt idx="2">
                  <c:v>6250</c:v>
                </c:pt>
                <c:pt idx="3">
                  <c:v>7133.333333333333</c:v>
                </c:pt>
                <c:pt idx="4">
                  <c:v>8400</c:v>
                </c:pt>
                <c:pt idx="5">
                  <c:v>10000</c:v>
                </c:pt>
                <c:pt idx="6">
                  <c:v>9800</c:v>
                </c:pt>
                <c:pt idx="7">
                  <c:v>12000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4E-4202-BB24-2E9FCC300C16}"/>
            </c:ext>
          </c:extLst>
        </c:ser>
        <c:ser>
          <c:idx val="3"/>
          <c:order val="2"/>
          <c:tx>
            <c:strRef>
              <c:f>Sheet1!$A$12</c:f>
              <c:strCache>
                <c:ptCount val="1"/>
                <c:pt idx="0">
                  <c:v>Sumitomo GM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triangle"/>
            <c:size val="6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Sheet1!$B$14:$B$20</c:f>
              <c:numCache>
                <c:formatCode>General</c:formatCode>
                <c:ptCount val="7"/>
                <c:pt idx="0">
                  <c:v>0.16</c:v>
                </c:pt>
                <c:pt idx="1">
                  <c:v>0.4</c:v>
                </c:pt>
                <c:pt idx="2">
                  <c:v>0.5</c:v>
                </c:pt>
                <c:pt idx="3">
                  <c:v>1</c:v>
                </c:pt>
                <c:pt idx="4">
                  <c:v>1.25</c:v>
                </c:pt>
                <c:pt idx="5">
                  <c:v>1.5</c:v>
                </c:pt>
                <c:pt idx="6">
                  <c:v>2</c:v>
                </c:pt>
              </c:numCache>
            </c:numRef>
          </c:xVal>
          <c:yVal>
            <c:numRef>
              <c:f>Sheet1!$D$14:$D$20</c:f>
              <c:numCache>
                <c:formatCode>General</c:formatCode>
                <c:ptCount val="7"/>
                <c:pt idx="0">
                  <c:v>16250</c:v>
                </c:pt>
                <c:pt idx="1">
                  <c:v>12500</c:v>
                </c:pt>
                <c:pt idx="2">
                  <c:v>10000</c:v>
                </c:pt>
                <c:pt idx="3">
                  <c:v>8000</c:v>
                </c:pt>
                <c:pt idx="4">
                  <c:v>6400</c:v>
                </c:pt>
                <c:pt idx="5">
                  <c:v>5333.333333333333</c:v>
                </c:pt>
                <c:pt idx="6">
                  <c:v>4000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74E-4202-BB24-2E9FCC300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620368"/>
        <c:axId val="518615792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Cryomech PT</c:v>
                      </c:pt>
                    </c:strCache>
                  </c:strRef>
                </c:tx>
                <c:spPr>
                  <a:ln>
                    <a:solidFill>
                      <a:srgbClr val="FF0000"/>
                    </a:solidFill>
                  </a:ln>
                </c:spPr>
                <c:xVal>
                  <c:numRef>
                    <c:extLst>
                      <c:ext uri="{02D57815-91ED-43cb-92C2-25804820EDAC}">
                        <c15:formulaRef>
                          <c15:sqref>Sheet1!$B$3:$B$10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</c:v>
                      </c:pt>
                      <c:pt idx="1">
                        <c:v>2.7</c:v>
                      </c:pt>
                      <c:pt idx="2">
                        <c:v>2</c:v>
                      </c:pt>
                      <c:pt idx="3">
                        <c:v>1.5</c:v>
                      </c:pt>
                      <c:pt idx="4">
                        <c:v>1</c:v>
                      </c:pt>
                      <c:pt idx="5">
                        <c:v>0.7</c:v>
                      </c:pt>
                      <c:pt idx="6">
                        <c:v>0.5</c:v>
                      </c:pt>
                      <c:pt idx="7">
                        <c:v>0.25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Sheet1!$C$3:$C$10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27000</c:v>
                      </c:pt>
                      <c:pt idx="1">
                        <c:v>13000</c:v>
                      </c:pt>
                      <c:pt idx="2">
                        <c:v>12500</c:v>
                      </c:pt>
                      <c:pt idx="3">
                        <c:v>10700</c:v>
                      </c:pt>
                      <c:pt idx="4">
                        <c:v>8400</c:v>
                      </c:pt>
                      <c:pt idx="5">
                        <c:v>7000</c:v>
                      </c:pt>
                      <c:pt idx="6">
                        <c:v>4900</c:v>
                      </c:pt>
                      <c:pt idx="7">
                        <c:v>3000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D74E-4202-BB24-2E9FCC300C16}"/>
                  </c:ext>
                </c:extLst>
              </c15:ser>
            </c15:filteredScatterSeries>
          </c:ext>
        </c:extLst>
      </c:scatterChart>
      <c:valAx>
        <c:axId val="518620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Cooling capacity at 4.2K, [W]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518615792"/>
        <c:crosses val="autoZero"/>
        <c:crossBetween val="midCat"/>
        <c:majorUnit val="1"/>
        <c:minorUnit val="0.5"/>
      </c:valAx>
      <c:valAx>
        <c:axId val="51861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 power per 1 [W] at 4.2 [K]</a:t>
                </a:r>
              </a:p>
            </c:rich>
          </c:tx>
          <c:layout>
            <c:manualLayout>
              <c:xMode val="edge"/>
              <c:yMode val="edge"/>
              <c:x val="1.2728058313507413E-2"/>
              <c:y val="0.1757304170498893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518620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700592361608871"/>
          <c:y val="0.20173871814410291"/>
          <c:w val="0.35972530350817394"/>
          <c:h val="0.1133106426212852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legend>
    <c:plotVisOnly val="1"/>
    <c:dispBlanksAs val="gap"/>
    <c:showDLblsOverMax val="0"/>
    <c:extLst/>
  </c:chart>
  <c:txPr>
    <a:bodyPr/>
    <a:lstStyle/>
    <a:p>
      <a:pPr>
        <a:defRPr sz="1050"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0.23114</cdr:x>
      <cdr:y>0.02293</cdr:y>
    </cdr:from>
    <cdr:to>
      <cdr:x>0.46697</cdr:x>
      <cdr:y>0.10588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6C740FF-9EAC-035B-3C9D-23FD645EA3FA}"/>
            </a:ext>
          </a:extLst>
        </cdr:cNvPr>
        <cdr:cNvSpPr txBox="1"/>
      </cdr:nvSpPr>
      <cdr:spPr>
        <a:xfrm xmlns:a="http://schemas.openxmlformats.org/drawingml/2006/main">
          <a:off x="868593" y="60943"/>
          <a:ext cx="886195" cy="220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Before 2020</a:t>
          </a:r>
        </a:p>
      </cdr:txBody>
    </cdr:sp>
  </cdr:relSizeAnchor>
  <cdr:relSizeAnchor xmlns:cdr="http://schemas.openxmlformats.org/drawingml/2006/chartDrawing">
    <cdr:from>
      <cdr:x>0.47042</cdr:x>
      <cdr:y>0.02639</cdr:y>
    </cdr:from>
    <cdr:to>
      <cdr:x>0.70624</cdr:x>
      <cdr:y>0.10935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19AF31-2856-3DB1-97BB-A1F293032BF5}"/>
            </a:ext>
          </a:extLst>
        </cdr:cNvPr>
        <cdr:cNvSpPr txBox="1"/>
      </cdr:nvSpPr>
      <cdr:spPr>
        <a:xfrm xmlns:a="http://schemas.openxmlformats.org/drawingml/2006/main">
          <a:off x="1767724" y="70144"/>
          <a:ext cx="886195" cy="220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After 2020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31CB3-13F4-4BA7-A252-2AE10C3A1168}" type="datetimeFigureOut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F1C75E-9316-45AB-BF47-BB64C300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Dr. Roman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Roman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graduated from Moscow Engineering Physics Institute, Russia in 2012 with a M.S. in Physics, and received his Ph.D. in 2017. The subject of his thesis was “Superconducting Traveling-Wave Cavity Development.” In 2011, he was granted a President Scholarship to study abroad, which covered his internship at Fermilab (Batavia, IL, USA), where he worked on a normal conducting bunching cavity for Project-X. Roman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became a Euclid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Beamlabs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employee in 2013. From 2016 to 2018, he was the PI of a project on conduction cooling and RF structures development under a CRADA with Fermilab/IARC. Dr.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Kostin’s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research interests include normal conducting and superconducting RF devices development, engineering design, optimization, and testing. He is currently a project lead for a compact X-ray source and an SRF gun based on conduction cooling for ultrafast microscopy. Dr.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currently serves as the Principal Engineering Physicist and Director of Engineering Department of Euclid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Beamlabs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LLC.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Sumitomo has more options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2W, but unfortunately not much progress since 2020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 efficient, PT only but CC was significantly improved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4539" y="6484256"/>
            <a:ext cx="637861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0"/>
          <p:cNvGrpSpPr/>
          <p:nvPr userDrawn="1"/>
        </p:nvGrpSpPr>
        <p:grpSpPr>
          <a:xfrm>
            <a:off x="0" y="0"/>
            <a:ext cx="12192000" cy="1143000"/>
            <a:chOff x="0" y="0"/>
            <a:chExt cx="9144000" cy="1143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27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88640"/>
              <a:ext cx="174038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>
          <a:xfrm>
            <a:off x="0" y="6486984"/>
            <a:ext cx="12192000" cy="398400"/>
            <a:chOff x="0" y="6486984"/>
            <a:chExt cx="9144000" cy="398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504384"/>
              <a:ext cx="9144000" cy="381000"/>
            </a:xfrm>
            <a:prstGeom prst="rect">
              <a:avLst/>
            </a:prstGeom>
            <a:gradFill flip="none" rotWithShape="1"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486984"/>
              <a:ext cx="621101" cy="37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11007013" y="6484256"/>
            <a:ext cx="609600" cy="365125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336027" y="0"/>
            <a:ext cx="5855973" cy="152636"/>
          </a:xfrm>
          <a:prstGeom prst="rect">
            <a:avLst/>
          </a:prstGeom>
          <a:gradFill flip="none" rotWithShape="1">
            <a:gsLst>
              <a:gs pos="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9144000" cy="2667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Liberation Sans"/>
              </a:rPr>
              <a:t>Closed cycle cryocoolers for conduction cooling of SRF cavities</a:t>
            </a:r>
            <a:endParaRPr lang="en-US" sz="4000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35A623-5BFE-43BE-B490-27102D1BC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" y="4183380"/>
            <a:ext cx="11841480" cy="115824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u="sng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Roman Kostin</a:t>
            </a:r>
            <a:r>
              <a:rPr lang="en-US" sz="3200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, Euclid </a:t>
            </a:r>
            <a:r>
              <a:rPr lang="en-US" sz="3200" dirty="0" err="1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BeamLabs</a:t>
            </a:r>
            <a:r>
              <a:rPr lang="en-US" sz="3200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, Bolingbrook, IL, USA</a:t>
            </a:r>
          </a:p>
          <a:p>
            <a:pPr marL="342900" indent="-342900"/>
            <a:endParaRPr lang="en-US" dirty="0"/>
          </a:p>
        </p:txBody>
      </p:sp>
      <p:pic>
        <p:nvPicPr>
          <p:cNvPr id="4098" name="Picture 2" descr="TTC2023 Meeting, Fermilab">
            <a:extLst>
              <a:ext uri="{FF2B5EF4-FFF2-40B4-BE49-F238E27FC236}">
                <a16:creationId xmlns:a16="http://schemas.microsoft.com/office/drawing/2014/main" id="{8314CD4E-4010-F517-18B1-E1F2BED4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50" y="0"/>
            <a:ext cx="233645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B5C64-8C30-40A3-B760-494D790B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A222C-DAEA-F507-B5A2-2C35993DA95B}"/>
              </a:ext>
            </a:extLst>
          </p:cNvPr>
          <p:cNvSpPr txBox="1"/>
          <p:nvPr/>
        </p:nvSpPr>
        <p:spPr>
          <a:xfrm>
            <a:off x="8997440" y="834606"/>
            <a:ext cx="2619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Aft>
                <a:spcPts val="0"/>
              </a:spcAft>
            </a:pPr>
            <a:r>
              <a:rPr lang="en-US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Gun parameters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5F58FB-98DC-1744-3B38-483DED1CD243}"/>
              </a:ext>
            </a:extLst>
          </p:cNvPr>
          <p:cNvGrpSpPr/>
          <p:nvPr/>
        </p:nvGrpSpPr>
        <p:grpSpPr>
          <a:xfrm>
            <a:off x="3707521" y="3270436"/>
            <a:ext cx="2605738" cy="3017587"/>
            <a:chOff x="7959623" y="874622"/>
            <a:chExt cx="3656990" cy="42349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80B9FB-B4FC-41D7-A73B-0DF6C9D56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772" t="547" r="1571" b="12684"/>
            <a:stretch/>
          </p:blipFill>
          <p:spPr>
            <a:xfrm>
              <a:off x="7959623" y="874622"/>
              <a:ext cx="3656990" cy="423499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01254F-F55F-211C-77FB-A33E680D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14" b="89848" l="3812" r="89962">
                          <a14:foregroundMark x1="10419" y1="85448" x2="4447" y2="40778"/>
                          <a14:foregroundMark x1="4447" y1="40778" x2="10038" y2="20305"/>
                          <a14:foregroundMark x1="7878" y1="85279" x2="4320" y2="50254"/>
                          <a14:foregroundMark x1="3812" y1="57530" x2="3939" y2="86464"/>
                          <a14:foregroundMark x1="6353" y1="44332" x2="3939" y2="28426"/>
                          <a14:foregroundMark x1="4447" y1="19628" x2="6607" y2="57360"/>
                          <a14:foregroundMark x1="7878" y1="85956" x2="6861" y2="175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9137463" y="3166141"/>
              <a:ext cx="1476170" cy="114754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12DA5E0-7919-1506-A64F-0ED443C104FC}"/>
              </a:ext>
            </a:extLst>
          </p:cNvPr>
          <p:cNvSpPr txBox="1"/>
          <p:nvPr/>
        </p:nvSpPr>
        <p:spPr>
          <a:xfrm>
            <a:off x="347895" y="928119"/>
            <a:ext cx="60773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cooled Nb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SRF photo-gun for UED/UEM:</a:t>
            </a:r>
          </a:p>
          <a:p>
            <a:pPr marL="285750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4K operation temperature (Nb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Sn)</a:t>
            </a:r>
          </a:p>
          <a:p>
            <a:pPr marL="285750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2W cryocooler is required ($50K, relatively cheap)</a:t>
            </a:r>
          </a:p>
          <a:p>
            <a:pPr marL="285750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 operation</a:t>
            </a:r>
          </a:p>
          <a:p>
            <a:pPr marL="285750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footprint, 10W RF power only</a:t>
            </a:r>
          </a:p>
          <a:p>
            <a:pPr marL="285750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stability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EC1FDF-0E6C-7B9D-59A8-B687B7D12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15309"/>
              </p:ext>
            </p:extLst>
          </p:nvPr>
        </p:nvGraphicFramePr>
        <p:xfrm>
          <a:off x="402441" y="3327079"/>
          <a:ext cx="3093647" cy="290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134">
                  <a:extLst>
                    <a:ext uri="{9D8B030D-6E8A-4147-A177-3AD203B41FA5}">
                      <a16:colId xmlns:a16="http://schemas.microsoft.com/office/drawing/2014/main" val="92545524"/>
                    </a:ext>
                  </a:extLst>
                </a:gridCol>
                <a:gridCol w="1267513">
                  <a:extLst>
                    <a:ext uri="{9D8B030D-6E8A-4147-A177-3AD203B41FA5}">
                      <a16:colId xmlns:a16="http://schemas.microsoft.com/office/drawing/2014/main" val="2391615748"/>
                    </a:ext>
                  </a:extLst>
                </a:gridCol>
              </a:tblGrid>
              <a:tr h="2416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200" i="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200" i="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85246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Frequency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1.3 GHz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3089043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Length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1.45cell (166.54mm)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2579926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Q0 at 4°K (Rs = 20 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nΩ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)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1.16×10</a:t>
                      </a:r>
                      <a:r>
                        <a:rPr lang="en-US" sz="1200" i="0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64150940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R/Q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176.9 Ω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73267890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Geometry factor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232 Ω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69721495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Wall Power dissipation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0.9 W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73103984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E on axis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20 MV/m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96508918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E max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23.5 MV/m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77271792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B max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43.3 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4160724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E acc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10 MV/m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1862453"/>
                  </a:ext>
                </a:extLst>
              </a:tr>
            </a:tbl>
          </a:graphicData>
        </a:graphic>
      </p:graphicFrame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D21F28F-B291-8BA4-DEDB-03B29AAF2123}"/>
              </a:ext>
            </a:extLst>
          </p:cNvPr>
          <p:cNvSpPr txBox="1">
            <a:spLocks/>
          </p:cNvSpPr>
          <p:nvPr/>
        </p:nvSpPr>
        <p:spPr>
          <a:xfrm>
            <a:off x="190500" y="65914"/>
            <a:ext cx="101727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tx2"/>
                </a:solidFill>
                <a:latin typeface="Cambria" pitchFamily="18" charset="0"/>
                <a:cs typeface="+mn-cs"/>
              </a:rPr>
              <a:t>Why do we need cryocooler and what we are doing?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2FA8D-AC90-0E2A-8B31-8B0A3D096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063" y="3762890"/>
            <a:ext cx="5026328" cy="2499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139-1BF6-B8D2-9902-6771340C6742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5975" y="1264028"/>
            <a:ext cx="4725587" cy="138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483D12-A76B-BDF7-EE01-261895C71184}"/>
              </a:ext>
            </a:extLst>
          </p:cNvPr>
          <p:cNvSpPr txBox="1"/>
          <p:nvPr/>
        </p:nvSpPr>
        <p:spPr>
          <a:xfrm>
            <a:off x="7218403" y="3270950"/>
            <a:ext cx="390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Courtesy of Dao Xiang, talk at IPAC19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4DA8A-3DA2-81FB-6C89-96EF767CB59D}"/>
              </a:ext>
            </a:extLst>
          </p:cNvPr>
          <p:cNvSpPr/>
          <p:nvPr/>
        </p:nvSpPr>
        <p:spPr>
          <a:xfrm>
            <a:off x="6749620" y="904028"/>
            <a:ext cx="452368" cy="6920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1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C451A-FDB6-BA4E-CC55-358BA58C4409}"/>
              </a:ext>
            </a:extLst>
          </p:cNvPr>
          <p:cNvSpPr/>
          <p:nvPr/>
        </p:nvSpPr>
        <p:spPr>
          <a:xfrm>
            <a:off x="6828708" y="4247273"/>
            <a:ext cx="452368" cy="6920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1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96140-3085-2344-BD5A-5D741A5A2D10}"/>
              </a:ext>
            </a:extLst>
          </p:cNvPr>
          <p:cNvCxnSpPr>
            <a:cxnSpLocks/>
          </p:cNvCxnSpPr>
          <p:nvPr/>
        </p:nvCxnSpPr>
        <p:spPr>
          <a:xfrm flipH="1">
            <a:off x="10962540" y="3762890"/>
            <a:ext cx="564083" cy="10713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48F3EA-F7B6-7505-7CAD-8B8E24714ED8}"/>
              </a:ext>
            </a:extLst>
          </p:cNvPr>
          <p:cNvCxnSpPr>
            <a:cxnSpLocks/>
          </p:cNvCxnSpPr>
          <p:nvPr/>
        </p:nvCxnSpPr>
        <p:spPr>
          <a:xfrm>
            <a:off x="10962540" y="3762890"/>
            <a:ext cx="530025" cy="10713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115A1D-95C6-5C1B-2401-461C6C1E5BF8}"/>
              </a:ext>
            </a:extLst>
          </p:cNvPr>
          <p:cNvGrpSpPr/>
          <p:nvPr/>
        </p:nvGrpSpPr>
        <p:grpSpPr>
          <a:xfrm>
            <a:off x="9891366" y="4658751"/>
            <a:ext cx="912406" cy="1056616"/>
            <a:chOff x="7959623" y="874622"/>
            <a:chExt cx="3656990" cy="423499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0B4F59-8DE7-BE46-C2EA-6A64B8994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772" t="547" r="1571" b="12684"/>
            <a:stretch/>
          </p:blipFill>
          <p:spPr>
            <a:xfrm>
              <a:off x="7959623" y="874622"/>
              <a:ext cx="3656990" cy="4234995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D3025F-2B83-4CCD-C946-592ED5EAA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14" b="89848" l="3812" r="89962">
                          <a14:foregroundMark x1="10419" y1="85448" x2="4447" y2="40778"/>
                          <a14:foregroundMark x1="4447" y1="40778" x2="10038" y2="20305"/>
                          <a14:foregroundMark x1="7878" y1="85279" x2="4320" y2="50254"/>
                          <a14:foregroundMark x1="3812" y1="57530" x2="3939" y2="86464"/>
                          <a14:foregroundMark x1="6353" y1="44332" x2="3939" y2="28426"/>
                          <a14:foregroundMark x1="4447" y1="19628" x2="6607" y2="57360"/>
                          <a14:foregroundMark x1="7878" y1="85956" x2="6861" y2="175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9137463" y="3166141"/>
              <a:ext cx="1476170" cy="1147547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5CA738D-73D8-03D9-40E4-68A9E4ED8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063" y="856986"/>
            <a:ext cx="5026328" cy="24993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C42810-05A6-8C56-19C0-BB4D8E7698B2}"/>
              </a:ext>
            </a:extLst>
          </p:cNvPr>
          <p:cNvSpPr/>
          <p:nvPr/>
        </p:nvSpPr>
        <p:spPr>
          <a:xfrm>
            <a:off x="8518220" y="3841380"/>
            <a:ext cx="153108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Optional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3E3A58-00F8-7A51-3118-A7DF5B6CB29B}"/>
              </a:ext>
            </a:extLst>
          </p:cNvPr>
          <p:cNvCxnSpPr>
            <a:cxnSpLocks/>
          </p:cNvCxnSpPr>
          <p:nvPr/>
        </p:nvCxnSpPr>
        <p:spPr>
          <a:xfrm>
            <a:off x="9342474" y="4483232"/>
            <a:ext cx="191386" cy="351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CCE370-7F31-174D-0B3F-82BAAF650973}"/>
              </a:ext>
            </a:extLst>
          </p:cNvPr>
          <p:cNvCxnSpPr>
            <a:cxnSpLocks/>
          </p:cNvCxnSpPr>
          <p:nvPr/>
        </p:nvCxnSpPr>
        <p:spPr>
          <a:xfrm flipV="1">
            <a:off x="9359503" y="4373526"/>
            <a:ext cx="774101" cy="1097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43B0B65-0DD3-1BA1-AD68-C6CD23A1EF3B}"/>
              </a:ext>
            </a:extLst>
          </p:cNvPr>
          <p:cNvSpPr/>
          <p:nvPr/>
        </p:nvSpPr>
        <p:spPr>
          <a:xfrm>
            <a:off x="6866535" y="1395275"/>
            <a:ext cx="452368" cy="6920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1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E1C86-1BC1-A61A-FFEC-D99EB74E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2178F3-6C00-5B32-B0A0-2ABE6DA4967F}"/>
              </a:ext>
            </a:extLst>
          </p:cNvPr>
          <p:cNvSpPr txBox="1">
            <a:spLocks/>
          </p:cNvSpPr>
          <p:nvPr/>
        </p:nvSpPr>
        <p:spPr>
          <a:xfrm>
            <a:off x="190500" y="65914"/>
            <a:ext cx="101727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tx2"/>
                </a:solidFill>
                <a:latin typeface="Cambria" pitchFamily="18" charset="0"/>
                <a:cs typeface="+mn-cs"/>
              </a:rPr>
              <a:t>Closed-cycle cryocoolers: intro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A7DF9-3159-C1BD-4A1D-BA63801FB25D}"/>
              </a:ext>
            </a:extLst>
          </p:cNvPr>
          <p:cNvSpPr txBox="1"/>
          <p:nvPr/>
        </p:nvSpPr>
        <p:spPr>
          <a:xfrm>
            <a:off x="152443" y="781421"/>
            <a:ext cx="42127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Cryocooler consist of a cold head and a compressor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widely used cold heads: Gifford-McMahon (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Pulse Tube (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Tubes Cooling Capacity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goes to 0 in horizontal orientation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Tubes have a remote valve option (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vibrations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CC-10%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Compressors types: air cooled,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cooled - chiller req-d (more $ and Power Consumption X1.5)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Sumitomo 4.2 [K] options: indoor/outdoor air/water cooled compressors, PT and GM cold heads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4.2 [K] options: water cooled compressors only, PT only</a:t>
            </a:r>
          </a:p>
        </p:txBody>
      </p:sp>
      <p:pic>
        <p:nvPicPr>
          <p:cNvPr id="2053" name="Picture 2" descr="FA-50 Indoor Air-Cooled Compressor Series">
            <a:extLst>
              <a:ext uri="{FF2B5EF4-FFF2-40B4-BE49-F238E27FC236}">
                <a16:creationId xmlns:a16="http://schemas.microsoft.com/office/drawing/2014/main" id="{95DBF4CE-2F71-7D23-6A37-5DA307D7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82" y="3754429"/>
            <a:ext cx="1512974" cy="18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FA-70 Indoor/Outdoor Air-Cooled Compressor Series">
            <a:extLst>
              <a:ext uri="{FF2B5EF4-FFF2-40B4-BE49-F238E27FC236}">
                <a16:creationId xmlns:a16="http://schemas.microsoft.com/office/drawing/2014/main" id="{9EC27D65-6B2D-F544-B83D-FC0945BA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28" y="3745614"/>
            <a:ext cx="1512974" cy="18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" descr="F-70 Indoor Water-Cooled Compressor Series">
            <a:extLst>
              <a:ext uri="{FF2B5EF4-FFF2-40B4-BE49-F238E27FC236}">
                <a16:creationId xmlns:a16="http://schemas.microsoft.com/office/drawing/2014/main" id="{D1460594-0552-3B45-E083-ED49B9FA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67" y="3597577"/>
            <a:ext cx="1660446" cy="20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056">
            <a:extLst>
              <a:ext uri="{FF2B5EF4-FFF2-40B4-BE49-F238E27FC236}">
                <a16:creationId xmlns:a16="http://schemas.microsoft.com/office/drawing/2014/main" id="{4E9D6055-4FB4-055D-2EBA-9AD81E232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833" y="3644332"/>
            <a:ext cx="1660446" cy="1818777"/>
          </a:xfrm>
          <a:prstGeom prst="rect">
            <a:avLst/>
          </a:prstGeom>
        </p:spPr>
      </p:pic>
      <p:pic>
        <p:nvPicPr>
          <p:cNvPr id="2058" name="Picture 2057">
            <a:extLst>
              <a:ext uri="{FF2B5EF4-FFF2-40B4-BE49-F238E27FC236}">
                <a16:creationId xmlns:a16="http://schemas.microsoft.com/office/drawing/2014/main" id="{95DE454B-F442-2859-D2FE-3353B4EE9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989" y="1672131"/>
            <a:ext cx="775266" cy="1552818"/>
          </a:xfrm>
          <a:prstGeom prst="rect">
            <a:avLst/>
          </a:prstGeom>
        </p:spPr>
      </p:pic>
      <p:pic>
        <p:nvPicPr>
          <p:cNvPr id="2059" name="Picture 2058">
            <a:extLst>
              <a:ext uri="{FF2B5EF4-FFF2-40B4-BE49-F238E27FC236}">
                <a16:creationId xmlns:a16="http://schemas.microsoft.com/office/drawing/2014/main" id="{ACBC7EC1-1B29-5152-6DE5-3D5853BA4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6466" y="1802307"/>
            <a:ext cx="2193432" cy="1540886"/>
          </a:xfrm>
          <a:prstGeom prst="rect">
            <a:avLst/>
          </a:prstGeom>
        </p:spPr>
      </p:pic>
      <p:pic>
        <p:nvPicPr>
          <p:cNvPr id="2060" name="Picture 2" descr="RDE-418D4 4K Cryocooler Series Image 1">
            <a:extLst>
              <a:ext uri="{FF2B5EF4-FFF2-40B4-BE49-F238E27FC236}">
                <a16:creationId xmlns:a16="http://schemas.microsoft.com/office/drawing/2014/main" id="{666C6D39-9D4A-CCDC-8AD4-8A1E9B32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07" b="95602" l="9551" r="89888">
                        <a14:foregroundMark x1="35393" y1="89815" x2="42135" y2="88657"/>
                        <a14:foregroundMark x1="37640" y1="95833" x2="37079" y2="94676"/>
                        <a14:foregroundMark x1="28090" y1="16667" x2="28090" y2="16667"/>
                        <a14:foregroundMark x1="28090" y1="12500" x2="28090" y2="12500"/>
                        <a14:foregroundMark x1="22753" y1="28935" x2="26124" y2="8333"/>
                        <a14:foregroundMark x1="26124" y1="8333" x2="48596" y2="5556"/>
                        <a14:foregroundMark x1="48596" y1="5556" x2="74719" y2="9259"/>
                        <a14:foregroundMark x1="74719" y1="9259" x2="55618" y2="25694"/>
                        <a14:foregroundMark x1="55618" y1="25694" x2="21067" y2="29861"/>
                        <a14:foregroundMark x1="28652" y1="7407" x2="31742" y2="8102"/>
                        <a14:foregroundMark x1="32584" y1="8102" x2="31461" y2="21528"/>
                        <a14:foregroundMark x1="36798" y1="11806" x2="37079" y2="24769"/>
                        <a14:foregroundMark x1="39045" y1="11343" x2="37640" y2="26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19" y="1555215"/>
            <a:ext cx="1431060" cy="17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Box 2064">
            <a:extLst>
              <a:ext uri="{FF2B5EF4-FFF2-40B4-BE49-F238E27FC236}">
                <a16:creationId xmlns:a16="http://schemas.microsoft.com/office/drawing/2014/main" id="{B723E8C6-CFF2-47F2-197B-8DD1F3CFB2E0}"/>
              </a:ext>
            </a:extLst>
          </p:cNvPr>
          <p:cNvSpPr txBox="1"/>
          <p:nvPr/>
        </p:nvSpPr>
        <p:spPr>
          <a:xfrm>
            <a:off x="5839655" y="1108065"/>
            <a:ext cx="2146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valve PT</a:t>
            </a: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36A374CA-1351-BA84-79D2-9FF4787F8420}"/>
              </a:ext>
            </a:extLst>
          </p:cNvPr>
          <p:cNvSpPr txBox="1"/>
          <p:nvPr/>
        </p:nvSpPr>
        <p:spPr>
          <a:xfrm>
            <a:off x="3715324" y="1108065"/>
            <a:ext cx="2146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Tube (PT)</a:t>
            </a: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2EF865D2-DF62-A837-3452-C82A9CA63435}"/>
              </a:ext>
            </a:extLst>
          </p:cNvPr>
          <p:cNvSpPr txBox="1"/>
          <p:nvPr/>
        </p:nvSpPr>
        <p:spPr>
          <a:xfrm>
            <a:off x="10328884" y="1108065"/>
            <a:ext cx="2146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A1DF8DF0-65DB-0B1D-C054-B7D8EE7A8EDA}"/>
              </a:ext>
            </a:extLst>
          </p:cNvPr>
          <p:cNvSpPr txBox="1"/>
          <p:nvPr/>
        </p:nvSpPr>
        <p:spPr>
          <a:xfrm>
            <a:off x="9073057" y="5491074"/>
            <a:ext cx="1449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Indoor air cooled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E9919DD8-F0D9-93C9-B17B-2F994AAC679C}"/>
              </a:ext>
            </a:extLst>
          </p:cNvPr>
          <p:cNvSpPr txBox="1"/>
          <p:nvPr/>
        </p:nvSpPr>
        <p:spPr>
          <a:xfrm>
            <a:off x="4786966" y="5491074"/>
            <a:ext cx="1734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cooled</a:t>
            </a:r>
          </a:p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compressor</a:t>
            </a:r>
          </a:p>
        </p:txBody>
      </p:sp>
      <p:sp>
        <p:nvSpPr>
          <p:cNvPr id="2070" name="TextBox 2069">
            <a:extLst>
              <a:ext uri="{FF2B5EF4-FFF2-40B4-BE49-F238E27FC236}">
                <a16:creationId xmlns:a16="http://schemas.microsoft.com/office/drawing/2014/main" id="{39CC0764-0D56-E284-CE77-A2546E9AAFF3}"/>
              </a:ext>
            </a:extLst>
          </p:cNvPr>
          <p:cNvSpPr txBox="1"/>
          <p:nvPr/>
        </p:nvSpPr>
        <p:spPr>
          <a:xfrm>
            <a:off x="10692985" y="5491074"/>
            <a:ext cx="1449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Outdoor air cooled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DBBAC899-E41F-8EE7-93F3-B1AAEAB0A134}"/>
              </a:ext>
            </a:extLst>
          </p:cNvPr>
          <p:cNvSpPr txBox="1"/>
          <p:nvPr/>
        </p:nvSpPr>
        <p:spPr>
          <a:xfrm>
            <a:off x="7426338" y="5491074"/>
            <a:ext cx="15994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Sumitomo water cooled compressor</a:t>
            </a:r>
          </a:p>
        </p:txBody>
      </p:sp>
      <p:pic>
        <p:nvPicPr>
          <p:cNvPr id="3074" name="Picture 2" descr="RP-182B2S 4K Pulse Tube Cryocooler Series Image 1">
            <a:extLst>
              <a:ext uri="{FF2B5EF4-FFF2-40B4-BE49-F238E27FC236}">
                <a16:creationId xmlns:a16="http://schemas.microsoft.com/office/drawing/2014/main" id="{2A3F38A2-44CF-B436-2ABC-09A7E680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63" y="1469226"/>
            <a:ext cx="1758665" cy="21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P-082B2 4K Pulse Tube Cryocooler Series">
            <a:extLst>
              <a:ext uri="{FF2B5EF4-FFF2-40B4-BE49-F238E27FC236}">
                <a16:creationId xmlns:a16="http://schemas.microsoft.com/office/drawing/2014/main" id="{C22B5CA5-8FD6-E792-F0A2-A8D4DF3A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25" y="1608823"/>
            <a:ext cx="1181479" cy="18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5C62E8-A89D-219C-2FC1-2F959C72F912}"/>
              </a:ext>
            </a:extLst>
          </p:cNvPr>
          <p:cNvSpPr txBox="1"/>
          <p:nvPr/>
        </p:nvSpPr>
        <p:spPr>
          <a:xfrm>
            <a:off x="7122559" y="1108065"/>
            <a:ext cx="2146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72035-76DC-4E37-129E-05AAC9941FC0}"/>
              </a:ext>
            </a:extLst>
          </p:cNvPr>
          <p:cNvSpPr txBox="1"/>
          <p:nvPr/>
        </p:nvSpPr>
        <p:spPr>
          <a:xfrm>
            <a:off x="8827836" y="1108065"/>
            <a:ext cx="2146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valve PT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49C16-BE8A-4680-F36C-8247A7EC272F}"/>
              </a:ext>
            </a:extLst>
          </p:cNvPr>
          <p:cNvCxnSpPr>
            <a:cxnSpLocks/>
          </p:cNvCxnSpPr>
          <p:nvPr/>
        </p:nvCxnSpPr>
        <p:spPr>
          <a:xfrm flipH="1" flipV="1">
            <a:off x="4884886" y="2865440"/>
            <a:ext cx="544714" cy="959914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C58372-D878-1B6B-B350-1976E822C480}"/>
              </a:ext>
            </a:extLst>
          </p:cNvPr>
          <p:cNvCxnSpPr>
            <a:cxnSpLocks/>
          </p:cNvCxnSpPr>
          <p:nvPr/>
        </p:nvCxnSpPr>
        <p:spPr>
          <a:xfrm flipV="1">
            <a:off x="5439909" y="2853150"/>
            <a:ext cx="399746" cy="941937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F24211-C8BD-8480-BA27-6B03EA5B57A0}"/>
              </a:ext>
            </a:extLst>
          </p:cNvPr>
          <p:cNvCxnSpPr>
            <a:cxnSpLocks/>
          </p:cNvCxnSpPr>
          <p:nvPr/>
        </p:nvCxnSpPr>
        <p:spPr>
          <a:xfrm flipH="1" flipV="1">
            <a:off x="8295986" y="2914822"/>
            <a:ext cx="331342" cy="947949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215CEF-624F-070E-E7D1-229870997116}"/>
              </a:ext>
            </a:extLst>
          </p:cNvPr>
          <p:cNvCxnSpPr>
            <a:cxnSpLocks/>
          </p:cNvCxnSpPr>
          <p:nvPr/>
        </p:nvCxnSpPr>
        <p:spPr>
          <a:xfrm flipV="1">
            <a:off x="8637637" y="2974330"/>
            <a:ext cx="697810" cy="858174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E8F959-C604-3526-50E3-1A023A2A9F21}"/>
              </a:ext>
            </a:extLst>
          </p:cNvPr>
          <p:cNvCxnSpPr>
            <a:cxnSpLocks/>
          </p:cNvCxnSpPr>
          <p:nvPr/>
        </p:nvCxnSpPr>
        <p:spPr>
          <a:xfrm flipV="1">
            <a:off x="8627328" y="3050216"/>
            <a:ext cx="2547078" cy="793339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DAD9286C-2115-1DDB-FF4D-3CA864B802A6}"/>
              </a:ext>
            </a:extLst>
          </p:cNvPr>
          <p:cNvCxnSpPr>
            <a:cxnSpLocks/>
          </p:cNvCxnSpPr>
          <p:nvPr/>
        </p:nvCxnSpPr>
        <p:spPr>
          <a:xfrm flipH="1" flipV="1">
            <a:off x="8384729" y="2961458"/>
            <a:ext cx="1226595" cy="852845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Arrow Connector 2048">
            <a:extLst>
              <a:ext uri="{FF2B5EF4-FFF2-40B4-BE49-F238E27FC236}">
                <a16:creationId xmlns:a16="http://schemas.microsoft.com/office/drawing/2014/main" id="{5CAE8235-FAF7-7EF0-55E1-348182F15FD2}"/>
              </a:ext>
            </a:extLst>
          </p:cNvPr>
          <p:cNvCxnSpPr>
            <a:cxnSpLocks/>
          </p:cNvCxnSpPr>
          <p:nvPr/>
        </p:nvCxnSpPr>
        <p:spPr>
          <a:xfrm flipV="1">
            <a:off x="9621633" y="3192781"/>
            <a:ext cx="186414" cy="591255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0" name="Straight Arrow Connector 2049">
            <a:extLst>
              <a:ext uri="{FF2B5EF4-FFF2-40B4-BE49-F238E27FC236}">
                <a16:creationId xmlns:a16="http://schemas.microsoft.com/office/drawing/2014/main" id="{CA00B220-0243-08F9-39F3-EBB3889DE0C5}"/>
              </a:ext>
            </a:extLst>
          </p:cNvPr>
          <p:cNvCxnSpPr>
            <a:cxnSpLocks/>
          </p:cNvCxnSpPr>
          <p:nvPr/>
        </p:nvCxnSpPr>
        <p:spPr>
          <a:xfrm flipV="1">
            <a:off x="9611324" y="3239821"/>
            <a:ext cx="1619615" cy="555266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Arrow Connector 2050">
            <a:extLst>
              <a:ext uri="{FF2B5EF4-FFF2-40B4-BE49-F238E27FC236}">
                <a16:creationId xmlns:a16="http://schemas.microsoft.com/office/drawing/2014/main" id="{5EB5F422-7845-BEFD-0626-F1F65A0C169E}"/>
              </a:ext>
            </a:extLst>
          </p:cNvPr>
          <p:cNvCxnSpPr>
            <a:cxnSpLocks/>
          </p:cNvCxnSpPr>
          <p:nvPr/>
        </p:nvCxnSpPr>
        <p:spPr>
          <a:xfrm flipH="1" flipV="1">
            <a:off x="8393719" y="2895462"/>
            <a:ext cx="2893147" cy="949108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2" name="Straight Arrow Connector 2051">
            <a:extLst>
              <a:ext uri="{FF2B5EF4-FFF2-40B4-BE49-F238E27FC236}">
                <a16:creationId xmlns:a16="http://schemas.microsoft.com/office/drawing/2014/main" id="{AF2ACFC5-8393-ACF9-5A75-2B9B29445AB3}"/>
              </a:ext>
            </a:extLst>
          </p:cNvPr>
          <p:cNvCxnSpPr>
            <a:cxnSpLocks/>
          </p:cNvCxnSpPr>
          <p:nvPr/>
        </p:nvCxnSpPr>
        <p:spPr>
          <a:xfrm flipH="1" flipV="1">
            <a:off x="10208505" y="3072764"/>
            <a:ext cx="1088670" cy="741539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4" name="Straight Arrow Connector 2053">
            <a:extLst>
              <a:ext uri="{FF2B5EF4-FFF2-40B4-BE49-F238E27FC236}">
                <a16:creationId xmlns:a16="http://schemas.microsoft.com/office/drawing/2014/main" id="{3417AB0E-FA17-7FE9-2772-960424AFF853}"/>
              </a:ext>
            </a:extLst>
          </p:cNvPr>
          <p:cNvCxnSpPr>
            <a:cxnSpLocks/>
          </p:cNvCxnSpPr>
          <p:nvPr/>
        </p:nvCxnSpPr>
        <p:spPr>
          <a:xfrm flipV="1">
            <a:off x="11286866" y="3341332"/>
            <a:ext cx="4614" cy="484022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82" name="TextBox 3081">
            <a:extLst>
              <a:ext uri="{FF2B5EF4-FFF2-40B4-BE49-F238E27FC236}">
                <a16:creationId xmlns:a16="http://schemas.microsoft.com/office/drawing/2014/main" id="{C2AA9E95-312F-FA0D-D45C-05D4A0D32FEC}"/>
              </a:ext>
            </a:extLst>
          </p:cNvPr>
          <p:cNvSpPr txBox="1"/>
          <p:nvPr/>
        </p:nvSpPr>
        <p:spPr>
          <a:xfrm>
            <a:off x="8834023" y="653634"/>
            <a:ext cx="2146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SUMITOMO</a:t>
            </a:r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D7348D2C-62B1-9766-EC11-DE67BAB4F9D2}"/>
              </a:ext>
            </a:extLst>
          </p:cNvPr>
          <p:cNvSpPr txBox="1"/>
          <p:nvPr/>
        </p:nvSpPr>
        <p:spPr>
          <a:xfrm>
            <a:off x="4884886" y="653634"/>
            <a:ext cx="2146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</a:p>
        </p:txBody>
      </p:sp>
    </p:spTree>
    <p:extLst>
      <p:ext uri="{BB962C8B-B14F-4D97-AF65-F5344CB8AC3E}">
        <p14:creationId xmlns:p14="http://schemas.microsoft.com/office/powerpoint/2010/main" val="233928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0A674-B7E8-B630-3752-FEF38A1B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9B5E1CA-ED4D-F266-3C4D-A5D4FA6C1C8E}"/>
              </a:ext>
            </a:extLst>
          </p:cNvPr>
          <p:cNvSpPr txBox="1">
            <a:spLocks/>
          </p:cNvSpPr>
          <p:nvPr/>
        </p:nvSpPr>
        <p:spPr>
          <a:xfrm>
            <a:off x="190500" y="65914"/>
            <a:ext cx="101727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tx2"/>
                </a:solidFill>
                <a:latin typeface="Cambria" pitchFamily="18" charset="0"/>
                <a:cs typeface="+mn-cs"/>
              </a:rPr>
              <a:t>Closed-cycle cryocoolers</a:t>
            </a:r>
            <a:r>
              <a:rPr lang="en-US" sz="3300">
                <a:solidFill>
                  <a:schemeClr val="tx2"/>
                </a:solidFill>
                <a:latin typeface="Cambria" pitchFamily="18" charset="0"/>
                <a:cs typeface="+mn-cs"/>
              </a:rPr>
              <a:t>: specs</a:t>
            </a:r>
            <a:endParaRPr lang="en-US" sz="3300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0F313-0C97-C17E-F280-C1959C2D1C63}"/>
              </a:ext>
            </a:extLst>
          </p:cNvPr>
          <p:cNvSpPr txBox="1"/>
          <p:nvPr/>
        </p:nvSpPr>
        <p:spPr>
          <a:xfrm>
            <a:off x="48819" y="610136"/>
            <a:ext cx="488091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itchFamily="18" charset="0"/>
                <a:cs typeface="+mn-cs"/>
              </a:rPr>
              <a:t>Things to consider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Calibri" panose="020F0502020204030204" pitchFamily="34" charset="0"/>
              </a:rPr>
              <a:t>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Power and cooling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Maintenance: PT 20k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GM 10k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Cooler scheme: pulse-tube of Gifford Mc </a:t>
            </a:r>
            <a:r>
              <a:rPr lang="en-US" sz="2000" dirty="0">
                <a:latin typeface="Calibri" panose="020F0502020204030204" pitchFamily="34" charset="0"/>
              </a:rPr>
              <a:t>Mahon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Cooling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Calibri" panose="020F0502020204030204" pitchFamily="34" charset="0"/>
              </a:rPr>
              <a:t>Operation conditions (vertical or not)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Vibrations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Sizes 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correlation: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consumption is driven by compressor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capacity is driven by cold head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 choice was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Sumitomo air cooled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price and no cooling water supply.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E578B0F-D05D-07E3-1A70-D2704C081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24145"/>
              </p:ext>
            </p:extLst>
          </p:nvPr>
        </p:nvGraphicFramePr>
        <p:xfrm>
          <a:off x="5083802" y="1205754"/>
          <a:ext cx="684514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88">
                  <a:extLst>
                    <a:ext uri="{9D8B030D-6E8A-4147-A177-3AD203B41FA5}">
                      <a16:colId xmlns:a16="http://schemas.microsoft.com/office/drawing/2014/main" val="1687037100"/>
                    </a:ext>
                  </a:extLst>
                </a:gridCol>
                <a:gridCol w="1776685">
                  <a:extLst>
                    <a:ext uri="{9D8B030D-6E8A-4147-A177-3AD203B41FA5}">
                      <a16:colId xmlns:a16="http://schemas.microsoft.com/office/drawing/2014/main" val="712050664"/>
                    </a:ext>
                  </a:extLst>
                </a:gridCol>
                <a:gridCol w="1874784">
                  <a:extLst>
                    <a:ext uri="{9D8B030D-6E8A-4147-A177-3AD203B41FA5}">
                      <a16:colId xmlns:a16="http://schemas.microsoft.com/office/drawing/2014/main" val="399506108"/>
                    </a:ext>
                  </a:extLst>
                </a:gridCol>
                <a:gridCol w="1765785">
                  <a:extLst>
                    <a:ext uri="{9D8B030D-6E8A-4147-A177-3AD203B41FA5}">
                      <a16:colId xmlns:a16="http://schemas.microsoft.com/office/drawing/2014/main" val="1814478115"/>
                    </a:ext>
                  </a:extLst>
                </a:gridCol>
              </a:tblGrid>
              <a:tr h="3078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Cryomech</a:t>
                      </a:r>
                      <a:r>
                        <a:rPr lang="en-US" sz="1400" dirty="0"/>
                        <a:t> Water Cooled 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Sumitomo Water Cooled 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Sumitomo Air Cooled GM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814848"/>
                  </a:ext>
                </a:extLst>
              </a:tr>
              <a:tr h="177645">
                <a:tc>
                  <a:txBody>
                    <a:bodyPr/>
                    <a:lstStyle/>
                    <a:p>
                      <a:r>
                        <a:rPr lang="en-US" sz="1400" dirty="0"/>
                        <a:t>Cold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$30k (PT420RM)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$36k (RDE-418)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$36k (RDE-418)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584703"/>
                  </a:ext>
                </a:extLst>
              </a:tr>
              <a:tr h="177645">
                <a:tc>
                  <a:txBody>
                    <a:bodyPr/>
                    <a:lstStyle/>
                    <a:p>
                      <a:r>
                        <a:rPr lang="en-US" sz="1400" dirty="0"/>
                        <a:t>Compressor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$25k (CP1114)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$7k (F-70L)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$13k (FA-70L)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65269"/>
                  </a:ext>
                </a:extLst>
              </a:tr>
              <a:tr h="177645">
                <a:tc>
                  <a:txBody>
                    <a:bodyPr/>
                    <a:lstStyle/>
                    <a:p>
                      <a:r>
                        <a:rPr lang="en-US" sz="1400" dirty="0"/>
                        <a:t>Misc.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32333"/>
                  </a:ext>
                </a:extLst>
              </a:tr>
              <a:tr h="177645">
                <a:tc>
                  <a:txBody>
                    <a:bodyPr/>
                    <a:lstStyle/>
                    <a:p>
                      <a:r>
                        <a:rPr lang="en-US" sz="1400" dirty="0"/>
                        <a:t>Chiller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715217"/>
                  </a:ext>
                </a:extLst>
              </a:tr>
              <a:tr h="177645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13158"/>
                  </a:ext>
                </a:extLst>
              </a:tr>
            </a:tbl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096DA27-9453-9481-8D0F-6D3C39469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018692"/>
              </p:ext>
            </p:extLst>
          </p:nvPr>
        </p:nvGraphicFramePr>
        <p:xfrm>
          <a:off x="5003449" y="3563501"/>
          <a:ext cx="3757794" cy="265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2BBB0D-6929-5985-082C-93F831571995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6714026" y="4373375"/>
            <a:ext cx="168320" cy="482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C72FF3-A045-783C-5560-6C6C1105D4B2}"/>
              </a:ext>
            </a:extLst>
          </p:cNvPr>
          <p:cNvCxnSpPr>
            <a:cxnSpLocks/>
          </p:cNvCxnSpPr>
          <p:nvPr/>
        </p:nvCxnSpPr>
        <p:spPr>
          <a:xfrm>
            <a:off x="6882346" y="4373375"/>
            <a:ext cx="210153" cy="44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54A0FD-7D6E-5ACC-E8C2-3C8C021CC534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6206446" y="5307212"/>
            <a:ext cx="476451" cy="11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818BC2-F513-F321-52A9-4ED8B4AD8836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682897" y="5307212"/>
            <a:ext cx="66090" cy="11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26CFEE-60C8-60CD-D8D7-9ED6412CBF4C}"/>
              </a:ext>
            </a:extLst>
          </p:cNvPr>
          <p:cNvCxnSpPr>
            <a:cxnSpLocks/>
          </p:cNvCxnSpPr>
          <p:nvPr/>
        </p:nvCxnSpPr>
        <p:spPr>
          <a:xfrm>
            <a:off x="6742599" y="3539871"/>
            <a:ext cx="0" cy="23841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BD6519E-3670-22F9-5270-27FB546CE44F}"/>
              </a:ext>
            </a:extLst>
          </p:cNvPr>
          <p:cNvSpPr/>
          <p:nvPr/>
        </p:nvSpPr>
        <p:spPr>
          <a:xfrm>
            <a:off x="6405895" y="3976117"/>
            <a:ext cx="952902" cy="3972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Same compressor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12E74B-4BAB-6045-974B-82DA386D24A9}"/>
              </a:ext>
            </a:extLst>
          </p:cNvPr>
          <p:cNvSpPr/>
          <p:nvPr/>
        </p:nvSpPr>
        <p:spPr>
          <a:xfrm>
            <a:off x="6206446" y="5424131"/>
            <a:ext cx="952902" cy="3972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Same compressor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3B69EFA-1539-0E3E-F222-EB9E572A0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91175"/>
              </p:ext>
            </p:extLst>
          </p:nvPr>
        </p:nvGraphicFramePr>
        <p:xfrm>
          <a:off x="8761244" y="3429000"/>
          <a:ext cx="3318888" cy="292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4" name="TextBox 1023">
            <a:extLst>
              <a:ext uri="{FF2B5EF4-FFF2-40B4-BE49-F238E27FC236}">
                <a16:creationId xmlns:a16="http://schemas.microsoft.com/office/drawing/2014/main" id="{2B5D011E-CDA4-8461-0EA5-8DF5950542BF}"/>
              </a:ext>
            </a:extLst>
          </p:cNvPr>
          <p:cNvSpPr txBox="1"/>
          <p:nvPr/>
        </p:nvSpPr>
        <p:spPr>
          <a:xfrm>
            <a:off x="4831152" y="800103"/>
            <a:ext cx="7248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cycle cryocooler cost based on quotes collected in 2020 </a:t>
            </a:r>
          </a:p>
        </p:txBody>
      </p:sp>
    </p:spTree>
    <p:extLst>
      <p:ext uri="{BB962C8B-B14F-4D97-AF65-F5344CB8AC3E}">
        <p14:creationId xmlns:p14="http://schemas.microsoft.com/office/powerpoint/2010/main" val="260431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1E8CA-BB4F-212D-0006-02B75F63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D89E4F9-658F-6AE3-C703-3C775968E5DB}"/>
              </a:ext>
            </a:extLst>
          </p:cNvPr>
          <p:cNvSpPr txBox="1">
            <a:spLocks/>
          </p:cNvSpPr>
          <p:nvPr/>
        </p:nvSpPr>
        <p:spPr>
          <a:xfrm>
            <a:off x="190500" y="65914"/>
            <a:ext cx="101727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tx2"/>
                </a:solidFill>
                <a:latin typeface="Cambria" pitchFamily="18" charset="0"/>
                <a:cs typeface="+mn-cs"/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1F385-762D-42AD-760E-39AE3B15C5AC}"/>
              </a:ext>
            </a:extLst>
          </p:cNvPr>
          <p:cNvSpPr txBox="1"/>
          <p:nvPr/>
        </p:nvSpPr>
        <p:spPr>
          <a:xfrm>
            <a:off x="81664" y="662011"/>
            <a:ext cx="69896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Sumitomo had only 2 [W] systems back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Cryomech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offered only PT cold heads and water-cooled compressors: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cooled compressors require chiller: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power consumption x1.5,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[kW]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price by $20k -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$83k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operate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vertically only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vibrations 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valve option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Sumitomo offered GM/PT with air/water cooled compressors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 choice was Sumitomo air cooled GM system: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Power: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[kW]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[Amp], 200 [V] 3 phase.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Price: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$55k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operate upside down if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in 10k [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is not an issue: Euclid cavity was locked despite 5 [Hz] bandwidth.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2DD1EE9C-024D-DE79-339A-3017B49C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20" y="3447353"/>
            <a:ext cx="4800793" cy="3036903"/>
          </a:xfrm>
          <a:prstGeom prst="rect">
            <a:avLst/>
          </a:prstGeom>
        </p:spPr>
      </p:pic>
      <p:pic>
        <p:nvPicPr>
          <p:cNvPr id="16" name="Picture 15" descr="A picture containing indoor, machine, electrical wiring, computer&#10;&#10;Description automatically generated">
            <a:extLst>
              <a:ext uri="{FF2B5EF4-FFF2-40B4-BE49-F238E27FC236}">
                <a16:creationId xmlns:a16="http://schemas.microsoft.com/office/drawing/2014/main" id="{3A88F4FF-BCBC-041B-B2C4-8BEECFFD5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3" b="58"/>
          <a:stretch/>
        </p:blipFill>
        <p:spPr>
          <a:xfrm>
            <a:off x="8794425" y="210694"/>
            <a:ext cx="2880317" cy="3399530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 descr="A picture containing ground, brick, outdoor, building&#10;&#10;Description automatically generated">
            <a:extLst>
              <a:ext uri="{FF2B5EF4-FFF2-40B4-BE49-F238E27FC236}">
                <a16:creationId xmlns:a16="http://schemas.microsoft.com/office/drawing/2014/main" id="{4F1ACC31-B11A-EF56-4BE5-8CD679E378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60"/>
          <a:stretch/>
        </p:blipFill>
        <p:spPr>
          <a:xfrm>
            <a:off x="7003795" y="210695"/>
            <a:ext cx="1687961" cy="33995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A161A4-F685-E35E-C0BD-984D598758CE}"/>
              </a:ext>
            </a:extLst>
          </p:cNvPr>
          <p:cNvSpPr txBox="1"/>
          <p:nvPr/>
        </p:nvSpPr>
        <p:spPr>
          <a:xfrm>
            <a:off x="8794425" y="154180"/>
            <a:ext cx="28803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Euclid Conduction cooled Cryomodule with LLRF rack</a:t>
            </a:r>
          </a:p>
        </p:txBody>
      </p:sp>
    </p:spTree>
    <p:extLst>
      <p:ext uri="{BB962C8B-B14F-4D97-AF65-F5344CB8AC3E}">
        <p14:creationId xmlns:p14="http://schemas.microsoft.com/office/powerpoint/2010/main" val="50959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38458</TotalTime>
  <Words>839</Words>
  <Application>Microsoft Macintosh PowerPoint</Application>
  <PresentationFormat>ワイド画面</PresentationFormat>
  <Paragraphs>133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Liberation Sans</vt:lpstr>
      <vt:lpstr>Arial</vt:lpstr>
      <vt:lpstr>Calibri</vt:lpstr>
      <vt:lpstr>Cambria</vt:lpstr>
      <vt:lpstr>Times New Roman</vt:lpstr>
      <vt:lpstr>Office Theme</vt:lpstr>
      <vt:lpstr>Closed cycle cryocoolers for conduction cooling of SRF cavities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Polycrystalline diamond electron sources</dc:title>
  <dc:creator>lollapalootza</dc:creator>
  <cp:lastModifiedBy>Akira Yamamoto</cp:lastModifiedBy>
  <cp:revision>1653</cp:revision>
  <cp:lastPrinted>2012-04-19T21:06:49Z</cp:lastPrinted>
  <dcterms:created xsi:type="dcterms:W3CDTF">2006-08-16T00:00:00Z</dcterms:created>
  <dcterms:modified xsi:type="dcterms:W3CDTF">2023-12-04T06:11:55Z</dcterms:modified>
</cp:coreProperties>
</file>