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954" r:id="rId2"/>
    <p:sldId id="980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et Mathieu" initials="OM" lastIdx="1" clrIdx="0">
    <p:extLst>
      <p:ext uri="{19B8F6BF-5375-455C-9EA6-DF929625EA0E}">
        <p15:presenceInfo xmlns:p15="http://schemas.microsoft.com/office/powerpoint/2012/main" userId="0400952d450a930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0A1"/>
    <a:srgbClr val="FF2EE8"/>
    <a:srgbClr val="DD6430"/>
    <a:srgbClr val="6C9BD2"/>
    <a:srgbClr val="D17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9" autoAdjust="0"/>
    <p:restoredTop sz="96296" autoAdjust="0"/>
  </p:normalViewPr>
  <p:slideViewPr>
    <p:cSldViewPr snapToGrid="0">
      <p:cViewPr varScale="1">
        <p:scale>
          <a:sx n="99" d="100"/>
          <a:sy n="99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06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2FD1B-8103-4D2E-B2B8-F6B4FA21BB42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8FCD5-2B77-4CDA-9A16-0E7825A18A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65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Click to edit Master subtitle style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3AEF057-80C9-4608-B16D-388BCDBF4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F9F536-F701-4951-BCB9-6C6F94FDF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8B18CA-0BB9-4C11-BF9E-AD2979E62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ED926A-4B86-45C7-B292-8D89BE092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9E0886-86FC-4A2D-A295-309F62C05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A78908A-8004-4403-ADBD-423D01A47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F8CB5E-D785-4338-8700-86D88E800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808530-7C9C-4EE1-9130-912439B44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BA6A365-E806-4BEE-82EA-4E4EAD38C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01" y="291210"/>
            <a:ext cx="7699768" cy="1215114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569" y="1595832"/>
            <a:ext cx="11397795" cy="4671010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6C49D2-B768-45B5-82C7-5783C355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18061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6915AD-03D4-4732-A51D-2978E46F1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356350"/>
            <a:ext cx="688081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466798-AB9E-42BB-BF1D-95A152C5A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536" y="6354658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D50A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38FC61-1EC9-4BC0-A5D1-AF31EE230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57A3908-8832-4F58-86EA-72FE4C34F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24C1486-B79E-4E04-8D5A-CA37ED002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A9C7CC5-3D7C-45D3-9C90-A2A87E645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4FF08C-28BB-4C24-A1FB-6BBBBBCC1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B9DE162-3E60-4AF4-915B-2985FF3C4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50A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50A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25264B7-E440-49D2-AF5C-8A699A8F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CC2BF5-011F-4586-80B8-15AD6530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D4E5174-E206-4BD1-957B-D1A1DB85A39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ABBF98-260C-4D92-85B5-9BAB7F2BF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9320617-6FE9-49B6-AD8B-DA3E5F868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D622247-6132-4697-A5EC-41A768481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D31073-5F42-4238-AA33-E5C65276C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61B24D-50D9-4742-9103-E7C6414E2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8D217AB-9441-4952-A158-3F3CE317D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1D50A1"/>
                </a:solidFill>
              </a:defRPr>
            </a:lvl1pPr>
            <a:lvl2pPr>
              <a:defRPr sz="2800">
                <a:solidFill>
                  <a:srgbClr val="1D50A1"/>
                </a:solidFill>
              </a:defRPr>
            </a:lvl2pPr>
            <a:lvl3pPr>
              <a:defRPr sz="2400">
                <a:solidFill>
                  <a:srgbClr val="1D50A1"/>
                </a:solidFill>
              </a:defRPr>
            </a:lvl3pPr>
            <a:lvl4pPr>
              <a:defRPr sz="2000">
                <a:solidFill>
                  <a:srgbClr val="1D50A1"/>
                </a:solidFill>
              </a:defRPr>
            </a:lvl4pPr>
            <a:lvl5pPr>
              <a:defRPr sz="2000">
                <a:solidFill>
                  <a:srgbClr val="1D50A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D50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1678FC-6856-4C4E-B397-A83FE2A90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AC7561-7E46-405F-8D17-988C4A9A9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402911D-65C7-45CA-9394-6C0A7DFD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1D50A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ja-JP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D50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CEC779B-132A-4582-9A57-F94B7E99C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4C56F00-6750-49DC-A495-CB6B4C806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C9C7A72-4BD9-4688-85A7-DD13DF0E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1101" y="136525"/>
            <a:ext cx="7699768" cy="11739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88" y="18470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9C8DE71-210D-4A86-AF36-B35607A0F6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46044" y="208809"/>
            <a:ext cx="1129833" cy="661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2A519-9CAA-44DF-8093-10C07AD7F8C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17081"/>
            <a:ext cx="1840448" cy="54092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5A1D9F0-4713-4456-BC8D-0DB8675FE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18061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Name, 2022/00/00</a:t>
            </a:r>
            <a:endParaRPr lang="en-US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6309B28-2831-43AB-8C00-31958F2C3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356350"/>
            <a:ext cx="688081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78F6E2C-DC1E-4AD1-8983-AAD2AFBF1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536" y="6354658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1817C92-9248-425F-9F26-D14C73DA5D4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318186" y="208022"/>
            <a:ext cx="1412079" cy="662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83972-F633-4FCA-A10D-C53095DA7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</a:t>
            </a:fld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32F1BC3-785C-30F8-204F-3C2EA6F1A391}"/>
              </a:ext>
            </a:extLst>
          </p:cNvPr>
          <p:cNvSpPr txBox="1">
            <a:spLocks/>
          </p:cNvSpPr>
          <p:nvPr/>
        </p:nvSpPr>
        <p:spPr>
          <a:xfrm>
            <a:off x="361100" y="291210"/>
            <a:ext cx="9418520" cy="757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200" kern="1200">
                <a:solidFill>
                  <a:srgbClr val="1D50A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</a:rPr>
              <a:t>Cooper ring strategy     </a:t>
            </a:r>
            <a:r>
              <a:rPr lang="en-US" sz="2800" b="1" dirty="0">
                <a:solidFill>
                  <a:schemeClr val="tx1"/>
                </a:solidFill>
              </a:rPr>
              <a:t>(by Tomohiro Yamada)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DE6FF79-FC07-1AB4-7241-03621668B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595" y="3741728"/>
            <a:ext cx="4014364" cy="267624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D610F75-C2BA-A844-F165-563625091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57" t="22472" r="10616" b="22162"/>
          <a:stretch/>
        </p:blipFill>
        <p:spPr>
          <a:xfrm>
            <a:off x="565168" y="4211473"/>
            <a:ext cx="4082241" cy="189111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F2B261-2A60-3AE1-885D-EE720826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99" y="1048215"/>
            <a:ext cx="5734901" cy="53056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KEK adapted copper ring equator clamping as a first trial of conduction cooling.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Reasons:</a:t>
            </a:r>
          </a:p>
          <a:p>
            <a:pPr marL="319088" indent="263525"/>
            <a:r>
              <a:rPr lang="en-US" sz="2400" dirty="0">
                <a:solidFill>
                  <a:schemeClr val="tx1"/>
                </a:solidFill>
              </a:rPr>
              <a:t>Cooling wide area of equator outside</a:t>
            </a:r>
          </a:p>
          <a:p>
            <a:pPr marL="319088" indent="263525"/>
            <a:r>
              <a:rPr lang="en-US" sz="2400" dirty="0">
                <a:solidFill>
                  <a:schemeClr val="tx1"/>
                </a:solidFill>
              </a:rPr>
              <a:t>Detachable system for Nb3Sn re-coating</a:t>
            </a:r>
          </a:p>
          <a:p>
            <a:pPr marL="319088" indent="263525"/>
            <a:r>
              <a:rPr lang="en-US" sz="2400" dirty="0">
                <a:solidFill>
                  <a:schemeClr val="tx1"/>
                </a:solidFill>
              </a:rPr>
              <a:t>(Short time implementation)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E99D6BD-FDED-D910-2DEF-11E0AAA51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35" r="34649"/>
          <a:stretch/>
        </p:blipFill>
        <p:spPr>
          <a:xfrm>
            <a:off x="9731794" y="1048215"/>
            <a:ext cx="2378946" cy="561864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54B3E88-92FC-659B-5FA6-5AC2AA751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036" y="937010"/>
            <a:ext cx="4014364" cy="270895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AC5189-C60E-51C0-6848-B111C6621F7E}"/>
              </a:ext>
            </a:extLst>
          </p:cNvPr>
          <p:cNvSpPr txBox="1"/>
          <p:nvPr/>
        </p:nvSpPr>
        <p:spPr>
          <a:xfrm>
            <a:off x="3532407" y="6488668"/>
            <a:ext cx="643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2023.12.07 Hot Topic session: Thermal link design, T. Yamada (KEK)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16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83972-F633-4FCA-A10D-C53095DA7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32F1BC3-785C-30F8-204F-3C2EA6F1A391}"/>
              </a:ext>
            </a:extLst>
          </p:cNvPr>
          <p:cNvSpPr txBox="1">
            <a:spLocks/>
          </p:cNvSpPr>
          <p:nvPr/>
        </p:nvSpPr>
        <p:spPr>
          <a:xfrm>
            <a:off x="361100" y="291210"/>
            <a:ext cx="9418520" cy="757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200" kern="1200">
                <a:solidFill>
                  <a:srgbClr val="1D50A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</a:rPr>
              <a:t>RF test with copper ring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4C1D3EB-15B7-FCD3-4976-4DCDAE378CF8}"/>
              </a:ext>
            </a:extLst>
          </p:cNvPr>
          <p:cNvSpPr txBox="1"/>
          <p:nvPr/>
        </p:nvSpPr>
        <p:spPr>
          <a:xfrm>
            <a:off x="6751783" y="1114029"/>
            <a:ext cx="528927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Observation: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Cooling speed (and temperature gradient) largely affected RF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Magnetic field was improved by cancelling magnetic field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1D50A1"/>
                </a:solidFill>
              </a:rPr>
              <a:t>Nb3Sn film (~3um) was broken in the process of copper ring clamping. </a:t>
            </a:r>
            <a:r>
              <a:rPr kumimoji="1" lang="en-US" altLang="ja-JP" sz="2000" dirty="0"/>
              <a:t>(It is possible to avoid film-breaking by assembly carefully.)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The cavity was well cooled, however, </a:t>
            </a:r>
            <a:r>
              <a:rPr kumimoji="1" lang="en-US" altLang="ja-JP" sz="2000" dirty="0">
                <a:solidFill>
                  <a:srgbClr val="1D50A1"/>
                </a:solidFill>
              </a:rPr>
              <a:t>the conduction cooling didn’t show the QE curve as high as the </a:t>
            </a:r>
            <a:r>
              <a:rPr kumimoji="1" lang="en-US" altLang="ja-JP" sz="2000" dirty="0" err="1">
                <a:solidFill>
                  <a:srgbClr val="1D50A1"/>
                </a:solidFill>
              </a:rPr>
              <a:t>LHe</a:t>
            </a:r>
            <a:r>
              <a:rPr kumimoji="1" lang="en-US" altLang="ja-JP" sz="2000" dirty="0">
                <a:solidFill>
                  <a:srgbClr val="1D50A1"/>
                </a:solidFill>
              </a:rPr>
              <a:t> test.</a:t>
            </a:r>
            <a:r>
              <a:rPr kumimoji="1" lang="en-US" altLang="ja-JP" sz="2000" dirty="0"/>
              <a:t> (Both residual magnetic field was almost same.)</a:t>
            </a:r>
          </a:p>
          <a:p>
            <a:r>
              <a:rPr kumimoji="1" lang="en-US" altLang="ja-JP" sz="2400" b="1" dirty="0"/>
              <a:t>Question:</a:t>
            </a:r>
            <a:endParaRPr kumimoji="1" lang="en-US" altLang="ja-JP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i="1" dirty="0">
                <a:solidFill>
                  <a:srgbClr val="C00000"/>
                </a:solidFill>
              </a:rPr>
              <a:t>Do we need to cover wider surface area of the cell?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904F630-5172-79AF-2CF8-04A088A57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31" y="1047860"/>
            <a:ext cx="6438751" cy="551893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05848F7-C6B9-88E4-2924-57C92F824587}"/>
              </a:ext>
            </a:extLst>
          </p:cNvPr>
          <p:cNvSpPr txBox="1"/>
          <p:nvPr/>
        </p:nvSpPr>
        <p:spPr>
          <a:xfrm>
            <a:off x="3532407" y="6488668"/>
            <a:ext cx="643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2023.12.07 Hot Topic session: Thermal link design, T. Yamada (KEK)</a:t>
            </a:r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C5E1630-7C54-919A-6029-CB132EFCCA45}"/>
              </a:ext>
            </a:extLst>
          </p:cNvPr>
          <p:cNvSpPr txBox="1"/>
          <p:nvPr/>
        </p:nvSpPr>
        <p:spPr>
          <a:xfrm rot="5400000">
            <a:off x="5495132" y="3499297"/>
            <a:ext cx="199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Cavity temperature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7819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7201</TotalTime>
  <Words>175</Words>
  <Application>Microsoft Macintosh PowerPoint</Application>
  <PresentationFormat>ワイド画面</PresentationFormat>
  <Paragraphs>20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游ゴシック</vt:lpstr>
      <vt:lpstr>Arial</vt:lpstr>
      <vt:lpstr>Calibri</vt:lpstr>
      <vt:lpstr>Calibri Light</vt:lpstr>
      <vt:lpstr>Office Theme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Sessions Summary</dc:title>
  <dc:creator>Omet Mathieu</dc:creator>
  <cp:lastModifiedBy>Akira Yamamoto</cp:lastModifiedBy>
  <cp:revision>683</cp:revision>
  <cp:lastPrinted>2023-06-20T08:55:37Z</cp:lastPrinted>
  <dcterms:created xsi:type="dcterms:W3CDTF">2019-10-27T06:44:35Z</dcterms:created>
  <dcterms:modified xsi:type="dcterms:W3CDTF">2023-12-04T13:30:04Z</dcterms:modified>
</cp:coreProperties>
</file>