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3"/>
  </p:sldMasterIdLst>
  <p:notesMasterIdLst>
    <p:notesMasterId r:id="rId11"/>
  </p:notesMasterIdLst>
  <p:sldIdLst>
    <p:sldId id="256" r:id="rId4"/>
    <p:sldId id="331" r:id="rId5"/>
    <p:sldId id="332" r:id="rId6"/>
    <p:sldId id="333" r:id="rId7"/>
    <p:sldId id="334" r:id="rId8"/>
    <p:sldId id="335" r:id="rId9"/>
    <p:sldId id="33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08" autoAdjust="0"/>
  </p:normalViewPr>
  <p:slideViewPr>
    <p:cSldViewPr snapToGrid="0" snapToObjects="1">
      <p:cViewPr varScale="1">
        <p:scale>
          <a:sx n="163" d="100"/>
          <a:sy n="163" d="100"/>
        </p:scale>
        <p:origin x="222" y="13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2EE2310-B5B8-400C-9582-32CAE5F66389}" type="datetime2">
              <a:rPr lang="en-US" smtClean="0"/>
              <a:t>Friday, December 1,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098FD82-B9B6-4CB5-A5FB-8D1CF2DD75D6}" type="datetime2">
              <a:rPr lang="en-US" smtClean="0"/>
              <a:t>Friday, December 1,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3" y="1720793"/>
            <a:ext cx="5402445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3" y="5126730"/>
            <a:ext cx="540244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44325" y="561132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5FCD83-F026-4E39-BACF-ECA3756C81B7}" type="datetime2">
              <a:rPr lang="en-US" smtClean="0"/>
              <a:t>Friday, December 1,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2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Development of a conduction-cooled SRF cavity for industrial accelerators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Development of a conduction-cooled SRF cavity for industrial accelerators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Development of a conduction-cooled SRF cavity for industrial accelerators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Development of a conduction-cooled SRF cavity for industrial accelerators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Development of a conduction-cooled SRF cavity for industrial accelerators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Development of a conduction-cooled SRF cavity for industrial accelerators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Development of a conduction-cooled SRF cavity for industrial accelerators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Development of a conduction-cooled SRF cavity for industrial accelerators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C8FAA2-BD04-490E-9E24-C53E21FAA88F}" type="datetime2">
              <a:rPr lang="en-US" smtClean="0"/>
              <a:t>Friday, December 1,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Development of a conduction-cooled SRF cavity for industrial accelerators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Hot-Topic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TESLA Technology Collaboration Meeting</a:t>
            </a:r>
          </a:p>
          <a:p>
            <a:r>
              <a:rPr lang="en-US" dirty="0"/>
              <a:t>Fermilab, Batavia, IL</a:t>
            </a:r>
          </a:p>
          <a:p>
            <a:r>
              <a:rPr lang="en-US" dirty="0"/>
              <a:t>4-8 December 2023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Gianluigi Ciovati</a:t>
            </a:r>
          </a:p>
        </p:txBody>
      </p:sp>
      <p:pic>
        <p:nvPicPr>
          <p:cNvPr id="11" name="Picture 10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2FBB378C-4D0B-E8D6-3B99-CFA320493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53656" y="2045438"/>
            <a:ext cx="4540102" cy="34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3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0F093A-AC41-427B-840B-556E9C478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Conduction-Cooled SRF Cavities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E1ED74-31EC-4A1C-AE04-5F2369B05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conduction-cooled SRF cavities?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Eliminate the need for liquid He </a:t>
            </a:r>
            <a:r>
              <a:rPr lang="en-US" dirty="0" err="1">
                <a:solidFill>
                  <a:srgbClr val="FF0000"/>
                </a:solidFill>
              </a:rPr>
              <a:t>cryoplants</a:t>
            </a:r>
            <a:r>
              <a:rPr lang="en-US" dirty="0">
                <a:solidFill>
                  <a:srgbClr val="FF0000"/>
                </a:solidFill>
              </a:rPr>
              <a:t> for SRF accelerators, thereby:</a:t>
            </a:r>
          </a:p>
          <a:p>
            <a:pPr lvl="2"/>
            <a:r>
              <a:rPr lang="en-US" dirty="0"/>
              <a:t>Reducing footprint</a:t>
            </a:r>
          </a:p>
          <a:p>
            <a:pPr lvl="2"/>
            <a:r>
              <a:rPr lang="en-US" dirty="0"/>
              <a:t>Reducing capital cost</a:t>
            </a:r>
          </a:p>
          <a:p>
            <a:pPr lvl="2"/>
            <a:r>
              <a:rPr lang="en-US" dirty="0"/>
              <a:t>Simplifying cryomodule design</a:t>
            </a:r>
          </a:p>
          <a:p>
            <a:pPr lvl="2"/>
            <a:r>
              <a:rPr lang="en-US" dirty="0"/>
              <a:t>Safer to operate</a:t>
            </a:r>
          </a:p>
          <a:p>
            <a:pPr lvl="2"/>
            <a:r>
              <a:rPr lang="en-US" dirty="0"/>
              <a:t>Enabling industrial applications</a:t>
            </a:r>
          </a:p>
          <a:p>
            <a:pPr lvl="2"/>
            <a:endParaRPr lang="en-US" dirty="0"/>
          </a:p>
          <a:p>
            <a:r>
              <a:rPr lang="en-US" dirty="0"/>
              <a:t>Does conduction cooling of SRF cavities work?</a:t>
            </a:r>
          </a:p>
          <a:p>
            <a:pPr lvl="1"/>
            <a:r>
              <a:rPr lang="en-US" dirty="0"/>
              <a:t>Use high-quality Nb</a:t>
            </a:r>
            <a:r>
              <a:rPr lang="en-US" baseline="-25000" dirty="0"/>
              <a:t>3</a:t>
            </a:r>
            <a:r>
              <a:rPr lang="en-US" dirty="0"/>
              <a:t>Sn thin films</a:t>
            </a:r>
          </a:p>
          <a:p>
            <a:pPr lvl="1"/>
            <a:r>
              <a:rPr lang="en-US" dirty="0"/>
              <a:t>Use commercial cryocoolers with high cooling power at 4 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Single-cell cavities with frequency in the range 0.65 – 2.6 GHz cooled by cryocoolers have been tested up to an accelerating gradient of 10-12 MV/m</a:t>
            </a:r>
          </a:p>
        </p:txBody>
      </p:sp>
    </p:spTree>
    <p:extLst>
      <p:ext uri="{BB962C8B-B14F-4D97-AF65-F5344CB8AC3E}">
        <p14:creationId xmlns:p14="http://schemas.microsoft.com/office/powerpoint/2010/main" val="226722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9E6C0-1ECF-4EA4-A854-EA6769D2D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Conduction-Cooled SRF Cavities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47DFF-7095-4416-9950-BF0A52F7F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6347127" cy="787331"/>
          </a:xfrm>
        </p:spPr>
        <p:txBody>
          <a:bodyPr/>
          <a:lstStyle/>
          <a:p>
            <a:r>
              <a:rPr lang="en-US" dirty="0"/>
              <a:t>Choice of cryocooler</a:t>
            </a:r>
          </a:p>
          <a:p>
            <a:pPr lvl="1"/>
            <a:r>
              <a:rPr lang="en-US" dirty="0"/>
              <a:t>GM, PT, GM-JT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D346C-7A9A-42B4-AE0C-F7359A1A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544CFC-050C-4982-BD77-593FADBD2F40}"/>
              </a:ext>
            </a:extLst>
          </p:cNvPr>
          <p:cNvSpPr txBox="1">
            <a:spLocks/>
          </p:cNvSpPr>
          <p:nvPr/>
        </p:nvSpPr>
        <p:spPr>
          <a:xfrm>
            <a:off x="411893" y="1905786"/>
            <a:ext cx="5093361" cy="787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Thermal link design</a:t>
            </a:r>
          </a:p>
          <a:p>
            <a:pPr lvl="1"/>
            <a:r>
              <a:rPr lang="en-US" dirty="0"/>
              <a:t>Cu, Al, foils, straps, bulk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9F0ACD-555E-4A16-A94F-67EABA232ED7}"/>
              </a:ext>
            </a:extLst>
          </p:cNvPr>
          <p:cNvSpPr txBox="1">
            <a:spLocks/>
          </p:cNvSpPr>
          <p:nvPr/>
        </p:nvSpPr>
        <p:spPr>
          <a:xfrm>
            <a:off x="411893" y="2853164"/>
            <a:ext cx="5093361" cy="175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thin-film performance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Nb</a:t>
            </a:r>
            <a:r>
              <a:rPr lang="en-US" dirty="0"/>
              <a:t>: thermal diffusion, magnetron sputtering, electroplating</a:t>
            </a:r>
          </a:p>
          <a:p>
            <a:pPr lvl="1"/>
            <a:r>
              <a:rPr lang="en-US" dirty="0"/>
              <a:t>On Cu: CVD, PVD, magnetron sputtering, bronze route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3CA055-D552-414C-82DC-551AEFC8B256}"/>
              </a:ext>
            </a:extLst>
          </p:cNvPr>
          <p:cNvSpPr txBox="1">
            <a:spLocks/>
          </p:cNvSpPr>
          <p:nvPr/>
        </p:nvSpPr>
        <p:spPr>
          <a:xfrm>
            <a:off x="411892" y="4682304"/>
            <a:ext cx="5093361" cy="84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Tunability of Nb</a:t>
            </a:r>
            <a:r>
              <a:rPr lang="en-US" baseline="-25000" dirty="0"/>
              <a:t>3</a:t>
            </a:r>
            <a:r>
              <a:rPr lang="en-US" dirty="0"/>
              <a:t>Sn-coated cavities</a:t>
            </a:r>
          </a:p>
          <a:p>
            <a:pPr lvl="1"/>
            <a:r>
              <a:rPr lang="en-US" dirty="0"/>
              <a:t>Warm, cold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C145AC-8D84-4459-A9CE-A623F00B7B04}"/>
              </a:ext>
            </a:extLst>
          </p:cNvPr>
          <p:cNvSpPr txBox="1">
            <a:spLocks/>
          </p:cNvSpPr>
          <p:nvPr/>
        </p:nvSpPr>
        <p:spPr>
          <a:xfrm>
            <a:off x="411893" y="5579890"/>
            <a:ext cx="5093361" cy="43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Low-loss fundamental power coupler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306A98-5B0A-413E-8FB3-C2B5B4421BAA}"/>
              </a:ext>
            </a:extLst>
          </p:cNvPr>
          <p:cNvSpPr txBox="1">
            <a:spLocks/>
          </p:cNvSpPr>
          <p:nvPr/>
        </p:nvSpPr>
        <p:spPr>
          <a:xfrm>
            <a:off x="411891" y="6066587"/>
            <a:ext cx="5093361" cy="43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Thermoelectric magnetic flux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3918DA-A56E-4FF9-85BE-BD12DEE0520D}"/>
              </a:ext>
            </a:extLst>
          </p:cNvPr>
          <p:cNvGrpSpPr/>
          <p:nvPr/>
        </p:nvGrpSpPr>
        <p:grpSpPr>
          <a:xfrm>
            <a:off x="7520114" y="2887757"/>
            <a:ext cx="3021310" cy="1082485"/>
            <a:chOff x="7520114" y="3500335"/>
            <a:chExt cx="3021310" cy="108248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F2216A-FF28-467D-ACA3-4AEA9ECE7311}"/>
                </a:ext>
              </a:extLst>
            </p:cNvPr>
            <p:cNvSpPr/>
            <p:nvPr/>
          </p:nvSpPr>
          <p:spPr>
            <a:xfrm>
              <a:off x="8476650" y="3532734"/>
              <a:ext cx="554540" cy="10500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FABB02B-40B0-4BAA-9B49-E28B035E741E}"/>
                </a:ext>
              </a:extLst>
            </p:cNvPr>
            <p:cNvSpPr/>
            <p:nvPr/>
          </p:nvSpPr>
          <p:spPr>
            <a:xfrm>
              <a:off x="9031190" y="3532734"/>
              <a:ext cx="554540" cy="10500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C1CAEC-57D7-4B70-A18C-6657F3BD5858}"/>
                </a:ext>
              </a:extLst>
            </p:cNvPr>
            <p:cNvSpPr/>
            <p:nvPr/>
          </p:nvSpPr>
          <p:spPr>
            <a:xfrm>
              <a:off x="9573087" y="3875634"/>
              <a:ext cx="879003" cy="3642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6FCFB7-C72C-4D20-B63C-991B24CE1D0D}"/>
                </a:ext>
              </a:extLst>
            </p:cNvPr>
            <p:cNvSpPr/>
            <p:nvPr/>
          </p:nvSpPr>
          <p:spPr>
            <a:xfrm>
              <a:off x="10452090" y="3780507"/>
              <a:ext cx="89334" cy="560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C32186-33E8-43F7-8D01-689FB2BBE047}"/>
                </a:ext>
              </a:extLst>
            </p:cNvPr>
            <p:cNvSpPr/>
            <p:nvPr/>
          </p:nvSpPr>
          <p:spPr>
            <a:xfrm>
              <a:off x="9792206" y="3597627"/>
              <a:ext cx="241874" cy="2780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CBCE46-567F-474E-BABA-A583F3046838}"/>
                </a:ext>
              </a:extLst>
            </p:cNvPr>
            <p:cNvSpPr/>
            <p:nvPr/>
          </p:nvSpPr>
          <p:spPr>
            <a:xfrm rot="16200000">
              <a:off x="9858600" y="3321853"/>
              <a:ext cx="97292" cy="4542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5CCD86-A0EA-4F66-B10B-CD3213044796}"/>
                </a:ext>
              </a:extLst>
            </p:cNvPr>
            <p:cNvSpPr/>
            <p:nvPr/>
          </p:nvSpPr>
          <p:spPr>
            <a:xfrm>
              <a:off x="7609448" y="3875633"/>
              <a:ext cx="879003" cy="3642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9E739EE-9C59-48BE-8F36-8E364DECD3B6}"/>
                </a:ext>
              </a:extLst>
            </p:cNvPr>
            <p:cNvSpPr/>
            <p:nvPr/>
          </p:nvSpPr>
          <p:spPr>
            <a:xfrm>
              <a:off x="7520114" y="3777555"/>
              <a:ext cx="89334" cy="560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70C5884-C92A-4F40-94AF-51F50E73ECF1}"/>
              </a:ext>
            </a:extLst>
          </p:cNvPr>
          <p:cNvSpPr/>
          <p:nvPr/>
        </p:nvSpPr>
        <p:spPr>
          <a:xfrm>
            <a:off x="8116154" y="4823472"/>
            <a:ext cx="1791092" cy="64260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Cryocoolers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A7054A7-40F4-4638-8B6F-DEAD8AFBE016}"/>
              </a:ext>
            </a:extLst>
          </p:cNvPr>
          <p:cNvGrpSpPr/>
          <p:nvPr/>
        </p:nvGrpSpPr>
        <p:grpSpPr>
          <a:xfrm>
            <a:off x="8705538" y="3970242"/>
            <a:ext cx="637082" cy="853230"/>
            <a:chOff x="8705538" y="3970242"/>
            <a:chExt cx="637082" cy="85323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1815392-D386-4342-86A6-CFB2189D587E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>
              <a:off x="9308460" y="3970242"/>
              <a:ext cx="0" cy="469783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3D2144C-8E66-490D-9606-77531395FD0B}"/>
                </a:ext>
              </a:extLst>
            </p:cNvPr>
            <p:cNvCxnSpPr/>
            <p:nvPr/>
          </p:nvCxnSpPr>
          <p:spPr>
            <a:xfrm>
              <a:off x="8761954" y="3970242"/>
              <a:ext cx="0" cy="469783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71CEC84-19C4-4E63-92C1-6EBB9D70AFDC}"/>
                </a:ext>
              </a:extLst>
            </p:cNvPr>
            <p:cNvCxnSpPr>
              <a:cxnSpLocks/>
            </p:cNvCxnSpPr>
            <p:nvPr/>
          </p:nvCxnSpPr>
          <p:spPr>
            <a:xfrm>
              <a:off x="8705538" y="4440025"/>
              <a:ext cx="637082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8ABBEEE-EB23-4DB6-AC93-6D6854AB8651}"/>
                </a:ext>
              </a:extLst>
            </p:cNvPr>
            <p:cNvCxnSpPr>
              <a:cxnSpLocks/>
            </p:cNvCxnSpPr>
            <p:nvPr/>
          </p:nvCxnSpPr>
          <p:spPr>
            <a:xfrm>
              <a:off x="9032812" y="4440025"/>
              <a:ext cx="0" cy="383447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41F9EDA-CFAC-432B-9710-B8A6C2F1DB2A}"/>
              </a:ext>
            </a:extLst>
          </p:cNvPr>
          <p:cNvGrpSpPr/>
          <p:nvPr/>
        </p:nvGrpSpPr>
        <p:grpSpPr>
          <a:xfrm>
            <a:off x="7621249" y="2940266"/>
            <a:ext cx="2830841" cy="1014486"/>
            <a:chOff x="7621249" y="2940266"/>
            <a:chExt cx="2830841" cy="101448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54729B7-08A8-4AB5-9E99-6D3FF250FEC7}"/>
                </a:ext>
              </a:extLst>
            </p:cNvPr>
            <p:cNvCxnSpPr/>
            <p:nvPr/>
          </p:nvCxnSpPr>
          <p:spPr>
            <a:xfrm>
              <a:off x="7621249" y="3287283"/>
              <a:ext cx="86720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6C1AD51-E465-4928-B9BC-B9EDAE4DB5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79411" y="3284983"/>
              <a:ext cx="24793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26B959B-6A93-4AF7-8BFE-066529CD451A}"/>
                </a:ext>
              </a:extLst>
            </p:cNvPr>
            <p:cNvCxnSpPr/>
            <p:nvPr/>
          </p:nvCxnSpPr>
          <p:spPr>
            <a:xfrm flipV="1">
              <a:off x="9809774" y="3006975"/>
              <a:ext cx="0" cy="2780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6BB84CC-BDAD-4BD0-8AD2-B8A04EDD18E5}"/>
                </a:ext>
              </a:extLst>
            </p:cNvPr>
            <p:cNvCxnSpPr/>
            <p:nvPr/>
          </p:nvCxnSpPr>
          <p:spPr>
            <a:xfrm flipV="1">
              <a:off x="10019088" y="3001923"/>
              <a:ext cx="0" cy="2780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7067BF3-D260-4D9A-AEB3-C849F6BE5B9A}"/>
                </a:ext>
              </a:extLst>
            </p:cNvPr>
            <p:cNvCxnSpPr>
              <a:cxnSpLocks/>
            </p:cNvCxnSpPr>
            <p:nvPr/>
          </p:nvCxnSpPr>
          <p:spPr>
            <a:xfrm>
              <a:off x="9999379" y="3288729"/>
              <a:ext cx="4527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3B98BBF-3297-4D56-9161-1883F9639260}"/>
                </a:ext>
              </a:extLst>
            </p:cNvPr>
            <p:cNvCxnSpPr/>
            <p:nvPr/>
          </p:nvCxnSpPr>
          <p:spPr>
            <a:xfrm>
              <a:off x="7621249" y="3608601"/>
              <a:ext cx="86720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C8B60D01-2097-4B76-B3AA-BF462D91D425}"/>
                </a:ext>
              </a:extLst>
            </p:cNvPr>
            <p:cNvSpPr/>
            <p:nvPr/>
          </p:nvSpPr>
          <p:spPr>
            <a:xfrm flipV="1">
              <a:off x="8501467" y="3140927"/>
              <a:ext cx="507118" cy="801278"/>
            </a:xfrm>
            <a:prstGeom prst="arc">
              <a:avLst>
                <a:gd name="adj1" fmla="val 11590106"/>
                <a:gd name="adj2" fmla="val 21397002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C9BB828B-DCBB-47E2-9724-5961FD9BDD3B}"/>
                </a:ext>
              </a:extLst>
            </p:cNvPr>
            <p:cNvSpPr/>
            <p:nvPr/>
          </p:nvSpPr>
          <p:spPr>
            <a:xfrm flipV="1">
              <a:off x="9053794" y="3153474"/>
              <a:ext cx="492849" cy="801278"/>
            </a:xfrm>
            <a:prstGeom prst="arc">
              <a:avLst>
                <a:gd name="adj1" fmla="val 10990753"/>
                <a:gd name="adj2" fmla="val 2116940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AF6A06D-403F-4CFD-8023-FF747B8EBBDD}"/>
                </a:ext>
              </a:extLst>
            </p:cNvPr>
            <p:cNvCxnSpPr/>
            <p:nvPr/>
          </p:nvCxnSpPr>
          <p:spPr>
            <a:xfrm>
              <a:off x="9578234" y="3608601"/>
              <a:ext cx="86720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AB2F59DD-1517-4553-A57B-4F9BCC2DDEE3}"/>
                </a:ext>
              </a:extLst>
            </p:cNvPr>
            <p:cNvSpPr/>
            <p:nvPr/>
          </p:nvSpPr>
          <p:spPr>
            <a:xfrm>
              <a:off x="9062035" y="2940266"/>
              <a:ext cx="492849" cy="801278"/>
            </a:xfrm>
            <a:prstGeom prst="arc">
              <a:avLst>
                <a:gd name="adj1" fmla="val 10990753"/>
                <a:gd name="adj2" fmla="val 2116940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Arc 74">
              <a:extLst>
                <a:ext uri="{FF2B5EF4-FFF2-40B4-BE49-F238E27FC236}">
                  <a16:creationId xmlns:a16="http://schemas.microsoft.com/office/drawing/2014/main" id="{4FB87D7A-9A42-454F-871F-9CD1E54BD115}"/>
                </a:ext>
              </a:extLst>
            </p:cNvPr>
            <p:cNvSpPr/>
            <p:nvPr/>
          </p:nvSpPr>
          <p:spPr>
            <a:xfrm>
              <a:off x="8510143" y="2948035"/>
              <a:ext cx="492849" cy="801278"/>
            </a:xfrm>
            <a:prstGeom prst="arc">
              <a:avLst>
                <a:gd name="adj1" fmla="val 11554043"/>
                <a:gd name="adj2" fmla="val 2116940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7718509-FCB7-4005-9DEE-03FB94260D80}"/>
              </a:ext>
            </a:extLst>
          </p:cNvPr>
          <p:cNvCxnSpPr/>
          <p:nvPr/>
        </p:nvCxnSpPr>
        <p:spPr>
          <a:xfrm>
            <a:off x="8461710" y="2647756"/>
            <a:ext cx="0" cy="553397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EC93531-F7E5-406E-88A0-BFEFA3836C92}"/>
              </a:ext>
            </a:extLst>
          </p:cNvPr>
          <p:cNvCxnSpPr/>
          <p:nvPr/>
        </p:nvCxnSpPr>
        <p:spPr>
          <a:xfrm>
            <a:off x="9585730" y="2647756"/>
            <a:ext cx="0" cy="553397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D4E4780-EECC-4F56-B7F1-30EDA8F393B6}"/>
              </a:ext>
            </a:extLst>
          </p:cNvPr>
          <p:cNvCxnSpPr/>
          <p:nvPr/>
        </p:nvCxnSpPr>
        <p:spPr>
          <a:xfrm>
            <a:off x="8461710" y="3678053"/>
            <a:ext cx="0" cy="553397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D616760-50B2-4CB2-8A59-8B924BC736A5}"/>
              </a:ext>
            </a:extLst>
          </p:cNvPr>
          <p:cNvCxnSpPr/>
          <p:nvPr/>
        </p:nvCxnSpPr>
        <p:spPr>
          <a:xfrm>
            <a:off x="9585730" y="3678053"/>
            <a:ext cx="0" cy="553397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D03FA74-093C-4D29-9EC7-32E2534F4112}"/>
              </a:ext>
            </a:extLst>
          </p:cNvPr>
          <p:cNvCxnSpPr/>
          <p:nvPr/>
        </p:nvCxnSpPr>
        <p:spPr>
          <a:xfrm>
            <a:off x="9679342" y="4092547"/>
            <a:ext cx="2960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BAEEA7E-0A54-4EA0-86CB-06ABAF442AEA}"/>
              </a:ext>
            </a:extLst>
          </p:cNvPr>
          <p:cNvCxnSpPr/>
          <p:nvPr/>
        </p:nvCxnSpPr>
        <p:spPr>
          <a:xfrm flipH="1">
            <a:off x="9679342" y="4205133"/>
            <a:ext cx="2960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489CDBB-098D-4928-859D-3766691E69F9}"/>
              </a:ext>
            </a:extLst>
          </p:cNvPr>
          <p:cNvCxnSpPr/>
          <p:nvPr/>
        </p:nvCxnSpPr>
        <p:spPr>
          <a:xfrm>
            <a:off x="8048949" y="4075595"/>
            <a:ext cx="2960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C8371DE-6C05-4AA8-B287-0D15C9990F03}"/>
              </a:ext>
            </a:extLst>
          </p:cNvPr>
          <p:cNvCxnSpPr/>
          <p:nvPr/>
        </p:nvCxnSpPr>
        <p:spPr>
          <a:xfrm flipH="1">
            <a:off x="8048949" y="4188181"/>
            <a:ext cx="2960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582BC3A-4BED-4FC5-AEEB-E3939FCA83AE}"/>
              </a:ext>
            </a:extLst>
          </p:cNvPr>
          <p:cNvGrpSpPr/>
          <p:nvPr/>
        </p:nvGrpSpPr>
        <p:grpSpPr>
          <a:xfrm>
            <a:off x="9681511" y="2130950"/>
            <a:ext cx="459467" cy="1113367"/>
            <a:chOff x="9681511" y="2130950"/>
            <a:chExt cx="459467" cy="1113367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FCC929B-6B62-4331-B978-951C2FE3BA70}"/>
                </a:ext>
              </a:extLst>
            </p:cNvPr>
            <p:cNvSpPr/>
            <p:nvPr/>
          </p:nvSpPr>
          <p:spPr>
            <a:xfrm>
              <a:off x="9873496" y="2130950"/>
              <a:ext cx="86081" cy="111336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36E05FD-114F-4D9E-B026-289303FBAE2B}"/>
                </a:ext>
              </a:extLst>
            </p:cNvPr>
            <p:cNvSpPr/>
            <p:nvPr/>
          </p:nvSpPr>
          <p:spPr>
            <a:xfrm rot="16200000">
              <a:off x="9859993" y="2605222"/>
              <a:ext cx="97292" cy="4542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00AFDC1-4D87-4CC5-926B-6D39CC8F12EE}"/>
                </a:ext>
              </a:extLst>
            </p:cNvPr>
            <p:cNvSpPr/>
            <p:nvPr/>
          </p:nvSpPr>
          <p:spPr>
            <a:xfrm rot="16200000">
              <a:off x="9865205" y="2711700"/>
              <a:ext cx="97292" cy="4542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BDCEA2F-FD10-499E-A287-6137B335B6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2503" y="2130950"/>
              <a:ext cx="0" cy="65275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D863D45-E123-4093-ACAC-3E0EEB201E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56053" y="2130950"/>
              <a:ext cx="1" cy="68520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27D5FE6-96C4-46A2-9D62-02177F5E0A65}"/>
                </a:ext>
              </a:extLst>
            </p:cNvPr>
            <p:cNvSpPr/>
            <p:nvPr/>
          </p:nvSpPr>
          <p:spPr>
            <a:xfrm>
              <a:off x="9765048" y="2288666"/>
              <a:ext cx="291005" cy="780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Arc 98">
            <a:extLst>
              <a:ext uri="{FF2B5EF4-FFF2-40B4-BE49-F238E27FC236}">
                <a16:creationId xmlns:a16="http://schemas.microsoft.com/office/drawing/2014/main" id="{67BEEA9F-9AA8-4741-80D4-135F9D90D42E}"/>
              </a:ext>
            </a:extLst>
          </p:cNvPr>
          <p:cNvSpPr/>
          <p:nvPr/>
        </p:nvSpPr>
        <p:spPr>
          <a:xfrm>
            <a:off x="8618698" y="2578920"/>
            <a:ext cx="734358" cy="1586512"/>
          </a:xfrm>
          <a:prstGeom prst="arc">
            <a:avLst>
              <a:gd name="adj1" fmla="val 4745183"/>
              <a:gd name="adj2" fmla="val 17837417"/>
            </a:avLst>
          </a:prstGeom>
          <a:ln w="19050">
            <a:solidFill>
              <a:srgbClr val="FF66CC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6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32" grpId="0" animBg="1"/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8239-5189-4908-B4BF-744630C6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cryocoolers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42CDF-B788-4BBE-878A-4EE4FEB34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4465675"/>
            <a:ext cx="3426457" cy="18820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7.5 kW for 2 W at 4 K</a:t>
            </a:r>
          </a:p>
          <a:p>
            <a:r>
              <a:rPr lang="en-US" dirty="0"/>
              <a:t>~$45k</a:t>
            </a:r>
          </a:p>
          <a:p>
            <a:r>
              <a:rPr lang="en-US" dirty="0"/>
              <a:t>Limited mechanical loading to cold stage</a:t>
            </a:r>
          </a:p>
          <a:p>
            <a:r>
              <a:rPr lang="en-US" dirty="0"/>
              <a:t>Vibrations at 1.2 Hz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E0B43-0815-4493-98BB-F71C7401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715A4E-CD04-4265-BFA3-76DEEF36727A}"/>
              </a:ext>
            </a:extLst>
          </p:cNvPr>
          <p:cNvCxnSpPr/>
          <p:nvPr/>
        </p:nvCxnSpPr>
        <p:spPr>
          <a:xfrm>
            <a:off x="4199861" y="723014"/>
            <a:ext cx="0" cy="54119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3B606C-9757-4A9C-96B5-9ECA4AB6CDB2}"/>
              </a:ext>
            </a:extLst>
          </p:cNvPr>
          <p:cNvCxnSpPr/>
          <p:nvPr/>
        </p:nvCxnSpPr>
        <p:spPr>
          <a:xfrm>
            <a:off x="8275675" y="723014"/>
            <a:ext cx="0" cy="54119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B3C8004-8B4F-4882-A91E-90B44397FA81}"/>
              </a:ext>
            </a:extLst>
          </p:cNvPr>
          <p:cNvSpPr txBox="1"/>
          <p:nvPr/>
        </p:nvSpPr>
        <p:spPr>
          <a:xfrm>
            <a:off x="1316237" y="850605"/>
            <a:ext cx="1426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GM-type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58564-69F4-4C95-8258-FF179CDCF390}"/>
              </a:ext>
            </a:extLst>
          </p:cNvPr>
          <p:cNvSpPr txBox="1"/>
          <p:nvPr/>
        </p:nvSpPr>
        <p:spPr>
          <a:xfrm>
            <a:off x="5656522" y="850605"/>
            <a:ext cx="1426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PT-type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015CED-AABD-4EB2-82DB-9D6BF8089326}"/>
              </a:ext>
            </a:extLst>
          </p:cNvPr>
          <p:cNvSpPr txBox="1"/>
          <p:nvPr/>
        </p:nvSpPr>
        <p:spPr>
          <a:xfrm>
            <a:off x="9467865" y="850605"/>
            <a:ext cx="172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GM-JT-type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E3F245-77DE-4C78-A9F1-B8A2783CD0FA}"/>
              </a:ext>
            </a:extLst>
          </p:cNvPr>
          <p:cNvSpPr txBox="1">
            <a:spLocks/>
          </p:cNvSpPr>
          <p:nvPr/>
        </p:nvSpPr>
        <p:spPr>
          <a:xfrm>
            <a:off x="4382771" y="4465675"/>
            <a:ext cx="3426457" cy="1882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12.5 kW for 2 W at 4 K</a:t>
            </a:r>
          </a:p>
          <a:p>
            <a:r>
              <a:rPr lang="en-US" dirty="0"/>
              <a:t>~$60k</a:t>
            </a:r>
          </a:p>
          <a:p>
            <a:r>
              <a:rPr lang="en-US" dirty="0"/>
              <a:t>No moving parts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5A464F-41ED-4D17-8CCB-DA2581C08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89" y="1468178"/>
            <a:ext cx="1583212" cy="27133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D9B216-E528-4DCD-93C3-04CDCCC50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164" y="1417751"/>
            <a:ext cx="1336219" cy="2808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0763BD-2E84-4593-8C5E-6B463EEEE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625" y="1327188"/>
            <a:ext cx="1304925" cy="25908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3CA6D84-4FCF-48E1-87EE-F8A7E2B63B93}"/>
              </a:ext>
            </a:extLst>
          </p:cNvPr>
          <p:cNvSpPr txBox="1">
            <a:spLocks/>
          </p:cNvSpPr>
          <p:nvPr/>
        </p:nvSpPr>
        <p:spPr>
          <a:xfrm>
            <a:off x="8616088" y="4297830"/>
            <a:ext cx="3426457" cy="21695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14.1 kW for 9 W at 4 K</a:t>
            </a:r>
          </a:p>
          <a:p>
            <a:r>
              <a:rPr lang="en-US" dirty="0"/>
              <a:t>Fixed temperature</a:t>
            </a:r>
          </a:p>
          <a:p>
            <a:r>
              <a:rPr lang="en-US" dirty="0"/>
              <a:t>Limited mechanical loading to cold stage</a:t>
            </a:r>
          </a:p>
          <a:p>
            <a:r>
              <a:rPr lang="en-US" dirty="0"/>
              <a:t>Requires separate shield cooler</a:t>
            </a:r>
          </a:p>
        </p:txBody>
      </p:sp>
    </p:spTree>
    <p:extLst>
      <p:ext uri="{BB962C8B-B14F-4D97-AF65-F5344CB8AC3E}">
        <p14:creationId xmlns:p14="http://schemas.microsoft.com/office/powerpoint/2010/main" val="173219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9E21-9663-4CFF-9E39-7CEA989F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link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03B3A-2D8A-4C4B-84B5-EFBA4407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5273749"/>
            <a:ext cx="3504421" cy="104199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99.9% purity Cu foils</a:t>
            </a:r>
          </a:p>
          <a:p>
            <a:r>
              <a:rPr lang="en-US" dirty="0"/>
              <a:t>Flexible connection</a:t>
            </a:r>
          </a:p>
          <a:p>
            <a:r>
              <a:rPr lang="en-US" dirty="0" err="1"/>
              <a:t>Apiezon</a:t>
            </a:r>
            <a:r>
              <a:rPr lang="en-US" dirty="0"/>
              <a:t> N grease used at interfaces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2A9B5-9087-4224-B660-5865DA71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8239B1-2D71-406E-A707-E0734486CF60}"/>
              </a:ext>
            </a:extLst>
          </p:cNvPr>
          <p:cNvCxnSpPr/>
          <p:nvPr/>
        </p:nvCxnSpPr>
        <p:spPr>
          <a:xfrm>
            <a:off x="4199861" y="723014"/>
            <a:ext cx="0" cy="54119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29EF60-2FCC-42EC-BC40-D170907B4A8B}"/>
              </a:ext>
            </a:extLst>
          </p:cNvPr>
          <p:cNvCxnSpPr/>
          <p:nvPr/>
        </p:nvCxnSpPr>
        <p:spPr>
          <a:xfrm>
            <a:off x="8275675" y="723014"/>
            <a:ext cx="0" cy="54119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2F7F046-CE55-47F9-B590-0A0589BB06F6}"/>
              </a:ext>
            </a:extLst>
          </p:cNvPr>
          <p:cNvSpPr txBox="1"/>
          <p:nvPr/>
        </p:nvSpPr>
        <p:spPr>
          <a:xfrm>
            <a:off x="407582" y="963507"/>
            <a:ext cx="359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 foils with press-welded terminals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67804-5600-4839-AA5C-9D2D077920D5}"/>
              </a:ext>
            </a:extLst>
          </p:cNvPr>
          <p:cNvSpPr txBox="1"/>
          <p:nvPr/>
        </p:nvSpPr>
        <p:spPr>
          <a:xfrm>
            <a:off x="5135528" y="1010093"/>
            <a:ext cx="294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Aluminum bus-bars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E5288-E8E2-4D1F-8D37-A20D62C54934}"/>
              </a:ext>
            </a:extLst>
          </p:cNvPr>
          <p:cNvSpPr txBox="1"/>
          <p:nvPr/>
        </p:nvSpPr>
        <p:spPr>
          <a:xfrm>
            <a:off x="8648591" y="977827"/>
            <a:ext cx="313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 thermal braids + Cu clamps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386863-B69E-49F5-9BAF-DD3F72567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89" y="1776013"/>
            <a:ext cx="2159088" cy="16529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24A392-1A0B-4217-8673-4514C7898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924" y="3660812"/>
            <a:ext cx="1628775" cy="1381125"/>
          </a:xfrm>
          <a:prstGeom prst="rect">
            <a:avLst/>
          </a:pr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E7A9F19C-EEAE-45BC-A3A0-2CE64FA1ACDD}"/>
              </a:ext>
            </a:extLst>
          </p:cNvPr>
          <p:cNvSpPr/>
          <p:nvPr/>
        </p:nvSpPr>
        <p:spPr>
          <a:xfrm rot="10800000">
            <a:off x="1465343" y="2572777"/>
            <a:ext cx="978116" cy="1546785"/>
          </a:xfrm>
          <a:prstGeom prst="arc">
            <a:avLst>
              <a:gd name="adj1" fmla="val 16200000"/>
              <a:gd name="adj2" fmla="val 181256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952502-95C9-4BA8-A898-708D56939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148" y="1717679"/>
            <a:ext cx="1867970" cy="1769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15AB2D-0743-4491-804B-D4F104F06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607" y="1717679"/>
            <a:ext cx="1792829" cy="1788074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AE0A20C-BB1E-4EA1-A9BD-F86B362A8558}"/>
              </a:ext>
            </a:extLst>
          </p:cNvPr>
          <p:cNvSpPr txBox="1">
            <a:spLocks/>
          </p:cNvSpPr>
          <p:nvPr/>
        </p:nvSpPr>
        <p:spPr>
          <a:xfrm>
            <a:off x="4398339" y="3967938"/>
            <a:ext cx="3504421" cy="1305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99.9999% purity Al bars</a:t>
            </a:r>
          </a:p>
          <a:p>
            <a:r>
              <a:rPr lang="en-US" dirty="0"/>
              <a:t>“rigid” connection</a:t>
            </a:r>
          </a:p>
          <a:p>
            <a:r>
              <a:rPr lang="en-US" dirty="0"/>
              <a:t>Indium foil used at interfaces</a:t>
            </a:r>
          </a:p>
          <a:p>
            <a:r>
              <a:rPr lang="en-US" dirty="0"/>
              <a:t>Time-consuming assembly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048F0C-F667-4D34-86F1-785F49B9B3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2740" y="1609838"/>
            <a:ext cx="2774986" cy="208124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94A60F-E70F-4F16-A032-8475EBD55087}"/>
              </a:ext>
            </a:extLst>
          </p:cNvPr>
          <p:cNvSpPr txBox="1">
            <a:spLocks/>
          </p:cNvSpPr>
          <p:nvPr/>
        </p:nvSpPr>
        <p:spPr>
          <a:xfrm>
            <a:off x="8474152" y="4027522"/>
            <a:ext cx="3504421" cy="1852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Braided Cu straps</a:t>
            </a:r>
          </a:p>
          <a:p>
            <a:r>
              <a:rPr lang="en-US" dirty="0"/>
              <a:t>Flexible connection</a:t>
            </a:r>
          </a:p>
          <a:p>
            <a:r>
              <a:rPr lang="en-US" dirty="0"/>
              <a:t>Indium foil used at interfaces</a:t>
            </a:r>
          </a:p>
          <a:p>
            <a:pPr>
              <a:lnSpc>
                <a:spcPct val="120000"/>
              </a:lnSpc>
            </a:pPr>
            <a:r>
              <a:rPr lang="en-US" dirty="0"/>
              <a:t>High clamping force (</a:t>
            </a:r>
            <a:r>
              <a:rPr lang="en-US" sz="2100" dirty="0"/>
              <a:t>required for low thermal resistance</a:t>
            </a:r>
            <a:r>
              <a:rPr lang="en-US" dirty="0"/>
              <a:t>) can damage the brittle Nb</a:t>
            </a:r>
            <a:r>
              <a:rPr lang="en-US" baseline="-25000" dirty="0"/>
              <a:t>3</a:t>
            </a:r>
            <a:r>
              <a:rPr lang="en-US" dirty="0"/>
              <a:t>Sn film</a:t>
            </a:r>
          </a:p>
        </p:txBody>
      </p:sp>
    </p:spTree>
    <p:extLst>
      <p:ext uri="{BB962C8B-B14F-4D97-AF65-F5344CB8AC3E}">
        <p14:creationId xmlns:p14="http://schemas.microsoft.com/office/powerpoint/2010/main" val="61862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EE29-016C-4458-9626-605A06B2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thin-film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68FB6-C98E-4E4B-9D55-72C31C5BF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4859079"/>
            <a:ext cx="11285837" cy="1488670"/>
          </a:xfrm>
        </p:spPr>
        <p:txBody>
          <a:bodyPr/>
          <a:lstStyle/>
          <a:p>
            <a:r>
              <a:rPr lang="en-US" dirty="0"/>
              <a:t>How do we achieve this type of performance reproducibly?</a:t>
            </a:r>
          </a:p>
          <a:p>
            <a:r>
              <a:rPr lang="en-US" dirty="0"/>
              <a:t>Is </a:t>
            </a:r>
            <a:r>
              <a:rPr lang="en-US" dirty="0" err="1"/>
              <a:t>Ti</a:t>
            </a:r>
            <a:r>
              <a:rPr lang="en-US" dirty="0"/>
              <a:t> contamination of the film from the Ti45Nb flanges as issue?</a:t>
            </a:r>
          </a:p>
          <a:p>
            <a:r>
              <a:rPr lang="en-US" dirty="0"/>
              <a:t>How do we achieve this type of performance on Cu?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9967B-1650-49AB-A841-1728619E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B2516-280B-49C1-B6F5-FBEDBACAC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72" y="1320507"/>
            <a:ext cx="4359349" cy="33913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1714B2-3846-4A62-9E65-DD212619D55D}"/>
              </a:ext>
            </a:extLst>
          </p:cNvPr>
          <p:cNvSpPr txBox="1"/>
          <p:nvPr/>
        </p:nvSpPr>
        <p:spPr>
          <a:xfrm>
            <a:off x="411893" y="917400"/>
            <a:ext cx="1001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State-of-the-art performance of Nb</a:t>
            </a:r>
            <a:r>
              <a:rPr lang="en-US" baseline="-25000" dirty="0"/>
              <a:t>3</a:t>
            </a:r>
            <a:r>
              <a:rPr lang="en-US" dirty="0"/>
              <a:t>Sn thin-film on </a:t>
            </a:r>
            <a:r>
              <a:rPr lang="en-US" dirty="0" err="1"/>
              <a:t>Nb</a:t>
            </a:r>
            <a:r>
              <a:rPr lang="en-US" dirty="0"/>
              <a:t> by vapor diffusion in liquid He: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30410-B5FC-475D-AD9F-E55D218E4940}"/>
              </a:ext>
            </a:extLst>
          </p:cNvPr>
          <p:cNvSpPr txBox="1"/>
          <p:nvPr/>
        </p:nvSpPr>
        <p:spPr>
          <a:xfrm>
            <a:off x="191386" y="1792159"/>
            <a:ext cx="13503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1.3 GHz single-cell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EFB687-248C-4FE3-BDC0-7B7461B21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219" y="1363396"/>
            <a:ext cx="4480832" cy="3409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8BE43F-FD31-478A-8ACF-71D8EACB9AE7}"/>
              </a:ext>
            </a:extLst>
          </p:cNvPr>
          <p:cNvSpPr txBox="1"/>
          <p:nvPr/>
        </p:nvSpPr>
        <p:spPr>
          <a:xfrm>
            <a:off x="10545749" y="1792158"/>
            <a:ext cx="13503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650 MHz single-cell</a:t>
            </a:r>
          </a:p>
        </p:txBody>
      </p:sp>
    </p:spTree>
    <p:extLst>
      <p:ext uri="{BB962C8B-B14F-4D97-AF65-F5344CB8AC3E}">
        <p14:creationId xmlns:p14="http://schemas.microsoft.com/office/powerpoint/2010/main" val="396347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1CB7-F283-4CFB-A25F-CCDE5925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EDBB1-034A-4D24-A2E2-1001E7F92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5156791"/>
            <a:ext cx="11285837" cy="1190958"/>
          </a:xfrm>
        </p:spPr>
        <p:txBody>
          <a:bodyPr/>
          <a:lstStyle/>
          <a:p>
            <a:r>
              <a:rPr lang="en-US" dirty="0"/>
              <a:t>How to overcome the brittleness of Nb</a:t>
            </a:r>
            <a:r>
              <a:rPr lang="en-US" baseline="-25000" dirty="0"/>
              <a:t>3</a:t>
            </a:r>
            <a:r>
              <a:rPr lang="en-US" dirty="0"/>
              <a:t>Sn?</a:t>
            </a:r>
          </a:p>
          <a:p>
            <a:r>
              <a:rPr lang="en-US" dirty="0"/>
              <a:t>What is the maximum tuning range at 300 K before degrading performance?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BEC0E-A92A-4D48-8EBA-35464593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79FAC-289C-4575-B3C0-6AFB32A5B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107" y="847616"/>
            <a:ext cx="4023076" cy="3530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3522D-D594-4B18-A992-DDB721F93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102" y="1177405"/>
            <a:ext cx="3657917" cy="360304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1F72FA-CB31-40F3-BBD3-62D4202A34C8}"/>
              </a:ext>
            </a:extLst>
          </p:cNvPr>
          <p:cNvCxnSpPr/>
          <p:nvPr/>
        </p:nvCxnSpPr>
        <p:spPr>
          <a:xfrm flipH="1">
            <a:off x="7814930" y="1775637"/>
            <a:ext cx="1137684" cy="627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F708397-07A1-41D4-9EEB-C55FA059CD4F}"/>
              </a:ext>
            </a:extLst>
          </p:cNvPr>
          <p:cNvSpPr txBox="1"/>
          <p:nvPr/>
        </p:nvSpPr>
        <p:spPr>
          <a:xfrm>
            <a:off x="8241914" y="2155602"/>
            <a:ext cx="161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-330 kHz at RT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03B898-AFD4-42FC-AFCB-13F7B1C0AAAA}"/>
              </a:ext>
            </a:extLst>
          </p:cNvPr>
          <p:cNvCxnSpPr>
            <a:cxnSpLocks/>
          </p:cNvCxnSpPr>
          <p:nvPr/>
        </p:nvCxnSpPr>
        <p:spPr>
          <a:xfrm flipH="1">
            <a:off x="3099186" y="2603661"/>
            <a:ext cx="728536" cy="253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666E3E-FB72-4BCC-95AD-48C521E47676}"/>
              </a:ext>
            </a:extLst>
          </p:cNvPr>
          <p:cNvSpPr txBox="1"/>
          <p:nvPr/>
        </p:nvSpPr>
        <p:spPr>
          <a:xfrm>
            <a:off x="3267603" y="2757744"/>
            <a:ext cx="161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-3.2 MHz at 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6A8FDC-1C7B-4EE2-9CAD-D0A66A676CAF}"/>
              </a:ext>
            </a:extLst>
          </p:cNvPr>
          <p:cNvSpPr txBox="1"/>
          <p:nvPr/>
        </p:nvSpPr>
        <p:spPr>
          <a:xfrm>
            <a:off x="10296019" y="1693937"/>
            <a:ext cx="13503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1.3 GHz single-cell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49C042-8EDE-4EEF-B5CC-52790603D638}"/>
              </a:ext>
            </a:extLst>
          </p:cNvPr>
          <p:cNvSpPr txBox="1"/>
          <p:nvPr/>
        </p:nvSpPr>
        <p:spPr>
          <a:xfrm>
            <a:off x="327661" y="1709219"/>
            <a:ext cx="13503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952 MHz single-cell</a:t>
            </a:r>
          </a:p>
        </p:txBody>
      </p:sp>
    </p:spTree>
    <p:extLst>
      <p:ext uri="{BB962C8B-B14F-4D97-AF65-F5344CB8AC3E}">
        <p14:creationId xmlns:p14="http://schemas.microsoft.com/office/powerpoint/2010/main" val="1758532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0407EBAA4744DB3E22E2D5259322A" ma:contentTypeVersion="4" ma:contentTypeDescription="Create a new document." ma:contentTypeScope="" ma:versionID="18edbcd4b235a34574e3983c575ee0cb">
  <xsd:schema xmlns:xsd="http://www.w3.org/2001/XMLSchema" xmlns:xs="http://www.w3.org/2001/XMLSchema" xmlns:p="http://schemas.microsoft.com/office/2006/metadata/properties" xmlns:ns2="8d24de50-05d1-4ead-956f-39ed5306b4ae" xmlns:ns3="b3d45c07-3350-48b8-8699-306b33596a2c" targetNamespace="http://schemas.microsoft.com/office/2006/metadata/properties" ma:root="true" ma:fieldsID="f42f9acb57690d5ab1c2c6a07e95cfc9" ns2:_="" ns3:_="">
    <xsd:import namespace="8d24de50-05d1-4ead-956f-39ed5306b4ae"/>
    <xsd:import namespace="b3d45c07-3350-48b8-8699-306b33596a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4de50-05d1-4ead-956f-39ed5306b4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45c07-3350-48b8-8699-306b33596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8A6992-B4F1-49BB-9428-ED46B96691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E075E8-AF2F-4E91-B189-3B49EF0526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24de50-05d1-4ead-956f-39ed5306b4ae"/>
    <ds:schemaRef ds:uri="b3d45c07-3350-48b8-8699-306b33596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8375</TotalTime>
  <Words>398</Words>
  <Application>Microsoft Office PowerPoint</Application>
  <PresentationFormat>Widescreen</PresentationFormat>
  <Paragraphs>80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.PingFangSC-Regular</vt:lpstr>
      <vt:lpstr>Arial</vt:lpstr>
      <vt:lpstr>Calibri</vt:lpstr>
      <vt:lpstr>PingFangSC-Regular</vt:lpstr>
      <vt:lpstr>Office Theme</vt:lpstr>
      <vt:lpstr>Introduction to Hot-Topic discussion</vt:lpstr>
      <vt:lpstr>Conduction-Cooled SRF Cavities</vt:lpstr>
      <vt:lpstr>Challenges for Conduction-Cooled SRF Cavities</vt:lpstr>
      <vt:lpstr>Choice of cryocoolers</vt:lpstr>
      <vt:lpstr>Thermal link design</vt:lpstr>
      <vt:lpstr>Nb3Sn thin-film performance</vt:lpstr>
      <vt:lpstr>Tunability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Jean-Pierre</dc:creator>
  <cp:lastModifiedBy>Gianluigi Ciovati</cp:lastModifiedBy>
  <cp:revision>76</cp:revision>
  <dcterms:created xsi:type="dcterms:W3CDTF">2023-02-20T23:38:38Z</dcterms:created>
  <dcterms:modified xsi:type="dcterms:W3CDTF">2023-12-01T21:51:29Z</dcterms:modified>
</cp:coreProperties>
</file>