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702" r:id="rId5"/>
    <p:sldId id="2703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Montserrat" panose="00000500000000000000" pitchFamily="50" charset="0"/>
      <p:regular r:id="rId14"/>
      <p:bold r:id="rId15"/>
      <p:italic r:id="rId16"/>
      <p:boldItalic r:id="rId17"/>
    </p:embeddedFont>
    <p:embeddedFont>
      <p:font typeface="Montserrat Black" panose="00000A00000000000000" pitchFamily="50" charset="0"/>
      <p:bold r:id="rId18"/>
    </p:embeddedFont>
    <p:embeddedFont>
      <p:font typeface="Montserrat ExtraBold" panose="00000900000000000000" pitchFamily="50" charset="0"/>
      <p:bold r:id="rId19"/>
      <p:boldItalic r:id="rId20"/>
    </p:embeddedFont>
    <p:embeddedFont>
      <p:font typeface="Oswald" panose="02000303000000000000" pitchFamily="2" charset="0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9662C4D-EC58-4F22-9C69-4A9F0A937AC2}">
          <p14:sldIdLst>
            <p14:sldId id="2702"/>
            <p14:sldId id="2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Pira" initials="CP" lastIdx="13" clrIdx="0">
    <p:extLst>
      <p:ext uri="{19B8F6BF-5375-455C-9EA6-DF929625EA0E}">
        <p15:presenceInfo xmlns:p15="http://schemas.microsoft.com/office/powerpoint/2012/main" userId="Cristian Pira" providerId="None"/>
      </p:ext>
    </p:extLst>
  </p:cmAuthor>
  <p:cmAuthor id="2" name="Eduard Chyhyrynets" initials="EC" lastIdx="11" clrIdx="1">
    <p:extLst>
      <p:ext uri="{19B8F6BF-5375-455C-9EA6-DF929625EA0E}">
        <p15:presenceInfo xmlns:p15="http://schemas.microsoft.com/office/powerpoint/2012/main" userId="S::chyhyryn@infn.it::91559de2-2ebb-451e-a702-d0e5344da124" providerId="AD"/>
      </p:ext>
    </p:extLst>
  </p:cmAuthor>
  <p:cmAuthor id="3" name="Vanessa Andreina Garcia Diaz" initials="VAGD" lastIdx="2" clrIdx="2">
    <p:extLst>
      <p:ext uri="{19B8F6BF-5375-455C-9EA6-DF929625EA0E}">
        <p15:presenceInfo xmlns:p15="http://schemas.microsoft.com/office/powerpoint/2012/main" userId="Vanessa Andreina Garcia Diaz" providerId="None"/>
      </p:ext>
    </p:extLst>
  </p:cmAuthor>
  <p:cmAuthor id="4" name="Eduard Chyhyrynets" initials="EC [2]" lastIdx="1" clrIdx="3">
    <p:extLst>
      <p:ext uri="{19B8F6BF-5375-455C-9EA6-DF929625EA0E}">
        <p15:presenceInfo xmlns:p15="http://schemas.microsoft.com/office/powerpoint/2012/main" userId="Eduard Chyhyryne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9B6"/>
    <a:srgbClr val="0000FF"/>
    <a:srgbClr val="012556"/>
    <a:srgbClr val="0033CC"/>
    <a:srgbClr val="89C0D3"/>
    <a:srgbClr val="C2DEE8"/>
    <a:srgbClr val="FFC000"/>
    <a:srgbClr val="F0F0F0"/>
    <a:srgbClr val="00206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81933" autoAdjust="0"/>
  </p:normalViewPr>
  <p:slideViewPr>
    <p:cSldViewPr snapToGrid="0">
      <p:cViewPr varScale="1">
        <p:scale>
          <a:sx n="49" d="100"/>
          <a:sy n="49" d="100"/>
        </p:scale>
        <p:origin x="1524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F756D-5132-43A8-9880-E5AB74F784FB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E6220-00E8-4D42-818F-211C4DE62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6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8460D-043A-48B1-9FBB-2BADD19295DE}" type="datetimeFigureOut">
              <a:rPr lang="it-IT" smtClean="0"/>
              <a:t>07/12/2023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3A8D-3216-4EB9-8921-08BDB36F61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30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8CEB-7381-4A40-83C6-E3D4596041BE}" type="datetime1">
              <a:rPr lang="it-IT" smtClean="0"/>
              <a:t>07/12/2023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8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0193-18A8-4E26-8BEE-5487F43D09EC}" type="datetime1">
              <a:rPr lang="it-IT" smtClean="0"/>
              <a:t>07/12/2023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0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3091-EBCF-46F7-B63E-BB91BEBA4B7B}" type="datetime1">
              <a:rPr lang="it-IT" smtClean="0"/>
              <a:t>07/12/2023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20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97F8BC-F28E-46C6-8252-96C956458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DA691-023E-4A5C-909F-FD281AEBD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3500" y="1228725"/>
            <a:ext cx="9525000" cy="440055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BE24E1-0CF8-477E-9E80-D534243D8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532"/>
            <a:ext cx="866602" cy="40037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36C9D60-027C-41D8-B587-A6CA85C2C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92" y="6444082"/>
            <a:ext cx="1476111" cy="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5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18BEE96-CF1B-4753-579E-1EF95C985853}"/>
              </a:ext>
            </a:extLst>
          </p:cNvPr>
          <p:cNvSpPr/>
          <p:nvPr userDrawn="1"/>
        </p:nvSpPr>
        <p:spPr>
          <a:xfrm>
            <a:off x="0" y="6456414"/>
            <a:ext cx="5496468" cy="424384"/>
          </a:xfrm>
          <a:prstGeom prst="rect">
            <a:avLst/>
          </a:prstGeom>
          <a:gradFill flip="none" rotWithShape="1">
            <a:gsLst>
              <a:gs pos="70000">
                <a:srgbClr val="C2DEE8"/>
              </a:gs>
              <a:gs pos="51000">
                <a:srgbClr val="89C0D3"/>
              </a:gs>
              <a:gs pos="0">
                <a:srgbClr val="4399B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6701"/>
            <a:ext cx="10515600" cy="1085316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rgbClr val="002060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  <a:ea typeface="Yu Gothic" panose="020B0400000000000000" pitchFamily="34" charset="-128"/>
              </a:defRPr>
            </a:lvl1pPr>
            <a:lvl2pPr>
              <a:defRPr>
                <a:latin typeface="Montserrat" panose="00000500000000000000" pitchFamily="2" charset="0"/>
                <a:ea typeface="Yu Gothic" panose="020B0400000000000000" pitchFamily="34" charset="-128"/>
              </a:defRPr>
            </a:lvl2pPr>
            <a:lvl3pPr>
              <a:defRPr>
                <a:latin typeface="Montserrat" panose="00000500000000000000" pitchFamily="2" charset="0"/>
                <a:ea typeface="Yu Gothic" panose="020B0400000000000000" pitchFamily="34" charset="-128"/>
              </a:defRPr>
            </a:lvl3pPr>
            <a:lvl4pPr>
              <a:defRPr>
                <a:latin typeface="Montserrat" panose="00000500000000000000" pitchFamily="2" charset="0"/>
                <a:ea typeface="Yu Gothic" panose="020B0400000000000000" pitchFamily="34" charset="-128"/>
              </a:defRPr>
            </a:lvl4pPr>
            <a:lvl5pPr>
              <a:defRPr>
                <a:latin typeface="Montserrat" panose="00000500000000000000" pitchFamily="2" charset="0"/>
                <a:ea typeface="Yu Gothic" panose="020B0400000000000000" pitchFamily="34" charset="-128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9056" y="69885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6993" y="6424611"/>
            <a:ext cx="2743200" cy="365125"/>
          </a:xfrm>
        </p:spPr>
        <p:txBody>
          <a:bodyPr/>
          <a:lstStyle>
            <a:lvl1pPr>
              <a:defRPr sz="1400">
                <a:solidFill>
                  <a:srgbClr val="4399B6"/>
                </a:solidFill>
                <a:latin typeface="Montserrat" panose="00000500000000000000" pitchFamily="2" charset="0"/>
              </a:defRPr>
            </a:lvl1pPr>
          </a:lstStyle>
          <a:p>
            <a:fld id="{FC7CF1D8-012F-4C4A-942F-460B411F49C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3937270" y="6513762"/>
            <a:ext cx="75564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kern="1200" dirty="0">
                <a:solidFill>
                  <a:srgbClr val="002060"/>
                </a:solidFill>
                <a:latin typeface="Montserrat ExtraBold" panose="00000900000000000000" pitchFamily="2" charset="0"/>
                <a:ea typeface="+mn-ea"/>
                <a:cs typeface="+mn-cs"/>
              </a:rPr>
              <a:t>Nb</a:t>
            </a:r>
            <a:r>
              <a:rPr lang="it-IT" sz="1050" b="1" kern="1200" baseline="-25000" dirty="0">
                <a:solidFill>
                  <a:srgbClr val="002060"/>
                </a:solidFill>
                <a:latin typeface="Montserrat ExtraBold" panose="00000900000000000000" pitchFamily="2" charset="0"/>
                <a:ea typeface="+mn-ea"/>
                <a:cs typeface="+mn-cs"/>
              </a:rPr>
              <a:t>3</a:t>
            </a:r>
            <a:r>
              <a:rPr lang="it-IT" sz="1050" b="1" kern="1200" dirty="0">
                <a:solidFill>
                  <a:srgbClr val="002060"/>
                </a:solidFill>
                <a:latin typeface="Montserrat ExtraBold" panose="00000900000000000000" pitchFamily="2" charset="0"/>
                <a:ea typeface="+mn-ea"/>
                <a:cs typeface="+mn-cs"/>
              </a:rPr>
              <a:t>Sn on Cu 			</a:t>
            </a:r>
            <a:r>
              <a:rPr lang="en-US" sz="1050" b="0" i="0" baseline="0" dirty="0">
                <a:solidFill>
                  <a:srgbClr val="012556"/>
                </a:solidFill>
                <a:latin typeface="Montserrat" panose="00000500000000000000" pitchFamily="2" charset="0"/>
              </a:rPr>
              <a:t>  				</a:t>
            </a:r>
            <a:r>
              <a:rPr lang="en-US" sz="1050" b="0" i="0" dirty="0">
                <a:solidFill>
                  <a:srgbClr val="012556"/>
                </a:solidFill>
                <a:latin typeface="Montserrat" panose="00000500000000000000" pitchFamily="2" charset="0"/>
              </a:rPr>
              <a:t>cristian.pira</a:t>
            </a:r>
            <a:r>
              <a:rPr lang="en-US" sz="1050" b="0" i="0" dirty="0">
                <a:solidFill>
                  <a:srgbClr val="4399B6"/>
                </a:solidFill>
                <a:latin typeface="Montserrat" panose="00000500000000000000" pitchFamily="2" charset="0"/>
              </a:rPr>
              <a:t>@lnl.infn.it</a:t>
            </a:r>
          </a:p>
        </p:txBody>
      </p:sp>
      <p:pic>
        <p:nvPicPr>
          <p:cNvPr id="9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AC9E64-7CC3-4818-A4B9-CF3E31FA1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7" y="6445631"/>
            <a:ext cx="885140" cy="40893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B703593-BD78-4516-CB30-A691B70F4D3D}"/>
              </a:ext>
            </a:extLst>
          </p:cNvPr>
          <p:cNvSpPr/>
          <p:nvPr userDrawn="1"/>
        </p:nvSpPr>
        <p:spPr>
          <a:xfrm>
            <a:off x="1184954" y="6445631"/>
            <a:ext cx="2752316" cy="4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>
                <a:solidFill>
                  <a:schemeClr val="bg1"/>
                </a:solidFill>
                <a:latin typeface="Montserrat" panose="00000500000000000000" pitchFamily="50" charset="0"/>
              </a:rPr>
              <a:t>Challenges for conduction-cooled SRF cavity </a:t>
            </a:r>
            <a:r>
              <a:rPr lang="en-US" sz="1050" b="0" kern="1200" dirty="0">
                <a:solidFill>
                  <a:schemeClr val="bg1"/>
                </a:solidFill>
                <a:latin typeface="Montserrat" panose="00000500000000000000" pitchFamily="50" charset="0"/>
                <a:ea typeface="+mn-ea"/>
                <a:cs typeface="+mn-cs"/>
              </a:rPr>
              <a:t>technology</a:t>
            </a:r>
            <a:r>
              <a:rPr lang="en-US" sz="1050" b="1" kern="1200" dirty="0">
                <a:solidFill>
                  <a:srgbClr val="002060"/>
                </a:solidFill>
                <a:latin typeface="Montserrat ExtraBold" panose="00000900000000000000" pitchFamily="2" charset="0"/>
                <a:ea typeface="+mn-ea"/>
                <a:cs typeface="+mn-cs"/>
              </a:rPr>
              <a:t>	</a:t>
            </a:r>
            <a:endParaRPr lang="en-US" sz="1050" b="0" i="0" dirty="0">
              <a:solidFill>
                <a:srgbClr val="4399B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1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AE80-699E-4376-9731-855D7B67396F}" type="datetime1">
              <a:rPr lang="it-IT" smtClean="0"/>
              <a:t>07/12/2023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92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4980-7111-469D-A5D2-3F6AA752CE6D}" type="datetime1">
              <a:rPr lang="it-IT" smtClean="0"/>
              <a:t>07/12/2023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8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8790-2AC2-4551-9011-361C6FE34094}" type="datetime1">
              <a:rPr lang="it-IT" smtClean="0"/>
              <a:t>07/12/2023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85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16E-166B-4348-B29F-E2E4CFFC9F3A}" type="datetime1">
              <a:rPr lang="it-IT" smtClean="0"/>
              <a:t>07/12/2023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48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6FCA-F3F5-4257-BF6D-701C857B888C}" type="datetime1">
              <a:rPr lang="it-IT" smtClean="0"/>
              <a:t>07/12/2023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93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49CC-38F6-495E-A903-567279F1DB6C}" type="datetime1">
              <a:rPr lang="it-IT" smtClean="0"/>
              <a:t>07/12/2023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35F8-DBFB-4EF7-8D24-4FF07800E08F}" type="datetime1">
              <a:rPr lang="it-IT" smtClean="0"/>
              <a:t>07/12/2023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19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8733-E814-4F1D-8A2F-E3D6EAA4C592}" type="datetime1">
              <a:rPr lang="it-IT" smtClean="0"/>
              <a:t>07/12/2023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F1D8-012F-4C4A-942F-460B411F49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8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465369-710D-D22B-88FB-E02D7CC5A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896" y="1317761"/>
            <a:ext cx="5041297" cy="51068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12556"/>
                </a:solidFill>
              </a:rPr>
              <a:t>Different technologies under study:</a:t>
            </a: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2000" b="1" dirty="0">
                <a:solidFill>
                  <a:srgbClr val="4399B6"/>
                </a:solidFill>
              </a:rPr>
              <a:t>PVD</a:t>
            </a:r>
          </a:p>
          <a:p>
            <a:pPr marL="809625" lvl="1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1800" b="1" dirty="0">
                <a:solidFill>
                  <a:srgbClr val="4399B6"/>
                </a:solidFill>
              </a:rPr>
              <a:t>Magnetron Sputtering</a:t>
            </a:r>
          </a:p>
          <a:p>
            <a:pPr marL="1266825" lvl="2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1400" b="1" dirty="0">
                <a:solidFill>
                  <a:srgbClr val="4399B6"/>
                </a:solidFill>
              </a:rPr>
              <a:t>Single Target</a:t>
            </a:r>
          </a:p>
          <a:p>
            <a:pPr marL="1266825" lvl="2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1400" b="1" dirty="0">
                <a:solidFill>
                  <a:srgbClr val="4399B6"/>
                </a:solidFill>
              </a:rPr>
              <a:t>Double Target</a:t>
            </a:r>
          </a:p>
          <a:p>
            <a:pPr marL="809625" lvl="1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1800" b="1" dirty="0" err="1">
                <a:solidFill>
                  <a:srgbClr val="4399B6"/>
                </a:solidFill>
              </a:rPr>
              <a:t>HiPIMS</a:t>
            </a:r>
            <a:endParaRPr lang="en-US" sz="1800" b="1" dirty="0">
              <a:solidFill>
                <a:srgbClr val="4399B6"/>
              </a:solidFill>
            </a:endParaRP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2000" b="1" dirty="0"/>
              <a:t>CVD</a:t>
            </a: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2000" b="1" dirty="0"/>
              <a:t>Electroplating</a:t>
            </a: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sz="2000" b="1" dirty="0"/>
              <a:t>Bronze Route</a:t>
            </a:r>
          </a:p>
          <a:p>
            <a:endParaRPr lang="en-US" sz="20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AAE4BCA-DE83-5F31-EFAC-FDB434C4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83" b="38515"/>
          <a:stretch/>
        </p:blipFill>
        <p:spPr>
          <a:xfrm>
            <a:off x="9564119" y="4992849"/>
            <a:ext cx="1389498" cy="2560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6E06D8C-5656-80D7-64F3-791B71D6A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99"/>
          <a:stretch/>
        </p:blipFill>
        <p:spPr>
          <a:xfrm>
            <a:off x="9690849" y="3226445"/>
            <a:ext cx="818026" cy="360831"/>
          </a:xfrm>
          <a:prstGeom prst="rect">
            <a:avLst/>
          </a:prstGeom>
        </p:spPr>
      </p:pic>
      <p:pic>
        <p:nvPicPr>
          <p:cNvPr id="9" name="Immagine 8" descr="Immagine che contiene cerchio, altoparlante&#10;&#10;Descrizione generata automaticamente">
            <a:extLst>
              <a:ext uri="{FF2B5EF4-FFF2-40B4-BE49-F238E27FC236}">
                <a16:creationId xmlns:a16="http://schemas.microsoft.com/office/drawing/2014/main" id="{417BF62E-F617-AD95-C21D-B9A0F003F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01" y="4541617"/>
            <a:ext cx="1582399" cy="158849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20363F-7DC9-3B40-A571-3D123314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12556"/>
                </a:solidFill>
              </a:rPr>
              <a:t>Nb</a:t>
            </a:r>
            <a:r>
              <a:rPr lang="en-US" sz="5400" baseline="-25000" dirty="0">
                <a:solidFill>
                  <a:srgbClr val="012556"/>
                </a:solidFill>
              </a:rPr>
              <a:t>3</a:t>
            </a:r>
            <a:r>
              <a:rPr lang="en-US" sz="5400" dirty="0">
                <a:solidFill>
                  <a:srgbClr val="012556"/>
                </a:solidFill>
              </a:rPr>
              <a:t>Sn </a:t>
            </a:r>
            <a:r>
              <a:rPr lang="en-US" sz="5400" dirty="0">
                <a:solidFill>
                  <a:srgbClr val="4399B6"/>
                </a:solidFill>
              </a:rPr>
              <a:t>on Cu:</a:t>
            </a:r>
            <a:endParaRPr lang="en-US" dirty="0">
              <a:solidFill>
                <a:srgbClr val="4399B6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FE48CD-E67C-EA5E-B4C1-0F7330A9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33A154-98CF-1261-D0F1-C3828257A985}"/>
              </a:ext>
            </a:extLst>
          </p:cNvPr>
          <p:cNvSpPr txBox="1">
            <a:spLocks/>
          </p:cNvSpPr>
          <p:nvPr/>
        </p:nvSpPr>
        <p:spPr>
          <a:xfrm>
            <a:off x="779415" y="2230474"/>
            <a:ext cx="6085115" cy="2679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b="1" dirty="0"/>
              <a:t>Cheaper</a:t>
            </a:r>
            <a:r>
              <a:rPr lang="en-US" dirty="0"/>
              <a:t> than Nb</a:t>
            </a: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dirty="0"/>
              <a:t>Higher </a:t>
            </a:r>
            <a:r>
              <a:rPr lang="en-US" b="1" dirty="0"/>
              <a:t>thermal conductivity</a:t>
            </a: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dirty="0"/>
              <a:t>Higher </a:t>
            </a:r>
            <a:r>
              <a:rPr lang="en-US" b="1" dirty="0"/>
              <a:t>mechanical stability</a:t>
            </a:r>
          </a:p>
          <a:p>
            <a:pPr marL="352425" indent="-352425">
              <a:lnSpc>
                <a:spcPct val="120000"/>
              </a:lnSpc>
              <a:buFont typeface="Montserrat" panose="00000500000000000000" pitchFamily="50" charset="0"/>
              <a:buChar char="▶"/>
            </a:pPr>
            <a:r>
              <a:rPr lang="en-US" b="1" dirty="0"/>
              <a:t>PVD technology </a:t>
            </a:r>
            <a:r>
              <a:rPr lang="en-US" dirty="0"/>
              <a:t>(Nb on Cu)</a:t>
            </a:r>
            <a:br>
              <a:rPr lang="en-US" dirty="0"/>
            </a:br>
            <a:r>
              <a:rPr lang="en-US" dirty="0"/>
              <a:t>already used for:</a:t>
            </a:r>
            <a:br>
              <a:rPr lang="en-US" dirty="0"/>
            </a:br>
            <a:r>
              <a:rPr lang="en-US" dirty="0"/>
              <a:t>LEP, LHC, HIE-ISOLDE @ CERN</a:t>
            </a:r>
            <a:br>
              <a:rPr lang="en-US" dirty="0"/>
            </a:br>
            <a:r>
              <a:rPr lang="en-US" dirty="0"/>
              <a:t>ALPI @ INFN LNL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CF73CB9-5A94-CECC-8864-4C058FC22985}"/>
              </a:ext>
            </a:extLst>
          </p:cNvPr>
          <p:cNvSpPr txBox="1">
            <a:spLocks/>
          </p:cNvSpPr>
          <p:nvPr/>
        </p:nvSpPr>
        <p:spPr>
          <a:xfrm>
            <a:off x="733695" y="1687817"/>
            <a:ext cx="6176556" cy="108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4399B6"/>
                </a:solidFill>
              </a:rPr>
              <a:t>Motivations for Cu substrate</a:t>
            </a:r>
          </a:p>
        </p:txBody>
      </p:sp>
      <p:pic>
        <p:nvPicPr>
          <p:cNvPr id="1028" name="Picture 4" descr="Home | CERN">
            <a:extLst>
              <a:ext uri="{FF2B5EF4-FFF2-40B4-BE49-F238E27FC236}">
                <a16:creationId xmlns:a16="http://schemas.microsoft.com/office/drawing/2014/main" id="{521A5FBE-1C99-AFFD-3851-ADC9C09B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855" y="3939049"/>
            <a:ext cx="370074" cy="3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D9D85DF-CD59-36C4-5908-48C64D040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248" y="3645147"/>
            <a:ext cx="913240" cy="3439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7C15DD-CCC5-706E-B8FC-41BE5BBAAF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579"/>
          <a:stretch/>
        </p:blipFill>
        <p:spPr>
          <a:xfrm>
            <a:off x="10654584" y="3248177"/>
            <a:ext cx="654496" cy="35126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053E71-2632-4540-178E-84FB9EB7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67" y="4349345"/>
            <a:ext cx="471759" cy="4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7F10E61-0BE8-2E09-FA29-1EFC13440C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502" y="4449998"/>
            <a:ext cx="949520" cy="3302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4C38B6-C81C-27B7-6272-6DF7C29F0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1125" y="5335865"/>
            <a:ext cx="542245" cy="399235"/>
          </a:xfrm>
          <a:prstGeom prst="rect">
            <a:avLst/>
          </a:prstGeom>
        </p:spPr>
      </p:pic>
      <p:pic>
        <p:nvPicPr>
          <p:cNvPr id="1026" name="Picture 2" descr="Communications Dept. Resources | Jefferson Lab">
            <a:extLst>
              <a:ext uri="{FF2B5EF4-FFF2-40B4-BE49-F238E27FC236}">
                <a16:creationId xmlns:a16="http://schemas.microsoft.com/office/drawing/2014/main" id="{3D0E9EEA-F086-05D7-10FA-1648AA87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83" y="3965778"/>
            <a:ext cx="1492716" cy="3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6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AC914-FF8A-ADA4-5416-EFE03F7C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12556"/>
                </a:solidFill>
              </a:rPr>
              <a:t>Nb</a:t>
            </a:r>
            <a:r>
              <a:rPr lang="en-US" sz="4800" baseline="-25000" dirty="0">
                <a:solidFill>
                  <a:srgbClr val="012556"/>
                </a:solidFill>
              </a:rPr>
              <a:t>3</a:t>
            </a:r>
            <a:r>
              <a:rPr lang="en-US" sz="4800" dirty="0">
                <a:solidFill>
                  <a:srgbClr val="012556"/>
                </a:solidFill>
              </a:rPr>
              <a:t>Sn on Cu </a:t>
            </a:r>
            <a:r>
              <a:rPr lang="en-US" sz="4800" dirty="0">
                <a:solidFill>
                  <a:srgbClr val="4399B6"/>
                </a:solidFill>
              </a:rPr>
              <a:t>by PVD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1C4B4B-7B01-604F-12DE-84F55FCB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1D8-012F-4C4A-942F-460B411F49CB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 descr="Immagine che contiene neve, aria aperta, avventura, Alpinista&#10;&#10;Descrizione generata automaticamente">
            <a:extLst>
              <a:ext uri="{FF2B5EF4-FFF2-40B4-BE49-F238E27FC236}">
                <a16:creationId xmlns:a16="http://schemas.microsoft.com/office/drawing/2014/main" id="{5B9C86DA-4BCC-620D-15FF-3618F4CE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7309"/>
            <a:ext cx="3540529" cy="3540529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6435A98-A63B-A72A-90BA-9A0383D2FCDC}"/>
              </a:ext>
            </a:extLst>
          </p:cNvPr>
          <p:cNvSpPr txBox="1">
            <a:spLocks/>
          </p:cNvSpPr>
          <p:nvPr/>
        </p:nvSpPr>
        <p:spPr>
          <a:xfrm>
            <a:off x="3540529" y="4161657"/>
            <a:ext cx="5609589" cy="242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600" dirty="0"/>
              <a:t>A15 are Brittle materials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600" dirty="0"/>
              <a:t>Complicated Phase Diagram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600" dirty="0"/>
              <a:t>Substrate preparation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600" dirty="0"/>
              <a:t>Low melting point substrate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600" dirty="0"/>
              <a:t>Interface diffusion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600" dirty="0"/>
              <a:t>Target Production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60518-3B65-48BB-A8A9-16C4FF30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883" y="3494030"/>
            <a:ext cx="4452555" cy="534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399B6"/>
                </a:solidFill>
                <a:latin typeface="Montserrat Black" panose="00000A00000000000000" pitchFamily="50" charset="0"/>
              </a:rPr>
              <a:t>Multiple Challenges</a:t>
            </a:r>
          </a:p>
        </p:txBody>
      </p:sp>
      <p:pic>
        <p:nvPicPr>
          <p:cNvPr id="8" name="Immagine 7" descr="Immagine che contiene candela, design&#10;&#10;Descrizione generata automaticamente">
            <a:extLst>
              <a:ext uri="{FF2B5EF4-FFF2-40B4-BE49-F238E27FC236}">
                <a16:creationId xmlns:a16="http://schemas.microsoft.com/office/drawing/2014/main" id="{7B8C9A45-77A3-A300-485C-97441E91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38" y="1105915"/>
            <a:ext cx="871762" cy="1249693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DB2585B-C3AF-FD61-A06C-084F90FC8282}"/>
              </a:ext>
            </a:extLst>
          </p:cNvPr>
          <p:cNvSpPr txBox="1">
            <a:spLocks/>
          </p:cNvSpPr>
          <p:nvPr/>
        </p:nvSpPr>
        <p:spPr>
          <a:xfrm>
            <a:off x="7879158" y="1407352"/>
            <a:ext cx="3228704" cy="106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/>
              <a:t>Single Target configuration </a:t>
            </a:r>
            <a:r>
              <a:rPr lang="en-US" sz="1800" dirty="0"/>
              <a:t>easier to scale into cavities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DE70098-30C3-A50A-6AF3-7912BA02DF6C}"/>
              </a:ext>
            </a:extLst>
          </p:cNvPr>
          <p:cNvSpPr txBox="1">
            <a:spLocks/>
          </p:cNvSpPr>
          <p:nvPr/>
        </p:nvSpPr>
        <p:spPr>
          <a:xfrm>
            <a:off x="6544494" y="2362449"/>
            <a:ext cx="5005250" cy="4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500" i="1" dirty="0"/>
              <a:t>@ CERN and </a:t>
            </a:r>
            <a:r>
              <a:rPr lang="en-US" sz="1500" i="1" dirty="0" err="1"/>
              <a:t>JLab</a:t>
            </a:r>
            <a:r>
              <a:rPr lang="en-US" sz="1500" i="1" dirty="0"/>
              <a:t> </a:t>
            </a:r>
            <a:r>
              <a:rPr lang="en-US" sz="1500" dirty="0" err="1"/>
              <a:t>HiPIMS</a:t>
            </a:r>
            <a:r>
              <a:rPr lang="en-US" sz="1500" dirty="0"/>
              <a:t> to densify coating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50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FF6BA26-D462-12B3-D784-275CBBCF5BDA}"/>
              </a:ext>
            </a:extLst>
          </p:cNvPr>
          <p:cNvSpPr txBox="1">
            <a:spLocks/>
          </p:cNvSpPr>
          <p:nvPr/>
        </p:nvSpPr>
        <p:spPr>
          <a:xfrm>
            <a:off x="838199" y="1590123"/>
            <a:ext cx="6623848" cy="166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800" b="1" i="1" dirty="0"/>
              <a:t>R&amp;D is Focused on Coating Parameter Optimization to get the right phase at lowest Working T possible</a:t>
            </a:r>
          </a:p>
          <a:p>
            <a:pPr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800" i="1" dirty="0"/>
              <a:t>No RF test yet on cavities available</a:t>
            </a:r>
          </a:p>
          <a:p>
            <a:pPr>
              <a:buClr>
                <a:schemeClr val="tx1"/>
              </a:buClr>
              <a:buFont typeface="Montserrat" panose="00000500000000000000" pitchFamily="50" charset="0"/>
              <a:buChar char="▶"/>
            </a:pPr>
            <a:r>
              <a:rPr lang="en-US" sz="1800" i="1" dirty="0"/>
              <a:t>Only a couple of preliminary tests on QPR @CERN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38AD2206-7540-01BC-963F-ACE70AA2517C}"/>
              </a:ext>
            </a:extLst>
          </p:cNvPr>
          <p:cNvSpPr txBox="1">
            <a:spLocks/>
          </p:cNvSpPr>
          <p:nvPr/>
        </p:nvSpPr>
        <p:spPr>
          <a:xfrm>
            <a:off x="9402895" y="656550"/>
            <a:ext cx="2464676" cy="534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12556"/>
                </a:solidFill>
                <a:latin typeface="Montserrat Black" panose="00000A00000000000000" pitchFamily="50" charset="0"/>
              </a:rPr>
              <a:t>Strategies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8E3522C-D426-A701-3104-670EED2B4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41" y="3615005"/>
            <a:ext cx="3700360" cy="2842833"/>
          </a:xfrm>
          <a:prstGeom prst="rect">
            <a:avLst/>
          </a:prstGeom>
        </p:spPr>
      </p:pic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36C64443-E05A-44B8-1759-DE37BEB7C23D}"/>
              </a:ext>
            </a:extLst>
          </p:cNvPr>
          <p:cNvSpPr/>
          <p:nvPr/>
        </p:nvSpPr>
        <p:spPr>
          <a:xfrm>
            <a:off x="8412604" y="4632118"/>
            <a:ext cx="3008683" cy="654547"/>
          </a:xfrm>
          <a:prstGeom prst="rightArrow">
            <a:avLst/>
          </a:prstGeom>
          <a:solidFill>
            <a:srgbClr val="012556"/>
          </a:solidFill>
          <a:ln>
            <a:solidFill>
              <a:srgbClr val="0125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Nb Buffer Layer Thickness (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600" dirty="0"/>
              <a:t>m)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E892AB9-A096-D66E-E8D5-85BED9EF46F6}"/>
              </a:ext>
            </a:extLst>
          </p:cNvPr>
          <p:cNvSpPr txBox="1"/>
          <p:nvPr/>
        </p:nvSpPr>
        <p:spPr>
          <a:xfrm>
            <a:off x="9185104" y="45560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1D2B59A-D5A7-8BE1-CBFF-1623B04D5AAD}"/>
              </a:ext>
            </a:extLst>
          </p:cNvPr>
          <p:cNvSpPr txBox="1"/>
          <p:nvPr/>
        </p:nvSpPr>
        <p:spPr>
          <a:xfrm>
            <a:off x="9413006" y="45560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D091D62-088E-9375-4D68-E457525E2DD8}"/>
              </a:ext>
            </a:extLst>
          </p:cNvPr>
          <p:cNvSpPr txBox="1"/>
          <p:nvPr/>
        </p:nvSpPr>
        <p:spPr>
          <a:xfrm>
            <a:off x="9659528" y="45492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BC792CF-4FE1-9CD7-B498-F9F68E32EA78}"/>
              </a:ext>
            </a:extLst>
          </p:cNvPr>
          <p:cNvSpPr txBox="1"/>
          <p:nvPr/>
        </p:nvSpPr>
        <p:spPr>
          <a:xfrm>
            <a:off x="9995633" y="45645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E5B892-F50D-4348-E90B-B9591021C665}"/>
              </a:ext>
            </a:extLst>
          </p:cNvPr>
          <p:cNvSpPr txBox="1"/>
          <p:nvPr/>
        </p:nvSpPr>
        <p:spPr>
          <a:xfrm>
            <a:off x="10243910" y="45659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062562A-F128-BB68-B51D-40E45B64E24E}"/>
              </a:ext>
            </a:extLst>
          </p:cNvPr>
          <p:cNvSpPr txBox="1">
            <a:spLocks/>
          </p:cNvSpPr>
          <p:nvPr/>
        </p:nvSpPr>
        <p:spPr>
          <a:xfrm>
            <a:off x="9676220" y="5674991"/>
            <a:ext cx="2040969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4399B6"/>
                </a:solidFill>
                <a:latin typeface="Montserrat Black" panose="00000A00000000000000" pitchFamily="50" charset="0"/>
              </a:rPr>
              <a:t>Tc &gt; 17 K @600 C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F7D4038-91FA-7F5D-EB18-760FB5E14BD5}"/>
              </a:ext>
            </a:extLst>
          </p:cNvPr>
          <p:cNvSpPr txBox="1">
            <a:spLocks/>
          </p:cNvSpPr>
          <p:nvPr/>
        </p:nvSpPr>
        <p:spPr>
          <a:xfrm>
            <a:off x="7387424" y="2741691"/>
            <a:ext cx="4162320" cy="34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500" i="1" dirty="0"/>
              <a:t>@ STFC </a:t>
            </a:r>
            <a:r>
              <a:rPr lang="en-US" sz="1500" dirty="0"/>
              <a:t>DCMS-</a:t>
            </a:r>
            <a:r>
              <a:rPr lang="en-US" sz="1500" dirty="0" err="1"/>
              <a:t>HiPIMS</a:t>
            </a:r>
            <a:r>
              <a:rPr lang="en-US" sz="1500" dirty="0"/>
              <a:t>  </a:t>
            </a:r>
            <a:r>
              <a:rPr lang="en-US" sz="1500" dirty="0" err="1"/>
              <a:t>comparision</a:t>
            </a:r>
            <a:endParaRPr lang="en-US" sz="1500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sz="150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C807F48E-632C-6DEF-1309-583D40C39B37}"/>
              </a:ext>
            </a:extLst>
          </p:cNvPr>
          <p:cNvSpPr txBox="1">
            <a:spLocks/>
          </p:cNvSpPr>
          <p:nvPr/>
        </p:nvSpPr>
        <p:spPr>
          <a:xfrm>
            <a:off x="7189702" y="3136266"/>
            <a:ext cx="4360042" cy="124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500" i="1" dirty="0"/>
              <a:t>@ INFN </a:t>
            </a:r>
            <a:r>
              <a:rPr lang="en-US" sz="1500" b="1" dirty="0"/>
              <a:t>thick Nb buffer layer</a:t>
            </a:r>
            <a:br>
              <a:rPr lang="en-US" sz="1500" dirty="0"/>
            </a:br>
            <a:r>
              <a:rPr lang="en-US" sz="1500" dirty="0"/>
              <a:t>(barrier and accommodation effect) improve dramatically Tc</a:t>
            </a:r>
          </a:p>
        </p:txBody>
      </p:sp>
    </p:spTree>
    <p:extLst>
      <p:ext uri="{BB962C8B-B14F-4D97-AF65-F5344CB8AC3E}">
        <p14:creationId xmlns:p14="http://schemas.microsoft.com/office/powerpoint/2010/main" val="3019384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7f35ae-fbd5-4fcb-aa0e-162c0b8955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115D08E677248BDCA1802405EB194" ma:contentTypeVersion="17" ma:contentTypeDescription="Create a new document." ma:contentTypeScope="" ma:versionID="50c9c1d4b0303f989b7f914b218a9589">
  <xsd:schema xmlns:xsd="http://www.w3.org/2001/XMLSchema" xmlns:xs="http://www.w3.org/2001/XMLSchema" xmlns:p="http://schemas.microsoft.com/office/2006/metadata/properties" xmlns:ns3="e47f35ae-fbd5-4fcb-aa0e-162c0b89555d" xmlns:ns4="adf77701-ae93-4853-aa7d-9da7e7fa76b3" targetNamespace="http://schemas.microsoft.com/office/2006/metadata/properties" ma:root="true" ma:fieldsID="78cccfac263c4b52730d9662187005e6" ns3:_="" ns4:_="">
    <xsd:import namespace="e47f35ae-fbd5-4fcb-aa0e-162c0b89555d"/>
    <xsd:import namespace="adf77701-ae93-4853-aa7d-9da7e7fa76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f35ae-fbd5-4fcb-aa0e-162c0b895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77701-ae93-4853-aa7d-9da7e7fa7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C0144-3303-4E68-BCA4-A5E233B183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ABFD3-5CD2-4EC4-8BC7-B345F47FA5A0}">
  <ds:schemaRefs>
    <ds:schemaRef ds:uri="http://schemas.microsoft.com/office/2006/metadata/properties"/>
    <ds:schemaRef ds:uri="http://purl.org/dc/dcmitype/"/>
    <ds:schemaRef ds:uri="adf77701-ae93-4853-aa7d-9da7e7fa76b3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47f35ae-fbd5-4fcb-aa0e-162c0b89555d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5C32C7-E3D4-47B8-97CE-20E926617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7f35ae-fbd5-4fcb-aa0e-162c0b89555d"/>
    <ds:schemaRef ds:uri="adf77701-ae93-4853-aa7d-9da7e7fa7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178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Cambria Math</vt:lpstr>
      <vt:lpstr>Montserrat Black</vt:lpstr>
      <vt:lpstr>Oswald</vt:lpstr>
      <vt:lpstr>Montserrat</vt:lpstr>
      <vt:lpstr>Montserrat ExtraBold</vt:lpstr>
      <vt:lpstr>Arial</vt:lpstr>
      <vt:lpstr>Calibri</vt:lpstr>
      <vt:lpstr>Tema di Office</vt:lpstr>
      <vt:lpstr>Nb3Sn on Cu:</vt:lpstr>
      <vt:lpstr>Nb3Sn on Cu by PVD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</dc:creator>
  <cp:lastModifiedBy>Cristian Pira</cp:lastModifiedBy>
  <cp:revision>6</cp:revision>
  <dcterms:created xsi:type="dcterms:W3CDTF">2017-03-06T09:45:26Z</dcterms:created>
  <dcterms:modified xsi:type="dcterms:W3CDTF">2023-12-07T17:10:32Z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0x010100BC2115D08E677248BDCA1802405EB194</vt:lpwstr>
  </property>
</Properties>
</file>