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9" r:id="rId4"/>
    <p:sldMasterId id="2147484006" r:id="rId5"/>
    <p:sldMasterId id="2147484011" r:id="rId6"/>
    <p:sldMasterId id="2147484039" r:id="rId7"/>
    <p:sldMasterId id="2147484063" r:id="rId8"/>
  </p:sldMasterIdLst>
  <p:notesMasterIdLst>
    <p:notesMasterId r:id="rId67"/>
  </p:notesMasterIdLst>
  <p:handoutMasterIdLst>
    <p:handoutMasterId r:id="rId68"/>
  </p:handoutMasterIdLst>
  <p:sldIdLst>
    <p:sldId id="643" r:id="rId9"/>
    <p:sldId id="874" r:id="rId10"/>
    <p:sldId id="817" r:id="rId11"/>
    <p:sldId id="753" r:id="rId12"/>
    <p:sldId id="724" r:id="rId13"/>
    <p:sldId id="688" r:id="rId14"/>
    <p:sldId id="718" r:id="rId15"/>
    <p:sldId id="719" r:id="rId16"/>
    <p:sldId id="807" r:id="rId17"/>
    <p:sldId id="843" r:id="rId18"/>
    <p:sldId id="720" r:id="rId19"/>
    <p:sldId id="866" r:id="rId20"/>
    <p:sldId id="774" r:id="rId21"/>
    <p:sldId id="776" r:id="rId22"/>
    <p:sldId id="777" r:id="rId23"/>
    <p:sldId id="778" r:id="rId24"/>
    <p:sldId id="862" r:id="rId25"/>
    <p:sldId id="864" r:id="rId26"/>
    <p:sldId id="865" r:id="rId27"/>
    <p:sldId id="867" r:id="rId28"/>
    <p:sldId id="824" r:id="rId29"/>
    <p:sldId id="826" r:id="rId30"/>
    <p:sldId id="825" r:id="rId31"/>
    <p:sldId id="851" r:id="rId32"/>
    <p:sldId id="858" r:id="rId33"/>
    <p:sldId id="788" r:id="rId34"/>
    <p:sldId id="856" r:id="rId35"/>
    <p:sldId id="857" r:id="rId36"/>
    <p:sldId id="792" r:id="rId37"/>
    <p:sldId id="794" r:id="rId38"/>
    <p:sldId id="793" r:id="rId39"/>
    <p:sldId id="878" r:id="rId40"/>
    <p:sldId id="880" r:id="rId41"/>
    <p:sldId id="872" r:id="rId42"/>
    <p:sldId id="822" r:id="rId43"/>
    <p:sldId id="871" r:id="rId44"/>
    <p:sldId id="873" r:id="rId45"/>
    <p:sldId id="870" r:id="rId46"/>
    <p:sldId id="869" r:id="rId47"/>
    <p:sldId id="848" r:id="rId48"/>
    <p:sldId id="849" r:id="rId49"/>
    <p:sldId id="850" r:id="rId50"/>
    <p:sldId id="846" r:id="rId51"/>
    <p:sldId id="813" r:id="rId52"/>
    <p:sldId id="828" r:id="rId53"/>
    <p:sldId id="802" r:id="rId54"/>
    <p:sldId id="761" r:id="rId55"/>
    <p:sldId id="762" r:id="rId56"/>
    <p:sldId id="814" r:id="rId57"/>
    <p:sldId id="815" r:id="rId58"/>
    <p:sldId id="823" r:id="rId59"/>
    <p:sldId id="852" r:id="rId60"/>
    <p:sldId id="861" r:id="rId61"/>
    <p:sldId id="853" r:id="rId62"/>
    <p:sldId id="868" r:id="rId63"/>
    <p:sldId id="875" r:id="rId64"/>
    <p:sldId id="877" r:id="rId65"/>
    <p:sldId id="879" r:id="rId66"/>
  </p:sldIdLst>
  <p:sldSz cx="9144000" cy="6858000" type="screen4x3"/>
  <p:notesSz cx="6985000" cy="9283700"/>
  <p:defaultTextStyle>
    <a:defPPr>
      <a:defRPr lang="en-US"/>
    </a:defPPr>
    <a:lvl1pPr algn="l" defTabSz="45711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118" algn="l" defTabSz="45711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237" algn="l" defTabSz="45711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354" algn="l" defTabSz="45711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474" algn="l" defTabSz="45711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5593" algn="l" defTabSz="914237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2712" algn="l" defTabSz="914237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199830" algn="l" defTabSz="914237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6948" algn="l" defTabSz="914237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 userDrawn="1">
          <p15:clr>
            <a:srgbClr val="A4A3A4"/>
          </p15:clr>
        </p15:guide>
        <p15:guide id="2" pos="22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A50021"/>
    <a:srgbClr val="CC0000"/>
    <a:srgbClr val="E0DED4"/>
    <a:srgbClr val="064308"/>
    <a:srgbClr val="FFAE1A"/>
    <a:srgbClr val="C0C0C0"/>
    <a:srgbClr val="0F0C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18" autoAdjust="0"/>
    <p:restoredTop sz="89388" autoAdjust="0"/>
  </p:normalViewPr>
  <p:slideViewPr>
    <p:cSldViewPr snapToGrid="0">
      <p:cViewPr varScale="1">
        <p:scale>
          <a:sx n="114" d="100"/>
          <a:sy n="114" d="100"/>
        </p:scale>
        <p:origin x="18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2916" y="-96"/>
      </p:cViewPr>
      <p:guideLst>
        <p:guide orient="horz" pos="2923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6392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4" cy="464106"/>
          </a:xfrm>
          <a:prstGeom prst="rect">
            <a:avLst/>
          </a:prstGeom>
        </p:spPr>
        <p:txBody>
          <a:bodyPr vert="horz" wrap="square" lIns="92392" tIns="46195" rIns="92392" bIns="4619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4" cy="464106"/>
          </a:xfrm>
          <a:prstGeom prst="rect">
            <a:avLst/>
          </a:prstGeom>
        </p:spPr>
        <p:txBody>
          <a:bodyPr vert="horz" wrap="square" lIns="92392" tIns="46195" rIns="92392" bIns="46195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12/7/23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392" tIns="46195" rIns="92392" bIns="4619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99"/>
            <a:ext cx="5588000" cy="4176947"/>
          </a:xfrm>
          <a:prstGeom prst="rect">
            <a:avLst/>
          </a:prstGeom>
        </p:spPr>
        <p:txBody>
          <a:bodyPr vert="horz" wrap="square" lIns="92392" tIns="46195" rIns="92392" bIns="4619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18001"/>
            <a:ext cx="3026834" cy="464105"/>
          </a:xfrm>
          <a:prstGeom prst="rect">
            <a:avLst/>
          </a:prstGeom>
        </p:spPr>
        <p:txBody>
          <a:bodyPr vert="horz" wrap="square" lIns="92392" tIns="46195" rIns="92392" bIns="4619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8001"/>
            <a:ext cx="3026834" cy="464105"/>
          </a:xfrm>
          <a:prstGeom prst="rect">
            <a:avLst/>
          </a:prstGeom>
        </p:spPr>
        <p:txBody>
          <a:bodyPr vert="horz" wrap="square" lIns="92392" tIns="46195" rIns="92392" bIns="46195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700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11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817" indent="-285699" algn="l" defTabSz="45711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2796" indent="-228560" algn="l" defTabSz="45711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599914" indent="-228560" algn="l" defTabSz="45711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034" indent="-228560" algn="l" defTabSz="45711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5593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12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30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48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5038" y="395288"/>
            <a:ext cx="5251450" cy="3938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2295" y="4479982"/>
            <a:ext cx="5695108" cy="4244193"/>
          </a:xfrm>
          <a:prstGeom prst="rect">
            <a:avLst/>
          </a:prstGeom>
        </p:spPr>
        <p:txBody>
          <a:bodyPr lIns="93022" tIns="46511" rIns="93022" bIns="46511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011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7738" y="395288"/>
            <a:ext cx="5238750" cy="39290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 bwMode="auto">
          <a:xfrm>
            <a:off x="712788" y="4473576"/>
            <a:ext cx="5707062" cy="423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450" tIns="44726" rIns="89450" bIns="44726"/>
          <a:lstStyle/>
          <a:p>
            <a:endParaRPr lang="en-US" dirty="0">
              <a:latin typeface="Helvetica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0853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ヒラギノ角ゴ Pro W3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46443C-166A-499E-BD02-F5F51F84EC11}" type="slidenum">
              <a:rPr lang="en-US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64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2338" y="388938"/>
            <a:ext cx="5154612" cy="3867150"/>
          </a:xfrm>
          <a:ln/>
        </p:spPr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>
          <a:xfrm>
            <a:off x="700076" y="4404032"/>
            <a:ext cx="5597553" cy="4171030"/>
          </a:xfrm>
          <a:prstGeom prst="rect">
            <a:avLst/>
          </a:prstGeom>
          <a:noFill/>
          <a:ln/>
        </p:spPr>
        <p:txBody>
          <a:bodyPr lIns="87934" tIns="43967" rIns="87934" bIns="43967"/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a typeface="ヒラギノ角ゴ Pro W3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7519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673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14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7738" y="395288"/>
            <a:ext cx="5238750" cy="39290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 bwMode="auto">
          <a:xfrm>
            <a:off x="712788" y="4473576"/>
            <a:ext cx="5707062" cy="423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450" tIns="44726" rIns="89450" bIns="44726"/>
          <a:lstStyle/>
          <a:p>
            <a:endParaRPr lang="en-US" dirty="0">
              <a:latin typeface="Helvetica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6952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12850" y="706438"/>
            <a:ext cx="4706938" cy="35321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680" y="4467788"/>
            <a:ext cx="5685436" cy="4231870"/>
          </a:xfrm>
          <a:prstGeom prst="rect">
            <a:avLst/>
          </a:prstGeom>
          <a:noFill/>
        </p:spPr>
        <p:txBody>
          <a:bodyPr lIns="92024" tIns="46012" rIns="92024" bIns="46012"/>
          <a:lstStyle/>
          <a:p>
            <a:endParaRPr lang="en-US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050949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831"/>
            <a:ext cx="5608320" cy="418266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12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7738" y="395288"/>
            <a:ext cx="5238750" cy="39290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 bwMode="auto">
          <a:xfrm>
            <a:off x="712788" y="4473576"/>
            <a:ext cx="5707062" cy="423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450" tIns="44726" rIns="89450" bIns="44726"/>
          <a:lstStyle/>
          <a:p>
            <a:endParaRPr lang="en-US">
              <a:latin typeface="Helvetica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2212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12850" y="706438"/>
            <a:ext cx="4706938" cy="35321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3589" y="4473853"/>
            <a:ext cx="5705463" cy="4238387"/>
          </a:xfrm>
          <a:prstGeom prst="rect">
            <a:avLst/>
          </a:prstGeom>
          <a:noFill/>
        </p:spPr>
        <p:txBody>
          <a:bodyPr lIns="93022" tIns="46511" rIns="93022" bIns="46511"/>
          <a:lstStyle/>
          <a:p>
            <a:endParaRPr lang="en-US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955307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2338" y="388938"/>
            <a:ext cx="5154612" cy="3867150"/>
          </a:xfrm>
          <a:ln/>
        </p:spPr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>
          <a:xfrm>
            <a:off x="700076" y="4404032"/>
            <a:ext cx="5597553" cy="4171030"/>
          </a:xfrm>
          <a:prstGeom prst="rect">
            <a:avLst/>
          </a:prstGeom>
          <a:noFill/>
          <a:ln/>
        </p:spPr>
        <p:txBody>
          <a:bodyPr lIns="87934" tIns="43967" rIns="87934" bIns="43967"/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a typeface="ヒラギノ角ゴ Pro W3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2685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12850" y="706438"/>
            <a:ext cx="4706938" cy="35321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3589" y="4473853"/>
            <a:ext cx="5705463" cy="4238387"/>
          </a:xfrm>
          <a:prstGeom prst="rect">
            <a:avLst/>
          </a:prstGeom>
          <a:noFill/>
        </p:spPr>
        <p:txBody>
          <a:bodyPr lIns="93022" tIns="46511" rIns="93022" bIns="46511"/>
          <a:lstStyle/>
          <a:p>
            <a:endParaRPr lang="en-US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370479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TOF ~ 500ns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D TOF=100ps (resolution) and centroid determination to 1ps</a:t>
            </a:r>
          </a:p>
        </p:txBody>
      </p:sp>
    </p:spTree>
    <p:extLst>
      <p:ext uri="{BB962C8B-B14F-4D97-AF65-F5344CB8AC3E}">
        <p14:creationId xmlns:p14="http://schemas.microsoft.com/office/powerpoint/2010/main" val="2579579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63542" y="8806532"/>
            <a:ext cx="3032641" cy="462937"/>
          </a:xfrm>
          <a:prstGeom prst="rect">
            <a:avLst/>
          </a:prstGeom>
          <a:ln/>
        </p:spPr>
        <p:txBody>
          <a:bodyPr lIns="87936" tIns="43968" rIns="87936" bIns="43968"/>
          <a:lstStyle/>
          <a:p>
            <a:fld id="{ADEE9DBB-0F0D-42CB-9711-7972D4DD1FB5}" type="slidenum">
              <a:rPr lang="en-US"/>
              <a:pPr/>
              <a:t>6</a:t>
            </a:fld>
            <a:endParaRPr lang="en-US"/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75" y="4404032"/>
            <a:ext cx="5597553" cy="4171030"/>
          </a:xfrm>
          <a:prstGeom prst="rect">
            <a:avLst/>
          </a:prstGeom>
        </p:spPr>
        <p:txBody>
          <a:bodyPr lIns="87936" tIns="43968" rIns="87936" bIns="4396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5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42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43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8213" y="395288"/>
            <a:ext cx="5245100" cy="393541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 bwMode="auto">
          <a:xfrm>
            <a:off x="711495" y="4479705"/>
            <a:ext cx="5696704" cy="42444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450" tIns="44726" rIns="89450" bIns="44726"/>
          <a:lstStyle/>
          <a:p>
            <a:endParaRPr lang="en-US">
              <a:latin typeface="Helvetica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7218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8213" y="395288"/>
            <a:ext cx="5245100" cy="393541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 bwMode="auto">
          <a:xfrm>
            <a:off x="711495" y="4479705"/>
            <a:ext cx="5696704" cy="42444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450" tIns="44726" rIns="89450" bIns="44726"/>
          <a:lstStyle/>
          <a:p>
            <a:endParaRPr lang="en-US">
              <a:latin typeface="Helvetica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4083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5325"/>
            <a:ext cx="463550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0089" y="4403725"/>
            <a:ext cx="5597525" cy="4171950"/>
          </a:xfrm>
          <a:prstGeom prst="rect">
            <a:avLst/>
          </a:prstGeom>
          <a:noFill/>
        </p:spPr>
        <p:txBody>
          <a:bodyPr lIns="91431" tIns="45716" rIns="91431" bIns="45716"/>
          <a:lstStyle/>
          <a:p>
            <a:endParaRPr lang="en-US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187507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8213" y="395288"/>
            <a:ext cx="5245100" cy="393541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 bwMode="auto">
          <a:xfrm>
            <a:off x="711495" y="4479705"/>
            <a:ext cx="5696704" cy="42444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450" tIns="44726" rIns="89450" bIns="44726"/>
          <a:lstStyle/>
          <a:p>
            <a:endParaRPr lang="en-US">
              <a:latin typeface="Helvetica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1371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jpg"/><Relationship Id="rId4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jp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32" tIns="43215" rIns="86432" bIns="43215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3148394"/>
            <a:ext cx="6096000" cy="1143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marL="432158" indent="0" algn="ctr">
              <a:buNone/>
              <a:defRPr/>
            </a:lvl2pPr>
            <a:lvl3pPr marL="864315" indent="0" algn="ctr">
              <a:buNone/>
              <a:defRPr/>
            </a:lvl3pPr>
            <a:lvl4pPr marL="1296471" indent="0" algn="ctr">
              <a:buNone/>
              <a:defRPr/>
            </a:lvl4pPr>
            <a:lvl5pPr marL="1728630" indent="0" algn="ctr">
              <a:buNone/>
              <a:defRPr/>
            </a:lvl5pPr>
            <a:lvl6pPr marL="2160787" indent="0" algn="ctr">
              <a:buNone/>
              <a:defRPr/>
            </a:lvl6pPr>
            <a:lvl7pPr marL="2592943" indent="0" algn="ctr">
              <a:buNone/>
              <a:defRPr/>
            </a:lvl7pPr>
            <a:lvl8pPr marL="3025101" indent="0" algn="ctr">
              <a:buNone/>
              <a:defRPr/>
            </a:lvl8pPr>
            <a:lvl9pPr marL="345725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2219710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51" tIns="22421" rIns="56051" bIns="22421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09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4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2" y="1067099"/>
            <a:ext cx="444227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8" y="3581400"/>
            <a:ext cx="4419599" cy="2433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2" y="3581400"/>
            <a:ext cx="444227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09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155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388517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217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85" y="1320113"/>
            <a:ext cx="7864929" cy="346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27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217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85" y="1320113"/>
            <a:ext cx="7864929" cy="346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14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0" y="6466880"/>
            <a:ext cx="762000" cy="3646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47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217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85" y="1320113"/>
            <a:ext cx="7864929" cy="346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07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217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85" y="1320113"/>
            <a:ext cx="7864929" cy="346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55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5"/>
            <a:ext cx="9137923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5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M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09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669775" y="1320106"/>
            <a:ext cx="7864929" cy="3407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612" tIns="45306" rIns="90612" bIns="4530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5429" y="298855"/>
            <a:ext cx="8273143" cy="478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8108" y="1067099"/>
            <a:ext cx="8227786" cy="5027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6269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296"/>
            <a:ext cx="9144000" cy="714565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6" y="1320107"/>
            <a:ext cx="7864929" cy="481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571" tIns="45285" rIns="90571" bIns="45285">
            <a:spAutoFit/>
          </a:bodyPr>
          <a:lstStyle/>
          <a:p>
            <a:pPr defTabSz="45297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813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524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571" tIns="45285" rIns="90571" bIns="45285">
            <a:spAutoFit/>
          </a:bodyPr>
          <a:lstStyle/>
          <a:p>
            <a:pPr defTabSz="4529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13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1435906"/>
          </a:xfrm>
        </p:spPr>
        <p:txBody>
          <a:bodyPr/>
          <a:lstStyle>
            <a:lvl3pPr>
              <a:defRPr sz="1781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4"/>
            <a:ext cx="8991600" cy="49244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Box 1032"/>
          <p:cNvSpPr txBox="1">
            <a:spLocks noChangeArrowheads="1"/>
          </p:cNvSpPr>
          <p:nvPr userDrawn="1"/>
        </p:nvSpPr>
        <p:spPr bwMode="auto">
          <a:xfrm>
            <a:off x="3773715" y="6572250"/>
            <a:ext cx="5141990" cy="1427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defTabSz="812602" eaLnBrk="0" hangingPunct="0">
              <a:lnSpc>
                <a:spcPct val="90000"/>
              </a:lnSpc>
              <a:defRPr/>
            </a:pPr>
            <a:r>
              <a:rPr lang="en-US" sz="1031" dirty="0">
                <a:solidFill>
                  <a:srgbClr val="064308"/>
                </a:solidFill>
                <a:latin typeface="Helvetica" pitchFamily="-111" charset="0"/>
              </a:rPr>
              <a:t>T. Glasmacher, Nuclear Structure Welcome, August 2018, </a:t>
            </a:r>
            <a:r>
              <a:rPr lang="en-US" sz="1031" dirty="0">
                <a:solidFill>
                  <a:srgbClr val="064308"/>
                </a:solidFill>
                <a:latin typeface="Arial" charset="0"/>
              </a:rPr>
              <a:t>Slide </a:t>
            </a:r>
            <a:fld id="{84780EA2-5833-4012-AFDF-9C878BB4BD3D}" type="slidenum">
              <a:rPr lang="en-US" sz="1031">
                <a:solidFill>
                  <a:srgbClr val="064308"/>
                </a:solidFill>
                <a:latin typeface="Arial" charset="0"/>
              </a:rPr>
              <a:pPr algn="r" defTabSz="812602" eaLnBrk="0" hangingPunct="0">
                <a:lnSpc>
                  <a:spcPct val="90000"/>
                </a:lnSpc>
                <a:defRPr/>
              </a:pPr>
              <a:t>‹#›</a:t>
            </a:fld>
            <a:endParaRPr lang="en-US" sz="1031" dirty="0">
              <a:solidFill>
                <a:srgbClr val="06430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248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4" y="6133210"/>
            <a:ext cx="9129953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8" y="1320108"/>
            <a:ext cx="7864929" cy="4997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947" tIns="44973" rIns="89947" bIns="44973">
            <a:spAutoFit/>
          </a:bodyPr>
          <a:lstStyle/>
          <a:p>
            <a:pPr defTabSz="449856" eaLnBrk="0" hangingPunct="0">
              <a:lnSpc>
                <a:spcPct val="90000"/>
              </a:lnSpc>
              <a:defRPr/>
            </a:pPr>
            <a:endParaRPr lang="en-US" sz="295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84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64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8" y="1320108"/>
            <a:ext cx="7864929" cy="4997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947" tIns="44973" rIns="89947" bIns="44973">
            <a:spAutoFit/>
          </a:bodyPr>
          <a:lstStyle/>
          <a:p>
            <a:pPr defTabSz="449856" eaLnBrk="0" hangingPunct="0">
              <a:lnSpc>
                <a:spcPct val="90000"/>
              </a:lnSpc>
              <a:defRPr/>
            </a:pPr>
            <a:endParaRPr lang="en-US" sz="295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84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20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669775" y="1320106"/>
            <a:ext cx="7864929" cy="3407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612" tIns="45306" rIns="90612" bIns="4530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9" name="Text Box 1032"/>
          <p:cNvSpPr txBox="1">
            <a:spLocks noChangeArrowheads="1"/>
          </p:cNvSpPr>
          <p:nvPr userDrawn="1"/>
        </p:nvSpPr>
        <p:spPr bwMode="auto">
          <a:xfrm>
            <a:off x="6401405" y="6563320"/>
            <a:ext cx="2514298" cy="1427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12602" eaLnBrk="0" hangingPunct="0">
              <a:lnSpc>
                <a:spcPct val="90000"/>
              </a:lnSpc>
              <a:defRPr/>
            </a:pPr>
            <a:r>
              <a:rPr lang="en-US" sz="1031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A.</a:t>
            </a:r>
            <a:r>
              <a:rPr lang="en-US" sz="1031" baseline="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 Gade</a:t>
            </a:r>
            <a:r>
              <a:rPr lang="en-US" sz="1031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, </a:t>
            </a:r>
            <a:fld id="{58887C3C-49B1-4C25-BCBF-EC4A62B682E4}" type="datetime1">
              <a:rPr lang="en-US" sz="1031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pPr algn="r" defTabSz="812602" eaLnBrk="0" hangingPunct="0">
                <a:lnSpc>
                  <a:spcPct val="90000"/>
                </a:lnSpc>
                <a:defRPr/>
              </a:pPr>
              <a:t>12/7/23</a:t>
            </a:fld>
            <a:r>
              <a:rPr lang="en-US" sz="1031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, </a:t>
            </a:r>
            <a:r>
              <a:rPr lang="en-US" sz="1031" dirty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t>Slide </a:t>
            </a:r>
            <a:fld id="{97F26045-EFAF-4618-8EDF-874E6A216DC5}" type="slidenum">
              <a:rPr lang="en-US" sz="1031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pPr algn="r" defTabSz="812602" eaLnBrk="0" hangingPunct="0">
                <a:lnSpc>
                  <a:spcPct val="90000"/>
                </a:lnSpc>
                <a:defRPr/>
              </a:pPr>
              <a:t>‹#›</a:t>
            </a:fld>
            <a:endParaRPr lang="en-US" sz="1031" dirty="0">
              <a:solidFill>
                <a:srgbClr val="064308"/>
              </a:solidFill>
              <a:latin typeface="Arial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5429" y="298855"/>
            <a:ext cx="8273143" cy="478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8108" y="1067099"/>
            <a:ext cx="8227786" cy="5027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6405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1"/>
            <a:ext cx="7489976" cy="436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5233" tIns="42616" rIns="85233" bIns="42616">
            <a:spAutoFit/>
          </a:bodyPr>
          <a:lstStyle/>
          <a:p>
            <a:pPr defTabSz="450600" eaLnBrk="0" hangingPunct="0">
              <a:lnSpc>
                <a:spcPct val="90000"/>
              </a:lnSpc>
              <a:defRPr/>
            </a:pPr>
            <a:endParaRPr lang="en-US" sz="2531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3148394"/>
            <a:ext cx="6096000" cy="1143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marL="426190" indent="0" algn="ctr">
              <a:buNone/>
              <a:defRPr/>
            </a:lvl2pPr>
            <a:lvl3pPr marL="852372" indent="0" algn="ctr">
              <a:buNone/>
              <a:defRPr/>
            </a:lvl3pPr>
            <a:lvl4pPr marL="1278560" indent="0" algn="ctr">
              <a:buNone/>
              <a:defRPr/>
            </a:lvl4pPr>
            <a:lvl5pPr marL="1704749" indent="0" algn="ctr">
              <a:buNone/>
              <a:defRPr/>
            </a:lvl5pPr>
            <a:lvl6pPr marL="2130932" indent="0" algn="ctr">
              <a:buNone/>
              <a:defRPr/>
            </a:lvl6pPr>
            <a:lvl7pPr marL="2557127" indent="0" algn="ctr">
              <a:buNone/>
              <a:defRPr/>
            </a:lvl7pPr>
            <a:lvl8pPr marL="2983313" indent="0" algn="ctr">
              <a:buNone/>
              <a:defRPr/>
            </a:lvl8pPr>
            <a:lvl9pPr marL="340950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2219710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8961" tIns="23585" rIns="58961" bIns="2358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11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M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60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172" tIns="45088" rIns="90172" bIns="45088" anchor="ctr"/>
          <a:lstStyle/>
          <a:p>
            <a:pPr defTabSz="450802"/>
            <a:endParaRPr lang="en-US" dirty="0">
              <a:solidFill>
                <a:prstClr val="black"/>
              </a:solidFill>
              <a:ea typeface="ヒラギノ角ゴ Pro W3" pitchFamily="-111" charset="-128"/>
              <a:cs typeface="+mn-cs"/>
            </a:endParaRPr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172" tIns="45088" rIns="90172" bIns="45088" anchor="ctr"/>
          <a:lstStyle/>
          <a:p>
            <a:pPr defTabSz="450802"/>
            <a:endParaRPr lang="en-US" dirty="0">
              <a:solidFill>
                <a:prstClr val="black"/>
              </a:solidFill>
              <a:ea typeface="ヒラギノ角ゴ Pro W3" pitchFamily="-111" charset="-128"/>
              <a:cs typeface="+mn-cs"/>
            </a:endParaRPr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5867456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172" tIns="45088" rIns="90172" bIns="45088" rtlCol="0" anchor="ctr"/>
          <a:lstStyle/>
          <a:p>
            <a:pPr algn="ctr" defTabSz="45080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834" y="1320110"/>
            <a:ext cx="7864929" cy="340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090" tIns="45049" rIns="90090" bIns="45049">
            <a:spAutoFit/>
          </a:bodyPr>
          <a:lstStyle/>
          <a:p>
            <a:pPr defTabSz="450600" eaLnBrk="0" hangingPunct="0">
              <a:lnSpc>
                <a:spcPct val="90000"/>
              </a:lnSpc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7"/>
            <a:ext cx="9144000" cy="3679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090" tIns="45049" rIns="90090" bIns="45049">
            <a:spAutoFit/>
          </a:bodyPr>
          <a:lstStyle/>
          <a:p>
            <a:pPr defTabSz="450600"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781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7" y="5880108"/>
            <a:ext cx="8358187" cy="584200"/>
          </a:xfrm>
        </p:spPr>
        <p:txBody>
          <a:bodyPr anchor="ctr"/>
          <a:lstStyle>
            <a:lvl1pPr marL="135266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8077" rIns="0" bIns="48077" anchor="b"/>
          <a:lstStyle>
            <a:lvl1pPr algn="r" eaLnBrk="0" hangingPunct="0">
              <a:lnSpc>
                <a:spcPct val="90000"/>
              </a:lnSpc>
              <a:defRPr sz="1031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3363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N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60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172" tIns="45088" rIns="90172" bIns="45088" anchor="ctr"/>
          <a:lstStyle/>
          <a:p>
            <a:pPr defTabSz="450802"/>
            <a:endParaRPr lang="en-US" dirty="0">
              <a:solidFill>
                <a:prstClr val="black"/>
              </a:solidFill>
              <a:ea typeface="ヒラギノ角ゴ Pro W3" pitchFamily="-111" charset="-128"/>
              <a:cs typeface="+mn-cs"/>
            </a:endParaRPr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5867456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172" tIns="45088" rIns="90172" bIns="45088" rtlCol="0" anchor="ctr"/>
          <a:lstStyle/>
          <a:p>
            <a:pPr algn="ctr" defTabSz="45080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834" y="1320110"/>
            <a:ext cx="7864929" cy="340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090" tIns="45049" rIns="90090" bIns="45049">
            <a:spAutoFit/>
          </a:bodyPr>
          <a:lstStyle/>
          <a:p>
            <a:pPr defTabSz="450600" eaLnBrk="0" hangingPunct="0">
              <a:lnSpc>
                <a:spcPct val="90000"/>
              </a:lnSpc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7"/>
            <a:ext cx="9144000" cy="3679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090" tIns="45049" rIns="90090" bIns="45049">
            <a:spAutoFit/>
          </a:bodyPr>
          <a:lstStyle/>
          <a:p>
            <a:pPr defTabSz="450600"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781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8077" rIns="0" bIns="48077" anchor="b"/>
          <a:lstStyle>
            <a:lvl1pPr algn="r" eaLnBrk="0" hangingPunct="0">
              <a:lnSpc>
                <a:spcPct val="90000"/>
              </a:lnSpc>
              <a:defRPr sz="1031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559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60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172" tIns="45088" rIns="90172" bIns="45088" anchor="ctr"/>
          <a:lstStyle/>
          <a:p>
            <a:pPr defTabSz="450802"/>
            <a:endParaRPr lang="en-US" dirty="0">
              <a:solidFill>
                <a:prstClr val="black"/>
              </a:solidFill>
              <a:ea typeface="ヒラギノ角ゴ Pro W3" pitchFamily="-111" charset="-128"/>
              <a:cs typeface="+mn-cs"/>
            </a:endParaRPr>
          </a:p>
        </p:txBody>
      </p:sp>
      <p:sp>
        <p:nvSpPr>
          <p:cNvPr id="21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172" tIns="45088" rIns="90172" bIns="45088" anchor="ctr"/>
          <a:lstStyle/>
          <a:p>
            <a:pPr defTabSz="450802"/>
            <a:endParaRPr lang="en-US" dirty="0">
              <a:solidFill>
                <a:prstClr val="black"/>
              </a:solidFill>
              <a:ea typeface="ヒラギノ角ゴ Pro W3" pitchFamily="-111" charset="-128"/>
              <a:cs typeface="+mn-cs"/>
            </a:endParaRPr>
          </a:p>
        </p:txBody>
      </p:sp>
      <p:pic>
        <p:nvPicPr>
          <p:cNvPr id="22" name="Picture 10" descr="Squar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5867456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172" tIns="45088" rIns="90172" bIns="45088" rtlCol="0" anchor="ctr"/>
          <a:lstStyle/>
          <a:p>
            <a:pPr algn="ctr" defTabSz="45080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834" y="1320110"/>
            <a:ext cx="7864929" cy="340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090" tIns="45049" rIns="90090" bIns="45049">
            <a:spAutoFit/>
          </a:bodyPr>
          <a:lstStyle/>
          <a:p>
            <a:pPr defTabSz="450600" eaLnBrk="0" hangingPunct="0">
              <a:lnSpc>
                <a:spcPct val="90000"/>
              </a:lnSpc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7"/>
            <a:ext cx="9144000" cy="3679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090" tIns="45049" rIns="90090" bIns="45049">
            <a:spAutoFit/>
          </a:bodyPr>
          <a:lstStyle/>
          <a:p>
            <a:pPr defTabSz="450600"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7" y="5880108"/>
            <a:ext cx="8358187" cy="584200"/>
          </a:xfrm>
        </p:spPr>
        <p:txBody>
          <a:bodyPr anchor="ctr"/>
          <a:lstStyle>
            <a:lvl1pPr marL="135266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8077" rIns="0" bIns="48077" anchor="b"/>
          <a:lstStyle>
            <a:lvl1pPr algn="r" eaLnBrk="0" hangingPunct="0">
              <a:lnSpc>
                <a:spcPct val="90000"/>
              </a:lnSpc>
              <a:defRPr sz="1031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859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365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5126" tIns="42563" rIns="85126" bIns="42563">
            <a:spAutoFit/>
          </a:bodyPr>
          <a:lstStyle/>
          <a:p>
            <a:pPr defTabSz="450038" eaLnBrk="0" hangingPunct="0">
              <a:lnSpc>
                <a:spcPct val="90000"/>
              </a:lnSpc>
              <a:defRPr/>
            </a:pPr>
            <a:endParaRPr lang="en-US" sz="2531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3148394"/>
            <a:ext cx="6096000" cy="1143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marL="425660" indent="0" algn="ctr">
              <a:buNone/>
              <a:defRPr/>
            </a:lvl2pPr>
            <a:lvl3pPr marL="851309" indent="0" algn="ctr">
              <a:buNone/>
              <a:defRPr/>
            </a:lvl3pPr>
            <a:lvl4pPr marL="1276966" indent="0" algn="ctr">
              <a:buNone/>
              <a:defRPr/>
            </a:lvl4pPr>
            <a:lvl5pPr marL="1702624" indent="0" algn="ctr">
              <a:buNone/>
              <a:defRPr/>
            </a:lvl5pPr>
            <a:lvl6pPr marL="2128274" indent="0" algn="ctr">
              <a:buNone/>
              <a:defRPr/>
            </a:lvl6pPr>
            <a:lvl7pPr marL="2553938" indent="0" algn="ctr">
              <a:buNone/>
              <a:defRPr/>
            </a:lvl7pPr>
            <a:lvl8pPr marL="2979592" indent="0" algn="ctr">
              <a:buNone/>
              <a:defRPr/>
            </a:lvl8pPr>
            <a:lvl9pPr marL="340524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2219710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8887" tIns="23555" rIns="58887" bIns="2355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06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FR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" y="6588453"/>
            <a:ext cx="229663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 sz="11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256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M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58" tIns="45033" rIns="90058" bIns="45033" anchor="ctr"/>
          <a:lstStyle/>
          <a:p>
            <a:pPr defTabSz="857250"/>
            <a:endParaRPr lang="en-US" sz="2813" dirty="0">
              <a:solidFill>
                <a:srgbClr val="B81414"/>
              </a:solidFill>
              <a:latin typeface="Helvetica" pitchFamily="34" charset="0"/>
              <a:ea typeface="ヒラギノ角ゴ Pro W3" pitchFamily="-111" charset="-128"/>
              <a:cs typeface="+mn-cs"/>
            </a:endParaRPr>
          </a:p>
        </p:txBody>
      </p:sp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62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586747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58" tIns="45033" rIns="90058" bIns="45033" rtlCol="0" anchor="ctr"/>
          <a:lstStyle/>
          <a:p>
            <a:pPr algn="ctr" defTabSz="857250"/>
            <a:endParaRPr lang="en-US" sz="2813" dirty="0">
              <a:solidFill>
                <a:prstClr val="white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843" y="1320111"/>
            <a:ext cx="7864929" cy="4804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978" tIns="44992" rIns="89978" bIns="44992">
            <a:spAutoFit/>
          </a:bodyPr>
          <a:lstStyle/>
          <a:p>
            <a:pPr defTabSz="450038" eaLnBrk="0" hangingPunct="0">
              <a:lnSpc>
                <a:spcPct val="90000"/>
              </a:lnSpc>
              <a:defRPr/>
            </a:pPr>
            <a:endParaRPr lang="en-US" sz="2813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8"/>
            <a:ext cx="9144000" cy="523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978" tIns="44992" rIns="89978" bIns="44992">
            <a:spAutoFit/>
          </a:bodyPr>
          <a:lstStyle/>
          <a:p>
            <a:pPr defTabSz="450038">
              <a:defRPr/>
            </a:pPr>
            <a:endParaRPr lang="en-US" sz="2813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781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7" y="5880108"/>
            <a:ext cx="8358187" cy="584200"/>
          </a:xfrm>
        </p:spPr>
        <p:txBody>
          <a:bodyPr anchor="ctr"/>
          <a:lstStyle>
            <a:lvl1pPr marL="135098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58" tIns="45033" rIns="90058" bIns="45033" anchor="ctr"/>
          <a:lstStyle/>
          <a:p>
            <a:pPr defTabSz="857250"/>
            <a:endParaRPr lang="en-US" sz="2813" dirty="0">
              <a:solidFill>
                <a:srgbClr val="B81414"/>
              </a:solidFill>
              <a:latin typeface="Helvetica" pitchFamily="34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371364" y="6516161"/>
            <a:ext cx="3955168" cy="341839"/>
          </a:xfrm>
          <a:prstGeom prst="rect">
            <a:avLst/>
          </a:prstGeom>
        </p:spPr>
        <p:txBody>
          <a:bodyPr lIns="0" tIns="45433" rIns="0" bIns="45433" anchor="b"/>
          <a:lstStyle>
            <a:lvl1pPr algn="r" defTabSz="45056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31" kern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10713" y="6516161"/>
            <a:ext cx="725714" cy="341839"/>
          </a:xfrm>
          <a:prstGeom prst="rect">
            <a:avLst/>
          </a:prstGeom>
        </p:spPr>
        <p:txBody>
          <a:bodyPr vert="horz" wrap="square" lIns="0" tIns="45433" rIns="0" bIns="45433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90000"/>
              </a:lnSpc>
              <a:defRPr sz="1031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20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FR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1449" y="6588453"/>
            <a:ext cx="229663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90" tIns="45049" rIns="90090" bIns="45049" anchor="ctr"/>
          <a:lstStyle/>
          <a:p>
            <a:pPr defTabSz="450399"/>
            <a:endParaRPr lang="en-US" dirty="0">
              <a:solidFill>
                <a:prstClr val="black"/>
              </a:solidFill>
              <a:ea typeface="ヒラギノ角ゴ Pro W3" pitchFamily="-111" charset="-128"/>
              <a:cs typeface="+mn-cs"/>
            </a:endParaRPr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90" tIns="45049" rIns="90090" bIns="45049" anchor="ctr"/>
          <a:lstStyle/>
          <a:p>
            <a:pPr defTabSz="450399"/>
            <a:endParaRPr lang="en-US" dirty="0">
              <a:solidFill>
                <a:prstClr val="black"/>
              </a:solidFill>
              <a:ea typeface="ヒラギノ角ゴ Pro W3" pitchFamily="-111" charset="-128"/>
              <a:cs typeface="+mn-cs"/>
            </a:endParaRPr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5867466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90" tIns="45049" rIns="90090" bIns="45049" rtlCol="0" anchor="ctr"/>
          <a:lstStyle/>
          <a:p>
            <a:pPr algn="ctr" defTabSz="450399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843" y="1320110"/>
            <a:ext cx="7864929" cy="3401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009" tIns="45008" rIns="90009" bIns="45008">
            <a:spAutoFit/>
          </a:bodyPr>
          <a:lstStyle/>
          <a:p>
            <a:pPr defTabSz="450199" eaLnBrk="0" hangingPunct="0">
              <a:lnSpc>
                <a:spcPct val="90000"/>
              </a:lnSpc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11"/>
            <a:ext cx="9144000" cy="3678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009" tIns="45008" rIns="90009" bIns="45008">
            <a:spAutoFit/>
          </a:bodyPr>
          <a:lstStyle/>
          <a:p>
            <a:pPr defTabSz="450199"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781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7" y="5880108"/>
            <a:ext cx="8358187" cy="584200"/>
          </a:xfrm>
        </p:spPr>
        <p:txBody>
          <a:bodyPr anchor="ctr"/>
          <a:lstStyle>
            <a:lvl1pPr marL="135146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371364" y="6516161"/>
            <a:ext cx="3955168" cy="341839"/>
          </a:xfrm>
          <a:prstGeom prst="rect">
            <a:avLst/>
          </a:prstGeom>
        </p:spPr>
        <p:txBody>
          <a:bodyPr lIns="0" tIns="45433" rIns="0" bIns="45433" anchor="b"/>
          <a:lstStyle>
            <a:lvl1pPr algn="r" defTabSz="45056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31" kern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dirty="0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10713" y="6516161"/>
            <a:ext cx="725714" cy="341839"/>
          </a:xfrm>
          <a:prstGeom prst="rect">
            <a:avLst/>
          </a:prstGeom>
        </p:spPr>
        <p:txBody>
          <a:bodyPr vert="horz" wrap="square" lIns="0" tIns="45433" rIns="0" bIns="45433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90000"/>
              </a:lnSpc>
              <a:defRPr sz="1031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873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N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62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58" tIns="45033" rIns="90058" bIns="45033" anchor="ctr"/>
          <a:lstStyle/>
          <a:p>
            <a:pPr defTabSz="857250"/>
            <a:endParaRPr lang="en-US" sz="2813" dirty="0">
              <a:solidFill>
                <a:srgbClr val="B81414"/>
              </a:solidFill>
              <a:latin typeface="Helvetica" pitchFamily="34" charset="0"/>
              <a:ea typeface="ヒラギノ角ゴ Pro W3" pitchFamily="-111" charset="-128"/>
              <a:cs typeface="+mn-cs"/>
            </a:endParaRPr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586747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58" tIns="45033" rIns="90058" bIns="45033" rtlCol="0" anchor="ctr"/>
          <a:lstStyle/>
          <a:p>
            <a:pPr algn="ctr" defTabSz="857250"/>
            <a:endParaRPr lang="en-US" sz="2813" dirty="0">
              <a:solidFill>
                <a:prstClr val="white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843" y="1320111"/>
            <a:ext cx="7864929" cy="4804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978" tIns="44992" rIns="89978" bIns="44992">
            <a:spAutoFit/>
          </a:bodyPr>
          <a:lstStyle/>
          <a:p>
            <a:pPr defTabSz="450038" eaLnBrk="0" hangingPunct="0">
              <a:lnSpc>
                <a:spcPct val="90000"/>
              </a:lnSpc>
              <a:defRPr/>
            </a:pPr>
            <a:endParaRPr lang="en-US" sz="2813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8"/>
            <a:ext cx="9144000" cy="523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978" tIns="44992" rIns="89978" bIns="44992">
            <a:spAutoFit/>
          </a:bodyPr>
          <a:lstStyle/>
          <a:p>
            <a:pPr defTabSz="450038">
              <a:defRPr/>
            </a:pPr>
            <a:endParaRPr lang="en-US" sz="2813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781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371364" y="6516161"/>
            <a:ext cx="3955168" cy="341839"/>
          </a:xfrm>
          <a:prstGeom prst="rect">
            <a:avLst/>
          </a:prstGeom>
        </p:spPr>
        <p:txBody>
          <a:bodyPr lIns="0" tIns="45433" rIns="0" bIns="45433" anchor="b"/>
          <a:lstStyle>
            <a:lvl1pPr algn="r" defTabSz="45056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31" kern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10713" y="6516161"/>
            <a:ext cx="725714" cy="341839"/>
          </a:xfrm>
          <a:prstGeom prst="rect">
            <a:avLst/>
          </a:prstGeom>
        </p:spPr>
        <p:txBody>
          <a:bodyPr vert="horz" wrap="square" lIns="0" tIns="45433" rIns="0" bIns="45433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90000"/>
              </a:lnSpc>
              <a:defRPr sz="1031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38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IB - N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1449" y="6588453"/>
            <a:ext cx="229663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90" tIns="45049" rIns="90090" bIns="45049" anchor="ctr"/>
          <a:lstStyle/>
          <a:p>
            <a:pPr defTabSz="450399"/>
            <a:endParaRPr lang="en-US" dirty="0">
              <a:solidFill>
                <a:prstClr val="black"/>
              </a:solidFill>
              <a:ea typeface="ヒラギノ角ゴ Pro W3" pitchFamily="-111" charset="-128"/>
              <a:cs typeface="+mn-cs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90" tIns="45049" rIns="90090" bIns="45049" rtlCol="0" anchor="ctr"/>
          <a:lstStyle/>
          <a:p>
            <a:pPr algn="ctr" defTabSz="450399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843" y="1320110"/>
            <a:ext cx="7864929" cy="3401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009" tIns="45008" rIns="90009" bIns="45008">
            <a:spAutoFit/>
          </a:bodyPr>
          <a:lstStyle/>
          <a:p>
            <a:pPr defTabSz="450199" eaLnBrk="0" hangingPunct="0">
              <a:lnSpc>
                <a:spcPct val="90000"/>
              </a:lnSpc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11"/>
            <a:ext cx="9144000" cy="3678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009" tIns="45008" rIns="90009" bIns="45008">
            <a:spAutoFit/>
          </a:bodyPr>
          <a:lstStyle/>
          <a:p>
            <a:pPr defTabSz="450199"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781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0" descr="Squar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586747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371364" y="6516161"/>
            <a:ext cx="3955168" cy="341839"/>
          </a:xfrm>
          <a:prstGeom prst="rect">
            <a:avLst/>
          </a:prstGeom>
        </p:spPr>
        <p:txBody>
          <a:bodyPr lIns="0" tIns="45433" rIns="0" bIns="45433" anchor="b"/>
          <a:lstStyle>
            <a:lvl1pPr algn="r" eaLnBrk="0" hangingPunct="0">
              <a:lnSpc>
                <a:spcPct val="90000"/>
              </a:lnSpc>
              <a:defRPr sz="1031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10713" y="6516161"/>
            <a:ext cx="725714" cy="341839"/>
          </a:xfrm>
          <a:prstGeom prst="rect">
            <a:avLst/>
          </a:prstGeom>
        </p:spPr>
        <p:txBody>
          <a:bodyPr vert="horz" wrap="square" lIns="0" tIns="45433" rIns="0" bIns="45433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90000"/>
              </a:lnSpc>
              <a:defRPr sz="1031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041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62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58" tIns="45033" rIns="90058" bIns="45033" anchor="ctr"/>
          <a:lstStyle/>
          <a:p>
            <a:pPr defTabSz="857250"/>
            <a:endParaRPr lang="en-US" sz="2813" dirty="0">
              <a:solidFill>
                <a:srgbClr val="B81414"/>
              </a:solidFill>
              <a:latin typeface="Helvetica" pitchFamily="34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19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58" tIns="45033" rIns="90058" bIns="45033" anchor="ctr"/>
          <a:lstStyle/>
          <a:p>
            <a:pPr defTabSz="857250"/>
            <a:endParaRPr lang="en-US" sz="2813" dirty="0">
              <a:solidFill>
                <a:srgbClr val="B81414"/>
              </a:solidFill>
              <a:latin typeface="Helvetica" pitchFamily="34" charset="0"/>
              <a:ea typeface="ヒラギノ角ゴ Pro W3" pitchFamily="-111" charset="-128"/>
              <a:cs typeface="+mn-cs"/>
            </a:endParaRPr>
          </a:p>
        </p:txBody>
      </p:sp>
      <p:pic>
        <p:nvPicPr>
          <p:cNvPr id="20" name="Picture 10" descr="Squar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586747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58" tIns="45033" rIns="90058" bIns="45033" rtlCol="0" anchor="ctr"/>
          <a:lstStyle/>
          <a:p>
            <a:pPr algn="ctr" defTabSz="857250"/>
            <a:endParaRPr lang="en-US" sz="2813" dirty="0">
              <a:solidFill>
                <a:prstClr val="white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843" y="1320111"/>
            <a:ext cx="7864929" cy="4804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978" tIns="44992" rIns="89978" bIns="44992">
            <a:spAutoFit/>
          </a:bodyPr>
          <a:lstStyle/>
          <a:p>
            <a:pPr defTabSz="450038" eaLnBrk="0" hangingPunct="0">
              <a:lnSpc>
                <a:spcPct val="90000"/>
              </a:lnSpc>
              <a:defRPr/>
            </a:pPr>
            <a:endParaRPr lang="en-US" sz="2813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8"/>
            <a:ext cx="9144000" cy="523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978" tIns="44992" rIns="89978" bIns="44992">
            <a:spAutoFit/>
          </a:bodyPr>
          <a:lstStyle/>
          <a:p>
            <a:pPr defTabSz="450038">
              <a:defRPr/>
            </a:pPr>
            <a:endParaRPr lang="en-US" sz="2813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781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71"/>
            <a:ext cx="4423227" cy="5027414"/>
          </a:xfrm>
        </p:spPr>
        <p:txBody>
          <a:bodyPr/>
          <a:lstStyle>
            <a:lvl3pPr>
              <a:defRPr sz="1781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7" y="5880108"/>
            <a:ext cx="8358187" cy="584200"/>
          </a:xfrm>
        </p:spPr>
        <p:txBody>
          <a:bodyPr anchor="ctr"/>
          <a:lstStyle>
            <a:lvl1pPr marL="135098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371364" y="6516161"/>
            <a:ext cx="3955168" cy="341839"/>
          </a:xfrm>
          <a:prstGeom prst="rect">
            <a:avLst/>
          </a:prstGeom>
        </p:spPr>
        <p:txBody>
          <a:bodyPr lIns="0" tIns="45433" rIns="0" bIns="45433" anchor="b"/>
          <a:lstStyle>
            <a:lvl1pPr algn="r" eaLnBrk="0" hangingPunct="0">
              <a:lnSpc>
                <a:spcPct val="90000"/>
              </a:lnSpc>
              <a:defRPr sz="1031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10713" y="6516161"/>
            <a:ext cx="725714" cy="341839"/>
          </a:xfrm>
          <a:prstGeom prst="rect">
            <a:avLst/>
          </a:prstGeom>
        </p:spPr>
        <p:txBody>
          <a:bodyPr vert="horz" wrap="square" lIns="0" tIns="45433" rIns="0" bIns="45433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90000"/>
              </a:lnSpc>
              <a:defRPr sz="1031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375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58" tIns="45033" rIns="90058" bIns="45033" rtlCol="0" anchor="ctr"/>
          <a:lstStyle/>
          <a:p>
            <a:pPr algn="ctr" defTabSz="857250"/>
            <a:endParaRPr lang="en-US" sz="2813" dirty="0">
              <a:solidFill>
                <a:prstClr val="white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843" y="1320111"/>
            <a:ext cx="7864929" cy="4804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978" tIns="44992" rIns="89978" bIns="44992">
            <a:spAutoFit/>
          </a:bodyPr>
          <a:lstStyle/>
          <a:p>
            <a:pPr defTabSz="450038" eaLnBrk="0" hangingPunct="0">
              <a:lnSpc>
                <a:spcPct val="90000"/>
              </a:lnSpc>
              <a:defRPr/>
            </a:pPr>
            <a:endParaRPr lang="en-US" sz="2813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8"/>
            <a:ext cx="9144000" cy="523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978" tIns="44992" rIns="89978" bIns="44992">
            <a:spAutoFit/>
          </a:bodyPr>
          <a:lstStyle/>
          <a:p>
            <a:pPr defTabSz="450038">
              <a:defRPr/>
            </a:pPr>
            <a:endParaRPr lang="en-US" sz="2813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62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58" tIns="45033" rIns="90058" bIns="45033" anchor="ctr"/>
          <a:lstStyle/>
          <a:p>
            <a:pPr defTabSz="857250"/>
            <a:endParaRPr lang="en-US" sz="2813" dirty="0">
              <a:solidFill>
                <a:srgbClr val="B81414"/>
              </a:solidFill>
              <a:latin typeface="Helvetica" pitchFamily="34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58" tIns="45033" rIns="90058" bIns="45033" anchor="ctr"/>
          <a:lstStyle/>
          <a:p>
            <a:pPr defTabSz="857250"/>
            <a:endParaRPr lang="en-US" sz="2813" dirty="0">
              <a:solidFill>
                <a:srgbClr val="B81414"/>
              </a:solidFill>
              <a:latin typeface="Helvetica" pitchFamily="34" charset="0"/>
              <a:ea typeface="ヒラギノ角ゴ Pro W3" pitchFamily="-111" charset="-128"/>
              <a:cs typeface="+mn-cs"/>
            </a:endParaRPr>
          </a:p>
        </p:txBody>
      </p:sp>
      <p:pic>
        <p:nvPicPr>
          <p:cNvPr id="17" name="Picture 10" descr="Squar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586747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7" y="5880108"/>
            <a:ext cx="8358187" cy="584200"/>
          </a:xfrm>
        </p:spPr>
        <p:txBody>
          <a:bodyPr anchor="ctr"/>
          <a:lstStyle>
            <a:lvl1pPr marL="135098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371364" y="6516161"/>
            <a:ext cx="3955168" cy="341839"/>
          </a:xfrm>
          <a:prstGeom prst="rect">
            <a:avLst/>
          </a:prstGeom>
        </p:spPr>
        <p:txBody>
          <a:bodyPr lIns="0" tIns="45433" rIns="0" bIns="45433" anchor="b"/>
          <a:lstStyle>
            <a:lvl1pPr algn="r" eaLnBrk="0" hangingPunct="0">
              <a:lnSpc>
                <a:spcPct val="90000"/>
              </a:lnSpc>
              <a:defRPr sz="1031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10713" y="6516161"/>
            <a:ext cx="725714" cy="341839"/>
          </a:xfrm>
          <a:prstGeom prst="rect">
            <a:avLst/>
          </a:prstGeom>
        </p:spPr>
        <p:txBody>
          <a:bodyPr vert="horz" wrap="square" lIns="0" tIns="45433" rIns="0" bIns="45433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90000"/>
              </a:lnSpc>
              <a:defRPr sz="1031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677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32" tIns="43215" rIns="86432" bIns="43215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3148394"/>
            <a:ext cx="6096000" cy="1143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marL="432158" indent="0" algn="ctr">
              <a:buNone/>
              <a:defRPr/>
            </a:lvl2pPr>
            <a:lvl3pPr marL="864315" indent="0" algn="ctr">
              <a:buNone/>
              <a:defRPr/>
            </a:lvl3pPr>
            <a:lvl4pPr marL="1296471" indent="0" algn="ctr">
              <a:buNone/>
              <a:defRPr/>
            </a:lvl4pPr>
            <a:lvl5pPr marL="1728630" indent="0" algn="ctr">
              <a:buNone/>
              <a:defRPr/>
            </a:lvl5pPr>
            <a:lvl6pPr marL="2160787" indent="0" algn="ctr">
              <a:buNone/>
              <a:defRPr/>
            </a:lvl6pPr>
            <a:lvl7pPr marL="2592943" indent="0" algn="ctr">
              <a:buNone/>
              <a:defRPr/>
            </a:lvl7pPr>
            <a:lvl8pPr marL="3025101" indent="0" algn="ctr">
              <a:buNone/>
              <a:defRPr/>
            </a:lvl8pPr>
            <a:lvl9pPr marL="345725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2219710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51" tIns="22421" rIns="56051" bIns="22421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2435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M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09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720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FR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" y="6588453"/>
            <a:ext cx="229663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 sz="11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38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NSC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192" y="6588453"/>
            <a:ext cx="170158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89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NSC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192" y="6588453"/>
            <a:ext cx="170158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9040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1026" name="Picture 2" descr="http://people.sc.fsu.edu/~jburkardt/vt2/miniconference_2009/utk_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4" y="6588453"/>
            <a:ext cx="386355" cy="21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311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A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13" name="Picture 12" descr="logo-ANL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7614" y="6588453"/>
            <a:ext cx="564776" cy="219456"/>
          </a:xfrm>
          <a:prstGeom prst="rect">
            <a:avLst/>
          </a:prstGeom>
        </p:spPr>
      </p:pic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175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N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09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8670" y="6565392"/>
            <a:ext cx="221708" cy="2850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b="-1"/>
          <a:stretch/>
        </p:blipFill>
        <p:spPr>
          <a:xfrm>
            <a:off x="1147010" y="6557965"/>
            <a:ext cx="255331" cy="28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00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09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71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26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09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975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09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4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2" y="1067099"/>
            <a:ext cx="444227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8" y="3581400"/>
            <a:ext cx="4419599" cy="2433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2" y="3581400"/>
            <a:ext cx="444227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328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09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512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6164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8368157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217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85" y="1320113"/>
            <a:ext cx="7864929" cy="346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0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1026" name="Picture 2" descr="http://people.sc.fsu.edu/~jburkardt/vt2/miniconference_2009/utk_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4" y="6588453"/>
            <a:ext cx="386355" cy="21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8750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217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85" y="1320113"/>
            <a:ext cx="7864929" cy="346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296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0" y="6466880"/>
            <a:ext cx="762000" cy="3646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832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217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85" y="1320113"/>
            <a:ext cx="7864929" cy="346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816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217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85" y="1320113"/>
            <a:ext cx="7864929" cy="346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983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5"/>
            <a:ext cx="9137923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156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669775" y="1320106"/>
            <a:ext cx="7864929" cy="3407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612" tIns="45306" rIns="90612" bIns="4530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5429" y="298855"/>
            <a:ext cx="8273143" cy="478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8108" y="1067099"/>
            <a:ext cx="8227786" cy="5027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77493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296"/>
            <a:ext cx="9144000" cy="714565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6" y="1320107"/>
            <a:ext cx="7864929" cy="481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571" tIns="45285" rIns="90571" bIns="45285">
            <a:spAutoFit/>
          </a:bodyPr>
          <a:lstStyle/>
          <a:p>
            <a:pPr defTabSz="45297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813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524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571" tIns="45285" rIns="90571" bIns="45285">
            <a:spAutoFit/>
          </a:bodyPr>
          <a:lstStyle/>
          <a:p>
            <a:pPr defTabSz="4529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13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1435906"/>
          </a:xfrm>
        </p:spPr>
        <p:txBody>
          <a:bodyPr/>
          <a:lstStyle>
            <a:lvl3pPr>
              <a:defRPr sz="1781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4"/>
            <a:ext cx="8991600" cy="49244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Box 1032"/>
          <p:cNvSpPr txBox="1">
            <a:spLocks noChangeArrowheads="1"/>
          </p:cNvSpPr>
          <p:nvPr userDrawn="1"/>
        </p:nvSpPr>
        <p:spPr bwMode="auto">
          <a:xfrm>
            <a:off x="3773715" y="6572250"/>
            <a:ext cx="5141990" cy="1427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defTabSz="812602" eaLnBrk="0" hangingPunct="0">
              <a:lnSpc>
                <a:spcPct val="90000"/>
              </a:lnSpc>
              <a:defRPr/>
            </a:pPr>
            <a:r>
              <a:rPr lang="en-US" sz="1031" dirty="0">
                <a:solidFill>
                  <a:srgbClr val="064308"/>
                </a:solidFill>
                <a:latin typeface="Helvetica" pitchFamily="-111" charset="0"/>
              </a:rPr>
              <a:t>T. Glasmacher, Nuclear Structure Welcome, August 2018, </a:t>
            </a:r>
            <a:r>
              <a:rPr lang="en-US" sz="1031" dirty="0">
                <a:solidFill>
                  <a:srgbClr val="064308"/>
                </a:solidFill>
                <a:latin typeface="Arial" charset="0"/>
              </a:rPr>
              <a:t>Slide </a:t>
            </a:r>
            <a:fld id="{84780EA2-5833-4012-AFDF-9C878BB4BD3D}" type="slidenum">
              <a:rPr lang="en-US" sz="1031">
                <a:solidFill>
                  <a:srgbClr val="064308"/>
                </a:solidFill>
                <a:latin typeface="Arial" charset="0"/>
              </a:rPr>
              <a:pPr algn="r" defTabSz="812602" eaLnBrk="0" hangingPunct="0">
                <a:lnSpc>
                  <a:spcPct val="90000"/>
                </a:lnSpc>
                <a:defRPr/>
              </a:pPr>
              <a:t>‹#›</a:t>
            </a:fld>
            <a:endParaRPr lang="en-US" sz="1031" dirty="0">
              <a:solidFill>
                <a:srgbClr val="06430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3524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4" y="6133210"/>
            <a:ext cx="9129953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8" y="1320108"/>
            <a:ext cx="7864929" cy="4997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947" tIns="44973" rIns="89947" bIns="44973">
            <a:spAutoFit/>
          </a:bodyPr>
          <a:lstStyle/>
          <a:p>
            <a:pPr defTabSz="449856" eaLnBrk="0" hangingPunct="0">
              <a:lnSpc>
                <a:spcPct val="90000"/>
              </a:lnSpc>
              <a:defRPr/>
            </a:pPr>
            <a:endParaRPr lang="en-US" sz="295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84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174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8" y="1320108"/>
            <a:ext cx="7864929" cy="4997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947" tIns="44973" rIns="89947" bIns="44973">
            <a:spAutoFit/>
          </a:bodyPr>
          <a:lstStyle/>
          <a:p>
            <a:pPr defTabSz="449856" eaLnBrk="0" hangingPunct="0">
              <a:lnSpc>
                <a:spcPct val="90000"/>
              </a:lnSpc>
              <a:defRPr/>
            </a:pPr>
            <a:endParaRPr lang="en-US" sz="295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84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8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32" tIns="43215" rIns="86432" bIns="43215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3148394"/>
            <a:ext cx="6096000" cy="1143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marL="432158" indent="0" algn="ctr">
              <a:buNone/>
              <a:defRPr/>
            </a:lvl2pPr>
            <a:lvl3pPr marL="864315" indent="0" algn="ctr">
              <a:buNone/>
              <a:defRPr/>
            </a:lvl3pPr>
            <a:lvl4pPr marL="1296471" indent="0" algn="ctr">
              <a:buNone/>
              <a:defRPr/>
            </a:lvl4pPr>
            <a:lvl5pPr marL="1728630" indent="0" algn="ctr">
              <a:buNone/>
              <a:defRPr/>
            </a:lvl5pPr>
            <a:lvl6pPr marL="2160787" indent="0" algn="ctr">
              <a:buNone/>
              <a:defRPr/>
            </a:lvl6pPr>
            <a:lvl7pPr marL="2592943" indent="0" algn="ctr">
              <a:buNone/>
              <a:defRPr/>
            </a:lvl7pPr>
            <a:lvl8pPr marL="3025101" indent="0" algn="ctr">
              <a:buNone/>
              <a:defRPr/>
            </a:lvl8pPr>
            <a:lvl9pPr marL="345725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2219710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51" tIns="22421" rIns="56051" bIns="22421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49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A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13" name="Picture 12" descr="logo-ANL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7614" y="6588453"/>
            <a:ext cx="564776" cy="219456"/>
          </a:xfrm>
          <a:prstGeom prst="rect">
            <a:avLst/>
          </a:prstGeom>
        </p:spPr>
      </p:pic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757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M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09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4804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FR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" y="6588453"/>
            <a:ext cx="229663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 sz="11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8486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NSC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192" y="6588453"/>
            <a:ext cx="170158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4227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1026" name="Picture 2" descr="http://people.sc.fsu.edu/~jburkardt/vt2/miniconference_2009/utk_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4" y="6588453"/>
            <a:ext cx="386355" cy="21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4310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A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13" name="Picture 12" descr="logo-ANL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7614" y="6588453"/>
            <a:ext cx="564776" cy="219456"/>
          </a:xfrm>
          <a:prstGeom prst="rect">
            <a:avLst/>
          </a:prstGeom>
        </p:spPr>
      </p:pic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04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N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09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b="-1"/>
          <a:stretch/>
        </p:blipFill>
        <p:spPr>
          <a:xfrm>
            <a:off x="1147010" y="6557965"/>
            <a:ext cx="255331" cy="28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948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09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71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405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09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5397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09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4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2" y="1067099"/>
            <a:ext cx="444227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8" y="3581400"/>
            <a:ext cx="4419599" cy="2433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2" y="3581400"/>
            <a:ext cx="444227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328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09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42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N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09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b="-1"/>
          <a:stretch/>
        </p:blipFill>
        <p:spPr>
          <a:xfrm>
            <a:off x="1147010" y="6557965"/>
            <a:ext cx="255331" cy="28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830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4316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0605920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217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85" y="1320113"/>
            <a:ext cx="7864929" cy="346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891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217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85" y="1320113"/>
            <a:ext cx="7864929" cy="346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828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0" y="6466880"/>
            <a:ext cx="762000" cy="3646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489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217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85" y="1320113"/>
            <a:ext cx="7864929" cy="346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81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217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85" y="1320113"/>
            <a:ext cx="7864929" cy="346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304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5"/>
            <a:ext cx="9137923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138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669775" y="1320106"/>
            <a:ext cx="7864929" cy="3407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612" tIns="45306" rIns="90612" bIns="4530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5429" y="298855"/>
            <a:ext cx="8273143" cy="478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8108" y="1067099"/>
            <a:ext cx="8227786" cy="5027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6681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296"/>
            <a:ext cx="9144000" cy="714565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6" y="1320107"/>
            <a:ext cx="7864929" cy="481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571" tIns="45285" rIns="90571" bIns="45285">
            <a:spAutoFit/>
          </a:bodyPr>
          <a:lstStyle/>
          <a:p>
            <a:pPr defTabSz="45297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813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524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571" tIns="45285" rIns="90571" bIns="45285">
            <a:spAutoFit/>
          </a:bodyPr>
          <a:lstStyle/>
          <a:p>
            <a:pPr defTabSz="4529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13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1435906"/>
          </a:xfrm>
        </p:spPr>
        <p:txBody>
          <a:bodyPr/>
          <a:lstStyle>
            <a:lvl3pPr>
              <a:defRPr sz="1781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4"/>
            <a:ext cx="8991600" cy="49244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Box 1032"/>
          <p:cNvSpPr txBox="1">
            <a:spLocks noChangeArrowheads="1"/>
          </p:cNvSpPr>
          <p:nvPr userDrawn="1"/>
        </p:nvSpPr>
        <p:spPr bwMode="auto">
          <a:xfrm>
            <a:off x="3773715" y="6572250"/>
            <a:ext cx="5141990" cy="1427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defTabSz="812602" eaLnBrk="0" hangingPunct="0">
              <a:lnSpc>
                <a:spcPct val="90000"/>
              </a:lnSpc>
              <a:defRPr/>
            </a:pPr>
            <a:r>
              <a:rPr lang="en-US" sz="1031" dirty="0">
                <a:solidFill>
                  <a:srgbClr val="064308"/>
                </a:solidFill>
                <a:latin typeface="Helvetica" pitchFamily="-111" charset="0"/>
              </a:rPr>
              <a:t>T. Glasmacher, Nuclear Structure Welcome, August 2018, </a:t>
            </a:r>
            <a:r>
              <a:rPr lang="en-US" sz="1031" dirty="0">
                <a:solidFill>
                  <a:srgbClr val="064308"/>
                </a:solidFill>
                <a:latin typeface="Arial" charset="0"/>
              </a:rPr>
              <a:t>Slide </a:t>
            </a:r>
            <a:fld id="{84780EA2-5833-4012-AFDF-9C878BB4BD3D}" type="slidenum">
              <a:rPr lang="en-US" sz="1031">
                <a:solidFill>
                  <a:srgbClr val="064308"/>
                </a:solidFill>
                <a:latin typeface="Arial" charset="0"/>
              </a:rPr>
              <a:pPr algn="r" defTabSz="812602" eaLnBrk="0" hangingPunct="0">
                <a:lnSpc>
                  <a:spcPct val="90000"/>
                </a:lnSpc>
                <a:defRPr/>
              </a:pPr>
              <a:t>‹#›</a:t>
            </a:fld>
            <a:endParaRPr lang="en-US" sz="1031" dirty="0">
              <a:solidFill>
                <a:srgbClr val="06430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75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09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71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669775" y="1320106"/>
            <a:ext cx="7864929" cy="3407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612" tIns="45306" rIns="90612" bIns="4530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9" name="Text Box 1032"/>
          <p:cNvSpPr txBox="1">
            <a:spLocks noChangeArrowheads="1"/>
          </p:cNvSpPr>
          <p:nvPr userDrawn="1"/>
        </p:nvSpPr>
        <p:spPr bwMode="auto">
          <a:xfrm>
            <a:off x="6401405" y="6563320"/>
            <a:ext cx="2514298" cy="1427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12602" eaLnBrk="0" hangingPunct="0">
              <a:lnSpc>
                <a:spcPct val="90000"/>
              </a:lnSpc>
              <a:defRPr/>
            </a:pPr>
            <a:r>
              <a:rPr lang="en-US" sz="1031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A.</a:t>
            </a:r>
            <a:r>
              <a:rPr lang="en-US" sz="1031" baseline="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 Gade</a:t>
            </a:r>
            <a:r>
              <a:rPr lang="en-US" sz="1031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, </a:t>
            </a:r>
            <a:fld id="{58887C3C-49B1-4C25-BCBF-EC4A62B682E4}" type="datetime1">
              <a:rPr lang="en-US" sz="1031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pPr algn="r" defTabSz="812602" eaLnBrk="0" hangingPunct="0">
                <a:lnSpc>
                  <a:spcPct val="90000"/>
                </a:lnSpc>
                <a:defRPr/>
              </a:pPr>
              <a:t>12/7/23</a:t>
            </a:fld>
            <a:r>
              <a:rPr lang="en-US" sz="1031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, </a:t>
            </a:r>
            <a:r>
              <a:rPr lang="en-US" sz="1031" dirty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t>Slide </a:t>
            </a:r>
            <a:fld id="{97F26045-EFAF-4618-8EDF-874E6A216DC5}" type="slidenum">
              <a:rPr lang="en-US" sz="1031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pPr algn="r" defTabSz="812602" eaLnBrk="0" hangingPunct="0">
                <a:lnSpc>
                  <a:spcPct val="90000"/>
                </a:lnSpc>
                <a:defRPr/>
              </a:pPr>
              <a:t>‹#›</a:t>
            </a:fld>
            <a:endParaRPr lang="en-US" sz="1031" dirty="0">
              <a:solidFill>
                <a:srgbClr val="064308"/>
              </a:solidFill>
              <a:latin typeface="Arial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5429" y="298855"/>
            <a:ext cx="8273143" cy="478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8108" y="1067099"/>
            <a:ext cx="8227786" cy="5027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28957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8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09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49056" y="6565392"/>
            <a:ext cx="64008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3" y="5880100"/>
            <a:ext cx="8358187" cy="584200"/>
          </a:xfrm>
        </p:spPr>
        <p:txBody>
          <a:bodyPr anchor="ctr"/>
          <a:lstStyle>
            <a:lvl1pPr marL="13716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8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66" tIns="22427" rIns="56066" bIns="22427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8" y="1067100"/>
            <a:ext cx="8992810" cy="476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356450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04" rIns="0" bIns="45704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4000" r:id="rId3"/>
    <p:sldLayoutId id="2147484001" r:id="rId4"/>
    <p:sldLayoutId id="2147484002" r:id="rId5"/>
    <p:sldLayoutId id="2147484003" r:id="rId6"/>
    <p:sldLayoutId id="2147483999" r:id="rId7"/>
    <p:sldLayoutId id="2147483992" r:id="rId8"/>
    <p:sldLayoutId id="2147483993" r:id="rId9"/>
    <p:sldLayoutId id="2147483994" r:id="rId10"/>
    <p:sldLayoutId id="2147483997" r:id="rId11"/>
    <p:sldLayoutId id="2147483998" r:id="rId12"/>
    <p:sldLayoutId id="2147484005" r:id="rId13"/>
    <p:sldLayoutId id="2147484019" r:id="rId14"/>
    <p:sldLayoutId id="2147484021" r:id="rId15"/>
    <p:sldLayoutId id="2147484023" r:id="rId16"/>
    <p:sldLayoutId id="2147484024" r:id="rId17"/>
    <p:sldLayoutId id="2147484028" r:id="rId18"/>
    <p:sldLayoutId id="2147484029" r:id="rId19"/>
    <p:sldLayoutId id="2147484034" r:id="rId20"/>
    <p:sldLayoutId id="2147484035" r:id="rId21"/>
    <p:sldLayoutId id="2147484036" r:id="rId22"/>
    <p:sldLayoutId id="2147484037" r:id="rId23"/>
    <p:sldLayoutId id="2147484038" r:id="rId24"/>
  </p:sldLayoutIdLst>
  <p:hf hdr="0" dt="0"/>
  <p:txStyles>
    <p:titleStyle>
      <a:lvl1pPr algn="ctr" defTabSz="8031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1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1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1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1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6955" algn="ctr" defTabSz="80760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3912" algn="ctr" defTabSz="80760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0864" algn="ctr" defTabSz="80760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7822" algn="ctr" defTabSz="80760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46" indent="-180146" algn="l" defTabSz="803150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295" indent="-151622" algn="l" defTabSz="803150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478" indent="-160630" algn="l" defTabSz="803150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089" indent="-133608" algn="l" defTabSz="803150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813" indent="-180146" algn="l" defTabSz="803150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2898" indent="-150732" algn="l" defTabSz="80760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79855" indent="-150732" algn="l" defTabSz="80760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6812" indent="-150732" algn="l" defTabSz="80760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3766" indent="-150732" algn="l" defTabSz="80760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2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4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2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8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6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9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5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5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8977" tIns="23591" rIns="58977" bIns="2359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5" y="1067102"/>
            <a:ext cx="8992810" cy="476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356450"/>
            <a:ext cx="4152926" cy="364628"/>
          </a:xfrm>
          <a:prstGeom prst="rect">
            <a:avLst/>
          </a:prstGeom>
        </p:spPr>
        <p:txBody>
          <a:bodyPr lIns="0" tIns="48077" rIns="0" bIns="48077" anchor="b"/>
          <a:lstStyle>
            <a:lvl1pPr algn="r" defTabSz="450802" eaLnBrk="0" hangingPunct="0">
              <a:lnSpc>
                <a:spcPct val="90000"/>
              </a:lnSpc>
              <a:defRPr sz="1031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8077" rIns="0" bIns="48077" numCol="1" anchor="b" anchorCtr="0" compatLnSpc="1">
            <a:prstTxWarp prst="textNoShape">
              <a:avLst/>
            </a:prstTxWarp>
          </a:bodyPr>
          <a:lstStyle>
            <a:lvl1pPr algn="ctr" defTabSz="450802" eaLnBrk="0" hangingPunct="0">
              <a:lnSpc>
                <a:spcPct val="90000"/>
              </a:lnSpc>
              <a:defRPr sz="1031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9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</p:sldLayoutIdLst>
  <p:hf hdr="0" dt="0"/>
  <p:txStyles>
    <p:titleStyle>
      <a:lvl1pPr algn="ctr" defTabSz="79206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188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79206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188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79206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188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79206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188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79206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188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0640" algn="ctr" defTabSz="79645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188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01285" algn="ctr" defTabSz="79645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188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51919" algn="ctr" defTabSz="79645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188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02572" algn="ctr" defTabSz="79645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188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77658" indent="-177658" algn="l" defTabSz="792063" rtl="0" eaLnBrk="0" fontAlgn="base" hangingPunct="0">
        <a:lnSpc>
          <a:spcPct val="90000"/>
        </a:lnSpc>
        <a:spcBef>
          <a:spcPts val="1195"/>
        </a:spcBef>
        <a:spcAft>
          <a:spcPct val="0"/>
        </a:spcAft>
        <a:buSzPct val="100000"/>
        <a:buFont typeface="Wingdings" pitchFamily="2" charset="2"/>
        <a:buChar char="§"/>
        <a:defRPr sz="2156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58273" indent="-149526" algn="l" defTabSz="792063" rtl="0" eaLnBrk="0" fontAlgn="base" hangingPunct="0">
        <a:lnSpc>
          <a:spcPct val="90000"/>
        </a:lnSpc>
        <a:spcBef>
          <a:spcPts val="199"/>
        </a:spcBef>
        <a:spcAft>
          <a:spcPct val="0"/>
        </a:spcAft>
        <a:buSzPct val="100000"/>
        <a:buFont typeface="Arial" pitchFamily="34" charset="0"/>
        <a:buChar char="•"/>
        <a:defRPr sz="1969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83303" indent="-158411" algn="l" defTabSz="792063" rtl="0" eaLnBrk="0" fontAlgn="base" hangingPunct="0">
        <a:lnSpc>
          <a:spcPct val="90000"/>
        </a:lnSpc>
        <a:spcBef>
          <a:spcPts val="199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18030" indent="-131771" algn="l" defTabSz="792063" rtl="0" eaLnBrk="0" fontAlgn="base" hangingPunct="0">
        <a:lnSpc>
          <a:spcPct val="90000"/>
        </a:lnSpc>
        <a:spcBef>
          <a:spcPts val="199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594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988962" indent="-177658" algn="l" defTabSz="792063" rtl="0" eaLnBrk="0" fontAlgn="base" hangingPunct="0">
        <a:lnSpc>
          <a:spcPct val="90000"/>
        </a:lnSpc>
        <a:spcBef>
          <a:spcPts val="199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6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192189" indent="-148651" algn="l" defTabSz="796451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13">
          <a:solidFill>
            <a:schemeClr val="tx1"/>
          </a:solidFill>
          <a:latin typeface="Helvetica" charset="0"/>
          <a:ea typeface="+mn-ea"/>
          <a:cs typeface="+mn-cs"/>
        </a:defRPr>
      </a:lvl6pPr>
      <a:lvl7pPr marL="2642833" indent="-148651" algn="l" defTabSz="796451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13">
          <a:solidFill>
            <a:schemeClr val="tx1"/>
          </a:solidFill>
          <a:latin typeface="Helvetica" charset="0"/>
          <a:ea typeface="+mn-ea"/>
          <a:cs typeface="+mn-cs"/>
        </a:defRPr>
      </a:lvl7pPr>
      <a:lvl8pPr marL="3093468" indent="-148651" algn="l" defTabSz="796451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13">
          <a:solidFill>
            <a:schemeClr val="tx1"/>
          </a:solidFill>
          <a:latin typeface="Helvetica" charset="0"/>
          <a:ea typeface="+mn-ea"/>
          <a:cs typeface="+mn-cs"/>
        </a:defRPr>
      </a:lvl8pPr>
      <a:lvl9pPr marL="3544121" indent="-148651" algn="l" defTabSz="796451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13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01285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1pPr>
      <a:lvl2pPr marL="450640" algn="l" defTabSz="901285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2pPr>
      <a:lvl3pPr marL="901285" algn="l" defTabSz="901285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3pPr>
      <a:lvl4pPr marL="1351919" algn="l" defTabSz="901285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4pPr>
      <a:lvl5pPr marL="1802572" algn="l" defTabSz="901285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5pPr>
      <a:lvl6pPr marL="2253217" algn="l" defTabSz="901285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6pPr>
      <a:lvl7pPr marL="2703851" algn="l" defTabSz="901285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7pPr>
      <a:lvl8pPr marL="3154503" algn="l" defTabSz="901285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8pPr>
      <a:lvl9pPr marL="3605150" algn="l" defTabSz="901285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5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8908" tIns="23564" rIns="58908" bIns="23564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5" y="1067102"/>
            <a:ext cx="8992810" cy="476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371364" y="6429381"/>
            <a:ext cx="3955168" cy="341839"/>
          </a:xfrm>
          <a:prstGeom prst="rect">
            <a:avLst/>
          </a:prstGeom>
        </p:spPr>
        <p:txBody>
          <a:bodyPr lIns="0" tIns="45433" rIns="0" bIns="45433" anchor="b"/>
          <a:lstStyle>
            <a:lvl1pPr algn="r" eaLnBrk="0" hangingPunct="0">
              <a:lnSpc>
                <a:spcPct val="90000"/>
              </a:lnSpc>
              <a:defRPr sz="1031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defTabSz="857250"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10713" y="6429381"/>
            <a:ext cx="725714" cy="341839"/>
          </a:xfrm>
          <a:prstGeom prst="rect">
            <a:avLst/>
          </a:prstGeom>
        </p:spPr>
        <p:txBody>
          <a:bodyPr vert="horz" wrap="square" lIns="0" tIns="45433" rIns="0" bIns="45433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31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 algn="ctr" defTabSz="857250">
              <a:defRPr/>
            </a:pPr>
            <a:fld id="{D30A2C6D-39BC-4576-856C-8743CF76CCF1}" type="slidenum">
              <a:rPr lang="en-US" smtClean="0">
                <a:latin typeface="Helvetica" pitchFamily="34" charset="0"/>
              </a:rPr>
              <a:pPr algn="ctr" defTabSz="857250">
                <a:defRPr/>
              </a:pPr>
              <a:t>‹#›</a:t>
            </a:fld>
            <a:endParaRPr lang="en-US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58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</p:sldLayoutIdLst>
  <p:hf hdr="0" dt="0"/>
  <p:txStyles>
    <p:titleStyle>
      <a:lvl1pPr algn="ctr" defTabSz="791146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188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791146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188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791146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188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791146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188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791146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188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0119" algn="ctr" defTabSz="79553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188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00242" algn="ctr" defTabSz="79553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188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50351" algn="ctr" defTabSz="79553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188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00485" algn="ctr" defTabSz="79553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188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77452" indent="-177452" algn="l" defTabSz="791146" rtl="0" eaLnBrk="0" fontAlgn="base" hangingPunct="0">
        <a:lnSpc>
          <a:spcPct val="90000"/>
        </a:lnSpc>
        <a:spcBef>
          <a:spcPts val="1195"/>
        </a:spcBef>
        <a:spcAft>
          <a:spcPct val="0"/>
        </a:spcAft>
        <a:buSzPct val="100000"/>
        <a:buFont typeface="Wingdings" pitchFamily="2" charset="2"/>
        <a:buChar char="§"/>
        <a:defRPr sz="2156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57858" indent="-149352" algn="l" defTabSz="791146" rtl="0" eaLnBrk="0" fontAlgn="base" hangingPunct="0">
        <a:lnSpc>
          <a:spcPct val="90000"/>
        </a:lnSpc>
        <a:spcBef>
          <a:spcPts val="199"/>
        </a:spcBef>
        <a:spcAft>
          <a:spcPct val="0"/>
        </a:spcAft>
        <a:buSzPct val="100000"/>
        <a:buFont typeface="Arial" pitchFamily="34" charset="0"/>
        <a:buChar char="•"/>
        <a:defRPr sz="1969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82627" indent="-158228" algn="l" defTabSz="791146" rtl="0" eaLnBrk="0" fontAlgn="base" hangingPunct="0">
        <a:lnSpc>
          <a:spcPct val="90000"/>
        </a:lnSpc>
        <a:spcBef>
          <a:spcPts val="199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17200" indent="-131621" algn="l" defTabSz="791146" rtl="0" eaLnBrk="0" fontAlgn="base" hangingPunct="0">
        <a:lnSpc>
          <a:spcPct val="90000"/>
        </a:lnSpc>
        <a:spcBef>
          <a:spcPts val="199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594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987818" indent="-177452" algn="l" defTabSz="791146" rtl="0" eaLnBrk="0" fontAlgn="base" hangingPunct="0">
        <a:lnSpc>
          <a:spcPct val="90000"/>
        </a:lnSpc>
        <a:spcBef>
          <a:spcPts val="199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6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189651" indent="-148478" algn="l" defTabSz="795531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13">
          <a:solidFill>
            <a:schemeClr val="tx1"/>
          </a:solidFill>
          <a:latin typeface="Helvetica" charset="0"/>
          <a:ea typeface="+mn-ea"/>
          <a:cs typeface="+mn-cs"/>
        </a:defRPr>
      </a:lvl6pPr>
      <a:lvl7pPr marL="2639772" indent="-148478" algn="l" defTabSz="795531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13">
          <a:solidFill>
            <a:schemeClr val="tx1"/>
          </a:solidFill>
          <a:latin typeface="Helvetica" charset="0"/>
          <a:ea typeface="+mn-ea"/>
          <a:cs typeface="+mn-cs"/>
        </a:defRPr>
      </a:lvl7pPr>
      <a:lvl8pPr marL="3089886" indent="-148478" algn="l" defTabSz="795531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13">
          <a:solidFill>
            <a:schemeClr val="tx1"/>
          </a:solidFill>
          <a:latin typeface="Helvetica" charset="0"/>
          <a:ea typeface="+mn-ea"/>
          <a:cs typeface="+mn-cs"/>
        </a:defRPr>
      </a:lvl8pPr>
      <a:lvl9pPr marL="3540019" indent="-148478" algn="l" defTabSz="795531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13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0024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1pPr>
      <a:lvl2pPr marL="450119" algn="l" defTabSz="90024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2pPr>
      <a:lvl3pPr marL="900242" algn="l" defTabSz="90024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3pPr>
      <a:lvl4pPr marL="1350351" algn="l" defTabSz="90024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4pPr>
      <a:lvl5pPr marL="1800485" algn="l" defTabSz="90024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5pPr>
      <a:lvl6pPr marL="2250607" algn="l" defTabSz="90024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6pPr>
      <a:lvl7pPr marL="2700722" algn="l" defTabSz="90024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7pPr>
      <a:lvl8pPr marL="3150850" algn="l" defTabSz="90024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8pPr>
      <a:lvl9pPr marL="3600979" algn="l" defTabSz="90024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8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66" tIns="22427" rIns="56066" bIns="22427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8" y="1067100"/>
            <a:ext cx="8992810" cy="476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356450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04" rIns="0" bIns="45704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40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  <p:sldLayoutId id="2147484054" r:id="rId15"/>
    <p:sldLayoutId id="2147484055" r:id="rId16"/>
    <p:sldLayoutId id="2147484056" r:id="rId17"/>
    <p:sldLayoutId id="2147484057" r:id="rId18"/>
    <p:sldLayoutId id="2147484058" r:id="rId19"/>
    <p:sldLayoutId id="2147484059" r:id="rId20"/>
    <p:sldLayoutId id="2147484060" r:id="rId21"/>
    <p:sldLayoutId id="2147484061" r:id="rId22"/>
    <p:sldLayoutId id="2147484062" r:id="rId23"/>
  </p:sldLayoutIdLst>
  <p:hf hdr="0" dt="0"/>
  <p:txStyles>
    <p:titleStyle>
      <a:lvl1pPr algn="ctr" defTabSz="8031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1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1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1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1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6955" algn="ctr" defTabSz="80760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3912" algn="ctr" defTabSz="80760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0864" algn="ctr" defTabSz="80760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7822" algn="ctr" defTabSz="80760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46" indent="-180146" algn="l" defTabSz="803150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295" indent="-151622" algn="l" defTabSz="803150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478" indent="-160630" algn="l" defTabSz="803150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089" indent="-133608" algn="l" defTabSz="803150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813" indent="-180146" algn="l" defTabSz="803150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2898" indent="-150732" algn="l" defTabSz="80760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79855" indent="-150732" algn="l" defTabSz="80760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6812" indent="-150732" algn="l" defTabSz="80760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3766" indent="-150732" algn="l" defTabSz="80760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2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4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2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8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6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9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5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8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66" tIns="22427" rIns="56066" bIns="22427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8" y="1067100"/>
            <a:ext cx="8992810" cy="476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356450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04" rIns="0" bIns="45704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0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  <p:sldLayoutId id="2147484078" r:id="rId15"/>
    <p:sldLayoutId id="2147484079" r:id="rId16"/>
    <p:sldLayoutId id="2147484080" r:id="rId17"/>
    <p:sldLayoutId id="2147484081" r:id="rId18"/>
    <p:sldLayoutId id="2147484082" r:id="rId19"/>
    <p:sldLayoutId id="2147484083" r:id="rId20"/>
    <p:sldLayoutId id="2147484084" r:id="rId21"/>
    <p:sldLayoutId id="2147484085" r:id="rId22"/>
    <p:sldLayoutId id="2147484086" r:id="rId23"/>
  </p:sldLayoutIdLst>
  <p:hf hdr="0" dt="0"/>
  <p:txStyles>
    <p:titleStyle>
      <a:lvl1pPr algn="ctr" defTabSz="8031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1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1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1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1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6955" algn="ctr" defTabSz="80760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3912" algn="ctr" defTabSz="80760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0864" algn="ctr" defTabSz="80760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7822" algn="ctr" defTabSz="80760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46" indent="-180146" algn="l" defTabSz="803150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295" indent="-151622" algn="l" defTabSz="803150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478" indent="-160630" algn="l" defTabSz="803150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089" indent="-133608" algn="l" defTabSz="803150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813" indent="-180146" algn="l" defTabSz="803150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2898" indent="-150732" algn="l" defTabSz="80760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79855" indent="-150732" algn="l" defTabSz="80760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6812" indent="-150732" algn="l" defTabSz="80760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3766" indent="-150732" algn="l" defTabSz="80760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2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4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2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8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6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9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5" algn="l" defTabSz="913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tmp"/><Relationship Id="rId5" Type="http://schemas.openxmlformats.org/officeDocument/2006/relationships/image" Target="../media/image54.tmp"/><Relationship Id="rId4" Type="http://schemas.openxmlformats.org/officeDocument/2006/relationships/image" Target="../media/image53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mp"/><Relationship Id="rId5" Type="http://schemas.openxmlformats.org/officeDocument/2006/relationships/image" Target="../media/image23.tmp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tmp"/><Relationship Id="rId4" Type="http://schemas.openxmlformats.org/officeDocument/2006/relationships/image" Target="../media/image63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mp"/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1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mp"/><Relationship Id="rId2" Type="http://schemas.openxmlformats.org/officeDocument/2006/relationships/image" Target="../media/image77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mp"/><Relationship Id="rId2" Type="http://schemas.openxmlformats.org/officeDocument/2006/relationships/image" Target="../media/image79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4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6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m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tm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tmp"/><Relationship Id="rId5" Type="http://schemas.openxmlformats.org/officeDocument/2006/relationships/image" Target="../media/image98.tmp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rib.msu.edu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mp"/><Relationship Id="rId2" Type="http://schemas.openxmlformats.org/officeDocument/2006/relationships/image" Target="../media/image102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mp"/><Relationship Id="rId2" Type="http://schemas.openxmlformats.org/officeDocument/2006/relationships/image" Target="../media/image104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mp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tmp"/><Relationship Id="rId4" Type="http://schemas.openxmlformats.org/officeDocument/2006/relationships/image" Target="../media/image110.tm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m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tm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mp"/><Relationship Id="rId2" Type="http://schemas.openxmlformats.org/officeDocument/2006/relationships/image" Target="../media/image102.tmp"/><Relationship Id="rId1" Type="http://schemas.openxmlformats.org/officeDocument/2006/relationships/slideLayout" Target="../slideLayouts/slideLayout4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1.png"/><Relationship Id="rId5" Type="http://schemas.openxmlformats.org/officeDocument/2006/relationships/image" Target="../media/image120.tmp"/><Relationship Id="rId4" Type="http://schemas.openxmlformats.org/officeDocument/2006/relationships/image" Target="../media/image119.tm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tmp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tmp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mp"/><Relationship Id="rId2" Type="http://schemas.openxmlformats.org/officeDocument/2006/relationships/image" Target="../media/image125.tmp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71120" y="3775587"/>
            <a:ext cx="9001443" cy="1010726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129" tIns="45068" rIns="90129" bIns="45068" anchor="ctr"/>
          <a:lstStyle/>
          <a:p>
            <a:pPr defTabSz="450761"/>
            <a:endParaRPr lang="en-US" sz="1781" dirty="0">
              <a:solidFill>
                <a:prstClr val="black"/>
              </a:solidFill>
              <a:ea typeface="ヒラギノ角ゴ Pro W3" pitchFamily="-111" charset="-128"/>
              <a:cs typeface="+mn-cs"/>
            </a:endParaRPr>
          </a:p>
        </p:txBody>
      </p:sp>
      <p:pic>
        <p:nvPicPr>
          <p:cNvPr id="23" name="Picture 10" descr="Squa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478" y="4102157"/>
            <a:ext cx="675084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70009" y="4710112"/>
            <a:ext cx="9002554" cy="96384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129" tIns="45068" rIns="90129" bIns="45068" anchor="ctr"/>
          <a:lstStyle/>
          <a:p>
            <a:pPr defTabSz="450761"/>
            <a:endParaRPr lang="en-US" sz="1781" dirty="0">
              <a:solidFill>
                <a:prstClr val="black"/>
              </a:solidFill>
              <a:ea typeface="ヒラギノ角ゴ Pro W3" pitchFamily="-111" charset="-128"/>
              <a:cs typeface="+mn-cs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type="subTitle" idx="1"/>
          </p:nvPr>
        </p:nvSpPr>
        <p:spPr>
          <a:xfrm>
            <a:off x="1571625" y="5143500"/>
            <a:ext cx="6000750" cy="1143000"/>
          </a:xfrm>
        </p:spPr>
        <p:txBody>
          <a:bodyPr/>
          <a:lstStyle/>
          <a:p>
            <a:r>
              <a:rPr lang="en-US" dirty="0"/>
              <a:t>Alexandra Gade</a:t>
            </a:r>
          </a:p>
          <a:p>
            <a:r>
              <a:rPr lang="en-US" dirty="0"/>
              <a:t>Professor of Physics</a:t>
            </a:r>
          </a:p>
          <a:p>
            <a:r>
              <a:rPr lang="en-US" dirty="0"/>
              <a:t>Michigan State University</a:t>
            </a:r>
          </a:p>
        </p:txBody>
      </p:sp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-10160" y="3836423"/>
            <a:ext cx="9154160" cy="778856"/>
          </a:xfrm>
        </p:spPr>
        <p:txBody>
          <a:bodyPr/>
          <a:lstStyle/>
          <a:p>
            <a:pPr algn="l"/>
            <a:r>
              <a:rPr lang="en-US" sz="2700" dirty="0"/>
              <a:t>The science of FRIB: From the nuclear many-body challenge to the origin of the elements in the Universe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39817" y="208616"/>
            <a:ext cx="5401255" cy="330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358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C096B4DE-0D32-4AAB-8754-316C6749373A}" type="slidenum">
              <a:rPr lang="en-US" smtClean="0"/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468"/>
            <a:ext cx="9166518" cy="857822"/>
          </a:xfrm>
        </p:spPr>
        <p:txBody>
          <a:bodyPr/>
          <a:lstStyle/>
          <a:p>
            <a:r>
              <a:rPr lang="en-US" sz="3000" dirty="0"/>
              <a:t>Discovery of </a:t>
            </a:r>
            <a:r>
              <a:rPr lang="en-US" sz="3000" baseline="30000" dirty="0"/>
              <a:t>60</a:t>
            </a:r>
            <a:r>
              <a:rPr lang="en-US" sz="3000" dirty="0"/>
              <a:t>Ca - Where is the dripline in Ca? Further out than thought 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0" name="AutoShape 8" descr="data:image/png;base64,iVBORw0KGgoAAAANSUhEUgAAALoAAAC6CAMAAAAu0KfDAAAAaVBMVEX////9/f0AAAD+/v4BAQH8/Pzz8/PZ2dl9fX329vZQUFCMjIyCgoLMzMywsLBJSUkzMzPm5uY/Pz9XV1e4uLjCwsLt7e0PDw8uLi6fn5/g4ODT09Onp6dgYGA4ODiXl5dvb28cHBwmJiZU0sQlAAAPD0lEQVR4nO2dCZuqvA6Au1hKRVC0FGUR9P//yJu0gBuO4KfouY85ZxxFlrchTZMuDCE/+clPfvKTn/zkJz/5yU9+8pMxwu3/f1I4/2fRKecfQv/PlxX0X1U6oeIjV/2PChOcUvxlsjycUGSsLDzl9FmrQSvnntSRDmUmp5M8ibQ0AhyEoE9rXXh5ksRPH/+8wHVzQ6x7e05oloQGSyAohf8TiL0URTP1slDSp9A5HiV1zNHmpq6oYOSA7IUhvh17MFiZAHKnAk6nrKRQTVH14CO4DJ/xb4KTTHOBPoYSb88mFbgqKo2TPHzCR1JuEiOc6RFvzrbz5URyZFvB4R/cbMrDeDQ5WEwoSVNtEN2fyjvmNVsJbJGwjnETeuPZ40TZoxutBz03prVD8cAeR910tUD01p+RHBU44nCUPD8db9EvnRhoRUTLBKoRVOe9ht/4T3RfN66O4/fVPAaP5T7ALqTxtb3ulnhn6PBqQsVH2ruIhPgDHdnFjmmr+pzt+Pl3HJth+8YeRIKtJK7Cc6z4Qtg9yNUZe9Cx3Gjt47x7nJA/0cEOLTpqMWcFb+6qdUg2xKfNFrh6lnjcOmt6Mh5H8wAdCyrzsb49zMjZ6XrQAb7VesgKYPFCraUiYA9SJxlgQWuuEzAVGkswqhxoqczg20yFGj5lSaJuT3qpdWxe9NgmNTKE8+509wwmsftK0DqR5YHNtoFHvOrIZqudIrEPW/aak2AtyeIANkLnJfHqTZDOjlqvZqlvsO37Ax1rSzQSnUcePzvdPfTKtn4FaN1sDlWo53AfIuYnyQbeBCxI9H6bE/8gSc0gIKGrOezI9kW0YscgqdnOxtV/oMOGaGSCyTVW7EfoM9v2zWaAnq0DcJFJWpHFEe6FLEMyX0MNS+ANovsMtb6fE7VJITQJ2EIQw/wHWodDiFbj1G7RH2u9roKgCnxAV9Iok++OASlYGUmlBND6OhOeaNCJQ/c20FjCrYFqwgGdXsk1Oid6ZKPEo0HomivwoTlW06wqN6uUVcL4jC1ruGC2YemyDhE9Q3Q4aoVa30MNjkD1nKLW/0THDVq9BT1Bd4jOkcQlY3W024LZqCQAM4oIMbpmbKuhijYGw/fPoI+MHYdqHS4tLHoEVQ5caloJjLJJeJjHEAQRouHIxtahsThsvg59R3aAzz0f9qtXwJ7NS7PGapo16Asm4XbMWvTio+j0LBAooFnaaL1I2YLqWamTOt2RitUaTEZb9IhtimqdbuBcH9c6+M6CYbTALbqqwL7X0ab01A49ZmCIhybPCo8EUE09/H7hL4mo9+CnNQN0whaPmqS3oENjAo7PxhkUfhNqslgR9IXcizMPswXc5IFLFArKBx8gdYGGTuGZhcEM0vPo4ybp5ejW2nnzan/jYS7qsH3DGPVhS4KWBQGjotyGajb3wXNiZcEobXqtO3VZrYPeMR+z4bp96wQ32SSzeeVCtKC4Y3OaD9h6Q89P6UULBfu7vIO720Bt9yF3BWt5r+3kL/RXN0n3BOiU9NztyHLX/0Q8mXvOch4e34P+6kDgLjnnIcRfYEbGT2eHAjJkks/TdFvYjqGHfWifQwfbCDfg+Cg3C+YXGNZSuT4EUWkzqscn+Rw695I5A3RInY41hLWbo4JQcgeZyKpU9Ju1zkmyOtaIbmMzaPDhdcdyArEuhAUD+lz5x7ROkjpO0GDEgkHNJAlYjMbILD+Wijwm/6StY6qE6MpnkN1AaLMjqmZ+sAbV06+2dXB/LXqKXX45q4hXpPt1WnvkSQ8zkV/HaMyGVh6g2yxkB4HZQmbRsTY3OfRXoWNNtehoMBxtvYg3K7g4rzDMfIgueg1mZGfGf0SHaqo4JklRti6xxxMKQa+ihu9EhyumFaFencamTCEeUEH6j2idQp59TGSV1kQUzM/z3aE0/KHSP4nOqfMwWEM3s+2hjqHG7o6H1bHMyE2E+1Xodu/E2GQiTnRocNRW5An2mw45+JPo2HlOqBsLItjdK5oE6rHG76OPkv/QmnZDGkiPQbDNoviQKOC9Wr9sD29dhk2K7HZic1fudhIDIq/76C/R+umUok2sr659VZA2hR0o70S/yHG5HQ67En6xw23hPoQOdpufRPaEsZBehGc7jJ0W8UatE7M6jYevs5v2EbxJdNphmQ3JLiZDX5+hyxuXB+j6tMMmG+gTp0KfzeA/iEO/ZIO6gOi4h0Mf0IJ+Czr9cvTZA/R2hy9E/2l9MPq4wcf/V/SpDean9Q9ofdxU7ndovXknupANY/urdLUP3YydmfEerQvcINx0JMylhmj9pehP23rPsNDE6M9pHSeEqTiPqnq+2m5XyzqIwhgHK79a68L2o3KjF8vLeaSrusBJV10C+Br03rlfTxsMZNaerg+s+9LtAbIP8tNJvtBgcBivOjpw98Pci437I0Iatb9d60/YOvFK2JA6dtaiz1g6g23MV43FT2vrF0LvGAxXQVOiK2k0H7SdN1OhZ7jnlfSjE52yWWssrZwV4BA5H9+LTkdN6n1s66CsY7DbFbsrKfwegyGmZKwDT7fL5XLdVlln9HN5H33cYpPHWsf7nPZKj9ZJsm0PY8tdnsXGxBnODOvQ2c51NvWjvzL8urjx1zK71rq19Ka4vrHnt/Mud7iv/Q+3MCbToHd32pVg1vyc7sgFOjF1Yxuuags3/YGQoivucRv+gf5ag7kvp3rcocebtlDLzGLZiewCt7PDflNXRZJ7fxjMVOinMlygO72nFa7yonYaPnyXBEUiM5s4362m8SvR2ayz58sPlx8v0FtbP9ShHQhFfsHttDBcGfJHaxq/0tZHa93UJ0cIMZevM4Xxr50+Y8sg+P3w66XonaN7wsO4o47lTssYR1bbVVt0GvSGPN32yaHXrx9vIka23wRRrhoj53wag2nseZ30LSyq/mpNO/fptH9Yl5X0rOVMq3Ubw9xITwyD/b+zLuDtjp812QYum+D3Y5hYjHIxQ+N1Iq6lP+jl2Pp0Pqi9b63tpNojboDt7eizDn1olgQN/+LQhr2XPsoqv5ZuPt43ogNTtLyMdC+q7TK8G369yWAGZknczl/Odsc2UL9o0Kzi1zFOcO6byvNZrdula5RwpcuOftblHq6pqomdr9yD7n1Y6+7VLuBYbtNG96fwASRHtd9BH+EdX43OW3w8uUkKf3NkJ3zn5nek39azV6I/YTCN2IARzu/FSRSU590yUFPtnPdvQ7feEaWd6YjvlcmDbddLAHENNkzvRh9rMJDNCWVkUpVLfVoLijjJ6hStbSlOb/surRO5C+qms9H3XGjQnrk8RTVHcddgxIiumJdqnYRdtwvbh2eWL1xY1pxujxMKej2Meh36KK3DJrNsYxZo8u0EWRficiKXXYcGW2A5e7X+QvQxWsfmyMZeLWFtbIhuYWI/bb9hOGm81zlKz/uY1iHzn3ftPzjBCBoZEBMX87Puj7m6h25G1dMXexiqj016YuHT0l8s/M2BsZOlM7vA4+3o4/268rtQ/TylnXXnwn5qMYHWx7emJK774t1Tfl7HbvVVz9rq16CLJ6fyiNP0pQvmWZulbmLXKda3LPzVWrchtiTqGp1foXdDo4TszrqlzyJetP2KNI3sPYMZ4WL+0nona0l6FtFdzv06YxDXw2DO0bMj5tVt0d+GDlo/e8rNXpLb1Rfn6POLKXmceNo/K3mzT5B4jbHcQ49fgc6FSM7ELia9Qufm9H3onQ1GY28BgRhst9keDmnK0sNhWRcJ9pXSbsJtXzXNX4JOL+oLvzUXO7R7kqvZp65rVHkmlmGYxcZ2PLrTtHfnfeivkBNEz6zZ70b/U3rR1b+L/g9rfVTU+/x6U9u0uHXLvLVlYePHJ9F1jvV5eE/M0wvZnH8W7plNbrwI/d71RKkvRLdDinYNOHcPjrLjLaQbvXgGPZwGnROR5RmuKfEawRugZD5osWkvejQROokXq8OqzIiq1u65b5UgWbk9ru3jNW79+FD0/x45PrqwqVmZBGmqRHA4gjBWUcj6A71kkogByx8+h54cajg6YpU7TbZeKvfomGxVDlkV3oueTYKuU1w6mEEBbHrhpwnxfJZB2ulvB61+6EOXsVJvR+dejp3hIS54hE869XEewBaDxh0USjxe6tOP7qnhadK9uV8P2W1av8DnHcBh9UwSQF/io96KWUIGtEu3i/Eb9MHsXD+JDk5cVaxEP47PQRL4bKE52BAp7OOynqqmDn2w1p9Ex5S+SOcSmyLhH+yaWdC6oA79sXwOHacDIDlmHPG2NGfoaTIdend3Rz0zo2IbSa36E1bZEpRH7PKvDuGTi/HH2DoGmNHZ8rmh6KBbVaSb2J6Ckso+WwtnZcAW4R8lGbCY8OpRlHA8+HWMegdp3fbCRuY0CXowOufhikkTxxlOqyyxx8DVViXAT5IhSwiu0GHDLpcG06RBSrdPeYlH2zpW0YCl8+V6vcenYq2WbuRf+axebJkkPf0Hf6Oj0kUhsTUd6htBZSZ5opoSryrLGqSsAL0OhJtEZ4LNvLbh15BTXDxZkBKp5agYBlxbZJtta5wN+s0kjBuhwjNOcPocvth0g6g4NrYUD4U36JYbY30SjkO3Q1f4sFtXre48p/cdcokOpTYaa+mIWQLWYlTbRYToC+FNI8YH9G6IW+SY33kDa6ljh4Nk69gRfb1Y+FPIwl9a9CYlN86rjxs4JSZsn7xKvOV1J+db5diiC5roPMMepDH962AyWdJ6KFpNovFWAsWFe+RqHuW2n3fM3/awk+hlItzirRGW9grh7WqrvAByO6Yxai0bhh9ZYtyzAId2AL1G3IAw90KMvMxIpTuL4SQOpUebqasTsqMrVBnYOZAba+mjJjriD1RQGYb2j0SM/tMcZ4q6e2F+51tOlEx0IjPQ+bg6enEWz2i8b1NKFupCh3lLPmaU/UaMTEaL1hp/+iS6kOJCcKFKlIRSorZs39nzf35nXOW+I60Rq5OYtvUEROOUDSLxR4K+Y2fluHjv6etz+7QR4WaaD5MLb+GqnX1txaKfWv5WzkwGAzin8XE19BberZsacQC/2XBeostgsbsPpzgGP70A/LXS6aBLfHvK4LjdGMOngfvk1sTO7ozDfkk1e5O0y/bOtrRl+ELsW6S7hF/H/pOf/OQnP/nJT37yk5/8ZLD8D1HcaXk5v808AAAAAElFTkSuQmCC"/>
          <p:cNvSpPr>
            <a:spLocks noChangeAspect="1" noChangeArrowheads="1"/>
          </p:cNvSpPr>
          <p:nvPr/>
        </p:nvSpPr>
        <p:spPr bwMode="auto">
          <a:xfrm>
            <a:off x="217289" y="-135434"/>
            <a:ext cx="285750" cy="28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25" tIns="42863" rIns="85725" bIns="4286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6199" y="782301"/>
            <a:ext cx="3345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O. B. Tarasov et al., PRL 121, 022501 (2018)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059300"/>
            <a:ext cx="6292521" cy="3817500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4" t="75176" r="5249" b="6911"/>
          <a:stretch/>
        </p:blipFill>
        <p:spPr>
          <a:xfrm>
            <a:off x="6505902" y="1059300"/>
            <a:ext cx="1103587" cy="59909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892084" y="3114864"/>
            <a:ext cx="3251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S. R. </a:t>
            </a:r>
            <a:r>
              <a:rPr lang="en-US" sz="1200" dirty="0" err="1">
                <a:latin typeface="+mn-lt"/>
              </a:rPr>
              <a:t>Stroberg</a:t>
            </a:r>
            <a:r>
              <a:rPr lang="en-US" sz="1200" dirty="0">
                <a:latin typeface="+mn-lt"/>
              </a:rPr>
              <a:t> et al.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 PRL 126, 022501 (2021)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198" y="4997756"/>
            <a:ext cx="39090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At FRIB: discovery of </a:t>
            </a:r>
            <a:r>
              <a:rPr lang="en-US" baseline="30000" dirty="0"/>
              <a:t>62</a:t>
            </a:r>
            <a:r>
              <a:rPr lang="en-US" dirty="0"/>
              <a:t>Ca expected to possible at early FRIB, </a:t>
            </a:r>
            <a:r>
              <a:rPr lang="en-US" baseline="30000" dirty="0"/>
              <a:t>70</a:t>
            </a:r>
            <a:r>
              <a:rPr lang="en-US" dirty="0"/>
              <a:t>Ca needs 400 MeV/u energy upgrade (FRIB400) and advances in </a:t>
            </a:r>
            <a:r>
              <a:rPr lang="en-US" dirty="0" err="1"/>
              <a:t>targetry</a:t>
            </a:r>
            <a:r>
              <a:rPr lang="en-US" dirty="0"/>
              <a:t> to withstand required beam power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22" y="3376374"/>
            <a:ext cx="5212559" cy="30987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34393" y="1740295"/>
            <a:ext cx="165474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PAC1 and PAC2 proposal accepted for new isotope search</a:t>
            </a:r>
          </a:p>
        </p:txBody>
      </p:sp>
    </p:spTree>
    <p:extLst>
      <p:ext uri="{BB962C8B-B14F-4D97-AF65-F5344CB8AC3E}">
        <p14:creationId xmlns:p14="http://schemas.microsoft.com/office/powerpoint/2010/main" val="2104684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59" y="142402"/>
            <a:ext cx="8991600" cy="749459"/>
          </a:xfrm>
        </p:spPr>
        <p:txBody>
          <a:bodyPr/>
          <a:lstStyle/>
          <a:p>
            <a:r>
              <a:rPr lang="en-US" dirty="0"/>
              <a:t>Calcium isotopes – what is important?</a:t>
            </a:r>
            <a:br>
              <a:rPr lang="en-US" sz="2800" dirty="0"/>
            </a:br>
            <a:r>
              <a:rPr lang="en-US" sz="2000" dirty="0"/>
              <a:t>For the example of the coupled cluster approach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98669" y="5222033"/>
            <a:ext cx="3870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Calcium isotopes bound out to about </a:t>
            </a:r>
            <a:r>
              <a:rPr lang="en-US" baseline="30000" dirty="0"/>
              <a:t>70</a:t>
            </a:r>
            <a:r>
              <a:rPr lang="en-US" dirty="0"/>
              <a:t>Ca</a:t>
            </a:r>
            <a:endParaRPr lang="en-US" baseline="30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597" y="2820410"/>
            <a:ext cx="5209065" cy="40193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53378" y="1035350"/>
            <a:ext cx="4841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G. Hagen et al., PRL 109, 032502 (2012)</a:t>
            </a:r>
          </a:p>
          <a:p>
            <a:pPr lvl="0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Forssen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et al.,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Physica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Scripta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T152, 014022 (2013)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0591" y="2172590"/>
            <a:ext cx="5110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particle continuum (e.g. asymptotic of wave functions, correlations)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884" y="4152272"/>
            <a:ext cx="38038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64308"/>
                </a:solidFill>
              </a:rPr>
              <a:t>Measured properties of most neutron-rich Calcium isotopes will reveal missing ingredients in interactions and many-body approaches</a:t>
            </a:r>
          </a:p>
        </p:txBody>
      </p:sp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" t="2289"/>
          <a:stretch/>
        </p:blipFill>
        <p:spPr>
          <a:xfrm>
            <a:off x="56859" y="1027646"/>
            <a:ext cx="3594626" cy="2744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859" y="1048413"/>
            <a:ext cx="3942805" cy="2898462"/>
            <a:chOff x="56859" y="1048413"/>
            <a:chExt cx="3942805" cy="2898462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"/>
            <a:stretch/>
          </p:blipFill>
          <p:spPr>
            <a:xfrm>
              <a:off x="56859" y="1048413"/>
              <a:ext cx="3942805" cy="265784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50858" y="3639098"/>
              <a:ext cx="3709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L.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</a:rPr>
                <a:t>Corragio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 et al., PRC 102, 054326 (2020) 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058062" y="1518959"/>
            <a:ext cx="199039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PAC1 proposal accepted to study unbound states in neutron-rich Ca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61762" y="5819890"/>
            <a:ext cx="2089724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Several PAC1 and PAC2 proposal accepted to study bound excited states very in neutron-rich nuclei</a:t>
            </a:r>
          </a:p>
        </p:txBody>
      </p:sp>
    </p:spTree>
    <p:extLst>
      <p:ext uri="{BB962C8B-B14F-4D97-AF65-F5344CB8AC3E}">
        <p14:creationId xmlns:p14="http://schemas.microsoft.com/office/powerpoint/2010/main" val="540753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708509" y="1973040"/>
            <a:ext cx="4364053" cy="2357438"/>
            <a:chOff x="1985754" y="1785554"/>
            <a:chExt cx="4362239" cy="234206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10"/>
            <a:stretch/>
          </p:blipFill>
          <p:spPr>
            <a:xfrm>
              <a:off x="1985754" y="1785554"/>
              <a:ext cx="4362239" cy="234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777818" y="1852471"/>
              <a:ext cx="1510555" cy="579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94" dirty="0"/>
                <a:t>GRETA@HRS</a:t>
              </a:r>
            </a:p>
            <a:p>
              <a:r>
                <a:rPr lang="en-US" sz="1594" dirty="0"/>
                <a:t>(simulated)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60377" y="1868465"/>
              <a:ext cx="1703605" cy="3354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94" baseline="30000" dirty="0"/>
                <a:t>9</a:t>
              </a:r>
              <a:r>
                <a:rPr lang="en-US" sz="1594" dirty="0"/>
                <a:t>Be(</a:t>
              </a:r>
              <a:r>
                <a:rPr lang="en-US" sz="1594" baseline="30000" dirty="0"/>
                <a:t>61</a:t>
              </a:r>
              <a:r>
                <a:rPr lang="en-US" sz="1594" dirty="0"/>
                <a:t>Sc,</a:t>
              </a:r>
              <a:r>
                <a:rPr lang="en-US" sz="1594" baseline="30000" dirty="0"/>
                <a:t>60</a:t>
              </a:r>
              <a:r>
                <a:rPr lang="en-US" sz="1594" dirty="0"/>
                <a:t>Ca+</a:t>
              </a:r>
              <a:r>
                <a:rPr lang="en-US" sz="1594" dirty="0">
                  <a:sym typeface="Symbol" panose="05050102010706020507" pitchFamily="18" charset="2"/>
                </a:rPr>
                <a:t>)</a:t>
              </a:r>
              <a:endParaRPr lang="en-US" sz="1594" baseline="30000" dirty="0"/>
            </a:p>
          </p:txBody>
        </p:sp>
      </p:grpSp>
      <p:sp>
        <p:nvSpPr>
          <p:cNvPr id="46" name="Content Placeholder 2"/>
          <p:cNvSpPr txBox="1">
            <a:spLocks/>
          </p:cNvSpPr>
          <p:nvPr/>
        </p:nvSpPr>
        <p:spPr>
          <a:xfrm>
            <a:off x="7325559" y="5487006"/>
            <a:ext cx="1802201" cy="954789"/>
          </a:xfrm>
          <a:prstGeom prst="rect">
            <a:avLst/>
          </a:prstGeom>
          <a:solidFill>
            <a:srgbClr val="92D050">
              <a:alpha val="90000"/>
            </a:srgbClr>
          </a:solidFill>
          <a:ln>
            <a:noFill/>
          </a:ln>
          <a:effectLst/>
        </p:spPr>
        <p:txBody>
          <a:bodyPr vert="horz" lIns="90011" tIns="45006" rIns="90011" bIns="45006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64308"/>
                </a:solidFill>
                <a:latin typeface="+mj-lt"/>
                <a:cs typeface="Calibri Light"/>
              </a:rPr>
              <a:t>The structure around </a:t>
            </a:r>
            <a:r>
              <a:rPr lang="en-US" sz="1400" baseline="30000" dirty="0">
                <a:solidFill>
                  <a:srgbClr val="064308"/>
                </a:solidFill>
                <a:latin typeface="+mj-lt"/>
                <a:cs typeface="Calibri Light"/>
              </a:rPr>
              <a:t>60</a:t>
            </a:r>
            <a:r>
              <a:rPr lang="en-US" sz="1400" dirty="0">
                <a:solidFill>
                  <a:srgbClr val="064308"/>
                </a:solidFill>
                <a:latin typeface="+mj-lt"/>
                <a:cs typeface="Calibri Light"/>
              </a:rPr>
              <a:t>Ca informs the location of the drip line at Z = 20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6" y="2071688"/>
            <a:ext cx="2887229" cy="2910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108" y="1065184"/>
            <a:ext cx="7393626" cy="927351"/>
          </a:xfrm>
          <a:noFill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dirty="0">
                <a:solidFill>
                  <a:srgbClr val="064308"/>
                </a:solidFill>
                <a:latin typeface="+mj-lt"/>
                <a:cs typeface="Calibri Light"/>
              </a:rPr>
              <a:t>The neutron-rich Ca isotopes beyond </a:t>
            </a:r>
            <a:r>
              <a:rPr lang="en-US" baseline="30000" dirty="0">
                <a:solidFill>
                  <a:srgbClr val="064308"/>
                </a:solidFill>
                <a:latin typeface="+mj-lt"/>
                <a:cs typeface="Calibri Light"/>
              </a:rPr>
              <a:t>48</a:t>
            </a:r>
            <a:r>
              <a:rPr lang="en-US" dirty="0">
                <a:solidFill>
                  <a:srgbClr val="064308"/>
                </a:solidFill>
                <a:latin typeface="+mj-lt"/>
                <a:cs typeface="Calibri Light"/>
              </a:rPr>
              <a:t>Ca provide textbook examples of structural evolution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0767"/>
            <a:ext cx="8991600" cy="485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50" dirty="0"/>
              <a:t>Understanding the nuclear force – Calcium isotopes, where we are and where we can go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0125" y="2172740"/>
            <a:ext cx="1543756" cy="728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78" baseline="30000" dirty="0">
                <a:solidFill>
                  <a:prstClr val="black"/>
                </a:solidFill>
                <a:latin typeface="Calibri Light"/>
                <a:cs typeface="Calibri Light"/>
              </a:rPr>
              <a:t>50</a:t>
            </a:r>
            <a:r>
              <a:rPr lang="en-US" sz="1378" dirty="0">
                <a:solidFill>
                  <a:prstClr val="black"/>
                </a:solidFill>
                <a:latin typeface="Calibri Light"/>
                <a:cs typeface="Calibri Light"/>
              </a:rPr>
              <a:t>Ca </a:t>
            </a:r>
            <a:r>
              <a:rPr lang="en-US" sz="1378" dirty="0">
                <a:solidFill>
                  <a:prstClr val="black"/>
                </a:solidFill>
                <a:latin typeface="Calibri Light"/>
                <a:ea typeface="cmsy10"/>
                <a:cs typeface="Calibri Light"/>
              </a:rPr>
              <a:t>-&gt;</a:t>
            </a:r>
            <a:r>
              <a:rPr lang="en-US" sz="1378" dirty="0">
                <a:solidFill>
                  <a:prstClr val="black"/>
                </a:solidFill>
                <a:latin typeface="Calibri Light"/>
                <a:ea typeface="Wingdings"/>
                <a:cs typeface="Calibri Light"/>
                <a:sym typeface="Wingdings"/>
              </a:rPr>
              <a:t> </a:t>
            </a:r>
            <a:r>
              <a:rPr lang="en-US" sz="1378" baseline="30000" dirty="0">
                <a:solidFill>
                  <a:prstClr val="black"/>
                </a:solidFill>
                <a:latin typeface="Calibri Light"/>
                <a:cs typeface="Calibri Light"/>
                <a:sym typeface="Wingdings"/>
              </a:rPr>
              <a:t>49</a:t>
            </a:r>
            <a:r>
              <a:rPr lang="en-US" sz="1378" dirty="0">
                <a:solidFill>
                  <a:prstClr val="black"/>
                </a:solidFill>
                <a:latin typeface="Calibri Light"/>
                <a:cs typeface="Calibri Light"/>
                <a:sym typeface="Wingdings"/>
              </a:rPr>
              <a:t>Ca </a:t>
            </a:r>
          </a:p>
          <a:p>
            <a:r>
              <a:rPr lang="en-US" sz="1378" dirty="0">
                <a:solidFill>
                  <a:srgbClr val="0000FF"/>
                </a:solidFill>
                <a:latin typeface="Calibri Light"/>
                <a:cs typeface="Calibri Light"/>
                <a:sym typeface="Wingdings"/>
              </a:rPr>
              <a:t>GRETINA @ NSCL</a:t>
            </a:r>
          </a:p>
          <a:p>
            <a:r>
              <a:rPr lang="en-US" sz="1378" dirty="0">
                <a:solidFill>
                  <a:srgbClr val="FF0000"/>
                </a:solidFill>
                <a:latin typeface="Calibri Light"/>
                <a:cs typeface="Calibri Light"/>
                <a:sym typeface="Wingdings"/>
              </a:rPr>
              <a:t>GEANT4 simulation</a:t>
            </a:r>
            <a:endParaRPr lang="en-US" sz="1378" dirty="0">
              <a:solidFill>
                <a:srgbClr val="FF0000"/>
              </a:solidFill>
              <a:latin typeface="Calibri Light"/>
              <a:cs typeface="Calibri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6076" y="4377051"/>
            <a:ext cx="1040670" cy="3043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78" baseline="30000" dirty="0">
                <a:solidFill>
                  <a:srgbClr val="FF0000"/>
                </a:solidFill>
                <a:latin typeface="Calibri Light"/>
                <a:cs typeface="Calibri Light"/>
              </a:rPr>
              <a:t>57</a:t>
            </a:r>
            <a:r>
              <a:rPr lang="en-US" sz="1378" dirty="0">
                <a:solidFill>
                  <a:srgbClr val="FF0000"/>
                </a:solidFill>
                <a:latin typeface="Calibri Light"/>
                <a:cs typeface="Calibri Light"/>
              </a:rPr>
              <a:t>Ca </a:t>
            </a:r>
            <a:r>
              <a:rPr lang="en-US" sz="1378" dirty="0">
                <a:solidFill>
                  <a:srgbClr val="FF0000"/>
                </a:solidFill>
                <a:latin typeface="Calibri Light"/>
                <a:ea typeface="cmsy10"/>
                <a:cs typeface="Calibri Light"/>
              </a:rPr>
              <a:t>-&gt;</a:t>
            </a:r>
            <a:r>
              <a:rPr lang="en-US" sz="1378" dirty="0">
                <a:solidFill>
                  <a:srgbClr val="FF0000"/>
                </a:solidFill>
                <a:latin typeface="Calibri Light"/>
                <a:ea typeface="Wingdings"/>
                <a:cs typeface="Calibri Light"/>
                <a:sym typeface="Wingdings"/>
              </a:rPr>
              <a:t> </a:t>
            </a:r>
            <a:r>
              <a:rPr lang="en-US" sz="1378" baseline="30000" dirty="0">
                <a:solidFill>
                  <a:srgbClr val="FF0000"/>
                </a:solidFill>
                <a:latin typeface="Calibri Light"/>
                <a:cs typeface="Calibri Light"/>
                <a:sym typeface="Wingdings"/>
              </a:rPr>
              <a:t>56</a:t>
            </a:r>
            <a:r>
              <a:rPr lang="en-US" sz="1378" dirty="0">
                <a:solidFill>
                  <a:srgbClr val="FF0000"/>
                </a:solidFill>
                <a:latin typeface="Calibri Light"/>
                <a:cs typeface="Calibri Light"/>
                <a:sym typeface="Wingdings"/>
              </a:rPr>
              <a:t>Ca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09539" y="3528144"/>
            <a:ext cx="362600" cy="274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81" dirty="0">
                <a:solidFill>
                  <a:srgbClr val="FF0000"/>
                </a:solidFill>
                <a:latin typeface="Calibri Light"/>
                <a:cs typeface="Calibri Light"/>
              </a:rPr>
              <a:t>γ-γ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296766" y="3597211"/>
            <a:ext cx="0" cy="3092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5" b="1"/>
          <a:stretch/>
        </p:blipFill>
        <p:spPr>
          <a:xfrm>
            <a:off x="71438" y="5348536"/>
            <a:ext cx="7237868" cy="152309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2868812" y="4589018"/>
            <a:ext cx="2351890" cy="970554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572125" y="4071938"/>
            <a:ext cx="959151" cy="1773290"/>
          </a:xfrm>
          <a:prstGeom prst="line">
            <a:avLst/>
          </a:prstGeom>
          <a:ln>
            <a:solidFill>
              <a:srgbClr val="9DBE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013459" y="3846572"/>
            <a:ext cx="1989768" cy="1965367"/>
          </a:xfrm>
          <a:prstGeom prst="line">
            <a:avLst/>
          </a:prstGeom>
          <a:ln>
            <a:solidFill>
              <a:srgbClr val="9DBE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400578" y="4557104"/>
            <a:ext cx="4656021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64308"/>
                </a:solidFill>
                <a:latin typeface="+mj-lt"/>
                <a:cs typeface="Calibri Light"/>
              </a:rPr>
              <a:t>Enabled by the GRETA γ-ray tracking array coupled to the High Rigidity Spectrometer (HRS)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032736" y="1071611"/>
            <a:ext cx="203506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PAC1 proposal accepted to study unbound states in neutron-rich Ca</a:t>
            </a:r>
          </a:p>
        </p:txBody>
      </p:sp>
    </p:spTree>
    <p:extLst>
      <p:ext uri="{BB962C8B-B14F-4D97-AF65-F5344CB8AC3E}">
        <p14:creationId xmlns:p14="http://schemas.microsoft.com/office/powerpoint/2010/main" val="1801203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76200" y="1067099"/>
            <a:ext cx="4641200" cy="5213779"/>
          </a:xfrm>
        </p:spPr>
        <p:txBody>
          <a:bodyPr/>
          <a:lstStyle/>
          <a:p>
            <a:r>
              <a:rPr lang="en-US" dirty="0"/>
              <a:t>Calcium isotopic chain (</a:t>
            </a:r>
            <a:r>
              <a:rPr lang="en-US" i="1" dirty="0"/>
              <a:t>Z=20</a:t>
            </a:r>
            <a:r>
              <a:rPr lang="en-US" dirty="0"/>
              <a:t>) is crucial</a:t>
            </a:r>
          </a:p>
          <a:p>
            <a:r>
              <a:rPr lang="en-US" dirty="0"/>
              <a:t>FRIB provides access to the relevant neutron-rich Ca isotopes with intensities sufficient to measure important observables</a:t>
            </a:r>
          </a:p>
          <a:p>
            <a:pPr lvl="1"/>
            <a:r>
              <a:rPr lang="en-US" dirty="0"/>
              <a:t>Masses, half-lives, decay properties, single-particle and collective degrees of freedom</a:t>
            </a:r>
          </a:p>
          <a:p>
            <a:pPr lvl="1"/>
            <a:r>
              <a:rPr lang="en-US" dirty="0"/>
              <a:t>Structure of heavy Ca isotopes will quantify the role of the 3N forces and weak binding</a:t>
            </a:r>
          </a:p>
          <a:p>
            <a:r>
              <a:rPr lang="en-US" dirty="0"/>
              <a:t>In general: Long isotopic chains are essential</a:t>
            </a:r>
          </a:p>
          <a:p>
            <a:pPr lvl="1"/>
            <a:r>
              <a:rPr lang="en-US" dirty="0"/>
              <a:t>Evolution of nuclear properties can be benchmarked as a function of isospin</a:t>
            </a:r>
          </a:p>
          <a:p>
            <a:pPr lvl="1"/>
            <a:endParaRPr lang="en-US" dirty="0"/>
          </a:p>
          <a:p>
            <a:pPr marL="208506" lvl="1" indent="0">
              <a:buNone/>
            </a:pPr>
            <a:endParaRPr lang="en-US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89337"/>
            <a:ext cx="8991600" cy="478616"/>
          </a:xfrm>
        </p:spPr>
        <p:txBody>
          <a:bodyPr/>
          <a:lstStyle/>
          <a:p>
            <a:r>
              <a:rPr lang="en-US" dirty="0"/>
              <a:t>Example: Access to calcium isotopes at FRIB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00" y="1226634"/>
            <a:ext cx="4312637" cy="4175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1950" y="6101048"/>
            <a:ext cx="281304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PAC1 and PAC2 proposal accepted to study evolution of nuclear structure towards </a:t>
            </a:r>
            <a:r>
              <a:rPr lang="en-US" sz="1200" baseline="30000" dirty="0"/>
              <a:t>100</a:t>
            </a:r>
            <a:r>
              <a:rPr lang="en-US" sz="1200" dirty="0"/>
              <a:t>Sn, </a:t>
            </a:r>
            <a:r>
              <a:rPr lang="en-US" sz="1200" baseline="30000" dirty="0"/>
              <a:t>78</a:t>
            </a:r>
            <a:r>
              <a:rPr lang="en-US" sz="1200" dirty="0"/>
              <a:t>Ni and in the Ca chain</a:t>
            </a:r>
          </a:p>
        </p:txBody>
      </p:sp>
    </p:spTree>
    <p:extLst>
      <p:ext uri="{BB962C8B-B14F-4D97-AF65-F5344CB8AC3E}">
        <p14:creationId xmlns:p14="http://schemas.microsoft.com/office/powerpoint/2010/main" val="4160641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5426416" cy="4748484"/>
          </a:xfrm>
        </p:spPr>
        <p:txBody>
          <a:bodyPr/>
          <a:lstStyle/>
          <a:p>
            <a:r>
              <a:rPr lang="en-US" dirty="0"/>
              <a:t>Not all nuclei are equally important to constrain nuclear models </a:t>
            </a:r>
          </a:p>
          <a:p>
            <a:pPr lvl="1"/>
            <a:r>
              <a:rPr lang="en-US" dirty="0"/>
              <a:t>Nuclear theory, computational physics and experiment work in concert to identify key nuclei and properties</a:t>
            </a:r>
          </a:p>
          <a:p>
            <a:r>
              <a:rPr lang="en-US" dirty="0"/>
              <a:t>FRIB can produce nuclei with desired N/Z and nucleon separation energies to amplify effects of interest</a:t>
            </a:r>
          </a:p>
          <a:p>
            <a:pPr lvl="1"/>
            <a:r>
              <a:rPr lang="en-US" dirty="0"/>
              <a:t>Access to nuclei with exotic decay modes, e.g. 2-proton or 2-neutron radioactivity – sensitive to pairing and spatial correlations</a:t>
            </a:r>
          </a:p>
          <a:p>
            <a:pPr lvl="1"/>
            <a:r>
              <a:rPr lang="en-US" dirty="0"/>
              <a:t>Access to nuclei with extreme skins </a:t>
            </a:r>
            <a:br>
              <a:rPr lang="en-US" dirty="0"/>
            </a:br>
            <a:r>
              <a:rPr lang="en-US" dirty="0"/>
              <a:t>(&gt;0.5 </a:t>
            </a:r>
            <a:r>
              <a:rPr lang="en-US" dirty="0" err="1"/>
              <a:t>fm</a:t>
            </a:r>
            <a:r>
              <a:rPr lang="en-US" dirty="0"/>
              <a:t>) – benchmark for </a:t>
            </a:r>
            <a:r>
              <a:rPr lang="en-US" dirty="0" err="1"/>
              <a:t>isovector</a:t>
            </a:r>
            <a:r>
              <a:rPr lang="en-US" dirty="0"/>
              <a:t> interactions/</a:t>
            </a:r>
            <a:r>
              <a:rPr lang="en-US" dirty="0" err="1"/>
              <a:t>functionals</a:t>
            </a:r>
            <a:r>
              <a:rPr lang="en-US" dirty="0"/>
              <a:t>, crucial for understanding neutron stars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6793"/>
            <a:ext cx="8991600" cy="803705"/>
          </a:xfrm>
        </p:spPr>
        <p:txBody>
          <a:bodyPr/>
          <a:lstStyle/>
          <a:p>
            <a:r>
              <a:rPr lang="en-US" sz="2800" dirty="0"/>
              <a:t>Some nuclei are special: “Designer Nuclei” as selective probes of certain aspects of weak binding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4294967295"/>
          </p:nvPr>
        </p:nvSpPr>
        <p:spPr>
          <a:xfrm>
            <a:off x="134910" y="5880100"/>
            <a:ext cx="8704436" cy="584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Nuclei can be selected to highlight a particular aspect of the nuclear many-body problem</a:t>
            </a:r>
          </a:p>
        </p:txBody>
      </p:sp>
      <p:pic>
        <p:nvPicPr>
          <p:cNvPr id="22" name="Picture 23" descr="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1168" y="1052988"/>
            <a:ext cx="2308547" cy="1627971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3" name="Text Box 29"/>
          <p:cNvSpPr txBox="1">
            <a:spLocks noChangeArrowheads="1"/>
          </p:cNvSpPr>
          <p:nvPr/>
        </p:nvSpPr>
        <p:spPr bwMode="auto">
          <a:xfrm>
            <a:off x="5926544" y="1088916"/>
            <a:ext cx="1077193" cy="581632"/>
          </a:xfrm>
          <a:prstGeom prst="rect">
            <a:avLst/>
          </a:prstGeom>
          <a:solidFill>
            <a:srgbClr val="420C0F"/>
          </a:solidFill>
          <a:ln w="9525">
            <a:noFill/>
            <a:miter lim="800000"/>
            <a:headEnd/>
            <a:tailEnd/>
          </a:ln>
        </p:spPr>
        <p:txBody>
          <a:bodyPr wrap="square" lIns="90163" tIns="45084" rIns="90163" bIns="45084">
            <a:spAutoFit/>
          </a:bodyPr>
          <a:lstStyle/>
          <a:p>
            <a:pPr defTabSz="450761"/>
            <a:r>
              <a:rPr lang="en-US" sz="3188" b="1" baseline="30000" dirty="0">
                <a:solidFill>
                  <a:prstClr val="white"/>
                </a:solidFill>
                <a:ea typeface="ヒラギノ角ゴ Pro W3" pitchFamily="-111" charset="-128"/>
                <a:cs typeface="+mn-cs"/>
              </a:rPr>
              <a:t>45</a:t>
            </a:r>
            <a:r>
              <a:rPr lang="en-US" sz="3188" b="1" dirty="0">
                <a:solidFill>
                  <a:prstClr val="white"/>
                </a:solidFill>
                <a:ea typeface="ヒラギノ角ゴ Pro W3" pitchFamily="-111" charset="-128"/>
                <a:cs typeface="+mn-cs"/>
              </a:rPr>
              <a:t>Fe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72824" y="2778495"/>
            <a:ext cx="3131612" cy="264173"/>
          </a:xfrm>
          <a:prstGeom prst="rect">
            <a:avLst/>
          </a:prstGeom>
          <a:noFill/>
        </p:spPr>
        <p:txBody>
          <a:bodyPr wrap="none" lIns="90163" tIns="45084" rIns="90163" bIns="45084" rtlCol="0">
            <a:spAutoFit/>
          </a:bodyPr>
          <a:lstStyle/>
          <a:p>
            <a:pPr defTabSz="450761"/>
            <a:r>
              <a:rPr lang="en-US" sz="1125" dirty="0">
                <a:solidFill>
                  <a:schemeClr val="bg1">
                    <a:lumMod val="50000"/>
                  </a:schemeClr>
                </a:solidFill>
                <a:ea typeface="ヒラギノ角ゴ Pro W3" pitchFamily="-111" charset="-128"/>
                <a:cs typeface="+mn-cs"/>
              </a:rPr>
              <a:t>From K. </a:t>
            </a:r>
            <a:r>
              <a:rPr lang="en-US" sz="1125" dirty="0" err="1">
                <a:solidFill>
                  <a:schemeClr val="bg1">
                    <a:lumMod val="50000"/>
                  </a:schemeClr>
                </a:solidFill>
                <a:ea typeface="ヒラギノ角ゴ Pro W3" pitchFamily="-111" charset="-128"/>
                <a:cs typeface="+mn-cs"/>
              </a:rPr>
              <a:t>Miernik</a:t>
            </a:r>
            <a:r>
              <a:rPr lang="en-US" sz="1125" dirty="0">
                <a:solidFill>
                  <a:schemeClr val="bg1">
                    <a:lumMod val="50000"/>
                  </a:schemeClr>
                </a:solidFill>
                <a:ea typeface="ヒラギノ角ゴ Pro W3" pitchFamily="-111" charset="-128"/>
                <a:cs typeface="+mn-cs"/>
              </a:rPr>
              <a:t> et al., PRL 99, 192501 (2007)</a:t>
            </a:r>
          </a:p>
        </p:txBody>
      </p:sp>
      <p:pic>
        <p:nvPicPr>
          <p:cNvPr id="25" name="Picture 24" descr="skin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429" y="4049402"/>
            <a:ext cx="1669434" cy="168252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034589" y="4592614"/>
            <a:ext cx="2029796" cy="639147"/>
          </a:xfrm>
          <a:prstGeom prst="rect">
            <a:avLst/>
          </a:prstGeom>
          <a:noFill/>
        </p:spPr>
        <p:txBody>
          <a:bodyPr wrap="square" lIns="90163" tIns="45084" rIns="90163" bIns="45084" rtlCol="0">
            <a:spAutoFit/>
          </a:bodyPr>
          <a:lstStyle/>
          <a:p>
            <a:pPr defTabSz="450761"/>
            <a:r>
              <a:rPr lang="en-US" sz="1781" dirty="0">
                <a:solidFill>
                  <a:prstClr val="black"/>
                </a:solidFill>
                <a:ea typeface="ヒラギノ角ゴ Pro W3" pitchFamily="-111" charset="-128"/>
                <a:cs typeface="+mn-cs"/>
              </a:rPr>
              <a:t>Nuclei with large neutron skins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47461" y="6303782"/>
            <a:ext cx="252181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PAC1 proposal accepted to study possible proton and neutron halos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35878" y="3042668"/>
            <a:ext cx="192850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PAC1 and PAC2 proposal accepted to study correlations in 2p decay</a:t>
            </a:r>
          </a:p>
        </p:txBody>
      </p:sp>
    </p:spTree>
    <p:extLst>
      <p:ext uri="{BB962C8B-B14F-4D97-AF65-F5344CB8AC3E}">
        <p14:creationId xmlns:p14="http://schemas.microsoft.com/office/powerpoint/2010/main" val="1919883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35AD4620-7552-4207-8973-898801ED21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986" y="21854"/>
            <a:ext cx="8991600" cy="911940"/>
          </a:xfrm>
        </p:spPr>
        <p:txBody>
          <a:bodyPr/>
          <a:lstStyle/>
          <a:p>
            <a:r>
              <a:rPr lang="en-US" dirty="0"/>
              <a:t>Rare isotopes are important to understand astrophysical scenarios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6271" y="1228207"/>
            <a:ext cx="7557338" cy="5042771"/>
          </a:xfrm>
          <a:prstGeom prst="rect">
            <a:avLst/>
          </a:prstGeom>
        </p:spPr>
      </p:pic>
      <p:sp>
        <p:nvSpPr>
          <p:cNvPr id="5" name="AutoShape 2" descr="Image result for Art Champagne un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986" y="1090750"/>
            <a:ext cx="249476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Several nuclear astrophysics PAC1 and PAC2 proposal accepted</a:t>
            </a:r>
          </a:p>
        </p:txBody>
      </p:sp>
    </p:spTree>
    <p:extLst>
      <p:ext uri="{BB962C8B-B14F-4D97-AF65-F5344CB8AC3E}">
        <p14:creationId xmlns:p14="http://schemas.microsoft.com/office/powerpoint/2010/main" val="1163242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8214" y="1064411"/>
            <a:ext cx="4011256" cy="429601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Big Bang nucleosynthesis</a:t>
            </a:r>
          </a:p>
          <a:p>
            <a:pPr>
              <a:spcBef>
                <a:spcPts val="300"/>
              </a:spcBef>
            </a:pPr>
            <a:r>
              <a:rPr lang="en-US" dirty="0"/>
              <a:t>pp-chain</a:t>
            </a:r>
          </a:p>
          <a:p>
            <a:pPr>
              <a:spcBef>
                <a:spcPts val="300"/>
              </a:spcBef>
            </a:pPr>
            <a:r>
              <a:rPr lang="en-US" dirty="0"/>
              <a:t>CNO cycle</a:t>
            </a:r>
          </a:p>
          <a:p>
            <a:pPr>
              <a:spcBef>
                <a:spcPts val="300"/>
              </a:spcBef>
            </a:pPr>
            <a:r>
              <a:rPr lang="en-US" dirty="0"/>
              <a:t>triple </a:t>
            </a:r>
            <a:r>
              <a:rPr lang="el-GR" dirty="0"/>
              <a:t>α</a:t>
            </a:r>
            <a:endParaRPr lang="en-US" dirty="0"/>
          </a:p>
          <a:p>
            <a:pPr>
              <a:spcBef>
                <a:spcPts val="300"/>
              </a:spcBef>
            </a:pPr>
            <a:r>
              <a:rPr lang="en-US" dirty="0"/>
              <a:t>Helium, C, O, Ne, Si burning</a:t>
            </a:r>
          </a:p>
          <a:p>
            <a:pPr>
              <a:spcBef>
                <a:spcPts val="300"/>
              </a:spcBef>
            </a:pPr>
            <a:r>
              <a:rPr lang="en-US" dirty="0" err="1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</a:rPr>
              <a:t>-process</a:t>
            </a:r>
          </a:p>
          <a:p>
            <a:pPr>
              <a:spcBef>
                <a:spcPts val="300"/>
              </a:spcBef>
            </a:pPr>
            <a:r>
              <a:rPr lang="en-US" dirty="0" err="1">
                <a:solidFill>
                  <a:schemeClr val="tx1"/>
                </a:solidFill>
              </a:rPr>
              <a:t>r</a:t>
            </a:r>
            <a:r>
              <a:rPr lang="en-US" dirty="0">
                <a:solidFill>
                  <a:schemeClr val="tx1"/>
                </a:solidFill>
              </a:rPr>
              <a:t>-process</a:t>
            </a:r>
          </a:p>
          <a:p>
            <a:pPr>
              <a:spcBef>
                <a:spcPts val="300"/>
              </a:spcBef>
            </a:pPr>
            <a:r>
              <a:rPr lang="en-US" dirty="0" err="1">
                <a:solidFill>
                  <a:schemeClr val="tx1"/>
                </a:solidFill>
              </a:rPr>
              <a:t>rp</a:t>
            </a:r>
            <a:r>
              <a:rPr lang="en-US" dirty="0">
                <a:solidFill>
                  <a:schemeClr val="tx1"/>
                </a:solidFill>
              </a:rPr>
              <a:t>-process</a:t>
            </a:r>
          </a:p>
          <a:p>
            <a:pPr>
              <a:spcBef>
                <a:spcPts val="300"/>
              </a:spcBef>
            </a:pPr>
            <a:r>
              <a:rPr lang="en-US" dirty="0">
                <a:solidFill>
                  <a:schemeClr val="tx1"/>
                </a:solidFill>
                <a:sym typeface="Symbol" panose="05050102010706020507" pitchFamily="18" charset="2"/>
              </a:rPr>
              <a:t></a:t>
            </a:r>
            <a:r>
              <a:rPr lang="en-US" dirty="0">
                <a:solidFill>
                  <a:schemeClr val="tx1"/>
                </a:solidFill>
              </a:rPr>
              <a:t>p - process</a:t>
            </a:r>
          </a:p>
          <a:p>
            <a:pPr>
              <a:spcBef>
                <a:spcPts val="300"/>
              </a:spcBef>
            </a:pPr>
            <a:r>
              <a:rPr lang="en-US" dirty="0">
                <a:solidFill>
                  <a:schemeClr val="tx1"/>
                </a:solidFill>
              </a:rPr>
              <a:t>p - process</a:t>
            </a:r>
          </a:p>
          <a:p>
            <a:pPr>
              <a:spcBef>
                <a:spcPts val="300"/>
              </a:spcBef>
            </a:pPr>
            <a:r>
              <a:rPr lang="en-US" dirty="0" err="1">
                <a:solidFill>
                  <a:schemeClr val="tx1"/>
                </a:solidFill>
              </a:rPr>
              <a:t>α</a:t>
            </a:r>
            <a:r>
              <a:rPr lang="en-US" dirty="0">
                <a:solidFill>
                  <a:schemeClr val="tx1"/>
                </a:solidFill>
              </a:rPr>
              <a:t> - process</a:t>
            </a:r>
          </a:p>
          <a:p>
            <a:pPr>
              <a:spcBef>
                <a:spcPts val="300"/>
              </a:spcBef>
            </a:pPr>
            <a:r>
              <a:rPr lang="en-US" dirty="0">
                <a:solidFill>
                  <a:schemeClr val="tx1"/>
                </a:solidFill>
              </a:rPr>
              <a:t>fission recycling</a:t>
            </a:r>
          </a:p>
          <a:p>
            <a:pPr>
              <a:spcBef>
                <a:spcPts val="300"/>
              </a:spcBef>
            </a:pPr>
            <a:r>
              <a:rPr lang="en-US" dirty="0">
                <a:solidFill>
                  <a:schemeClr val="tx1"/>
                </a:solidFill>
              </a:rPr>
              <a:t>Electron capture</a:t>
            </a:r>
          </a:p>
          <a:p>
            <a:pPr>
              <a:spcBef>
                <a:spcPts val="300"/>
              </a:spcBef>
            </a:pPr>
            <a:r>
              <a:rPr lang="en-US" dirty="0"/>
              <a:t>pyconuclear fusion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72675"/>
            <a:ext cx="8991600" cy="911940"/>
          </a:xfrm>
        </p:spPr>
        <p:txBody>
          <a:bodyPr/>
          <a:lstStyle/>
          <a:p>
            <a:r>
              <a:rPr lang="en-US" dirty="0"/>
              <a:t>Nuclear data is needed to understand the many nucleosynthesis processes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77018" y="3288616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53218" y="3364816"/>
            <a:ext cx="509525" cy="461665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latin typeface="+mn-lt"/>
              </a:rPr>
              <a:t>A</a:t>
            </a:r>
            <a:r>
              <a:rPr lang="en-US" sz="2400" dirty="0">
                <a:latin typeface="+mn-lt"/>
              </a:rPr>
              <a:t>Z</a:t>
            </a:r>
          </a:p>
        </p:txBody>
      </p:sp>
      <p:sp>
        <p:nvSpPr>
          <p:cNvPr id="8" name="Rectangle 7"/>
          <p:cNvSpPr/>
          <p:nvPr/>
        </p:nvSpPr>
        <p:spPr>
          <a:xfrm>
            <a:off x="6739018" y="2526616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71913" y="2526616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15018" y="2526616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20123" y="3288616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39018" y="3288616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15018" y="4050616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77018" y="4050616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39018" y="4050616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501018" y="1764616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562743" y="2983816"/>
            <a:ext cx="404875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4" idx="0"/>
          </p:cNvCxnSpPr>
          <p:nvPr/>
        </p:nvCxnSpPr>
        <p:spPr>
          <a:xfrm rot="5400000" flipH="1" flipV="1">
            <a:off x="6091318" y="3060016"/>
            <a:ext cx="45720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V="1">
            <a:off x="5672218" y="2983816"/>
            <a:ext cx="3810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4" idx="1"/>
          </p:cNvCxnSpPr>
          <p:nvPr/>
        </p:nvCxnSpPr>
        <p:spPr>
          <a:xfrm rot="10800000">
            <a:off x="5519818" y="363151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657713" y="3631515"/>
            <a:ext cx="433325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 flipV="1">
            <a:off x="5672218" y="3898217"/>
            <a:ext cx="404875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6200000" flipH="1" flipV="1">
            <a:off x="6091318" y="4203016"/>
            <a:ext cx="45720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V="1">
            <a:off x="6586618" y="3898217"/>
            <a:ext cx="3810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 flipH="1" flipV="1">
            <a:off x="6434218" y="2145616"/>
            <a:ext cx="12192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849615" y="1917016"/>
            <a:ext cx="65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</a:t>
            </a:r>
            <a:r>
              <a:rPr lang="en-US" dirty="0" err="1">
                <a:latin typeface="+mn-lt"/>
              </a:rPr>
              <a:t>α,γ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74710" y="4246951"/>
            <a:ext cx="105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β</a:t>
            </a:r>
            <a:r>
              <a:rPr lang="en-US" baseline="30000" dirty="0">
                <a:latin typeface="+mn-lt"/>
              </a:rPr>
              <a:t>+ </a:t>
            </a:r>
            <a:r>
              <a:rPr lang="en-US" dirty="0">
                <a:latin typeface="+mn-lt"/>
              </a:rPr>
              <a:t>, (</a:t>
            </a:r>
            <a:r>
              <a:rPr lang="en-US" dirty="0" err="1">
                <a:latin typeface="+mn-lt"/>
              </a:rPr>
              <a:t>n,p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34018" y="2646750"/>
            <a:ext cx="36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β</a:t>
            </a:r>
            <a:r>
              <a:rPr lang="en-US" baseline="30000" dirty="0">
                <a:latin typeface="+mn-lt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971913" y="2157284"/>
            <a:ext cx="65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</a:t>
            </a:r>
            <a:r>
              <a:rPr lang="en-US" dirty="0" err="1">
                <a:latin typeface="+mn-lt"/>
              </a:rPr>
              <a:t>p,γ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501018" y="2526616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8224918" y="2646750"/>
            <a:ext cx="66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</a:t>
            </a:r>
            <a:r>
              <a:rPr lang="en-US" dirty="0" err="1">
                <a:latin typeface="+mn-lt"/>
              </a:rPr>
              <a:t>α,p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376818" y="3446849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(n,2n)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474710" y="345714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</a:t>
            </a:r>
            <a:r>
              <a:rPr lang="en-US" dirty="0" err="1">
                <a:latin typeface="+mn-lt"/>
              </a:rPr>
              <a:t>n,</a:t>
            </a:r>
            <a:r>
              <a:rPr lang="en-US" dirty="0" err="1">
                <a:solidFill>
                  <a:srgbClr val="4F6128"/>
                </a:solidFill>
                <a:latin typeface="Arial"/>
              </a:rPr>
              <a:t>γ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11415" y="474808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</a:t>
            </a:r>
            <a:r>
              <a:rPr lang="en-US" dirty="0" err="1">
                <a:latin typeface="+mn-lt"/>
              </a:rPr>
              <a:t>γ,p</a:t>
            </a:r>
            <a:r>
              <a:rPr lang="en-US" dirty="0">
                <a:latin typeface="+mn-lt"/>
              </a:rPr>
              <a:t>)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rot="16200000" flipH="1" flipV="1">
            <a:off x="7577219" y="2450416"/>
            <a:ext cx="45720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139572" y="1166684"/>
            <a:ext cx="248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+mn-lt"/>
              </a:rPr>
              <a:t>Sample reaction paths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2881" y="5815584"/>
            <a:ext cx="344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 - data on rare isotopes needed to model process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76818" y="5375861"/>
            <a:ext cx="4397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Needed:</a:t>
            </a:r>
            <a:r>
              <a:rPr lang="en-US" dirty="0"/>
              <a:t> masses, T</a:t>
            </a:r>
            <a:r>
              <a:rPr lang="en-US" baseline="-25000" dirty="0"/>
              <a:t>1/2</a:t>
            </a:r>
            <a:r>
              <a:rPr lang="en-US" dirty="0"/>
              <a:t>, </a:t>
            </a:r>
            <a:r>
              <a:rPr lang="el-GR" dirty="0"/>
              <a:t>β</a:t>
            </a:r>
            <a:r>
              <a:rPr lang="en-US" dirty="0"/>
              <a:t>-delayed particle emission probabilities, location of capture resonances, reaction rates if possible, …</a:t>
            </a:r>
          </a:p>
        </p:txBody>
      </p:sp>
    </p:spTree>
    <p:extLst>
      <p:ext uri="{BB962C8B-B14F-4D97-AF65-F5344CB8AC3E}">
        <p14:creationId xmlns:p14="http://schemas.microsoft.com/office/powerpoint/2010/main" val="1110444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" y="126791"/>
            <a:ext cx="8991600" cy="803705"/>
          </a:xfrm>
        </p:spPr>
        <p:txBody>
          <a:bodyPr/>
          <a:lstStyle/>
          <a:p>
            <a:r>
              <a:rPr lang="en-US" sz="2800" dirty="0"/>
              <a:t>From nuclear reaction rates to neutron-star compactness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1" name="Content Placeholder 8"/>
          <p:cNvSpPr txBox="1">
            <a:spLocks/>
          </p:cNvSpPr>
          <p:nvPr/>
        </p:nvSpPr>
        <p:spPr bwMode="auto">
          <a:xfrm>
            <a:off x="76199" y="1050525"/>
            <a:ext cx="4635741" cy="523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452" indent="-177452" algn="l" defTabSz="791146" rtl="0" eaLnBrk="0" fontAlgn="base" hangingPunct="0">
              <a:lnSpc>
                <a:spcPct val="90000"/>
              </a:lnSpc>
              <a:spcBef>
                <a:spcPts val="119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156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57858" indent="-149352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1969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82627" indent="-158228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781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17200" indent="-131621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594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987818" indent="-177452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6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189651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39772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089886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40019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kern="0" dirty="0"/>
              <a:t>Type I X-ray bursts are some of the most frequent explosions in the Universe</a:t>
            </a:r>
          </a:p>
          <a:p>
            <a:pPr lvl="1">
              <a:spcBef>
                <a:spcPts val="600"/>
              </a:spcBef>
            </a:pPr>
            <a:r>
              <a:rPr lang="en-US" sz="2200" kern="0" dirty="0"/>
              <a:t>Thermonuclear flashes ignited on the surface of accreting neutron stars</a:t>
            </a:r>
          </a:p>
          <a:p>
            <a:pPr lvl="1">
              <a:spcBef>
                <a:spcPts val="600"/>
              </a:spcBef>
            </a:pPr>
            <a:r>
              <a:rPr lang="en-US" sz="2213" kern="0" dirty="0">
                <a:sym typeface="Symbol" panose="05050102010706020507" pitchFamily="18" charset="2"/>
              </a:rPr>
              <a:t>Powered by the </a:t>
            </a:r>
            <a:r>
              <a:rPr lang="en-US" sz="2213" i="1" kern="0" dirty="0" err="1">
                <a:sym typeface="Symbol" panose="05050102010706020507" pitchFamily="18" charset="2"/>
              </a:rPr>
              <a:t>rp</a:t>
            </a:r>
            <a:r>
              <a:rPr lang="en-US" sz="2213" kern="0" dirty="0">
                <a:sym typeface="Symbol" panose="05050102010706020507" pitchFamily="18" charset="2"/>
              </a:rPr>
              <a:t> process proceeding near the proton dripline</a:t>
            </a:r>
          </a:p>
          <a:p>
            <a:pPr lvl="1">
              <a:spcBef>
                <a:spcPts val="600"/>
              </a:spcBef>
            </a:pPr>
            <a:r>
              <a:rPr lang="en-US" sz="2213" kern="0" dirty="0">
                <a:sym typeface="Symbol" panose="05050102010706020507" pitchFamily="18" charset="2"/>
              </a:rPr>
              <a:t>Their light curves are observables and depend on the underlying </a:t>
            </a:r>
            <a:r>
              <a:rPr lang="en-US" sz="2213" i="1" kern="0" dirty="0" err="1">
                <a:sym typeface="Symbol" panose="05050102010706020507" pitchFamily="18" charset="2"/>
              </a:rPr>
              <a:t>rp</a:t>
            </a:r>
            <a:r>
              <a:rPr lang="en-US" sz="2213" kern="0" dirty="0">
                <a:sym typeface="Symbol" panose="05050102010706020507" pitchFamily="18" charset="2"/>
              </a:rPr>
              <a:t> process reaction rates</a:t>
            </a:r>
          </a:p>
          <a:p>
            <a:pPr lvl="1">
              <a:spcBef>
                <a:spcPts val="600"/>
              </a:spcBef>
            </a:pPr>
            <a:r>
              <a:rPr lang="en-US" sz="2213" kern="0" dirty="0">
                <a:sym typeface="Symbol" panose="05050102010706020507" pitchFamily="18" charset="2"/>
              </a:rPr>
              <a:t>They can also be used to infer information on the neutron star such as its mass-radius relationship</a:t>
            </a:r>
          </a:p>
          <a:p>
            <a:pPr lvl="1">
              <a:spcBef>
                <a:spcPts val="600"/>
              </a:spcBef>
            </a:pPr>
            <a:endParaRPr lang="en-US" sz="2213" kern="0" dirty="0">
              <a:sym typeface="Symbol" panose="05050102010706020507" pitchFamily="18" charset="2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790" y="3203626"/>
            <a:ext cx="4081346" cy="3089149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836" y="1116292"/>
            <a:ext cx="3879839" cy="1658051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61446"/>
          <a:stretch/>
        </p:blipFill>
        <p:spPr>
          <a:xfrm>
            <a:off x="4742716" y="1306882"/>
            <a:ext cx="229557" cy="1302382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7397" b="40088"/>
          <a:stretch/>
        </p:blipFill>
        <p:spPr>
          <a:xfrm>
            <a:off x="4932416" y="1116292"/>
            <a:ext cx="292645" cy="1683563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863" y="2796622"/>
            <a:ext cx="2924233" cy="2280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0152" y="6237477"/>
            <a:ext cx="43281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C. Wolf, C. Langer, F. Montes et al., PRL 122, 232701 (2019)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55836" y="6237268"/>
            <a:ext cx="2697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Z.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Meisel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al., Ap. J. 872, 84 (2019)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37186" y="1429225"/>
            <a:ext cx="255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D.K.  Galloway et al., Ap. J. Suppl. Ser. 179, 360 (2008)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922" y="1040793"/>
            <a:ext cx="1891989" cy="205253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24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" y="126791"/>
            <a:ext cx="8991600" cy="803705"/>
          </a:xfrm>
        </p:spPr>
        <p:txBody>
          <a:bodyPr/>
          <a:lstStyle/>
          <a:p>
            <a:r>
              <a:rPr lang="en-US" sz="2800" dirty="0"/>
              <a:t>From nuclear reaction rates to neutron star compactness: </a:t>
            </a:r>
            <a:r>
              <a:rPr lang="en-US" sz="2800" baseline="30000" dirty="0"/>
              <a:t>24</a:t>
            </a:r>
            <a:r>
              <a:rPr lang="en-US" sz="2800" dirty="0"/>
              <a:t>Si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1" name="Content Placeholder 8"/>
          <p:cNvSpPr txBox="1">
            <a:spLocks/>
          </p:cNvSpPr>
          <p:nvPr/>
        </p:nvSpPr>
        <p:spPr bwMode="auto">
          <a:xfrm>
            <a:off x="76200" y="1039789"/>
            <a:ext cx="4395440" cy="209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452" indent="-177452" algn="l" defTabSz="791146" rtl="0" eaLnBrk="0" fontAlgn="base" hangingPunct="0">
              <a:lnSpc>
                <a:spcPct val="90000"/>
              </a:lnSpc>
              <a:spcBef>
                <a:spcPts val="119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156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57858" indent="-149352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1969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82627" indent="-158228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781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17200" indent="-131621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594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987818" indent="-177452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6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189651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39772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089886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40019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200" kern="0" baseline="30000" dirty="0"/>
              <a:t>23</a:t>
            </a:r>
            <a:r>
              <a:rPr lang="en-US" sz="2200" kern="0" dirty="0"/>
              <a:t>Al(</a:t>
            </a:r>
            <a:r>
              <a:rPr lang="en-US" sz="2200" kern="0" dirty="0" err="1"/>
              <a:t>d,</a:t>
            </a:r>
            <a:r>
              <a:rPr lang="en-US" sz="2200" kern="0" dirty="0" err="1">
                <a:sym typeface="Symbol" panose="05050102010706020507" pitchFamily="18" charset="2"/>
              </a:rPr>
              <a:t>n</a:t>
            </a:r>
            <a:r>
              <a:rPr lang="en-US" sz="2200" kern="0" dirty="0">
                <a:sym typeface="Symbol" panose="05050102010706020507" pitchFamily="18" charset="2"/>
              </a:rPr>
              <a:t>)</a:t>
            </a:r>
            <a:r>
              <a:rPr lang="en-US" sz="2200" kern="0" baseline="30000" dirty="0">
                <a:sym typeface="Symbol" panose="05050102010706020507" pitchFamily="18" charset="2"/>
              </a:rPr>
              <a:t>24</a:t>
            </a:r>
            <a:r>
              <a:rPr lang="en-US" sz="2200" kern="0" dirty="0">
                <a:sym typeface="Symbol" panose="05050102010706020507" pitchFamily="18" charset="2"/>
              </a:rPr>
              <a:t>Si transfer reaction at 48 MeV/u on CD</a:t>
            </a:r>
            <a:r>
              <a:rPr lang="en-US" sz="2200" kern="0" baseline="-25000" dirty="0">
                <a:sym typeface="Symbol" panose="05050102010706020507" pitchFamily="18" charset="2"/>
              </a:rPr>
              <a:t>2</a:t>
            </a:r>
            <a:r>
              <a:rPr lang="en-US" sz="2200" kern="0" dirty="0">
                <a:sym typeface="Symbol" panose="05050102010706020507" pitchFamily="18" charset="2"/>
              </a:rPr>
              <a:t> target</a:t>
            </a:r>
          </a:p>
          <a:p>
            <a:pPr lvl="1">
              <a:spcBef>
                <a:spcPts val="600"/>
              </a:spcBef>
            </a:pPr>
            <a:r>
              <a:rPr lang="en-US" sz="1800" kern="0" baseline="30000" dirty="0">
                <a:sym typeface="Symbol" panose="05050102010706020507" pitchFamily="18" charset="2"/>
              </a:rPr>
              <a:t>24</a:t>
            </a:r>
            <a:r>
              <a:rPr lang="en-US" sz="1800" kern="0" dirty="0">
                <a:sym typeface="Symbol" panose="05050102010706020507" pitchFamily="18" charset="2"/>
              </a:rPr>
              <a:t>Si </a:t>
            </a:r>
            <a:r>
              <a:rPr lang="en-US" sz="1800" kern="0" dirty="0" err="1">
                <a:sym typeface="Symbol" panose="05050102010706020507" pitchFamily="18" charset="2"/>
              </a:rPr>
              <a:t>ID’ed</a:t>
            </a:r>
            <a:r>
              <a:rPr lang="en-US" sz="1800" kern="0" dirty="0">
                <a:sym typeface="Symbol" panose="05050102010706020507" pitchFamily="18" charset="2"/>
              </a:rPr>
              <a:t> in S800 </a:t>
            </a:r>
          </a:p>
          <a:p>
            <a:pPr lvl="1">
              <a:spcBef>
                <a:spcPts val="600"/>
              </a:spcBef>
            </a:pPr>
            <a:r>
              <a:rPr lang="en-US" sz="1800" kern="0" dirty="0">
                <a:sym typeface="Symbol" panose="05050102010706020507" pitchFamily="18" charset="2"/>
              </a:rPr>
              <a:t>-rays in GRETINA</a:t>
            </a:r>
          </a:p>
          <a:p>
            <a:pPr lvl="1">
              <a:spcBef>
                <a:spcPts val="600"/>
              </a:spcBef>
            </a:pPr>
            <a:r>
              <a:rPr lang="en-US" sz="1800" kern="0" dirty="0">
                <a:sym typeface="Symbol" panose="05050102010706020507" pitchFamily="18" charset="2"/>
              </a:rPr>
              <a:t>Neutrons in LENDA</a:t>
            </a:r>
            <a:endParaRPr lang="en-US" sz="2400" kern="0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1" y="2665141"/>
            <a:ext cx="4126463" cy="403296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98" y="1039788"/>
            <a:ext cx="4605202" cy="2930045"/>
          </a:xfrm>
          <a:prstGeom prst="rect">
            <a:avLst/>
          </a:prstGeom>
        </p:spPr>
      </p:pic>
      <p:sp>
        <p:nvSpPr>
          <p:cNvPr id="12" name="Content Placeholder 8"/>
          <p:cNvSpPr txBox="1">
            <a:spLocks/>
          </p:cNvSpPr>
          <p:nvPr/>
        </p:nvSpPr>
        <p:spPr bwMode="auto">
          <a:xfrm>
            <a:off x="4260658" y="4175606"/>
            <a:ext cx="4828478" cy="209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452" indent="-177452" algn="l" defTabSz="791146" rtl="0" eaLnBrk="0" fontAlgn="base" hangingPunct="0">
              <a:lnSpc>
                <a:spcPct val="90000"/>
              </a:lnSpc>
              <a:spcBef>
                <a:spcPts val="119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156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57858" indent="-149352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1969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82627" indent="-158228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781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17200" indent="-131621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594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987818" indent="-177452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6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189651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39772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089886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40019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200" kern="0" dirty="0">
                <a:sym typeface="Symbol" panose="05050102010706020507" pitchFamily="18" charset="2"/>
              </a:rPr>
              <a:t>A doublet of transitions was observed in coincidence with 2</a:t>
            </a:r>
            <a:r>
              <a:rPr lang="en-US" sz="2200" kern="0" baseline="30000" dirty="0">
                <a:sym typeface="Symbol" panose="05050102010706020507" pitchFamily="18" charset="2"/>
              </a:rPr>
              <a:t>+</a:t>
            </a:r>
            <a:r>
              <a:rPr lang="en-US" sz="2200" kern="0" baseline="-25000" dirty="0">
                <a:sym typeface="Symbol" panose="05050102010706020507" pitchFamily="18" charset="2"/>
              </a:rPr>
              <a:t>1</a:t>
            </a:r>
            <a:r>
              <a:rPr lang="en-US" sz="2200" kern="0" dirty="0">
                <a:sym typeface="Symbol" panose="05050102010706020507" pitchFamily="18" charset="2"/>
              </a:rPr>
              <a:t> </a:t>
            </a:r>
            <a:r>
              <a:rPr lang="en-US" sz="2200" kern="0" dirty="0">
                <a:sym typeface="Wingdings" panose="05000000000000000000" pitchFamily="2" charset="2"/>
              </a:rPr>
              <a:t> 0</a:t>
            </a:r>
            <a:r>
              <a:rPr lang="en-US" sz="2200" kern="0" baseline="30000" dirty="0">
                <a:sym typeface="Wingdings" panose="05000000000000000000" pitchFamily="2" charset="2"/>
              </a:rPr>
              <a:t>+</a:t>
            </a:r>
            <a:r>
              <a:rPr lang="en-US" sz="2200" kern="0" baseline="-25000" dirty="0">
                <a:sym typeface="Wingdings" panose="05000000000000000000" pitchFamily="2" charset="2"/>
              </a:rPr>
              <a:t>1</a:t>
            </a:r>
          </a:p>
          <a:p>
            <a:pPr>
              <a:spcBef>
                <a:spcPts val="600"/>
              </a:spcBef>
            </a:pPr>
            <a:r>
              <a:rPr lang="en-US" sz="2200" kern="0" dirty="0">
                <a:sym typeface="Wingdings" panose="05000000000000000000" pitchFamily="2" charset="2"/>
              </a:rPr>
              <a:t>From the comparison to the mirror, the lower resulting state is propose 2</a:t>
            </a:r>
            <a:r>
              <a:rPr lang="en-US" sz="2200" kern="0" baseline="30000" dirty="0">
                <a:sym typeface="Wingdings" panose="05000000000000000000" pitchFamily="2" charset="2"/>
              </a:rPr>
              <a:t>+</a:t>
            </a:r>
            <a:r>
              <a:rPr lang="en-US" sz="2200" kern="0" baseline="-25000" dirty="0">
                <a:sym typeface="Wingdings" panose="05000000000000000000" pitchFamily="2" charset="2"/>
              </a:rPr>
              <a:t>2</a:t>
            </a:r>
            <a:r>
              <a:rPr lang="en-US" sz="2200" kern="0" dirty="0">
                <a:sym typeface="Wingdings" panose="05000000000000000000" pitchFamily="2" charset="2"/>
              </a:rPr>
              <a:t> and the higher could be either 4</a:t>
            </a:r>
            <a:r>
              <a:rPr lang="en-US" sz="2200" kern="0" baseline="30000" dirty="0">
                <a:sym typeface="Wingdings" panose="05000000000000000000" pitchFamily="2" charset="2"/>
              </a:rPr>
              <a:t>+</a:t>
            </a:r>
            <a:r>
              <a:rPr lang="en-US" sz="2200" kern="0" dirty="0">
                <a:sym typeface="Wingdings" panose="05000000000000000000" pitchFamily="2" charset="2"/>
              </a:rPr>
              <a:t> or 0</a:t>
            </a:r>
            <a:r>
              <a:rPr lang="en-US" sz="2200" kern="0" baseline="30000" dirty="0">
                <a:sym typeface="Wingdings" panose="05000000000000000000" pitchFamily="2" charset="2"/>
              </a:rPr>
              <a:t>+ </a:t>
            </a:r>
            <a:r>
              <a:rPr lang="en-US" sz="2200" kern="0" dirty="0">
                <a:sym typeface="Wingdings" panose="05000000000000000000" pitchFamily="2" charset="2"/>
              </a:rPr>
              <a:t>(4</a:t>
            </a:r>
            <a:r>
              <a:rPr lang="en-US" sz="2200" kern="0" baseline="30000" dirty="0">
                <a:sym typeface="Wingdings" panose="05000000000000000000" pitchFamily="2" charset="2"/>
              </a:rPr>
              <a:t>+</a:t>
            </a:r>
            <a:r>
              <a:rPr lang="en-US" sz="2200" kern="0" dirty="0">
                <a:sym typeface="Wingdings" panose="05000000000000000000" pitchFamily="2" charset="2"/>
              </a:rPr>
              <a:t> more likely)</a:t>
            </a:r>
            <a:endParaRPr lang="en-US" sz="2200" kern="0" baseline="30000" dirty="0">
              <a:sym typeface="Wingdings" panose="05000000000000000000" pitchFamily="2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9254" y="6233698"/>
            <a:ext cx="43281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C. Wolf, C. Langer, F. Montes et al., PRL 122, 232701 (2019)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214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" y="126791"/>
            <a:ext cx="8991600" cy="803705"/>
          </a:xfrm>
        </p:spPr>
        <p:txBody>
          <a:bodyPr/>
          <a:lstStyle/>
          <a:p>
            <a:r>
              <a:rPr lang="en-US" sz="2800" dirty="0"/>
              <a:t>From nuclear reaction rates to neutron star compactness – Impact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1" name="Content Placeholder 8"/>
          <p:cNvSpPr txBox="1">
            <a:spLocks/>
          </p:cNvSpPr>
          <p:nvPr/>
        </p:nvSpPr>
        <p:spPr bwMode="auto">
          <a:xfrm>
            <a:off x="76199" y="1039789"/>
            <a:ext cx="2941321" cy="235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452" indent="-177452" algn="l" defTabSz="791146" rtl="0" eaLnBrk="0" fontAlgn="base" hangingPunct="0">
              <a:lnSpc>
                <a:spcPct val="90000"/>
              </a:lnSpc>
              <a:spcBef>
                <a:spcPts val="119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156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57858" indent="-149352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1969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82627" indent="-158228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781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17200" indent="-131621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594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987818" indent="-177452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6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189651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39772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089886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40019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200" kern="0" dirty="0"/>
              <a:t>Reaction-rate uncertainty significantly reduced</a:t>
            </a:r>
          </a:p>
          <a:p>
            <a:pPr>
              <a:spcBef>
                <a:spcPts val="600"/>
              </a:spcBef>
            </a:pPr>
            <a:r>
              <a:rPr lang="en-US" sz="2200" kern="0" dirty="0"/>
              <a:t>Scale-down factor of 30 excluded for adopted REACLIB rate</a:t>
            </a:r>
          </a:p>
        </p:txBody>
      </p:sp>
      <p:sp>
        <p:nvSpPr>
          <p:cNvPr id="12" name="Content Placeholder 8"/>
          <p:cNvSpPr txBox="1">
            <a:spLocks/>
          </p:cNvSpPr>
          <p:nvPr/>
        </p:nvSpPr>
        <p:spPr bwMode="auto">
          <a:xfrm>
            <a:off x="1601213" y="4822622"/>
            <a:ext cx="6018787" cy="124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452" indent="-177452" algn="l" defTabSz="791146" rtl="0" eaLnBrk="0" fontAlgn="base" hangingPunct="0">
              <a:lnSpc>
                <a:spcPct val="90000"/>
              </a:lnSpc>
              <a:spcBef>
                <a:spcPts val="119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156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57858" indent="-149352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1969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82627" indent="-158228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781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17200" indent="-131621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594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987818" indent="-177452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6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189651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39772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089886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40019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2200" kern="0" dirty="0">
                <a:sym typeface="Symbol" panose="05050102010706020507" pitchFamily="18" charset="2"/>
              </a:rPr>
              <a:t>Reduced uncertainty is a significant step forward for using the textbook X-ray burst source GS 1826-24 for neutron-star compactness constraints through light-curve modeling</a:t>
            </a:r>
            <a:endParaRPr lang="en-US" sz="2200" kern="0" baseline="-25000" dirty="0">
              <a:sym typeface="Wingdings" panose="05000000000000000000" pitchFamily="2" charset="2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380" y="1050403"/>
            <a:ext cx="6021659" cy="33635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67742" y="6199713"/>
            <a:ext cx="43281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C. Wolf, C. Langer, F. Montes et al., PRL 122, 232701 (2019)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6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48085"/>
            <a:ext cx="8991600" cy="961120"/>
          </a:xfrm>
        </p:spPr>
        <p:txBody>
          <a:bodyPr/>
          <a:lstStyle/>
          <a:p>
            <a:r>
              <a:rPr lang="en-US" dirty="0"/>
              <a:t>Who we are - FRIB Laboratory</a:t>
            </a:r>
            <a:br>
              <a:rPr lang="en-US" sz="3375" dirty="0"/>
            </a:br>
            <a:r>
              <a:rPr lang="en-US" sz="1875" b="0" dirty="0">
                <a:solidFill>
                  <a:prstClr val="black"/>
                </a:solidFill>
              </a:rPr>
              <a:t>~650 employees, incl. &gt;45 faculty, 123 graduate and ~112 undergraduate students</a:t>
            </a:r>
            <a:br>
              <a:rPr lang="en-US" sz="3000" b="0" dirty="0">
                <a:solidFill>
                  <a:prstClr val="black"/>
                </a:solidFill>
              </a:rPr>
            </a:br>
            <a:r>
              <a:rPr lang="en-US" sz="1688" b="0" dirty="0">
                <a:solidFill>
                  <a:prstClr val="black"/>
                </a:solidFill>
              </a:rPr>
              <a:t>as of Fall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6" name="Content Placeholder 17"/>
          <p:cNvSpPr txBox="1">
            <a:spLocks/>
          </p:cNvSpPr>
          <p:nvPr/>
        </p:nvSpPr>
        <p:spPr bwMode="auto">
          <a:xfrm>
            <a:off x="214313" y="1045244"/>
            <a:ext cx="8853487" cy="136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563"/>
              </a:spcBef>
            </a:pPr>
            <a:r>
              <a:rPr lang="en-US" sz="1875" kern="0" dirty="0"/>
              <a:t>For decades, NSCL was funded by the U.S. National Science Foundation to operate a user facility for rare isotope research and education in nuclear science, nuclear astrophysics, accelerator physics, and societal applications</a:t>
            </a:r>
          </a:p>
          <a:p>
            <a:pPr>
              <a:spcBef>
                <a:spcPts val="563"/>
              </a:spcBef>
            </a:pPr>
            <a:r>
              <a:rPr lang="en-US" sz="1875" kern="0" dirty="0"/>
              <a:t>FRIB Project is completed - is a national user facility for the U.S. Department of Energy Office of Science with </a:t>
            </a:r>
            <a:r>
              <a:rPr lang="en-US" sz="1875" b="1" kern="0" dirty="0"/>
              <a:t>first beam to an experiment in May 2022</a:t>
            </a:r>
          </a:p>
          <a:p>
            <a:pPr marL="0" indent="0">
              <a:spcBef>
                <a:spcPts val="563"/>
              </a:spcBef>
              <a:buNone/>
            </a:pPr>
            <a:endParaRPr lang="en-US" sz="1875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52404"/>
            <a:ext cx="4067921" cy="21056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487993"/>
            <a:ext cx="2585545" cy="33827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Groundbreaking 03/2014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26267"/>
            <a:ext cx="3437610" cy="23065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0" y="2487713"/>
            <a:ext cx="317055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Beneficial occupancy 03/2017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15" y="4918566"/>
            <a:ext cx="2136583" cy="1879984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9" y="4949505"/>
            <a:ext cx="3133221" cy="190849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5019802"/>
            <a:ext cx="1308538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Designated as DOE-SC User Facility  09/2020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31015" y="4377332"/>
            <a:ext cx="1523896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First rare isotopes produced and identified 12/2021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798" y="4655930"/>
            <a:ext cx="2137002" cy="1986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6936556" y="4038626"/>
            <a:ext cx="215833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First science results published 11/2022</a:t>
            </a:r>
          </a:p>
        </p:txBody>
      </p:sp>
    </p:spTree>
    <p:extLst>
      <p:ext uri="{BB962C8B-B14F-4D97-AF65-F5344CB8AC3E}">
        <p14:creationId xmlns:p14="http://schemas.microsoft.com/office/powerpoint/2010/main" val="3688650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t="7549" r="1041" b="12494"/>
          <a:stretch>
            <a:fillRect/>
          </a:stretch>
        </p:blipFill>
        <p:spPr bwMode="auto">
          <a:xfrm>
            <a:off x="381000" y="1066800"/>
            <a:ext cx="6635750" cy="4876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82600" y="191135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732368" y="1835150"/>
            <a:ext cx="796926" cy="4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300">
                <a:solidFill>
                  <a:srgbClr val="064308"/>
                </a:solidFill>
              </a:rPr>
              <a:t>10</a:t>
            </a:r>
            <a:r>
              <a:rPr lang="en-US" sz="2300" baseline="30000">
                <a:solidFill>
                  <a:srgbClr val="064308"/>
                </a:solidFill>
              </a:rPr>
              <a:t>8-9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482600" y="2216150"/>
            <a:ext cx="228600" cy="228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732368" y="2139950"/>
            <a:ext cx="796926" cy="4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300">
                <a:solidFill>
                  <a:srgbClr val="064308"/>
                </a:solidFill>
              </a:rPr>
              <a:t>10</a:t>
            </a:r>
            <a:r>
              <a:rPr lang="en-US" sz="2300" baseline="30000">
                <a:solidFill>
                  <a:srgbClr val="064308"/>
                </a:solidFill>
              </a:rPr>
              <a:t>7-8</a:t>
            </a: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82600" y="252095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732368" y="2444750"/>
            <a:ext cx="796926" cy="4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300">
                <a:solidFill>
                  <a:srgbClr val="064308"/>
                </a:solidFill>
              </a:rPr>
              <a:t>10</a:t>
            </a:r>
            <a:r>
              <a:rPr lang="en-US" sz="2300" baseline="30000">
                <a:solidFill>
                  <a:srgbClr val="064308"/>
                </a:solidFill>
              </a:rPr>
              <a:t>6-7</a:t>
            </a: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482600" y="2840038"/>
            <a:ext cx="228600" cy="228600"/>
          </a:xfrm>
          <a:prstGeom prst="rect">
            <a:avLst/>
          </a:prstGeom>
          <a:solidFill>
            <a:srgbClr val="B6FE0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732368" y="2763838"/>
            <a:ext cx="796926" cy="4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300">
                <a:solidFill>
                  <a:srgbClr val="064308"/>
                </a:solidFill>
              </a:rPr>
              <a:t>10</a:t>
            </a:r>
            <a:r>
              <a:rPr lang="en-US" sz="2300" baseline="30000">
                <a:solidFill>
                  <a:srgbClr val="064308"/>
                </a:solidFill>
              </a:rPr>
              <a:t>5-6</a:t>
            </a: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482600" y="3144838"/>
            <a:ext cx="228600" cy="228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732368" y="3068638"/>
            <a:ext cx="796926" cy="4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300">
                <a:solidFill>
                  <a:srgbClr val="064308"/>
                </a:solidFill>
              </a:rPr>
              <a:t>10</a:t>
            </a:r>
            <a:r>
              <a:rPr lang="en-US" sz="2300" baseline="30000">
                <a:solidFill>
                  <a:srgbClr val="064308"/>
                </a:solidFill>
              </a:rPr>
              <a:t>4-5</a:t>
            </a: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482600" y="3449638"/>
            <a:ext cx="228600" cy="22860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732368" y="3373438"/>
            <a:ext cx="796926" cy="4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300">
                <a:solidFill>
                  <a:srgbClr val="064308"/>
                </a:solidFill>
              </a:rPr>
              <a:t>10</a:t>
            </a:r>
            <a:r>
              <a:rPr lang="en-US" sz="2300" baseline="30000">
                <a:solidFill>
                  <a:srgbClr val="064308"/>
                </a:solidFill>
              </a:rPr>
              <a:t>2-4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482600" y="1620838"/>
            <a:ext cx="228600" cy="228600"/>
          </a:xfrm>
          <a:prstGeom prst="rect">
            <a:avLst/>
          </a:prstGeom>
          <a:solidFill>
            <a:srgbClr val="99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732367" y="1544638"/>
            <a:ext cx="906285" cy="4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300">
                <a:solidFill>
                  <a:srgbClr val="064308"/>
                </a:solidFill>
              </a:rPr>
              <a:t>10</a:t>
            </a:r>
            <a:r>
              <a:rPr lang="en-US" sz="2300" baseline="30000">
                <a:solidFill>
                  <a:srgbClr val="064308"/>
                </a:solidFill>
              </a:rPr>
              <a:t>9-10</a:t>
            </a:r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482600" y="1316038"/>
            <a:ext cx="2286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732367" y="1239838"/>
            <a:ext cx="846276" cy="4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300" dirty="0">
                <a:solidFill>
                  <a:srgbClr val="064308"/>
                </a:solidFill>
              </a:rPr>
              <a:t>10</a:t>
            </a:r>
            <a:r>
              <a:rPr lang="en-US" sz="2300" baseline="30000" dirty="0">
                <a:solidFill>
                  <a:srgbClr val="064308"/>
                </a:solidFill>
              </a:rPr>
              <a:t>&gt;10</a:t>
            </a:r>
          </a:p>
        </p:txBody>
      </p:sp>
      <p:sp>
        <p:nvSpPr>
          <p:cNvPr id="38932" name="Line 20"/>
          <p:cNvSpPr>
            <a:spLocks noChangeShapeType="1"/>
          </p:cNvSpPr>
          <p:nvPr/>
        </p:nvSpPr>
        <p:spPr bwMode="auto">
          <a:xfrm>
            <a:off x="2162175" y="3657600"/>
            <a:ext cx="1524000" cy="1143000"/>
          </a:xfrm>
          <a:prstGeom prst="line">
            <a:avLst/>
          </a:prstGeom>
          <a:noFill/>
          <a:ln w="57150">
            <a:solidFill>
              <a:srgbClr val="CC66FF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8933" name="Line 21"/>
          <p:cNvSpPr>
            <a:spLocks noChangeShapeType="1"/>
          </p:cNvSpPr>
          <p:nvPr/>
        </p:nvSpPr>
        <p:spPr bwMode="auto">
          <a:xfrm>
            <a:off x="4219575" y="2133600"/>
            <a:ext cx="1524000" cy="1143000"/>
          </a:xfrm>
          <a:prstGeom prst="line">
            <a:avLst/>
          </a:prstGeom>
          <a:noFill/>
          <a:ln w="57150">
            <a:solidFill>
              <a:srgbClr val="CC66FF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 flipV="1">
            <a:off x="3228975" y="4724400"/>
            <a:ext cx="304800" cy="381000"/>
          </a:xfrm>
          <a:prstGeom prst="line">
            <a:avLst/>
          </a:prstGeom>
          <a:noFill/>
          <a:ln w="38100">
            <a:solidFill>
              <a:srgbClr val="CC66FF"/>
            </a:solidFill>
            <a:round/>
            <a:headEnd/>
            <a:tailEnd type="triangle" w="med" len="med"/>
          </a:ln>
        </p:spPr>
        <p:txBody>
          <a:bodyPr lIns="91432" tIns="45716" rIns="91432" bIns="45716"/>
          <a:lstStyle/>
          <a:p>
            <a:endParaRPr lang="en-US" sz="1900" dirty="0"/>
          </a:p>
        </p:txBody>
      </p:sp>
      <p:sp>
        <p:nvSpPr>
          <p:cNvPr id="38935" name="Text Box 23"/>
          <p:cNvSpPr txBox="1">
            <a:spLocks noChangeArrowheads="1"/>
          </p:cNvSpPr>
          <p:nvPr/>
        </p:nvSpPr>
        <p:spPr bwMode="auto">
          <a:xfrm>
            <a:off x="2982376" y="5111753"/>
            <a:ext cx="4034374" cy="707878"/>
          </a:xfrm>
          <a:prstGeom prst="rect">
            <a:avLst/>
          </a:prstGeom>
          <a:solidFill>
            <a:srgbClr val="FFFF00">
              <a:alpha val="79000"/>
            </a:srgbClr>
          </a:solidFill>
          <a:ln w="19050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r>
              <a:rPr lang="en-US" sz="2000" dirty="0">
                <a:solidFill>
                  <a:srgbClr val="064308"/>
                </a:solidFill>
              </a:rPr>
              <a:t>All reaction rates up to ~</a:t>
            </a:r>
            <a:r>
              <a:rPr lang="en-US" sz="2000" dirty="0" err="1">
                <a:solidFill>
                  <a:srgbClr val="064308"/>
                </a:solidFill>
              </a:rPr>
              <a:t>Ti</a:t>
            </a:r>
            <a:r>
              <a:rPr lang="en-US" sz="2000" dirty="0">
                <a:solidFill>
                  <a:srgbClr val="064308"/>
                </a:solidFill>
              </a:rPr>
              <a:t> can be directly measured</a:t>
            </a:r>
          </a:p>
        </p:txBody>
      </p:sp>
      <p:sp>
        <p:nvSpPr>
          <p:cNvPr id="38936" name="Line 24"/>
          <p:cNvSpPr>
            <a:spLocks noChangeShapeType="1"/>
          </p:cNvSpPr>
          <p:nvPr/>
        </p:nvSpPr>
        <p:spPr bwMode="auto">
          <a:xfrm flipV="1">
            <a:off x="5286375" y="3200400"/>
            <a:ext cx="304800" cy="381000"/>
          </a:xfrm>
          <a:prstGeom prst="line">
            <a:avLst/>
          </a:prstGeom>
          <a:noFill/>
          <a:ln w="38100">
            <a:solidFill>
              <a:srgbClr val="CC66FF"/>
            </a:solidFill>
            <a:round/>
            <a:headEnd/>
            <a:tailEnd type="triangle" w="med" len="med"/>
          </a:ln>
        </p:spPr>
        <p:txBody>
          <a:bodyPr lIns="91432" tIns="45716" rIns="91432" bIns="45716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8937" name="Text Box 25"/>
          <p:cNvSpPr txBox="1">
            <a:spLocks noChangeArrowheads="1"/>
          </p:cNvSpPr>
          <p:nvPr/>
        </p:nvSpPr>
        <p:spPr bwMode="auto">
          <a:xfrm>
            <a:off x="4751924" y="3695697"/>
            <a:ext cx="4326158" cy="707878"/>
          </a:xfrm>
          <a:prstGeom prst="rect">
            <a:avLst/>
          </a:prstGeom>
          <a:solidFill>
            <a:srgbClr val="FFFF00">
              <a:alpha val="79000"/>
            </a:srgbClr>
          </a:solidFill>
          <a:ln w="19050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000" dirty="0">
                <a:solidFill>
                  <a:srgbClr val="064308"/>
                </a:solidFill>
              </a:rPr>
              <a:t>most reaction rates up to ~</a:t>
            </a:r>
            <a:r>
              <a:rPr lang="en-US" sz="2000" dirty="0" err="1">
                <a:solidFill>
                  <a:srgbClr val="064308"/>
                </a:solidFill>
              </a:rPr>
              <a:t>Sr</a:t>
            </a:r>
            <a:r>
              <a:rPr lang="en-US" sz="2000" dirty="0">
                <a:solidFill>
                  <a:srgbClr val="064308"/>
                </a:solidFill>
              </a:rPr>
              <a:t> can be</a:t>
            </a:r>
            <a:br>
              <a:rPr lang="en-US" sz="2000" dirty="0">
                <a:solidFill>
                  <a:srgbClr val="064308"/>
                </a:solidFill>
              </a:rPr>
            </a:br>
            <a:r>
              <a:rPr lang="en-US" sz="2000" dirty="0">
                <a:solidFill>
                  <a:srgbClr val="064308"/>
                </a:solidFill>
              </a:rPr>
              <a:t>directly measured</a:t>
            </a:r>
          </a:p>
        </p:txBody>
      </p:sp>
      <p:sp>
        <p:nvSpPr>
          <p:cNvPr id="38938" name="Text Box 26"/>
          <p:cNvSpPr txBox="1">
            <a:spLocks noChangeArrowheads="1"/>
          </p:cNvSpPr>
          <p:nvPr/>
        </p:nvSpPr>
        <p:spPr bwMode="auto">
          <a:xfrm>
            <a:off x="5736166" y="1991781"/>
            <a:ext cx="3344338" cy="1015655"/>
          </a:xfrm>
          <a:prstGeom prst="rect">
            <a:avLst/>
          </a:prstGeom>
          <a:solidFill>
            <a:srgbClr val="FFFF00">
              <a:alpha val="79000"/>
            </a:srgbClr>
          </a:solidFill>
          <a:ln w="19050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r>
              <a:rPr lang="en-US" sz="2000" dirty="0">
                <a:solidFill>
                  <a:srgbClr val="064308"/>
                </a:solidFill>
              </a:rPr>
              <a:t>key reaction rates can be indirectly measured including </a:t>
            </a:r>
            <a:r>
              <a:rPr lang="en-US" sz="2000" baseline="30000" dirty="0">
                <a:solidFill>
                  <a:srgbClr val="064308"/>
                </a:solidFill>
              </a:rPr>
              <a:t>72</a:t>
            </a:r>
            <a:r>
              <a:rPr lang="en-US" sz="2000" dirty="0">
                <a:solidFill>
                  <a:srgbClr val="064308"/>
                </a:solidFill>
              </a:rPr>
              <a:t>Kr waiting point</a:t>
            </a:r>
          </a:p>
        </p:txBody>
      </p:sp>
      <p:sp>
        <p:nvSpPr>
          <p:cNvPr id="38939" name="Line 27"/>
          <p:cNvSpPr>
            <a:spLocks noChangeShapeType="1"/>
          </p:cNvSpPr>
          <p:nvPr/>
        </p:nvSpPr>
        <p:spPr bwMode="auto">
          <a:xfrm flipV="1">
            <a:off x="1908707" y="1341438"/>
            <a:ext cx="0" cy="10080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8940" name="Line 28"/>
          <p:cNvSpPr>
            <a:spLocks noChangeShapeType="1"/>
          </p:cNvSpPr>
          <p:nvPr/>
        </p:nvSpPr>
        <p:spPr bwMode="auto">
          <a:xfrm flipV="1">
            <a:off x="1735669" y="1349375"/>
            <a:ext cx="0" cy="1498600"/>
          </a:xfrm>
          <a:prstGeom prst="line">
            <a:avLst/>
          </a:prstGeom>
          <a:noFill/>
          <a:ln w="38100">
            <a:solidFill>
              <a:srgbClr val="CCFF33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8941" name="Line 29"/>
          <p:cNvSpPr>
            <a:spLocks noChangeShapeType="1"/>
          </p:cNvSpPr>
          <p:nvPr/>
        </p:nvSpPr>
        <p:spPr bwMode="auto">
          <a:xfrm flipV="1">
            <a:off x="1562632" y="1343026"/>
            <a:ext cx="0" cy="2036763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8942" name="Text Box 30"/>
          <p:cNvSpPr txBox="1">
            <a:spLocks noChangeArrowheads="1"/>
          </p:cNvSpPr>
          <p:nvPr/>
        </p:nvSpPr>
        <p:spPr bwMode="auto">
          <a:xfrm>
            <a:off x="1899183" y="2141539"/>
            <a:ext cx="969096" cy="27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direct (</a:t>
            </a:r>
            <a:r>
              <a:rPr lang="en-US" sz="1200" b="1" dirty="0" err="1">
                <a:solidFill>
                  <a:srgbClr val="FF0000"/>
                </a:solidFill>
              </a:rPr>
              <a:t>p,</a:t>
            </a:r>
            <a:r>
              <a:rPr lang="en-US" sz="1200" b="1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2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8943" name="Text Box 31"/>
          <p:cNvSpPr txBox="1">
            <a:spLocks noChangeArrowheads="1"/>
          </p:cNvSpPr>
          <p:nvPr/>
        </p:nvSpPr>
        <p:spPr bwMode="auto">
          <a:xfrm>
            <a:off x="1807639" y="2530476"/>
            <a:ext cx="1610297" cy="46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1200" b="1" dirty="0">
                <a:solidFill>
                  <a:srgbClr val="064308"/>
                </a:solidFill>
              </a:rPr>
              <a:t>direct (</a:t>
            </a:r>
            <a:r>
              <a:rPr lang="en-US" sz="1200" b="1" dirty="0" err="1">
                <a:solidFill>
                  <a:srgbClr val="064308"/>
                </a:solidFill>
              </a:rPr>
              <a:t>p,</a:t>
            </a:r>
            <a:r>
              <a:rPr lang="en-US" sz="1200" b="1" dirty="0" err="1">
                <a:solidFill>
                  <a:srgbClr val="064308"/>
                </a:solidFill>
                <a:latin typeface="Symbol" pitchFamily="18" charset="2"/>
              </a:rPr>
              <a:t>a</a:t>
            </a:r>
            <a:r>
              <a:rPr lang="en-US" sz="1200" b="1" dirty="0">
                <a:solidFill>
                  <a:srgbClr val="064308"/>
                </a:solidFill>
              </a:rPr>
              <a:t>) or (</a:t>
            </a:r>
            <a:r>
              <a:rPr lang="en-US" sz="1200" b="1" dirty="0" err="1">
                <a:solidFill>
                  <a:srgbClr val="064308"/>
                </a:solidFill>
                <a:latin typeface="Symbol" pitchFamily="18" charset="2"/>
              </a:rPr>
              <a:t>a</a:t>
            </a:r>
            <a:r>
              <a:rPr lang="en-US" sz="1200" b="1" dirty="0" err="1">
                <a:solidFill>
                  <a:srgbClr val="064308"/>
                </a:solidFill>
              </a:rPr>
              <a:t>,p</a:t>
            </a:r>
            <a:r>
              <a:rPr lang="en-US" sz="1200" b="1" dirty="0">
                <a:solidFill>
                  <a:srgbClr val="064308"/>
                </a:solidFill>
              </a:rPr>
              <a:t>)</a:t>
            </a:r>
            <a:br>
              <a:rPr lang="en-US" sz="1200" b="1" dirty="0">
                <a:solidFill>
                  <a:srgbClr val="064308"/>
                </a:solidFill>
              </a:rPr>
            </a:br>
            <a:r>
              <a:rPr lang="en-US" sz="1200" b="1" dirty="0">
                <a:solidFill>
                  <a:srgbClr val="064308"/>
                </a:solidFill>
              </a:rPr>
              <a:t>transfer</a:t>
            </a:r>
          </a:p>
        </p:txBody>
      </p:sp>
      <p:sp>
        <p:nvSpPr>
          <p:cNvPr id="38944" name="Text Box 32"/>
          <p:cNvSpPr txBox="1">
            <a:spLocks noChangeArrowheads="1"/>
          </p:cNvSpPr>
          <p:nvPr/>
        </p:nvSpPr>
        <p:spPr bwMode="auto">
          <a:xfrm>
            <a:off x="1559458" y="2994026"/>
            <a:ext cx="1237790" cy="46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1200" b="1" dirty="0">
                <a:solidFill>
                  <a:srgbClr val="064308"/>
                </a:solidFill>
              </a:rPr>
              <a:t>(</a:t>
            </a:r>
            <a:r>
              <a:rPr lang="en-US" sz="1200" b="1" dirty="0" err="1">
                <a:solidFill>
                  <a:srgbClr val="064308"/>
                </a:solidFill>
              </a:rPr>
              <a:t>p,p</a:t>
            </a:r>
            <a:r>
              <a:rPr lang="en-US" sz="1200" b="1" dirty="0">
                <a:solidFill>
                  <a:srgbClr val="064308"/>
                </a:solidFill>
              </a:rPr>
              <a:t>), </a:t>
            </a:r>
            <a:br>
              <a:rPr lang="en-US" sz="1200" b="1" dirty="0">
                <a:solidFill>
                  <a:srgbClr val="064308"/>
                </a:solidFill>
              </a:rPr>
            </a:br>
            <a:r>
              <a:rPr lang="en-US" sz="1200" b="1" dirty="0">
                <a:solidFill>
                  <a:srgbClr val="064308"/>
                </a:solidFill>
              </a:rPr>
              <a:t>some transfer</a:t>
            </a:r>
          </a:p>
        </p:txBody>
      </p:sp>
      <p:sp>
        <p:nvSpPr>
          <p:cNvPr id="38945" name="Text Box 35"/>
          <p:cNvSpPr txBox="1">
            <a:spLocks noChangeArrowheads="1"/>
          </p:cNvSpPr>
          <p:nvPr/>
        </p:nvSpPr>
        <p:spPr bwMode="auto">
          <a:xfrm>
            <a:off x="3322638" y="1230314"/>
            <a:ext cx="1335593" cy="3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1900" dirty="0" err="1">
                <a:solidFill>
                  <a:srgbClr val="064308"/>
                </a:solidFill>
              </a:rPr>
              <a:t>rp</a:t>
            </a:r>
            <a:r>
              <a:rPr lang="en-US" sz="1900" dirty="0">
                <a:solidFill>
                  <a:srgbClr val="064308"/>
                </a:solidFill>
              </a:rPr>
              <a:t>-process</a:t>
            </a:r>
          </a:p>
        </p:txBody>
      </p:sp>
      <p:sp>
        <p:nvSpPr>
          <p:cNvPr id="38946" name="Line 36"/>
          <p:cNvSpPr>
            <a:spLocks noChangeShapeType="1"/>
          </p:cNvSpPr>
          <p:nvPr/>
        </p:nvSpPr>
        <p:spPr bwMode="auto">
          <a:xfrm>
            <a:off x="4449763" y="1566863"/>
            <a:ext cx="68580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8947" name="Rectangle 37"/>
          <p:cNvSpPr>
            <a:spLocks noGrp="1" noChangeArrowheads="1"/>
          </p:cNvSpPr>
          <p:nvPr>
            <p:ph type="title"/>
          </p:nvPr>
        </p:nvSpPr>
        <p:spPr>
          <a:xfrm>
            <a:off x="76200" y="72675"/>
            <a:ext cx="8991600" cy="911940"/>
          </a:xfrm>
        </p:spPr>
        <p:txBody>
          <a:bodyPr/>
          <a:lstStyle/>
          <a:p>
            <a:r>
              <a:rPr lang="en-US" dirty="0">
                <a:latin typeface="Arial" pitchFamily="34" charset="0"/>
              </a:rPr>
              <a:t>Example: FRIB reach for </a:t>
            </a:r>
            <a:r>
              <a:rPr lang="en-US" dirty="0" err="1">
                <a:latin typeface="Arial" pitchFamily="34" charset="0"/>
              </a:rPr>
              <a:t>rp</a:t>
            </a:r>
            <a:r>
              <a:rPr lang="en-US" dirty="0">
                <a:latin typeface="Arial" pitchFamily="34" charset="0"/>
              </a:rPr>
              <a:t>-process reaction rate studies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074" y="6192838"/>
            <a:ext cx="8024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Direct reaction rate measurements are possible with the Separator </a:t>
            </a:r>
            <a:r>
              <a:rPr lang="en-US" sz="1400"/>
              <a:t>for Capture Reactions (SECAR)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7080779" y="676087"/>
            <a:ext cx="2063221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Several PAC1 and PAC2 proposal accepted for direct and indirect measurements of </a:t>
            </a:r>
            <a:r>
              <a:rPr lang="en-US" sz="1200" dirty="0" err="1"/>
              <a:t>rp</a:t>
            </a:r>
            <a:r>
              <a:rPr lang="en-US" sz="1200" dirty="0"/>
              <a:t>-process rates</a:t>
            </a:r>
          </a:p>
        </p:txBody>
      </p:sp>
    </p:spTree>
    <p:extLst>
      <p:ext uri="{BB962C8B-B14F-4D97-AF65-F5344CB8AC3E}">
        <p14:creationId xmlns:p14="http://schemas.microsoft.com/office/powerpoint/2010/main" val="199301928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285427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/>
              <a:t>E. M. Burbidge, G. R. Burbidge, W. A. Fowler, and F. Hoyle. (1957). "Synthesis of the Elements in Stars". Rev Mod Phys 29, 547, there must be an r-process (10% of gold from s-process)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Rapid neutron capture process, r-process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Fast, few seconds duration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Neutron density of 10</a:t>
            </a:r>
            <a:r>
              <a:rPr lang="en-US" baseline="30000" dirty="0"/>
              <a:t>20-28</a:t>
            </a:r>
            <a:r>
              <a:rPr lang="en-US" dirty="0"/>
              <a:t> n/cm</a:t>
            </a:r>
            <a:r>
              <a:rPr lang="en-US" baseline="30000" dirty="0"/>
              <a:t>3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Runs out to where (n,</a:t>
            </a:r>
            <a:r>
              <a:rPr lang="el-GR" dirty="0"/>
              <a:t>γ</a:t>
            </a:r>
            <a:r>
              <a:rPr lang="en-US" dirty="0"/>
              <a:t>) and (</a:t>
            </a:r>
            <a:r>
              <a:rPr lang="el-GR" dirty="0"/>
              <a:t>γ</a:t>
            </a:r>
            <a:r>
              <a:rPr lang="en-US" dirty="0"/>
              <a:t>,n) are similar in rate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Adds 30-40 neutrons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Neutron-capture process leading to elements heavier than iron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3560" y="5291913"/>
            <a:ext cx="685800" cy="68580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760" y="5368113"/>
            <a:ext cx="509525" cy="461665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solidFill>
                  <a:schemeClr val="bg1"/>
                </a:solidFill>
                <a:latin typeface="+mn-lt"/>
              </a:rPr>
              <a:t>A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Z</a:t>
            </a:r>
          </a:p>
        </p:txBody>
      </p:sp>
      <p:sp>
        <p:nvSpPr>
          <p:cNvPr id="8" name="Rectangle 7"/>
          <p:cNvSpPr/>
          <p:nvPr/>
        </p:nvSpPr>
        <p:spPr>
          <a:xfrm>
            <a:off x="3071371" y="5291913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78763" y="3766326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18871" y="5291913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05225" y="5291913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67668" y="4452126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rot="16200000" flipV="1">
            <a:off x="3680973" y="4987113"/>
            <a:ext cx="3810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728094" y="5697757"/>
            <a:ext cx="433325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559663" y="4109226"/>
            <a:ext cx="762000" cy="611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902186" y="4560075"/>
            <a:ext cx="911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fission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85771" y="5291913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2612513" y="604808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(</a:t>
            </a:r>
            <a:r>
              <a:rPr lang="en-US" sz="2000" dirty="0" err="1">
                <a:latin typeface="+mn-lt"/>
              </a:rPr>
              <a:t>n,</a:t>
            </a:r>
            <a:r>
              <a:rPr lang="en-US" sz="2000" dirty="0" err="1">
                <a:solidFill>
                  <a:srgbClr val="4F6128"/>
                </a:solidFill>
                <a:latin typeface="Arial"/>
              </a:rPr>
              <a:t>γ</a:t>
            </a:r>
            <a:r>
              <a:rPr lang="en-US" sz="2000" dirty="0">
                <a:latin typeface="+mn-lt"/>
              </a:rPr>
              <a:t>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28488" y="4397093"/>
            <a:ext cx="2083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+mn-lt"/>
              </a:rPr>
              <a:t>Reaction path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873863" y="5290326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1762501" y="5697756"/>
            <a:ext cx="433325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628647" y="5697755"/>
            <a:ext cx="433325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558025" y="5785625"/>
            <a:ext cx="433325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4505700" y="5558613"/>
            <a:ext cx="433325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402760" y="4836326"/>
            <a:ext cx="76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(</a:t>
            </a:r>
            <a:r>
              <a:rPr lang="en-US" sz="2000" dirty="0">
                <a:solidFill>
                  <a:srgbClr val="4F6128"/>
                </a:solidFill>
                <a:latin typeface="Arial"/>
              </a:rPr>
              <a:t>γ</a:t>
            </a:r>
            <a:r>
              <a:rPr lang="en-US" sz="2000" dirty="0">
                <a:latin typeface="+mn-lt"/>
              </a:rPr>
              <a:t> ,n)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418324" y="597347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(</a:t>
            </a:r>
            <a:r>
              <a:rPr lang="en-US" sz="2000" dirty="0" err="1">
                <a:latin typeface="+mn-lt"/>
              </a:rPr>
              <a:t>n,</a:t>
            </a:r>
            <a:r>
              <a:rPr lang="en-US" sz="2000" dirty="0" err="1">
                <a:solidFill>
                  <a:srgbClr val="4F6128"/>
                </a:solidFill>
                <a:latin typeface="Arial"/>
              </a:rPr>
              <a:t>γ</a:t>
            </a:r>
            <a:r>
              <a:rPr lang="en-US" sz="2000" dirty="0">
                <a:latin typeface="+mn-lt"/>
              </a:rPr>
              <a:t>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82647" y="4795026"/>
            <a:ext cx="389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+mn-lt"/>
              </a:rPr>
              <a:t>β</a:t>
            </a:r>
            <a:r>
              <a:rPr lang="en-US" sz="2000" baseline="30000" dirty="0">
                <a:latin typeface="+mn-lt"/>
              </a:rPr>
              <a:t>-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3623620" y="4720414"/>
            <a:ext cx="433325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31660" y="546754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721" y="4276398"/>
            <a:ext cx="1893758" cy="23358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911343" y="3032599"/>
            <a:ext cx="2263974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Origin of the heavy elements: One of 11 Science Questions for the 21</a:t>
            </a:r>
            <a:r>
              <a:rPr lang="en-US" baseline="30000" dirty="0"/>
              <a:t>st</a:t>
            </a:r>
            <a:r>
              <a:rPr lang="en-US" dirty="0"/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2056692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1067101"/>
            <a:ext cx="8990922" cy="219721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/>
              <a:t>The observation of GW170817 together with a </a:t>
            </a:r>
            <a:r>
              <a:rPr lang="en-US" sz="2400" dirty="0" err="1"/>
              <a:t>kilonova</a:t>
            </a:r>
            <a:r>
              <a:rPr lang="en-US" sz="2400" dirty="0"/>
              <a:t>, the after glow from </a:t>
            </a:r>
            <a:r>
              <a:rPr lang="en-US" sz="2400" dirty="0">
                <a:sym typeface="Symbol" panose="05050102010706020507" pitchFamily="18" charset="2"/>
              </a:rPr>
              <a:t></a:t>
            </a:r>
            <a:r>
              <a:rPr lang="en-US" sz="2400" dirty="0"/>
              <a:t>-decaying rare isotopes, revealed neutron star mergers as a major source of the r process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This confirms Anna </a:t>
            </a:r>
            <a:r>
              <a:rPr lang="en-US" sz="2400" dirty="0" err="1"/>
              <a:t>Frebel’s</a:t>
            </a:r>
            <a:r>
              <a:rPr lang="en-US" sz="2400" dirty="0"/>
              <a:t> earlier conjecture based on abundance observations in an ultra faint dwarf galaxy that one site of the r process seems to be a rare and prolific event 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72675"/>
            <a:ext cx="8991600" cy="911940"/>
          </a:xfrm>
        </p:spPr>
        <p:txBody>
          <a:bodyPr/>
          <a:lstStyle/>
          <a:p>
            <a:r>
              <a:rPr lang="en-US" dirty="0"/>
              <a:t>The neutron star merger event, GW170817, detected by LIGO/Virgo electrified our field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35293"/>
            <a:ext cx="6001422" cy="291833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254162" y="3223093"/>
            <a:ext cx="289068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03150" eaLnBrk="0" hangingPunct="0">
              <a:lnSpc>
                <a:spcPct val="90000"/>
              </a:lnSpc>
              <a:spcBef>
                <a:spcPts val="1206"/>
              </a:spcBef>
              <a:buSzPct val="100000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This defines better which nuclei are important for the r process </a:t>
            </a:r>
          </a:p>
          <a:p>
            <a:pPr lvl="0" defTabSz="803150" eaLnBrk="0" hangingPunct="0">
              <a:lnSpc>
                <a:spcPct val="90000"/>
              </a:lnSpc>
              <a:spcBef>
                <a:spcPts val="1206"/>
              </a:spcBef>
              <a:buSzPct val="100000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The gravitational wave signal itself and the amount of r process material flung out are sensitive to the equation of state of nuclear matter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292294" y="3109429"/>
            <a:ext cx="3961868" cy="27675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defTabSz="820738">
              <a:lnSpc>
                <a:spcPct val="9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A. P. Ji, A.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Frebel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et al., Nature 531, 610 (2016)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7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2291" name="Title 4"/>
          <p:cNvSpPr>
            <a:spLocks noGrp="1"/>
          </p:cNvSpPr>
          <p:nvPr>
            <p:ph type="title"/>
          </p:nvPr>
        </p:nvSpPr>
        <p:spPr>
          <a:xfrm>
            <a:off x="76200" y="126824"/>
            <a:ext cx="8991600" cy="803641"/>
          </a:xfrm>
        </p:spPr>
        <p:txBody>
          <a:bodyPr/>
          <a:lstStyle/>
          <a:p>
            <a:r>
              <a:rPr lang="en-US" dirty="0"/>
              <a:t>FRIB’s reach for r-process studies</a:t>
            </a:r>
            <a:br>
              <a:rPr lang="en-US" dirty="0"/>
            </a:br>
            <a:r>
              <a:rPr lang="en-US" sz="2400" dirty="0"/>
              <a:t>– Example: neutron-star merger scenario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880875" y="2010854"/>
            <a:ext cx="1632633" cy="278866"/>
          </a:xfrm>
          <a:prstGeom prst="rect">
            <a:avLst/>
          </a:prstGeom>
          <a:noFill/>
        </p:spPr>
        <p:txBody>
          <a:bodyPr wrap="none" lIns="91176" tIns="45589" rIns="91176" bIns="45589" rtlCol="0">
            <a:spAutoFit/>
          </a:bodyPr>
          <a:lstStyle/>
          <a:p>
            <a:pPr defTabSz="455815"/>
            <a:r>
              <a:rPr lang="en-US" sz="1200" b="1" dirty="0">
                <a:solidFill>
                  <a:prstClr val="white"/>
                </a:solidFill>
              </a:rPr>
              <a:t>Hoffman et al. 2008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86688" y="2232497"/>
            <a:ext cx="1586710" cy="276734"/>
          </a:xfrm>
          <a:prstGeom prst="rect">
            <a:avLst/>
          </a:prstGeom>
          <a:noFill/>
        </p:spPr>
        <p:txBody>
          <a:bodyPr wrap="none" lIns="91176" tIns="45589" rIns="91176" bIns="45589" rtlCol="0">
            <a:spAutoFit/>
          </a:bodyPr>
          <a:lstStyle/>
          <a:p>
            <a:pPr defTabSz="455815"/>
            <a:r>
              <a:rPr lang="en-US" sz="1200" b="1" dirty="0">
                <a:solidFill>
                  <a:prstClr val="white"/>
                </a:solidFill>
              </a:rPr>
              <a:t>Hoffman et al. 2008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046" y="1017955"/>
            <a:ext cx="6011114" cy="2543530"/>
            <a:chOff x="5046" y="1017955"/>
            <a:chExt cx="6011114" cy="2543530"/>
          </a:xfrm>
        </p:grpSpPr>
        <p:pic>
          <p:nvPicPr>
            <p:cNvPr id="4" name="Picture 3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6" y="1017955"/>
              <a:ext cx="6011114" cy="254353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04378" y="1038082"/>
              <a:ext cx="21371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neutron capture rates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83010" y="2346780"/>
            <a:ext cx="6068272" cy="2553056"/>
            <a:chOff x="3183010" y="2346780"/>
            <a:chExt cx="6068272" cy="2553056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010" y="2346780"/>
              <a:ext cx="6068272" cy="255305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802252" y="2422374"/>
              <a:ext cx="26484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/>
                <a:t>β</a:t>
              </a:r>
              <a:r>
                <a:rPr lang="en-US" sz="1600" dirty="0"/>
                <a:t>-delayed neutron emitters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46" y="4182288"/>
            <a:ext cx="6039693" cy="2610214"/>
            <a:chOff x="5046" y="4182288"/>
            <a:chExt cx="6039693" cy="2610214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6" y="4182288"/>
              <a:ext cx="6039693" cy="261021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236506" y="5931396"/>
              <a:ext cx="17796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Sensitive masses</a:t>
              </a:r>
            </a:p>
          </p:txBody>
        </p:sp>
      </p:grp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147320" y="1016964"/>
            <a:ext cx="2996680" cy="80305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defTabSz="820738">
              <a:lnSpc>
                <a:spcPct val="9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M.R. Mumpower et al.,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Prog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. Part.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Nucl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. Phys. 86, 86 (2016)</a:t>
            </a:r>
          </a:p>
          <a:p>
            <a:pPr defTabSz="820738">
              <a:lnSpc>
                <a:spcPct val="9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(see this reference for other r-process scenarios)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46" y="3619061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Black line: FRIB production 10</a:t>
            </a:r>
            <a:r>
              <a:rPr lang="en-US" sz="1400" b="1" baseline="30000" dirty="0"/>
              <a:t>-4</a:t>
            </a:r>
            <a:r>
              <a:rPr lang="en-US" sz="1400" b="1" dirty="0"/>
              <a:t>/s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47309" y="4901616"/>
            <a:ext cx="2259941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Several PAC1 and PAC2 proposal accepted for </a:t>
            </a:r>
            <a:r>
              <a:rPr lang="el-GR" sz="1200" dirty="0"/>
              <a:t>β</a:t>
            </a:r>
            <a:r>
              <a:rPr lang="en-US" sz="1200" dirty="0"/>
              <a:t>-decay and mass measurements of r-process nuclei</a:t>
            </a:r>
          </a:p>
        </p:txBody>
      </p:sp>
    </p:spTree>
    <p:extLst>
      <p:ext uri="{BB962C8B-B14F-4D97-AF65-F5344CB8AC3E}">
        <p14:creationId xmlns:p14="http://schemas.microsoft.com/office/powerpoint/2010/main" val="358014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5553" y="1044111"/>
            <a:ext cx="1560710" cy="190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711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AD4620-7552-4207-8973-898801ED21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</a:rPr>
              <a:pPr marL="0" marR="0" lvl="0" indent="0" algn="l" defTabSz="457118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16395"/>
            <a:ext cx="8991600" cy="424498"/>
          </a:xfrm>
        </p:spPr>
        <p:txBody>
          <a:bodyPr/>
          <a:lstStyle/>
          <a:p>
            <a:r>
              <a:rPr lang="en-US" sz="2800" dirty="0">
                <a:sym typeface="Times New Roman" pitchFamily="18" charset="0"/>
              </a:rPr>
              <a:t>Rare isotopes put the Standard Model to the test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11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A. Gade, Fermilab Dec 2023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Rectangle 3"/>
          <p:cNvSpPr txBox="1">
            <a:spLocks noChangeAspect="1" noChangeArrowheads="1"/>
          </p:cNvSpPr>
          <p:nvPr/>
        </p:nvSpPr>
        <p:spPr bwMode="auto">
          <a:xfrm>
            <a:off x="0" y="1175510"/>
            <a:ext cx="5751660" cy="4370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7452" indent="-177452" algn="l" defTabSz="791146" rtl="0" eaLnBrk="0" fontAlgn="base" hangingPunct="0">
              <a:lnSpc>
                <a:spcPct val="90000"/>
              </a:lnSpc>
              <a:spcBef>
                <a:spcPts val="119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156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57858" indent="-149352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1969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82627" indent="-158228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781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17200" indent="-131621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594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987818" indent="-177452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6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189651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39772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089886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40019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177452" marR="0" lvl="0" indent="-177452" algn="l" defTabSz="7911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</a:rPr>
              <a:t>Angular correlations in β-decay </a:t>
            </a:r>
          </a:p>
          <a:p>
            <a:pPr marL="357858" marR="0" lvl="1" indent="-149352" algn="l" defTabSz="7911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US" sz="171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Search for new particles and interactions</a:t>
            </a:r>
          </a:p>
          <a:p>
            <a:pPr marL="357858" marR="0" lvl="1" indent="-149352" algn="l" defTabSz="7911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US" sz="171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Mass scale for possible new particles is comparable with LHC</a:t>
            </a:r>
          </a:p>
          <a:p>
            <a:pPr marL="208506" marR="0" lvl="1" indent="0" algn="l" defTabSz="7911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50000"/>
              <a:buFont typeface="Arial" pitchFamily="34" charset="0"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177452" marR="0" lvl="0" indent="-177452" algn="l" defTabSz="7911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</a:rPr>
              <a:t>Permanent electric dipole moments in atoms</a:t>
            </a:r>
          </a:p>
          <a:p>
            <a:pPr marL="357858" marR="0" lvl="1" indent="-149352" algn="l" defTabSz="7911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US" sz="171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Beyond the Standard Model (BSM)</a:t>
            </a:r>
          </a:p>
          <a:p>
            <a:pPr marL="357858" marR="0" lvl="1" indent="-149352" algn="l" defTabSz="7911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US" sz="171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Dominance of matter over antimatter (CP violation)</a:t>
            </a:r>
          </a:p>
          <a:p>
            <a:pPr marL="357858" marR="0" lvl="1" indent="-149352" algn="l" defTabSz="7911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US" sz="171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225</a:t>
            </a:r>
            <a:r>
              <a:rPr kumimoji="0" lang="en-US" sz="171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Ra, </a:t>
            </a:r>
            <a:r>
              <a:rPr kumimoji="0" lang="en-US" sz="171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229</a:t>
            </a:r>
            <a:r>
              <a:rPr kumimoji="0" lang="en-US" sz="171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Pa are special (several thousand times more sensitive than </a:t>
            </a:r>
            <a:r>
              <a:rPr kumimoji="0" lang="en-US" sz="171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199</a:t>
            </a:r>
            <a:r>
              <a:rPr kumimoji="0" lang="en-US" sz="171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Hg due to </a:t>
            </a:r>
            <a:r>
              <a:rPr kumimoji="0" lang="en-US" sz="171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octupole</a:t>
            </a:r>
            <a:r>
              <a:rPr kumimoji="0" lang="en-US" sz="171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deformation)</a:t>
            </a:r>
          </a:p>
          <a:p>
            <a:pPr marL="357858" marR="0" lvl="1" indent="-149352" algn="l" defTabSz="7911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50000"/>
              <a:buFont typeface="Courier New" pitchFamily="49" charset="0"/>
              <a:buChar char="o"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177452" marR="0" lvl="0" indent="-177452" algn="l" defTabSz="7911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</a:rPr>
              <a:t>Parity non-conservation in atoms</a:t>
            </a:r>
          </a:p>
          <a:p>
            <a:pPr marL="357858" marR="0" lvl="1" indent="-149352" algn="l" defTabSz="7911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US" sz="171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Weak charge in the nucleus, </a:t>
            </a:r>
            <a:r>
              <a:rPr kumimoji="0" lang="en-US" sz="171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anapole</a:t>
            </a:r>
            <a:r>
              <a:rPr kumimoji="0" lang="en-US" sz="171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moment (Francium isotopes)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060" y="2868053"/>
            <a:ext cx="1877734" cy="1319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919" y="4237951"/>
            <a:ext cx="1755800" cy="2078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6263" y="1188929"/>
            <a:ext cx="2276729" cy="158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54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942"/>
            <a:ext cx="5112306" cy="17544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4933" y="241136"/>
            <a:ext cx="8564888" cy="485775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EDM searches – Exciting opportunities at FRIB</a:t>
            </a:r>
          </a:p>
        </p:txBody>
      </p:sp>
      <p:sp>
        <p:nvSpPr>
          <p:cNvPr id="6" name="Text Box 38"/>
          <p:cNvSpPr txBox="1">
            <a:spLocks noChangeArrowheads="1"/>
          </p:cNvSpPr>
          <p:nvPr/>
        </p:nvSpPr>
        <p:spPr bwMode="auto">
          <a:xfrm>
            <a:off x="0" y="1061549"/>
            <a:ext cx="8849821" cy="39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11" tIns="45557" rIns="91111" bIns="45557">
            <a:spAutoFit/>
          </a:bodyPr>
          <a:lstStyle>
            <a:lvl1pPr marL="173038" indent="-1730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sz="18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Harvest copious amounts of EDM candidate isotopes </a:t>
            </a:r>
          </a:p>
          <a:p>
            <a:pPr>
              <a:buFontTx/>
              <a:buChar char="•"/>
            </a:pPr>
            <a:r>
              <a:rPr lang="en-US" sz="18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Characterize </a:t>
            </a:r>
            <a:r>
              <a:rPr lang="en-US" sz="1800" dirty="0" err="1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octupole</a:t>
            </a:r>
            <a:r>
              <a:rPr lang="en-US" sz="18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 collectivity of </a:t>
            </a:r>
            <a:r>
              <a:rPr lang="en-US" sz="1800" baseline="300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229</a:t>
            </a:r>
            <a:r>
              <a:rPr lang="en-US" sz="18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Pa and new candidates</a:t>
            </a:r>
          </a:p>
          <a:p>
            <a:pPr lvl="1">
              <a:buFontTx/>
              <a:buChar char="•"/>
            </a:pPr>
            <a:r>
              <a:rPr lang="en-US" sz="16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Measure parity doublet (if really sub </a:t>
            </a:r>
            <a:r>
              <a:rPr lang="en-US" sz="1600" dirty="0" err="1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keV</a:t>
            </a:r>
            <a:r>
              <a:rPr lang="en-US" sz="16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 energy separation, it may require bolometric measurement with </a:t>
            </a:r>
            <a:r>
              <a:rPr lang="en-US" sz="1600" baseline="300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229</a:t>
            </a:r>
            <a:r>
              <a:rPr lang="en-US" sz="16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Pa produced at FRIB)</a:t>
            </a:r>
          </a:p>
          <a:p>
            <a:pPr lvl="1">
              <a:buFontTx/>
              <a:buChar char="•"/>
            </a:pPr>
            <a:r>
              <a:rPr lang="en-US" sz="16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Quantify </a:t>
            </a:r>
            <a:r>
              <a:rPr lang="en-US" sz="1600" dirty="0" err="1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octupole</a:t>
            </a:r>
            <a:r>
              <a:rPr lang="en-US" sz="16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 collectivity using low-energy Coulomb excitation of </a:t>
            </a:r>
            <a:r>
              <a:rPr lang="en-US" sz="1600" baseline="300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229</a:t>
            </a:r>
            <a:r>
              <a:rPr lang="en-US" sz="16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Pa</a:t>
            </a:r>
            <a:endParaRPr lang="en-US" sz="16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marL="0" indent="0"/>
            <a:endParaRPr lang="en-US" sz="1400" dirty="0">
              <a:solidFill>
                <a:srgbClr val="064308"/>
              </a:solidFill>
              <a:latin typeface="Arial" charset="0"/>
              <a:ea typeface="ＭＳ Ｐゴシック" pitchFamily="34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Enhance signal of an EDM even more by choosing a novel physical environment </a:t>
            </a:r>
          </a:p>
          <a:p>
            <a:pPr marL="741362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Candidate nuclei trapped in optical crystals</a:t>
            </a:r>
            <a:endParaRPr lang="en-US" sz="1800" dirty="0">
              <a:solidFill>
                <a:srgbClr val="064308"/>
              </a:solidFill>
              <a:latin typeface="Arial" charset="0"/>
              <a:ea typeface="ＭＳ Ｐゴシック" pitchFamily="34" charset="-128"/>
            </a:endParaRPr>
          </a:p>
          <a:p>
            <a:pPr marL="741362" lvl="1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64308"/>
              </a:solidFill>
              <a:latin typeface="Arial" charset="0"/>
              <a:ea typeface="ＭＳ Ｐゴシック" pitchFamily="34" charset="-128"/>
            </a:endParaRPr>
          </a:p>
          <a:p>
            <a:pPr marL="741362" lvl="1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64308"/>
              </a:solidFill>
              <a:latin typeface="Arial" charset="0"/>
              <a:ea typeface="ＭＳ Ｐゴシック" pitchFamily="34" charset="-128"/>
            </a:endParaRPr>
          </a:p>
          <a:p>
            <a:pPr marL="741362" lvl="1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64308"/>
              </a:solidFill>
              <a:latin typeface="Arial" charset="0"/>
              <a:ea typeface="ＭＳ Ｐゴシック" pitchFamily="34" charset="-128"/>
            </a:endParaRPr>
          </a:p>
          <a:p>
            <a:pPr marL="741362" lvl="1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64308"/>
              </a:solidFill>
              <a:latin typeface="Arial" charset="0"/>
              <a:ea typeface="ＭＳ Ｐゴシック" pitchFamily="34" charset="-128"/>
            </a:endParaRPr>
          </a:p>
          <a:p>
            <a:pPr marL="569912" lvl="1" indent="0"/>
            <a:endParaRPr lang="en-US" sz="1800" dirty="0">
              <a:solidFill>
                <a:srgbClr val="064308"/>
              </a:solidFill>
              <a:latin typeface="Arial" charset="0"/>
              <a:ea typeface="ＭＳ Ｐゴシック" pitchFamily="34" charset="-128"/>
            </a:endParaRPr>
          </a:p>
          <a:p>
            <a:pPr marL="741362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Radioactive molecules that contain </a:t>
            </a:r>
            <a:r>
              <a:rPr lang="en-US" sz="1600" dirty="0" err="1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octupole</a:t>
            </a:r>
            <a:r>
              <a:rPr lang="en-US" sz="16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 deformed EDM candidate nuclei </a:t>
            </a:r>
          </a:p>
          <a:p>
            <a:pPr marL="0" indent="0"/>
            <a:endParaRPr lang="en-US" sz="1400" dirty="0">
              <a:solidFill>
                <a:srgbClr val="064308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" y="3171910"/>
            <a:ext cx="5074304" cy="1286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68" y="4887161"/>
            <a:ext cx="4828032" cy="12102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6762896" y="726911"/>
            <a:ext cx="2381104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Letter of Intent accepted at FRIB to develop gas stopping of heavy nuclei, PAC 2 accepted molecular laser spectroscopy</a:t>
            </a:r>
          </a:p>
        </p:txBody>
      </p:sp>
    </p:spTree>
    <p:extLst>
      <p:ext uri="{BB962C8B-B14F-4D97-AF65-F5344CB8AC3E}">
        <p14:creationId xmlns:p14="http://schemas.microsoft.com/office/powerpoint/2010/main" val="2024183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35AD4620-7552-4207-8973-898801ED21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1436" y="82673"/>
            <a:ext cx="7627620" cy="803705"/>
          </a:xfrm>
        </p:spPr>
        <p:txBody>
          <a:bodyPr/>
          <a:lstStyle/>
          <a:p>
            <a:r>
              <a:rPr lang="en-US" sz="2800" dirty="0"/>
              <a:t>FRIB as a unique source of</a:t>
            </a:r>
            <a:br>
              <a:rPr lang="en-US" sz="2800" dirty="0"/>
            </a:br>
            <a:r>
              <a:rPr lang="en-US" sz="2800" dirty="0"/>
              <a:t>research isotopes for (societal) applications</a:t>
            </a:r>
            <a:endParaRPr lang="en-US" sz="225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76200" y="1071350"/>
            <a:ext cx="6313363" cy="235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100" kern="0" dirty="0"/>
              <a:t>FRIB produces a broad range of rare isotopes that can be made available for applications</a:t>
            </a:r>
          </a:p>
        </p:txBody>
      </p:sp>
      <p:pic>
        <p:nvPicPr>
          <p:cNvPr id="12" name="Picture 36" descr="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6139" y="1743774"/>
            <a:ext cx="1853715" cy="1686034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3" name="AutoShape 37"/>
          <p:cNvSpPr>
            <a:spLocks noChangeArrowheads="1"/>
          </p:cNvSpPr>
          <p:nvPr/>
        </p:nvSpPr>
        <p:spPr bwMode="auto">
          <a:xfrm>
            <a:off x="6956139" y="1726891"/>
            <a:ext cx="1384300" cy="588963"/>
          </a:xfrm>
          <a:prstGeom prst="wedgeRectCallout">
            <a:avLst>
              <a:gd name="adj1" fmla="val 49083"/>
              <a:gd name="adj2" fmla="val 7830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/>
            <a:r>
              <a:rPr lang="en-US" sz="3200" b="1" baseline="30000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149</a:t>
            </a:r>
            <a:r>
              <a:rPr lang="en-US" sz="32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Tb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279" y="4540129"/>
            <a:ext cx="6006033" cy="2317871"/>
            <a:chOff x="15976" y="1354256"/>
            <a:chExt cx="6006033" cy="2317871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976" y="1354256"/>
              <a:ext cx="6006033" cy="2317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99975" y="1513153"/>
              <a:ext cx="5838033" cy="211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sz="1800" dirty="0">
                  <a:solidFill>
                    <a:srgbClr val="FFC000"/>
                  </a:solidFill>
                  <a:latin typeface="Arial" charset="0"/>
                  <a:ea typeface="+mn-ea"/>
                  <a:cs typeface="+mn-cs"/>
                </a:rPr>
                <a:t>Real-time radioisotope imaging – 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sz="1800" dirty="0">
                  <a:solidFill>
                    <a:srgbClr val="FFC000"/>
                  </a:solidFill>
                  <a:latin typeface="Arial" charset="0"/>
                  <a:ea typeface="+mn-ea"/>
                  <a:cs typeface="+mn-cs"/>
                </a:rPr>
                <a:t>nutrient uptake in plants with </a:t>
              </a:r>
              <a:r>
                <a:rPr lang="en-US" sz="1800" baseline="30000" dirty="0">
                  <a:solidFill>
                    <a:srgbClr val="FFC000"/>
                  </a:solidFill>
                  <a:latin typeface="Arial" charset="0"/>
                  <a:ea typeface="+mn-ea"/>
                  <a:cs typeface="+mn-cs"/>
                </a:rPr>
                <a:t>32</a:t>
              </a:r>
              <a:r>
                <a:rPr lang="en-US" sz="1800" dirty="0">
                  <a:solidFill>
                    <a:srgbClr val="FFC000"/>
                  </a:solidFill>
                  <a:latin typeface="Arial" charset="0"/>
                  <a:ea typeface="+mn-ea"/>
                  <a:cs typeface="+mn-cs"/>
                </a:rPr>
                <a:t>P</a:t>
              </a:r>
            </a:p>
            <a:p>
              <a:pPr eaLnBrk="0" hangingPunct="0">
                <a:lnSpc>
                  <a:spcPct val="90000"/>
                </a:lnSpc>
              </a:pPr>
              <a:endParaRPr lang="en-US" sz="1800" dirty="0">
                <a:solidFill>
                  <a:srgbClr val="FFC000"/>
                </a:solidFill>
                <a:latin typeface="Arial" charset="0"/>
                <a:ea typeface="+mn-ea"/>
                <a:cs typeface="+mn-cs"/>
              </a:endParaRPr>
            </a:p>
            <a:p>
              <a:pPr eaLnBrk="0" hangingPunct="0">
                <a:lnSpc>
                  <a:spcPct val="90000"/>
                </a:lnSpc>
              </a:pPr>
              <a:endParaRPr lang="en-US" sz="1800" dirty="0">
                <a:solidFill>
                  <a:srgbClr val="FFC000"/>
                </a:solidFill>
                <a:latin typeface="Arial" charset="0"/>
                <a:ea typeface="+mn-ea"/>
                <a:cs typeface="+mn-cs"/>
              </a:endParaRPr>
            </a:p>
            <a:p>
              <a:pPr eaLnBrk="0" hangingPunct="0">
                <a:lnSpc>
                  <a:spcPct val="90000"/>
                </a:lnSpc>
              </a:pPr>
              <a:endParaRPr lang="en-US" sz="1800" dirty="0">
                <a:solidFill>
                  <a:srgbClr val="FFC000"/>
                </a:solidFill>
                <a:latin typeface="Arial" charset="0"/>
                <a:ea typeface="+mn-ea"/>
                <a:cs typeface="+mn-cs"/>
              </a:endParaRPr>
            </a:p>
            <a:p>
              <a:pPr eaLnBrk="0" hangingPunct="0">
                <a:lnSpc>
                  <a:spcPct val="90000"/>
                </a:lnSpc>
              </a:pPr>
              <a:endParaRPr lang="en-US" sz="1400" dirty="0">
                <a:solidFill>
                  <a:srgbClr val="FFC000"/>
                </a:solidFill>
                <a:latin typeface="Arial" charset="0"/>
                <a:ea typeface="+mn-ea"/>
                <a:cs typeface="+mn-cs"/>
              </a:endParaRPr>
            </a:p>
            <a:p>
              <a:pPr eaLnBrk="0" hangingPunct="0">
                <a:lnSpc>
                  <a:spcPct val="90000"/>
                </a:lnSpc>
              </a:pPr>
              <a:endParaRPr lang="en-US" sz="1400" dirty="0">
                <a:solidFill>
                  <a:srgbClr val="FFC000"/>
                </a:solidFill>
                <a:latin typeface="Arial" charset="0"/>
                <a:ea typeface="+mn-ea"/>
                <a:cs typeface="+mn-cs"/>
              </a:endParaRPr>
            </a:p>
            <a:p>
              <a:pPr eaLnBrk="0" hangingPunct="0">
                <a:lnSpc>
                  <a:spcPct val="90000"/>
                </a:lnSpc>
              </a:pPr>
              <a:endParaRPr lang="en-US" sz="1400" dirty="0">
                <a:solidFill>
                  <a:srgbClr val="FFC000"/>
                </a:solidFill>
                <a:latin typeface="Arial" charset="0"/>
                <a:ea typeface="+mn-ea"/>
                <a:cs typeface="+mn-cs"/>
              </a:endParaRPr>
            </a:p>
            <a:p>
              <a:pPr eaLnBrk="0" hangingPunct="0">
                <a:lnSpc>
                  <a:spcPct val="90000"/>
                </a:lnSpc>
              </a:pPr>
              <a:r>
                <a:rPr lang="en-US" sz="1300" dirty="0">
                  <a:solidFill>
                    <a:srgbClr val="FFC000"/>
                  </a:solidFill>
                  <a:latin typeface="Arial" charset="0"/>
                  <a:ea typeface="+mn-ea"/>
                  <a:cs typeface="+mn-cs"/>
                </a:rPr>
                <a:t>S. </a:t>
              </a:r>
              <a:r>
                <a:rPr lang="en-US" sz="1300" dirty="0" err="1">
                  <a:solidFill>
                    <a:srgbClr val="FFC000"/>
                  </a:solidFill>
                  <a:latin typeface="Arial" charset="0"/>
                  <a:ea typeface="+mn-ea"/>
                  <a:cs typeface="+mn-cs"/>
                </a:rPr>
                <a:t>Kanno</a:t>
              </a:r>
              <a:r>
                <a:rPr lang="en-US" sz="1300" dirty="0">
                  <a:solidFill>
                    <a:srgbClr val="FFC000"/>
                  </a:solidFill>
                  <a:latin typeface="Arial" charset="0"/>
                  <a:ea typeface="+mn-ea"/>
                  <a:cs typeface="+mn-cs"/>
                </a:rPr>
                <a:t> et al., Phil. Trans. R. Soc. B 367, 1501 (2012)</a:t>
              </a:r>
            </a:p>
          </p:txBody>
        </p:sp>
      </p:grpSp>
      <p:grpSp>
        <p:nvGrpSpPr>
          <p:cNvPr id="35" name="Group 27"/>
          <p:cNvGrpSpPr>
            <a:grpSpLocks noChangeAspect="1"/>
          </p:cNvGrpSpPr>
          <p:nvPr/>
        </p:nvGrpSpPr>
        <p:grpSpPr>
          <a:xfrm>
            <a:off x="6185759" y="3795688"/>
            <a:ext cx="2958241" cy="2679396"/>
            <a:chOff x="5928521" y="1032902"/>
            <a:chExt cx="3215479" cy="2912386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28521" y="1786269"/>
              <a:ext cx="3215479" cy="2159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>
              <a:spLocks noChangeAspect="1"/>
            </p:cNvSpPr>
            <p:nvPr/>
          </p:nvSpPr>
          <p:spPr>
            <a:xfrm>
              <a:off x="5986558" y="1032902"/>
              <a:ext cx="2524108" cy="726843"/>
            </a:xfrm>
            <a:prstGeom prst="rect">
              <a:avLst/>
            </a:prstGeom>
            <a:solidFill>
              <a:srgbClr val="F0EAD5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Stockpile stewardship – cross sections involving rare isotopes are needed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23" y="1707625"/>
            <a:ext cx="3587410" cy="2053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3737063" y="2036808"/>
            <a:ext cx="3086100" cy="93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lvl="1"/>
            <a:r>
              <a:rPr lang="en-US" sz="1900" kern="0" dirty="0"/>
              <a:t>Commensal mode of operation: delivery of rare isotope beam to main user while harvesting unused rare isotopes for applications</a:t>
            </a:r>
          </a:p>
        </p:txBody>
      </p:sp>
      <p:sp>
        <p:nvSpPr>
          <p:cNvPr id="16" name="Text Placeholder 26"/>
          <p:cNvSpPr txBox="1">
            <a:spLocks/>
          </p:cNvSpPr>
          <p:nvPr/>
        </p:nvSpPr>
        <p:spPr bwMode="auto">
          <a:xfrm>
            <a:off x="76200" y="3795688"/>
            <a:ext cx="5954112" cy="7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kern="0" dirty="0"/>
              <a:t>Isotope harvesting provisions included in </a:t>
            </a:r>
            <a:r>
              <a:rPr lang="en-US" sz="1800" kern="0"/>
              <a:t>FRIB design </a:t>
            </a:r>
            <a:r>
              <a:rPr lang="en-US" sz="1800" kern="0" dirty="0"/>
              <a:t>- $13M grant awarded in 2021 by the DOE Isotope Program (PI: G. </a:t>
            </a:r>
            <a:r>
              <a:rPr lang="en-US" sz="1800" kern="0" dirty="0" err="1"/>
              <a:t>Severin</a:t>
            </a:r>
            <a:r>
              <a:rPr lang="en-US" sz="1800" kern="0" dirty="0"/>
              <a:t>, FRIB &amp; Dept. of Chemistry)</a:t>
            </a:r>
          </a:p>
        </p:txBody>
      </p: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" y="2561301"/>
            <a:ext cx="901907" cy="11581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18927" y="1017159"/>
            <a:ext cx="211833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PAC1 and PAC 2 accepted isotope harvesting proposals</a:t>
            </a:r>
          </a:p>
        </p:txBody>
      </p:sp>
    </p:spTree>
    <p:extLst>
      <p:ext uri="{BB962C8B-B14F-4D97-AF65-F5344CB8AC3E}">
        <p14:creationId xmlns:p14="http://schemas.microsoft.com/office/powerpoint/2010/main" val="196665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99734"/>
            <a:ext cx="8991600" cy="857822"/>
          </a:xfrm>
        </p:spPr>
        <p:txBody>
          <a:bodyPr/>
          <a:lstStyle/>
          <a:p>
            <a:r>
              <a:rPr lang="en-US" sz="3000" dirty="0"/>
              <a:t>Proof of principle measurements done at NSCL– Isotopes of interest for nuclear medicine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82372"/>
            <a:ext cx="6022229" cy="28645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23227"/>
            <a:ext cx="7525249" cy="22374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630228" y="5132892"/>
            <a:ext cx="2492437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Most recent aqueous harvest from </a:t>
            </a:r>
            <a:r>
              <a:rPr lang="en-US" sz="1600" baseline="30000" dirty="0"/>
              <a:t>48</a:t>
            </a:r>
            <a:r>
              <a:rPr lang="en-US" sz="1600" dirty="0"/>
              <a:t>Ca fragmentation: </a:t>
            </a:r>
            <a:r>
              <a:rPr lang="en-US" sz="1600" baseline="30000" dirty="0"/>
              <a:t>47</a:t>
            </a:r>
            <a:r>
              <a:rPr lang="en-US" sz="1600" dirty="0"/>
              <a:t>Ca as generator for </a:t>
            </a:r>
            <a:r>
              <a:rPr lang="en-US" sz="1600" baseline="30000" dirty="0"/>
              <a:t>47</a:t>
            </a:r>
            <a:r>
              <a:rPr lang="en-US" sz="1600" dirty="0"/>
              <a:t>Sc (low-energy </a:t>
            </a:r>
            <a:r>
              <a:rPr lang="el-GR" sz="1600" dirty="0"/>
              <a:t>β</a:t>
            </a:r>
            <a:r>
              <a:rPr lang="en-US" sz="1600" dirty="0"/>
              <a:t> emitter to target small tumors)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17146" y="1040184"/>
            <a:ext cx="2926854" cy="30162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A 76 MeV/u </a:t>
            </a:r>
            <a:r>
              <a:rPr lang="en-US" baseline="30000" dirty="0"/>
              <a:t>67</a:t>
            </a:r>
            <a:r>
              <a:rPr lang="en-US" dirty="0"/>
              <a:t>Cu beam produced by projectile fragmentation of </a:t>
            </a:r>
            <a:r>
              <a:rPr lang="en-US" baseline="30000" dirty="0"/>
              <a:t>76</a:t>
            </a:r>
            <a:r>
              <a:rPr lang="en-US" dirty="0"/>
              <a:t>Ge was stopped in water and successfully separated</a:t>
            </a:r>
          </a:p>
          <a:p>
            <a:endParaRPr lang="en-US" sz="500" dirty="0"/>
          </a:p>
          <a:p>
            <a:r>
              <a:rPr lang="en-US" dirty="0"/>
              <a:t>The chemical extraction efficiency was found to be 88(3)%</a:t>
            </a:r>
          </a:p>
          <a:p>
            <a:endParaRPr lang="en-US" sz="500" dirty="0"/>
          </a:p>
          <a:p>
            <a:r>
              <a:rPr lang="en-US" dirty="0"/>
              <a:t>Radio immunotherapy, labeling of antibodies </a:t>
            </a:r>
          </a:p>
        </p:txBody>
      </p:sp>
    </p:spTree>
    <p:extLst>
      <p:ext uri="{BB962C8B-B14F-4D97-AF65-F5344CB8AC3E}">
        <p14:creationId xmlns:p14="http://schemas.microsoft.com/office/powerpoint/2010/main" val="1746976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99734"/>
            <a:ext cx="8991600" cy="857822"/>
          </a:xfrm>
        </p:spPr>
        <p:txBody>
          <a:bodyPr/>
          <a:lstStyle/>
          <a:p>
            <a:r>
              <a:rPr lang="en-US" sz="3000" dirty="0"/>
              <a:t>Proof of principle measurements done at NSCL – Isotopes of interest for stockpile stewardship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26695" y="2140642"/>
            <a:ext cx="2617305" cy="2585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aseline="30000" dirty="0">
                <a:solidFill>
                  <a:srgbClr val="064308"/>
                </a:solidFill>
                <a:latin typeface="+mn-lt"/>
              </a:rPr>
              <a:t>48</a:t>
            </a:r>
            <a:r>
              <a:rPr lang="en-US" sz="1800" dirty="0">
                <a:solidFill>
                  <a:srgbClr val="064308"/>
                </a:solidFill>
                <a:latin typeface="+mn-lt"/>
              </a:rPr>
              <a:t>V+n and </a:t>
            </a:r>
            <a:r>
              <a:rPr lang="en-US" sz="1800" baseline="30000" dirty="0">
                <a:solidFill>
                  <a:srgbClr val="064308"/>
                </a:solidFill>
                <a:latin typeface="+mn-lt"/>
              </a:rPr>
              <a:t>88</a:t>
            </a:r>
            <a:r>
              <a:rPr lang="en-US" sz="1800" dirty="0">
                <a:solidFill>
                  <a:srgbClr val="064308"/>
                </a:solidFill>
                <a:latin typeface="+mn-lt"/>
              </a:rPr>
              <a:t>Zr+n reaction networks  play important role in stockpile stewardship and diagnostics of underground test data of nuclear devices – required amounts could be harvested at FRIB 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93676"/>
            <a:ext cx="6295048" cy="29717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" t="5994" r="-672" b="27710"/>
          <a:stretch/>
        </p:blipFill>
        <p:spPr>
          <a:xfrm>
            <a:off x="239275" y="1104632"/>
            <a:ext cx="5446836" cy="2328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103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itle 15"/>
          <p:cNvSpPr>
            <a:spLocks noGrp="1"/>
          </p:cNvSpPr>
          <p:nvPr>
            <p:ph type="title"/>
          </p:nvPr>
        </p:nvSpPr>
        <p:spPr>
          <a:xfrm>
            <a:off x="59959" y="70709"/>
            <a:ext cx="8991600" cy="803705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</a:rPr>
              <a:t>FRIB, a game changer for nuclear structure, astrophysics, applications and BSM physics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6" name="Content Placeholder 5" descr="NuclearChart2014.pn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605" y="1417055"/>
            <a:ext cx="7393970" cy="5058029"/>
          </a:xfrm>
        </p:spPr>
      </p:pic>
      <p:sp>
        <p:nvSpPr>
          <p:cNvPr id="17" name="TextBox 16"/>
          <p:cNvSpPr txBox="1"/>
          <p:nvPr/>
        </p:nvSpPr>
        <p:spPr bwMode="auto">
          <a:xfrm>
            <a:off x="6256324" y="5042127"/>
            <a:ext cx="2718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64308"/>
                </a:solidFill>
                <a:latin typeface="+mj-lt"/>
                <a:cs typeface="ヒラギノ角ゴ Pro W3" charset="-128"/>
              </a:rPr>
              <a:t>New territory to be explored at FRIB</a:t>
            </a: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16200000" flipV="1">
            <a:off x="6591353" y="4153705"/>
            <a:ext cx="960438" cy="790575"/>
          </a:xfrm>
          <a:prstGeom prst="straightConnector1">
            <a:avLst/>
          </a:prstGeom>
          <a:noFill/>
          <a:ln w="57150">
            <a:solidFill>
              <a:srgbClr val="064308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2" name="TextBox 11"/>
          <p:cNvSpPr txBox="1"/>
          <p:nvPr/>
        </p:nvSpPr>
        <p:spPr>
          <a:xfrm>
            <a:off x="5318684" y="1698633"/>
            <a:ext cx="2297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about 3000 known isotopes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0" y="1005589"/>
            <a:ext cx="4976734" cy="3557587"/>
          </a:xfrm>
          <a:prstGeom prst="rect">
            <a:avLst/>
          </a:prstGeom>
        </p:spPr>
      </p:pic>
      <p:sp>
        <p:nvSpPr>
          <p:cNvPr id="15" name="Text Placeholder 26"/>
          <p:cNvSpPr txBox="1">
            <a:spLocks/>
          </p:cNvSpPr>
          <p:nvPr/>
        </p:nvSpPr>
        <p:spPr>
          <a:xfrm>
            <a:off x="59959" y="4458594"/>
            <a:ext cx="1799663" cy="1397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kern="0" dirty="0"/>
              <a:t>FRIB will produce 80% of all (predicted) isotopes of elements up to Uranium</a:t>
            </a:r>
            <a:endParaRPr lang="en-US" sz="1600" b="1" i="1" kern="0" dirty="0"/>
          </a:p>
        </p:txBody>
      </p:sp>
    </p:spTree>
    <p:extLst>
      <p:ext uri="{BB962C8B-B14F-4D97-AF65-F5344CB8AC3E}">
        <p14:creationId xmlns:p14="http://schemas.microsoft.com/office/powerpoint/2010/main" val="29866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89337"/>
            <a:ext cx="8991600" cy="478616"/>
          </a:xfrm>
        </p:spPr>
        <p:txBody>
          <a:bodyPr/>
          <a:lstStyle/>
          <a:p>
            <a:r>
              <a:rPr lang="en-US" dirty="0"/>
              <a:t>… located in the middle of the MSU Campus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9" y="1214142"/>
            <a:ext cx="7683607" cy="51463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592520">
            <a:off x="1600887" y="2505341"/>
            <a:ext cx="1709596" cy="368768"/>
          </a:xfrm>
          <a:prstGeom prst="rect">
            <a:avLst/>
          </a:prstGeom>
          <a:noFill/>
        </p:spPr>
        <p:txBody>
          <a:bodyPr wrap="none" lIns="90881" tIns="45441" rIns="90881" bIns="45441" rtlCol="0">
            <a:spAutoFit/>
          </a:bodyPr>
          <a:lstStyle/>
          <a:p>
            <a:pPr defTabSz="9088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Plant Sciences</a:t>
            </a:r>
          </a:p>
        </p:txBody>
      </p:sp>
      <p:sp>
        <p:nvSpPr>
          <p:cNvPr id="14" name="TextBox 13"/>
          <p:cNvSpPr txBox="1"/>
          <p:nvPr/>
        </p:nvSpPr>
        <p:spPr>
          <a:xfrm rot="3420352">
            <a:off x="7051463" y="3180208"/>
            <a:ext cx="1183811" cy="368768"/>
          </a:xfrm>
          <a:prstGeom prst="rect">
            <a:avLst/>
          </a:prstGeom>
          <a:noFill/>
        </p:spPr>
        <p:txBody>
          <a:bodyPr wrap="none" lIns="90881" tIns="45441" rIns="90881" bIns="45441" rtlCol="0">
            <a:spAutoFit/>
          </a:bodyPr>
          <a:lstStyle/>
          <a:p>
            <a:pPr defTabSz="9088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MSU Law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7939" y="1338354"/>
            <a:ext cx="978626" cy="368768"/>
          </a:xfrm>
          <a:prstGeom prst="rect">
            <a:avLst/>
          </a:prstGeom>
          <a:noFill/>
        </p:spPr>
        <p:txBody>
          <a:bodyPr wrap="none" lIns="90881" tIns="45441" rIns="90881" bIns="45441" rtlCol="0">
            <a:spAutoFit/>
          </a:bodyPr>
          <a:lstStyle/>
          <a:p>
            <a:pPr defTabSz="9088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9275" y="1819485"/>
            <a:ext cx="1222283" cy="368768"/>
          </a:xfrm>
          <a:prstGeom prst="rect">
            <a:avLst/>
          </a:prstGeom>
          <a:noFill/>
        </p:spPr>
        <p:txBody>
          <a:bodyPr wrap="none" lIns="90881" tIns="45441" rIns="90881" bIns="45441" rtlCol="0">
            <a:spAutoFit/>
          </a:bodyPr>
          <a:lstStyle/>
          <a:p>
            <a:pPr defTabSz="9088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Chemistry</a:t>
            </a:r>
          </a:p>
        </p:txBody>
      </p:sp>
      <p:sp>
        <p:nvSpPr>
          <p:cNvPr id="17" name="TextBox 16"/>
          <p:cNvSpPr txBox="1"/>
          <p:nvPr/>
        </p:nvSpPr>
        <p:spPr>
          <a:xfrm rot="16008675">
            <a:off x="3283978" y="1791673"/>
            <a:ext cx="1196635" cy="368768"/>
          </a:xfrm>
          <a:prstGeom prst="rect">
            <a:avLst/>
          </a:prstGeom>
          <a:noFill/>
        </p:spPr>
        <p:txBody>
          <a:bodyPr wrap="none" lIns="90881" tIns="45441" rIns="90881" bIns="45441" rtlCol="0">
            <a:spAutoFit/>
          </a:bodyPr>
          <a:lstStyle/>
          <a:p>
            <a:pPr defTabSz="9088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Bio </a:t>
            </a:r>
            <a:r>
              <a:rPr lang="en-US" sz="1800" kern="0" dirty="0" err="1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Chem</a:t>
            </a:r>
            <a:endParaRPr lang="en-US" sz="1800" kern="0" dirty="0"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02735" y="5574815"/>
            <a:ext cx="1786540" cy="368768"/>
          </a:xfrm>
          <a:prstGeom prst="rect">
            <a:avLst/>
          </a:prstGeom>
          <a:noFill/>
        </p:spPr>
        <p:txBody>
          <a:bodyPr wrap="none" lIns="90881" tIns="45441" rIns="90881" bIns="45441" rtlCol="0">
            <a:spAutoFit/>
          </a:bodyPr>
          <a:lstStyle/>
          <a:p>
            <a:pPr defTabSz="9088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Performing Arts</a:t>
            </a:r>
          </a:p>
        </p:txBody>
      </p:sp>
      <p:sp>
        <p:nvSpPr>
          <p:cNvPr id="19" name="TextBox 18"/>
          <p:cNvSpPr txBox="1"/>
          <p:nvPr/>
        </p:nvSpPr>
        <p:spPr>
          <a:xfrm rot="16592520">
            <a:off x="523775" y="5574814"/>
            <a:ext cx="1299227" cy="368768"/>
          </a:xfrm>
          <a:prstGeom prst="rect">
            <a:avLst/>
          </a:prstGeom>
          <a:noFill/>
        </p:spPr>
        <p:txBody>
          <a:bodyPr wrap="none" lIns="90881" tIns="45441" rIns="90881" bIns="45441" rtlCol="0">
            <a:spAutoFit/>
          </a:bodyPr>
          <a:lstStyle/>
          <a:p>
            <a:pPr defTabSz="9088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Vet School</a:t>
            </a:r>
            <a:endParaRPr lang="en-US" sz="1800" kern="0" dirty="0"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9553" y="1338354"/>
            <a:ext cx="6342848" cy="4914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676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D4620-7552-4207-8973-898801ED212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7536" y="3161910"/>
            <a:ext cx="8991600" cy="939063"/>
          </a:xfrm>
        </p:spPr>
        <p:txBody>
          <a:bodyPr/>
          <a:lstStyle/>
          <a:p>
            <a:pPr lvl="1"/>
            <a:r>
              <a:rPr lang="en-US" sz="6600" dirty="0">
                <a:latin typeface="Vladimir Script" panose="03050402040407070305" pitchFamily="66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85943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AD4620-7552-4207-8973-898801ED212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Summary- We are entering a new era in nuclei physics where we can produce and study key rare isotopes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pic>
        <p:nvPicPr>
          <p:cNvPr id="6" name="Picture 5" descr="FRIB Laboratory Update for Users - October 201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62" y="1493663"/>
            <a:ext cx="1591581" cy="20031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8"/>
          <p:cNvSpPr txBox="1">
            <a:spLocks/>
          </p:cNvSpPr>
          <p:nvPr/>
        </p:nvSpPr>
        <p:spPr bwMode="auto">
          <a:xfrm>
            <a:off x="76200" y="1084392"/>
            <a:ext cx="7200616" cy="464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452" indent="-177452" algn="l" defTabSz="791146" rtl="0" eaLnBrk="0" fontAlgn="base" hangingPunct="0">
              <a:lnSpc>
                <a:spcPct val="90000"/>
              </a:lnSpc>
              <a:spcBef>
                <a:spcPts val="119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156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57858" indent="-149352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1969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82627" indent="-158228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781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17200" indent="-131621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594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987818" indent="-177452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6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189651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39772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089886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40019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kern="0" dirty="0"/>
              <a:t>Development of a predictive model for nuclei</a:t>
            </a:r>
          </a:p>
          <a:p>
            <a:pPr lvl="1">
              <a:spcBef>
                <a:spcPts val="600"/>
              </a:spcBef>
            </a:pPr>
            <a:r>
              <a:rPr lang="en-US" kern="0" dirty="0"/>
              <a:t>What combinations of protons and neutrons can be made into abound system? What is the nature of the nuclear force?</a:t>
            </a:r>
          </a:p>
          <a:p>
            <a:pPr lvl="1">
              <a:spcBef>
                <a:spcPts val="600"/>
              </a:spcBef>
            </a:pPr>
            <a:r>
              <a:rPr lang="en-US" kern="0" dirty="0"/>
              <a:t>Data from FRIB will tell</a:t>
            </a:r>
          </a:p>
          <a:p>
            <a:pPr>
              <a:spcBef>
                <a:spcPts val="600"/>
              </a:spcBef>
            </a:pPr>
            <a:r>
              <a:rPr lang="en-US" sz="2400" kern="0" dirty="0"/>
              <a:t>Foundation for astrophysical modeling</a:t>
            </a:r>
          </a:p>
          <a:p>
            <a:pPr lvl="1">
              <a:spcBef>
                <a:spcPts val="600"/>
              </a:spcBef>
            </a:pPr>
            <a:r>
              <a:rPr lang="en-US" kern="0" dirty="0"/>
              <a:t>Access to key data needed to understand the origin of the elements in nucleosynthesis processes</a:t>
            </a:r>
          </a:p>
          <a:p>
            <a:pPr>
              <a:spcBef>
                <a:spcPts val="600"/>
              </a:spcBef>
            </a:pPr>
            <a:r>
              <a:rPr lang="en-US" sz="2400" kern="0" dirty="0"/>
              <a:t>Search for symmetry violations, e.g. atomic EDMs </a:t>
            </a:r>
          </a:p>
          <a:p>
            <a:pPr lvl="1">
              <a:spcBef>
                <a:spcPts val="600"/>
              </a:spcBef>
            </a:pPr>
            <a:r>
              <a:rPr lang="en-US" kern="0" dirty="0"/>
              <a:t>Manifold opportunities at FRIB to contribute to the hunt for physics beyond the Standard Model</a:t>
            </a:r>
          </a:p>
          <a:p>
            <a:pPr>
              <a:spcBef>
                <a:spcPts val="600"/>
              </a:spcBef>
            </a:pPr>
            <a:r>
              <a:rPr lang="en-US" sz="2400" kern="0" dirty="0"/>
              <a:t>Applications of rare isotopes</a:t>
            </a:r>
          </a:p>
          <a:p>
            <a:pPr lvl="1">
              <a:spcBef>
                <a:spcPts val="600"/>
              </a:spcBef>
            </a:pPr>
            <a:r>
              <a:rPr lang="en-US" kern="0" dirty="0"/>
              <a:t>Unique opportunities to provide research quantities of rare isotopes to other communities (in commensal operation or targeted)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6684" y="5575244"/>
            <a:ext cx="4395755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Enormous discovery potential!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57434" y="6130849"/>
            <a:ext cx="8984264" cy="495135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r>
              <a:rPr lang="en-US" sz="900" kern="1200" dirty="0">
                <a:solidFill>
                  <a:schemeClr val="tx1"/>
                </a:solidFill>
                <a:latin typeface="+mn-lt"/>
              </a:rPr>
              <a:t>Michigan State University designs and establishes FRIB as a DOE Office of Science National User Facility in support of the mission of the Office of Nuclear Physics </a:t>
            </a:r>
            <a:r>
              <a:rPr lang="en-US" sz="900" dirty="0"/>
              <a:t>under Cooperative Agreement DE-SC0000661</a:t>
            </a:r>
            <a:r>
              <a:rPr lang="en-US" sz="900" dirty="0">
                <a:latin typeface="+mn-lt"/>
              </a:rPr>
              <a:t>. AG is supported by </a:t>
            </a:r>
            <a:r>
              <a:rPr lang="en-US" sz="900" dirty="0" err="1">
                <a:latin typeface="+mn-lt"/>
              </a:rPr>
              <a:t>by</a:t>
            </a:r>
            <a:r>
              <a:rPr lang="en-US" sz="900" dirty="0">
                <a:latin typeface="+mn-lt"/>
              </a:rPr>
              <a:t> the U.S. Department of Energy, Office of </a:t>
            </a:r>
            <a:r>
              <a:rPr lang="en-US" sz="900" dirty="0"/>
              <a:t>Science, Office of Nuclear Physics, under Grant No. DE-SC0020451</a:t>
            </a:r>
          </a:p>
          <a:p>
            <a:endParaRPr lang="en-US" sz="850" dirty="0">
              <a:latin typeface="+mn-lt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816" y="4113208"/>
            <a:ext cx="1583073" cy="19654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118096" y="3553131"/>
            <a:ext cx="197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Already thinking about upgrade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62800" y="962591"/>
            <a:ext cx="197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Addresses the field’s long range plan</a:t>
            </a:r>
          </a:p>
        </p:txBody>
      </p:sp>
    </p:spTree>
    <p:extLst>
      <p:ext uri="{BB962C8B-B14F-4D97-AF65-F5344CB8AC3E}">
        <p14:creationId xmlns:p14="http://schemas.microsoft.com/office/powerpoint/2010/main" val="150653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97536" y="1022109"/>
            <a:ext cx="7135010" cy="2514300"/>
          </a:xfrm>
        </p:spPr>
        <p:txBody>
          <a:bodyPr/>
          <a:lstStyle/>
          <a:p>
            <a:pPr>
              <a:spcBef>
                <a:spcPts val="295"/>
              </a:spcBef>
              <a:buSzTx/>
            </a:pPr>
            <a:r>
              <a:rPr lang="en-US" dirty="0">
                <a:latin typeface="Arial" pitchFamily="34" charset="0"/>
                <a:cs typeface="Arial" pitchFamily="34" charset="0"/>
              </a:rPr>
              <a:t>First, 3 experiment successfully completed at 1kW</a:t>
            </a:r>
          </a:p>
          <a:p>
            <a:pPr>
              <a:spcBef>
                <a:spcPts val="295"/>
              </a:spcBef>
              <a:buSzTx/>
            </a:pPr>
            <a:r>
              <a:rPr lang="en-US" dirty="0">
                <a:latin typeface="Arial" pitchFamily="34" charset="0"/>
                <a:cs typeface="Arial" pitchFamily="34" charset="0"/>
              </a:rPr>
              <a:t>Recently, ran experiments at 3 and 5 kW </a:t>
            </a:r>
          </a:p>
          <a:p>
            <a:pPr>
              <a:spcBef>
                <a:spcPts val="295"/>
              </a:spcBef>
              <a:buSzTx/>
            </a:pPr>
            <a:r>
              <a:rPr lang="en-US" dirty="0">
                <a:latin typeface="Arial" pitchFamily="34" charset="0"/>
                <a:cs typeface="Arial" pitchFamily="34" charset="0"/>
              </a:rPr>
              <a:t>Plan: 10 kW later in 2023</a:t>
            </a:r>
          </a:p>
          <a:p>
            <a:pPr>
              <a:spcBef>
                <a:spcPts val="295"/>
              </a:spcBef>
              <a:buSzTx/>
            </a:pPr>
            <a:r>
              <a:rPr lang="en-US" dirty="0">
                <a:latin typeface="Arial" pitchFamily="34" charset="0"/>
                <a:cs typeface="Arial" pitchFamily="34" charset="0"/>
              </a:rPr>
              <a:t>Next major steps (faster): 20, 50, 100, 200, 400 kW </a:t>
            </a:r>
          </a:p>
          <a:p>
            <a:pPr lvl="1">
              <a:spcBef>
                <a:spcPts val="295"/>
              </a:spcBef>
              <a:buSzTx/>
            </a:pPr>
            <a:r>
              <a:rPr lang="en-US" sz="1772" dirty="0">
                <a:latin typeface="Arial" pitchFamily="34" charset="0"/>
                <a:cs typeface="Arial" pitchFamily="34" charset="0"/>
              </a:rPr>
              <a:t>Challenges: Target, beam dump aka material science… ultimately an order of magnitude more beam power than any other heavy-ion machine has ever put on a target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7536" y="133527"/>
            <a:ext cx="8991600" cy="722400"/>
          </a:xfrm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/>
                <a:cs typeface="Arial" pitchFamily="34" charset="0"/>
              </a:rPr>
              <a:t>FRIB’s future – near and far</a:t>
            </a:r>
            <a:br>
              <a:rPr lang="en-US" dirty="0">
                <a:latin typeface="Arial" pitchFamily="34" charset="0"/>
                <a:ea typeface="ＭＳ Ｐゴシック"/>
                <a:cs typeface="Arial" pitchFamily="34" charset="0"/>
              </a:rPr>
            </a:br>
            <a:r>
              <a:rPr lang="en-US" sz="1800" dirty="0"/>
              <a:t>https://</a:t>
            </a:r>
            <a:r>
              <a:rPr lang="en-US" sz="1800" dirty="0" err="1"/>
              <a:t>frib.msu.edu</a:t>
            </a:r>
            <a:r>
              <a:rPr lang="en-US" sz="1800" dirty="0"/>
              <a:t>/_files/pdfs/frib400_final.pdf</a:t>
            </a:r>
            <a:endParaRPr lang="en-US" sz="1800" dirty="0"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11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A. Gade, Fermilab Dec 2023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711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AD4620-7552-4207-8973-898801ED21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</a:rPr>
              <a:pPr marL="0" marR="0" lvl="0" indent="0" algn="l" defTabSz="457118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 pitchFamily="34" charset="0"/>
              <a:ea typeface="ヒラギノ角ゴ Pro W3" charset="-128"/>
              <a:cs typeface="+mn-cs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16" y="1022109"/>
            <a:ext cx="1564490" cy="19423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3679"/>
            <a:ext cx="5303347" cy="3303301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40305" y="3264006"/>
            <a:ext cx="3840653" cy="25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marR="0" lvl="0" indent="0" algn="l" defTabSz="803150" rtl="0" eaLnBrk="0" fontAlgn="base" latinLnBrk="0" hangingPunct="0">
              <a:lnSpc>
                <a:spcPct val="90000"/>
              </a:lnSpc>
              <a:spcBef>
                <a:spcPts val="295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Aspiration for the future: FRIB400, an energy upgrade to 400 MeV/u Uranium</a:t>
            </a:r>
            <a:endParaRPr kumimoji="0" lang="en-US" sz="1772" b="0" i="0" u="none" strike="noStrike" kern="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 pitchFamily="34" charset="0"/>
              <a:ea typeface="ＭＳ Ｐゴシック" pitchFamily="-65" charset="-128"/>
              <a:cs typeface="Arial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3901712-B891-24A5-0E6A-6B31C9F3C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66" y="4294970"/>
            <a:ext cx="3749859" cy="25092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180146" marR="0" lvl="0" indent="-180146" algn="l" defTabSz="803150" rtl="0" eaLnBrk="0" fontAlgn="base" latinLnBrk="0" hangingPunct="0">
              <a:lnSpc>
                <a:spcPct val="90000"/>
              </a:lnSpc>
              <a:spcBef>
                <a:spcPts val="295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Increased yield for most neutron-rich nuclei</a:t>
            </a:r>
          </a:p>
          <a:p>
            <a:pPr marL="180146" marR="0" lvl="0" indent="-180146" algn="l" defTabSz="803150" rtl="0" eaLnBrk="0" fontAlgn="base" latinLnBrk="0" hangingPunct="0">
              <a:lnSpc>
                <a:spcPct val="90000"/>
              </a:lnSpc>
              <a:spcBef>
                <a:spcPts val="295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Reach 2x⍴</a:t>
            </a:r>
            <a:r>
              <a:rPr kumimoji="0" lang="en-US" sz="1900" b="0" i="0" u="none" strike="noStrike" kern="0" cap="none" spc="0" normalizeH="0" baseline="-2500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0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for heavy-ion reactions (EOS of NS)</a:t>
            </a:r>
          </a:p>
          <a:p>
            <a:pPr marL="180146" marR="0" lvl="0" indent="-180146" algn="l" defTabSz="803150" rtl="0" eaLnBrk="0" fontAlgn="base" latinLnBrk="0" hangingPunct="0">
              <a:lnSpc>
                <a:spcPct val="90000"/>
              </a:lnSpc>
              <a:spcBef>
                <a:spcPts val="295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Huge luminosity gains for in-beam spectroscopy</a:t>
            </a:r>
          </a:p>
          <a:p>
            <a:pPr marL="180146" marR="0" lvl="0" indent="-180146" algn="l" defTabSz="803150" rtl="0" eaLnBrk="0" fontAlgn="base" latinLnBrk="0" hangingPunct="0">
              <a:lnSpc>
                <a:spcPct val="90000"/>
              </a:lnSpc>
              <a:spcBef>
                <a:spcPts val="295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ＭＳ Ｐゴシック" pitchFamily="-65" charset="-128"/>
                <a:cs typeface="Arial" pitchFamily="34" charset="0"/>
              </a:rPr>
              <a:t>Perform fast-beam reactions at optimum energies to minimize distortions </a:t>
            </a:r>
          </a:p>
        </p:txBody>
      </p:sp>
    </p:spTree>
    <p:extLst>
      <p:ext uri="{BB962C8B-B14F-4D97-AF65-F5344CB8AC3E}">
        <p14:creationId xmlns:p14="http://schemas.microsoft.com/office/powerpoint/2010/main" val="3382550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711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370AAB-E1A4-4191-BC66-2ECBC2B099B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</a:rPr>
              <a:pPr marL="0" marR="0" lvl="0" indent="0" algn="l" defTabSz="457118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111382"/>
            <a:ext cx="4722302" cy="4748484"/>
          </a:xfrm>
        </p:spPr>
        <p:txBody>
          <a:bodyPr/>
          <a:lstStyle/>
          <a:p>
            <a:r>
              <a:rPr lang="en-US" sz="1800" baseline="30000" dirty="0"/>
              <a:t>48</a:t>
            </a:r>
            <a:r>
              <a:rPr lang="en-US" sz="1800" dirty="0"/>
              <a:t>Ca</a:t>
            </a:r>
            <a:r>
              <a:rPr lang="en-US" sz="1800" baseline="30000" dirty="0"/>
              <a:t>20+</a:t>
            </a:r>
            <a:r>
              <a:rPr lang="en-US" sz="1800" dirty="0"/>
              <a:t> at 172.3 MeV/u at 1 kW beam power on 8.89-mm thick </a:t>
            </a:r>
            <a:r>
              <a:rPr lang="en-US" sz="1800" baseline="30000" dirty="0"/>
              <a:t>9</a:t>
            </a:r>
            <a:r>
              <a:rPr lang="en-US" sz="1800" dirty="0"/>
              <a:t>Be target produced cocktail including neutron-rich P, Si, Al, and Mg isotopes with unknown half-lives </a:t>
            </a:r>
          </a:p>
          <a:p>
            <a:r>
              <a:rPr lang="en-US" sz="1800" dirty="0" err="1"/>
              <a:t>FDSi</a:t>
            </a:r>
            <a:r>
              <a:rPr lang="en-US" sz="1800" dirty="0"/>
              <a:t> used a YSO implantation scintillator and Si PIN detectors + plastic scintillator upstream for PID </a:t>
            </a:r>
          </a:p>
          <a:p>
            <a:pPr lvl="1"/>
            <a:r>
              <a:rPr lang="en-US" sz="1600" dirty="0"/>
              <a:t>Neutron detection with VANDLE</a:t>
            </a:r>
          </a:p>
          <a:p>
            <a:pPr lvl="1"/>
            <a:r>
              <a:rPr lang="en-US" sz="1600" dirty="0"/>
              <a:t>Gamma-ray detection with CLARION clovers</a:t>
            </a:r>
          </a:p>
          <a:p>
            <a:pPr lvl="1"/>
            <a:r>
              <a:rPr lang="en-US" sz="1600" dirty="0"/>
              <a:t>The results from these detectors are being analyzed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2674"/>
            <a:ext cx="8991600" cy="911940"/>
          </a:xfrm>
        </p:spPr>
        <p:txBody>
          <a:bodyPr/>
          <a:lstStyle/>
          <a:p>
            <a:r>
              <a:rPr lang="en-US" dirty="0"/>
              <a:t>Crossing N = 28 Toward the Neutron Drip Line: First Measurement of Half-Lives at FRIB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168140" y="6474587"/>
            <a:ext cx="4152900" cy="365125"/>
          </a:xfrm>
        </p:spPr>
        <p:txBody>
          <a:bodyPr/>
          <a:lstStyle/>
          <a:p>
            <a:pPr marL="0" marR="0" lvl="0" indent="0" algn="r" defTabSz="45711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A. Gade, Fermilab Dec 2023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74577" y="5859866"/>
            <a:ext cx="31999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Clover array frame assembly at NSCL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 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14" y="3702117"/>
            <a:ext cx="3046628" cy="277247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55" y="1200393"/>
            <a:ext cx="4151044" cy="4615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1122" y="5862086"/>
            <a:ext cx="4307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H.L. Crawford et al., PRL 129, 212501 (2022)</a:t>
            </a:r>
          </a:p>
        </p:txBody>
      </p:sp>
    </p:spTree>
    <p:extLst>
      <p:ext uri="{BB962C8B-B14F-4D97-AF65-F5344CB8AC3E}">
        <p14:creationId xmlns:p14="http://schemas.microsoft.com/office/powerpoint/2010/main" val="3925074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89337"/>
            <a:ext cx="8991600" cy="478616"/>
          </a:xfrm>
        </p:spPr>
        <p:txBody>
          <a:bodyPr/>
          <a:lstStyle/>
          <a:p>
            <a:r>
              <a:rPr lang="en-US" dirty="0"/>
              <a:t>FRIB Laboratory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76200" y="1067100"/>
            <a:ext cx="335280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FRIB Project was funded by DOE Office of Science Office of Nuclear Physics, Michigan State University and State of Michigan</a:t>
            </a:r>
          </a:p>
          <a:p>
            <a:r>
              <a:rPr lang="en-US" kern="0" dirty="0"/>
              <a:t>Key Feature is 400 kW beam power (5 x10</a:t>
            </a:r>
            <a:r>
              <a:rPr lang="en-US" kern="0" baseline="30000" dirty="0"/>
              <a:t>13 238</a:t>
            </a:r>
            <a:r>
              <a:rPr lang="en-US" kern="0" dirty="0"/>
              <a:t>U/s)</a:t>
            </a:r>
          </a:p>
          <a:p>
            <a:r>
              <a:rPr lang="en-US" kern="0" dirty="0"/>
              <a:t>Separation of isotopes </a:t>
            </a:r>
            <a:br>
              <a:rPr lang="en-US" kern="0" dirty="0"/>
            </a:br>
            <a:r>
              <a:rPr lang="en-US" kern="0" dirty="0"/>
              <a:t>in-flight</a:t>
            </a:r>
          </a:p>
          <a:p>
            <a:pPr lvl="1"/>
            <a:r>
              <a:rPr lang="en-US" kern="0" dirty="0"/>
              <a:t>Fast development time</a:t>
            </a:r>
            <a:br>
              <a:rPr lang="en-US" kern="0" dirty="0"/>
            </a:br>
            <a:r>
              <a:rPr lang="en-US" kern="0" dirty="0"/>
              <a:t>for any isotope</a:t>
            </a:r>
          </a:p>
          <a:p>
            <a:pPr lvl="1"/>
            <a:r>
              <a:rPr lang="en-US" kern="0" dirty="0"/>
              <a:t>Suited for all elements</a:t>
            </a:r>
            <a:br>
              <a:rPr lang="en-US" kern="0" dirty="0"/>
            </a:br>
            <a:r>
              <a:rPr lang="en-US" kern="0" dirty="0"/>
              <a:t>and short half-lives</a:t>
            </a:r>
          </a:p>
          <a:p>
            <a:pPr lvl="1"/>
            <a:r>
              <a:rPr lang="en-US" kern="0" dirty="0"/>
              <a:t>Fast, stopped, and reaccelerated beams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948" y="1030681"/>
            <a:ext cx="4631939" cy="3107971"/>
          </a:xfrm>
          <a:prstGeom prst="rect">
            <a:avLst/>
          </a:prstGeom>
        </p:spPr>
      </p:pic>
      <p:pic>
        <p:nvPicPr>
          <p:cNvPr id="16" name="Content Placeholder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94" r="57707"/>
          <a:stretch/>
        </p:blipFill>
        <p:spPr>
          <a:xfrm>
            <a:off x="3349780" y="4175071"/>
            <a:ext cx="2867366" cy="22824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18595C-3EFA-BA40-947E-5F436F0AFF90}"/>
              </a:ext>
            </a:extLst>
          </p:cNvPr>
          <p:cNvSpPr txBox="1"/>
          <p:nvPr/>
        </p:nvSpPr>
        <p:spPr>
          <a:xfrm>
            <a:off x="6317918" y="5943351"/>
            <a:ext cx="285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0056">
              <a:defRPr/>
            </a:pPr>
            <a:r>
              <a:rPr lang="en-US" sz="1200" b="1" kern="1600" dirty="0">
                <a:solidFill>
                  <a:prstClr val="white"/>
                </a:solidFill>
                <a:cs typeface="Times New Roman" panose="02020603050405020304" pitchFamily="18" charset="0"/>
              </a:rPr>
              <a:t>FRIB Linac Segment 1 containing 16 SRF cryomodules</a:t>
            </a:r>
            <a:endParaRPr lang="en-US" sz="1200" b="1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47" y="4126637"/>
            <a:ext cx="3053691" cy="26869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4684" y="1241485"/>
            <a:ext cx="4346465" cy="2616101"/>
          </a:xfrm>
          <a:prstGeom prst="rect">
            <a:avLst/>
          </a:prstGeom>
          <a:solidFill>
            <a:srgbClr val="FFC000">
              <a:alpha val="7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Sept 2020: FRIB designated as DOE Office of Science User Facility</a:t>
            </a:r>
          </a:p>
          <a:p>
            <a:endParaRPr lang="en-US" sz="1000" dirty="0"/>
          </a:p>
          <a:p>
            <a:r>
              <a:rPr lang="en-US" dirty="0"/>
              <a:t>Dec 2021: Produced and identified first rare isotopes in new FRIB fragment separator</a:t>
            </a:r>
          </a:p>
          <a:p>
            <a:endParaRPr lang="en-US" sz="1000" dirty="0"/>
          </a:p>
          <a:p>
            <a:r>
              <a:rPr lang="en-US" dirty="0"/>
              <a:t>Feb 2022: FRIB passed DOE OPA CD-4 readiness review with all charge questions answered in the affirmative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9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845" y="1034272"/>
            <a:ext cx="4500561" cy="3000375"/>
          </a:xfrm>
          <a:prstGeom prst="rect">
            <a:avLst/>
          </a:prstGeom>
        </p:spPr>
      </p:pic>
      <p:pic>
        <p:nvPicPr>
          <p:cNvPr id="18" name="Content Placeholder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94"/>
          <a:stretch/>
        </p:blipFill>
        <p:spPr>
          <a:xfrm>
            <a:off x="71438" y="3794233"/>
            <a:ext cx="9001125" cy="3030363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38" y="1034272"/>
            <a:ext cx="4420407" cy="27485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8102" y="-72291"/>
            <a:ext cx="9242102" cy="1205225"/>
          </a:xfrm>
        </p:spPr>
        <p:txBody>
          <a:bodyPr/>
          <a:lstStyle/>
          <a:p>
            <a:r>
              <a:rPr lang="en-US" dirty="0"/>
              <a:t>SRF Cryomodule 1 – 15 Beam Commissioned</a:t>
            </a:r>
            <a:br>
              <a:rPr lang="en-US" dirty="0"/>
            </a:br>
            <a:r>
              <a:rPr lang="en-US" sz="2166" dirty="0"/>
              <a:t>Met Key Performance Parameters in a Week upon Authorization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18595C-3EFA-BA40-947E-5F436F0AFF90}"/>
              </a:ext>
            </a:extLst>
          </p:cNvPr>
          <p:cNvSpPr txBox="1"/>
          <p:nvPr/>
        </p:nvSpPr>
        <p:spPr>
          <a:xfrm>
            <a:off x="296466" y="3104167"/>
            <a:ext cx="4050506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0056">
              <a:defRPr/>
            </a:pPr>
            <a:r>
              <a:rPr lang="en-US" sz="1673" b="1" kern="1600" dirty="0">
                <a:solidFill>
                  <a:prstClr val="white"/>
                </a:solidFill>
                <a:cs typeface="Times New Roman" panose="02020603050405020304" pitchFamily="18" charset="0"/>
              </a:rPr>
              <a:t>FRIB Linac Segment 1 containing 16 SRF cryomodules</a:t>
            </a:r>
            <a:endParaRPr lang="en-US" sz="1673" b="1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1495" y="6151680"/>
            <a:ext cx="8319921" cy="349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0056">
              <a:defRPr/>
            </a:pPr>
            <a:r>
              <a:rPr lang="en-US" sz="1673" b="1" kern="1600" dirty="0">
                <a:solidFill>
                  <a:prstClr val="white"/>
                </a:solidFill>
                <a:cs typeface="Times New Roman" panose="02020603050405020304" pitchFamily="18" charset="0"/>
              </a:rPr>
              <a:t>Feb </a:t>
            </a:r>
            <a:r>
              <a:rPr lang="en-US" sz="1673" b="1" dirty="0">
                <a:solidFill>
                  <a:prstClr val="white"/>
                </a:solidFill>
                <a:cs typeface="Times New Roman" panose="02020603050405020304" pitchFamily="18" charset="0"/>
              </a:rPr>
              <a:t>14, 2019, Ar</a:t>
            </a:r>
            <a:r>
              <a:rPr lang="en-US" sz="1673" b="1" baseline="30000" dirty="0">
                <a:solidFill>
                  <a:prstClr val="white"/>
                </a:solidFill>
                <a:cs typeface="Times New Roman" panose="02020603050405020304" pitchFamily="18" charset="0"/>
              </a:rPr>
              <a:t>9+</a:t>
            </a:r>
            <a:r>
              <a:rPr lang="en-US" sz="1673" b="1" dirty="0">
                <a:solidFill>
                  <a:prstClr val="white"/>
                </a:solidFill>
                <a:cs typeface="Times New Roman" panose="02020603050405020304" pitchFamily="18" charset="0"/>
              </a:rPr>
              <a:t> beam accelerated by cryomodule 1 – 14 above 20 MeV/u</a:t>
            </a:r>
            <a:endParaRPr lang="en-US" sz="1673" b="1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Slide </a:t>
            </a:r>
            <a:fld id="{CF988859-7953-4624-98C4-717249B46A15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41900" y="3104167"/>
            <a:ext cx="3600450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0056">
              <a:defRPr/>
            </a:pPr>
            <a:r>
              <a:rPr lang="en-US" sz="1673" b="1" kern="1600" dirty="0">
                <a:solidFill>
                  <a:prstClr val="white"/>
                </a:solidFill>
                <a:cs typeface="Times New Roman" panose="02020603050405020304" pitchFamily="18" charset="0"/>
              </a:rPr>
              <a:t>FRIB Cold Box producing 4 K liquid helium</a:t>
            </a:r>
            <a:endParaRPr lang="en-US" sz="1673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02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2675"/>
            <a:ext cx="8991600" cy="911940"/>
          </a:xfrm>
        </p:spPr>
        <p:txBody>
          <a:bodyPr/>
          <a:lstStyle/>
          <a:p>
            <a:r>
              <a:rPr lang="en-US" dirty="0"/>
              <a:t>Unusual isotopes to test fundamental symmetries – Atomic EDM search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pic>
        <p:nvPicPr>
          <p:cNvPr id="12" name="Picture 11" descr="PhysRevLett.114.233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41" y="1518205"/>
            <a:ext cx="3442855" cy="17214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3728408"/>
            <a:ext cx="899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64308"/>
              </a:solidFill>
            </a:endParaRPr>
          </a:p>
          <a:p>
            <a:pPr marL="234950" indent="-234950">
              <a:buFont typeface="Arial"/>
              <a:buChar char="•"/>
            </a:pPr>
            <a:r>
              <a:rPr lang="en-US" dirty="0">
                <a:solidFill>
                  <a:srgbClr val="064308"/>
                </a:solidFill>
              </a:rPr>
              <a:t>Properties of some nuclei enhance the signal of an EDM is enhanced, e.g. </a:t>
            </a:r>
            <a:r>
              <a:rPr lang="en-US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EDM(</a:t>
            </a:r>
            <a:r>
              <a:rPr lang="en-US" baseline="300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225</a:t>
            </a:r>
            <a:r>
              <a:rPr lang="en-US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Ra) / EDM(</a:t>
            </a:r>
            <a:r>
              <a:rPr lang="en-US" baseline="300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199</a:t>
            </a:r>
            <a:r>
              <a:rPr lang="en-US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Hg)  2-3 orders of magnitude (nuclear </a:t>
            </a:r>
            <a:r>
              <a:rPr lang="en-US" dirty="0" err="1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octupole</a:t>
            </a:r>
            <a:r>
              <a:rPr lang="en-US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 deformation), EDM(</a:t>
            </a:r>
            <a:r>
              <a:rPr lang="en-US" baseline="300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229</a:t>
            </a:r>
            <a:r>
              <a:rPr lang="en-US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Pa) / EDM(</a:t>
            </a:r>
            <a:r>
              <a:rPr lang="en-US" baseline="300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199</a:t>
            </a:r>
            <a:r>
              <a:rPr lang="en-US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Hg) ~ 3 10</a:t>
            </a:r>
            <a:r>
              <a:rPr lang="en-US" baseline="300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4</a:t>
            </a:r>
            <a:r>
              <a:rPr lang="en-US" dirty="0">
                <a:ea typeface="ＭＳ Ｐゴシック" pitchFamily="34" charset="-128"/>
              </a:rPr>
              <a:t> – </a:t>
            </a:r>
            <a:r>
              <a:rPr lang="en-US" i="1" dirty="0" err="1"/>
              <a:t>Dobaczewski</a:t>
            </a:r>
            <a:r>
              <a:rPr lang="en-US" i="1" dirty="0"/>
              <a:t>, Engel (2005); Ban, </a:t>
            </a:r>
            <a:r>
              <a:rPr lang="en-US" i="1" dirty="0" err="1"/>
              <a:t>Dobaczewski</a:t>
            </a:r>
            <a:r>
              <a:rPr lang="en-US" i="1" dirty="0"/>
              <a:t>, Engel, Shukla (2010); </a:t>
            </a:r>
            <a:r>
              <a:rPr lang="en-US" i="1" dirty="0" err="1">
                <a:latin typeface="Arial" charset="0"/>
                <a:ea typeface="ＭＳ Ｐゴシック" pitchFamily="34" charset="-128"/>
              </a:rPr>
              <a:t>Flambaum</a:t>
            </a:r>
            <a:r>
              <a:rPr lang="en-US" i="1" dirty="0">
                <a:latin typeface="Arial" charset="0"/>
                <a:ea typeface="ＭＳ Ｐゴシック" pitchFamily="34" charset="-128"/>
              </a:rPr>
              <a:t> (2008)</a:t>
            </a:r>
            <a:endParaRPr lang="en-US" dirty="0">
              <a:solidFill>
                <a:srgbClr val="064308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00" y="1213434"/>
            <a:ext cx="3860292" cy="27022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3948" y="1143514"/>
            <a:ext cx="53581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An Electric Dipole Moment (EDM) 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64308"/>
                </a:solidFill>
              </a:rPr>
              <a:t>Violates T and consequently CP symmetry</a:t>
            </a:r>
          </a:p>
          <a:p>
            <a:endParaRPr lang="en-US" b="1" dirty="0">
              <a:solidFill>
                <a:srgbClr val="064308"/>
              </a:solidFill>
            </a:endParaRPr>
          </a:p>
          <a:p>
            <a:r>
              <a:rPr lang="en-US" b="1" dirty="0">
                <a:solidFill>
                  <a:srgbClr val="064308"/>
                </a:solidFill>
              </a:rPr>
              <a:t>Large value would be evidence for physics beyond the Standard Model (BSM) and a possible explanation for matter dominance over antimatter in the Universe</a:t>
            </a:r>
          </a:p>
          <a:p>
            <a:endParaRPr lang="en-US" b="1" dirty="0">
              <a:solidFill>
                <a:srgbClr val="064308"/>
              </a:solidFill>
            </a:endParaRPr>
          </a:p>
          <a:p>
            <a:pPr marL="234950" indent="-234950">
              <a:buFont typeface="Arial"/>
              <a:buChar char="•"/>
            </a:pPr>
            <a:r>
              <a:rPr lang="en-US" dirty="0">
                <a:solidFill>
                  <a:srgbClr val="064308"/>
                </a:solidFill>
              </a:rPr>
              <a:t>For an atomic EDM, most sensitive limit today: |d(</a:t>
            </a:r>
            <a:r>
              <a:rPr lang="en-US" baseline="30000" dirty="0">
                <a:solidFill>
                  <a:srgbClr val="064308"/>
                </a:solidFill>
              </a:rPr>
              <a:t>199</a:t>
            </a:r>
            <a:r>
              <a:rPr lang="en-US" dirty="0">
                <a:solidFill>
                  <a:srgbClr val="064308"/>
                </a:solidFill>
              </a:rPr>
              <a:t>Hg)| &lt; 7.4x10</a:t>
            </a:r>
            <a:r>
              <a:rPr lang="en-US" baseline="30000" dirty="0">
                <a:solidFill>
                  <a:srgbClr val="064308"/>
                </a:solidFill>
              </a:rPr>
              <a:t>-30</a:t>
            </a:r>
            <a:r>
              <a:rPr lang="en-US" dirty="0">
                <a:solidFill>
                  <a:srgbClr val="064308"/>
                </a:solidFill>
              </a:rPr>
              <a:t> e cm </a:t>
            </a:r>
            <a:r>
              <a:rPr lang="en-US" dirty="0"/>
              <a:t>– </a:t>
            </a:r>
            <a:r>
              <a:rPr lang="en-US" sz="1700" dirty="0" err="1"/>
              <a:t>Graner</a:t>
            </a:r>
            <a:r>
              <a:rPr lang="en-US" sz="1700" dirty="0"/>
              <a:t> et al. (2016)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47" y="5184987"/>
            <a:ext cx="4736821" cy="16339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-196" t="-361" r="-630" b="3436"/>
          <a:stretch/>
        </p:blipFill>
        <p:spPr>
          <a:xfrm>
            <a:off x="7333945" y="5022924"/>
            <a:ext cx="1435151" cy="1815589"/>
          </a:xfrm>
        </p:spPr>
      </p:pic>
      <p:sp>
        <p:nvSpPr>
          <p:cNvPr id="31" name="Rectangle 30"/>
          <p:cNvSpPr/>
          <p:nvPr/>
        </p:nvSpPr>
        <p:spPr>
          <a:xfrm>
            <a:off x="124540" y="5561386"/>
            <a:ext cx="2061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64308"/>
                </a:solidFill>
                <a:latin typeface="+mn-lt"/>
                <a:cs typeface="Calibri Light"/>
              </a:rPr>
              <a:t>Successful </a:t>
            </a:r>
            <a:r>
              <a:rPr lang="en-US" sz="1400" b="1" baseline="30000" dirty="0">
                <a:solidFill>
                  <a:srgbClr val="064308"/>
                </a:solidFill>
                <a:latin typeface="+mn-lt"/>
                <a:cs typeface="Calibri Light"/>
              </a:rPr>
              <a:t>225</a:t>
            </a:r>
            <a:r>
              <a:rPr lang="en-US" sz="1400" b="1" dirty="0">
                <a:solidFill>
                  <a:srgbClr val="064308"/>
                </a:solidFill>
                <a:latin typeface="+mn-lt"/>
                <a:cs typeface="Calibri Light"/>
              </a:rPr>
              <a:t>Ra EDM efforts underway at Argonne National Lab</a:t>
            </a:r>
          </a:p>
        </p:txBody>
      </p:sp>
    </p:spTree>
    <p:extLst>
      <p:ext uri="{BB962C8B-B14F-4D97-AF65-F5344CB8AC3E}">
        <p14:creationId xmlns:p14="http://schemas.microsoft.com/office/powerpoint/2010/main" val="2062029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56" dirty="0">
                <a:latin typeface="Arial" pitchFamily="34" charset="0"/>
                <a:ea typeface="ＭＳ Ｐゴシック" pitchFamily="32" charset="-128"/>
              </a:rPr>
              <a:t>Nuclear physics questions and needs: </a:t>
            </a:r>
          </a:p>
          <a:p>
            <a:pPr lvl="1"/>
            <a:r>
              <a:rPr lang="en-US" sz="1781" dirty="0">
                <a:latin typeface="Arial" pitchFamily="34" charset="0"/>
                <a:ea typeface="ＭＳ Ｐゴシック" pitchFamily="32" charset="-128"/>
              </a:rPr>
              <a:t>Composition of the </a:t>
            </a:r>
            <a:r>
              <a:rPr lang="en-US" sz="1781" dirty="0" err="1">
                <a:solidFill>
                  <a:srgbClr val="FF0000"/>
                </a:solidFill>
                <a:latin typeface="Arial" pitchFamily="34" charset="0"/>
                <a:ea typeface="ＭＳ Ｐゴシック" pitchFamily="32" charset="-128"/>
              </a:rPr>
              <a:t>rp</a:t>
            </a:r>
            <a:r>
              <a:rPr lang="en-US" sz="1781" dirty="0">
                <a:solidFill>
                  <a:srgbClr val="FF0000"/>
                </a:solidFill>
                <a:latin typeface="Arial" pitchFamily="34" charset="0"/>
                <a:ea typeface="ＭＳ Ｐゴシック" pitchFamily="32" charset="-128"/>
              </a:rPr>
              <a:t>-process</a:t>
            </a:r>
            <a:r>
              <a:rPr lang="en-US" sz="1781" dirty="0">
                <a:latin typeface="Arial" pitchFamily="34" charset="0"/>
                <a:ea typeface="ＭＳ Ｐゴシック" pitchFamily="32" charset="-128"/>
              </a:rPr>
              <a:t> ashes </a:t>
            </a:r>
            <a:r>
              <a:rPr lang="en-US" sz="1781" dirty="0">
                <a:latin typeface="Arial" pitchFamily="34" charset="0"/>
                <a:ea typeface="ＭＳ Ｐゴシック" pitchFamily="32" charset="-128"/>
                <a:sym typeface="Wingdings" panose="05000000000000000000" pitchFamily="2" charset="2"/>
              </a:rPr>
              <a:t> need to understand </a:t>
            </a:r>
            <a:r>
              <a:rPr lang="en-US" sz="1781" dirty="0" err="1">
                <a:latin typeface="Arial" pitchFamily="34" charset="0"/>
                <a:ea typeface="ＭＳ Ｐゴシック" pitchFamily="32" charset="-128"/>
                <a:sym typeface="Wingdings" panose="05000000000000000000" pitchFamily="2" charset="2"/>
              </a:rPr>
              <a:t>rp</a:t>
            </a:r>
            <a:r>
              <a:rPr lang="en-US" sz="1781" dirty="0">
                <a:latin typeface="Arial" pitchFamily="34" charset="0"/>
                <a:ea typeface="ＭＳ Ｐゴシック" pitchFamily="32" charset="-128"/>
                <a:sym typeface="Wingdings" panose="05000000000000000000" pitchFamily="2" charset="2"/>
              </a:rPr>
              <a:t> capture network</a:t>
            </a:r>
            <a:endParaRPr lang="en-US" sz="1781" dirty="0">
              <a:latin typeface="Arial" pitchFamily="34" charset="0"/>
              <a:ea typeface="ＭＳ Ｐゴシック" pitchFamily="32" charset="-128"/>
            </a:endParaRPr>
          </a:p>
          <a:p>
            <a:pPr lvl="1"/>
            <a:r>
              <a:rPr lang="en-US" sz="1781" dirty="0">
                <a:latin typeface="Arial" pitchFamily="34" charset="0"/>
                <a:ea typeface="ＭＳ Ｐゴシック" pitchFamily="32" charset="-128"/>
              </a:rPr>
              <a:t>Need to </a:t>
            </a:r>
            <a:r>
              <a:rPr lang="en-US" sz="1781" dirty="0">
                <a:solidFill>
                  <a:srgbClr val="FF0000"/>
                </a:solidFill>
                <a:latin typeface="Arial" pitchFamily="34" charset="0"/>
                <a:ea typeface="ＭＳ Ｐゴシック" pitchFamily="32" charset="-128"/>
              </a:rPr>
              <a:t>model weak interactions</a:t>
            </a:r>
            <a:r>
              <a:rPr lang="en-US" sz="1781" dirty="0">
                <a:latin typeface="Arial" pitchFamily="34" charset="0"/>
                <a:ea typeface="ＭＳ Ｐゴシック" pitchFamily="32" charset="-128"/>
              </a:rPr>
              <a:t> very well for many nuclei to model </a:t>
            </a:r>
            <a:r>
              <a:rPr lang="en-US" sz="1781" dirty="0" err="1">
                <a:latin typeface="Arial" pitchFamily="34" charset="0"/>
                <a:ea typeface="ＭＳ Ｐゴシック" pitchFamily="32" charset="-128"/>
              </a:rPr>
              <a:t>neutronization</a:t>
            </a:r>
            <a:endParaRPr lang="en-US" sz="1781" dirty="0">
              <a:solidFill>
                <a:srgbClr val="064308"/>
              </a:solidFill>
              <a:latin typeface="Arial" pitchFamily="34" charset="0"/>
              <a:ea typeface="ＭＳ Ｐゴシック" pitchFamily="32" charset="-128"/>
            </a:endParaRPr>
          </a:p>
          <a:p>
            <a:pPr lvl="1"/>
            <a:r>
              <a:rPr lang="en-US" sz="1781" dirty="0">
                <a:latin typeface="Arial" pitchFamily="34" charset="0"/>
                <a:ea typeface="ＭＳ Ｐゴシック" pitchFamily="32" charset="-128"/>
              </a:rPr>
              <a:t>Trends in </a:t>
            </a:r>
            <a:r>
              <a:rPr lang="en-US" sz="1781" dirty="0">
                <a:solidFill>
                  <a:srgbClr val="FF0000"/>
                </a:solidFill>
                <a:latin typeface="Arial" pitchFamily="34" charset="0"/>
                <a:ea typeface="ＭＳ Ｐゴシック" pitchFamily="32" charset="-128"/>
              </a:rPr>
              <a:t>nuclear masses</a:t>
            </a:r>
            <a:r>
              <a:rPr lang="en-US" sz="1781" dirty="0">
                <a:latin typeface="Arial" pitchFamily="34" charset="0"/>
                <a:ea typeface="ＭＳ Ｐゴシック" pitchFamily="32" charset="-128"/>
              </a:rPr>
              <a:t> of very neutron-rich nuclei need to be known to describe heating and cooling of the crust during EC</a:t>
            </a:r>
          </a:p>
          <a:p>
            <a:pPr lvl="1"/>
            <a:r>
              <a:rPr lang="en-US" sz="1781" dirty="0">
                <a:latin typeface="Arial" pitchFamily="34" charset="0"/>
                <a:ea typeface="ＭＳ Ｐゴシック" pitchFamily="32" charset="-128"/>
              </a:rPr>
              <a:t>Need to know where the </a:t>
            </a:r>
            <a:r>
              <a:rPr lang="en-US" sz="1781" dirty="0">
                <a:solidFill>
                  <a:srgbClr val="FF0000"/>
                </a:solidFill>
                <a:latin typeface="Arial" pitchFamily="34" charset="0"/>
                <a:ea typeface="ＭＳ Ｐゴシック" pitchFamily="32" charset="-128"/>
              </a:rPr>
              <a:t>limit of existence</a:t>
            </a:r>
            <a:r>
              <a:rPr lang="en-US" sz="1781" dirty="0">
                <a:latin typeface="Arial" pitchFamily="34" charset="0"/>
                <a:ea typeface="ＭＳ Ｐゴシック" pitchFamily="32" charset="-128"/>
              </a:rPr>
              <a:t> is and what nuclei may serve as seeds of </a:t>
            </a:r>
            <a:r>
              <a:rPr lang="en-US" sz="1781" dirty="0" err="1">
                <a:latin typeface="Arial" pitchFamily="34" charset="0"/>
                <a:ea typeface="ＭＳ Ｐゴシック" pitchFamily="32" charset="-128"/>
              </a:rPr>
              <a:t>pyconuclear</a:t>
            </a:r>
            <a:r>
              <a:rPr lang="en-US" sz="1781" dirty="0">
                <a:latin typeface="Arial" pitchFamily="34" charset="0"/>
                <a:ea typeface="ＭＳ Ｐゴシック" pitchFamily="32" charset="-128"/>
              </a:rPr>
              <a:t> fusion</a:t>
            </a:r>
          </a:p>
          <a:p>
            <a:pPr lvl="1"/>
            <a:endParaRPr lang="en-US" sz="1969" dirty="0">
              <a:latin typeface="Arial" pitchFamily="34" charset="0"/>
              <a:ea typeface="ＭＳ Ｐゴシック" pitchFamily="32" charset="-128"/>
            </a:endParaRPr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ea typeface="ＭＳ Ｐゴシック" pitchFamily="32" charset="-128"/>
              </a:rPr>
              <a:t>Rare isotope science and neutron stars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0511" r="800" b="18466"/>
          <a:stretch/>
        </p:blipFill>
        <p:spPr>
          <a:xfrm>
            <a:off x="142875" y="3276908"/>
            <a:ext cx="8858250" cy="35718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702" y="3276907"/>
            <a:ext cx="4842223" cy="294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13" dirty="0">
                <a:solidFill>
                  <a:srgbClr val="FFFF00"/>
                </a:solidFill>
              </a:rPr>
              <a:t>Figure from A. Watts et al., Rev. Mod. Phys. 88, 021001 (2016)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012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2"/>
          <p:cNvSpPr>
            <a:spLocks noGrp="1"/>
          </p:cNvSpPr>
          <p:nvPr>
            <p:ph idx="1"/>
          </p:nvPr>
        </p:nvSpPr>
        <p:spPr>
          <a:xfrm>
            <a:off x="4803228" y="1067100"/>
            <a:ext cx="4263894" cy="4748484"/>
          </a:xfrm>
        </p:spPr>
        <p:txBody>
          <a:bodyPr/>
          <a:lstStyle/>
          <a:p>
            <a:r>
              <a:rPr lang="en-US" sz="2156" dirty="0">
                <a:latin typeface="Arial" pitchFamily="34" charset="0"/>
                <a:ea typeface="ＭＳ Ｐゴシック" pitchFamily="32" charset="-128"/>
              </a:rPr>
              <a:t>In this e</a:t>
            </a:r>
            <a:r>
              <a:rPr lang="en-US" sz="2156" baseline="30000" dirty="0">
                <a:latin typeface="Arial" pitchFamily="34" charset="0"/>
                <a:ea typeface="ＭＳ Ｐゴシック" pitchFamily="32" charset="-128"/>
              </a:rPr>
              <a:t>-</a:t>
            </a:r>
            <a:r>
              <a:rPr lang="en-US" sz="2156" dirty="0">
                <a:latin typeface="Arial" pitchFamily="34" charset="0"/>
                <a:ea typeface="ＭＳ Ｐゴシック" pitchFamily="32" charset="-128"/>
              </a:rPr>
              <a:t>-rich environment, electron capture (EC) drives the proton-rich, stable ashes towards the neutron dripline (</a:t>
            </a:r>
            <a:r>
              <a:rPr lang="en-US" sz="2156" dirty="0" err="1">
                <a:latin typeface="Arial" pitchFamily="34" charset="0"/>
                <a:ea typeface="ＭＳ Ｐゴシック" pitchFamily="32" charset="-128"/>
              </a:rPr>
              <a:t>neutronization</a:t>
            </a:r>
            <a:r>
              <a:rPr lang="en-US" sz="2156" dirty="0">
                <a:latin typeface="Arial" pitchFamily="34" charset="0"/>
                <a:ea typeface="ＭＳ Ｐゴシック" pitchFamily="32" charset="-128"/>
              </a:rPr>
              <a:t>)</a:t>
            </a:r>
            <a:endParaRPr lang="en-US" sz="1969" dirty="0">
              <a:latin typeface="Arial" pitchFamily="34" charset="0"/>
              <a:ea typeface="ＭＳ Ｐゴシック" pitchFamily="32" charset="-128"/>
            </a:endParaRPr>
          </a:p>
          <a:p>
            <a:r>
              <a:rPr lang="en-US" sz="2156" dirty="0">
                <a:latin typeface="Arial" pitchFamily="34" charset="0"/>
                <a:ea typeface="ＭＳ Ｐゴシック" pitchFamily="32" charset="-128"/>
              </a:rPr>
              <a:t>In the regime of low S</a:t>
            </a:r>
            <a:r>
              <a:rPr lang="en-US" sz="2156" baseline="-25000" dirty="0">
                <a:latin typeface="Arial" pitchFamily="34" charset="0"/>
                <a:ea typeface="ＭＳ Ｐゴシック" pitchFamily="32" charset="-128"/>
              </a:rPr>
              <a:t>n</a:t>
            </a:r>
            <a:r>
              <a:rPr lang="en-US" sz="2156" dirty="0">
                <a:latin typeface="Arial" pitchFamily="34" charset="0"/>
                <a:ea typeface="ＭＳ Ｐゴシック" pitchFamily="32" charset="-128"/>
              </a:rPr>
              <a:t> and when the neutron dripline is reached, neutron emission drives the composition to light neutron-rich systems in the range of </a:t>
            </a:r>
            <a:r>
              <a:rPr lang="en-US" sz="2156" baseline="30000" dirty="0">
                <a:latin typeface="Arial" pitchFamily="34" charset="0"/>
                <a:ea typeface="ＭＳ Ｐゴシック" pitchFamily="32" charset="-128"/>
              </a:rPr>
              <a:t>16-24</a:t>
            </a:r>
            <a:r>
              <a:rPr lang="en-US" sz="2156" dirty="0">
                <a:latin typeface="Arial" pitchFamily="34" charset="0"/>
                <a:ea typeface="ＭＳ Ｐゴシック" pitchFamily="32" charset="-128"/>
              </a:rPr>
              <a:t>C, </a:t>
            </a:r>
            <a:r>
              <a:rPr lang="en-US" sz="2156" baseline="30000" dirty="0">
                <a:latin typeface="Arial" pitchFamily="34" charset="0"/>
                <a:ea typeface="ＭＳ Ｐゴシック" pitchFamily="32" charset="-128"/>
              </a:rPr>
              <a:t>18-28</a:t>
            </a:r>
            <a:r>
              <a:rPr lang="en-US" sz="2156" dirty="0">
                <a:latin typeface="Arial" pitchFamily="34" charset="0"/>
                <a:ea typeface="ＭＳ Ｐゴシック" pitchFamily="32" charset="-128"/>
              </a:rPr>
              <a:t>O, </a:t>
            </a:r>
            <a:r>
              <a:rPr lang="en-US" sz="2156" baseline="30000" dirty="0">
                <a:latin typeface="Arial" pitchFamily="34" charset="0"/>
                <a:ea typeface="ＭＳ Ｐゴシック" pitchFamily="32" charset="-128"/>
              </a:rPr>
              <a:t>30-40</a:t>
            </a:r>
            <a:r>
              <a:rPr lang="en-US" sz="2156" dirty="0">
                <a:latin typeface="Arial" pitchFamily="34" charset="0"/>
                <a:ea typeface="ＭＳ Ｐゴシック" pitchFamily="32" charset="-128"/>
              </a:rPr>
              <a:t>Ne and </a:t>
            </a:r>
            <a:r>
              <a:rPr lang="en-US" sz="2156" baseline="30000" dirty="0">
                <a:latin typeface="Arial" pitchFamily="34" charset="0"/>
                <a:ea typeface="ＭＳ Ｐゴシック" pitchFamily="32" charset="-128"/>
              </a:rPr>
              <a:t>34-40</a:t>
            </a:r>
            <a:r>
              <a:rPr lang="en-US" sz="2156" dirty="0">
                <a:latin typeface="Arial" pitchFamily="34" charset="0"/>
                <a:ea typeface="ＭＳ Ｐゴシック" pitchFamily="32" charset="-128"/>
              </a:rPr>
              <a:t>Mg</a:t>
            </a:r>
          </a:p>
          <a:p>
            <a:r>
              <a:rPr lang="en-US" sz="2156" dirty="0">
                <a:latin typeface="Arial" pitchFamily="34" charset="0"/>
                <a:ea typeface="ＭＳ Ｐゴシック" pitchFamily="32" charset="-128"/>
              </a:rPr>
              <a:t>At the increased density deeper and deeper in the crust, </a:t>
            </a:r>
            <a:r>
              <a:rPr lang="en-US" sz="2156" dirty="0" err="1">
                <a:latin typeface="Arial" pitchFamily="34" charset="0"/>
                <a:ea typeface="ＭＳ Ｐゴシック" pitchFamily="32" charset="-128"/>
              </a:rPr>
              <a:t>pyconuclear</a:t>
            </a:r>
            <a:r>
              <a:rPr lang="en-US" sz="2156" dirty="0">
                <a:latin typeface="Arial" pitchFamily="34" charset="0"/>
                <a:ea typeface="ＭＳ Ｐゴシック" pitchFamily="32" charset="-128"/>
              </a:rPr>
              <a:t> reactions occur, the fusion of exotic systems such as </a:t>
            </a:r>
            <a:r>
              <a:rPr lang="en-US" sz="2156" baseline="30000" dirty="0">
                <a:latin typeface="Arial" pitchFamily="34" charset="0"/>
                <a:ea typeface="ＭＳ Ｐゴシック" pitchFamily="32" charset="-128"/>
              </a:rPr>
              <a:t>40</a:t>
            </a:r>
            <a:r>
              <a:rPr lang="en-US" sz="2156" dirty="0">
                <a:latin typeface="Arial" pitchFamily="34" charset="0"/>
                <a:ea typeface="ＭＳ Ｐゴシック" pitchFamily="32" charset="-128"/>
              </a:rPr>
              <a:t>Mg+</a:t>
            </a:r>
            <a:r>
              <a:rPr lang="en-US" sz="2156" baseline="30000" dirty="0">
                <a:latin typeface="Arial" pitchFamily="34" charset="0"/>
                <a:ea typeface="ＭＳ Ｐゴシック" pitchFamily="32" charset="-128"/>
              </a:rPr>
              <a:t>40</a:t>
            </a:r>
            <a:r>
              <a:rPr lang="en-US" sz="2156" dirty="0">
                <a:latin typeface="Arial" pitchFamily="34" charset="0"/>
                <a:ea typeface="ＭＳ Ｐゴシック" pitchFamily="32" charset="-128"/>
              </a:rPr>
              <a:t>Mg</a:t>
            </a:r>
            <a:endParaRPr lang="en-US" dirty="0">
              <a:latin typeface="Arial" pitchFamily="34" charset="0"/>
              <a:ea typeface="ＭＳ Ｐゴシック" pitchFamily="32" charset="-128"/>
            </a:endParaRPr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76200" y="72675"/>
            <a:ext cx="8991600" cy="911940"/>
          </a:xfrm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 pitchFamily="32" charset="-128"/>
              </a:rPr>
              <a:t>Neutron stars: Rare isotopes from the proton to the neutron dripline are important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8" r="29487" b="3549"/>
          <a:stretch/>
        </p:blipFill>
        <p:spPr>
          <a:xfrm>
            <a:off x="71437" y="4286250"/>
            <a:ext cx="4357688" cy="257175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14312" y="1000125"/>
            <a:ext cx="435768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defTabSz="854075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00000"/>
              <a:buChar char="•"/>
              <a:defRPr sz="21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482600" indent="-180975" algn="l" defTabSz="854075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–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784225" indent="-180975" algn="l" defTabSz="854075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SzPct val="100000"/>
              <a:buChar char="»"/>
              <a:defRPr sz="17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1328738" indent="-241300" algn="l" defTabSz="854075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866900" indent="-158750" algn="l" defTabSz="854075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51083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4390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7696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801002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156" kern="0" dirty="0" err="1">
                <a:latin typeface="Arial" pitchFamily="34" charset="0"/>
                <a:ea typeface="ＭＳ Ｐゴシック" pitchFamily="32" charset="-128"/>
              </a:rPr>
              <a:t>rp</a:t>
            </a:r>
            <a:r>
              <a:rPr lang="en-US" sz="2156" kern="0" dirty="0">
                <a:latin typeface="Arial" pitchFamily="34" charset="0"/>
                <a:ea typeface="ＭＳ Ｐゴシック" pitchFamily="32" charset="-128"/>
              </a:rPr>
              <a:t>-process ashes left after X-ray bursts on the surface of neutron stars sink into the neutron-star crust </a:t>
            </a:r>
            <a:endParaRPr lang="en-US" sz="1969" kern="0" dirty="0">
              <a:latin typeface="Arial" pitchFamily="34" charset="0"/>
              <a:ea typeface="ＭＳ Ｐゴシック" pitchFamily="32" charset="-128"/>
            </a:endParaRPr>
          </a:p>
          <a:p>
            <a:r>
              <a:rPr lang="en-US" sz="2156" kern="0" dirty="0">
                <a:latin typeface="Arial" pitchFamily="34" charset="0"/>
                <a:ea typeface="ＭＳ Ｐゴシック" pitchFamily="32" charset="-128"/>
              </a:rPr>
              <a:t>In the crust, the atomic nuclei are fully ionized and embedded in degenerate, relativistic electrons</a:t>
            </a:r>
          </a:p>
          <a:p>
            <a:pPr lvl="1">
              <a:buFontTx/>
              <a:buNone/>
            </a:pPr>
            <a:r>
              <a:rPr lang="en-US" sz="1594" kern="0" dirty="0">
                <a:latin typeface="Arial" pitchFamily="34" charset="0"/>
                <a:ea typeface="ＭＳ Ｐゴシック" pitchFamily="32" charset="-128"/>
              </a:rPr>
              <a:t> 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" r="29487" b="72755"/>
          <a:stretch/>
        </p:blipFill>
        <p:spPr>
          <a:xfrm>
            <a:off x="214312" y="3357563"/>
            <a:ext cx="4357688" cy="1000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1961" y="6500812"/>
            <a:ext cx="3945311" cy="294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13" dirty="0"/>
              <a:t>Figure adapted from M. Beard, Notre Dame (2010)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53092" y="3313855"/>
            <a:ext cx="1850136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FRIB PAC1 proposal accepted to study processes in neutron star crust (</a:t>
            </a:r>
            <a:r>
              <a:rPr lang="el-GR" sz="1400" dirty="0"/>
              <a:t>β</a:t>
            </a:r>
            <a:r>
              <a:rPr lang="en-US" sz="1400" dirty="0"/>
              <a:t> decay)</a:t>
            </a:r>
          </a:p>
        </p:txBody>
      </p:sp>
    </p:spTree>
    <p:extLst>
      <p:ext uri="{BB962C8B-B14F-4D97-AF65-F5344CB8AC3E}">
        <p14:creationId xmlns:p14="http://schemas.microsoft.com/office/powerpoint/2010/main" val="3301890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42" y="1707088"/>
            <a:ext cx="6959272" cy="392682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01286" y="4245997"/>
            <a:ext cx="2237221" cy="1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6743928" y="4687511"/>
            <a:ext cx="512755" cy="50748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251" tIns="45128" rIns="90251" bIns="45128" rtlCol="0" anchor="ctr"/>
          <a:lstStyle/>
          <a:p>
            <a:pPr algn="ctr" defTabSz="451204"/>
            <a:endParaRPr lang="en-US" sz="1781" dirty="0">
              <a:solidFill>
                <a:prstClr val="white"/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35AD4620-7552-4207-8973-898801ED212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0366"/>
            <a:ext cx="8862307" cy="982417"/>
          </a:xfrm>
        </p:spPr>
        <p:txBody>
          <a:bodyPr/>
          <a:lstStyle/>
          <a:p>
            <a:r>
              <a:rPr lang="en-US" sz="1875" dirty="0"/>
              <a:t>Produce a rare isotope beam for a primary user, for example </a:t>
            </a:r>
            <a:r>
              <a:rPr lang="en-US" sz="1875" baseline="30000" dirty="0"/>
              <a:t>200</a:t>
            </a:r>
            <a:r>
              <a:rPr lang="en-US" sz="1875" dirty="0"/>
              <a:t>W from a </a:t>
            </a:r>
            <a:r>
              <a:rPr lang="en-US" sz="1875" baseline="30000" dirty="0"/>
              <a:t>238</a:t>
            </a:r>
            <a:r>
              <a:rPr lang="en-US" sz="1875" dirty="0"/>
              <a:t>U primary beam - at the same time, up to 1000 other isotopes are produced that could be harvested and used for other experiments or applications</a:t>
            </a:r>
          </a:p>
          <a:p>
            <a:endParaRPr lang="en-US" sz="1969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36988"/>
            <a:ext cx="8991600" cy="783315"/>
          </a:xfrm>
        </p:spPr>
        <p:txBody>
          <a:bodyPr/>
          <a:lstStyle/>
          <a:p>
            <a:r>
              <a:rPr lang="en-US" sz="3000" dirty="0"/>
              <a:t>Production of rare isotope beams at FRIB</a:t>
            </a:r>
            <a:br>
              <a:rPr lang="en-US" dirty="0"/>
            </a:br>
            <a:r>
              <a:rPr lang="en-US" sz="2250" dirty="0"/>
              <a:t>with provisions for commensal harvesting of isotopes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4294967295"/>
          </p:nvPr>
        </p:nvSpPr>
        <p:spPr>
          <a:xfrm>
            <a:off x="52009" y="5674365"/>
            <a:ext cx="8839200" cy="7508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Isotope harvesting provisions included in FRIB designs - Harvesting equipment not part of FRIB project scope but recommended in 2015 NSAC-I LRP, $13M grant awarded in 2021 by the DOE Isotope Program (PI: G. </a:t>
            </a:r>
            <a:r>
              <a:rPr lang="en-US" sz="1800" dirty="0" err="1"/>
              <a:t>Severin</a:t>
            </a:r>
            <a:r>
              <a:rPr lang="en-US" sz="1800" dirty="0"/>
              <a:t>, FRIB &amp; Dept. of Chemistry)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89" y="3425189"/>
            <a:ext cx="7621" cy="7621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14" y="1930579"/>
            <a:ext cx="1801638" cy="23135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" y="1949490"/>
            <a:ext cx="1850136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FRIB PAC1 proposal accepted for first harvesting at FRIB</a:t>
            </a:r>
          </a:p>
        </p:txBody>
      </p:sp>
    </p:spTree>
    <p:extLst>
      <p:ext uri="{BB962C8B-B14F-4D97-AF65-F5344CB8AC3E}">
        <p14:creationId xmlns:p14="http://schemas.microsoft.com/office/powerpoint/2010/main" val="149082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067100"/>
            <a:ext cx="4352109" cy="4748484"/>
          </a:xfrm>
        </p:spPr>
        <p:txBody>
          <a:bodyPr/>
          <a:lstStyle/>
          <a:p>
            <a:pPr marL="0" indent="0">
              <a:spcBef>
                <a:spcPts val="295"/>
              </a:spcBef>
              <a:buSzTx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Properties of nuclei </a:t>
            </a:r>
          </a:p>
          <a:p>
            <a:pPr lvl="1">
              <a:spcBef>
                <a:spcPts val="295"/>
              </a:spcBef>
              <a:buSzTx/>
            </a:pPr>
            <a:r>
              <a:rPr lang="en-US" sz="1772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Develop a predictive model </a:t>
            </a:r>
            <a:r>
              <a:rPr lang="en-US" sz="1772" dirty="0">
                <a:latin typeface="Arial" pitchFamily="34" charset="0"/>
                <a:cs typeface="Arial" pitchFamily="34" charset="0"/>
              </a:rPr>
              <a:t>of nuclei and their interactions</a:t>
            </a:r>
          </a:p>
          <a:p>
            <a:pPr lvl="1">
              <a:spcBef>
                <a:spcPts val="295"/>
              </a:spcBef>
              <a:buSzTx/>
            </a:pPr>
            <a:r>
              <a:rPr lang="en-US" sz="1772" dirty="0">
                <a:latin typeface="Arial" pitchFamily="34" charset="0"/>
                <a:cs typeface="Arial" pitchFamily="34" charset="0"/>
              </a:rPr>
              <a:t>Determine the </a:t>
            </a:r>
            <a:r>
              <a:rPr lang="en-US" sz="1772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limits of elements and isotopes</a:t>
            </a:r>
          </a:p>
          <a:p>
            <a:pPr marL="0" indent="0">
              <a:spcBef>
                <a:spcPts val="295"/>
              </a:spcBef>
              <a:buSzTx/>
              <a:buNone/>
            </a:pPr>
            <a:endParaRPr lang="en-US" sz="103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295"/>
              </a:spcBef>
              <a:buSzTx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Astrophysical processes</a:t>
            </a:r>
            <a:endParaRPr lang="en-US" sz="1772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295"/>
              </a:spcBef>
              <a:buSzTx/>
            </a:pPr>
            <a:r>
              <a:rPr lang="en-US" sz="1772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Origin of the elements in the cosmos</a:t>
            </a:r>
          </a:p>
          <a:p>
            <a:pPr lvl="1">
              <a:spcBef>
                <a:spcPts val="295"/>
              </a:spcBef>
              <a:buSzTx/>
            </a:pPr>
            <a:r>
              <a:rPr lang="en-US" sz="1772" dirty="0">
                <a:latin typeface="Arial" pitchFamily="34" charset="0"/>
                <a:cs typeface="Arial" pitchFamily="34" charset="0"/>
              </a:rPr>
              <a:t>Explosive environments: novae, </a:t>
            </a:r>
            <a:br>
              <a:rPr lang="en-US" sz="1772" dirty="0">
                <a:latin typeface="Arial" pitchFamily="34" charset="0"/>
                <a:cs typeface="Arial" pitchFamily="34" charset="0"/>
              </a:rPr>
            </a:br>
            <a:r>
              <a:rPr lang="en-US" sz="1772" dirty="0">
                <a:latin typeface="Arial" pitchFamily="34" charset="0"/>
                <a:cs typeface="Arial" pitchFamily="34" charset="0"/>
              </a:rPr>
              <a:t>supernovae, </a:t>
            </a:r>
            <a:r>
              <a:rPr lang="en-US" sz="1772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X-ray bursts …</a:t>
            </a:r>
          </a:p>
          <a:p>
            <a:pPr lvl="1">
              <a:spcBef>
                <a:spcPts val="295"/>
              </a:spcBef>
              <a:buSzTx/>
            </a:pPr>
            <a:r>
              <a:rPr lang="en-US" sz="1772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Properties of neutron stars</a:t>
            </a:r>
          </a:p>
          <a:p>
            <a:pPr lvl="1">
              <a:spcBef>
                <a:spcPts val="295"/>
              </a:spcBef>
              <a:buSzTx/>
            </a:pPr>
            <a:endParaRPr lang="en-US" sz="103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295"/>
              </a:spcBef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Societal applications and benefits</a:t>
            </a:r>
          </a:p>
          <a:p>
            <a:pPr lvl="1">
              <a:spcBef>
                <a:spcPts val="295"/>
              </a:spcBef>
              <a:buSzTx/>
            </a:pPr>
            <a:r>
              <a:rPr lang="en-US" sz="1772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Isotope harvesting </a:t>
            </a:r>
            <a:r>
              <a:rPr lang="en-US" sz="1772" dirty="0">
                <a:latin typeface="Arial" pitchFamily="34" charset="0"/>
                <a:cs typeface="Arial" pitchFamily="34" charset="0"/>
              </a:rPr>
              <a:t>for medicine and a variety of fields</a:t>
            </a:r>
          </a:p>
          <a:p>
            <a:pPr lvl="1">
              <a:spcBef>
                <a:spcPts val="295"/>
              </a:spcBef>
              <a:buSzTx/>
            </a:pPr>
            <a:r>
              <a:rPr lang="en-US" sz="1772" dirty="0">
                <a:latin typeface="Arial" pitchFamily="34" charset="0"/>
                <a:cs typeface="Arial" pitchFamily="34" charset="0"/>
              </a:rPr>
              <a:t>Surrogate reactions: nuclear security</a:t>
            </a:r>
          </a:p>
          <a:p>
            <a:pPr lvl="1">
              <a:spcBef>
                <a:spcPts val="295"/>
              </a:spcBef>
              <a:buSzTx/>
            </a:pPr>
            <a:endParaRPr lang="en-US" sz="103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295"/>
              </a:spcBef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Tests of fundamental symmetries</a:t>
            </a:r>
            <a:endParaRPr lang="en-US" sz="2363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295"/>
              </a:spcBef>
              <a:buSzTx/>
            </a:pPr>
            <a:r>
              <a:rPr lang="en-US" sz="1772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Effects of symmetry violations are </a:t>
            </a:r>
            <a:br>
              <a:rPr lang="en-US" sz="1772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</a:br>
            <a:r>
              <a:rPr lang="en-US" sz="1772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amplified in certain nuclei</a:t>
            </a:r>
          </a:p>
          <a:p>
            <a:pPr lvl="1">
              <a:spcBef>
                <a:spcPts val="295"/>
              </a:spcBef>
              <a:buSzTx/>
            </a:pPr>
            <a:endParaRPr lang="en-US" sz="103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ea typeface="ＭＳ Ｐゴシック"/>
                <a:cs typeface="Arial" pitchFamily="34" charset="0"/>
              </a:rPr>
              <a:t>The themes of rare isotope science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567" y="1808234"/>
            <a:ext cx="4891433" cy="326621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371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 facility overview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14162" y="1241751"/>
            <a:ext cx="8787536" cy="4751084"/>
            <a:chOff x="80010" y="1202348"/>
            <a:chExt cx="9373372" cy="50678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010" y="1202348"/>
              <a:ext cx="9373372" cy="506782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977591" y="2909297"/>
              <a:ext cx="1582298" cy="355474"/>
            </a:xfrm>
            <a:prstGeom prst="rect">
              <a:avLst/>
            </a:prstGeom>
            <a:noFill/>
          </p:spPr>
          <p:txBody>
            <a:bodyPr wrap="none" lIns="90004" tIns="45002" rIns="90004" bIns="45002" rtlCol="0">
              <a:spAutoFit/>
            </a:bodyPr>
            <a:lstStyle/>
            <a:p>
              <a:pPr defTabSz="449694"/>
              <a:r>
                <a:rPr lang="en-US" sz="1575" dirty="0">
                  <a:solidFill>
                    <a:prstClr val="black"/>
                  </a:solidFill>
                </a:rPr>
                <a:t>Existing NSCL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71887" y="5102348"/>
              <a:ext cx="1654112" cy="355474"/>
            </a:xfrm>
            <a:prstGeom prst="rect">
              <a:avLst/>
            </a:prstGeom>
            <a:noFill/>
          </p:spPr>
          <p:txBody>
            <a:bodyPr wrap="none" lIns="90004" tIns="45002" rIns="90004" bIns="45002" rtlCol="0">
              <a:spAutoFit/>
            </a:bodyPr>
            <a:lstStyle/>
            <a:p>
              <a:pPr defTabSz="449694"/>
              <a:r>
                <a:rPr lang="en-US" sz="1575" dirty="0">
                  <a:solidFill>
                    <a:prstClr val="black"/>
                  </a:solidFill>
                </a:rPr>
                <a:t>LINAC Building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4335021">
              <a:off x="1699238" y="3840315"/>
              <a:ext cx="1690483" cy="355474"/>
            </a:xfrm>
            <a:prstGeom prst="rect">
              <a:avLst/>
            </a:prstGeom>
            <a:noFill/>
          </p:spPr>
          <p:txBody>
            <a:bodyPr wrap="square" lIns="90004" tIns="45002" rIns="90004" bIns="45002" rtlCol="0">
              <a:spAutoFit/>
            </a:bodyPr>
            <a:lstStyle/>
            <a:p>
              <a:pPr defTabSz="449694"/>
              <a:r>
                <a:rPr lang="en-US" sz="1575" dirty="0">
                  <a:solidFill>
                    <a:prstClr val="black"/>
                  </a:solidFill>
                </a:rPr>
                <a:t>Target Facility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62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 ground breaking on March 17, 2014</a:t>
            </a:r>
          </a:p>
        </p:txBody>
      </p:sp>
      <p:pic>
        <p:nvPicPr>
          <p:cNvPr id="10" name="Picture 9" descr="FRIB_2014Mar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1660838"/>
            <a:ext cx="9001125" cy="40721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447" y="1071563"/>
            <a:ext cx="3214687" cy="214312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8834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02747"/>
            <a:ext cx="8991600" cy="851795"/>
          </a:xfrm>
        </p:spPr>
        <p:txBody>
          <a:bodyPr/>
          <a:lstStyle/>
          <a:p>
            <a:r>
              <a:rPr lang="en-US" dirty="0"/>
              <a:t>Civil construction substantially complete</a:t>
            </a:r>
            <a:br>
              <a:rPr lang="en-US" sz="2756" dirty="0"/>
            </a:br>
            <a:r>
              <a:rPr lang="en-US" sz="2756" dirty="0"/>
              <a:t>Beneficial occupancy since March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094" y="1095689"/>
            <a:ext cx="6969813" cy="46766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91468" y="5772343"/>
            <a:ext cx="3110723" cy="319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77" dirty="0"/>
              <a:t>Web cameras at </a:t>
            </a:r>
            <a:r>
              <a:rPr lang="en-US" sz="1477" dirty="0">
                <a:hlinkClick r:id="rId4"/>
              </a:rPr>
              <a:t>www.frib.msu.edu</a:t>
            </a:r>
            <a:endParaRPr lang="en-US" sz="1477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8561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14375" y="-20614"/>
            <a:ext cx="84296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64308"/>
                </a:solidFill>
              </a:rPr>
              <a:t>Probing the Standard Model with the </a:t>
            </a:r>
            <a:r>
              <a:rPr lang="el-GR" sz="3000" b="1" dirty="0">
                <a:solidFill>
                  <a:srgbClr val="064308"/>
                </a:solidFill>
              </a:rPr>
              <a:t>β</a:t>
            </a:r>
            <a:r>
              <a:rPr lang="en-US" sz="3000" b="1" dirty="0">
                <a:solidFill>
                  <a:srgbClr val="064308"/>
                </a:solidFill>
              </a:rPr>
              <a:t> decay of </a:t>
            </a:r>
            <a:r>
              <a:rPr lang="en-US" sz="3000" b="1" baseline="30000" dirty="0">
                <a:solidFill>
                  <a:srgbClr val="064308"/>
                </a:solidFill>
              </a:rPr>
              <a:t>6</a:t>
            </a:r>
            <a:r>
              <a:rPr lang="en-US" sz="3000" b="1" dirty="0">
                <a:solidFill>
                  <a:srgbClr val="064308"/>
                </a:solidFill>
              </a:rPr>
              <a:t>He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2" y="995049"/>
            <a:ext cx="3500003" cy="243283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8" y="3371397"/>
            <a:ext cx="2206020" cy="30430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9954" y="6226888"/>
            <a:ext cx="5214938" cy="29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13" dirty="0">
                <a:solidFill>
                  <a:srgbClr val="064308"/>
                </a:solidFill>
              </a:rPr>
              <a:t>X. Huyan, O. Naviliat-Cuncic </a:t>
            </a:r>
            <a:r>
              <a:rPr lang="en-US" sz="1313" i="1" dirty="0">
                <a:solidFill>
                  <a:srgbClr val="064308"/>
                </a:solidFill>
              </a:rPr>
              <a:t>et al.</a:t>
            </a:r>
            <a:r>
              <a:rPr lang="en-US" sz="1313" dirty="0">
                <a:solidFill>
                  <a:srgbClr val="064308"/>
                </a:solidFill>
              </a:rPr>
              <a:t>, Hyperfine Int. 237, 93 (2016)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8195" y="1211909"/>
            <a:ext cx="1377300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75" dirty="0"/>
              <a:t>β</a:t>
            </a:r>
            <a:r>
              <a:rPr lang="en-US" sz="1875" dirty="0"/>
              <a:t> spectrum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5476" y="3963899"/>
            <a:ext cx="1706347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75" dirty="0"/>
              <a:t>β</a:t>
            </a:r>
            <a:r>
              <a:rPr lang="en-US" sz="1875" dirty="0"/>
              <a:t> decay curve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3571875" y="1000125"/>
            <a:ext cx="5357813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defTabSz="854075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00000"/>
              <a:buChar char="•"/>
              <a:defRPr sz="21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482600" indent="-180975" algn="l" defTabSz="854075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–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784225" indent="-180975" algn="l" defTabSz="854075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SzPct val="100000"/>
              <a:buChar char="»"/>
              <a:defRPr sz="17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1328738" indent="-241300" algn="l" defTabSz="854075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866900" indent="-158750" algn="l" defTabSz="854075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51083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4390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7696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801002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228823" indent="-228823" defTabSz="848320">
              <a:buClr>
                <a:srgbClr val="064308"/>
              </a:buClr>
              <a:buFont typeface="Arial" charset="0"/>
              <a:buChar char="•"/>
            </a:pPr>
            <a:r>
              <a:rPr lang="en-US" sz="1875" kern="0" dirty="0">
                <a:ea typeface="ヒラギノ角ゴ ProN W3"/>
                <a:cs typeface="ヒラギノ角ゴ ProN W3"/>
                <a:sym typeface="Times New Roman" pitchFamily="18" charset="0"/>
              </a:rPr>
              <a:t>The shape of the </a:t>
            </a:r>
            <a:r>
              <a:rPr lang="el-GR" sz="1875" kern="0" dirty="0">
                <a:ea typeface="ヒラギノ角ゴ ProN W3"/>
                <a:cs typeface="ヒラギノ角ゴ ProN W3"/>
                <a:sym typeface="Times New Roman" pitchFamily="18" charset="0"/>
              </a:rPr>
              <a:t>β</a:t>
            </a:r>
            <a:r>
              <a:rPr lang="en-US" sz="1875" kern="0" dirty="0">
                <a:ea typeface="ヒラギノ角ゴ ProN W3"/>
                <a:cs typeface="ヒラギノ角ゴ ProN W3"/>
                <a:sym typeface="Times New Roman" pitchFamily="18" charset="0"/>
              </a:rPr>
              <a:t> spectrum is sensitive to the different terms in the electroweak theory of </a:t>
            </a:r>
            <a:r>
              <a:rPr lang="el-GR" sz="1875" kern="0" dirty="0">
                <a:ea typeface="ヒラギノ角ゴ ProN W3"/>
                <a:cs typeface="ヒラギノ角ゴ ProN W3"/>
                <a:sym typeface="Times New Roman" pitchFamily="18" charset="0"/>
              </a:rPr>
              <a:t>β</a:t>
            </a:r>
            <a:r>
              <a:rPr lang="en-US" sz="1875" kern="0" dirty="0">
                <a:ea typeface="ヒラギノ角ゴ ProN W3"/>
                <a:cs typeface="ヒラギノ角ゴ ProN W3"/>
                <a:sym typeface="Times New Roman" pitchFamily="18" charset="0"/>
              </a:rPr>
              <a:t> decay that is embedded in the Standard Model </a:t>
            </a:r>
          </a:p>
          <a:p>
            <a:pPr marL="228823" indent="-228823" defTabSz="848320">
              <a:buClr>
                <a:srgbClr val="064308"/>
              </a:buClr>
              <a:buFont typeface="Arial" charset="0"/>
              <a:buChar char="•"/>
            </a:pPr>
            <a:r>
              <a:rPr lang="en-US" sz="1875" kern="0" dirty="0">
                <a:ea typeface="ヒラギノ角ゴ ProN W3"/>
                <a:cs typeface="ヒラギノ角ゴ ProN W3"/>
                <a:sym typeface="Times New Roman" pitchFamily="18" charset="0"/>
              </a:rPr>
              <a:t>The </a:t>
            </a:r>
            <a:r>
              <a:rPr lang="en-US" sz="1875" kern="0" dirty="0" err="1">
                <a:ea typeface="ヒラギノ角ゴ ProN W3"/>
                <a:cs typeface="ヒラギノ角ゴ ProN W3"/>
                <a:sym typeface="Times New Roman" pitchFamily="18" charset="0"/>
              </a:rPr>
              <a:t>Fierz</a:t>
            </a:r>
            <a:r>
              <a:rPr lang="en-US" sz="1875" kern="0" dirty="0">
                <a:ea typeface="ヒラギノ角ゴ ProN W3"/>
                <a:cs typeface="ヒラギノ角ゴ ProN W3"/>
                <a:sym typeface="Times New Roman" pitchFamily="18" charset="0"/>
              </a:rPr>
              <a:t> term in the </a:t>
            </a:r>
            <a:r>
              <a:rPr lang="el-GR" sz="1875" kern="0" dirty="0">
                <a:ea typeface="ヒラギノ角ゴ ProN W3"/>
                <a:cs typeface="ヒラギノ角ゴ ProN W3"/>
                <a:sym typeface="Times New Roman" pitchFamily="18" charset="0"/>
              </a:rPr>
              <a:t>β</a:t>
            </a:r>
            <a:r>
              <a:rPr lang="en-US" sz="1875" kern="0" dirty="0">
                <a:ea typeface="ヒラギノ角ゴ ProN W3"/>
                <a:cs typeface="ヒラギノ角ゴ ProN W3"/>
                <a:sym typeface="Times New Roman" pitchFamily="18" charset="0"/>
              </a:rPr>
              <a:t> decay spectrum provides one of the most stringent constraints on exotic scalar or tensor couplings that are beyond vector-axial electroweak theory of the Standard Model</a:t>
            </a:r>
          </a:p>
          <a:p>
            <a:pPr marL="228823" indent="-228823" defTabSz="848320">
              <a:buClr>
                <a:srgbClr val="064308"/>
              </a:buClr>
              <a:buFont typeface="Arial" charset="0"/>
              <a:buChar char="•"/>
            </a:pPr>
            <a:r>
              <a:rPr lang="en-US" sz="1875" kern="0" dirty="0">
                <a:ea typeface="ヒラギノ角ゴ ProN W3"/>
                <a:cs typeface="ヒラギノ角ゴ ProN W3"/>
                <a:sym typeface="Times New Roman" pitchFamily="18" charset="0"/>
              </a:rPr>
              <a:t>Such low-energy studies complement New Physics searches at the LHC</a:t>
            </a:r>
          </a:p>
          <a:p>
            <a:pPr marL="228823" indent="-228823" defTabSz="848320">
              <a:buClr>
                <a:srgbClr val="064308"/>
              </a:buClr>
              <a:buFont typeface="Arial" charset="0"/>
              <a:buChar char="•"/>
            </a:pPr>
            <a:r>
              <a:rPr lang="en-US" sz="1875" kern="0" dirty="0">
                <a:ea typeface="ヒラギノ角ゴ ProN W3"/>
                <a:cs typeface="ヒラギノ角ゴ ProN W3"/>
                <a:sym typeface="Times New Roman" pitchFamily="18" charset="0"/>
              </a:rPr>
              <a:t>Novel approach: Implant </a:t>
            </a:r>
            <a:r>
              <a:rPr lang="en-US" sz="1875" kern="0" baseline="30000" dirty="0">
                <a:ea typeface="ヒラギノ角ゴ ProN W3"/>
                <a:cs typeface="ヒラギノ角ゴ ProN W3"/>
                <a:sym typeface="Times New Roman" pitchFamily="18" charset="0"/>
              </a:rPr>
              <a:t>6</a:t>
            </a:r>
            <a:r>
              <a:rPr lang="en-US" sz="1875" kern="0" dirty="0">
                <a:ea typeface="ヒラギノ角ゴ ProN W3"/>
                <a:cs typeface="ヒラギノ角ゴ ProN W3"/>
                <a:sym typeface="Times New Roman" pitchFamily="18" charset="0"/>
              </a:rPr>
              <a:t>He produced from fragmentation deep (12 mm) into an inorganic scintillator, e.g. </a:t>
            </a:r>
            <a:r>
              <a:rPr lang="en-US" sz="1875" kern="0" dirty="0" err="1">
                <a:ea typeface="ヒラギノ角ゴ ProN W3"/>
                <a:cs typeface="ヒラギノ角ゴ ProN W3"/>
                <a:sym typeface="Times New Roman" pitchFamily="18" charset="0"/>
              </a:rPr>
              <a:t>CsI</a:t>
            </a:r>
            <a:r>
              <a:rPr lang="en-US" sz="1875" kern="0" dirty="0">
                <a:ea typeface="ヒラギノ角ゴ ProN W3"/>
                <a:cs typeface="ヒラギノ角ゴ ProN W3"/>
                <a:sym typeface="Times New Roman" pitchFamily="18" charset="0"/>
              </a:rPr>
              <a:t>(Na)</a:t>
            </a:r>
          </a:p>
          <a:p>
            <a:pPr marL="228823" indent="-228823" defTabSz="848320">
              <a:buClr>
                <a:srgbClr val="064308"/>
              </a:buClr>
              <a:buFont typeface="Arial" charset="0"/>
              <a:buChar char="•"/>
            </a:pPr>
            <a:r>
              <a:rPr lang="en-US" sz="1875" kern="0" dirty="0">
                <a:ea typeface="ヒラギノ角ゴ ProN W3"/>
                <a:cs typeface="ヒラギノ角ゴ ProN W3"/>
                <a:sym typeface="Times New Roman" pitchFamily="18" charset="0"/>
              </a:rPr>
              <a:t>This implantation approach eliminates effects such as back-scattering and out-scattering of </a:t>
            </a:r>
            <a:r>
              <a:rPr lang="el-GR" sz="1875" kern="0" dirty="0">
                <a:ea typeface="ヒラギノ角ゴ ProN W3"/>
                <a:cs typeface="ヒラギノ角ゴ ProN W3"/>
                <a:sym typeface="Times New Roman" pitchFamily="18" charset="0"/>
              </a:rPr>
              <a:t>β</a:t>
            </a:r>
            <a:r>
              <a:rPr lang="en-US" sz="1875" kern="0" dirty="0">
                <a:ea typeface="ヒラギノ角ゴ ProN W3"/>
                <a:cs typeface="ヒラギノ角ゴ ProN W3"/>
                <a:sym typeface="Times New Roman" pitchFamily="18" charset="0"/>
              </a:rPr>
              <a:t> particles on/from detectors (unique to NSCL due to the availability of high-energy </a:t>
            </a:r>
            <a:r>
              <a:rPr lang="en-US" sz="1875" kern="0" baseline="30000" dirty="0">
                <a:ea typeface="ヒラギノ角ゴ ProN W3"/>
                <a:cs typeface="ヒラギノ角ゴ ProN W3"/>
                <a:sym typeface="Times New Roman" pitchFamily="18" charset="0"/>
              </a:rPr>
              <a:t>6</a:t>
            </a:r>
            <a:r>
              <a:rPr lang="en-US" sz="1875" kern="0" dirty="0">
                <a:ea typeface="ヒラギノ角ゴ ProN W3"/>
                <a:cs typeface="ヒラギノ角ゴ ProN W3"/>
                <a:sym typeface="Times New Roman" pitchFamily="18" charset="0"/>
              </a:rPr>
              <a:t>He from fragmentation </a:t>
            </a:r>
            <a:endParaRPr lang="en-US" sz="984" kern="0" dirty="0">
              <a:ea typeface="ヒラギノ角ゴ ProN W3"/>
              <a:cs typeface="ヒラギノ角ゴ ProN W3"/>
              <a:sym typeface="Times New Roman" pitchFamily="18" charset="0"/>
            </a:endParaRPr>
          </a:p>
          <a:p>
            <a:pPr marL="195474" lvl="1" indent="0">
              <a:buNone/>
            </a:pPr>
            <a:endParaRPr lang="en-US" sz="1594" kern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6606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45531" y="1"/>
            <a:ext cx="83325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Applications of rare isotopes – Heavy-ion irradiations (NSCL unique!)</a:t>
            </a:r>
            <a:endParaRPr lang="en-US" sz="3000" b="1" dirty="0">
              <a:solidFill>
                <a:srgbClr val="064308"/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789" y="3298487"/>
            <a:ext cx="4183362" cy="27338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7284" y="3643312"/>
            <a:ext cx="2432076" cy="525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64308"/>
                </a:solidFill>
              </a:rPr>
              <a:t>Also: HI irradiation of DNA</a:t>
            </a:r>
          </a:p>
          <a:p>
            <a:r>
              <a:rPr lang="en-US" sz="1313" dirty="0">
                <a:solidFill>
                  <a:srgbClr val="000000"/>
                </a:solidFill>
              </a:rPr>
              <a:t>Oakland University, MI</a:t>
            </a:r>
          </a:p>
        </p:txBody>
      </p:sp>
      <p:pic>
        <p:nvPicPr>
          <p:cNvPr id="16" name="Picture 15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1"/>
          <a:stretch/>
        </p:blipFill>
        <p:spPr>
          <a:xfrm>
            <a:off x="188717" y="4322921"/>
            <a:ext cx="4442884" cy="12492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13789" y="6080393"/>
            <a:ext cx="431650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/>
              <a:t>W.R. </a:t>
            </a:r>
            <a:r>
              <a:rPr lang="en-US" sz="1125" dirty="0" err="1"/>
              <a:t>Binns</a:t>
            </a:r>
            <a:r>
              <a:rPr lang="en-US" sz="1125" dirty="0"/>
              <a:t> et al., Science, April 2016 (10.1126/science.aad6004) 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214313" y="1082504"/>
            <a:ext cx="8327932" cy="216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defTabSz="854075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00000"/>
              <a:buChar char="•"/>
              <a:defRPr sz="21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482600" indent="-180975" algn="l" defTabSz="854075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–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784225" indent="-180975" algn="l" defTabSz="854075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SzPct val="100000"/>
              <a:buChar char="»"/>
              <a:defRPr sz="17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1328738" indent="-241300" algn="l" defTabSz="854075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866900" indent="-158750" algn="l" defTabSz="854075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51083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4390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7696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801002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228823" indent="-228823" defTabSz="848320">
              <a:buClr>
                <a:srgbClr val="064308"/>
              </a:buClr>
              <a:buFont typeface="Arial" charset="0"/>
              <a:buChar char="•"/>
            </a:pPr>
            <a:r>
              <a:rPr lang="en-US" sz="1688" kern="0" dirty="0">
                <a:ea typeface="ヒラギノ角ゴ ProN W3"/>
                <a:cs typeface="ヒラギノ角ゴ ProN W3"/>
                <a:sym typeface="Times New Roman" pitchFamily="18" charset="0"/>
              </a:rPr>
              <a:t>20-year history of providing heavy-ion beams to researchers from JPL, </a:t>
            </a:r>
            <a:r>
              <a:rPr lang="en-US" sz="1688" kern="0" dirty="0" err="1">
                <a:ea typeface="ヒラギノ角ゴ ProN W3"/>
                <a:cs typeface="ヒラギノ角ゴ ProN W3"/>
                <a:sym typeface="Times New Roman" pitchFamily="18" charset="0"/>
              </a:rPr>
              <a:t>CalTech</a:t>
            </a:r>
            <a:r>
              <a:rPr lang="en-US" sz="1688" kern="0" dirty="0">
                <a:ea typeface="ヒラギノ角ゴ ProN W3"/>
                <a:cs typeface="ヒラギノ角ゴ ProN W3"/>
                <a:sym typeface="Times New Roman" pitchFamily="18" charset="0"/>
              </a:rPr>
              <a:t>, and </a:t>
            </a:r>
            <a:r>
              <a:rPr lang="en-US" sz="1688" kern="0" dirty="0" err="1">
                <a:ea typeface="ヒラギノ角ゴ ProN W3"/>
                <a:cs typeface="ヒラギノ角ゴ ProN W3"/>
                <a:sym typeface="Times New Roman" pitchFamily="18" charset="0"/>
              </a:rPr>
              <a:t>WashU</a:t>
            </a:r>
            <a:r>
              <a:rPr lang="en-US" sz="1688" kern="0" dirty="0">
                <a:ea typeface="ヒラギノ角ゴ ProN W3"/>
                <a:cs typeface="ヒラギノ角ゴ ProN W3"/>
                <a:sym typeface="Times New Roman" pitchFamily="18" charset="0"/>
              </a:rPr>
              <a:t> for the calibration of heavy-ion detectors sent on space missions:</a:t>
            </a:r>
          </a:p>
          <a:p>
            <a:pPr marL="0" indent="0" defTabSz="848320">
              <a:buClr>
                <a:srgbClr val="064308"/>
              </a:buClr>
              <a:buNone/>
            </a:pPr>
            <a:endParaRPr lang="en-US" sz="563" kern="0" dirty="0">
              <a:ea typeface="ヒラギノ角ゴ ProN W3"/>
              <a:cs typeface="ヒラギノ角ゴ ProN W3"/>
              <a:sym typeface="Times New Roman" pitchFamily="18" charset="0"/>
            </a:endParaRPr>
          </a:p>
          <a:p>
            <a:pPr marL="511597" lvl="1" indent="-228823" defTabSz="848320">
              <a:spcAft>
                <a:spcPts val="563"/>
              </a:spcAft>
              <a:buClr>
                <a:srgbClr val="064308"/>
              </a:buClr>
              <a:buFont typeface="Arial" charset="0"/>
              <a:buChar char="•"/>
            </a:pPr>
            <a:r>
              <a:rPr lang="en-US" sz="1500" kern="0" dirty="0">
                <a:solidFill>
                  <a:srgbClr val="064308"/>
                </a:solidFill>
                <a:ea typeface="ヒラギノ角ゴ ProN W3"/>
                <a:cs typeface="ヒラギノ角ゴ ProN W3"/>
                <a:sym typeface="Times New Roman" pitchFamily="18" charset="0"/>
              </a:rPr>
              <a:t>1997: Beam for calibration of the </a:t>
            </a:r>
            <a:r>
              <a:rPr lang="en-US" sz="1500" dirty="0">
                <a:solidFill>
                  <a:srgbClr val="064308"/>
                </a:solidFill>
                <a:cs typeface="Helvetica" panose="020B0604020202020204" pitchFamily="34" charset="0"/>
              </a:rPr>
              <a:t>of detectors for CRIS-ACE (Cosmic Ray Isotope Spectrometer for the Advanced Composition Explorer)</a:t>
            </a:r>
          </a:p>
          <a:p>
            <a:pPr marL="511597" lvl="1" indent="-228823" defTabSz="848320">
              <a:spcAft>
                <a:spcPts val="563"/>
              </a:spcAft>
              <a:buClr>
                <a:srgbClr val="064308"/>
              </a:buClr>
              <a:buFont typeface="Arial" charset="0"/>
              <a:buChar char="•"/>
            </a:pPr>
            <a:r>
              <a:rPr lang="en-US" sz="1500" dirty="0">
                <a:solidFill>
                  <a:srgbClr val="064308"/>
                </a:solidFill>
                <a:cs typeface="Helvetica" panose="020B0604020202020204" pitchFamily="34" charset="0"/>
              </a:rPr>
              <a:t>2006: Beam for calibration of low-energy and high-energy telescopes (LET and HET) for the Solar Energetic Particle instrument of the  STEREO mission</a:t>
            </a:r>
          </a:p>
          <a:p>
            <a:pPr marL="511597" lvl="1" indent="-228823" defTabSz="848320">
              <a:spcAft>
                <a:spcPts val="563"/>
              </a:spcAft>
              <a:buClr>
                <a:srgbClr val="064308"/>
              </a:buClr>
              <a:buFont typeface="Arial" charset="0"/>
              <a:buChar char="•"/>
            </a:pPr>
            <a:r>
              <a:rPr lang="en-US" sz="1500" dirty="0">
                <a:solidFill>
                  <a:srgbClr val="064308"/>
                </a:solidFill>
                <a:cs typeface="Helvetica" panose="020B0604020202020204" pitchFamily="34" charset="0"/>
              </a:rPr>
              <a:t>2016: Beam for calibration of the EPI-Hi high-energy particle detector for the Solar Probe Plus (now Parker Solar Probe) – Launched last month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705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35AD4620-7552-4207-8973-898801ED212B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8790398" cy="2295860"/>
          </a:xfrm>
        </p:spPr>
        <p:txBody>
          <a:bodyPr/>
          <a:lstStyle/>
          <a:p>
            <a:r>
              <a:rPr lang="en-US" sz="1875" dirty="0"/>
              <a:t>Isotopes obtained in commensal mode of operation from cooling water loops </a:t>
            </a:r>
          </a:p>
          <a:p>
            <a:pPr lvl="1"/>
            <a:r>
              <a:rPr lang="en-US" sz="1688" dirty="0"/>
              <a:t>FRIB beam dump for primary beam is water-filled – the primary beam will create a bounty of rare isotopes in water. Fragment catchers will stop undesired fragments in water</a:t>
            </a:r>
          </a:p>
          <a:p>
            <a:r>
              <a:rPr lang="en-US" sz="1875" dirty="0"/>
              <a:t>Equipment for isotope harvesting not included in FRIB baseline, but provisions to incorporate are, e.g.:</a:t>
            </a:r>
          </a:p>
          <a:p>
            <a:pPr lvl="1"/>
            <a:r>
              <a:rPr lang="en-US" sz="1675" dirty="0"/>
              <a:t>Space </a:t>
            </a:r>
          </a:p>
          <a:p>
            <a:pPr lvl="1"/>
            <a:r>
              <a:rPr lang="en-US" sz="1675" dirty="0"/>
              <a:t>Cooling loop design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6824"/>
            <a:ext cx="8991600" cy="803641"/>
          </a:xfrm>
        </p:spPr>
        <p:txBody>
          <a:bodyPr/>
          <a:lstStyle/>
          <a:p>
            <a:r>
              <a:rPr lang="en-US" sz="3000" dirty="0"/>
              <a:t>Harvesting</a:t>
            </a:r>
            <a:r>
              <a:rPr lang="en-US" dirty="0"/>
              <a:t> isotopes for applications</a:t>
            </a:r>
            <a:br>
              <a:rPr lang="en-US" dirty="0"/>
            </a:br>
            <a:r>
              <a:rPr lang="en-US" sz="2400" dirty="0"/>
              <a:t>- research quantities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4294967295"/>
          </p:nvPr>
        </p:nvSpPr>
        <p:spPr>
          <a:xfrm>
            <a:off x="76199" y="5644412"/>
            <a:ext cx="8790399" cy="764794"/>
          </a:xfrm>
        </p:spPr>
        <p:txBody>
          <a:bodyPr/>
          <a:lstStyle/>
          <a:p>
            <a:r>
              <a:rPr lang="en-US" sz="1880" dirty="0"/>
              <a:t>Isotopes for Fundamental Interaction studies harvested from beam dump (</a:t>
            </a:r>
            <a:r>
              <a:rPr lang="en-US" sz="1880" baseline="30000" dirty="0"/>
              <a:t>238</a:t>
            </a:r>
            <a:r>
              <a:rPr lang="en-US" sz="1880" dirty="0"/>
              <a:t>U beam): </a:t>
            </a:r>
            <a:r>
              <a:rPr lang="en-US" sz="1880" baseline="30000" dirty="0"/>
              <a:t>225</a:t>
            </a:r>
            <a:r>
              <a:rPr lang="en-US" sz="1880" dirty="0"/>
              <a:t>Ra: 6 x 10</a:t>
            </a:r>
            <a:r>
              <a:rPr lang="en-US" sz="1880" baseline="30000" dirty="0"/>
              <a:t>9</a:t>
            </a:r>
            <a:r>
              <a:rPr lang="en-US" sz="1880" dirty="0"/>
              <a:t> /s; </a:t>
            </a:r>
            <a:r>
              <a:rPr lang="en-US" sz="1880" baseline="30000" dirty="0"/>
              <a:t>223</a:t>
            </a:r>
            <a:r>
              <a:rPr lang="en-US" sz="1880" dirty="0"/>
              <a:t>Rn: 8 x 10</a:t>
            </a:r>
            <a:r>
              <a:rPr lang="en-US" sz="1880" baseline="30000" dirty="0"/>
              <a:t>7</a:t>
            </a:r>
            <a:r>
              <a:rPr lang="en-US" sz="1880" dirty="0"/>
              <a:t> /s; </a:t>
            </a:r>
            <a:r>
              <a:rPr lang="en-US" sz="1880" baseline="30000" dirty="0"/>
              <a:t>208-220</a:t>
            </a:r>
            <a:r>
              <a:rPr lang="en-US" sz="1880" dirty="0"/>
              <a:t>Fr: 10</a:t>
            </a:r>
            <a:r>
              <a:rPr lang="en-US" sz="1880" baseline="30000" dirty="0"/>
              <a:t>9</a:t>
            </a:r>
            <a:r>
              <a:rPr lang="en-US" sz="1880" dirty="0"/>
              <a:t> -10</a:t>
            </a:r>
            <a:r>
              <a:rPr lang="en-US" sz="1880" baseline="30000" dirty="0"/>
              <a:t>10</a:t>
            </a:r>
            <a:r>
              <a:rPr lang="en-US" sz="1880" dirty="0"/>
              <a:t> /s. </a:t>
            </a:r>
            <a:r>
              <a:rPr lang="en-US" sz="1880" b="0" dirty="0"/>
              <a:t>Dedicated running with </a:t>
            </a:r>
            <a:r>
              <a:rPr lang="en-US" sz="1880" b="0" baseline="30000" dirty="0"/>
              <a:t>232</a:t>
            </a:r>
            <a:r>
              <a:rPr lang="en-US" sz="1880" b="0" dirty="0"/>
              <a:t>Th beam: </a:t>
            </a:r>
            <a:r>
              <a:rPr lang="en-US" sz="1880" baseline="30000" dirty="0">
                <a:solidFill>
                  <a:srgbClr val="000000"/>
                </a:solidFill>
              </a:rPr>
              <a:t>225</a:t>
            </a:r>
            <a:r>
              <a:rPr lang="en-US" sz="1880" dirty="0">
                <a:solidFill>
                  <a:srgbClr val="000000"/>
                </a:solidFill>
              </a:rPr>
              <a:t>Ra: 5 x 10</a:t>
            </a:r>
            <a:r>
              <a:rPr lang="en-US" sz="1880" baseline="30000" dirty="0">
                <a:solidFill>
                  <a:srgbClr val="000000"/>
                </a:solidFill>
              </a:rPr>
              <a:t>10</a:t>
            </a:r>
            <a:r>
              <a:rPr lang="en-US" sz="1880" dirty="0">
                <a:solidFill>
                  <a:srgbClr val="000000"/>
                </a:solidFill>
              </a:rPr>
              <a:t> /s ; </a:t>
            </a:r>
            <a:r>
              <a:rPr lang="en-US" sz="1880" baseline="30000" dirty="0">
                <a:solidFill>
                  <a:srgbClr val="000000"/>
                </a:solidFill>
              </a:rPr>
              <a:t>223</a:t>
            </a:r>
            <a:r>
              <a:rPr lang="en-US" sz="1880" dirty="0">
                <a:solidFill>
                  <a:srgbClr val="000000"/>
                </a:solidFill>
              </a:rPr>
              <a:t>Rn: 1 x 10</a:t>
            </a:r>
            <a:r>
              <a:rPr lang="en-US" sz="1880" baseline="30000" dirty="0">
                <a:solidFill>
                  <a:srgbClr val="000000"/>
                </a:solidFill>
              </a:rPr>
              <a:t>9</a:t>
            </a:r>
            <a:r>
              <a:rPr lang="en-US" sz="1880" dirty="0">
                <a:solidFill>
                  <a:srgbClr val="000000"/>
                </a:solidFill>
              </a:rPr>
              <a:t> /s; </a:t>
            </a:r>
            <a:r>
              <a:rPr lang="en-US" sz="1880" baseline="30000" dirty="0">
                <a:solidFill>
                  <a:srgbClr val="000000"/>
                </a:solidFill>
              </a:rPr>
              <a:t>208-220</a:t>
            </a:r>
            <a:r>
              <a:rPr lang="en-US" sz="1880" dirty="0">
                <a:solidFill>
                  <a:srgbClr val="000000"/>
                </a:solidFill>
              </a:rPr>
              <a:t>Fr: 10</a:t>
            </a:r>
            <a:r>
              <a:rPr lang="en-US" sz="1880" baseline="30000" dirty="0">
                <a:solidFill>
                  <a:srgbClr val="000000"/>
                </a:solidFill>
              </a:rPr>
              <a:t>10 </a:t>
            </a:r>
            <a:r>
              <a:rPr lang="en-US" sz="1880" dirty="0">
                <a:solidFill>
                  <a:srgbClr val="000000"/>
                </a:solidFill>
              </a:rPr>
              <a:t>/s</a:t>
            </a:r>
            <a:endParaRPr lang="en-US" sz="1880" b="0" dirty="0"/>
          </a:p>
        </p:txBody>
      </p:sp>
      <p:graphicFrame>
        <p:nvGraphicFramePr>
          <p:cNvPr id="10" name="Content Placeholder 5"/>
          <p:cNvGraphicFramePr>
            <a:graphicFrameLocks/>
          </p:cNvGraphicFramePr>
          <p:nvPr/>
        </p:nvGraphicFramePr>
        <p:xfrm>
          <a:off x="3749040" y="2644054"/>
          <a:ext cx="5158198" cy="270160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46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0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2346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en-US" sz="1400" dirty="0"/>
                        <a:t>Nuclide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en-US" sz="1400" dirty="0"/>
                        <a:t>T</a:t>
                      </a:r>
                      <a:r>
                        <a:rPr lang="en-US" sz="1400" baseline="-25000" dirty="0"/>
                        <a:t>1/2</a:t>
                      </a:r>
                      <a:endParaRPr lang="en-US" sz="1400" baseline="-250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en-US" sz="1400" dirty="0"/>
                        <a:t>Use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346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en-US" sz="1400" baseline="30000" dirty="0"/>
                        <a:t>32</a:t>
                      </a:r>
                      <a:r>
                        <a:rPr lang="en-US" sz="14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en-US" sz="1400" dirty="0"/>
                        <a:t>153</a:t>
                      </a:r>
                      <a:r>
                        <a:rPr lang="en-US" sz="1400" baseline="0" dirty="0"/>
                        <a:t> 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en-US" sz="1400" dirty="0"/>
                        <a:t>Oceanographic</a:t>
                      </a:r>
                      <a:r>
                        <a:rPr lang="en-US" sz="1400" baseline="0" dirty="0"/>
                        <a:t> studies; climate change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041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en-US" sz="1400" baseline="30000" dirty="0"/>
                        <a:t>221</a:t>
                      </a:r>
                      <a:r>
                        <a:rPr lang="en-US" sz="1400" dirty="0"/>
                        <a:t>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en-US" sz="1400" dirty="0"/>
                        <a:t>25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en-US" sz="1400" dirty="0"/>
                        <a:t>Targeted</a:t>
                      </a:r>
                      <a:r>
                        <a:rPr lang="en-US" sz="1400" baseline="0" dirty="0"/>
                        <a:t> alpha therapy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041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en-US" sz="1400" baseline="30000" dirty="0"/>
                        <a:t>225</a:t>
                      </a:r>
                      <a:r>
                        <a:rPr lang="en-US" sz="1400" dirty="0"/>
                        <a:t>Ra/</a:t>
                      </a:r>
                      <a:r>
                        <a:rPr lang="en-US" sz="1400" baseline="30000" dirty="0"/>
                        <a:t>229</a:t>
                      </a:r>
                      <a:r>
                        <a:rPr lang="en-US" sz="1400" dirty="0"/>
                        <a:t>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15 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en-US" sz="1400" baseline="0" dirty="0"/>
                        <a:t>EDM search in atomic systems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650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en-US" sz="1400" baseline="30000" dirty="0"/>
                        <a:t>85</a:t>
                      </a:r>
                      <a:r>
                        <a:rPr lang="en-US" sz="1400" dirty="0"/>
                        <a:t>Kr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en-US" sz="1400" dirty="0"/>
                        <a:t>11 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en-US" sz="1400" dirty="0"/>
                        <a:t>High</a:t>
                      </a:r>
                      <a:r>
                        <a:rPr lang="en-US" sz="1400" baseline="0" dirty="0"/>
                        <a:t> specific activity </a:t>
                      </a:r>
                      <a:r>
                        <a:rPr lang="en-US" sz="1400" baseline="30000" dirty="0"/>
                        <a:t>85</a:t>
                      </a:r>
                      <a:r>
                        <a:rPr lang="en-US" sz="1400" baseline="0" dirty="0"/>
                        <a:t>Kr for nuclear reaction network studies, e.g., s-process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041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en-US" sz="1400" baseline="30000" dirty="0"/>
                        <a:t>44</a:t>
                      </a:r>
                      <a:r>
                        <a:rPr lang="en-US" sz="1400" dirty="0"/>
                        <a:t>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en-US" sz="1400" dirty="0"/>
                        <a:t>60 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en-US" sz="1400" dirty="0"/>
                        <a:t>Target and ion-source material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346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en-US" sz="1400" baseline="30000" dirty="0"/>
                        <a:t>67</a:t>
                      </a:r>
                      <a:r>
                        <a:rPr lang="en-US" sz="1400" dirty="0"/>
                        <a:t>Cu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lang="en-US" sz="1400" dirty="0"/>
                        <a:t>62 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</a:pPr>
                      <a:r>
                        <a:rPr lang="en-US" sz="1400" baseline="0" dirty="0"/>
                        <a:t>Imaging and therapy for hypoxic tumors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-10160" y="3391161"/>
            <a:ext cx="3759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64308"/>
                </a:solidFill>
              </a:rPr>
              <a:t>Isotopes identified (so far) from FRIB that can not be easily produced otherwise and would be available in useful quantities (Isotope Harvesting Workshops 2010, 2012, 2014, 2016 August)</a:t>
            </a:r>
          </a:p>
        </p:txBody>
      </p:sp>
    </p:spTree>
    <p:extLst>
      <p:ext uri="{BB962C8B-B14F-4D97-AF65-F5344CB8AC3E}">
        <p14:creationId xmlns:p14="http://schemas.microsoft.com/office/powerpoint/2010/main" val="40990519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25" dirty="0"/>
              <a:t>Broad experimental opportunities</a:t>
            </a:r>
            <a:endParaRPr lang="en-US" dirty="0"/>
          </a:p>
        </p:txBody>
      </p:sp>
      <p:pic>
        <p:nvPicPr>
          <p:cNvPr id="38" name="Picture 3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3"/>
          <a:stretch/>
        </p:blipFill>
        <p:spPr>
          <a:xfrm>
            <a:off x="269264" y="1008172"/>
            <a:ext cx="8572500" cy="2515593"/>
          </a:xfrm>
          <a:prstGeom prst="rect">
            <a:avLst/>
          </a:prstGeom>
        </p:spPr>
      </p:pic>
      <p:sp>
        <p:nvSpPr>
          <p:cNvPr id="79" name="Content Placeholder 5"/>
          <p:cNvSpPr txBox="1">
            <a:spLocks/>
          </p:cNvSpPr>
          <p:nvPr/>
        </p:nvSpPr>
        <p:spPr bwMode="auto">
          <a:xfrm>
            <a:off x="285751" y="3674686"/>
            <a:ext cx="8572499" cy="246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defTabSz="854075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64308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482600" indent="-180975" algn="l" defTabSz="854075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064308"/>
                </a:solidFill>
                <a:latin typeface="+mn-lt"/>
                <a:ea typeface="ＭＳ Ｐゴシック" charset="-128"/>
                <a:cs typeface="+mn-cs"/>
              </a:defRPr>
            </a:lvl2pPr>
            <a:lvl3pPr marL="784225" indent="-180975" algn="l" defTabSz="854075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064308"/>
                </a:solidFill>
                <a:latin typeface="+mn-lt"/>
                <a:ea typeface="ヒラギノ角ゴ Pro W3" pitchFamily="-111" charset="-128"/>
                <a:cs typeface="ヒラギノ角ゴ Pro W3" pitchFamily="-111" charset="-128"/>
              </a:defRPr>
            </a:lvl3pPr>
            <a:lvl4pPr marL="1328738" indent="-241300" algn="l" defTabSz="854075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64308"/>
                </a:solidFill>
                <a:latin typeface="+mn-lt"/>
                <a:ea typeface="ヒラギノ角ゴ Pro W3" pitchFamily="-111" charset="-128"/>
                <a:cs typeface="+mn-cs"/>
              </a:defRPr>
            </a:lvl4pPr>
            <a:lvl5pPr marL="1866900" indent="-158750" algn="l" defTabSz="854075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64308"/>
                </a:solidFill>
                <a:latin typeface="+mn-lt"/>
                <a:ea typeface="ヒラギノ角ゴ Pro W3" pitchFamily="-111" charset="-128"/>
                <a:cs typeface="+mn-cs"/>
              </a:defRPr>
            </a:lvl5pPr>
            <a:lvl6pPr marL="2351083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4390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7696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801002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3"/>
              </a:spcBef>
            </a:pPr>
            <a:r>
              <a:rPr lang="en-US" sz="1875" dirty="0"/>
              <a:t>Fast beams: Furthest reach towards neutron-rich nuclei – exploit variety of direct reactions, neutron, charged-particle and </a:t>
            </a:r>
            <a:r>
              <a:rPr lang="en-US" sz="1875" dirty="0">
                <a:sym typeface="Symbol" panose="05050102010706020507" pitchFamily="18" charset="2"/>
              </a:rPr>
              <a:t>-ray spectroscopy, time-of-flight mass measurements </a:t>
            </a:r>
          </a:p>
          <a:p>
            <a:pPr>
              <a:lnSpc>
                <a:spcPct val="100000"/>
              </a:lnSpc>
              <a:spcBef>
                <a:spcPts val="1313"/>
              </a:spcBef>
            </a:pPr>
            <a:r>
              <a:rPr lang="en-US" sz="1875" dirty="0">
                <a:sym typeface="Symbol" panose="05050102010706020507" pitchFamily="18" charset="2"/>
              </a:rPr>
              <a:t>“Stopped” beams: Precision decay measurements (, n, p, , isomer, p, 2p …), high-precision mass spectrometry, laser spectroscopy </a:t>
            </a:r>
          </a:p>
          <a:p>
            <a:pPr>
              <a:lnSpc>
                <a:spcPct val="100000"/>
              </a:lnSpc>
              <a:spcBef>
                <a:spcPts val="1313"/>
              </a:spcBef>
            </a:pPr>
            <a:r>
              <a:rPr lang="en-US" sz="1875" dirty="0">
                <a:sym typeface="Symbol" panose="05050102010706020507" pitchFamily="18" charset="2"/>
              </a:rPr>
              <a:t>Reaccelerated beams: Direct reactions, fusion, capture reactions, Coulomb excitation around the Coulomb barrier (no chemistry limitation unlike with ISOL)   </a:t>
            </a:r>
            <a:endParaRPr lang="en-US" sz="1875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5486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12291" name="Title 4"/>
          <p:cNvSpPr>
            <a:spLocks noGrp="1"/>
          </p:cNvSpPr>
          <p:nvPr>
            <p:ph type="title"/>
          </p:nvPr>
        </p:nvSpPr>
        <p:spPr>
          <a:xfrm>
            <a:off x="76200" y="126825"/>
            <a:ext cx="8991600" cy="803641"/>
          </a:xfrm>
        </p:spPr>
        <p:txBody>
          <a:bodyPr/>
          <a:lstStyle/>
          <a:p>
            <a:r>
              <a:rPr lang="en-US" dirty="0"/>
              <a:t>Breakthrough in astronomy – </a:t>
            </a:r>
            <a:r>
              <a:rPr lang="en-US" sz="2400" dirty="0"/>
              <a:t>We now understand which nuclei are made in various types of r process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Gade, Fermilab Dec 2023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733882" y="1346013"/>
            <a:ext cx="4152081" cy="3066940"/>
            <a:chOff x="-880868" y="3965746"/>
            <a:chExt cx="4217987" cy="2854325"/>
          </a:xfrm>
        </p:grpSpPr>
        <p:sp>
          <p:nvSpPr>
            <p:cNvPr id="24" name="Text Box 60"/>
            <p:cNvSpPr txBox="1">
              <a:spLocks noChangeArrowheads="1"/>
            </p:cNvSpPr>
            <p:nvPr/>
          </p:nvSpPr>
          <p:spPr bwMode="auto">
            <a:xfrm>
              <a:off x="1646273" y="4232152"/>
              <a:ext cx="1421960" cy="287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0842"/>
              <a:r>
                <a:rPr lang="en-US" sz="1406" dirty="0">
                  <a:solidFill>
                    <a:prstClr val="black"/>
                  </a:solidFill>
                </a:rPr>
                <a:t>Atomic number</a:t>
              </a:r>
            </a:p>
          </p:txBody>
        </p:sp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-880868" y="3965746"/>
              <a:ext cx="4217987" cy="2854325"/>
              <a:chOff x="2395" y="893"/>
              <a:chExt cx="2657" cy="1798"/>
            </a:xfrm>
          </p:grpSpPr>
          <p:pic>
            <p:nvPicPr>
              <p:cNvPr id="27" name="Picture 2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5" y="893"/>
                <a:ext cx="2657" cy="17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8" name="Text Box 50"/>
              <p:cNvSpPr txBox="1">
                <a:spLocks noChangeArrowheads="1"/>
              </p:cNvSpPr>
              <p:nvPr/>
            </p:nvSpPr>
            <p:spPr bwMode="auto">
              <a:xfrm>
                <a:off x="4130" y="1176"/>
                <a:ext cx="788" cy="1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0842"/>
                <a:r>
                  <a:rPr lang="en-US" sz="1031" dirty="0">
                    <a:solidFill>
                      <a:prstClr val="black"/>
                    </a:solidFill>
                  </a:rPr>
                  <a:t>Honda et al. 2006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-487905" y="5967584"/>
              <a:ext cx="1483841" cy="340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0842"/>
              <a:r>
                <a:rPr lang="en-US" sz="1781" dirty="0">
                  <a:solidFill>
                    <a:prstClr val="black"/>
                  </a:solidFill>
                </a:rPr>
                <a:t>[Fe/H]=-2.65</a:t>
              </a:r>
            </a:p>
          </p:txBody>
        </p:sp>
      </p:grpSp>
      <p:pic>
        <p:nvPicPr>
          <p:cNvPr id="29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7" y="1419127"/>
            <a:ext cx="4534384" cy="368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40838" y="1084053"/>
            <a:ext cx="2274041" cy="365114"/>
          </a:xfrm>
          <a:prstGeom prst="rect">
            <a:avLst/>
          </a:prstGeom>
          <a:noFill/>
        </p:spPr>
        <p:txBody>
          <a:bodyPr wrap="none" lIns="90180" tIns="45092" rIns="90180" bIns="45092" rtlCol="0">
            <a:spAutoFit/>
          </a:bodyPr>
          <a:lstStyle/>
          <a:p>
            <a:pPr defTabSz="450842"/>
            <a:r>
              <a:rPr lang="en-US" sz="1781" b="1" dirty="0">
                <a:solidFill>
                  <a:prstClr val="black"/>
                </a:solidFill>
              </a:rPr>
              <a:t>The main r-process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47869" y="1019818"/>
            <a:ext cx="4026122" cy="365114"/>
          </a:xfrm>
          <a:prstGeom prst="rect">
            <a:avLst/>
          </a:prstGeom>
          <a:noFill/>
        </p:spPr>
        <p:txBody>
          <a:bodyPr wrap="none" lIns="90180" tIns="45092" rIns="90180" bIns="45092" rtlCol="0">
            <a:spAutoFit/>
          </a:bodyPr>
          <a:lstStyle/>
          <a:p>
            <a:pPr defTabSz="450842"/>
            <a:r>
              <a:rPr lang="en-US" sz="1781" b="1" dirty="0">
                <a:solidFill>
                  <a:prstClr val="black"/>
                </a:solidFill>
              </a:rPr>
              <a:t>The Light Element Primary Process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4545" y="5867378"/>
            <a:ext cx="4252465" cy="583507"/>
          </a:xfrm>
          <a:prstGeom prst="rect">
            <a:avLst/>
          </a:prstGeom>
          <a:noFill/>
        </p:spPr>
        <p:txBody>
          <a:bodyPr wrap="square" lIns="90180" tIns="45092" rIns="90180" bIns="45092" rtlCol="0">
            <a:spAutoFit/>
          </a:bodyPr>
          <a:lstStyle/>
          <a:p>
            <a:r>
              <a:rPr lang="en-US" sz="1600" b="1" dirty="0"/>
              <a:t>The main site of the r-process has been debated for ~60 years. </a:t>
            </a:r>
            <a:endParaRPr lang="en-US" sz="178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7726" y="4536077"/>
            <a:ext cx="44526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Initial: </a:t>
            </a:r>
            <a:r>
              <a:rPr lang="en-US" sz="1600" dirty="0"/>
              <a:t>Trends in chemical abundances in old Milky Way halo stars suggested continuous production in core-collapse supernovae. </a:t>
            </a:r>
          </a:p>
          <a:p>
            <a:r>
              <a:rPr lang="en-US" sz="1600" b="1" dirty="0"/>
              <a:t>Now: </a:t>
            </a:r>
            <a:r>
              <a:rPr lang="en-US" sz="1600" dirty="0"/>
              <a:t>Some evidence favors notion that r-process element production occurs mainly during rare events, such as neutron star mergers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0280" y="5046747"/>
            <a:ext cx="4377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Universality: r-process enhanced stars show constant abundance patterns for </a:t>
            </a:r>
            <a:r>
              <a:rPr lang="en-US" i="1" dirty="0">
                <a:solidFill>
                  <a:srgbClr val="0000FF"/>
                </a:solidFill>
                <a:latin typeface="Calibri-Italic"/>
              </a:rPr>
              <a:t>A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≥ 56</a:t>
            </a:r>
            <a:endParaRPr lang="en-US" dirty="0"/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643267" y="6565584"/>
            <a:ext cx="5181645" cy="27675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defTabSz="820738">
              <a:lnSpc>
                <a:spcPct val="9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Sneden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et al.,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Annu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. Rev. Astron.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Astrophys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. 46, 241 (2008)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3498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idx="1"/>
          </p:nvPr>
        </p:nvSpPr>
        <p:spPr>
          <a:xfrm>
            <a:off x="76200" y="1097276"/>
            <a:ext cx="5914697" cy="125345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Chemical abundances in stars in Reticulum II (Ret II) show an enrichment in heavy r-process elements, 2 or 3 orders of magnitude higher than in any other UFD galaxy. This implies that a single, rare event produced the r-process material in Reticulum II</a:t>
            </a:r>
          </a:p>
        </p:txBody>
      </p:sp>
      <p:sp>
        <p:nvSpPr>
          <p:cNvPr id="12291" name="Title 4"/>
          <p:cNvSpPr>
            <a:spLocks noGrp="1"/>
          </p:cNvSpPr>
          <p:nvPr>
            <p:ph type="title"/>
          </p:nvPr>
        </p:nvSpPr>
        <p:spPr>
          <a:xfrm>
            <a:off x="76200" y="126825"/>
            <a:ext cx="8991600" cy="803641"/>
          </a:xfrm>
        </p:spPr>
        <p:txBody>
          <a:bodyPr/>
          <a:lstStyle/>
          <a:p>
            <a:pPr defTabSz="450842"/>
            <a:r>
              <a:rPr lang="en-US" dirty="0"/>
              <a:t>Breakthrough in astronomy – </a:t>
            </a:r>
            <a:r>
              <a:rPr lang="en-US" sz="2400" dirty="0"/>
              <a:t>Ultra-faint dwarf galaxy Reticulum II (old stars, metal-poor)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Gade, Fermilab Dec 2023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762971" y="2569442"/>
            <a:ext cx="2961287" cy="3807027"/>
            <a:chOff x="-18390" y="2383461"/>
            <a:chExt cx="2961287" cy="3807027"/>
          </a:xfrm>
        </p:grpSpPr>
        <p:pic>
          <p:nvPicPr>
            <p:cNvPr id="3" name="Picture 2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264" b="298"/>
            <a:stretch/>
          </p:blipFill>
          <p:spPr>
            <a:xfrm>
              <a:off x="218330" y="2383461"/>
              <a:ext cx="2724567" cy="380702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-341235" y="3070222"/>
              <a:ext cx="1168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AE1A"/>
                  </a:solidFill>
                </a:rPr>
                <a:t>Neutron star</a:t>
              </a:r>
            </a:p>
            <a:p>
              <a:r>
                <a:rPr lang="en-US" sz="1400" dirty="0">
                  <a:solidFill>
                    <a:srgbClr val="FFAE1A"/>
                  </a:solidFill>
                </a:rPr>
                <a:t> merger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-199026" y="5148151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</a:rPr>
                <a:t>Supernova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188" y="2969623"/>
            <a:ext cx="2708203" cy="3858397"/>
            <a:chOff x="4004441" y="2438643"/>
            <a:chExt cx="2708203" cy="3858397"/>
          </a:xfrm>
        </p:grpSpPr>
        <p:pic>
          <p:nvPicPr>
            <p:cNvPr id="4" name="Picture 3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/>
            <a:stretch/>
          </p:blipFill>
          <p:spPr>
            <a:xfrm>
              <a:off x="4004441" y="2438643"/>
              <a:ext cx="2708203" cy="385839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41426" y="3308795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s process</a:t>
              </a:r>
            </a:p>
          </p:txBody>
        </p:sp>
      </p:grpSp>
      <p:sp>
        <p:nvSpPr>
          <p:cNvPr id="30" name="Text Placeholder 16"/>
          <p:cNvSpPr txBox="1">
            <a:spLocks/>
          </p:cNvSpPr>
          <p:nvPr/>
        </p:nvSpPr>
        <p:spPr bwMode="auto">
          <a:xfrm>
            <a:off x="5849963" y="2564176"/>
            <a:ext cx="3125948" cy="311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000" kern="0" dirty="0"/>
              <a:t>r-process yield of typical core-collapse supernovae cannot explain high heavy r-process yields in Ret II. Consistent with neutron star merger event</a:t>
            </a:r>
          </a:p>
          <a:p>
            <a:r>
              <a:rPr lang="en-US" sz="2000" kern="0" dirty="0"/>
              <a:t>Clean nucleosynthesis event with info on site and environment!</a:t>
            </a:r>
          </a:p>
        </p:txBody>
      </p:sp>
      <p:sp>
        <p:nvSpPr>
          <p:cNvPr id="33" name="Text Placeholder 16"/>
          <p:cNvSpPr txBox="1">
            <a:spLocks/>
          </p:cNvSpPr>
          <p:nvPr/>
        </p:nvSpPr>
        <p:spPr bwMode="auto">
          <a:xfrm>
            <a:off x="5873012" y="5339212"/>
            <a:ext cx="2902175" cy="846886"/>
          </a:xfrm>
          <a:prstGeom prst="rect">
            <a:avLst/>
          </a:prstGeom>
          <a:solidFill>
            <a:srgbClr val="92D050">
              <a:alpha val="25882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kern="0" dirty="0"/>
              <a:t>Now: Nuclear physics breakthroughs have to follow!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188" y="2491966"/>
            <a:ext cx="3327219" cy="521952"/>
          </a:xfrm>
          <a:prstGeom prst="rect">
            <a:avLst/>
          </a:prstGeom>
          <a:noFill/>
        </p:spPr>
        <p:txBody>
          <a:bodyPr wrap="square" lIns="90180" tIns="45092" rIns="90180" bIns="45092" rtlCol="0">
            <a:spAutoFit/>
          </a:bodyPr>
          <a:lstStyle/>
          <a:p>
            <a:pPr defTabSz="450842"/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Abundance follows main r-process abundance 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not the s process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012" y="1074384"/>
            <a:ext cx="3270988" cy="913810"/>
          </a:xfrm>
          <a:prstGeom prst="rect">
            <a:avLst/>
          </a:prstGeom>
        </p:spPr>
      </p:pic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5873012" y="2011086"/>
            <a:ext cx="3054884" cy="47065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defTabSz="820738">
              <a:lnSpc>
                <a:spcPct val="9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A. P. Ji, A.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Frebel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et al., Nature 531, 610 (2016)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29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2675"/>
            <a:ext cx="8991600" cy="911940"/>
          </a:xfrm>
        </p:spPr>
        <p:txBody>
          <a:bodyPr/>
          <a:lstStyle/>
          <a:p>
            <a:r>
              <a:rPr lang="en-US" dirty="0"/>
              <a:t>Unusual isotopes to test fundamental symmetries – electric dipole moment search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pic>
        <p:nvPicPr>
          <p:cNvPr id="12" name="Picture 11" descr="PhysRevLett.114.233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1285599"/>
            <a:ext cx="3442855" cy="17214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210" y="3564810"/>
            <a:ext cx="8991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An Electric Dipole Moment (EDM) 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64308"/>
                </a:solidFill>
              </a:rPr>
              <a:t>Violates T and consequently CP symmetry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64308"/>
                </a:solidFill>
              </a:rPr>
              <a:t>Large value would be evidence for physics beyond the Standard Model and a possible explanation for matter dominance over antimatter</a:t>
            </a:r>
          </a:p>
          <a:p>
            <a:endParaRPr lang="en-US" dirty="0">
              <a:solidFill>
                <a:srgbClr val="064308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64308"/>
                </a:solidFill>
              </a:rPr>
              <a:t>For an atomic EDM, most sensitive limit today: |d(</a:t>
            </a:r>
            <a:r>
              <a:rPr lang="en-US" baseline="30000" dirty="0">
                <a:solidFill>
                  <a:srgbClr val="064308"/>
                </a:solidFill>
              </a:rPr>
              <a:t>199</a:t>
            </a:r>
            <a:r>
              <a:rPr lang="en-US" dirty="0">
                <a:solidFill>
                  <a:srgbClr val="064308"/>
                </a:solidFill>
              </a:rPr>
              <a:t>Hg)| &lt; 7.4x10</a:t>
            </a:r>
            <a:r>
              <a:rPr lang="en-US" baseline="30000" dirty="0">
                <a:solidFill>
                  <a:srgbClr val="064308"/>
                </a:solidFill>
              </a:rPr>
              <a:t>-30</a:t>
            </a:r>
            <a:r>
              <a:rPr lang="en-US" dirty="0">
                <a:solidFill>
                  <a:srgbClr val="064308"/>
                </a:solidFill>
              </a:rPr>
              <a:t> e cm </a:t>
            </a:r>
            <a:r>
              <a:rPr lang="en-US" dirty="0"/>
              <a:t>– </a:t>
            </a:r>
            <a:r>
              <a:rPr lang="en-US" dirty="0" err="1"/>
              <a:t>Graner</a:t>
            </a:r>
            <a:r>
              <a:rPr lang="en-US" dirty="0"/>
              <a:t> et al. (2016)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64308"/>
                </a:solidFill>
              </a:rPr>
              <a:t>Properties of some nuclei enhance the signal of an EDM is enhanced, e.g. </a:t>
            </a:r>
            <a:r>
              <a:rPr lang="en-US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EDM(</a:t>
            </a:r>
            <a:r>
              <a:rPr lang="en-US" baseline="300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225</a:t>
            </a:r>
            <a:r>
              <a:rPr lang="en-US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Ra) / EDM(</a:t>
            </a:r>
            <a:r>
              <a:rPr lang="en-US" baseline="300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199</a:t>
            </a:r>
            <a:r>
              <a:rPr lang="en-US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Hg)  2-3 orders of magnitude (nuclear </a:t>
            </a:r>
            <a:r>
              <a:rPr lang="en-US" dirty="0" err="1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octupole</a:t>
            </a:r>
            <a:r>
              <a:rPr lang="en-US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 deformation)</a:t>
            </a:r>
            <a:r>
              <a:rPr lang="en-US" dirty="0">
                <a:ea typeface="ＭＳ Ｐゴシック" pitchFamily="34" charset="-128"/>
              </a:rPr>
              <a:t> – </a:t>
            </a:r>
            <a:r>
              <a:rPr lang="en-US" i="1" dirty="0" err="1"/>
              <a:t>Dobaczewski</a:t>
            </a:r>
            <a:r>
              <a:rPr lang="en-US" i="1" dirty="0"/>
              <a:t>, Engel (2005) </a:t>
            </a:r>
            <a:r>
              <a:rPr lang="en-US" dirty="0"/>
              <a:t>and </a:t>
            </a:r>
            <a:r>
              <a:rPr lang="en-US" i="1" dirty="0"/>
              <a:t>Ban, </a:t>
            </a:r>
            <a:r>
              <a:rPr lang="en-US" i="1" dirty="0" err="1"/>
              <a:t>Dobaczewski</a:t>
            </a:r>
            <a:r>
              <a:rPr lang="en-US" i="1" dirty="0"/>
              <a:t>, Engel, Shukla (2010) </a:t>
            </a:r>
            <a:endParaRPr lang="en-US" dirty="0">
              <a:solidFill>
                <a:srgbClr val="064308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4" b="12313"/>
          <a:stretch/>
        </p:blipFill>
        <p:spPr>
          <a:xfrm>
            <a:off x="0" y="1143392"/>
            <a:ext cx="9144000" cy="20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21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Content Placeholder 5" descr="NuclearChart2014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47" y="1294355"/>
            <a:ext cx="6941072" cy="474821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territory: Nuclear landscape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80127" y="4363971"/>
            <a:ext cx="42755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256 “Stable” – no decay observed</a:t>
            </a:r>
          </a:p>
          <a:p>
            <a:r>
              <a:rPr lang="en-US" dirty="0">
                <a:solidFill>
                  <a:srgbClr val="064308"/>
                </a:solidFill>
              </a:rPr>
              <a:t>More than 3300 in the NNDC Database</a:t>
            </a:r>
          </a:p>
          <a:p>
            <a:r>
              <a:rPr lang="en-US" dirty="0">
                <a:solidFill>
                  <a:srgbClr val="064308"/>
                </a:solidFill>
              </a:rPr>
              <a:t>Over 7000 predicted to exist</a:t>
            </a:r>
          </a:p>
        </p:txBody>
      </p:sp>
      <p:sp>
        <p:nvSpPr>
          <p:cNvPr id="5" name="TextBox 4"/>
          <p:cNvSpPr txBox="1"/>
          <p:nvPr/>
        </p:nvSpPr>
        <p:spPr>
          <a:xfrm rot="19270207">
            <a:off x="2537417" y="299803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Proton dripline</a:t>
            </a:r>
          </a:p>
        </p:txBody>
      </p:sp>
      <p:sp>
        <p:nvSpPr>
          <p:cNvPr id="8" name="TextBox 7"/>
          <p:cNvSpPr txBox="1"/>
          <p:nvPr/>
        </p:nvSpPr>
        <p:spPr>
          <a:xfrm rot="20040885">
            <a:off x="3530719" y="4323136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Neutron dripline</a:t>
            </a: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43" y="1695208"/>
            <a:ext cx="5649113" cy="3467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86" y="2952683"/>
            <a:ext cx="4134427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4933" y="241136"/>
            <a:ext cx="8564888" cy="485775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EDM searches – </a:t>
            </a:r>
            <a:r>
              <a:rPr lang="en-US" sz="2800" dirty="0" err="1"/>
              <a:t>Octupole</a:t>
            </a:r>
            <a:r>
              <a:rPr lang="en-US" sz="2800" dirty="0"/>
              <a:t> deformation enhances the signal</a:t>
            </a:r>
          </a:p>
        </p:txBody>
      </p:sp>
      <p:pic>
        <p:nvPicPr>
          <p:cNvPr id="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96" t="-361" r="-630" b="3436"/>
          <a:stretch/>
        </p:blipFill>
        <p:spPr>
          <a:xfrm>
            <a:off x="54622" y="3247359"/>
            <a:ext cx="2272599" cy="2875033"/>
          </a:xfrm>
        </p:spPr>
      </p:pic>
      <p:sp>
        <p:nvSpPr>
          <p:cNvPr id="6" name="Text Box 38"/>
          <p:cNvSpPr txBox="1">
            <a:spLocks noChangeArrowheads="1"/>
          </p:cNvSpPr>
          <p:nvPr/>
        </p:nvSpPr>
        <p:spPr bwMode="auto">
          <a:xfrm>
            <a:off x="4767" y="1117370"/>
            <a:ext cx="5998195" cy="147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11" tIns="45557" rIns="91111" bIns="45557">
            <a:spAutoFit/>
          </a:bodyPr>
          <a:lstStyle>
            <a:lvl1pPr marL="173038" indent="-1730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sz="18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A closely spaced parity doublet near ground state enhances the appearance of parity violating terms in the underlying Hamiltonian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– 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  <a:ea typeface="+mn-ea"/>
              </a:rPr>
              <a:t>Haxton &amp; Henley (1983)</a:t>
            </a:r>
            <a:endParaRPr lang="en-US" sz="14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>
              <a:buFontTx/>
              <a:buChar char="•"/>
            </a:pPr>
            <a:r>
              <a:rPr lang="en-US" sz="18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Large intrinsic Schiff moment due to </a:t>
            </a:r>
            <a:r>
              <a:rPr lang="en-US" sz="1800" dirty="0" err="1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octupole</a:t>
            </a:r>
            <a:r>
              <a:rPr lang="en-US" sz="18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 deformation 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  <a:ea typeface="+mn-ea"/>
              </a:rPr>
              <a:t>– </a:t>
            </a:r>
            <a:r>
              <a:rPr lang="en-US" sz="1400" i="1" dirty="0" err="1">
                <a:solidFill>
                  <a:srgbClr val="000000"/>
                </a:solidFill>
                <a:latin typeface="Arial" charset="0"/>
                <a:ea typeface="+mn-ea"/>
              </a:rPr>
              <a:t>Auerbach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  <a:ea typeface="+mn-ea"/>
              </a:rPr>
              <a:t>, </a:t>
            </a:r>
            <a:r>
              <a:rPr lang="en-US" sz="1400" i="1" dirty="0" err="1">
                <a:solidFill>
                  <a:srgbClr val="000000"/>
                </a:solidFill>
                <a:latin typeface="Arial" charset="0"/>
                <a:ea typeface="+mn-ea"/>
              </a:rPr>
              <a:t>Flambaum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  <a:ea typeface="+mn-ea"/>
              </a:rPr>
              <a:t> &amp; </a:t>
            </a:r>
            <a:r>
              <a:rPr lang="en-US" sz="1400" i="1" dirty="0" err="1">
                <a:solidFill>
                  <a:srgbClr val="000000"/>
                </a:solidFill>
                <a:latin typeface="Arial" charset="0"/>
                <a:ea typeface="+mn-ea"/>
              </a:rPr>
              <a:t>Spevak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  <a:ea typeface="+mn-ea"/>
              </a:rPr>
              <a:t> (1996)</a:t>
            </a:r>
            <a:endParaRPr lang="en-US" sz="14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9" name="Group 58"/>
          <p:cNvGrpSpPr>
            <a:grpSpLocks/>
          </p:cNvGrpSpPr>
          <p:nvPr/>
        </p:nvGrpSpPr>
        <p:grpSpPr bwMode="auto">
          <a:xfrm>
            <a:off x="6078042" y="1027276"/>
            <a:ext cx="3338517" cy="3657600"/>
            <a:chOff x="298" y="1776"/>
            <a:chExt cx="2103" cy="2304"/>
          </a:xfrm>
        </p:grpSpPr>
        <p:sp>
          <p:nvSpPr>
            <p:cNvPr id="10" name="AutoShape 42"/>
            <p:cNvSpPr>
              <a:spLocks noChangeArrowheads="1"/>
            </p:cNvSpPr>
            <p:nvPr/>
          </p:nvSpPr>
          <p:spPr bwMode="auto">
            <a:xfrm>
              <a:off x="352" y="1776"/>
              <a:ext cx="1856" cy="2304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11" name="Text Box 43"/>
            <p:cNvSpPr txBox="1">
              <a:spLocks noChangeAspect="1" noChangeArrowheads="1"/>
            </p:cNvSpPr>
            <p:nvPr/>
          </p:nvSpPr>
          <p:spPr bwMode="auto">
            <a:xfrm>
              <a:off x="904" y="3249"/>
              <a:ext cx="1497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  <a:sym typeface="Symbol" pitchFamily="18" charset="2"/>
                </a:rPr>
                <a:t></a:t>
              </a:r>
              <a:r>
                <a:rPr lang="en-US" sz="2000" baseline="30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</a:rPr>
                <a:t>- 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</a:rPr>
                <a:t>= (|a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  <a:sym typeface="Symbol" pitchFamily="18" charset="2"/>
                </a:rPr>
                <a:t>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</a:rPr>
                <a:t> - |b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  <a:sym typeface="Symbol" pitchFamily="18" charset="2"/>
                </a:rPr>
                <a:t>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</a:rPr>
                <a:t>)/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  <a:sym typeface="Symbol" pitchFamily="18" charset="2"/>
                </a:rPr>
                <a:t>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  <a:sym typeface="Symbol" pitchFamily="18" charset="2"/>
                </a:rPr>
                <a:t> </a:t>
              </a:r>
            </a:p>
            <a:p>
              <a:endParaRPr lang="en-US" sz="2000" dirty="0">
                <a:solidFill>
                  <a:srgbClr val="000000"/>
                </a:solidFill>
                <a:latin typeface="Symbol" pitchFamily="18" charset="2"/>
                <a:ea typeface="PMingLiU" pitchFamily="18" charset="-120"/>
                <a:sym typeface="Symbol" pitchFamily="18" charset="2"/>
              </a:endParaRPr>
            </a:p>
            <a:p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  <a:sym typeface="Symbol" pitchFamily="18" charset="2"/>
                </a:rPr>
                <a:t></a:t>
              </a:r>
              <a:r>
                <a:rPr lang="en-US" sz="2000" baseline="30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</a:rPr>
                <a:t>+ 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</a:rPr>
                <a:t>= (|a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  <a:sym typeface="Symbol" pitchFamily="18" charset="2"/>
                </a:rPr>
                <a:t>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</a:rPr>
                <a:t> + |b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  <a:sym typeface="Symbol" pitchFamily="18" charset="2"/>
                </a:rPr>
                <a:t>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</a:rPr>
                <a:t>)/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  <a:sym typeface="Symbol" pitchFamily="18" charset="2"/>
                </a:rPr>
                <a:t>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  <a:ea typeface="PMingLiU" pitchFamily="18" charset="-120"/>
                </a:rPr>
                <a:t>2</a:t>
              </a:r>
              <a:endParaRPr lang="en-US" sz="2000" dirty="0">
                <a:solidFill>
                  <a:srgbClr val="000000"/>
                </a:solidFill>
                <a:ea typeface="PMingLiU" pitchFamily="18" charset="-120"/>
              </a:endParaRPr>
            </a:p>
          </p:txBody>
        </p:sp>
        <p:sp>
          <p:nvSpPr>
            <p:cNvPr id="12" name="Line 44"/>
            <p:cNvSpPr>
              <a:spLocks noChangeShapeType="1"/>
            </p:cNvSpPr>
            <p:nvPr/>
          </p:nvSpPr>
          <p:spPr bwMode="auto">
            <a:xfrm>
              <a:off x="457" y="3798"/>
              <a:ext cx="439" cy="7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6646" tIns="48323" rIns="96646" bIns="48323" anchor="ctr"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13" name="Line 45"/>
            <p:cNvSpPr>
              <a:spLocks noChangeShapeType="1"/>
            </p:cNvSpPr>
            <p:nvPr/>
          </p:nvSpPr>
          <p:spPr bwMode="auto">
            <a:xfrm>
              <a:off x="459" y="3370"/>
              <a:ext cx="437" cy="5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6646" tIns="48323" rIns="96646" bIns="48323" anchor="ctr"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14" name="Line 46"/>
            <p:cNvSpPr>
              <a:spLocks noChangeShapeType="1"/>
            </p:cNvSpPr>
            <p:nvPr/>
          </p:nvSpPr>
          <p:spPr bwMode="auto">
            <a:xfrm>
              <a:off x="761" y="3375"/>
              <a:ext cx="2" cy="43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6646" tIns="48323" rIns="96646" bIns="48323" anchor="ctr"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15" name="Text Box 47"/>
            <p:cNvSpPr txBox="1">
              <a:spLocks noChangeArrowheads="1"/>
            </p:cNvSpPr>
            <p:nvPr/>
          </p:nvSpPr>
          <p:spPr bwMode="auto">
            <a:xfrm>
              <a:off x="298" y="3455"/>
              <a:ext cx="500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46" tIns="48323" rIns="96646" bIns="48323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rgbClr val="000000"/>
                  </a:solidFill>
                  <a:ea typeface="PMingLiU" pitchFamily="18" charset="-120"/>
                </a:rPr>
                <a:t>55 </a:t>
              </a:r>
              <a:r>
                <a:rPr lang="en-US" sz="1600" dirty="0" err="1">
                  <a:solidFill>
                    <a:srgbClr val="000000"/>
                  </a:solidFill>
                  <a:ea typeface="PMingLiU" pitchFamily="18" charset="-120"/>
                </a:rPr>
                <a:t>keV</a:t>
              </a:r>
              <a:endParaRPr lang="en-US" sz="1600" dirty="0">
                <a:solidFill>
                  <a:srgbClr val="000000"/>
                </a:solidFill>
                <a:ea typeface="PMingLiU" pitchFamily="18" charset="-120"/>
              </a:endParaRPr>
            </a:p>
          </p:txBody>
        </p:sp>
        <p:grpSp>
          <p:nvGrpSpPr>
            <p:cNvPr id="16" name="Group 48"/>
            <p:cNvGrpSpPr>
              <a:grpSpLocks/>
            </p:cNvGrpSpPr>
            <p:nvPr/>
          </p:nvGrpSpPr>
          <p:grpSpPr bwMode="auto">
            <a:xfrm>
              <a:off x="487" y="2100"/>
              <a:ext cx="842" cy="853"/>
              <a:chOff x="2883" y="766"/>
              <a:chExt cx="842" cy="853"/>
            </a:xfrm>
          </p:grpSpPr>
          <p:pic>
            <p:nvPicPr>
              <p:cNvPr id="21" name="Picture 49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3" y="766"/>
                <a:ext cx="842" cy="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 Box 50"/>
              <p:cNvSpPr txBox="1">
                <a:spLocks noChangeArrowheads="1"/>
              </p:cNvSpPr>
              <p:nvPr/>
            </p:nvSpPr>
            <p:spPr bwMode="auto">
              <a:xfrm>
                <a:off x="3085" y="950"/>
                <a:ext cx="446" cy="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6646" tIns="48323" rIns="96646" bIns="48323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3600" b="1" dirty="0">
                    <a:solidFill>
                      <a:srgbClr val="0000FF"/>
                    </a:solidFill>
                    <a:ea typeface="PMingLiU" pitchFamily="18" charset="-120"/>
                  </a:rPr>
                  <a:t>|</a:t>
                </a:r>
                <a:r>
                  <a:rPr lang="en-US" sz="3200" b="1" dirty="0">
                    <a:solidFill>
                      <a:srgbClr val="0000FF"/>
                    </a:solidFill>
                    <a:latin typeface="Symbol" pitchFamily="18" charset="2"/>
                    <a:ea typeface="PMingLiU" pitchFamily="18" charset="-120"/>
                  </a:rPr>
                  <a:t>a</a:t>
                </a:r>
                <a:r>
                  <a:rPr lang="en-US" sz="3600" b="1" dirty="0">
                    <a:solidFill>
                      <a:srgbClr val="0000FF"/>
                    </a:solidFill>
                    <a:ea typeface="PMingLiU" pitchFamily="18" charset="-120"/>
                    <a:sym typeface="Symbol" pitchFamily="18" charset="2"/>
                  </a:rPr>
                  <a:t></a:t>
                </a:r>
                <a:endParaRPr lang="en-US" sz="3600" b="1" dirty="0">
                  <a:solidFill>
                    <a:srgbClr val="0000FF"/>
                  </a:solidFill>
                  <a:ea typeface="PMingLiU" pitchFamily="18" charset="-120"/>
                </a:endParaRPr>
              </a:p>
            </p:txBody>
          </p:sp>
        </p:grpSp>
        <p:grpSp>
          <p:nvGrpSpPr>
            <p:cNvPr id="17" name="Group 51"/>
            <p:cNvGrpSpPr>
              <a:grpSpLocks/>
            </p:cNvGrpSpPr>
            <p:nvPr/>
          </p:nvGrpSpPr>
          <p:grpSpPr bwMode="auto">
            <a:xfrm>
              <a:off x="1388" y="2134"/>
              <a:ext cx="842" cy="853"/>
              <a:chOff x="3784" y="800"/>
              <a:chExt cx="842" cy="853"/>
            </a:xfrm>
          </p:grpSpPr>
          <p:pic>
            <p:nvPicPr>
              <p:cNvPr id="19" name="Picture 5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784" y="800"/>
                <a:ext cx="842" cy="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 Box 53"/>
              <p:cNvSpPr txBox="1">
                <a:spLocks noChangeArrowheads="1"/>
              </p:cNvSpPr>
              <p:nvPr/>
            </p:nvSpPr>
            <p:spPr bwMode="auto">
              <a:xfrm>
                <a:off x="4015" y="977"/>
                <a:ext cx="425" cy="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6646" tIns="48323" rIns="96646" bIns="48323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3600" b="1" dirty="0">
                    <a:solidFill>
                      <a:srgbClr val="0000FF"/>
                    </a:solidFill>
                    <a:ea typeface="PMingLiU" pitchFamily="18" charset="-120"/>
                  </a:rPr>
                  <a:t>|</a:t>
                </a:r>
                <a:r>
                  <a:rPr lang="en-US" sz="3200" b="1" dirty="0">
                    <a:solidFill>
                      <a:srgbClr val="0000FF"/>
                    </a:solidFill>
                    <a:latin typeface="Symbol" pitchFamily="18" charset="2"/>
                    <a:ea typeface="PMingLiU" pitchFamily="18" charset="-120"/>
                  </a:rPr>
                  <a:t>b</a:t>
                </a:r>
                <a:r>
                  <a:rPr lang="en-US" sz="3600" b="1" dirty="0">
                    <a:solidFill>
                      <a:srgbClr val="0000FF"/>
                    </a:solidFill>
                    <a:ea typeface="PMingLiU" pitchFamily="18" charset="-120"/>
                    <a:sym typeface="Symbol" pitchFamily="18" charset="2"/>
                  </a:rPr>
                  <a:t></a:t>
                </a:r>
                <a:endParaRPr lang="en-US" sz="3600" b="1" dirty="0">
                  <a:solidFill>
                    <a:srgbClr val="0000FF"/>
                  </a:solidFill>
                  <a:ea typeface="PMingLiU" pitchFamily="18" charset="-120"/>
                </a:endParaRPr>
              </a:p>
            </p:txBody>
          </p:sp>
        </p:grpSp>
        <p:sp>
          <p:nvSpPr>
            <p:cNvPr id="18" name="Text Box 54"/>
            <p:cNvSpPr txBox="1">
              <a:spLocks noChangeArrowheads="1"/>
            </p:cNvSpPr>
            <p:nvPr/>
          </p:nvSpPr>
          <p:spPr bwMode="auto">
            <a:xfrm>
              <a:off x="800" y="2981"/>
              <a:ext cx="10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000" i="1" dirty="0">
                  <a:solidFill>
                    <a:srgbClr val="000000"/>
                  </a:solidFill>
                  <a:latin typeface="Arial" charset="0"/>
                  <a:ea typeface="+mn-ea"/>
                </a:rPr>
                <a:t>Parity doublet</a:t>
              </a:r>
            </a:p>
          </p:txBody>
        </p:sp>
      </p:grpSp>
      <p:sp>
        <p:nvSpPr>
          <p:cNvPr id="23" name="Text Box 54"/>
          <p:cNvSpPr txBox="1">
            <a:spLocks noChangeArrowheads="1"/>
          </p:cNvSpPr>
          <p:nvPr/>
        </p:nvSpPr>
        <p:spPr bwMode="auto">
          <a:xfrm>
            <a:off x="6494848" y="984241"/>
            <a:ext cx="245451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i="1" dirty="0" err="1">
                <a:solidFill>
                  <a:srgbClr val="000000"/>
                </a:solidFill>
                <a:latin typeface="Arial" charset="0"/>
                <a:ea typeface="+mn-ea"/>
              </a:rPr>
              <a:t>Octupole</a:t>
            </a:r>
            <a:r>
              <a:rPr lang="en-US" sz="1800" i="1" dirty="0">
                <a:solidFill>
                  <a:srgbClr val="000000"/>
                </a:solidFill>
                <a:latin typeface="Arial" charset="0"/>
                <a:ea typeface="+mn-ea"/>
              </a:rPr>
              <a:t> deformation </a:t>
            </a:r>
          </a:p>
          <a:p>
            <a:pPr eaLnBrk="1" hangingPunct="1"/>
            <a:r>
              <a:rPr lang="en-US" sz="1600" i="1" dirty="0">
                <a:solidFill>
                  <a:srgbClr val="000000"/>
                </a:solidFill>
                <a:latin typeface="Arial" charset="0"/>
                <a:ea typeface="+mn-ea"/>
              </a:rPr>
              <a:t>(reflection asymmetric)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27221" y="2692643"/>
            <a:ext cx="38016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/>
              <a:buChar char="•"/>
            </a:pPr>
            <a:r>
              <a:rPr lang="en-US" sz="16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Nuclear structure physics needed to interpret an EDM signal and to identify and characterize new, more sensitive, EDM candidate nuclei (e.g. EDM (</a:t>
            </a:r>
            <a:r>
              <a:rPr lang="en-US" sz="1600" baseline="300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229</a:t>
            </a:r>
            <a:r>
              <a:rPr lang="en-US" sz="16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Pa) / EDM (</a:t>
            </a:r>
            <a:r>
              <a:rPr lang="en-US" sz="1600" baseline="300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199</a:t>
            </a:r>
            <a:r>
              <a:rPr lang="en-US" sz="16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Hg) enhanced by: 3 x 10</a:t>
            </a:r>
            <a:r>
              <a:rPr lang="en-US" sz="1600" baseline="300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4</a:t>
            </a:r>
            <a:r>
              <a:rPr lang="en-US" sz="16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sz="1600" i="1" dirty="0">
                <a:latin typeface="Arial" charset="0"/>
                <a:ea typeface="ＭＳ Ｐゴシック" pitchFamily="34" charset="-128"/>
              </a:rPr>
              <a:t>- </a:t>
            </a:r>
            <a:r>
              <a:rPr lang="en-US" sz="1600" i="1" dirty="0" err="1">
                <a:latin typeface="Arial" charset="0"/>
                <a:ea typeface="ＭＳ Ｐゴシック" pitchFamily="34" charset="-128"/>
              </a:rPr>
              <a:t>Flambaum</a:t>
            </a:r>
            <a:r>
              <a:rPr lang="en-US" sz="1600" i="1" dirty="0">
                <a:latin typeface="Arial" charset="0"/>
                <a:ea typeface="ＭＳ Ｐゴシック" pitchFamily="34" charset="-128"/>
              </a:rPr>
              <a:t> (2008)</a:t>
            </a:r>
            <a:r>
              <a:rPr lang="en-US" sz="16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)</a:t>
            </a:r>
          </a:p>
          <a:p>
            <a:endParaRPr lang="en-US" sz="1600" dirty="0">
              <a:solidFill>
                <a:srgbClr val="064308"/>
              </a:solidFill>
              <a:latin typeface="Arial" charset="0"/>
              <a:ea typeface="ＭＳ Ｐゴシック" pitchFamily="34" charset="-128"/>
            </a:endParaRPr>
          </a:p>
          <a:p>
            <a:pPr marL="176213" indent="-176213">
              <a:buFont typeface="Arial"/>
              <a:buChar char="•"/>
            </a:pPr>
            <a:r>
              <a:rPr lang="en-US" sz="1600" dirty="0" err="1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Octupole</a:t>
            </a:r>
            <a:r>
              <a:rPr lang="en-US" sz="1600" dirty="0">
                <a:solidFill>
                  <a:srgbClr val="064308"/>
                </a:solidFill>
                <a:latin typeface="Arial" charset="0"/>
                <a:ea typeface="ＭＳ Ｐゴシック" pitchFamily="34" charset="-128"/>
              </a:rPr>
              <a:t> collectivity in the region can be characterized at FRIB</a:t>
            </a:r>
          </a:p>
        </p:txBody>
      </p:sp>
      <p:pic>
        <p:nvPicPr>
          <p:cNvPr id="26" name="Picture 2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13" y="5181095"/>
            <a:ext cx="4736821" cy="163397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811833" y="5458758"/>
            <a:ext cx="2061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64308"/>
                </a:solidFill>
                <a:latin typeface="+mn-lt"/>
                <a:cs typeface="Calibri Light"/>
              </a:rPr>
              <a:t>Successful </a:t>
            </a:r>
            <a:r>
              <a:rPr lang="en-US" sz="1400" b="1" baseline="30000" dirty="0">
                <a:solidFill>
                  <a:srgbClr val="064308"/>
                </a:solidFill>
                <a:latin typeface="+mn-lt"/>
                <a:cs typeface="Calibri Light"/>
              </a:rPr>
              <a:t>225</a:t>
            </a:r>
            <a:r>
              <a:rPr lang="en-US" sz="1400" b="1" dirty="0">
                <a:solidFill>
                  <a:srgbClr val="064308"/>
                </a:solidFill>
                <a:latin typeface="+mn-lt"/>
                <a:cs typeface="Calibri Light"/>
              </a:rPr>
              <a:t>Ra EDM efforts underway at Argonne National Lab</a:t>
            </a:r>
          </a:p>
        </p:txBody>
      </p:sp>
    </p:spTree>
    <p:extLst>
      <p:ext uri="{BB962C8B-B14F-4D97-AF65-F5344CB8AC3E}">
        <p14:creationId xmlns:p14="http://schemas.microsoft.com/office/powerpoint/2010/main" val="34878029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" y="1028701"/>
            <a:ext cx="4125517" cy="2750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47" y="184492"/>
            <a:ext cx="8851106" cy="771901"/>
          </a:xfrm>
        </p:spPr>
        <p:txBody>
          <a:bodyPr/>
          <a:lstStyle/>
          <a:p>
            <a:r>
              <a:rPr lang="en-US" dirty="0"/>
              <a:t>Helium Refrigeration System Operational</a:t>
            </a:r>
            <a:br>
              <a:rPr lang="en-US" dirty="0"/>
            </a:br>
            <a:r>
              <a:rPr lang="en-US" sz="2166" dirty="0"/>
              <a:t>Supplying Liquid Helium to Superconducting Cavities &amp; Magnets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450056"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0056">
              <a:defRPr/>
            </a:pPr>
            <a:r>
              <a:rPr lang="en-US">
                <a:latin typeface="Arial" pitchFamily="34" charset="0"/>
              </a:rPr>
              <a:t>, Slide </a:t>
            </a:r>
            <a:fld id="{888FC917-2F4D-45AC-AA7A-EF80FFB23A84}" type="slidenum">
              <a:rPr lang="en-US">
                <a:latin typeface="Arial" pitchFamily="34" charset="0"/>
              </a:rPr>
              <a:pPr defTabSz="450056">
                <a:defRPr/>
              </a:pPr>
              <a:t>51</a:t>
            </a:fld>
            <a:endParaRPr lang="en-US">
              <a:latin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2" y="3804048"/>
            <a:ext cx="4500561" cy="3000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97511" y="6187206"/>
            <a:ext cx="3600450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0056">
              <a:defRPr/>
            </a:pPr>
            <a:r>
              <a:rPr lang="en-US" sz="1673" b="1" kern="1600" dirty="0">
                <a:solidFill>
                  <a:prstClr val="white"/>
                </a:solidFill>
                <a:cs typeface="Times New Roman" panose="02020603050405020304" pitchFamily="18" charset="0"/>
              </a:rPr>
              <a:t>FRIB Cold Box producing 4 K liquid helium</a:t>
            </a:r>
            <a:endParaRPr lang="en-US" sz="1673" b="1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" y="3804048"/>
            <a:ext cx="4500562" cy="3000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456" y="6155972"/>
            <a:ext cx="3600450" cy="349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0056">
              <a:defRPr/>
            </a:pPr>
            <a:r>
              <a:rPr lang="en-US" sz="1673" b="1" kern="1600" dirty="0">
                <a:solidFill>
                  <a:prstClr val="white"/>
                </a:solidFill>
                <a:cs typeface="Times New Roman" panose="02020603050405020304" pitchFamily="18" charset="0"/>
              </a:rPr>
              <a:t>Warm compressor in operation</a:t>
            </a:r>
            <a:endParaRPr lang="en-US" sz="1673" b="1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3" y="3123103"/>
            <a:ext cx="4075987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0056">
              <a:defRPr/>
            </a:pPr>
            <a:r>
              <a:rPr lang="en-US" sz="1673" b="1" kern="1600" dirty="0">
                <a:solidFill>
                  <a:prstClr val="white"/>
                </a:solidFill>
                <a:cs typeface="Times New Roman" panose="02020603050405020304" pitchFamily="18" charset="0"/>
              </a:rPr>
              <a:t>Cryogenic transfer line installed</a:t>
            </a:r>
            <a:r>
              <a:rPr lang="en-US" sz="1673" b="1" dirty="0">
                <a:solidFill>
                  <a:prstClr val="white"/>
                </a:solidFill>
                <a:cs typeface="Times New Roman" panose="02020603050405020304" pitchFamily="18" charset="0"/>
              </a:rPr>
              <a:t> in FRIB tunnel (design assisted by </a:t>
            </a:r>
            <a:r>
              <a:rPr lang="en-US" sz="1673" b="1" dirty="0" err="1">
                <a:solidFill>
                  <a:prstClr val="white"/>
                </a:solidFill>
                <a:cs typeface="Times New Roman" panose="02020603050405020304" pitchFamily="18" charset="0"/>
              </a:rPr>
              <a:t>JLab</a:t>
            </a:r>
            <a:r>
              <a:rPr lang="en-US" sz="1673" b="1" dirty="0">
                <a:solidFill>
                  <a:prstClr val="white"/>
                </a:solidFill>
                <a:cs typeface="Times New Roman" panose="02020603050405020304" pitchFamily="18" charset="0"/>
              </a:rPr>
              <a:t>)</a:t>
            </a:r>
            <a:endParaRPr lang="en-US" sz="1673" b="1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562" y="1035291"/>
            <a:ext cx="4735002" cy="2748582"/>
          </a:xfrm>
          <a:prstGeom prst="rect">
            <a:avLst/>
          </a:prstGeom>
        </p:spPr>
      </p:pic>
      <p:pic>
        <p:nvPicPr>
          <p:cNvPr id="14" name="Picture 13" descr="logo-JLab.jpg">
            <a:extLst>
              <a:ext uri="{FF2B5EF4-FFF2-40B4-BE49-F238E27FC236}">
                <a16:creationId xmlns:a16="http://schemas.microsoft.com/office/drawing/2014/main" id="{FAC8E084-6D92-5F4C-9841-A8BC11E4B9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836" y="2903935"/>
            <a:ext cx="1073117" cy="29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273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14375" y="-20614"/>
            <a:ext cx="84296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Probing the Standard Model with the </a:t>
            </a:r>
            <a:r>
              <a:rPr kumimoji="0" lang="el-GR" sz="3000" b="1" i="0" u="none" strike="noStrike" kern="120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β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 decay of </a:t>
            </a:r>
            <a:r>
              <a:rPr kumimoji="0" lang="en-US" sz="3000" b="1" i="0" u="none" strike="noStrike" kern="1200" cap="none" spc="0" normalizeH="0" baseline="3000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6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He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2" y="995049"/>
            <a:ext cx="3500003" cy="243283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8" y="3371397"/>
            <a:ext cx="2206020" cy="30430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9954" y="6226888"/>
            <a:ext cx="5214938" cy="29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0" i="0" u="none" strike="noStrike" kern="120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X. Huyan, O. Naviliat-Cuncic </a:t>
            </a:r>
            <a:r>
              <a:rPr kumimoji="0" lang="en-US" sz="1313" b="0" i="1" u="none" strike="noStrike" kern="120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et al.</a:t>
            </a:r>
            <a:r>
              <a:rPr kumimoji="0" lang="en-US" sz="1313" b="0" i="0" u="none" strike="noStrike" kern="120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, Hyperfine Int. 237, 93 (2016)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8195" y="1211909"/>
            <a:ext cx="1377300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β</a:t>
            </a: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 spectrum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5476" y="3963899"/>
            <a:ext cx="1706347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β</a:t>
            </a: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/>
              </a:rPr>
              <a:t> decay curve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3571875" y="1000125"/>
            <a:ext cx="5357813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defTabSz="854075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00000"/>
              <a:buChar char="•"/>
              <a:defRPr sz="21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482600" indent="-180975" algn="l" defTabSz="854075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–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784225" indent="-180975" algn="l" defTabSz="854075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SzPct val="100000"/>
              <a:buChar char="»"/>
              <a:defRPr sz="17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1328738" indent="-241300" algn="l" defTabSz="854075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866900" indent="-158750" algn="l" defTabSz="854075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51083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4390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7696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801002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228823" marR="0" lvl="0" indent="-228823" algn="l" defTabSz="84832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64308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The shape of the </a:t>
            </a:r>
            <a:r>
              <a:rPr kumimoji="0" lang="el-GR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β</a:t>
            </a:r>
            <a:r>
              <a:rPr kumimoji="0" lang="en-US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 spectrum is sensitive to the different terms in the electroweak theory of </a:t>
            </a:r>
            <a:r>
              <a:rPr kumimoji="0" lang="el-GR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β</a:t>
            </a:r>
            <a:r>
              <a:rPr kumimoji="0" lang="en-US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 decay that is embedded in the Standard Model </a:t>
            </a:r>
          </a:p>
          <a:p>
            <a:pPr marL="228823" marR="0" lvl="0" indent="-228823" algn="l" defTabSz="84832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64308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The </a:t>
            </a:r>
            <a:r>
              <a:rPr kumimoji="0" lang="en-US" sz="1875" b="0" i="0" u="none" strike="noStrike" kern="0" cap="none" spc="0" normalizeH="0" baseline="0" noProof="0" dirty="0" err="1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Fierz</a:t>
            </a:r>
            <a:r>
              <a:rPr kumimoji="0" lang="en-US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 term in the </a:t>
            </a:r>
            <a:r>
              <a:rPr kumimoji="0" lang="el-GR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β</a:t>
            </a:r>
            <a:r>
              <a:rPr kumimoji="0" lang="en-US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 decay spectrum provides one of the most stringent constraints on exotic scalar or tensor couplings that are beyond vector-axial electroweak theory of the Standard Model</a:t>
            </a:r>
          </a:p>
          <a:p>
            <a:pPr marL="228823" marR="0" lvl="0" indent="-228823" algn="l" defTabSz="84832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64308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Such low-energy studies complement New Physics searches at the LHC</a:t>
            </a:r>
          </a:p>
          <a:p>
            <a:pPr marL="228823" marR="0" lvl="0" indent="-228823" algn="l" defTabSz="84832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64308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Novel approach: Implant </a:t>
            </a:r>
            <a:r>
              <a:rPr kumimoji="0" lang="en-US" sz="1875" b="0" i="0" u="none" strike="noStrike" kern="0" cap="none" spc="0" normalizeH="0" baseline="3000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6</a:t>
            </a:r>
            <a:r>
              <a:rPr kumimoji="0" lang="en-US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He produced from fragmentation deep (12 mm) into an inorganic scintillator, e.g. </a:t>
            </a:r>
            <a:r>
              <a:rPr kumimoji="0" lang="en-US" sz="1875" b="0" i="0" u="none" strike="noStrike" kern="0" cap="none" spc="0" normalizeH="0" baseline="0" noProof="0" dirty="0" err="1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CsI</a:t>
            </a:r>
            <a:r>
              <a:rPr kumimoji="0" lang="en-US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(Na)</a:t>
            </a:r>
          </a:p>
          <a:p>
            <a:pPr marL="228823" marR="0" lvl="0" indent="-228823" algn="l" defTabSz="84832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64308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This implantation approach eliminates effects such as back-scattering and out-scattering of </a:t>
            </a:r>
            <a:r>
              <a:rPr kumimoji="0" lang="el-GR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β</a:t>
            </a:r>
            <a:r>
              <a:rPr kumimoji="0" lang="en-US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 particles on/from detectors (unique to</a:t>
            </a:r>
            <a:r>
              <a:rPr kumimoji="0" lang="en-US" sz="1875" b="0" i="0" u="none" strike="noStrike" kern="0" cap="none" spc="0" normalizeH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 </a:t>
            </a:r>
            <a:r>
              <a:rPr kumimoji="0" lang="en-US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NSCL/FRIB due to the availability of high-energy </a:t>
            </a:r>
            <a:r>
              <a:rPr kumimoji="0" lang="en-US" sz="1875" b="0" i="0" u="none" strike="noStrike" kern="0" cap="none" spc="0" normalizeH="0" baseline="3000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6</a:t>
            </a:r>
            <a:r>
              <a:rPr kumimoji="0" lang="en-US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ヒラギノ角ゴ ProN W3"/>
                <a:cs typeface="ヒラギノ角ゴ ProN W3"/>
                <a:sym typeface="Times New Roman" pitchFamily="18" charset="0"/>
              </a:rPr>
              <a:t>He from projectile fragmentation </a:t>
            </a:r>
            <a:endParaRPr kumimoji="0" lang="en-US" sz="984" b="0" i="0" u="none" strike="noStrike" kern="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 charset="0"/>
              <a:ea typeface="ヒラギノ角ゴ ProN W3"/>
              <a:cs typeface="ヒラギノ角ゴ ProN W3"/>
              <a:sym typeface="Times New Roman" pitchFamily="18" charset="0"/>
            </a:endParaRPr>
          </a:p>
          <a:p>
            <a:pPr marL="195474" marR="0" lvl="1" indent="0" algn="l" defTabSz="854075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594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11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A. Gade, Fermilab Dec 2023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711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AD4620-7552-4207-8973-898801ED21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</a:rPr>
              <a:pPr marL="0" marR="0" lvl="0" indent="0" algn="l" defTabSz="457118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 pitchFamily="34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23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Crust heating and cooling in accreting neutron stars </a:t>
            </a:r>
            <a:endParaRPr lang="en-US" alt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76200" y="3105932"/>
            <a:ext cx="896587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solidFill>
                  <a:srgbClr val="064308"/>
                </a:solidFill>
              </a:rPr>
              <a:t>Prediction: Cycles (</a:t>
            </a:r>
            <a:r>
              <a:rPr lang="en-US" sz="2250" dirty="0" err="1">
                <a:solidFill>
                  <a:srgbClr val="064308"/>
                </a:solidFill>
              </a:rPr>
              <a:t>Urca</a:t>
            </a:r>
            <a:r>
              <a:rPr lang="en-US" sz="2250">
                <a:solidFill>
                  <a:srgbClr val="064308"/>
                </a:solidFill>
              </a:rPr>
              <a:t> cycles) </a:t>
            </a:r>
            <a:r>
              <a:rPr lang="en-US" sz="2250" dirty="0">
                <a:solidFill>
                  <a:srgbClr val="064308"/>
                </a:solidFill>
              </a:rPr>
              <a:t>of electron capture and its inverse, </a:t>
            </a:r>
            <a:r>
              <a:rPr lang="en-US" sz="2250" dirty="0">
                <a:solidFill>
                  <a:srgbClr val="064308"/>
                </a:solidFill>
                <a:sym typeface="Symbol" panose="05050102010706020507" pitchFamily="18" charset="2"/>
              </a:rPr>
              <a:t></a:t>
            </a:r>
            <a:r>
              <a:rPr lang="en-US" sz="2250" baseline="30000" dirty="0">
                <a:solidFill>
                  <a:srgbClr val="064308"/>
                </a:solidFill>
                <a:sym typeface="Symbol" panose="05050102010706020507" pitchFamily="18" charset="2"/>
              </a:rPr>
              <a:t>-</a:t>
            </a:r>
            <a:r>
              <a:rPr lang="en-US" sz="2250" dirty="0">
                <a:solidFill>
                  <a:srgbClr val="064308"/>
                </a:solidFill>
                <a:sym typeface="Symbol" panose="05050102010706020507" pitchFamily="18" charset="2"/>
              </a:rPr>
              <a:t> decay,</a:t>
            </a:r>
            <a:r>
              <a:rPr lang="en-US" sz="2250" dirty="0">
                <a:solidFill>
                  <a:srgbClr val="064308"/>
                </a:solidFill>
              </a:rPr>
              <a:t> involving neutron-rich nuclei at a typical depth of about 150 meters, cool the outer neutron star crust by emitting neutrinos.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34" y="4943591"/>
            <a:ext cx="2693427" cy="407229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34" y="5448212"/>
            <a:ext cx="2711324" cy="377986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2" y="1000126"/>
            <a:ext cx="6319277" cy="17567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880" y="4961475"/>
            <a:ext cx="1571761" cy="417232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714501" y="1102141"/>
            <a:ext cx="3042500" cy="28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5725" tIns="42863" rIns="85725" bIns="42863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en-US" altLang="en-US" sz="1313" dirty="0"/>
              <a:t>H. Schatz et al., </a:t>
            </a:r>
            <a:r>
              <a:rPr lang="en-US" altLang="en-US" sz="1313" i="1" dirty="0"/>
              <a:t>Nature</a:t>
            </a:r>
            <a:r>
              <a:rPr lang="en-US" altLang="en-US" sz="1313" dirty="0"/>
              <a:t> 505, 62 (2014)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6683" y="4391823"/>
            <a:ext cx="231666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dirty="0">
                <a:solidFill>
                  <a:srgbClr val="064308"/>
                </a:solidFill>
              </a:rPr>
              <a:t>One such cycle: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37662" y="4943591"/>
            <a:ext cx="396775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dirty="0">
                <a:solidFill>
                  <a:srgbClr val="064308"/>
                </a:solidFill>
              </a:rPr>
              <a:t>With blocked subsequent EC: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16655" y="5606965"/>
            <a:ext cx="5357813" cy="871585"/>
          </a:xfrm>
          <a:prstGeom prst="rect">
            <a:avLst/>
          </a:prstGeom>
          <a:solidFill>
            <a:srgbClr val="E0DED4"/>
          </a:solidFill>
        </p:spPr>
        <p:txBody>
          <a:bodyPr wrap="square" rtlCol="0">
            <a:spAutoFit/>
          </a:bodyPr>
          <a:lstStyle/>
          <a:p>
            <a:r>
              <a:rPr lang="en-US" sz="1688" dirty="0">
                <a:solidFill>
                  <a:srgbClr val="064308"/>
                </a:solidFill>
              </a:rPr>
              <a:t>Several such cycles are predicted and their existence strongly depends on energetics and nuclear structure (</a:t>
            </a:r>
            <a:r>
              <a:rPr lang="en-US" sz="1688" b="1" dirty="0">
                <a:solidFill>
                  <a:srgbClr val="064308"/>
                </a:solidFill>
              </a:rPr>
              <a:t>Q values (masses)</a:t>
            </a:r>
            <a:r>
              <a:rPr lang="en-US" sz="1688" dirty="0">
                <a:solidFill>
                  <a:srgbClr val="064308"/>
                </a:solidFill>
              </a:rPr>
              <a:t>, energetics, EC rates, …)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298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" y="1051035"/>
            <a:ext cx="8987487" cy="495562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91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13" y="1006987"/>
            <a:ext cx="6716249" cy="5468097"/>
          </a:xfrm>
        </p:spPr>
      </p:pic>
    </p:spTree>
    <p:extLst>
      <p:ext uri="{BB962C8B-B14F-4D97-AF65-F5344CB8AC3E}">
        <p14:creationId xmlns:p14="http://schemas.microsoft.com/office/powerpoint/2010/main" val="36031635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711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AD4620-7552-4207-8973-898801ED21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</a:rPr>
              <a:pPr marL="0" marR="0" lvl="0" indent="0" algn="l" defTabSz="457118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48085"/>
            <a:ext cx="8991600" cy="961120"/>
          </a:xfrm>
        </p:spPr>
        <p:txBody>
          <a:bodyPr/>
          <a:lstStyle/>
          <a:p>
            <a:r>
              <a:rPr lang="en-US" dirty="0"/>
              <a:t>Who we are - FRIB Laboratory</a:t>
            </a:r>
            <a:br>
              <a:rPr lang="en-US" sz="3375" dirty="0"/>
            </a:br>
            <a:r>
              <a:rPr lang="en-US" sz="1875" b="0" dirty="0">
                <a:solidFill>
                  <a:prstClr val="black"/>
                </a:solidFill>
              </a:rPr>
              <a:t>~650 employees, incl. &gt;40 faculty, ~115 graduate and ~100 undergraduate students</a:t>
            </a:r>
            <a:br>
              <a:rPr lang="en-US" sz="3000" b="0" dirty="0">
                <a:solidFill>
                  <a:prstClr val="black"/>
                </a:solidFill>
              </a:rPr>
            </a:br>
            <a:r>
              <a:rPr lang="en-US" sz="1688" b="0" dirty="0">
                <a:solidFill>
                  <a:prstClr val="black"/>
                </a:solidFill>
              </a:rPr>
              <a:t>as of March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11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A. Gade, Fermilab Dec 2023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Content Placeholder 17"/>
          <p:cNvSpPr txBox="1">
            <a:spLocks/>
          </p:cNvSpPr>
          <p:nvPr/>
        </p:nvSpPr>
        <p:spPr bwMode="auto">
          <a:xfrm>
            <a:off x="214313" y="1045244"/>
            <a:ext cx="8715375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180146" marR="0" lvl="0" indent="-180146" algn="l" defTabSz="803150" rtl="0" eaLnBrk="0" fontAlgn="base" latinLnBrk="0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</a:rPr>
              <a:t>For decades, NSCL was funded by the U.S. National Science Foundation to operate a user facility for rare isotope research and education in nuclear science, nuclear astrophysics, accelerator physics, and societal applications</a:t>
            </a:r>
          </a:p>
          <a:p>
            <a:pPr marL="180146" marR="0" lvl="0" indent="-180146" algn="l" defTabSz="803150" rtl="0" eaLnBrk="0" fontAlgn="base" latinLnBrk="0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1875" b="0" i="0" u="none" strike="noStrike" kern="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</a:rPr>
              <a:t>FRIB Project is completed - is a national user facility for the U.S. Department of Energy Office of Science with first beam to an experiment expected in May!</a:t>
            </a:r>
          </a:p>
          <a:p>
            <a:pPr marL="0" marR="0" lvl="0" indent="0" algn="l" defTabSz="803150" rtl="0" eaLnBrk="0" fontAlgn="base" latinLnBrk="0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sz="1875" b="0" i="0" u="none" strike="noStrike" kern="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 charset="0"/>
              <a:ea typeface="ＭＳ Ｐゴシック" pitchFamily="-65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07" y="2436078"/>
            <a:ext cx="8052449" cy="40390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48358" y="4445039"/>
            <a:ext cx="697627" cy="369332"/>
          </a:xfrm>
          <a:prstGeom prst="rect">
            <a:avLst/>
          </a:prstGeom>
          <a:noFill/>
        </p:spPr>
        <p:txBody>
          <a:bodyPr wrap="none" lIns="90881" tIns="45441" rIns="90881" bIns="45441" rtlCol="0">
            <a:spAutoFit/>
          </a:bodyPr>
          <a:lstStyle/>
          <a:p>
            <a:pPr marL="0" marR="0" lvl="0" indent="0" algn="l" defTabSz="908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ヒラギノ角ゴ Pro W3"/>
              </a:rPr>
              <a:t>2003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16185" y="4070225"/>
            <a:ext cx="697627" cy="369332"/>
          </a:xfrm>
          <a:prstGeom prst="rect">
            <a:avLst/>
          </a:prstGeom>
          <a:noFill/>
        </p:spPr>
        <p:txBody>
          <a:bodyPr wrap="none" lIns="90881" tIns="45441" rIns="90881" bIns="45441" rtlCol="0">
            <a:spAutoFit/>
          </a:bodyPr>
          <a:lstStyle/>
          <a:p>
            <a:pPr marL="0" marR="0" lvl="0" indent="0" algn="l" defTabSz="908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ヒラギノ角ゴ Pro W3"/>
              </a:rPr>
              <a:t>2009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7243" y="3785501"/>
            <a:ext cx="695087" cy="372212"/>
          </a:xfrm>
          <a:prstGeom prst="rect">
            <a:avLst/>
          </a:prstGeom>
          <a:noFill/>
        </p:spPr>
        <p:txBody>
          <a:bodyPr wrap="none" lIns="90881" tIns="45441" rIns="90881" bIns="45441" rtlCol="0">
            <a:spAutoFit/>
          </a:bodyPr>
          <a:lstStyle/>
          <a:p>
            <a:pPr marL="0" marR="0" lvl="0" indent="0" algn="l" defTabSz="908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ヒラギノ角ゴ Pro W3"/>
              </a:rPr>
              <a:t>2011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8362" y="3418530"/>
            <a:ext cx="696498" cy="368768"/>
          </a:xfrm>
          <a:prstGeom prst="rect">
            <a:avLst/>
          </a:prstGeom>
          <a:noFill/>
        </p:spPr>
        <p:txBody>
          <a:bodyPr wrap="none" lIns="90881" tIns="45441" rIns="90881" bIns="45441" rtlCol="0">
            <a:spAutoFit/>
          </a:bodyPr>
          <a:lstStyle/>
          <a:p>
            <a:pPr marL="0" marR="0" lvl="0" indent="0" algn="l" defTabSz="908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ヒラギノ角ゴ Pro W3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4559262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370AAB-E1A4-4191-BC66-2ECBC2B099BE}" type="slidenum">
              <a:rPr lang="en-US" altLang="en-US" smtClean="0"/>
              <a:pPr/>
              <a:t>57</a:t>
            </a:fld>
            <a:endParaRPr lang="en-US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6200" y="1029000"/>
            <a:ext cx="4453855" cy="4964584"/>
          </a:xfrm>
        </p:spPr>
        <p:txBody>
          <a:bodyPr/>
          <a:lstStyle/>
          <a:p>
            <a:r>
              <a:rPr lang="en-US" sz="2000" dirty="0"/>
              <a:t>Results: </a:t>
            </a:r>
          </a:p>
          <a:p>
            <a:pPr lvl="1"/>
            <a:r>
              <a:rPr lang="en-US" sz="1600" dirty="0"/>
              <a:t>First half-life measurement of </a:t>
            </a:r>
            <a:r>
              <a:rPr lang="en-US" sz="1600" baseline="30000" dirty="0"/>
              <a:t>45</a:t>
            </a:r>
            <a:r>
              <a:rPr lang="en-US" sz="1600" dirty="0"/>
              <a:t>P, </a:t>
            </a:r>
            <a:r>
              <a:rPr lang="en-US" sz="1600" baseline="30000" dirty="0"/>
              <a:t>43</a:t>
            </a:r>
            <a:r>
              <a:rPr lang="en-US" sz="1600" dirty="0"/>
              <a:t>Si, </a:t>
            </a:r>
            <a:r>
              <a:rPr lang="en-US" sz="1600" baseline="30000" dirty="0"/>
              <a:t>40</a:t>
            </a:r>
            <a:r>
              <a:rPr lang="en-US" sz="1600" dirty="0"/>
              <a:t>Al, </a:t>
            </a:r>
            <a:r>
              <a:rPr lang="en-US" sz="1600" baseline="30000" dirty="0"/>
              <a:t>41</a:t>
            </a:r>
            <a:r>
              <a:rPr lang="en-US" sz="1600" dirty="0"/>
              <a:t>Al, and </a:t>
            </a:r>
            <a:r>
              <a:rPr lang="en-US" sz="1600" baseline="30000" dirty="0"/>
              <a:t>38</a:t>
            </a:r>
            <a:r>
              <a:rPr lang="en-US" sz="1600" dirty="0"/>
              <a:t>Mg</a:t>
            </a:r>
          </a:p>
          <a:p>
            <a:r>
              <a:rPr lang="en-US" sz="2000" dirty="0"/>
              <a:t>Comparison to theory</a:t>
            </a:r>
          </a:p>
          <a:p>
            <a:pPr lvl="1"/>
            <a:r>
              <a:rPr lang="en-US" sz="1600" dirty="0"/>
              <a:t>QRPA all over the place</a:t>
            </a:r>
          </a:p>
          <a:p>
            <a:pPr lvl="1"/>
            <a:r>
              <a:rPr lang="en-US" sz="1600" baseline="30000" dirty="0"/>
              <a:t>38</a:t>
            </a:r>
            <a:r>
              <a:rPr lang="en-US" sz="1600" dirty="0"/>
              <a:t>Mg half-life lowest in the bunch and lower than any prediction  </a:t>
            </a:r>
          </a:p>
          <a:p>
            <a:pPr lvl="2"/>
            <a:r>
              <a:rPr lang="en-US" sz="1400" dirty="0"/>
              <a:t>change in deformation is not the reason as rather constant across the n-rich Mg isotopes</a:t>
            </a:r>
          </a:p>
          <a:p>
            <a:pPr lvl="2"/>
            <a:r>
              <a:rPr lang="en-US" sz="1400" dirty="0"/>
              <a:t>unlikely, but may be due to wrong theory Q values but mass measurement/evaluation uncertainties too high to say</a:t>
            </a:r>
          </a:p>
          <a:p>
            <a:pPr lvl="1"/>
            <a:r>
              <a:rPr lang="en-US" sz="1600" dirty="0"/>
              <a:t>Si and Al half-lives converge as high N while there are orders of magnitude in between at N=20</a:t>
            </a:r>
          </a:p>
          <a:p>
            <a:pPr lvl="2"/>
            <a:r>
              <a:rPr lang="en-US" sz="1400" dirty="0"/>
              <a:t>Z=14 not a sub-shell closure, confirming shell model calculations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2675"/>
            <a:ext cx="8991600" cy="911940"/>
          </a:xfrm>
        </p:spPr>
        <p:txBody>
          <a:bodyPr/>
          <a:lstStyle/>
          <a:p>
            <a:r>
              <a:rPr lang="en-US" dirty="0"/>
              <a:t>Crossing N = 28 Toward the Neutron Drip Line: First Measurement of Half-Lives at FRIB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196888" y="6474587"/>
            <a:ext cx="4152900" cy="365125"/>
          </a:xfrm>
        </p:spPr>
        <p:txBody>
          <a:bodyPr/>
          <a:lstStyle/>
          <a:p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574577" y="5859866"/>
            <a:ext cx="31999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Clover array frame assembly at NSCL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46" y="1067100"/>
            <a:ext cx="3835110" cy="5113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77514" y="6112904"/>
            <a:ext cx="4307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H.L. Crawford et al., PRL 129, 212501 (2022)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64" y="4965785"/>
            <a:ext cx="2936767" cy="17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555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" y="126791"/>
            <a:ext cx="8991600" cy="803705"/>
          </a:xfrm>
        </p:spPr>
        <p:txBody>
          <a:bodyPr/>
          <a:lstStyle/>
          <a:p>
            <a:r>
              <a:rPr lang="en-US" sz="2800" dirty="0"/>
              <a:t>From nuclear reaction rates to neutron star compactness: </a:t>
            </a:r>
            <a:r>
              <a:rPr lang="en-US" sz="2800" baseline="30000" dirty="0"/>
              <a:t>24</a:t>
            </a:r>
            <a:r>
              <a:rPr lang="en-US" sz="2800" dirty="0"/>
              <a:t>Si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1" name="Content Placeholder 8"/>
          <p:cNvSpPr txBox="1">
            <a:spLocks/>
          </p:cNvSpPr>
          <p:nvPr/>
        </p:nvSpPr>
        <p:spPr bwMode="auto">
          <a:xfrm>
            <a:off x="96519" y="1084392"/>
            <a:ext cx="4635741" cy="520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452" indent="-177452" algn="l" defTabSz="791146" rtl="0" eaLnBrk="0" fontAlgn="base" hangingPunct="0">
              <a:lnSpc>
                <a:spcPct val="90000"/>
              </a:lnSpc>
              <a:spcBef>
                <a:spcPts val="119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156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57858" indent="-149352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1969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82627" indent="-158228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781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17200" indent="-131621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594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987818" indent="-177452" algn="l" defTabSz="791146" rtl="0" eaLnBrk="0" fontAlgn="base" hangingPunct="0">
              <a:lnSpc>
                <a:spcPct val="90000"/>
              </a:lnSpc>
              <a:spcBef>
                <a:spcPts val="19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6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189651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39772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089886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40019" indent="-148478" algn="l" defTabSz="79553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13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kern="0" baseline="30000" dirty="0"/>
              <a:t>23</a:t>
            </a:r>
            <a:r>
              <a:rPr lang="en-US" sz="2400" kern="0" dirty="0"/>
              <a:t>Al(p,</a:t>
            </a:r>
            <a:r>
              <a:rPr lang="en-US" sz="2400" kern="0" dirty="0">
                <a:sym typeface="Symbol" panose="05050102010706020507" pitchFamily="18" charset="2"/>
              </a:rPr>
              <a:t>)</a:t>
            </a:r>
            <a:r>
              <a:rPr lang="en-US" sz="2400" kern="0" baseline="30000" dirty="0">
                <a:sym typeface="Symbol" panose="05050102010706020507" pitchFamily="18" charset="2"/>
              </a:rPr>
              <a:t>24</a:t>
            </a:r>
            <a:r>
              <a:rPr lang="en-US" sz="2400" kern="0" dirty="0">
                <a:sym typeface="Symbol" panose="05050102010706020507" pitchFamily="18" charset="2"/>
              </a:rPr>
              <a:t>Si reaction rate is uncertain and important</a:t>
            </a:r>
          </a:p>
          <a:p>
            <a:pPr lvl="1">
              <a:spcBef>
                <a:spcPts val="600"/>
              </a:spcBef>
            </a:pPr>
            <a:r>
              <a:rPr lang="en-US" sz="2213" kern="0" dirty="0">
                <a:sym typeface="Symbol" panose="05050102010706020507" pitchFamily="18" charset="2"/>
              </a:rPr>
              <a:t>Bypass for the </a:t>
            </a:r>
            <a:r>
              <a:rPr lang="en-US" sz="2213" kern="0" baseline="30000" dirty="0">
                <a:sym typeface="Symbol" panose="05050102010706020507" pitchFamily="18" charset="2"/>
              </a:rPr>
              <a:t>22</a:t>
            </a:r>
            <a:r>
              <a:rPr lang="en-US" sz="2213" kern="0" dirty="0">
                <a:sym typeface="Symbol" panose="05050102010706020507" pitchFamily="18" charset="2"/>
              </a:rPr>
              <a:t>Mg waiting point</a:t>
            </a:r>
          </a:p>
          <a:p>
            <a:pPr lvl="1">
              <a:spcBef>
                <a:spcPts val="600"/>
              </a:spcBef>
            </a:pPr>
            <a:r>
              <a:rPr lang="en-US" sz="2213" kern="0" dirty="0">
                <a:sym typeface="Symbol" panose="05050102010706020507" pitchFamily="18" charset="2"/>
              </a:rPr>
              <a:t>Compactness determination from light curves are sensitive to the rate</a:t>
            </a:r>
          </a:p>
          <a:p>
            <a:pPr>
              <a:spcBef>
                <a:spcPts val="600"/>
              </a:spcBef>
            </a:pPr>
            <a:r>
              <a:rPr lang="en-US" sz="2400" kern="0" dirty="0">
                <a:sym typeface="Symbol" panose="05050102010706020507" pitchFamily="18" charset="2"/>
              </a:rPr>
              <a:t>The energy of the 2</a:t>
            </a:r>
            <a:r>
              <a:rPr lang="en-US" sz="2400" kern="0" baseline="30000" dirty="0">
                <a:sym typeface="Symbol" panose="05050102010706020507" pitchFamily="18" charset="2"/>
              </a:rPr>
              <a:t>+</a:t>
            </a:r>
            <a:r>
              <a:rPr lang="en-US" sz="2400" kern="0" baseline="-25000" dirty="0">
                <a:sym typeface="Symbol" panose="05050102010706020507" pitchFamily="18" charset="2"/>
              </a:rPr>
              <a:t>2</a:t>
            </a:r>
            <a:r>
              <a:rPr lang="en-US" sz="2400" kern="0" dirty="0">
                <a:sym typeface="Symbol" panose="05050102010706020507" pitchFamily="18" charset="2"/>
              </a:rPr>
              <a:t> state is important and the spectroscopic strength for the proton pickup into it</a:t>
            </a:r>
          </a:p>
          <a:p>
            <a:pPr>
              <a:spcBef>
                <a:spcPts val="600"/>
              </a:spcBef>
            </a:pPr>
            <a:r>
              <a:rPr lang="en-US" sz="2400" kern="0" dirty="0">
                <a:sym typeface="Symbol" panose="05050102010706020507" pitchFamily="18" charset="2"/>
              </a:rPr>
              <a:t>Previous information: 2</a:t>
            </a:r>
            <a:r>
              <a:rPr lang="en-US" sz="2400" kern="0" baseline="30000" dirty="0">
                <a:sym typeface="Symbol" panose="05050102010706020507" pitchFamily="18" charset="2"/>
              </a:rPr>
              <a:t>+</a:t>
            </a:r>
            <a:r>
              <a:rPr lang="en-US" sz="2400" kern="0" baseline="-25000" dirty="0">
                <a:sym typeface="Symbol" panose="05050102010706020507" pitchFamily="18" charset="2"/>
              </a:rPr>
              <a:t>1</a:t>
            </a:r>
            <a:r>
              <a:rPr lang="en-US" sz="2400" kern="0" dirty="0">
                <a:sym typeface="Symbol" panose="05050102010706020507" pitchFamily="18" charset="2"/>
              </a:rPr>
              <a:t> energy reported twice (disagree within 1); higher excited states not resolved and transition energy disagreement 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 kern="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8"/>
          <a:stretch/>
        </p:blipFill>
        <p:spPr>
          <a:xfrm>
            <a:off x="5653669" y="1219619"/>
            <a:ext cx="1237785" cy="4912977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4"/>
          <a:stretch/>
        </p:blipFill>
        <p:spPr>
          <a:xfrm>
            <a:off x="7243096" y="1252580"/>
            <a:ext cx="1380892" cy="48943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8813" y="2642839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C00000"/>
                </a:solidFill>
              </a:rPr>
              <a:t>S</a:t>
            </a:r>
            <a:r>
              <a:rPr lang="en-US" sz="1200" baseline="-25000" dirty="0" err="1">
                <a:solidFill>
                  <a:srgbClr val="C00000"/>
                </a:solidFill>
              </a:rPr>
              <a:t>p</a:t>
            </a:r>
            <a:r>
              <a:rPr lang="en-US" sz="1200" dirty="0">
                <a:solidFill>
                  <a:srgbClr val="C00000"/>
                </a:solidFill>
              </a:rPr>
              <a:t>(</a:t>
            </a:r>
            <a:r>
              <a:rPr lang="en-US" sz="1200" baseline="30000" dirty="0">
                <a:solidFill>
                  <a:srgbClr val="C00000"/>
                </a:solidFill>
              </a:rPr>
              <a:t>24</a:t>
            </a:r>
            <a:r>
              <a:rPr lang="en-US" sz="1200" dirty="0">
                <a:solidFill>
                  <a:srgbClr val="C00000"/>
                </a:solidFill>
              </a:rPr>
              <a:t>Si)=3.293 MeV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79171" y="6203189"/>
            <a:ext cx="43281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C. Wolf, C. Langer, F. Montes et al., PRL 122, 232701 (2019)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640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7536" y="38957"/>
            <a:ext cx="8991600" cy="911940"/>
          </a:xfrm>
        </p:spPr>
        <p:txBody>
          <a:bodyPr/>
          <a:lstStyle/>
          <a:p>
            <a:r>
              <a:rPr lang="en-US" dirty="0"/>
              <a:t>Lofty goal: Comprehensive model of nuclear structure and reactions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grpSp>
        <p:nvGrpSpPr>
          <p:cNvPr id="2" name="Group 21"/>
          <p:cNvGrpSpPr/>
          <p:nvPr/>
        </p:nvGrpSpPr>
        <p:grpSpPr>
          <a:xfrm>
            <a:off x="3101209" y="927999"/>
            <a:ext cx="5845622" cy="4860821"/>
            <a:chOff x="4152900" y="1515791"/>
            <a:chExt cx="4724400" cy="3928488"/>
          </a:xfrm>
        </p:grpSpPr>
        <p:sp>
          <p:nvSpPr>
            <p:cNvPr id="294926" name="Line 14"/>
            <p:cNvSpPr>
              <a:spLocks noChangeShapeType="1"/>
            </p:cNvSpPr>
            <p:nvPr/>
          </p:nvSpPr>
          <p:spPr bwMode="auto">
            <a:xfrm>
              <a:off x="5286375" y="2847975"/>
              <a:ext cx="7620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900" dirty="0">
                <a:latin typeface="Arial"/>
              </a:endParaRPr>
            </a:p>
          </p:txBody>
        </p:sp>
        <p:sp>
          <p:nvSpPr>
            <p:cNvPr id="294927" name="Line 15"/>
            <p:cNvSpPr>
              <a:spLocks noChangeShapeType="1"/>
            </p:cNvSpPr>
            <p:nvPr/>
          </p:nvSpPr>
          <p:spPr bwMode="auto">
            <a:xfrm>
              <a:off x="6734175" y="1781175"/>
              <a:ext cx="15240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900" dirty="0">
                <a:latin typeface="Arial"/>
              </a:endParaRPr>
            </a:p>
          </p:txBody>
        </p:sp>
        <p:pic>
          <p:nvPicPr>
            <p:cNvPr id="294916" name="Picture 4" descr="FRIBRatesFast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52900" y="1966912"/>
              <a:ext cx="4724400" cy="3167063"/>
            </a:xfrm>
            <a:prstGeom prst="rect">
              <a:avLst/>
            </a:prstGeom>
            <a:noFill/>
          </p:spPr>
        </p:pic>
        <p:sp>
          <p:nvSpPr>
            <p:cNvPr id="294917" name="Text Box 5"/>
            <p:cNvSpPr txBox="1">
              <a:spLocks noChangeArrowheads="1"/>
            </p:cNvSpPr>
            <p:nvPr/>
          </p:nvSpPr>
          <p:spPr bwMode="auto">
            <a:xfrm>
              <a:off x="5108248" y="5042448"/>
              <a:ext cx="1053494" cy="384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900" dirty="0" err="1">
                  <a:latin typeface="+mn-lt"/>
                  <a:ea typeface="ＭＳ Ｐゴシック" pitchFamily="34" charset="-128"/>
                </a:rPr>
                <a:t>Ab</a:t>
              </a:r>
              <a:r>
                <a:rPr lang="en-US" sz="1900" dirty="0">
                  <a:latin typeface="+mn-lt"/>
                  <a:ea typeface="ＭＳ Ｐゴシック" pitchFamily="34" charset="-128"/>
                </a:rPr>
                <a:t> initio</a:t>
              </a:r>
            </a:p>
          </p:txBody>
        </p:sp>
        <p:sp>
          <p:nvSpPr>
            <p:cNvPr id="294918" name="Text Box 6"/>
            <p:cNvSpPr txBox="1">
              <a:spLocks noChangeArrowheads="1"/>
            </p:cNvSpPr>
            <p:nvPr/>
          </p:nvSpPr>
          <p:spPr bwMode="auto">
            <a:xfrm>
              <a:off x="4648200" y="2238375"/>
              <a:ext cx="1640193" cy="692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900" dirty="0">
                  <a:latin typeface="+mn-lt"/>
                  <a:ea typeface="ＭＳ Ｐゴシック" pitchFamily="34" charset="-128"/>
                </a:rPr>
                <a:t>Configuration</a:t>
              </a:r>
            </a:p>
            <a:p>
              <a:r>
                <a:rPr lang="en-US" sz="1900" dirty="0">
                  <a:latin typeface="+mn-lt"/>
                  <a:ea typeface="ＭＳ Ｐゴシック" pitchFamily="34" charset="-128"/>
                </a:rPr>
                <a:t>interaction</a:t>
              </a:r>
            </a:p>
          </p:txBody>
        </p:sp>
        <p:sp>
          <p:nvSpPr>
            <p:cNvPr id="294919" name="Text Box 7"/>
            <p:cNvSpPr txBox="1">
              <a:spLocks noChangeArrowheads="1"/>
            </p:cNvSpPr>
            <p:nvPr/>
          </p:nvSpPr>
          <p:spPr bwMode="auto">
            <a:xfrm>
              <a:off x="5715000" y="1515791"/>
              <a:ext cx="2914581" cy="384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900" dirty="0">
                  <a:latin typeface="+mn-lt"/>
                  <a:ea typeface="ＭＳ Ｐゴシック" pitchFamily="34" charset="-128"/>
                </a:rPr>
                <a:t>Energy density functional</a:t>
              </a:r>
            </a:p>
          </p:txBody>
        </p:sp>
        <p:sp>
          <p:nvSpPr>
            <p:cNvPr id="294920" name="Text Box 8"/>
            <p:cNvSpPr txBox="1">
              <a:spLocks noChangeArrowheads="1"/>
            </p:cNvSpPr>
            <p:nvPr/>
          </p:nvSpPr>
          <p:spPr bwMode="auto">
            <a:xfrm>
              <a:off x="6905297" y="5059558"/>
              <a:ext cx="1367682" cy="384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900" dirty="0">
                  <a:latin typeface="+mn-lt"/>
                  <a:ea typeface="ＭＳ Ｐゴシック" pitchFamily="34" charset="-128"/>
                </a:rPr>
                <a:t>Continuum</a:t>
              </a:r>
            </a:p>
          </p:txBody>
        </p:sp>
        <p:sp>
          <p:nvSpPr>
            <p:cNvPr id="294921" name="AutoShape 9"/>
            <p:cNvSpPr>
              <a:spLocks/>
            </p:cNvSpPr>
            <p:nvPr/>
          </p:nvSpPr>
          <p:spPr bwMode="auto">
            <a:xfrm rot="3600000">
              <a:off x="6057900" y="3495675"/>
              <a:ext cx="76200" cy="1676400"/>
            </a:xfrm>
            <a:prstGeom prst="rightBrace">
              <a:avLst>
                <a:gd name="adj1" fmla="val 183333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900" dirty="0">
                <a:latin typeface="Arial"/>
              </a:endParaRPr>
            </a:p>
          </p:txBody>
        </p:sp>
        <p:sp>
          <p:nvSpPr>
            <p:cNvPr id="294922" name="Oval 10"/>
            <p:cNvSpPr>
              <a:spLocks noChangeArrowheads="1"/>
            </p:cNvSpPr>
            <p:nvPr/>
          </p:nvSpPr>
          <p:spPr bwMode="auto">
            <a:xfrm>
              <a:off x="4419600" y="4067175"/>
              <a:ext cx="1295400" cy="762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900" dirty="0">
                <a:latin typeface="Arial"/>
              </a:endParaRPr>
            </a:p>
          </p:txBody>
        </p:sp>
        <p:sp>
          <p:nvSpPr>
            <p:cNvPr id="294923" name="Oval 11"/>
            <p:cNvSpPr>
              <a:spLocks noChangeArrowheads="1"/>
            </p:cNvSpPr>
            <p:nvPr/>
          </p:nvSpPr>
          <p:spPr bwMode="auto">
            <a:xfrm>
              <a:off x="4876800" y="3076575"/>
              <a:ext cx="2438400" cy="14478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900" dirty="0">
                <a:latin typeface="Arial"/>
              </a:endParaRPr>
            </a:p>
          </p:txBody>
        </p:sp>
        <p:sp>
          <p:nvSpPr>
            <p:cNvPr id="294924" name="Oval 12"/>
            <p:cNvSpPr>
              <a:spLocks noChangeArrowheads="1"/>
            </p:cNvSpPr>
            <p:nvPr/>
          </p:nvSpPr>
          <p:spPr bwMode="auto">
            <a:xfrm>
              <a:off x="5943600" y="1933575"/>
              <a:ext cx="2933700" cy="194820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900" dirty="0">
                <a:latin typeface="Arial"/>
              </a:endParaRPr>
            </a:p>
          </p:txBody>
        </p:sp>
        <p:sp>
          <p:nvSpPr>
            <p:cNvPr id="294925" name="Line 13"/>
            <p:cNvSpPr>
              <a:spLocks noChangeShapeType="1"/>
            </p:cNvSpPr>
            <p:nvPr/>
          </p:nvSpPr>
          <p:spPr bwMode="auto">
            <a:xfrm flipH="1" flipV="1">
              <a:off x="4876800" y="4829174"/>
              <a:ext cx="190500" cy="395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900" dirty="0">
                <a:latin typeface="Arial"/>
              </a:endParaRPr>
            </a:p>
          </p:txBody>
        </p:sp>
        <p:sp>
          <p:nvSpPr>
            <p:cNvPr id="294928" name="Line 16"/>
            <p:cNvSpPr>
              <a:spLocks noChangeShapeType="1"/>
            </p:cNvSpPr>
            <p:nvPr/>
          </p:nvSpPr>
          <p:spPr bwMode="auto">
            <a:xfrm>
              <a:off x="6096000" y="4371975"/>
              <a:ext cx="609600" cy="990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900" dirty="0">
                <a:latin typeface="Arial"/>
              </a:endParaRPr>
            </a:p>
          </p:txBody>
        </p:sp>
      </p:grpSp>
      <p:sp>
        <p:nvSpPr>
          <p:cNvPr id="18" name="Left Brace 17"/>
          <p:cNvSpPr/>
          <p:nvPr/>
        </p:nvSpPr>
        <p:spPr>
          <a:xfrm rot="16200000">
            <a:off x="5796243" y="3882187"/>
            <a:ext cx="266702" cy="3733799"/>
          </a:xfrm>
          <a:prstGeom prst="leftBrac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4488626" y="5808306"/>
            <a:ext cx="3320124" cy="3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2" tIns="45716" rIns="91432" bIns="45716">
            <a:spAutoFit/>
          </a:bodyPr>
          <a:lstStyle/>
          <a:p>
            <a:r>
              <a:rPr lang="en-US" sz="1900" dirty="0">
                <a:latin typeface="+mn-lt"/>
                <a:ea typeface="ＭＳ Ｐゴシック" pitchFamily="34" charset="-128"/>
              </a:rPr>
              <a:t>Relationship to QCD (LQCD)</a:t>
            </a:r>
          </a:p>
        </p:txBody>
      </p:sp>
      <p:sp>
        <p:nvSpPr>
          <p:cNvPr id="22" name="Content Placeholder 1"/>
          <p:cNvSpPr txBox="1">
            <a:spLocks/>
          </p:cNvSpPr>
          <p:nvPr/>
        </p:nvSpPr>
        <p:spPr bwMode="auto">
          <a:xfrm>
            <a:off x="44861" y="1184330"/>
            <a:ext cx="3053115" cy="248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850" kern="0" dirty="0"/>
              <a:t>A comprehensive and quantified model of atomic nuclei does not yet exist</a:t>
            </a:r>
          </a:p>
          <a:p>
            <a:r>
              <a:rPr lang="en-US" sz="1850" b="1" kern="0" dirty="0"/>
              <a:t>A few years ago</a:t>
            </a:r>
            <a:r>
              <a:rPr lang="en-US" sz="1850" kern="0" dirty="0"/>
              <a:t>, the “road map” shown on the right would have been the state of the art in modeling nuclei</a:t>
            </a:r>
          </a:p>
          <a:p>
            <a:r>
              <a:rPr lang="en-US" sz="1850" b="1" kern="0" dirty="0"/>
              <a:t>BUT – there is news!</a:t>
            </a:r>
            <a:endParaRPr lang="en-US" b="1" kern="0" dirty="0"/>
          </a:p>
          <a:p>
            <a:pPr lvl="1"/>
            <a:endParaRPr lang="en-US" kern="0" dirty="0"/>
          </a:p>
          <a:p>
            <a:pPr lvl="1"/>
            <a:endParaRPr lang="en-US" kern="0" dirty="0"/>
          </a:p>
          <a:p>
            <a:pPr lvl="1"/>
            <a:endParaRPr lang="en-US" kern="0" dirty="0"/>
          </a:p>
          <a:p>
            <a:pPr lvl="1"/>
            <a:endParaRPr lang="en-US" kern="0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2" y="4754880"/>
            <a:ext cx="2615121" cy="208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2353"/>
          <a:stretch/>
        </p:blipFill>
        <p:spPr>
          <a:xfrm>
            <a:off x="0" y="3719578"/>
            <a:ext cx="2973093" cy="9831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5054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2675"/>
            <a:ext cx="8991600" cy="911940"/>
          </a:xfrm>
        </p:spPr>
        <p:txBody>
          <a:bodyPr/>
          <a:lstStyle/>
          <a:p>
            <a:r>
              <a:rPr lang="en-US" dirty="0"/>
              <a:t>Enormous progress in nuclear many-body calculations based on QCD-inspired EFT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25230" y="2652849"/>
            <a:ext cx="16438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Change scale – nucleons are relevant degrees of freedom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81" y="2872427"/>
            <a:ext cx="5935519" cy="3577799"/>
          </a:xfrm>
          <a:prstGeom prst="rect">
            <a:avLst/>
          </a:prstGeom>
        </p:spPr>
      </p:pic>
      <p:sp>
        <p:nvSpPr>
          <p:cNvPr id="17" name="Content Placeholder 1"/>
          <p:cNvSpPr txBox="1">
            <a:spLocks/>
          </p:cNvSpPr>
          <p:nvPr/>
        </p:nvSpPr>
        <p:spPr bwMode="auto">
          <a:xfrm>
            <a:off x="158100" y="1121060"/>
            <a:ext cx="2974181" cy="531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850" kern="0" dirty="0"/>
              <a:t>In recent years, enormous progress has been made with measurements of properties of rare isotopes and developments in nuclear theory and computation </a:t>
            </a:r>
          </a:p>
          <a:p>
            <a:r>
              <a:rPr lang="en-US" sz="1850" kern="0" dirty="0"/>
              <a:t>New generation of nuclear forces based on consistent NN and 3N order-by-order expansions in chiral effective field theory (EFT)  </a:t>
            </a:r>
          </a:p>
          <a:p>
            <a:r>
              <a:rPr lang="en-US" sz="1850" kern="0" dirty="0"/>
              <a:t>Access to key regions of the nuclear chart constrains models and identifies missing physics</a:t>
            </a:r>
          </a:p>
          <a:p>
            <a:r>
              <a:rPr lang="en-US" sz="1850" kern="0" dirty="0"/>
              <a:t>Theory and experiment identify key nuclei and properties to be studied </a:t>
            </a:r>
          </a:p>
          <a:p>
            <a:pPr lvl="1"/>
            <a:endParaRPr lang="en-US" kern="0" dirty="0"/>
          </a:p>
          <a:p>
            <a:pPr lvl="1"/>
            <a:endParaRPr lang="en-US" kern="0" dirty="0"/>
          </a:p>
          <a:p>
            <a:pPr lvl="1"/>
            <a:endParaRPr lang="en-US" kern="0" dirty="0"/>
          </a:p>
          <a:p>
            <a:pPr lvl="1"/>
            <a:endParaRPr lang="en-US" kern="0" dirty="0"/>
          </a:p>
          <a:p>
            <a:pPr lvl="1"/>
            <a:endParaRPr lang="en-US" kern="0" dirty="0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68"/>
          <a:stretch/>
        </p:blipFill>
        <p:spPr>
          <a:xfrm>
            <a:off x="3566159" y="1002151"/>
            <a:ext cx="5348767" cy="58945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63"/>
          <a:stretch/>
        </p:blipFill>
        <p:spPr>
          <a:xfrm>
            <a:off x="3566159" y="1603402"/>
            <a:ext cx="5178949" cy="10240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747005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988859-7953-4624-98C4-717249B46A1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6793"/>
            <a:ext cx="8991600" cy="803705"/>
          </a:xfrm>
        </p:spPr>
        <p:txBody>
          <a:bodyPr/>
          <a:lstStyle/>
          <a:p>
            <a:r>
              <a:rPr lang="en-US" sz="2800" dirty="0"/>
              <a:t>Calcium isotopes – where ab-initio, configuration interaction models and density </a:t>
            </a:r>
            <a:r>
              <a:rPr lang="en-US" sz="2800" dirty="0" err="1"/>
              <a:t>functionals</a:t>
            </a:r>
            <a:r>
              <a:rPr lang="en-US" sz="2800" dirty="0"/>
              <a:t> meet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22106"/>
            <a:ext cx="90891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64308"/>
                </a:solidFill>
                <a:latin typeface="+mn-lt"/>
              </a:rPr>
              <a:t>How many Ca nuclei exist? </a:t>
            </a:r>
            <a:r>
              <a:rPr lang="en-US" sz="2400" baseline="30000" dirty="0">
                <a:solidFill>
                  <a:srgbClr val="064308"/>
                </a:solidFill>
                <a:latin typeface="+mn-lt"/>
              </a:rPr>
              <a:t>60</a:t>
            </a:r>
            <a:r>
              <a:rPr lang="en-US" sz="2400" dirty="0">
                <a:solidFill>
                  <a:srgbClr val="064308"/>
                </a:solidFill>
                <a:latin typeface="+mn-lt"/>
              </a:rPr>
              <a:t>Ca was observed in experiments. Theory: The jury is still out …</a:t>
            </a:r>
          </a:p>
          <a:p>
            <a:pPr marL="342900" indent="-342900">
              <a:buFontTx/>
              <a:buChar char="-"/>
            </a:pPr>
            <a:endParaRPr lang="en-US" sz="2000" dirty="0">
              <a:solidFill>
                <a:srgbClr val="064308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rgbClr val="064308"/>
              </a:solidFill>
              <a:latin typeface="+mn-lt"/>
            </a:endParaRPr>
          </a:p>
          <a:p>
            <a:endParaRPr lang="en-US" sz="2000" dirty="0">
              <a:solidFill>
                <a:srgbClr val="064308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rgbClr val="064308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rgbClr val="064308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rgbClr val="064308"/>
              </a:solidFill>
              <a:latin typeface="+mn-lt"/>
            </a:endParaRPr>
          </a:p>
          <a:p>
            <a:endParaRPr lang="en-US" sz="2000" dirty="0">
              <a:solidFill>
                <a:srgbClr val="064308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rgbClr val="064308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rgbClr val="064308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rgbClr val="064308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rgbClr val="064308"/>
              </a:solidFill>
              <a:latin typeface="+mn-lt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161" y="2655488"/>
            <a:ext cx="3952895" cy="25421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7991" y="5570547"/>
            <a:ext cx="3870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/>
              <a:t>56-60</a:t>
            </a:r>
            <a:r>
              <a:rPr lang="en-US" dirty="0"/>
              <a:t>Ca weakly bound/unbound or right at threshold, </a:t>
            </a:r>
            <a:r>
              <a:rPr lang="en-US" baseline="30000" dirty="0"/>
              <a:t>62</a:t>
            </a:r>
            <a:r>
              <a:rPr lang="en-US" dirty="0"/>
              <a:t>Ca unbound</a:t>
            </a:r>
            <a:endParaRPr lang="en-US" baseline="30000" dirty="0"/>
          </a:p>
        </p:txBody>
      </p:sp>
      <p:sp>
        <p:nvSpPr>
          <p:cNvPr id="15" name="Rectangle 14"/>
          <p:cNvSpPr/>
          <p:nvPr/>
        </p:nvSpPr>
        <p:spPr>
          <a:xfrm>
            <a:off x="4898669" y="5195537"/>
            <a:ext cx="3870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Calcium isotopes bound out to about </a:t>
            </a:r>
            <a:r>
              <a:rPr lang="en-US" baseline="30000" dirty="0"/>
              <a:t>70</a:t>
            </a:r>
            <a:r>
              <a:rPr lang="en-US" dirty="0"/>
              <a:t>Ca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604026" y="1975602"/>
            <a:ext cx="353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Multi-reference in-medium similarity renormalization theory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98669" y="2009157"/>
            <a:ext cx="3433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State-of-the-art energy density </a:t>
            </a:r>
            <a:r>
              <a:rPr lang="en-US" dirty="0" err="1"/>
              <a:t>functionals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613298" y="5962169"/>
            <a:ext cx="48357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C.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</a:rPr>
              <a:t>Forssen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 et al.,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</a:rPr>
              <a:t>Physica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</a:rPr>
              <a:t>Scripta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 T152 014022 (2013)</a:t>
            </a:r>
          </a:p>
          <a:p>
            <a:pPr lvl="0"/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H. Hergert, Front. Phys. 8, 379 (2020)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621933"/>
            <a:ext cx="4189378" cy="280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8615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C096B4DE-0D32-4AAB-8754-316C6749373A}" type="slidenum">
              <a:rPr lang="en-US" smtClean="0"/>
              <a:t>9</a:t>
            </a:fld>
            <a:endParaRPr lang="en-US"/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455512" y="1067100"/>
            <a:ext cx="4611610" cy="4748484"/>
          </a:xfrm>
        </p:spPr>
        <p:txBody>
          <a:bodyPr/>
          <a:lstStyle/>
          <a:p>
            <a:r>
              <a:rPr lang="en-US" sz="1875" dirty="0"/>
              <a:t>A decade of isotope searches and cross-section measurements at NSCL  [e.g. Nature 449, 1022 (2007) and PRL 102, 142501 (2009) and PRC 87, 054612 (2013)] laid out path to </a:t>
            </a:r>
            <a:r>
              <a:rPr lang="en-US" sz="1875" baseline="30000" dirty="0"/>
              <a:t>60</a:t>
            </a:r>
            <a:r>
              <a:rPr lang="en-US" sz="1875" dirty="0"/>
              <a:t>Ca</a:t>
            </a:r>
          </a:p>
          <a:p>
            <a:r>
              <a:rPr lang="en-US" sz="1875" dirty="0"/>
              <a:t>Nine new neutron-rich isotopes were produced in an MSU-led experiment at RIBF in RIKEN from the fragmentation of a </a:t>
            </a:r>
            <a:r>
              <a:rPr lang="en-US" sz="1875" baseline="30000" dirty="0"/>
              <a:t>70</a:t>
            </a:r>
            <a:r>
              <a:rPr lang="en-US" sz="1875" dirty="0"/>
              <a:t>Zn beam on </a:t>
            </a:r>
            <a:r>
              <a:rPr lang="en-US" sz="1875" baseline="30000" dirty="0"/>
              <a:t>9</a:t>
            </a:r>
            <a:r>
              <a:rPr lang="en-US" sz="1875" dirty="0"/>
              <a:t>Be at 345 MeV/u (higher beam power than at NSCL)</a:t>
            </a:r>
          </a:p>
          <a:p>
            <a:r>
              <a:rPr lang="en-US" sz="1875" dirty="0"/>
              <a:t>Comparison to mass models, including a variety of EDFs, RMF models, and phenomenology, indicates that the even-A Ca isotopes may be bound out to </a:t>
            </a:r>
            <a:r>
              <a:rPr lang="en-US" sz="1875" baseline="30000" dirty="0"/>
              <a:t>70</a:t>
            </a:r>
            <a:r>
              <a:rPr lang="en-US" sz="1875" dirty="0"/>
              <a:t>Ca 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2675"/>
            <a:ext cx="8991600" cy="911940"/>
          </a:xfrm>
        </p:spPr>
        <p:txBody>
          <a:bodyPr/>
          <a:lstStyle/>
          <a:p>
            <a:r>
              <a:rPr lang="en-US" dirty="0"/>
              <a:t>Discovery of </a:t>
            </a:r>
            <a:r>
              <a:rPr lang="en-US" baseline="30000" dirty="0"/>
              <a:t>60</a:t>
            </a:r>
            <a:r>
              <a:rPr lang="en-US" dirty="0"/>
              <a:t>Ca - Where is the dripline in Ca?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A. Gade, Fermilab Dec 2023</a:t>
            </a:r>
            <a:endParaRPr lang="en-US" dirty="0"/>
          </a:p>
        </p:txBody>
      </p:sp>
      <p:sp>
        <p:nvSpPr>
          <p:cNvPr id="10" name="AutoShape 8" descr="data:image/png;base64,iVBORw0KGgoAAAANSUhEUgAAALoAAAC6CAMAAAAu0KfDAAAAaVBMVEX////9/f0AAAD+/v4BAQH8/Pzz8/PZ2dl9fX329vZQUFCMjIyCgoLMzMywsLBJSUkzMzPm5uY/Pz9XV1e4uLjCwsLt7e0PDw8uLi6fn5/g4ODT09Onp6dgYGA4ODiXl5dvb28cHBwmJiZU0sQlAAAPD0lEQVR4nO2dCZuqvA6Au1hKRVC0FGUR9P//yJu0gBuO4KfouY85ZxxFlrchTZMuDCE/+clPfvKTn/zkJz/5yU9+8pMxwu3/f1I4/2fRKecfQv/PlxX0X1U6oeIjV/2PChOcUvxlsjycUGSsLDzl9FmrQSvnntSRDmUmp5M8ibQ0AhyEoE9rXXh5ksRPH/+8wHVzQ6x7e05oloQGSyAohf8TiL0URTP1slDSp9A5HiV1zNHmpq6oYOSA7IUhvh17MFiZAHKnAk6nrKRQTVH14CO4DJ/xb4KTTHOBPoYSb88mFbgqKo2TPHzCR1JuEiOc6RFvzrbz5URyZFvB4R/cbMrDeDQ5WEwoSVNtEN2fyjvmNVsJbJGwjnETeuPZ40TZoxutBz03prVD8cAeR910tUD01p+RHBU44nCUPD8db9EvnRhoRUTLBKoRVOe9ht/4T3RfN66O4/fVPAaP5T7ALqTxtb3ulnhn6PBqQsVH2ruIhPgDHdnFjmmr+pzt+Pl3HJth+8YeRIKtJK7Cc6z4Qtg9yNUZe9Cx3Gjt47x7nJA/0cEOLTpqMWcFb+6qdUg2xKfNFrh6lnjcOmt6Mh5H8wAdCyrzsb49zMjZ6XrQAb7VesgKYPFCraUiYA9SJxlgQWuuEzAVGkswqhxoqczg20yFGj5lSaJuT3qpdWxe9NgmNTKE8+509wwmsftK0DqR5YHNtoFHvOrIZqudIrEPW/aak2AtyeIANkLnJfHqTZDOjlqvZqlvsO37Ax1rSzQSnUcePzvdPfTKtn4FaN1sDlWo53AfIuYnyQbeBCxI9H6bE/8gSc0gIKGrOezI9kW0YscgqdnOxtV/oMOGaGSCyTVW7EfoM9v2zWaAnq0DcJFJWpHFEe6FLEMyX0MNS+ANovsMtb6fE7VJITQJ2EIQw/wHWodDiFbj1G7RH2u9roKgCnxAV9Iok++OASlYGUmlBND6OhOeaNCJQ/c20FjCrYFqwgGdXsk1Oid6ZKPEo0HomivwoTlW06wqN6uUVcL4jC1ruGC2YemyDhE9Q3Q4aoVa30MNjkD1nKLW/0THDVq9BT1Bd4jOkcQlY3W024LZqCQAM4oIMbpmbKuhijYGw/fPoI+MHYdqHS4tLHoEVQ5caloJjLJJeJjHEAQRouHIxtahsThsvg59R3aAzz0f9qtXwJ7NS7PGapo16Asm4XbMWvTio+j0LBAooFnaaL1I2YLqWamTOt2RitUaTEZb9IhtimqdbuBcH9c6+M6CYbTALbqqwL7X0ab01A49ZmCIhybPCo8EUE09/H7hL4mo9+CnNQN0whaPmqS3oENjAo7PxhkUfhNqslgR9IXcizMPswXc5IFLFArKBx8gdYGGTuGZhcEM0vPo4ybp5ejW2nnzan/jYS7qsH3DGPVhS4KWBQGjotyGajb3wXNiZcEobXqtO3VZrYPeMR+z4bp96wQ32SSzeeVCtKC4Y3OaD9h6Q89P6UULBfu7vIO720Bt9yF3BWt5r+3kL/RXN0n3BOiU9NztyHLX/0Q8mXvOch4e34P+6kDgLjnnIcRfYEbGT2eHAjJkks/TdFvYjqGHfWifQwfbCDfg+Cg3C+YXGNZSuT4EUWkzqscn+Rw695I5A3RInY41hLWbo4JQcgeZyKpU9Ju1zkmyOtaIbmMzaPDhdcdyArEuhAUD+lz5x7ROkjpO0GDEgkHNJAlYjMbILD+Wijwm/6StY6qE6MpnkN1AaLMjqmZ+sAbV06+2dXB/LXqKXX45q4hXpPt1WnvkSQ8zkV/HaMyGVh6g2yxkB4HZQmbRsTY3OfRXoWNNtehoMBxtvYg3K7g4rzDMfIgueg1mZGfGf0SHaqo4JklRti6xxxMKQa+ihu9EhyumFaFencamTCEeUEH6j2idQp59TGSV1kQUzM/z3aE0/KHSP4nOqfMwWEM3s+2hjqHG7o6H1bHMyE2E+1Xodu/E2GQiTnRocNRW5An2mw45+JPo2HlOqBsLItjdK5oE6rHG76OPkv/QmnZDGkiPQbDNoviQKOC9Wr9sD29dhk2K7HZic1fudhIDIq/76C/R+umUok2sr659VZA2hR0o70S/yHG5HQ67En6xw23hPoQOdpufRPaEsZBehGc7jJ0W8UatE7M6jYevs5v2EbxJdNphmQ3JLiZDX5+hyxuXB+j6tMMmG+gTp0KfzeA/iEO/ZIO6gOi4h0Mf0IJ+Czr9cvTZA/R2hy9E/2l9MPq4wcf/V/SpDean9Q9ofdxU7ndovXknupANY/urdLUP3YydmfEerQvcINx0JMylhmj9pehP23rPsNDE6M9pHSeEqTiPqnq+2m5XyzqIwhgHK79a68L2o3KjF8vLeaSrusBJV10C+Br03rlfTxsMZNaerg+s+9LtAbIP8tNJvtBgcBivOjpw98Pci437I0Iatb9d60/YOvFK2JA6dtaiz1g6g23MV43FT2vrF0LvGAxXQVOiK2k0H7SdN1OhZ7jnlfSjE52yWWssrZwV4BA5H9+LTkdN6n1s66CsY7DbFbsrKfwegyGmZKwDT7fL5XLdVlln9HN5H33cYpPHWsf7nPZKj9ZJsm0PY8tdnsXGxBnODOvQ2c51NvWjvzL8urjx1zK71rq19Ka4vrHnt/Mud7iv/Q+3MCbToHd32pVg1vyc7sgFOjF1Yxuuags3/YGQoivucRv+gf5ag7kvp3rcocebtlDLzGLZiewCt7PDflNXRZJ7fxjMVOinMlygO72nFa7yonYaPnyXBEUiM5s4362m8SvR2ayz58sPlx8v0FtbP9ShHQhFfsHttDBcGfJHaxq/0tZHa93UJ0cIMZevM4Xxr50+Y8sg+P3w66XonaN7wsO4o47lTssYR1bbVVt0GvSGPN32yaHXrx9vIka23wRRrhoj53wag2nseZ30LSyq/mpNO/fptH9Yl5X0rOVMq3Ubw9xITwyD/b+zLuDtjp812QYum+D3Y5hYjHIxQ+N1Iq6lP+jl2Pp0Pqi9b63tpNojboDt7eizDn1olgQN/+LQhr2XPsoqv5ZuPt43ogNTtLyMdC+q7TK8G369yWAGZknczl/Odsc2UL9o0Kzi1zFOcO6byvNZrdula5RwpcuOftblHq6pqomdr9yD7n1Y6+7VLuBYbtNG96fwASRHtd9BH+EdX43OW3w8uUkKf3NkJ3zn5nek39azV6I/YTCN2IARzu/FSRSU590yUFPtnPdvQ7feEaWd6YjvlcmDbddLAHENNkzvRh9rMJDNCWVkUpVLfVoLijjJ6hStbSlOb/surRO5C+qms9H3XGjQnrk8RTVHcddgxIiumJdqnYRdtwvbh2eWL1xY1pxujxMKej2Meh36KK3DJrNsYxZo8u0EWRficiKXXYcGW2A5e7X+QvQxWsfmyMZeLWFtbIhuYWI/bb9hOGm81zlKz/uY1iHzn3ftPzjBCBoZEBMX87Puj7m6h25G1dMXexiqj016YuHT0l8s/M2BsZOlM7vA4+3o4/268rtQ/TylnXXnwn5qMYHWx7emJK774t1Tfl7HbvVVz9rq16CLJ6fyiNP0pQvmWZulbmLXKda3LPzVWrchtiTqGp1foXdDo4TszrqlzyJetP2KNI3sPYMZ4WL+0nona0l6FtFdzv06YxDXw2DO0bMj5tVt0d+GDlo/e8rNXpLb1Rfn6POLKXmceNo/K3mzT5B4jbHcQ49fgc6FSM7ELia9Qufm9H3onQ1GY28BgRhst9keDmnK0sNhWRcJ9pXSbsJtXzXNX4JOL+oLvzUXO7R7kqvZp65rVHkmlmGYxcZ2PLrTtHfnfeivkBNEz6zZ70b/U3rR1b+L/g9rfVTU+/x6U9u0uHXLvLVlYePHJ9F1jvV5eE/M0wvZnH8W7plNbrwI/d71RKkvRLdDinYNOHcPjrLjLaQbvXgGPZwGnROR5RmuKfEawRugZD5osWkvejQROokXq8OqzIiq1u65b5UgWbk9ru3jNW79+FD0/x45PrqwqVmZBGmqRHA4gjBWUcj6A71kkogByx8+h54cajg6YpU7TbZeKvfomGxVDlkV3oueTYKuU1w6mEEBbHrhpwnxfJZB2ulvB61+6EOXsVJvR+dejp3hIS54hE869XEewBaDxh0USjxe6tOP7qnhadK9uV8P2W1av8DnHcBh9UwSQF/io96KWUIGtEu3i/Eb9MHsXD+JDk5cVaxEP47PQRL4bKE52BAp7OOynqqmDn2w1p9Ex5S+SOcSmyLhH+yaWdC6oA79sXwOHacDIDlmHPG2NGfoaTIdend3Rz0zo2IbSa36E1bZEpRH7PKvDuGTi/HH2DoGmNHZ8rmh6KBbVaSb2J6Ckso+WwtnZcAW4R8lGbCY8OpRlHA8+HWMegdp3fbCRuY0CXowOufhikkTxxlOqyyxx8DVViXAT5IhSwiu0GHDLpcG06RBSrdPeYlH2zpW0YCl8+V6vcenYq2WbuRf+axebJkkPf0Hf6Oj0kUhsTUd6htBZSZ5opoSryrLGqSsAL0OhJtEZ4LNvLbh15BTXDxZkBKp5agYBlxbZJtta5wN+s0kjBuhwjNOcPocvth0g6g4NrYUD4U36JYbY30SjkO3Q1f4sFtXre48p/cdcokOpTYaa+mIWQLWYlTbRYToC+FNI8YH9G6IW+SY33kDa6ljh4Nk69gRfb1Y+FPIwl9a9CYlN86rjxs4JSZsn7xKvOV1J+db5diiC5roPMMepDH962AyWdJ6KFpNovFWAsWFe+RqHuW2n3fM3/awk+hlItzirRGW9grh7WqrvAByO6Yxai0bhh9ZYtyzAId2AL1G3IAw90KMvMxIpTuL4SQOpUebqasTsqMrVBnYOZAba+mjJjriD1RQGYb2j0SM/tMcZ4q6e2F+51tOlEx0IjPQ+bg6enEWz2i8b1NKFupCh3lLPmaU/UaMTEaL1hp/+iS6kOJCcKFKlIRSorZs39nzf35nXOW+I60Rq5OYtvUEROOUDSLxR4K+Y2fluHjv6etz+7QR4WaaD5MLb+GqnX1txaKfWv5WzkwGAzin8XE19BberZsacQC/2XBeostgsbsPpzgGP70A/LXS6aBLfHvK4LjdGMOngfvk1sTO7ozDfkk1e5O0y/bOtrRl+ELsW6S7hF/H/pOf/OQnP/nJT37yk5/8ZLD8D1HcaXk5v808AAAAAElFTkSuQmCC"/>
          <p:cNvSpPr>
            <a:spLocks noChangeAspect="1" noChangeArrowheads="1"/>
          </p:cNvSpPr>
          <p:nvPr/>
        </p:nvSpPr>
        <p:spPr bwMode="auto">
          <a:xfrm>
            <a:off x="217289" y="-135434"/>
            <a:ext cx="285750" cy="28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25" tIns="42863" rIns="85725" bIns="4286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03039" y="5295341"/>
            <a:ext cx="3345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O. B. Tarasov et al., PRL 121, 022501 (2018)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9" y="1106590"/>
            <a:ext cx="3770925" cy="4145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35447" y="1376141"/>
            <a:ext cx="62388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A50021"/>
                </a:solidFill>
              </a:rPr>
              <a:t>62</a:t>
            </a:r>
            <a:r>
              <a:rPr lang="en-US" dirty="0">
                <a:solidFill>
                  <a:srgbClr val="A50021"/>
                </a:solidFill>
              </a:rPr>
              <a:t>Sc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77097" y="1696548"/>
            <a:ext cx="64953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A50021"/>
                </a:solidFill>
              </a:rPr>
              <a:t>60</a:t>
            </a:r>
            <a:r>
              <a:rPr lang="en-US" dirty="0">
                <a:solidFill>
                  <a:srgbClr val="A50021"/>
                </a:solidFill>
              </a:rPr>
              <a:t>Ca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96588" y="1821112"/>
            <a:ext cx="72167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A50021"/>
                </a:solidFill>
              </a:rPr>
              <a:t>57,59</a:t>
            </a:r>
            <a:r>
              <a:rPr lang="en-US" dirty="0">
                <a:solidFill>
                  <a:srgbClr val="A50021"/>
                </a:solidFill>
              </a:rPr>
              <a:t>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51983" y="2335431"/>
            <a:ext cx="58541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A50021"/>
                </a:solidFill>
              </a:rPr>
              <a:t>54</a:t>
            </a:r>
            <a:r>
              <a:rPr lang="en-US" dirty="0">
                <a:solidFill>
                  <a:srgbClr val="A50021"/>
                </a:solidFill>
              </a:rPr>
              <a:t>Ar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20633" y="2717277"/>
            <a:ext cx="57259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A50021"/>
                </a:solidFill>
              </a:rPr>
              <a:t>52</a:t>
            </a:r>
            <a:r>
              <a:rPr lang="en-US" dirty="0">
                <a:solidFill>
                  <a:srgbClr val="A50021"/>
                </a:solidFill>
              </a:rPr>
              <a:t>Cl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37400" y="3007628"/>
            <a:ext cx="50847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A50021"/>
                </a:solidFill>
              </a:rPr>
              <a:t>49</a:t>
            </a:r>
            <a:r>
              <a:rPr lang="en-US" dirty="0">
                <a:solidFill>
                  <a:srgbClr val="A50021"/>
                </a:solidFill>
              </a:rPr>
              <a:t>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32210" y="3287723"/>
            <a:ext cx="50847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A50021"/>
                </a:solidFill>
              </a:rPr>
              <a:t>47</a:t>
            </a:r>
            <a:r>
              <a:rPr lang="en-US" dirty="0">
                <a:solidFill>
                  <a:srgbClr val="A5002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845459158"/>
      </p:ext>
    </p:extLst>
  </p:cSld>
  <p:clrMapOvr>
    <a:masterClrMapping/>
  </p:clrMapOvr>
</p:sld>
</file>

<file path=ppt/theme/theme1.xml><?xml version="1.0" encoding="utf-8"?>
<a:theme xmlns:a="http://schemas.openxmlformats.org/drawingml/2006/main" name="NSAC201209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NSAC201209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SAC201209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NSAC201209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NSAC201209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DF169A7D9D3943B1E5D9A99FCD42A4" ma:contentTypeVersion="" ma:contentTypeDescription="Create a new document." ma:contentTypeScope="" ma:versionID="b46b3c63deac5ce7a512614bd372523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3e687d5f98ee29b9cfcc2ff24550dc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BA702D-F6E6-4314-8945-369A109C75F9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C6ED45-B91D-4C11-9C5F-40458DC188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28896</TotalTime>
  <Words>6075</Words>
  <Application>Microsoft Macintosh PowerPoint</Application>
  <PresentationFormat>On-screen Show (4:3)</PresentationFormat>
  <Paragraphs>646</Paragraphs>
  <Slides>58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58</vt:i4>
      </vt:variant>
    </vt:vector>
  </HeadingPairs>
  <TitlesOfParts>
    <vt:vector size="75" baseType="lpstr">
      <vt:lpstr>Arial</vt:lpstr>
      <vt:lpstr>Calibri</vt:lpstr>
      <vt:lpstr>Calibri Light</vt:lpstr>
      <vt:lpstr>Calibri-Italic</vt:lpstr>
      <vt:lpstr>Comic Sans MS</vt:lpstr>
      <vt:lpstr>Courier New</vt:lpstr>
      <vt:lpstr>Helvetica</vt:lpstr>
      <vt:lpstr>Lucida Grande</vt:lpstr>
      <vt:lpstr>Symbol</vt:lpstr>
      <vt:lpstr>Times New Roman</vt:lpstr>
      <vt:lpstr>Vladimir Script</vt:lpstr>
      <vt:lpstr>Wingdings</vt:lpstr>
      <vt:lpstr>NSAC201209</vt:lpstr>
      <vt:lpstr>3_NSAC201209</vt:lpstr>
      <vt:lpstr>1_NSAC201209</vt:lpstr>
      <vt:lpstr>2_NSAC201209</vt:lpstr>
      <vt:lpstr>4_NSAC201209</vt:lpstr>
      <vt:lpstr>The science of FRIB: From the nuclear many-body challenge to the origin of the elements in the Universe</vt:lpstr>
      <vt:lpstr>Who we are - FRIB Laboratory ~650 employees, incl. &gt;45 faculty, 123 graduate and ~112 undergraduate students as of Fall 2023</vt:lpstr>
      <vt:lpstr>… located in the middle of the MSU Campus</vt:lpstr>
      <vt:lpstr>The themes of rare isotope science</vt:lpstr>
      <vt:lpstr>The territory: Nuclear landscape</vt:lpstr>
      <vt:lpstr>Lofty goal: Comprehensive model of nuclear structure and reactions</vt:lpstr>
      <vt:lpstr>Enormous progress in nuclear many-body calculations based on QCD-inspired EFT</vt:lpstr>
      <vt:lpstr>Calcium isotopes – where ab-initio, configuration interaction models and density functionals meet</vt:lpstr>
      <vt:lpstr>Discovery of 60Ca - Where is the dripline in Ca?</vt:lpstr>
      <vt:lpstr>Discovery of 60Ca - Where is the dripline in Ca? Further out than thought …</vt:lpstr>
      <vt:lpstr>Calcium isotopes – what is important? For the example of the coupled cluster approach</vt:lpstr>
      <vt:lpstr>Understanding the nuclear force – Calcium isotopes, where we are and where we can go</vt:lpstr>
      <vt:lpstr>Example: Access to calcium isotopes at FRIB</vt:lpstr>
      <vt:lpstr>Some nuclei are special: “Designer Nuclei” as selective probes of certain aspects of weak binding</vt:lpstr>
      <vt:lpstr>Rare isotopes are important to understand astrophysical scenarios </vt:lpstr>
      <vt:lpstr>Nuclear data is needed to understand the many nucleosynthesis processes</vt:lpstr>
      <vt:lpstr>From nuclear reaction rates to neutron-star compactness</vt:lpstr>
      <vt:lpstr>From nuclear reaction rates to neutron star compactness: 24Si</vt:lpstr>
      <vt:lpstr>From nuclear reaction rates to neutron star compactness – Impact</vt:lpstr>
      <vt:lpstr>Example: FRIB reach for rp-process reaction rate studies</vt:lpstr>
      <vt:lpstr>Neutron-capture process leading to elements heavier than iron</vt:lpstr>
      <vt:lpstr>The neutron star merger event, GW170817, detected by LIGO/Virgo electrified our field</vt:lpstr>
      <vt:lpstr>FRIB’s reach for r-process studies – Example: neutron-star merger scenario </vt:lpstr>
      <vt:lpstr>Rare isotopes put the Standard Model to the test</vt:lpstr>
      <vt:lpstr>EDM searches – Exciting opportunities at FRIB</vt:lpstr>
      <vt:lpstr>FRIB as a unique source of research isotopes for (societal) applications</vt:lpstr>
      <vt:lpstr>Proof of principle measurements done at NSCL– Isotopes of interest for nuclear medicine</vt:lpstr>
      <vt:lpstr>Proof of principle measurements done at NSCL – Isotopes of interest for stockpile stewardship</vt:lpstr>
      <vt:lpstr>FRIB, a game changer for nuclear structure, astrophysics, applications and BSM physics</vt:lpstr>
      <vt:lpstr>Thank you</vt:lpstr>
      <vt:lpstr>Summary- We are entering a new era in nuclei physics where we can produce and study key rare isotopes</vt:lpstr>
      <vt:lpstr>FRIB’s future – near and far https://frib.msu.edu/_files/pdfs/frib400_final.pdf</vt:lpstr>
      <vt:lpstr>Crossing N = 28 Toward the Neutron Drip Line: First Measurement of Half-Lives at FRIB</vt:lpstr>
      <vt:lpstr>FRIB Laboratory</vt:lpstr>
      <vt:lpstr>SRF Cryomodule 1 – 15 Beam Commissioned Met Key Performance Parameters in a Week upon Authorization</vt:lpstr>
      <vt:lpstr>Unusual isotopes to test fundamental symmetries – Atomic EDM search</vt:lpstr>
      <vt:lpstr>Rare isotope science and neutron stars</vt:lpstr>
      <vt:lpstr>Neutron stars: Rare isotopes from the proton to the neutron dripline are important</vt:lpstr>
      <vt:lpstr>Production of rare isotope beams at FRIB with provisions for commensal harvesting of isotopes</vt:lpstr>
      <vt:lpstr>FRIB facility overview</vt:lpstr>
      <vt:lpstr>FRIB ground breaking on March 17, 2014</vt:lpstr>
      <vt:lpstr>Civil construction substantially complete Beneficial occupancy since March 2017</vt:lpstr>
      <vt:lpstr>PowerPoint Presentation</vt:lpstr>
      <vt:lpstr>PowerPoint Presentation</vt:lpstr>
      <vt:lpstr>Harvesting isotopes for applications - research quantities</vt:lpstr>
      <vt:lpstr>Broad experimental opportunities</vt:lpstr>
      <vt:lpstr>Breakthrough in astronomy – We now understand which nuclei are made in various types of r process</vt:lpstr>
      <vt:lpstr>Breakthrough in astronomy – Ultra-faint dwarf galaxy Reticulum II (old stars, metal-poor)</vt:lpstr>
      <vt:lpstr>Unusual isotopes to test fundamental symmetries – electric dipole moment search</vt:lpstr>
      <vt:lpstr>EDM searches – Octupole deformation enhances the signal</vt:lpstr>
      <vt:lpstr>Helium Refrigeration System Operational Supplying Liquid Helium to Superconducting Cavities &amp; Magnets</vt:lpstr>
      <vt:lpstr>PowerPoint Presentation</vt:lpstr>
      <vt:lpstr>Crust heating and cooling in accreting neutron stars </vt:lpstr>
      <vt:lpstr>PowerPoint Presentation</vt:lpstr>
      <vt:lpstr>PowerPoint Presentation</vt:lpstr>
      <vt:lpstr>Who we are - FRIB Laboratory ~650 employees, incl. &gt;40 faculty, ~115 graduate and ~100 undergraduate students as of March 2023</vt:lpstr>
      <vt:lpstr>Crossing N = 28 Toward the Neutron Drip Line: First Measurement of Half-Lives at FRIB</vt:lpstr>
      <vt:lpstr>From nuclear reaction rates to neutron star compactness: 24Si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Structure Program at FRIB</dc:title>
  <dc:creator>Glasmacher, Thomas</dc:creator>
  <cp:lastModifiedBy>Gade, Alexandra</cp:lastModifiedBy>
  <cp:revision>1307</cp:revision>
  <cp:lastPrinted>2014-07-09T18:10:08Z</cp:lastPrinted>
  <dcterms:created xsi:type="dcterms:W3CDTF">2009-08-06T11:48:02Z</dcterms:created>
  <dcterms:modified xsi:type="dcterms:W3CDTF">2023-12-08T04:53:04Z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0x010100BEDF169A7D9D3943B1E5D9A99FCD42A4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