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ec8cc3d28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ec8cc3d28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c8cc3d284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ec8cc3d284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ec8cc3d28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ec8cc3d28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ec8cc3d28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ec8cc3d28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c8cc3d28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c8cc3d28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ec8cc3d28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ec8cc3d28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ec8cc3d284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ec8cc3d28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c8cc3d284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c8cc3d284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c8cc3d284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ec8cc3d28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ec8cc3d28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ec8cc3d28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c8cc3d28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c8cc3d28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ec8cc3d28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ec8cc3d28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ec8cc3d28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ec8cc3d28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ec8cc3d28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ec8cc3d28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ec8cc3d28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ec8cc3d28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ec8cc3d28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ec8cc3d28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c8cc3d28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c8cc3d28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c8cc3d28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c8cc3d28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c8cc3d28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ec8cc3d28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c8cc3d28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ec8cc3d28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c8cc3d28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ec8cc3d28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ec8cc3d28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ec8cc3d28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77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36.png"/><Relationship Id="rId6" Type="http://schemas.openxmlformats.org/officeDocument/2006/relationships/image" Target="../media/image44.pn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6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8.png"/><Relationship Id="rId7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57.png"/><Relationship Id="rId6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Relationship Id="rId7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Relationship Id="rId5" Type="http://schemas.openxmlformats.org/officeDocument/2006/relationships/image" Target="../media/image53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6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4.png"/><Relationship Id="rId5" Type="http://schemas.openxmlformats.org/officeDocument/2006/relationships/image" Target="../media/image12.png"/><Relationship Id="rId6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png"/><Relationship Id="rId4" Type="http://schemas.openxmlformats.org/officeDocument/2006/relationships/image" Target="../media/image62.png"/><Relationship Id="rId5" Type="http://schemas.openxmlformats.org/officeDocument/2006/relationships/image" Target="../media/image76.png"/><Relationship Id="rId6" Type="http://schemas.openxmlformats.org/officeDocument/2006/relationships/image" Target="../media/image69.png"/><Relationship Id="rId7" Type="http://schemas.openxmlformats.org/officeDocument/2006/relationships/image" Target="../media/image6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2.png"/><Relationship Id="rId4" Type="http://schemas.openxmlformats.org/officeDocument/2006/relationships/image" Target="../media/image70.png"/><Relationship Id="rId5" Type="http://schemas.openxmlformats.org/officeDocument/2006/relationships/image" Target="../media/image73.png"/><Relationship Id="rId6" Type="http://schemas.openxmlformats.org/officeDocument/2006/relationships/image" Target="../media/image71.png"/><Relationship Id="rId7" Type="http://schemas.openxmlformats.org/officeDocument/2006/relationships/image" Target="../media/image7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6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37.png"/><Relationship Id="rId6" Type="http://schemas.openxmlformats.org/officeDocument/2006/relationships/image" Target="../media/image6.png"/><Relationship Id="rId7" Type="http://schemas.openxmlformats.org/officeDocument/2006/relationships/image" Target="../media/image11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890750"/>
            <a:ext cx="8520600" cy="116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WG2 Summary Report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25350"/>
            <a:ext cx="8520600" cy="16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50">
                <a:solidFill>
                  <a:srgbClr val="CB6D04"/>
                </a:solidFill>
                <a:highlight>
                  <a:srgbClr val="FFFFFF"/>
                </a:highlight>
              </a:rPr>
              <a:t>Developments and experiences with emerging TEM- and TE-mode cavities: Spoke resonators and Crab cavities</a:t>
            </a:r>
            <a:endParaRPr b="1" sz="2050">
              <a:solidFill>
                <a:srgbClr val="CB6D04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50">
              <a:solidFill>
                <a:srgbClr val="CB6D04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77777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Conveners:</a:t>
            </a:r>
            <a:r>
              <a:rPr lang="en" sz="1500">
                <a:solidFill>
                  <a:srgbClr val="777777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Jun Tamura (JAEA), Suba De Silva (ODU), David Longuevergne (IJCLab)</a:t>
            </a:r>
            <a:endParaRPr sz="33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925" y="122675"/>
            <a:ext cx="501015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0" y="756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Fabrication experience of PIP-II SSR1 and SSR2 cavities - Mattia Parise (FNAL)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152400" y="2617950"/>
            <a:ext cx="8898300" cy="23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325"/>
              <a:t>The most critical components to be fabricated are endwalls, spokes, and spoke collars.</a:t>
            </a:r>
            <a:endParaRPr sz="1325"/>
          </a:p>
          <a:p>
            <a:pPr indent="45720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25"/>
              <a:t>- </a:t>
            </a:r>
            <a:r>
              <a:rPr lang="en" sz="1325"/>
              <a:t>Spokes and spoke collars : Deep drawing</a:t>
            </a:r>
            <a:endParaRPr sz="1325"/>
          </a:p>
          <a:p>
            <a:pPr indent="45720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325"/>
              <a:t>- </a:t>
            </a:r>
            <a:r>
              <a:rPr lang="en" sz="1325"/>
              <a:t>Endwalls : deep drawing (one vendor) and metal spinning (another vendor)</a:t>
            </a:r>
            <a:endParaRPr sz="1325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325"/>
              <a:t>Importance : Vendor visits (good feeling about the goodness of the </a:t>
            </a:r>
            <a:r>
              <a:rPr lang="en" sz="1325"/>
              <a:t>measurement</a:t>
            </a:r>
            <a:r>
              <a:rPr lang="en" sz="1325"/>
              <a:t>).</a:t>
            </a:r>
            <a:endParaRPr sz="1325"/>
          </a:p>
          <a:p>
            <a:pPr indent="0" lvl="0" marL="0" rtl="0" algn="l">
              <a:lnSpc>
                <a:spcPct val="1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325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325"/>
              <a:t>SSR2 and SSR1 cavities requires &gt; 100 welds (EB and TIG technique).</a:t>
            </a:r>
            <a:endParaRPr sz="1325"/>
          </a:p>
          <a:p>
            <a:pPr indent="0" lvl="0" marL="0" rtl="0" algn="l">
              <a:lnSpc>
                <a:spcPct val="1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325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325"/>
              <a:t>They</a:t>
            </a:r>
            <a:r>
              <a:rPr lang="en" sz="1325"/>
              <a:t> reached the target frequency (325.0MHz) at 2K with tuner.</a:t>
            </a:r>
            <a:endParaRPr sz="1325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lang="en" sz="1325"/>
              <a:t>Inelastic tuning proved to be successful.</a:t>
            </a:r>
            <a:endParaRPr sz="1325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n" sz="1325"/>
              <a:t>Frequency shift induced by pressure test is negligible.</a:t>
            </a:r>
            <a:endParaRPr sz="1325"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5200" y="2580250"/>
            <a:ext cx="212598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400" y="623937"/>
            <a:ext cx="365759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623925"/>
            <a:ext cx="179222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9699" y="623925"/>
            <a:ext cx="1605686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6638" y="623925"/>
            <a:ext cx="196596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0" y="756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Prototyping of Single Spoke Resonators (SSRs) for RAON - Hoechun Jung (IBS)  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331950" y="2638650"/>
            <a:ext cx="8480100" cy="24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SSR cavities are on the 2nd prototyping.</a:t>
            </a:r>
            <a:endParaRPr sz="1520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Press dies and drawing process are well optimized. -&gt; Made balloon shapes successful.</a:t>
            </a:r>
            <a:endParaRPr sz="1520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Importance : good communication with vender </a:t>
            </a:r>
            <a:endParaRPr sz="1520"/>
          </a:p>
          <a:p>
            <a:pPr indent="457200" lvl="0" marL="137160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&lt;- Fixing jig for </a:t>
            </a:r>
            <a:r>
              <a:rPr lang="en" sz="1520"/>
              <a:t>vacuum not only for cavity cold test</a:t>
            </a:r>
            <a:r>
              <a:rPr lang="en" sz="1520"/>
              <a:t>).</a:t>
            </a:r>
            <a:endParaRPr sz="1520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Importance : cleaning before &amp; during the process in the vender &amp; sub-vender.</a:t>
            </a:r>
            <a:endParaRPr sz="1520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HPR: Reduced grey zone by tilting cavity (±20°) and by optimizing nozzles.</a:t>
            </a:r>
            <a:endParaRPr sz="1520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Hard MP barrier might be due to poor surface condition ?</a:t>
            </a:r>
            <a:endParaRPr sz="1520"/>
          </a:p>
          <a:p>
            <a:pPr indent="0" lvl="0" marL="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en" sz="1520"/>
              <a:t>		-&gt; </a:t>
            </a:r>
            <a:r>
              <a:rPr lang="en" sz="1520"/>
              <a:t>Importance : clean assembly</a:t>
            </a:r>
            <a:endParaRPr sz="1520"/>
          </a:p>
          <a:p>
            <a:pPr indent="457200" lvl="0" marL="914400" rtl="0" algn="l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" sz="1520"/>
              <a:t>&lt;- Thermal quench (contamination particle@ test coupler))</a:t>
            </a:r>
            <a:endParaRPr sz="1520"/>
          </a:p>
          <a:p>
            <a:pPr indent="457200" lvl="0" marL="0" rtl="0" algn="l">
              <a:lnSpc>
                <a:spcPct val="40000"/>
              </a:lnSpc>
              <a:spcBef>
                <a:spcPts val="1200"/>
              </a:spcBef>
              <a:spcAft>
                <a:spcPts val="1200"/>
              </a:spcAft>
              <a:buSzPts val="358"/>
              <a:buNone/>
            </a:pPr>
            <a:r>
              <a:rPr lang="en" sz="1520"/>
              <a:t>-&gt; SSR2 will be tested again after 600℃ baking and vacuum system improvement.</a:t>
            </a:r>
            <a:endParaRPr sz="1520"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776" y="657450"/>
            <a:ext cx="1371599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75" y="1606553"/>
            <a:ext cx="177393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3612" y="748885"/>
            <a:ext cx="2205533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8363" y="657450"/>
            <a:ext cx="323625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613" y="657450"/>
            <a:ext cx="176783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0" y="1518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Fabrication of 650 MHz Deflecting Cavity - Zhongyuan Yao (TRIUMF)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76950" y="2918250"/>
            <a:ext cx="8990100" cy="20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650 MHz deflecting cavity was built in-house with novel (low-cost) fabrication technologies</a:t>
            </a:r>
            <a:endParaRPr sz="1700"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    - Reactor grade niobium (RRR-45)</a:t>
            </a:r>
            <a:endParaRPr sz="1700"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    - Machined from solid block</a:t>
            </a:r>
            <a:endParaRPr sz="1700"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    - TIG welding developed</a:t>
            </a:r>
            <a:endParaRPr sz="1700"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Cavity surpassed design specifications for voltage and quality factor</a:t>
            </a:r>
            <a:endParaRPr sz="1700"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    - Peak fields 25 MV/m and 32 mT</a:t>
            </a:r>
            <a:endParaRPr sz="1700"/>
          </a:p>
          <a:p>
            <a:pPr indent="0" lvl="0" marL="0" rtl="0" algn="l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TIG welding did not cause issues.</a:t>
            </a:r>
            <a:endParaRPr sz="1700"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375" y="3192850"/>
            <a:ext cx="2190697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99" y="819149"/>
            <a:ext cx="2542032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8974" y="819150"/>
            <a:ext cx="4041647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5974" y="819150"/>
            <a:ext cx="1975104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311700" y="206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FFFFFF"/>
                </a:solidFill>
                <a:highlight>
                  <a:srgbClr val="666666"/>
                </a:highlight>
              </a:rPr>
              <a:t>Surface Processing and Testing</a:t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1154850" y="3083250"/>
            <a:ext cx="6834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TAKE AWAY MESSAGE 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Advanced processing and assembly (ancillaries) procedures, and simulation tools necessary to mitigate Field Emission in complex shape cavities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168725" y="0"/>
            <a:ext cx="7376100" cy="8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Fabrication and testing of DQW crab cavities for HL-LHC upgrade -Katarzyna Turaj  (CERN)</a:t>
            </a:r>
            <a:endParaRPr sz="3600"/>
          </a:p>
        </p:txBody>
      </p:sp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70150" y="721450"/>
            <a:ext cx="562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Successful fabrication of 2 series at CERN and 8 series at RI (successfully reached frequency goal, implementation of rotational BCP).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Several cavities validated but required reprocessing (BCP) and several cold test to mitigate FE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Thermal cycle at 20K is required to reach good Qo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Fully dressed cavity (4 HOM) validated but stronger FE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Continually learning and implementing actions to improve quality and meet project deadlines</a:t>
            </a:r>
            <a:endParaRPr sz="1600"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400" y="3605812"/>
            <a:ext cx="4767774" cy="14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41" y="3605788"/>
            <a:ext cx="1548959" cy="131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9925" y="254125"/>
            <a:ext cx="1911850" cy="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1525" y="928612"/>
            <a:ext cx="3453024" cy="24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8638" y="3459550"/>
            <a:ext cx="1322088" cy="160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>
            <p:ph type="title"/>
          </p:nvPr>
        </p:nvSpPr>
        <p:spPr>
          <a:xfrm>
            <a:off x="70150" y="0"/>
            <a:ext cx="660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RFD Cavity Prototype and Testing for the HiLumi LHC Upgrade -  A. Castilla (JLab)</a:t>
            </a:r>
            <a:endParaRPr sz="3600"/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9598" y="75600"/>
            <a:ext cx="2040600" cy="88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>
            <p:ph idx="1" type="body"/>
          </p:nvPr>
        </p:nvSpPr>
        <p:spPr>
          <a:xfrm>
            <a:off x="70150" y="721450"/>
            <a:ext cx="9009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2 prototypes successfully manufactured at ZRI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Both </a:t>
            </a:r>
            <a:r>
              <a:rPr lang="en" sz="1600"/>
              <a:t>exceeding specifications after processing at ANL/FNAL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First tests with HOM not successful : problems with RF contacts with HOM, problem with assembly procedures and tooling (US - EU), HPR not optimal (manual car wash)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Final test successful, no evident reduction although uncertainties in Q-measurement (HOM)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Ready for jacketing!</a:t>
            </a:r>
            <a:endParaRPr sz="1600"/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750" y="2467428"/>
            <a:ext cx="4572001" cy="2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49" y="2526937"/>
            <a:ext cx="3675901" cy="257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875" y="3463954"/>
            <a:ext cx="1438650" cy="88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311700" y="75600"/>
            <a:ext cx="740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Mitigation of High Field Q Slope in a electropolished HWR Cavity - K. Elliot (FRIB)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-85250" y="755925"/>
            <a:ext cx="892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Field emission (FE) and high field Q slope (HFQS) are major issues to be resolved, for high Q&amp;G performance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From </a:t>
            </a:r>
            <a:r>
              <a:rPr lang="en" sz="1600"/>
              <a:t>experience, </a:t>
            </a:r>
            <a:r>
              <a:rPr lang="en" sz="1600"/>
              <a:t>HFQS can be mitigated only by EP+LTB (1.3 GHz, ANL HWR)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EP facility built at FRIB (fall 2022) for energy upgrade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HFQS successfully mitigated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Qo improved with B compensation and uniform cooling !</a:t>
            </a:r>
            <a:endParaRPr sz="1600"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574" y="75599"/>
            <a:ext cx="808800" cy="8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72122"/>
            <a:ext cx="3072525" cy="23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511450" y="4279950"/>
            <a:ext cx="14067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HWR 0.53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50" y="2842635"/>
            <a:ext cx="2324600" cy="15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5475" y="2301893"/>
            <a:ext cx="3608525" cy="275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>
            <p:ph type="title"/>
          </p:nvPr>
        </p:nvSpPr>
        <p:spPr>
          <a:xfrm>
            <a:off x="311700" y="75600"/>
            <a:ext cx="564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Path toward the validation of the first PIP2 SSR2 cavity - D. Longuevergne (IJCLab)</a:t>
            </a:r>
            <a:endParaRPr sz="3600"/>
          </a:p>
        </p:txBody>
      </p:sp>
      <p:sp>
        <p:nvSpPr>
          <p:cNvPr id="216" name="Google Shape;216;p29"/>
          <p:cNvSpPr txBox="1"/>
          <p:nvPr>
            <p:ph idx="1" type="body"/>
          </p:nvPr>
        </p:nvSpPr>
        <p:spPr>
          <a:xfrm>
            <a:off x="145025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PIP-II first project to transfer surface processing of Spoke to industry (rotational BCP, strong oversight).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Very </a:t>
            </a:r>
            <a:r>
              <a:rPr lang="en" sz="1500"/>
              <a:t>strong</a:t>
            </a:r>
            <a:r>
              <a:rPr lang="en" sz="1500"/>
              <a:t> FE emission. Long process to solve problem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Past </a:t>
            </a:r>
            <a:r>
              <a:rPr lang="en" sz="1500"/>
              <a:t>successful e</a:t>
            </a:r>
            <a:r>
              <a:rPr lang="en" sz="1500"/>
              <a:t>xperience on similar geometry  didn’t solve problem =&gt; required simulations and upgrade of procedure (tilted HPR)  and tooling (nozzle)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Several development of HPR simulation tools (FNAL, FRIB) =&gt; very helpful.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Should be implemented in simulation package during design (RF, meca, multipacting, HPR) </a:t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849" y="304325"/>
            <a:ext cx="3217400" cy="4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025" y="3580550"/>
            <a:ext cx="1660051" cy="1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9750" y="2803175"/>
            <a:ext cx="3574250" cy="23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6292" y="3326016"/>
            <a:ext cx="1308300" cy="17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8075" y="2977435"/>
            <a:ext cx="1660050" cy="20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/>
          <p:nvPr>
            <p:ph type="title"/>
          </p:nvPr>
        </p:nvSpPr>
        <p:spPr>
          <a:xfrm>
            <a:off x="311700" y="75600"/>
            <a:ext cx="721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185 MHz QWR-based SRF gun cavity development: vertical test results of First Cavity without cathode port - T. Konomi (FRIB)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227" name="Google Shape;227;p30"/>
          <p:cNvSpPr txBox="1"/>
          <p:nvPr>
            <p:ph idx="1" type="body"/>
          </p:nvPr>
        </p:nvSpPr>
        <p:spPr>
          <a:xfrm>
            <a:off x="90525" y="863550"/>
            <a:ext cx="657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Development of SRF to improve emittance for LCLS-II HE (30 MV/m)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Optimization of geometry for multipacting mitigation (barriers as </a:t>
            </a:r>
            <a:r>
              <a:rPr lang="en" sz="1600"/>
              <a:t>expected</a:t>
            </a:r>
            <a:r>
              <a:rPr lang="en" sz="1600"/>
              <a:t> and easy conditioning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 prototype fabricated and processed EP at ANL and FRIB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Cavity is validated but ignition of field emitters during test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Cavity ready for integration at ANL</a:t>
            </a:r>
            <a:endParaRPr sz="1600"/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3574" y="75599"/>
            <a:ext cx="808800" cy="8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7925" y="1038825"/>
            <a:ext cx="1981825" cy="11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7949" y="2310127"/>
            <a:ext cx="1981825" cy="104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0138" y="2970425"/>
            <a:ext cx="3077975" cy="211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2947089"/>
            <a:ext cx="3108625" cy="219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7950" y="3456020"/>
            <a:ext cx="1832525" cy="14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/>
          <p:nvPr>
            <p:ph type="title"/>
          </p:nvPr>
        </p:nvSpPr>
        <p:spPr>
          <a:xfrm>
            <a:off x="311700" y="206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FFFFFF"/>
                </a:solidFill>
                <a:highlight>
                  <a:srgbClr val="666666"/>
                </a:highlight>
              </a:rPr>
              <a:t>Cryomodule and Ancillaries</a:t>
            </a:r>
            <a:endParaRPr sz="6100"/>
          </a:p>
        </p:txBody>
      </p:sp>
      <p:sp>
        <p:nvSpPr>
          <p:cNvPr id="239" name="Google Shape;239;p31"/>
          <p:cNvSpPr txBox="1"/>
          <p:nvPr/>
        </p:nvSpPr>
        <p:spPr>
          <a:xfrm>
            <a:off x="832950" y="3339000"/>
            <a:ext cx="7590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TAKE AWAY MESSAGE 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Cryomodule Assembly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FPC and HOM ancillaries with tight tolerances requires more detailed procedures + QA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118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 : 4 sessions, 17 talks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850" y="1039175"/>
            <a:ext cx="3894025" cy="15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954" y="1039151"/>
            <a:ext cx="3936620" cy="15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7713" y="3234411"/>
            <a:ext cx="3894026" cy="180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749" y="3545749"/>
            <a:ext cx="3848350" cy="149003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 rot="-5400000">
            <a:off x="-270025" y="1736288"/>
            <a:ext cx="14352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Wednesday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 rot="-5400000">
            <a:off x="-223700" y="3615950"/>
            <a:ext cx="14352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Thursday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203850" y="5757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666666"/>
                </a:highlight>
              </a:rPr>
              <a:t>Cavity and ancillaries design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5157713" y="575700"/>
            <a:ext cx="360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666666"/>
                </a:highlight>
              </a:rPr>
              <a:t>Cavity fabrication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5300225" y="2844063"/>
            <a:ext cx="360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666666"/>
                </a:highlight>
              </a:rPr>
              <a:t>Surface processing and testing</a:t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970413" y="3161288"/>
            <a:ext cx="360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666666"/>
                </a:highlight>
              </a:rPr>
              <a:t>Cryomodule and ancillaries</a:t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4650875" y="2324000"/>
            <a:ext cx="1250400" cy="1222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3767150" y="2674050"/>
            <a:ext cx="207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Cavity life cycle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type="title"/>
          </p:nvPr>
        </p:nvSpPr>
        <p:spPr>
          <a:xfrm>
            <a:off x="311700" y="7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Experience of Testing TEM Cavities in FREIA Laboratory - Mykhailo Zhovner </a:t>
            </a:r>
            <a:endParaRPr sz="3600"/>
          </a:p>
        </p:txBody>
      </p:sp>
      <p:sp>
        <p:nvSpPr>
          <p:cNvPr id="245" name="Google Shape;245;p32"/>
          <p:cNvSpPr txBox="1"/>
          <p:nvPr>
            <p:ph idx="1" type="body"/>
          </p:nvPr>
        </p:nvSpPr>
        <p:spPr>
          <a:xfrm>
            <a:off x="311700" y="2465475"/>
            <a:ext cx="4535100" cy="25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During cavity MP conditioning we deal with superposition MP bands from cavity and FPC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Both MP sources have influence on the beam vacuum</a:t>
            </a:r>
            <a:endParaRPr/>
          </a:p>
          <a:p>
            <a:pPr indent="-32575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Low field multipacting can be easy conditioned</a:t>
            </a:r>
            <a:endParaRPr/>
          </a:p>
          <a:p>
            <a:pPr indent="-32575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Pulse operation during cavity conditioning prevent from global quench</a:t>
            </a:r>
            <a:endParaRPr/>
          </a:p>
          <a:p>
            <a:pPr indent="-32575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Thermal cycles help to treat FE</a:t>
            </a:r>
            <a:endParaRPr/>
          </a:p>
        </p:txBody>
      </p:sp>
      <p:pic>
        <p:nvPicPr>
          <p:cNvPr id="246" name="Google Shape;2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34600"/>
            <a:ext cx="3990775" cy="193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9100" y="534600"/>
            <a:ext cx="3168599" cy="23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2975" y="2835975"/>
            <a:ext cx="3316275" cy="2235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>
            <p:ph type="title"/>
          </p:nvPr>
        </p:nvSpPr>
        <p:spPr>
          <a:xfrm>
            <a:off x="311700" y="7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Double Spoke Cavity Cryomodule for CSNS-II Project - Zhang Cong (IHEP)</a:t>
            </a:r>
            <a:endParaRPr sz="3600"/>
          </a:p>
        </p:txBody>
      </p:sp>
      <p:sp>
        <p:nvSpPr>
          <p:cNvPr id="254" name="Google Shape;254;p33"/>
          <p:cNvSpPr txBox="1"/>
          <p:nvPr>
            <p:ph idx="1" type="body"/>
          </p:nvPr>
        </p:nvSpPr>
        <p:spPr>
          <a:xfrm>
            <a:off x="311700" y="2133900"/>
            <a:ext cx="5633400" cy="29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 cavity cryomodule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Cavity - 3.2 mm/4.2 mm, Stiffening ribs - Low purity Nb, He vessel - 4 mm Ti sheet, Cryomodule - SS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Multipacting processed for several hours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Cryomodule assembled in Class-10 clean room with 2 DSR cavities, 2 FPC, 2 gate valves, 3 bellows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Mock cavity cryomodule - Liquid nitrogen cold tested, vacuum tested, </a:t>
            </a:r>
            <a:r>
              <a:rPr lang="en"/>
              <a:t>magnetic</a:t>
            </a:r>
            <a:r>
              <a:rPr lang="en"/>
              <a:t> permeability &lt; 1.1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DSR cryomodule assembly is completed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Waiting for horizontal testing</a:t>
            </a:r>
            <a:endParaRPr/>
          </a:p>
        </p:txBody>
      </p:sp>
      <p:pic>
        <p:nvPicPr>
          <p:cNvPr id="255" name="Google Shape;2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25" y="615775"/>
            <a:ext cx="1147850" cy="14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0925" y="615785"/>
            <a:ext cx="3803641" cy="14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6875" y="564000"/>
            <a:ext cx="2986400" cy="15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 rotWithShape="1">
          <a:blip r:embed="rId6">
            <a:alphaModFix/>
          </a:blip>
          <a:srcRect b="2740" l="6908" r="1834" t="6498"/>
          <a:stretch/>
        </p:blipFill>
        <p:spPr>
          <a:xfrm>
            <a:off x="5986875" y="2521571"/>
            <a:ext cx="2986400" cy="255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0700" y="2227625"/>
            <a:ext cx="2201600" cy="50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>
            <p:ph type="title"/>
          </p:nvPr>
        </p:nvSpPr>
        <p:spPr>
          <a:xfrm>
            <a:off x="311700" y="7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HiLumi LHC Crab Cavity Cryomodules - Niklas Templeton (STFC)</a:t>
            </a:r>
            <a:endParaRPr sz="3600"/>
          </a:p>
        </p:txBody>
      </p:sp>
      <p:sp>
        <p:nvSpPr>
          <p:cNvPr id="265" name="Google Shape;265;p34"/>
          <p:cNvSpPr txBox="1"/>
          <p:nvPr>
            <p:ph idx="1" type="body"/>
          </p:nvPr>
        </p:nvSpPr>
        <p:spPr>
          <a:xfrm>
            <a:off x="166600" y="496450"/>
            <a:ext cx="5518200" cy="45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800"/>
              <a:buChar char="●"/>
            </a:pPr>
            <a:r>
              <a:rPr lang="en">
                <a:solidFill>
                  <a:srgbClr val="5A5A5A"/>
                </a:solidFill>
              </a:rPr>
              <a:t>Double Quarter Wave (</a:t>
            </a:r>
            <a:r>
              <a:rPr b="1" lang="en">
                <a:solidFill>
                  <a:srgbClr val="5A5A5A"/>
                </a:solidFill>
              </a:rPr>
              <a:t>DQW</a:t>
            </a:r>
            <a:r>
              <a:rPr lang="en">
                <a:solidFill>
                  <a:srgbClr val="5A5A5A"/>
                </a:solidFill>
              </a:rPr>
              <a:t>) – vert. crabbing at CMS</a:t>
            </a:r>
            <a:endParaRPr>
              <a:solidFill>
                <a:srgbClr val="5A5A5A"/>
              </a:solidFill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400"/>
              <a:buChar char="○"/>
            </a:pPr>
            <a:r>
              <a:rPr lang="en">
                <a:solidFill>
                  <a:srgbClr val="5A5A5A"/>
                </a:solidFill>
              </a:rPr>
              <a:t>RF design by BNL &amp; CERN</a:t>
            </a:r>
            <a:endParaRPr>
              <a:solidFill>
                <a:srgbClr val="5A5A5A"/>
              </a:solidFill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5A5A5A"/>
                </a:solidFill>
              </a:rPr>
              <a:t>Supplied by CERN &amp; R.I.</a:t>
            </a:r>
            <a:endParaRPr>
              <a:solidFill>
                <a:srgbClr val="5A5A5A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800"/>
              <a:buChar char="●"/>
            </a:pPr>
            <a:r>
              <a:rPr lang="en">
                <a:solidFill>
                  <a:srgbClr val="5A5A5A"/>
                </a:solidFill>
              </a:rPr>
              <a:t>Radio Frequency Dipole (</a:t>
            </a:r>
            <a:r>
              <a:rPr b="1" lang="en">
                <a:solidFill>
                  <a:srgbClr val="5A5A5A"/>
                </a:solidFill>
              </a:rPr>
              <a:t>RFD</a:t>
            </a:r>
            <a:r>
              <a:rPr lang="en">
                <a:solidFill>
                  <a:srgbClr val="5A5A5A"/>
                </a:solidFill>
              </a:rPr>
              <a:t>) – horiz. crabbing at ATLAS</a:t>
            </a:r>
            <a:endParaRPr>
              <a:solidFill>
                <a:srgbClr val="5A5A5A"/>
              </a:solidFill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5A5A5A"/>
                </a:solidFill>
              </a:rPr>
              <a:t>RF design by ODU</a:t>
            </a:r>
            <a:endParaRPr>
              <a:solidFill>
                <a:srgbClr val="5A5A5A"/>
              </a:solidFill>
            </a:endParaRPr>
          </a:p>
          <a:p>
            <a:pPr indent="-317500" lvl="1" marL="914400" rtl="0" algn="just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5A5A5A"/>
                </a:solidFill>
              </a:rPr>
              <a:t>Supplied by US-AUP &amp; Zanon</a:t>
            </a:r>
            <a:endParaRPr>
              <a:solidFill>
                <a:srgbClr val="5A5A5A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Detailed build procedures including tooling and </a:t>
            </a:r>
            <a:r>
              <a:rPr lang="en"/>
              <a:t>infrastructure</a:t>
            </a:r>
            <a:r>
              <a:rPr lang="en"/>
              <a:t>, QA travellers, critical requirements, …….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Lessons learned from issues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Dent in hydroform bellows pre-cleanroom - improved communication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Redesign of test rig and requalification of Bi Phase line - due to poor supplier QA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Removal and replacement of bellows subassembly - due to QA processes not followed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Damage to power couplers - Analysis on going</a:t>
            </a:r>
            <a:endParaRPr/>
          </a:p>
        </p:txBody>
      </p:sp>
      <p:pic>
        <p:nvPicPr>
          <p:cNvPr id="266" name="Google Shape;2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500" y="503975"/>
            <a:ext cx="3499051" cy="23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800" y="2766875"/>
            <a:ext cx="3825548" cy="23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>
            <p:ph type="title"/>
          </p:nvPr>
        </p:nvSpPr>
        <p:spPr>
          <a:xfrm>
            <a:off x="311700" y="75600"/>
            <a:ext cx="768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HHOM Coupler Fabrication and Testing for RFD Crab Cavity 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- Naeem Huque (JLAB) </a:t>
            </a:r>
            <a:endParaRPr sz="3600"/>
          </a:p>
        </p:txBody>
      </p:sp>
      <p:sp>
        <p:nvSpPr>
          <p:cNvPr id="273" name="Google Shape;273;p35"/>
          <p:cNvSpPr txBox="1"/>
          <p:nvPr>
            <p:ph idx="1" type="body"/>
          </p:nvPr>
        </p:nvSpPr>
        <p:spPr>
          <a:xfrm>
            <a:off x="78850" y="832950"/>
            <a:ext cx="4627500" cy="19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5A5A5A"/>
              </a:buClr>
              <a:buSzPts val="1800"/>
              <a:buChar char="●"/>
            </a:pPr>
            <a:r>
              <a:rPr lang="en"/>
              <a:t>Fabricate sets of RFD Cavity Ancillaries (HOM dampers and Field Antennas)</a:t>
            </a:r>
            <a:endParaRPr/>
          </a:p>
          <a:p>
            <a:pPr indent="-3302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600"/>
              <a:buChar char="○"/>
            </a:pPr>
            <a:r>
              <a:rPr lang="en" sz="1600"/>
              <a:t>Prototype: 3 sets</a:t>
            </a:r>
            <a:endParaRPr sz="1600"/>
          </a:p>
          <a:p>
            <a:pPr indent="-3302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600"/>
              <a:buChar char="○"/>
            </a:pPr>
            <a:r>
              <a:rPr lang="en" sz="1600"/>
              <a:t>Pre-Series: 3 sets</a:t>
            </a:r>
            <a:endParaRPr sz="1600"/>
          </a:p>
          <a:p>
            <a:pPr indent="-3302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600"/>
              <a:buChar char="○"/>
            </a:pPr>
            <a:r>
              <a:rPr lang="en" sz="1600"/>
              <a:t>Series: 8 sets </a:t>
            </a:r>
            <a:endParaRPr sz="1600"/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1918" y="832950"/>
            <a:ext cx="3326956" cy="16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>
            <p:ph idx="1" type="body"/>
          </p:nvPr>
        </p:nvSpPr>
        <p:spPr>
          <a:xfrm>
            <a:off x="78850" y="2365400"/>
            <a:ext cx="8937900" cy="19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5A5A5A"/>
              </a:buClr>
              <a:buSzPts val="2200"/>
              <a:buChar char="●"/>
            </a:pPr>
            <a:r>
              <a:rPr lang="en">
                <a:solidFill>
                  <a:srgbClr val="5A5A5A"/>
                </a:solidFill>
              </a:rPr>
              <a:t>HHOM Damper is constructed primarily of Nb, with 316LN Stainless Steel flanges brazed on, and a 316LN helium jacket</a:t>
            </a:r>
            <a:endParaRPr>
              <a:solidFill>
                <a:srgbClr val="5A5A5A"/>
              </a:solidFill>
            </a:endParaRPr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800"/>
              <a:buChar char="●"/>
            </a:pPr>
            <a:r>
              <a:rPr lang="en">
                <a:solidFill>
                  <a:srgbClr val="5A5A5A"/>
                </a:solidFill>
              </a:rPr>
              <a:t>Relative positions of the “Hook” and “Tee” are the most important dimensions in the assembly</a:t>
            </a:r>
            <a:endParaRPr>
              <a:solidFill>
                <a:srgbClr val="5A5A5A"/>
              </a:solidFill>
            </a:endParaRPr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800"/>
              <a:buChar char="●"/>
            </a:pPr>
            <a:r>
              <a:rPr lang="en">
                <a:solidFill>
                  <a:srgbClr val="5A5A5A"/>
                </a:solidFill>
              </a:rPr>
              <a:t>Improved weld parameters give good weld of T and Hook</a:t>
            </a:r>
            <a:endParaRPr>
              <a:solidFill>
                <a:srgbClr val="5A5A5A"/>
              </a:solidFill>
            </a:endParaRPr>
          </a:p>
        </p:txBody>
      </p:sp>
      <p:pic>
        <p:nvPicPr>
          <p:cNvPr id="276" name="Google Shape;27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875" y="0"/>
            <a:ext cx="1455126" cy="8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7250" y="1205000"/>
            <a:ext cx="958375" cy="99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8623" y="2870925"/>
            <a:ext cx="717000" cy="10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4700" y="4144726"/>
            <a:ext cx="3373090" cy="9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 txBox="1"/>
          <p:nvPr>
            <p:ph idx="1" type="body"/>
          </p:nvPr>
        </p:nvSpPr>
        <p:spPr>
          <a:xfrm>
            <a:off x="78850" y="3863300"/>
            <a:ext cx="5616000" cy="11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Clr>
                <a:srgbClr val="5A5A5A"/>
              </a:buClr>
              <a:buSzPts val="1800"/>
              <a:buChar char="●"/>
            </a:pPr>
            <a:r>
              <a:rPr lang="en">
                <a:solidFill>
                  <a:srgbClr val="5A5A5A"/>
                </a:solidFill>
              </a:rPr>
              <a:t>Challenges still remain for ceramic feedthroughs with radial cracks and loss of vacuum</a:t>
            </a:r>
            <a:endParaRPr>
              <a:solidFill>
                <a:srgbClr val="5A5A5A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800"/>
              <a:buChar char="●"/>
            </a:pPr>
            <a:r>
              <a:rPr lang="en">
                <a:solidFill>
                  <a:srgbClr val="5A5A5A"/>
                </a:solidFill>
              </a:rPr>
              <a:t>Plans to test with high purity ceramics</a:t>
            </a:r>
            <a:endParaRPr>
              <a:solidFill>
                <a:srgbClr val="5A5A5A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206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FFFFFF"/>
                </a:solidFill>
                <a:highlight>
                  <a:srgbClr val="666666"/>
                </a:highlight>
              </a:rPr>
              <a:t>Cavity and Ancillaries Design</a:t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264575" y="3339000"/>
            <a:ext cx="6834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TAKE AWAY MESSAGE 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Designing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Complex HOM Damping Mechanisms in the Crab Cavities for the Future Colliders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75600"/>
            <a:ext cx="85206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Design &amp; Optimization of Single Spoke Cavities for Medium Energy High Intensity Proton Accelerator - Abhishek Pathak (FNAL)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145775" y="2373925"/>
            <a:ext cx="7319700" cy="17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MEPA in 1 GeV proton linac for subcritical accelerator systems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Medium energy region to gain 200 MeV with 3 types of single spoke cavities (8, 10, and 11 MV/m)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Optimization of D1 and D2 for peak magnetic field and T and W for peak electric field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50" y="780899"/>
            <a:ext cx="3507976" cy="15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8600" y="2326075"/>
            <a:ext cx="1132775" cy="27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9550" y="780888"/>
            <a:ext cx="52006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6272" y="3677026"/>
            <a:ext cx="3669825" cy="146647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94550" y="3921150"/>
            <a:ext cx="4101600" cy="1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Curvature tuning after extensive multipacting analysis to avoid 2 point multipacting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7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Crab Cavities for </a:t>
            </a:r>
            <a:r>
              <a:rPr lang="en" sz="2100">
                <a:solidFill>
                  <a:schemeClr val="lt1"/>
                </a:solidFill>
                <a:highlight>
                  <a:srgbClr val="666666"/>
                </a:highlight>
              </a:rPr>
              <a:t>Electron Ion Collider - Binping Xiao (BNL)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104125" y="2178200"/>
            <a:ext cx="5945400" cy="28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Operating voltage per cavity: 8.5 MV for 197 MHz &amp; 2.9 MV for 394 MHz.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Designed specs: 11.5MV for 197MHz &amp; 3.5MV for 394MHz, with Epk 45MV/m &amp; Bpk 80mT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 197 MHz cavity HOMs are damped by transition to 3 identical coaxial couplers with no more than 2.3 kW in each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First Article design poles are curved to suppress multipoles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 394 MHz cavity HOMs are damped with 4 waveguide dampers</a:t>
            </a:r>
            <a:endParaRPr sz="1400"/>
          </a:p>
          <a:p>
            <a:pPr indent="-3175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 ESR HOM power for the 4 waveguide absorbers are 25.0 kW for modes below 2 GHz and 30.3 kW above 2 GHz</a:t>
            </a:r>
            <a:endParaRPr sz="1400"/>
          </a:p>
          <a:p>
            <a:pPr indent="-3175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&lt;12kW for each waveguide load</a:t>
            </a:r>
            <a:endParaRPr sz="1400"/>
          </a:p>
          <a:p>
            <a:pPr indent="-3175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~5kW each beampipe port</a:t>
            </a:r>
            <a:endParaRPr sz="1400"/>
          </a:p>
          <a:p>
            <a:pPr indent="-3175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Further optimization going on to reduce HOM power</a:t>
            </a:r>
            <a:endParaRPr sz="1400"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5" y="481800"/>
            <a:ext cx="3102300" cy="17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854" y="531804"/>
            <a:ext cx="2872289" cy="16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280599" y="-43800"/>
            <a:ext cx="1076950" cy="222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1463" y="3766486"/>
            <a:ext cx="2946325" cy="13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9488" y="1656971"/>
            <a:ext cx="3050275" cy="70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0425" y="2296000"/>
            <a:ext cx="2441725" cy="134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311700" y="7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Crab Cavities for </a:t>
            </a:r>
            <a:r>
              <a:rPr lang="en" sz="2100">
                <a:solidFill>
                  <a:schemeClr val="lt1"/>
                </a:solidFill>
                <a:highlight>
                  <a:srgbClr val="666666"/>
                </a:highlight>
              </a:rPr>
              <a:t>International Linear Collider - Suba De Silva (ODU)</a:t>
            </a:r>
            <a:endParaRPr sz="2100">
              <a:solidFill>
                <a:schemeClr val="lt1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177000" y="2384350"/>
            <a:ext cx="4271100" cy="26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14 mrad crossing angle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Transverse voltage –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 1.3 GHz: 1.845 MV (125 GeV) and 7.4 MV (500 GeV)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 2.6 GHz: 0.923 MV (125 GeV) and 3.7 MV (500 GeV)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Dimensional constraints: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Minimum beam aperture = 25 mm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Total cryomodule length &lt; 3.8 mm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Parallel beam pipe separation = 197 mm</a:t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0" y="648300"/>
            <a:ext cx="3684501" cy="14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024" y="554600"/>
            <a:ext cx="2727424" cy="152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4764875" y="2499000"/>
            <a:ext cx="4271100" cy="26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1.3 GHz RFD cavity - has two TESLA type HOM couplers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cavities in a cryomodule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2.6 GHz QMiR cavity - no HOM couplers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</a:t>
            </a:r>
            <a:r>
              <a:rPr lang="en"/>
              <a:t>cavities in a cryomodule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Cavities fabricated by </a:t>
            </a:r>
            <a:r>
              <a:rPr lang="en"/>
              <a:t>machining</a:t>
            </a:r>
            <a:r>
              <a:rPr lang="en"/>
              <a:t> out of ingot - material provided by KEK</a:t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275" y="1201175"/>
            <a:ext cx="2097725" cy="110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4450" y="554600"/>
            <a:ext cx="1810075" cy="9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7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Tuner Development for HiLumi Crab Cavities - Rama Calaga (CERN)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156431" y="2998650"/>
            <a:ext cx="8818800" cy="18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Designed to push and pull equally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</a:t>
            </a:r>
            <a:r>
              <a:rPr lang="en" sz="1700"/>
              <a:t>m of action will give MHz range so precision is critical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On DQW - tuning by poles (capacitive) and on RFD - tuning by inductive part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Measured results on DQW cavity agrees well - no huge hysteresis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Measurements</a:t>
            </a:r>
            <a:r>
              <a:rPr lang="en" sz="1700"/>
              <a:t> on RFD to be understood</a:t>
            </a:r>
            <a:endParaRPr sz="1700"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25" y="596250"/>
            <a:ext cx="5302650" cy="2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300" y="761638"/>
            <a:ext cx="3559925" cy="212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206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FFFFFF"/>
                </a:solidFill>
                <a:highlight>
                  <a:srgbClr val="666666"/>
                </a:highlight>
              </a:rPr>
              <a:t>Cavity Fabrication</a:t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231000" y="3215825"/>
            <a:ext cx="8739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TAKE AWAY MESSAGE :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Complex Cavity Structure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Detailed forming procedure investigation essential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Careful investigation for EBW condition with mock-up TPs and dedicated fixture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Good communication with vendor &amp; sub-vendor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25" y="17645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666666"/>
                </a:highlight>
              </a:rPr>
              <a:t>RFD Crab Cavity Production for LHC Hi-Lumi Upgrade - Manuele Narduzzi (FNAL)</a:t>
            </a:r>
            <a:endParaRPr sz="2100">
              <a:solidFill>
                <a:srgbClr val="FFFFFF"/>
              </a:solidFill>
              <a:highlight>
                <a:srgbClr val="666666"/>
              </a:highlight>
            </a:endParaRPr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137225" y="2672625"/>
            <a:ext cx="5252700" cy="23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Encountered problems in poles and waveguides deep drawing.</a:t>
            </a:r>
            <a:endParaRPr sz="1410">
              <a:solidFill>
                <a:srgbClr val="5A5A5A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It showed non-repeatable results. </a:t>
            </a:r>
            <a:endParaRPr sz="1410">
              <a:solidFill>
                <a:srgbClr val="5A5A5A"/>
              </a:solidFill>
            </a:endParaRPr>
          </a:p>
          <a:p>
            <a:pPr indent="0" lvl="0" marL="0" rtl="0" algn="l">
              <a:lnSpc>
                <a:spcPct val="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sz="1410">
              <a:solidFill>
                <a:srgbClr val="5A5A5A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Alignment of the three main subcomponents (Main Body and End Groups) for the final EBW required very careful CMM data analysis.</a:t>
            </a:r>
            <a:endParaRPr sz="1410">
              <a:solidFill>
                <a:srgbClr val="5A5A5A"/>
              </a:solidFill>
            </a:endParaRPr>
          </a:p>
          <a:p>
            <a:pPr indent="0" lvl="0" marL="0" rtl="0" algn="l">
              <a:lnSpc>
                <a:spcPct val="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sz="1410">
              <a:solidFill>
                <a:srgbClr val="5A5A5A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EB welding of the Pole-Corner-Half Main Body</a:t>
            </a:r>
            <a:endParaRPr sz="1410">
              <a:solidFill>
                <a:srgbClr val="5A5A5A"/>
              </a:solidFill>
            </a:endParaRPr>
          </a:p>
          <a:p>
            <a:pPr indent="457200" lvl="0" marL="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required R&amp;D for dedicated fixtures and procedures.</a:t>
            </a:r>
            <a:endParaRPr sz="1190"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25" y="638063"/>
            <a:ext cx="4264688" cy="194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517" y="2772713"/>
            <a:ext cx="1684483" cy="18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3575" y="965125"/>
            <a:ext cx="4267200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9200" y="2419350"/>
            <a:ext cx="1763975" cy="24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>
            <p:ph idx="1" type="body"/>
          </p:nvPr>
        </p:nvSpPr>
        <p:spPr>
          <a:xfrm>
            <a:off x="5648375" y="638075"/>
            <a:ext cx="22176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3 main subcomponents</a:t>
            </a:r>
            <a:endParaRPr sz="1190"/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5481525" y="4659125"/>
            <a:ext cx="16845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Pole deep drawing</a:t>
            </a:r>
            <a:endParaRPr sz="1190"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7234125" y="4735325"/>
            <a:ext cx="17490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1410">
                <a:solidFill>
                  <a:srgbClr val="5A5A5A"/>
                </a:solidFill>
              </a:rPr>
              <a:t>EB weld</a:t>
            </a:r>
            <a:endParaRPr sz="119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