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a Neue" panose="02000503000000020004" pitchFamily="2" charset="0"/>
      <p:regular r:id="rId16"/>
      <p:bold r:id="rId17"/>
      <p:italic r:id="rId18"/>
      <p:boldItalic r:id="rId19"/>
    </p:embeddedFont>
    <p:embeddedFont>
      <p:font typeface="Impact" panose="020B0806030902050204" pitchFamily="3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i+GsNcKpY9lpFfqXD8JrSft3w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66085" y="1501521"/>
            <a:ext cx="94173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WG-3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Summay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Novel clean assembly techniques, in-situ mitigation, and recovery processes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466236" y="3874491"/>
            <a:ext cx="96171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Conveners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: Naruhiko Sakamoto (RIKEN),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Martina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Martinello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(SLAC), Enrico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Cenni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(CEA)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664358" y="5661713"/>
            <a:ext cx="36388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TTC2023 Fermilab Dec.</a:t>
            </a:r>
            <a:r>
              <a:rPr lang="en-US" sz="2400" b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5 -8</a:t>
            </a:r>
            <a:endParaRPr sz="2400" b="1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7325" y="0"/>
            <a:ext cx="14573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87900"/>
            <a:ext cx="2195326" cy="237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670035" y="333594"/>
            <a:ext cx="10515600" cy="75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WG-3 Sessions </a:t>
            </a:r>
            <a:r>
              <a:rPr lang="en-US" sz="2800" b="1" dirty="0">
                <a:solidFill>
                  <a:srgbClr val="FF0000"/>
                </a:solidFill>
              </a:rPr>
              <a:t>(Please find details on Indico)</a:t>
            </a:r>
            <a:endParaRPr sz="2800" b="1" dirty="0">
              <a:solidFill>
                <a:srgbClr val="FF0000"/>
              </a:solidFill>
            </a:endParaRPr>
          </a:p>
        </p:txBody>
      </p:sp>
      <p:pic>
        <p:nvPicPr>
          <p:cNvPr id="95" name="Google Shape;95;p3" descr="A screenshot of a compute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4773" y="1050135"/>
            <a:ext cx="9426123" cy="54742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6;p1">
            <a:extLst>
              <a:ext uri="{FF2B5EF4-FFF2-40B4-BE49-F238E27FC236}">
                <a16:creationId xmlns:a16="http://schemas.microsoft.com/office/drawing/2014/main" id="{65BEAC9B-F60A-8E0A-C7B2-4EED4E3B08E0}"/>
              </a:ext>
            </a:extLst>
          </p:cNvPr>
          <p:cNvSpPr txBox="1"/>
          <p:nvPr/>
        </p:nvSpPr>
        <p:spPr>
          <a:xfrm>
            <a:off x="4191393" y="6438416"/>
            <a:ext cx="36388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TTC2023 Fermilab Dec.</a:t>
            </a:r>
            <a:r>
              <a:rPr lang="en-US" sz="2400" b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5 -8</a:t>
            </a:r>
            <a:endParaRPr sz="2400" b="1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417787" y="64445"/>
            <a:ext cx="10515600" cy="76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WG-3 Objectives and Presentations</a:t>
            </a:r>
            <a:endParaRPr dirty="0"/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575442" y="640407"/>
            <a:ext cx="10515600" cy="5981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Novel clean assembly techniques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including robotics and semi-automated procedures to prevent dust particle contaminations and migrations.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6 talks from  KEK, FNAL, CEA, BSCE, FRIB</a:t>
            </a:r>
            <a:endParaRPr sz="20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Methods to carefully install “clean” cryomodules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into existing “dirty” facilities or techniques to reduce particulate migration to maintain on-line performance. 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dirty="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5 talks from  IBS, ESS, RIKEN, SLAC, TRIUMF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Diagnostics of field emission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to understand where and how field emission is occurring. 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3 talks from ESS, CEA, INFN Milano</a:t>
            </a:r>
            <a:endParaRPr sz="20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Off-line techniques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like high pressure rinsing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mitigate field emission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various types of cavities and cryomodules.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2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 talks from  JLAB, FRIB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In situ cleaning techniques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like pulsed RF conditioning, plasma processing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helium processing.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 talks from  FRIB, IJCLAB, JLAB, RIKEN</a:t>
            </a:r>
            <a:endParaRPr sz="2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86;p1">
            <a:extLst>
              <a:ext uri="{FF2B5EF4-FFF2-40B4-BE49-F238E27FC236}">
                <a16:creationId xmlns:a16="http://schemas.microsoft.com/office/drawing/2014/main" id="{34ABBFD8-275F-30DF-21ED-E70721724462}"/>
              </a:ext>
            </a:extLst>
          </p:cNvPr>
          <p:cNvSpPr txBox="1"/>
          <p:nvPr/>
        </p:nvSpPr>
        <p:spPr>
          <a:xfrm>
            <a:off x="4191393" y="6438416"/>
            <a:ext cx="36388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TTC2023 Fermilab Dec.</a:t>
            </a:r>
            <a:r>
              <a:rPr lang="en-US" sz="2400" b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5 -8</a:t>
            </a:r>
            <a:endParaRPr sz="2400" b="1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417775" y="830600"/>
            <a:ext cx="11356438" cy="5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-Ultimate goal is assembly made by robots, “no humans no dusts”.</a:t>
            </a:r>
            <a:endParaRPr sz="320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-So far collaborative robot for cleanroom has been introduced and tested in some laboratories.</a:t>
            </a:r>
            <a:endParaRPr sz="320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-Various effort is under way to have much more accuracy by utilizing cameras to be able to assemble string components</a:t>
            </a:r>
            <a:endParaRPr sz="320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-It is pointed out that cost effectiveness is one of the important issues.</a:t>
            </a:r>
            <a:endParaRPr sz="320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-Mechanical design of cryomodules and cavities considering robotic assembly including HPR would be crucial for effective robotic work.</a:t>
            </a:r>
            <a:endParaRPr sz="320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- Collaborations are in place to share experience between various lab (in the spirit of TTC)</a:t>
            </a:r>
            <a:endParaRPr sz="320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417787" y="64445"/>
            <a:ext cx="10515600" cy="76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1: Novel clean assembly techniques</a:t>
            </a:r>
            <a:endParaRPr sz="3200" dirty="0"/>
          </a:p>
        </p:txBody>
      </p:sp>
      <p:sp>
        <p:nvSpPr>
          <p:cNvPr id="2" name="Google Shape;86;p1">
            <a:extLst>
              <a:ext uri="{FF2B5EF4-FFF2-40B4-BE49-F238E27FC236}">
                <a16:creationId xmlns:a16="http://schemas.microsoft.com/office/drawing/2014/main" id="{7C380F10-6C9A-AE9B-6E65-9380B19D8EC5}"/>
              </a:ext>
            </a:extLst>
          </p:cNvPr>
          <p:cNvSpPr txBox="1"/>
          <p:nvPr/>
        </p:nvSpPr>
        <p:spPr>
          <a:xfrm>
            <a:off x="4191393" y="6438416"/>
            <a:ext cx="36388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TTC2023 Fermilab Dec.</a:t>
            </a:r>
            <a:r>
              <a:rPr lang="en-US" sz="2400" b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5 -8</a:t>
            </a:r>
            <a:endParaRPr sz="2400" b="1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923874" y="1066084"/>
            <a:ext cx="10615448" cy="5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-Most of laboratories tried to have “clean” installation with best effort.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-It is still </a:t>
            </a:r>
            <a:r>
              <a:rPr lang="en-US" sz="3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not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well understood what is the critical (enough) condition for clean installation.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-Coupler substitution of running machine is a common issue. Cryomodule design should take this into account.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486381" y="101663"/>
            <a:ext cx="11490434" cy="76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2: Methods to carefully install “clean” cryomodules</a:t>
            </a:r>
            <a:endParaRPr sz="3200" dirty="0"/>
          </a:p>
        </p:txBody>
      </p:sp>
      <p:sp>
        <p:nvSpPr>
          <p:cNvPr id="2" name="Google Shape;86;p1">
            <a:extLst>
              <a:ext uri="{FF2B5EF4-FFF2-40B4-BE49-F238E27FC236}">
                <a16:creationId xmlns:a16="http://schemas.microsoft.com/office/drawing/2014/main" id="{C6CE08BA-84EE-68BE-9A3F-0594DFC3C0B6}"/>
              </a:ext>
            </a:extLst>
          </p:cNvPr>
          <p:cNvSpPr txBox="1"/>
          <p:nvPr/>
        </p:nvSpPr>
        <p:spPr>
          <a:xfrm>
            <a:off x="4191393" y="6438416"/>
            <a:ext cx="36388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TTC2023 Fermilab Dec.</a:t>
            </a:r>
            <a:r>
              <a:rPr lang="en-US" sz="2400" b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5 -8</a:t>
            </a:r>
            <a:endParaRPr sz="2400" b="1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492876" y="1055624"/>
            <a:ext cx="11206247" cy="5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-New attempt to understand the mechanism of FE many efforts have been made for different structure cavities.</a:t>
            </a:r>
            <a:endParaRPr sz="32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-Particle tracking and particle through matter simulation would be a mighty tool.</a:t>
            </a:r>
            <a:endParaRPr sz="32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-Also, development new diagnostics is crucial to compare the experimental data with simulations.</a:t>
            </a:r>
            <a:endParaRPr sz="32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-Hopefully, this approach will give us hints to avoid FE increase of operating machines.</a:t>
            </a:r>
            <a:endParaRPr sz="32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-It will help to better qualify recovering operations on emitting cavities</a:t>
            </a:r>
            <a:endParaRPr sz="32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4621222" y="6541276"/>
            <a:ext cx="32207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TTC2023 Fermilab Dec.</a:t>
            </a: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5-8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486381" y="101663"/>
            <a:ext cx="11490434" cy="76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3: 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Diagnostics of field emission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756745" y="929499"/>
            <a:ext cx="10142483" cy="5981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dirty="0"/>
              <a:t>-</a:t>
            </a:r>
            <a:r>
              <a:rPr lang="en-US" sz="3200" dirty="0"/>
              <a:t>Liquid Nitrogen high pressure cleaning is a combination of HPR(high pressure) and Dry-ice cleaning(No drying no residue) .</a:t>
            </a:r>
            <a:endParaRPr sz="32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3200" dirty="0"/>
              <a:t>-Offline rehearsal of coupler cold gauge and/or coupler itself is carefully made using spare cryomodules.</a:t>
            </a:r>
            <a:endParaRPr sz="32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3200" dirty="0"/>
          </a:p>
        </p:txBody>
      </p:sp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486381" y="101663"/>
            <a:ext cx="11490434" cy="76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4: Off-line techniques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mitigate field emission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dirty="0"/>
          </a:p>
        </p:txBody>
      </p:sp>
      <p:sp>
        <p:nvSpPr>
          <p:cNvPr id="2" name="Google Shape;86;p1">
            <a:extLst>
              <a:ext uri="{FF2B5EF4-FFF2-40B4-BE49-F238E27FC236}">
                <a16:creationId xmlns:a16="http://schemas.microsoft.com/office/drawing/2014/main" id="{9E33FF13-9BDB-4FF3-0B84-C098E8C899FF}"/>
              </a:ext>
            </a:extLst>
          </p:cNvPr>
          <p:cNvSpPr txBox="1"/>
          <p:nvPr/>
        </p:nvSpPr>
        <p:spPr>
          <a:xfrm>
            <a:off x="4191393" y="6438416"/>
            <a:ext cx="36388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TTC2023 Fermilab Dec.</a:t>
            </a:r>
            <a:r>
              <a:rPr lang="en-US" sz="2400" b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5 -8</a:t>
            </a:r>
            <a:endParaRPr sz="2400" b="1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627994" y="929499"/>
            <a:ext cx="10515600" cy="5981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-FE mitigation technique has been discussed repeatedly for a long time.</a:t>
            </a:r>
            <a:endParaRPr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-Even though, not small number of operating machines have been suffered from FE which limits the available voltage.</a:t>
            </a:r>
            <a:endParaRPr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-Historically pulsed rf conditioning, plasma processing, helium processing were adopted. </a:t>
            </a:r>
            <a:endParaRPr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-Their effect is not guaranteed and looks strongly depend the geometry of cavities and cryomodules.</a:t>
            </a:r>
            <a:endParaRPr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486381" y="101663"/>
            <a:ext cx="11490434" cy="76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5: In situ cleaning techniques</a:t>
            </a:r>
            <a:endParaRPr sz="3200" dirty="0"/>
          </a:p>
        </p:txBody>
      </p:sp>
      <p:sp>
        <p:nvSpPr>
          <p:cNvPr id="2" name="Google Shape;86;p1">
            <a:extLst>
              <a:ext uri="{FF2B5EF4-FFF2-40B4-BE49-F238E27FC236}">
                <a16:creationId xmlns:a16="http://schemas.microsoft.com/office/drawing/2014/main" id="{EF17D14C-C419-D062-E482-91B6AAAB38B1}"/>
              </a:ext>
            </a:extLst>
          </p:cNvPr>
          <p:cNvSpPr txBox="1"/>
          <p:nvPr/>
        </p:nvSpPr>
        <p:spPr>
          <a:xfrm>
            <a:off x="4191393" y="6438416"/>
            <a:ext cx="36388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TTC2023 Fermilab Dec.</a:t>
            </a:r>
            <a:r>
              <a:rPr lang="en-US" sz="2400" b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5 -8</a:t>
            </a:r>
            <a:endParaRPr sz="2400" b="1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/>
          <p:nvPr/>
        </p:nvSpPr>
        <p:spPr>
          <a:xfrm>
            <a:off x="284750" y="0"/>
            <a:ext cx="11593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3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thank all the speakers and audiences for fruitful discussions in in-person TTC meeting.</a:t>
            </a:r>
            <a:endParaRPr sz="33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0025" y="3580436"/>
            <a:ext cx="4174725" cy="313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750" y="1058387"/>
            <a:ext cx="7531474" cy="564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6662" y="1058375"/>
            <a:ext cx="4101449" cy="307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 txBox="1">
            <a:spLocks noGrp="1"/>
          </p:cNvSpPr>
          <p:nvPr>
            <p:ph type="ctrTitle"/>
          </p:nvPr>
        </p:nvSpPr>
        <p:spPr>
          <a:xfrm>
            <a:off x="2018299" y="1200600"/>
            <a:ext cx="88020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>
                <a:solidFill>
                  <a:srgbClr val="FF0000"/>
                </a:solidFill>
                <a:highlight>
                  <a:schemeClr val="lt2"/>
                </a:highlight>
                <a:latin typeface="Impact"/>
                <a:ea typeface="Impact"/>
                <a:cs typeface="Impact"/>
                <a:sym typeface="Impact"/>
              </a:rPr>
              <a:t>Let’s continue to have discussions!</a:t>
            </a:r>
            <a:endParaRPr sz="3600" dirty="0">
              <a:solidFill>
                <a:srgbClr val="FF0000"/>
              </a:solidFill>
              <a:highlight>
                <a:schemeClr val="lt2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657</Words>
  <Application>Microsoft Macintosh PowerPoint</Application>
  <PresentationFormat>ワイド画面</PresentationFormat>
  <Paragraphs>50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Arial</vt:lpstr>
      <vt:lpstr>Impact</vt:lpstr>
      <vt:lpstr>Calibri</vt:lpstr>
      <vt:lpstr>Helvetica Neue</vt:lpstr>
      <vt:lpstr>Office Theme</vt:lpstr>
      <vt:lpstr>WG-3 Summay Novel clean assembly techniques, in-situ mitigation, and recovery processes </vt:lpstr>
      <vt:lpstr>WG-3 Sessions (Please find details on Indico)</vt:lpstr>
      <vt:lpstr>WG-3 Objectives and Presentations</vt:lpstr>
      <vt:lpstr>Topic 1: Novel clean assembly techniques</vt:lpstr>
      <vt:lpstr>Topic 2: Methods to carefully install “clean” cryomodules</vt:lpstr>
      <vt:lpstr>Topic 3: Diagnostics of field emission </vt:lpstr>
      <vt:lpstr>Topic 4: Off-line techniques to mitigate field emission </vt:lpstr>
      <vt:lpstr>Topic 5: In situ cleaning techniques</vt:lpstr>
      <vt:lpstr>Let’s continue to have discussions!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WG-3 Summay Novel clean assembly techniques, in-situ mitigation, and recovery processes </dc:title>
  <dc:creator>Naruhiko Sakamoto</dc:creator>
  <cp:lastModifiedBy>Naruhiko Sakamoto</cp:lastModifiedBy>
  <cp:revision>5</cp:revision>
  <dcterms:created xsi:type="dcterms:W3CDTF">2023-11-30T23:33:21Z</dcterms:created>
  <dcterms:modified xsi:type="dcterms:W3CDTF">2023-12-08T13:17:33Z</dcterms:modified>
</cp:coreProperties>
</file>