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</p:sldMasterIdLst>
  <p:sldIdLst>
    <p:sldId id="256" r:id="rId4"/>
    <p:sldId id="391" r:id="rId5"/>
    <p:sldId id="3033" r:id="rId6"/>
    <p:sldId id="388" r:id="rId7"/>
    <p:sldId id="3034" r:id="rId8"/>
    <p:sldId id="3037" r:id="rId9"/>
    <p:sldId id="3036" r:id="rId10"/>
    <p:sldId id="2731" r:id="rId11"/>
    <p:sldId id="3035" r:id="rId12"/>
    <p:sldId id="257" r:id="rId13"/>
    <p:sldId id="3495" r:id="rId14"/>
    <p:sldId id="3494" r:id="rId15"/>
    <p:sldId id="3024" r:id="rId16"/>
    <p:sldId id="258" r:id="rId17"/>
    <p:sldId id="261" r:id="rId18"/>
    <p:sldId id="260" r:id="rId19"/>
    <p:sldId id="263" r:id="rId20"/>
    <p:sldId id="264" r:id="rId21"/>
    <p:sldId id="3032" r:id="rId22"/>
    <p:sldId id="3026" r:id="rId23"/>
    <p:sldId id="3027" r:id="rId24"/>
    <p:sldId id="259" r:id="rId25"/>
    <p:sldId id="3028" r:id="rId26"/>
    <p:sldId id="3029" r:id="rId27"/>
    <p:sldId id="262" r:id="rId28"/>
    <p:sldId id="3030" r:id="rId29"/>
    <p:sldId id="303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A0E0-005C-0533-1807-34D3FC512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12DF5-16DE-F273-E77B-E26AAF470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52297-B37C-5586-FFFE-BD1BC867C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A6FB0-C106-4A1D-A7D0-BE04E72B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44B0F-06C5-3BBD-C0CC-569E160D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3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9CC4-9EAA-0756-6FCF-FBA921F0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A63B9-B40B-E9B9-C134-1134C19EB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4337-3439-0B8D-13BD-9521705B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8A373-1BF8-9BB6-F723-314667FE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F4277-DCFB-9E9E-90E0-48B2ADBE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6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3E196-43B9-EDB6-D102-15BC6F179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B02D4-7115-74B4-9000-5311935CE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9E561-ACE0-6485-2C54-2883239E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7AC6D-FCB0-DEA2-29DF-2CB791A5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E4D34-4FE8-08E0-A131-50AF1A33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1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52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80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958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539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9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0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49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828-2AE4-C783-54A5-1D00104A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11D4E-19C5-61FE-3F63-1C6C76607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82864-EA72-43F7-BB44-52D09CED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FF769-2869-C84F-DF5E-114FCA8D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CD0D-89B1-E9B1-8DF6-AEBA9596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69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86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58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56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46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A3C2-D12D-4215-8097-1DC134F6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94B12-236F-4FE3-B140-0179ED557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EE79B-D0C5-424F-BD17-D23D9660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Elliptical ESS module tests - C.Maiano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B2D81-FC19-4E98-A7B0-673DE113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6105-6492-49B3-BBBE-F3AE98A94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0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19776-B8A6-EF30-99F2-49119FA8D018}"/>
              </a:ext>
            </a:extLst>
          </p:cNvPr>
          <p:cNvGrpSpPr/>
          <p:nvPr userDrawn="1"/>
        </p:nvGrpSpPr>
        <p:grpSpPr>
          <a:xfrm>
            <a:off x="9055684" y="3928301"/>
            <a:ext cx="3130417" cy="2608406"/>
            <a:chOff x="8712555" y="4235206"/>
            <a:chExt cx="3427737" cy="2608406"/>
          </a:xfrm>
          <a:gradFill>
            <a:gsLst>
              <a:gs pos="0">
                <a:schemeClr val="accent1">
                  <a:lumMod val="5000"/>
                  <a:lumOff val="95000"/>
                  <a:alpha val="65000"/>
                </a:schemeClr>
              </a:gs>
              <a:gs pos="50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F7C97-ECDB-ABBD-58F6-17BAA41AD1FB}"/>
                </a:ext>
              </a:extLst>
            </p:cNvPr>
            <p:cNvSpPr txBox="1"/>
            <p:nvPr userDrawn="1"/>
          </p:nvSpPr>
          <p:spPr>
            <a:xfrm>
              <a:off x="8712555" y="4235206"/>
              <a:ext cx="3427737" cy="260840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dirty="0">
                <a:latin typeface="Helvetica"/>
                <a:cs typeface="Helvetica"/>
              </a:endParaRPr>
            </a:p>
            <a:p>
              <a:pPr marL="0" marR="0" indent="0" algn="l" defTabSz="4572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dirty="0">
                  <a:latin typeface="Helvetica"/>
                  <a:cs typeface="Helvetica"/>
                </a:rPr>
                <a:t>PIP-II is a partnership of: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Poland-WUST, </a:t>
              </a:r>
              <a:r>
                <a:rPr lang="en-US" sz="1700" kern="1200" baseline="0" dirty="0">
                  <a:solidFill>
                    <a:schemeClr val="bg2">
                      <a:lumMod val="50000"/>
                    </a:schemeClr>
                  </a:solidFill>
                  <a:latin typeface="Helvetica"/>
                  <a:ea typeface="Geneva" charset="0"/>
                  <a:cs typeface="Helvetica"/>
                </a:rPr>
                <a:t>WUT, TUL </a:t>
              </a: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 </a:t>
              </a:r>
              <a:endParaRPr lang="en-US" sz="1700" kern="1200" baseline="0" dirty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063EF4-A296-7193-C54C-1F049489D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740793" y="625902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DBD2B32A-BADA-F2A8-91AB-E230ADC4D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38174" y="596526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CCEB84D-0F41-8A8B-99E8-620928BA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40793" y="537774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4F01744-EA3D-A8DF-D684-30A7FF26D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35555" y="567150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0170DE6-93AA-4607-A34B-7E1A0241C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738174" y="6552785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21" name="Picture 20" descr="A red white and blue flag&#10;&#10;Description automatically generated with medium confidence">
              <a:extLst>
                <a:ext uri="{FF2B5EF4-FFF2-40B4-BE49-F238E27FC236}">
                  <a16:creationId xmlns:a16="http://schemas.microsoft.com/office/drawing/2014/main" id="{CA5910CD-1F1A-1389-998B-0119F9A01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740793" y="5083984"/>
              <a:ext cx="274320" cy="274320"/>
            </a:xfrm>
            <a:prstGeom prst="rect">
              <a:avLst/>
            </a:prstGeom>
            <a:grpFill/>
          </p:spPr>
        </p:pic>
      </p:grp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2192001" cy="888052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03" y="4101537"/>
            <a:ext cx="8446260" cy="935035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80735"/>
            <a:ext cx="12014381" cy="310883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149244" cy="888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833B1-F697-F9AD-CD36-297B86C13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31" t="1757" r="377" b="1757"/>
          <a:stretch/>
        </p:blipFill>
        <p:spPr>
          <a:xfrm>
            <a:off x="-3" y="888051"/>
            <a:ext cx="12192003" cy="3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97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803190"/>
            <a:ext cx="11563351" cy="5227726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4301AFB-5756-F961-96A5-889B6D90A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517E35-1ADA-D25D-21CA-DA7DDDC7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6588950"/>
            <a:ext cx="1908884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65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797012"/>
            <a:ext cx="5587995" cy="5233904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6C54F-CD6E-29A8-B455-656D32A14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0" y="797012"/>
            <a:ext cx="5587995" cy="5233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683667" indent="-306910">
              <a:defRPr sz="2133">
                <a:solidFill>
                  <a:srgbClr val="000000"/>
                </a:solidFill>
              </a:defRPr>
            </a:lvl2pPr>
            <a:lvl3pPr marL="1071007" indent="-306910">
              <a:defRPr sz="2000">
                <a:solidFill>
                  <a:srgbClr val="000000"/>
                </a:solidFill>
              </a:defRPr>
            </a:lvl3pPr>
            <a:lvl4pPr marL="1447764" indent="-304792">
              <a:defRPr sz="1867">
                <a:solidFill>
                  <a:srgbClr val="00000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000000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2820C53-06E6-2D19-1A9D-3DDFCF16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F6B8F7-8CB3-0BED-95E0-9F44182D0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8A2C-CBFA-DB9E-FF4A-0A0966B76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81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E71C3-E739-92F7-A535-AD1A53A38069}"/>
              </a:ext>
            </a:extLst>
          </p:cNvPr>
          <p:cNvSpPr/>
          <p:nvPr userDrawn="1"/>
        </p:nvSpPr>
        <p:spPr>
          <a:xfrm>
            <a:off x="1762760" y="2552121"/>
            <a:ext cx="8666480" cy="1178560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853803"/>
            <a:ext cx="11582400" cy="5751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C1D391-418C-B1D4-9AA2-EF529353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442D7-25A5-A336-6757-72F5CB195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F71CF-14CE-3446-F0F8-CB924CDFC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7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E6CD-DD1C-34C2-92F7-254C8A13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06EBD-559C-F9D7-A361-18693813E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85D96-765E-0664-DA06-1D6CBBA4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2EC9D-B67C-5AA6-5451-D405FCF4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A50FC-6A45-02EF-E471-BFA904DB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06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55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6458-D224-7898-7A77-C03E5CFC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75E05-2449-08EE-7595-8D7175EBB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BCA6-34A4-0B10-021F-BAEA04BE8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2CB8C-2275-2091-342F-84A451D5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D731B-AF8B-562D-8D56-743116FA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2759C-9E7D-B49F-93BB-AB288DE1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A27A6-196F-BF1D-9246-C9F3E3DD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CDA-1E15-E3B0-284D-C9A463A2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656B6-9B6E-8D03-766C-C3ACBEB22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515AF-5B0A-8D53-53AA-922695B11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0E480-278B-2448-AD39-DCAC4CEB4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8B02B-78F4-981F-71C3-D556579C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E6119-DE60-57F6-1577-4C6D50E0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716B0-BAAA-C84D-D5B5-B02D641B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1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3068-42CF-1D80-45E4-9A7CE074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00E9D-87DF-DA6D-68A3-7EBFC289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F2D2C-FFCC-3EF0-86DE-38154586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EDA60-647E-93F2-C605-3B44C5CE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8C675-BCD9-4004-70D1-E2ADDC22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4E580-BC4F-3F83-85C1-59B1E93A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55F7A-2CBC-1B66-4A52-C5758D83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8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8233-06D4-ED6A-C0FC-5378E553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1F852-2FDA-E16B-A0D2-1D3F8C5AB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71680-B670-5A71-3B51-4B7DE5A68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0437C-7F53-923F-B844-7AF952D8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96855-0581-06D6-8056-63A59827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67C83-19F9-7AE1-4BAE-33938AA9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9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4BAB-6E77-E00A-0084-D09D69A2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7947C-A82F-85EA-B596-2AD3CA778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EE096-DDB6-A97D-4860-BEEA8DE44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5756-73E9-CE25-9E74-E96350A0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20910-D7C5-05A5-2A71-911E5B36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868C9-AC94-8945-876A-CC875602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8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5424E-CAB3-5E6F-C38B-44393818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B116A-E202-5030-633B-461B89B2A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4FC22-AE70-6818-EE4E-DED47882F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A2DA0-0115-4AF4-83ED-409C5E5D42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3FEB9-6D09-9AD4-B01F-B99DBC4BB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5C985-6E57-DFC4-1FDD-EC84F33E4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699DC-B618-42CD-AC84-31999DF3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3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2023-12-06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Elliptical ESS module tests - C.Maiano -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636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0" y="6530123"/>
            <a:ext cx="10942320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346930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14776" y="6595128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5066" y="659914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2" descr="TTC2023 Meeting, Fermilab">
            <a:extLst>
              <a:ext uri="{FF2B5EF4-FFF2-40B4-BE49-F238E27FC236}">
                <a16:creationId xmlns:a16="http://schemas.microsoft.com/office/drawing/2014/main" id="{1AA566B4-88D2-B018-4822-EC723A577E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2271" r="32302" b="15517"/>
          <a:stretch/>
        </p:blipFill>
        <p:spPr bwMode="auto">
          <a:xfrm>
            <a:off x="10729116" y="37373"/>
            <a:ext cx="1256051" cy="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5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48EC-434B-CD38-8F1B-FBDD3B9E17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WG4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917A9-DAA2-5CBE-6198-7FD1CD5A80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Design, Experience, and Operation with High Beta/Beta=1 Cryomodules and Sub-components</a:t>
            </a:r>
          </a:p>
          <a:p>
            <a:endParaRPr lang="en-US" dirty="0"/>
          </a:p>
          <a:p>
            <a:r>
              <a:rPr lang="en-US" dirty="0"/>
              <a:t>Conveners: Dan Gonnella (SLAC), Han Li (IASF), Serena Barbanotti (DESY)</a:t>
            </a:r>
          </a:p>
        </p:txBody>
      </p:sp>
    </p:spTree>
    <p:extLst>
      <p:ext uri="{BB962C8B-B14F-4D97-AF65-F5344CB8AC3E}">
        <p14:creationId xmlns:p14="http://schemas.microsoft.com/office/powerpoint/2010/main" val="318753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DA00-1B01-9EF9-7471-A7B361BA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9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en-US" dirty="0"/>
              <a:t>Hot Topic Discussion on CM Heat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F62B-DBBD-0254-7486-4D2DB1722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487" y="935717"/>
            <a:ext cx="6529313" cy="57204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Presentations from 11 individuals on methods and results for measuring heat loads in cryomodules</a:t>
            </a:r>
          </a:p>
          <a:p>
            <a:r>
              <a:rPr lang="en-US" dirty="0"/>
              <a:t>Mix of CMs in operating machines and on test stands</a:t>
            </a:r>
          </a:p>
          <a:p>
            <a:r>
              <a:rPr lang="en-US" dirty="0"/>
              <a:t>Overall methods are similar, 3 main methods:</a:t>
            </a:r>
          </a:p>
          <a:p>
            <a:pPr lvl="1"/>
            <a:r>
              <a:rPr lang="en-US" dirty="0"/>
              <a:t>Liquid level drop</a:t>
            </a:r>
          </a:p>
          <a:p>
            <a:pPr lvl="1"/>
            <a:r>
              <a:rPr lang="en-US" dirty="0"/>
              <a:t>Mass flow</a:t>
            </a:r>
          </a:p>
          <a:p>
            <a:pPr lvl="1"/>
            <a:r>
              <a:rPr lang="en-US" dirty="0" err="1"/>
              <a:t>dP</a:t>
            </a:r>
            <a:r>
              <a:rPr lang="en-US" dirty="0"/>
              <a:t>/dt</a:t>
            </a:r>
          </a:p>
          <a:p>
            <a:r>
              <a:rPr lang="en-US" dirty="0"/>
              <a:t>Discussion following the presentations:</a:t>
            </a:r>
          </a:p>
          <a:p>
            <a:pPr lvl="1"/>
            <a:r>
              <a:rPr lang="en-US" dirty="0"/>
              <a:t>Static heat loads are challenging to measure, inconsistent results</a:t>
            </a:r>
          </a:p>
          <a:p>
            <a:pPr lvl="1"/>
            <a:r>
              <a:rPr lang="en-US" dirty="0"/>
              <a:t>In many cases, static loads are higher than design</a:t>
            </a:r>
          </a:p>
          <a:p>
            <a:pPr lvl="2"/>
            <a:r>
              <a:rPr lang="en-US" dirty="0"/>
              <a:t>LCLS-II in particular shows significantly higher static heat loads in some sections due to insulating vacuum leak</a:t>
            </a:r>
          </a:p>
          <a:p>
            <a:pPr lvl="1"/>
            <a:r>
              <a:rPr lang="en-US" dirty="0"/>
              <a:t>Calculated and measured errors across various institutions are consistent - ~15-20%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4C8D6-B164-6288-6948-44CEDA1E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43" y="941139"/>
            <a:ext cx="3242924" cy="55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0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7047DCC0-B70F-4DDE-9CBA-158451934C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2623" y="764374"/>
          <a:ext cx="10558995" cy="5957536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1134476109"/>
                    </a:ext>
                  </a:extLst>
                </a:gridCol>
                <a:gridCol w="1778766">
                  <a:extLst>
                    <a:ext uri="{9D8B030D-6E8A-4147-A177-3AD203B41FA5}">
                      <a16:colId xmlns:a16="http://schemas.microsoft.com/office/drawing/2014/main" val="3320086956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1600852800"/>
                    </a:ext>
                  </a:extLst>
                </a:gridCol>
                <a:gridCol w="1484686">
                  <a:extLst>
                    <a:ext uri="{9D8B030D-6E8A-4147-A177-3AD203B41FA5}">
                      <a16:colId xmlns:a16="http://schemas.microsoft.com/office/drawing/2014/main" val="3163652350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233957417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644742494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1238705542"/>
                    </a:ext>
                  </a:extLst>
                </a:gridCol>
              </a:tblGrid>
              <a:tr h="61227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b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</a:b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Serial #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CM type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Static heat load@ 2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Project/ Lab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9341"/>
                  </a:ext>
                </a:extLst>
              </a:tr>
              <a:tr h="635852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baseline="-25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Pstat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[W]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a-D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Uncertainty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da-D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[W]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a-D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Method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Measurement range</a:t>
                      </a:r>
                      <a:endParaRPr lang="da-DK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023718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 18 W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 W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 Pressure rising(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P/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t)</a:t>
                      </a: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*Not a viable measurement for connected LCLS-II CMs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LH pressure</a:t>
                      </a:r>
                    </a:p>
                    <a:p>
                      <a:pPr algn="ctr" fontAlgn="ctr"/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18 - 33 torr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LCLS II/</a:t>
                      </a:r>
                      <a:r>
                        <a:rPr lang="en-US" altLang="zh-C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JLab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 Calculate from typical measurement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705521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Liquid level method (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LL/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LH level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95%-90%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LCLS II/</a:t>
                      </a:r>
                      <a:r>
                        <a:rPr kumimoji="0" lang="en-US" altLang="zh-CN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JLab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530653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kern="1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Helvetica Neue" panose="02000503000000020004" pitchFamily="2" charset="0"/>
                          <a:cs typeface="Times New Roman" panose="02020603050405020304" pitchFamily="18" charset="0"/>
                        </a:rPr>
                        <a:t>Good correlation shown with 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P/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method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flow rate reading  @</a:t>
                      </a:r>
                      <a:r>
                        <a:rPr lang="zh-CN" altLang="en-US" sz="11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cold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LCLS II/</a:t>
                      </a:r>
                      <a:r>
                        <a:rPr kumimoji="0" lang="en-US" altLang="zh-CN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JLab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615934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 (LO-L2 )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Liquid level method (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LL/</a:t>
                      </a:r>
                      <a:r>
                        <a:rPr lang="el-GR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LCLS II/ SLAC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732474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(L3-UPSTREAM 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LCLS II/ SLAC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 with Additional Pump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69861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(L3-DOWNSTREAM 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LCLS II/ SLAC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568769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flow rate reading  @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FLASH and XFEL / 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29266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 (BCP)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~1W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Liquid level method 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SHINE/SARI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066856"/>
                  </a:ext>
                </a:extLst>
              </a:tr>
              <a:tr h="29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 (High-Q)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</a:t>
                      </a:r>
                      <a:endParaRPr lang="zh-CN" alt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~1W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LH level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90%-85%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348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1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production 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zh-CN" alt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~1W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85%-75%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2339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1.3GHz 9-cell CM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(mid-T)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±0.4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flow rate reading  @</a:t>
                      </a:r>
                      <a:r>
                        <a:rPr lang="zh-CN" altLang="en-US" sz="11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RT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80%-75%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DALS /IHEP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59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±0.8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10624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±1.3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927962"/>
                  </a:ext>
                </a:extLst>
              </a:tr>
            </a:tbl>
          </a:graphicData>
        </a:graphic>
      </p:graphicFrame>
      <p:sp>
        <p:nvSpPr>
          <p:cNvPr id="5" name="标题 1">
            <a:extLst>
              <a:ext uri="{FF2B5EF4-FFF2-40B4-BE49-F238E27FC236}">
                <a16:creationId xmlns:a16="http://schemas.microsoft.com/office/drawing/2014/main" id="{6CB0F770-091E-4866-A375-84154A7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1640616" cy="91899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CM static heat load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41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971A3-8718-48F7-8B01-173BE75E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1640616" cy="91899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CM static heat load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97F9E23-C65C-4CED-B550-2A64DC694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4484" y="866428"/>
          <a:ext cx="10558995" cy="4652185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1134476109"/>
                    </a:ext>
                  </a:extLst>
                </a:gridCol>
                <a:gridCol w="1778766">
                  <a:extLst>
                    <a:ext uri="{9D8B030D-6E8A-4147-A177-3AD203B41FA5}">
                      <a16:colId xmlns:a16="http://schemas.microsoft.com/office/drawing/2014/main" val="3320086956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1600852800"/>
                    </a:ext>
                  </a:extLst>
                </a:gridCol>
                <a:gridCol w="1484686">
                  <a:extLst>
                    <a:ext uri="{9D8B030D-6E8A-4147-A177-3AD203B41FA5}">
                      <a16:colId xmlns:a16="http://schemas.microsoft.com/office/drawing/2014/main" val="3163652350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233957417"/>
                    </a:ext>
                  </a:extLst>
                </a:gridCol>
                <a:gridCol w="2212521">
                  <a:extLst>
                    <a:ext uri="{9D8B030D-6E8A-4147-A177-3AD203B41FA5}">
                      <a16:colId xmlns:a16="http://schemas.microsoft.com/office/drawing/2014/main" val="2644742494"/>
                    </a:ext>
                  </a:extLst>
                </a:gridCol>
                <a:gridCol w="1383847">
                  <a:extLst>
                    <a:ext uri="{9D8B030D-6E8A-4147-A177-3AD203B41FA5}">
                      <a16:colId xmlns:a16="http://schemas.microsoft.com/office/drawing/2014/main" val="1238705542"/>
                    </a:ext>
                  </a:extLst>
                </a:gridCol>
              </a:tblGrid>
              <a:tr h="61227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b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</a:b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Serial #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CM type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Static heat load@ 2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Project/ Lab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9341"/>
                  </a:ext>
                </a:extLst>
              </a:tr>
              <a:tr h="612270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baseline="-25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Pstat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[W]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a-D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Uncertainty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da-D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[W]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a-D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Method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Measurement range</a:t>
                      </a:r>
                      <a:endParaRPr lang="da-DK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0237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MBL CM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(include 6-cell *4 cavities)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~30%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flow rate reading  @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93.2%-84.1%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ESS/ESS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422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16.84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~ 1W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Helium Pressure rising(</a:t>
                      </a:r>
                      <a:r>
                        <a:rPr lang="el-GR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P/</a:t>
                      </a:r>
                      <a:r>
                        <a:rPr lang="el-GR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85.4%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947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17.36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 1W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Liquid level method 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93.2%-84.1%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4190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HB650 Prototype CM 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38.2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flow rate reading 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@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PIP 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II /FNAL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9724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2-cell injector CM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(include 3 cavities)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flow rate reading 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@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77%-67%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ja-JP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cERL</a:t>
                      </a:r>
                      <a:r>
                        <a:rPr lang="en-US" altLang="ja-JP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/ KEK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3293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9-cell main </a:t>
                      </a:r>
                      <a:r>
                        <a:rPr lang="en-US" altLang="zh-CN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Linac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CM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(include 2 cavities)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</a:t>
                      </a:r>
                    </a:p>
                    <a:p>
                      <a:pPr marL="0" algn="ctr" defTabSz="914400" rtl="0" eaLnBrk="1" fontAlgn="ctr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28%-18%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cERL</a:t>
                      </a:r>
                      <a:r>
                        <a:rPr lang="en-US" altLang="ja-JP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/ KEK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512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1.3 GHz 9-cell CM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(4+8 cavities)(1.5 module)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32.6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HL level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55%-51%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ja-JP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STF / KEK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7604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704MHz CM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 18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flow rate reading  @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ESS /CEA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30868"/>
                  </a:ext>
                </a:extLst>
              </a:tr>
              <a:tr h="2535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Medium Beta CM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 25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Heat vs %JT opening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SNS/ ORNL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48416"/>
                  </a:ext>
                </a:extLst>
              </a:tr>
              <a:tr h="2385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High Beta CM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 28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3209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PPU CM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~ 25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Heat vs %JT opening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for further study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63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55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2A71-8C62-4295-9A9B-62F6CCF8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WG4, session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D3BD6-260F-45C3-B864-515AC8FD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topics:</a:t>
            </a:r>
          </a:p>
          <a:p>
            <a:pPr lvl="1"/>
            <a:r>
              <a:rPr lang="en-US" dirty="0"/>
              <a:t>(fast) cool down</a:t>
            </a:r>
          </a:p>
          <a:p>
            <a:pPr lvl="1"/>
            <a:r>
              <a:rPr lang="en-US" dirty="0"/>
              <a:t>Couplers</a:t>
            </a:r>
          </a:p>
          <a:p>
            <a:pPr lvl="1"/>
            <a:endParaRPr lang="en-US" dirty="0"/>
          </a:p>
          <a:p>
            <a:r>
              <a:rPr lang="en-US" dirty="0"/>
              <a:t>30 min discussion</a:t>
            </a:r>
            <a:br>
              <a:rPr lang="en-US" dirty="0"/>
            </a:br>
            <a:r>
              <a:rPr lang="en-US" dirty="0"/>
              <a:t>time after cool down </a:t>
            </a:r>
            <a:br>
              <a:rPr lang="en-US" dirty="0"/>
            </a:br>
            <a:r>
              <a:rPr lang="en-US" dirty="0"/>
              <a:t>talks fully used!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97E0C-4717-4F7A-8581-AFB49A39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97" y="1690688"/>
            <a:ext cx="7487506" cy="36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1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2E50-19B1-4225-A467-0BF2E7BC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(fast) cool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AEC5-1073-4EF0-8910-A37F6A0C9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7" y="1819539"/>
            <a:ext cx="10515600" cy="4351338"/>
          </a:xfrm>
        </p:spPr>
        <p:txBody>
          <a:bodyPr/>
          <a:lstStyle/>
          <a:p>
            <a:r>
              <a:rPr lang="en-US" dirty="0"/>
              <a:t>PIP-II HB650 module</a:t>
            </a:r>
          </a:p>
          <a:p>
            <a:pPr lvl="1"/>
            <a:r>
              <a:rPr lang="en-US" dirty="0"/>
              <a:t>Successful fast cooldown of new cryomodule</a:t>
            </a:r>
            <a:br>
              <a:rPr lang="en-US" dirty="0"/>
            </a:br>
            <a:r>
              <a:rPr lang="en-US" dirty="0"/>
              <a:t>type: prototype HB650 module</a:t>
            </a:r>
          </a:p>
          <a:p>
            <a:pPr lvl="1"/>
            <a:r>
              <a:rPr lang="en-US" dirty="0"/>
              <a:t>Required 80 g/s</a:t>
            </a:r>
            <a:br>
              <a:rPr lang="en-US" dirty="0"/>
            </a:br>
            <a:r>
              <a:rPr lang="en-US" dirty="0"/>
              <a:t>achieved (calculated) ~150 g/s</a:t>
            </a:r>
          </a:p>
          <a:p>
            <a:pPr lvl="1"/>
            <a:r>
              <a:rPr lang="en-US" dirty="0"/>
              <a:t>Use of dewar to increase cryoplant </a:t>
            </a:r>
            <a:br>
              <a:rPr lang="en-US" dirty="0"/>
            </a:br>
            <a:r>
              <a:rPr lang="en-US" dirty="0"/>
              <a:t>cooldown speed</a:t>
            </a:r>
          </a:p>
          <a:p>
            <a:pPr lvl="1"/>
            <a:r>
              <a:rPr lang="en-US" dirty="0"/>
              <a:t>Thermal sensors installed on the tank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7ABE5-94F2-4045-9DF1-59C9A40E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019" y="3414035"/>
            <a:ext cx="5374743" cy="30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A814C-33B8-4582-B330-9402745A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020" y="208722"/>
            <a:ext cx="5374743" cy="30299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455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2E50-19B1-4225-A467-0BF2E7BC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(fast) cool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AEC5-1073-4EF0-8910-A37F6A0C9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7" y="1819539"/>
            <a:ext cx="10515600" cy="4351338"/>
          </a:xfrm>
        </p:spPr>
        <p:txBody>
          <a:bodyPr/>
          <a:lstStyle/>
          <a:p>
            <a:r>
              <a:rPr lang="en-US" dirty="0"/>
              <a:t>Single cavity CM for DASL</a:t>
            </a:r>
          </a:p>
          <a:p>
            <a:pPr lvl="1"/>
            <a:r>
              <a:rPr lang="en-US" dirty="0"/>
              <a:t>Fist cooldown test on N-Doped Tesla type </a:t>
            </a:r>
            <a:br>
              <a:rPr lang="en-US" dirty="0"/>
            </a:br>
            <a:r>
              <a:rPr lang="en-US" dirty="0"/>
              <a:t>cavity</a:t>
            </a:r>
          </a:p>
          <a:p>
            <a:pPr lvl="1"/>
            <a:r>
              <a:rPr lang="en-US" dirty="0"/>
              <a:t>Flows above 10 g/s (limit of flowmeters)</a:t>
            </a:r>
          </a:p>
          <a:p>
            <a:pPr lvl="1"/>
            <a:r>
              <a:rPr lang="en-US" dirty="0"/>
              <a:t>Heating of tuner observed, thermal braid</a:t>
            </a:r>
            <a:br>
              <a:rPr lang="en-US" dirty="0"/>
            </a:br>
            <a:r>
              <a:rPr lang="en-US" dirty="0"/>
              <a:t>design needs optimization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3C40-A5C9-4723-9635-1A6FF3D8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974" y="3692208"/>
            <a:ext cx="5387372" cy="3025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0B536-ADA8-465E-AC27-631C85C6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26" y="477078"/>
            <a:ext cx="5383720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2E50-19B1-4225-A467-0BF2E7BC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(fast) cool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AEC5-1073-4EF0-8910-A37F6A0C9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50B646-4AE6-4D70-BE8D-686B2A87AE71}"/>
              </a:ext>
            </a:extLst>
          </p:cNvPr>
          <p:cNvSpPr txBox="1">
            <a:spLocks/>
          </p:cNvSpPr>
          <p:nvPr/>
        </p:nvSpPr>
        <p:spPr>
          <a:xfrm>
            <a:off x="301487" y="1819539"/>
            <a:ext cx="10515600" cy="4673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LCLS-II</a:t>
            </a:r>
          </a:p>
          <a:p>
            <a:pPr lvl="1"/>
            <a:r>
              <a:rPr lang="en-US" dirty="0"/>
              <a:t>Fist cool down to 2K very successful</a:t>
            </a:r>
          </a:p>
          <a:p>
            <a:pPr lvl="1"/>
            <a:r>
              <a:rPr lang="en-US" dirty="0"/>
              <a:t>Fast cooldown:</a:t>
            </a:r>
          </a:p>
          <a:p>
            <a:pPr lvl="2"/>
            <a:r>
              <a:rPr lang="en-US" dirty="0"/>
              <a:t>Well established procedure repeated a few times	</a:t>
            </a:r>
          </a:p>
          <a:p>
            <a:pPr lvl="2"/>
            <a:r>
              <a:rPr lang="en-US" dirty="0"/>
              <a:t>Warm up to 40K and cool down again 2 modules </a:t>
            </a:r>
            <a:br>
              <a:rPr lang="en-US" dirty="0"/>
            </a:br>
            <a:r>
              <a:rPr lang="en-US" dirty="0"/>
              <a:t>at a time</a:t>
            </a:r>
          </a:p>
          <a:p>
            <a:pPr lvl="2"/>
            <a:r>
              <a:rPr lang="en-US" dirty="0"/>
              <a:t>Automated procedure, total duration ~2 days for</a:t>
            </a:r>
            <a:br>
              <a:rPr lang="en-US" dirty="0"/>
            </a:br>
            <a:r>
              <a:rPr lang="en-US" dirty="0"/>
              <a:t>the full linac</a:t>
            </a:r>
          </a:p>
          <a:p>
            <a:pPr lvl="2"/>
            <a:r>
              <a:rPr lang="en-US" dirty="0"/>
              <a:t>From comparison with module tests Q0 results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cooling speed ~80 g/s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BDFC5-3EF9-4B23-95A8-D4989D03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37" y="332037"/>
            <a:ext cx="5073087" cy="275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404C5-B8B8-4E5F-87DB-274AF729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037" y="3237329"/>
            <a:ext cx="5071120" cy="27908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8222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2E50-19B1-4225-A467-0BF2E7BC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AEC5-1073-4EF0-8910-A37F6A0C9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50B646-4AE6-4D70-BE8D-686B2A87AE71}"/>
              </a:ext>
            </a:extLst>
          </p:cNvPr>
          <p:cNvSpPr txBox="1">
            <a:spLocks/>
          </p:cNvSpPr>
          <p:nvPr/>
        </p:nvSpPr>
        <p:spPr>
          <a:xfrm>
            <a:off x="301487" y="1819539"/>
            <a:ext cx="10515600" cy="4673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PIP-II</a:t>
            </a:r>
          </a:p>
          <a:p>
            <a:pPr lvl="1"/>
            <a:r>
              <a:rPr lang="en-US" dirty="0"/>
              <a:t>Developed for 325 and 650 MHz cavities</a:t>
            </a:r>
          </a:p>
          <a:p>
            <a:pPr lvl="1"/>
            <a:r>
              <a:rPr lang="en-US" dirty="0"/>
              <a:t>High Voltage Bias always used</a:t>
            </a:r>
          </a:p>
          <a:p>
            <a:pPr lvl="1"/>
            <a:r>
              <a:rPr lang="en-US" dirty="0" err="1"/>
              <a:t>Ti</a:t>
            </a:r>
            <a:r>
              <a:rPr lang="en-US" dirty="0"/>
              <a:t>-N coating:</a:t>
            </a:r>
          </a:p>
          <a:p>
            <a:pPr lvl="2"/>
            <a:r>
              <a:rPr lang="en-US" dirty="0"/>
              <a:t>No improvements for 325 MHz</a:t>
            </a:r>
          </a:p>
          <a:p>
            <a:pPr lvl="2"/>
            <a:r>
              <a:rPr lang="en-US" dirty="0"/>
              <a:t>To be tested for 650 MHz</a:t>
            </a:r>
          </a:p>
          <a:p>
            <a:pPr lvl="1"/>
            <a:r>
              <a:rPr lang="en-US" dirty="0"/>
              <a:t>CT scanning implemented for brazed ceramic</a:t>
            </a:r>
          </a:p>
          <a:p>
            <a:pPr lvl="1"/>
            <a:r>
              <a:rPr lang="en-US" dirty="0"/>
              <a:t>Issues observed with cold cathode gauges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04F54-0107-4FEC-806D-FF5831F2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72" y="530658"/>
            <a:ext cx="5168341" cy="28983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545B5-0C7D-47BD-AA61-C1754E321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72" y="3597579"/>
            <a:ext cx="5191873" cy="28952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1956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2E50-19B1-4225-A467-0BF2E7BC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AEC5-1073-4EF0-8910-A37F6A0C9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50B646-4AE6-4D70-BE8D-686B2A87AE71}"/>
              </a:ext>
            </a:extLst>
          </p:cNvPr>
          <p:cNvSpPr txBox="1">
            <a:spLocks/>
          </p:cNvSpPr>
          <p:nvPr/>
        </p:nvSpPr>
        <p:spPr>
          <a:xfrm>
            <a:off x="301487" y="1819539"/>
            <a:ext cx="10515600" cy="4673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SHINE</a:t>
            </a:r>
          </a:p>
          <a:p>
            <a:pPr lvl="1"/>
            <a:r>
              <a:rPr lang="en-US" dirty="0"/>
              <a:t>Technology developed for 3.9 GHz and </a:t>
            </a:r>
            <a:br>
              <a:rPr lang="en-US" dirty="0"/>
            </a:br>
            <a:r>
              <a:rPr lang="en-US" dirty="0"/>
              <a:t>1.3 GHz couplers</a:t>
            </a:r>
          </a:p>
          <a:p>
            <a:pPr lvl="1"/>
            <a:r>
              <a:rPr lang="en-US" dirty="0"/>
              <a:t>Couplers manufactured at 4 different vendors</a:t>
            </a:r>
          </a:p>
          <a:p>
            <a:pPr lvl="1"/>
            <a:r>
              <a:rPr lang="en-US" dirty="0"/>
              <a:t>Couplers conditioned, tested and qualified</a:t>
            </a:r>
          </a:p>
          <a:p>
            <a:pPr lvl="1"/>
            <a:r>
              <a:rPr lang="en-US" dirty="0"/>
              <a:t>Both coupler designs successfully tested </a:t>
            </a:r>
            <a:br>
              <a:rPr lang="en-US" dirty="0"/>
            </a:br>
            <a:r>
              <a:rPr lang="en-US" dirty="0"/>
              <a:t>on a cryomodule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5A017-7883-41F1-87F5-8B614A3A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89" y="178905"/>
            <a:ext cx="5218512" cy="2852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D984B-F7E9-41D7-9B74-AF35C741D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88" y="3324176"/>
            <a:ext cx="5218511" cy="29212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645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2A71-8C62-4295-9A9B-62F6CCF8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WG4, session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D3BD6-260F-45C3-B864-515AC8FD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topics:</a:t>
            </a:r>
          </a:p>
          <a:p>
            <a:pPr lvl="1"/>
            <a:r>
              <a:rPr lang="en-US" dirty="0"/>
              <a:t>Tuners</a:t>
            </a:r>
          </a:p>
          <a:p>
            <a:pPr lvl="1"/>
            <a:r>
              <a:rPr lang="en-US" dirty="0"/>
              <a:t>Couplers</a:t>
            </a:r>
          </a:p>
          <a:p>
            <a:pPr lvl="1"/>
            <a:r>
              <a:rPr lang="en-US" dirty="0"/>
              <a:t>Pressure code compliance and strategy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55C38-7836-81E9-092F-00FD2B8C6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837" y="1315548"/>
            <a:ext cx="4411026" cy="42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3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D490-A965-9436-06AB-E53163E5D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F724-DFFD-2A7B-1793-64B24D8A5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Divided into 4 sections: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Operational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Hot Topic on heat load measurements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Cool down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Non-cavity components and special topics: alignment, pressure regulations, couplers, etc.</a:t>
            </a:r>
          </a:p>
        </p:txBody>
      </p:sp>
    </p:spTree>
    <p:extLst>
      <p:ext uri="{BB962C8B-B14F-4D97-AF65-F5344CB8AC3E}">
        <p14:creationId xmlns:p14="http://schemas.microsoft.com/office/powerpoint/2010/main" val="150300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DDFD6-B56A-4C0F-9308-C022702B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7" y="-298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sz="3100" b="1" i="0" dirty="0">
                <a:effectLst/>
                <a:latin typeface="Roboto Light" panose="020B0604020202020204" pitchFamily="2" charset="0"/>
              </a:rPr>
              <a:t>sub-components  development high-beta/beta=1 cryomodules </a:t>
            </a:r>
            <a:br>
              <a:rPr lang="en-US" altLang="zh-CN" b="1" i="0" dirty="0">
                <a:solidFill>
                  <a:srgbClr val="777777"/>
                </a:solidFill>
                <a:effectLst/>
                <a:latin typeface="Roboto Light" panose="020B0604020202020204" pitchFamily="2" charset="0"/>
              </a:rPr>
            </a:b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12F6620-C323-4EA6-B5F2-8569A2784326}"/>
              </a:ext>
            </a:extLst>
          </p:cNvPr>
          <p:cNvSpPr txBox="1"/>
          <p:nvPr/>
        </p:nvSpPr>
        <p:spPr>
          <a:xfrm>
            <a:off x="206061" y="690717"/>
            <a:ext cx="4683618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1400" b="1" spc="100" dirty="0">
                <a:solidFill>
                  <a:srgbClr val="0C3388"/>
                </a:solidFill>
                <a:ea typeface="微软雅黑" panose="020B0503020204020204" pitchFamily="34" charset="-122"/>
              </a:rPr>
              <a:t>3</a:t>
            </a:r>
            <a:r>
              <a:rPr lang="en-US" altLang="zh-CN" sz="1400" b="1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.9 GHz tuner for S</a:t>
            </a:r>
            <a:r>
              <a:rPr lang="en-US" altLang="zh-CN" sz="1400" b="1" spc="100" baseline="300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3</a:t>
            </a:r>
            <a:r>
              <a:rPr lang="en-US" altLang="zh-CN" sz="1400" b="1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FEL project </a:t>
            </a:r>
            <a:r>
              <a:rPr lang="zh-CN" altLang="en-US" sz="1400" b="1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&amp; </a:t>
            </a:r>
            <a:r>
              <a:rPr lang="en-US" altLang="zh-CN" sz="1400" b="1" spc="100" dirty="0">
                <a:solidFill>
                  <a:srgbClr val="0C3388"/>
                </a:solidFill>
                <a:uFillTx/>
                <a:ea typeface="微软雅黑" panose="020B0503020204020204" pitchFamily="34" charset="-122"/>
              </a:rPr>
              <a:t>DALS project</a:t>
            </a:r>
            <a:endParaRPr lang="zh-CN" altLang="en-US" sz="14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AFAEA1-DDAC-4D9E-B125-C2C2C0AF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70" y="632963"/>
            <a:ext cx="5568899" cy="41472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FB28824-A469-43ED-B715-E3A7668820D3}"/>
              </a:ext>
            </a:extLst>
          </p:cNvPr>
          <p:cNvSpPr txBox="1"/>
          <p:nvPr/>
        </p:nvSpPr>
        <p:spPr>
          <a:xfrm>
            <a:off x="382072" y="1522894"/>
            <a:ext cx="4610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Original based on LCLS II tuner design;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Modification of 3.9 GHz blade tuner has been made in order to reach more </a:t>
            </a:r>
            <a:r>
              <a:rPr lang="en-US" altLang="zh-CN" sz="1600" dirty="0" err="1"/>
              <a:t>uniformful</a:t>
            </a:r>
            <a:r>
              <a:rPr lang="en-US" altLang="zh-CN" sz="1600" dirty="0"/>
              <a:t> stress distribution;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Prototype R&amp;D is on going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691551-9C6B-475E-AA6D-2D482C64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8" y="3754180"/>
            <a:ext cx="5787792" cy="20520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78F6330-9B52-46C1-80AA-8411AFA8D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7" t="65200" r="15273"/>
          <a:stretch/>
        </p:blipFill>
        <p:spPr>
          <a:xfrm>
            <a:off x="6400801" y="4870819"/>
            <a:ext cx="5078568" cy="1843614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B9BBABC-4EF4-4207-970E-A96B16F4B878}"/>
              </a:ext>
            </a:extLst>
          </p:cNvPr>
          <p:cNvCxnSpPr/>
          <p:nvPr/>
        </p:nvCxnSpPr>
        <p:spPr>
          <a:xfrm flipV="1">
            <a:off x="4295" y="592428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560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D018C2-03D0-4009-8DB9-89E029B0A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22"/>
          <a:stretch/>
        </p:blipFill>
        <p:spPr>
          <a:xfrm>
            <a:off x="416418" y="3052723"/>
            <a:ext cx="3352800" cy="35069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49B96-7D40-40CA-A820-BF064999C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4" r="57041" b="29469"/>
          <a:stretch/>
        </p:blipFill>
        <p:spPr>
          <a:xfrm>
            <a:off x="287691" y="1032457"/>
            <a:ext cx="2970663" cy="23310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1C6CEB-5E37-4141-A729-200801B5D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174" y="1325563"/>
            <a:ext cx="8701825" cy="50531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584D463-0A32-4CDA-948F-8F9C26662D6E}"/>
              </a:ext>
            </a:extLst>
          </p:cNvPr>
          <p:cNvSpPr txBox="1"/>
          <p:nvPr/>
        </p:nvSpPr>
        <p:spPr>
          <a:xfrm>
            <a:off x="145962" y="663582"/>
            <a:ext cx="5121497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1400" b="1" spc="100" dirty="0">
                <a:solidFill>
                  <a:srgbClr val="0C3388"/>
                </a:solidFill>
                <a:ea typeface="微软雅黑" panose="020B0503020204020204" pitchFamily="34" charset="-122"/>
              </a:rPr>
              <a:t>a twin-FPCs 1.3GHz 9-cell cavity for SHINE project</a:t>
            </a:r>
            <a:endParaRPr lang="zh-CN" altLang="en-US" sz="1400" b="1" spc="100" dirty="0">
              <a:solidFill>
                <a:srgbClr val="0C3388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A370A3BE-A6F1-4E1B-BC58-0B6A3AF7F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361"/>
            <a:ext cx="10515600" cy="694060"/>
          </a:xfrm>
        </p:spPr>
        <p:txBody>
          <a:bodyPr>
            <a:normAutofit fontScale="90000"/>
          </a:bodyPr>
          <a:lstStyle/>
          <a:p>
            <a:r>
              <a:rPr lang="en-US" altLang="zh-CN" sz="3100" b="1" i="0" dirty="0">
                <a:effectLst/>
                <a:latin typeface="Roboto Light" panose="020B0604020202020204" pitchFamily="2" charset="0"/>
              </a:rPr>
              <a:t>sub-components  development high-beta/beta=1 cryomodules </a:t>
            </a:r>
            <a:br>
              <a:rPr lang="en-US" altLang="zh-CN" b="1" i="0" dirty="0">
                <a:effectLst/>
                <a:latin typeface="Roboto Light" panose="020B0604020202020204" pitchFamily="2" charset="0"/>
              </a:rPr>
            </a:br>
            <a:endParaRPr lang="zh-CN" altLang="en-US" dirty="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93882C8-DD23-4876-B541-18B6CC461862}"/>
              </a:ext>
            </a:extLst>
          </p:cNvPr>
          <p:cNvCxnSpPr/>
          <p:nvPr/>
        </p:nvCxnSpPr>
        <p:spPr>
          <a:xfrm flipV="1">
            <a:off x="4295" y="592428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66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86CED31-01FD-4953-8B46-CF6D53B6B0CF}"/>
              </a:ext>
            </a:extLst>
          </p:cNvPr>
          <p:cNvSpPr txBox="1"/>
          <p:nvPr/>
        </p:nvSpPr>
        <p:spPr>
          <a:xfrm>
            <a:off x="145962" y="662781"/>
            <a:ext cx="6096000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1400" b="1" spc="100" dirty="0">
                <a:solidFill>
                  <a:srgbClr val="0C3388"/>
                </a:solidFill>
                <a:ea typeface="微软雅黑" panose="020B0503020204020204" pitchFamily="34" charset="-122"/>
              </a:rPr>
              <a:t>Third Harmonic SRF Cryomodule for the SSRF Storage Ring</a:t>
            </a:r>
            <a:endParaRPr lang="zh-CN" altLang="en-US" sz="1400" b="1" spc="100" dirty="0">
              <a:solidFill>
                <a:srgbClr val="0C3388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69FD7A1-DDEB-4A3E-878A-186F951B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sz="3100" b="1" i="0" dirty="0">
                <a:effectLst/>
                <a:latin typeface="Roboto Light" panose="020B0604020202020204" pitchFamily="2" charset="0"/>
              </a:rPr>
              <a:t>sub-components  development high-beta/beta=1 cryomodules </a:t>
            </a:r>
            <a:br>
              <a:rPr lang="en-US" altLang="zh-CN" b="1" i="0" dirty="0">
                <a:solidFill>
                  <a:srgbClr val="777777"/>
                </a:solidFill>
                <a:effectLst/>
                <a:latin typeface="Roboto Light" panose="020B0604020202020204" pitchFamily="2" charset="0"/>
              </a:rPr>
            </a:b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E612ED-9ECF-4293-B2DD-817F0D5C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4"/>
          <a:stretch/>
        </p:blipFill>
        <p:spPr>
          <a:xfrm>
            <a:off x="4443211" y="1364200"/>
            <a:ext cx="7748789" cy="50680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01267B-BA4E-4CCF-AA14-739C6E18B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" y="2651278"/>
            <a:ext cx="4519297" cy="229397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1BCFC5D-3627-42FC-9911-74F68AB02BB1}"/>
              </a:ext>
            </a:extLst>
          </p:cNvPr>
          <p:cNvSpPr txBox="1"/>
          <p:nvPr/>
        </p:nvSpPr>
        <p:spPr>
          <a:xfrm>
            <a:off x="77273" y="1256731"/>
            <a:ext cx="4610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Improve beam quality and increase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Passive or Active, SC or NC was compared before choosing a passive SC cryomodule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One 3 harmonic cryomodule has commissioned with Beam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93B045-03CF-4DB4-81F0-E414A58F6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62" y="4835235"/>
            <a:ext cx="4078310" cy="1984128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B01516-8405-4334-ADA7-F967F001B935}"/>
              </a:ext>
            </a:extLst>
          </p:cNvPr>
          <p:cNvCxnSpPr/>
          <p:nvPr/>
        </p:nvCxnSpPr>
        <p:spPr>
          <a:xfrm flipV="1">
            <a:off x="4295" y="592428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086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F38E6A7-4CE5-468B-ABC5-D3CDCDD17198}"/>
              </a:ext>
            </a:extLst>
          </p:cNvPr>
          <p:cNvSpPr txBox="1"/>
          <p:nvPr/>
        </p:nvSpPr>
        <p:spPr>
          <a:xfrm>
            <a:off x="120201" y="1051706"/>
            <a:ext cx="563236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FLASH accelerator is manage to operate at 0.5 bar for one year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Slight higher static heat loads due of more and larger safety lines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system is more sensitive to disturbances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system is more sensitive to changes in parallel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Recovery after a outage takes longer, more caution needed to avoid opening of relief valves</a:t>
            </a:r>
          </a:p>
          <a:p>
            <a:pPr algn="just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187278-50E0-4264-8FCA-7700F54E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2" y="3704823"/>
            <a:ext cx="6350269" cy="2852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D2CE04-BFDB-486E-8FF4-6A22145AA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563" y="841351"/>
            <a:ext cx="6396040" cy="34518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46419B-88E1-45F5-9EFC-162C7EEF3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855" y="4198512"/>
            <a:ext cx="4589170" cy="26122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B61AAA3-126B-44D1-8AA5-2CCC1A75D38F}"/>
              </a:ext>
            </a:extLst>
          </p:cNvPr>
          <p:cNvSpPr txBox="1"/>
          <p:nvPr/>
        </p:nvSpPr>
        <p:spPr>
          <a:xfrm>
            <a:off x="0" y="89475"/>
            <a:ext cx="10095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Roboto Light" panose="020B0604020202020204" pitchFamily="2" charset="0"/>
                <a:ea typeface="+mj-ea"/>
                <a:cs typeface="+mj-cs"/>
              </a:rPr>
              <a:t>Cryogenic operation of the FLASH </a:t>
            </a:r>
            <a:r>
              <a:rPr lang="en-US" altLang="zh-CN" sz="2800" b="1" dirty="0" err="1">
                <a:latin typeface="Roboto Light" panose="020B0604020202020204" pitchFamily="2" charset="0"/>
                <a:ea typeface="+mj-ea"/>
                <a:cs typeface="+mj-cs"/>
              </a:rPr>
              <a:t>linac</a:t>
            </a:r>
            <a:r>
              <a:rPr lang="en-US" altLang="zh-CN" sz="2800" b="1" dirty="0">
                <a:latin typeface="Roboto Light" panose="020B0604020202020204" pitchFamily="2" charset="0"/>
                <a:ea typeface="+mj-ea"/>
                <a:cs typeface="+mj-cs"/>
              </a:rPr>
              <a:t> at DESY below 0.5 bar</a:t>
            </a:r>
            <a:endParaRPr lang="zh-CN" altLang="en-US" sz="2800" b="1" dirty="0">
              <a:latin typeface="Roboto Light" panose="020B0604020202020204" pitchFamily="2" charset="0"/>
              <a:ea typeface="+mj-ea"/>
              <a:cs typeface="+mj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E149A70-9531-40AF-8250-3982F23EF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671" y="3429000"/>
            <a:ext cx="1071709" cy="1036378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D79F325-0CF4-47AA-9651-4BBA1081539F}"/>
              </a:ext>
            </a:extLst>
          </p:cNvPr>
          <p:cNvCxnSpPr/>
          <p:nvPr/>
        </p:nvCxnSpPr>
        <p:spPr>
          <a:xfrm flipV="1">
            <a:off x="0" y="592427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81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4C93BE7-A838-4CAE-99A1-005B45400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"/>
          <a:stretch/>
        </p:blipFill>
        <p:spPr>
          <a:xfrm>
            <a:off x="6096000" y="2162525"/>
            <a:ext cx="5907109" cy="320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6C41A0-4B0F-4685-A1AA-519FEE421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4235"/>
            <a:ext cx="5718220" cy="35221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E43127-24A9-44BE-83DB-C97DEBA52849}"/>
              </a:ext>
            </a:extLst>
          </p:cNvPr>
          <p:cNvSpPr txBox="1"/>
          <p:nvPr/>
        </p:nvSpPr>
        <p:spPr>
          <a:xfrm>
            <a:off x="180305" y="835934"/>
            <a:ext cx="7461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All the beamline components go through rigorous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the burst disk is correctly sized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9E4C41-39B4-4BC0-9956-BD19AD857D99}"/>
              </a:ext>
            </a:extLst>
          </p:cNvPr>
          <p:cNvSpPr txBox="1"/>
          <p:nvPr/>
        </p:nvSpPr>
        <p:spPr>
          <a:xfrm>
            <a:off x="72980" y="155674"/>
            <a:ext cx="8439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Roboto Light" panose="020B0604020202020204" pitchFamily="2" charset="0"/>
                <a:ea typeface="+mj-ea"/>
                <a:cs typeface="+mj-cs"/>
              </a:rPr>
              <a:t>Overpressure protection for the PIP-II CM beamline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4EAD1EA-96DE-4FD5-B269-2D2E510F6054}"/>
              </a:ext>
            </a:extLst>
          </p:cNvPr>
          <p:cNvCxnSpPr/>
          <p:nvPr/>
        </p:nvCxnSpPr>
        <p:spPr>
          <a:xfrm flipV="1">
            <a:off x="4295" y="592428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686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4A37E6-1014-468C-8150-874B86C1CB37}"/>
              </a:ext>
            </a:extLst>
          </p:cNvPr>
          <p:cNvSpPr txBox="1"/>
          <p:nvPr/>
        </p:nvSpPr>
        <p:spPr>
          <a:xfrm>
            <a:off x="184597" y="188889"/>
            <a:ext cx="104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>
                <a:latin typeface="Roboto Light" panose="020B0604020202020204" pitchFamily="2" charset="0"/>
                <a:ea typeface="+mj-ea"/>
                <a:cs typeface="+mj-cs"/>
              </a:rPr>
              <a:t>ESS Cryomodule design, PED strategy and operating experience</a:t>
            </a:r>
            <a:endParaRPr lang="zh-CN" altLang="en-US" sz="2800" b="1" dirty="0">
              <a:latin typeface="Roboto Light" panose="020B0604020202020204" pitchFamily="2" charset="0"/>
              <a:ea typeface="+mj-ea"/>
              <a:cs typeface="+mj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C0633A6-B928-467F-9B20-F99BDAED1C9F}"/>
              </a:ext>
            </a:extLst>
          </p:cNvPr>
          <p:cNvCxnSpPr/>
          <p:nvPr/>
        </p:nvCxnSpPr>
        <p:spPr>
          <a:xfrm flipV="1">
            <a:off x="0" y="592427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97BF30C7-157D-4663-8493-DDA18A95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371"/>
            <a:ext cx="12110434" cy="60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90000E-C0B5-4659-91AE-3304EA86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705" y="1340525"/>
            <a:ext cx="6941313" cy="51010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3BD5B8-C87A-4073-AE89-F770C4E29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75" r="43132"/>
          <a:stretch/>
        </p:blipFill>
        <p:spPr>
          <a:xfrm>
            <a:off x="72982" y="1451020"/>
            <a:ext cx="4970948" cy="4700789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2EBBC08-A827-48F8-8184-6AE9E93E1D52}"/>
              </a:ext>
            </a:extLst>
          </p:cNvPr>
          <p:cNvCxnSpPr/>
          <p:nvPr/>
        </p:nvCxnSpPr>
        <p:spPr>
          <a:xfrm flipV="1">
            <a:off x="0" y="622478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0B358AC-7C6B-4876-B743-06846269779B}"/>
              </a:ext>
            </a:extLst>
          </p:cNvPr>
          <p:cNvSpPr txBox="1"/>
          <p:nvPr/>
        </p:nvSpPr>
        <p:spPr>
          <a:xfrm>
            <a:off x="184597" y="154546"/>
            <a:ext cx="104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>
                <a:latin typeface="Roboto Light" panose="020B0604020202020204" pitchFamily="2" charset="0"/>
                <a:ea typeface="+mj-ea"/>
                <a:cs typeface="+mj-cs"/>
              </a:rPr>
              <a:t>ESS Cryomodule design, PED strategy and operating experience</a:t>
            </a:r>
            <a:endParaRPr lang="zh-CN" altLang="en-US" sz="2800" b="1" dirty="0">
              <a:latin typeface="Roboto Light" panose="020B06040202020202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212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345474E-CCAF-41C1-9798-65582EE64450}"/>
              </a:ext>
            </a:extLst>
          </p:cNvPr>
          <p:cNvSpPr txBox="1"/>
          <p:nvPr/>
        </p:nvSpPr>
        <p:spPr>
          <a:xfrm>
            <a:off x="81566" y="119525"/>
            <a:ext cx="11208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b="1" dirty="0">
                <a:latin typeface="Roboto Light" panose="020B0604020202020204" pitchFamily="2" charset="0"/>
                <a:ea typeface="+mj-ea"/>
                <a:cs typeface="+mj-cs"/>
              </a:rPr>
              <a:t>Design of PIP-II Cryomodules: Approach adopted for code equivalency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122E87B-133E-469E-A52D-00BE36B29328}"/>
              </a:ext>
            </a:extLst>
          </p:cNvPr>
          <p:cNvCxnSpPr/>
          <p:nvPr/>
        </p:nvCxnSpPr>
        <p:spPr>
          <a:xfrm flipV="1">
            <a:off x="0" y="622478"/>
            <a:ext cx="12110434" cy="405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35B049EE-8B0B-4C3B-90E6-0CCD3AB77541}"/>
              </a:ext>
            </a:extLst>
          </p:cNvPr>
          <p:cNvSpPr txBox="1"/>
          <p:nvPr/>
        </p:nvSpPr>
        <p:spPr>
          <a:xfrm>
            <a:off x="216793" y="750467"/>
            <a:ext cx="11404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mandatory verifications of safety per ASME will be done for each piece of the cryomodule.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This will be mitigated due to the work done while writing the cryomodule design handbook and while setting up the standardization among PIP-II Cryomodules.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E3DE4AF-F829-4676-AA67-F4BA2C5C3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" y="2431124"/>
            <a:ext cx="6967471" cy="343977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FAC29F-1754-2276-06A4-F34D2A7F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668" y="1451020"/>
            <a:ext cx="3909811" cy="515124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A1BDE1A-EA65-454F-81A8-3FA5C894AE3F}"/>
              </a:ext>
            </a:extLst>
          </p:cNvPr>
          <p:cNvSpPr txBox="1"/>
          <p:nvPr/>
        </p:nvSpPr>
        <p:spPr>
          <a:xfrm>
            <a:off x="7510530" y="6510202"/>
            <a:ext cx="41105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PIP-II Cryomodule engineering notes process flow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1553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2A71-8C62-4295-9A9B-62F6CCF8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WG4, session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D3BD6-260F-45C3-B864-515AC8FD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Topics:</a:t>
            </a:r>
          </a:p>
          <a:p>
            <a:pPr lvl="1"/>
            <a:r>
              <a:rPr lang="en-US" dirty="0"/>
              <a:t>Operational Experience</a:t>
            </a:r>
          </a:p>
          <a:p>
            <a:pPr lvl="1"/>
            <a:r>
              <a:rPr lang="en-US" dirty="0"/>
              <a:t>Alignment strategies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2C4D7-FB33-C54D-95FD-D76F6FCA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65" y="1600469"/>
            <a:ext cx="4749846" cy="45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4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4626AC-C1CA-4A8D-DAD6-740F7876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LCLS-II: SRF Commissioning and Operations Recap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977-13B5-E141-7A5A-A9BBA6AD0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378542"/>
            <a:ext cx="5852160" cy="365125"/>
          </a:xfrm>
        </p:spPr>
        <p:txBody>
          <a:bodyPr/>
          <a:lstStyle/>
          <a:p>
            <a:r>
              <a:rPr lang="en-US" dirty="0"/>
              <a:t>S. Aderhold, LCLS-II SRF Operational Experience, TTC2023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C38F5-3ABB-9F2E-FEDC-98D07832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0F578-08B8-56F4-CA9D-CDCFAD0DD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09" y="1449420"/>
            <a:ext cx="3281410" cy="22969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422FDE-9E91-ED47-0B3E-3A877CB20CDC}"/>
              </a:ext>
            </a:extLst>
          </p:cNvPr>
          <p:cNvSpPr txBox="1"/>
          <p:nvPr/>
        </p:nvSpPr>
        <p:spPr>
          <a:xfrm>
            <a:off x="1402987" y="1109016"/>
            <a:ext cx="236105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ato" panose="020B0604020202020204" charset="0"/>
              </a:rPr>
              <a:t>Gradient Performance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63AEAC-9D2E-5CF4-AFFD-D395B5C51725}"/>
              </a:ext>
            </a:extLst>
          </p:cNvPr>
          <p:cNvGrpSpPr/>
          <p:nvPr/>
        </p:nvGrpSpPr>
        <p:grpSpPr>
          <a:xfrm>
            <a:off x="1051168" y="3953210"/>
            <a:ext cx="3064691" cy="2507880"/>
            <a:chOff x="5633980" y="1406338"/>
            <a:chExt cx="5953239" cy="48202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B3C521-54F5-A150-3179-C80F7E75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3980" y="1406338"/>
              <a:ext cx="5953239" cy="476402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EE312B-6181-218B-694B-C8E92FA29308}"/>
                </a:ext>
              </a:extLst>
            </p:cNvPr>
            <p:cNvSpPr/>
            <p:nvPr/>
          </p:nvSpPr>
          <p:spPr>
            <a:xfrm>
              <a:off x="5633980" y="5909274"/>
              <a:ext cx="295835" cy="3173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 descr="A group of graphs showing different sizes of graphs&#10;&#10;Description automatically generated with medium confidence">
            <a:extLst>
              <a:ext uri="{FF2B5EF4-FFF2-40B4-BE49-F238E27FC236}">
                <a16:creationId xmlns:a16="http://schemas.microsoft.com/office/drawing/2014/main" id="{F7322568-028A-04B1-6D21-7D485A4F3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610" y="3596397"/>
            <a:ext cx="5109190" cy="29949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D06866-F38C-473F-4106-AC0E3BE9FA1C}"/>
              </a:ext>
            </a:extLst>
          </p:cNvPr>
          <p:cNvSpPr txBox="1"/>
          <p:nvPr/>
        </p:nvSpPr>
        <p:spPr>
          <a:xfrm>
            <a:off x="6811725" y="3377075"/>
            <a:ext cx="321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Newly Discovered FE in CM01</a:t>
            </a:r>
          </a:p>
        </p:txBody>
      </p:sp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0B72B185-DF2F-4040-2C6B-3322A7781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296311"/>
              </p:ext>
            </p:extLst>
          </p:nvPr>
        </p:nvGraphicFramePr>
        <p:xfrm>
          <a:off x="4560570" y="1517156"/>
          <a:ext cx="7491009" cy="158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005">
                  <a:extLst>
                    <a:ext uri="{9D8B030D-6E8A-4147-A177-3AD203B41FA5}">
                      <a16:colId xmlns:a16="http://schemas.microsoft.com/office/drawing/2014/main" val="3663755620"/>
                    </a:ext>
                  </a:extLst>
                </a:gridCol>
                <a:gridCol w="2209500">
                  <a:extLst>
                    <a:ext uri="{9D8B030D-6E8A-4147-A177-3AD203B41FA5}">
                      <a16:colId xmlns:a16="http://schemas.microsoft.com/office/drawing/2014/main" val="187402182"/>
                    </a:ext>
                  </a:extLst>
                </a:gridCol>
                <a:gridCol w="1872752">
                  <a:extLst>
                    <a:ext uri="{9D8B030D-6E8A-4147-A177-3AD203B41FA5}">
                      <a16:colId xmlns:a16="http://schemas.microsoft.com/office/drawing/2014/main" val="277859025"/>
                    </a:ext>
                  </a:extLst>
                </a:gridCol>
                <a:gridCol w="1872752">
                  <a:extLst>
                    <a:ext uri="{9D8B030D-6E8A-4147-A177-3AD203B41FA5}">
                      <a16:colId xmlns:a16="http://schemas.microsoft.com/office/drawing/2014/main" val="771298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EXPECTED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OBSERVED CM STATIC</a:t>
                      </a:r>
                      <a:br>
                        <a:rPr lang="en-US" sz="1100"/>
                      </a:br>
                      <a:r>
                        <a:rPr lang="en-US" sz="1100"/>
                        <a:t>(Initial)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OBSERVED CM STATIC</a:t>
                      </a:r>
                    </a:p>
                    <a:p>
                      <a:r>
                        <a:rPr lang="en-US" sz="1100"/>
                        <a:t>(with Additional Pump)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7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LO-L2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 W / CM </a:t>
                      </a:r>
                      <a:r>
                        <a:rPr lang="en-US" sz="1100" dirty="0">
                          <a:sym typeface="Wingdings" panose="05000000000000000000" pitchFamily="2" charset="2"/>
                        </a:rPr>
                        <a:t> 150 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 W / CM </a:t>
                      </a:r>
                      <a:r>
                        <a:rPr lang="en-US" sz="1100" dirty="0">
                          <a:sym typeface="Wingdings" panose="05000000000000000000" pitchFamily="2" charset="2"/>
                        </a:rPr>
                        <a:t> 150 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 W / CM </a:t>
                      </a:r>
                      <a:r>
                        <a:rPr lang="en-US" sz="1100">
                          <a:sym typeface="Wingdings" panose="05000000000000000000" pitchFamily="2" charset="2"/>
                        </a:rPr>
                        <a:t> 150 W</a:t>
                      </a: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36480"/>
                  </a:ext>
                </a:extLst>
              </a:tr>
              <a:tr h="130868">
                <a:tc>
                  <a:txBody>
                    <a:bodyPr/>
                    <a:lstStyle/>
                    <a:p>
                      <a:r>
                        <a:rPr lang="en-US" sz="1100"/>
                        <a:t>L3-UPSTREAM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9 W / CM </a:t>
                      </a:r>
                      <a:r>
                        <a:rPr lang="en-US" sz="1100">
                          <a:sym typeface="Wingdings" panose="05000000000000000000" pitchFamily="2" charset="2"/>
                        </a:rPr>
                        <a:t> 90 W</a:t>
                      </a: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47 W / CM </a:t>
                      </a:r>
                      <a:r>
                        <a:rPr lang="en-US" sz="1100" dirty="0">
                          <a:sym typeface="Wingdings" panose="05000000000000000000" pitchFamily="2" charset="2"/>
                        </a:rPr>
                        <a:t> 470 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17 W / CM </a:t>
                      </a:r>
                      <a:r>
                        <a:rPr lang="en-US" sz="1100" dirty="0">
                          <a:sym typeface="Wingdings" panose="05000000000000000000" pitchFamily="2" charset="2"/>
                        </a:rPr>
                        <a:t> 170 W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488613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100"/>
                        <a:t>L3-DOWNSTREAM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9 W / CM </a:t>
                      </a:r>
                      <a:r>
                        <a:rPr lang="en-US" sz="1100">
                          <a:sym typeface="Wingdings" panose="05000000000000000000" pitchFamily="2" charset="2"/>
                        </a:rPr>
                        <a:t> 90 W</a:t>
                      </a: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16 W / CM </a:t>
                      </a:r>
                      <a:r>
                        <a:rPr lang="en-US" sz="1100">
                          <a:sym typeface="Wingdings" panose="05000000000000000000" pitchFamily="2" charset="2"/>
                        </a:rPr>
                        <a:t> 160 W</a:t>
                      </a: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16 W / CM </a:t>
                      </a:r>
                      <a:r>
                        <a:rPr lang="en-US" sz="1100" dirty="0">
                          <a:sym typeface="Wingdings" panose="05000000000000000000" pitchFamily="2" charset="2"/>
                        </a:rPr>
                        <a:t> 160 W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82116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100" b="1"/>
                        <a:t>TOTAL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/>
                        <a:t>330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800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66F18"/>
                          </a:solidFill>
                        </a:rPr>
                        <a:t>500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709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59C3EF1-1479-D9FF-0679-2D0A907D26E5}"/>
              </a:ext>
            </a:extLst>
          </p:cNvPr>
          <p:cNvSpPr txBox="1"/>
          <p:nvPr/>
        </p:nvSpPr>
        <p:spPr>
          <a:xfrm>
            <a:off x="6674224" y="1078238"/>
            <a:ext cx="387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Higher than expected static heat load</a:t>
            </a:r>
          </a:p>
        </p:txBody>
      </p:sp>
    </p:spTree>
    <p:extLst>
      <p:ext uri="{BB962C8B-B14F-4D97-AF65-F5344CB8AC3E}">
        <p14:creationId xmlns:p14="http://schemas.microsoft.com/office/powerpoint/2010/main" val="373914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79E8E-73DD-0745-E52A-5B969AE9D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64" y="173054"/>
            <a:ext cx="6310993" cy="3547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91ACA-292E-5C4E-625C-1130776C6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886450" cy="3285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9631B7-68B6-89C4-019F-AC66F027D9C3}"/>
              </a:ext>
            </a:extLst>
          </p:cNvPr>
          <p:cNvSpPr txBox="1">
            <a:spLocks/>
          </p:cNvSpPr>
          <p:nvPr/>
        </p:nvSpPr>
        <p:spPr>
          <a:xfrm>
            <a:off x="148488" y="738902"/>
            <a:ext cx="5003176" cy="65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Studying 3.9 GHz operation in CW at DESY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9201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16ADA-BA60-6B4D-C9EB-1A340853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5552404" cy="3085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69893-BE6C-E1F3-5B66-07CFDC9C9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014" y="26391"/>
            <a:ext cx="6096000" cy="3402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DFAD6-8972-50EF-ACC9-B432BBAF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" y="3188043"/>
            <a:ext cx="3082672" cy="1700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485CD-0321-C0F5-77E7-F0A3B44C7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804" y="3260978"/>
            <a:ext cx="2875049" cy="1648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4F2A9-99D5-56DF-4476-60429CF0F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542" y="4972591"/>
            <a:ext cx="2839572" cy="1576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349B1-3131-5143-431D-185AFDC39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7" y="4929382"/>
            <a:ext cx="3051211" cy="1700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EA7C75-50B7-BFEA-3FC1-571FB7452483}"/>
              </a:ext>
            </a:extLst>
          </p:cNvPr>
          <p:cNvSpPr txBox="1"/>
          <p:nvPr/>
        </p:nvSpPr>
        <p:spPr>
          <a:xfrm>
            <a:off x="6928023" y="4637903"/>
            <a:ext cx="344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Testing of elliptical CMs for ESS</a:t>
            </a:r>
          </a:p>
        </p:txBody>
      </p:sp>
    </p:spTree>
    <p:extLst>
      <p:ext uri="{BB962C8B-B14F-4D97-AF65-F5344CB8AC3E}">
        <p14:creationId xmlns:p14="http://schemas.microsoft.com/office/powerpoint/2010/main" val="245361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1B25A-2087-78FC-4741-F728797B7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79" y="65313"/>
            <a:ext cx="6620621" cy="370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14A7B-992A-5557-F6F2-84D534A6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4455"/>
            <a:ext cx="5478730" cy="3066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6B8EF-6C8E-D208-853F-474E7A860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379" y="3774455"/>
            <a:ext cx="5746466" cy="3221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F9440D-2C9E-6CE5-6428-B6F2FADF3960}"/>
              </a:ext>
            </a:extLst>
          </p:cNvPr>
          <p:cNvSpPr txBox="1"/>
          <p:nvPr/>
        </p:nvSpPr>
        <p:spPr>
          <a:xfrm>
            <a:off x="489857" y="65314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Progress in development of 2-cell CM for the DALS Injector (DICP)</a:t>
            </a:r>
          </a:p>
        </p:txBody>
      </p:sp>
    </p:spTree>
    <p:extLst>
      <p:ext uri="{BB962C8B-B14F-4D97-AF65-F5344CB8AC3E}">
        <p14:creationId xmlns:p14="http://schemas.microsoft.com/office/powerpoint/2010/main" val="223560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H-BCAMs for PIP-II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Jacopo Bernardini  |  H-BCAM alignment system for PIP-II cavities and cryomodule: design and measurements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5 Dec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67B56-A5A5-6174-99B0-45C6F148A1E1}"/>
              </a:ext>
            </a:extLst>
          </p:cNvPr>
          <p:cNvGrpSpPr/>
          <p:nvPr/>
        </p:nvGrpSpPr>
        <p:grpSpPr>
          <a:xfrm>
            <a:off x="687865" y="958427"/>
            <a:ext cx="5862486" cy="4227988"/>
            <a:chOff x="0" y="802002"/>
            <a:chExt cx="7513160" cy="5191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ECAF8B-71AE-7DD7-F840-7E71B199B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98" r="2033"/>
            <a:stretch/>
          </p:blipFill>
          <p:spPr>
            <a:xfrm>
              <a:off x="0" y="1091313"/>
              <a:ext cx="7513160" cy="490210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E6657C-FB52-0E4B-D447-EA07C7790AE5}"/>
                </a:ext>
              </a:extLst>
            </p:cNvPr>
            <p:cNvSpPr/>
            <p:nvPr/>
          </p:nvSpPr>
          <p:spPr>
            <a:xfrm rot="1295847">
              <a:off x="154898" y="2988699"/>
              <a:ext cx="643513" cy="5958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3C193B-182D-1301-3F92-5AE7C6CBB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463" y="1569075"/>
              <a:ext cx="6257551" cy="1587497"/>
            </a:xfrm>
            <a:prstGeom prst="line">
              <a:avLst/>
            </a:prstGeom>
            <a:ln>
              <a:solidFill>
                <a:srgbClr val="25FF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062A17-8116-674D-4586-26ED2EA00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241" y="1641858"/>
              <a:ext cx="6261850" cy="1659146"/>
            </a:xfrm>
            <a:prstGeom prst="line">
              <a:avLst/>
            </a:prstGeom>
            <a:ln>
              <a:solidFill>
                <a:srgbClr val="25FF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o 18">
              <a:extLst>
                <a:ext uri="{FF2B5EF4-FFF2-40B4-BE49-F238E27FC236}">
                  <a16:creationId xmlns:a16="http://schemas.microsoft.com/office/drawing/2014/main" id="{65F41707-4636-E13F-7C4C-EE77F8EC0728}"/>
                </a:ext>
              </a:extLst>
            </p:cNvPr>
            <p:cNvGrpSpPr/>
            <p:nvPr/>
          </p:nvGrpSpPr>
          <p:grpSpPr>
            <a:xfrm>
              <a:off x="1092867" y="802002"/>
              <a:ext cx="3518106" cy="1159856"/>
              <a:chOff x="1807254" y="3647830"/>
              <a:chExt cx="6072260" cy="219819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38600B-00C5-D1CB-8171-D3A229B18D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07254" y="4132006"/>
                <a:ext cx="1950203" cy="1697937"/>
              </a:xfrm>
              <a:prstGeom prst="rect">
                <a:avLst/>
              </a:prstGeom>
            </p:spPr>
          </p:pic>
          <p:sp>
            <p:nvSpPr>
              <p:cNvPr id="17" name="Rettangolo con angoli arrotondati 1">
                <a:extLst>
                  <a:ext uri="{FF2B5EF4-FFF2-40B4-BE49-F238E27FC236}">
                    <a16:creationId xmlns:a16="http://schemas.microsoft.com/office/drawing/2014/main" id="{DC874CA1-7F93-08E2-7527-46819E52CAAB}"/>
                  </a:ext>
                </a:extLst>
              </p:cNvPr>
              <p:cNvSpPr/>
              <p:nvPr/>
            </p:nvSpPr>
            <p:spPr>
              <a:xfrm>
                <a:off x="2025855" y="4954777"/>
                <a:ext cx="1650601" cy="73625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8" name="Connettore diritto 12">
                <a:extLst>
                  <a:ext uri="{FF2B5EF4-FFF2-40B4-BE49-F238E27FC236}">
                    <a16:creationId xmlns:a16="http://schemas.microsoft.com/office/drawing/2014/main" id="{85195175-DA5B-D506-A440-A8C12FDD11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6957" y="3647830"/>
                <a:ext cx="1015471" cy="145378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5">
                <a:extLst>
                  <a:ext uri="{FF2B5EF4-FFF2-40B4-BE49-F238E27FC236}">
                    <a16:creationId xmlns:a16="http://schemas.microsoft.com/office/drawing/2014/main" id="{AC19B960-C47D-9FA7-0919-9E02DFF5F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6957" y="5393532"/>
                <a:ext cx="1015471" cy="43641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0" name="Immagine 10" descr="Immagine che contiene erba, campo, edificio, pecora&#10;&#10;Descrizione generata automaticamente">
                <a:extLst>
                  <a:ext uri="{FF2B5EF4-FFF2-40B4-BE49-F238E27FC236}">
                    <a16:creationId xmlns:a16="http://schemas.microsoft.com/office/drawing/2014/main" id="{410C6729-9470-7F08-825E-3B54F6A41CA5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5" t="45398" r="51149" b="8882"/>
              <a:stretch/>
            </p:blipFill>
            <p:spPr bwMode="auto">
              <a:xfrm>
                <a:off x="4732428" y="3647830"/>
                <a:ext cx="3147086" cy="2198196"/>
              </a:xfrm>
              <a:prstGeom prst="round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073097-CBFE-7AEC-6BFE-76ECCF50E7B5}"/>
                </a:ext>
              </a:extLst>
            </p:cNvPr>
            <p:cNvSpPr/>
            <p:nvPr/>
          </p:nvSpPr>
          <p:spPr>
            <a:xfrm>
              <a:off x="2193419" y="2705714"/>
              <a:ext cx="275199" cy="26073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AFF8CF-CC33-8682-3029-A64A96C5F795}"/>
                </a:ext>
              </a:extLst>
            </p:cNvPr>
            <p:cNvCxnSpPr>
              <a:cxnSpLocks/>
              <a:stCxn id="13" idx="0"/>
              <a:endCxn id="16" idx="2"/>
            </p:cNvCxnSpPr>
            <p:nvPr/>
          </p:nvCxnSpPr>
          <p:spPr>
            <a:xfrm flipH="1" flipV="1">
              <a:off x="1657815" y="1953372"/>
              <a:ext cx="673204" cy="752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EA3C6D-F2EF-C72A-B2C0-AF37CFB9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509" y="2079998"/>
              <a:ext cx="819150" cy="666750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1D189A-781B-2D74-1686-45DB7E8F3E5D}"/>
              </a:ext>
            </a:extLst>
          </p:cNvPr>
          <p:cNvSpPr/>
          <p:nvPr/>
        </p:nvSpPr>
        <p:spPr>
          <a:xfrm>
            <a:off x="270258" y="4629856"/>
            <a:ext cx="7889673" cy="160546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BCAMs (Boston CCD Angle Monitor) are optical instruments developed by Brandeis University;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already adopted in the field of High Energy Particle Accelerators (HIE-ISOLDE at CERN);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employed at Fermilab to monitor PIP-II cryomodules internal alignment.</a:t>
            </a:r>
          </a:p>
        </p:txBody>
      </p:sp>
      <p:pic>
        <p:nvPicPr>
          <p:cNvPr id="24" name="Immagine 80">
            <a:extLst>
              <a:ext uri="{FF2B5EF4-FFF2-40B4-BE49-F238E27FC236}">
                <a16:creationId xmlns:a16="http://schemas.microsoft.com/office/drawing/2014/main" id="{63AEA587-0C85-BE51-87D3-F73D4152E8CE}"/>
              </a:ext>
            </a:extLst>
          </p:cNvPr>
          <p:cNvPicPr/>
          <p:nvPr/>
        </p:nvPicPr>
        <p:blipFill rotWithShape="1">
          <a:blip r:embed="rId6"/>
          <a:srcRect t="5096" b="4009"/>
          <a:stretch/>
        </p:blipFill>
        <p:spPr bwMode="auto">
          <a:xfrm>
            <a:off x="7470522" y="801787"/>
            <a:ext cx="4188422" cy="324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magine 9">
            <a:extLst>
              <a:ext uri="{FF2B5EF4-FFF2-40B4-BE49-F238E27FC236}">
                <a16:creationId xmlns:a16="http://schemas.microsoft.com/office/drawing/2014/main" id="{7E5C1E56-6B29-BB47-B62D-15689591C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191" y="4273434"/>
            <a:ext cx="3708668" cy="18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5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CC977-A220-01BE-9945-DB1B4C03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114298"/>
            <a:ext cx="6096000" cy="3340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87242-AA67-8EA8-8540-200F6C07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6096000" cy="3393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67345-D9A8-6A60-E581-ACBADD0B7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0810"/>
            <a:ext cx="6161314" cy="3401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67061-FAD1-3011-B913-7B226F6C3032}"/>
              </a:ext>
            </a:extLst>
          </p:cNvPr>
          <p:cNvSpPr txBox="1"/>
          <p:nvPr/>
        </p:nvSpPr>
        <p:spPr>
          <a:xfrm>
            <a:off x="7070272" y="653143"/>
            <a:ext cx="4433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Alignment and assembly strategies for multiple CM types at CEA</a:t>
            </a:r>
          </a:p>
        </p:txBody>
      </p:sp>
    </p:spTree>
    <p:extLst>
      <p:ext uri="{BB962C8B-B14F-4D97-AF65-F5344CB8AC3E}">
        <p14:creationId xmlns:p14="http://schemas.microsoft.com/office/powerpoint/2010/main" val="434932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1465</Words>
  <Application>Microsoft Office PowerPoint</Application>
  <PresentationFormat>Widescreen</PresentationFormat>
  <Paragraphs>333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Calibri</vt:lpstr>
      <vt:lpstr>Calibri Light</vt:lpstr>
      <vt:lpstr>Helvetica</vt:lpstr>
      <vt:lpstr>Lato</vt:lpstr>
      <vt:lpstr>Roboto Light</vt:lpstr>
      <vt:lpstr>Segoe UI</vt:lpstr>
      <vt:lpstr>Segoe UI Light</vt:lpstr>
      <vt:lpstr>Segoe UI Semibold</vt:lpstr>
      <vt:lpstr>Times New Roman</vt:lpstr>
      <vt:lpstr>Wingdings</vt:lpstr>
      <vt:lpstr>Office Theme</vt:lpstr>
      <vt:lpstr>Office-tema</vt:lpstr>
      <vt:lpstr>2_Fermilab_PPT_090915</vt:lpstr>
      <vt:lpstr>WG4 Summary</vt:lpstr>
      <vt:lpstr>Organization of the Working Group</vt:lpstr>
      <vt:lpstr>WG4, session 1</vt:lpstr>
      <vt:lpstr>LCLS-II: SRF Commissioning and Operations Recap</vt:lpstr>
      <vt:lpstr>PowerPoint Presentation</vt:lpstr>
      <vt:lpstr>PowerPoint Presentation</vt:lpstr>
      <vt:lpstr>PowerPoint Presentation</vt:lpstr>
      <vt:lpstr>H-BCAMs for PIP-II</vt:lpstr>
      <vt:lpstr>PowerPoint Presentation</vt:lpstr>
      <vt:lpstr>Hot Topic Discussion on CM Heat Loads</vt:lpstr>
      <vt:lpstr>Comparison of CM static heat load</vt:lpstr>
      <vt:lpstr>Comparison of CM static heat load</vt:lpstr>
      <vt:lpstr>WG4, session 3</vt:lpstr>
      <vt:lpstr>(fast) cool down</vt:lpstr>
      <vt:lpstr>(fast) cool down</vt:lpstr>
      <vt:lpstr>(fast) cool down</vt:lpstr>
      <vt:lpstr>Couplers</vt:lpstr>
      <vt:lpstr>Couplers</vt:lpstr>
      <vt:lpstr>WG4, session 4</vt:lpstr>
      <vt:lpstr>sub-components  development high-beta/beta=1 cryomodules  </vt:lpstr>
      <vt:lpstr>sub-components  development high-beta/beta=1 cryomodules  </vt:lpstr>
      <vt:lpstr>sub-components  development high-beta/beta=1 cryomodules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WG4 Summary</dc:title>
  <dc:creator>Gonnella, Dan A</dc:creator>
  <cp:lastModifiedBy>Gonnella, Dan A</cp:lastModifiedBy>
  <cp:revision>10</cp:revision>
  <dcterms:created xsi:type="dcterms:W3CDTF">2023-12-07T15:15:33Z</dcterms:created>
  <dcterms:modified xsi:type="dcterms:W3CDTF">2023-12-08T16:22:30Z</dcterms:modified>
</cp:coreProperties>
</file>