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56" r:id="rId2"/>
    <p:sldId id="385" r:id="rId3"/>
    <p:sldId id="398" r:id="rId4"/>
    <p:sldId id="386" r:id="rId5"/>
    <p:sldId id="396" r:id="rId6"/>
    <p:sldId id="397" r:id="rId7"/>
    <p:sldId id="395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505050"/>
    <a:srgbClr val="97D7EB"/>
    <a:srgbClr val="98D7EA"/>
    <a:srgbClr val="98D7EB"/>
    <a:srgbClr val="50504E"/>
    <a:srgbClr val="4E4E4E"/>
    <a:srgbClr val="404040"/>
    <a:srgbClr val="004C97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 autoAdjust="0"/>
    <p:restoredTop sz="89184" autoAdjust="0"/>
  </p:normalViewPr>
  <p:slideViewPr>
    <p:cSldViewPr snapToGrid="0" snapToObjects="1" showGuides="1">
      <p:cViewPr varScale="1">
        <p:scale>
          <a:sx n="145" d="100"/>
          <a:sy n="145" d="100"/>
        </p:scale>
        <p:origin x="760" y="1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7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12/11/23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12/11/23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12/11/23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12/11/23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12/11/23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12/11/23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losed-pn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reativecommons.org/licenses/by-nc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505160-C5FF-3708-87E6-1945941AEA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</p:spPr>
        <p:txBody>
          <a:bodyPr lIns="0" tIns="45720" rIns="0" bIns="45720" anchor="t">
            <a:normAutofit/>
          </a:bodyPr>
          <a:lstStyle/>
          <a:p>
            <a:r>
              <a:rPr lang="en-US" sz="1400" dirty="0" err="1"/>
              <a:t>Grigory</a:t>
            </a:r>
            <a:r>
              <a:rPr lang="en-US" sz="1400" dirty="0"/>
              <a:t> </a:t>
            </a:r>
            <a:r>
              <a:rPr lang="en-US" sz="1400" dirty="0" err="1"/>
              <a:t>Eremeev</a:t>
            </a:r>
            <a:endParaRPr lang="en-US" sz="1400" dirty="0"/>
          </a:p>
          <a:p>
            <a:r>
              <a:rPr lang="en-US" sz="1400" dirty="0"/>
              <a:t>LOC Chair								</a:t>
            </a:r>
          </a:p>
          <a:p>
            <a:r>
              <a:rPr lang="en-US" sz="1400" dirty="0"/>
              <a:t>8 December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42323-9BB2-F18C-0116-D895772618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Closing remarks			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6001CC-34D6-6BD6-5307-BE46AE64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17" y="3124566"/>
            <a:ext cx="29718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15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6F2FBC-1713-0B0E-1546-41C68487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Closing remarks</a:t>
            </a:r>
          </a:p>
        </p:txBody>
      </p:sp>
      <p:sp>
        <p:nvSpPr>
          <p:cNvPr id="2055" name="Date Placeholder 3">
            <a:extLst>
              <a:ext uri="{FF2B5EF4-FFF2-40B4-BE49-F238E27FC236}">
                <a16:creationId xmlns:a16="http://schemas.microsoft.com/office/drawing/2014/main" id="{3713F493-0827-06FC-F5BA-1458FD957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12/11/23</a:t>
            </a:fld>
            <a:endParaRPr lang="en-US" dirty="0"/>
          </a:p>
        </p:txBody>
      </p:sp>
      <p:sp>
        <p:nvSpPr>
          <p:cNvPr id="2057" name="Footer Placeholder 4">
            <a:extLst>
              <a:ext uri="{FF2B5EF4-FFF2-40B4-BE49-F238E27FC236}">
                <a16:creationId xmlns:a16="http://schemas.microsoft.com/office/drawing/2014/main" id="{0A9DE28C-F72A-1F77-2E7D-B89FB61B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Grigory Eremeev | TTC workshop: Closing remarks</a:t>
            </a:r>
            <a:endParaRPr lang="en-US" b="1" dirty="0"/>
          </a:p>
        </p:txBody>
      </p:sp>
      <p:sp>
        <p:nvSpPr>
          <p:cNvPr id="2059" name="Slide Number Placeholder 5">
            <a:extLst>
              <a:ext uri="{FF2B5EF4-FFF2-40B4-BE49-F238E27FC236}">
                <a16:creationId xmlns:a16="http://schemas.microsoft.com/office/drawing/2014/main" id="{E241F1CD-93F2-4022-55A7-E8351BB70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 dirty="0"/>
          </a:p>
        </p:txBody>
      </p:sp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0A7A504F-601A-754B-02F9-3E3D89703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91117" y="509722"/>
            <a:ext cx="5341090" cy="4249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DBD6E-7C9A-D12F-81EC-9F28BEB43AB5}"/>
              </a:ext>
            </a:extLst>
          </p:cNvPr>
          <p:cNvSpPr txBox="1"/>
          <p:nvPr/>
        </p:nvSpPr>
        <p:spPr>
          <a:xfrm>
            <a:off x="1651992" y="5143500"/>
            <a:ext cx="58400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closed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56877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6F2FBC-1713-0B0E-1546-41C68487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Very last minute closing remarks</a:t>
            </a:r>
          </a:p>
        </p:txBody>
      </p:sp>
      <p:sp>
        <p:nvSpPr>
          <p:cNvPr id="2055" name="Date Placeholder 3">
            <a:extLst>
              <a:ext uri="{FF2B5EF4-FFF2-40B4-BE49-F238E27FC236}">
                <a16:creationId xmlns:a16="http://schemas.microsoft.com/office/drawing/2014/main" id="{3713F493-0827-06FC-F5BA-1458FD957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12/11/23</a:t>
            </a:fld>
            <a:endParaRPr lang="en-US" dirty="0"/>
          </a:p>
        </p:txBody>
      </p:sp>
      <p:sp>
        <p:nvSpPr>
          <p:cNvPr id="2057" name="Footer Placeholder 4">
            <a:extLst>
              <a:ext uri="{FF2B5EF4-FFF2-40B4-BE49-F238E27FC236}">
                <a16:creationId xmlns:a16="http://schemas.microsoft.com/office/drawing/2014/main" id="{0A9DE28C-F72A-1F77-2E7D-B89FB61B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Grigory Eremeev | TTC workshop: very last minute closing remarks</a:t>
            </a:r>
            <a:endParaRPr lang="en-US" b="1" dirty="0"/>
          </a:p>
        </p:txBody>
      </p:sp>
      <p:sp>
        <p:nvSpPr>
          <p:cNvPr id="2059" name="Slide Number Placeholder 5">
            <a:extLst>
              <a:ext uri="{FF2B5EF4-FFF2-40B4-BE49-F238E27FC236}">
                <a16:creationId xmlns:a16="http://schemas.microsoft.com/office/drawing/2014/main" id="{E241F1CD-93F2-4022-55A7-E8351BB70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C7A00-78FA-14B5-FDBB-473DC9FF4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27" y="83184"/>
            <a:ext cx="4302373" cy="4436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6673DC-AF4D-4470-07DA-4A59C6DB2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14" b="89863" l="8224" r="89803">
                        <a14:foregroundMark x1="15789" y1="7388" x2="15789" y2="7388"/>
                        <a14:foregroundMark x1="56250" y1="6014" x2="56250" y2="6014"/>
                        <a14:foregroundMark x1="8224" y1="6014" x2="8224" y2="6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2131">
            <a:off x="6307438" y="-20799"/>
            <a:ext cx="1596399" cy="5056779"/>
          </a:xfrm>
          <a:prstGeom prst="rect">
            <a:avLst/>
          </a:prstGeom>
        </p:spPr>
      </p:pic>
      <p:pic>
        <p:nvPicPr>
          <p:cNvPr id="6" name="Picture 5" descr="A yellow school bus with its doors open&#10;&#10;Description automatically generated">
            <a:extLst>
              <a:ext uri="{FF2B5EF4-FFF2-40B4-BE49-F238E27FC236}">
                <a16:creationId xmlns:a16="http://schemas.microsoft.com/office/drawing/2014/main" id="{861DF757-43FB-74CC-ADDB-2C6632AC9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-183686"/>
            <a:ext cx="3055145" cy="2029788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73DA118-1BAB-F696-06B4-F582B75B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4343396" cy="1038590"/>
          </a:xfrm>
        </p:spPr>
        <p:txBody>
          <a:bodyPr lIns="0" tIns="0" rIns="0" bIns="0" anchor="t"/>
          <a:lstStyle/>
          <a:p>
            <a:pPr lvl="1"/>
            <a:r>
              <a:rPr lang="en-US" dirty="0">
                <a:ea typeface="ＭＳ Ｐゴシック"/>
              </a:rPr>
              <a:t>Fermilab facility tour: PIP-II &amp; LCLS-II-HE string assembly, VTS, CM assembly, quantum garage, material science lab, </a:t>
            </a:r>
            <a:r>
              <a:rPr lang="en-US" dirty="0" err="1">
                <a:ea typeface="ＭＳ Ｐゴシック"/>
              </a:rPr>
              <a:t>etc</a:t>
            </a:r>
            <a:endParaRPr lang="en-US" dirty="0">
              <a:ea typeface="ＭＳ Ｐゴシック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2CA4247-59DE-04ED-CF30-5BEFFA1D6CC3}"/>
              </a:ext>
            </a:extLst>
          </p:cNvPr>
          <p:cNvSpPr txBox="1">
            <a:spLocks/>
          </p:cNvSpPr>
          <p:nvPr/>
        </p:nvSpPr>
        <p:spPr>
          <a:xfrm>
            <a:off x="228604" y="1804246"/>
            <a:ext cx="4343396" cy="1038590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ea typeface="ＭＳ Ｐゴシック"/>
              </a:rPr>
              <a:t>Please be at Wilson Hall atrium for the tour at 2:00 p.m.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3E6D4DF-A062-55E3-8BAE-B31E40E5121F}"/>
              </a:ext>
            </a:extLst>
          </p:cNvPr>
          <p:cNvSpPr txBox="1">
            <a:spLocks/>
          </p:cNvSpPr>
          <p:nvPr/>
        </p:nvSpPr>
        <p:spPr>
          <a:xfrm>
            <a:off x="228604" y="3101334"/>
            <a:ext cx="4343396" cy="1038590"/>
          </a:xfrm>
          <a:prstGeom prst="rect">
            <a:avLst/>
          </a:prstGeom>
        </p:spPr>
        <p:txBody>
          <a:bodyPr lIns="0" tIns="0" rIns="0" bIns="0" anchor="t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/>
            <a:r>
              <a:rPr lang="en-US" sz="4000" b="1" u="sng" dirty="0">
                <a:ea typeface="ＭＳ Ｐゴシック"/>
              </a:rPr>
              <a:t>14:00</a:t>
            </a:r>
          </a:p>
        </p:txBody>
      </p:sp>
    </p:spTree>
    <p:extLst>
      <p:ext uri="{BB962C8B-B14F-4D97-AF65-F5344CB8AC3E}">
        <p14:creationId xmlns:p14="http://schemas.microsoft.com/office/powerpoint/2010/main" val="348810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6C97D-DEC1-2DB8-A1DB-028451A35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09721"/>
            <a:ext cx="8921750" cy="4368439"/>
          </a:xfrm>
        </p:spPr>
        <p:txBody>
          <a:bodyPr/>
          <a:lstStyle/>
          <a:p>
            <a:pPr lvl="1"/>
            <a:r>
              <a:rPr lang="en-US" sz="1200" b="1" dirty="0">
                <a:solidFill>
                  <a:srgbClr val="CB6D04"/>
                </a:solidFill>
                <a:latin typeface="Helvetica" pitchFamily="2" charset="0"/>
              </a:rPr>
              <a:t>Plenary sessions:</a:t>
            </a:r>
            <a:endParaRPr lang="en-US" sz="1200" b="1" i="0" u="none" strike="noStrike" dirty="0">
              <a:solidFill>
                <a:srgbClr val="CB6D04"/>
              </a:solidFill>
              <a:effectLst/>
              <a:latin typeface="Helvetica" pitchFamily="2" charset="0"/>
            </a:endParaRPr>
          </a:p>
          <a:p>
            <a:pPr lvl="1"/>
            <a:r>
              <a:rPr lang="en-US" sz="1200" b="1" dirty="0">
                <a:solidFill>
                  <a:srgbClr val="CB6D04"/>
                </a:solidFill>
                <a:latin typeface="Helvetica" pitchFamily="2" charset="0"/>
              </a:rPr>
              <a:t>	</a:t>
            </a:r>
            <a:r>
              <a:rPr lang="en-US" sz="1200" b="1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Conveners: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Catherine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Madec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(CEA), Anne-Marie Valente-Feliciano (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JLab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), Hiroshi Sakai (KEK) </a:t>
            </a:r>
          </a:p>
          <a:p>
            <a:pPr lvl="1"/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WG-1: Progress on High Q and High Gradient activities</a:t>
            </a:r>
          </a:p>
          <a:p>
            <a:pPr lvl="1"/>
            <a:r>
              <a:rPr lang="en-US" sz="1200" b="1" dirty="0">
                <a:solidFill>
                  <a:srgbClr val="CB6D04"/>
                </a:solidFill>
                <a:latin typeface="Helvetica" pitchFamily="2" charset="0"/>
              </a:rPr>
              <a:t>	</a:t>
            </a:r>
            <a:r>
              <a:rPr lang="en-US" sz="1200" b="1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Conveners: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Jinfang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Chen (SARI), Daniel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Bafia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(FNAL), Akira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Miziyaki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IJCLab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), Detlef Reschke (DESY)</a:t>
            </a:r>
            <a:endParaRPr lang="en-US" sz="1200" b="1" dirty="0">
              <a:solidFill>
                <a:srgbClr val="CB6D04"/>
              </a:solidFill>
              <a:latin typeface="Helvetica" pitchFamily="2" charset="0"/>
            </a:endParaRPr>
          </a:p>
          <a:p>
            <a:pPr lvl="1"/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WG-2: Developments and experiences with emerging TEM- and TE-mode cavities: Spoke resonators and Crab cavities</a:t>
            </a:r>
          </a:p>
          <a:p>
            <a:pPr lvl="1"/>
            <a:r>
              <a:rPr lang="en-US" sz="1200" b="1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	Conveners: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Jun Tamura (JAEA), Suba De Silva (ODU), David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Longuevergne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IJCLab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)</a:t>
            </a:r>
          </a:p>
          <a:p>
            <a:pPr lvl="1"/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WG-3: Novel clean assembly techniques, in-situ mitigation, and recovery processes</a:t>
            </a:r>
          </a:p>
          <a:p>
            <a:pPr lvl="1"/>
            <a:r>
              <a:rPr lang="en-US" sz="1200" b="1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	Conveners: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Naruhiko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Sakamoto (RIKEN), Martina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Martinello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(SLAC), Enrico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Cenni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(CEA)</a:t>
            </a:r>
            <a:endParaRPr lang="en-US" sz="1200" b="1" i="0" u="none" strike="noStrike" dirty="0">
              <a:solidFill>
                <a:srgbClr val="CB6D04"/>
              </a:solidFill>
              <a:effectLst/>
              <a:latin typeface="Helvetica" pitchFamily="2" charset="0"/>
            </a:endParaRPr>
          </a:p>
          <a:p>
            <a:pPr lvl="1"/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WG-4: Design, experience, and operation with high-beta/beta=1 cryomodules and sub-components</a:t>
            </a:r>
          </a:p>
          <a:p>
            <a:pPr lvl="1"/>
            <a:r>
              <a:rPr lang="en-US" sz="1200" b="1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	Conveners: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Han Li (IASF), Serena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Barbanotti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(DESY), Dan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Gonella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 (SLAC)</a:t>
            </a:r>
          </a:p>
          <a:p>
            <a:pPr lvl="1"/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Hot topic discussion: Challenges for conduction-cooled SRF cavity technology</a:t>
            </a:r>
          </a:p>
          <a:p>
            <a:pPr lvl="1"/>
            <a:r>
              <a:rPr lang="en-US" sz="1200" b="0" i="0" u="none" strike="noStrike" dirty="0">
                <a:solidFill>
                  <a:srgbClr val="555555"/>
                </a:solidFill>
                <a:effectLst/>
                <a:latin typeface="Helvetica" pitchFamily="2" charset="0"/>
              </a:rPr>
              <a:t> 	</a:t>
            </a:r>
            <a:r>
              <a:rPr lang="en-US" sz="1200" b="1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Conveners: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Akira Yamamoto (KEK),  Gianluigi 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Ciovati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 (</a:t>
            </a:r>
            <a:r>
              <a:rPr lang="en-US" sz="1200" b="0" i="0" u="none" strike="noStrike" dirty="0" err="1">
                <a:solidFill>
                  <a:srgbClr val="777777"/>
                </a:solidFill>
                <a:effectLst/>
                <a:latin typeface="Helvetica" pitchFamily="2" charset="0"/>
              </a:rPr>
              <a:t>JLab</a:t>
            </a:r>
            <a:r>
              <a:rPr lang="en-US" sz="1200" b="0" i="0" u="none" strike="noStrike" dirty="0">
                <a:solidFill>
                  <a:srgbClr val="777777"/>
                </a:solidFill>
                <a:effectLst/>
                <a:latin typeface="Helvetica" pitchFamily="2" charset="0"/>
              </a:rPr>
              <a:t>), Jens Knobloch (HZB/Universität Siegen) </a:t>
            </a:r>
          </a:p>
          <a:p>
            <a:pPr lvl="1"/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And the special seminar speakers: prof. Alexandra </a:t>
            </a:r>
            <a:r>
              <a:rPr lang="en-US" sz="1200" b="1" i="0" u="none" strike="noStrike" dirty="0" err="1">
                <a:solidFill>
                  <a:srgbClr val="CB6D04"/>
                </a:solidFill>
                <a:effectLst/>
                <a:latin typeface="Helvetica" pitchFamily="2" charset="0"/>
              </a:rPr>
              <a:t>Gade</a:t>
            </a:r>
            <a:r>
              <a:rPr lang="en-US" sz="1200" b="1" i="0" u="none" strike="noStrike" dirty="0">
                <a:solidFill>
                  <a:srgbClr val="CB6D04"/>
                </a:solidFill>
                <a:effectLst/>
                <a:latin typeface="Helvetica" pitchFamily="2" charset="0"/>
              </a:rPr>
              <a:t> and Dr. </a:t>
            </a:r>
            <a:r>
              <a:rPr lang="en-US" sz="1200" b="1" dirty="0">
                <a:solidFill>
                  <a:srgbClr val="CB6D04"/>
                </a:solidFill>
                <a:latin typeface="Helvetica" pitchFamily="2" charset="0"/>
              </a:rPr>
              <a:t>David Van </a:t>
            </a:r>
            <a:r>
              <a:rPr lang="en-US" sz="1200" b="1" dirty="0" err="1">
                <a:solidFill>
                  <a:srgbClr val="CB6D04"/>
                </a:solidFill>
                <a:latin typeface="Helvetica" pitchFamily="2" charset="0"/>
              </a:rPr>
              <a:t>Zanten</a:t>
            </a:r>
            <a:endParaRPr lang="en-US" sz="1200" b="1" i="0" u="none" strike="noStrike" dirty="0">
              <a:solidFill>
                <a:srgbClr val="CB6D04"/>
              </a:solidFill>
              <a:effectLst/>
              <a:latin typeface="Helvetica" pitchFamily="2" charset="0"/>
            </a:endParaRPr>
          </a:p>
          <a:p>
            <a:pPr lvl="1"/>
            <a:r>
              <a:rPr lang="en-US" sz="1200" b="0" i="0" u="none" strike="noStrike" dirty="0">
                <a:solidFill>
                  <a:srgbClr val="555555"/>
                </a:solidFill>
                <a:effectLst/>
                <a:latin typeface="Helvetica" pitchFamily="2" charset="0"/>
              </a:rPr>
              <a:t> 	</a:t>
            </a:r>
            <a:endParaRPr lang="en-US" sz="1200" dirty="0">
              <a:latin typeface="Helvetica" pitchFamily="2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6F2FBC-1713-0B0E-1546-41C68487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thank you for conveners!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ACAD2C-C068-9024-CB0F-D7B2CCADD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12/11/23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EBD3-4922-9C3B-3B3D-31632C236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A65FA64-C021-4BEF-9F65-EF3566110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Grigory Eremeev | TTC workshop: very last minute closing remarks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826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6F2FBC-1713-0B0E-1546-41C68487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715" y="50258"/>
            <a:ext cx="9240715" cy="679504"/>
          </a:xfrm>
        </p:spPr>
        <p:txBody>
          <a:bodyPr/>
          <a:lstStyle/>
          <a:p>
            <a:pPr algn="ctr"/>
            <a:r>
              <a:rPr lang="en-US" dirty="0"/>
              <a:t>Excellent program and excellent presentations: </a:t>
            </a:r>
            <a:br>
              <a:rPr lang="en-US" dirty="0"/>
            </a:br>
            <a:r>
              <a:rPr lang="en-US" dirty="0"/>
              <a:t>TTC collaboration continues to tackle outstanding SRF challenges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ACAD2C-C068-9024-CB0F-D7B2CCADD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12/11/23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7EBD3-4922-9C3B-3B3D-31632C236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44646B-0227-6744-8B46-49BA06AEA45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9719"/>
          <a:stretch/>
        </p:blipFill>
        <p:spPr>
          <a:xfrm>
            <a:off x="6560911" y="1119122"/>
            <a:ext cx="1828800" cy="3004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BC60C-2D41-360A-38CB-592D51D6C6D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7809" b="13131"/>
          <a:stretch/>
        </p:blipFill>
        <p:spPr>
          <a:xfrm>
            <a:off x="1074511" y="1119122"/>
            <a:ext cx="1828800" cy="315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17C2A0-B731-B08B-BAFD-7C4F6313EDB5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3846" b="13161"/>
          <a:stretch/>
        </p:blipFill>
        <p:spPr>
          <a:xfrm>
            <a:off x="2903311" y="1119123"/>
            <a:ext cx="1828800" cy="31539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EBC9BD-8E6E-0F3B-8D02-7EA37EA6C5D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5477" b="25720"/>
          <a:stretch/>
        </p:blipFill>
        <p:spPr>
          <a:xfrm>
            <a:off x="4732111" y="1119123"/>
            <a:ext cx="1828800" cy="3153938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14464CD-4BD2-5CB5-D9FC-14397C91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Grigory Eremeev | TTC workshop: very last minute closing remarks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313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6F2FBC-1713-0B0E-1546-41C68487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Big thanks to everyone who helped with TTC’23 @ Fermilab</a:t>
            </a:r>
          </a:p>
        </p:txBody>
      </p:sp>
      <p:sp>
        <p:nvSpPr>
          <p:cNvPr id="2055" name="Date Placeholder 3">
            <a:extLst>
              <a:ext uri="{FF2B5EF4-FFF2-40B4-BE49-F238E27FC236}">
                <a16:creationId xmlns:a16="http://schemas.microsoft.com/office/drawing/2014/main" id="{3713F493-0827-06FC-F5BA-1458FD957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7ADAB69-348E-2C41-AF41-E98D046040A4}" type="datetime1">
              <a:rPr lang="en-US" smtClean="0"/>
              <a:pPr>
                <a:spcAft>
                  <a:spcPts val="600"/>
                </a:spcAft>
                <a:defRPr/>
              </a:pPr>
              <a:t>12/11/23</a:t>
            </a:fld>
            <a:endParaRPr lang="en-US" dirty="0"/>
          </a:p>
        </p:txBody>
      </p:sp>
      <p:sp>
        <p:nvSpPr>
          <p:cNvPr id="2059" name="Slide Number Placeholder 5">
            <a:extLst>
              <a:ext uri="{FF2B5EF4-FFF2-40B4-BE49-F238E27FC236}">
                <a16:creationId xmlns:a16="http://schemas.microsoft.com/office/drawing/2014/main" id="{E241F1CD-93F2-4022-55A7-E8351BB70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1A765-2FAA-B461-9A1C-9F3B86AB1EC6}"/>
              </a:ext>
            </a:extLst>
          </p:cNvPr>
          <p:cNvSpPr txBox="1"/>
          <p:nvPr/>
        </p:nvSpPr>
        <p:spPr>
          <a:xfrm>
            <a:off x="72736" y="509722"/>
            <a:ext cx="44161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Daniel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Bafia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Sergey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Belomestnykh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Bianca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Giaccone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Kellen McGee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Tammy Gloss 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Evelynn Mendez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Christina O’Neal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Jackie Meyer</a:t>
            </a:r>
          </a:p>
          <a:p>
            <a:pPr marL="125413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Jackie Sullivan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548D0-E31B-4CFC-334C-B325931CEB82}"/>
              </a:ext>
            </a:extLst>
          </p:cNvPr>
          <p:cNvSpPr txBox="1"/>
          <p:nvPr/>
        </p:nvSpPr>
        <p:spPr>
          <a:xfrm>
            <a:off x="5382491" y="708782"/>
            <a:ext cx="34305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413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Katrina Howard, Hannah Hu, </a:t>
            </a:r>
          </a:p>
          <a:p>
            <a:pPr marL="125413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Lynn Johnson, Michael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Souronis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Blake C. Bittner, Arun Saini, Vijay Chouhan,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Bektur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Abdisatarov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Akshay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Murphy, Chuck Grimm, Alex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Netepenko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Alex Melnychuk, Fumio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Furuta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Genfa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Wu, Mattia Parise, Jacopo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Bernardini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Anna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Grassellino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Lezlee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Ongena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David Van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Zanten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, Greg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Tatkowski</a:t>
            </a:r>
            <a:r>
              <a:rPr lang="en-US" sz="1800" b="1">
                <a:solidFill>
                  <a:schemeClr val="accent1">
                    <a:lumMod val="75000"/>
                  </a:schemeClr>
                </a:solidFill>
                <a:latin typeface="Helvetica"/>
                <a:cs typeface="Helvetica"/>
              </a:rPr>
              <a:t>…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17FBE30-3E65-CD40-0388-18F9AE626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Grigory Eremeev | TTC workshop: very last minute closing remarks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30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9416001-4F25-1024-8CDE-312C5A91B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" y="0"/>
            <a:ext cx="9144000" cy="5143500"/>
          </a:xfrm>
          <a:prstGeom prst="rect">
            <a:avLst/>
          </a:prstGeom>
        </p:spPr>
      </p:pic>
      <p:pic>
        <p:nvPicPr>
          <p:cNvPr id="20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4289361-1D26-6FB9-A246-FDC1A7C90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84" y="177489"/>
            <a:ext cx="9114693" cy="3980455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DC7DC8-C3BB-7F16-C38C-2CA466E04BB9}"/>
              </a:ext>
            </a:extLst>
          </p:cNvPr>
          <p:cNvSpPr txBox="1"/>
          <p:nvPr/>
        </p:nvSpPr>
        <p:spPr>
          <a:xfrm>
            <a:off x="13189" y="4254558"/>
            <a:ext cx="9144001" cy="830997"/>
          </a:xfrm>
          <a:prstGeom prst="rect">
            <a:avLst/>
          </a:prstGeom>
          <a:noFill/>
          <a:scene3d>
            <a:camera prst="orthographicFront"/>
            <a:lightRig rig="flood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Thank you  for your participation!</a:t>
            </a:r>
          </a:p>
        </p:txBody>
      </p:sp>
      <p:pic>
        <p:nvPicPr>
          <p:cNvPr id="1025" name="Picture 1" descr="page1image56497856">
            <a:extLst>
              <a:ext uri="{FF2B5EF4-FFF2-40B4-BE49-F238E27FC236}">
                <a16:creationId xmlns:a16="http://schemas.microsoft.com/office/drawing/2014/main" id="{9F6B49FB-819C-EF46-962E-91AA00714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8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56498064">
            <a:extLst>
              <a:ext uri="{FF2B5EF4-FFF2-40B4-BE49-F238E27FC236}">
                <a16:creationId xmlns:a16="http://schemas.microsoft.com/office/drawing/2014/main" id="{C6B83714-B3B6-F0D9-AE73-2DFD6364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0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39691232">
            <a:extLst>
              <a:ext uri="{FF2B5EF4-FFF2-40B4-BE49-F238E27FC236}">
                <a16:creationId xmlns:a16="http://schemas.microsoft.com/office/drawing/2014/main" id="{36D5CD49-41F2-4AD7-D23D-9C92C92E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03600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56500768">
            <a:extLst>
              <a:ext uri="{FF2B5EF4-FFF2-40B4-BE49-F238E27FC236}">
                <a16:creationId xmlns:a16="http://schemas.microsoft.com/office/drawing/2014/main" id="{26A9A242-9E1D-64B8-B262-5B8BEEFFA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image56500976">
            <a:extLst>
              <a:ext uri="{FF2B5EF4-FFF2-40B4-BE49-F238E27FC236}">
                <a16:creationId xmlns:a16="http://schemas.microsoft.com/office/drawing/2014/main" id="{B9D721DB-A8AB-668A-CED7-EBF45DE50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56501600">
            <a:extLst>
              <a:ext uri="{FF2B5EF4-FFF2-40B4-BE49-F238E27FC236}">
                <a16:creationId xmlns:a16="http://schemas.microsoft.com/office/drawing/2014/main" id="{C68423A2-769E-A031-9AA5-E8C1E673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59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1image56501808">
            <a:extLst>
              <a:ext uri="{FF2B5EF4-FFF2-40B4-BE49-F238E27FC236}">
                <a16:creationId xmlns:a16="http://schemas.microsoft.com/office/drawing/2014/main" id="{0A4F95EB-4237-61A1-B260-F06E8BC2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0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1image56502016">
            <a:extLst>
              <a:ext uri="{FF2B5EF4-FFF2-40B4-BE49-F238E27FC236}">
                <a16:creationId xmlns:a16="http://schemas.microsoft.com/office/drawing/2014/main" id="{67302A5E-817C-7ED0-F8EB-13CBF9095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939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2image56510496">
            <a:extLst>
              <a:ext uri="{FF2B5EF4-FFF2-40B4-BE49-F238E27FC236}">
                <a16:creationId xmlns:a16="http://schemas.microsoft.com/office/drawing/2014/main" id="{9E7BCA06-764C-DE6E-C3C1-F7E2EEF4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2image38801792">
            <a:extLst>
              <a:ext uri="{FF2B5EF4-FFF2-40B4-BE49-F238E27FC236}">
                <a16:creationId xmlns:a16="http://schemas.microsoft.com/office/drawing/2014/main" id="{0081C4B6-A801-D868-248C-210A785B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2image56511744">
            <a:extLst>
              <a:ext uri="{FF2B5EF4-FFF2-40B4-BE49-F238E27FC236}">
                <a16:creationId xmlns:a16="http://schemas.microsoft.com/office/drawing/2014/main" id="{CDF9BC82-EE84-7716-74AB-D2A7F958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4249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5BBC821F-75DB-9C4B-9087-0D1B55B86457}" vid="{E80D4668-7E7A-294D-81A8-6A27370644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3240</TotalTime>
  <Words>466</Words>
  <Application>Microsoft Macintosh PowerPoint</Application>
  <PresentationFormat>On-screen Show (16:9)</PresentationFormat>
  <Paragraphs>56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Fermilab_PPT_090915</vt:lpstr>
      <vt:lpstr>PowerPoint Presentation</vt:lpstr>
      <vt:lpstr>Closing remarks</vt:lpstr>
      <vt:lpstr>Very last minute closing remarks</vt:lpstr>
      <vt:lpstr>Big thank you for conveners!</vt:lpstr>
      <vt:lpstr>Excellent program and excellent presentations:  TTC collaboration continues to tackle outstanding SRF challenges</vt:lpstr>
      <vt:lpstr>Big thanks to everyone who helped with TTC’23 @ Fermilab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Panagiotis Spentzouris</dc:creator>
  <cp:lastModifiedBy>Grigory V. Eremeev</cp:lastModifiedBy>
  <cp:revision>127</cp:revision>
  <cp:lastPrinted>2014-01-20T19:40:21Z</cp:lastPrinted>
  <dcterms:created xsi:type="dcterms:W3CDTF">2023-11-02T20:05:31Z</dcterms:created>
  <dcterms:modified xsi:type="dcterms:W3CDTF">2023-12-11T15:53:31Z</dcterms:modified>
</cp:coreProperties>
</file>