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26"/>
  </p:notesMasterIdLst>
  <p:sldIdLst>
    <p:sldId id="742" r:id="rId3"/>
    <p:sldId id="835" r:id="rId4"/>
    <p:sldId id="978" r:id="rId5"/>
    <p:sldId id="256" r:id="rId6"/>
    <p:sldId id="2024" r:id="rId7"/>
    <p:sldId id="2030" r:id="rId8"/>
    <p:sldId id="2029" r:id="rId9"/>
    <p:sldId id="2031" r:id="rId10"/>
    <p:sldId id="3362" r:id="rId11"/>
    <p:sldId id="2032" r:id="rId12"/>
    <p:sldId id="1984" r:id="rId13"/>
    <p:sldId id="2033" r:id="rId14"/>
    <p:sldId id="3352" r:id="rId15"/>
    <p:sldId id="3434" r:id="rId16"/>
    <p:sldId id="3436" r:id="rId17"/>
    <p:sldId id="2026" r:id="rId18"/>
    <p:sldId id="3386" r:id="rId19"/>
    <p:sldId id="3493" r:id="rId20"/>
    <p:sldId id="2019" r:id="rId21"/>
    <p:sldId id="3492" r:id="rId22"/>
    <p:sldId id="2023" r:id="rId23"/>
    <p:sldId id="3301" r:id="rId24"/>
    <p:sldId id="203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4E9B"/>
    <a:srgbClr val="05559F"/>
    <a:srgbClr val="125CA5"/>
    <a:srgbClr val="DCA514"/>
    <a:srgbClr val="4F81BD"/>
    <a:srgbClr val="FFC100"/>
    <a:srgbClr val="4472C4"/>
    <a:srgbClr val="4372C4"/>
    <a:srgbClr val="47D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5" autoAdjust="0"/>
    <p:restoredTop sz="95197" autoAdjust="0"/>
  </p:normalViewPr>
  <p:slideViewPr>
    <p:cSldViewPr>
      <p:cViewPr varScale="1">
        <p:scale>
          <a:sx n="83" d="100"/>
          <a:sy n="83" d="100"/>
        </p:scale>
        <p:origin x="773" y="41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25444568659039"/>
          <c:y val="3.483318737730598E-2"/>
          <c:w val="0.83742539891400969"/>
          <c:h val="0.81370172898791238"/>
        </c:manualLayout>
      </c:layout>
      <c:barChart>
        <c:barDir val="col"/>
        <c:grouping val="clustered"/>
        <c:varyColors val="0"/>
        <c:ser>
          <c:idx val="0"/>
          <c:order val="0"/>
          <c:tx>
            <c:v>Number of quenches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10E396DB-917C-40F0-ACD9-8D00D1D279B7}" type="VALUE">
                      <a:rPr lang="en-US" altLang="zh-CN" sz="1600">
                        <a:solidFill>
                          <a:schemeClr val="accent1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B6-4ED0-A4D0-AB10B2B93FC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92EF45E-52D5-4B5B-A4BC-B8723AB8D36D}" type="VALUE">
                      <a:rPr lang="en-US" altLang="zh-CN" sz="1600">
                        <a:solidFill>
                          <a:schemeClr val="accent1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B6-4ED0-A4D0-AB10B2B93F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4F81BD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26</c:v>
                </c:pt>
                <c:pt idx="2">
                  <c:v>0</c:v>
                </c:pt>
                <c:pt idx="3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D-4522-BEE7-267EEF7A7B5E}"/>
            </c:ext>
          </c:extLst>
        </c:ser>
        <c:ser>
          <c:idx val="1"/>
          <c:order val="1"/>
          <c:tx>
            <c:v>Max Eacc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6534621153205198E-2"/>
                  <c:y val="9.7617167503373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6-4ED0-A4D0-AB10B2B93F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Sheet1!$C$2:$C$9</c:f>
              <c:numCache>
                <c:formatCode>General</c:formatCode>
                <c:ptCount val="8"/>
                <c:pt idx="0">
                  <c:v>26</c:v>
                </c:pt>
                <c:pt idx="1">
                  <c:v>21.1</c:v>
                </c:pt>
                <c:pt idx="2">
                  <c:v>24.6</c:v>
                </c:pt>
                <c:pt idx="3">
                  <c:v>26</c:v>
                </c:pt>
                <c:pt idx="4">
                  <c:v>26</c:v>
                </c:pt>
                <c:pt idx="5">
                  <c:v>25.7</c:v>
                </c:pt>
                <c:pt idx="6">
                  <c:v>25.6</c:v>
                </c:pt>
                <c:pt idx="7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1D-4522-BEE7-267EEF7A7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722704"/>
        <c:axId val="898517216"/>
      </c:barChart>
      <c:catAx>
        <c:axId val="899722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# in</a:t>
                </a:r>
                <a:r>
                  <a:rPr lang="zh-CN" altLang="en-US" sz="1400" b="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module</a:t>
                </a:r>
                <a:r>
                  <a:rPr lang="en-US" altLang="zh-CN" sz="1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7659400691589823"/>
              <c:y val="0.94014325383384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898517216"/>
        <c:crosses val="autoZero"/>
        <c:auto val="1"/>
        <c:lblAlgn val="ctr"/>
        <c:lblOffset val="100"/>
        <c:noMultiLvlLbl val="0"/>
      </c:catAx>
      <c:valAx>
        <c:axId val="89851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No. of Quenches</a:t>
                </a:r>
                <a:r>
                  <a:rPr lang="en-US" altLang="zh-CN" sz="1400" b="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 Max E</a:t>
                </a:r>
                <a:r>
                  <a:rPr lang="en-US" altLang="zh-CN" sz="1400" b="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1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(MV/m)</a:t>
                </a:r>
                <a:endParaRPr lang="zh-CN" altLang="en-US" sz="1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7.7682340851016715E-4"/>
              <c:y val="7.736865110496997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89972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0.27550763940618622"/>
          <c:y val="0.16832376719253539"/>
          <c:w val="0.50807036923037696"/>
          <c:h val="0.12910011319492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2023-12-5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2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6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809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34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AFB617E-29E1-4F5B-A4DE-57592FB434BA}" type="datetime1">
              <a:rPr lang="zh-CN" altLang="en-US" smtClean="0"/>
              <a:t>2023-12-5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34760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979" y="1036320"/>
            <a:ext cx="115824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965" y="6497473"/>
            <a:ext cx="10813225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846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微软雅黑" panose="020B0503020204020204" pitchFamily="34" charset="-122"/>
                <a:ea typeface="微软雅黑" pitchFamily="34" charset="-122"/>
              </a:defRPr>
            </a:lvl1pPr>
            <a:lvl2pPr>
              <a:defRPr sz="2000" baseline="0">
                <a:latin typeface="微软雅黑" panose="020B0503020204020204" pitchFamily="34" charset="-122"/>
                <a:ea typeface="微软雅黑" pitchFamily="34" charset="-122"/>
              </a:defRPr>
            </a:lvl2pPr>
            <a:lvl3pPr>
              <a:defRPr sz="2000" baseline="0">
                <a:latin typeface="微软雅黑" panose="020B0503020204020204" pitchFamily="34" charset="-122"/>
              </a:defRPr>
            </a:lvl3pPr>
            <a:lvl4pPr>
              <a:defRPr sz="1800" baseline="0">
                <a:latin typeface="微软雅黑" panose="020B0503020204020204" pitchFamily="34" charset="-122"/>
              </a:defRPr>
            </a:lvl4pPr>
            <a:lvl5pPr>
              <a:defRPr sz="1800" baseline="0"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A57FF0D-8435-4BFA-A9B0-0C6FE02678CA}" type="datetime1">
              <a:rPr lang="zh-CN" altLang="en-US" smtClean="0"/>
              <a:t>2023-12-5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200" b="1" baseline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| Department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7106503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00 Month 20xx</a:t>
            </a:r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72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535278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EA499F-5B11-2F23-8FA5-FE89E5912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971667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9854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2209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17929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55570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83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411D8E9-8347-4EF9-B859-792311345BF9}" type="datetime1">
              <a:rPr lang="zh-CN" altLang="en-US" smtClean="0"/>
              <a:t>2023-12-5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4791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2.0117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6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1412776"/>
            <a:ext cx="12192000" cy="180020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Performance of the</a:t>
            </a:r>
            <a:r>
              <a:rPr lang="zh-CN" alt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Mid-T 1.3 GHz Module</a:t>
            </a:r>
            <a:endParaRPr lang="zh-CN" alt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415480" y="3429000"/>
            <a:ext cx="9144000" cy="28083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Jiyuan Zhai (IHEP, Beijing, China)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Presented by Han Li (IASF, Shenzhen, China)</a:t>
            </a: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TTC Meeting, FNAL, Dec. 5, 2023</a:t>
            </a: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51384" y="130896"/>
            <a:ext cx="11305256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Performance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内容占位符 4">
            <a:extLst>
              <a:ext uri="{FF2B5EF4-FFF2-40B4-BE49-F238E27FC236}">
                <a16:creationId xmlns:a16="http://schemas.microsoft.com/office/drawing/2014/main" id="{BFFECD5E-9558-4B4F-9C1E-D184383F9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926133"/>
              </p:ext>
            </p:extLst>
          </p:nvPr>
        </p:nvGraphicFramePr>
        <p:xfrm>
          <a:off x="479376" y="1772816"/>
          <a:ext cx="6336704" cy="3744414"/>
        </p:xfrm>
        <a:graphic>
          <a:graphicData uri="http://schemas.openxmlformats.org/drawingml/2006/table">
            <a:tbl>
              <a:tblPr firstRow="1" firstCol="1" bandRow="1"/>
              <a:tblGrid>
                <a:gridCol w="2534963">
                  <a:extLst>
                    <a:ext uri="{9D8B030D-6E8A-4147-A177-3AD203B41FA5}">
                      <a16:colId xmlns:a16="http://schemas.microsoft.com/office/drawing/2014/main" val="1872722233"/>
                    </a:ext>
                  </a:extLst>
                </a:gridCol>
                <a:gridCol w="1267247">
                  <a:extLst>
                    <a:ext uri="{9D8B030D-6E8A-4147-A177-3AD203B41FA5}">
                      <a16:colId xmlns:a16="http://schemas.microsoft.com/office/drawing/2014/main" val="1600021384"/>
                    </a:ext>
                  </a:extLst>
                </a:gridCol>
                <a:gridCol w="1267247">
                  <a:extLst>
                    <a:ext uri="{9D8B030D-6E8A-4147-A177-3AD203B41FA5}">
                      <a16:colId xmlns:a16="http://schemas.microsoft.com/office/drawing/2014/main" val="3839175128"/>
                    </a:ext>
                  </a:extLst>
                </a:gridCol>
                <a:gridCol w="1267247">
                  <a:extLst>
                    <a:ext uri="{9D8B030D-6E8A-4147-A177-3AD203B41FA5}">
                      <a16:colId xmlns:a16="http://schemas.microsoft.com/office/drawing/2014/main" val="160755099"/>
                    </a:ext>
                  </a:extLst>
                </a:gridCol>
              </a:tblGrid>
              <a:tr h="102379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 </a:t>
                      </a:r>
                      <a:endParaRPr lang="zh-CN" sz="14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IHEP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Mid-T CM1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test</a:t>
                      </a:r>
                      <a:r>
                        <a:rPr lang="zh-CN" altLang="en-US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results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DALS,</a:t>
                      </a:r>
                      <a:r>
                        <a:rPr lang="zh-CN" altLang="en-US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SHINE, S</a:t>
                      </a:r>
                      <a:r>
                        <a:rPr lang="en-US" altLang="zh-CN" sz="1400" b="1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FEL spec.</a:t>
                      </a:r>
                      <a:endParaRPr lang="zh-CN" altLang="zh-CN" sz="14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CEPC 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Spec.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112408"/>
                  </a:ext>
                </a:extLst>
              </a:tr>
              <a:tr h="453437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CM usable RF voltage (MV)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191.2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180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222958"/>
                  </a:ext>
                </a:extLst>
              </a:tr>
              <a:tr h="453437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Average usable </a:t>
                      </a:r>
                      <a:r>
                        <a:rPr lang="en-US" altLang="zh-CN" sz="1400" b="1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4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 </a:t>
                      </a:r>
                      <a:r>
                        <a:rPr lang="en-US" altLang="zh-CN" sz="14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MV/m)</a:t>
                      </a:r>
                      <a:endParaRPr lang="zh-CN" sz="14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23.1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21.8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98965"/>
                  </a:ext>
                </a:extLst>
              </a:tr>
              <a:tr h="453437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K heat load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128 MV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(W) 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83.5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93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739834"/>
                  </a:ext>
                </a:extLst>
              </a:tr>
              <a:tr h="453437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altLang="zh-CN" sz="14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4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 MV/m</a:t>
                      </a:r>
                      <a:endParaRPr lang="zh-CN" sz="14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3.8×10</a:t>
                      </a:r>
                      <a:r>
                        <a:rPr lang="en-US" altLang="zh-CN" sz="1400" b="1" kern="1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2.7×10</a:t>
                      </a:r>
                      <a:r>
                        <a:rPr lang="en-US" altLang="zh-CN" sz="1400" b="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545929"/>
                  </a:ext>
                </a:extLst>
              </a:tr>
              <a:tr h="453437">
                <a:tc>
                  <a:txBody>
                    <a:bodyPr/>
                    <a:lstStyle/>
                    <a:p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K heat load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173 MV</a:t>
                      </a:r>
                      <a:r>
                        <a:rPr lang="zh-CN" altLang="en-US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(W) 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zh-CN" alt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0280"/>
                  </a:ext>
                </a:extLst>
              </a:tr>
              <a:tr h="453437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altLang="zh-CN" sz="14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4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21 MV/m</a:t>
                      </a:r>
                      <a:endParaRPr lang="zh-CN" sz="14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3.6×10</a:t>
                      </a:r>
                      <a:r>
                        <a:rPr lang="en-US" altLang="zh-CN" sz="1400" b="1" kern="1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3.0×10</a:t>
                      </a:r>
                      <a:r>
                        <a:rPr lang="en-US" altLang="zh-CN" sz="1400" b="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904747"/>
                  </a:ext>
                </a:extLst>
              </a:tr>
            </a:tbl>
          </a:graphicData>
        </a:graphic>
      </p:graphicFrame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1B51FCFA-80AE-4304-AFB7-7CDF1E2F6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063" y="541885"/>
            <a:ext cx="3974513" cy="288711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E8912DC-BD30-4F35-B2AB-14BAE3D2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8DC237A7-2E25-40CB-B3AE-DEBEF645CA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120" y="3573015"/>
            <a:ext cx="3996000" cy="29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8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801621C-43F1-4283-BEA9-616BCA2F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136524"/>
            <a:ext cx="11341324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Dose and Dark Current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198E11-7FB1-43B0-BA05-2BDA85843C7A}"/>
              </a:ext>
            </a:extLst>
          </p:cNvPr>
          <p:cNvSpPr txBox="1"/>
          <p:nvPr/>
        </p:nvSpPr>
        <p:spPr>
          <a:xfrm>
            <a:off x="124654" y="193056"/>
            <a:ext cx="5411947" cy="99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600" b="1" u="none" strike="noStrike" baseline="0">
                <a:solidFill>
                  <a:srgbClr val="004B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CAE350-991E-4FFA-999D-428E7C9A3CCB}"/>
              </a:ext>
            </a:extLst>
          </p:cNvPr>
          <p:cNvSpPr/>
          <p:nvPr/>
        </p:nvSpPr>
        <p:spPr>
          <a:xfrm>
            <a:off x="346508" y="1124744"/>
            <a:ext cx="609175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C000"/>
              </a:buClr>
              <a:buSzPct val="80000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Each of the eight superconducting cavities powered to 16 MV/m, and the radiation dose parameters of each cavity were monitored separately.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CAV1: onset@10 MV/m, ~ 5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uSv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/h 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CAV6: onset@10.8 MV/m, ~ 13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uSv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/h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Other cavities: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</a:t>
            </a:r>
          </a:p>
          <a:p>
            <a:pPr>
              <a:spcBef>
                <a:spcPts val="180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 cavities radiation dose 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＜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0.08 mSv/h (spec 0.5 mSv/h) 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dark current is smaller than the spec (1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BCC97E9-268F-4F5A-82DB-5B33A4CE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01" y="1052736"/>
            <a:ext cx="5184576" cy="522837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9844F8C-9FAD-416A-9429-2574C8CA1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72" y="4517368"/>
            <a:ext cx="3746901" cy="14742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36CC696-88C7-46E6-9FAA-AAC128C1B331}"/>
              </a:ext>
            </a:extLst>
          </p:cNvPr>
          <p:cNvSpPr/>
          <p:nvPr/>
        </p:nvSpPr>
        <p:spPr>
          <a:xfrm>
            <a:off x="8636997" y="4077072"/>
            <a:ext cx="139964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CAV1: onset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@10 MV/m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4E74470-C646-4A58-BFD6-CDF23F44041D}"/>
              </a:ext>
            </a:extLst>
          </p:cNvPr>
          <p:cNvSpPr/>
          <p:nvPr/>
        </p:nvSpPr>
        <p:spPr>
          <a:xfrm>
            <a:off x="10365190" y="3717032"/>
            <a:ext cx="139964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CAV6: onset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@10.8 MV/m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C4674C9-FAB7-413B-AC0B-3B277A22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B473EA-DE92-41E0-830E-33AB59408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957" y="4517368"/>
            <a:ext cx="1944216" cy="14742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41FFB1B-12A7-4524-9C56-555A9CB363C9}"/>
              </a:ext>
            </a:extLst>
          </p:cNvPr>
          <p:cNvSpPr txBox="1"/>
          <p:nvPr/>
        </p:nvSpPr>
        <p:spPr>
          <a:xfrm>
            <a:off x="4367212" y="6047278"/>
            <a:ext cx="1936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Faraday Cup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4E6D38F-D3A9-472B-8FFB-220655A99F24}"/>
              </a:ext>
            </a:extLst>
          </p:cNvPr>
          <p:cNvSpPr txBox="1"/>
          <p:nvPr/>
        </p:nvSpPr>
        <p:spPr>
          <a:xfrm>
            <a:off x="456872" y="6047278"/>
            <a:ext cx="3746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Radiation Detectors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0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79376" y="63997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Operation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BC3326-1B26-418A-B005-CBAB0BCA1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6" y="1886192"/>
            <a:ext cx="5805342" cy="28727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4686E-F575-4E80-B064-A30B9708C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348" y="4880771"/>
            <a:ext cx="3559729" cy="162253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09416CE-D466-42CC-8877-DB73B252A328}"/>
              </a:ext>
            </a:extLst>
          </p:cNvPr>
          <p:cNvSpPr/>
          <p:nvPr/>
        </p:nvSpPr>
        <p:spPr>
          <a:xfrm>
            <a:off x="479376" y="873887"/>
            <a:ext cx="11017224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SzPct val="80000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Continuous stable operation for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 hours at 133 MV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(each cavity working at 16.0 MV/m)</a:t>
            </a:r>
          </a:p>
          <a:p>
            <a:pPr fontAlgn="ctr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SzPct val="80000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Coupler cold window maximum temperature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 100 K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Radiation dose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＜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0.08 mSv/h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0B3B9F-3D72-4ABB-8D22-7D7FEC8D72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9"/>
          <a:stretch/>
        </p:blipFill>
        <p:spPr>
          <a:xfrm>
            <a:off x="785104" y="4354874"/>
            <a:ext cx="3467779" cy="206990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0AFAB02-B2B2-4979-90B0-5A10CEB1E7BF}"/>
              </a:ext>
            </a:extLst>
          </p:cNvPr>
          <p:cNvSpPr txBox="1"/>
          <p:nvPr/>
        </p:nvSpPr>
        <p:spPr>
          <a:xfrm>
            <a:off x="9192344" y="5124477"/>
            <a:ext cx="34563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zh-CN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0083599-FB89-4EDA-8AC2-0326BAA79963}"/>
              </a:ext>
            </a:extLst>
          </p:cNvPr>
          <p:cNvSpPr txBox="1"/>
          <p:nvPr/>
        </p:nvSpPr>
        <p:spPr>
          <a:xfrm>
            <a:off x="9264352" y="2348880"/>
            <a:ext cx="648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endParaRPr lang="zh-CN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745AF52-ACBE-4C5A-AEA1-68D5C5C661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778" y="4797152"/>
            <a:ext cx="2044989" cy="150762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DB11279-0A19-4EA3-999B-7C6CDE5EA84E}"/>
              </a:ext>
            </a:extLst>
          </p:cNvPr>
          <p:cNvSpPr txBox="1"/>
          <p:nvPr/>
        </p:nvSpPr>
        <p:spPr>
          <a:xfrm>
            <a:off x="1729001" y="6402314"/>
            <a:ext cx="25461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latin typeface="Arial" panose="020B0604020202020204" pitchFamily="34" charset="0"/>
                <a:cs typeface="Arial" panose="020B0604020202020204" pitchFamily="34" charset="0"/>
              </a:rPr>
              <a:t>Coupler warm part temperature</a:t>
            </a:r>
            <a:endParaRPr lang="zh-CN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4A81DD2-9F3B-4728-94EB-C7CEC10523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61" y="1912660"/>
            <a:ext cx="4392182" cy="229555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03773B0-BFCD-48A0-8168-1F6746E1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429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41DF828-CB76-42FD-A04B-C73BFF2DD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26" y="1196752"/>
            <a:ext cx="10972800" cy="484030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Single cavity Q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0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Average Q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8 cavities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/>
              <a:t>		</a:t>
            </a:r>
            <a:r>
              <a:rPr lang="en-US" altLang="zh-CN" dirty="0"/>
              <a:t>				  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62B2955-4107-47BE-9999-9D631288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734B05C-0499-4F51-9301-9DC98D42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26" y="142852"/>
            <a:ext cx="10939611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Down Rate and Average Q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416062"/>
              </p:ext>
            </p:extLst>
          </p:nvPr>
        </p:nvGraphicFramePr>
        <p:xfrm>
          <a:off x="1127448" y="3193325"/>
          <a:ext cx="9865455" cy="28437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8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RF Voltage, cool down (date)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Measurement</a:t>
                      </a:r>
                    </a:p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E</a:t>
                      </a:r>
                      <a:r>
                        <a:rPr lang="en-US" altLang="zh-CN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</a:t>
                      </a:r>
                    </a:p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[MV/m]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dyn</a:t>
                      </a:r>
                      <a:endParaRPr lang="en-US" altLang="zh-CN" sz="1600" u="none" strike="noStrike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Q</a:t>
                      </a:r>
                      <a:r>
                        <a:rPr lang="en-US" altLang="zh-CN" sz="1600" u="none" strike="noStrike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</a:t>
                      </a:r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MV, fast cool down (6.1)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15.9±0.9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60.5±1.9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(3.6±0.4)E10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fast cool down (6.1)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15.9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62.3±1.9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(3.5±0.4)E10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slow cool down (6.19) 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16.1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57.2±1.9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(3.8±0.4)E10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slow cool down (6.19)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16.1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58.4±1.9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(3.7±0.4)E10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174 MV,</a:t>
                      </a:r>
                      <a:r>
                        <a:rPr lang="en-US" altLang="zh-CN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fast cool down (6.1)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20.9</a:t>
                      </a:r>
                      <a:r>
                        <a:rPr lang="en-US" altLang="zh-CN" sz="16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104.4</a:t>
                      </a:r>
                      <a:r>
                        <a:rPr lang="en-US" altLang="zh-CN" sz="16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(3.6±0.4)E10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7B03F248-DABF-4C1B-AF02-1416AD68F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196752"/>
            <a:ext cx="3553122" cy="6499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C67A45-41EA-4AFD-83F8-DDFB4AE64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2204864"/>
            <a:ext cx="5544616" cy="7658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AE35C34-83EA-424A-8EC9-AD1AA9BB16F5}"/>
              </a:ext>
            </a:extLst>
          </p:cNvPr>
          <p:cNvSpPr txBox="1"/>
          <p:nvPr/>
        </p:nvSpPr>
        <p:spPr>
          <a:xfrm>
            <a:off x="2711624" y="6237312"/>
            <a:ext cx="768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load measurement details in </a:t>
            </a:r>
            <a:r>
              <a:rPr lang="en-US" altLang="zh-CN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Feisi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He’s talk on Wed, WG4. 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4">
            <a:extLst>
              <a:ext uri="{FF2B5EF4-FFF2-40B4-BE49-F238E27FC236}">
                <a16:creationId xmlns:a16="http://schemas.microsoft.com/office/drawing/2014/main" id="{BE263F35-EBF3-407A-9B34-E7CBA9624DF8}"/>
              </a:ext>
            </a:extLst>
          </p:cNvPr>
          <p:cNvSpPr txBox="1">
            <a:spLocks/>
          </p:cNvSpPr>
          <p:nvPr/>
        </p:nvSpPr>
        <p:spPr>
          <a:xfrm>
            <a:off x="479377" y="34338"/>
            <a:ext cx="9721080" cy="75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004B85"/>
                </a:solidFill>
                <a:effectLst/>
                <a:latin typeface="微软雅黑" panose="020B0503020204020204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Difference of Fast / Slow Cooldown 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F3A149C6-AACC-4177-9F1B-389F52F7F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120016"/>
              </p:ext>
            </p:extLst>
          </p:nvPr>
        </p:nvGraphicFramePr>
        <p:xfrm>
          <a:off x="6976442" y="2666341"/>
          <a:ext cx="4877760" cy="3308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984">
                  <a:extLst>
                    <a:ext uri="{9D8B030D-6E8A-4147-A177-3AD203B41FA5}">
                      <a16:colId xmlns:a16="http://schemas.microsoft.com/office/drawing/2014/main" val="2436015247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1904747607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1385256280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3171621855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102803561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308016661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2100711040"/>
                    </a:ext>
                  </a:extLst>
                </a:gridCol>
              </a:tblGrid>
              <a:tr h="98001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CAV#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Cool down rate* [g/s]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1#</a:t>
                      </a: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ΔT</a:t>
                      </a:r>
                    </a:p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9#cell ΔT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[K]</a:t>
                      </a: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Trans-verse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Axial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8915035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39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665207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41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5.23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3.94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193716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4762578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3.89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3.96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-1.84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4824223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7.49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- 3.91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6279659"/>
                  </a:ext>
                </a:extLst>
              </a:tr>
              <a:tr h="520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8~11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12.16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6737398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5F890046-4DE5-43FC-A091-44C3340322EA}"/>
              </a:ext>
            </a:extLst>
          </p:cNvPr>
          <p:cNvSpPr txBox="1"/>
          <p:nvPr/>
        </p:nvSpPr>
        <p:spPr>
          <a:xfrm>
            <a:off x="6976442" y="6097307"/>
            <a:ext cx="4877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cell bottom reaches critical temperature of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9.2 K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138DC2A-6593-4C36-9780-894543F68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442" y="1216457"/>
            <a:ext cx="3219749" cy="117975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7D2EEC1-414E-4087-9C3B-C199459869A0}"/>
              </a:ext>
            </a:extLst>
          </p:cNvPr>
          <p:cNvSpPr txBox="1"/>
          <p:nvPr/>
        </p:nvSpPr>
        <p:spPr>
          <a:xfrm>
            <a:off x="10272464" y="1340768"/>
            <a:ext cx="168185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ΔT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top (T1,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T2)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bottom (T3, T4) 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difference of a cell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5C85C1B-0B49-409C-AD6C-FEE283150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60" y="1388159"/>
            <a:ext cx="6255692" cy="2932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8A77493-BFF5-4A55-87C7-FDCCC008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5" y="4437112"/>
            <a:ext cx="6255692" cy="2119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灯片编号占位符 2">
            <a:extLst>
              <a:ext uri="{FF2B5EF4-FFF2-40B4-BE49-F238E27FC236}">
                <a16:creationId xmlns:a16="http://schemas.microsoft.com/office/drawing/2014/main" id="{E0E442A7-48E5-4D50-ABB2-A1F4F467808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D178A7-D76C-4E30-A820-45630AFF2351}"/>
              </a:ext>
            </a:extLst>
          </p:cNvPr>
          <p:cNvSpPr txBox="1"/>
          <p:nvPr/>
        </p:nvSpPr>
        <p:spPr>
          <a:xfrm>
            <a:off x="2124959" y="96233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measurement range of flow meter FI9220.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C27113C4-AE97-44A3-A2B1-801F8FDB79E1}"/>
              </a:ext>
            </a:extLst>
          </p:cNvPr>
          <p:cNvSpPr/>
          <p:nvPr/>
        </p:nvSpPr>
        <p:spPr>
          <a:xfrm rot="1926774">
            <a:off x="2966982" y="1258986"/>
            <a:ext cx="93175" cy="21468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2AC46AF-1FEF-4EA4-BCFF-4F68ACEA614B}"/>
              </a:ext>
            </a:extLst>
          </p:cNvPr>
          <p:cNvSpPr txBox="1"/>
          <p:nvPr/>
        </p:nvSpPr>
        <p:spPr>
          <a:xfrm>
            <a:off x="4379489" y="1901252"/>
            <a:ext cx="1705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Total flow rate estimated to be max ~ 60 g/s.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6377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28355E-E7B4-4C3B-8125-F2724787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46" y="1412776"/>
            <a:ext cx="11359778" cy="518457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1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Optimize VT procedure of jacketed cavity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 have similar Q</a:t>
            </a:r>
            <a:r>
              <a:rPr lang="en-US" altLang="zh-CN" sz="18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with bare cavity (for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mass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production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without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VT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bare</a:t>
            </a:r>
            <a:r>
              <a:rPr lang="zh-CN" altLang="en-US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cavities).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Reduce module static heat load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(25 W, details in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Feisi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He’s talk on Wed, WG4). 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1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Investigate the relation of Q</a:t>
            </a:r>
            <a:r>
              <a:rPr lang="en-US" altLang="zh-CN" sz="1800" b="1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1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with different cooldown speed</a:t>
            </a: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top to bottom cavity temperature difference at critical temperature, flux expulsion, remnant magnetic field and thermal current etc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Investigate gradient drop of individual cavities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and avoid systematic risk.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Investigate cavity processing and input coupler outgassing issues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and reduce processing time.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1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Increase cavity gradient, reduce Q spread. Statistics with more mid-T cavities and cryomodules.</a:t>
            </a:r>
            <a:endParaRPr lang="zh-CN" altLang="en-US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039EDC-1A99-4F55-BBFA-D60C0C08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9FB919F-C19E-4332-9E36-436747EC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3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E7AEE-50C3-458A-87B8-4F1C2F9CEC45}"/>
              </a:ext>
            </a:extLst>
          </p:cNvPr>
          <p:cNvSpPr/>
          <p:nvPr/>
        </p:nvSpPr>
        <p:spPr>
          <a:xfrm>
            <a:off x="335360" y="1124744"/>
            <a:ext cx="11377264" cy="513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IHEP successfully developed world's first medium temperature baking (mid-T) high Q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1.3 GHz cryomodule. Main performance meets the requirement of DALS / S</a:t>
            </a:r>
            <a:r>
              <a:rPr lang="en-US" altLang="zh-CN" sz="2000" baseline="30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FEL / SHINE, and is beyond LCLS-II-HE and CEPC spec. </a:t>
            </a:r>
          </a:p>
          <a:p>
            <a:pPr marL="342900" indent="-342900">
              <a:lnSpc>
                <a:spcPct val="12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Module total CW RF voltage greater than 191 MV ( &gt; 23 MV/m). Multipacting processing time quite different for the eight cavities.</a:t>
            </a:r>
          </a:p>
          <a:p>
            <a:pPr marL="342900" indent="-342900">
              <a:lnSpc>
                <a:spcPct val="12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Unprecedented high average Q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of 3.8E10 at 16 MV/m and 3.6E10 at 21 MV/m of eight mid-T bake 9-cell cavities in the module. Preliminary results show the </a:t>
            </a:r>
            <a:r>
              <a:rPr lang="en-US" altLang="zh-CN" sz="20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slow and fast cooldown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have similar Q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Will make more mid-T module prototypes for SHINE and S</a:t>
            </a:r>
            <a:r>
              <a:rPr lang="en-US" altLang="zh-CN" sz="2000" baseline="30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FEL in next few years for more data and further investigation.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74DA4D-A75B-433A-889A-860ECF88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955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D8EFE62D-45BA-4AC5-B78C-D1D144F75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561" cy="6858000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7913AA3-260C-4B91-BEAE-ACBC3076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B60E272E-91DB-48A9-A07C-BAC80AAF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35" y="5614465"/>
            <a:ext cx="3726201" cy="725470"/>
          </a:xfrm>
        </p:spPr>
        <p:txBody>
          <a:bodyPr>
            <a:noAutofit/>
          </a:bodyPr>
          <a:lstStyle/>
          <a:p>
            <a:r>
              <a:rPr lang="en-US" altLang="zh-CN" sz="4800" i="1" dirty="0">
                <a:solidFill>
                  <a:srgbClr val="044E9B"/>
                </a:solidFill>
              </a:rPr>
              <a:t>Thank you!</a:t>
            </a:r>
            <a:endParaRPr lang="zh-CN" altLang="en-US" sz="4800" i="1" dirty="0">
              <a:solidFill>
                <a:srgbClr val="044E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69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3A85A13-7A3E-4511-BF8C-2A131B45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FDEC541-FEF0-4666-8755-622FF7D1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37" y="2703530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/>
              <a:t>Backup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7315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7418" y="22742"/>
            <a:ext cx="11593236" cy="957985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Mid-T Furnace </a:t>
            </a:r>
            <a:r>
              <a:rPr lang="en-US" altLang="zh-CN" dirty="0"/>
              <a:t>B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 and Nitrogen Doping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72D469-12E1-44D6-95D2-8A4584A7D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283105"/>
            <a:ext cx="7920880" cy="50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95E7AB61-1243-44F2-863A-4E06F00E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5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DC09E59-2B45-488B-BAF9-5B1E087ED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40768"/>
            <a:ext cx="11103024" cy="4912311"/>
          </a:xfrm>
        </p:spPr>
        <p:txBody>
          <a:bodyPr>
            <a:normAutofit/>
          </a:bodyPr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Cryomodule assembly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Horizontal test result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9600" y="242186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olidFill>
                  <a:srgbClr val="0E4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dirty="0">
              <a:solidFill>
                <a:srgbClr val="0E4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8D74C7-3297-447B-80A7-E8BDE5E9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9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971A3-8718-48F7-8B01-173BE75E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1640616" cy="918995"/>
          </a:xfrm>
        </p:spPr>
        <p:txBody>
          <a:bodyPr>
            <a:normAutofit/>
          </a:bodyPr>
          <a:lstStyle/>
          <a:p>
            <a:r>
              <a:rPr lang="en-US" altLang="zh-CN" dirty="0"/>
              <a:t>Comparison of Cavity Performance in VT and CM 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97F9E23-C65C-4CED-B550-2A64DC694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813568"/>
              </p:ext>
            </p:extLst>
          </p:nvPr>
        </p:nvGraphicFramePr>
        <p:xfrm>
          <a:off x="551384" y="980728"/>
          <a:ext cx="10404000" cy="561366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113447610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3200869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008528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16365235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2339574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64474249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3655304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81572067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42540789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9822707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7274356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1454505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47986926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1179079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238705542"/>
                    </a:ext>
                  </a:extLst>
                </a:gridCol>
              </a:tblGrid>
              <a:tr h="612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Cavity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Serial #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CAV# in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DALS-CM1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Bare Cavity Vertical Test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Jacketed Cavity Vertical Test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Cryomodule Test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Note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9341"/>
                  </a:ext>
                </a:extLst>
              </a:tr>
              <a:tr h="6122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stainless steel flange loss corrected for Q</a:t>
                      </a:r>
                      <a:r>
                        <a:rPr lang="en-US" sz="1100" b="0" i="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Max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Max 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Max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Usable 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0237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68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bare tube without HOM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559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2692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4911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22.7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20.6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5116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871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31.3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9669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29.7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28.0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8308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1451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45646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848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29.1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29.1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4.7?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3209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30.0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for further study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6314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32.0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19.2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18.5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291515"/>
                  </a:ext>
                </a:extLst>
              </a:tr>
              <a:tr h="3669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all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Q0 from total dynamic heat load: 3.8E10@16 MV/m, 3.6E10@21 MV/m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12175"/>
                  </a:ext>
                </a:extLst>
              </a:tr>
              <a:tr h="3669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of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CAVs in CM1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3.8?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58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7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51384" y="142852"/>
            <a:ext cx="11161240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E7AEE-50C3-458A-87B8-4F1C2F9CEC45}"/>
              </a:ext>
            </a:extLst>
          </p:cNvPr>
          <p:cNvSpPr/>
          <p:nvPr/>
        </p:nvSpPr>
        <p:spPr>
          <a:xfrm>
            <a:off x="1198276" y="3219847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Vacuum vessel degaussing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91D801F-EB71-4B6D-BC55-F240E15F1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76" y="3880723"/>
            <a:ext cx="3844561" cy="22322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1BAE14-31A5-4FF7-BF8A-C6C2C6CE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7" y="1124254"/>
            <a:ext cx="3744416" cy="204975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AC21D7F-9535-47DE-BB8F-096A38B88B3B}"/>
              </a:ext>
            </a:extLst>
          </p:cNvPr>
          <p:cNvSpPr txBox="1"/>
          <p:nvPr/>
        </p:nvSpPr>
        <p:spPr>
          <a:xfrm>
            <a:off x="1125978" y="6112970"/>
            <a:ext cx="326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Double-layer magnetic shield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B007D7-2F9B-4ED4-992D-557CA4009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49" y="3356992"/>
            <a:ext cx="5185975" cy="3197263"/>
          </a:xfrm>
          <a:prstGeom prst="rect">
            <a:avLst/>
          </a:prstGeom>
        </p:spPr>
      </p:pic>
      <p:sp>
        <p:nvSpPr>
          <p:cNvPr id="11" name="箭头: 左右 10">
            <a:extLst>
              <a:ext uri="{FF2B5EF4-FFF2-40B4-BE49-F238E27FC236}">
                <a16:creationId xmlns:a16="http://schemas.microsoft.com/office/drawing/2014/main" id="{33FD3F92-DE2D-4C97-B83D-6DC25F6BCFC7}"/>
              </a:ext>
            </a:extLst>
          </p:cNvPr>
          <p:cNvSpPr/>
          <p:nvPr/>
        </p:nvSpPr>
        <p:spPr>
          <a:xfrm>
            <a:off x="7444340" y="5510361"/>
            <a:ext cx="2088232" cy="360040"/>
          </a:xfrm>
          <a:prstGeom prst="left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cells:</a:t>
            </a:r>
            <a:r>
              <a:rPr lang="zh-CN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  <a:r>
              <a:rPr lang="zh-CN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- 1400 mm</a:t>
            </a:r>
            <a:endParaRPr lang="zh-CN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7A37A5-4291-4BFE-834E-B3B23767196A}"/>
              </a:ext>
            </a:extLst>
          </p:cNvPr>
          <p:cNvSpPr txBox="1"/>
          <p:nvPr/>
        </p:nvSpPr>
        <p:spPr>
          <a:xfrm>
            <a:off x="7444340" y="3638153"/>
            <a:ext cx="223224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Measured in 500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earth magnetic environment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(50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inside cryomodule vacuum vessel)</a:t>
            </a:r>
          </a:p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field: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East-west: 2.2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North-south: 26.1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5F9AEE-2B9D-435E-8781-E2D2E2344173}"/>
              </a:ext>
            </a:extLst>
          </p:cNvPr>
          <p:cNvSpPr txBox="1"/>
          <p:nvPr/>
        </p:nvSpPr>
        <p:spPr>
          <a:xfrm>
            <a:off x="10341307" y="3930909"/>
            <a:ext cx="123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North-south</a:t>
            </a:r>
            <a:endParaRPr lang="zh-CN" altLang="en-US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2E1B9A5-0DFB-4111-B925-C682D68D0E80}"/>
              </a:ext>
            </a:extLst>
          </p:cNvPr>
          <p:cNvCxnSpPr>
            <a:cxnSpLocks/>
          </p:cNvCxnSpPr>
          <p:nvPr/>
        </p:nvCxnSpPr>
        <p:spPr>
          <a:xfrm flipH="1">
            <a:off x="10252652" y="4171756"/>
            <a:ext cx="144016" cy="25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96059D71-D6DB-475B-9697-AB2918EAEFDC}"/>
              </a:ext>
            </a:extLst>
          </p:cNvPr>
          <p:cNvSpPr txBox="1"/>
          <p:nvPr/>
        </p:nvSpPr>
        <p:spPr>
          <a:xfrm>
            <a:off x="10356112" y="4839027"/>
            <a:ext cx="1118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East-west</a:t>
            </a:r>
            <a:endParaRPr lang="zh-CN" altLang="en-US" sz="1400" b="1" dirty="0">
              <a:solidFill>
                <a:srgbClr val="FFC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593D451-BA97-494C-A873-E896F14EFD00}"/>
              </a:ext>
            </a:extLst>
          </p:cNvPr>
          <p:cNvCxnSpPr>
            <a:cxnSpLocks/>
          </p:cNvCxnSpPr>
          <p:nvPr/>
        </p:nvCxnSpPr>
        <p:spPr>
          <a:xfrm flipH="1" flipV="1">
            <a:off x="10266744" y="4695294"/>
            <a:ext cx="129924" cy="200716"/>
          </a:xfrm>
          <a:prstGeom prst="straightConnector1">
            <a:avLst/>
          </a:prstGeom>
          <a:ln w="19050">
            <a:solidFill>
              <a:srgbClr val="FFC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8A8938A3-C0AA-406F-87F3-4347AAF6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1FD574-73F9-4C93-A866-8A21854862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3992" y="208670"/>
            <a:ext cx="4824536" cy="30083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919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35360" y="64916"/>
            <a:ext cx="11033050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/ Slow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ooldown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4AEFDB2B-B839-4FD8-A5BC-49C6580B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07EEE03-4D27-4285-A487-9ACE2C735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941" y="3134644"/>
            <a:ext cx="3178033" cy="15024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1DF0C7-BAFB-44B6-BA3D-E6EC17680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941" y="1422265"/>
            <a:ext cx="3155007" cy="15213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07FCA57-49E8-465F-99DA-8C7A6D3AA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776" y="4809007"/>
            <a:ext cx="3154198" cy="150240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A7C762C-B959-45FC-9702-57AE89A5F8B2}"/>
              </a:ext>
            </a:extLst>
          </p:cNvPr>
          <p:cNvSpPr txBox="1"/>
          <p:nvPr/>
        </p:nvSpPr>
        <p:spPr>
          <a:xfrm>
            <a:off x="5203470" y="2556759"/>
            <a:ext cx="96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CAV#1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E313A3-2F5A-4469-8144-D5603D74021B}"/>
              </a:ext>
            </a:extLst>
          </p:cNvPr>
          <p:cNvSpPr txBox="1"/>
          <p:nvPr/>
        </p:nvSpPr>
        <p:spPr>
          <a:xfrm>
            <a:off x="5230666" y="4266029"/>
            <a:ext cx="934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CAV#5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021B6F2-A762-4FD3-960D-23B0E4E87D9B}"/>
              </a:ext>
            </a:extLst>
          </p:cNvPr>
          <p:cNvSpPr txBox="1"/>
          <p:nvPr/>
        </p:nvSpPr>
        <p:spPr>
          <a:xfrm>
            <a:off x="5230666" y="5940859"/>
            <a:ext cx="96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CAV#8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B75C656-0ACB-4E96-817A-E0EEF56DD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422264"/>
            <a:ext cx="3219749" cy="1521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DA11CD-E0CF-4BF4-9DE6-61EC0411E1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40968"/>
            <a:ext cx="3219749" cy="149649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32E57CE-DEE2-4809-B658-38D45FBFC1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821674"/>
            <a:ext cx="3219748" cy="148974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5C2C2E6-C34D-4308-99E5-9F8F81327A4B}"/>
              </a:ext>
            </a:extLst>
          </p:cNvPr>
          <p:cNvSpPr txBox="1"/>
          <p:nvPr/>
        </p:nvSpPr>
        <p:spPr>
          <a:xfrm>
            <a:off x="4151785" y="960828"/>
            <a:ext cx="126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40 g/s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619D476-98B8-4872-B268-3FE5D9E86F61}"/>
              </a:ext>
            </a:extLst>
          </p:cNvPr>
          <p:cNvSpPr txBox="1"/>
          <p:nvPr/>
        </p:nvSpPr>
        <p:spPr>
          <a:xfrm>
            <a:off x="7176121" y="954260"/>
            <a:ext cx="142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8 ~ 12 g /s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97D8F7A-27FE-46C1-8FA0-E10213334883}"/>
              </a:ext>
            </a:extLst>
          </p:cNvPr>
          <p:cNvSpPr txBox="1"/>
          <p:nvPr/>
        </p:nvSpPr>
        <p:spPr>
          <a:xfrm>
            <a:off x="8451693" y="2556759"/>
            <a:ext cx="96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CAV#1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A78B659-9ADF-4579-99C4-3AA4DF4E515D}"/>
              </a:ext>
            </a:extLst>
          </p:cNvPr>
          <p:cNvSpPr txBox="1"/>
          <p:nvPr/>
        </p:nvSpPr>
        <p:spPr>
          <a:xfrm>
            <a:off x="8453905" y="4266029"/>
            <a:ext cx="934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CAV#5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EA569A6-820B-41D4-A371-420BF170553C}"/>
              </a:ext>
            </a:extLst>
          </p:cNvPr>
          <p:cNvSpPr txBox="1"/>
          <p:nvPr/>
        </p:nvSpPr>
        <p:spPr>
          <a:xfrm>
            <a:off x="8454475" y="5940859"/>
            <a:ext cx="96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CAV#8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36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Microphonics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2F6626E-D444-47D7-AB67-C1051E94D0B1}"/>
              </a:ext>
            </a:extLst>
          </p:cNvPr>
          <p:cNvSpPr txBox="1"/>
          <p:nvPr/>
        </p:nvSpPr>
        <p:spPr>
          <a:xfrm>
            <a:off x="297224" y="1073045"/>
            <a:ext cx="10104176" cy="19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Spec: </a:t>
            </a:r>
            <a:r>
              <a:rPr lang="el-GR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Δ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 (Peak to Peak)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 10 Hz</a:t>
            </a:r>
            <a:endParaRPr lang="en-US" altLang="zh-CN" b="1" baseline="30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Test result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等线" panose="02010600030101010101" pitchFamily="2" charset="-122"/>
              <a:buChar char="–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 4 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 MV/m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 loop, eight cavities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等线" panose="02010600030101010101" pitchFamily="2" charset="-122"/>
              <a:buChar char="–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 7 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 MV/m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 loop, eight cavities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等线" panose="02010600030101010101" pitchFamily="2" charset="-122"/>
              <a:buChar char="–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 4 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 MV/m closed loop, two cavities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等线" panose="02010600030101010101" pitchFamily="2" charset="-122"/>
              <a:buChar char="–"/>
            </a:pPr>
            <a:endParaRPr lang="en-US" altLang="zh-CN" baseline="30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7E964CF-BE01-454F-8F57-60BC79B5B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24" y="3133446"/>
            <a:ext cx="3952567" cy="29644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961DD3C-1FC2-4AD9-80A6-D6C7B7655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08" y="3157806"/>
            <a:ext cx="3952566" cy="2964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01736EB-05E2-4C3E-9785-A34BAB1CD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60" y="3133446"/>
            <a:ext cx="3246264" cy="26486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9FD1801-6E43-42FA-A381-08FE9108C07D}"/>
              </a:ext>
            </a:extLst>
          </p:cNvPr>
          <p:cNvSpPr txBox="1"/>
          <p:nvPr/>
        </p:nvSpPr>
        <p:spPr>
          <a:xfrm>
            <a:off x="2987752" y="6122231"/>
            <a:ext cx="2621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 loop @ 8 MV/m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414C283-C8A2-449B-BD91-1FFD2CE550A8}"/>
              </a:ext>
            </a:extLst>
          </p:cNvPr>
          <p:cNvSpPr txBox="1"/>
          <p:nvPr/>
        </p:nvSpPr>
        <p:spPr>
          <a:xfrm>
            <a:off x="8464481" y="6016634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Closed loop @ 16 MV/m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75AE41A-6AA5-4CBF-929A-1602910B086B}"/>
                  </a:ext>
                </a:extLst>
              </p:cNvPr>
              <p:cNvSpPr txBox="1"/>
              <p:nvPr/>
            </p:nvSpPr>
            <p:spPr>
              <a:xfrm>
                <a:off x="5907696" y="1126476"/>
                <a:ext cx="5976909" cy="874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b="1"/>
                </a:lvl1pPr>
              </a:lstStyle>
              <a:p>
                <a:pPr marL="0" indent="0">
                  <a:buNone/>
                </a:pPr>
                <a:r>
                  <a:rPr lang="en-US" altLang="zh-CN" b="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GDR open or closed, calculate detuning with the phase: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/2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tan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zh-CN" altLang="en-US" b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75AE41A-6AA5-4CBF-929A-1602910B0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96" y="1126476"/>
                <a:ext cx="5976909" cy="874407"/>
              </a:xfrm>
              <a:prstGeom prst="rect">
                <a:avLst/>
              </a:prstGeom>
              <a:blipFill>
                <a:blip r:embed="rId6"/>
                <a:stretch>
                  <a:fillRect l="-815" r="-408" b="-55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A3395F-AD1C-4F23-B5CE-6FBBE788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2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05A2C985-F1FC-4F0D-B1C8-4D9E7F55CAE9}"/>
              </a:ext>
            </a:extLst>
          </p:cNvPr>
          <p:cNvSpPr txBox="1"/>
          <p:nvPr/>
        </p:nvSpPr>
        <p:spPr>
          <a:xfrm>
            <a:off x="263352" y="1071326"/>
            <a:ext cx="11593288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Fermilab: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in-situ mid-T bake of assembled cavity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S. Posen, et al, SRF19 MOP043,</a:t>
            </a:r>
            <a:r>
              <a:rPr lang="zh-CN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Jul. 2019; PHYSICAL REVIEW APPLIED 13, 014024, 2020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of high Q by 250~400 C mid-T bake. </a:t>
            </a:r>
          </a:p>
          <a:p>
            <a:pPr marL="285744" indent="-285744" defTabSz="914377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KEK: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regular furnace mid-T bake of unassembled cavity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Umemori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, TTC meeting at CERN, Feb. 2020; H. Ito, et al,</a:t>
            </a:r>
            <a:r>
              <a:rPr lang="zh-CN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Prog.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Theor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. Exp. Phys. 2021, 071G01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the implementation of mid-T bake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44" indent="-285744" defTabSz="914377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IHEP: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defTabSz="914377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simplified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furnace mid-T bake procedure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bulk EP, no light EP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800100" lvl="1" indent="-342900" defTabSz="914377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Successfully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mid-T bake to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 GHz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9-cell cavities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Oct. 2020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F. He, et al, Superconductor Science and Technology, 34, 2021, 095005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14 mid-T 9- cell cavities tested in 2020-2022.</a:t>
            </a:r>
          </a:p>
          <a:p>
            <a:pPr marL="800100" lvl="1" indent="-342900" defTabSz="914377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with eight mid-T 9-cell cavities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achieved world leading high Q and high gradient in June 2023 (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https://arxiv.org/abs/2312.01175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for Dalian Advanced Light Source (DALS) R&amp;D, based on the important experience gained in Euro-XFEL and LCLS-II (&amp;HE) cryomodules.</a:t>
            </a:r>
          </a:p>
          <a:p>
            <a:pPr marL="285744" lvl="1" indent="-285744" defTabSz="914377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Advantages: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mid-T 1 EP vs N-doping 3 EPs, no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NbN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precipitates, no careful EP after doping, stable and reliable performance …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H. Padamsee. Superconducting Radiofrequency Technology for Accelerators: State of the Art and Emerging Trends. Wiley-VCH, Feb. 2023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44" lvl="1" indent="-285744" defTabSz="914377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PIP-II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650 MHz β=0.61 5-cell cavities will use mid-T bake.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SHINE, S</a:t>
            </a:r>
            <a:r>
              <a:rPr lang="en-US" altLang="zh-CN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FEL, DALS, CEPC, CW upgrade of Euro-XFEL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and other projects are considering to use mid-T bake for large number of cavities.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51384" y="142853"/>
            <a:ext cx="11521280" cy="7254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Mid-T Bake </a:t>
            </a:r>
            <a:r>
              <a:rPr lang="en-US" altLang="zh-CN" dirty="0"/>
              <a:t>Cavity and Cryomodule D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502F9A-0978-4679-BBFF-FFB28DDF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038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E3095DBD-D4F4-417F-98F6-C43E2492B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1051405"/>
            <a:ext cx="5112568" cy="4459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33F86D-47EA-4A75-A229-97C04988F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037765"/>
            <a:ext cx="5113751" cy="4473214"/>
          </a:xfrm>
          <a:prstGeom prst="rect">
            <a:avLst/>
          </a:prstGeom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27B0815A-1C73-44EE-9491-7F4BE668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0"/>
            <a:ext cx="11737303" cy="90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</a:t>
            </a:r>
            <a:r>
              <a:rPr lang="en-US" altLang="zh-CN" dirty="0"/>
              <a:t>R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esults of Mid-T Bake 9-cell Cavities at IHEP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A47A885-2F53-496A-9A8C-E235E0CAE7D8}"/>
              </a:ext>
            </a:extLst>
          </p:cNvPr>
          <p:cNvSpPr txBox="1"/>
          <p:nvPr/>
        </p:nvSpPr>
        <p:spPr>
          <a:xfrm>
            <a:off x="6456040" y="5617407"/>
            <a:ext cx="5424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Due to tight schedule, no time to warm-up and cool down some of the dressed cavities to recover the degraded Q</a:t>
            </a:r>
            <a:r>
              <a:rPr lang="en-US" altLang="zh-CN" sz="1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after quench, or with not-optimized fast cool down, or by thermal current.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49807D-D8FB-4F5E-B26F-337A5182F3EE}"/>
              </a:ext>
            </a:extLst>
          </p:cNvPr>
          <p:cNvSpPr txBox="1"/>
          <p:nvPr/>
        </p:nvSpPr>
        <p:spPr>
          <a:xfrm>
            <a:off x="373250" y="5617407"/>
            <a:ext cx="5706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Average Q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4.5E10 at 16~21 MV/m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 12 mid-T 9-cell cavities. Q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corrected for stainless steel flange loss (0.8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nΩ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 in order to compare with module test results directly.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1F8FA1-1F8E-46C5-800A-779009FB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8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32334" y="92341"/>
            <a:ext cx="10853170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Assembly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内容占位符 5">
            <a:extLst>
              <a:ext uri="{FF2B5EF4-FFF2-40B4-BE49-F238E27FC236}">
                <a16:creationId xmlns:a16="http://schemas.microsoft.com/office/drawing/2014/main" id="{BA75DCB4-A118-44A3-9829-A6FB0980C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6917" y="2542401"/>
            <a:ext cx="2318366" cy="136680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2C69DA-1B00-4FDC-A23D-7F12C0F7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F3A37BF-FCE5-448E-BCE3-E99DAFE27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959" y="2542400"/>
            <a:ext cx="884541" cy="13508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A67EB4-361E-409E-96D1-87349B6C0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4683" y="987231"/>
            <a:ext cx="1715539" cy="1376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D8665EA-A986-4B6A-AB80-444B02C1A5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243" y="989905"/>
            <a:ext cx="2013718" cy="13703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97D166-1B40-48CA-AFEA-38C3C730AE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5138887" y="2542400"/>
            <a:ext cx="1424910" cy="13508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831400D-A3BF-4FED-8921-5F0AE0BAB3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113" y="980728"/>
            <a:ext cx="2708408" cy="13806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F21BDE-0FBA-43BB-9DAD-EDB59541C9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3962" y="2546832"/>
            <a:ext cx="1693601" cy="1346457"/>
          </a:xfrm>
          <a:prstGeom prst="rect">
            <a:avLst/>
          </a:prstGeom>
        </p:spPr>
      </p:pic>
      <p:pic>
        <p:nvPicPr>
          <p:cNvPr id="22" name="Picture 4" descr="https://docimg3.docs.qq.com/image/AgAABV5m2GMI7GwV9ZlIx6gLk9Ocg4OO.png?imageMogr2/thumbnail/1600x%3E/ignore-error/1">
            <a:extLst>
              <a:ext uri="{FF2B5EF4-FFF2-40B4-BE49-F238E27FC236}">
                <a16:creationId xmlns:a16="http://schemas.microsoft.com/office/drawing/2014/main" id="{DB2AC8C0-D3E4-4F02-8961-FD09F4D7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250" y="4091361"/>
            <a:ext cx="2324364" cy="17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内容占位符 5">
            <a:extLst>
              <a:ext uri="{FF2B5EF4-FFF2-40B4-BE49-F238E27FC236}">
                <a16:creationId xmlns:a16="http://schemas.microsoft.com/office/drawing/2014/main" id="{7018A597-BC42-4E1C-900A-FE8F1F2CE1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113" y="4091361"/>
            <a:ext cx="2632433" cy="1779474"/>
          </a:xfrm>
          <a:prstGeom prst="rect">
            <a:avLst/>
          </a:prstGeom>
        </p:spPr>
      </p:pic>
      <p:pic>
        <p:nvPicPr>
          <p:cNvPr id="29" name="内容占位符 5">
            <a:extLst>
              <a:ext uri="{FF2B5EF4-FFF2-40B4-BE49-F238E27FC236}">
                <a16:creationId xmlns:a16="http://schemas.microsoft.com/office/drawing/2014/main" id="{C038BD01-16DB-4414-B3DD-1A1E793186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319" y="4091362"/>
            <a:ext cx="1309101" cy="176560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E80DDEC-724C-48A4-B26D-A6780EC8F1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42" y="980728"/>
            <a:ext cx="4466237" cy="2236541"/>
          </a:xfrm>
          <a:prstGeom prst="rect">
            <a:avLst/>
          </a:prstGeom>
        </p:spPr>
      </p:pic>
      <p:pic>
        <p:nvPicPr>
          <p:cNvPr id="16" name="内容占位符 9">
            <a:extLst>
              <a:ext uri="{FF2B5EF4-FFF2-40B4-BE49-F238E27FC236}">
                <a16:creationId xmlns:a16="http://schemas.microsoft.com/office/drawing/2014/main" id="{7CCD2A56-D637-4F3D-A168-63EC2C75EF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65" y="3363700"/>
            <a:ext cx="4458797" cy="250713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C691BB-52F2-4A7F-8D82-40FCC2A52756}"/>
              </a:ext>
            </a:extLst>
          </p:cNvPr>
          <p:cNvSpPr txBox="1"/>
          <p:nvPr/>
        </p:nvSpPr>
        <p:spPr>
          <a:xfrm>
            <a:off x="437912" y="5949280"/>
            <a:ext cx="11369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cavity string kept in vacuum during the cold mass assembly all through to the horizontal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cavity string pumped by TMP whenever possible during the cold mass assembly outside the clean room.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7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/>
              <a:t>Module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E416228D-93C7-44D1-BE7B-B214CBE38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40" y="1052736"/>
            <a:ext cx="9829536" cy="53285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1204D1-A31B-4FF7-86C9-1E75CE080475}"/>
              </a:ext>
            </a:extLst>
          </p:cNvPr>
          <p:cNvSpPr txBox="1"/>
          <p:nvPr/>
        </p:nvSpPr>
        <p:spPr>
          <a:xfrm>
            <a:off x="1127448" y="4661986"/>
            <a:ext cx="9541504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143 temperature sensors, 12 flux gates, 6 radiation detectors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…e.g. important to find: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overheating of the HOM coupler caused by poor thermal conduction (limit to &lt; 10 MV/m)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overheating of input coupler caused by poor mechanical connection of the warm part and cold part of the inner conductor …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91B2D01-E2F4-4D4D-8016-43E68C44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57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Cooldown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9AF9F6C-EDBC-4E01-AEB7-43ECCB652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052736"/>
            <a:ext cx="9793088" cy="549910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4E4E2D-2A19-43F0-B0BE-2E3DAC9F8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55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Cooldown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10D0EB-5157-4542-9EB8-FD892111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689" y="887576"/>
            <a:ext cx="9712621" cy="582757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6E0901F-44F8-448C-B419-6B4741B6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6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6A28FB5-F1F8-4F36-821F-B9B594504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49664"/>
            <a:ext cx="11236808" cy="1803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High Q TESLA cavities (MP band at 17-24 MV/m) sometimes need more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 processing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than baseline (EP+120C) cavities, especially in the module.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Two of the eight (25 %) cavities show repetitive quenching.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Cavity processing takes two days (May 28-29, 2023).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D42E56-207E-4DF1-8B5E-BBBCA447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01721E6-EBD6-4ACF-87DB-728524DC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31532"/>
            <a:ext cx="10763325" cy="725470"/>
          </a:xfrm>
        </p:spPr>
        <p:txBody>
          <a:bodyPr/>
          <a:lstStyle/>
          <a:p>
            <a:pPr algn="l"/>
            <a:r>
              <a:rPr lang="en-US" altLang="zh-CN" dirty="0"/>
              <a:t>Cavity Processing</a:t>
            </a:r>
            <a:endParaRPr lang="zh-CN" altLang="en-US" dirty="0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BB81929-3937-4870-B688-5AD8AB88C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815169"/>
              </p:ext>
            </p:extLst>
          </p:nvPr>
        </p:nvGraphicFramePr>
        <p:xfrm>
          <a:off x="7032104" y="2691685"/>
          <a:ext cx="4378696" cy="3783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624AA0C-D46D-4FE3-8200-3C77604EE11A}"/>
              </a:ext>
            </a:extLst>
          </p:cNvPr>
          <p:cNvSpPr txBox="1"/>
          <p:nvPr/>
        </p:nvSpPr>
        <p:spPr>
          <a:xfrm>
            <a:off x="551384" y="3017696"/>
            <a:ext cx="6131402" cy="3318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1#: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5.28 10:16-10:40, 2 quenches at 20-21 MV/m.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9:29-13:26,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14 quenches at &lt; 14 MV/m, 12 quenches at 17-19 MV/m. HOM2 heating and quench at &gt; 20 MV/m with X-ray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9:17-10:40, no MP quench.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4#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13:02-13:30, 1 quench at 19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and 23 MV/m.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5#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5.29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outgassing by pulsed processing, reach 26 MV/m after 80 min. Quench number NA.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12:42-12:49, no MP quench.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7#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10:30-13:05, no MP quench.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10:37-15:50, 57 quenches at 17-24 MV/m.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16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37688</TotalTime>
  <Words>2133</Words>
  <Application>Microsoft Office PowerPoint</Application>
  <PresentationFormat>宽屏</PresentationFormat>
  <Paragraphs>510</Paragraphs>
  <Slides>23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等线</vt:lpstr>
      <vt:lpstr>微软雅黑</vt:lpstr>
      <vt:lpstr>Arial</vt:lpstr>
      <vt:lpstr>Calibri</vt:lpstr>
      <vt:lpstr>Cambria Math</vt:lpstr>
      <vt:lpstr>Lato</vt:lpstr>
      <vt:lpstr>Source Sans Pro</vt:lpstr>
      <vt:lpstr>Times New Roman</vt:lpstr>
      <vt:lpstr>Wingdings</vt:lpstr>
      <vt:lpstr>Office 主题</vt:lpstr>
      <vt:lpstr>LCLS-II-HE Covers/Title Slides</vt:lpstr>
      <vt:lpstr>Performance of the First Mid-T 1.3 GHz Module</vt:lpstr>
      <vt:lpstr>Outline</vt:lpstr>
      <vt:lpstr>Mid-T Bake Cavity and Cryomodule Development</vt:lpstr>
      <vt:lpstr>Vertical Test Results of Mid-T Bake 9-cell Cavities at IHEP</vt:lpstr>
      <vt:lpstr>Module Assembly</vt:lpstr>
      <vt:lpstr>Module Instrumentation</vt:lpstr>
      <vt:lpstr>Module Cooldown</vt:lpstr>
      <vt:lpstr>Module Cooldown</vt:lpstr>
      <vt:lpstr>Cavity Processing</vt:lpstr>
      <vt:lpstr>Cryomodule Performance</vt:lpstr>
      <vt:lpstr>Radiation Dose and Dark Current</vt:lpstr>
      <vt:lpstr>Stable Operation</vt:lpstr>
      <vt:lpstr>Cool Down Rate and Average Q0</vt:lpstr>
      <vt:lpstr>PowerPoint 演示文稿</vt:lpstr>
      <vt:lpstr>Future Work</vt:lpstr>
      <vt:lpstr>Summary</vt:lpstr>
      <vt:lpstr>Thank you!</vt:lpstr>
      <vt:lpstr>Backup</vt:lpstr>
      <vt:lpstr>Mid-T Furnace Bake and Nitrogen Doping</vt:lpstr>
      <vt:lpstr>Comparison of Cavity Performance in VT and CM </vt:lpstr>
      <vt:lpstr>Magnetic Field Control</vt:lpstr>
      <vt:lpstr>Fast / Slow Cooldown</vt:lpstr>
      <vt:lpstr>Microphonics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Jiyuan Zhai</cp:lastModifiedBy>
  <cp:revision>5613</cp:revision>
  <cp:lastPrinted>2013-10-17T01:59:13Z</cp:lastPrinted>
  <dcterms:created xsi:type="dcterms:W3CDTF">2012-09-04T11:33:36Z</dcterms:created>
  <dcterms:modified xsi:type="dcterms:W3CDTF">2023-12-05T07:35:14Z</dcterms:modified>
</cp:coreProperties>
</file>