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80" r:id="rId4"/>
    <p:sldId id="285" r:id="rId5"/>
    <p:sldId id="259" r:id="rId6"/>
    <p:sldId id="260" r:id="rId7"/>
    <p:sldId id="261" r:id="rId8"/>
    <p:sldId id="284" r:id="rId9"/>
    <p:sldId id="263" r:id="rId10"/>
    <p:sldId id="264" r:id="rId11"/>
    <p:sldId id="281" r:id="rId12"/>
    <p:sldId id="265" r:id="rId13"/>
    <p:sldId id="268" r:id="rId14"/>
    <p:sldId id="278" r:id="rId15"/>
    <p:sldId id="283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met Mathieu" initials="OM" lastIdx="1" clrIdx="0">
    <p:extLst>
      <p:ext uri="{19B8F6BF-5375-455C-9EA6-DF929625EA0E}">
        <p15:presenceInfo xmlns:p15="http://schemas.microsoft.com/office/powerpoint/2012/main" userId="0400952d450a930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50A1"/>
    <a:srgbClr val="6C9BD2"/>
    <a:srgbClr val="DD6430"/>
    <a:srgbClr val="D176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15" autoAdjust="0"/>
    <p:restoredTop sz="95704" autoAdjust="0"/>
  </p:normalViewPr>
  <p:slideViewPr>
    <p:cSldViewPr snapToGrid="0">
      <p:cViewPr varScale="1">
        <p:scale>
          <a:sx n="113" d="100"/>
          <a:sy n="113" d="100"/>
        </p:scale>
        <p:origin x="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064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2FD1B-8103-4D2E-B2B8-F6B4FA21BB42}" type="datetimeFigureOut">
              <a:rPr kumimoji="1" lang="ja-JP" altLang="en-US" smtClean="0"/>
              <a:t>2023/12/4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8FCD5-2B77-4CDA-9A16-0E7825A18A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365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dirty="0"/>
              <a:t>Click to edit Master subtitle style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3AEF057-80C9-4608-B16D-388BCDBF4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/>
              <a:t>Name, 2022/00/00</a:t>
            </a:r>
            <a:endParaRPr lang="en-US" sz="12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8F9F536-F701-4951-BCB9-6C6F94FDF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B8B18CA-0BB9-4C11-BF9E-AD2979E62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AED926A-4B86-45C7-B292-8D89BE092C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9E0886-86FC-4A2D-A295-309F62C05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A78908A-8004-4403-ADBD-423D01A47A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/>
              <a:t>Name, 2022/00/00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BF8CB5E-D785-4338-8700-86D88E800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A808530-7C9C-4EE1-9130-912439B44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BA6A365-E806-4BEE-82EA-4E4EAD38C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/>
              <a:t>Name, 2022/00/00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01" y="291210"/>
            <a:ext cx="7699768" cy="1215114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569" y="1595832"/>
            <a:ext cx="11397795" cy="4671010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E6C49D2-B768-45B5-82C7-5783C3554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18061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/>
              <a:t>Name, 2022/00/00</a:t>
            </a:r>
            <a:endParaRPr lang="en-US" sz="120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76915AD-03D4-4732-A51D-2978E46F1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72988" y="6356350"/>
            <a:ext cx="6880811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466798-AB9E-42BB-BF1D-95A152C5A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6536" y="6354658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1D50A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538FC61-1EC9-4BC0-A5D1-AF31EE230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57A3908-8832-4F58-86EA-72FE4C34F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24C1486-B79E-4E04-8D5A-CA37ED002C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/>
              <a:t>Name, 2022/00/00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A9C7CC5-3D7C-45D3-9C90-A2A87E6454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24FF08C-28BB-4C24-A1FB-6BBBBBCC1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B9DE162-3E60-4AF4-915B-2985FF3C4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/>
              <a:t>Name, 2022/00/00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D50A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D50A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  <a:lvl2pPr>
              <a:defRPr>
                <a:solidFill>
                  <a:srgbClr val="1D50A1"/>
                </a:solidFill>
              </a:defRPr>
            </a:lvl2pPr>
            <a:lvl3pPr>
              <a:defRPr>
                <a:solidFill>
                  <a:srgbClr val="1D50A1"/>
                </a:solidFill>
              </a:defRPr>
            </a:lvl3pPr>
            <a:lvl4pPr>
              <a:defRPr>
                <a:solidFill>
                  <a:srgbClr val="1D50A1"/>
                </a:solidFill>
              </a:defRPr>
            </a:lvl4pPr>
            <a:lvl5pPr>
              <a:defRPr>
                <a:solidFill>
                  <a:srgbClr val="1D50A1"/>
                </a:solidFill>
              </a:defRPr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25264B7-E440-49D2-AF5C-8A699A8F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ECC2BF5-011F-4586-80B8-15AD6530D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D4E5174-E206-4BD1-957B-D1A1DB85A39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/>
              <a:t>Name, 2022/00/00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8ABBF98-260C-4D92-85B5-9BAB7F2BF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9320617-6FE9-49B6-AD8B-DA3E5F8688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D622247-6132-4697-A5EC-41A7684813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/>
              <a:t>Name, 2022/00/00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FD31073-5F42-4238-AA33-E5C65276C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61B24D-50D9-4742-9103-E7C6414E2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8D217AB-9441-4952-A158-3F3CE317D6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/>
              <a:t>Name, 2022/00/00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1D50A1"/>
                </a:solidFill>
              </a:defRPr>
            </a:lvl1pPr>
            <a:lvl2pPr>
              <a:defRPr sz="2800">
                <a:solidFill>
                  <a:srgbClr val="1D50A1"/>
                </a:solidFill>
              </a:defRPr>
            </a:lvl2pPr>
            <a:lvl3pPr>
              <a:defRPr sz="2400">
                <a:solidFill>
                  <a:srgbClr val="1D50A1"/>
                </a:solidFill>
              </a:defRPr>
            </a:lvl3pPr>
            <a:lvl4pPr>
              <a:defRPr sz="2000">
                <a:solidFill>
                  <a:srgbClr val="1D50A1"/>
                </a:solidFill>
              </a:defRPr>
            </a:lvl4pPr>
            <a:lvl5pPr>
              <a:defRPr sz="2000">
                <a:solidFill>
                  <a:srgbClr val="1D50A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D50A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11678FC-6856-4C4E-B397-A83FE2A90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9AC7561-7E46-405F-8D17-988C4A9A9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402911D-65C7-45CA-9394-6C0A7DFD4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/>
              <a:t>Name, 2022/00/00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1D50A1"/>
                </a:solidFill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>
                <a:solidFill>
                  <a:srgbClr val="1D50A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ja-JP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D50A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ja-JP" dirty="0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CEC779B-132A-4582-9A57-F94B7E99C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0280" y="6356350"/>
            <a:ext cx="469392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4C56F00-6750-49DC-A495-CB6B4C806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9280" y="6356350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C9C7A72-4BD9-4688-85A7-DD13DF0ED5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0708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/>
              <a:t>Name, 2022/00/00</a:t>
            </a:r>
            <a:endParaRPr lang="en-US" sz="12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1101" y="136525"/>
            <a:ext cx="7699768" cy="11739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7088" y="184700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  <p:pic>
        <p:nvPicPr>
          <p:cNvPr id="8" name="Picture 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69C8DE71-210D-4A86-AF36-B35607A0F63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46044" y="208809"/>
            <a:ext cx="1129833" cy="6616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52A519-9CAA-44DF-8093-10C07AD7F8C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17081"/>
            <a:ext cx="1840448" cy="540920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5A1D9F0-4713-4456-BC8D-0DB8675FE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18061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r>
              <a:rPr lang="en-US"/>
              <a:t>Name, 2022/00/00</a:t>
            </a:r>
            <a:endParaRPr lang="en-US" sz="120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6309B28-2831-43AB-8C00-31958F2C3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72988" y="6356350"/>
            <a:ext cx="6880811" cy="365125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6C9BD2"/>
                </a:solidFill>
              </a:defRPr>
            </a:lvl1pPr>
          </a:lstStyle>
          <a:p>
            <a:pPr algn="ctr"/>
            <a:r>
              <a:rPr lang="en-US" dirty="0"/>
              <a:t>Title of talk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78F6E2C-DC1E-4AD1-8983-AAD2AFBF1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6536" y="6354658"/>
            <a:ext cx="6045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6C9BD2"/>
                </a:solidFill>
              </a:defRPr>
            </a:lvl1pPr>
          </a:lstStyle>
          <a:p>
            <a:pPr algn="r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1817C92-9248-425F-9F26-D14C73DA5D4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318186" y="208022"/>
            <a:ext cx="1412079" cy="662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1A8B-B578-4FEA-808A-A1C4E6F20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041476" cy="2272770"/>
          </a:xfrm>
        </p:spPr>
        <p:txBody>
          <a:bodyPr anchor="ctr">
            <a:normAutofit fontScale="90000"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The first horizontal test results of TESLA-type large grain 9-cell cavity at KEK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E137C7-B0C0-4A05-96D0-3AE6E3A03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36995"/>
            <a:ext cx="9144000" cy="1943916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rgbClr val="1D50A1"/>
                </a:solidFill>
              </a:rPr>
              <a:t>TTC meeting</a:t>
            </a:r>
          </a:p>
          <a:p>
            <a:r>
              <a:rPr kumimoji="1" lang="en-US" altLang="ja-JP" b="1" dirty="0">
                <a:solidFill>
                  <a:srgbClr val="1D50A1"/>
                </a:solidFill>
              </a:rPr>
              <a:t>2023/12/5</a:t>
            </a:r>
            <a:endParaRPr lang="en-US" altLang="ja-JP" dirty="0">
              <a:solidFill>
                <a:srgbClr val="1D50A1"/>
              </a:solidFill>
            </a:endParaRPr>
          </a:p>
          <a:p>
            <a:r>
              <a:rPr lang="en-US" altLang="ja-JP" sz="2800" b="1" dirty="0">
                <a:solidFill>
                  <a:srgbClr val="1D50A1"/>
                </a:solidFill>
              </a:rPr>
              <a:t>Tomohiro Yamada/</a:t>
            </a:r>
            <a:r>
              <a:rPr lang="en-US" altLang="ja-JP" sz="2800" b="1" dirty="0" err="1">
                <a:solidFill>
                  <a:srgbClr val="1D50A1"/>
                </a:solidFill>
              </a:rPr>
              <a:t>Kensei</a:t>
            </a:r>
            <a:r>
              <a:rPr lang="en-US" altLang="ja-JP" sz="2800" b="1" dirty="0">
                <a:solidFill>
                  <a:srgbClr val="1D50A1"/>
                </a:solidFill>
              </a:rPr>
              <a:t> </a:t>
            </a:r>
            <a:r>
              <a:rPr lang="en-US" altLang="ja-JP" sz="2800" b="1" dirty="0" err="1">
                <a:solidFill>
                  <a:srgbClr val="1D50A1"/>
                </a:solidFill>
              </a:rPr>
              <a:t>Umemori</a:t>
            </a:r>
            <a:endParaRPr lang="en-US" altLang="ja-JP" sz="2800" b="1" dirty="0">
              <a:solidFill>
                <a:srgbClr val="1D50A1"/>
              </a:solidFill>
            </a:endParaRPr>
          </a:p>
          <a:p>
            <a:r>
              <a:rPr lang="en-US" altLang="ja-JP" sz="2800" b="1" dirty="0">
                <a:solidFill>
                  <a:srgbClr val="1D50A1"/>
                </a:solidFill>
              </a:rPr>
              <a:t>on behalf of KEK </a:t>
            </a:r>
            <a:r>
              <a:rPr lang="en-US" altLang="ja-JP" sz="2800" b="1" dirty="0" err="1">
                <a:solidFill>
                  <a:srgbClr val="1D50A1"/>
                </a:solidFill>
              </a:rPr>
              <a:t>iCASA</a:t>
            </a:r>
            <a:r>
              <a:rPr lang="en-US" altLang="ja-JP" sz="2800" b="1" dirty="0">
                <a:solidFill>
                  <a:srgbClr val="1D50A1"/>
                </a:solidFill>
              </a:rPr>
              <a:t>-SRF group</a:t>
            </a:r>
            <a:endParaRPr kumimoji="1" lang="ja-JP" altLang="en-US" sz="2800" b="1" dirty="0">
              <a:solidFill>
                <a:srgbClr val="1D50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6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A0084236-67E2-AC2B-75BC-0FC0A0A89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01" y="136525"/>
            <a:ext cx="6148556" cy="636361"/>
          </a:xfrm>
        </p:spPr>
        <p:txBody>
          <a:bodyPr>
            <a:normAutofit/>
          </a:bodyPr>
          <a:lstStyle/>
          <a:p>
            <a:r>
              <a:rPr lang="en-US" altLang="ja-JP" sz="3600" u="sng" dirty="0">
                <a:solidFill>
                  <a:srgbClr val="FF0000"/>
                </a:solidFill>
              </a:rPr>
              <a:t>Clean room assembly after HPR</a:t>
            </a:r>
            <a:endParaRPr lang="ja-JP" altLang="en-US" sz="3600" u="sng" dirty="0">
              <a:solidFill>
                <a:srgbClr val="FF0000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ABAA1A-CBBF-BC0D-D568-9E9BEB0D1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Title of talk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45494C1-1720-E74C-78C8-52A0F30FF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10</a:t>
            </a:fld>
            <a:endParaRPr 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C525142-6A9C-49CF-FC70-DAFBC65F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Name, 2022/00/00</a:t>
            </a:r>
            <a:endParaRPr lang="en-US" sz="1200" dirty="0"/>
          </a:p>
        </p:txBody>
      </p:sp>
      <p:pic>
        <p:nvPicPr>
          <p:cNvPr id="19" name="コンテンツ プレースホルダー 18">
            <a:extLst>
              <a:ext uri="{FF2B5EF4-FFF2-40B4-BE49-F238E27FC236}">
                <a16:creationId xmlns:a16="http://schemas.microsoft.com/office/drawing/2014/main" id="{EC1DC800-00BD-F638-D75F-8ECCE1B3DC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9750" t="30739" r="38527" b="9290"/>
          <a:stretch/>
        </p:blipFill>
        <p:spPr>
          <a:xfrm>
            <a:off x="361101" y="1469758"/>
            <a:ext cx="3108703" cy="5094327"/>
          </a:xfrm>
          <a:prstGeom prst="rect">
            <a:avLst/>
          </a:prstGeom>
        </p:spPr>
      </p:pic>
      <p:pic>
        <p:nvPicPr>
          <p:cNvPr id="20" name="コンテンツ プレースホルダー 19">
            <a:extLst>
              <a:ext uri="{FF2B5EF4-FFF2-40B4-BE49-F238E27FC236}">
                <a16:creationId xmlns:a16="http://schemas.microsoft.com/office/drawing/2014/main" id="{E4D254DA-8E14-7CD8-8A2D-64888ACC52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572237" y="1444585"/>
            <a:ext cx="5424022" cy="5094327"/>
          </a:xfrm>
          <a:prstGeom prst="rect">
            <a:avLst/>
          </a:prstGeom>
        </p:spPr>
      </p:pic>
      <p:sp>
        <p:nvSpPr>
          <p:cNvPr id="21" name="コンテンツ プレースホルダー 7">
            <a:extLst>
              <a:ext uri="{FF2B5EF4-FFF2-40B4-BE49-F238E27FC236}">
                <a16:creationId xmlns:a16="http://schemas.microsoft.com/office/drawing/2014/main" id="{2146A7BB-99C6-57A3-974C-6E59DDBD9421}"/>
              </a:ext>
            </a:extLst>
          </p:cNvPr>
          <p:cNvSpPr txBox="1">
            <a:spLocks/>
          </p:cNvSpPr>
          <p:nvPr/>
        </p:nvSpPr>
        <p:spPr>
          <a:xfrm>
            <a:off x="7010400" y="523081"/>
            <a:ext cx="5029200" cy="253580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altLang="ja-JP" dirty="0">
                <a:solidFill>
                  <a:schemeClr val="tx1"/>
                </a:solidFill>
              </a:rPr>
              <a:t>HPR and assembly works were successfully carried out.</a:t>
            </a:r>
          </a:p>
          <a:p>
            <a:pPr marL="285750" indent="-285750"/>
            <a:r>
              <a:rPr lang="en-US" altLang="ja-JP" dirty="0">
                <a:solidFill>
                  <a:schemeClr val="tx1"/>
                </a:solidFill>
              </a:rPr>
              <a:t>As later show, source of field emission at VT3 was removed and cavity performance was improved at Horizontal test. </a:t>
            </a:r>
            <a:endParaRPr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13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FA95CE-27AD-02C0-7321-458077ED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01" y="136525"/>
            <a:ext cx="3921339" cy="610235"/>
          </a:xfrm>
        </p:spPr>
        <p:txBody>
          <a:bodyPr>
            <a:normAutofit fontScale="90000"/>
          </a:bodyPr>
          <a:lstStyle/>
          <a:p>
            <a:r>
              <a:rPr kumimoji="1" lang="en-US" altLang="ja-JP" u="sng" dirty="0">
                <a:solidFill>
                  <a:srgbClr val="FF0000"/>
                </a:solidFill>
              </a:rPr>
              <a:t>Magnetic shield</a:t>
            </a:r>
            <a:endParaRPr kumimoji="1" lang="ja-JP" altLang="en-US" u="sng" dirty="0">
              <a:solidFill>
                <a:srgbClr val="FF0000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0F62F9-BF06-F32B-21BA-7E0128D6D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Title of talk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5ED4F6-D460-40E6-D373-295F9D9200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11</a:t>
            </a:fld>
            <a:endParaRPr 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4D70DBD-6722-33A4-F73C-4D63D2E68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Name, 2022/00/00</a:t>
            </a:r>
            <a:endParaRPr lang="en-US" sz="1200" dirty="0"/>
          </a:p>
        </p:txBody>
      </p:sp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25203B59-DE1D-A8A9-A00A-022564EEAA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838200"/>
            <a:ext cx="4373880" cy="3280410"/>
          </a:xfrm>
          <a:prstGeom prst="rect">
            <a:avLst/>
          </a:prstGeom>
        </p:spPr>
      </p:pic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7FB9F1D3-24FE-5F14-C9A2-FE29FFA0CD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0800000">
            <a:off x="4785362" y="838200"/>
            <a:ext cx="4373880" cy="3280410"/>
          </a:xfrm>
          <a:prstGeom prst="rect">
            <a:avLst/>
          </a:prstGeom>
        </p:spPr>
      </p:pic>
      <p:pic>
        <p:nvPicPr>
          <p:cNvPr id="11" name="コンテンツ プレースホルダー 7">
            <a:extLst>
              <a:ext uri="{FF2B5EF4-FFF2-40B4-BE49-F238E27FC236}">
                <a16:creationId xmlns:a16="http://schemas.microsoft.com/office/drawing/2014/main" id="{35A364F8-C43A-727E-F738-019DD3153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88" t="23067" r="8188" b="27506"/>
          <a:stretch/>
        </p:blipFill>
        <p:spPr>
          <a:xfrm>
            <a:off x="228599" y="4144981"/>
            <a:ext cx="5944175" cy="2576493"/>
          </a:xfrm>
          <a:prstGeom prst="rect">
            <a:avLst/>
          </a:prstGeom>
        </p:spPr>
      </p:pic>
      <p:sp>
        <p:nvSpPr>
          <p:cNvPr id="12" name="コンテンツ プレースホルダー 12">
            <a:extLst>
              <a:ext uri="{FF2B5EF4-FFF2-40B4-BE49-F238E27FC236}">
                <a16:creationId xmlns:a16="http://schemas.microsoft.com/office/drawing/2014/main" id="{1EEC1D68-5B4E-64ED-715F-D76E9AF1D812}"/>
              </a:ext>
            </a:extLst>
          </p:cNvPr>
          <p:cNvSpPr txBox="1">
            <a:spLocks/>
          </p:cNvSpPr>
          <p:nvPr/>
        </p:nvSpPr>
        <p:spPr>
          <a:xfrm>
            <a:off x="3901440" y="0"/>
            <a:ext cx="8061960" cy="1217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>
                <a:solidFill>
                  <a:schemeClr val="tx1"/>
                </a:solidFill>
              </a:rPr>
              <a:t>It was first time to design and fabricate magnetic shield for TESLA (Euro-XFEL) type cavity at KEK.</a:t>
            </a:r>
          </a:p>
          <a:p>
            <a:r>
              <a:rPr lang="en-US" altLang="ja-JP" sz="2400" dirty="0">
                <a:solidFill>
                  <a:schemeClr val="tx1"/>
                </a:solidFill>
              </a:rPr>
              <a:t>Thanks for the help from DESY and CEA.</a:t>
            </a:r>
          </a:p>
        </p:txBody>
      </p:sp>
      <p:sp>
        <p:nvSpPr>
          <p:cNvPr id="13" name="コンテンツ プレースホルダー 10">
            <a:extLst>
              <a:ext uri="{FF2B5EF4-FFF2-40B4-BE49-F238E27FC236}">
                <a16:creationId xmlns:a16="http://schemas.microsoft.com/office/drawing/2014/main" id="{D0A83A52-479B-0474-04EF-B1E81DD43200}"/>
              </a:ext>
            </a:extLst>
          </p:cNvPr>
          <p:cNvSpPr txBox="1">
            <a:spLocks/>
          </p:cNvSpPr>
          <p:nvPr/>
        </p:nvSpPr>
        <p:spPr>
          <a:xfrm>
            <a:off x="6187155" y="4284611"/>
            <a:ext cx="5944174" cy="2436564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altLang="ja-JP" sz="3200" dirty="0">
                <a:solidFill>
                  <a:schemeClr val="tx1"/>
                </a:solidFill>
              </a:rPr>
              <a:t>Separated to upper and bottom parts and both sides of cap.</a:t>
            </a:r>
          </a:p>
          <a:p>
            <a:pPr marL="457200" indent="-457200"/>
            <a:r>
              <a:rPr lang="en-US" altLang="ja-JP" sz="3200" dirty="0">
                <a:solidFill>
                  <a:schemeClr val="tx1"/>
                </a:solidFill>
              </a:rPr>
              <a:t>Additional magnetic shields (patches and boxes) to prevent halls.</a:t>
            </a:r>
            <a:endParaRPr lang="ja-JP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770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E5CDD7-EFA5-469D-12EC-23723E550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u="sng" dirty="0">
                <a:solidFill>
                  <a:srgbClr val="FF0000"/>
                </a:solidFill>
              </a:rPr>
              <a:t>Preparation for Horizontal Test</a:t>
            </a:r>
            <a:endParaRPr kumimoji="1" lang="ja-JP" altLang="en-US" u="sng" dirty="0">
              <a:solidFill>
                <a:srgbClr val="FF0000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ABAA1A-CBBF-BC0D-D568-9E9BEB0D1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Title of talk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45494C1-1720-E74C-78C8-52A0F30FF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12</a:t>
            </a:fld>
            <a:endParaRPr 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C525142-6A9C-49CF-FC70-DAFBC65F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Name, 2022/00/00</a:t>
            </a:r>
            <a:endParaRPr lang="en-US" sz="1200" dirty="0"/>
          </a:p>
        </p:txBody>
      </p:sp>
      <p:pic>
        <p:nvPicPr>
          <p:cNvPr id="9" name="コンテンツ プレースホルダー 7" descr="人, 屋内, 民衆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62C0589F-1092-8769-1CEF-A0663C0D98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1" y="914802"/>
            <a:ext cx="4251960" cy="3189615"/>
          </a:xfrm>
          <a:prstGeom prst="rect">
            <a:avLst/>
          </a:prstGeom>
        </p:spPr>
      </p:pic>
      <p:pic>
        <p:nvPicPr>
          <p:cNvPr id="11" name="コンテンツ プレースホルダー 9">
            <a:extLst>
              <a:ext uri="{FF2B5EF4-FFF2-40B4-BE49-F238E27FC236}">
                <a16:creationId xmlns:a16="http://schemas.microsoft.com/office/drawing/2014/main" id="{FCB1552E-7B97-AB7B-28AC-FFBE6AF9F9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05"/>
          <a:stretch/>
        </p:blipFill>
        <p:spPr>
          <a:xfrm>
            <a:off x="4942422" y="914802"/>
            <a:ext cx="4725730" cy="3292475"/>
          </a:xfrm>
          <a:prstGeom prst="rect">
            <a:avLst/>
          </a:prstGeom>
        </p:spPr>
      </p:pic>
      <p:pic>
        <p:nvPicPr>
          <p:cNvPr id="12" name="コンテンツ プレースホルダー 10">
            <a:extLst>
              <a:ext uri="{FF2B5EF4-FFF2-40B4-BE49-F238E27FC236}">
                <a16:creationId xmlns:a16="http://schemas.microsoft.com/office/drawing/2014/main" id="{01EEC186-2064-DC87-FD42-B04FC6601E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90" t="47387" r="42017" b="13333"/>
          <a:stretch/>
        </p:blipFill>
        <p:spPr>
          <a:xfrm>
            <a:off x="1907255" y="3693075"/>
            <a:ext cx="4607459" cy="2971758"/>
          </a:xfrm>
          <a:prstGeom prst="rect">
            <a:avLst/>
          </a:prstGeom>
        </p:spPr>
      </p:pic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5D9FC2A6-8FA3-0018-1678-94777CF7F6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 rot="5400000">
            <a:off x="8630508" y="3229887"/>
            <a:ext cx="3781744" cy="283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95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6589900D-60FB-6C09-BAE7-90E688BF0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C525142-6A9C-49CF-FC70-DAFBC65FFE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Name, 2022/00/00</a:t>
            </a:r>
            <a:endParaRPr lang="en-US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ABAA1A-CBBF-BC0D-D568-9E9BEB0D1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Title of talk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45494C1-1720-E74C-78C8-52A0F30FF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13</a:t>
            </a:fld>
            <a:endParaRPr lang="en-US" dirty="0"/>
          </a:p>
        </p:txBody>
      </p:sp>
      <p:pic>
        <p:nvPicPr>
          <p:cNvPr id="13" name="コンテンツ プレースホルダー 11" descr="グラフ, 折れ線グラフ&#10;&#10;自動的に生成された説明">
            <a:extLst>
              <a:ext uri="{FF2B5EF4-FFF2-40B4-BE49-F238E27FC236}">
                <a16:creationId xmlns:a16="http://schemas.microsoft.com/office/drawing/2014/main" id="{1ECC02A8-D1AB-D0F8-4550-1FB14D9BC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93" y="1172278"/>
            <a:ext cx="5570239" cy="2785120"/>
          </a:xfrm>
          <a:prstGeom prst="rect">
            <a:avLst/>
          </a:prstGeom>
        </p:spPr>
      </p:pic>
      <p:pic>
        <p:nvPicPr>
          <p:cNvPr id="14" name="コンテンツ プレースホルダー 7" descr="グラフ, ヒストグラム&#10;&#10;自動的に生成された説明">
            <a:extLst>
              <a:ext uri="{FF2B5EF4-FFF2-40B4-BE49-F238E27FC236}">
                <a16:creationId xmlns:a16="http://schemas.microsoft.com/office/drawing/2014/main" id="{438F1670-4FBA-67C0-AD2A-3B8973942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692" y="1159974"/>
            <a:ext cx="5915040" cy="2957520"/>
          </a:xfrm>
          <a:prstGeom prst="rect">
            <a:avLst/>
          </a:prstGeom>
        </p:spPr>
      </p:pic>
      <p:pic>
        <p:nvPicPr>
          <p:cNvPr id="15" name="コンテンツ プレースホルダー 8" descr="グラフ, 折れ線グラフ, ヒストグラム&#10;&#10;自動的に生成された説明">
            <a:extLst>
              <a:ext uri="{FF2B5EF4-FFF2-40B4-BE49-F238E27FC236}">
                <a16:creationId xmlns:a16="http://schemas.microsoft.com/office/drawing/2014/main" id="{47230E75-E488-5A2F-DE64-8F5466011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5" y="4054162"/>
            <a:ext cx="5731573" cy="2865787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1FB9E8D-6B77-E204-E523-3FE541163405}"/>
              </a:ext>
            </a:extLst>
          </p:cNvPr>
          <p:cNvSpPr txBox="1"/>
          <p:nvPr/>
        </p:nvSpPr>
        <p:spPr>
          <a:xfrm>
            <a:off x="6245199" y="4209537"/>
            <a:ext cx="5281189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He jacket: cooled 2K</a:t>
            </a:r>
          </a:p>
          <a:p>
            <a:r>
              <a:rPr kumimoji="1" lang="en-US" altLang="ja-JP" sz="2400" dirty="0"/>
              <a:t>HOM, beampipe: cooled to 3~6 K</a:t>
            </a:r>
          </a:p>
          <a:p>
            <a:r>
              <a:rPr kumimoji="1" lang="en-US" altLang="ja-JP" sz="2400" dirty="0"/>
              <a:t>5K rail:  cooled to 4 K</a:t>
            </a:r>
          </a:p>
          <a:p>
            <a:r>
              <a:rPr kumimoji="1" lang="en-US" altLang="ja-JP" sz="2400" dirty="0"/>
              <a:t>Magnetic shield: 12~15 K, end cap &lt; 50 K</a:t>
            </a:r>
          </a:p>
          <a:p>
            <a:r>
              <a:rPr kumimoji="1" lang="en-US" altLang="ja-JP" sz="2400" dirty="0"/>
              <a:t>80K rail: cooled to 80 K</a:t>
            </a:r>
          </a:p>
          <a:p>
            <a:r>
              <a:rPr kumimoji="1" lang="en-US" altLang="ja-JP" sz="2400" dirty="0"/>
              <a:t>80K shield: cooled to less than 100 K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1B199C1-7890-3D90-C7B9-8DDEE1C6EFDE}"/>
              </a:ext>
            </a:extLst>
          </p:cNvPr>
          <p:cNvSpPr txBox="1"/>
          <p:nvPr/>
        </p:nvSpPr>
        <p:spPr>
          <a:xfrm>
            <a:off x="616182" y="3051403"/>
            <a:ext cx="1196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2K line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7AA7D69-4A10-001C-2610-0410FBCE5470}"/>
              </a:ext>
            </a:extLst>
          </p:cNvPr>
          <p:cNvSpPr txBox="1"/>
          <p:nvPr/>
        </p:nvSpPr>
        <p:spPr>
          <a:xfrm>
            <a:off x="6381750" y="3167390"/>
            <a:ext cx="1196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5K line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FB0CB5A-1D83-D399-C226-37E2AF0A52D7}"/>
              </a:ext>
            </a:extLst>
          </p:cNvPr>
          <p:cNvSpPr txBox="1"/>
          <p:nvPr/>
        </p:nvSpPr>
        <p:spPr>
          <a:xfrm>
            <a:off x="668215" y="4151553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80K line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タイトル 1">
            <a:extLst>
              <a:ext uri="{FF2B5EF4-FFF2-40B4-BE49-F238E27FC236}">
                <a16:creationId xmlns:a16="http://schemas.microsoft.com/office/drawing/2014/main" id="{09ACDB50-5A6C-71FD-5A4A-FA0461408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290513"/>
            <a:ext cx="7700962" cy="695325"/>
          </a:xfrm>
        </p:spPr>
        <p:txBody>
          <a:bodyPr>
            <a:normAutofit/>
          </a:bodyPr>
          <a:lstStyle/>
          <a:p>
            <a:r>
              <a:rPr kumimoji="1" lang="en-US" altLang="ja-JP" u="sng" dirty="0">
                <a:solidFill>
                  <a:srgbClr val="FF0000"/>
                </a:solidFill>
              </a:rPr>
              <a:t>Cool down of Horizontal Cryostat</a:t>
            </a:r>
            <a:endParaRPr kumimoji="1" lang="ja-JP" altLang="en-US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16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02A13F-6389-0E05-3F1C-E3F5C1A92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45" y="759561"/>
            <a:ext cx="2254976" cy="469799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kumimoji="1" lang="en-US" altLang="ja-JP" sz="3200" dirty="0"/>
              <a:t>1st day of HT</a:t>
            </a:r>
            <a:endParaRPr kumimoji="1" lang="ja-JP" altLang="en-US" sz="3200" dirty="0"/>
          </a:p>
        </p:txBody>
      </p:sp>
      <p:pic>
        <p:nvPicPr>
          <p:cNvPr id="8" name="コンテンツ プレースホルダー 7" descr="グラフ, 散布図&#10;&#10;自動的に生成された説明">
            <a:extLst>
              <a:ext uri="{FF2B5EF4-FFF2-40B4-BE49-F238E27FC236}">
                <a16:creationId xmlns:a16="http://schemas.microsoft.com/office/drawing/2014/main" id="{DF236852-D1A6-E082-E712-A82C037E3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946" y="1506324"/>
            <a:ext cx="5818675" cy="3799561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6CB3410-517C-30A5-DA33-E5857BF323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Name, 2022/00/00</a:t>
            </a:r>
            <a:endParaRPr lang="en-US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A077C82-9722-8800-3E4E-0E4B6FBB5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Title of talk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6153B49-6489-84D9-0FC3-CA4CBB7EB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14</a:t>
            </a:fld>
            <a:endParaRPr lang="en-US" dirty="0"/>
          </a:p>
        </p:txBody>
      </p:sp>
      <p:pic>
        <p:nvPicPr>
          <p:cNvPr id="9" name="コンテンツ プレースホルダー 8" descr="グラフ, 散布図&#10;&#10;自動的に生成された説明">
            <a:extLst>
              <a:ext uri="{FF2B5EF4-FFF2-40B4-BE49-F238E27FC236}">
                <a16:creationId xmlns:a16="http://schemas.microsoft.com/office/drawing/2014/main" id="{FA92905B-91E5-CECC-E50C-95E38ACAA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380" y="1506325"/>
            <a:ext cx="5818676" cy="3799562"/>
          </a:xfrm>
          <a:prstGeom prst="rect">
            <a:avLst/>
          </a:prstGeom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4CED9A31-A4BA-BDEB-CBEF-9094FC528799}"/>
              </a:ext>
            </a:extLst>
          </p:cNvPr>
          <p:cNvSpPr txBox="1">
            <a:spLocks/>
          </p:cNvSpPr>
          <p:nvPr/>
        </p:nvSpPr>
        <p:spPr>
          <a:xfrm>
            <a:off x="6311824" y="759561"/>
            <a:ext cx="2781376" cy="4697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200" kern="1200">
                <a:solidFill>
                  <a:srgbClr val="1D50A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/>
              <a:t>2nd day of HT</a:t>
            </a:r>
            <a:endParaRPr lang="ja-JP" altLang="en-US" sz="36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A8D3F13-B223-9ADD-9672-9D3CAE87E0D0}"/>
              </a:ext>
            </a:extLst>
          </p:cNvPr>
          <p:cNvSpPr txBox="1"/>
          <p:nvPr/>
        </p:nvSpPr>
        <p:spPr>
          <a:xfrm>
            <a:off x="830812" y="5229815"/>
            <a:ext cx="10605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1</a:t>
            </a:r>
            <a:r>
              <a:rPr kumimoji="1" lang="en-US" altLang="ja-JP" sz="2400" baseline="30000" dirty="0"/>
              <a:t>st</a:t>
            </a:r>
            <a:r>
              <a:rPr kumimoji="1" lang="en-US" altLang="ja-JP" sz="2400" dirty="0"/>
              <a:t> day’s results were limited by F.E. But it was processed.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 err="1"/>
              <a:t>Eacc</a:t>
            </a:r>
            <a:r>
              <a:rPr kumimoji="1" lang="en-US" altLang="ja-JP" sz="2400" dirty="0"/>
              <a:t> = 36 MV/m with Qo &gt; 1e10 was obtained.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Above Po = ~ 20 W, field can not keep, because of increase of He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The data points on high field were taken by short pulse-like mode.</a:t>
            </a:r>
            <a:endParaRPr kumimoji="1" lang="ja-JP" altLang="en-US" sz="2400" dirty="0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6A7AC3C1-FF26-50EA-6D09-10D6D9AB4E2A}"/>
              </a:ext>
            </a:extLst>
          </p:cNvPr>
          <p:cNvSpPr txBox="1">
            <a:spLocks/>
          </p:cNvSpPr>
          <p:nvPr/>
        </p:nvSpPr>
        <p:spPr>
          <a:xfrm>
            <a:off x="229021" y="173597"/>
            <a:ext cx="6344499" cy="56791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200" kern="1200">
                <a:solidFill>
                  <a:srgbClr val="1D50A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u="sng" dirty="0">
                <a:solidFill>
                  <a:srgbClr val="FF0000"/>
                </a:solidFill>
              </a:rPr>
              <a:t>Horizontal test results</a:t>
            </a:r>
            <a:endParaRPr lang="ja-JP" altLang="en-US" sz="36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01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4B8AF2-467C-6B6C-1FED-55501022E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01" y="291210"/>
            <a:ext cx="7699768" cy="653670"/>
          </a:xfrm>
        </p:spPr>
        <p:txBody>
          <a:bodyPr>
            <a:normAutofit/>
          </a:bodyPr>
          <a:lstStyle/>
          <a:p>
            <a:r>
              <a:rPr kumimoji="1" lang="en-US" altLang="ja-JP" sz="3600" u="sng" dirty="0">
                <a:solidFill>
                  <a:srgbClr val="FF0000"/>
                </a:solidFill>
              </a:rPr>
              <a:t>Comparison with VT</a:t>
            </a:r>
            <a:endParaRPr kumimoji="1" lang="ja-JP" altLang="en-US" sz="3600" u="sng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867864-8974-6E97-DBB7-69A0C1574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906" y="1254347"/>
            <a:ext cx="4220885" cy="4671010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Surface treatment: </a:t>
            </a:r>
            <a:r>
              <a:rPr kumimoji="1" lang="en-US" altLang="ja-JP" dirty="0">
                <a:solidFill>
                  <a:srgbClr val="00B050"/>
                </a:solidFill>
              </a:rPr>
              <a:t>EP &amp; 120C, 48h baking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Q-value was very good</a:t>
            </a:r>
            <a:r>
              <a:rPr kumimoji="1" lang="en-US" altLang="ja-JP" dirty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US" altLang="ja-JP" dirty="0">
                <a:solidFill>
                  <a:schemeClr val="tx1"/>
                </a:solidFill>
              </a:rPr>
              <a:t>Magnetic shield works well?</a:t>
            </a:r>
          </a:p>
          <a:p>
            <a:pPr lvl="1"/>
            <a:r>
              <a:rPr kumimoji="1" lang="en-US" altLang="ja-JP" dirty="0">
                <a:solidFill>
                  <a:schemeClr val="tx1"/>
                </a:solidFill>
              </a:rPr>
              <a:t>Flux was effectively expelled??</a:t>
            </a:r>
          </a:p>
          <a:p>
            <a:r>
              <a:rPr lang="en-US" altLang="ja-JP" dirty="0">
                <a:solidFill>
                  <a:schemeClr val="tx1"/>
                </a:solidFill>
              </a:rPr>
              <a:t>Little bit better than VT.</a:t>
            </a:r>
          </a:p>
          <a:p>
            <a:r>
              <a:rPr kumimoji="1" lang="en-US" altLang="ja-JP" dirty="0">
                <a:solidFill>
                  <a:schemeClr val="tx1"/>
                </a:solidFill>
              </a:rPr>
              <a:t>Q-value of high-field is </a:t>
            </a:r>
            <a:r>
              <a:rPr lang="en-US" altLang="ja-JP" dirty="0">
                <a:solidFill>
                  <a:schemeClr val="tx1"/>
                </a:solidFill>
              </a:rPr>
              <a:t>excellent</a:t>
            </a:r>
            <a:r>
              <a:rPr kumimoji="1" lang="en-US" altLang="ja-JP" dirty="0">
                <a:solidFill>
                  <a:schemeClr val="tx1"/>
                </a:solidFill>
              </a:rPr>
              <a:t>,  1.5e10 @ 36MV/m. (Because of short pulse??)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B1DC456-37C6-2439-5071-BC2ECB7CE5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Name, 2022/00/00</a:t>
            </a:r>
            <a:endParaRPr lang="en-US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F650417-49BD-774A-C948-BC858FE6CB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Title of talk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4C3A427-4803-419C-6316-2E8057AEF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15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93C2D8-D08C-1A33-FB40-CFCCD78F5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264" y="143343"/>
            <a:ext cx="6652663" cy="66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A22105E-53BC-0A04-2447-934E6EB2855C}"/>
              </a:ext>
            </a:extLst>
          </p:cNvPr>
          <p:cNvSpPr txBox="1"/>
          <p:nvPr/>
        </p:nvSpPr>
        <p:spPr>
          <a:xfrm>
            <a:off x="9590049" y="3019014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70C0"/>
                </a:solidFill>
              </a:rPr>
              <a:t>HT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DB03320-E5DC-7CB6-C879-F12D2E1B2761}"/>
              </a:ext>
            </a:extLst>
          </p:cNvPr>
          <p:cNvSpPr txBox="1"/>
          <p:nvPr/>
        </p:nvSpPr>
        <p:spPr>
          <a:xfrm>
            <a:off x="9257265" y="3931337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</a:rPr>
              <a:t>VT1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9785EC5-4C11-C342-54BA-60F1BE0A4331}"/>
              </a:ext>
            </a:extLst>
          </p:cNvPr>
          <p:cNvSpPr txBox="1"/>
          <p:nvPr/>
        </p:nvSpPr>
        <p:spPr>
          <a:xfrm>
            <a:off x="7014684" y="3128187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00B050"/>
                </a:solidFill>
              </a:rPr>
              <a:t>VT3</a:t>
            </a:r>
            <a:endParaRPr kumimoji="1" lang="ja-JP" alt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12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E5CDD7-EFA5-469D-12EC-23723E55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44" y="136525"/>
            <a:ext cx="6290070" cy="661277"/>
          </a:xfrm>
        </p:spPr>
        <p:txBody>
          <a:bodyPr>
            <a:normAutofit fontScale="90000"/>
          </a:bodyPr>
          <a:lstStyle/>
          <a:p>
            <a:r>
              <a:rPr kumimoji="1" lang="en-US" altLang="ja-JP" u="sng" dirty="0">
                <a:solidFill>
                  <a:srgbClr val="FF0000"/>
                </a:solidFill>
              </a:rPr>
              <a:t>Summary</a:t>
            </a:r>
            <a:endParaRPr kumimoji="1" lang="ja-JP" altLang="en-US" u="sng" dirty="0">
              <a:solidFill>
                <a:srgbClr val="FF0000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C525142-6A9C-49CF-FC70-DAFBC65FFE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Name, 2022/00/00</a:t>
            </a:r>
            <a:endParaRPr lang="en-US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ABAA1A-CBBF-BC0D-D568-9E9BEB0D1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Title of talk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45494C1-1720-E74C-78C8-52A0F30FF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16</a:t>
            </a:fld>
            <a:endParaRPr 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0B55B8FC-AA5B-2BDC-A284-BFD1E6DDA81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0944" y="934327"/>
            <a:ext cx="11398250" cy="592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chemeClr val="tx1"/>
                </a:solidFill>
              </a:rPr>
              <a:t>TESLA-type 9-cell large grain cavity was fabricated at KEK-CFF.</a:t>
            </a:r>
          </a:p>
          <a:p>
            <a:r>
              <a:rPr kumimoji="1" lang="en-US" altLang="ja-JP" sz="3200" dirty="0">
                <a:solidFill>
                  <a:schemeClr val="tx1"/>
                </a:solidFill>
              </a:rPr>
              <a:t>After surface treatment and vertical test, the He jacket was successfully welded on the cavity. The dressed cavity was cleaned by HPR and re-assembled.</a:t>
            </a:r>
          </a:p>
          <a:p>
            <a:r>
              <a:rPr kumimoji="1" lang="en-US" altLang="ja-JP" sz="3200" dirty="0">
                <a:solidFill>
                  <a:schemeClr val="tx1"/>
                </a:solidFill>
              </a:rPr>
              <a:t>Magnetic shield, thermal anchor and so on were prepared and mounted on the cavity, which was installed into the horizontal cryostat at KEK-AR-East.</a:t>
            </a:r>
          </a:p>
          <a:p>
            <a:r>
              <a:rPr kumimoji="1" lang="en-US" altLang="ja-JP" sz="3200" dirty="0">
                <a:solidFill>
                  <a:schemeClr val="tx1"/>
                </a:solidFill>
              </a:rPr>
              <a:t>Cooldown process was smoothly carried out and temperature of cavity was reached to 2K. </a:t>
            </a:r>
          </a:p>
          <a:p>
            <a:r>
              <a:rPr kumimoji="1" lang="en-US" altLang="ja-JP" sz="3200" dirty="0">
                <a:solidFill>
                  <a:schemeClr val="tx1"/>
                </a:solidFill>
              </a:rPr>
              <a:t>Field emission existed at the initial stage was processed and the cavity performance of </a:t>
            </a:r>
            <a:r>
              <a:rPr kumimoji="1" lang="en-US" altLang="ja-JP" sz="3200" dirty="0" err="1">
                <a:solidFill>
                  <a:schemeClr val="tx1"/>
                </a:solidFill>
              </a:rPr>
              <a:t>Eacc</a:t>
            </a:r>
            <a:r>
              <a:rPr kumimoji="1" lang="en-US" altLang="ja-JP" sz="3200" dirty="0">
                <a:solidFill>
                  <a:schemeClr val="tx1"/>
                </a:solidFill>
              </a:rPr>
              <a:t> = 36 MV/m and Qo &gt; 1e10 was obtained. ILC specification was satisfied.</a:t>
            </a:r>
          </a:p>
        </p:txBody>
      </p:sp>
    </p:spTree>
    <p:extLst>
      <p:ext uri="{BB962C8B-B14F-4D97-AF65-F5344CB8AC3E}">
        <p14:creationId xmlns:p14="http://schemas.microsoft.com/office/powerpoint/2010/main" val="2154047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2694D6-D064-06B9-D265-43D3EEA01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u="sng" dirty="0">
                <a:solidFill>
                  <a:srgbClr val="FF0000"/>
                </a:solidFill>
              </a:rPr>
              <a:t>Motivation</a:t>
            </a:r>
            <a:endParaRPr kumimoji="1" lang="ja-JP" altLang="en-US" u="sng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AEE745-B91E-5438-AAC3-CC01624B4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569" y="1045029"/>
            <a:ext cx="11397795" cy="5521761"/>
          </a:xfrm>
        </p:spPr>
        <p:txBody>
          <a:bodyPr>
            <a:normAutofit lnSpcReduction="10000"/>
          </a:bodyPr>
          <a:lstStyle/>
          <a:p>
            <a:r>
              <a:rPr lang="en-US" altLang="ja-JP" sz="3200" b="1" dirty="0">
                <a:solidFill>
                  <a:srgbClr val="0070C0"/>
                </a:solidFill>
              </a:rPr>
              <a:t>Obtain the technology needed for the horizontal test of Large Grain TESLA 9-cell cavity</a:t>
            </a:r>
          </a:p>
          <a:p>
            <a:r>
              <a:rPr kumimoji="1" lang="en-US" altLang="ja-JP" sz="2800" dirty="0">
                <a:solidFill>
                  <a:schemeClr val="tx1"/>
                </a:solidFill>
              </a:rPr>
              <a:t>First trial of </a:t>
            </a:r>
            <a:r>
              <a:rPr lang="en-US" altLang="ja-JP" sz="2800" dirty="0">
                <a:solidFill>
                  <a:schemeClr val="tx1"/>
                </a:solidFill>
              </a:rPr>
              <a:t>h</a:t>
            </a:r>
            <a:r>
              <a:rPr kumimoji="1" lang="en-US" altLang="ja-JP" sz="2800" dirty="0">
                <a:solidFill>
                  <a:schemeClr val="tx1"/>
                </a:solidFill>
              </a:rPr>
              <a:t>orizontal test for large grain 9-cell cavity</a:t>
            </a:r>
          </a:p>
          <a:p>
            <a:r>
              <a:rPr lang="en-US" altLang="ja-JP" sz="2800" dirty="0">
                <a:solidFill>
                  <a:schemeClr val="tx1"/>
                </a:solidFill>
              </a:rPr>
              <a:t>First trial of horizontal test for TESLA cavity</a:t>
            </a:r>
          </a:p>
          <a:p>
            <a:endParaRPr kumimoji="1" lang="en-US" altLang="ja-JP" sz="3200" dirty="0">
              <a:solidFill>
                <a:schemeClr val="tx1"/>
              </a:solidFill>
            </a:endParaRPr>
          </a:p>
          <a:p>
            <a:r>
              <a:rPr kumimoji="1" lang="en-US" altLang="ja-JP" sz="3200" b="1" dirty="0">
                <a:solidFill>
                  <a:srgbClr val="0070C0"/>
                </a:solidFill>
              </a:rPr>
              <a:t>There </a:t>
            </a:r>
            <a:r>
              <a:rPr lang="en-US" altLang="ja-JP" sz="3200" b="1" dirty="0">
                <a:solidFill>
                  <a:srgbClr val="0070C0"/>
                </a:solidFill>
              </a:rPr>
              <a:t>are several challenge!</a:t>
            </a:r>
          </a:p>
          <a:p>
            <a:r>
              <a:rPr kumimoji="1" lang="en-US" altLang="ja-JP" sz="2800" dirty="0">
                <a:solidFill>
                  <a:schemeClr val="tx1"/>
                </a:solidFill>
              </a:rPr>
              <a:t>First </a:t>
            </a:r>
            <a:r>
              <a:rPr lang="en-US" altLang="ja-JP" sz="2800" dirty="0">
                <a:solidFill>
                  <a:schemeClr val="tx1"/>
                </a:solidFill>
              </a:rPr>
              <a:t>welding of He jacket to TESLA 9-cell cavity</a:t>
            </a:r>
          </a:p>
          <a:p>
            <a:pPr lvl="1"/>
            <a:r>
              <a:rPr lang="en-US" altLang="ja-JP" dirty="0">
                <a:solidFill>
                  <a:schemeClr val="tx1"/>
                </a:solidFill>
              </a:rPr>
              <a:t>Can cavity performance be maintained during jacket welding?</a:t>
            </a:r>
          </a:p>
          <a:p>
            <a:r>
              <a:rPr kumimoji="1" lang="en-US" altLang="ja-JP" sz="2800" dirty="0">
                <a:solidFill>
                  <a:schemeClr val="tx1"/>
                </a:solidFill>
              </a:rPr>
              <a:t>First trial of HPR for dressed 9-cell cavity</a:t>
            </a:r>
          </a:p>
          <a:p>
            <a:pPr lvl="1"/>
            <a:r>
              <a:rPr kumimoji="1" lang="en-US" altLang="ja-JP" dirty="0">
                <a:solidFill>
                  <a:schemeClr val="tx1"/>
                </a:solidFill>
              </a:rPr>
              <a:t>Effective to suppress field emission?</a:t>
            </a:r>
          </a:p>
          <a:p>
            <a:r>
              <a:rPr lang="en-US" altLang="ja-JP" sz="2800" dirty="0">
                <a:solidFill>
                  <a:schemeClr val="tx1"/>
                </a:solidFill>
              </a:rPr>
              <a:t>Firstly designed the magnetic shield for TESLA 9-cell cavity</a:t>
            </a:r>
          </a:p>
          <a:p>
            <a:pPr lvl="1"/>
            <a:r>
              <a:rPr kumimoji="1" lang="en-US" altLang="ja-JP" dirty="0">
                <a:solidFill>
                  <a:schemeClr val="tx1"/>
                </a:solidFill>
              </a:rPr>
              <a:t>How is flux trapping for horizontal test? How is Q-value?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3F0C952-37B7-1712-5F95-18FDA9ED00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Name, 2022/00/00</a:t>
            </a:r>
            <a:endParaRPr lang="en-US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502AA4-E7AD-5B2C-80C8-79F91D1CC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Title of talk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96995D7-C8FF-D2F6-EF92-644DB4E23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03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41426034-D867-0495-BD79-5644DEBA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886"/>
            <a:ext cx="10515600" cy="691318"/>
          </a:xfrm>
        </p:spPr>
        <p:txBody>
          <a:bodyPr>
            <a:normAutofit/>
          </a:bodyPr>
          <a:lstStyle/>
          <a:p>
            <a:r>
              <a:rPr lang="en-US" altLang="ja-JP" sz="3600" u="sng" dirty="0">
                <a:solidFill>
                  <a:srgbClr val="FF0000"/>
                </a:solidFill>
              </a:rPr>
              <a:t>Procedure to Horizontal Test of KEK-7</a:t>
            </a:r>
            <a:endParaRPr lang="ja-JP" altLang="en-US" sz="3600" u="sng" dirty="0">
              <a:solidFill>
                <a:srgbClr val="FF0000"/>
              </a:solidFill>
            </a:endParaRPr>
          </a:p>
        </p:txBody>
      </p:sp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1A06854A-31BC-8F9E-46C5-17CA2BED6B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4989946"/>
              </p:ext>
            </p:extLst>
          </p:nvPr>
        </p:nvGraphicFramePr>
        <p:xfrm>
          <a:off x="425246" y="877492"/>
          <a:ext cx="11341508" cy="3762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3983">
                  <a:extLst>
                    <a:ext uri="{9D8B030D-6E8A-4147-A177-3AD203B41FA5}">
                      <a16:colId xmlns:a16="http://schemas.microsoft.com/office/drawing/2014/main" val="2433505244"/>
                    </a:ext>
                  </a:extLst>
                </a:gridCol>
                <a:gridCol w="5167125">
                  <a:extLst>
                    <a:ext uri="{9D8B030D-6E8A-4147-A177-3AD203B41FA5}">
                      <a16:colId xmlns:a16="http://schemas.microsoft.com/office/drawing/2014/main" val="3009119072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4288835202"/>
                    </a:ext>
                  </a:extLst>
                </a:gridCol>
              </a:tblGrid>
              <a:tr h="424464">
                <a:tc>
                  <a:txBody>
                    <a:bodyPr/>
                    <a:lstStyle/>
                    <a:p>
                      <a:r>
                        <a:rPr kumimoji="1" lang="en-US" altLang="ja-JP" sz="2200" b="1" dirty="0"/>
                        <a:t>Month</a:t>
                      </a:r>
                      <a:endParaRPr kumimoji="1" lang="ja-JP" alt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/>
                        <a:t>Procedure</a:t>
                      </a:r>
                      <a:endParaRPr kumimoji="1" lang="ja-JP" alt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/>
                        <a:t>Place</a:t>
                      </a:r>
                      <a:endParaRPr kumimoji="1" lang="ja-JP" altLang="en-US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164612"/>
                  </a:ext>
                </a:extLst>
              </a:tr>
              <a:tr h="424464">
                <a:tc>
                  <a:txBody>
                    <a:bodyPr/>
                    <a:lstStyle/>
                    <a:p>
                      <a:r>
                        <a:rPr kumimoji="1" lang="en-US" altLang="ja-JP" sz="2200" b="1" dirty="0"/>
                        <a:t>2022/June</a:t>
                      </a:r>
                      <a:endParaRPr kumimoji="1" lang="ja-JP" alt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/>
                        <a:t>Vertical</a:t>
                      </a:r>
                      <a:r>
                        <a:rPr kumimoji="1" lang="ja-JP" altLang="en-US" sz="2200" b="1" dirty="0"/>
                        <a:t> </a:t>
                      </a:r>
                      <a:r>
                        <a:rPr kumimoji="1" lang="en-US" altLang="ja-JP" sz="2200" b="1" dirty="0"/>
                        <a:t>test</a:t>
                      </a:r>
                      <a:endParaRPr kumimoji="1" lang="ja-JP" alt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/>
                        <a:t>STF</a:t>
                      </a:r>
                      <a:endParaRPr kumimoji="1" lang="ja-JP" altLang="en-US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908082"/>
                  </a:ext>
                </a:extLst>
              </a:tr>
              <a:tr h="424464">
                <a:tc>
                  <a:txBody>
                    <a:bodyPr/>
                    <a:lstStyle/>
                    <a:p>
                      <a:r>
                        <a:rPr kumimoji="1" lang="en-US" altLang="ja-JP" sz="2200" b="1" dirty="0">
                          <a:solidFill>
                            <a:srgbClr val="00B0F0"/>
                          </a:solidFill>
                        </a:rPr>
                        <a:t>July</a:t>
                      </a:r>
                      <a:endParaRPr kumimoji="1" lang="ja-JP" altLang="en-US" sz="22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 err="1">
                          <a:solidFill>
                            <a:srgbClr val="00B0F0"/>
                          </a:solidFill>
                        </a:rPr>
                        <a:t>Ar</a:t>
                      </a:r>
                      <a:r>
                        <a:rPr kumimoji="1" lang="ja-JP" altLang="en-US" sz="2200" b="1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kumimoji="1" lang="en-US" altLang="ja-JP" sz="2200" b="1" dirty="0">
                          <a:solidFill>
                            <a:srgbClr val="00B0F0"/>
                          </a:solidFill>
                        </a:rPr>
                        <a:t>purge</a:t>
                      </a:r>
                      <a:r>
                        <a:rPr kumimoji="1" lang="ja-JP" altLang="en-US" sz="2200" b="1" dirty="0">
                          <a:solidFill>
                            <a:srgbClr val="00B0F0"/>
                          </a:solidFill>
                        </a:rPr>
                        <a:t>＆</a:t>
                      </a:r>
                      <a:r>
                        <a:rPr kumimoji="1" lang="en-US" altLang="ja-JP" sz="2200" b="1" dirty="0">
                          <a:solidFill>
                            <a:srgbClr val="00B0F0"/>
                          </a:solidFill>
                        </a:rPr>
                        <a:t>flange exchange</a:t>
                      </a:r>
                      <a:endParaRPr kumimoji="1" lang="ja-JP" altLang="en-US" sz="22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>
                          <a:solidFill>
                            <a:srgbClr val="00B0F0"/>
                          </a:solidFill>
                        </a:rPr>
                        <a:t>STF</a:t>
                      </a:r>
                      <a:r>
                        <a:rPr kumimoji="1" lang="ja-JP" altLang="en-US" sz="2200" b="1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kumimoji="1" lang="en-US" altLang="ja-JP" sz="2200" b="1" dirty="0">
                          <a:solidFill>
                            <a:srgbClr val="00B0F0"/>
                          </a:solidFill>
                        </a:rPr>
                        <a:t>cleanroom</a:t>
                      </a:r>
                      <a:endParaRPr kumimoji="1" lang="ja-JP" altLang="en-US" sz="22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138415"/>
                  </a:ext>
                </a:extLst>
              </a:tr>
              <a:tr h="424464">
                <a:tc>
                  <a:txBody>
                    <a:bodyPr/>
                    <a:lstStyle/>
                    <a:p>
                      <a:r>
                        <a:rPr kumimoji="1" lang="en-US" altLang="ja-JP" sz="2200" b="1" dirty="0"/>
                        <a:t>July ~ August</a:t>
                      </a:r>
                      <a:endParaRPr kumimoji="1" lang="ja-JP" alt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/>
                        <a:t>He</a:t>
                      </a:r>
                      <a:r>
                        <a:rPr kumimoji="1" lang="ja-JP" altLang="en-US" sz="2200" b="1" dirty="0"/>
                        <a:t> </a:t>
                      </a:r>
                      <a:r>
                        <a:rPr kumimoji="1" lang="en-US" altLang="ja-JP" sz="2200" b="1" dirty="0"/>
                        <a:t>jacket</a:t>
                      </a:r>
                      <a:r>
                        <a:rPr kumimoji="1" lang="ja-JP" altLang="en-US" sz="2200" b="1" dirty="0"/>
                        <a:t> </a:t>
                      </a:r>
                      <a:r>
                        <a:rPr kumimoji="1" lang="en-US" altLang="ja-JP" sz="2200" b="1" dirty="0"/>
                        <a:t>welding</a:t>
                      </a:r>
                      <a:endParaRPr kumimoji="1" lang="ja-JP" alt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/>
                        <a:t>CFF</a:t>
                      </a:r>
                      <a:endParaRPr kumimoji="1" lang="ja-JP" altLang="en-US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96098"/>
                  </a:ext>
                </a:extLst>
              </a:tr>
              <a:tr h="424464">
                <a:tc>
                  <a:txBody>
                    <a:bodyPr/>
                    <a:lstStyle/>
                    <a:p>
                      <a:r>
                        <a:rPr kumimoji="1" lang="en-US" altLang="ja-JP" sz="2200" b="1" dirty="0"/>
                        <a:t>August ~ Sept.</a:t>
                      </a:r>
                      <a:endParaRPr kumimoji="1" lang="ja-JP" alt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/>
                        <a:t>Pressure</a:t>
                      </a:r>
                      <a:r>
                        <a:rPr kumimoji="1" lang="ja-JP" altLang="en-US" sz="2200" b="1" dirty="0"/>
                        <a:t> </a:t>
                      </a:r>
                      <a:r>
                        <a:rPr kumimoji="1" lang="en-US" altLang="ja-JP" sz="2200" b="1" dirty="0"/>
                        <a:t>test</a:t>
                      </a:r>
                      <a:endParaRPr kumimoji="1" lang="ja-JP" alt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/>
                        <a:t>CFF</a:t>
                      </a:r>
                      <a:endParaRPr kumimoji="1" lang="ja-JP" altLang="en-US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3550990"/>
                  </a:ext>
                </a:extLst>
              </a:tr>
              <a:tr h="775538">
                <a:tc>
                  <a:txBody>
                    <a:bodyPr/>
                    <a:lstStyle/>
                    <a:p>
                      <a:r>
                        <a:rPr kumimoji="1" lang="en-US" altLang="ja-JP" sz="2200" b="1" dirty="0">
                          <a:solidFill>
                            <a:srgbClr val="00B0F0"/>
                          </a:solidFill>
                        </a:rPr>
                        <a:t>Oct. ~ Nov.</a:t>
                      </a:r>
                      <a:endParaRPr kumimoji="1" lang="ja-JP" altLang="en-US" sz="22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>
                          <a:solidFill>
                            <a:srgbClr val="00B0F0"/>
                          </a:solidFill>
                        </a:rPr>
                        <a:t>Disassembly</a:t>
                      </a:r>
                    </a:p>
                    <a:p>
                      <a:r>
                        <a:rPr kumimoji="1" lang="en-US" altLang="ja-JP" sz="2200" b="1" dirty="0">
                          <a:solidFill>
                            <a:srgbClr val="00B0F0"/>
                          </a:solidFill>
                        </a:rPr>
                        <a:t>HPR &amp; Assembly</a:t>
                      </a:r>
                      <a:r>
                        <a:rPr kumimoji="1" lang="ja-JP" altLang="en-US" sz="2200" b="1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kumimoji="1" lang="en-US" altLang="ja-JP" sz="2200" b="1" dirty="0">
                          <a:solidFill>
                            <a:srgbClr val="00B0F0"/>
                          </a:solidFill>
                        </a:rPr>
                        <a:t>for</a:t>
                      </a:r>
                      <a:r>
                        <a:rPr kumimoji="1" lang="ja-JP" altLang="en-US" sz="2200" b="1" dirty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kumimoji="1" lang="en-US" altLang="ja-JP" sz="2200" b="1" dirty="0">
                          <a:solidFill>
                            <a:srgbClr val="00B0F0"/>
                          </a:solidFill>
                        </a:rPr>
                        <a:t>Jacketed 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>
                          <a:solidFill>
                            <a:srgbClr val="00B0F0"/>
                          </a:solidFill>
                        </a:rPr>
                        <a:t>COI cleanroom</a:t>
                      </a:r>
                      <a:endParaRPr kumimoji="1" lang="ja-JP" altLang="en-US" sz="22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315867"/>
                  </a:ext>
                </a:extLst>
              </a:tr>
              <a:tr h="424464">
                <a:tc>
                  <a:txBody>
                    <a:bodyPr/>
                    <a:lstStyle/>
                    <a:p>
                      <a:r>
                        <a:rPr kumimoji="1" lang="en-US" altLang="ja-JP" sz="2200" b="1" dirty="0">
                          <a:solidFill>
                            <a:srgbClr val="00B050"/>
                          </a:solidFill>
                        </a:rPr>
                        <a:t>Dec. ~ January</a:t>
                      </a:r>
                      <a:endParaRPr kumimoji="1" lang="ja-JP" altLang="en-US" sz="2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>
                          <a:solidFill>
                            <a:srgbClr val="00B050"/>
                          </a:solidFill>
                        </a:rPr>
                        <a:t>Preparation</a:t>
                      </a:r>
                      <a:r>
                        <a:rPr kumimoji="1" lang="ja-JP" altLang="en-US" sz="22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kumimoji="1" lang="en-US" altLang="ja-JP" sz="2200" b="1" dirty="0">
                          <a:solidFill>
                            <a:srgbClr val="00B050"/>
                          </a:solidFill>
                        </a:rPr>
                        <a:t>for HT</a:t>
                      </a:r>
                      <a:endParaRPr kumimoji="1" lang="ja-JP" altLang="en-US" sz="2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>
                          <a:solidFill>
                            <a:srgbClr val="00B050"/>
                          </a:solidFill>
                        </a:rPr>
                        <a:t>AR</a:t>
                      </a:r>
                      <a:r>
                        <a:rPr kumimoji="1" lang="ja-JP" altLang="en-US" sz="22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kumimoji="1" lang="en-US" altLang="ja-JP" sz="2200" b="1" dirty="0">
                          <a:solidFill>
                            <a:srgbClr val="00B050"/>
                          </a:solidFill>
                        </a:rPr>
                        <a:t>East</a:t>
                      </a:r>
                      <a:endParaRPr kumimoji="1" lang="ja-JP" altLang="en-US" sz="2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655148"/>
                  </a:ext>
                </a:extLst>
              </a:tr>
              <a:tr h="424464">
                <a:tc>
                  <a:txBody>
                    <a:bodyPr/>
                    <a:lstStyle/>
                    <a:p>
                      <a:r>
                        <a:rPr kumimoji="1" lang="en-US" altLang="ja-JP" sz="2200" b="1" dirty="0">
                          <a:solidFill>
                            <a:srgbClr val="FF0000"/>
                          </a:solidFill>
                        </a:rPr>
                        <a:t>2023/January</a:t>
                      </a:r>
                      <a:endParaRPr kumimoji="1" lang="ja-JP" alt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>
                          <a:solidFill>
                            <a:srgbClr val="FF0000"/>
                          </a:solidFill>
                        </a:rPr>
                        <a:t>HT</a:t>
                      </a:r>
                      <a:endParaRPr kumimoji="1" lang="ja-JP" alt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200" b="1" dirty="0">
                          <a:solidFill>
                            <a:srgbClr val="FF0000"/>
                          </a:solidFill>
                        </a:rPr>
                        <a:t>AR</a:t>
                      </a:r>
                      <a:r>
                        <a:rPr kumimoji="1" lang="ja-JP" altLang="en-US" sz="22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kumimoji="1" lang="en-US" altLang="ja-JP" sz="2200" b="1" dirty="0">
                          <a:solidFill>
                            <a:srgbClr val="FF0000"/>
                          </a:solidFill>
                        </a:rPr>
                        <a:t>East</a:t>
                      </a:r>
                      <a:endParaRPr kumimoji="1" lang="ja-JP" alt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768598"/>
                  </a:ext>
                </a:extLst>
              </a:tr>
            </a:tbl>
          </a:graphicData>
        </a:graphic>
      </p:graphicFrame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166FF5F-3831-EDF1-664A-FC13B3869E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/>
              <a:t>Kensei Umemori, 2023/1/30</a:t>
            </a:r>
            <a:endParaRPr lang="en-US" sz="1200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29A1B02-E572-6FCF-070C-3035F635D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67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07A07CB5-BC3B-457E-2896-EA1360C32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01" y="0"/>
            <a:ext cx="7699768" cy="734332"/>
          </a:xfrm>
        </p:spPr>
        <p:txBody>
          <a:bodyPr>
            <a:normAutofit/>
          </a:bodyPr>
          <a:lstStyle/>
          <a:p>
            <a:r>
              <a:rPr lang="en-US" altLang="ja-JP" sz="3600" u="sng" dirty="0">
                <a:solidFill>
                  <a:srgbClr val="FF0000"/>
                </a:solidFill>
              </a:rPr>
              <a:t>Flange exchange for jacket welding</a:t>
            </a:r>
            <a:endParaRPr lang="ja-JP" altLang="en-US" sz="3600" u="sng" dirty="0">
              <a:solidFill>
                <a:srgbClr val="FF0000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ABF041D-DB3F-50D1-4857-1E0EDEF7D3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Title of talk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5D51BA-07C5-6217-D59F-1D2E0DEE0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4</a:t>
            </a:fld>
            <a:endParaRPr 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1E8D30-9BDB-064B-FB69-97AF10E4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Name, 2022/00/00</a:t>
            </a:r>
            <a:endParaRPr lang="en-US" sz="1200" dirty="0"/>
          </a:p>
        </p:txBody>
      </p:sp>
      <p:pic>
        <p:nvPicPr>
          <p:cNvPr id="12" name="コンテンツ プレースホルダー 11">
            <a:extLst>
              <a:ext uri="{FF2B5EF4-FFF2-40B4-BE49-F238E27FC236}">
                <a16:creationId xmlns:a16="http://schemas.microsoft.com/office/drawing/2014/main" id="{23A00B84-9CF6-5B0B-A0C4-7A26AABA5E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2255" y="582273"/>
            <a:ext cx="4071862" cy="3053896"/>
          </a:xfrm>
          <a:prstGeom prst="rect">
            <a:avLst/>
          </a:prstGeom>
        </p:spPr>
      </p:pic>
      <p:pic>
        <p:nvPicPr>
          <p:cNvPr id="13" name="コンテンツ プレースホルダー 12">
            <a:extLst>
              <a:ext uri="{FF2B5EF4-FFF2-40B4-BE49-F238E27FC236}">
                <a16:creationId xmlns:a16="http://schemas.microsoft.com/office/drawing/2014/main" id="{B34F9EA4-FA81-FCB3-3F67-D67A43D9FD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96307" y="537115"/>
            <a:ext cx="4138499" cy="3103874"/>
          </a:xfrm>
          <a:prstGeom prst="rect">
            <a:avLst/>
          </a:prstGeom>
        </p:spPr>
      </p:pic>
      <p:pic>
        <p:nvPicPr>
          <p:cNvPr id="14" name="コンテンツ プレースホルダー 7">
            <a:extLst>
              <a:ext uri="{FF2B5EF4-FFF2-40B4-BE49-F238E27FC236}">
                <a16:creationId xmlns:a16="http://schemas.microsoft.com/office/drawing/2014/main" id="{BA653AED-BF8A-7ABD-3056-22BBD0588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55" y="3651874"/>
            <a:ext cx="4071861" cy="3053896"/>
          </a:xfrm>
          <a:prstGeom prst="rect">
            <a:avLst/>
          </a:prstGeom>
        </p:spPr>
      </p:pic>
      <p:pic>
        <p:nvPicPr>
          <p:cNvPr id="15" name="コンテンツ プレースホルダー 8">
            <a:extLst>
              <a:ext uri="{FF2B5EF4-FFF2-40B4-BE49-F238E27FC236}">
                <a16:creationId xmlns:a16="http://schemas.microsoft.com/office/drawing/2014/main" id="{21128689-6758-D43A-AD03-2A3F7EE59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193" y="3699868"/>
            <a:ext cx="4138499" cy="310387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3FCE0F2-029F-2ABB-8A79-BCB212A1A21F}"/>
              </a:ext>
            </a:extLst>
          </p:cNvPr>
          <p:cNvSpPr txBox="1"/>
          <p:nvPr/>
        </p:nvSpPr>
        <p:spPr>
          <a:xfrm>
            <a:off x="8806892" y="2176374"/>
            <a:ext cx="3254479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Cavity flange was exchanged for jacket welding, under </a:t>
            </a:r>
            <a:r>
              <a:rPr kumimoji="1" lang="en-US" altLang="ja-JP" sz="2400" dirty="0" err="1"/>
              <a:t>Ar</a:t>
            </a:r>
            <a:r>
              <a:rPr kumimoji="1" lang="en-US" altLang="ja-JP" sz="2400" dirty="0"/>
              <a:t> flow.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Slow pump/purge  system was used for the pumping and purge.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31766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E5CDD7-EFA5-469D-12EC-23723E55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01" y="291210"/>
            <a:ext cx="4274694" cy="491090"/>
          </a:xfrm>
        </p:spPr>
        <p:txBody>
          <a:bodyPr>
            <a:noAutofit/>
          </a:bodyPr>
          <a:lstStyle/>
          <a:p>
            <a:r>
              <a:rPr lang="en-US" altLang="ja-JP" sz="3600" u="sng" dirty="0">
                <a:solidFill>
                  <a:srgbClr val="FF0000"/>
                </a:solidFill>
              </a:rPr>
              <a:t>Large grain cavity</a:t>
            </a:r>
            <a:endParaRPr kumimoji="1" lang="ja-JP" altLang="en-US" sz="3600" u="sng" dirty="0">
              <a:solidFill>
                <a:srgbClr val="FF0000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C525142-6A9C-49CF-FC70-DAFBC65FFE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Name, 2022/00/00</a:t>
            </a:r>
            <a:endParaRPr lang="en-US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ABAA1A-CBBF-BC0D-D568-9E9BEB0D1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Title of talk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45494C1-1720-E74C-78C8-52A0F30FF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5</a:t>
            </a:fld>
            <a:endParaRPr 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CEF399A-04F2-82B7-9006-A6EAF57346A2}"/>
              </a:ext>
            </a:extLst>
          </p:cNvPr>
          <p:cNvSpPr txBox="1"/>
          <p:nvPr/>
        </p:nvSpPr>
        <p:spPr>
          <a:xfrm>
            <a:off x="2769301" y="-825978"/>
            <a:ext cx="1198983" cy="58477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</a:rPr>
              <a:t>Cavity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E60B13-968E-86C4-0D5A-AA86D4CFE5D6}"/>
              </a:ext>
            </a:extLst>
          </p:cNvPr>
          <p:cNvSpPr txBox="1"/>
          <p:nvPr/>
        </p:nvSpPr>
        <p:spPr>
          <a:xfrm>
            <a:off x="361101" y="966555"/>
            <a:ext cx="538544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solidFill>
                  <a:srgbClr val="0070C0"/>
                </a:solidFill>
              </a:rPr>
              <a:t>TESLA shape 9-cell cavity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solidFill>
                  <a:srgbClr val="0070C0"/>
                </a:solidFill>
              </a:rPr>
              <a:t>Large grain Nb cavity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kumimoji="1" lang="en-US" altLang="ja-JP" sz="3200" dirty="0"/>
              <a:t>High RRR, high Ta content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/>
              <a:t>Manufactured at KEK CFF</a:t>
            </a:r>
            <a:endParaRPr kumimoji="1" lang="ja-JP" altLang="en-US" sz="3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6C1552E-9D23-75B3-619A-E925904BBD93}"/>
              </a:ext>
            </a:extLst>
          </p:cNvPr>
          <p:cNvSpPr txBox="1"/>
          <p:nvPr/>
        </p:nvSpPr>
        <p:spPr>
          <a:xfrm>
            <a:off x="6308690" y="244367"/>
            <a:ext cx="35785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u="sng" dirty="0">
                <a:solidFill>
                  <a:srgbClr val="FF0000"/>
                </a:solidFill>
              </a:rPr>
              <a:t>Surface treatment</a:t>
            </a:r>
            <a:endParaRPr kumimoji="1" lang="ja-JP" altLang="en-US" sz="3600" u="sng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D1C4BC-5667-E345-18F8-5216B3C04EAF}"/>
              </a:ext>
            </a:extLst>
          </p:cNvPr>
          <p:cNvSpPr txBox="1"/>
          <p:nvPr/>
        </p:nvSpPr>
        <p:spPr>
          <a:xfrm>
            <a:off x="6308690" y="829142"/>
            <a:ext cx="530119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000" dirty="0"/>
              <a:t>Local grinding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000" dirty="0"/>
              <a:t>Pre-EP (5 </a:t>
            </a:r>
            <a:r>
              <a:rPr kumimoji="1" lang="en-US" altLang="ja-JP" sz="3000" dirty="0">
                <a:latin typeface="Symbol" panose="05050102010706020507" pitchFamily="18" charset="2"/>
              </a:rPr>
              <a:t>m</a:t>
            </a:r>
            <a:r>
              <a:rPr kumimoji="1" lang="en-US" altLang="ja-JP" sz="3000" dirty="0"/>
              <a:t>m) + EP-1(100 </a:t>
            </a:r>
            <a:r>
              <a:rPr kumimoji="1" lang="en-US" altLang="ja-JP" sz="3000" dirty="0">
                <a:latin typeface="Symbol" panose="05050102010706020507" pitchFamily="18" charset="2"/>
              </a:rPr>
              <a:t>m</a:t>
            </a:r>
            <a:r>
              <a:rPr kumimoji="1" lang="en-US" altLang="ja-JP" sz="3000" dirty="0"/>
              <a:t>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000" dirty="0"/>
              <a:t>Heat treatment (900 C, 3h)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000" dirty="0"/>
              <a:t>EP-2 (20 </a:t>
            </a:r>
            <a:r>
              <a:rPr kumimoji="1" lang="en-US" altLang="ja-JP" sz="3000" dirty="0">
                <a:latin typeface="Symbol" panose="05050102010706020507" pitchFamily="18" charset="2"/>
              </a:rPr>
              <a:t>m</a:t>
            </a:r>
            <a:r>
              <a:rPr kumimoji="1" lang="en-US" altLang="ja-JP" sz="3000" dirty="0"/>
              <a:t>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000" dirty="0"/>
              <a:t>HPR &amp; Assembly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000" dirty="0"/>
              <a:t>Baking (120C, 48h) </a:t>
            </a:r>
            <a:r>
              <a:rPr kumimoji="1" lang="ja-JP" altLang="en-US" sz="3000" dirty="0"/>
              <a:t>⇒ </a:t>
            </a:r>
            <a:r>
              <a:rPr kumimoji="1" lang="en-US" altLang="ja-JP" sz="3000" dirty="0"/>
              <a:t>VT1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000" dirty="0"/>
              <a:t>HPR &amp; Assembly </a:t>
            </a:r>
            <a:r>
              <a:rPr kumimoji="1" lang="ja-JP" altLang="en-US" sz="3000" dirty="0"/>
              <a:t>⇒ </a:t>
            </a:r>
            <a:r>
              <a:rPr kumimoji="1" lang="en-US" altLang="ja-JP" sz="3000" dirty="0"/>
              <a:t>VT2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000" dirty="0"/>
              <a:t>HPR &amp; Assembly </a:t>
            </a:r>
            <a:r>
              <a:rPr kumimoji="1" lang="ja-JP" altLang="en-US" sz="3000" dirty="0"/>
              <a:t>⇒ </a:t>
            </a:r>
            <a:r>
              <a:rPr kumimoji="1" lang="en-US" altLang="ja-JP" sz="3000" dirty="0"/>
              <a:t>VT3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FE224B9-768E-F7CC-17E0-033EDD3CDB99}"/>
              </a:ext>
            </a:extLst>
          </p:cNvPr>
          <p:cNvSpPr txBox="1"/>
          <p:nvPr/>
        </p:nvSpPr>
        <p:spPr>
          <a:xfrm>
            <a:off x="6428870" y="4699896"/>
            <a:ext cx="4353792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rgbClr val="FF0000"/>
                </a:solidFill>
              </a:rPr>
              <a:t>Standard recipe</a:t>
            </a:r>
            <a:r>
              <a:rPr kumimoji="1" lang="en-US" altLang="ja-JP" sz="3200" dirty="0"/>
              <a:t> (EP+120C baking) was applied on the cavity </a:t>
            </a:r>
            <a:endParaRPr kumimoji="1" lang="ja-JP" altLang="en-US" sz="3200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BF7F9B5-CDF2-0FB6-4A6C-BF2755E70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95" t="31345" r="8385" b="7316"/>
          <a:stretch/>
        </p:blipFill>
        <p:spPr>
          <a:xfrm>
            <a:off x="361101" y="3116060"/>
            <a:ext cx="4465171" cy="3421160"/>
          </a:xfrm>
          <a:prstGeom prst="rect">
            <a:avLst/>
          </a:prstGeom>
          <a:solidFill>
            <a:schemeClr val="accent4"/>
          </a:solidFill>
        </p:spPr>
      </p:pic>
    </p:spTree>
    <p:extLst>
      <p:ext uri="{BB962C8B-B14F-4D97-AF65-F5344CB8AC3E}">
        <p14:creationId xmlns:p14="http://schemas.microsoft.com/office/powerpoint/2010/main" val="957386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E5CDD7-EFA5-469D-12EC-23723E55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873" y="173439"/>
            <a:ext cx="5201498" cy="616492"/>
          </a:xfrm>
        </p:spPr>
        <p:txBody>
          <a:bodyPr>
            <a:normAutofit fontScale="90000"/>
          </a:bodyPr>
          <a:lstStyle/>
          <a:p>
            <a:r>
              <a:rPr kumimoji="1" lang="en-US" altLang="ja-JP" u="sng" dirty="0">
                <a:solidFill>
                  <a:srgbClr val="FF0000"/>
                </a:solidFill>
              </a:rPr>
              <a:t>Vertical test results</a:t>
            </a:r>
            <a:endParaRPr kumimoji="1" lang="ja-JP" altLang="en-US" u="sng" dirty="0">
              <a:solidFill>
                <a:srgbClr val="FF0000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C525142-6A9C-49CF-FC70-DAFBC65FFE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Name, 2022/00/00</a:t>
            </a:r>
            <a:endParaRPr lang="en-US" sz="120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ABAA1A-CBBF-BC0D-D568-9E9BEB0D1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Title of talk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45494C1-1720-E74C-78C8-52A0F30FF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6</a:t>
            </a:fld>
            <a:endParaRPr lang="en-US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5D4A00CC-893B-6F8A-2FE3-20F6EEA057A9}"/>
              </a:ext>
            </a:extLst>
          </p:cNvPr>
          <p:cNvGrpSpPr/>
          <p:nvPr/>
        </p:nvGrpSpPr>
        <p:grpSpPr>
          <a:xfrm>
            <a:off x="367870" y="915217"/>
            <a:ext cx="7986782" cy="4327185"/>
            <a:chOff x="20775033" y="5949970"/>
            <a:chExt cx="8317325" cy="4469377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6C2710B2-1A29-F4FE-D540-134B8B1892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233" t="35577" r="10337" b="18136"/>
            <a:stretch/>
          </p:blipFill>
          <p:spPr>
            <a:xfrm>
              <a:off x="20775033" y="5949970"/>
              <a:ext cx="8317325" cy="4469377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9FBD2B5-3981-5BFF-594F-B9D7A69B76F1}"/>
                </a:ext>
              </a:extLst>
            </p:cNvPr>
            <p:cNvSpPr txBox="1"/>
            <p:nvPr/>
          </p:nvSpPr>
          <p:spPr>
            <a:xfrm>
              <a:off x="26469474" y="7870595"/>
              <a:ext cx="13564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0070C0"/>
                  </a:solidFill>
                </a:rPr>
                <a:t>VT1(initial)</a:t>
              </a:r>
              <a:endParaRPr kumimoji="1" lang="ja-JP" alt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84C3533-BED6-06BD-5693-FAFBB924A4A7}"/>
                </a:ext>
              </a:extLst>
            </p:cNvPr>
            <p:cNvSpPr txBox="1"/>
            <p:nvPr/>
          </p:nvSpPr>
          <p:spPr>
            <a:xfrm>
              <a:off x="25244459" y="7019125"/>
              <a:ext cx="12250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accent2"/>
                  </a:solidFill>
                </a:rPr>
                <a:t>VT1(final)</a:t>
              </a:r>
              <a:endParaRPr kumimoji="1" lang="ja-JP" altLang="en-US" sz="2000" b="1" dirty="0">
                <a:solidFill>
                  <a:schemeClr val="accent2"/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295F0825-E6B1-4757-B1E6-F47369EF4613}"/>
                </a:ext>
              </a:extLst>
            </p:cNvPr>
            <p:cNvSpPr txBox="1"/>
            <p:nvPr/>
          </p:nvSpPr>
          <p:spPr>
            <a:xfrm>
              <a:off x="24897096" y="8667632"/>
              <a:ext cx="12250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00B050"/>
                  </a:solidFill>
                </a:rPr>
                <a:t>VT2(final)</a:t>
              </a:r>
              <a:endParaRPr kumimoji="1" lang="ja-JP" altLang="en-US" sz="2000" b="1" dirty="0">
                <a:solidFill>
                  <a:srgbClr val="00B050"/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CDC164BE-0555-B017-C207-C2B0BB3B8EF7}"/>
                </a:ext>
              </a:extLst>
            </p:cNvPr>
            <p:cNvSpPr txBox="1"/>
            <p:nvPr/>
          </p:nvSpPr>
          <p:spPr>
            <a:xfrm>
              <a:off x="25203052" y="7670540"/>
              <a:ext cx="12250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accent4"/>
                  </a:solidFill>
                </a:rPr>
                <a:t>VT3(final)</a:t>
              </a:r>
              <a:endParaRPr kumimoji="1" lang="ja-JP" altLang="en-US" sz="2000" b="1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37AB327-7972-8FCE-5F94-2018FAFCB992}"/>
              </a:ext>
            </a:extLst>
          </p:cNvPr>
          <p:cNvSpPr txBox="1"/>
          <p:nvPr/>
        </p:nvSpPr>
        <p:spPr>
          <a:xfrm>
            <a:off x="555429" y="5297619"/>
            <a:ext cx="73021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VT1: 36MV/m (initial) -&gt; 30 MV/m (after quench)</a:t>
            </a:r>
          </a:p>
          <a:p>
            <a:r>
              <a:rPr kumimoji="1" lang="en-US" altLang="ja-JP" sz="2800" dirty="0"/>
              <a:t>VT2: 24 MV/m with field emission</a:t>
            </a:r>
          </a:p>
          <a:p>
            <a:r>
              <a:rPr kumimoji="1" lang="en-US" altLang="ja-JP" sz="2800" dirty="0"/>
              <a:t>VT3: 24 MV/m with field emission</a:t>
            </a:r>
            <a:endParaRPr kumimoji="1" lang="ja-JP" altLang="en-US" sz="28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418057E-3B45-2464-5865-2BDFE6203CDF}"/>
              </a:ext>
            </a:extLst>
          </p:cNvPr>
          <p:cNvSpPr txBox="1"/>
          <p:nvPr/>
        </p:nvSpPr>
        <p:spPr>
          <a:xfrm>
            <a:off x="8354653" y="1632857"/>
            <a:ext cx="3686404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1</a:t>
            </a:r>
            <a:r>
              <a:rPr kumimoji="1" lang="en-US" altLang="ja-JP" sz="2400" baseline="30000" dirty="0"/>
              <a:t>st</a:t>
            </a:r>
            <a:r>
              <a:rPr kumimoji="1" lang="en-US" altLang="ja-JP" sz="2400" dirty="0"/>
              <a:t> VT showed degradation after quench.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2</a:t>
            </a:r>
            <a:r>
              <a:rPr kumimoji="1" lang="en-US" altLang="ja-JP" sz="2400" baseline="30000" dirty="0"/>
              <a:t>nd</a:t>
            </a:r>
            <a:r>
              <a:rPr kumimoji="1" lang="en-US" altLang="ja-JP" sz="2400" dirty="0"/>
              <a:t> and 3</a:t>
            </a:r>
            <a:r>
              <a:rPr kumimoji="1" lang="en-US" altLang="ja-JP" sz="2400" baseline="30000" dirty="0"/>
              <a:t>rd</a:t>
            </a:r>
            <a:r>
              <a:rPr kumimoji="1" lang="en-US" altLang="ja-JP" sz="2400" dirty="0"/>
              <a:t> VT was suffered from F.E. </a:t>
            </a:r>
          </a:p>
          <a:p>
            <a:endParaRPr kumimoji="1" lang="en-US" altLang="ja-JP" sz="2400" dirty="0"/>
          </a:p>
          <a:p>
            <a:r>
              <a:rPr kumimoji="1" lang="en-US" altLang="ja-JP" sz="2400" dirty="0">
                <a:solidFill>
                  <a:srgbClr val="00B050"/>
                </a:solidFill>
              </a:rPr>
              <a:t>Final VT results before HT was 24 MV/m.</a:t>
            </a:r>
            <a:endParaRPr kumimoji="1" lang="ja-JP" alt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3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E5CDD7-EFA5-469D-12EC-23723E550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u="sng" dirty="0">
                <a:solidFill>
                  <a:srgbClr val="FF0000"/>
                </a:solidFill>
              </a:rPr>
              <a:t>He jacket welding </a:t>
            </a:r>
            <a:endParaRPr kumimoji="1" lang="ja-JP" altLang="en-US" u="sng" dirty="0">
              <a:solidFill>
                <a:srgbClr val="FF0000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ABAA1A-CBBF-BC0D-D568-9E9BEB0D1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Title of talk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45494C1-1720-E74C-78C8-52A0F30FF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C525142-6A9C-49CF-FC70-DAFBC65F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Name, 2022/00/00</a:t>
            </a:r>
            <a:endParaRPr lang="en-US" sz="1200" dirty="0"/>
          </a:p>
        </p:txBody>
      </p:sp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BDBE26D6-592A-22E1-E3AC-940020D82D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3578" y="1697131"/>
            <a:ext cx="4977947" cy="3732705"/>
          </a:xfrm>
          <a:prstGeom prst="rect">
            <a:avLst/>
          </a:prstGeom>
        </p:spPr>
      </p:pic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7F0F1299-A9B7-D3F6-3D70-BD8B6D9407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9" r="19104"/>
          <a:stretch/>
        </p:blipFill>
        <p:spPr>
          <a:xfrm>
            <a:off x="7714410" y="1074509"/>
            <a:ext cx="4429076" cy="4977947"/>
          </a:xfrm>
          <a:prstGeom prst="rect">
            <a:avLst/>
          </a:prstGeom>
        </p:spPr>
      </p:pic>
      <p:sp>
        <p:nvSpPr>
          <p:cNvPr id="11" name="コンテンツ プレースホルダー 6">
            <a:extLst>
              <a:ext uri="{FF2B5EF4-FFF2-40B4-BE49-F238E27FC236}">
                <a16:creationId xmlns:a16="http://schemas.microsoft.com/office/drawing/2014/main" id="{4C10571F-949B-B40D-169B-939E9129DE49}"/>
              </a:ext>
            </a:extLst>
          </p:cNvPr>
          <p:cNvSpPr txBox="1">
            <a:spLocks/>
          </p:cNvSpPr>
          <p:nvPr/>
        </p:nvSpPr>
        <p:spPr>
          <a:xfrm>
            <a:off x="230472" y="1545920"/>
            <a:ext cx="3655728" cy="376615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200" dirty="0">
                <a:solidFill>
                  <a:schemeClr val="tx1"/>
                </a:solidFill>
              </a:rPr>
              <a:t>It was first time to weld TESLA (Euro-XFEL) type Helium jacket to the  cavity at KEK.</a:t>
            </a:r>
          </a:p>
          <a:p>
            <a:r>
              <a:rPr lang="en-US" altLang="ja-JP" sz="3200" dirty="0">
                <a:solidFill>
                  <a:schemeClr val="tx1"/>
                </a:solidFill>
              </a:rPr>
              <a:t>He jacket welding was successfully carried out.</a:t>
            </a:r>
            <a:endParaRPr lang="ja-JP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639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8ECFA0-BFCD-CA79-EBAB-A65AE48A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01" y="136525"/>
            <a:ext cx="7699768" cy="809221"/>
          </a:xfrm>
        </p:spPr>
        <p:txBody>
          <a:bodyPr>
            <a:noAutofit/>
          </a:bodyPr>
          <a:lstStyle/>
          <a:p>
            <a:r>
              <a:rPr kumimoji="1" lang="en-US" altLang="ja-JP" sz="3600" u="sng" dirty="0">
                <a:solidFill>
                  <a:srgbClr val="FF0000"/>
                </a:solidFill>
              </a:rPr>
              <a:t>Frequency/flatness during jacket welding</a:t>
            </a:r>
            <a:endParaRPr kumimoji="1" lang="ja-JP" altLang="en-US" sz="3600" u="sng" dirty="0">
              <a:solidFill>
                <a:srgbClr val="FF0000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600F4A8-23BE-1FEB-D7C9-8B5995AC6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Title of talk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EC66FEC-6877-A117-B4E7-AC210402C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8</a:t>
            </a:fld>
            <a:endParaRPr lang="en-US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806806F-BB94-6CA6-F10E-811958845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Name, 2022/00/00</a:t>
            </a:r>
            <a:endParaRPr lang="en-US" sz="1200" dirty="0"/>
          </a:p>
        </p:txBody>
      </p:sp>
      <p:pic>
        <p:nvPicPr>
          <p:cNvPr id="8" name="コンテンツ プレースホルダー 7" descr="ダイアグラム&#10;&#10;自動的に生成された説明">
            <a:extLst>
              <a:ext uri="{FF2B5EF4-FFF2-40B4-BE49-F238E27FC236}">
                <a16:creationId xmlns:a16="http://schemas.microsoft.com/office/drawing/2014/main" id="{FF106B6A-B067-318E-EECA-90B0AC3BC0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884"/>
          <a:stretch/>
        </p:blipFill>
        <p:spPr>
          <a:xfrm>
            <a:off x="361101" y="1061553"/>
            <a:ext cx="5181600" cy="2908542"/>
          </a:xfrm>
          <a:prstGeom prst="rect">
            <a:avLst/>
          </a:prstGeom>
        </p:spPr>
      </p:pic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CB004740-0FFA-08E4-E5EE-ACD9D31038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6570" b="27895"/>
          <a:stretch/>
        </p:blipFill>
        <p:spPr>
          <a:xfrm>
            <a:off x="5725885" y="3187557"/>
            <a:ext cx="6383512" cy="2180049"/>
          </a:xfrm>
          <a:prstGeom prst="rect">
            <a:avLst/>
          </a:prstGeom>
        </p:spPr>
      </p:pic>
      <p:sp>
        <p:nvSpPr>
          <p:cNvPr id="10" name="コンテンツ プレースホルダー 10">
            <a:extLst>
              <a:ext uri="{FF2B5EF4-FFF2-40B4-BE49-F238E27FC236}">
                <a16:creationId xmlns:a16="http://schemas.microsoft.com/office/drawing/2014/main" id="{5DC4C998-8C82-8FD1-8038-94FD7CD547C8}"/>
              </a:ext>
            </a:extLst>
          </p:cNvPr>
          <p:cNvSpPr txBox="1">
            <a:spLocks/>
          </p:cNvSpPr>
          <p:nvPr/>
        </p:nvSpPr>
        <p:spPr>
          <a:xfrm>
            <a:off x="631371" y="4101496"/>
            <a:ext cx="5094514" cy="213904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>
                <a:solidFill>
                  <a:schemeClr val="tx1"/>
                </a:solidFill>
              </a:rPr>
              <a:t>Field flatness was compared before/after jacket welding</a:t>
            </a:r>
          </a:p>
          <a:p>
            <a:r>
              <a:rPr lang="en-US" altLang="ja-JP" sz="2400" dirty="0">
                <a:solidFill>
                  <a:schemeClr val="tx1"/>
                </a:solidFill>
              </a:rPr>
              <a:t>Before welding 98%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altLang="ja-JP" sz="2400" dirty="0">
                <a:solidFill>
                  <a:schemeClr val="tx1"/>
                </a:solidFill>
                <a:sym typeface="Wingdings" panose="05000000000000000000" pitchFamily="2" charset="2"/>
              </a:rPr>
              <a:t>After welding 97 %</a:t>
            </a:r>
          </a:p>
          <a:p>
            <a:r>
              <a:rPr lang="en-US" altLang="ja-JP" sz="2400" dirty="0">
                <a:solidFill>
                  <a:schemeClr val="tx1"/>
                </a:solidFill>
                <a:sym typeface="Wingdings" panose="05000000000000000000" pitchFamily="2" charset="2"/>
              </a:rPr>
              <a:t>Almost no change.</a:t>
            </a:r>
          </a:p>
        </p:txBody>
      </p:sp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265F70CD-56F7-6477-1871-18EA30A88700}"/>
              </a:ext>
            </a:extLst>
          </p:cNvPr>
          <p:cNvSpPr txBox="1">
            <a:spLocks/>
          </p:cNvSpPr>
          <p:nvPr/>
        </p:nvSpPr>
        <p:spPr>
          <a:xfrm>
            <a:off x="6259286" y="5483413"/>
            <a:ext cx="5094514" cy="7571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>
                <a:solidFill>
                  <a:schemeClr val="tx1"/>
                </a:solidFill>
              </a:rPr>
              <a:t>He jacket welding was successfully carried out.</a:t>
            </a:r>
            <a:endParaRPr lang="en-US" altLang="ja-JP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CEFB41A-4E70-C537-9A02-1D5E22622858}"/>
              </a:ext>
            </a:extLst>
          </p:cNvPr>
          <p:cNvSpPr txBox="1"/>
          <p:nvPr/>
        </p:nvSpPr>
        <p:spPr>
          <a:xfrm>
            <a:off x="6096000" y="1306286"/>
            <a:ext cx="5900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During jacket welding procedure, cavity frequency is observed using antenna.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Frequency change before/after jacket welding was 24 kHz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32273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E5CDD7-EFA5-469D-12EC-23723E550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u="sng" dirty="0">
                <a:solidFill>
                  <a:srgbClr val="FF0000"/>
                </a:solidFill>
              </a:rPr>
              <a:t>HPR for dressed cavity</a:t>
            </a:r>
            <a:endParaRPr kumimoji="1" lang="ja-JP" altLang="en-US" u="sng" dirty="0">
              <a:solidFill>
                <a:srgbClr val="FF0000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ABAA1A-CBBF-BC0D-D568-9E9BEB0D1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Title of talk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45494C1-1720-E74C-78C8-52A0F30FF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48F63A3B-78C7-47BE-AE5E-E10140E04643}" type="slidenum">
              <a:rPr lang="en-US" smtClean="0"/>
              <a:pPr algn="r"/>
              <a:t>9</a:t>
            </a:fld>
            <a:endParaRPr 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C525142-6A9C-49CF-FC70-DAFBC65F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Name, 2022/00/00</a:t>
            </a:r>
            <a:endParaRPr lang="en-US" sz="1200" dirty="0"/>
          </a:p>
        </p:txBody>
      </p:sp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9DCC147A-19A1-070D-7299-D10B2176FD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1075"/>
          <a:stretch/>
        </p:blipFill>
        <p:spPr>
          <a:xfrm rot="5400000">
            <a:off x="115100" y="2749811"/>
            <a:ext cx="4942147" cy="2820307"/>
          </a:xfrm>
          <a:prstGeom prst="rect">
            <a:avLst/>
          </a:prstGeom>
        </p:spPr>
      </p:pic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C4941FE1-3C9F-1FCF-56A1-2C78E346D2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1343" r="5155"/>
          <a:stretch/>
        </p:blipFill>
        <p:spPr>
          <a:xfrm>
            <a:off x="5869940" y="761023"/>
            <a:ext cx="5995786" cy="3234033"/>
          </a:xfrm>
          <a:prstGeom prst="rect">
            <a:avLst/>
          </a:prstGeom>
        </p:spPr>
      </p:pic>
      <p:sp>
        <p:nvSpPr>
          <p:cNvPr id="11" name="コンテンツ プレースホルダー 13">
            <a:extLst>
              <a:ext uri="{FF2B5EF4-FFF2-40B4-BE49-F238E27FC236}">
                <a16:creationId xmlns:a16="http://schemas.microsoft.com/office/drawing/2014/main" id="{71DAF649-20C4-AD95-1FDB-E5DD31495C02}"/>
              </a:ext>
            </a:extLst>
          </p:cNvPr>
          <p:cNvSpPr txBox="1">
            <a:spLocks/>
          </p:cNvSpPr>
          <p:nvPr/>
        </p:nvSpPr>
        <p:spPr>
          <a:xfrm>
            <a:off x="141647" y="761023"/>
            <a:ext cx="5728293" cy="86793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chemeClr val="tx1"/>
                </a:solidFill>
              </a:rPr>
              <a:t>It was first trial to apply HPR to the cavity with He jacket at KEK.</a:t>
            </a:r>
          </a:p>
        </p:txBody>
      </p:sp>
      <p:sp>
        <p:nvSpPr>
          <p:cNvPr id="12" name="コンテンツ プレースホルダー 12">
            <a:extLst>
              <a:ext uri="{FF2B5EF4-FFF2-40B4-BE49-F238E27FC236}">
                <a16:creationId xmlns:a16="http://schemas.microsoft.com/office/drawing/2014/main" id="{8D4E44CC-0319-EF2C-1117-EA9DA4EC3A22}"/>
              </a:ext>
            </a:extLst>
          </p:cNvPr>
          <p:cNvSpPr txBox="1">
            <a:spLocks/>
          </p:cNvSpPr>
          <p:nvPr/>
        </p:nvSpPr>
        <p:spPr>
          <a:xfrm>
            <a:off x="5406024" y="4293195"/>
            <a:ext cx="6579147" cy="1771767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1D50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altLang="ja-JP" dirty="0">
                <a:solidFill>
                  <a:srgbClr val="0070C0"/>
                </a:solidFill>
              </a:rPr>
              <a:t>New HPR stand at KEK-COI building </a:t>
            </a:r>
            <a:r>
              <a:rPr lang="en-US" altLang="ja-JP" dirty="0">
                <a:solidFill>
                  <a:schemeClr val="tx1"/>
                </a:solidFill>
              </a:rPr>
              <a:t>was used for HPR of dressed cavity.</a:t>
            </a:r>
          </a:p>
          <a:p>
            <a:pPr marL="457200" indent="-457200"/>
            <a:r>
              <a:rPr lang="en-US" altLang="ja-JP" dirty="0">
                <a:solidFill>
                  <a:schemeClr val="tx1"/>
                </a:solidFill>
              </a:rPr>
              <a:t>Cavity assembly was carried out at COI clean room.</a:t>
            </a:r>
          </a:p>
        </p:txBody>
      </p:sp>
    </p:spTree>
    <p:extLst>
      <p:ext uri="{BB962C8B-B14F-4D97-AF65-F5344CB8AC3E}">
        <p14:creationId xmlns:p14="http://schemas.microsoft.com/office/powerpoint/2010/main" val="3327821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3">
          <a:schemeClr val="accent2"/>
        </a:lnRef>
        <a:fillRef idx="0">
          <a:schemeClr val="accent2"/>
        </a:fillRef>
        <a:effectRef idx="2">
          <a:schemeClr val="accent2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</TotalTime>
  <Words>1001</Words>
  <Application>Microsoft Macintosh PowerPoint</Application>
  <PresentationFormat>ワイド画面</PresentationFormat>
  <Paragraphs>175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3" baseType="lpstr">
      <vt:lpstr>游ゴシック</vt:lpstr>
      <vt:lpstr>Arial</vt:lpstr>
      <vt:lpstr>Calibri</vt:lpstr>
      <vt:lpstr>Calibri Light</vt:lpstr>
      <vt:lpstr>Symbol</vt:lpstr>
      <vt:lpstr>Wingdings</vt:lpstr>
      <vt:lpstr>Office Theme</vt:lpstr>
      <vt:lpstr>The first horizontal test results of TESLA-type large grain 9-cell cavity at KEK</vt:lpstr>
      <vt:lpstr>Motivation</vt:lpstr>
      <vt:lpstr>Procedure to Horizontal Test of KEK-7</vt:lpstr>
      <vt:lpstr>Flange exchange for jacket welding</vt:lpstr>
      <vt:lpstr>Large grain cavity</vt:lpstr>
      <vt:lpstr>Vertical test results</vt:lpstr>
      <vt:lpstr>He jacket welding </vt:lpstr>
      <vt:lpstr>Frequency/flatness during jacket welding</vt:lpstr>
      <vt:lpstr>HPR for dressed cavity</vt:lpstr>
      <vt:lpstr>Clean room assembly after HPR</vt:lpstr>
      <vt:lpstr>Magnetic shield</vt:lpstr>
      <vt:lpstr>Preparation for Horizontal Test</vt:lpstr>
      <vt:lpstr>Cool down of Horizontal Cryostat</vt:lpstr>
      <vt:lpstr>1st day of HT</vt:lpstr>
      <vt:lpstr>Comparison with VT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Sessions Summary</dc:title>
  <dc:creator>Omet Mathieu</dc:creator>
  <cp:lastModifiedBy>YAMADA Tomohiro</cp:lastModifiedBy>
  <cp:revision>222</cp:revision>
  <dcterms:created xsi:type="dcterms:W3CDTF">2019-10-27T06:44:35Z</dcterms:created>
  <dcterms:modified xsi:type="dcterms:W3CDTF">2023-12-05T01:38:56Z</dcterms:modified>
</cp:coreProperties>
</file>