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500" r:id="rId2"/>
    <p:sldId id="703" r:id="rId3"/>
    <p:sldId id="702" r:id="rId4"/>
    <p:sldId id="705" r:id="rId5"/>
    <p:sldId id="718" r:id="rId6"/>
    <p:sldId id="719" r:id="rId7"/>
    <p:sldId id="720" r:id="rId8"/>
    <p:sldId id="721" r:id="rId9"/>
    <p:sldId id="717" r:id="rId10"/>
    <p:sldId id="704" r:id="rId11"/>
    <p:sldId id="706" r:id="rId12"/>
    <p:sldId id="707" r:id="rId13"/>
    <p:sldId id="708" r:id="rId14"/>
    <p:sldId id="709" r:id="rId15"/>
    <p:sldId id="710" r:id="rId16"/>
    <p:sldId id="711" r:id="rId17"/>
    <p:sldId id="713" r:id="rId18"/>
    <p:sldId id="712" r:id="rId19"/>
    <p:sldId id="722" r:id="rId20"/>
    <p:sldId id="715" r:id="rId21"/>
    <p:sldId id="716" r:id="rId22"/>
  </p:sldIdLst>
  <p:sldSz cx="12192000" cy="6858000"/>
  <p:notesSz cx="6858000" cy="9144000"/>
  <p:defaultText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02E1B6F-50D8-40CC-84F6-A7A00755565C}">
          <p14:sldIdLst>
            <p14:sldId id="500"/>
            <p14:sldId id="703"/>
            <p14:sldId id="702"/>
            <p14:sldId id="705"/>
            <p14:sldId id="718"/>
            <p14:sldId id="719"/>
            <p14:sldId id="720"/>
            <p14:sldId id="721"/>
            <p14:sldId id="717"/>
            <p14:sldId id="704"/>
            <p14:sldId id="706"/>
            <p14:sldId id="707"/>
            <p14:sldId id="708"/>
            <p14:sldId id="709"/>
            <p14:sldId id="710"/>
            <p14:sldId id="711"/>
            <p14:sldId id="713"/>
            <p14:sldId id="712"/>
            <p14:sldId id="722"/>
            <p14:sldId id="715"/>
            <p14:sldId id="716"/>
          </p14:sldIdLst>
        </p14:section>
        <p14:section name="Appendix" id="{B7BA7B4A-E093-4845-98E0-785F23C5406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8E28"/>
    <a:srgbClr val="FF6161"/>
    <a:srgbClr val="FF6767"/>
    <a:srgbClr val="FF00FF"/>
    <a:srgbClr val="00FFFF"/>
    <a:srgbClr val="FFFFFF"/>
    <a:srgbClr val="BFBFBF"/>
    <a:srgbClr val="F4B1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80315" autoAdjust="0"/>
  </p:normalViewPr>
  <p:slideViewPr>
    <p:cSldViewPr snapToGrid="0">
      <p:cViewPr varScale="1">
        <p:scale>
          <a:sx n="55" d="100"/>
          <a:sy n="55" d="100"/>
        </p:scale>
        <p:origin x="976" y="40"/>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207C91-1107-4A42-A0FA-D2BCDA9B7571}" type="datetimeFigureOut">
              <a:rPr lang="en-DE" smtClean="0"/>
              <a:t>12/05/2023</a:t>
            </a:fld>
            <a:endParaRPr lang="en-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B3BA76-6698-4784-8A81-268345C030A5}" type="slidenum">
              <a:rPr lang="en-DE" smtClean="0"/>
              <a:t>‹Nr.›</a:t>
            </a:fld>
            <a:endParaRPr lang="en-DE"/>
          </a:p>
        </p:txBody>
      </p:sp>
    </p:spTree>
    <p:extLst>
      <p:ext uri="{BB962C8B-B14F-4D97-AF65-F5344CB8AC3E}">
        <p14:creationId xmlns:p14="http://schemas.microsoft.com/office/powerpoint/2010/main" val="1301788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examples of the latest studies of Mid-T baking:</a:t>
            </a:r>
          </a:p>
          <a:p>
            <a:pPr marL="171450" indent="-171450">
              <a:buFontTx/>
              <a:buChar char="-"/>
            </a:pPr>
            <a:r>
              <a:rPr lang="en-US" dirty="0"/>
              <a:t>the best cavity performance has been achieved after 300-350C/2.5-3h of baking.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Usually maximal gradient reduced by FE or Quench.</a:t>
            </a:r>
            <a:endParaRPr lang="en-DE"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85B3BA76-6698-4784-8A81-268345C030A5}" type="slidenum">
              <a:rPr lang="en-DE" smtClean="0"/>
              <a:t>2</a:t>
            </a:fld>
            <a:endParaRPr lang="en-DE"/>
          </a:p>
        </p:txBody>
      </p:sp>
    </p:spTree>
    <p:extLst>
      <p:ext uri="{BB962C8B-B14F-4D97-AF65-F5344CB8AC3E}">
        <p14:creationId xmlns:p14="http://schemas.microsoft.com/office/powerpoint/2010/main" val="3576428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Before that, let’s see how the Mid-T baking has been realized on cavities.</a:t>
            </a:r>
            <a:endParaRPr lang="en-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option is a large furnace  =&gt; risk contaminations (</a:t>
            </a:r>
            <a:r>
              <a:rPr lang="en-US" sz="1200" kern="1200" dirty="0" err="1">
                <a:solidFill>
                  <a:schemeClr val="tx1"/>
                </a:solidFill>
                <a:effectLst/>
                <a:latin typeface="+mn-lt"/>
                <a:ea typeface="+mn-ea"/>
                <a:cs typeface="+mn-cs"/>
              </a:rPr>
              <a:t>Emax</a:t>
            </a:r>
            <a:r>
              <a:rPr lang="en-US" sz="1200" kern="1200" dirty="0">
                <a:solidFill>
                  <a:schemeClr val="tx1"/>
                </a:solidFill>
                <a:effectLst/>
                <a:latin typeface="+mn-lt"/>
                <a:ea typeface="+mn-ea"/>
                <a:cs typeface="+mn-cs"/>
              </a:rPr>
              <a:t> ↓, emission) because the cavity is open to the furnace volume.</a:t>
            </a:r>
            <a:endParaRPr lang="en-DE" sz="1200" kern="1200" dirty="0">
              <a:solidFill>
                <a:schemeClr val="tx1"/>
              </a:solidFill>
              <a:effectLst/>
              <a:latin typeface="+mn-lt"/>
              <a:ea typeface="+mn-ea"/>
              <a:cs typeface="+mn-cs"/>
            </a:endParaRPr>
          </a:p>
          <a:p>
            <a:endParaRPr lang="en-DE" dirty="0"/>
          </a:p>
        </p:txBody>
      </p:sp>
      <p:sp>
        <p:nvSpPr>
          <p:cNvPr id="4" name="Slide Number Placeholder 3"/>
          <p:cNvSpPr>
            <a:spLocks noGrp="1"/>
          </p:cNvSpPr>
          <p:nvPr>
            <p:ph type="sldNum" sz="quarter" idx="5"/>
          </p:nvPr>
        </p:nvSpPr>
        <p:spPr/>
        <p:txBody>
          <a:bodyPr/>
          <a:lstStyle/>
          <a:p>
            <a:fld id="{85B3BA76-6698-4784-8A81-268345C030A5}" type="slidenum">
              <a:rPr lang="en-DE" smtClean="0"/>
              <a:t>11</a:t>
            </a:fld>
            <a:endParaRPr lang="en-DE"/>
          </a:p>
        </p:txBody>
      </p:sp>
    </p:spTree>
    <p:extLst>
      <p:ext uri="{BB962C8B-B14F-4D97-AF65-F5344CB8AC3E}">
        <p14:creationId xmlns:p14="http://schemas.microsoft.com/office/powerpoint/2010/main" val="2271730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can additionally pump the cavity interior as well , (i.e. pumping separately the cavity and the furnace volumes);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Problem: flanges must be cooled down!!!! (</a:t>
            </a:r>
            <a:r>
              <a:rPr lang="en-US" sz="1200" kern="1200" dirty="0" err="1">
                <a:solidFill>
                  <a:schemeClr val="tx1"/>
                </a:solidFill>
                <a:effectLst/>
                <a:latin typeface="+mn-lt"/>
                <a:ea typeface="+mn-ea"/>
                <a:cs typeface="+mn-cs"/>
              </a:rPr>
              <a:t>AlMg</a:t>
            </a:r>
            <a:r>
              <a:rPr lang="en-US" sz="1200" kern="1200" dirty="0">
                <a:solidFill>
                  <a:schemeClr val="tx1"/>
                </a:solidFill>
                <a:effectLst/>
                <a:latin typeface="+mn-lt"/>
                <a:ea typeface="+mn-ea"/>
                <a:cs typeface="+mn-cs"/>
              </a:rPr>
              <a:t> gaskets should stay below 300C to be able to withstand the following cryo-test</a:t>
            </a:r>
            <a:r>
              <a:rPr lang="en-US" sz="1200" b="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That’s why additional water cooling is used inside the oven.</a:t>
            </a:r>
            <a:endParaRPr lang="en-DE" sz="1200" b="0" kern="1200" dirty="0">
              <a:solidFill>
                <a:schemeClr val="tx1"/>
              </a:solidFill>
              <a:effectLst/>
              <a:latin typeface="+mn-lt"/>
              <a:ea typeface="+mn-ea"/>
              <a:cs typeface="+mn-cs"/>
            </a:endParaRPr>
          </a:p>
          <a:p>
            <a:endParaRPr lang="en-DE" dirty="0"/>
          </a:p>
        </p:txBody>
      </p:sp>
      <p:sp>
        <p:nvSpPr>
          <p:cNvPr id="4" name="Slide Number Placeholder 3"/>
          <p:cNvSpPr>
            <a:spLocks noGrp="1"/>
          </p:cNvSpPr>
          <p:nvPr>
            <p:ph type="sldNum" sz="quarter" idx="5"/>
          </p:nvPr>
        </p:nvSpPr>
        <p:spPr/>
        <p:txBody>
          <a:bodyPr/>
          <a:lstStyle/>
          <a:p>
            <a:fld id="{85B3BA76-6698-4784-8A81-268345C030A5}" type="slidenum">
              <a:rPr lang="en-DE" smtClean="0"/>
              <a:t>12</a:t>
            </a:fld>
            <a:endParaRPr lang="en-DE"/>
          </a:p>
        </p:txBody>
      </p:sp>
    </p:spTree>
    <p:extLst>
      <p:ext uri="{BB962C8B-B14F-4D97-AF65-F5344CB8AC3E}">
        <p14:creationId xmlns:p14="http://schemas.microsoft.com/office/powerpoint/2010/main" val="1303356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Is there any other options to perform Mid-T baking?</a:t>
            </a:r>
            <a:endParaRPr lang="en-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are the </a:t>
            </a:r>
            <a:r>
              <a:rPr lang="en-US" sz="1200" u="sng" kern="1200" dirty="0">
                <a:solidFill>
                  <a:schemeClr val="tx1"/>
                </a:solidFill>
                <a:effectLst/>
                <a:latin typeface="+mn-lt"/>
                <a:ea typeface="+mn-ea"/>
                <a:cs typeface="+mn-cs"/>
              </a:rPr>
              <a:t>functions </a:t>
            </a:r>
            <a:r>
              <a:rPr lang="en-US" sz="1200" kern="1200" dirty="0">
                <a:solidFill>
                  <a:schemeClr val="tx1"/>
                </a:solidFill>
                <a:effectLst/>
                <a:latin typeface="+mn-lt"/>
                <a:ea typeface="+mn-ea"/>
                <a:cs typeface="+mn-cs"/>
              </a:rPr>
              <a:t>of the furnace? Vacuum vessel with heating -&gt; we can use  local heaters and any vacuum chamber;</a:t>
            </a:r>
            <a:endParaRPr lang="en-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are the </a:t>
            </a:r>
            <a:r>
              <a:rPr lang="en-US" sz="1200" u="sng" kern="1200" dirty="0">
                <a:solidFill>
                  <a:schemeClr val="tx1"/>
                </a:solidFill>
                <a:effectLst/>
                <a:latin typeface="+mn-lt"/>
                <a:ea typeface="+mn-ea"/>
                <a:cs typeface="+mn-cs"/>
              </a:rPr>
              <a:t>advantages </a:t>
            </a:r>
            <a:r>
              <a:rPr lang="en-US" sz="1200" kern="1200" dirty="0">
                <a:solidFill>
                  <a:schemeClr val="tx1"/>
                </a:solidFill>
                <a:effectLst/>
                <a:latin typeface="+mn-lt"/>
                <a:ea typeface="+mn-ea"/>
                <a:cs typeface="+mn-cs"/>
              </a:rPr>
              <a:t>of the furnace? It can provide uniform heating -&gt; several heaters can be used for that purpose.</a:t>
            </a:r>
            <a:endParaRPr lang="en-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are the </a:t>
            </a:r>
            <a:r>
              <a:rPr lang="en-US" sz="1200" u="sng" kern="1200" dirty="0">
                <a:solidFill>
                  <a:schemeClr val="tx1"/>
                </a:solidFill>
                <a:effectLst/>
                <a:latin typeface="+mn-lt"/>
                <a:ea typeface="+mn-ea"/>
                <a:cs typeface="+mn-cs"/>
              </a:rPr>
              <a:t>disadvantages </a:t>
            </a:r>
            <a:r>
              <a:rPr lang="en-US" sz="1200" kern="1200" dirty="0">
                <a:solidFill>
                  <a:schemeClr val="tx1"/>
                </a:solidFill>
                <a:effectLst/>
                <a:latin typeface="+mn-lt"/>
                <a:ea typeface="+mn-ea"/>
                <a:cs typeface="+mn-cs"/>
              </a:rPr>
              <a:t>of the furnace? – one has to care about the temperature of flanges </a:t>
            </a:r>
            <a:endParaRPr lang="en-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Poor vacuum in most cases and therefore a contamination problem -&gt; cavity vacuum can be separated, no contamination.</a:t>
            </a:r>
            <a:endParaRPr lang="en-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Finally, a furnace consumes much power so it is costly. The most important drawback of cavity baking in a furnace is that disassembly is needed if cavity to be installed into cryomodule.  </a:t>
            </a:r>
            <a:endParaRPr lang="en-DE"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5B3BA76-6698-4784-8A81-268345C030A5}" type="slidenum">
              <a:rPr lang="en-DE" smtClean="0"/>
              <a:t>13</a:t>
            </a:fld>
            <a:endParaRPr lang="en-DE"/>
          </a:p>
        </p:txBody>
      </p:sp>
    </p:spTree>
    <p:extLst>
      <p:ext uri="{BB962C8B-B14F-4D97-AF65-F5344CB8AC3E}">
        <p14:creationId xmlns:p14="http://schemas.microsoft.com/office/powerpoint/2010/main" val="2874181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decided </a:t>
            </a:r>
            <a:r>
              <a:rPr lang="en-US" sz="1200" u="sng" kern="1200" dirty="0">
                <a:solidFill>
                  <a:schemeClr val="tx1"/>
                </a:solidFill>
                <a:effectLst/>
                <a:latin typeface="+mn-lt"/>
                <a:ea typeface="+mn-ea"/>
                <a:cs typeface="+mn-cs"/>
              </a:rPr>
              <a:t>to use a cryostat</a:t>
            </a:r>
            <a:r>
              <a:rPr lang="en-US" sz="1200" kern="1200" dirty="0">
                <a:solidFill>
                  <a:schemeClr val="tx1"/>
                </a:solidFill>
                <a:effectLst/>
                <a:latin typeface="+mn-lt"/>
                <a:ea typeface="+mn-ea"/>
                <a:cs typeface="+mn-cs"/>
              </a:rPr>
              <a:t> instead of a furnace, and use several local heaters - only in the High B-field region. </a:t>
            </a:r>
          </a:p>
          <a:p>
            <a:r>
              <a:rPr lang="en-US" sz="1200" kern="1200" dirty="0">
                <a:solidFill>
                  <a:schemeClr val="tx1"/>
                </a:solidFill>
                <a:effectLst/>
                <a:latin typeface="+mn-lt"/>
                <a:ea typeface="+mn-ea"/>
                <a:cs typeface="+mn-cs"/>
              </a:rPr>
              <a:t>Here you can see 1,3 GHz single-cell cavity. All antennas are installed.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used standard heating bands, it was enough to use 50W of power to reach the designed temperatures.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will be showed later, you can leave the cables connected and start the cold test right after the baking.</a:t>
            </a:r>
            <a:endParaRPr lang="en-DE" sz="1200" kern="1200" dirty="0">
              <a:solidFill>
                <a:schemeClr val="tx1"/>
              </a:solidFill>
              <a:effectLst/>
              <a:latin typeface="+mn-lt"/>
              <a:ea typeface="+mn-ea"/>
              <a:cs typeface="+mn-cs"/>
            </a:endParaRPr>
          </a:p>
          <a:p>
            <a:endParaRPr lang="en-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Vacuum inside and around the cavity is separated =&gt; no contamination</a:t>
            </a:r>
            <a:endParaRPr lang="en-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 disassembly required =&gt; reproducible results</a:t>
            </a:r>
          </a:p>
          <a:p>
            <a:r>
              <a:rPr lang="en-US" sz="1200" kern="1200" dirty="0">
                <a:solidFill>
                  <a:schemeClr val="tx1"/>
                </a:solidFill>
                <a:effectLst/>
                <a:latin typeface="+mn-lt"/>
                <a:ea typeface="+mn-ea"/>
                <a:cs typeface="+mn-cs"/>
              </a:rPr>
              <a:t> </a:t>
            </a:r>
            <a:endParaRPr lang="en-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set-up can be used also directly in a cryomodule!</a:t>
            </a:r>
            <a:endParaRPr lang="en-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more details please see [Y. </a:t>
            </a:r>
            <a:r>
              <a:rPr lang="en-US" sz="1200" kern="1200" dirty="0" err="1">
                <a:solidFill>
                  <a:schemeClr val="tx1"/>
                </a:solidFill>
                <a:effectLst/>
                <a:latin typeface="+mn-lt"/>
                <a:ea typeface="+mn-ea"/>
                <a:cs typeface="+mn-cs"/>
              </a:rPr>
              <a:t>Tamashevich</a:t>
            </a:r>
            <a:r>
              <a:rPr lang="en-US" sz="1200" kern="1200" dirty="0">
                <a:solidFill>
                  <a:schemeClr val="tx1"/>
                </a:solidFill>
                <a:effectLst/>
                <a:latin typeface="+mn-lt"/>
                <a:ea typeface="+mn-ea"/>
                <a:cs typeface="+mn-cs"/>
              </a:rPr>
              <a:t> et al, arXiv:2307.09094]</a:t>
            </a:r>
            <a:endParaRPr lang="en-DE" sz="1200" kern="1200" dirty="0">
              <a:solidFill>
                <a:schemeClr val="tx1"/>
              </a:solidFill>
              <a:effectLst/>
              <a:latin typeface="+mn-lt"/>
              <a:ea typeface="+mn-ea"/>
              <a:cs typeface="+mn-cs"/>
            </a:endParaRPr>
          </a:p>
          <a:p>
            <a:endParaRPr lang="en-DE"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5B3BA76-6698-4784-8A81-268345C030A5}" type="slidenum">
              <a:rPr lang="en-DE" smtClean="0"/>
              <a:t>14</a:t>
            </a:fld>
            <a:endParaRPr lang="en-DE"/>
          </a:p>
        </p:txBody>
      </p:sp>
    </p:spTree>
    <p:extLst>
      <p:ext uri="{BB962C8B-B14F-4D97-AF65-F5344CB8AC3E}">
        <p14:creationId xmlns:p14="http://schemas.microsoft.com/office/powerpoint/2010/main" val="2350561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Two heat treatments have been conducted on the same cavity.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was 13h to reach 1nm Nb2O5 boundary.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Both top and bottom cavity flanges were below 120C – without any cooling! So you can leave the cables connected to antennas.</a:t>
            </a:r>
            <a:endParaRPr lang="en-DE" sz="1200" kern="1200" dirty="0">
              <a:solidFill>
                <a:schemeClr val="tx1"/>
              </a:solidFill>
              <a:effectLst/>
              <a:latin typeface="+mn-lt"/>
              <a:ea typeface="+mn-ea"/>
              <a:cs typeface="+mn-cs"/>
            </a:endParaRPr>
          </a:p>
          <a:p>
            <a:endParaRPr lang="en-DE" dirty="0"/>
          </a:p>
        </p:txBody>
      </p:sp>
      <p:sp>
        <p:nvSpPr>
          <p:cNvPr id="4" name="Slide Number Placeholder 3"/>
          <p:cNvSpPr>
            <a:spLocks noGrp="1"/>
          </p:cNvSpPr>
          <p:nvPr>
            <p:ph type="sldNum" sz="quarter" idx="5"/>
          </p:nvPr>
        </p:nvSpPr>
        <p:spPr/>
        <p:txBody>
          <a:bodyPr/>
          <a:lstStyle/>
          <a:p>
            <a:fld id="{85B3BA76-6698-4784-8A81-268345C030A5}" type="slidenum">
              <a:rPr lang="en-DE" smtClean="0"/>
              <a:t>15</a:t>
            </a:fld>
            <a:endParaRPr lang="en-DE"/>
          </a:p>
        </p:txBody>
      </p:sp>
    </p:spTree>
    <p:extLst>
      <p:ext uri="{BB962C8B-B14F-4D97-AF65-F5344CB8AC3E}">
        <p14:creationId xmlns:p14="http://schemas.microsoft.com/office/powerpoint/2010/main" val="2918400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Cold test </a:t>
            </a:r>
            <a:r>
              <a:rPr lang="en-US" sz="1200" kern="1200" dirty="0">
                <a:solidFill>
                  <a:schemeClr val="tx1"/>
                </a:solidFill>
                <a:effectLst/>
                <a:latin typeface="+mn-lt"/>
                <a:ea typeface="+mn-ea"/>
                <a:cs typeface="+mn-cs"/>
              </a:rPr>
              <a:t>results at 1.8K showed anti-Q slope and no degradation of maximal E acc.</a:t>
            </a:r>
          </a:p>
          <a:p>
            <a:r>
              <a:rPr lang="en-US" dirty="0"/>
              <a:t>It is not a world record, but the initial cavity performance was quite moderate – the cavity was stored open during 3 years and got only HPR before the experiment.</a:t>
            </a:r>
          </a:p>
          <a:p>
            <a:r>
              <a:rPr lang="en-US" dirty="0"/>
              <a:t>We see indeed an anti-Q slope – Q rises until 18 MV/m.</a:t>
            </a:r>
          </a:p>
          <a:p>
            <a:r>
              <a:rPr lang="en-US" dirty="0"/>
              <a:t>There were no FE and quench, so no </a:t>
            </a:r>
            <a:r>
              <a:rPr lang="en-US" dirty="0" err="1"/>
              <a:t>Emax</a:t>
            </a:r>
            <a:r>
              <a:rPr lang="en-US" dirty="0"/>
              <a:t> degradation.</a:t>
            </a:r>
            <a:endParaRPr lang="en-DE" dirty="0"/>
          </a:p>
        </p:txBody>
      </p:sp>
      <p:sp>
        <p:nvSpPr>
          <p:cNvPr id="4" name="Slide Number Placeholder 3"/>
          <p:cNvSpPr>
            <a:spLocks noGrp="1"/>
          </p:cNvSpPr>
          <p:nvPr>
            <p:ph type="sldNum" sz="quarter" idx="5"/>
          </p:nvPr>
        </p:nvSpPr>
        <p:spPr/>
        <p:txBody>
          <a:bodyPr/>
          <a:lstStyle/>
          <a:p>
            <a:fld id="{85B3BA76-6698-4784-8A81-268345C030A5}" type="slidenum">
              <a:rPr lang="en-DE" smtClean="0"/>
              <a:t>16</a:t>
            </a:fld>
            <a:endParaRPr lang="en-DE"/>
          </a:p>
        </p:txBody>
      </p:sp>
    </p:spTree>
    <p:extLst>
      <p:ext uri="{BB962C8B-B14F-4D97-AF65-F5344CB8AC3E}">
        <p14:creationId xmlns:p14="http://schemas.microsoft.com/office/powerpoint/2010/main" val="2773676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baking was 11h: to continue Nb2O5 reduction.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Qmax</a:t>
            </a:r>
            <a:r>
              <a:rPr lang="en-US" sz="1200" kern="1200" dirty="0">
                <a:solidFill>
                  <a:schemeClr val="tx1"/>
                </a:solidFill>
                <a:effectLst/>
                <a:latin typeface="+mn-lt"/>
                <a:ea typeface="+mn-ea"/>
                <a:cs typeface="+mn-cs"/>
              </a:rPr>
              <a:t> increases. E max did not degrade actually but could not be measured properly owing to administrative limit.</a:t>
            </a:r>
            <a:endParaRPr lang="en-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HZB PC network was down. We were not allowed to run systematic (</a:t>
            </a:r>
            <a:r>
              <a:rPr lang="en-US" sz="1200" kern="1200" dirty="0" err="1">
                <a:solidFill>
                  <a:schemeClr val="tx1"/>
                </a:solidFill>
                <a:effectLst/>
                <a:latin typeface="+mn-lt"/>
                <a:ea typeface="+mn-ea"/>
                <a:cs typeface="+mn-cs"/>
              </a:rPr>
              <a:t>QvsT</a:t>
            </a:r>
            <a:r>
              <a:rPr lang="en-US" sz="1200" kern="1200" dirty="0">
                <a:solidFill>
                  <a:schemeClr val="tx1"/>
                </a:solidFill>
                <a:effectLst/>
                <a:latin typeface="+mn-lt"/>
                <a:ea typeface="+mn-ea"/>
                <a:cs typeface="+mn-cs"/>
              </a:rPr>
              <a:t>) tests above 20 MV/m.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However we checked the maximal field. Cavity reached 36 MV/m.  </a:t>
            </a:r>
            <a:endParaRPr lang="en-DE" dirty="0"/>
          </a:p>
        </p:txBody>
      </p:sp>
      <p:sp>
        <p:nvSpPr>
          <p:cNvPr id="4" name="Slide Number Placeholder 3"/>
          <p:cNvSpPr>
            <a:spLocks noGrp="1"/>
          </p:cNvSpPr>
          <p:nvPr>
            <p:ph type="sldNum" sz="quarter" idx="5"/>
          </p:nvPr>
        </p:nvSpPr>
        <p:spPr/>
        <p:txBody>
          <a:bodyPr/>
          <a:lstStyle/>
          <a:p>
            <a:fld id="{85B3BA76-6698-4784-8A81-268345C030A5}" type="slidenum">
              <a:rPr lang="en-DE" smtClean="0"/>
              <a:t>17</a:t>
            </a:fld>
            <a:endParaRPr lang="en-DE"/>
          </a:p>
        </p:txBody>
      </p:sp>
    </p:spTree>
    <p:extLst>
      <p:ext uri="{BB962C8B-B14F-4D97-AF65-F5344CB8AC3E}">
        <p14:creationId xmlns:p14="http://schemas.microsoft.com/office/powerpoint/2010/main" val="3049555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From this plot one can see that Rs decreased from 20 to 8 </a:t>
            </a:r>
            <a:r>
              <a:rPr lang="en-US" sz="1200" kern="1200" dirty="0" err="1">
                <a:solidFill>
                  <a:schemeClr val="tx1"/>
                </a:solidFill>
                <a:effectLst/>
                <a:latin typeface="+mn-lt"/>
                <a:ea typeface="+mn-ea"/>
                <a:cs typeface="+mn-cs"/>
              </a:rPr>
              <a:t>nOhm</a:t>
            </a:r>
            <a:r>
              <a:rPr lang="en-US" sz="1200" kern="1200" dirty="0">
                <a:solidFill>
                  <a:schemeClr val="tx1"/>
                </a:solidFill>
                <a:effectLst/>
                <a:latin typeface="+mn-lt"/>
                <a:ea typeface="+mn-ea"/>
                <a:cs typeface="+mn-cs"/>
              </a:rPr>
              <a:t>.</a:t>
            </a:r>
            <a:endParaRPr lang="en-DE" sz="1200" kern="1200" dirty="0">
              <a:solidFill>
                <a:schemeClr val="tx1"/>
              </a:solidFill>
              <a:effectLst/>
              <a:latin typeface="+mn-lt"/>
              <a:ea typeface="+mn-ea"/>
              <a:cs typeface="+mn-cs"/>
            </a:endParaRPr>
          </a:p>
          <a:p>
            <a:endParaRPr lang="en-DE" dirty="0"/>
          </a:p>
        </p:txBody>
      </p:sp>
      <p:sp>
        <p:nvSpPr>
          <p:cNvPr id="4" name="Slide Number Placeholder 3"/>
          <p:cNvSpPr>
            <a:spLocks noGrp="1"/>
          </p:cNvSpPr>
          <p:nvPr>
            <p:ph type="sldNum" sz="quarter" idx="5"/>
          </p:nvPr>
        </p:nvSpPr>
        <p:spPr/>
        <p:txBody>
          <a:bodyPr/>
          <a:lstStyle/>
          <a:p>
            <a:fld id="{85B3BA76-6698-4784-8A81-268345C030A5}" type="slidenum">
              <a:rPr lang="en-DE" smtClean="0"/>
              <a:t>18</a:t>
            </a:fld>
            <a:endParaRPr lang="en-DE"/>
          </a:p>
        </p:txBody>
      </p:sp>
    </p:spTree>
    <p:extLst>
      <p:ext uri="{BB962C8B-B14F-4D97-AF65-F5344CB8AC3E}">
        <p14:creationId xmlns:p14="http://schemas.microsoft.com/office/powerpoint/2010/main" val="3181923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“Safe baking plot” with our baking parameters for this experiment.</a:t>
            </a:r>
          </a:p>
          <a:p>
            <a:r>
              <a:rPr lang="en-US" dirty="0"/>
              <a:t>Send us you parameters for more statistics!</a:t>
            </a:r>
            <a:endParaRPr lang="en-DE" dirty="0"/>
          </a:p>
        </p:txBody>
      </p:sp>
      <p:sp>
        <p:nvSpPr>
          <p:cNvPr id="4" name="Slide Number Placeholder 3"/>
          <p:cNvSpPr>
            <a:spLocks noGrp="1"/>
          </p:cNvSpPr>
          <p:nvPr>
            <p:ph type="sldNum" sz="quarter" idx="5"/>
          </p:nvPr>
        </p:nvSpPr>
        <p:spPr/>
        <p:txBody>
          <a:bodyPr/>
          <a:lstStyle/>
          <a:p>
            <a:fld id="{85B3BA76-6698-4784-8A81-268345C030A5}" type="slidenum">
              <a:rPr lang="en-DE" smtClean="0"/>
              <a:t>19</a:t>
            </a:fld>
            <a:endParaRPr lang="en-DE"/>
          </a:p>
        </p:txBody>
      </p:sp>
    </p:spTree>
    <p:extLst>
      <p:ext uri="{BB962C8B-B14F-4D97-AF65-F5344CB8AC3E}">
        <p14:creationId xmlns:p14="http://schemas.microsoft.com/office/powerpoint/2010/main" val="3921458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85B3BA76-6698-4784-8A81-268345C030A5}" type="slidenum">
              <a:rPr lang="en-DE" smtClean="0"/>
              <a:t>20</a:t>
            </a:fld>
            <a:endParaRPr lang="en-DE"/>
          </a:p>
        </p:txBody>
      </p:sp>
    </p:spTree>
    <p:extLst>
      <p:ext uri="{BB962C8B-B14F-4D97-AF65-F5344CB8AC3E}">
        <p14:creationId xmlns:p14="http://schemas.microsoft.com/office/powerpoint/2010/main" val="1899751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85B3BA76-6698-4784-8A81-268345C030A5}" type="slidenum">
              <a:rPr lang="en-DE" smtClean="0"/>
              <a:t>3</a:t>
            </a:fld>
            <a:endParaRPr lang="en-DE"/>
          </a:p>
        </p:txBody>
      </p:sp>
    </p:spTree>
    <p:extLst>
      <p:ext uri="{BB962C8B-B14F-4D97-AF65-F5344CB8AC3E}">
        <p14:creationId xmlns:p14="http://schemas.microsoft.com/office/powerpoint/2010/main" val="1392354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85B3BA76-6698-4784-8A81-268345C030A5}" type="slidenum">
              <a:rPr lang="en-DE" smtClean="0"/>
              <a:t>4</a:t>
            </a:fld>
            <a:endParaRPr lang="en-DE"/>
          </a:p>
        </p:txBody>
      </p:sp>
    </p:spTree>
    <p:extLst>
      <p:ext uri="{BB962C8B-B14F-4D97-AF65-F5344CB8AC3E}">
        <p14:creationId xmlns:p14="http://schemas.microsoft.com/office/powerpoint/2010/main" val="3148426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every measurement point we collect high resolution XPS data for every element: niobium, oxygen, carbon, phosphorus, nitrogen, fluorine.</a:t>
            </a:r>
          </a:p>
          <a:p>
            <a:r>
              <a:rPr lang="en-US" dirty="0"/>
              <a:t>The full set of spectra is collected for each 20 min.</a:t>
            </a:r>
            <a:endParaRPr lang="en-DE" dirty="0"/>
          </a:p>
        </p:txBody>
      </p:sp>
      <p:sp>
        <p:nvSpPr>
          <p:cNvPr id="4" name="Slide Number Placeholder 3"/>
          <p:cNvSpPr>
            <a:spLocks noGrp="1"/>
          </p:cNvSpPr>
          <p:nvPr>
            <p:ph type="sldNum" sz="quarter" idx="5"/>
          </p:nvPr>
        </p:nvSpPr>
        <p:spPr/>
        <p:txBody>
          <a:bodyPr/>
          <a:lstStyle/>
          <a:p>
            <a:fld id="{85B3BA76-6698-4784-8A81-268345C030A5}" type="slidenum">
              <a:rPr lang="en-DE" smtClean="0"/>
              <a:t>5</a:t>
            </a:fld>
            <a:endParaRPr lang="en-DE"/>
          </a:p>
        </p:txBody>
      </p:sp>
    </p:spTree>
    <p:extLst>
      <p:ext uri="{BB962C8B-B14F-4D97-AF65-F5344CB8AC3E}">
        <p14:creationId xmlns:p14="http://schemas.microsoft.com/office/powerpoint/2010/main" val="51023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Synchrotron source provides very strong signal, so we can se the evolution of spectra even during short treatment.</a:t>
            </a:r>
            <a:endParaRPr lang="en-DE" dirty="0"/>
          </a:p>
        </p:txBody>
      </p:sp>
      <p:sp>
        <p:nvSpPr>
          <p:cNvPr id="4" name="Slide Number Placeholder 3"/>
          <p:cNvSpPr>
            <a:spLocks noGrp="1"/>
          </p:cNvSpPr>
          <p:nvPr>
            <p:ph type="sldNum" sz="quarter" idx="5"/>
          </p:nvPr>
        </p:nvSpPr>
        <p:spPr/>
        <p:txBody>
          <a:bodyPr/>
          <a:lstStyle/>
          <a:p>
            <a:fld id="{85B3BA76-6698-4784-8A81-268345C030A5}" type="slidenum">
              <a:rPr lang="en-DE" smtClean="0"/>
              <a:t>6</a:t>
            </a:fld>
            <a:endParaRPr lang="en-DE"/>
          </a:p>
        </p:txBody>
      </p:sp>
    </p:spTree>
    <p:extLst>
      <p:ext uri="{BB962C8B-B14F-4D97-AF65-F5344CB8AC3E}">
        <p14:creationId xmlns:p14="http://schemas.microsoft.com/office/powerpoint/2010/main" val="3268791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studied oxidation process of Mid-T baked samples.</a:t>
            </a:r>
          </a:p>
          <a:p>
            <a:r>
              <a:rPr lang="en-US" dirty="0"/>
              <a:t>Samples after baking were exposed to air and XPS spectra were collected.</a:t>
            </a:r>
            <a:endParaRPr lang="en-DE" dirty="0"/>
          </a:p>
        </p:txBody>
      </p:sp>
      <p:sp>
        <p:nvSpPr>
          <p:cNvPr id="4" name="Slide Number Placeholder 3"/>
          <p:cNvSpPr>
            <a:spLocks noGrp="1"/>
          </p:cNvSpPr>
          <p:nvPr>
            <p:ph type="sldNum" sz="quarter" idx="5"/>
          </p:nvPr>
        </p:nvSpPr>
        <p:spPr/>
        <p:txBody>
          <a:bodyPr/>
          <a:lstStyle/>
          <a:p>
            <a:fld id="{85B3BA76-6698-4784-8A81-268345C030A5}" type="slidenum">
              <a:rPr lang="en-DE" smtClean="0"/>
              <a:t>7</a:t>
            </a:fld>
            <a:endParaRPr lang="en-DE"/>
          </a:p>
        </p:txBody>
      </p:sp>
    </p:spTree>
    <p:extLst>
      <p:ext uri="{BB962C8B-B14F-4D97-AF65-F5344CB8AC3E}">
        <p14:creationId xmlns:p14="http://schemas.microsoft.com/office/powerpoint/2010/main" val="1850364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Oxides kinetics: coefficients for Arrhenius equation</a:t>
            </a:r>
          </a:p>
          <a:p>
            <a:r>
              <a:rPr lang="en-US" dirty="0"/>
              <a:t>Oxygen distribution under the surface (measured and calculated)</a:t>
            </a:r>
          </a:p>
          <a:p>
            <a:r>
              <a:rPr lang="en-US" dirty="0" smtClean="0"/>
              <a:t>We </a:t>
            </a:r>
            <a:r>
              <a:rPr lang="en-US" dirty="0"/>
              <a:t>have revealed that fluorine plays a very significant role: its concentration is not negligible (above 5 at%).</a:t>
            </a:r>
          </a:p>
          <a:p>
            <a:r>
              <a:rPr lang="en-US" dirty="0"/>
              <a:t>We also have measured the growth of carbides which occurs even in ultra-high vacuum (p at 10e-10 mbar).</a:t>
            </a:r>
            <a:endParaRPr lang="en-DE" dirty="0"/>
          </a:p>
        </p:txBody>
      </p:sp>
      <p:sp>
        <p:nvSpPr>
          <p:cNvPr id="4" name="Slide Number Placeholder 3"/>
          <p:cNvSpPr>
            <a:spLocks noGrp="1"/>
          </p:cNvSpPr>
          <p:nvPr>
            <p:ph type="sldNum" sz="quarter" idx="5"/>
          </p:nvPr>
        </p:nvSpPr>
        <p:spPr/>
        <p:txBody>
          <a:bodyPr/>
          <a:lstStyle/>
          <a:p>
            <a:fld id="{85B3BA76-6698-4784-8A81-268345C030A5}" type="slidenum">
              <a:rPr lang="en-DE" smtClean="0"/>
              <a:t>8</a:t>
            </a:fld>
            <a:endParaRPr lang="en-DE"/>
          </a:p>
        </p:txBody>
      </p:sp>
    </p:spTree>
    <p:extLst>
      <p:ext uri="{BB962C8B-B14F-4D97-AF65-F5344CB8AC3E}">
        <p14:creationId xmlns:p14="http://schemas.microsoft.com/office/powerpoint/2010/main" val="3718712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Studying carbides kinetics gave us a rule of thumb: about 1nm-thick pentoxide is enough to suppress fast niobium carbides growth.</a:t>
            </a:r>
          </a:p>
          <a:p>
            <a:r>
              <a:rPr lang="en-US" dirty="0"/>
              <a:t>If pentoxide is thinner, carbides will grow even in ultra-high vacuum, let alone industrial furnaces.</a:t>
            </a:r>
          </a:p>
          <a:p>
            <a:r>
              <a:rPr lang="en-US" dirty="0"/>
              <a:t>Based on our data we have calculated a plot for the “safe baking”. If in your process you stay below the 1-nm line you will have no carbides.</a:t>
            </a:r>
          </a:p>
          <a:p>
            <a:r>
              <a:rPr lang="en-US" dirty="0"/>
              <a:t>Unless you have a really dirty surface or oven.</a:t>
            </a:r>
          </a:p>
          <a:p>
            <a:r>
              <a:rPr lang="en-US" dirty="0"/>
              <a:t>Note: Crossing the line will lead to carbides formation, but their quantity will depend on cleanliness of the furnace and the surface.</a:t>
            </a:r>
          </a:p>
          <a:p>
            <a:r>
              <a:rPr lang="en-US" dirty="0"/>
              <a:t>So you might be lucky to get good results even above this line.</a:t>
            </a:r>
            <a:endParaRPr lang="en-DE" dirty="0"/>
          </a:p>
        </p:txBody>
      </p:sp>
      <p:sp>
        <p:nvSpPr>
          <p:cNvPr id="4" name="Slide Number Placeholder 3"/>
          <p:cNvSpPr>
            <a:spLocks noGrp="1"/>
          </p:cNvSpPr>
          <p:nvPr>
            <p:ph type="sldNum" sz="quarter" idx="5"/>
          </p:nvPr>
        </p:nvSpPr>
        <p:spPr/>
        <p:txBody>
          <a:bodyPr/>
          <a:lstStyle/>
          <a:p>
            <a:fld id="{85B3BA76-6698-4784-8A81-268345C030A5}" type="slidenum">
              <a:rPr lang="en-DE" smtClean="0"/>
              <a:t>9</a:t>
            </a:fld>
            <a:endParaRPr lang="en-DE"/>
          </a:p>
        </p:txBody>
      </p:sp>
    </p:spTree>
    <p:extLst>
      <p:ext uri="{BB962C8B-B14F-4D97-AF65-F5344CB8AC3E}">
        <p14:creationId xmlns:p14="http://schemas.microsoft.com/office/powerpoint/2010/main" val="3021274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we learned from the XPS data is that at 300C the oxygen dissolution occurs pretty fast, and also contamination of the surface is more likely to occur. Knowing the kinetics of the process one can achieve the same result at lower T and higher baking duration. So we proposed to perform the Mid-T baking at lower T. </a:t>
            </a:r>
            <a:endParaRPr lang="en-DE"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5B3BA76-6698-4784-8A81-268345C030A5}" type="slidenum">
              <a:rPr lang="en-DE" smtClean="0"/>
              <a:t>10</a:t>
            </a:fld>
            <a:endParaRPr lang="en-DE"/>
          </a:p>
        </p:txBody>
      </p:sp>
    </p:spTree>
    <p:extLst>
      <p:ext uri="{BB962C8B-B14F-4D97-AF65-F5344CB8AC3E}">
        <p14:creationId xmlns:p14="http://schemas.microsoft.com/office/powerpoint/2010/main" val="1283690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E2B9D-49E3-41B3-817D-670C31D59F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DE"/>
          </a:p>
        </p:txBody>
      </p:sp>
      <p:sp>
        <p:nvSpPr>
          <p:cNvPr id="3" name="Subtitle 2">
            <a:extLst>
              <a:ext uri="{FF2B5EF4-FFF2-40B4-BE49-F238E27FC236}">
                <a16:creationId xmlns:a16="http://schemas.microsoft.com/office/drawing/2014/main" id="{4DDC7C14-CCCC-40AA-8317-8E6F7A675F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DE"/>
          </a:p>
        </p:txBody>
      </p:sp>
      <p:sp>
        <p:nvSpPr>
          <p:cNvPr id="4" name="Date Placeholder 3">
            <a:extLst>
              <a:ext uri="{FF2B5EF4-FFF2-40B4-BE49-F238E27FC236}">
                <a16:creationId xmlns:a16="http://schemas.microsoft.com/office/drawing/2014/main" id="{A1C60A9C-CEDB-4F6B-B8E6-6947F388BA20}"/>
              </a:ext>
            </a:extLst>
          </p:cNvPr>
          <p:cNvSpPr>
            <a:spLocks noGrp="1"/>
          </p:cNvSpPr>
          <p:nvPr>
            <p:ph type="dt" sz="half" idx="10"/>
          </p:nvPr>
        </p:nvSpPr>
        <p:spPr/>
        <p:txBody>
          <a:bodyPr/>
          <a:lstStyle/>
          <a:p>
            <a:fld id="{E94D9AFD-D74D-4E6F-99E0-160EC67A7A59}" type="datetime8">
              <a:rPr lang="en-DE" smtClean="0"/>
              <a:t>12/05/2023 08:27</a:t>
            </a:fld>
            <a:endParaRPr lang="en-DE"/>
          </a:p>
        </p:txBody>
      </p:sp>
      <p:sp>
        <p:nvSpPr>
          <p:cNvPr id="5" name="Footer Placeholder 4">
            <a:extLst>
              <a:ext uri="{FF2B5EF4-FFF2-40B4-BE49-F238E27FC236}">
                <a16:creationId xmlns:a16="http://schemas.microsoft.com/office/drawing/2014/main" id="{ABDDFF69-7910-4383-8DBA-BD4AE794795C}"/>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AA77E86F-77D4-4127-8817-A1E7A3D52E62}"/>
              </a:ext>
            </a:extLst>
          </p:cNvPr>
          <p:cNvSpPr>
            <a:spLocks noGrp="1"/>
          </p:cNvSpPr>
          <p:nvPr>
            <p:ph type="sldNum" sz="quarter" idx="12"/>
          </p:nvPr>
        </p:nvSpPr>
        <p:spPr/>
        <p:txBody>
          <a:bodyPr/>
          <a:lstStyle/>
          <a:p>
            <a:fld id="{802F2978-DF9C-4225-A176-2A43CA845ABB}" type="slidenum">
              <a:rPr lang="en-DE" smtClean="0"/>
              <a:t>‹Nr.›</a:t>
            </a:fld>
            <a:endParaRPr lang="en-DE"/>
          </a:p>
        </p:txBody>
      </p:sp>
    </p:spTree>
    <p:extLst>
      <p:ext uri="{BB962C8B-B14F-4D97-AF65-F5344CB8AC3E}">
        <p14:creationId xmlns:p14="http://schemas.microsoft.com/office/powerpoint/2010/main" val="31878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2BD63-659A-4733-A890-C6FE61E90500}"/>
              </a:ext>
            </a:extLst>
          </p:cNvPr>
          <p:cNvSpPr>
            <a:spLocks noGrp="1"/>
          </p:cNvSpPr>
          <p:nvPr>
            <p:ph type="title"/>
          </p:nvPr>
        </p:nvSpPr>
        <p:spPr/>
        <p:txBody>
          <a:bodyPr/>
          <a:lstStyle/>
          <a:p>
            <a:r>
              <a:rPr lang="en-US"/>
              <a:t>Click to edit Master title style</a:t>
            </a:r>
            <a:endParaRPr lang="en-DE"/>
          </a:p>
        </p:txBody>
      </p:sp>
      <p:sp>
        <p:nvSpPr>
          <p:cNvPr id="3" name="Vertical Text Placeholder 2">
            <a:extLst>
              <a:ext uri="{FF2B5EF4-FFF2-40B4-BE49-F238E27FC236}">
                <a16:creationId xmlns:a16="http://schemas.microsoft.com/office/drawing/2014/main" id="{2A7A9ECE-D711-4AD4-9B22-0F549886A8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Date Placeholder 3">
            <a:extLst>
              <a:ext uri="{FF2B5EF4-FFF2-40B4-BE49-F238E27FC236}">
                <a16:creationId xmlns:a16="http://schemas.microsoft.com/office/drawing/2014/main" id="{41C1C0FE-EE96-4512-AFB8-0839D42EF706}"/>
              </a:ext>
            </a:extLst>
          </p:cNvPr>
          <p:cNvSpPr>
            <a:spLocks noGrp="1"/>
          </p:cNvSpPr>
          <p:nvPr>
            <p:ph type="dt" sz="half" idx="10"/>
          </p:nvPr>
        </p:nvSpPr>
        <p:spPr/>
        <p:txBody>
          <a:bodyPr/>
          <a:lstStyle/>
          <a:p>
            <a:fld id="{C633BBFF-2F1C-4BF5-88DF-6DB486B9D95B}" type="datetime8">
              <a:rPr lang="en-DE" smtClean="0"/>
              <a:t>12/05/2023 08:27</a:t>
            </a:fld>
            <a:endParaRPr lang="en-DE"/>
          </a:p>
        </p:txBody>
      </p:sp>
      <p:sp>
        <p:nvSpPr>
          <p:cNvPr id="5" name="Footer Placeholder 4">
            <a:extLst>
              <a:ext uri="{FF2B5EF4-FFF2-40B4-BE49-F238E27FC236}">
                <a16:creationId xmlns:a16="http://schemas.microsoft.com/office/drawing/2014/main" id="{DB394B4E-CDB1-4361-96E2-56DE89A59D05}"/>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E63019E0-6FE9-4B28-8E8E-C55562467740}"/>
              </a:ext>
            </a:extLst>
          </p:cNvPr>
          <p:cNvSpPr>
            <a:spLocks noGrp="1"/>
          </p:cNvSpPr>
          <p:nvPr>
            <p:ph type="sldNum" sz="quarter" idx="12"/>
          </p:nvPr>
        </p:nvSpPr>
        <p:spPr/>
        <p:txBody>
          <a:bodyPr/>
          <a:lstStyle/>
          <a:p>
            <a:fld id="{802F2978-DF9C-4225-A176-2A43CA845ABB}" type="slidenum">
              <a:rPr lang="en-DE" smtClean="0"/>
              <a:t>‹Nr.›</a:t>
            </a:fld>
            <a:endParaRPr lang="en-DE"/>
          </a:p>
        </p:txBody>
      </p:sp>
    </p:spTree>
    <p:extLst>
      <p:ext uri="{BB962C8B-B14F-4D97-AF65-F5344CB8AC3E}">
        <p14:creationId xmlns:p14="http://schemas.microsoft.com/office/powerpoint/2010/main" val="3548870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950BAB-6E89-48D3-B1AF-8C3B3FE517F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DE"/>
          </a:p>
        </p:txBody>
      </p:sp>
      <p:sp>
        <p:nvSpPr>
          <p:cNvPr id="3" name="Vertical Text Placeholder 2">
            <a:extLst>
              <a:ext uri="{FF2B5EF4-FFF2-40B4-BE49-F238E27FC236}">
                <a16:creationId xmlns:a16="http://schemas.microsoft.com/office/drawing/2014/main" id="{F2471581-FC8E-489F-BED1-E29BC4CF708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Date Placeholder 3">
            <a:extLst>
              <a:ext uri="{FF2B5EF4-FFF2-40B4-BE49-F238E27FC236}">
                <a16:creationId xmlns:a16="http://schemas.microsoft.com/office/drawing/2014/main" id="{BE8BB425-AB5F-4985-9846-358CDDD028C0}"/>
              </a:ext>
            </a:extLst>
          </p:cNvPr>
          <p:cNvSpPr>
            <a:spLocks noGrp="1"/>
          </p:cNvSpPr>
          <p:nvPr>
            <p:ph type="dt" sz="half" idx="10"/>
          </p:nvPr>
        </p:nvSpPr>
        <p:spPr/>
        <p:txBody>
          <a:bodyPr/>
          <a:lstStyle/>
          <a:p>
            <a:fld id="{D1C362F3-DAFF-4A1F-B1F3-18EE686200FD}" type="datetime8">
              <a:rPr lang="en-DE" smtClean="0"/>
              <a:t>12/05/2023 08:27</a:t>
            </a:fld>
            <a:endParaRPr lang="en-DE"/>
          </a:p>
        </p:txBody>
      </p:sp>
      <p:sp>
        <p:nvSpPr>
          <p:cNvPr id="5" name="Footer Placeholder 4">
            <a:extLst>
              <a:ext uri="{FF2B5EF4-FFF2-40B4-BE49-F238E27FC236}">
                <a16:creationId xmlns:a16="http://schemas.microsoft.com/office/drawing/2014/main" id="{F7F53D2B-10E0-4D0F-9CFC-55A94BD29D49}"/>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B75FF646-2FA1-42B8-A07C-8C09C584A244}"/>
              </a:ext>
            </a:extLst>
          </p:cNvPr>
          <p:cNvSpPr>
            <a:spLocks noGrp="1"/>
          </p:cNvSpPr>
          <p:nvPr>
            <p:ph type="sldNum" sz="quarter" idx="12"/>
          </p:nvPr>
        </p:nvSpPr>
        <p:spPr/>
        <p:txBody>
          <a:bodyPr/>
          <a:lstStyle/>
          <a:p>
            <a:fld id="{802F2978-DF9C-4225-A176-2A43CA845ABB}" type="slidenum">
              <a:rPr lang="en-DE" smtClean="0"/>
              <a:t>‹Nr.›</a:t>
            </a:fld>
            <a:endParaRPr lang="en-DE"/>
          </a:p>
        </p:txBody>
      </p:sp>
    </p:spTree>
    <p:extLst>
      <p:ext uri="{BB962C8B-B14F-4D97-AF65-F5344CB8AC3E}">
        <p14:creationId xmlns:p14="http://schemas.microsoft.com/office/powerpoint/2010/main" val="1604732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44C20-0984-4944-9459-A1E439CAD825}"/>
              </a:ext>
            </a:extLst>
          </p:cNvPr>
          <p:cNvSpPr>
            <a:spLocks noGrp="1"/>
          </p:cNvSpPr>
          <p:nvPr>
            <p:ph type="title"/>
          </p:nvPr>
        </p:nvSpPr>
        <p:spPr/>
        <p:txBody>
          <a:bodyPr/>
          <a:lstStyle/>
          <a:p>
            <a:r>
              <a:rPr lang="en-US"/>
              <a:t>Click to edit Master title style</a:t>
            </a:r>
            <a:endParaRPr lang="en-DE"/>
          </a:p>
        </p:txBody>
      </p:sp>
      <p:sp>
        <p:nvSpPr>
          <p:cNvPr id="3" name="Content Placeholder 2">
            <a:extLst>
              <a:ext uri="{FF2B5EF4-FFF2-40B4-BE49-F238E27FC236}">
                <a16:creationId xmlns:a16="http://schemas.microsoft.com/office/drawing/2014/main" id="{FB9559AC-04D9-47BE-9489-C392B3C9773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Date Placeholder 3">
            <a:extLst>
              <a:ext uri="{FF2B5EF4-FFF2-40B4-BE49-F238E27FC236}">
                <a16:creationId xmlns:a16="http://schemas.microsoft.com/office/drawing/2014/main" id="{597B0F9F-7D14-4B01-8DF2-4E0C8B31A23D}"/>
              </a:ext>
            </a:extLst>
          </p:cNvPr>
          <p:cNvSpPr>
            <a:spLocks noGrp="1"/>
          </p:cNvSpPr>
          <p:nvPr>
            <p:ph type="dt" sz="half" idx="10"/>
          </p:nvPr>
        </p:nvSpPr>
        <p:spPr/>
        <p:txBody>
          <a:bodyPr/>
          <a:lstStyle/>
          <a:p>
            <a:fld id="{E1C2E3D4-A972-48E4-B7AD-35679FA56F0E}" type="datetime8">
              <a:rPr lang="en-DE" smtClean="0"/>
              <a:t>12/05/2023 08:27</a:t>
            </a:fld>
            <a:endParaRPr lang="en-DE"/>
          </a:p>
        </p:txBody>
      </p:sp>
      <p:sp>
        <p:nvSpPr>
          <p:cNvPr id="5" name="Footer Placeholder 4">
            <a:extLst>
              <a:ext uri="{FF2B5EF4-FFF2-40B4-BE49-F238E27FC236}">
                <a16:creationId xmlns:a16="http://schemas.microsoft.com/office/drawing/2014/main" id="{1673A182-B5A3-46A7-8BC0-067A6FC0202B}"/>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809E89A8-2203-497B-86EC-F020B305AB3C}"/>
              </a:ext>
            </a:extLst>
          </p:cNvPr>
          <p:cNvSpPr>
            <a:spLocks noGrp="1"/>
          </p:cNvSpPr>
          <p:nvPr>
            <p:ph type="sldNum" sz="quarter" idx="12"/>
          </p:nvPr>
        </p:nvSpPr>
        <p:spPr/>
        <p:txBody>
          <a:bodyPr/>
          <a:lstStyle/>
          <a:p>
            <a:fld id="{802F2978-DF9C-4225-A176-2A43CA845ABB}" type="slidenum">
              <a:rPr lang="en-DE" smtClean="0"/>
              <a:t>‹Nr.›</a:t>
            </a:fld>
            <a:endParaRPr lang="en-DE"/>
          </a:p>
        </p:txBody>
      </p:sp>
    </p:spTree>
    <p:extLst>
      <p:ext uri="{BB962C8B-B14F-4D97-AF65-F5344CB8AC3E}">
        <p14:creationId xmlns:p14="http://schemas.microsoft.com/office/powerpoint/2010/main" val="1889756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AB5E9-AF10-4539-818C-5390FD6045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DE"/>
          </a:p>
        </p:txBody>
      </p:sp>
      <p:sp>
        <p:nvSpPr>
          <p:cNvPr id="3" name="Text Placeholder 2">
            <a:extLst>
              <a:ext uri="{FF2B5EF4-FFF2-40B4-BE49-F238E27FC236}">
                <a16:creationId xmlns:a16="http://schemas.microsoft.com/office/drawing/2014/main" id="{61B2272C-CD84-4131-AAA1-09EA9F0875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60AB611-772D-447D-B554-8CE5396AB696}"/>
              </a:ext>
            </a:extLst>
          </p:cNvPr>
          <p:cNvSpPr>
            <a:spLocks noGrp="1"/>
          </p:cNvSpPr>
          <p:nvPr>
            <p:ph type="dt" sz="half" idx="10"/>
          </p:nvPr>
        </p:nvSpPr>
        <p:spPr/>
        <p:txBody>
          <a:bodyPr/>
          <a:lstStyle/>
          <a:p>
            <a:fld id="{DAA36A75-A48E-4822-BC41-3FDC0FFF2CCF}" type="datetime8">
              <a:rPr lang="en-DE" smtClean="0"/>
              <a:t>12/05/2023 08:27</a:t>
            </a:fld>
            <a:endParaRPr lang="en-DE"/>
          </a:p>
        </p:txBody>
      </p:sp>
      <p:sp>
        <p:nvSpPr>
          <p:cNvPr id="5" name="Footer Placeholder 4">
            <a:extLst>
              <a:ext uri="{FF2B5EF4-FFF2-40B4-BE49-F238E27FC236}">
                <a16:creationId xmlns:a16="http://schemas.microsoft.com/office/drawing/2014/main" id="{F5D18DEC-77BD-4046-9A22-13E3335EF0D9}"/>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223C1BFE-FCAC-4339-B462-E7B0AA4E26BA}"/>
              </a:ext>
            </a:extLst>
          </p:cNvPr>
          <p:cNvSpPr>
            <a:spLocks noGrp="1"/>
          </p:cNvSpPr>
          <p:nvPr>
            <p:ph type="sldNum" sz="quarter" idx="12"/>
          </p:nvPr>
        </p:nvSpPr>
        <p:spPr/>
        <p:txBody>
          <a:bodyPr/>
          <a:lstStyle/>
          <a:p>
            <a:fld id="{802F2978-DF9C-4225-A176-2A43CA845ABB}" type="slidenum">
              <a:rPr lang="en-DE" smtClean="0"/>
              <a:t>‹Nr.›</a:t>
            </a:fld>
            <a:endParaRPr lang="en-DE"/>
          </a:p>
        </p:txBody>
      </p:sp>
    </p:spTree>
    <p:extLst>
      <p:ext uri="{BB962C8B-B14F-4D97-AF65-F5344CB8AC3E}">
        <p14:creationId xmlns:p14="http://schemas.microsoft.com/office/powerpoint/2010/main" val="136420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16A8B-9FFB-45FD-97CF-001BBE49321C}"/>
              </a:ext>
            </a:extLst>
          </p:cNvPr>
          <p:cNvSpPr>
            <a:spLocks noGrp="1"/>
          </p:cNvSpPr>
          <p:nvPr>
            <p:ph type="title"/>
          </p:nvPr>
        </p:nvSpPr>
        <p:spPr/>
        <p:txBody>
          <a:bodyPr/>
          <a:lstStyle/>
          <a:p>
            <a:r>
              <a:rPr lang="en-US"/>
              <a:t>Click to edit Master title style</a:t>
            </a:r>
            <a:endParaRPr lang="en-DE"/>
          </a:p>
        </p:txBody>
      </p:sp>
      <p:sp>
        <p:nvSpPr>
          <p:cNvPr id="3" name="Content Placeholder 2">
            <a:extLst>
              <a:ext uri="{FF2B5EF4-FFF2-40B4-BE49-F238E27FC236}">
                <a16:creationId xmlns:a16="http://schemas.microsoft.com/office/drawing/2014/main" id="{A99BC7DE-FCF4-440A-91D0-3A561DEEFDC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Content Placeholder 3">
            <a:extLst>
              <a:ext uri="{FF2B5EF4-FFF2-40B4-BE49-F238E27FC236}">
                <a16:creationId xmlns:a16="http://schemas.microsoft.com/office/drawing/2014/main" id="{1BEED65B-B132-4EF2-A967-D6B92F8571A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5" name="Date Placeholder 4">
            <a:extLst>
              <a:ext uri="{FF2B5EF4-FFF2-40B4-BE49-F238E27FC236}">
                <a16:creationId xmlns:a16="http://schemas.microsoft.com/office/drawing/2014/main" id="{3B557171-DC11-4CE7-8A38-C62BBA3E55AB}"/>
              </a:ext>
            </a:extLst>
          </p:cNvPr>
          <p:cNvSpPr>
            <a:spLocks noGrp="1"/>
          </p:cNvSpPr>
          <p:nvPr>
            <p:ph type="dt" sz="half" idx="10"/>
          </p:nvPr>
        </p:nvSpPr>
        <p:spPr/>
        <p:txBody>
          <a:bodyPr/>
          <a:lstStyle/>
          <a:p>
            <a:fld id="{79C9E925-11C1-4DF6-B2BF-5E4C9F067874}" type="datetime8">
              <a:rPr lang="en-DE" smtClean="0"/>
              <a:t>12/05/2023 08:27</a:t>
            </a:fld>
            <a:endParaRPr lang="en-DE"/>
          </a:p>
        </p:txBody>
      </p:sp>
      <p:sp>
        <p:nvSpPr>
          <p:cNvPr id="6" name="Footer Placeholder 5">
            <a:extLst>
              <a:ext uri="{FF2B5EF4-FFF2-40B4-BE49-F238E27FC236}">
                <a16:creationId xmlns:a16="http://schemas.microsoft.com/office/drawing/2014/main" id="{7F2579F2-9F42-4A41-A97C-459C1B564C3F}"/>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063A5FE0-BFFF-4B0E-BE2D-03F628095DBE}"/>
              </a:ext>
            </a:extLst>
          </p:cNvPr>
          <p:cNvSpPr>
            <a:spLocks noGrp="1"/>
          </p:cNvSpPr>
          <p:nvPr>
            <p:ph type="sldNum" sz="quarter" idx="12"/>
          </p:nvPr>
        </p:nvSpPr>
        <p:spPr/>
        <p:txBody>
          <a:bodyPr/>
          <a:lstStyle/>
          <a:p>
            <a:fld id="{802F2978-DF9C-4225-A176-2A43CA845ABB}" type="slidenum">
              <a:rPr lang="en-DE" smtClean="0"/>
              <a:t>‹Nr.›</a:t>
            </a:fld>
            <a:endParaRPr lang="en-DE"/>
          </a:p>
        </p:txBody>
      </p:sp>
    </p:spTree>
    <p:extLst>
      <p:ext uri="{BB962C8B-B14F-4D97-AF65-F5344CB8AC3E}">
        <p14:creationId xmlns:p14="http://schemas.microsoft.com/office/powerpoint/2010/main" val="1601629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D0DDB-5154-4FAA-8E04-3BEC0591CEC0}"/>
              </a:ext>
            </a:extLst>
          </p:cNvPr>
          <p:cNvSpPr>
            <a:spLocks noGrp="1"/>
          </p:cNvSpPr>
          <p:nvPr>
            <p:ph type="title"/>
          </p:nvPr>
        </p:nvSpPr>
        <p:spPr>
          <a:xfrm>
            <a:off x="839788" y="365125"/>
            <a:ext cx="10515600" cy="1325563"/>
          </a:xfrm>
        </p:spPr>
        <p:txBody>
          <a:bodyPr/>
          <a:lstStyle/>
          <a:p>
            <a:r>
              <a:rPr lang="en-US"/>
              <a:t>Click to edit Master title style</a:t>
            </a:r>
            <a:endParaRPr lang="en-DE"/>
          </a:p>
        </p:txBody>
      </p:sp>
      <p:sp>
        <p:nvSpPr>
          <p:cNvPr id="3" name="Text Placeholder 2">
            <a:extLst>
              <a:ext uri="{FF2B5EF4-FFF2-40B4-BE49-F238E27FC236}">
                <a16:creationId xmlns:a16="http://schemas.microsoft.com/office/drawing/2014/main" id="{1CB3C5A4-D9EF-450B-9D1A-ED85E1D940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4633B56-AB78-4FC3-84A4-0C005EBA7CA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5" name="Text Placeholder 4">
            <a:extLst>
              <a:ext uri="{FF2B5EF4-FFF2-40B4-BE49-F238E27FC236}">
                <a16:creationId xmlns:a16="http://schemas.microsoft.com/office/drawing/2014/main" id="{FFD01993-50AA-459D-A4DE-1AF6551E29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97C9FE4-1584-4512-9011-995CB993D1D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7" name="Date Placeholder 6">
            <a:extLst>
              <a:ext uri="{FF2B5EF4-FFF2-40B4-BE49-F238E27FC236}">
                <a16:creationId xmlns:a16="http://schemas.microsoft.com/office/drawing/2014/main" id="{C111C250-2072-4D9B-BF81-B73D7179BF23}"/>
              </a:ext>
            </a:extLst>
          </p:cNvPr>
          <p:cNvSpPr>
            <a:spLocks noGrp="1"/>
          </p:cNvSpPr>
          <p:nvPr>
            <p:ph type="dt" sz="half" idx="10"/>
          </p:nvPr>
        </p:nvSpPr>
        <p:spPr/>
        <p:txBody>
          <a:bodyPr/>
          <a:lstStyle/>
          <a:p>
            <a:fld id="{7628F90C-C8D2-4E89-BBFE-9D1EDF1F8137}" type="datetime8">
              <a:rPr lang="en-DE" smtClean="0"/>
              <a:t>12/05/2023 08:27</a:t>
            </a:fld>
            <a:endParaRPr lang="en-DE"/>
          </a:p>
        </p:txBody>
      </p:sp>
      <p:sp>
        <p:nvSpPr>
          <p:cNvPr id="8" name="Footer Placeholder 7">
            <a:extLst>
              <a:ext uri="{FF2B5EF4-FFF2-40B4-BE49-F238E27FC236}">
                <a16:creationId xmlns:a16="http://schemas.microsoft.com/office/drawing/2014/main" id="{3610603B-3FEC-449B-B6F0-873ABCF2BE42}"/>
              </a:ext>
            </a:extLst>
          </p:cNvPr>
          <p:cNvSpPr>
            <a:spLocks noGrp="1"/>
          </p:cNvSpPr>
          <p:nvPr>
            <p:ph type="ftr" sz="quarter" idx="11"/>
          </p:nvPr>
        </p:nvSpPr>
        <p:spPr/>
        <p:txBody>
          <a:bodyPr/>
          <a:lstStyle/>
          <a:p>
            <a:endParaRPr lang="en-DE"/>
          </a:p>
        </p:txBody>
      </p:sp>
      <p:sp>
        <p:nvSpPr>
          <p:cNvPr id="9" name="Slide Number Placeholder 8">
            <a:extLst>
              <a:ext uri="{FF2B5EF4-FFF2-40B4-BE49-F238E27FC236}">
                <a16:creationId xmlns:a16="http://schemas.microsoft.com/office/drawing/2014/main" id="{B63E0537-FEAB-431C-AE61-937E7F5B5A15}"/>
              </a:ext>
            </a:extLst>
          </p:cNvPr>
          <p:cNvSpPr>
            <a:spLocks noGrp="1"/>
          </p:cNvSpPr>
          <p:nvPr>
            <p:ph type="sldNum" sz="quarter" idx="12"/>
          </p:nvPr>
        </p:nvSpPr>
        <p:spPr/>
        <p:txBody>
          <a:bodyPr/>
          <a:lstStyle/>
          <a:p>
            <a:fld id="{802F2978-DF9C-4225-A176-2A43CA845ABB}" type="slidenum">
              <a:rPr lang="en-DE" smtClean="0"/>
              <a:t>‹Nr.›</a:t>
            </a:fld>
            <a:endParaRPr lang="en-DE"/>
          </a:p>
        </p:txBody>
      </p:sp>
    </p:spTree>
    <p:extLst>
      <p:ext uri="{BB962C8B-B14F-4D97-AF65-F5344CB8AC3E}">
        <p14:creationId xmlns:p14="http://schemas.microsoft.com/office/powerpoint/2010/main" val="4180455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5A2F9-925D-4037-AB14-E37415C309F0}"/>
              </a:ext>
            </a:extLst>
          </p:cNvPr>
          <p:cNvSpPr>
            <a:spLocks noGrp="1"/>
          </p:cNvSpPr>
          <p:nvPr>
            <p:ph type="title"/>
          </p:nvPr>
        </p:nvSpPr>
        <p:spPr/>
        <p:txBody>
          <a:bodyPr/>
          <a:lstStyle/>
          <a:p>
            <a:r>
              <a:rPr lang="en-US"/>
              <a:t>Click to edit Master title style</a:t>
            </a:r>
            <a:endParaRPr lang="en-DE"/>
          </a:p>
        </p:txBody>
      </p:sp>
      <p:sp>
        <p:nvSpPr>
          <p:cNvPr id="3" name="Date Placeholder 2">
            <a:extLst>
              <a:ext uri="{FF2B5EF4-FFF2-40B4-BE49-F238E27FC236}">
                <a16:creationId xmlns:a16="http://schemas.microsoft.com/office/drawing/2014/main" id="{7BBEFEE6-EC3F-4E2A-B5C1-D67661686A03}"/>
              </a:ext>
            </a:extLst>
          </p:cNvPr>
          <p:cNvSpPr>
            <a:spLocks noGrp="1"/>
          </p:cNvSpPr>
          <p:nvPr>
            <p:ph type="dt" sz="half" idx="10"/>
          </p:nvPr>
        </p:nvSpPr>
        <p:spPr/>
        <p:txBody>
          <a:bodyPr/>
          <a:lstStyle/>
          <a:p>
            <a:fld id="{84D2CA07-C5E1-4DAC-A22D-BCFAA8EEE710}" type="datetime8">
              <a:rPr lang="en-DE" smtClean="0"/>
              <a:t>12/05/2023 08:27</a:t>
            </a:fld>
            <a:endParaRPr lang="en-DE"/>
          </a:p>
        </p:txBody>
      </p:sp>
      <p:sp>
        <p:nvSpPr>
          <p:cNvPr id="4" name="Footer Placeholder 3">
            <a:extLst>
              <a:ext uri="{FF2B5EF4-FFF2-40B4-BE49-F238E27FC236}">
                <a16:creationId xmlns:a16="http://schemas.microsoft.com/office/drawing/2014/main" id="{C8E9EBD6-5314-4304-A400-D7741EFFE9D8}"/>
              </a:ext>
            </a:extLst>
          </p:cNvPr>
          <p:cNvSpPr>
            <a:spLocks noGrp="1"/>
          </p:cNvSpPr>
          <p:nvPr>
            <p:ph type="ftr" sz="quarter" idx="11"/>
          </p:nvPr>
        </p:nvSpPr>
        <p:spPr/>
        <p:txBody>
          <a:bodyPr/>
          <a:lstStyle/>
          <a:p>
            <a:endParaRPr lang="en-DE"/>
          </a:p>
        </p:txBody>
      </p:sp>
      <p:sp>
        <p:nvSpPr>
          <p:cNvPr id="5" name="Slide Number Placeholder 4">
            <a:extLst>
              <a:ext uri="{FF2B5EF4-FFF2-40B4-BE49-F238E27FC236}">
                <a16:creationId xmlns:a16="http://schemas.microsoft.com/office/drawing/2014/main" id="{879339FB-FFB6-49D8-9D7A-135C6E61CC6C}"/>
              </a:ext>
            </a:extLst>
          </p:cNvPr>
          <p:cNvSpPr>
            <a:spLocks noGrp="1"/>
          </p:cNvSpPr>
          <p:nvPr>
            <p:ph type="sldNum" sz="quarter" idx="12"/>
          </p:nvPr>
        </p:nvSpPr>
        <p:spPr/>
        <p:txBody>
          <a:bodyPr/>
          <a:lstStyle/>
          <a:p>
            <a:fld id="{802F2978-DF9C-4225-A176-2A43CA845ABB}" type="slidenum">
              <a:rPr lang="en-DE" smtClean="0"/>
              <a:t>‹Nr.›</a:t>
            </a:fld>
            <a:endParaRPr lang="en-DE"/>
          </a:p>
        </p:txBody>
      </p:sp>
    </p:spTree>
    <p:extLst>
      <p:ext uri="{BB962C8B-B14F-4D97-AF65-F5344CB8AC3E}">
        <p14:creationId xmlns:p14="http://schemas.microsoft.com/office/powerpoint/2010/main" val="926508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78E182-235D-4BD2-A4BC-998E54AE973F}"/>
              </a:ext>
            </a:extLst>
          </p:cNvPr>
          <p:cNvSpPr>
            <a:spLocks noGrp="1"/>
          </p:cNvSpPr>
          <p:nvPr>
            <p:ph type="dt" sz="half" idx="10"/>
          </p:nvPr>
        </p:nvSpPr>
        <p:spPr/>
        <p:txBody>
          <a:bodyPr/>
          <a:lstStyle/>
          <a:p>
            <a:fld id="{D68B61CD-F698-44C9-A106-79682AFB866E}" type="datetime8">
              <a:rPr lang="en-DE" smtClean="0"/>
              <a:t>12/05/2023 08:27</a:t>
            </a:fld>
            <a:endParaRPr lang="en-DE"/>
          </a:p>
        </p:txBody>
      </p:sp>
      <p:sp>
        <p:nvSpPr>
          <p:cNvPr id="3" name="Footer Placeholder 2">
            <a:extLst>
              <a:ext uri="{FF2B5EF4-FFF2-40B4-BE49-F238E27FC236}">
                <a16:creationId xmlns:a16="http://schemas.microsoft.com/office/drawing/2014/main" id="{74AD2A57-D880-4DD5-AFCF-0A01BB0F72B5}"/>
              </a:ext>
            </a:extLst>
          </p:cNvPr>
          <p:cNvSpPr>
            <a:spLocks noGrp="1"/>
          </p:cNvSpPr>
          <p:nvPr>
            <p:ph type="ftr" sz="quarter" idx="11"/>
          </p:nvPr>
        </p:nvSpPr>
        <p:spPr/>
        <p:txBody>
          <a:bodyPr/>
          <a:lstStyle/>
          <a:p>
            <a:endParaRPr lang="en-DE"/>
          </a:p>
        </p:txBody>
      </p:sp>
      <p:sp>
        <p:nvSpPr>
          <p:cNvPr id="4" name="Slide Number Placeholder 3">
            <a:extLst>
              <a:ext uri="{FF2B5EF4-FFF2-40B4-BE49-F238E27FC236}">
                <a16:creationId xmlns:a16="http://schemas.microsoft.com/office/drawing/2014/main" id="{ABAA961E-8DC8-4C2B-B198-6051C97C6EB0}"/>
              </a:ext>
            </a:extLst>
          </p:cNvPr>
          <p:cNvSpPr>
            <a:spLocks noGrp="1"/>
          </p:cNvSpPr>
          <p:nvPr>
            <p:ph type="sldNum" sz="quarter" idx="12"/>
          </p:nvPr>
        </p:nvSpPr>
        <p:spPr/>
        <p:txBody>
          <a:bodyPr/>
          <a:lstStyle/>
          <a:p>
            <a:fld id="{802F2978-DF9C-4225-A176-2A43CA845ABB}" type="slidenum">
              <a:rPr lang="en-DE" smtClean="0"/>
              <a:t>‹Nr.›</a:t>
            </a:fld>
            <a:endParaRPr lang="en-DE"/>
          </a:p>
        </p:txBody>
      </p:sp>
    </p:spTree>
    <p:extLst>
      <p:ext uri="{BB962C8B-B14F-4D97-AF65-F5344CB8AC3E}">
        <p14:creationId xmlns:p14="http://schemas.microsoft.com/office/powerpoint/2010/main" val="3771022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34B09-5CE3-4D4B-A1A0-CD3981E4D4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DE"/>
          </a:p>
        </p:txBody>
      </p:sp>
      <p:sp>
        <p:nvSpPr>
          <p:cNvPr id="3" name="Content Placeholder 2">
            <a:extLst>
              <a:ext uri="{FF2B5EF4-FFF2-40B4-BE49-F238E27FC236}">
                <a16:creationId xmlns:a16="http://schemas.microsoft.com/office/drawing/2014/main" id="{9B2EE1C9-C365-49E6-A1FC-3FEAF588D2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Text Placeholder 3">
            <a:extLst>
              <a:ext uri="{FF2B5EF4-FFF2-40B4-BE49-F238E27FC236}">
                <a16:creationId xmlns:a16="http://schemas.microsoft.com/office/drawing/2014/main" id="{D188F0E3-B275-48B0-9758-65BDF0059C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BB31BF5-9BE4-4821-94EF-CD60923A7168}"/>
              </a:ext>
            </a:extLst>
          </p:cNvPr>
          <p:cNvSpPr>
            <a:spLocks noGrp="1"/>
          </p:cNvSpPr>
          <p:nvPr>
            <p:ph type="dt" sz="half" idx="10"/>
          </p:nvPr>
        </p:nvSpPr>
        <p:spPr/>
        <p:txBody>
          <a:bodyPr/>
          <a:lstStyle/>
          <a:p>
            <a:fld id="{9A6BE67B-FE60-4937-A5C8-028A4D5EAA65}" type="datetime8">
              <a:rPr lang="en-DE" smtClean="0"/>
              <a:t>12/05/2023 08:27</a:t>
            </a:fld>
            <a:endParaRPr lang="en-DE"/>
          </a:p>
        </p:txBody>
      </p:sp>
      <p:sp>
        <p:nvSpPr>
          <p:cNvPr id="6" name="Footer Placeholder 5">
            <a:extLst>
              <a:ext uri="{FF2B5EF4-FFF2-40B4-BE49-F238E27FC236}">
                <a16:creationId xmlns:a16="http://schemas.microsoft.com/office/drawing/2014/main" id="{33292007-B1C2-441E-B01C-B82D8DBB7DB3}"/>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773F5788-0FC2-4B9F-9C23-A5C51DC5EF09}"/>
              </a:ext>
            </a:extLst>
          </p:cNvPr>
          <p:cNvSpPr>
            <a:spLocks noGrp="1"/>
          </p:cNvSpPr>
          <p:nvPr>
            <p:ph type="sldNum" sz="quarter" idx="12"/>
          </p:nvPr>
        </p:nvSpPr>
        <p:spPr/>
        <p:txBody>
          <a:bodyPr/>
          <a:lstStyle/>
          <a:p>
            <a:fld id="{802F2978-DF9C-4225-A176-2A43CA845ABB}" type="slidenum">
              <a:rPr lang="en-DE" smtClean="0"/>
              <a:t>‹Nr.›</a:t>
            </a:fld>
            <a:endParaRPr lang="en-DE"/>
          </a:p>
        </p:txBody>
      </p:sp>
    </p:spTree>
    <p:extLst>
      <p:ext uri="{BB962C8B-B14F-4D97-AF65-F5344CB8AC3E}">
        <p14:creationId xmlns:p14="http://schemas.microsoft.com/office/powerpoint/2010/main" val="767624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E2868-8128-41D7-A35C-831F746ABA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DE"/>
          </a:p>
        </p:txBody>
      </p:sp>
      <p:sp>
        <p:nvSpPr>
          <p:cNvPr id="3" name="Picture Placeholder 2">
            <a:extLst>
              <a:ext uri="{FF2B5EF4-FFF2-40B4-BE49-F238E27FC236}">
                <a16:creationId xmlns:a16="http://schemas.microsoft.com/office/drawing/2014/main" id="{F31C75FA-3DC6-4964-8AFC-B4DCFA9A4D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DE"/>
          </a:p>
        </p:txBody>
      </p:sp>
      <p:sp>
        <p:nvSpPr>
          <p:cNvPr id="4" name="Text Placeholder 3">
            <a:extLst>
              <a:ext uri="{FF2B5EF4-FFF2-40B4-BE49-F238E27FC236}">
                <a16:creationId xmlns:a16="http://schemas.microsoft.com/office/drawing/2014/main" id="{442A9C78-995A-4956-83D5-488BF30AE9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D848AD6-EB7B-40CC-A674-99CFB6742463}"/>
              </a:ext>
            </a:extLst>
          </p:cNvPr>
          <p:cNvSpPr>
            <a:spLocks noGrp="1"/>
          </p:cNvSpPr>
          <p:nvPr>
            <p:ph type="dt" sz="half" idx="10"/>
          </p:nvPr>
        </p:nvSpPr>
        <p:spPr/>
        <p:txBody>
          <a:bodyPr/>
          <a:lstStyle/>
          <a:p>
            <a:fld id="{D2FB2F65-5D5D-46CE-8E91-B53B792B522E}" type="datetime8">
              <a:rPr lang="en-DE" smtClean="0"/>
              <a:t>12/05/2023 08:27</a:t>
            </a:fld>
            <a:endParaRPr lang="en-DE"/>
          </a:p>
        </p:txBody>
      </p:sp>
      <p:sp>
        <p:nvSpPr>
          <p:cNvPr id="6" name="Footer Placeholder 5">
            <a:extLst>
              <a:ext uri="{FF2B5EF4-FFF2-40B4-BE49-F238E27FC236}">
                <a16:creationId xmlns:a16="http://schemas.microsoft.com/office/drawing/2014/main" id="{19BEBBE7-54C3-4302-8BC4-D3E6B794D1FE}"/>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FB622C96-D876-4468-816F-F2CAEF1BDD12}"/>
              </a:ext>
            </a:extLst>
          </p:cNvPr>
          <p:cNvSpPr>
            <a:spLocks noGrp="1"/>
          </p:cNvSpPr>
          <p:nvPr>
            <p:ph type="sldNum" sz="quarter" idx="12"/>
          </p:nvPr>
        </p:nvSpPr>
        <p:spPr/>
        <p:txBody>
          <a:bodyPr/>
          <a:lstStyle/>
          <a:p>
            <a:fld id="{802F2978-DF9C-4225-A176-2A43CA845ABB}" type="slidenum">
              <a:rPr lang="en-DE" smtClean="0"/>
              <a:t>‹Nr.›</a:t>
            </a:fld>
            <a:endParaRPr lang="en-DE"/>
          </a:p>
        </p:txBody>
      </p:sp>
    </p:spTree>
    <p:extLst>
      <p:ext uri="{BB962C8B-B14F-4D97-AF65-F5344CB8AC3E}">
        <p14:creationId xmlns:p14="http://schemas.microsoft.com/office/powerpoint/2010/main" val="3753050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24BF80-E9E8-4F30-B6FB-2C6BBAF77D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DE"/>
          </a:p>
        </p:txBody>
      </p:sp>
      <p:sp>
        <p:nvSpPr>
          <p:cNvPr id="3" name="Text Placeholder 2">
            <a:extLst>
              <a:ext uri="{FF2B5EF4-FFF2-40B4-BE49-F238E27FC236}">
                <a16:creationId xmlns:a16="http://schemas.microsoft.com/office/drawing/2014/main" id="{95190611-495A-4B11-919C-F0E63D3CA2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Date Placeholder 3">
            <a:extLst>
              <a:ext uri="{FF2B5EF4-FFF2-40B4-BE49-F238E27FC236}">
                <a16:creationId xmlns:a16="http://schemas.microsoft.com/office/drawing/2014/main" id="{7199E1E0-20D2-451D-8FCB-2646841CC6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CCFC7C-864E-4479-B477-DE179B923A97}" type="datetime8">
              <a:rPr lang="en-DE" smtClean="0"/>
              <a:t>12/05/2023 08:27</a:t>
            </a:fld>
            <a:endParaRPr lang="en-DE"/>
          </a:p>
        </p:txBody>
      </p:sp>
      <p:sp>
        <p:nvSpPr>
          <p:cNvPr id="5" name="Footer Placeholder 4">
            <a:extLst>
              <a:ext uri="{FF2B5EF4-FFF2-40B4-BE49-F238E27FC236}">
                <a16:creationId xmlns:a16="http://schemas.microsoft.com/office/drawing/2014/main" id="{7F1E59AF-64FA-4A13-80DB-88D1A78FA8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DE"/>
          </a:p>
        </p:txBody>
      </p:sp>
      <p:sp>
        <p:nvSpPr>
          <p:cNvPr id="6" name="Slide Number Placeholder 5">
            <a:extLst>
              <a:ext uri="{FF2B5EF4-FFF2-40B4-BE49-F238E27FC236}">
                <a16:creationId xmlns:a16="http://schemas.microsoft.com/office/drawing/2014/main" id="{F5CA229A-A889-40BD-9A20-D473406D7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2F2978-DF9C-4225-A176-2A43CA845ABB}" type="slidenum">
              <a:rPr lang="en-DE" smtClean="0"/>
              <a:t>‹Nr.›</a:t>
            </a:fld>
            <a:endParaRPr lang="en-DE"/>
          </a:p>
        </p:txBody>
      </p:sp>
    </p:spTree>
    <p:extLst>
      <p:ext uri="{BB962C8B-B14F-4D97-AF65-F5344CB8AC3E}">
        <p14:creationId xmlns:p14="http://schemas.microsoft.com/office/powerpoint/2010/main" val="1089565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2" descr="Motiv_0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DAE6608D-4D00-463E-A997-B3EC775B6532}"/>
              </a:ext>
            </a:extLst>
          </p:cNvPr>
          <p:cNvSpPr>
            <a:spLocks noGrp="1"/>
          </p:cNvSpPr>
          <p:nvPr>
            <p:ph idx="1"/>
          </p:nvPr>
        </p:nvSpPr>
        <p:spPr>
          <a:xfrm>
            <a:off x="3698420" y="2847341"/>
            <a:ext cx="8425543" cy="3043095"/>
          </a:xfrm>
        </p:spPr>
        <p:txBody>
          <a:bodyPr>
            <a:normAutofit fontScale="92500" lnSpcReduction="10000"/>
          </a:bodyPr>
          <a:lstStyle/>
          <a:p>
            <a:pPr marL="0" indent="0" algn="ctr">
              <a:buNone/>
            </a:pPr>
            <a:r>
              <a:rPr lang="en-US" sz="3800" dirty="0">
                <a:solidFill>
                  <a:schemeClr val="bg1"/>
                </a:solidFill>
              </a:rPr>
              <a:t>Mid-T Baking:</a:t>
            </a:r>
          </a:p>
          <a:p>
            <a:pPr marL="0" indent="0" algn="ctr">
              <a:buNone/>
            </a:pPr>
            <a:r>
              <a:rPr lang="en-US" sz="3800" dirty="0">
                <a:solidFill>
                  <a:schemeClr val="bg1"/>
                </a:solidFill>
              </a:rPr>
              <a:t>Development of a Recipe for a Simple and Inexpensive </a:t>
            </a:r>
            <a:r>
              <a:rPr lang="en-US" sz="3800" i="1" dirty="0">
                <a:solidFill>
                  <a:schemeClr val="bg1"/>
                </a:solidFill>
              </a:rPr>
              <a:t>in-situ</a:t>
            </a:r>
            <a:r>
              <a:rPr lang="en-US" sz="3800" dirty="0">
                <a:solidFill>
                  <a:schemeClr val="bg1"/>
                </a:solidFill>
              </a:rPr>
              <a:t> Processing</a:t>
            </a:r>
          </a:p>
          <a:p>
            <a:pPr marL="0" indent="0" algn="ctr">
              <a:buNone/>
            </a:pPr>
            <a:endParaRPr lang="en-US" sz="3200" dirty="0">
              <a:solidFill>
                <a:schemeClr val="bg1"/>
              </a:solidFill>
            </a:endParaRPr>
          </a:p>
          <a:p>
            <a:pPr marL="0" indent="0" algn="ctr">
              <a:buNone/>
            </a:pPr>
            <a:r>
              <a:rPr lang="en-US" dirty="0">
                <a:solidFill>
                  <a:srgbClr val="002060"/>
                </a:solidFill>
              </a:rPr>
              <a:t>A. </a:t>
            </a:r>
            <a:r>
              <a:rPr lang="en-US" dirty="0" err="1">
                <a:solidFill>
                  <a:srgbClr val="002060"/>
                </a:solidFill>
              </a:rPr>
              <a:t>Prudnikava</a:t>
            </a:r>
            <a:r>
              <a:rPr lang="en-US" dirty="0">
                <a:solidFill>
                  <a:srgbClr val="002060"/>
                </a:solidFill>
              </a:rPr>
              <a:t>, Y. </a:t>
            </a:r>
            <a:r>
              <a:rPr lang="en-US" dirty="0" err="1">
                <a:solidFill>
                  <a:srgbClr val="002060"/>
                </a:solidFill>
              </a:rPr>
              <a:t>Tamashevich</a:t>
            </a:r>
            <a:r>
              <a:rPr lang="en-US" dirty="0">
                <a:solidFill>
                  <a:srgbClr val="002060"/>
                </a:solidFill>
              </a:rPr>
              <a:t>, A. </a:t>
            </a:r>
            <a:r>
              <a:rPr lang="en-US" dirty="0" err="1">
                <a:solidFill>
                  <a:srgbClr val="002060"/>
                </a:solidFill>
              </a:rPr>
              <a:t>Matveenko</a:t>
            </a:r>
            <a:r>
              <a:rPr lang="en-US" dirty="0">
                <a:solidFill>
                  <a:srgbClr val="002060"/>
                </a:solidFill>
              </a:rPr>
              <a:t>,</a:t>
            </a:r>
          </a:p>
          <a:p>
            <a:pPr marL="0" indent="0" algn="ctr">
              <a:buNone/>
            </a:pPr>
            <a:r>
              <a:rPr lang="en-US" dirty="0">
                <a:solidFill>
                  <a:srgbClr val="002060"/>
                </a:solidFill>
              </a:rPr>
              <a:t> </a:t>
            </a:r>
            <a:r>
              <a:rPr lang="en-US" dirty="0" err="1">
                <a:solidFill>
                  <a:srgbClr val="002060"/>
                </a:solidFill>
              </a:rPr>
              <a:t>A.Neumann</a:t>
            </a:r>
            <a:r>
              <a:rPr lang="en-US" dirty="0">
                <a:solidFill>
                  <a:srgbClr val="002060"/>
                </a:solidFill>
              </a:rPr>
              <a:t>, </a:t>
            </a:r>
            <a:r>
              <a:rPr lang="en-US" u="sng" dirty="0">
                <a:solidFill>
                  <a:srgbClr val="002060"/>
                </a:solidFill>
              </a:rPr>
              <a:t>O. </a:t>
            </a:r>
            <a:r>
              <a:rPr lang="en-US" u="sng" dirty="0" err="1">
                <a:solidFill>
                  <a:srgbClr val="002060"/>
                </a:solidFill>
              </a:rPr>
              <a:t>Kugeler</a:t>
            </a:r>
            <a:r>
              <a:rPr lang="en-US" dirty="0">
                <a:solidFill>
                  <a:srgbClr val="002060"/>
                </a:solidFill>
              </a:rPr>
              <a:t>, J. Knobloch</a:t>
            </a:r>
          </a:p>
          <a:p>
            <a:pPr marL="0" indent="0" algn="ctr">
              <a:buNone/>
            </a:pPr>
            <a:endParaRPr lang="en-US" dirty="0">
              <a:solidFill>
                <a:schemeClr val="bg1"/>
              </a:solidFill>
            </a:endParaRPr>
          </a:p>
          <a:p>
            <a:pPr marL="0" indent="0" algn="just">
              <a:buNone/>
            </a:pPr>
            <a:endParaRPr lang="en-US" dirty="0">
              <a:solidFill>
                <a:schemeClr val="bg1"/>
              </a:solidFill>
            </a:endParaRPr>
          </a:p>
          <a:p>
            <a:endParaRPr lang="en-DE" dirty="0">
              <a:solidFill>
                <a:schemeClr val="bg1"/>
              </a:solidFill>
            </a:endParaRPr>
          </a:p>
        </p:txBody>
      </p:sp>
      <p:sp>
        <p:nvSpPr>
          <p:cNvPr id="5" name="Rectangle 4">
            <a:extLst>
              <a:ext uri="{FF2B5EF4-FFF2-40B4-BE49-F238E27FC236}">
                <a16:creationId xmlns:a16="http://schemas.microsoft.com/office/drawing/2014/main" id="{387A6720-1A32-451F-9A09-2A0D9F9F1AEE}"/>
              </a:ext>
            </a:extLst>
          </p:cNvPr>
          <p:cNvSpPr/>
          <p:nvPr/>
        </p:nvSpPr>
        <p:spPr>
          <a:xfrm>
            <a:off x="8301191" y="6313382"/>
            <a:ext cx="3890809" cy="369332"/>
          </a:xfrm>
          <a:prstGeom prst="rect">
            <a:avLst/>
          </a:prstGeom>
        </p:spPr>
        <p:txBody>
          <a:bodyPr wrap="none">
            <a:spAutoFit/>
          </a:bodyPr>
          <a:lstStyle/>
          <a:p>
            <a:r>
              <a:rPr lang="en-US" dirty="0">
                <a:solidFill>
                  <a:srgbClr val="FFFF00"/>
                </a:solidFill>
              </a:rPr>
              <a:t>Alena.Prudnikava@helmholtz-berlin.de</a:t>
            </a:r>
            <a:endParaRPr lang="en-DE" dirty="0">
              <a:solidFill>
                <a:srgbClr val="FFFF00"/>
              </a:solidFill>
            </a:endParaRPr>
          </a:p>
        </p:txBody>
      </p:sp>
      <p:pic>
        <p:nvPicPr>
          <p:cNvPr id="8" name="Bild 1" descr="HZB_Logo_A4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17924" y="0"/>
            <a:ext cx="3674076" cy="1867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894230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38893" y="3861432"/>
            <a:ext cx="5858540" cy="1210183"/>
          </a:xfrm>
          <a:prstGeom prst="rect">
            <a:avLst/>
          </a:prstGeom>
          <a:solidFill>
            <a:schemeClr val="accent4">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802F2978-DF9C-4225-A176-2A43CA845ABB}" type="slidenum">
              <a:rPr lang="en-DE" smtClean="0"/>
              <a:t>10</a:t>
            </a:fld>
            <a:endParaRPr lang="en-DE"/>
          </a:p>
        </p:txBody>
      </p:sp>
      <p:pic>
        <p:nvPicPr>
          <p:cNvPr id="5" name="Picture 4"/>
          <p:cNvPicPr>
            <a:picLocks noChangeAspect="1"/>
          </p:cNvPicPr>
          <p:nvPr/>
        </p:nvPicPr>
        <p:blipFill rotWithShape="1">
          <a:blip r:embed="rId3"/>
          <a:srcRect b="20723"/>
          <a:stretch/>
        </p:blipFill>
        <p:spPr>
          <a:xfrm>
            <a:off x="0" y="0"/>
            <a:ext cx="12193057" cy="797466"/>
          </a:xfrm>
          <a:prstGeom prst="rect">
            <a:avLst/>
          </a:prstGeom>
        </p:spPr>
      </p:pic>
      <p:sp>
        <p:nvSpPr>
          <p:cNvPr id="6" name="Title 1">
            <a:extLst>
              <a:ext uri="{FF2B5EF4-FFF2-40B4-BE49-F238E27FC236}">
                <a16:creationId xmlns:a16="http://schemas.microsoft.com/office/drawing/2014/main" id="{73950F8A-7907-4378-AFD6-6D31C9931E7C}"/>
              </a:ext>
            </a:extLst>
          </p:cNvPr>
          <p:cNvSpPr txBox="1">
            <a:spLocks/>
          </p:cNvSpPr>
          <p:nvPr/>
        </p:nvSpPr>
        <p:spPr>
          <a:xfrm>
            <a:off x="559836" y="13329"/>
            <a:ext cx="9021835" cy="73074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09728">
              <a:spcAft>
                <a:spcPts val="600"/>
              </a:spcAft>
            </a:pPr>
            <a:r>
              <a:rPr lang="en-US" sz="2800" b="1" dirty="0">
                <a:solidFill>
                  <a:schemeClr val="bg1"/>
                </a:solidFill>
              </a:rPr>
              <a:t>Is 300-350 °C required? </a:t>
            </a:r>
          </a:p>
        </p:txBody>
      </p:sp>
      <p:sp>
        <p:nvSpPr>
          <p:cNvPr id="14" name="TextBox 13">
            <a:extLst>
              <a:ext uri="{FF2B5EF4-FFF2-40B4-BE49-F238E27FC236}">
                <a16:creationId xmlns:a16="http://schemas.microsoft.com/office/drawing/2014/main" id="{84D2A284-5E14-4DE1-8CB5-372F4814AB0A}"/>
              </a:ext>
            </a:extLst>
          </p:cNvPr>
          <p:cNvSpPr txBox="1"/>
          <p:nvPr/>
        </p:nvSpPr>
        <p:spPr>
          <a:xfrm>
            <a:off x="559836" y="1040281"/>
            <a:ext cx="9902496" cy="1661993"/>
          </a:xfrm>
          <a:prstGeom prst="rect">
            <a:avLst/>
          </a:prstGeom>
          <a:noFill/>
        </p:spPr>
        <p:txBody>
          <a:bodyPr wrap="square" rtlCol="0">
            <a:spAutoFit/>
          </a:bodyPr>
          <a:lstStyle/>
          <a:p>
            <a:pPr>
              <a:spcAft>
                <a:spcPts val="600"/>
              </a:spcAft>
            </a:pPr>
            <a:r>
              <a:rPr lang="en-US" sz="2400" b="1" dirty="0">
                <a:solidFill>
                  <a:schemeClr val="tx2"/>
                </a:solidFill>
              </a:rPr>
              <a:t>What we learned from the XPS data</a:t>
            </a:r>
          </a:p>
          <a:p>
            <a:pPr>
              <a:spcAft>
                <a:spcPts val="600"/>
              </a:spcAft>
            </a:pPr>
            <a:r>
              <a:rPr lang="en-US" sz="2000" b="1" dirty="0">
                <a:solidFill>
                  <a:schemeClr val="tx2"/>
                </a:solidFill>
              </a:rPr>
              <a:t>(kinetics of oxygen dissolution, impurities and contaminations):</a:t>
            </a:r>
          </a:p>
          <a:p>
            <a:pPr marL="285750" indent="-285750">
              <a:buFont typeface="Arial" panose="020B0604020202020204" pitchFamily="34" charset="0"/>
              <a:buChar char="•"/>
            </a:pPr>
            <a:r>
              <a:rPr lang="en-US" sz="2200" dirty="0"/>
              <a:t>Higher temperature -&gt; faster reactions -&gt; shorter time to achieve “the best” profile</a:t>
            </a:r>
          </a:p>
          <a:p>
            <a:pPr marL="285750" indent="-285750">
              <a:buFont typeface="Arial" panose="020B0604020202020204" pitchFamily="34" charset="0"/>
              <a:buChar char="•"/>
            </a:pPr>
            <a:r>
              <a:rPr lang="en-US" sz="2200" dirty="0"/>
              <a:t>Higher temperature -&gt; faster </a:t>
            </a:r>
            <a:r>
              <a:rPr lang="en-US" sz="2200" dirty="0" err="1"/>
              <a:t>Nb</a:t>
            </a:r>
            <a:r>
              <a:rPr lang="en-US" sz="2200" dirty="0"/>
              <a:t> carbides formation -&gt; high R</a:t>
            </a:r>
            <a:r>
              <a:rPr lang="en-US" sz="2200" baseline="-25000" dirty="0"/>
              <a:t>s</a:t>
            </a:r>
          </a:p>
        </p:txBody>
      </p:sp>
      <p:sp>
        <p:nvSpPr>
          <p:cNvPr id="2" name="Rectangle 1"/>
          <p:cNvSpPr/>
          <p:nvPr/>
        </p:nvSpPr>
        <p:spPr>
          <a:xfrm>
            <a:off x="2940971" y="3861432"/>
            <a:ext cx="5669629" cy="461665"/>
          </a:xfrm>
          <a:prstGeom prst="rect">
            <a:avLst/>
          </a:prstGeom>
        </p:spPr>
        <p:txBody>
          <a:bodyPr wrap="none">
            <a:spAutoFit/>
          </a:bodyPr>
          <a:lstStyle/>
          <a:p>
            <a:r>
              <a:rPr lang="en-US" sz="2400" b="1" dirty="0">
                <a:solidFill>
                  <a:srgbClr val="FF0000"/>
                </a:solidFill>
              </a:rPr>
              <a:t>Mid-T baking at temperatures: 230 - 270 °C</a:t>
            </a:r>
          </a:p>
        </p:txBody>
      </p:sp>
      <p:sp>
        <p:nvSpPr>
          <p:cNvPr id="3" name="Rectangle 2"/>
          <p:cNvSpPr/>
          <p:nvPr/>
        </p:nvSpPr>
        <p:spPr>
          <a:xfrm>
            <a:off x="3546052" y="4302174"/>
            <a:ext cx="4640950" cy="769441"/>
          </a:xfrm>
          <a:prstGeom prst="rect">
            <a:avLst/>
          </a:prstGeom>
        </p:spPr>
        <p:txBody>
          <a:bodyPr wrap="none">
            <a:spAutoFit/>
          </a:bodyPr>
          <a:lstStyle/>
          <a:p>
            <a:pPr marL="285750" indent="-285750">
              <a:buFont typeface="Arial" panose="020B0604020202020204" pitchFamily="34" charset="0"/>
              <a:buChar char="•"/>
            </a:pPr>
            <a:r>
              <a:rPr lang="en-US" sz="2200" dirty="0"/>
              <a:t>reasonable baking duration (ca 12 h)</a:t>
            </a:r>
          </a:p>
          <a:p>
            <a:pPr marL="285750" indent="-285750">
              <a:buFont typeface="Arial" panose="020B0604020202020204" pitchFamily="34" charset="0"/>
              <a:buChar char="•"/>
            </a:pPr>
            <a:r>
              <a:rPr lang="en-US" sz="2200" b="1" dirty="0">
                <a:solidFill>
                  <a:schemeClr val="accent6"/>
                </a:solidFill>
              </a:rPr>
              <a:t>Low amount of carbides</a:t>
            </a:r>
          </a:p>
        </p:txBody>
      </p:sp>
      <p:sp>
        <p:nvSpPr>
          <p:cNvPr id="9" name="Rectangle 8"/>
          <p:cNvSpPr/>
          <p:nvPr/>
        </p:nvSpPr>
        <p:spPr>
          <a:xfrm>
            <a:off x="3286805" y="5421232"/>
            <a:ext cx="4748992" cy="584775"/>
          </a:xfrm>
          <a:prstGeom prst="rect">
            <a:avLst/>
          </a:prstGeom>
          <a:ln>
            <a:noFill/>
          </a:ln>
        </p:spPr>
        <p:txBody>
          <a:bodyPr wrap="none">
            <a:spAutoFit/>
          </a:bodyPr>
          <a:lstStyle/>
          <a:p>
            <a:r>
              <a:rPr lang="en-US" sz="3200" b="1" dirty="0">
                <a:solidFill>
                  <a:schemeClr val="accent1"/>
                </a:solidFill>
              </a:rPr>
              <a:t>Let’s prove it with a cavity!</a:t>
            </a:r>
          </a:p>
        </p:txBody>
      </p:sp>
      <p:sp>
        <p:nvSpPr>
          <p:cNvPr id="11" name="TextBox 10">
            <a:extLst>
              <a:ext uri="{FF2B5EF4-FFF2-40B4-BE49-F238E27FC236}">
                <a16:creationId xmlns:a16="http://schemas.microsoft.com/office/drawing/2014/main" id="{4BE8E12C-ACC2-4862-B964-2E5D411A26CF}"/>
              </a:ext>
            </a:extLst>
          </p:cNvPr>
          <p:cNvSpPr txBox="1"/>
          <p:nvPr/>
        </p:nvSpPr>
        <p:spPr>
          <a:xfrm>
            <a:off x="1820380" y="3112914"/>
            <a:ext cx="7910810" cy="461665"/>
          </a:xfrm>
          <a:prstGeom prst="rect">
            <a:avLst/>
          </a:prstGeom>
          <a:solidFill>
            <a:schemeClr val="tx2">
              <a:lumMod val="20000"/>
              <a:lumOff val="80000"/>
            </a:schemeClr>
          </a:solidFill>
          <a:ln>
            <a:solidFill>
              <a:schemeClr val="tx2">
                <a:lumMod val="20000"/>
                <a:lumOff val="80000"/>
              </a:schemeClr>
            </a:solidFill>
          </a:ln>
        </p:spPr>
        <p:txBody>
          <a:bodyPr wrap="square" rtlCol="0">
            <a:spAutoFit/>
          </a:bodyPr>
          <a:lstStyle/>
          <a:p>
            <a:pPr algn="ctr"/>
            <a:r>
              <a:rPr lang="en-US" sz="2400" dirty="0"/>
              <a:t>Can the </a:t>
            </a:r>
            <a:r>
              <a:rPr lang="en-US" sz="2400" b="1" dirty="0"/>
              <a:t>controlled</a:t>
            </a:r>
            <a:r>
              <a:rPr lang="en-US" sz="2400" dirty="0"/>
              <a:t> oxide dissolution be realized on cavities?</a:t>
            </a:r>
            <a:endParaRPr lang="en-DE" sz="2400" dirty="0"/>
          </a:p>
        </p:txBody>
      </p:sp>
      <p:sp>
        <p:nvSpPr>
          <p:cNvPr id="12" name="Bent Arrow 11"/>
          <p:cNvSpPr/>
          <p:nvPr/>
        </p:nvSpPr>
        <p:spPr>
          <a:xfrm flipV="1">
            <a:off x="2000477" y="3721031"/>
            <a:ext cx="637954" cy="742466"/>
          </a:xfrm>
          <a:prstGeom prst="ben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ED943772-0EA5-4E40-B959-7F78F2CD49D4}"/>
              </a:ext>
            </a:extLst>
          </p:cNvPr>
          <p:cNvSpPr txBox="1"/>
          <p:nvPr/>
        </p:nvSpPr>
        <p:spPr>
          <a:xfrm>
            <a:off x="4750627" y="6565387"/>
            <a:ext cx="1641796" cy="261610"/>
          </a:xfrm>
          <a:prstGeom prst="rect">
            <a:avLst/>
          </a:prstGeom>
          <a:noFill/>
        </p:spPr>
        <p:txBody>
          <a:bodyPr wrap="none" rtlCol="0">
            <a:spAutoFit/>
          </a:bodyPr>
          <a:lstStyle/>
          <a:p>
            <a:r>
              <a:rPr lang="en-US" sz="1100" dirty="0" err="1">
                <a:solidFill>
                  <a:schemeClr val="tx1">
                    <a:lumMod val="50000"/>
                    <a:lumOff val="50000"/>
                  </a:schemeClr>
                </a:solidFill>
              </a:rPr>
              <a:t>A.Prudnikava</a:t>
            </a:r>
            <a:r>
              <a:rPr lang="en-US" sz="1100" dirty="0">
                <a:solidFill>
                  <a:schemeClr val="tx1">
                    <a:lumMod val="50000"/>
                    <a:lumOff val="50000"/>
                  </a:schemeClr>
                </a:solidFill>
              </a:rPr>
              <a:t> 	TTC 2023</a:t>
            </a:r>
            <a:endParaRPr lang="en-DE" sz="1100" dirty="0">
              <a:solidFill>
                <a:schemeClr val="tx1">
                  <a:lumMod val="50000"/>
                  <a:lumOff val="50000"/>
                </a:schemeClr>
              </a:solidFill>
            </a:endParaRPr>
          </a:p>
        </p:txBody>
      </p:sp>
    </p:spTree>
    <p:extLst>
      <p:ext uri="{BB962C8B-B14F-4D97-AF65-F5344CB8AC3E}">
        <p14:creationId xmlns:p14="http://schemas.microsoft.com/office/powerpoint/2010/main" val="3215814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79850" y="854510"/>
            <a:ext cx="11053006" cy="5425910"/>
          </a:xfrm>
          <a:prstGeom prst="rect">
            <a:avLst/>
          </a:prstGeom>
        </p:spPr>
      </p:pic>
      <p:pic>
        <p:nvPicPr>
          <p:cNvPr id="5" name="Picture 4"/>
          <p:cNvPicPr>
            <a:picLocks noChangeAspect="1"/>
          </p:cNvPicPr>
          <p:nvPr/>
        </p:nvPicPr>
        <p:blipFill rotWithShape="1">
          <a:blip r:embed="rId4"/>
          <a:srcRect b="20723"/>
          <a:stretch/>
        </p:blipFill>
        <p:spPr>
          <a:xfrm>
            <a:off x="0" y="0"/>
            <a:ext cx="12193057" cy="797466"/>
          </a:xfrm>
          <a:prstGeom prst="rect">
            <a:avLst/>
          </a:prstGeom>
        </p:spPr>
      </p:pic>
      <p:sp>
        <p:nvSpPr>
          <p:cNvPr id="6" name="Title 1">
            <a:extLst>
              <a:ext uri="{FF2B5EF4-FFF2-40B4-BE49-F238E27FC236}">
                <a16:creationId xmlns:a16="http://schemas.microsoft.com/office/drawing/2014/main" id="{73950F8A-7907-4378-AFD6-6D31C9931E7C}"/>
              </a:ext>
            </a:extLst>
          </p:cNvPr>
          <p:cNvSpPr txBox="1">
            <a:spLocks/>
          </p:cNvSpPr>
          <p:nvPr/>
        </p:nvSpPr>
        <p:spPr>
          <a:xfrm>
            <a:off x="559836" y="13329"/>
            <a:ext cx="9021835" cy="73074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09728">
              <a:spcAft>
                <a:spcPts val="600"/>
              </a:spcAft>
            </a:pPr>
            <a:r>
              <a:rPr lang="en-US" sz="2800" b="1" dirty="0">
                <a:solidFill>
                  <a:schemeClr val="bg1"/>
                </a:solidFill>
              </a:rPr>
              <a:t>Mid-T in the furnace: </a:t>
            </a:r>
            <a:r>
              <a:rPr lang="en-US" sz="2800" b="1" u="sng" dirty="0">
                <a:solidFill>
                  <a:schemeClr val="bg1"/>
                </a:solidFill>
              </a:rPr>
              <a:t>risk of contamination</a:t>
            </a:r>
          </a:p>
        </p:txBody>
      </p:sp>
      <p:sp>
        <p:nvSpPr>
          <p:cNvPr id="11" name="TextBox 10"/>
          <p:cNvSpPr txBox="1"/>
          <p:nvPr/>
        </p:nvSpPr>
        <p:spPr>
          <a:xfrm>
            <a:off x="921068" y="5808617"/>
            <a:ext cx="5012078" cy="646331"/>
          </a:xfrm>
          <a:prstGeom prst="rect">
            <a:avLst/>
          </a:prstGeom>
          <a:solidFill>
            <a:schemeClr val="accent2">
              <a:lumMod val="20000"/>
              <a:lumOff val="80000"/>
            </a:schemeClr>
          </a:solidFill>
          <a:ln>
            <a:solidFill>
              <a:schemeClr val="tx1"/>
            </a:solidFill>
          </a:ln>
        </p:spPr>
        <p:txBody>
          <a:bodyPr wrap="none" rtlCol="0">
            <a:spAutoFit/>
          </a:bodyPr>
          <a:lstStyle/>
          <a:p>
            <a:pPr algn="ctr"/>
            <a:r>
              <a:rPr lang="en-US" dirty="0"/>
              <a:t>Vacuum furnace and single-cell cavity with  </a:t>
            </a:r>
            <a:r>
              <a:rPr lang="en-US" dirty="0" err="1"/>
              <a:t>Nb</a:t>
            </a:r>
            <a:r>
              <a:rPr lang="en-US" dirty="0"/>
              <a:t> caps</a:t>
            </a:r>
          </a:p>
          <a:p>
            <a:pPr algn="ctr"/>
            <a:r>
              <a:rPr lang="en-US" dirty="0"/>
              <a:t>(to protect the cavity from contamination)</a:t>
            </a:r>
          </a:p>
        </p:txBody>
      </p:sp>
      <p:sp>
        <p:nvSpPr>
          <p:cNvPr id="15" name="Rectangle 14"/>
          <p:cNvSpPr/>
          <p:nvPr/>
        </p:nvSpPr>
        <p:spPr>
          <a:xfrm>
            <a:off x="772025" y="824881"/>
            <a:ext cx="7138599" cy="615553"/>
          </a:xfrm>
          <a:prstGeom prst="rect">
            <a:avLst/>
          </a:prstGeom>
          <a:solidFill>
            <a:schemeClr val="bg1">
              <a:lumMod val="95000"/>
            </a:schemeClr>
          </a:solidFill>
          <a:ln>
            <a:solidFill>
              <a:schemeClr val="bg2">
                <a:lumMod val="75000"/>
              </a:schemeClr>
            </a:solidFill>
          </a:ln>
        </p:spPr>
        <p:txBody>
          <a:bodyPr wrap="square">
            <a:spAutoFit/>
          </a:bodyPr>
          <a:lstStyle/>
          <a:p>
            <a:r>
              <a:rPr lang="en-US" dirty="0">
                <a:solidFill>
                  <a:schemeClr val="accent1">
                    <a:lumMod val="75000"/>
                  </a:schemeClr>
                </a:solidFill>
              </a:rPr>
              <a:t>Systematic Investigation of Mid-T Furnace Baking for High-Q Performance.</a:t>
            </a:r>
          </a:p>
          <a:p>
            <a:r>
              <a:rPr lang="en-US" sz="1600" i="1" dirty="0"/>
              <a:t>Ito, H., </a:t>
            </a:r>
            <a:r>
              <a:rPr lang="en-US" sz="1600" i="1" dirty="0" err="1"/>
              <a:t>Arakio</a:t>
            </a:r>
            <a:r>
              <a:rPr lang="en-US" sz="1600" i="1" dirty="0"/>
              <a:t>, H., </a:t>
            </a:r>
            <a:r>
              <a:rPr lang="en-US" sz="1600" i="1" dirty="0" err="1"/>
              <a:t>Takahashio</a:t>
            </a:r>
            <a:r>
              <a:rPr lang="en-US" sz="1600" i="1" dirty="0"/>
              <a:t>, K. and </a:t>
            </a:r>
            <a:r>
              <a:rPr lang="en-US" sz="1600" i="1" dirty="0" err="1"/>
              <a:t>Umemorio</a:t>
            </a:r>
            <a:r>
              <a:rPr lang="en-US" sz="1600" i="1" dirty="0"/>
              <a:t>, K., 2021.</a:t>
            </a:r>
            <a:endParaRPr lang="en-US" b="1" i="1" dirty="0"/>
          </a:p>
        </p:txBody>
      </p:sp>
      <p:sp>
        <p:nvSpPr>
          <p:cNvPr id="28" name="Slide Number Placeholder 2">
            <a:extLst>
              <a:ext uri="{FF2B5EF4-FFF2-40B4-BE49-F238E27FC236}">
                <a16:creationId xmlns:a16="http://schemas.microsoft.com/office/drawing/2014/main" id="{4CE3265E-0783-4CCB-A572-59B1B7A828F9}"/>
              </a:ext>
            </a:extLst>
          </p:cNvPr>
          <p:cNvSpPr>
            <a:spLocks noGrp="1"/>
          </p:cNvSpPr>
          <p:nvPr>
            <p:ph type="sldNum" sz="quarter" idx="12"/>
          </p:nvPr>
        </p:nvSpPr>
        <p:spPr>
          <a:xfrm>
            <a:off x="8610600" y="6356350"/>
            <a:ext cx="2743200" cy="365125"/>
          </a:xfrm>
        </p:spPr>
        <p:txBody>
          <a:bodyPr/>
          <a:lstStyle/>
          <a:p>
            <a:fld id="{802F2978-DF9C-4225-A176-2A43CA845ABB}" type="slidenum">
              <a:rPr lang="en-DE" smtClean="0"/>
              <a:t>11</a:t>
            </a:fld>
            <a:endParaRPr lang="en-DE"/>
          </a:p>
        </p:txBody>
      </p:sp>
      <p:sp>
        <p:nvSpPr>
          <p:cNvPr id="16" name="TextBox 15">
            <a:extLst>
              <a:ext uri="{FF2B5EF4-FFF2-40B4-BE49-F238E27FC236}">
                <a16:creationId xmlns:a16="http://schemas.microsoft.com/office/drawing/2014/main" id="{ED943772-0EA5-4E40-B959-7F78F2CD49D4}"/>
              </a:ext>
            </a:extLst>
          </p:cNvPr>
          <p:cNvSpPr txBox="1"/>
          <p:nvPr/>
        </p:nvSpPr>
        <p:spPr>
          <a:xfrm>
            <a:off x="4750627" y="6565387"/>
            <a:ext cx="1641796" cy="261610"/>
          </a:xfrm>
          <a:prstGeom prst="rect">
            <a:avLst/>
          </a:prstGeom>
          <a:noFill/>
        </p:spPr>
        <p:txBody>
          <a:bodyPr wrap="none" rtlCol="0">
            <a:spAutoFit/>
          </a:bodyPr>
          <a:lstStyle/>
          <a:p>
            <a:r>
              <a:rPr lang="en-US" sz="1100" dirty="0" err="1">
                <a:solidFill>
                  <a:schemeClr val="tx1">
                    <a:lumMod val="50000"/>
                    <a:lumOff val="50000"/>
                  </a:schemeClr>
                </a:solidFill>
              </a:rPr>
              <a:t>A.Prudnikava</a:t>
            </a:r>
            <a:r>
              <a:rPr lang="en-US" sz="1100" dirty="0">
                <a:solidFill>
                  <a:schemeClr val="tx1">
                    <a:lumMod val="50000"/>
                    <a:lumOff val="50000"/>
                  </a:schemeClr>
                </a:solidFill>
              </a:rPr>
              <a:t> 	TTC 2023</a:t>
            </a:r>
            <a:endParaRPr lang="en-DE" sz="1100" dirty="0">
              <a:solidFill>
                <a:schemeClr val="tx1">
                  <a:lumMod val="50000"/>
                  <a:lumOff val="50000"/>
                </a:schemeClr>
              </a:solidFill>
            </a:endParaRPr>
          </a:p>
        </p:txBody>
      </p:sp>
    </p:spTree>
    <p:extLst>
      <p:ext uri="{BB962C8B-B14F-4D97-AF65-F5344CB8AC3E}">
        <p14:creationId xmlns:p14="http://schemas.microsoft.com/office/powerpoint/2010/main" val="14857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05419" y="1376744"/>
            <a:ext cx="11382218" cy="4584589"/>
          </a:xfrm>
          <a:prstGeom prst="rect">
            <a:avLst/>
          </a:prstGeom>
        </p:spPr>
      </p:pic>
      <p:pic>
        <p:nvPicPr>
          <p:cNvPr id="5" name="Picture 4"/>
          <p:cNvPicPr>
            <a:picLocks noChangeAspect="1"/>
          </p:cNvPicPr>
          <p:nvPr/>
        </p:nvPicPr>
        <p:blipFill rotWithShape="1">
          <a:blip r:embed="rId4"/>
          <a:srcRect b="20723"/>
          <a:stretch/>
        </p:blipFill>
        <p:spPr>
          <a:xfrm>
            <a:off x="0" y="0"/>
            <a:ext cx="12193057" cy="797466"/>
          </a:xfrm>
          <a:prstGeom prst="rect">
            <a:avLst/>
          </a:prstGeom>
        </p:spPr>
      </p:pic>
      <p:sp>
        <p:nvSpPr>
          <p:cNvPr id="6" name="Title 1">
            <a:extLst>
              <a:ext uri="{FF2B5EF4-FFF2-40B4-BE49-F238E27FC236}">
                <a16:creationId xmlns:a16="http://schemas.microsoft.com/office/drawing/2014/main" id="{73950F8A-7907-4378-AFD6-6D31C9931E7C}"/>
              </a:ext>
            </a:extLst>
          </p:cNvPr>
          <p:cNvSpPr txBox="1">
            <a:spLocks/>
          </p:cNvSpPr>
          <p:nvPr/>
        </p:nvSpPr>
        <p:spPr>
          <a:xfrm>
            <a:off x="559836" y="13329"/>
            <a:ext cx="9021835" cy="73074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09728">
              <a:spcAft>
                <a:spcPts val="600"/>
              </a:spcAft>
            </a:pPr>
            <a:r>
              <a:rPr lang="en-US" sz="2800" b="1" dirty="0">
                <a:solidFill>
                  <a:schemeClr val="bg1"/>
                </a:solidFill>
              </a:rPr>
              <a:t>Mid-T in the furnace: double volume</a:t>
            </a:r>
          </a:p>
        </p:txBody>
      </p:sp>
      <p:sp>
        <p:nvSpPr>
          <p:cNvPr id="14" name="TextBox 13"/>
          <p:cNvSpPr txBox="1"/>
          <p:nvPr/>
        </p:nvSpPr>
        <p:spPr>
          <a:xfrm>
            <a:off x="183802" y="5651252"/>
            <a:ext cx="12009255" cy="646331"/>
          </a:xfrm>
          <a:prstGeom prst="rect">
            <a:avLst/>
          </a:prstGeom>
          <a:noFill/>
        </p:spPr>
        <p:txBody>
          <a:bodyPr wrap="square" rtlCol="0">
            <a:spAutoFit/>
          </a:bodyPr>
          <a:lstStyle>
            <a:defPPr>
              <a:defRPr lang="en-DE"/>
            </a:defPPr>
            <a:lvl1pPr marL="285750" indent="-285750">
              <a:buFont typeface="Arial" panose="020B0604020202020204" pitchFamily="34" charset="0"/>
              <a:buChar char="•"/>
            </a:lvl1pPr>
          </a:lstStyle>
          <a:p>
            <a:r>
              <a:rPr lang="en-US" dirty="0"/>
              <a:t>A vacuum furnace + a single-cell cavity with </a:t>
            </a:r>
            <a:r>
              <a:rPr lang="en-US" b="1" dirty="0">
                <a:solidFill>
                  <a:srgbClr val="FF0000"/>
                </a:solidFill>
              </a:rPr>
              <a:t>a flange-cooling system</a:t>
            </a:r>
          </a:p>
          <a:p>
            <a:r>
              <a:rPr lang="en-US" dirty="0"/>
              <a:t>rf test can be performed, but one </a:t>
            </a:r>
            <a:r>
              <a:rPr lang="en-US" u="sng" dirty="0"/>
              <a:t>need to break vacuum for installation into cryomodule </a:t>
            </a:r>
            <a:r>
              <a:rPr lang="en-US" dirty="0"/>
              <a:t>=&gt; </a:t>
            </a:r>
            <a:r>
              <a:rPr lang="en-US" b="1" dirty="0">
                <a:solidFill>
                  <a:srgbClr val="FF0000"/>
                </a:solidFill>
              </a:rPr>
              <a:t>post-oxidation, particles, etc.</a:t>
            </a:r>
          </a:p>
        </p:txBody>
      </p:sp>
      <p:sp>
        <p:nvSpPr>
          <p:cNvPr id="17" name="Rectangle 16"/>
          <p:cNvSpPr/>
          <p:nvPr/>
        </p:nvSpPr>
        <p:spPr>
          <a:xfrm>
            <a:off x="718862" y="761191"/>
            <a:ext cx="9497073" cy="615553"/>
          </a:xfrm>
          <a:prstGeom prst="rect">
            <a:avLst/>
          </a:prstGeom>
          <a:solidFill>
            <a:schemeClr val="bg1">
              <a:lumMod val="95000"/>
            </a:schemeClr>
          </a:solidFill>
          <a:ln>
            <a:solidFill>
              <a:schemeClr val="bg2">
                <a:lumMod val="75000"/>
              </a:schemeClr>
            </a:solidFill>
          </a:ln>
        </p:spPr>
        <p:txBody>
          <a:bodyPr wrap="square">
            <a:spAutoFit/>
          </a:bodyPr>
          <a:lstStyle/>
          <a:p>
            <a:r>
              <a:rPr lang="en-US" dirty="0">
                <a:solidFill>
                  <a:schemeClr val="accent1">
                    <a:lumMod val="75000"/>
                  </a:schemeClr>
                </a:solidFill>
              </a:rPr>
              <a:t>Ultralow surface resistance via vacuum heat treatment of superconducting radio-frequency cavities.</a:t>
            </a:r>
          </a:p>
          <a:p>
            <a:r>
              <a:rPr lang="nn-NO" sz="1600" i="1" dirty="0"/>
              <a:t>Posen, S., Romanenko, A., Grassellino, A., Melnychuk, O.S. and Sergatskov, D.A., 2020</a:t>
            </a:r>
            <a:endParaRPr lang="en-US" b="1" i="1" dirty="0"/>
          </a:p>
        </p:txBody>
      </p:sp>
      <p:sp>
        <p:nvSpPr>
          <p:cNvPr id="20" name="Slide Number Placeholder 2">
            <a:extLst>
              <a:ext uri="{FF2B5EF4-FFF2-40B4-BE49-F238E27FC236}">
                <a16:creationId xmlns:a16="http://schemas.microsoft.com/office/drawing/2014/main" id="{4CE3265E-0783-4CCB-A572-59B1B7A828F9}"/>
              </a:ext>
            </a:extLst>
          </p:cNvPr>
          <p:cNvSpPr>
            <a:spLocks noGrp="1"/>
          </p:cNvSpPr>
          <p:nvPr>
            <p:ph type="sldNum" sz="quarter" idx="12"/>
          </p:nvPr>
        </p:nvSpPr>
        <p:spPr>
          <a:xfrm>
            <a:off x="8610600" y="6356350"/>
            <a:ext cx="2743200" cy="365125"/>
          </a:xfrm>
        </p:spPr>
        <p:txBody>
          <a:bodyPr/>
          <a:lstStyle/>
          <a:p>
            <a:fld id="{802F2978-DF9C-4225-A176-2A43CA845ABB}" type="slidenum">
              <a:rPr lang="en-DE" smtClean="0"/>
              <a:t>12</a:t>
            </a:fld>
            <a:endParaRPr lang="en-DE" dirty="0"/>
          </a:p>
        </p:txBody>
      </p:sp>
      <p:sp>
        <p:nvSpPr>
          <p:cNvPr id="12" name="TextBox 11">
            <a:extLst>
              <a:ext uri="{FF2B5EF4-FFF2-40B4-BE49-F238E27FC236}">
                <a16:creationId xmlns:a16="http://schemas.microsoft.com/office/drawing/2014/main" id="{ED943772-0EA5-4E40-B959-7F78F2CD49D4}"/>
              </a:ext>
            </a:extLst>
          </p:cNvPr>
          <p:cNvSpPr txBox="1"/>
          <p:nvPr/>
        </p:nvSpPr>
        <p:spPr>
          <a:xfrm>
            <a:off x="4750627" y="6565387"/>
            <a:ext cx="1641796" cy="261610"/>
          </a:xfrm>
          <a:prstGeom prst="rect">
            <a:avLst/>
          </a:prstGeom>
          <a:noFill/>
        </p:spPr>
        <p:txBody>
          <a:bodyPr wrap="none" rtlCol="0">
            <a:spAutoFit/>
          </a:bodyPr>
          <a:lstStyle/>
          <a:p>
            <a:r>
              <a:rPr lang="en-US" sz="1100" dirty="0" err="1">
                <a:solidFill>
                  <a:schemeClr val="tx1">
                    <a:lumMod val="50000"/>
                    <a:lumOff val="50000"/>
                  </a:schemeClr>
                </a:solidFill>
              </a:rPr>
              <a:t>A.Prudnikava</a:t>
            </a:r>
            <a:r>
              <a:rPr lang="en-US" sz="1100" dirty="0">
                <a:solidFill>
                  <a:schemeClr val="tx1">
                    <a:lumMod val="50000"/>
                    <a:lumOff val="50000"/>
                  </a:schemeClr>
                </a:solidFill>
              </a:rPr>
              <a:t> 	TTC 2023</a:t>
            </a:r>
            <a:endParaRPr lang="en-DE" sz="1100" dirty="0">
              <a:solidFill>
                <a:schemeClr val="tx1">
                  <a:lumMod val="50000"/>
                  <a:lumOff val="50000"/>
                </a:schemeClr>
              </a:solidFill>
            </a:endParaRPr>
          </a:p>
        </p:txBody>
      </p:sp>
    </p:spTree>
    <p:extLst>
      <p:ext uri="{BB962C8B-B14F-4D97-AF65-F5344CB8AC3E}">
        <p14:creationId xmlns:p14="http://schemas.microsoft.com/office/powerpoint/2010/main" val="2720137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b="20723"/>
          <a:stretch/>
        </p:blipFill>
        <p:spPr>
          <a:xfrm>
            <a:off x="0" y="0"/>
            <a:ext cx="12193057" cy="797466"/>
          </a:xfrm>
          <a:prstGeom prst="rect">
            <a:avLst/>
          </a:prstGeom>
        </p:spPr>
      </p:pic>
      <p:sp>
        <p:nvSpPr>
          <p:cNvPr id="6" name="Title 1">
            <a:extLst>
              <a:ext uri="{FF2B5EF4-FFF2-40B4-BE49-F238E27FC236}">
                <a16:creationId xmlns:a16="http://schemas.microsoft.com/office/drawing/2014/main" id="{73950F8A-7907-4378-AFD6-6D31C9931E7C}"/>
              </a:ext>
            </a:extLst>
          </p:cNvPr>
          <p:cNvSpPr txBox="1">
            <a:spLocks/>
          </p:cNvSpPr>
          <p:nvPr/>
        </p:nvSpPr>
        <p:spPr>
          <a:xfrm>
            <a:off x="559836" y="13329"/>
            <a:ext cx="9021835" cy="73074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09728">
              <a:spcAft>
                <a:spcPts val="600"/>
              </a:spcAft>
            </a:pPr>
            <a:r>
              <a:rPr lang="en-US" sz="2800" b="1" dirty="0">
                <a:solidFill>
                  <a:schemeClr val="bg1"/>
                </a:solidFill>
              </a:rPr>
              <a:t>Other Options to Perform Baking?</a:t>
            </a:r>
          </a:p>
        </p:txBody>
      </p:sp>
      <p:sp>
        <p:nvSpPr>
          <p:cNvPr id="20" name="Slide Number Placeholder 2">
            <a:extLst>
              <a:ext uri="{FF2B5EF4-FFF2-40B4-BE49-F238E27FC236}">
                <a16:creationId xmlns:a16="http://schemas.microsoft.com/office/drawing/2014/main" id="{4CE3265E-0783-4CCB-A572-59B1B7A828F9}"/>
              </a:ext>
            </a:extLst>
          </p:cNvPr>
          <p:cNvSpPr>
            <a:spLocks noGrp="1"/>
          </p:cNvSpPr>
          <p:nvPr>
            <p:ph type="sldNum" sz="quarter" idx="12"/>
          </p:nvPr>
        </p:nvSpPr>
        <p:spPr>
          <a:xfrm>
            <a:off x="8610600" y="6356350"/>
            <a:ext cx="2743200" cy="365125"/>
          </a:xfrm>
        </p:spPr>
        <p:txBody>
          <a:bodyPr/>
          <a:lstStyle/>
          <a:p>
            <a:fld id="{802F2978-DF9C-4225-A176-2A43CA845ABB}" type="slidenum">
              <a:rPr lang="en-DE" smtClean="0"/>
              <a:t>13</a:t>
            </a:fld>
            <a:endParaRPr lang="en-DE"/>
          </a:p>
        </p:txBody>
      </p:sp>
      <p:sp>
        <p:nvSpPr>
          <p:cNvPr id="10" name="TextBox 9"/>
          <p:cNvSpPr txBox="1"/>
          <p:nvPr/>
        </p:nvSpPr>
        <p:spPr>
          <a:xfrm>
            <a:off x="1581690" y="1566483"/>
            <a:ext cx="1557799" cy="646331"/>
          </a:xfrm>
          <a:prstGeom prst="rect">
            <a:avLst/>
          </a:prstGeom>
          <a:noFill/>
        </p:spPr>
        <p:txBody>
          <a:bodyPr wrap="none" rtlCol="0">
            <a:spAutoFit/>
          </a:bodyPr>
          <a:lstStyle/>
          <a:p>
            <a:r>
              <a:rPr lang="en-US" dirty="0"/>
              <a:t>Vacuum vessel</a:t>
            </a:r>
          </a:p>
          <a:p>
            <a:r>
              <a:rPr lang="en-US" dirty="0"/>
              <a:t>Cavity heating</a:t>
            </a:r>
          </a:p>
        </p:txBody>
      </p:sp>
      <p:sp>
        <p:nvSpPr>
          <p:cNvPr id="11" name="TextBox 10"/>
          <p:cNvSpPr txBox="1"/>
          <p:nvPr/>
        </p:nvSpPr>
        <p:spPr>
          <a:xfrm>
            <a:off x="6457507" y="1513272"/>
            <a:ext cx="3318088" cy="646331"/>
          </a:xfrm>
          <a:prstGeom prst="rect">
            <a:avLst/>
          </a:prstGeom>
          <a:noFill/>
        </p:spPr>
        <p:txBody>
          <a:bodyPr wrap="none" rtlCol="0">
            <a:spAutoFit/>
          </a:bodyPr>
          <a:lstStyle/>
          <a:p>
            <a:r>
              <a:rPr lang="en-US" dirty="0"/>
              <a:t>We can use </a:t>
            </a:r>
            <a:r>
              <a:rPr lang="en-US" dirty="0">
                <a:solidFill>
                  <a:schemeClr val="accent1"/>
                </a:solidFill>
              </a:rPr>
              <a:t>any vacuum chamber</a:t>
            </a:r>
          </a:p>
          <a:p>
            <a:r>
              <a:rPr lang="en-US" dirty="0"/>
              <a:t>We can use “local” heaters</a:t>
            </a:r>
          </a:p>
        </p:txBody>
      </p:sp>
      <p:sp>
        <p:nvSpPr>
          <p:cNvPr id="12" name="TextBox 11"/>
          <p:cNvSpPr txBox="1"/>
          <p:nvPr/>
        </p:nvSpPr>
        <p:spPr>
          <a:xfrm>
            <a:off x="1581690" y="2750655"/>
            <a:ext cx="1718163" cy="369332"/>
          </a:xfrm>
          <a:prstGeom prst="rect">
            <a:avLst/>
          </a:prstGeom>
          <a:noFill/>
        </p:spPr>
        <p:txBody>
          <a:bodyPr wrap="none" rtlCol="0">
            <a:spAutoFit/>
          </a:bodyPr>
          <a:lstStyle/>
          <a:p>
            <a:r>
              <a:rPr lang="en-US" dirty="0"/>
              <a:t>Uniform heating</a:t>
            </a:r>
          </a:p>
        </p:txBody>
      </p:sp>
      <p:sp>
        <p:nvSpPr>
          <p:cNvPr id="13" name="TextBox 12"/>
          <p:cNvSpPr txBox="1"/>
          <p:nvPr/>
        </p:nvSpPr>
        <p:spPr>
          <a:xfrm>
            <a:off x="1840397" y="1294950"/>
            <a:ext cx="1095172" cy="369332"/>
          </a:xfrm>
          <a:prstGeom prst="rect">
            <a:avLst/>
          </a:prstGeom>
          <a:noFill/>
        </p:spPr>
        <p:txBody>
          <a:bodyPr wrap="none" rtlCol="0">
            <a:spAutoFit/>
          </a:bodyPr>
          <a:lstStyle/>
          <a:p>
            <a:r>
              <a:rPr lang="en-US" dirty="0">
                <a:solidFill>
                  <a:schemeClr val="accent1">
                    <a:lumMod val="75000"/>
                  </a:schemeClr>
                </a:solidFill>
              </a:rPr>
              <a:t>Functions</a:t>
            </a:r>
          </a:p>
        </p:txBody>
      </p:sp>
      <p:sp>
        <p:nvSpPr>
          <p:cNvPr id="15" name="TextBox 14"/>
          <p:cNvSpPr txBox="1"/>
          <p:nvPr/>
        </p:nvSpPr>
        <p:spPr>
          <a:xfrm>
            <a:off x="1754155" y="2498650"/>
            <a:ext cx="1267655" cy="369332"/>
          </a:xfrm>
          <a:prstGeom prst="rect">
            <a:avLst/>
          </a:prstGeom>
          <a:noFill/>
        </p:spPr>
        <p:txBody>
          <a:bodyPr wrap="none" rtlCol="0">
            <a:spAutoFit/>
          </a:bodyPr>
          <a:lstStyle/>
          <a:p>
            <a:r>
              <a:rPr lang="en-US" dirty="0">
                <a:solidFill>
                  <a:srgbClr val="00B050"/>
                </a:solidFill>
              </a:rPr>
              <a:t>Advantages</a:t>
            </a:r>
          </a:p>
        </p:txBody>
      </p:sp>
      <p:sp>
        <p:nvSpPr>
          <p:cNvPr id="21" name="TextBox 20"/>
          <p:cNvSpPr txBox="1"/>
          <p:nvPr/>
        </p:nvSpPr>
        <p:spPr>
          <a:xfrm>
            <a:off x="1675497" y="3403777"/>
            <a:ext cx="1530547" cy="369332"/>
          </a:xfrm>
          <a:prstGeom prst="rect">
            <a:avLst/>
          </a:prstGeom>
          <a:noFill/>
        </p:spPr>
        <p:txBody>
          <a:bodyPr wrap="none" rtlCol="0">
            <a:spAutoFit/>
          </a:bodyPr>
          <a:lstStyle/>
          <a:p>
            <a:r>
              <a:rPr lang="en-US" dirty="0">
                <a:solidFill>
                  <a:srgbClr val="FF0000"/>
                </a:solidFill>
              </a:rPr>
              <a:t>Disadvantages</a:t>
            </a:r>
          </a:p>
        </p:txBody>
      </p:sp>
      <p:sp>
        <p:nvSpPr>
          <p:cNvPr id="22" name="TextBox 21"/>
          <p:cNvSpPr txBox="1"/>
          <p:nvPr/>
        </p:nvSpPr>
        <p:spPr>
          <a:xfrm>
            <a:off x="1581690" y="3739115"/>
            <a:ext cx="3454535" cy="2308324"/>
          </a:xfrm>
          <a:prstGeom prst="rect">
            <a:avLst/>
          </a:prstGeom>
          <a:noFill/>
        </p:spPr>
        <p:txBody>
          <a:bodyPr wrap="none" rtlCol="0">
            <a:spAutoFit/>
          </a:bodyPr>
          <a:lstStyle/>
          <a:p>
            <a:r>
              <a:rPr lang="en-US" dirty="0"/>
              <a:t>Uniform heating (flanges also!)</a:t>
            </a:r>
          </a:p>
          <a:p>
            <a:r>
              <a:rPr lang="en-US" dirty="0"/>
              <a:t>Requires intermediate disassembly</a:t>
            </a:r>
          </a:p>
          <a:p>
            <a:r>
              <a:rPr lang="en-US" dirty="0" smtClean="0"/>
              <a:t>Poor </a:t>
            </a:r>
            <a:r>
              <a:rPr lang="en-US" dirty="0"/>
              <a:t>vacuum </a:t>
            </a:r>
            <a:endParaRPr lang="en-US" dirty="0" smtClean="0"/>
          </a:p>
          <a:p>
            <a:r>
              <a:rPr lang="en-US" dirty="0" smtClean="0"/>
              <a:t>Contamination</a:t>
            </a:r>
          </a:p>
          <a:p>
            <a:endParaRPr lang="en-US" dirty="0"/>
          </a:p>
          <a:p>
            <a:r>
              <a:rPr lang="en-US" dirty="0" smtClean="0"/>
              <a:t>Extra </a:t>
            </a:r>
            <a:r>
              <a:rPr lang="en-US" dirty="0"/>
              <a:t>mounting process</a:t>
            </a:r>
          </a:p>
          <a:p>
            <a:r>
              <a:rPr lang="en-US" dirty="0"/>
              <a:t>High power</a:t>
            </a:r>
          </a:p>
          <a:p>
            <a:r>
              <a:rPr lang="en-US" dirty="0"/>
              <a:t>High cost</a:t>
            </a:r>
          </a:p>
        </p:txBody>
      </p:sp>
      <p:sp>
        <p:nvSpPr>
          <p:cNvPr id="23" name="TextBox 22"/>
          <p:cNvSpPr txBox="1"/>
          <p:nvPr/>
        </p:nvSpPr>
        <p:spPr>
          <a:xfrm>
            <a:off x="6457507" y="2704123"/>
            <a:ext cx="4238846" cy="369332"/>
          </a:xfrm>
          <a:prstGeom prst="rect">
            <a:avLst/>
          </a:prstGeom>
          <a:noFill/>
        </p:spPr>
        <p:txBody>
          <a:bodyPr wrap="square" rtlCol="0">
            <a:spAutoFit/>
          </a:bodyPr>
          <a:lstStyle/>
          <a:p>
            <a:r>
              <a:rPr lang="en-US" dirty="0"/>
              <a:t>We can use several heaters</a:t>
            </a:r>
          </a:p>
        </p:txBody>
      </p:sp>
      <p:sp>
        <p:nvSpPr>
          <p:cNvPr id="24" name="TextBox 23"/>
          <p:cNvSpPr txBox="1"/>
          <p:nvPr/>
        </p:nvSpPr>
        <p:spPr>
          <a:xfrm>
            <a:off x="6457507" y="3711039"/>
            <a:ext cx="4238846" cy="2031325"/>
          </a:xfrm>
          <a:prstGeom prst="rect">
            <a:avLst/>
          </a:prstGeom>
          <a:noFill/>
        </p:spPr>
        <p:txBody>
          <a:bodyPr wrap="square" rtlCol="0">
            <a:spAutoFit/>
          </a:bodyPr>
          <a:lstStyle/>
          <a:p>
            <a:r>
              <a:rPr lang="en-US" dirty="0"/>
              <a:t>We can heat only High B-field region</a:t>
            </a:r>
          </a:p>
          <a:p>
            <a:r>
              <a:rPr lang="en-US" dirty="0"/>
              <a:t>Cavity vacuum can be separated</a:t>
            </a:r>
          </a:p>
          <a:p>
            <a:r>
              <a:rPr lang="en-US" dirty="0"/>
              <a:t>No contamination if separate vacuum</a:t>
            </a:r>
          </a:p>
          <a:p>
            <a:endParaRPr lang="en-US" dirty="0"/>
          </a:p>
          <a:p>
            <a:r>
              <a:rPr lang="en-US" dirty="0"/>
              <a:t>Much less work required</a:t>
            </a:r>
          </a:p>
          <a:p>
            <a:r>
              <a:rPr lang="en-US" dirty="0"/>
              <a:t>Low power</a:t>
            </a:r>
          </a:p>
          <a:p>
            <a:r>
              <a:rPr lang="en-US" dirty="0"/>
              <a:t>Low cost</a:t>
            </a:r>
          </a:p>
        </p:txBody>
      </p:sp>
      <p:sp>
        <p:nvSpPr>
          <p:cNvPr id="25" name="TextBox 24"/>
          <p:cNvSpPr txBox="1"/>
          <p:nvPr/>
        </p:nvSpPr>
        <p:spPr>
          <a:xfrm>
            <a:off x="1733679" y="705712"/>
            <a:ext cx="1523174" cy="584775"/>
          </a:xfrm>
          <a:prstGeom prst="rect">
            <a:avLst/>
          </a:prstGeom>
          <a:noFill/>
        </p:spPr>
        <p:txBody>
          <a:bodyPr wrap="none" rtlCol="0">
            <a:spAutoFit/>
          </a:bodyPr>
          <a:lstStyle/>
          <a:p>
            <a:r>
              <a:rPr lang="en-US" sz="3200" dirty="0">
                <a:solidFill>
                  <a:srgbClr val="FF0000"/>
                </a:solidFill>
              </a:rPr>
              <a:t>Furnace</a:t>
            </a:r>
          </a:p>
        </p:txBody>
      </p:sp>
      <p:sp>
        <p:nvSpPr>
          <p:cNvPr id="26" name="TextBox 25"/>
          <p:cNvSpPr txBox="1"/>
          <p:nvPr/>
        </p:nvSpPr>
        <p:spPr>
          <a:xfrm>
            <a:off x="6577921" y="705711"/>
            <a:ext cx="2899512" cy="584775"/>
          </a:xfrm>
          <a:prstGeom prst="rect">
            <a:avLst/>
          </a:prstGeom>
          <a:noFill/>
        </p:spPr>
        <p:txBody>
          <a:bodyPr wrap="none" rtlCol="0">
            <a:spAutoFit/>
          </a:bodyPr>
          <a:lstStyle/>
          <a:p>
            <a:r>
              <a:rPr lang="en-US" sz="3200" dirty="0">
                <a:solidFill>
                  <a:srgbClr val="00B050"/>
                </a:solidFill>
              </a:rPr>
              <a:t>Any alternative?</a:t>
            </a:r>
          </a:p>
        </p:txBody>
      </p:sp>
      <p:sp>
        <p:nvSpPr>
          <p:cNvPr id="2" name="Rectangle 1"/>
          <p:cNvSpPr/>
          <p:nvPr/>
        </p:nvSpPr>
        <p:spPr>
          <a:xfrm>
            <a:off x="6457507" y="4754777"/>
            <a:ext cx="2707758" cy="119945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581690" y="5073176"/>
            <a:ext cx="2707758" cy="10083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125971" y="6105778"/>
            <a:ext cx="3748783" cy="369332"/>
          </a:xfrm>
          <a:prstGeom prst="rect">
            <a:avLst/>
          </a:prstGeom>
          <a:solidFill>
            <a:schemeClr val="accent2">
              <a:lumMod val="20000"/>
              <a:lumOff val="80000"/>
            </a:schemeClr>
          </a:solidFill>
          <a:ln>
            <a:solidFill>
              <a:srgbClr val="FF0000"/>
            </a:solidFill>
          </a:ln>
        </p:spPr>
        <p:txBody>
          <a:bodyPr wrap="none" rtlCol="0">
            <a:spAutoFit/>
          </a:bodyPr>
          <a:lstStyle/>
          <a:p>
            <a:r>
              <a:rPr lang="en-US" dirty="0"/>
              <a:t>And we do not have it (ca. 500 </a:t>
            </a:r>
            <a:r>
              <a:rPr lang="en-US" dirty="0" err="1"/>
              <a:t>kEuro</a:t>
            </a:r>
            <a:r>
              <a:rPr lang="en-US" dirty="0"/>
              <a:t> )</a:t>
            </a:r>
          </a:p>
        </p:txBody>
      </p:sp>
      <p:sp>
        <p:nvSpPr>
          <p:cNvPr id="7" name="Curved Right Arrow 6"/>
          <p:cNvSpPr/>
          <p:nvPr/>
        </p:nvSpPr>
        <p:spPr>
          <a:xfrm>
            <a:off x="1378199" y="4324964"/>
            <a:ext cx="203491" cy="48757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urved Right Arrow 29"/>
          <p:cNvSpPr/>
          <p:nvPr/>
        </p:nvSpPr>
        <p:spPr>
          <a:xfrm>
            <a:off x="6254016" y="4111322"/>
            <a:ext cx="203491" cy="48757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ED943772-0EA5-4E40-B959-7F78F2CD49D4}"/>
              </a:ext>
            </a:extLst>
          </p:cNvPr>
          <p:cNvSpPr txBox="1"/>
          <p:nvPr/>
        </p:nvSpPr>
        <p:spPr>
          <a:xfrm>
            <a:off x="4750627" y="6565387"/>
            <a:ext cx="1641796" cy="261610"/>
          </a:xfrm>
          <a:prstGeom prst="rect">
            <a:avLst/>
          </a:prstGeom>
          <a:noFill/>
        </p:spPr>
        <p:txBody>
          <a:bodyPr wrap="none" rtlCol="0">
            <a:spAutoFit/>
          </a:bodyPr>
          <a:lstStyle/>
          <a:p>
            <a:r>
              <a:rPr lang="en-US" sz="1100" dirty="0" err="1">
                <a:solidFill>
                  <a:schemeClr val="tx1">
                    <a:lumMod val="50000"/>
                    <a:lumOff val="50000"/>
                  </a:schemeClr>
                </a:solidFill>
              </a:rPr>
              <a:t>A.Prudnikava</a:t>
            </a:r>
            <a:r>
              <a:rPr lang="en-US" sz="1100" dirty="0">
                <a:solidFill>
                  <a:schemeClr val="tx1">
                    <a:lumMod val="50000"/>
                    <a:lumOff val="50000"/>
                  </a:schemeClr>
                </a:solidFill>
              </a:rPr>
              <a:t> 	TTC 2023</a:t>
            </a:r>
            <a:endParaRPr lang="en-DE" sz="1100" dirty="0">
              <a:solidFill>
                <a:schemeClr val="tx1">
                  <a:lumMod val="50000"/>
                  <a:lumOff val="50000"/>
                </a:schemeClr>
              </a:solidFill>
            </a:endParaRPr>
          </a:p>
        </p:txBody>
      </p:sp>
      <p:sp>
        <p:nvSpPr>
          <p:cNvPr id="4" name="Arrow: Right 3">
            <a:extLst>
              <a:ext uri="{FF2B5EF4-FFF2-40B4-BE49-F238E27FC236}">
                <a16:creationId xmlns:a16="http://schemas.microsoft.com/office/drawing/2014/main" id="{C0097C3B-F7CB-42F8-A461-514C465EF030}"/>
              </a:ext>
            </a:extLst>
          </p:cNvPr>
          <p:cNvSpPr/>
          <p:nvPr/>
        </p:nvSpPr>
        <p:spPr>
          <a:xfrm>
            <a:off x="4868221" y="1770268"/>
            <a:ext cx="652463" cy="2551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8" name="Arrow: Right 27">
            <a:extLst>
              <a:ext uri="{FF2B5EF4-FFF2-40B4-BE49-F238E27FC236}">
                <a16:creationId xmlns:a16="http://schemas.microsoft.com/office/drawing/2014/main" id="{1C12F72A-0174-4FE0-A7E6-4AFCE8808BD2}"/>
              </a:ext>
            </a:extLst>
          </p:cNvPr>
          <p:cNvSpPr/>
          <p:nvPr/>
        </p:nvSpPr>
        <p:spPr>
          <a:xfrm>
            <a:off x="4868221" y="2817227"/>
            <a:ext cx="652463" cy="2551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9" name="Arrow: Right 28">
            <a:extLst>
              <a:ext uri="{FF2B5EF4-FFF2-40B4-BE49-F238E27FC236}">
                <a16:creationId xmlns:a16="http://schemas.microsoft.com/office/drawing/2014/main" id="{6B8E3128-A2CF-4BA6-AE94-F3AFE1FEC57D}"/>
              </a:ext>
            </a:extLst>
          </p:cNvPr>
          <p:cNvSpPr/>
          <p:nvPr/>
        </p:nvSpPr>
        <p:spPr>
          <a:xfrm>
            <a:off x="4868221" y="4093466"/>
            <a:ext cx="652463" cy="2551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1825152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b="20723"/>
          <a:stretch/>
        </p:blipFill>
        <p:spPr>
          <a:xfrm>
            <a:off x="0" y="0"/>
            <a:ext cx="12193057" cy="797466"/>
          </a:xfrm>
          <a:prstGeom prst="rect">
            <a:avLst/>
          </a:prstGeom>
        </p:spPr>
      </p:pic>
      <p:sp>
        <p:nvSpPr>
          <p:cNvPr id="6" name="Title 1">
            <a:extLst>
              <a:ext uri="{FF2B5EF4-FFF2-40B4-BE49-F238E27FC236}">
                <a16:creationId xmlns:a16="http://schemas.microsoft.com/office/drawing/2014/main" id="{73950F8A-7907-4378-AFD6-6D31C9931E7C}"/>
              </a:ext>
            </a:extLst>
          </p:cNvPr>
          <p:cNvSpPr txBox="1">
            <a:spLocks/>
          </p:cNvSpPr>
          <p:nvPr/>
        </p:nvSpPr>
        <p:spPr>
          <a:xfrm>
            <a:off x="559836" y="13329"/>
            <a:ext cx="9021835" cy="73074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09728">
              <a:spcAft>
                <a:spcPts val="600"/>
              </a:spcAft>
            </a:pPr>
            <a:r>
              <a:rPr lang="en-US" sz="2800" b="1" dirty="0">
                <a:solidFill>
                  <a:schemeClr val="bg1"/>
                </a:solidFill>
              </a:rPr>
              <a:t>Baking in Cryostat!!!</a:t>
            </a:r>
          </a:p>
        </p:txBody>
      </p:sp>
      <p:sp>
        <p:nvSpPr>
          <p:cNvPr id="20" name="Slide Number Placeholder 2">
            <a:extLst>
              <a:ext uri="{FF2B5EF4-FFF2-40B4-BE49-F238E27FC236}">
                <a16:creationId xmlns:a16="http://schemas.microsoft.com/office/drawing/2014/main" id="{4CE3265E-0783-4CCB-A572-59B1B7A828F9}"/>
              </a:ext>
            </a:extLst>
          </p:cNvPr>
          <p:cNvSpPr>
            <a:spLocks noGrp="1"/>
          </p:cNvSpPr>
          <p:nvPr>
            <p:ph type="sldNum" sz="quarter" idx="12"/>
          </p:nvPr>
        </p:nvSpPr>
        <p:spPr>
          <a:xfrm>
            <a:off x="8610600" y="6356350"/>
            <a:ext cx="2743200" cy="365125"/>
          </a:xfrm>
        </p:spPr>
        <p:txBody>
          <a:bodyPr/>
          <a:lstStyle/>
          <a:p>
            <a:fld id="{802F2978-DF9C-4225-A176-2A43CA845ABB}" type="slidenum">
              <a:rPr lang="en-DE" smtClean="0"/>
              <a:t>14</a:t>
            </a:fld>
            <a:endParaRPr lang="en-DE"/>
          </a:p>
        </p:txBody>
      </p:sp>
      <p:sp>
        <p:nvSpPr>
          <p:cNvPr id="2" name="TextBox 1">
            <a:extLst>
              <a:ext uri="{FF2B5EF4-FFF2-40B4-BE49-F238E27FC236}">
                <a16:creationId xmlns:a16="http://schemas.microsoft.com/office/drawing/2014/main" id="{DE359617-403A-455D-97F8-AFBB3D95562A}"/>
              </a:ext>
            </a:extLst>
          </p:cNvPr>
          <p:cNvSpPr txBox="1"/>
          <p:nvPr/>
        </p:nvSpPr>
        <p:spPr>
          <a:xfrm>
            <a:off x="7857800" y="5803780"/>
            <a:ext cx="4334200" cy="369332"/>
          </a:xfrm>
          <a:prstGeom prst="rect">
            <a:avLst/>
          </a:prstGeom>
          <a:solidFill>
            <a:schemeClr val="bg1"/>
          </a:solidFill>
        </p:spPr>
        <p:txBody>
          <a:bodyPr wrap="none" rtlCol="0">
            <a:spAutoFit/>
          </a:bodyPr>
          <a:lstStyle/>
          <a:p>
            <a:r>
              <a:rPr lang="en-US" dirty="0"/>
              <a:t>see Y. </a:t>
            </a:r>
            <a:r>
              <a:rPr lang="en-US" dirty="0" err="1"/>
              <a:t>Tamashevich</a:t>
            </a:r>
            <a:r>
              <a:rPr lang="en-US" dirty="0"/>
              <a:t> et al, arXiv:2307.09094</a:t>
            </a:r>
            <a:endParaRPr lang="en-DE" dirty="0"/>
          </a:p>
        </p:txBody>
      </p:sp>
      <p:sp>
        <p:nvSpPr>
          <p:cNvPr id="4" name="Rectangle 3">
            <a:extLst>
              <a:ext uri="{FF2B5EF4-FFF2-40B4-BE49-F238E27FC236}">
                <a16:creationId xmlns:a16="http://schemas.microsoft.com/office/drawing/2014/main" id="{CA31BBE6-C05F-4047-A339-4611B015665C}"/>
              </a:ext>
            </a:extLst>
          </p:cNvPr>
          <p:cNvSpPr/>
          <p:nvPr/>
        </p:nvSpPr>
        <p:spPr>
          <a:xfrm>
            <a:off x="436454" y="5798145"/>
            <a:ext cx="6391760" cy="923330"/>
          </a:xfrm>
          <a:prstGeom prst="rect">
            <a:avLst/>
          </a:prstGeom>
          <a:solidFill>
            <a:schemeClr val="accent4">
              <a:lumMod val="20000"/>
              <a:lumOff val="80000"/>
            </a:schemeClr>
          </a:solidFill>
          <a:ln>
            <a:solidFill>
              <a:srgbClr val="FF0000"/>
            </a:solidFill>
          </a:ln>
        </p:spPr>
        <p:txBody>
          <a:bodyPr wrap="square">
            <a:spAutoFit/>
          </a:bodyPr>
          <a:lstStyle/>
          <a:p>
            <a:pPr algn="ctr"/>
            <a:r>
              <a:rPr lang="en-US" dirty="0">
                <a:latin typeface="LMSans10-Regular"/>
                <a:ea typeface="Calibri" panose="020F0502020204030204" pitchFamily="34" charset="0"/>
                <a:cs typeface="LMSans10-Regular"/>
              </a:rPr>
              <a:t>The set up can be used for cavity baking and rf cavity testing</a:t>
            </a:r>
          </a:p>
          <a:p>
            <a:pPr marL="542925" lvl="7" indent="-277813" algn="ctr">
              <a:buFont typeface="Wingdings" panose="05000000000000000000" pitchFamily="2" charset="2"/>
              <a:buChar char="ü"/>
            </a:pPr>
            <a:r>
              <a:rPr lang="en-US" dirty="0">
                <a:solidFill>
                  <a:srgbClr val="FF0000"/>
                </a:solidFill>
                <a:latin typeface="LMSans10-Regular"/>
                <a:ea typeface="Calibri" panose="020F0502020204030204" pitchFamily="34" charset="0"/>
                <a:cs typeface="LMSans10-Regular"/>
              </a:rPr>
              <a:t>in a vertical test stand;</a:t>
            </a:r>
          </a:p>
          <a:p>
            <a:pPr marL="542925" lvl="7" indent="-277813" algn="ctr">
              <a:buFont typeface="Wingdings" panose="05000000000000000000" pitchFamily="2" charset="2"/>
              <a:buChar char="ü"/>
            </a:pPr>
            <a:r>
              <a:rPr lang="en-US" b="1" dirty="0">
                <a:solidFill>
                  <a:srgbClr val="FF0000"/>
                </a:solidFill>
                <a:latin typeface="LMSans10-Regular"/>
                <a:ea typeface="Calibri" panose="020F0502020204030204" pitchFamily="34" charset="0"/>
                <a:cs typeface="LMSans10-Regular"/>
              </a:rPr>
              <a:t>directly in a cryomodule!</a:t>
            </a:r>
            <a:endParaRPr lang="en-DE" b="1" dirty="0">
              <a:solidFill>
                <a:srgbClr val="FF0000"/>
              </a:solidFill>
            </a:endParaRPr>
          </a:p>
        </p:txBody>
      </p:sp>
      <p:sp>
        <p:nvSpPr>
          <p:cNvPr id="12" name="TextBox 11">
            <a:extLst>
              <a:ext uri="{FF2B5EF4-FFF2-40B4-BE49-F238E27FC236}">
                <a16:creationId xmlns:a16="http://schemas.microsoft.com/office/drawing/2014/main" id="{ED943772-0EA5-4E40-B959-7F78F2CD49D4}"/>
              </a:ext>
            </a:extLst>
          </p:cNvPr>
          <p:cNvSpPr txBox="1"/>
          <p:nvPr/>
        </p:nvSpPr>
        <p:spPr>
          <a:xfrm>
            <a:off x="7206957" y="6538912"/>
            <a:ext cx="1641796" cy="261610"/>
          </a:xfrm>
          <a:prstGeom prst="rect">
            <a:avLst/>
          </a:prstGeom>
          <a:noFill/>
        </p:spPr>
        <p:txBody>
          <a:bodyPr wrap="none" rtlCol="0">
            <a:spAutoFit/>
          </a:bodyPr>
          <a:lstStyle/>
          <a:p>
            <a:r>
              <a:rPr lang="en-US" sz="1100" dirty="0" err="1">
                <a:solidFill>
                  <a:schemeClr val="tx1">
                    <a:lumMod val="50000"/>
                    <a:lumOff val="50000"/>
                  </a:schemeClr>
                </a:solidFill>
              </a:rPr>
              <a:t>A.Prudnikava</a:t>
            </a:r>
            <a:r>
              <a:rPr lang="en-US" sz="1100" dirty="0">
                <a:solidFill>
                  <a:schemeClr val="tx1">
                    <a:lumMod val="50000"/>
                    <a:lumOff val="50000"/>
                  </a:schemeClr>
                </a:solidFill>
              </a:rPr>
              <a:t> 	TTC 2023</a:t>
            </a:r>
            <a:endParaRPr lang="en-DE" sz="1100" dirty="0">
              <a:solidFill>
                <a:schemeClr val="tx1">
                  <a:lumMod val="50000"/>
                  <a:lumOff val="50000"/>
                </a:schemeClr>
              </a:solidFill>
            </a:endParaRPr>
          </a:p>
        </p:txBody>
      </p:sp>
      <p:pic>
        <p:nvPicPr>
          <p:cNvPr id="8" name="Picture 7"/>
          <p:cNvPicPr>
            <a:picLocks noChangeAspect="1"/>
          </p:cNvPicPr>
          <p:nvPr/>
        </p:nvPicPr>
        <p:blipFill>
          <a:blip r:embed="rId4"/>
          <a:stretch>
            <a:fillRect/>
          </a:stretch>
        </p:blipFill>
        <p:spPr>
          <a:xfrm>
            <a:off x="1325067" y="609999"/>
            <a:ext cx="10492125" cy="5188146"/>
          </a:xfrm>
          <a:prstGeom prst="rect">
            <a:avLst/>
          </a:prstGeom>
        </p:spPr>
      </p:pic>
      <p:sp>
        <p:nvSpPr>
          <p:cNvPr id="7" name="Rectangle 6">
            <a:extLst>
              <a:ext uri="{FF2B5EF4-FFF2-40B4-BE49-F238E27FC236}">
                <a16:creationId xmlns:a16="http://schemas.microsoft.com/office/drawing/2014/main" id="{1502E387-CA9E-40BE-93D9-0E235BC97A9A}"/>
              </a:ext>
            </a:extLst>
          </p:cNvPr>
          <p:cNvSpPr/>
          <p:nvPr/>
        </p:nvSpPr>
        <p:spPr>
          <a:xfrm>
            <a:off x="108176" y="797466"/>
            <a:ext cx="2796389" cy="2185214"/>
          </a:xfrm>
          <a:prstGeom prst="rect">
            <a:avLst/>
          </a:prstGeom>
          <a:ln>
            <a:noFill/>
          </a:ln>
        </p:spPr>
        <p:txBody>
          <a:bodyPr wrap="square">
            <a:spAutoFit/>
          </a:bodyPr>
          <a:lstStyle/>
          <a:p>
            <a:pPr marL="285750" indent="-285750">
              <a:buFont typeface="Wingdings" panose="05000000000000000000" pitchFamily="2" charset="2"/>
              <a:buChar char="ü"/>
            </a:pPr>
            <a:r>
              <a:rPr lang="en-US" dirty="0">
                <a:latin typeface="LMSans10-Regular"/>
                <a:ea typeface="Calibri" panose="020F0502020204030204" pitchFamily="34" charset="0"/>
                <a:cs typeface="LMSans10-Regular"/>
              </a:rPr>
              <a:t>Vacuum inside and around the cavity is separated </a:t>
            </a:r>
          </a:p>
          <a:p>
            <a:pPr>
              <a:spcAft>
                <a:spcPts val="1200"/>
              </a:spcAft>
            </a:pPr>
            <a:r>
              <a:rPr lang="en-US" b="1" dirty="0">
                <a:solidFill>
                  <a:srgbClr val="00B050"/>
                </a:solidFill>
                <a:latin typeface="LMSans10-Regular"/>
              </a:rPr>
              <a:t>=&gt;</a:t>
            </a:r>
            <a:r>
              <a:rPr lang="en-US" b="1" dirty="0">
                <a:solidFill>
                  <a:srgbClr val="00B050"/>
                </a:solidFill>
                <a:latin typeface="LMSans10-Regular"/>
                <a:ea typeface="Calibri" panose="020F0502020204030204" pitchFamily="34" charset="0"/>
                <a:cs typeface="Times New Roman" panose="02020603050405020304" pitchFamily="18" charset="0"/>
              </a:rPr>
              <a:t> </a:t>
            </a:r>
            <a:r>
              <a:rPr lang="en-US" b="1" dirty="0">
                <a:solidFill>
                  <a:srgbClr val="00B050"/>
                </a:solidFill>
                <a:latin typeface="LMSans10-Regular"/>
                <a:ea typeface="Calibri" panose="020F0502020204030204" pitchFamily="34" charset="0"/>
                <a:cs typeface="LMSans10-Regular"/>
              </a:rPr>
              <a:t>no contamination</a:t>
            </a:r>
          </a:p>
          <a:p>
            <a:pPr marL="285750" indent="-285750">
              <a:buFont typeface="Wingdings" panose="05000000000000000000" pitchFamily="2" charset="2"/>
              <a:buChar char="ü"/>
            </a:pPr>
            <a:r>
              <a:rPr lang="en-US" dirty="0">
                <a:latin typeface="LMSans10-Regular"/>
                <a:ea typeface="Calibri" panose="020F0502020204030204" pitchFamily="34" charset="0"/>
                <a:cs typeface="Times New Roman" panose="02020603050405020304" pitchFamily="18" charset="0"/>
              </a:rPr>
              <a:t>No disassembly required</a:t>
            </a:r>
          </a:p>
          <a:p>
            <a:r>
              <a:rPr lang="en-US" b="1" dirty="0">
                <a:solidFill>
                  <a:srgbClr val="00B050"/>
                </a:solidFill>
                <a:latin typeface="LMSans10-Regular"/>
              </a:rPr>
              <a:t>=&gt;</a:t>
            </a:r>
            <a:r>
              <a:rPr lang="en-US" b="1" dirty="0">
                <a:solidFill>
                  <a:srgbClr val="00B050"/>
                </a:solidFill>
                <a:latin typeface="LMSans10-Regular"/>
                <a:ea typeface="Calibri" panose="020F0502020204030204" pitchFamily="34" charset="0"/>
                <a:cs typeface="Times New Roman" panose="02020603050405020304" pitchFamily="18" charset="0"/>
              </a:rPr>
              <a:t> reproducible results</a:t>
            </a:r>
            <a:endParaRPr lang="en-DE" b="1"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8933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49667" y="1320914"/>
            <a:ext cx="7760881" cy="5297883"/>
          </a:xfrm>
          <a:prstGeom prst="rect">
            <a:avLst/>
          </a:prstGeom>
        </p:spPr>
      </p:pic>
      <p:pic>
        <p:nvPicPr>
          <p:cNvPr id="5" name="Picture 4"/>
          <p:cNvPicPr>
            <a:picLocks noChangeAspect="1"/>
          </p:cNvPicPr>
          <p:nvPr/>
        </p:nvPicPr>
        <p:blipFill rotWithShape="1">
          <a:blip r:embed="rId4"/>
          <a:srcRect b="20723"/>
          <a:stretch/>
        </p:blipFill>
        <p:spPr>
          <a:xfrm>
            <a:off x="0" y="0"/>
            <a:ext cx="12193057" cy="797466"/>
          </a:xfrm>
          <a:prstGeom prst="rect">
            <a:avLst/>
          </a:prstGeom>
        </p:spPr>
      </p:pic>
      <p:sp>
        <p:nvSpPr>
          <p:cNvPr id="6" name="Title 1">
            <a:extLst>
              <a:ext uri="{FF2B5EF4-FFF2-40B4-BE49-F238E27FC236}">
                <a16:creationId xmlns:a16="http://schemas.microsoft.com/office/drawing/2014/main" id="{73950F8A-7907-4378-AFD6-6D31C9931E7C}"/>
              </a:ext>
            </a:extLst>
          </p:cNvPr>
          <p:cNvSpPr txBox="1">
            <a:spLocks/>
          </p:cNvSpPr>
          <p:nvPr/>
        </p:nvSpPr>
        <p:spPr>
          <a:xfrm>
            <a:off x="559836" y="13329"/>
            <a:ext cx="9021835" cy="73074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09728">
              <a:spcAft>
                <a:spcPts val="600"/>
              </a:spcAft>
            </a:pPr>
            <a:r>
              <a:rPr lang="en-US" sz="2800" b="1" dirty="0">
                <a:solidFill>
                  <a:schemeClr val="bg1"/>
                </a:solidFill>
              </a:rPr>
              <a:t>1</a:t>
            </a:r>
            <a:r>
              <a:rPr lang="en-US" sz="2800" b="1" baseline="30000" dirty="0">
                <a:solidFill>
                  <a:schemeClr val="bg1"/>
                </a:solidFill>
              </a:rPr>
              <a:t>st</a:t>
            </a:r>
            <a:r>
              <a:rPr lang="en-US" sz="2800" b="1" dirty="0">
                <a:solidFill>
                  <a:schemeClr val="bg1"/>
                </a:solidFill>
              </a:rPr>
              <a:t> heat treatment: 13 hours</a:t>
            </a:r>
          </a:p>
        </p:txBody>
      </p:sp>
      <p:sp>
        <p:nvSpPr>
          <p:cNvPr id="20" name="Slide Number Placeholder 2">
            <a:extLst>
              <a:ext uri="{FF2B5EF4-FFF2-40B4-BE49-F238E27FC236}">
                <a16:creationId xmlns:a16="http://schemas.microsoft.com/office/drawing/2014/main" id="{4CE3265E-0783-4CCB-A572-59B1B7A828F9}"/>
              </a:ext>
            </a:extLst>
          </p:cNvPr>
          <p:cNvSpPr>
            <a:spLocks noGrp="1"/>
          </p:cNvSpPr>
          <p:nvPr>
            <p:ph type="sldNum" sz="quarter" idx="12"/>
          </p:nvPr>
        </p:nvSpPr>
        <p:spPr>
          <a:xfrm>
            <a:off x="8610600" y="6356350"/>
            <a:ext cx="2743200" cy="365125"/>
          </a:xfrm>
        </p:spPr>
        <p:txBody>
          <a:bodyPr/>
          <a:lstStyle/>
          <a:p>
            <a:fld id="{802F2978-DF9C-4225-A176-2A43CA845ABB}" type="slidenum">
              <a:rPr lang="en-DE" smtClean="0"/>
              <a:t>15</a:t>
            </a:fld>
            <a:endParaRPr lang="en-DE"/>
          </a:p>
        </p:txBody>
      </p:sp>
      <p:sp>
        <p:nvSpPr>
          <p:cNvPr id="10" name="TextBox 9"/>
          <p:cNvSpPr txBox="1"/>
          <p:nvPr/>
        </p:nvSpPr>
        <p:spPr>
          <a:xfrm>
            <a:off x="9010453" y="3600524"/>
            <a:ext cx="1291444" cy="369332"/>
          </a:xfrm>
          <a:prstGeom prst="rect">
            <a:avLst/>
          </a:prstGeom>
          <a:noFill/>
          <a:ln>
            <a:solidFill>
              <a:srgbClr val="FF0000"/>
            </a:solidFill>
          </a:ln>
        </p:spPr>
        <p:txBody>
          <a:bodyPr wrap="none" rtlCol="0">
            <a:spAutoFit/>
          </a:bodyPr>
          <a:lstStyle/>
          <a:p>
            <a:r>
              <a:rPr lang="en-US" dirty="0">
                <a:solidFill>
                  <a:srgbClr val="00B050"/>
                </a:solidFill>
              </a:rPr>
              <a:t>Below 120C</a:t>
            </a:r>
          </a:p>
        </p:txBody>
      </p:sp>
      <p:sp>
        <p:nvSpPr>
          <p:cNvPr id="11" name="TextBox 10"/>
          <p:cNvSpPr txBox="1"/>
          <p:nvPr/>
        </p:nvSpPr>
        <p:spPr>
          <a:xfrm>
            <a:off x="9010453" y="4125064"/>
            <a:ext cx="1174424" cy="369332"/>
          </a:xfrm>
          <a:prstGeom prst="rect">
            <a:avLst/>
          </a:prstGeom>
          <a:noFill/>
          <a:ln>
            <a:solidFill>
              <a:srgbClr val="FF0000"/>
            </a:solidFill>
          </a:ln>
        </p:spPr>
        <p:txBody>
          <a:bodyPr wrap="none" rtlCol="0">
            <a:spAutoFit/>
          </a:bodyPr>
          <a:lstStyle/>
          <a:p>
            <a:r>
              <a:rPr lang="en-US" dirty="0">
                <a:solidFill>
                  <a:srgbClr val="00B050"/>
                </a:solidFill>
              </a:rPr>
              <a:t>Below 90C</a:t>
            </a:r>
          </a:p>
        </p:txBody>
      </p:sp>
      <p:sp>
        <p:nvSpPr>
          <p:cNvPr id="14" name="TextBox 13"/>
          <p:cNvSpPr txBox="1"/>
          <p:nvPr/>
        </p:nvSpPr>
        <p:spPr>
          <a:xfrm>
            <a:off x="8640736" y="3231192"/>
            <a:ext cx="2030877" cy="369332"/>
          </a:xfrm>
          <a:prstGeom prst="rect">
            <a:avLst/>
          </a:prstGeom>
          <a:noFill/>
        </p:spPr>
        <p:txBody>
          <a:bodyPr wrap="none" rtlCol="0">
            <a:spAutoFit/>
          </a:bodyPr>
          <a:lstStyle/>
          <a:p>
            <a:r>
              <a:rPr lang="en-US" dirty="0">
                <a:solidFill>
                  <a:schemeClr val="accent1"/>
                </a:solidFill>
              </a:rPr>
              <a:t>Flanges and gaskets</a:t>
            </a:r>
          </a:p>
        </p:txBody>
      </p:sp>
      <p:sp>
        <p:nvSpPr>
          <p:cNvPr id="15" name="TextBox 14"/>
          <p:cNvSpPr txBox="1"/>
          <p:nvPr/>
        </p:nvSpPr>
        <p:spPr>
          <a:xfrm>
            <a:off x="7941986" y="4983277"/>
            <a:ext cx="3920369" cy="369332"/>
          </a:xfrm>
          <a:prstGeom prst="rect">
            <a:avLst/>
          </a:prstGeom>
          <a:solidFill>
            <a:schemeClr val="accent4">
              <a:lumMod val="20000"/>
              <a:lumOff val="80000"/>
            </a:schemeClr>
          </a:solidFill>
          <a:ln>
            <a:solidFill>
              <a:srgbClr val="FF0000"/>
            </a:solidFill>
          </a:ln>
        </p:spPr>
        <p:txBody>
          <a:bodyPr wrap="none" rtlCol="0">
            <a:spAutoFit/>
          </a:bodyPr>
          <a:lstStyle/>
          <a:p>
            <a:r>
              <a:rPr lang="en-US" b="1" dirty="0"/>
              <a:t>Flanges below 120°C without cooling!!!</a:t>
            </a:r>
          </a:p>
        </p:txBody>
      </p:sp>
      <p:sp>
        <p:nvSpPr>
          <p:cNvPr id="2" name="TextBox 1"/>
          <p:cNvSpPr txBox="1"/>
          <p:nvPr/>
        </p:nvSpPr>
        <p:spPr>
          <a:xfrm>
            <a:off x="8455364" y="1114421"/>
            <a:ext cx="2480166" cy="1015663"/>
          </a:xfrm>
          <a:prstGeom prst="rect">
            <a:avLst/>
          </a:prstGeom>
          <a:solidFill>
            <a:schemeClr val="accent4">
              <a:lumMod val="20000"/>
              <a:lumOff val="80000"/>
            </a:schemeClr>
          </a:solidFill>
          <a:ln>
            <a:solidFill>
              <a:srgbClr val="FF0000"/>
            </a:solidFill>
          </a:ln>
        </p:spPr>
        <p:txBody>
          <a:bodyPr wrap="none" rtlCol="0">
            <a:spAutoFit/>
          </a:bodyPr>
          <a:lstStyle/>
          <a:p>
            <a:r>
              <a:rPr lang="en-US" dirty="0"/>
              <a:t>Goal: keep 1nm Nb</a:t>
            </a:r>
            <a:r>
              <a:rPr lang="en-US" baseline="-25000" dirty="0"/>
              <a:t>2</a:t>
            </a:r>
            <a:r>
              <a:rPr lang="en-US" dirty="0"/>
              <a:t>O</a:t>
            </a:r>
            <a:r>
              <a:rPr lang="en-US" baseline="-25000" dirty="0"/>
              <a:t>5</a:t>
            </a:r>
          </a:p>
          <a:p>
            <a:r>
              <a:rPr lang="en-US" baseline="-25000" dirty="0"/>
              <a:t>	</a:t>
            </a:r>
          </a:p>
          <a:p>
            <a:endParaRPr lang="en-US" baseline="-25000" dirty="0"/>
          </a:p>
          <a:p>
            <a:r>
              <a:rPr lang="en-US" dirty="0"/>
              <a:t>230°C baking during 13h</a:t>
            </a:r>
          </a:p>
        </p:txBody>
      </p:sp>
      <p:sp>
        <p:nvSpPr>
          <p:cNvPr id="3" name="Down Arrow 2"/>
          <p:cNvSpPr/>
          <p:nvPr/>
        </p:nvSpPr>
        <p:spPr>
          <a:xfrm>
            <a:off x="9440223" y="1551244"/>
            <a:ext cx="431899" cy="2471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D943772-0EA5-4E40-B959-7F78F2CD49D4}"/>
              </a:ext>
            </a:extLst>
          </p:cNvPr>
          <p:cNvSpPr txBox="1"/>
          <p:nvPr/>
        </p:nvSpPr>
        <p:spPr>
          <a:xfrm>
            <a:off x="4750627" y="6565387"/>
            <a:ext cx="1641796" cy="261610"/>
          </a:xfrm>
          <a:prstGeom prst="rect">
            <a:avLst/>
          </a:prstGeom>
          <a:noFill/>
        </p:spPr>
        <p:txBody>
          <a:bodyPr wrap="none" rtlCol="0">
            <a:spAutoFit/>
          </a:bodyPr>
          <a:lstStyle/>
          <a:p>
            <a:r>
              <a:rPr lang="en-US" sz="1100" dirty="0" err="1">
                <a:solidFill>
                  <a:schemeClr val="tx1">
                    <a:lumMod val="50000"/>
                    <a:lumOff val="50000"/>
                  </a:schemeClr>
                </a:solidFill>
              </a:rPr>
              <a:t>A.Prudnikava</a:t>
            </a:r>
            <a:r>
              <a:rPr lang="en-US" sz="1100" dirty="0">
                <a:solidFill>
                  <a:schemeClr val="tx1">
                    <a:lumMod val="50000"/>
                    <a:lumOff val="50000"/>
                  </a:schemeClr>
                </a:solidFill>
              </a:rPr>
              <a:t> 	TTC 2023</a:t>
            </a:r>
            <a:endParaRPr lang="en-DE" sz="1100" dirty="0">
              <a:solidFill>
                <a:schemeClr val="tx1">
                  <a:lumMod val="50000"/>
                  <a:lumOff val="50000"/>
                </a:schemeClr>
              </a:solidFill>
            </a:endParaRPr>
          </a:p>
        </p:txBody>
      </p:sp>
    </p:spTree>
    <p:extLst>
      <p:ext uri="{BB962C8B-B14F-4D97-AF65-F5344CB8AC3E}">
        <p14:creationId xmlns:p14="http://schemas.microsoft.com/office/powerpoint/2010/main" val="3008401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763E250-F704-4C90-953F-835F661E5280}"/>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4617" t="9861" r="11106" b="4306"/>
          <a:stretch/>
        </p:blipFill>
        <p:spPr>
          <a:xfrm>
            <a:off x="2169119" y="1019273"/>
            <a:ext cx="6548856" cy="5103972"/>
          </a:xfrm>
          <a:prstGeom prst="rect">
            <a:avLst/>
          </a:prstGeom>
        </p:spPr>
      </p:pic>
      <p:pic>
        <p:nvPicPr>
          <p:cNvPr id="5" name="Picture 4"/>
          <p:cNvPicPr>
            <a:picLocks noChangeAspect="1"/>
          </p:cNvPicPr>
          <p:nvPr/>
        </p:nvPicPr>
        <p:blipFill rotWithShape="1">
          <a:blip r:embed="rId4"/>
          <a:srcRect b="20723"/>
          <a:stretch/>
        </p:blipFill>
        <p:spPr>
          <a:xfrm>
            <a:off x="0" y="0"/>
            <a:ext cx="12193057" cy="797466"/>
          </a:xfrm>
          <a:prstGeom prst="rect">
            <a:avLst/>
          </a:prstGeom>
        </p:spPr>
      </p:pic>
      <p:sp>
        <p:nvSpPr>
          <p:cNvPr id="6" name="Title 1">
            <a:extLst>
              <a:ext uri="{FF2B5EF4-FFF2-40B4-BE49-F238E27FC236}">
                <a16:creationId xmlns:a16="http://schemas.microsoft.com/office/drawing/2014/main" id="{73950F8A-7907-4378-AFD6-6D31C9931E7C}"/>
              </a:ext>
            </a:extLst>
          </p:cNvPr>
          <p:cNvSpPr txBox="1">
            <a:spLocks/>
          </p:cNvSpPr>
          <p:nvPr/>
        </p:nvSpPr>
        <p:spPr>
          <a:xfrm>
            <a:off x="559836" y="13329"/>
            <a:ext cx="9021835" cy="73074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09728">
              <a:spcAft>
                <a:spcPts val="600"/>
              </a:spcAft>
            </a:pPr>
            <a:r>
              <a:rPr lang="en-US" sz="2800" b="1" dirty="0">
                <a:solidFill>
                  <a:schemeClr val="bg1"/>
                </a:solidFill>
              </a:rPr>
              <a:t>Cold test results at 1.8K</a:t>
            </a:r>
          </a:p>
        </p:txBody>
      </p:sp>
      <p:sp>
        <p:nvSpPr>
          <p:cNvPr id="20" name="Slide Number Placeholder 2">
            <a:extLst>
              <a:ext uri="{FF2B5EF4-FFF2-40B4-BE49-F238E27FC236}">
                <a16:creationId xmlns:a16="http://schemas.microsoft.com/office/drawing/2014/main" id="{4CE3265E-0783-4CCB-A572-59B1B7A828F9}"/>
              </a:ext>
            </a:extLst>
          </p:cNvPr>
          <p:cNvSpPr>
            <a:spLocks noGrp="1"/>
          </p:cNvSpPr>
          <p:nvPr>
            <p:ph type="sldNum" sz="quarter" idx="12"/>
          </p:nvPr>
        </p:nvSpPr>
        <p:spPr>
          <a:xfrm>
            <a:off x="8610600" y="6356350"/>
            <a:ext cx="2743200" cy="365125"/>
          </a:xfrm>
        </p:spPr>
        <p:txBody>
          <a:bodyPr/>
          <a:lstStyle/>
          <a:p>
            <a:fld id="{802F2978-DF9C-4225-A176-2A43CA845ABB}" type="slidenum">
              <a:rPr lang="en-DE" smtClean="0"/>
              <a:t>16</a:t>
            </a:fld>
            <a:endParaRPr lang="en-DE"/>
          </a:p>
        </p:txBody>
      </p:sp>
      <p:sp>
        <p:nvSpPr>
          <p:cNvPr id="8" name="TextBox 7"/>
          <p:cNvSpPr txBox="1"/>
          <p:nvPr/>
        </p:nvSpPr>
        <p:spPr>
          <a:xfrm>
            <a:off x="3602395" y="1409341"/>
            <a:ext cx="1423275" cy="369332"/>
          </a:xfrm>
          <a:prstGeom prst="rect">
            <a:avLst/>
          </a:prstGeom>
          <a:solidFill>
            <a:schemeClr val="accent4">
              <a:lumMod val="20000"/>
              <a:lumOff val="80000"/>
            </a:schemeClr>
          </a:solidFill>
          <a:ln>
            <a:solidFill>
              <a:srgbClr val="FF0000"/>
            </a:solidFill>
          </a:ln>
        </p:spPr>
        <p:txBody>
          <a:bodyPr wrap="none" rtlCol="0">
            <a:spAutoFit/>
          </a:bodyPr>
          <a:lstStyle/>
          <a:p>
            <a:r>
              <a:rPr lang="en-US" dirty="0">
                <a:solidFill>
                  <a:srgbClr val="FF0000"/>
                </a:solidFill>
              </a:rPr>
              <a:t>Anti-Q slope!</a:t>
            </a:r>
          </a:p>
        </p:txBody>
      </p:sp>
      <p:sp>
        <p:nvSpPr>
          <p:cNvPr id="9" name="TextBox 8"/>
          <p:cNvSpPr txBox="1"/>
          <p:nvPr/>
        </p:nvSpPr>
        <p:spPr>
          <a:xfrm>
            <a:off x="8882312" y="2943441"/>
            <a:ext cx="2281137" cy="369332"/>
          </a:xfrm>
          <a:prstGeom prst="rect">
            <a:avLst/>
          </a:prstGeom>
          <a:solidFill>
            <a:schemeClr val="accent4">
              <a:lumMod val="20000"/>
              <a:lumOff val="80000"/>
            </a:schemeClr>
          </a:solidFill>
          <a:ln>
            <a:solidFill>
              <a:srgbClr val="FF0000"/>
            </a:solidFill>
          </a:ln>
        </p:spPr>
        <p:txBody>
          <a:bodyPr wrap="none" rtlCol="0">
            <a:spAutoFit/>
          </a:bodyPr>
          <a:lstStyle/>
          <a:p>
            <a:r>
              <a:rPr lang="en-US" dirty="0">
                <a:solidFill>
                  <a:srgbClr val="FF0000"/>
                </a:solidFill>
              </a:rPr>
              <a:t>No </a:t>
            </a:r>
            <a:r>
              <a:rPr lang="en-US" i="1" dirty="0" err="1">
                <a:solidFill>
                  <a:srgbClr val="FF0000"/>
                </a:solidFill>
              </a:rPr>
              <a:t>E</a:t>
            </a:r>
            <a:r>
              <a:rPr lang="en-US" baseline="-25000" dirty="0" err="1">
                <a:solidFill>
                  <a:srgbClr val="FF0000"/>
                </a:solidFill>
              </a:rPr>
              <a:t>max</a:t>
            </a:r>
            <a:r>
              <a:rPr lang="en-US" baseline="-25000" dirty="0">
                <a:solidFill>
                  <a:srgbClr val="FF0000"/>
                </a:solidFill>
              </a:rPr>
              <a:t> </a:t>
            </a:r>
            <a:r>
              <a:rPr lang="en-US" dirty="0">
                <a:solidFill>
                  <a:srgbClr val="FF0000"/>
                </a:solidFill>
              </a:rPr>
              <a:t>degradation!!!</a:t>
            </a:r>
          </a:p>
        </p:txBody>
      </p:sp>
      <p:cxnSp>
        <p:nvCxnSpPr>
          <p:cNvPr id="3" name="Straight Arrow Connector 2"/>
          <p:cNvCxnSpPr>
            <a:cxnSpLocks/>
          </p:cNvCxnSpPr>
          <p:nvPr/>
        </p:nvCxnSpPr>
        <p:spPr>
          <a:xfrm flipH="1" flipV="1">
            <a:off x="8087933" y="2766839"/>
            <a:ext cx="739517" cy="3095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flipH="1">
            <a:off x="8087934" y="3150102"/>
            <a:ext cx="739516" cy="141815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EE8C433-CC14-4A3B-A12C-9BB946FC5127}"/>
              </a:ext>
            </a:extLst>
          </p:cNvPr>
          <p:cNvSpPr txBox="1"/>
          <p:nvPr/>
        </p:nvSpPr>
        <p:spPr>
          <a:xfrm>
            <a:off x="7808777" y="561958"/>
            <a:ext cx="801823" cy="461665"/>
          </a:xfrm>
          <a:prstGeom prst="rect">
            <a:avLst/>
          </a:prstGeom>
          <a:noFill/>
        </p:spPr>
        <p:txBody>
          <a:bodyPr wrap="none" rtlCol="0">
            <a:spAutoFit/>
          </a:bodyPr>
          <a:lstStyle/>
          <a:p>
            <a:r>
              <a:rPr lang="en-US" sz="2400" dirty="0"/>
              <a:t>1.8 K</a:t>
            </a:r>
          </a:p>
        </p:txBody>
      </p:sp>
      <p:sp>
        <p:nvSpPr>
          <p:cNvPr id="13" name="TextBox 12"/>
          <p:cNvSpPr txBox="1"/>
          <p:nvPr/>
        </p:nvSpPr>
        <p:spPr>
          <a:xfrm>
            <a:off x="5025670" y="4815067"/>
            <a:ext cx="1914307" cy="369332"/>
          </a:xfrm>
          <a:prstGeom prst="rect">
            <a:avLst/>
          </a:prstGeom>
          <a:solidFill>
            <a:schemeClr val="accent4">
              <a:lumMod val="20000"/>
              <a:lumOff val="80000"/>
            </a:schemeClr>
          </a:solidFill>
          <a:ln>
            <a:solidFill>
              <a:srgbClr val="FF0000"/>
            </a:solidFill>
          </a:ln>
        </p:spPr>
        <p:txBody>
          <a:bodyPr wrap="none" rtlCol="0">
            <a:spAutoFit/>
          </a:bodyPr>
          <a:lstStyle/>
          <a:p>
            <a:r>
              <a:rPr lang="en-US" dirty="0">
                <a:solidFill>
                  <a:srgbClr val="FF0000"/>
                </a:solidFill>
              </a:rPr>
              <a:t>No Field emission!</a:t>
            </a:r>
          </a:p>
        </p:txBody>
      </p:sp>
      <p:sp>
        <p:nvSpPr>
          <p:cNvPr id="14" name="TextBox 13">
            <a:extLst>
              <a:ext uri="{FF2B5EF4-FFF2-40B4-BE49-F238E27FC236}">
                <a16:creationId xmlns:a16="http://schemas.microsoft.com/office/drawing/2014/main" id="{ED943772-0EA5-4E40-B959-7F78F2CD49D4}"/>
              </a:ext>
            </a:extLst>
          </p:cNvPr>
          <p:cNvSpPr txBox="1"/>
          <p:nvPr/>
        </p:nvSpPr>
        <p:spPr>
          <a:xfrm>
            <a:off x="4750627" y="6565387"/>
            <a:ext cx="1641796" cy="261610"/>
          </a:xfrm>
          <a:prstGeom prst="rect">
            <a:avLst/>
          </a:prstGeom>
          <a:noFill/>
        </p:spPr>
        <p:txBody>
          <a:bodyPr wrap="none" rtlCol="0">
            <a:spAutoFit/>
          </a:bodyPr>
          <a:lstStyle/>
          <a:p>
            <a:r>
              <a:rPr lang="en-US" sz="1100" dirty="0" err="1">
                <a:solidFill>
                  <a:schemeClr val="tx1">
                    <a:lumMod val="50000"/>
                    <a:lumOff val="50000"/>
                  </a:schemeClr>
                </a:solidFill>
              </a:rPr>
              <a:t>A.Prudnikava</a:t>
            </a:r>
            <a:r>
              <a:rPr lang="en-US" sz="1100" dirty="0">
                <a:solidFill>
                  <a:schemeClr val="tx1">
                    <a:lumMod val="50000"/>
                    <a:lumOff val="50000"/>
                  </a:schemeClr>
                </a:solidFill>
              </a:rPr>
              <a:t> 	TTC 2023</a:t>
            </a:r>
            <a:endParaRPr lang="en-DE" sz="1100" dirty="0">
              <a:solidFill>
                <a:schemeClr val="tx1">
                  <a:lumMod val="50000"/>
                  <a:lumOff val="50000"/>
                </a:schemeClr>
              </a:solidFill>
            </a:endParaRPr>
          </a:p>
        </p:txBody>
      </p:sp>
    </p:spTree>
    <p:extLst>
      <p:ext uri="{BB962C8B-B14F-4D97-AF65-F5344CB8AC3E}">
        <p14:creationId xmlns:p14="http://schemas.microsoft.com/office/powerpoint/2010/main" val="3666136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2288F9-B206-4C73-962E-24FA74BB851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4829" t="10001" r="11898" b="4235"/>
          <a:stretch/>
        </p:blipFill>
        <p:spPr>
          <a:xfrm>
            <a:off x="985575" y="1469897"/>
            <a:ext cx="6511144" cy="5131629"/>
          </a:xfrm>
          <a:prstGeom prst="rect">
            <a:avLst/>
          </a:prstGeom>
        </p:spPr>
      </p:pic>
      <p:pic>
        <p:nvPicPr>
          <p:cNvPr id="5" name="Picture 4"/>
          <p:cNvPicPr>
            <a:picLocks noChangeAspect="1"/>
          </p:cNvPicPr>
          <p:nvPr/>
        </p:nvPicPr>
        <p:blipFill rotWithShape="1">
          <a:blip r:embed="rId4"/>
          <a:srcRect b="20723"/>
          <a:stretch/>
        </p:blipFill>
        <p:spPr>
          <a:xfrm>
            <a:off x="0" y="0"/>
            <a:ext cx="12193057" cy="797466"/>
          </a:xfrm>
          <a:prstGeom prst="rect">
            <a:avLst/>
          </a:prstGeom>
        </p:spPr>
      </p:pic>
      <p:sp>
        <p:nvSpPr>
          <p:cNvPr id="6" name="Title 1">
            <a:extLst>
              <a:ext uri="{FF2B5EF4-FFF2-40B4-BE49-F238E27FC236}">
                <a16:creationId xmlns:a16="http://schemas.microsoft.com/office/drawing/2014/main" id="{73950F8A-7907-4378-AFD6-6D31C9931E7C}"/>
              </a:ext>
            </a:extLst>
          </p:cNvPr>
          <p:cNvSpPr txBox="1">
            <a:spLocks/>
          </p:cNvSpPr>
          <p:nvPr/>
        </p:nvSpPr>
        <p:spPr>
          <a:xfrm>
            <a:off x="559836" y="13329"/>
            <a:ext cx="9021835" cy="73074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09728">
              <a:spcAft>
                <a:spcPts val="600"/>
              </a:spcAft>
            </a:pPr>
            <a:r>
              <a:rPr lang="en-US" sz="2800" b="1" dirty="0">
                <a:solidFill>
                  <a:schemeClr val="bg1"/>
                </a:solidFill>
              </a:rPr>
              <a:t>2</a:t>
            </a:r>
            <a:r>
              <a:rPr lang="en-US" sz="2800" b="1" baseline="30000" dirty="0">
                <a:solidFill>
                  <a:schemeClr val="bg1"/>
                </a:solidFill>
              </a:rPr>
              <a:t>nd</a:t>
            </a:r>
            <a:r>
              <a:rPr lang="en-US" sz="2800" b="1" dirty="0">
                <a:solidFill>
                  <a:schemeClr val="bg1"/>
                </a:solidFill>
              </a:rPr>
              <a:t> baking (+11h): even better</a:t>
            </a:r>
          </a:p>
        </p:txBody>
      </p:sp>
      <p:sp>
        <p:nvSpPr>
          <p:cNvPr id="20" name="Slide Number Placeholder 2">
            <a:extLst>
              <a:ext uri="{FF2B5EF4-FFF2-40B4-BE49-F238E27FC236}">
                <a16:creationId xmlns:a16="http://schemas.microsoft.com/office/drawing/2014/main" id="{4CE3265E-0783-4CCB-A572-59B1B7A828F9}"/>
              </a:ext>
            </a:extLst>
          </p:cNvPr>
          <p:cNvSpPr>
            <a:spLocks noGrp="1"/>
          </p:cNvSpPr>
          <p:nvPr>
            <p:ph type="sldNum" sz="quarter" idx="12"/>
          </p:nvPr>
        </p:nvSpPr>
        <p:spPr>
          <a:xfrm>
            <a:off x="8610600" y="6356350"/>
            <a:ext cx="2743200" cy="365125"/>
          </a:xfrm>
        </p:spPr>
        <p:txBody>
          <a:bodyPr/>
          <a:lstStyle/>
          <a:p>
            <a:fld id="{802F2978-DF9C-4225-A176-2A43CA845ABB}" type="slidenum">
              <a:rPr lang="en-DE" smtClean="0"/>
              <a:t>17</a:t>
            </a:fld>
            <a:endParaRPr lang="en-DE"/>
          </a:p>
        </p:txBody>
      </p:sp>
      <p:sp>
        <p:nvSpPr>
          <p:cNvPr id="8" name="TextBox 7"/>
          <p:cNvSpPr txBox="1"/>
          <p:nvPr/>
        </p:nvSpPr>
        <p:spPr>
          <a:xfrm>
            <a:off x="6632177" y="994903"/>
            <a:ext cx="801823" cy="461665"/>
          </a:xfrm>
          <a:prstGeom prst="rect">
            <a:avLst/>
          </a:prstGeom>
          <a:noFill/>
        </p:spPr>
        <p:txBody>
          <a:bodyPr wrap="none" rtlCol="0">
            <a:spAutoFit/>
          </a:bodyPr>
          <a:lstStyle/>
          <a:p>
            <a:r>
              <a:rPr lang="en-US" sz="2400" dirty="0"/>
              <a:t>1.8 K</a:t>
            </a:r>
          </a:p>
        </p:txBody>
      </p:sp>
      <p:sp>
        <p:nvSpPr>
          <p:cNvPr id="9" name="TextBox 8"/>
          <p:cNvSpPr txBox="1"/>
          <p:nvPr/>
        </p:nvSpPr>
        <p:spPr>
          <a:xfrm>
            <a:off x="7601045" y="3521874"/>
            <a:ext cx="2298771" cy="369332"/>
          </a:xfrm>
          <a:prstGeom prst="rect">
            <a:avLst/>
          </a:prstGeom>
          <a:noFill/>
          <a:ln>
            <a:solidFill>
              <a:srgbClr val="FF0000"/>
            </a:solidFill>
          </a:ln>
        </p:spPr>
        <p:txBody>
          <a:bodyPr wrap="none" rtlCol="0">
            <a:spAutoFit/>
          </a:bodyPr>
          <a:lstStyle/>
          <a:p>
            <a:r>
              <a:rPr lang="en-US" dirty="0">
                <a:solidFill>
                  <a:srgbClr val="FF0000"/>
                </a:solidFill>
              </a:rPr>
              <a:t>No </a:t>
            </a:r>
            <a:r>
              <a:rPr lang="en-US" i="1" dirty="0" err="1">
                <a:solidFill>
                  <a:srgbClr val="FF0000"/>
                </a:solidFill>
              </a:rPr>
              <a:t>E</a:t>
            </a:r>
            <a:r>
              <a:rPr lang="en-US" baseline="-25000" dirty="0" err="1">
                <a:solidFill>
                  <a:srgbClr val="FF0000"/>
                </a:solidFill>
              </a:rPr>
              <a:t>max</a:t>
            </a:r>
            <a:r>
              <a:rPr lang="en-US" dirty="0">
                <a:solidFill>
                  <a:srgbClr val="FF0000"/>
                </a:solidFill>
              </a:rPr>
              <a:t> degradation!!!</a:t>
            </a:r>
          </a:p>
        </p:txBody>
      </p:sp>
      <p:sp>
        <p:nvSpPr>
          <p:cNvPr id="10" name="TextBox 9">
            <a:extLst>
              <a:ext uri="{FF2B5EF4-FFF2-40B4-BE49-F238E27FC236}">
                <a16:creationId xmlns:a16="http://schemas.microsoft.com/office/drawing/2014/main" id="{EB0032F2-F9FC-4254-BBE9-127405E227CA}"/>
              </a:ext>
            </a:extLst>
          </p:cNvPr>
          <p:cNvSpPr txBox="1"/>
          <p:nvPr/>
        </p:nvSpPr>
        <p:spPr>
          <a:xfrm>
            <a:off x="3467294" y="902569"/>
            <a:ext cx="2357890" cy="646331"/>
          </a:xfrm>
          <a:prstGeom prst="rect">
            <a:avLst/>
          </a:prstGeom>
          <a:solidFill>
            <a:schemeClr val="bg1"/>
          </a:solidFill>
        </p:spPr>
        <p:txBody>
          <a:bodyPr wrap="none" rtlCol="0">
            <a:spAutoFit/>
          </a:bodyPr>
          <a:lstStyle/>
          <a:p>
            <a:r>
              <a:rPr lang="en-US" dirty="0">
                <a:solidFill>
                  <a:srgbClr val="FF0000"/>
                </a:solidFill>
              </a:rPr>
              <a:t>20 MV/m was</a:t>
            </a:r>
          </a:p>
          <a:p>
            <a:r>
              <a:rPr lang="en-US" dirty="0">
                <a:solidFill>
                  <a:srgbClr val="FF0000"/>
                </a:solidFill>
              </a:rPr>
              <a:t>an administrative limit!</a:t>
            </a:r>
          </a:p>
        </p:txBody>
      </p:sp>
      <p:cxnSp>
        <p:nvCxnSpPr>
          <p:cNvPr id="4" name="Straight Arrow Connector 3">
            <a:extLst>
              <a:ext uri="{FF2B5EF4-FFF2-40B4-BE49-F238E27FC236}">
                <a16:creationId xmlns:a16="http://schemas.microsoft.com/office/drawing/2014/main" id="{E474EEDA-7355-42F3-8311-7CFFC2153DE7}"/>
              </a:ext>
            </a:extLst>
          </p:cNvPr>
          <p:cNvCxnSpPr>
            <a:cxnSpLocks/>
          </p:cNvCxnSpPr>
          <p:nvPr/>
        </p:nvCxnSpPr>
        <p:spPr>
          <a:xfrm>
            <a:off x="4818888" y="1469897"/>
            <a:ext cx="175139" cy="532123"/>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A5C3372-D6E2-4F23-8969-323FBDCBD7AB}"/>
              </a:ext>
            </a:extLst>
          </p:cNvPr>
          <p:cNvCxnSpPr>
            <a:cxnSpLocks/>
          </p:cNvCxnSpPr>
          <p:nvPr/>
        </p:nvCxnSpPr>
        <p:spPr>
          <a:xfrm flipH="1" flipV="1">
            <a:off x="7432022" y="4184640"/>
            <a:ext cx="719138" cy="204788"/>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D676989-6402-4EB2-B601-CD322BFCA05F}"/>
              </a:ext>
            </a:extLst>
          </p:cNvPr>
          <p:cNvSpPr/>
          <p:nvPr/>
        </p:nvSpPr>
        <p:spPr>
          <a:xfrm>
            <a:off x="8086463" y="4219704"/>
            <a:ext cx="1149867" cy="369332"/>
          </a:xfrm>
          <a:prstGeom prst="rect">
            <a:avLst/>
          </a:prstGeom>
        </p:spPr>
        <p:txBody>
          <a:bodyPr wrap="none">
            <a:spAutoFit/>
          </a:bodyPr>
          <a:lstStyle/>
          <a:p>
            <a:r>
              <a:rPr lang="en-US" i="1" dirty="0" err="1">
                <a:solidFill>
                  <a:srgbClr val="FF0000"/>
                </a:solidFill>
              </a:rPr>
              <a:t>E</a:t>
            </a:r>
            <a:r>
              <a:rPr lang="en-US" baseline="-25000" dirty="0" err="1">
                <a:solidFill>
                  <a:srgbClr val="FF0000"/>
                </a:solidFill>
              </a:rPr>
              <a:t>max</a:t>
            </a:r>
            <a:r>
              <a:rPr lang="en-US" dirty="0">
                <a:solidFill>
                  <a:srgbClr val="FF0000"/>
                </a:solidFill>
              </a:rPr>
              <a:t> check</a:t>
            </a:r>
            <a:endParaRPr lang="en-DE" dirty="0"/>
          </a:p>
        </p:txBody>
      </p:sp>
      <p:sp>
        <p:nvSpPr>
          <p:cNvPr id="2" name="TextBox 1"/>
          <p:cNvSpPr txBox="1"/>
          <p:nvPr/>
        </p:nvSpPr>
        <p:spPr>
          <a:xfrm>
            <a:off x="7496719" y="4727095"/>
            <a:ext cx="3725828" cy="1200329"/>
          </a:xfrm>
          <a:prstGeom prst="rect">
            <a:avLst/>
          </a:prstGeom>
          <a:noFill/>
        </p:spPr>
        <p:txBody>
          <a:bodyPr wrap="none" rtlCol="0">
            <a:spAutoFit/>
          </a:bodyPr>
          <a:lstStyle/>
          <a:p>
            <a:r>
              <a:rPr lang="en-US" dirty="0"/>
              <a:t>HZB PC network down.</a:t>
            </a:r>
          </a:p>
          <a:p>
            <a:r>
              <a:rPr lang="en-US" dirty="0"/>
              <a:t>No allowance from safety</a:t>
            </a:r>
          </a:p>
          <a:p>
            <a:r>
              <a:rPr lang="en-US" dirty="0"/>
              <a:t>officers for systematic tests &gt;20MV/m</a:t>
            </a:r>
          </a:p>
          <a:p>
            <a:r>
              <a:rPr lang="en-US" dirty="0"/>
              <a:t>But we did </a:t>
            </a:r>
            <a:r>
              <a:rPr lang="en-US" dirty="0" err="1"/>
              <a:t>E</a:t>
            </a:r>
            <a:r>
              <a:rPr lang="en-US" baseline="-25000" dirty="0" err="1"/>
              <a:t>max</a:t>
            </a:r>
            <a:r>
              <a:rPr lang="en-US" dirty="0"/>
              <a:t> check</a:t>
            </a:r>
          </a:p>
        </p:txBody>
      </p:sp>
      <p:sp>
        <p:nvSpPr>
          <p:cNvPr id="15" name="TextBox 14"/>
          <p:cNvSpPr txBox="1"/>
          <p:nvPr/>
        </p:nvSpPr>
        <p:spPr>
          <a:xfrm>
            <a:off x="8179552" y="1114421"/>
            <a:ext cx="3031792" cy="1015663"/>
          </a:xfrm>
          <a:prstGeom prst="rect">
            <a:avLst/>
          </a:prstGeom>
          <a:solidFill>
            <a:schemeClr val="accent4">
              <a:lumMod val="20000"/>
              <a:lumOff val="80000"/>
            </a:schemeClr>
          </a:solidFill>
          <a:ln>
            <a:solidFill>
              <a:srgbClr val="FF0000"/>
            </a:solidFill>
          </a:ln>
        </p:spPr>
        <p:txBody>
          <a:bodyPr wrap="none" rtlCol="0">
            <a:spAutoFit/>
          </a:bodyPr>
          <a:lstStyle/>
          <a:p>
            <a:pPr algn="ctr"/>
            <a:r>
              <a:rPr lang="en-US" dirty="0"/>
              <a:t>Continue</a:t>
            </a:r>
            <a:endParaRPr lang="en-US" baseline="-25000" dirty="0"/>
          </a:p>
          <a:p>
            <a:r>
              <a:rPr lang="en-US" baseline="-25000" dirty="0"/>
              <a:t>	</a:t>
            </a:r>
          </a:p>
          <a:p>
            <a:endParaRPr lang="en-US" baseline="-25000" dirty="0"/>
          </a:p>
          <a:p>
            <a:r>
              <a:rPr lang="en-US" dirty="0"/>
              <a:t>230°C baking during 11h more</a:t>
            </a:r>
          </a:p>
        </p:txBody>
      </p:sp>
      <p:sp>
        <p:nvSpPr>
          <p:cNvPr id="17" name="Down Arrow 16"/>
          <p:cNvSpPr/>
          <p:nvPr/>
        </p:nvSpPr>
        <p:spPr>
          <a:xfrm>
            <a:off x="9440223" y="1551244"/>
            <a:ext cx="431899" cy="2471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D943772-0EA5-4E40-B959-7F78F2CD49D4}"/>
              </a:ext>
            </a:extLst>
          </p:cNvPr>
          <p:cNvSpPr txBox="1"/>
          <p:nvPr/>
        </p:nvSpPr>
        <p:spPr>
          <a:xfrm>
            <a:off x="4750627" y="6565387"/>
            <a:ext cx="1641796" cy="261610"/>
          </a:xfrm>
          <a:prstGeom prst="rect">
            <a:avLst/>
          </a:prstGeom>
          <a:noFill/>
        </p:spPr>
        <p:txBody>
          <a:bodyPr wrap="none" rtlCol="0">
            <a:spAutoFit/>
          </a:bodyPr>
          <a:lstStyle/>
          <a:p>
            <a:r>
              <a:rPr lang="en-US" sz="1100" dirty="0" err="1">
                <a:solidFill>
                  <a:schemeClr val="tx1">
                    <a:lumMod val="50000"/>
                    <a:lumOff val="50000"/>
                  </a:schemeClr>
                </a:solidFill>
              </a:rPr>
              <a:t>A.Prudnikava</a:t>
            </a:r>
            <a:r>
              <a:rPr lang="en-US" sz="1100" dirty="0">
                <a:solidFill>
                  <a:schemeClr val="tx1">
                    <a:lumMod val="50000"/>
                    <a:lumOff val="50000"/>
                  </a:schemeClr>
                </a:solidFill>
              </a:rPr>
              <a:t> 	TTC 2023</a:t>
            </a:r>
            <a:endParaRPr lang="en-DE" sz="1100" dirty="0">
              <a:solidFill>
                <a:schemeClr val="tx1">
                  <a:lumMod val="50000"/>
                  <a:lumOff val="50000"/>
                </a:schemeClr>
              </a:solidFill>
            </a:endParaRPr>
          </a:p>
        </p:txBody>
      </p:sp>
    </p:spTree>
    <p:extLst>
      <p:ext uri="{BB962C8B-B14F-4D97-AF65-F5344CB8AC3E}">
        <p14:creationId xmlns:p14="http://schemas.microsoft.com/office/powerpoint/2010/main" val="928038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CEE6E9-016A-4DFB-BF5F-5F73C105991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8302" t="9294" r="10433" b="4794"/>
          <a:stretch/>
        </p:blipFill>
        <p:spPr>
          <a:xfrm>
            <a:off x="2558983" y="1130212"/>
            <a:ext cx="6529387" cy="5282238"/>
          </a:xfrm>
          <a:prstGeom prst="rect">
            <a:avLst/>
          </a:prstGeom>
        </p:spPr>
      </p:pic>
      <p:pic>
        <p:nvPicPr>
          <p:cNvPr id="5" name="Picture 4"/>
          <p:cNvPicPr>
            <a:picLocks noChangeAspect="1"/>
          </p:cNvPicPr>
          <p:nvPr/>
        </p:nvPicPr>
        <p:blipFill rotWithShape="1">
          <a:blip r:embed="rId4"/>
          <a:srcRect b="20723"/>
          <a:stretch/>
        </p:blipFill>
        <p:spPr>
          <a:xfrm>
            <a:off x="0" y="0"/>
            <a:ext cx="12193057" cy="797466"/>
          </a:xfrm>
          <a:prstGeom prst="rect">
            <a:avLst/>
          </a:prstGeom>
        </p:spPr>
      </p:pic>
      <p:sp>
        <p:nvSpPr>
          <p:cNvPr id="6" name="Title 1">
            <a:extLst>
              <a:ext uri="{FF2B5EF4-FFF2-40B4-BE49-F238E27FC236}">
                <a16:creationId xmlns:a16="http://schemas.microsoft.com/office/drawing/2014/main" id="{73950F8A-7907-4378-AFD6-6D31C9931E7C}"/>
              </a:ext>
            </a:extLst>
          </p:cNvPr>
          <p:cNvSpPr txBox="1">
            <a:spLocks/>
          </p:cNvSpPr>
          <p:nvPr/>
        </p:nvSpPr>
        <p:spPr>
          <a:xfrm>
            <a:off x="559836" y="13329"/>
            <a:ext cx="9021835" cy="73074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09728">
              <a:spcAft>
                <a:spcPts val="600"/>
              </a:spcAft>
            </a:pPr>
            <a:r>
              <a:rPr lang="en-US" sz="2800" b="1" dirty="0">
                <a:solidFill>
                  <a:schemeClr val="bg1"/>
                </a:solidFill>
              </a:rPr>
              <a:t>Surface Resistance, R</a:t>
            </a:r>
            <a:r>
              <a:rPr lang="en-US" sz="2800" b="1" baseline="-25000" dirty="0">
                <a:solidFill>
                  <a:schemeClr val="bg1"/>
                </a:solidFill>
              </a:rPr>
              <a:t>s</a:t>
            </a:r>
          </a:p>
        </p:txBody>
      </p:sp>
      <p:sp>
        <p:nvSpPr>
          <p:cNvPr id="20" name="Slide Number Placeholder 2">
            <a:extLst>
              <a:ext uri="{FF2B5EF4-FFF2-40B4-BE49-F238E27FC236}">
                <a16:creationId xmlns:a16="http://schemas.microsoft.com/office/drawing/2014/main" id="{4CE3265E-0783-4CCB-A572-59B1B7A828F9}"/>
              </a:ext>
            </a:extLst>
          </p:cNvPr>
          <p:cNvSpPr>
            <a:spLocks noGrp="1"/>
          </p:cNvSpPr>
          <p:nvPr>
            <p:ph type="sldNum" sz="quarter" idx="12"/>
          </p:nvPr>
        </p:nvSpPr>
        <p:spPr>
          <a:xfrm>
            <a:off x="8610600" y="6356350"/>
            <a:ext cx="2743200" cy="365125"/>
          </a:xfrm>
        </p:spPr>
        <p:txBody>
          <a:bodyPr/>
          <a:lstStyle/>
          <a:p>
            <a:fld id="{802F2978-DF9C-4225-A176-2A43CA845ABB}" type="slidenum">
              <a:rPr lang="en-DE" smtClean="0"/>
              <a:t>18</a:t>
            </a:fld>
            <a:endParaRPr lang="en-DE"/>
          </a:p>
        </p:txBody>
      </p:sp>
      <p:sp>
        <p:nvSpPr>
          <p:cNvPr id="8" name="TextBox 7"/>
          <p:cNvSpPr txBox="1"/>
          <p:nvPr/>
        </p:nvSpPr>
        <p:spPr>
          <a:xfrm>
            <a:off x="4658154" y="3070300"/>
            <a:ext cx="1548181" cy="369332"/>
          </a:xfrm>
          <a:prstGeom prst="rect">
            <a:avLst/>
          </a:prstGeom>
          <a:noFill/>
        </p:spPr>
        <p:txBody>
          <a:bodyPr wrap="none" rtlCol="0">
            <a:spAutoFit/>
          </a:bodyPr>
          <a:lstStyle/>
          <a:p>
            <a:r>
              <a:rPr lang="en-US" dirty="0">
                <a:solidFill>
                  <a:srgbClr val="FF0000"/>
                </a:solidFill>
              </a:rPr>
              <a:t>20 n</a:t>
            </a:r>
            <a:r>
              <a:rPr lang="el-GR" dirty="0">
                <a:solidFill>
                  <a:srgbClr val="FF0000"/>
                </a:solidFill>
              </a:rPr>
              <a:t>Ω</a:t>
            </a:r>
            <a:r>
              <a:rPr lang="en-US" dirty="0">
                <a:solidFill>
                  <a:srgbClr val="FF0000"/>
                </a:solidFill>
              </a:rPr>
              <a:t> to 9 n</a:t>
            </a:r>
            <a:r>
              <a:rPr lang="el-GR" dirty="0">
                <a:solidFill>
                  <a:srgbClr val="FF0000"/>
                </a:solidFill>
              </a:rPr>
              <a:t>Ω</a:t>
            </a:r>
            <a:endParaRPr lang="en-US" dirty="0">
              <a:solidFill>
                <a:srgbClr val="FF0000"/>
              </a:solidFill>
            </a:endParaRPr>
          </a:p>
        </p:txBody>
      </p:sp>
      <p:cxnSp>
        <p:nvCxnSpPr>
          <p:cNvPr id="9" name="Straight Arrow Connector 8"/>
          <p:cNvCxnSpPr/>
          <p:nvPr/>
        </p:nvCxnSpPr>
        <p:spPr>
          <a:xfrm>
            <a:off x="4647521" y="2626242"/>
            <a:ext cx="10633" cy="16267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D943772-0EA5-4E40-B959-7F78F2CD49D4}"/>
              </a:ext>
            </a:extLst>
          </p:cNvPr>
          <p:cNvSpPr txBox="1"/>
          <p:nvPr/>
        </p:nvSpPr>
        <p:spPr>
          <a:xfrm>
            <a:off x="4750627" y="6565387"/>
            <a:ext cx="1641796" cy="261610"/>
          </a:xfrm>
          <a:prstGeom prst="rect">
            <a:avLst/>
          </a:prstGeom>
          <a:noFill/>
        </p:spPr>
        <p:txBody>
          <a:bodyPr wrap="none" rtlCol="0">
            <a:spAutoFit/>
          </a:bodyPr>
          <a:lstStyle/>
          <a:p>
            <a:r>
              <a:rPr lang="en-US" sz="1100" dirty="0" err="1">
                <a:solidFill>
                  <a:schemeClr val="tx1">
                    <a:lumMod val="50000"/>
                    <a:lumOff val="50000"/>
                  </a:schemeClr>
                </a:solidFill>
              </a:rPr>
              <a:t>A.Prudnikava</a:t>
            </a:r>
            <a:r>
              <a:rPr lang="en-US" sz="1100" dirty="0">
                <a:solidFill>
                  <a:schemeClr val="tx1">
                    <a:lumMod val="50000"/>
                    <a:lumOff val="50000"/>
                  </a:schemeClr>
                </a:solidFill>
              </a:rPr>
              <a:t> 	TTC 2023</a:t>
            </a:r>
            <a:endParaRPr lang="en-DE" sz="1100" dirty="0">
              <a:solidFill>
                <a:schemeClr val="tx1">
                  <a:lumMod val="50000"/>
                  <a:lumOff val="50000"/>
                </a:schemeClr>
              </a:solidFill>
            </a:endParaRPr>
          </a:p>
        </p:txBody>
      </p:sp>
    </p:spTree>
    <p:extLst>
      <p:ext uri="{BB962C8B-B14F-4D97-AF65-F5344CB8AC3E}">
        <p14:creationId xmlns:p14="http://schemas.microsoft.com/office/powerpoint/2010/main" val="2338410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b="20723"/>
          <a:stretch/>
        </p:blipFill>
        <p:spPr>
          <a:xfrm>
            <a:off x="0" y="0"/>
            <a:ext cx="12193057" cy="797466"/>
          </a:xfrm>
          <a:prstGeom prst="rect">
            <a:avLst/>
          </a:prstGeom>
        </p:spPr>
      </p:pic>
      <p:sp>
        <p:nvSpPr>
          <p:cNvPr id="6" name="Title 1">
            <a:extLst>
              <a:ext uri="{FF2B5EF4-FFF2-40B4-BE49-F238E27FC236}">
                <a16:creationId xmlns:a16="http://schemas.microsoft.com/office/drawing/2014/main" id="{73950F8A-7907-4378-AFD6-6D31C9931E7C}"/>
              </a:ext>
            </a:extLst>
          </p:cNvPr>
          <p:cNvSpPr txBox="1">
            <a:spLocks/>
          </p:cNvSpPr>
          <p:nvPr/>
        </p:nvSpPr>
        <p:spPr>
          <a:xfrm>
            <a:off x="559836" y="13329"/>
            <a:ext cx="9021835" cy="73074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09728">
              <a:spcAft>
                <a:spcPts val="600"/>
              </a:spcAft>
            </a:pPr>
            <a:r>
              <a:rPr lang="en-US" sz="2800" b="1" dirty="0">
                <a:solidFill>
                  <a:schemeClr val="bg1"/>
                </a:solidFill>
              </a:rPr>
              <a:t>Protective layer of Nb</a:t>
            </a:r>
            <a:r>
              <a:rPr lang="en-US" sz="2800" b="1" baseline="-25000" dirty="0">
                <a:solidFill>
                  <a:schemeClr val="bg1"/>
                </a:solidFill>
              </a:rPr>
              <a:t>2</a:t>
            </a:r>
            <a:r>
              <a:rPr lang="en-US" sz="2800" b="1" dirty="0">
                <a:solidFill>
                  <a:schemeClr val="bg1"/>
                </a:solidFill>
              </a:rPr>
              <a:t>O</a:t>
            </a:r>
            <a:r>
              <a:rPr lang="en-US" sz="2800" b="1" baseline="-25000" dirty="0">
                <a:solidFill>
                  <a:schemeClr val="bg1"/>
                </a:solidFill>
              </a:rPr>
              <a:t>5</a:t>
            </a:r>
          </a:p>
        </p:txBody>
      </p:sp>
      <p:sp>
        <p:nvSpPr>
          <p:cNvPr id="20" name="Slide Number Placeholder 2">
            <a:extLst>
              <a:ext uri="{FF2B5EF4-FFF2-40B4-BE49-F238E27FC236}">
                <a16:creationId xmlns:a16="http://schemas.microsoft.com/office/drawing/2014/main" id="{4CE3265E-0783-4CCB-A572-59B1B7A828F9}"/>
              </a:ext>
            </a:extLst>
          </p:cNvPr>
          <p:cNvSpPr>
            <a:spLocks noGrp="1"/>
          </p:cNvSpPr>
          <p:nvPr>
            <p:ph type="sldNum" sz="quarter" idx="12"/>
          </p:nvPr>
        </p:nvSpPr>
        <p:spPr>
          <a:xfrm>
            <a:off x="8610600" y="6356350"/>
            <a:ext cx="2743200" cy="365125"/>
          </a:xfrm>
        </p:spPr>
        <p:txBody>
          <a:bodyPr/>
          <a:lstStyle/>
          <a:p>
            <a:fld id="{802F2978-DF9C-4225-A176-2A43CA845ABB}" type="slidenum">
              <a:rPr lang="en-DE" smtClean="0"/>
              <a:t>19</a:t>
            </a:fld>
            <a:endParaRPr lang="en-DE"/>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092" y="920297"/>
            <a:ext cx="7599630" cy="5522259"/>
          </a:xfrm>
          <a:prstGeom prst="rect">
            <a:avLst/>
          </a:prstGeom>
        </p:spPr>
      </p:pic>
      <p:sp>
        <p:nvSpPr>
          <p:cNvPr id="11" name="TextBox 10"/>
          <p:cNvSpPr txBox="1"/>
          <p:nvPr/>
        </p:nvSpPr>
        <p:spPr>
          <a:xfrm>
            <a:off x="3977486" y="920296"/>
            <a:ext cx="4238083" cy="369332"/>
          </a:xfrm>
          <a:prstGeom prst="rect">
            <a:avLst/>
          </a:prstGeom>
          <a:solidFill>
            <a:schemeClr val="accent2">
              <a:lumMod val="20000"/>
              <a:lumOff val="80000"/>
            </a:schemeClr>
          </a:solidFill>
          <a:ln>
            <a:solidFill>
              <a:srgbClr val="FF0000"/>
            </a:solidFill>
          </a:ln>
        </p:spPr>
        <p:txBody>
          <a:bodyPr wrap="none" rtlCol="0">
            <a:spAutoFit/>
          </a:bodyPr>
          <a:lstStyle/>
          <a:p>
            <a:r>
              <a:rPr lang="en-US" dirty="0"/>
              <a:t>You can do clean baking in the furnace too!</a:t>
            </a:r>
          </a:p>
        </p:txBody>
      </p:sp>
      <p:sp>
        <p:nvSpPr>
          <p:cNvPr id="12" name="TextBox 11">
            <a:extLst>
              <a:ext uri="{FF2B5EF4-FFF2-40B4-BE49-F238E27FC236}">
                <a16:creationId xmlns:a16="http://schemas.microsoft.com/office/drawing/2014/main" id="{4BE8E12C-ACC2-4862-B964-2E5D411A26CF}"/>
              </a:ext>
            </a:extLst>
          </p:cNvPr>
          <p:cNvSpPr txBox="1"/>
          <p:nvPr/>
        </p:nvSpPr>
        <p:spPr>
          <a:xfrm>
            <a:off x="7462491" y="1713247"/>
            <a:ext cx="4238360" cy="1631216"/>
          </a:xfrm>
          <a:prstGeom prst="rect">
            <a:avLst/>
          </a:prstGeom>
          <a:solidFill>
            <a:schemeClr val="accent4">
              <a:lumMod val="20000"/>
              <a:lumOff val="80000"/>
            </a:schemeClr>
          </a:solidFill>
          <a:ln>
            <a:solidFill>
              <a:schemeClr val="tx1"/>
            </a:solidFill>
          </a:ln>
        </p:spPr>
        <p:txBody>
          <a:bodyPr wrap="square" rtlCol="0">
            <a:spAutoFit/>
          </a:bodyPr>
          <a:lstStyle/>
          <a:p>
            <a:pPr marL="342900" indent="-342900">
              <a:buFont typeface="Arial" panose="020B0604020202020204" pitchFamily="34" charset="0"/>
              <a:buChar char="•"/>
            </a:pPr>
            <a:r>
              <a:rPr lang="en-US" sz="2000" dirty="0"/>
              <a:t>Carbides will start formation after crossing the 1nm line</a:t>
            </a:r>
          </a:p>
          <a:p>
            <a:pPr marL="342900" indent="-342900">
              <a:buFont typeface="Arial" panose="020B0604020202020204" pitchFamily="34" charset="0"/>
              <a:buChar char="•"/>
            </a:pPr>
            <a:r>
              <a:rPr lang="en-US" sz="2000" dirty="0"/>
              <a:t>At low temperatures they will form slowly</a:t>
            </a:r>
          </a:p>
          <a:p>
            <a:pPr marL="342900" indent="-342900">
              <a:buFont typeface="Arial" panose="020B0604020202020204" pitchFamily="34" charset="0"/>
              <a:buChar char="•"/>
            </a:pPr>
            <a:r>
              <a:rPr lang="en-US" sz="2000" dirty="0"/>
              <a:t>Above 300C carbides form very fast</a:t>
            </a:r>
          </a:p>
        </p:txBody>
      </p:sp>
      <p:sp>
        <p:nvSpPr>
          <p:cNvPr id="14" name="TextBox 13"/>
          <p:cNvSpPr txBox="1"/>
          <p:nvPr/>
        </p:nvSpPr>
        <p:spPr>
          <a:xfrm>
            <a:off x="1648047" y="4233645"/>
            <a:ext cx="1697875" cy="461665"/>
          </a:xfrm>
          <a:prstGeom prst="rect">
            <a:avLst/>
          </a:prstGeom>
          <a:solidFill>
            <a:schemeClr val="accent6">
              <a:lumMod val="20000"/>
              <a:lumOff val="80000"/>
            </a:schemeClr>
          </a:solidFill>
          <a:ln>
            <a:solidFill>
              <a:srgbClr val="00B050"/>
            </a:solidFill>
          </a:ln>
        </p:spPr>
        <p:txBody>
          <a:bodyPr wrap="square" rtlCol="0">
            <a:spAutoFit/>
          </a:bodyPr>
          <a:lstStyle/>
          <a:p>
            <a:r>
              <a:rPr lang="en-US" sz="2400" dirty="0"/>
              <a:t>No carbides</a:t>
            </a:r>
            <a:endParaRPr lang="en-US" sz="2400" baseline="-25000" dirty="0"/>
          </a:p>
        </p:txBody>
      </p:sp>
      <p:sp>
        <p:nvSpPr>
          <p:cNvPr id="15" name="TextBox 14"/>
          <p:cNvSpPr txBox="1"/>
          <p:nvPr/>
        </p:nvSpPr>
        <p:spPr>
          <a:xfrm>
            <a:off x="4750627" y="3496760"/>
            <a:ext cx="1987467" cy="369332"/>
          </a:xfrm>
          <a:prstGeom prst="rect">
            <a:avLst/>
          </a:prstGeom>
          <a:solidFill>
            <a:srgbClr val="FFC000"/>
          </a:solidFill>
          <a:ln>
            <a:solidFill>
              <a:srgbClr val="FF0000"/>
            </a:solidFill>
          </a:ln>
        </p:spPr>
        <p:txBody>
          <a:bodyPr wrap="none" rtlCol="0">
            <a:spAutoFit/>
          </a:bodyPr>
          <a:lstStyle/>
          <a:p>
            <a:r>
              <a:rPr lang="en-US" dirty="0"/>
              <a:t>Carbides formation</a:t>
            </a:r>
            <a:endParaRPr lang="en-US" baseline="-25000" dirty="0"/>
          </a:p>
        </p:txBody>
      </p:sp>
      <p:sp>
        <p:nvSpPr>
          <p:cNvPr id="4" name="TextBox 3"/>
          <p:cNvSpPr txBox="1"/>
          <p:nvPr/>
        </p:nvSpPr>
        <p:spPr>
          <a:xfrm>
            <a:off x="7581851" y="5582092"/>
            <a:ext cx="2631298" cy="369332"/>
          </a:xfrm>
          <a:prstGeom prst="rect">
            <a:avLst/>
          </a:prstGeom>
          <a:noFill/>
        </p:spPr>
        <p:txBody>
          <a:bodyPr wrap="none" rtlCol="0">
            <a:spAutoFit/>
          </a:bodyPr>
          <a:lstStyle/>
          <a:p>
            <a:r>
              <a:rPr lang="en-US" dirty="0"/>
              <a:t>fresh BCP, EP or HF rinsing</a:t>
            </a:r>
          </a:p>
        </p:txBody>
      </p:sp>
      <p:sp>
        <p:nvSpPr>
          <p:cNvPr id="16" name="TextBox 15"/>
          <p:cNvSpPr txBox="1"/>
          <p:nvPr/>
        </p:nvSpPr>
        <p:spPr>
          <a:xfrm>
            <a:off x="7581851" y="4941962"/>
            <a:ext cx="3200235" cy="369332"/>
          </a:xfrm>
          <a:prstGeom prst="rect">
            <a:avLst/>
          </a:prstGeom>
          <a:noFill/>
        </p:spPr>
        <p:txBody>
          <a:bodyPr wrap="none" rtlCol="0">
            <a:spAutoFit/>
          </a:bodyPr>
          <a:lstStyle/>
          <a:p>
            <a:r>
              <a:rPr lang="en-US" dirty="0"/>
              <a:t>“old” cavity or after intense HPR</a:t>
            </a:r>
          </a:p>
        </p:txBody>
      </p:sp>
      <p:cxnSp>
        <p:nvCxnSpPr>
          <p:cNvPr id="17" name="Straight Arrow Connector 16"/>
          <p:cNvCxnSpPr>
            <a:stCxn id="4" idx="1"/>
          </p:cNvCxnSpPr>
          <p:nvPr/>
        </p:nvCxnSpPr>
        <p:spPr>
          <a:xfrm flipH="1" flipV="1">
            <a:off x="7155712" y="5582092"/>
            <a:ext cx="426139"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6" idx="1"/>
          </p:cNvCxnSpPr>
          <p:nvPr/>
        </p:nvCxnSpPr>
        <p:spPr>
          <a:xfrm flipH="1" flipV="1">
            <a:off x="7155713" y="5109308"/>
            <a:ext cx="426138" cy="173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2063758" y="3185400"/>
            <a:ext cx="106326" cy="106326"/>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063758" y="2655311"/>
            <a:ext cx="106326" cy="10632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514540" y="3404427"/>
            <a:ext cx="885435" cy="307777"/>
          </a:xfrm>
          <a:prstGeom prst="rect">
            <a:avLst/>
          </a:prstGeom>
          <a:solidFill>
            <a:schemeClr val="accent4">
              <a:lumMod val="20000"/>
              <a:lumOff val="80000"/>
            </a:schemeClr>
          </a:solidFill>
          <a:ln>
            <a:solidFill>
              <a:schemeClr val="tx1"/>
            </a:solidFill>
          </a:ln>
        </p:spPr>
        <p:txBody>
          <a:bodyPr wrap="none" rtlCol="0">
            <a:spAutoFit/>
          </a:bodyPr>
          <a:lstStyle/>
          <a:p>
            <a:r>
              <a:rPr lang="en-US" sz="1400" dirty="0"/>
              <a:t>1</a:t>
            </a:r>
            <a:r>
              <a:rPr lang="en-US" sz="1400" baseline="30000" dirty="0"/>
              <a:t>st</a:t>
            </a:r>
            <a:r>
              <a:rPr lang="en-US" sz="1400" dirty="0"/>
              <a:t> baking</a:t>
            </a:r>
          </a:p>
        </p:txBody>
      </p:sp>
      <p:sp>
        <p:nvSpPr>
          <p:cNvPr id="24" name="TextBox 23"/>
          <p:cNvSpPr txBox="1"/>
          <p:nvPr/>
        </p:nvSpPr>
        <p:spPr>
          <a:xfrm>
            <a:off x="1937348" y="2200614"/>
            <a:ext cx="925253" cy="307777"/>
          </a:xfrm>
          <a:prstGeom prst="rect">
            <a:avLst/>
          </a:prstGeom>
          <a:solidFill>
            <a:schemeClr val="accent4">
              <a:lumMod val="20000"/>
              <a:lumOff val="80000"/>
            </a:schemeClr>
          </a:solidFill>
          <a:ln>
            <a:solidFill>
              <a:schemeClr val="tx1"/>
            </a:solidFill>
          </a:ln>
        </p:spPr>
        <p:txBody>
          <a:bodyPr wrap="none" rtlCol="0">
            <a:spAutoFit/>
          </a:bodyPr>
          <a:lstStyle/>
          <a:p>
            <a:r>
              <a:rPr lang="en-US" sz="1400" dirty="0"/>
              <a:t>2</a:t>
            </a:r>
            <a:r>
              <a:rPr lang="en-US" sz="1400" baseline="30000" dirty="0"/>
              <a:t>nd</a:t>
            </a:r>
            <a:r>
              <a:rPr lang="en-US" sz="1400" dirty="0"/>
              <a:t> baking</a:t>
            </a:r>
          </a:p>
        </p:txBody>
      </p:sp>
      <p:sp>
        <p:nvSpPr>
          <p:cNvPr id="25" name="TextBox 24">
            <a:extLst>
              <a:ext uri="{FF2B5EF4-FFF2-40B4-BE49-F238E27FC236}">
                <a16:creationId xmlns:a16="http://schemas.microsoft.com/office/drawing/2014/main" id="{ED943772-0EA5-4E40-B959-7F78F2CD49D4}"/>
              </a:ext>
            </a:extLst>
          </p:cNvPr>
          <p:cNvSpPr txBox="1"/>
          <p:nvPr/>
        </p:nvSpPr>
        <p:spPr>
          <a:xfrm>
            <a:off x="4750627" y="6565387"/>
            <a:ext cx="1641796" cy="261610"/>
          </a:xfrm>
          <a:prstGeom prst="rect">
            <a:avLst/>
          </a:prstGeom>
          <a:noFill/>
        </p:spPr>
        <p:txBody>
          <a:bodyPr wrap="none" rtlCol="0">
            <a:spAutoFit/>
          </a:bodyPr>
          <a:lstStyle/>
          <a:p>
            <a:r>
              <a:rPr lang="en-US" sz="1100" dirty="0" err="1">
                <a:solidFill>
                  <a:schemeClr val="tx1">
                    <a:lumMod val="50000"/>
                    <a:lumOff val="50000"/>
                  </a:schemeClr>
                </a:solidFill>
              </a:rPr>
              <a:t>A.Prudnikava</a:t>
            </a:r>
            <a:r>
              <a:rPr lang="en-US" sz="1100" dirty="0">
                <a:solidFill>
                  <a:schemeClr val="tx1">
                    <a:lumMod val="50000"/>
                    <a:lumOff val="50000"/>
                  </a:schemeClr>
                </a:solidFill>
              </a:rPr>
              <a:t> 	TTC 2023</a:t>
            </a:r>
            <a:endParaRPr lang="en-DE" sz="1100" dirty="0">
              <a:solidFill>
                <a:schemeClr val="tx1">
                  <a:lumMod val="50000"/>
                  <a:lumOff val="50000"/>
                </a:schemeClr>
              </a:solidFill>
            </a:endParaRPr>
          </a:p>
        </p:txBody>
      </p:sp>
    </p:spTree>
    <p:extLst>
      <p:ext uri="{BB962C8B-B14F-4D97-AF65-F5344CB8AC3E}">
        <p14:creationId xmlns:p14="http://schemas.microsoft.com/office/powerpoint/2010/main" val="1488944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52022" y="1922495"/>
            <a:ext cx="11101778" cy="3981033"/>
          </a:xfrm>
          <a:prstGeom prst="rect">
            <a:avLst/>
          </a:prstGeom>
        </p:spPr>
      </p:pic>
      <p:pic>
        <p:nvPicPr>
          <p:cNvPr id="9" name="Picture 8"/>
          <p:cNvPicPr>
            <a:picLocks noChangeAspect="1"/>
          </p:cNvPicPr>
          <p:nvPr/>
        </p:nvPicPr>
        <p:blipFill rotWithShape="1">
          <a:blip r:embed="rId4"/>
          <a:srcRect b="20723"/>
          <a:stretch/>
        </p:blipFill>
        <p:spPr>
          <a:xfrm>
            <a:off x="0" y="0"/>
            <a:ext cx="12193057" cy="797466"/>
          </a:xfrm>
          <a:prstGeom prst="rect">
            <a:avLst/>
          </a:prstGeom>
        </p:spPr>
      </p:pic>
      <p:sp>
        <p:nvSpPr>
          <p:cNvPr id="10" name="Title 1">
            <a:extLst>
              <a:ext uri="{FF2B5EF4-FFF2-40B4-BE49-F238E27FC236}">
                <a16:creationId xmlns:a16="http://schemas.microsoft.com/office/drawing/2014/main" id="{73950F8A-7907-4378-AFD6-6D31C9931E7C}"/>
              </a:ext>
            </a:extLst>
          </p:cNvPr>
          <p:cNvSpPr txBox="1">
            <a:spLocks/>
          </p:cNvSpPr>
          <p:nvPr/>
        </p:nvSpPr>
        <p:spPr>
          <a:xfrm>
            <a:off x="559836" y="13329"/>
            <a:ext cx="9021835" cy="73543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09728">
              <a:spcAft>
                <a:spcPts val="600"/>
              </a:spcAft>
            </a:pPr>
            <a:r>
              <a:rPr lang="en-US" sz="2800" b="1" dirty="0">
                <a:solidFill>
                  <a:schemeClr val="bg1"/>
                </a:solidFill>
              </a:rPr>
              <a:t>Making Defects: Mid-T Baking Worldwide</a:t>
            </a:r>
          </a:p>
        </p:txBody>
      </p:sp>
      <p:sp>
        <p:nvSpPr>
          <p:cNvPr id="3" name="Slide Number Placeholder 2">
            <a:extLst>
              <a:ext uri="{FF2B5EF4-FFF2-40B4-BE49-F238E27FC236}">
                <a16:creationId xmlns:a16="http://schemas.microsoft.com/office/drawing/2014/main" id="{4CE3265E-0783-4CCB-A572-59B1B7A828F9}"/>
              </a:ext>
            </a:extLst>
          </p:cNvPr>
          <p:cNvSpPr>
            <a:spLocks noGrp="1"/>
          </p:cNvSpPr>
          <p:nvPr>
            <p:ph type="sldNum" sz="quarter" idx="12"/>
          </p:nvPr>
        </p:nvSpPr>
        <p:spPr/>
        <p:txBody>
          <a:bodyPr/>
          <a:lstStyle/>
          <a:p>
            <a:fld id="{802F2978-DF9C-4225-A176-2A43CA845ABB}" type="slidenum">
              <a:rPr lang="en-DE" smtClean="0"/>
              <a:t>2</a:t>
            </a:fld>
            <a:endParaRPr lang="en-DE"/>
          </a:p>
        </p:txBody>
      </p:sp>
      <p:sp>
        <p:nvSpPr>
          <p:cNvPr id="8" name="Rectangle 7">
            <a:extLst>
              <a:ext uri="{FF2B5EF4-FFF2-40B4-BE49-F238E27FC236}">
                <a16:creationId xmlns:a16="http://schemas.microsoft.com/office/drawing/2014/main" id="{A72324E5-F624-404F-A5A3-7C3AC942A781}"/>
              </a:ext>
            </a:extLst>
          </p:cNvPr>
          <p:cNvSpPr/>
          <p:nvPr/>
        </p:nvSpPr>
        <p:spPr>
          <a:xfrm>
            <a:off x="6251582" y="820370"/>
            <a:ext cx="5775940" cy="892552"/>
          </a:xfrm>
          <a:prstGeom prst="rect">
            <a:avLst/>
          </a:prstGeom>
          <a:solidFill>
            <a:schemeClr val="bg1">
              <a:lumMod val="95000"/>
            </a:schemeClr>
          </a:solidFill>
          <a:ln>
            <a:solidFill>
              <a:schemeClr val="bg2">
                <a:lumMod val="75000"/>
              </a:schemeClr>
            </a:solidFill>
          </a:ln>
        </p:spPr>
        <p:txBody>
          <a:bodyPr wrap="square">
            <a:spAutoFit/>
          </a:bodyPr>
          <a:lstStyle/>
          <a:p>
            <a:r>
              <a:rPr lang="en-US" dirty="0">
                <a:solidFill>
                  <a:schemeClr val="accent1">
                    <a:lumMod val="75000"/>
                  </a:schemeClr>
                </a:solidFill>
              </a:rPr>
              <a:t>Systematic Investigation of Mid-T Furnace Baking for High-Q Performance.</a:t>
            </a:r>
          </a:p>
          <a:p>
            <a:r>
              <a:rPr lang="en-US" sz="1600" i="1" dirty="0"/>
              <a:t>Ito, H., </a:t>
            </a:r>
            <a:r>
              <a:rPr lang="en-US" sz="1600" i="1" dirty="0" smtClean="0"/>
              <a:t>Araki, </a:t>
            </a:r>
            <a:r>
              <a:rPr lang="en-US" sz="1600" i="1" dirty="0"/>
              <a:t>H., </a:t>
            </a:r>
            <a:r>
              <a:rPr lang="en-US" sz="1600" i="1" dirty="0" smtClean="0"/>
              <a:t>Takahashi, </a:t>
            </a:r>
            <a:r>
              <a:rPr lang="en-US" sz="1600" i="1" dirty="0"/>
              <a:t>K. and </a:t>
            </a:r>
            <a:r>
              <a:rPr lang="en-US" sz="1600" i="1" dirty="0" err="1" smtClean="0"/>
              <a:t>Umemori</a:t>
            </a:r>
            <a:r>
              <a:rPr lang="en-US" sz="1600" i="1" dirty="0" smtClean="0"/>
              <a:t>, </a:t>
            </a:r>
            <a:r>
              <a:rPr lang="en-US" sz="1600" i="1" dirty="0"/>
              <a:t>K., 2021.</a:t>
            </a:r>
            <a:endParaRPr lang="en-US" b="1" i="1" dirty="0"/>
          </a:p>
        </p:txBody>
      </p:sp>
      <p:sp>
        <p:nvSpPr>
          <p:cNvPr id="13" name="Rectangle 12">
            <a:extLst>
              <a:ext uri="{FF2B5EF4-FFF2-40B4-BE49-F238E27FC236}">
                <a16:creationId xmlns:a16="http://schemas.microsoft.com/office/drawing/2014/main" id="{A43AD13B-25CB-423C-AF6E-041FA7B344B9}"/>
              </a:ext>
            </a:extLst>
          </p:cNvPr>
          <p:cNvSpPr/>
          <p:nvPr/>
        </p:nvSpPr>
        <p:spPr>
          <a:xfrm>
            <a:off x="206172" y="823261"/>
            <a:ext cx="5890356" cy="1138773"/>
          </a:xfrm>
          <a:prstGeom prst="rect">
            <a:avLst/>
          </a:prstGeom>
          <a:solidFill>
            <a:schemeClr val="bg1">
              <a:lumMod val="95000"/>
            </a:schemeClr>
          </a:solidFill>
          <a:ln>
            <a:solidFill>
              <a:schemeClr val="bg2">
                <a:lumMod val="75000"/>
              </a:schemeClr>
            </a:solidFill>
          </a:ln>
        </p:spPr>
        <p:txBody>
          <a:bodyPr wrap="square">
            <a:spAutoFit/>
          </a:bodyPr>
          <a:lstStyle/>
          <a:p>
            <a:r>
              <a:rPr lang="en-US" dirty="0">
                <a:solidFill>
                  <a:schemeClr val="accent1">
                    <a:lumMod val="75000"/>
                  </a:schemeClr>
                </a:solidFill>
              </a:rPr>
              <a:t>Ultralow Surface Resistance via Vacuum Heat Treatment of Superconducting Radio-Frequency Cavities</a:t>
            </a:r>
          </a:p>
          <a:p>
            <a:r>
              <a:rPr lang="nn-NO" sz="1600" i="1" dirty="0"/>
              <a:t>S. Posen , A. Romanenko, A. Grassellino, O.S. Melnychuk , and D.A. Sergatskov, 2020</a:t>
            </a:r>
            <a:endParaRPr lang="en-US" b="1" i="1" dirty="0"/>
          </a:p>
        </p:txBody>
      </p:sp>
      <p:sp>
        <p:nvSpPr>
          <p:cNvPr id="6" name="Rectangle 5"/>
          <p:cNvSpPr/>
          <p:nvPr/>
        </p:nvSpPr>
        <p:spPr>
          <a:xfrm>
            <a:off x="3652255" y="5684144"/>
            <a:ext cx="4185056" cy="923330"/>
          </a:xfrm>
          <a:prstGeom prst="rect">
            <a:avLst/>
          </a:prstGeom>
          <a:solidFill>
            <a:schemeClr val="accent2">
              <a:lumMod val="20000"/>
              <a:lumOff val="80000"/>
            </a:schemeClr>
          </a:solidFill>
          <a:ln>
            <a:solidFill>
              <a:schemeClr val="tx1"/>
            </a:solidFill>
          </a:ln>
        </p:spPr>
        <p:txBody>
          <a:bodyPr wrap="none">
            <a:spAutoFit/>
          </a:bodyPr>
          <a:lstStyle/>
          <a:p>
            <a:r>
              <a:rPr lang="en-US" dirty="0"/>
              <a:t>Best results at </a:t>
            </a:r>
            <a:r>
              <a:rPr lang="en-US" i="1" dirty="0"/>
              <a:t>T </a:t>
            </a:r>
            <a:r>
              <a:rPr lang="en-US" dirty="0"/>
              <a:t>= 300–350 °C,</a:t>
            </a:r>
            <a:r>
              <a:rPr lang="en-US" i="1" dirty="0"/>
              <a:t>  t </a:t>
            </a:r>
            <a:r>
              <a:rPr lang="en-US" dirty="0"/>
              <a:t>= 2.5–3 h</a:t>
            </a:r>
          </a:p>
          <a:p>
            <a:r>
              <a:rPr lang="en-US" dirty="0"/>
              <a:t>Some Q-degradation after air exposure</a:t>
            </a:r>
          </a:p>
          <a:p>
            <a:r>
              <a:rPr lang="en-US" dirty="0"/>
              <a:t>Often: </a:t>
            </a:r>
            <a:r>
              <a:rPr lang="en-US" dirty="0" err="1"/>
              <a:t>E</a:t>
            </a:r>
            <a:r>
              <a:rPr lang="en-US" baseline="-25000" dirty="0" err="1"/>
              <a:t>max</a:t>
            </a:r>
            <a:r>
              <a:rPr lang="en-US" dirty="0"/>
              <a:t> reduction and FE or Quench</a:t>
            </a:r>
            <a:endParaRPr lang="en-DE" dirty="0"/>
          </a:p>
        </p:txBody>
      </p:sp>
      <p:sp>
        <p:nvSpPr>
          <p:cNvPr id="19" name="TextBox 18">
            <a:extLst>
              <a:ext uri="{FF2B5EF4-FFF2-40B4-BE49-F238E27FC236}">
                <a16:creationId xmlns:a16="http://schemas.microsoft.com/office/drawing/2014/main" id="{ED943772-0EA5-4E40-B959-7F78F2CD49D4}"/>
              </a:ext>
            </a:extLst>
          </p:cNvPr>
          <p:cNvSpPr txBox="1"/>
          <p:nvPr/>
        </p:nvSpPr>
        <p:spPr>
          <a:xfrm>
            <a:off x="4750627" y="6565387"/>
            <a:ext cx="1641796" cy="261610"/>
          </a:xfrm>
          <a:prstGeom prst="rect">
            <a:avLst/>
          </a:prstGeom>
          <a:noFill/>
        </p:spPr>
        <p:txBody>
          <a:bodyPr wrap="none" rtlCol="0">
            <a:spAutoFit/>
          </a:bodyPr>
          <a:lstStyle/>
          <a:p>
            <a:r>
              <a:rPr lang="en-US" sz="1100" dirty="0" err="1">
                <a:solidFill>
                  <a:schemeClr val="tx1">
                    <a:lumMod val="50000"/>
                    <a:lumOff val="50000"/>
                  </a:schemeClr>
                </a:solidFill>
              </a:rPr>
              <a:t>A.Prudnikava</a:t>
            </a:r>
            <a:r>
              <a:rPr lang="en-US" sz="1100" dirty="0">
                <a:solidFill>
                  <a:schemeClr val="tx1">
                    <a:lumMod val="50000"/>
                    <a:lumOff val="50000"/>
                  </a:schemeClr>
                </a:solidFill>
              </a:rPr>
              <a:t> 	TTC 2023</a:t>
            </a:r>
            <a:endParaRPr lang="en-DE" sz="1100" dirty="0">
              <a:solidFill>
                <a:schemeClr val="tx1">
                  <a:lumMod val="50000"/>
                  <a:lumOff val="50000"/>
                </a:schemeClr>
              </a:solidFill>
            </a:endParaRPr>
          </a:p>
        </p:txBody>
      </p:sp>
    </p:spTree>
    <p:extLst>
      <p:ext uri="{BB962C8B-B14F-4D97-AF65-F5344CB8AC3E}">
        <p14:creationId xmlns:p14="http://schemas.microsoft.com/office/powerpoint/2010/main" val="41643308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b="20723"/>
          <a:stretch/>
        </p:blipFill>
        <p:spPr>
          <a:xfrm>
            <a:off x="0" y="0"/>
            <a:ext cx="12193057" cy="797466"/>
          </a:xfrm>
          <a:prstGeom prst="rect">
            <a:avLst/>
          </a:prstGeom>
        </p:spPr>
      </p:pic>
      <p:sp>
        <p:nvSpPr>
          <p:cNvPr id="6" name="Title 1">
            <a:extLst>
              <a:ext uri="{FF2B5EF4-FFF2-40B4-BE49-F238E27FC236}">
                <a16:creationId xmlns:a16="http://schemas.microsoft.com/office/drawing/2014/main" id="{73950F8A-7907-4378-AFD6-6D31C9931E7C}"/>
              </a:ext>
            </a:extLst>
          </p:cNvPr>
          <p:cNvSpPr txBox="1">
            <a:spLocks/>
          </p:cNvSpPr>
          <p:nvPr/>
        </p:nvSpPr>
        <p:spPr>
          <a:xfrm>
            <a:off x="559836" y="13329"/>
            <a:ext cx="9021835" cy="73074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09728">
              <a:spcAft>
                <a:spcPts val="600"/>
              </a:spcAft>
            </a:pPr>
            <a:r>
              <a:rPr lang="en-US" sz="2800" b="1" dirty="0">
                <a:solidFill>
                  <a:schemeClr val="bg1"/>
                </a:solidFill>
              </a:rPr>
              <a:t>It works! No furnace needed!</a:t>
            </a:r>
          </a:p>
        </p:txBody>
      </p:sp>
      <p:sp>
        <p:nvSpPr>
          <p:cNvPr id="20" name="Slide Number Placeholder 2">
            <a:extLst>
              <a:ext uri="{FF2B5EF4-FFF2-40B4-BE49-F238E27FC236}">
                <a16:creationId xmlns:a16="http://schemas.microsoft.com/office/drawing/2014/main" id="{4CE3265E-0783-4CCB-A572-59B1B7A828F9}"/>
              </a:ext>
            </a:extLst>
          </p:cNvPr>
          <p:cNvSpPr>
            <a:spLocks noGrp="1"/>
          </p:cNvSpPr>
          <p:nvPr>
            <p:ph type="sldNum" sz="quarter" idx="12"/>
          </p:nvPr>
        </p:nvSpPr>
        <p:spPr>
          <a:xfrm>
            <a:off x="8610600" y="6356350"/>
            <a:ext cx="2743200" cy="365125"/>
          </a:xfrm>
        </p:spPr>
        <p:txBody>
          <a:bodyPr/>
          <a:lstStyle/>
          <a:p>
            <a:fld id="{802F2978-DF9C-4225-A176-2A43CA845ABB}" type="slidenum">
              <a:rPr lang="en-DE" smtClean="0"/>
              <a:t>20</a:t>
            </a:fld>
            <a:endParaRPr lang="en-DE" dirty="0"/>
          </a:p>
        </p:txBody>
      </p:sp>
      <p:sp>
        <p:nvSpPr>
          <p:cNvPr id="7" name="TextBox 6"/>
          <p:cNvSpPr txBox="1"/>
          <p:nvPr/>
        </p:nvSpPr>
        <p:spPr>
          <a:xfrm>
            <a:off x="1351181" y="1022362"/>
            <a:ext cx="9839553" cy="4401205"/>
          </a:xfrm>
          <a:prstGeom prst="rect">
            <a:avLst/>
          </a:prstGeom>
          <a:noFill/>
        </p:spPr>
        <p:txBody>
          <a:bodyPr wrap="none" rtlCol="0">
            <a:spAutoFit/>
          </a:bodyPr>
          <a:lstStyle/>
          <a:p>
            <a:pPr marL="342900" indent="-342900">
              <a:buFont typeface="Wingdings" panose="05000000000000000000" pitchFamily="2" charset="2"/>
              <a:buChar char="ü"/>
            </a:pPr>
            <a:r>
              <a:rPr lang="en-US" sz="2000" dirty="0"/>
              <a:t>successful Mid-T baking without oven demonstrated</a:t>
            </a:r>
          </a:p>
          <a:p>
            <a:pPr marL="342900" indent="-342900">
              <a:buFont typeface="Wingdings" panose="05000000000000000000" pitchFamily="2" charset="2"/>
              <a:buChar char="ü"/>
            </a:pPr>
            <a:endParaRPr lang="en-US" sz="2000" dirty="0"/>
          </a:p>
          <a:p>
            <a:pPr marL="342900" indent="-342900">
              <a:buFont typeface="Wingdings" panose="05000000000000000000" pitchFamily="2" charset="2"/>
              <a:buChar char="ü"/>
            </a:pPr>
            <a:r>
              <a:rPr lang="en-US" sz="2000" dirty="0"/>
              <a:t>reliable and inexpensive procedure for cavity baking established.</a:t>
            </a:r>
          </a:p>
          <a:p>
            <a:pPr marL="342900" indent="-342900">
              <a:buFont typeface="Wingdings" panose="05000000000000000000" pitchFamily="2" charset="2"/>
              <a:buChar char="ü"/>
            </a:pPr>
            <a:endParaRPr lang="en-US" sz="2000" dirty="0"/>
          </a:p>
          <a:p>
            <a:pPr marL="342900" indent="-342900">
              <a:buFont typeface="Wingdings" panose="05000000000000000000" pitchFamily="2" charset="2"/>
              <a:buChar char="ü"/>
            </a:pPr>
            <a:r>
              <a:rPr lang="en-US" sz="2000" dirty="0"/>
              <a:t>This procedure can be used for the systematic study of heat-treatment effects in cavities: </a:t>
            </a:r>
          </a:p>
          <a:p>
            <a:pPr marL="1257300" lvl="2" indent="-342900">
              <a:buFont typeface="Arial" panose="020B0604020202020204" pitchFamily="34" charset="0"/>
              <a:buChar char="•"/>
            </a:pPr>
            <a:r>
              <a:rPr lang="en-US" sz="2000" dirty="0"/>
              <a:t>cavity vacuum is always isolated.</a:t>
            </a:r>
          </a:p>
          <a:p>
            <a:pPr marL="342900" indent="-342900">
              <a:buFont typeface="Wingdings" panose="05000000000000000000" pitchFamily="2" charset="2"/>
              <a:buChar char="ü"/>
            </a:pPr>
            <a:endParaRPr lang="en-US" sz="2000" dirty="0"/>
          </a:p>
          <a:p>
            <a:pPr marL="342900" indent="-342900">
              <a:buFont typeface="Wingdings" panose="05000000000000000000" pitchFamily="2" charset="2"/>
              <a:buChar char="ü"/>
            </a:pPr>
            <a:r>
              <a:rPr lang="en-US" sz="2000" dirty="0"/>
              <a:t>Low-power local heating allows all RF cables stay connected </a:t>
            </a:r>
          </a:p>
          <a:p>
            <a:pPr marL="342900" indent="-342900">
              <a:buFont typeface="Wingdings" panose="05000000000000000000" pitchFamily="2" charset="2"/>
              <a:buChar char="ü"/>
            </a:pPr>
            <a:endParaRPr lang="en-US" sz="2000" dirty="0"/>
          </a:p>
          <a:p>
            <a:pPr marL="342900" indent="-342900">
              <a:buFont typeface="Wingdings" panose="05000000000000000000" pitchFamily="2" charset="2"/>
              <a:buChar char="ü"/>
            </a:pPr>
            <a:endParaRPr lang="en-US" sz="2000" dirty="0"/>
          </a:p>
          <a:p>
            <a:pPr marL="342900" indent="-342900">
              <a:buFont typeface="Wingdings" panose="05000000000000000000" pitchFamily="2" charset="2"/>
              <a:buChar char="ü"/>
            </a:pPr>
            <a:endParaRPr lang="en-US" sz="2000" dirty="0"/>
          </a:p>
          <a:p>
            <a:pPr marL="342900" indent="-342900">
              <a:buFont typeface="Wingdings" panose="05000000000000000000" pitchFamily="2" charset="2"/>
              <a:buChar char="ü"/>
            </a:pPr>
            <a:endParaRPr lang="en-US" sz="2000" dirty="0"/>
          </a:p>
          <a:p>
            <a:pPr marL="342900" indent="-342900">
              <a:buFont typeface="Wingdings" panose="05000000000000000000" pitchFamily="2" charset="2"/>
              <a:buChar char="ü"/>
            </a:pPr>
            <a:endParaRPr lang="en-US" sz="2000" dirty="0"/>
          </a:p>
          <a:p>
            <a:pPr marL="342900" indent="-342900">
              <a:buFont typeface="Wingdings" panose="05000000000000000000" pitchFamily="2" charset="2"/>
              <a:buChar char="ü"/>
            </a:pPr>
            <a:r>
              <a:rPr lang="en-US" sz="2000" dirty="0"/>
              <a:t>Potentially the method can be used to treat the existing infrastructure</a:t>
            </a:r>
          </a:p>
        </p:txBody>
      </p:sp>
      <p:sp>
        <p:nvSpPr>
          <p:cNvPr id="8" name="TextBox 7"/>
          <p:cNvSpPr txBox="1"/>
          <p:nvPr/>
        </p:nvSpPr>
        <p:spPr>
          <a:xfrm>
            <a:off x="2531603" y="3955312"/>
            <a:ext cx="5955926" cy="400110"/>
          </a:xfrm>
          <a:prstGeom prst="rect">
            <a:avLst/>
          </a:prstGeom>
          <a:solidFill>
            <a:schemeClr val="bg1"/>
          </a:solidFill>
          <a:ln>
            <a:solidFill>
              <a:srgbClr val="00B0F0"/>
            </a:solidFill>
          </a:ln>
        </p:spPr>
        <p:txBody>
          <a:bodyPr wrap="none" rtlCol="0">
            <a:spAutoFit/>
          </a:bodyPr>
          <a:lstStyle/>
          <a:p>
            <a:r>
              <a:rPr lang="en-US" sz="2000" b="1" dirty="0">
                <a:solidFill>
                  <a:srgbClr val="00B050"/>
                </a:solidFill>
              </a:rPr>
              <a:t>Mid-T baking </a:t>
            </a:r>
            <a:r>
              <a:rPr lang="en-US" sz="2000" b="1" dirty="0"/>
              <a:t>can be done directly </a:t>
            </a:r>
            <a:r>
              <a:rPr lang="en-US" sz="2000" b="1" dirty="0">
                <a:solidFill>
                  <a:srgbClr val="00B050"/>
                </a:solidFill>
              </a:rPr>
              <a:t>in the cryomodule</a:t>
            </a:r>
            <a:r>
              <a:rPr lang="en-US" sz="2000" b="1" dirty="0"/>
              <a:t>!</a:t>
            </a:r>
          </a:p>
        </p:txBody>
      </p:sp>
      <p:sp>
        <p:nvSpPr>
          <p:cNvPr id="9" name="TextBox 8"/>
          <p:cNvSpPr txBox="1"/>
          <p:nvPr/>
        </p:nvSpPr>
        <p:spPr>
          <a:xfrm>
            <a:off x="4414808" y="4340034"/>
            <a:ext cx="1827295" cy="369332"/>
          </a:xfrm>
          <a:prstGeom prst="rect">
            <a:avLst/>
          </a:prstGeom>
          <a:noFill/>
        </p:spPr>
        <p:txBody>
          <a:bodyPr wrap="none" rtlCol="0">
            <a:spAutoFit/>
          </a:bodyPr>
          <a:lstStyle/>
          <a:p>
            <a:r>
              <a:rPr lang="en-US" dirty="0"/>
              <a:t>(Patent pending!)</a:t>
            </a:r>
          </a:p>
        </p:txBody>
      </p:sp>
      <p:sp>
        <p:nvSpPr>
          <p:cNvPr id="10" name="Rectangle 9"/>
          <p:cNvSpPr/>
          <p:nvPr/>
        </p:nvSpPr>
        <p:spPr>
          <a:xfrm>
            <a:off x="409111" y="6065272"/>
            <a:ext cx="4230325" cy="369332"/>
          </a:xfrm>
          <a:prstGeom prst="rect">
            <a:avLst/>
          </a:prstGeom>
        </p:spPr>
        <p:txBody>
          <a:bodyPr wrap="none">
            <a:spAutoFit/>
          </a:bodyPr>
          <a:lstStyle/>
          <a:p>
            <a:r>
              <a:rPr lang="en-US" dirty="0"/>
              <a:t>Paper pre-print: A. Prudnikava et al, </a:t>
            </a:r>
            <a:r>
              <a:rPr lang="en-US" dirty="0" err="1"/>
              <a:t>arXiv</a:t>
            </a:r>
            <a:r>
              <a:rPr lang="en-US" dirty="0"/>
              <a:t>:</a:t>
            </a:r>
          </a:p>
        </p:txBody>
      </p:sp>
      <p:sp>
        <p:nvSpPr>
          <p:cNvPr id="2" name="Arrow: Right 1">
            <a:extLst>
              <a:ext uri="{FF2B5EF4-FFF2-40B4-BE49-F238E27FC236}">
                <a16:creationId xmlns:a16="http://schemas.microsoft.com/office/drawing/2014/main" id="{4AEAA69E-0197-440A-8862-180B2DFB89D5}"/>
              </a:ext>
            </a:extLst>
          </p:cNvPr>
          <p:cNvSpPr/>
          <p:nvPr/>
        </p:nvSpPr>
        <p:spPr>
          <a:xfrm>
            <a:off x="8140588" y="3289435"/>
            <a:ext cx="299405" cy="139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 name="Arrow: Right 10">
            <a:extLst>
              <a:ext uri="{FF2B5EF4-FFF2-40B4-BE49-F238E27FC236}">
                <a16:creationId xmlns:a16="http://schemas.microsoft.com/office/drawing/2014/main" id="{83274562-596F-4554-BBDF-3F0E02092A4A}"/>
              </a:ext>
            </a:extLst>
          </p:cNvPr>
          <p:cNvSpPr/>
          <p:nvPr/>
        </p:nvSpPr>
        <p:spPr>
          <a:xfrm>
            <a:off x="2049983" y="4070195"/>
            <a:ext cx="299405" cy="139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3" name="Rectangle 12"/>
          <p:cNvSpPr/>
          <p:nvPr/>
        </p:nvSpPr>
        <p:spPr>
          <a:xfrm>
            <a:off x="409111" y="6333097"/>
            <a:ext cx="5342040" cy="369332"/>
          </a:xfrm>
          <a:prstGeom prst="rect">
            <a:avLst/>
          </a:prstGeom>
        </p:spPr>
        <p:txBody>
          <a:bodyPr wrap="none">
            <a:spAutoFit/>
          </a:bodyPr>
          <a:lstStyle/>
          <a:p>
            <a:r>
              <a:rPr lang="en-US" dirty="0"/>
              <a:t>Paper pre-print: Y. </a:t>
            </a:r>
            <a:r>
              <a:rPr lang="en-US" dirty="0" err="1"/>
              <a:t>Tamashevich</a:t>
            </a:r>
            <a:r>
              <a:rPr lang="en-US" dirty="0"/>
              <a:t> et al, arXiv:2307.09094</a:t>
            </a:r>
          </a:p>
        </p:txBody>
      </p:sp>
      <p:sp>
        <p:nvSpPr>
          <p:cNvPr id="14" name="TextBox 13">
            <a:extLst>
              <a:ext uri="{FF2B5EF4-FFF2-40B4-BE49-F238E27FC236}">
                <a16:creationId xmlns:a16="http://schemas.microsoft.com/office/drawing/2014/main" id="{ED943772-0EA5-4E40-B959-7F78F2CD49D4}"/>
              </a:ext>
            </a:extLst>
          </p:cNvPr>
          <p:cNvSpPr txBox="1"/>
          <p:nvPr/>
        </p:nvSpPr>
        <p:spPr>
          <a:xfrm>
            <a:off x="4750627" y="6565387"/>
            <a:ext cx="1641796" cy="261610"/>
          </a:xfrm>
          <a:prstGeom prst="rect">
            <a:avLst/>
          </a:prstGeom>
          <a:noFill/>
        </p:spPr>
        <p:txBody>
          <a:bodyPr wrap="none" rtlCol="0">
            <a:spAutoFit/>
          </a:bodyPr>
          <a:lstStyle/>
          <a:p>
            <a:r>
              <a:rPr lang="en-US" sz="1100" dirty="0" err="1">
                <a:solidFill>
                  <a:schemeClr val="tx1">
                    <a:lumMod val="50000"/>
                    <a:lumOff val="50000"/>
                  </a:schemeClr>
                </a:solidFill>
              </a:rPr>
              <a:t>A.Prudnikava</a:t>
            </a:r>
            <a:r>
              <a:rPr lang="en-US" sz="1100" dirty="0">
                <a:solidFill>
                  <a:schemeClr val="tx1">
                    <a:lumMod val="50000"/>
                    <a:lumOff val="50000"/>
                  </a:schemeClr>
                </a:solidFill>
              </a:rPr>
              <a:t> 	TTC 2023</a:t>
            </a:r>
            <a:endParaRPr lang="en-DE" sz="1100" dirty="0">
              <a:solidFill>
                <a:schemeClr val="tx1">
                  <a:lumMod val="50000"/>
                  <a:lumOff val="50000"/>
                </a:schemeClr>
              </a:solidFill>
            </a:endParaRPr>
          </a:p>
        </p:txBody>
      </p:sp>
    </p:spTree>
    <p:extLst>
      <p:ext uri="{BB962C8B-B14F-4D97-AF65-F5344CB8AC3E}">
        <p14:creationId xmlns:p14="http://schemas.microsoft.com/office/powerpoint/2010/main" val="1250633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7364" y="2063577"/>
            <a:ext cx="6224320" cy="4522892"/>
          </a:xfrm>
          <a:prstGeom prst="rect">
            <a:avLst/>
          </a:prstGeom>
        </p:spPr>
      </p:pic>
      <p:pic>
        <p:nvPicPr>
          <p:cNvPr id="5" name="Picture 4"/>
          <p:cNvPicPr>
            <a:picLocks noChangeAspect="1"/>
          </p:cNvPicPr>
          <p:nvPr/>
        </p:nvPicPr>
        <p:blipFill rotWithShape="1">
          <a:blip r:embed="rId3"/>
          <a:srcRect b="20723"/>
          <a:stretch/>
        </p:blipFill>
        <p:spPr>
          <a:xfrm>
            <a:off x="0" y="0"/>
            <a:ext cx="12193057" cy="797466"/>
          </a:xfrm>
          <a:prstGeom prst="rect">
            <a:avLst/>
          </a:prstGeom>
        </p:spPr>
      </p:pic>
      <p:sp>
        <p:nvSpPr>
          <p:cNvPr id="6" name="Title 1">
            <a:extLst>
              <a:ext uri="{FF2B5EF4-FFF2-40B4-BE49-F238E27FC236}">
                <a16:creationId xmlns:a16="http://schemas.microsoft.com/office/drawing/2014/main" id="{73950F8A-7907-4378-AFD6-6D31C9931E7C}"/>
              </a:ext>
            </a:extLst>
          </p:cNvPr>
          <p:cNvSpPr txBox="1">
            <a:spLocks/>
          </p:cNvSpPr>
          <p:nvPr/>
        </p:nvSpPr>
        <p:spPr>
          <a:xfrm>
            <a:off x="559836" y="13329"/>
            <a:ext cx="9021835" cy="73074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09728">
              <a:spcAft>
                <a:spcPts val="600"/>
              </a:spcAft>
            </a:pPr>
            <a:endParaRPr lang="en-US" sz="2800" b="1" dirty="0">
              <a:solidFill>
                <a:schemeClr val="bg1"/>
              </a:solidFill>
            </a:endParaRPr>
          </a:p>
        </p:txBody>
      </p:sp>
      <p:sp>
        <p:nvSpPr>
          <p:cNvPr id="20" name="Slide Number Placeholder 2">
            <a:extLst>
              <a:ext uri="{FF2B5EF4-FFF2-40B4-BE49-F238E27FC236}">
                <a16:creationId xmlns:a16="http://schemas.microsoft.com/office/drawing/2014/main" id="{4CE3265E-0783-4CCB-A572-59B1B7A828F9}"/>
              </a:ext>
            </a:extLst>
          </p:cNvPr>
          <p:cNvSpPr>
            <a:spLocks noGrp="1"/>
          </p:cNvSpPr>
          <p:nvPr>
            <p:ph type="sldNum" sz="quarter" idx="12"/>
          </p:nvPr>
        </p:nvSpPr>
        <p:spPr>
          <a:xfrm>
            <a:off x="8610600" y="6356350"/>
            <a:ext cx="2743200" cy="365125"/>
          </a:xfrm>
        </p:spPr>
        <p:txBody>
          <a:bodyPr/>
          <a:lstStyle/>
          <a:p>
            <a:fld id="{802F2978-DF9C-4225-A176-2A43CA845ABB}" type="slidenum">
              <a:rPr lang="en-DE" smtClean="0"/>
              <a:t>21</a:t>
            </a:fld>
            <a:endParaRPr lang="en-DE"/>
          </a:p>
        </p:txBody>
      </p:sp>
      <p:sp>
        <p:nvSpPr>
          <p:cNvPr id="2" name="TextBox 1"/>
          <p:cNvSpPr txBox="1"/>
          <p:nvPr/>
        </p:nvSpPr>
        <p:spPr>
          <a:xfrm>
            <a:off x="3947296" y="757400"/>
            <a:ext cx="3658950" cy="1015663"/>
          </a:xfrm>
          <a:prstGeom prst="rect">
            <a:avLst/>
          </a:prstGeom>
          <a:noFill/>
        </p:spPr>
        <p:txBody>
          <a:bodyPr wrap="none" rtlCol="0">
            <a:spAutoFit/>
          </a:bodyPr>
          <a:lstStyle/>
          <a:p>
            <a:r>
              <a:rPr lang="en-US" sz="6000" dirty="0"/>
              <a:t>Thank you!</a:t>
            </a:r>
          </a:p>
        </p:txBody>
      </p:sp>
      <p:sp>
        <p:nvSpPr>
          <p:cNvPr id="8" name="TextBox 7"/>
          <p:cNvSpPr txBox="1"/>
          <p:nvPr/>
        </p:nvSpPr>
        <p:spPr>
          <a:xfrm>
            <a:off x="2682570" y="1767601"/>
            <a:ext cx="6313908" cy="646331"/>
          </a:xfrm>
          <a:prstGeom prst="rect">
            <a:avLst/>
          </a:prstGeom>
          <a:noFill/>
        </p:spPr>
        <p:txBody>
          <a:bodyPr wrap="none" rtlCol="0">
            <a:spAutoFit/>
          </a:bodyPr>
          <a:lstStyle/>
          <a:p>
            <a:r>
              <a:rPr lang="en-US" sz="3600" dirty="0"/>
              <a:t>use this plot in your experiments</a:t>
            </a:r>
          </a:p>
        </p:txBody>
      </p:sp>
      <p:sp>
        <p:nvSpPr>
          <p:cNvPr id="9" name="TextBox 8">
            <a:extLst>
              <a:ext uri="{FF2B5EF4-FFF2-40B4-BE49-F238E27FC236}">
                <a16:creationId xmlns:a16="http://schemas.microsoft.com/office/drawing/2014/main" id="{ED943772-0EA5-4E40-B959-7F78F2CD49D4}"/>
              </a:ext>
            </a:extLst>
          </p:cNvPr>
          <p:cNvSpPr txBox="1"/>
          <p:nvPr/>
        </p:nvSpPr>
        <p:spPr>
          <a:xfrm>
            <a:off x="4750627" y="6565387"/>
            <a:ext cx="1641796" cy="261610"/>
          </a:xfrm>
          <a:prstGeom prst="rect">
            <a:avLst/>
          </a:prstGeom>
          <a:noFill/>
        </p:spPr>
        <p:txBody>
          <a:bodyPr wrap="none" rtlCol="0">
            <a:spAutoFit/>
          </a:bodyPr>
          <a:lstStyle/>
          <a:p>
            <a:r>
              <a:rPr lang="en-US" sz="1100" dirty="0" err="1">
                <a:solidFill>
                  <a:schemeClr val="tx1">
                    <a:lumMod val="50000"/>
                    <a:lumOff val="50000"/>
                  </a:schemeClr>
                </a:solidFill>
              </a:rPr>
              <a:t>A.Prudnikava</a:t>
            </a:r>
            <a:r>
              <a:rPr lang="en-US" sz="1100" dirty="0">
                <a:solidFill>
                  <a:schemeClr val="tx1">
                    <a:lumMod val="50000"/>
                    <a:lumOff val="50000"/>
                  </a:schemeClr>
                </a:solidFill>
              </a:rPr>
              <a:t> 	TTC 2023</a:t>
            </a:r>
            <a:endParaRPr lang="en-DE" sz="1100" dirty="0">
              <a:solidFill>
                <a:schemeClr val="tx1">
                  <a:lumMod val="50000"/>
                  <a:lumOff val="50000"/>
                </a:schemeClr>
              </a:solidFill>
            </a:endParaRPr>
          </a:p>
        </p:txBody>
      </p:sp>
    </p:spTree>
    <p:extLst>
      <p:ext uri="{BB962C8B-B14F-4D97-AF65-F5344CB8AC3E}">
        <p14:creationId xmlns:p14="http://schemas.microsoft.com/office/powerpoint/2010/main" val="976965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02F2978-DF9C-4225-A176-2A43CA845ABB}" type="slidenum">
              <a:rPr lang="en-DE" smtClean="0"/>
              <a:t>3</a:t>
            </a:fld>
            <a:endParaRPr lang="en-DE"/>
          </a:p>
        </p:txBody>
      </p:sp>
      <p:pic>
        <p:nvPicPr>
          <p:cNvPr id="5" name="Picture 4"/>
          <p:cNvPicPr>
            <a:picLocks noChangeAspect="1"/>
          </p:cNvPicPr>
          <p:nvPr/>
        </p:nvPicPr>
        <p:blipFill rotWithShape="1">
          <a:blip r:embed="rId3"/>
          <a:srcRect b="20723"/>
          <a:stretch/>
        </p:blipFill>
        <p:spPr>
          <a:xfrm>
            <a:off x="0" y="0"/>
            <a:ext cx="12193057" cy="797466"/>
          </a:xfrm>
          <a:prstGeom prst="rect">
            <a:avLst/>
          </a:prstGeom>
        </p:spPr>
      </p:pic>
      <p:sp>
        <p:nvSpPr>
          <p:cNvPr id="6" name="Title 1">
            <a:extLst>
              <a:ext uri="{FF2B5EF4-FFF2-40B4-BE49-F238E27FC236}">
                <a16:creationId xmlns:a16="http://schemas.microsoft.com/office/drawing/2014/main" id="{73950F8A-7907-4378-AFD6-6D31C9931E7C}"/>
              </a:ext>
            </a:extLst>
          </p:cNvPr>
          <p:cNvSpPr txBox="1">
            <a:spLocks/>
          </p:cNvSpPr>
          <p:nvPr/>
        </p:nvSpPr>
        <p:spPr>
          <a:xfrm>
            <a:off x="559836" y="13329"/>
            <a:ext cx="9021835" cy="73074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09728">
              <a:spcAft>
                <a:spcPts val="600"/>
              </a:spcAft>
            </a:pPr>
            <a:r>
              <a:rPr lang="en-US" sz="2800" b="1" dirty="0">
                <a:solidFill>
                  <a:schemeClr val="bg1"/>
                </a:solidFill>
              </a:rPr>
              <a:t> Why using </a:t>
            </a:r>
            <a:r>
              <a:rPr lang="en-US" sz="2800" b="1" dirty="0" err="1">
                <a:solidFill>
                  <a:schemeClr val="bg1"/>
                </a:solidFill>
              </a:rPr>
              <a:t>Nb</a:t>
            </a:r>
            <a:r>
              <a:rPr lang="en-US" sz="2800" b="1" dirty="0">
                <a:solidFill>
                  <a:schemeClr val="bg1"/>
                </a:solidFill>
              </a:rPr>
              <a:t> Samples?</a:t>
            </a:r>
          </a:p>
        </p:txBody>
      </p:sp>
      <p:sp>
        <p:nvSpPr>
          <p:cNvPr id="14" name="TextBox 13">
            <a:extLst>
              <a:ext uri="{FF2B5EF4-FFF2-40B4-BE49-F238E27FC236}">
                <a16:creationId xmlns:a16="http://schemas.microsoft.com/office/drawing/2014/main" id="{84D2A284-5E14-4DE1-8CB5-372F4814AB0A}"/>
              </a:ext>
            </a:extLst>
          </p:cNvPr>
          <p:cNvSpPr txBox="1"/>
          <p:nvPr/>
        </p:nvSpPr>
        <p:spPr>
          <a:xfrm>
            <a:off x="433810" y="909827"/>
            <a:ext cx="11347064" cy="1892826"/>
          </a:xfrm>
          <a:prstGeom prst="rect">
            <a:avLst/>
          </a:prstGeom>
          <a:noFill/>
        </p:spPr>
        <p:txBody>
          <a:bodyPr wrap="square" rtlCol="0">
            <a:spAutoFit/>
          </a:bodyPr>
          <a:lstStyle/>
          <a:p>
            <a:pPr>
              <a:spcAft>
                <a:spcPts val="600"/>
              </a:spcAft>
            </a:pPr>
            <a:r>
              <a:rPr lang="en-US" sz="2400" dirty="0">
                <a:solidFill>
                  <a:schemeClr val="tx2"/>
                </a:solidFill>
              </a:rPr>
              <a:t>Different labs give different “best” recipes for cavities. Reasons:</a:t>
            </a:r>
          </a:p>
          <a:p>
            <a:pPr>
              <a:spcAft>
                <a:spcPts val="600"/>
              </a:spcAft>
            </a:pPr>
            <a:endParaRPr lang="en-US" sz="500" dirty="0">
              <a:solidFill>
                <a:schemeClr val="tx2"/>
              </a:solidFill>
            </a:endParaRPr>
          </a:p>
          <a:p>
            <a:pPr marL="285750" indent="-285750">
              <a:buFont typeface="Arial" panose="020B0604020202020204" pitchFamily="34" charset="0"/>
              <a:buChar char="•"/>
            </a:pPr>
            <a:r>
              <a:rPr lang="en-US" sz="2000" dirty="0"/>
              <a:t>before baking: cavity </a:t>
            </a:r>
            <a:r>
              <a:rPr lang="en-US" sz="2000" b="1" dirty="0">
                <a:solidFill>
                  <a:srgbClr val="FF0000"/>
                </a:solidFill>
              </a:rPr>
              <a:t>treatment</a:t>
            </a:r>
            <a:r>
              <a:rPr lang="en-US" sz="2000" dirty="0"/>
              <a:t> and </a:t>
            </a:r>
            <a:r>
              <a:rPr lang="en-US" sz="2000" b="1" dirty="0">
                <a:solidFill>
                  <a:srgbClr val="FF0000"/>
                </a:solidFill>
              </a:rPr>
              <a:t>cleaning</a:t>
            </a:r>
            <a:r>
              <a:rPr lang="en-US" sz="2000" dirty="0"/>
              <a:t> </a:t>
            </a:r>
            <a:r>
              <a:rPr lang="en-US" sz="2000" dirty="0" smtClean="0"/>
              <a:t>history is </a:t>
            </a:r>
            <a:r>
              <a:rPr lang="en-US" sz="2000" dirty="0"/>
              <a:t>very important</a:t>
            </a:r>
          </a:p>
          <a:p>
            <a:pPr marL="285750" indent="-285750">
              <a:buFont typeface="Arial" panose="020B0604020202020204" pitchFamily="34" charset="0"/>
              <a:buChar char="•"/>
            </a:pPr>
            <a:r>
              <a:rPr lang="en-US" sz="2000" b="1" dirty="0">
                <a:solidFill>
                  <a:srgbClr val="FF0000"/>
                </a:solidFill>
              </a:rPr>
              <a:t>state of </a:t>
            </a:r>
            <a:r>
              <a:rPr lang="en-US" sz="2000" b="1" dirty="0" smtClean="0">
                <a:solidFill>
                  <a:srgbClr val="FF0000"/>
                </a:solidFill>
              </a:rPr>
              <a:t>the </a:t>
            </a:r>
            <a:r>
              <a:rPr lang="en-US" sz="2000" b="1" dirty="0">
                <a:solidFill>
                  <a:srgbClr val="FF0000"/>
                </a:solidFill>
              </a:rPr>
              <a:t>vacuum furnace</a:t>
            </a:r>
            <a:r>
              <a:rPr lang="en-US" sz="2000" dirty="0"/>
              <a:t> has huge impact on results -&gt; can cause Q</a:t>
            </a:r>
            <a:r>
              <a:rPr lang="en-US" sz="2000" baseline="-25000" dirty="0"/>
              <a:t>0 </a:t>
            </a:r>
            <a:r>
              <a:rPr lang="en-US" sz="2000" dirty="0"/>
              <a:t>and</a:t>
            </a:r>
            <a:r>
              <a:rPr lang="en-US" sz="2000" baseline="-25000" dirty="0"/>
              <a:t> </a:t>
            </a:r>
            <a:r>
              <a:rPr lang="en-US" sz="2000" dirty="0" err="1"/>
              <a:t>E</a:t>
            </a:r>
            <a:r>
              <a:rPr lang="en-US" sz="2000" baseline="-25000" dirty="0" err="1"/>
              <a:t>max</a:t>
            </a:r>
            <a:r>
              <a:rPr lang="en-US" sz="2000" dirty="0"/>
              <a:t> degradation and FE</a:t>
            </a:r>
          </a:p>
          <a:p>
            <a:pPr marL="285750" indent="-285750">
              <a:buFont typeface="Arial" panose="020B0604020202020204" pitchFamily="34" charset="0"/>
              <a:buChar char="•"/>
            </a:pPr>
            <a:r>
              <a:rPr lang="en-US" sz="2000" dirty="0"/>
              <a:t>after baking (before test): careful cavity </a:t>
            </a:r>
            <a:r>
              <a:rPr lang="en-US" sz="2000" b="1" dirty="0">
                <a:solidFill>
                  <a:srgbClr val="FF0000"/>
                </a:solidFill>
              </a:rPr>
              <a:t>handling</a:t>
            </a:r>
            <a:r>
              <a:rPr lang="en-US" sz="2000" dirty="0"/>
              <a:t> is very important</a:t>
            </a:r>
          </a:p>
          <a:p>
            <a:pPr marL="285750" indent="-285750">
              <a:buFont typeface="Arial" panose="020B0604020202020204" pitchFamily="34" charset="0"/>
              <a:buChar char="•"/>
            </a:pPr>
            <a:endParaRPr lang="de-DE" dirty="0"/>
          </a:p>
        </p:txBody>
      </p:sp>
      <p:sp>
        <p:nvSpPr>
          <p:cNvPr id="12" name="TextBox 11">
            <a:extLst>
              <a:ext uri="{FF2B5EF4-FFF2-40B4-BE49-F238E27FC236}">
                <a16:creationId xmlns:a16="http://schemas.microsoft.com/office/drawing/2014/main" id="{84D2A284-5E14-4DE1-8CB5-372F4814AB0A}"/>
              </a:ext>
            </a:extLst>
          </p:cNvPr>
          <p:cNvSpPr txBox="1"/>
          <p:nvPr/>
        </p:nvSpPr>
        <p:spPr>
          <a:xfrm>
            <a:off x="433810" y="3207403"/>
            <a:ext cx="10919990" cy="2970044"/>
          </a:xfrm>
          <a:prstGeom prst="rect">
            <a:avLst/>
          </a:prstGeom>
          <a:noFill/>
        </p:spPr>
        <p:txBody>
          <a:bodyPr wrap="square" rtlCol="0">
            <a:spAutoFit/>
          </a:bodyPr>
          <a:lstStyle/>
          <a:p>
            <a:pPr>
              <a:spcAft>
                <a:spcPts val="600"/>
              </a:spcAft>
            </a:pPr>
            <a:r>
              <a:rPr lang="en-US" sz="2400" dirty="0">
                <a:solidFill>
                  <a:schemeClr val="tx2"/>
                </a:solidFill>
              </a:rPr>
              <a:t>It is important to study the Mid-T baking process under </a:t>
            </a:r>
            <a:r>
              <a:rPr lang="en-US" sz="2400" u="sng" dirty="0">
                <a:solidFill>
                  <a:schemeClr val="tx2"/>
                </a:solidFill>
              </a:rPr>
              <a:t>controlled conditions</a:t>
            </a:r>
          </a:p>
          <a:p>
            <a:pPr>
              <a:spcAft>
                <a:spcPts val="600"/>
              </a:spcAft>
            </a:pPr>
            <a:endParaRPr lang="en-US" sz="2400" u="sng" dirty="0">
              <a:solidFill>
                <a:schemeClr val="tx2"/>
              </a:solidFill>
            </a:endParaRPr>
          </a:p>
          <a:p>
            <a:pPr>
              <a:spcAft>
                <a:spcPts val="600"/>
              </a:spcAft>
            </a:pPr>
            <a:r>
              <a:rPr lang="en-US" sz="2400" dirty="0" err="1">
                <a:solidFill>
                  <a:schemeClr val="tx2"/>
                </a:solidFill>
              </a:rPr>
              <a:t>Nb</a:t>
            </a:r>
            <a:r>
              <a:rPr lang="en-US" sz="2400" dirty="0">
                <a:solidFill>
                  <a:schemeClr val="tx2"/>
                </a:solidFill>
              </a:rPr>
              <a:t> samples by </a:t>
            </a:r>
            <a:r>
              <a:rPr lang="en-US" sz="2400" i="1" dirty="0">
                <a:solidFill>
                  <a:schemeClr val="tx2"/>
                </a:solidFill>
              </a:rPr>
              <a:t>in-situ</a:t>
            </a:r>
            <a:r>
              <a:rPr lang="en-US" sz="2400" dirty="0">
                <a:solidFill>
                  <a:schemeClr val="tx2"/>
                </a:solidFill>
              </a:rPr>
              <a:t> </a:t>
            </a:r>
            <a:r>
              <a:rPr lang="en-US" sz="2400" b="1" dirty="0">
                <a:solidFill>
                  <a:schemeClr val="tx2"/>
                </a:solidFill>
              </a:rPr>
              <a:t>synchrotron </a:t>
            </a:r>
            <a:r>
              <a:rPr lang="en-US" sz="2400" b="1" dirty="0" smtClean="0">
                <a:solidFill>
                  <a:schemeClr val="tx2"/>
                </a:solidFill>
              </a:rPr>
              <a:t>XPS </a:t>
            </a:r>
            <a:r>
              <a:rPr lang="en-US" sz="2400" dirty="0" smtClean="0">
                <a:solidFill>
                  <a:schemeClr val="tx2"/>
                </a:solidFill>
              </a:rPr>
              <a:t>at BESSY II beamline:</a:t>
            </a:r>
            <a:endParaRPr lang="en-US" sz="2400" dirty="0">
              <a:solidFill>
                <a:schemeClr val="tx2"/>
              </a:solidFill>
            </a:endParaRPr>
          </a:p>
          <a:p>
            <a:pPr marL="285750" indent="-285750">
              <a:buFont typeface="Arial" panose="020B0604020202020204" pitchFamily="34" charset="0"/>
              <a:buChar char="•"/>
            </a:pPr>
            <a:r>
              <a:rPr lang="en-US" sz="2000" b="1" dirty="0">
                <a:solidFill>
                  <a:srgbClr val="00B050"/>
                </a:solidFill>
              </a:rPr>
              <a:t>Ultra High Vacuum </a:t>
            </a:r>
            <a:r>
              <a:rPr lang="en-US" sz="2000" dirty="0"/>
              <a:t>in the analytical chamber eliminates the influence of the furnace condition </a:t>
            </a:r>
          </a:p>
          <a:p>
            <a:pPr marL="285750" indent="-285750">
              <a:buFont typeface="Arial" panose="020B0604020202020204" pitchFamily="34" charset="0"/>
              <a:buChar char="•"/>
            </a:pPr>
            <a:r>
              <a:rPr lang="en-US" sz="2000" dirty="0"/>
              <a:t>High brightness </a:t>
            </a:r>
            <a:r>
              <a:rPr lang="en-US" sz="2000" b="1" dirty="0">
                <a:solidFill>
                  <a:srgbClr val="00B050"/>
                </a:solidFill>
              </a:rPr>
              <a:t>synchrotron X-Ray</a:t>
            </a:r>
            <a:r>
              <a:rPr lang="en-US" sz="2000" dirty="0"/>
              <a:t> source gives very strong signal =&gt; </a:t>
            </a:r>
            <a:r>
              <a:rPr lang="en-US" sz="2000" dirty="0">
                <a:solidFill>
                  <a:schemeClr val="accent1"/>
                </a:solidFill>
              </a:rPr>
              <a:t>fast data acquisition </a:t>
            </a:r>
          </a:p>
          <a:p>
            <a:pPr marL="285750" indent="-285750">
              <a:buFont typeface="Arial" panose="020B0604020202020204" pitchFamily="34" charset="0"/>
              <a:buChar char="•"/>
            </a:pPr>
            <a:r>
              <a:rPr lang="en-US" sz="2000" i="1" dirty="0"/>
              <a:t>In-situ</a:t>
            </a:r>
            <a:r>
              <a:rPr lang="en-US" sz="2000" dirty="0"/>
              <a:t> measurements: kinetics of oxides dissolution, carbides growth and </a:t>
            </a:r>
            <a:r>
              <a:rPr lang="en-US" sz="2000" dirty="0" err="1"/>
              <a:t>Nb</a:t>
            </a:r>
            <a:r>
              <a:rPr lang="en-US" sz="2000" dirty="0"/>
              <a:t> interactions with impurities</a:t>
            </a:r>
            <a:endParaRPr lang="en-US" sz="2000" baseline="-25000" dirty="0"/>
          </a:p>
          <a:p>
            <a:endParaRPr lang="en-US" sz="2000" dirty="0"/>
          </a:p>
        </p:txBody>
      </p:sp>
      <p:sp>
        <p:nvSpPr>
          <p:cNvPr id="7" name="TextBox 6">
            <a:extLst>
              <a:ext uri="{FF2B5EF4-FFF2-40B4-BE49-F238E27FC236}">
                <a16:creationId xmlns:a16="http://schemas.microsoft.com/office/drawing/2014/main" id="{ED943772-0EA5-4E40-B959-7F78F2CD49D4}"/>
              </a:ext>
            </a:extLst>
          </p:cNvPr>
          <p:cNvSpPr txBox="1"/>
          <p:nvPr/>
        </p:nvSpPr>
        <p:spPr>
          <a:xfrm>
            <a:off x="4750627" y="6565387"/>
            <a:ext cx="1641796" cy="261610"/>
          </a:xfrm>
          <a:prstGeom prst="rect">
            <a:avLst/>
          </a:prstGeom>
          <a:noFill/>
        </p:spPr>
        <p:txBody>
          <a:bodyPr wrap="none" rtlCol="0">
            <a:spAutoFit/>
          </a:bodyPr>
          <a:lstStyle/>
          <a:p>
            <a:r>
              <a:rPr lang="en-US" sz="1100" dirty="0" err="1">
                <a:solidFill>
                  <a:schemeClr val="tx1">
                    <a:lumMod val="50000"/>
                    <a:lumOff val="50000"/>
                  </a:schemeClr>
                </a:solidFill>
              </a:rPr>
              <a:t>A.Prudnikava</a:t>
            </a:r>
            <a:r>
              <a:rPr lang="en-US" sz="1100" dirty="0">
                <a:solidFill>
                  <a:schemeClr val="tx1">
                    <a:lumMod val="50000"/>
                    <a:lumOff val="50000"/>
                  </a:schemeClr>
                </a:solidFill>
              </a:rPr>
              <a:t> 	TTC 2023</a:t>
            </a:r>
            <a:endParaRPr lang="en-DE" sz="1100" dirty="0">
              <a:solidFill>
                <a:schemeClr val="tx1">
                  <a:lumMod val="50000"/>
                  <a:lumOff val="50000"/>
                </a:schemeClr>
              </a:solidFill>
            </a:endParaRPr>
          </a:p>
        </p:txBody>
      </p:sp>
    </p:spTree>
    <p:extLst>
      <p:ext uri="{BB962C8B-B14F-4D97-AF65-F5344CB8AC3E}">
        <p14:creationId xmlns:p14="http://schemas.microsoft.com/office/powerpoint/2010/main" val="18902628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052408" y="1437143"/>
            <a:ext cx="5212532" cy="3761558"/>
          </a:xfrm>
          <a:prstGeom prst="rect">
            <a:avLst/>
          </a:prstGeom>
        </p:spPr>
      </p:pic>
      <p:pic>
        <p:nvPicPr>
          <p:cNvPr id="9" name="Picture 8"/>
          <p:cNvPicPr>
            <a:picLocks noChangeAspect="1"/>
          </p:cNvPicPr>
          <p:nvPr/>
        </p:nvPicPr>
        <p:blipFill rotWithShape="1">
          <a:blip r:embed="rId4"/>
          <a:srcRect b="20723"/>
          <a:stretch/>
        </p:blipFill>
        <p:spPr>
          <a:xfrm>
            <a:off x="0" y="0"/>
            <a:ext cx="12193057" cy="797466"/>
          </a:xfrm>
          <a:prstGeom prst="rect">
            <a:avLst/>
          </a:prstGeom>
        </p:spPr>
      </p:pic>
      <p:sp>
        <p:nvSpPr>
          <p:cNvPr id="10" name="Title 1">
            <a:extLst>
              <a:ext uri="{FF2B5EF4-FFF2-40B4-BE49-F238E27FC236}">
                <a16:creationId xmlns:a16="http://schemas.microsoft.com/office/drawing/2014/main" id="{73950F8A-7907-4378-AFD6-6D31C9931E7C}"/>
              </a:ext>
            </a:extLst>
          </p:cNvPr>
          <p:cNvSpPr txBox="1">
            <a:spLocks/>
          </p:cNvSpPr>
          <p:nvPr/>
        </p:nvSpPr>
        <p:spPr>
          <a:xfrm>
            <a:off x="559836" y="13329"/>
            <a:ext cx="9021835" cy="73543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09728">
              <a:spcAft>
                <a:spcPts val="600"/>
              </a:spcAft>
            </a:pPr>
            <a:r>
              <a:rPr lang="en-US" sz="2800" b="1" i="1" dirty="0">
                <a:solidFill>
                  <a:schemeClr val="bg1"/>
                </a:solidFill>
              </a:rPr>
              <a:t>In-situ</a:t>
            </a:r>
            <a:r>
              <a:rPr lang="en-US" sz="2800" b="1" dirty="0">
                <a:solidFill>
                  <a:schemeClr val="bg1"/>
                </a:solidFill>
              </a:rPr>
              <a:t> Study of Mid-T Baking via Synchrotron XPS</a:t>
            </a:r>
          </a:p>
        </p:txBody>
      </p:sp>
      <p:sp>
        <p:nvSpPr>
          <p:cNvPr id="3" name="Slide Number Placeholder 2">
            <a:extLst>
              <a:ext uri="{FF2B5EF4-FFF2-40B4-BE49-F238E27FC236}">
                <a16:creationId xmlns:a16="http://schemas.microsoft.com/office/drawing/2014/main" id="{4CE3265E-0783-4CCB-A572-59B1B7A828F9}"/>
              </a:ext>
            </a:extLst>
          </p:cNvPr>
          <p:cNvSpPr>
            <a:spLocks noGrp="1"/>
          </p:cNvSpPr>
          <p:nvPr>
            <p:ph type="sldNum" sz="quarter" idx="12"/>
          </p:nvPr>
        </p:nvSpPr>
        <p:spPr/>
        <p:txBody>
          <a:bodyPr/>
          <a:lstStyle/>
          <a:p>
            <a:fld id="{802F2978-DF9C-4225-A176-2A43CA845ABB}" type="slidenum">
              <a:rPr lang="en-DE" smtClean="0"/>
              <a:t>4</a:t>
            </a:fld>
            <a:endParaRPr lang="en-DE"/>
          </a:p>
        </p:txBody>
      </p:sp>
      <p:sp>
        <p:nvSpPr>
          <p:cNvPr id="4" name="TextBox 3">
            <a:extLst>
              <a:ext uri="{FF2B5EF4-FFF2-40B4-BE49-F238E27FC236}">
                <a16:creationId xmlns:a16="http://schemas.microsoft.com/office/drawing/2014/main" id="{4BE8E12C-ACC2-4862-B964-2E5D411A26CF}"/>
              </a:ext>
            </a:extLst>
          </p:cNvPr>
          <p:cNvSpPr txBox="1"/>
          <p:nvPr/>
        </p:nvSpPr>
        <p:spPr>
          <a:xfrm>
            <a:off x="1824732" y="975478"/>
            <a:ext cx="5962379" cy="461665"/>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sz="2400" dirty="0"/>
              <a:t>Series of baking experiments at 200-400°C  </a:t>
            </a:r>
            <a:endParaRPr lang="en-DE" sz="2400" dirty="0"/>
          </a:p>
        </p:txBody>
      </p:sp>
      <p:sp>
        <p:nvSpPr>
          <p:cNvPr id="64" name="Rectangle 60">
            <a:extLst>
              <a:ext uri="{FF2B5EF4-FFF2-40B4-BE49-F238E27FC236}">
                <a16:creationId xmlns:a16="http://schemas.microsoft.com/office/drawing/2014/main" id="{9C33FD02-50CC-421A-9A42-921584108649}"/>
              </a:ext>
            </a:extLst>
          </p:cNvPr>
          <p:cNvSpPr>
            <a:spLocks noChangeArrowheads="1"/>
          </p:cNvSpPr>
          <p:nvPr/>
        </p:nvSpPr>
        <p:spPr bwMode="auto">
          <a:xfrm>
            <a:off x="11770515" y="202979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DE"/>
          </a:p>
        </p:txBody>
      </p:sp>
      <p:sp>
        <p:nvSpPr>
          <p:cNvPr id="11" name="TextBox 10">
            <a:extLst>
              <a:ext uri="{FF2B5EF4-FFF2-40B4-BE49-F238E27FC236}">
                <a16:creationId xmlns:a16="http://schemas.microsoft.com/office/drawing/2014/main" id="{4BE8E12C-ACC2-4862-B964-2E5D411A26CF}"/>
              </a:ext>
            </a:extLst>
          </p:cNvPr>
          <p:cNvSpPr txBox="1"/>
          <p:nvPr/>
        </p:nvSpPr>
        <p:spPr>
          <a:xfrm>
            <a:off x="116221" y="1615155"/>
            <a:ext cx="8722961" cy="3785652"/>
          </a:xfrm>
          <a:prstGeom prst="rect">
            <a:avLst/>
          </a:prstGeom>
          <a:noFill/>
          <a:ln>
            <a:noFill/>
          </a:ln>
        </p:spPr>
        <p:txBody>
          <a:bodyPr wrap="square" rtlCol="0">
            <a:spAutoFit/>
          </a:bodyPr>
          <a:lstStyle/>
          <a:p>
            <a:pPr marL="342900" indent="-342900">
              <a:lnSpc>
                <a:spcPct val="150000"/>
              </a:lnSpc>
              <a:buFont typeface="Arial" panose="020B0604020202020204" pitchFamily="34" charset="0"/>
              <a:buChar char="•"/>
            </a:pPr>
            <a:r>
              <a:rPr lang="en-US" sz="2400" dirty="0"/>
              <a:t>Before baking: all samples treated together</a:t>
            </a:r>
          </a:p>
          <a:p>
            <a:pPr marL="342900" indent="-342900">
              <a:lnSpc>
                <a:spcPct val="150000"/>
              </a:lnSpc>
              <a:buFont typeface="Arial" panose="020B0604020202020204" pitchFamily="34" charset="0"/>
              <a:buChar char="•"/>
            </a:pPr>
            <a:r>
              <a:rPr lang="en-US" sz="2400" dirty="0"/>
              <a:t>UHV:  p = 3e-9 mbar and better during baking</a:t>
            </a:r>
          </a:p>
          <a:p>
            <a:pPr marL="342900" indent="-342900">
              <a:lnSpc>
                <a:spcPct val="150000"/>
              </a:lnSpc>
              <a:buFont typeface="Arial" panose="020B0604020202020204" pitchFamily="34" charset="0"/>
              <a:buChar char="•"/>
            </a:pPr>
            <a:r>
              <a:rPr lang="en-US" sz="2400" dirty="0"/>
              <a:t>Baking T behaves as in real furnace (</a:t>
            </a:r>
            <a:r>
              <a:rPr lang="en-US" sz="2400" b="1" dirty="0">
                <a:solidFill>
                  <a:srgbClr val="00B050"/>
                </a:solidFill>
              </a:rPr>
              <a:t>no fast heating</a:t>
            </a:r>
            <a:r>
              <a:rPr lang="en-US" sz="2400" dirty="0"/>
              <a:t>)</a:t>
            </a:r>
          </a:p>
          <a:p>
            <a:pPr marL="342900" indent="-342900">
              <a:lnSpc>
                <a:spcPct val="150000"/>
              </a:lnSpc>
              <a:buFont typeface="Arial" panose="020B0604020202020204" pitchFamily="34" charset="0"/>
              <a:buChar char="•"/>
            </a:pPr>
            <a:r>
              <a:rPr lang="en-US" sz="2400" dirty="0"/>
              <a:t>Determined all </a:t>
            </a:r>
            <a:r>
              <a:rPr lang="en-US" sz="2400" b="1" dirty="0" err="1">
                <a:solidFill>
                  <a:srgbClr val="00B050"/>
                </a:solidFill>
              </a:rPr>
              <a:t>NbO</a:t>
            </a:r>
            <a:r>
              <a:rPr lang="en-US" sz="2400" b="1" baseline="-25000" dirty="0" err="1">
                <a:solidFill>
                  <a:srgbClr val="00B050"/>
                </a:solidFill>
              </a:rPr>
              <a:t>x</a:t>
            </a:r>
            <a:r>
              <a:rPr lang="en-US" sz="2400" b="1" dirty="0">
                <a:solidFill>
                  <a:srgbClr val="00B050"/>
                </a:solidFill>
              </a:rPr>
              <a:t> phases</a:t>
            </a:r>
            <a:r>
              <a:rPr lang="en-US" sz="2400" dirty="0"/>
              <a:t> at </a:t>
            </a:r>
            <a:r>
              <a:rPr lang="en-US" sz="2400" dirty="0" err="1"/>
              <a:t>Nb</a:t>
            </a:r>
            <a:r>
              <a:rPr lang="en-US" sz="2400" dirty="0"/>
              <a:t> surface</a:t>
            </a:r>
          </a:p>
          <a:p>
            <a:pPr marL="342900" indent="-342900">
              <a:lnSpc>
                <a:spcPct val="150000"/>
              </a:lnSpc>
              <a:buFont typeface="Arial" panose="020B0604020202020204" pitchFamily="34" charset="0"/>
              <a:buChar char="•"/>
            </a:pPr>
            <a:r>
              <a:rPr lang="en-US" sz="2400" dirty="0"/>
              <a:t>Analyzed interaction of </a:t>
            </a:r>
            <a:r>
              <a:rPr lang="en-US" sz="2400" dirty="0">
                <a:solidFill>
                  <a:srgbClr val="FF0000"/>
                </a:solidFill>
              </a:rPr>
              <a:t>surface impurities</a:t>
            </a:r>
          </a:p>
          <a:p>
            <a:pPr marL="342900" indent="-342900">
              <a:lnSpc>
                <a:spcPct val="150000"/>
              </a:lnSpc>
              <a:buFont typeface="Arial" panose="020B0604020202020204" pitchFamily="34" charset="0"/>
              <a:buChar char="•"/>
            </a:pPr>
            <a:r>
              <a:rPr lang="en-US" sz="2400" b="1" dirty="0">
                <a:solidFill>
                  <a:srgbClr val="00B050"/>
                </a:solidFill>
              </a:rPr>
              <a:t>Kinetics</a:t>
            </a:r>
            <a:r>
              <a:rPr lang="en-US" sz="2400" dirty="0"/>
              <a:t> of the native oxide dissolution studied</a:t>
            </a:r>
          </a:p>
          <a:p>
            <a:endParaRPr lang="en-DE" sz="2400" dirty="0">
              <a:solidFill>
                <a:srgbClr val="FF0000"/>
              </a:solidFill>
            </a:endParaRPr>
          </a:p>
        </p:txBody>
      </p:sp>
      <p:sp>
        <p:nvSpPr>
          <p:cNvPr id="12" name="TextBox 11">
            <a:extLst>
              <a:ext uri="{FF2B5EF4-FFF2-40B4-BE49-F238E27FC236}">
                <a16:creationId xmlns:a16="http://schemas.microsoft.com/office/drawing/2014/main" id="{ED943772-0EA5-4E40-B959-7F78F2CD49D4}"/>
              </a:ext>
            </a:extLst>
          </p:cNvPr>
          <p:cNvSpPr txBox="1"/>
          <p:nvPr/>
        </p:nvSpPr>
        <p:spPr>
          <a:xfrm>
            <a:off x="4750627" y="6565387"/>
            <a:ext cx="1641796" cy="261610"/>
          </a:xfrm>
          <a:prstGeom prst="rect">
            <a:avLst/>
          </a:prstGeom>
          <a:noFill/>
        </p:spPr>
        <p:txBody>
          <a:bodyPr wrap="none" rtlCol="0">
            <a:spAutoFit/>
          </a:bodyPr>
          <a:lstStyle/>
          <a:p>
            <a:r>
              <a:rPr lang="en-US" sz="1100" dirty="0" err="1">
                <a:solidFill>
                  <a:schemeClr val="tx1">
                    <a:lumMod val="50000"/>
                    <a:lumOff val="50000"/>
                  </a:schemeClr>
                </a:solidFill>
              </a:rPr>
              <a:t>A.Prudnikava</a:t>
            </a:r>
            <a:r>
              <a:rPr lang="en-US" sz="1100" dirty="0">
                <a:solidFill>
                  <a:schemeClr val="tx1">
                    <a:lumMod val="50000"/>
                    <a:lumOff val="50000"/>
                  </a:schemeClr>
                </a:solidFill>
              </a:rPr>
              <a:t> 	TTC 2023</a:t>
            </a:r>
            <a:endParaRPr lang="en-DE" sz="1100" dirty="0">
              <a:solidFill>
                <a:schemeClr val="tx1">
                  <a:lumMod val="50000"/>
                  <a:lumOff val="50000"/>
                </a:schemeClr>
              </a:solidFill>
            </a:endParaRPr>
          </a:p>
        </p:txBody>
      </p:sp>
      <p:sp>
        <p:nvSpPr>
          <p:cNvPr id="7" name="Textfeld 6"/>
          <p:cNvSpPr txBox="1"/>
          <p:nvPr/>
        </p:nvSpPr>
        <p:spPr>
          <a:xfrm>
            <a:off x="7602335" y="5469785"/>
            <a:ext cx="2716124" cy="646331"/>
          </a:xfrm>
          <a:prstGeom prst="rect">
            <a:avLst/>
          </a:prstGeom>
          <a:noFill/>
        </p:spPr>
        <p:txBody>
          <a:bodyPr wrap="square" rtlCol="0">
            <a:spAutoFit/>
          </a:bodyPr>
          <a:lstStyle/>
          <a:p>
            <a:pPr algn="ctr"/>
            <a:r>
              <a:rPr lang="de-DE" dirty="0" smtClean="0">
                <a:solidFill>
                  <a:srgbClr val="FF0000"/>
                </a:solidFill>
              </a:rPr>
              <a:t>Slow </a:t>
            </a:r>
            <a:r>
              <a:rPr lang="de-DE" dirty="0" err="1" smtClean="0">
                <a:solidFill>
                  <a:srgbClr val="FF0000"/>
                </a:solidFill>
              </a:rPr>
              <a:t>temperature</a:t>
            </a:r>
            <a:r>
              <a:rPr lang="de-DE" dirty="0" smtClean="0">
                <a:solidFill>
                  <a:srgbClr val="FF0000"/>
                </a:solidFill>
              </a:rPr>
              <a:t> </a:t>
            </a:r>
            <a:r>
              <a:rPr lang="de-DE" dirty="0" err="1" smtClean="0">
                <a:solidFill>
                  <a:srgbClr val="FF0000"/>
                </a:solidFill>
              </a:rPr>
              <a:t>rise</a:t>
            </a:r>
            <a:r>
              <a:rPr lang="de-DE" dirty="0" smtClean="0">
                <a:solidFill>
                  <a:srgbClr val="FF0000"/>
                </a:solidFill>
              </a:rPr>
              <a:t> </a:t>
            </a:r>
            <a:r>
              <a:rPr lang="de-DE" dirty="0" err="1" smtClean="0">
                <a:solidFill>
                  <a:srgbClr val="FF0000"/>
                </a:solidFill>
              </a:rPr>
              <a:t>to</a:t>
            </a:r>
            <a:r>
              <a:rPr lang="de-DE" dirty="0" smtClean="0">
                <a:solidFill>
                  <a:srgbClr val="FF0000"/>
                </a:solidFill>
              </a:rPr>
              <a:t> </a:t>
            </a:r>
            <a:r>
              <a:rPr lang="de-DE" dirty="0" err="1" smtClean="0">
                <a:solidFill>
                  <a:srgbClr val="FF0000"/>
                </a:solidFill>
              </a:rPr>
              <a:t>mimick</a:t>
            </a:r>
            <a:r>
              <a:rPr lang="de-DE" dirty="0" smtClean="0">
                <a:solidFill>
                  <a:srgbClr val="FF0000"/>
                </a:solidFill>
              </a:rPr>
              <a:t> real </a:t>
            </a:r>
            <a:r>
              <a:rPr lang="de-DE" dirty="0" err="1" smtClean="0">
                <a:solidFill>
                  <a:srgbClr val="FF0000"/>
                </a:solidFill>
              </a:rPr>
              <a:t>furnace</a:t>
            </a:r>
            <a:endParaRPr lang="de-DE" sz="1800" kern="1200" dirty="0">
              <a:solidFill>
                <a:srgbClr val="FF0000"/>
              </a:solidFill>
            </a:endParaRPr>
          </a:p>
        </p:txBody>
      </p:sp>
      <p:cxnSp>
        <p:nvCxnSpPr>
          <p:cNvPr id="13" name="Gerader Verbinder 12"/>
          <p:cNvCxnSpPr/>
          <p:nvPr/>
        </p:nvCxnSpPr>
        <p:spPr>
          <a:xfrm>
            <a:off x="11685069" y="1615155"/>
            <a:ext cx="0" cy="2995346"/>
          </a:xfrm>
          <a:prstGeom prst="line">
            <a:avLst/>
          </a:prstGeom>
          <a:ln w="38100">
            <a:solidFill>
              <a:srgbClr val="FF6161"/>
            </a:solidFill>
          </a:ln>
        </p:spPr>
        <p:style>
          <a:lnRef idx="1">
            <a:schemeClr val="accent2"/>
          </a:lnRef>
          <a:fillRef idx="0">
            <a:schemeClr val="accent2"/>
          </a:fillRef>
          <a:effectRef idx="0">
            <a:schemeClr val="accent2"/>
          </a:effectRef>
          <a:fontRef idx="minor">
            <a:schemeClr val="tx1"/>
          </a:fontRef>
        </p:style>
      </p:cxnSp>
      <p:cxnSp>
        <p:nvCxnSpPr>
          <p:cNvPr id="17" name="Gerader Verbinder 16"/>
          <p:cNvCxnSpPr/>
          <p:nvPr/>
        </p:nvCxnSpPr>
        <p:spPr>
          <a:xfrm>
            <a:off x="7827025" y="1546177"/>
            <a:ext cx="0" cy="2995346"/>
          </a:xfrm>
          <a:prstGeom prst="line">
            <a:avLst/>
          </a:prstGeom>
          <a:ln w="38100">
            <a:solidFill>
              <a:srgbClr val="288E28"/>
            </a:solidFill>
          </a:ln>
        </p:spPr>
        <p:style>
          <a:lnRef idx="1">
            <a:schemeClr val="accent2"/>
          </a:lnRef>
          <a:fillRef idx="0">
            <a:schemeClr val="accent2"/>
          </a:fillRef>
          <a:effectRef idx="0">
            <a:schemeClr val="accent2"/>
          </a:effectRef>
          <a:fontRef idx="minor">
            <a:schemeClr val="tx1"/>
          </a:fontRef>
        </p:style>
      </p:cxnSp>
      <p:cxnSp>
        <p:nvCxnSpPr>
          <p:cNvPr id="16" name="Gerade Verbindung mit Pfeil 15"/>
          <p:cNvCxnSpPr/>
          <p:nvPr/>
        </p:nvCxnSpPr>
        <p:spPr>
          <a:xfrm flipH="1" flipV="1">
            <a:off x="7986319" y="4236440"/>
            <a:ext cx="318783" cy="114027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10095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b="20723"/>
          <a:stretch/>
        </p:blipFill>
        <p:spPr>
          <a:xfrm>
            <a:off x="0" y="0"/>
            <a:ext cx="12193057" cy="797466"/>
          </a:xfrm>
          <a:prstGeom prst="rect">
            <a:avLst/>
          </a:prstGeom>
        </p:spPr>
      </p:pic>
      <p:sp>
        <p:nvSpPr>
          <p:cNvPr id="10" name="Title 1">
            <a:extLst>
              <a:ext uri="{FF2B5EF4-FFF2-40B4-BE49-F238E27FC236}">
                <a16:creationId xmlns:a16="http://schemas.microsoft.com/office/drawing/2014/main" id="{73950F8A-7907-4378-AFD6-6D31C9931E7C}"/>
              </a:ext>
            </a:extLst>
          </p:cNvPr>
          <p:cNvSpPr txBox="1">
            <a:spLocks/>
          </p:cNvSpPr>
          <p:nvPr/>
        </p:nvSpPr>
        <p:spPr>
          <a:xfrm>
            <a:off x="559836" y="13329"/>
            <a:ext cx="9021835" cy="73543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09728">
              <a:spcAft>
                <a:spcPts val="600"/>
              </a:spcAft>
            </a:pPr>
            <a:r>
              <a:rPr lang="en-US" sz="2800" b="1" dirty="0">
                <a:solidFill>
                  <a:schemeClr val="bg1"/>
                </a:solidFill>
              </a:rPr>
              <a:t>Composition of the cavity surface</a:t>
            </a:r>
          </a:p>
        </p:txBody>
      </p:sp>
      <p:sp>
        <p:nvSpPr>
          <p:cNvPr id="3" name="Slide Number Placeholder 2">
            <a:extLst>
              <a:ext uri="{FF2B5EF4-FFF2-40B4-BE49-F238E27FC236}">
                <a16:creationId xmlns:a16="http://schemas.microsoft.com/office/drawing/2014/main" id="{4CE3265E-0783-4CCB-A572-59B1B7A828F9}"/>
              </a:ext>
            </a:extLst>
          </p:cNvPr>
          <p:cNvSpPr>
            <a:spLocks noGrp="1"/>
          </p:cNvSpPr>
          <p:nvPr>
            <p:ph type="sldNum" sz="quarter" idx="12"/>
          </p:nvPr>
        </p:nvSpPr>
        <p:spPr/>
        <p:txBody>
          <a:bodyPr/>
          <a:lstStyle/>
          <a:p>
            <a:fld id="{802F2978-DF9C-4225-A176-2A43CA845ABB}" type="slidenum">
              <a:rPr lang="en-DE" smtClean="0"/>
              <a:t>5</a:t>
            </a:fld>
            <a:endParaRPr lang="en-DE"/>
          </a:p>
        </p:txBody>
      </p:sp>
      <p:sp>
        <p:nvSpPr>
          <p:cNvPr id="64" name="Rectangle 60">
            <a:extLst>
              <a:ext uri="{FF2B5EF4-FFF2-40B4-BE49-F238E27FC236}">
                <a16:creationId xmlns:a16="http://schemas.microsoft.com/office/drawing/2014/main" id="{9C33FD02-50CC-421A-9A42-921584108649}"/>
              </a:ext>
            </a:extLst>
          </p:cNvPr>
          <p:cNvSpPr>
            <a:spLocks noChangeArrowheads="1"/>
          </p:cNvSpPr>
          <p:nvPr/>
        </p:nvSpPr>
        <p:spPr bwMode="auto">
          <a:xfrm>
            <a:off x="11770515" y="202979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DE"/>
          </a:p>
        </p:txBody>
      </p:sp>
      <p:sp>
        <p:nvSpPr>
          <p:cNvPr id="23" name="TextBox 22">
            <a:extLst>
              <a:ext uri="{FF2B5EF4-FFF2-40B4-BE49-F238E27FC236}">
                <a16:creationId xmlns:a16="http://schemas.microsoft.com/office/drawing/2014/main" id="{4BE8E12C-ACC2-4862-B964-2E5D411A26CF}"/>
              </a:ext>
            </a:extLst>
          </p:cNvPr>
          <p:cNvSpPr txBox="1"/>
          <p:nvPr/>
        </p:nvSpPr>
        <p:spPr>
          <a:xfrm>
            <a:off x="9492431" y="2699846"/>
            <a:ext cx="2140417" cy="830997"/>
          </a:xfrm>
          <a:prstGeom prst="rect">
            <a:avLst/>
          </a:prstGeom>
          <a:solidFill>
            <a:schemeClr val="accent2">
              <a:lumMod val="20000"/>
              <a:lumOff val="80000"/>
            </a:schemeClr>
          </a:solidFill>
          <a:ln>
            <a:solidFill>
              <a:srgbClr val="FF0000"/>
            </a:solidFill>
          </a:ln>
        </p:spPr>
        <p:txBody>
          <a:bodyPr wrap="square" rtlCol="0">
            <a:spAutoFit/>
          </a:bodyPr>
          <a:lstStyle/>
          <a:p>
            <a:pPr algn="ctr"/>
            <a:r>
              <a:rPr lang="en-US" sz="2400" dirty="0"/>
              <a:t>Set of spectra</a:t>
            </a:r>
          </a:p>
          <a:p>
            <a:pPr algn="ctr"/>
            <a:r>
              <a:rPr lang="en-US" sz="2400" dirty="0"/>
              <a:t> every 20 min!</a:t>
            </a:r>
            <a:endParaRPr lang="en-DE" sz="2400" dirty="0"/>
          </a:p>
        </p:txBody>
      </p:sp>
      <p:sp>
        <p:nvSpPr>
          <p:cNvPr id="24" name="TextBox 23">
            <a:extLst>
              <a:ext uri="{FF2B5EF4-FFF2-40B4-BE49-F238E27FC236}">
                <a16:creationId xmlns:a16="http://schemas.microsoft.com/office/drawing/2014/main" id="{ED943772-0EA5-4E40-B959-7F78F2CD49D4}"/>
              </a:ext>
            </a:extLst>
          </p:cNvPr>
          <p:cNvSpPr txBox="1"/>
          <p:nvPr/>
        </p:nvSpPr>
        <p:spPr>
          <a:xfrm>
            <a:off x="4750627" y="6565387"/>
            <a:ext cx="1641796" cy="261610"/>
          </a:xfrm>
          <a:prstGeom prst="rect">
            <a:avLst/>
          </a:prstGeom>
          <a:noFill/>
        </p:spPr>
        <p:txBody>
          <a:bodyPr wrap="none" rtlCol="0">
            <a:spAutoFit/>
          </a:bodyPr>
          <a:lstStyle/>
          <a:p>
            <a:r>
              <a:rPr lang="en-US" sz="1100" dirty="0" err="1">
                <a:solidFill>
                  <a:schemeClr val="tx1">
                    <a:lumMod val="50000"/>
                    <a:lumOff val="50000"/>
                  </a:schemeClr>
                </a:solidFill>
              </a:rPr>
              <a:t>A.Prudnikava</a:t>
            </a:r>
            <a:r>
              <a:rPr lang="en-US" sz="1100" dirty="0">
                <a:solidFill>
                  <a:schemeClr val="tx1">
                    <a:lumMod val="50000"/>
                    <a:lumOff val="50000"/>
                  </a:schemeClr>
                </a:solidFill>
              </a:rPr>
              <a:t> 	TTC 2023</a:t>
            </a:r>
            <a:endParaRPr lang="en-DE" sz="1100" dirty="0">
              <a:solidFill>
                <a:schemeClr val="tx1">
                  <a:lumMod val="50000"/>
                  <a:lumOff val="50000"/>
                </a:schemeClr>
              </a:solidFill>
            </a:endParaRPr>
          </a:p>
        </p:txBody>
      </p:sp>
      <p:pic>
        <p:nvPicPr>
          <p:cNvPr id="8" name="Picture 7"/>
          <p:cNvPicPr>
            <a:picLocks noChangeAspect="1"/>
          </p:cNvPicPr>
          <p:nvPr/>
        </p:nvPicPr>
        <p:blipFill>
          <a:blip r:embed="rId4"/>
          <a:stretch>
            <a:fillRect/>
          </a:stretch>
        </p:blipFill>
        <p:spPr>
          <a:xfrm>
            <a:off x="660805" y="583171"/>
            <a:ext cx="9973920" cy="5895343"/>
          </a:xfrm>
          <a:prstGeom prst="rect">
            <a:avLst/>
          </a:prstGeom>
        </p:spPr>
      </p:pic>
    </p:spTree>
    <p:extLst>
      <p:ext uri="{BB962C8B-B14F-4D97-AF65-F5344CB8AC3E}">
        <p14:creationId xmlns:p14="http://schemas.microsoft.com/office/powerpoint/2010/main" val="59210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b="20723"/>
          <a:stretch/>
        </p:blipFill>
        <p:spPr>
          <a:xfrm>
            <a:off x="0" y="0"/>
            <a:ext cx="12193057" cy="797466"/>
          </a:xfrm>
          <a:prstGeom prst="rect">
            <a:avLst/>
          </a:prstGeom>
        </p:spPr>
      </p:pic>
      <p:sp>
        <p:nvSpPr>
          <p:cNvPr id="10" name="Title 1">
            <a:extLst>
              <a:ext uri="{FF2B5EF4-FFF2-40B4-BE49-F238E27FC236}">
                <a16:creationId xmlns:a16="http://schemas.microsoft.com/office/drawing/2014/main" id="{73950F8A-7907-4378-AFD6-6D31C9931E7C}"/>
              </a:ext>
            </a:extLst>
          </p:cNvPr>
          <p:cNvSpPr txBox="1">
            <a:spLocks/>
          </p:cNvSpPr>
          <p:nvPr/>
        </p:nvSpPr>
        <p:spPr>
          <a:xfrm>
            <a:off x="559836" y="13329"/>
            <a:ext cx="9021835" cy="73543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09728">
              <a:spcAft>
                <a:spcPts val="600"/>
              </a:spcAft>
            </a:pPr>
            <a:r>
              <a:rPr lang="en-US" sz="2800" b="1" dirty="0">
                <a:solidFill>
                  <a:schemeClr val="bg1"/>
                </a:solidFill>
              </a:rPr>
              <a:t>Evolution of spectra: kinetics of reactions</a:t>
            </a:r>
          </a:p>
        </p:txBody>
      </p:sp>
      <p:sp>
        <p:nvSpPr>
          <p:cNvPr id="3" name="Slide Number Placeholder 2">
            <a:extLst>
              <a:ext uri="{FF2B5EF4-FFF2-40B4-BE49-F238E27FC236}">
                <a16:creationId xmlns:a16="http://schemas.microsoft.com/office/drawing/2014/main" id="{4CE3265E-0783-4CCB-A572-59B1B7A828F9}"/>
              </a:ext>
            </a:extLst>
          </p:cNvPr>
          <p:cNvSpPr>
            <a:spLocks noGrp="1"/>
          </p:cNvSpPr>
          <p:nvPr>
            <p:ph type="sldNum" sz="quarter" idx="12"/>
          </p:nvPr>
        </p:nvSpPr>
        <p:spPr/>
        <p:txBody>
          <a:bodyPr/>
          <a:lstStyle/>
          <a:p>
            <a:fld id="{802F2978-DF9C-4225-A176-2A43CA845ABB}" type="slidenum">
              <a:rPr lang="en-DE" smtClean="0"/>
              <a:t>6</a:t>
            </a:fld>
            <a:endParaRPr lang="en-DE"/>
          </a:p>
        </p:txBody>
      </p:sp>
      <p:sp>
        <p:nvSpPr>
          <p:cNvPr id="64" name="Rectangle 60">
            <a:extLst>
              <a:ext uri="{FF2B5EF4-FFF2-40B4-BE49-F238E27FC236}">
                <a16:creationId xmlns:a16="http://schemas.microsoft.com/office/drawing/2014/main" id="{9C33FD02-50CC-421A-9A42-921584108649}"/>
              </a:ext>
            </a:extLst>
          </p:cNvPr>
          <p:cNvSpPr>
            <a:spLocks noChangeArrowheads="1"/>
          </p:cNvSpPr>
          <p:nvPr/>
        </p:nvSpPr>
        <p:spPr bwMode="auto">
          <a:xfrm>
            <a:off x="11770515" y="202979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DE"/>
          </a:p>
        </p:txBody>
      </p:sp>
      <p:sp>
        <p:nvSpPr>
          <p:cNvPr id="21" name="TextBox 20">
            <a:extLst>
              <a:ext uri="{FF2B5EF4-FFF2-40B4-BE49-F238E27FC236}">
                <a16:creationId xmlns:a16="http://schemas.microsoft.com/office/drawing/2014/main" id="{ED943772-0EA5-4E40-B959-7F78F2CD49D4}"/>
              </a:ext>
            </a:extLst>
          </p:cNvPr>
          <p:cNvSpPr txBox="1"/>
          <p:nvPr/>
        </p:nvSpPr>
        <p:spPr>
          <a:xfrm>
            <a:off x="4750627" y="6565387"/>
            <a:ext cx="1641796" cy="261610"/>
          </a:xfrm>
          <a:prstGeom prst="rect">
            <a:avLst/>
          </a:prstGeom>
          <a:noFill/>
        </p:spPr>
        <p:txBody>
          <a:bodyPr wrap="none" rtlCol="0">
            <a:spAutoFit/>
          </a:bodyPr>
          <a:lstStyle/>
          <a:p>
            <a:r>
              <a:rPr lang="en-US" sz="1100" dirty="0" err="1">
                <a:solidFill>
                  <a:schemeClr val="tx1">
                    <a:lumMod val="50000"/>
                    <a:lumOff val="50000"/>
                  </a:schemeClr>
                </a:solidFill>
              </a:rPr>
              <a:t>A.Prudnikava</a:t>
            </a:r>
            <a:r>
              <a:rPr lang="en-US" sz="1100" dirty="0">
                <a:solidFill>
                  <a:schemeClr val="tx1">
                    <a:lumMod val="50000"/>
                    <a:lumOff val="50000"/>
                  </a:schemeClr>
                </a:solidFill>
              </a:rPr>
              <a:t> 	TTC 2023</a:t>
            </a:r>
            <a:endParaRPr lang="en-DE" sz="1100" dirty="0">
              <a:solidFill>
                <a:schemeClr val="tx1">
                  <a:lumMod val="50000"/>
                  <a:lumOff val="50000"/>
                </a:schemeClr>
              </a:solidFill>
            </a:endParaRPr>
          </a:p>
        </p:txBody>
      </p:sp>
      <p:pic>
        <p:nvPicPr>
          <p:cNvPr id="19" name="Picture 18"/>
          <p:cNvPicPr>
            <a:picLocks noChangeAspect="1"/>
          </p:cNvPicPr>
          <p:nvPr/>
        </p:nvPicPr>
        <p:blipFill>
          <a:blip r:embed="rId4"/>
          <a:stretch>
            <a:fillRect/>
          </a:stretch>
        </p:blipFill>
        <p:spPr>
          <a:xfrm>
            <a:off x="959675" y="206984"/>
            <a:ext cx="10272650" cy="6444031"/>
          </a:xfrm>
          <a:prstGeom prst="rect">
            <a:avLst/>
          </a:prstGeom>
        </p:spPr>
      </p:pic>
    </p:spTree>
    <p:extLst>
      <p:ext uri="{BB962C8B-B14F-4D97-AF65-F5344CB8AC3E}">
        <p14:creationId xmlns:p14="http://schemas.microsoft.com/office/powerpoint/2010/main" val="3583786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b="20723"/>
          <a:stretch/>
        </p:blipFill>
        <p:spPr>
          <a:xfrm>
            <a:off x="0" y="0"/>
            <a:ext cx="12193057" cy="797466"/>
          </a:xfrm>
          <a:prstGeom prst="rect">
            <a:avLst/>
          </a:prstGeom>
        </p:spPr>
      </p:pic>
      <p:sp>
        <p:nvSpPr>
          <p:cNvPr id="10" name="Title 1">
            <a:extLst>
              <a:ext uri="{FF2B5EF4-FFF2-40B4-BE49-F238E27FC236}">
                <a16:creationId xmlns:a16="http://schemas.microsoft.com/office/drawing/2014/main" id="{73950F8A-7907-4378-AFD6-6D31C9931E7C}"/>
              </a:ext>
            </a:extLst>
          </p:cNvPr>
          <p:cNvSpPr txBox="1">
            <a:spLocks/>
          </p:cNvSpPr>
          <p:nvPr/>
        </p:nvSpPr>
        <p:spPr>
          <a:xfrm>
            <a:off x="559836" y="13329"/>
            <a:ext cx="9021835" cy="73543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09728">
              <a:spcAft>
                <a:spcPts val="600"/>
              </a:spcAft>
            </a:pPr>
            <a:r>
              <a:rPr lang="en-US" sz="2800" b="1" dirty="0">
                <a:solidFill>
                  <a:schemeClr val="bg1"/>
                </a:solidFill>
              </a:rPr>
              <a:t>Open the cavity: air oxidation</a:t>
            </a:r>
          </a:p>
        </p:txBody>
      </p:sp>
      <p:sp>
        <p:nvSpPr>
          <p:cNvPr id="3" name="Slide Number Placeholder 2">
            <a:extLst>
              <a:ext uri="{FF2B5EF4-FFF2-40B4-BE49-F238E27FC236}">
                <a16:creationId xmlns:a16="http://schemas.microsoft.com/office/drawing/2014/main" id="{4CE3265E-0783-4CCB-A572-59B1B7A828F9}"/>
              </a:ext>
            </a:extLst>
          </p:cNvPr>
          <p:cNvSpPr>
            <a:spLocks noGrp="1"/>
          </p:cNvSpPr>
          <p:nvPr>
            <p:ph type="sldNum" sz="quarter" idx="12"/>
          </p:nvPr>
        </p:nvSpPr>
        <p:spPr/>
        <p:txBody>
          <a:bodyPr/>
          <a:lstStyle/>
          <a:p>
            <a:fld id="{802F2978-DF9C-4225-A176-2A43CA845ABB}" type="slidenum">
              <a:rPr lang="en-DE" smtClean="0"/>
              <a:t>7</a:t>
            </a:fld>
            <a:endParaRPr lang="en-DE"/>
          </a:p>
        </p:txBody>
      </p:sp>
      <p:sp>
        <p:nvSpPr>
          <p:cNvPr id="64" name="Rectangle 60">
            <a:extLst>
              <a:ext uri="{FF2B5EF4-FFF2-40B4-BE49-F238E27FC236}">
                <a16:creationId xmlns:a16="http://schemas.microsoft.com/office/drawing/2014/main" id="{9C33FD02-50CC-421A-9A42-921584108649}"/>
              </a:ext>
            </a:extLst>
          </p:cNvPr>
          <p:cNvSpPr>
            <a:spLocks noChangeArrowheads="1"/>
          </p:cNvSpPr>
          <p:nvPr/>
        </p:nvSpPr>
        <p:spPr bwMode="auto">
          <a:xfrm>
            <a:off x="11770515" y="202979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DE"/>
          </a:p>
        </p:txBody>
      </p:sp>
      <p:sp>
        <p:nvSpPr>
          <p:cNvPr id="18" name="TextBox 17">
            <a:extLst>
              <a:ext uri="{FF2B5EF4-FFF2-40B4-BE49-F238E27FC236}">
                <a16:creationId xmlns:a16="http://schemas.microsoft.com/office/drawing/2014/main" id="{ED943772-0EA5-4E40-B959-7F78F2CD49D4}"/>
              </a:ext>
            </a:extLst>
          </p:cNvPr>
          <p:cNvSpPr txBox="1"/>
          <p:nvPr/>
        </p:nvSpPr>
        <p:spPr>
          <a:xfrm>
            <a:off x="4750627" y="6565387"/>
            <a:ext cx="1641796" cy="261610"/>
          </a:xfrm>
          <a:prstGeom prst="rect">
            <a:avLst/>
          </a:prstGeom>
          <a:noFill/>
        </p:spPr>
        <p:txBody>
          <a:bodyPr wrap="none" rtlCol="0">
            <a:spAutoFit/>
          </a:bodyPr>
          <a:lstStyle/>
          <a:p>
            <a:r>
              <a:rPr lang="en-US" sz="1100" dirty="0" err="1">
                <a:solidFill>
                  <a:schemeClr val="tx1">
                    <a:lumMod val="50000"/>
                    <a:lumOff val="50000"/>
                  </a:schemeClr>
                </a:solidFill>
              </a:rPr>
              <a:t>A.Prudnikava</a:t>
            </a:r>
            <a:r>
              <a:rPr lang="en-US" sz="1100" dirty="0">
                <a:solidFill>
                  <a:schemeClr val="tx1">
                    <a:lumMod val="50000"/>
                    <a:lumOff val="50000"/>
                  </a:schemeClr>
                </a:solidFill>
              </a:rPr>
              <a:t> 	TTC 2023</a:t>
            </a:r>
            <a:endParaRPr lang="en-DE" sz="1100" dirty="0">
              <a:solidFill>
                <a:schemeClr val="tx1">
                  <a:lumMod val="50000"/>
                  <a:lumOff val="50000"/>
                </a:schemeClr>
              </a:solidFill>
            </a:endParaRPr>
          </a:p>
        </p:txBody>
      </p:sp>
      <p:pic>
        <p:nvPicPr>
          <p:cNvPr id="7" name="Picture 6"/>
          <p:cNvPicPr>
            <a:picLocks noChangeAspect="1"/>
          </p:cNvPicPr>
          <p:nvPr/>
        </p:nvPicPr>
        <p:blipFill>
          <a:blip r:embed="rId4"/>
          <a:stretch>
            <a:fillRect/>
          </a:stretch>
        </p:blipFill>
        <p:spPr>
          <a:xfrm>
            <a:off x="1613457" y="895689"/>
            <a:ext cx="8516850" cy="5620999"/>
          </a:xfrm>
          <a:prstGeom prst="rect">
            <a:avLst/>
          </a:prstGeom>
        </p:spPr>
      </p:pic>
    </p:spTree>
    <p:extLst>
      <p:ext uri="{BB962C8B-B14F-4D97-AF65-F5344CB8AC3E}">
        <p14:creationId xmlns:p14="http://schemas.microsoft.com/office/powerpoint/2010/main" val="6347966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b="20723"/>
          <a:stretch/>
        </p:blipFill>
        <p:spPr>
          <a:xfrm>
            <a:off x="0" y="0"/>
            <a:ext cx="12193057" cy="797466"/>
          </a:xfrm>
          <a:prstGeom prst="rect">
            <a:avLst/>
          </a:prstGeom>
        </p:spPr>
      </p:pic>
      <p:sp>
        <p:nvSpPr>
          <p:cNvPr id="10" name="Title 1">
            <a:extLst>
              <a:ext uri="{FF2B5EF4-FFF2-40B4-BE49-F238E27FC236}">
                <a16:creationId xmlns:a16="http://schemas.microsoft.com/office/drawing/2014/main" id="{73950F8A-7907-4378-AFD6-6D31C9931E7C}"/>
              </a:ext>
            </a:extLst>
          </p:cNvPr>
          <p:cNvSpPr txBox="1">
            <a:spLocks/>
          </p:cNvSpPr>
          <p:nvPr/>
        </p:nvSpPr>
        <p:spPr>
          <a:xfrm>
            <a:off x="559836" y="13329"/>
            <a:ext cx="9021835" cy="73543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09728">
              <a:spcAft>
                <a:spcPts val="600"/>
              </a:spcAft>
            </a:pPr>
            <a:r>
              <a:rPr lang="en-US" sz="2800" b="1" dirty="0">
                <a:solidFill>
                  <a:schemeClr val="bg1"/>
                </a:solidFill>
              </a:rPr>
              <a:t>XPS Results</a:t>
            </a:r>
          </a:p>
        </p:txBody>
      </p:sp>
      <p:sp>
        <p:nvSpPr>
          <p:cNvPr id="3" name="Slide Number Placeholder 2">
            <a:extLst>
              <a:ext uri="{FF2B5EF4-FFF2-40B4-BE49-F238E27FC236}">
                <a16:creationId xmlns:a16="http://schemas.microsoft.com/office/drawing/2014/main" id="{4CE3265E-0783-4CCB-A572-59B1B7A828F9}"/>
              </a:ext>
            </a:extLst>
          </p:cNvPr>
          <p:cNvSpPr>
            <a:spLocks noGrp="1"/>
          </p:cNvSpPr>
          <p:nvPr>
            <p:ph type="sldNum" sz="quarter" idx="12"/>
          </p:nvPr>
        </p:nvSpPr>
        <p:spPr/>
        <p:txBody>
          <a:bodyPr/>
          <a:lstStyle/>
          <a:p>
            <a:fld id="{802F2978-DF9C-4225-A176-2A43CA845ABB}" type="slidenum">
              <a:rPr lang="en-DE" smtClean="0"/>
              <a:t>8</a:t>
            </a:fld>
            <a:endParaRPr lang="en-DE"/>
          </a:p>
        </p:txBody>
      </p:sp>
      <p:sp>
        <p:nvSpPr>
          <p:cNvPr id="64" name="Rectangle 60">
            <a:extLst>
              <a:ext uri="{FF2B5EF4-FFF2-40B4-BE49-F238E27FC236}">
                <a16:creationId xmlns:a16="http://schemas.microsoft.com/office/drawing/2014/main" id="{9C33FD02-50CC-421A-9A42-921584108649}"/>
              </a:ext>
            </a:extLst>
          </p:cNvPr>
          <p:cNvSpPr>
            <a:spLocks noChangeArrowheads="1"/>
          </p:cNvSpPr>
          <p:nvPr/>
        </p:nvSpPr>
        <p:spPr bwMode="auto">
          <a:xfrm>
            <a:off x="11770515" y="202979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DE"/>
          </a:p>
        </p:txBody>
      </p:sp>
      <p:sp>
        <p:nvSpPr>
          <p:cNvPr id="19" name="TextBox 18">
            <a:extLst>
              <a:ext uri="{FF2B5EF4-FFF2-40B4-BE49-F238E27FC236}">
                <a16:creationId xmlns:a16="http://schemas.microsoft.com/office/drawing/2014/main" id="{4BE8E12C-ACC2-4862-B964-2E5D411A26CF}"/>
              </a:ext>
            </a:extLst>
          </p:cNvPr>
          <p:cNvSpPr txBox="1"/>
          <p:nvPr/>
        </p:nvSpPr>
        <p:spPr>
          <a:xfrm>
            <a:off x="783993" y="1120264"/>
            <a:ext cx="5150464" cy="1938992"/>
          </a:xfrm>
          <a:prstGeom prst="rect">
            <a:avLst/>
          </a:prstGeom>
          <a:noFill/>
          <a:ln>
            <a:noFill/>
          </a:ln>
        </p:spPr>
        <p:txBody>
          <a:bodyPr wrap="square" rtlCol="0">
            <a:spAutoFit/>
          </a:bodyPr>
          <a:lstStyle/>
          <a:p>
            <a:pPr marL="342900" indent="-342900">
              <a:buFont typeface="Arial" panose="020B0604020202020204" pitchFamily="34" charset="0"/>
              <a:buChar char="•"/>
            </a:pPr>
            <a:r>
              <a:rPr lang="en-US" sz="2000" dirty="0"/>
              <a:t>Oxides dissolution kinetics </a:t>
            </a:r>
          </a:p>
          <a:p>
            <a:pPr marL="342900" indent="-342900">
              <a:buFont typeface="Arial" panose="020B0604020202020204" pitchFamily="34" charset="0"/>
              <a:buChar char="•"/>
            </a:pPr>
            <a:r>
              <a:rPr lang="en-US" sz="2000" dirty="0"/>
              <a:t>Oxygen profiles</a:t>
            </a:r>
          </a:p>
          <a:p>
            <a:pPr marL="342900" indent="-342900">
              <a:buFont typeface="Arial" panose="020B0604020202020204" pitchFamily="34" charset="0"/>
              <a:buChar char="•"/>
            </a:pPr>
            <a:r>
              <a:rPr lang="en-US" sz="2000" b="1" dirty="0">
                <a:solidFill>
                  <a:srgbClr val="FF0000"/>
                </a:solidFill>
              </a:rPr>
              <a:t>Huge role of fluorine </a:t>
            </a:r>
            <a:r>
              <a:rPr lang="en-US" sz="2000" dirty="0"/>
              <a:t>(masked by Nb2O5 !)</a:t>
            </a:r>
          </a:p>
          <a:p>
            <a:pPr marL="342900" indent="-342900">
              <a:buFont typeface="Arial" panose="020B0604020202020204" pitchFamily="34" charset="0"/>
              <a:buChar char="•"/>
            </a:pPr>
            <a:r>
              <a:rPr lang="en-US" sz="2000" dirty="0"/>
              <a:t>Carbides formation kinetics</a:t>
            </a:r>
          </a:p>
          <a:p>
            <a:endParaRPr lang="en-US" sz="2000" dirty="0"/>
          </a:p>
          <a:p>
            <a:endParaRPr lang="en-DE" sz="2000" dirty="0">
              <a:solidFill>
                <a:srgbClr val="FF0000"/>
              </a:solidFill>
            </a:endParaRPr>
          </a:p>
        </p:txBody>
      </p:sp>
      <p:sp>
        <p:nvSpPr>
          <p:cNvPr id="23" name="TextBox 22"/>
          <p:cNvSpPr txBox="1"/>
          <p:nvPr/>
        </p:nvSpPr>
        <p:spPr>
          <a:xfrm>
            <a:off x="988336" y="2773729"/>
            <a:ext cx="5216877" cy="369332"/>
          </a:xfrm>
          <a:prstGeom prst="rect">
            <a:avLst/>
          </a:prstGeom>
          <a:solidFill>
            <a:schemeClr val="accent2">
              <a:lumMod val="20000"/>
              <a:lumOff val="80000"/>
            </a:schemeClr>
          </a:solidFill>
          <a:ln>
            <a:solidFill>
              <a:srgbClr val="FF0000"/>
            </a:solidFill>
          </a:ln>
        </p:spPr>
        <p:txBody>
          <a:bodyPr wrap="none" rtlCol="0">
            <a:spAutoFit/>
          </a:bodyPr>
          <a:lstStyle/>
          <a:p>
            <a:r>
              <a:rPr lang="en-US" dirty="0"/>
              <a:t>Carbides grow even in UHV at elevated temperatures.</a:t>
            </a:r>
          </a:p>
        </p:txBody>
      </p:sp>
      <p:sp>
        <p:nvSpPr>
          <p:cNvPr id="24" name="TextBox 23">
            <a:extLst>
              <a:ext uri="{FF2B5EF4-FFF2-40B4-BE49-F238E27FC236}">
                <a16:creationId xmlns:a16="http://schemas.microsoft.com/office/drawing/2014/main" id="{ED943772-0EA5-4E40-B959-7F78F2CD49D4}"/>
              </a:ext>
            </a:extLst>
          </p:cNvPr>
          <p:cNvSpPr txBox="1"/>
          <p:nvPr/>
        </p:nvSpPr>
        <p:spPr>
          <a:xfrm>
            <a:off x="4750627" y="6565387"/>
            <a:ext cx="1641796" cy="261610"/>
          </a:xfrm>
          <a:prstGeom prst="rect">
            <a:avLst/>
          </a:prstGeom>
          <a:noFill/>
        </p:spPr>
        <p:txBody>
          <a:bodyPr wrap="none" rtlCol="0">
            <a:spAutoFit/>
          </a:bodyPr>
          <a:lstStyle/>
          <a:p>
            <a:r>
              <a:rPr lang="en-US" sz="1100" dirty="0" err="1">
                <a:solidFill>
                  <a:schemeClr val="tx1">
                    <a:lumMod val="50000"/>
                    <a:lumOff val="50000"/>
                  </a:schemeClr>
                </a:solidFill>
              </a:rPr>
              <a:t>A.Prudnikava</a:t>
            </a:r>
            <a:r>
              <a:rPr lang="en-US" sz="1100" dirty="0">
                <a:solidFill>
                  <a:schemeClr val="tx1">
                    <a:lumMod val="50000"/>
                    <a:lumOff val="50000"/>
                  </a:schemeClr>
                </a:solidFill>
              </a:rPr>
              <a:t> 	TTC 2023</a:t>
            </a:r>
            <a:endParaRPr lang="en-DE" sz="1100" dirty="0">
              <a:solidFill>
                <a:schemeClr val="tx1">
                  <a:lumMod val="50000"/>
                  <a:lumOff val="50000"/>
                </a:schemeClr>
              </a:solidFill>
            </a:endParaRPr>
          </a:p>
        </p:txBody>
      </p:sp>
      <p:pic>
        <p:nvPicPr>
          <p:cNvPr id="12" name="Picture 11"/>
          <p:cNvPicPr>
            <a:picLocks noChangeAspect="1"/>
          </p:cNvPicPr>
          <p:nvPr/>
        </p:nvPicPr>
        <p:blipFill>
          <a:blip r:embed="rId4"/>
          <a:stretch>
            <a:fillRect/>
          </a:stretch>
        </p:blipFill>
        <p:spPr>
          <a:xfrm>
            <a:off x="559836" y="717636"/>
            <a:ext cx="11181033" cy="5718544"/>
          </a:xfrm>
          <a:prstGeom prst="rect">
            <a:avLst/>
          </a:prstGeom>
        </p:spPr>
      </p:pic>
    </p:spTree>
    <p:extLst>
      <p:ext uri="{BB962C8B-B14F-4D97-AF65-F5344CB8AC3E}">
        <p14:creationId xmlns:p14="http://schemas.microsoft.com/office/powerpoint/2010/main" val="181906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b="20723"/>
          <a:stretch/>
        </p:blipFill>
        <p:spPr>
          <a:xfrm>
            <a:off x="0" y="0"/>
            <a:ext cx="12193057" cy="797466"/>
          </a:xfrm>
          <a:prstGeom prst="rect">
            <a:avLst/>
          </a:prstGeom>
        </p:spPr>
      </p:pic>
      <p:sp>
        <p:nvSpPr>
          <p:cNvPr id="6" name="Title 1">
            <a:extLst>
              <a:ext uri="{FF2B5EF4-FFF2-40B4-BE49-F238E27FC236}">
                <a16:creationId xmlns:a16="http://schemas.microsoft.com/office/drawing/2014/main" id="{73950F8A-7907-4378-AFD6-6D31C9931E7C}"/>
              </a:ext>
            </a:extLst>
          </p:cNvPr>
          <p:cNvSpPr txBox="1">
            <a:spLocks/>
          </p:cNvSpPr>
          <p:nvPr/>
        </p:nvSpPr>
        <p:spPr>
          <a:xfrm>
            <a:off x="559836" y="13329"/>
            <a:ext cx="9021835" cy="73074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09728">
              <a:spcAft>
                <a:spcPts val="600"/>
              </a:spcAft>
            </a:pPr>
            <a:r>
              <a:rPr lang="en-US" sz="2800" b="1" dirty="0">
                <a:solidFill>
                  <a:schemeClr val="bg1"/>
                </a:solidFill>
              </a:rPr>
              <a:t>Protective layer of Nb</a:t>
            </a:r>
            <a:r>
              <a:rPr lang="en-US" sz="2800" b="1" baseline="-25000" dirty="0">
                <a:solidFill>
                  <a:schemeClr val="bg1"/>
                </a:solidFill>
              </a:rPr>
              <a:t>2</a:t>
            </a:r>
            <a:r>
              <a:rPr lang="en-US" sz="2800" b="1" dirty="0">
                <a:solidFill>
                  <a:schemeClr val="bg1"/>
                </a:solidFill>
              </a:rPr>
              <a:t>O</a:t>
            </a:r>
            <a:r>
              <a:rPr lang="en-US" sz="2800" b="1" baseline="-25000" dirty="0">
                <a:solidFill>
                  <a:schemeClr val="bg1"/>
                </a:solidFill>
              </a:rPr>
              <a:t>5</a:t>
            </a:r>
          </a:p>
        </p:txBody>
      </p:sp>
      <p:sp>
        <p:nvSpPr>
          <p:cNvPr id="20" name="Slide Number Placeholder 2">
            <a:extLst>
              <a:ext uri="{FF2B5EF4-FFF2-40B4-BE49-F238E27FC236}">
                <a16:creationId xmlns:a16="http://schemas.microsoft.com/office/drawing/2014/main" id="{4CE3265E-0783-4CCB-A572-59B1B7A828F9}"/>
              </a:ext>
            </a:extLst>
          </p:cNvPr>
          <p:cNvSpPr>
            <a:spLocks noGrp="1"/>
          </p:cNvSpPr>
          <p:nvPr>
            <p:ph type="sldNum" sz="quarter" idx="12"/>
          </p:nvPr>
        </p:nvSpPr>
        <p:spPr>
          <a:xfrm>
            <a:off x="8610600" y="6356350"/>
            <a:ext cx="2743200" cy="365125"/>
          </a:xfrm>
        </p:spPr>
        <p:txBody>
          <a:bodyPr/>
          <a:lstStyle/>
          <a:p>
            <a:fld id="{802F2978-DF9C-4225-A176-2A43CA845ABB}" type="slidenum">
              <a:rPr lang="en-DE" smtClean="0"/>
              <a:t>9</a:t>
            </a:fld>
            <a:endParaRPr lang="en-DE"/>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092" y="920297"/>
            <a:ext cx="7599630" cy="5522259"/>
          </a:xfrm>
          <a:prstGeom prst="rect">
            <a:avLst/>
          </a:prstGeom>
        </p:spPr>
      </p:pic>
      <p:sp>
        <p:nvSpPr>
          <p:cNvPr id="11" name="TextBox 10"/>
          <p:cNvSpPr txBox="1"/>
          <p:nvPr/>
        </p:nvSpPr>
        <p:spPr>
          <a:xfrm>
            <a:off x="1287092" y="1104963"/>
            <a:ext cx="5734134" cy="369332"/>
          </a:xfrm>
          <a:prstGeom prst="rect">
            <a:avLst/>
          </a:prstGeom>
          <a:solidFill>
            <a:schemeClr val="accent2">
              <a:lumMod val="20000"/>
              <a:lumOff val="80000"/>
            </a:schemeClr>
          </a:solidFill>
          <a:ln>
            <a:solidFill>
              <a:srgbClr val="FF0000"/>
            </a:solidFill>
          </a:ln>
        </p:spPr>
        <p:txBody>
          <a:bodyPr wrap="none" rtlCol="0">
            <a:spAutoFit/>
          </a:bodyPr>
          <a:lstStyle/>
          <a:p>
            <a:r>
              <a:rPr lang="en-US" dirty="0"/>
              <a:t>Knowing O and C kinetics we can calculate a phase diagram</a:t>
            </a:r>
          </a:p>
        </p:txBody>
      </p:sp>
      <p:sp>
        <p:nvSpPr>
          <p:cNvPr id="12" name="TextBox 11">
            <a:extLst>
              <a:ext uri="{FF2B5EF4-FFF2-40B4-BE49-F238E27FC236}">
                <a16:creationId xmlns:a16="http://schemas.microsoft.com/office/drawing/2014/main" id="{4BE8E12C-ACC2-4862-B964-2E5D411A26CF}"/>
              </a:ext>
            </a:extLst>
          </p:cNvPr>
          <p:cNvSpPr txBox="1"/>
          <p:nvPr/>
        </p:nvSpPr>
        <p:spPr>
          <a:xfrm>
            <a:off x="7462491" y="1713247"/>
            <a:ext cx="4238360" cy="1938992"/>
          </a:xfrm>
          <a:prstGeom prst="rect">
            <a:avLst/>
          </a:prstGeom>
          <a:noFill/>
          <a:ln>
            <a:noFill/>
          </a:ln>
        </p:spPr>
        <p:txBody>
          <a:bodyPr wrap="square" rtlCol="0">
            <a:spAutoFit/>
          </a:bodyPr>
          <a:lstStyle/>
          <a:p>
            <a:pPr marL="342900" indent="-342900">
              <a:buFont typeface="Arial" panose="020B0604020202020204" pitchFamily="34" charset="0"/>
              <a:buChar char="•"/>
            </a:pPr>
            <a:r>
              <a:rPr lang="en-US" sz="2000" dirty="0"/>
              <a:t>If pentoxide is thicker than </a:t>
            </a:r>
            <a:r>
              <a:rPr lang="en-US" sz="2000" b="1" dirty="0"/>
              <a:t>1 nm</a:t>
            </a:r>
            <a:r>
              <a:rPr lang="en-US" sz="2000" dirty="0"/>
              <a:t>, </a:t>
            </a:r>
            <a:r>
              <a:rPr lang="en-US" sz="2000" b="1" dirty="0">
                <a:solidFill>
                  <a:schemeClr val="accent5">
                    <a:lumMod val="75000"/>
                  </a:schemeClr>
                </a:solidFill>
              </a:rPr>
              <a:t>carbides growth is suppressed</a:t>
            </a:r>
          </a:p>
          <a:p>
            <a:pPr marL="342900" indent="-342900">
              <a:buFont typeface="Arial" panose="020B0604020202020204" pitchFamily="34" charset="0"/>
              <a:buChar char="•"/>
            </a:pPr>
            <a:r>
              <a:rPr lang="en-US" sz="2000" dirty="0"/>
              <a:t>Based on kinetics of O and C we calculated the safe regions for baking even in non-UHV furnaces</a:t>
            </a:r>
          </a:p>
          <a:p>
            <a:endParaRPr lang="en-DE" sz="2000" dirty="0">
              <a:solidFill>
                <a:srgbClr val="FF0000"/>
              </a:solidFill>
            </a:endParaRPr>
          </a:p>
        </p:txBody>
      </p:sp>
      <p:sp>
        <p:nvSpPr>
          <p:cNvPr id="13" name="TextBox 12"/>
          <p:cNvSpPr txBox="1"/>
          <p:nvPr/>
        </p:nvSpPr>
        <p:spPr>
          <a:xfrm>
            <a:off x="8348302" y="1104963"/>
            <a:ext cx="2600840" cy="369332"/>
          </a:xfrm>
          <a:prstGeom prst="rect">
            <a:avLst/>
          </a:prstGeom>
          <a:solidFill>
            <a:schemeClr val="accent2">
              <a:lumMod val="20000"/>
              <a:lumOff val="80000"/>
            </a:schemeClr>
          </a:solidFill>
          <a:ln>
            <a:solidFill>
              <a:srgbClr val="FF0000"/>
            </a:solidFill>
          </a:ln>
        </p:spPr>
        <p:txBody>
          <a:bodyPr wrap="none" rtlCol="0">
            <a:spAutoFit/>
          </a:bodyPr>
          <a:lstStyle/>
          <a:p>
            <a:r>
              <a:rPr lang="en-US" dirty="0"/>
              <a:t>Protective layer of Nb</a:t>
            </a:r>
            <a:r>
              <a:rPr lang="en-US" baseline="-25000" dirty="0"/>
              <a:t>2</a:t>
            </a:r>
            <a:r>
              <a:rPr lang="en-US" dirty="0"/>
              <a:t>O</a:t>
            </a:r>
            <a:r>
              <a:rPr lang="en-US" baseline="-25000" dirty="0"/>
              <a:t>5</a:t>
            </a:r>
          </a:p>
        </p:txBody>
      </p:sp>
      <p:sp>
        <p:nvSpPr>
          <p:cNvPr id="14" name="TextBox 13"/>
          <p:cNvSpPr txBox="1"/>
          <p:nvPr/>
        </p:nvSpPr>
        <p:spPr>
          <a:xfrm>
            <a:off x="1648047" y="4233645"/>
            <a:ext cx="1697875" cy="461665"/>
          </a:xfrm>
          <a:prstGeom prst="rect">
            <a:avLst/>
          </a:prstGeom>
          <a:solidFill>
            <a:schemeClr val="accent6">
              <a:lumMod val="20000"/>
              <a:lumOff val="80000"/>
            </a:schemeClr>
          </a:solidFill>
          <a:ln>
            <a:solidFill>
              <a:srgbClr val="00B050"/>
            </a:solidFill>
          </a:ln>
        </p:spPr>
        <p:txBody>
          <a:bodyPr wrap="square" rtlCol="0">
            <a:spAutoFit/>
          </a:bodyPr>
          <a:lstStyle/>
          <a:p>
            <a:r>
              <a:rPr lang="en-US" sz="2400" dirty="0"/>
              <a:t>No carbides</a:t>
            </a:r>
            <a:endParaRPr lang="en-US" sz="2400" baseline="-25000" dirty="0"/>
          </a:p>
        </p:txBody>
      </p:sp>
      <p:sp>
        <p:nvSpPr>
          <p:cNvPr id="15" name="TextBox 14"/>
          <p:cNvSpPr txBox="1"/>
          <p:nvPr/>
        </p:nvSpPr>
        <p:spPr>
          <a:xfrm>
            <a:off x="4750627" y="3496760"/>
            <a:ext cx="1987467" cy="369332"/>
          </a:xfrm>
          <a:prstGeom prst="rect">
            <a:avLst/>
          </a:prstGeom>
          <a:solidFill>
            <a:srgbClr val="FFC000"/>
          </a:solidFill>
          <a:ln>
            <a:solidFill>
              <a:srgbClr val="FF0000"/>
            </a:solidFill>
          </a:ln>
        </p:spPr>
        <p:txBody>
          <a:bodyPr wrap="none" rtlCol="0">
            <a:spAutoFit/>
          </a:bodyPr>
          <a:lstStyle/>
          <a:p>
            <a:r>
              <a:rPr lang="en-US" dirty="0"/>
              <a:t>Carbides formation</a:t>
            </a:r>
            <a:endParaRPr lang="en-US" baseline="-25000" dirty="0"/>
          </a:p>
        </p:txBody>
      </p:sp>
      <p:sp>
        <p:nvSpPr>
          <p:cNvPr id="4" name="TextBox 3"/>
          <p:cNvSpPr txBox="1"/>
          <p:nvPr/>
        </p:nvSpPr>
        <p:spPr>
          <a:xfrm>
            <a:off x="7581851" y="5582092"/>
            <a:ext cx="2631298" cy="369332"/>
          </a:xfrm>
          <a:prstGeom prst="rect">
            <a:avLst/>
          </a:prstGeom>
          <a:noFill/>
        </p:spPr>
        <p:txBody>
          <a:bodyPr wrap="none" rtlCol="0">
            <a:spAutoFit/>
          </a:bodyPr>
          <a:lstStyle/>
          <a:p>
            <a:r>
              <a:rPr lang="en-US" dirty="0"/>
              <a:t>fresh BCP, EP or HF rinsing</a:t>
            </a:r>
          </a:p>
        </p:txBody>
      </p:sp>
      <p:sp>
        <p:nvSpPr>
          <p:cNvPr id="16" name="TextBox 15"/>
          <p:cNvSpPr txBox="1"/>
          <p:nvPr/>
        </p:nvSpPr>
        <p:spPr>
          <a:xfrm>
            <a:off x="7581851" y="4941962"/>
            <a:ext cx="3200235" cy="369332"/>
          </a:xfrm>
          <a:prstGeom prst="rect">
            <a:avLst/>
          </a:prstGeom>
          <a:noFill/>
        </p:spPr>
        <p:txBody>
          <a:bodyPr wrap="none" rtlCol="0">
            <a:spAutoFit/>
          </a:bodyPr>
          <a:lstStyle/>
          <a:p>
            <a:r>
              <a:rPr lang="en-US" dirty="0"/>
              <a:t>“old” cavity or after intense HPR</a:t>
            </a:r>
          </a:p>
        </p:txBody>
      </p:sp>
      <p:cxnSp>
        <p:nvCxnSpPr>
          <p:cNvPr id="17" name="Straight Arrow Connector 16"/>
          <p:cNvCxnSpPr>
            <a:stCxn id="4" idx="1"/>
          </p:cNvCxnSpPr>
          <p:nvPr/>
        </p:nvCxnSpPr>
        <p:spPr>
          <a:xfrm flipH="1" flipV="1">
            <a:off x="7155712" y="5582092"/>
            <a:ext cx="426139"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6" idx="1"/>
          </p:cNvCxnSpPr>
          <p:nvPr/>
        </p:nvCxnSpPr>
        <p:spPr>
          <a:xfrm flipH="1" flipV="1">
            <a:off x="7155713" y="5109308"/>
            <a:ext cx="426138" cy="173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D943772-0EA5-4E40-B959-7F78F2CD49D4}"/>
              </a:ext>
            </a:extLst>
          </p:cNvPr>
          <p:cNvSpPr txBox="1"/>
          <p:nvPr/>
        </p:nvSpPr>
        <p:spPr>
          <a:xfrm>
            <a:off x="4750627" y="6565387"/>
            <a:ext cx="1641796" cy="261610"/>
          </a:xfrm>
          <a:prstGeom prst="rect">
            <a:avLst/>
          </a:prstGeom>
          <a:noFill/>
        </p:spPr>
        <p:txBody>
          <a:bodyPr wrap="none" rtlCol="0">
            <a:spAutoFit/>
          </a:bodyPr>
          <a:lstStyle/>
          <a:p>
            <a:r>
              <a:rPr lang="en-US" sz="1100" dirty="0" err="1">
                <a:solidFill>
                  <a:schemeClr val="tx1">
                    <a:lumMod val="50000"/>
                    <a:lumOff val="50000"/>
                  </a:schemeClr>
                </a:solidFill>
              </a:rPr>
              <a:t>A.Prudnikava</a:t>
            </a:r>
            <a:r>
              <a:rPr lang="en-US" sz="1100" dirty="0">
                <a:solidFill>
                  <a:schemeClr val="tx1">
                    <a:lumMod val="50000"/>
                    <a:lumOff val="50000"/>
                  </a:schemeClr>
                </a:solidFill>
              </a:rPr>
              <a:t> 	TTC 2023</a:t>
            </a:r>
            <a:endParaRPr lang="en-DE" sz="1100" dirty="0">
              <a:solidFill>
                <a:schemeClr val="tx1">
                  <a:lumMod val="50000"/>
                  <a:lumOff val="50000"/>
                </a:schemeClr>
              </a:solidFill>
            </a:endParaRPr>
          </a:p>
        </p:txBody>
      </p:sp>
    </p:spTree>
    <p:extLst>
      <p:ext uri="{BB962C8B-B14F-4D97-AF65-F5344CB8AC3E}">
        <p14:creationId xmlns:p14="http://schemas.microsoft.com/office/powerpoint/2010/main" val="7695481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2123</Words>
  <Application>Microsoft Office PowerPoint</Application>
  <PresentationFormat>Breitbild</PresentationFormat>
  <Paragraphs>288</Paragraphs>
  <Slides>21</Slides>
  <Notes>19</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21</vt:i4>
      </vt:variant>
    </vt:vector>
  </HeadingPairs>
  <TitlesOfParts>
    <vt:vector size="28" baseType="lpstr">
      <vt:lpstr>Arial</vt:lpstr>
      <vt:lpstr>Calibri</vt:lpstr>
      <vt:lpstr>Calibri Light</vt:lpstr>
      <vt:lpstr>LMSans10-Regular</vt:lpstr>
      <vt:lpstr>Times New Roman</vt:lpstr>
      <vt:lpstr>Wingdings</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Prudnikava, Alena</dc:creator>
  <cp:lastModifiedBy>Kugeler, Oliver</cp:lastModifiedBy>
  <cp:revision>682</cp:revision>
  <dcterms:created xsi:type="dcterms:W3CDTF">2021-05-11T08:25:36Z</dcterms:created>
  <dcterms:modified xsi:type="dcterms:W3CDTF">2023-12-05T09:40:20Z</dcterms:modified>
</cp:coreProperties>
</file>