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7" r:id="rId2"/>
    <p:sldId id="279" r:id="rId3"/>
    <p:sldId id="296" r:id="rId4"/>
    <p:sldId id="290" r:id="rId5"/>
    <p:sldId id="289" r:id="rId6"/>
    <p:sldId id="295" r:id="rId7"/>
    <p:sldId id="297" r:id="rId8"/>
    <p:sldId id="298" r:id="rId9"/>
    <p:sldId id="299" r:id="rId10"/>
    <p:sldId id="300" r:id="rId11"/>
    <p:sldId id="292" r:id="rId12"/>
    <p:sldId id="293" r:id="rId13"/>
    <p:sldId id="288" r:id="rId14"/>
    <p:sldId id="282" r:id="rId15"/>
    <p:sldId id="285" r:id="rId16"/>
    <p:sldId id="291" r:id="rId17"/>
    <p:sldId id="294" r:id="rId18"/>
    <p:sldId id="276" r:id="rId19"/>
    <p:sldId id="30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17F59"/>
    <a:srgbClr val="CC6600"/>
    <a:srgbClr val="FF99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5" autoAdjust="0"/>
    <p:restoredTop sz="96405" autoAdjust="0"/>
  </p:normalViewPr>
  <p:slideViewPr>
    <p:cSldViewPr showGuides="1">
      <p:cViewPr varScale="1">
        <p:scale>
          <a:sx n="172" d="100"/>
          <a:sy n="172" d="100"/>
        </p:scale>
        <p:origin x="156" y="1368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05.12.2023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05.12.2023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68086B43-9215-4588-8439-4D7C07453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9" name="Grafik 8" descr="Logo DES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10" name="Grafik 9" descr="Logo DESY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E1F0CB03-64D6-4EAD-B501-8CD3255D9F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648930-2178-4877-B88B-682D2D03C299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Medium temperature treatments at DESY  | Bate Christopher | 2023 Dec 5 - 8 | TTC Meeting Fermilab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Cooldown and thermal budget dependencies of mid-T treated cavity performance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987" y="2983333"/>
            <a:ext cx="11376025" cy="1525787"/>
          </a:xfrm>
        </p:spPr>
        <p:txBody>
          <a:bodyPr/>
          <a:lstStyle/>
          <a:p>
            <a:r>
              <a:rPr lang="en-US" dirty="0"/>
              <a:t>Overview on DESY mid-T campaign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Christopher Bate for the SRF team of DESY and Uni Hamburg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1374640E-F787-4134-97C9-5D5ADFC2C99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576" y="6165304"/>
            <a:ext cx="846488" cy="405360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5DBE746C-A757-4B26-AFDC-C2918B76AC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5805263"/>
            <a:ext cx="624335" cy="624335"/>
          </a:xfrm>
          <a:prstGeom prst="rect">
            <a:avLst/>
          </a:prstGeom>
        </p:spPr>
      </p:pic>
      <p:pic>
        <p:nvPicPr>
          <p:cNvPr id="7" name="Picture 30">
            <a:extLst>
              <a:ext uri="{FF2B5EF4-FFF2-40B4-BE49-F238E27FC236}">
                <a16:creationId xmlns:a16="http://schemas.microsoft.com/office/drawing/2014/main" id="{2CBA303F-2C93-4DC1-9393-D59FC6EB4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112" y="5805262"/>
            <a:ext cx="1921791" cy="6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F4905-57E5-4754-A3A4-4AE463B3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Large </a:t>
            </a:r>
            <a:r>
              <a:rPr lang="de-DE" dirty="0" err="1"/>
              <a:t>grain</a:t>
            </a:r>
            <a:r>
              <a:rPr lang="de-DE" dirty="0"/>
              <a:t> </a:t>
            </a:r>
            <a:r>
              <a:rPr lang="de-DE" dirty="0" err="1"/>
              <a:t>cavities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high </a:t>
            </a:r>
            <a:r>
              <a:rPr lang="de-DE" dirty="0" err="1"/>
              <a:t>performer</a:t>
            </a:r>
            <a:r>
              <a:rPr lang="de-DE" dirty="0"/>
              <a:t>! 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07C1C2-301A-4C44-A01A-EFDAA39EC9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Q</a:t>
            </a:r>
            <a:r>
              <a:rPr lang="de-DE" baseline="-25000" dirty="0"/>
              <a:t>0</a:t>
            </a:r>
            <a:r>
              <a:rPr lang="de-DE" dirty="0"/>
              <a:t>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baseline="-25000" dirty="0" err="1"/>
              <a:t>acc</a:t>
            </a:r>
            <a:r>
              <a:rPr lang="de-DE" dirty="0"/>
              <a:t> &amp; R</a:t>
            </a:r>
            <a:r>
              <a:rPr lang="de-DE" baseline="-25000" dirty="0"/>
              <a:t>BCS </a:t>
            </a:r>
            <a:r>
              <a:rPr lang="de-DE" dirty="0"/>
              <a:t>– large </a:t>
            </a:r>
            <a:r>
              <a:rPr lang="de-DE" dirty="0" err="1"/>
              <a:t>grain</a:t>
            </a:r>
            <a:r>
              <a:rPr lang="de-DE" dirty="0"/>
              <a:t> </a:t>
            </a:r>
            <a:r>
              <a:rPr lang="de-DE" dirty="0" err="1"/>
              <a:t>cavities</a:t>
            </a:r>
            <a:r>
              <a:rPr lang="de-DE" dirty="0"/>
              <a:t> </a:t>
            </a:r>
            <a:r>
              <a:rPr lang="de-DE" dirty="0" err="1"/>
              <a:t>treated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typical</a:t>
            </a:r>
            <a:r>
              <a:rPr lang="de-DE" dirty="0"/>
              <a:t> </a:t>
            </a:r>
            <a:r>
              <a:rPr lang="de-DE" dirty="0" err="1"/>
              <a:t>mid</a:t>
            </a:r>
            <a:r>
              <a:rPr lang="de-DE" dirty="0"/>
              <a:t>-T 3h 300°C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A36F8E-DCAF-43F4-9D03-6DC9D389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DAD5B3C0-34B8-47A6-8908-3CE33134791B}"/>
                  </a:ext>
                </a:extLst>
              </p:cNvPr>
              <p:cNvSpPr txBox="1"/>
              <p:nvPr/>
            </p:nvSpPr>
            <p:spPr>
              <a:xfrm>
                <a:off x="407986" y="4974501"/>
                <a:ext cx="113760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Mid-T treatments works very well with LG cavities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</a:t>
                </a:r>
                <a:r>
                  <a:rPr lang="en-US" sz="1600" baseline="-25000" dirty="0"/>
                  <a:t>BCS</a:t>
                </a:r>
                <a:r>
                  <a:rPr lang="en-US" sz="1600" dirty="0"/>
                  <a:t> values similar to FG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/>
                  <a:t> main improvement comes from </a:t>
                </a:r>
                <a:r>
                  <a:rPr lang="en-US" sz="1600" dirty="0" err="1"/>
                  <a:t>R</a:t>
                </a:r>
                <a:r>
                  <a:rPr lang="en-US" sz="1600" baseline="-25000" dirty="0" err="1"/>
                  <a:t>res</a:t>
                </a:r>
                <a:r>
                  <a:rPr lang="en-US" sz="1600" dirty="0"/>
                  <a:t>!</a:t>
                </a: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DAD5B3C0-34B8-47A6-8908-3CE331347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86" y="4974501"/>
                <a:ext cx="11376023" cy="584775"/>
              </a:xfrm>
              <a:prstGeom prst="rect">
                <a:avLst/>
              </a:prstGeom>
              <a:blipFill>
                <a:blip r:embed="rId4"/>
                <a:stretch>
                  <a:fillRect l="-214" t="-312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>
            <a:extLst>
              <a:ext uri="{FF2B5EF4-FFF2-40B4-BE49-F238E27FC236}">
                <a16:creationId xmlns:a16="http://schemas.microsoft.com/office/drawing/2014/main" id="{789E30A7-2CF0-45EA-9444-40CA2A211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4" y="1243707"/>
            <a:ext cx="5729535" cy="358095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2E97B80-004F-4DB7-A80A-63BF496B69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263" y="1243707"/>
            <a:ext cx="5408385" cy="359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82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DE1C4C8-509E-4B3D-80C8-0359394CC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32" y="1484784"/>
            <a:ext cx="5714286" cy="33333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3D03CF7-8DD5-407B-93BF-990976A6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Correlation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oxygen</a:t>
            </a:r>
            <a:r>
              <a:rPr lang="de-DE" dirty="0"/>
              <a:t> </a:t>
            </a:r>
            <a:r>
              <a:rPr lang="de-DE" dirty="0" err="1"/>
              <a:t>diffusion</a:t>
            </a:r>
            <a:r>
              <a:rPr lang="de-DE" dirty="0"/>
              <a:t> </a:t>
            </a:r>
            <a:r>
              <a:rPr lang="de-DE" dirty="0" err="1"/>
              <a:t>length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D7FD35-D9BC-4A10-83F5-8BD35F387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Q</a:t>
            </a:r>
            <a:r>
              <a:rPr lang="de-DE" baseline="-25000" dirty="0"/>
              <a:t>0</a:t>
            </a:r>
            <a:r>
              <a:rPr lang="de-DE" dirty="0"/>
              <a:t> &amp; </a:t>
            </a:r>
            <a:r>
              <a:rPr lang="de-DE" dirty="0" err="1"/>
              <a:t>E</a:t>
            </a:r>
            <a:r>
              <a:rPr lang="de-DE" baseline="-25000" dirty="0" err="1"/>
              <a:t>acc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41E0EB-95BF-484C-9607-BE63DFFAB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EDBA414-357F-43AB-86B3-22F0FE8AC3B4}"/>
              </a:ext>
            </a:extLst>
          </p:cNvPr>
          <p:cNvSpPr txBox="1"/>
          <p:nvPr/>
        </p:nvSpPr>
        <p:spPr>
          <a:xfrm>
            <a:off x="407986" y="4974501"/>
            <a:ext cx="11376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No clear trend</a:t>
            </a:r>
            <a:r>
              <a:rPr lang="en-US" sz="1600" dirty="0"/>
              <a:t> for </a:t>
            </a:r>
            <a:r>
              <a:rPr lang="de-DE" sz="1600" dirty="0"/>
              <a:t>Q</a:t>
            </a:r>
            <a:r>
              <a:rPr lang="de-DE" sz="1600" baseline="-25000" dirty="0"/>
              <a:t>0</a:t>
            </a:r>
            <a:r>
              <a:rPr lang="de-DE" sz="1600" dirty="0"/>
              <a:t> </a:t>
            </a: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E</a:t>
            </a:r>
            <a:r>
              <a:rPr lang="de-DE" sz="1600" baseline="-25000" dirty="0" err="1"/>
              <a:t>acc</a:t>
            </a:r>
            <a:r>
              <a:rPr lang="de-DE" sz="1600" baseline="-25000" dirty="0"/>
              <a:t> </a:t>
            </a:r>
            <a:r>
              <a:rPr lang="de-DE" sz="1600" dirty="0" err="1"/>
              <a:t>against</a:t>
            </a:r>
            <a:r>
              <a:rPr lang="de-DE" sz="1600" dirty="0"/>
              <a:t> </a:t>
            </a:r>
            <a:r>
              <a:rPr lang="de-DE" sz="1600" dirty="0" err="1"/>
              <a:t>diffusion</a:t>
            </a:r>
            <a:r>
              <a:rPr lang="de-DE" sz="1600" dirty="0"/>
              <a:t> </a:t>
            </a:r>
            <a:r>
              <a:rPr lang="de-DE" sz="1600" dirty="0" err="1"/>
              <a:t>length</a:t>
            </a:r>
            <a:r>
              <a:rPr lang="de-DE" sz="1600" dirty="0"/>
              <a:t> (thermal </a:t>
            </a:r>
            <a:r>
              <a:rPr lang="de-DE" sz="1600" dirty="0" err="1"/>
              <a:t>budget</a:t>
            </a:r>
            <a:r>
              <a:rPr lang="de-DE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maybe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Q0?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948D1CF-512D-4C79-A3F5-EDAF14EEC327}"/>
              </a:ext>
            </a:extLst>
          </p:cNvPr>
          <p:cNvGrpSpPr/>
          <p:nvPr/>
        </p:nvGrpSpPr>
        <p:grpSpPr>
          <a:xfrm>
            <a:off x="407986" y="1412776"/>
            <a:ext cx="5714285" cy="3333333"/>
            <a:chOff x="407986" y="1412776"/>
            <a:chExt cx="5714285" cy="3333333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4E7DDF6-261E-4B89-80E4-F21DDCE61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6" y="1412776"/>
              <a:ext cx="5714285" cy="3333333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98134B15-7759-4D1D-9E80-856A1DCA7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5975" y="1736515"/>
              <a:ext cx="161925" cy="161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854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1744C01-AF85-4B8B-AA48-187BAFBD7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6" y="1412777"/>
            <a:ext cx="5714286" cy="33333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3D03CF7-8DD5-407B-93BF-990976A6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Correlation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oxygen</a:t>
            </a:r>
            <a:r>
              <a:rPr lang="de-DE" dirty="0"/>
              <a:t> </a:t>
            </a:r>
            <a:r>
              <a:rPr lang="de-DE" dirty="0" err="1"/>
              <a:t>diffusion</a:t>
            </a:r>
            <a:r>
              <a:rPr lang="de-DE" dirty="0"/>
              <a:t> </a:t>
            </a:r>
            <a:r>
              <a:rPr lang="de-DE" dirty="0" err="1"/>
              <a:t>length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D7FD35-D9BC-4A10-83F5-8BD35F387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R</a:t>
            </a:r>
            <a:r>
              <a:rPr lang="de-DE" baseline="-25000" dirty="0" err="1"/>
              <a:t>res</a:t>
            </a:r>
            <a:r>
              <a:rPr lang="de-DE" baseline="-25000" dirty="0"/>
              <a:t> </a:t>
            </a:r>
            <a:r>
              <a:rPr lang="de-DE" dirty="0"/>
              <a:t>&amp; R</a:t>
            </a:r>
            <a:r>
              <a:rPr lang="de-DE" baseline="-25000" dirty="0"/>
              <a:t>BCS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41E0EB-95BF-484C-9607-BE63DFFAB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3BFB4BD-CD1C-4262-8774-E8608ECC35C3}"/>
              </a:ext>
            </a:extLst>
          </p:cNvPr>
          <p:cNvSpPr txBox="1"/>
          <p:nvPr/>
        </p:nvSpPr>
        <p:spPr>
          <a:xfrm>
            <a:off x="407986" y="4974501"/>
            <a:ext cx="11376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Neglecting outliers, </a:t>
            </a:r>
            <a:r>
              <a:rPr lang="en-US" sz="1600" b="1" dirty="0"/>
              <a:t>a trend is observable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Data suggests the possibility of an optimization issue related to diffusion length (thermal budget)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More data needed to fill the gaps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99E5385-9CAA-41D2-80C9-2DF8977A0D75}"/>
              </a:ext>
            </a:extLst>
          </p:cNvPr>
          <p:cNvGrpSpPr/>
          <p:nvPr/>
        </p:nvGrpSpPr>
        <p:grpSpPr>
          <a:xfrm>
            <a:off x="6240016" y="1412776"/>
            <a:ext cx="5714286" cy="3333334"/>
            <a:chOff x="6240016" y="1412776"/>
            <a:chExt cx="5714286" cy="3333334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5B601324-0804-4428-8FF1-2ACB95A1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0016" y="1412776"/>
              <a:ext cx="5714286" cy="333333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535985B8-A6B9-44BB-8B93-82D55558F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7418" y="1700808"/>
              <a:ext cx="161925" cy="161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7163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7AA6B1BB-0666-474F-BED5-173C2FCB3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28" y="2369609"/>
            <a:ext cx="3870603" cy="232236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95AFB64-AE8C-4BFD-95B4-9C9DB2284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22" y="2373981"/>
            <a:ext cx="3870602" cy="232236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722FF2F-3700-4EBD-B035-7289EA9DB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9" y="2373981"/>
            <a:ext cx="3798593" cy="22791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8A883C-7F39-494A-8896-59BFC3B71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Oxygen </a:t>
            </a:r>
            <a:r>
              <a:rPr lang="de-DE" dirty="0" err="1"/>
              <a:t>diffusion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on </a:t>
            </a:r>
            <a:r>
              <a:rPr lang="de-DE" dirty="0" err="1"/>
              <a:t>samples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EEE989-DFFE-4E40-A6CA-B7013F14A4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SIMS </a:t>
            </a:r>
            <a:r>
              <a:rPr lang="de-DE" dirty="0" err="1"/>
              <a:t>profiles</a:t>
            </a:r>
            <a:r>
              <a:rPr lang="de-DE" dirty="0"/>
              <a:t> - </a:t>
            </a:r>
            <a:r>
              <a:rPr lang="de-DE" dirty="0" err="1"/>
              <a:t>deep</a:t>
            </a:r>
            <a:r>
              <a:rPr lang="de-DE" dirty="0"/>
              <a:t> </a:t>
            </a:r>
            <a:r>
              <a:rPr lang="de-DE" dirty="0" err="1"/>
              <a:t>sputtering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FEEC2D-962C-4CCD-82A7-F8BD55D0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4BDD386-B146-47C4-9275-DFD6627B8A9F}"/>
              </a:ext>
            </a:extLst>
          </p:cNvPr>
          <p:cNvSpPr txBox="1"/>
          <p:nvPr/>
        </p:nvSpPr>
        <p:spPr>
          <a:xfrm>
            <a:off x="551384" y="135318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Calculated</a:t>
            </a:r>
            <a:r>
              <a:rPr lang="de-DE" sz="1600" dirty="0"/>
              <a:t> </a:t>
            </a:r>
            <a:r>
              <a:rPr lang="de-DE" sz="1600" dirty="0" err="1"/>
              <a:t>diffusion</a:t>
            </a:r>
            <a:r>
              <a:rPr lang="de-DE" sz="1600" dirty="0"/>
              <a:t> </a:t>
            </a:r>
            <a:r>
              <a:rPr lang="de-DE" sz="1600" dirty="0" err="1"/>
              <a:t>length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temperature</a:t>
            </a:r>
            <a:r>
              <a:rPr lang="de-DE" sz="1600" dirty="0"/>
              <a:t> </a:t>
            </a:r>
            <a:r>
              <a:rPr lang="de-DE" sz="1600" dirty="0" err="1"/>
              <a:t>profile</a:t>
            </a:r>
            <a:r>
              <a:rPr lang="de-DE" sz="1600" dirty="0"/>
              <a:t>: </a:t>
            </a:r>
          </a:p>
          <a:p>
            <a:r>
              <a:rPr lang="de-DE" sz="1600" dirty="0"/>
              <a:t>697 </a:t>
            </a:r>
            <a:r>
              <a:rPr lang="de-DE" sz="1600" dirty="0" err="1"/>
              <a:t>nm</a:t>
            </a:r>
            <a:endParaRPr lang="en-US" sz="1600" dirty="0" err="1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BE633ED-8A38-4EFD-9E33-959EA7255B0E}"/>
              </a:ext>
            </a:extLst>
          </p:cNvPr>
          <p:cNvSpPr txBox="1"/>
          <p:nvPr/>
        </p:nvSpPr>
        <p:spPr>
          <a:xfrm>
            <a:off x="4673623" y="1599401"/>
            <a:ext cx="2232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560 </a:t>
            </a:r>
            <a:r>
              <a:rPr lang="de-DE" sz="1600" dirty="0" err="1"/>
              <a:t>nm</a:t>
            </a:r>
            <a:endParaRPr lang="en-US" sz="1600" dirty="0" err="1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756D2B6-F998-4C3E-892E-D0A6099F98BB}"/>
              </a:ext>
            </a:extLst>
          </p:cNvPr>
          <p:cNvSpPr txBox="1"/>
          <p:nvPr/>
        </p:nvSpPr>
        <p:spPr>
          <a:xfrm>
            <a:off x="8507832" y="1599401"/>
            <a:ext cx="2232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2354 </a:t>
            </a:r>
            <a:r>
              <a:rPr lang="de-DE" sz="1600" dirty="0" err="1"/>
              <a:t>nm</a:t>
            </a:r>
            <a:endParaRPr lang="en-US" sz="1600" dirty="0" err="1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2984DA4-3B13-4CEE-86CD-6BDEAC32271F}"/>
              </a:ext>
            </a:extLst>
          </p:cNvPr>
          <p:cNvSpPr txBox="1"/>
          <p:nvPr/>
        </p:nvSpPr>
        <p:spPr>
          <a:xfrm>
            <a:off x="407368" y="5057889"/>
            <a:ext cx="11376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Calculated diffusion length same order of magnitude as measured value for the 3h 300°C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increased treatment duration appears to flatten the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350°C treatment also exhibits a relatively flat and deep profile, making it challenging to compare with the diffusion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21CAD56-6671-4E5A-B88C-C355C553CC50}"/>
              </a:ext>
            </a:extLst>
          </p:cNvPr>
          <p:cNvSpPr txBox="1"/>
          <p:nvPr/>
        </p:nvSpPr>
        <p:spPr>
          <a:xfrm>
            <a:off x="9552384" y="4725144"/>
            <a:ext cx="46085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Measurement </a:t>
            </a:r>
            <a:r>
              <a:rPr lang="de-DE" sz="700" dirty="0" err="1"/>
              <a:t>conducted</a:t>
            </a:r>
            <a:r>
              <a:rPr lang="de-DE" sz="700" dirty="0"/>
              <a:t> at IFAM, Bremen, Germany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FCF54C5-FB6C-4863-BE26-64182CCCF9F5}"/>
              </a:ext>
            </a:extLst>
          </p:cNvPr>
          <p:cNvSpPr txBox="1"/>
          <p:nvPr/>
        </p:nvSpPr>
        <p:spPr>
          <a:xfrm>
            <a:off x="551384" y="1937955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3h@300°C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CDBE1EE-D07F-45B4-84B6-B5E524076668}"/>
              </a:ext>
            </a:extLst>
          </p:cNvPr>
          <p:cNvSpPr txBox="1"/>
          <p:nvPr/>
        </p:nvSpPr>
        <p:spPr>
          <a:xfrm>
            <a:off x="4673623" y="194003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20h@250°C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73BFD17-63E3-4C61-9207-22C475B1B5F2}"/>
              </a:ext>
            </a:extLst>
          </p:cNvPr>
          <p:cNvSpPr txBox="1"/>
          <p:nvPr/>
        </p:nvSpPr>
        <p:spPr>
          <a:xfrm>
            <a:off x="8504488" y="193214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3h@350°C</a:t>
            </a:r>
          </a:p>
        </p:txBody>
      </p:sp>
    </p:spTree>
    <p:extLst>
      <p:ext uri="{BB962C8B-B14F-4D97-AF65-F5344CB8AC3E}">
        <p14:creationId xmlns:p14="http://schemas.microsoft.com/office/powerpoint/2010/main" val="2532770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7E010-9D63-4A2A-B76B-AC16E2FF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err="1"/>
              <a:t>gradient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cooldown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1545D1-C2D0-41CA-A0BF-568AA94054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de-DE" dirty="0" err="1"/>
              <a:t>Determined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err="1"/>
              <a:t>sensors</a:t>
            </a:r>
            <a:r>
              <a:rPr lang="de-DE" dirty="0"/>
              <a:t> at </a:t>
            </a:r>
            <a:r>
              <a:rPr lang="de-DE" dirty="0" err="1"/>
              <a:t>cavity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543835-B08C-4AD5-A03B-1CD13F3A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1AB334D-49A9-4AD6-B683-C234206C752D}"/>
              </a:ext>
            </a:extLst>
          </p:cNvPr>
          <p:cNvGrpSpPr/>
          <p:nvPr/>
        </p:nvGrpSpPr>
        <p:grpSpPr>
          <a:xfrm>
            <a:off x="1290143" y="1500857"/>
            <a:ext cx="2429593" cy="4513034"/>
            <a:chOff x="407987" y="1500857"/>
            <a:chExt cx="2429593" cy="4513034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AE1F592-805E-4BF5-9421-E54763205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987" y="1500857"/>
              <a:ext cx="2429593" cy="4513034"/>
            </a:xfrm>
            <a:prstGeom prst="rect">
              <a:avLst/>
            </a:prstGeom>
          </p:spPr>
        </p:pic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6420512-4777-4E42-A969-EF0574824FA5}"/>
                </a:ext>
              </a:extLst>
            </p:cNvPr>
            <p:cNvSpPr/>
            <p:nvPr/>
          </p:nvSpPr>
          <p:spPr>
            <a:xfrm>
              <a:off x="1559496" y="2708920"/>
              <a:ext cx="144016" cy="288032"/>
            </a:xfrm>
            <a:prstGeom prst="rect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CA980F4-776A-433C-83A1-AAA0BEC5448D}"/>
                </a:ext>
              </a:extLst>
            </p:cNvPr>
            <p:cNvSpPr/>
            <p:nvPr/>
          </p:nvSpPr>
          <p:spPr>
            <a:xfrm>
              <a:off x="1847528" y="3600744"/>
              <a:ext cx="144016" cy="288032"/>
            </a:xfrm>
            <a:prstGeom prst="rect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3F15A906-4982-4A08-AB7B-A6C83BBCE138}"/>
                </a:ext>
              </a:extLst>
            </p:cNvPr>
            <p:cNvSpPr/>
            <p:nvPr/>
          </p:nvSpPr>
          <p:spPr>
            <a:xfrm>
              <a:off x="1550775" y="5362833"/>
              <a:ext cx="144016" cy="288032"/>
            </a:xfrm>
            <a:prstGeom prst="rect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F7D654E2-E807-4C18-869E-EDD043AFFD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2783" y="2852936"/>
              <a:ext cx="8721" cy="265391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179A0474-8C87-43B9-A23D-8351B46E5C5A}"/>
                </a:ext>
              </a:extLst>
            </p:cNvPr>
            <p:cNvSpPr txBox="1"/>
            <p:nvPr/>
          </p:nvSpPr>
          <p:spPr>
            <a:xfrm rot="16200000">
              <a:off x="913446" y="3900262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~317mm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2EA5B773-1055-458D-902B-6E7069DD94CF}"/>
                </a:ext>
              </a:extLst>
            </p:cNvPr>
            <p:cNvSpPr txBox="1"/>
            <p:nvPr/>
          </p:nvSpPr>
          <p:spPr>
            <a:xfrm>
              <a:off x="1676060" y="2683659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T1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8578E02-2EAB-4276-960F-786CAA44FFE5}"/>
                </a:ext>
              </a:extLst>
            </p:cNvPr>
            <p:cNvSpPr txBox="1"/>
            <p:nvPr/>
          </p:nvSpPr>
          <p:spPr>
            <a:xfrm>
              <a:off x="1982514" y="3575483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T2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54770926-37ED-49EE-9DB4-52B5E472EC5E}"/>
                </a:ext>
              </a:extLst>
            </p:cNvPr>
            <p:cNvSpPr txBox="1"/>
            <p:nvPr/>
          </p:nvSpPr>
          <p:spPr>
            <a:xfrm>
              <a:off x="1694791" y="5337572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T3</a:t>
              </a: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C9095EBB-B9A6-40EC-B260-FBC57A7E20D9}"/>
              </a:ext>
            </a:extLst>
          </p:cNvPr>
          <p:cNvGrpSpPr/>
          <p:nvPr/>
        </p:nvGrpSpPr>
        <p:grpSpPr>
          <a:xfrm>
            <a:off x="4511824" y="1545967"/>
            <a:ext cx="6317988" cy="4547329"/>
            <a:chOff x="5663952" y="1613585"/>
            <a:chExt cx="6317988" cy="4547329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7BD83C54-4521-4223-8A9F-41959E0C23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8"/>
            <a:stretch/>
          </p:blipFill>
          <p:spPr>
            <a:xfrm>
              <a:off x="5663952" y="1613585"/>
              <a:ext cx="6317988" cy="4513034"/>
            </a:xfrm>
            <a:prstGeom prst="rect">
              <a:avLst/>
            </a:prstGeom>
          </p:spPr>
        </p:pic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E4AC01DF-1873-491C-8456-CD4AFE54C4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8288" y="2564905"/>
              <a:ext cx="0" cy="1614987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B4A694A6-DE11-4B20-A5E2-FB403250D935}"/>
                </a:ext>
              </a:extLst>
            </p:cNvPr>
            <p:cNvSpPr/>
            <p:nvPr/>
          </p:nvSpPr>
          <p:spPr>
            <a:xfrm>
              <a:off x="7021174" y="5959320"/>
              <a:ext cx="1163057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B6363945-93C7-4E00-9AC4-74A8EFCBF354}"/>
                </a:ext>
              </a:extLst>
            </p:cNvPr>
            <p:cNvSpPr/>
            <p:nvPr/>
          </p:nvSpPr>
          <p:spPr>
            <a:xfrm>
              <a:off x="8317319" y="5960571"/>
              <a:ext cx="1163057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13FF645B-55E0-4B13-9ECC-D7B874836C46}"/>
                </a:ext>
              </a:extLst>
            </p:cNvPr>
            <p:cNvSpPr/>
            <p:nvPr/>
          </p:nvSpPr>
          <p:spPr>
            <a:xfrm>
              <a:off x="9571662" y="5957542"/>
              <a:ext cx="1163057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6B10316D-662F-46D2-84D4-9C9BAF14EDD1}"/>
                </a:ext>
              </a:extLst>
            </p:cNvPr>
            <p:cNvSpPr txBox="1"/>
            <p:nvPr/>
          </p:nvSpPr>
          <p:spPr>
            <a:xfrm>
              <a:off x="6960096" y="5899304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T1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33FF21CF-16FD-43FC-95C5-970DDA5C4013}"/>
                </a:ext>
              </a:extLst>
            </p:cNvPr>
            <p:cNvSpPr txBox="1"/>
            <p:nvPr/>
          </p:nvSpPr>
          <p:spPr>
            <a:xfrm>
              <a:off x="8226033" y="5895959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T2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14E3498E-B36D-476D-8CFA-3AD60C4A621B}"/>
                </a:ext>
              </a:extLst>
            </p:cNvPr>
            <p:cNvSpPr txBox="1"/>
            <p:nvPr/>
          </p:nvSpPr>
          <p:spPr>
            <a:xfrm>
              <a:off x="9491970" y="5895077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T3</a:t>
              </a:r>
            </a:p>
          </p:txBody>
        </p:sp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34BA8FF3-FEF8-43A4-851E-03B2E397D1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8008" y="4148519"/>
              <a:ext cx="2520280" cy="10543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hteck 41">
                  <a:extLst>
                    <a:ext uri="{FF2B5EF4-FFF2-40B4-BE49-F238E27FC236}">
                      <a16:creationId xmlns:a16="http://schemas.microsoft.com/office/drawing/2014/main" id="{22C587BD-0EFE-4376-98C0-31ACAA8BC4C8}"/>
                    </a:ext>
                  </a:extLst>
                </p:cNvPr>
                <p:cNvSpPr/>
                <p:nvPr/>
              </p:nvSpPr>
              <p:spPr>
                <a:xfrm rot="16200000">
                  <a:off x="8236439" y="3285024"/>
                  <a:ext cx="5295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2" name="Rechteck 41">
                  <a:extLst>
                    <a:ext uri="{FF2B5EF4-FFF2-40B4-BE49-F238E27FC236}">
                      <a16:creationId xmlns:a16="http://schemas.microsoft.com/office/drawing/2014/main" id="{22C587BD-0EFE-4376-98C0-31ACAA8BC4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8236439" y="3285024"/>
                  <a:ext cx="52956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feld 42">
                  <a:extLst>
                    <a:ext uri="{FF2B5EF4-FFF2-40B4-BE49-F238E27FC236}">
                      <a16:creationId xmlns:a16="http://schemas.microsoft.com/office/drawing/2014/main" id="{CD899104-ECAE-4EEC-8343-7D8E291EAD3D}"/>
                    </a:ext>
                  </a:extLst>
                </p:cNvPr>
                <p:cNvSpPr txBox="1"/>
                <p:nvPr/>
              </p:nvSpPr>
              <p:spPr>
                <a:xfrm>
                  <a:off x="6168008" y="3876231"/>
                  <a:ext cx="24012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de-DE" sz="1600" dirty="0" err="1"/>
                </a:p>
              </p:txBody>
            </p:sp>
          </mc:Choice>
          <mc:Fallback xmlns="">
            <p:sp>
              <p:nvSpPr>
                <p:cNvPr id="43" name="Textfeld 42">
                  <a:extLst>
                    <a:ext uri="{FF2B5EF4-FFF2-40B4-BE49-F238E27FC236}">
                      <a16:creationId xmlns:a16="http://schemas.microsoft.com/office/drawing/2014/main" id="{CD899104-ECAE-4EEC-8343-7D8E291EAD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8008" y="3876231"/>
                  <a:ext cx="240129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17949" b="-125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AB7FF2CF-D449-43FF-933F-C3F16C51A9CE}"/>
                  </a:ext>
                </a:extLst>
              </p:cNvPr>
              <p:cNvSpPr txBox="1"/>
              <p:nvPr/>
            </p:nvSpPr>
            <p:spPr>
              <a:xfrm>
                <a:off x="5409719" y="4618164"/>
                <a:ext cx="2124043" cy="477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de-D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𝑎𝑡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9.2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=317 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𝑚𝑚</m:t>
                          </m:r>
                        </m:den>
                      </m:f>
                    </m:oMath>
                  </m:oMathPara>
                </a14:m>
                <a:endParaRPr lang="de-DE" sz="1600" dirty="0" err="1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AB7FF2CF-D449-43FF-933F-C3F16C51A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719" y="4618164"/>
                <a:ext cx="2124043" cy="4778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533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03CF7-8DD5-407B-93BF-990976A6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cooldown</a:t>
            </a:r>
            <a:r>
              <a:rPr lang="de-DE" dirty="0"/>
              <a:t> </a:t>
            </a:r>
            <a:r>
              <a:rPr lang="de-DE" dirty="0" err="1"/>
              <a:t>gradient</a:t>
            </a:r>
            <a:r>
              <a:rPr lang="de-DE" dirty="0"/>
              <a:t> </a:t>
            </a:r>
            <a:r>
              <a:rPr lang="de-DE" dirty="0" err="1"/>
              <a:t>dependency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performance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D7FD35-D9BC-4A10-83F5-8BD35F387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Q</a:t>
            </a:r>
            <a:r>
              <a:rPr lang="de-DE" baseline="-25000" dirty="0"/>
              <a:t>0</a:t>
            </a:r>
            <a:r>
              <a:rPr lang="de-DE" dirty="0"/>
              <a:t> &amp; </a:t>
            </a:r>
            <a:r>
              <a:rPr lang="de-DE" dirty="0" err="1"/>
              <a:t>E</a:t>
            </a:r>
            <a:r>
              <a:rPr lang="de-DE" baseline="-25000" dirty="0" err="1"/>
              <a:t>acc</a:t>
            </a:r>
            <a:r>
              <a:rPr lang="de-DE" baseline="-25000" dirty="0"/>
              <a:t> </a:t>
            </a:r>
            <a:r>
              <a:rPr lang="de-DE" dirty="0"/>
              <a:t>- </a:t>
            </a:r>
            <a:r>
              <a:rPr lang="en-US" dirty="0"/>
              <a:t>divided into two </a:t>
            </a:r>
            <a:r>
              <a:rPr lang="en-US" dirty="0" err="1"/>
              <a:t>cryo</a:t>
            </a:r>
            <a:r>
              <a:rPr lang="en-US" dirty="0"/>
              <a:t> test setups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41E0EB-95BF-484C-9607-BE63DFFAB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E561B7C-CF5B-44EB-99DC-F07898905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62" y="1431534"/>
            <a:ext cx="5714286" cy="33333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FC5E4C47-D88A-47FD-90DD-270058E31258}"/>
                  </a:ext>
                </a:extLst>
              </p:cNvPr>
              <p:cNvSpPr txBox="1"/>
              <p:nvPr/>
            </p:nvSpPr>
            <p:spPr>
              <a:xfrm>
                <a:off x="407986" y="4974501"/>
                <a:ext cx="11376023" cy="585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No correlation to performance observed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Two ranges of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600" dirty="0"/>
                  <a:t> observable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/>
                  <a:t> attributed to our two test setups</a:t>
                </a: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FC5E4C47-D88A-47FD-90DD-270058E31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86" y="4974501"/>
                <a:ext cx="11376023" cy="585225"/>
              </a:xfrm>
              <a:prstGeom prst="rect">
                <a:avLst/>
              </a:prstGeom>
              <a:blipFill>
                <a:blip r:embed="rId4"/>
                <a:stretch>
                  <a:fillRect l="-214" t="-16667" b="-958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DE9C188-A355-4814-9632-99F98120D014}"/>
              </a:ext>
            </a:extLst>
          </p:cNvPr>
          <p:cNvGrpSpPr/>
          <p:nvPr/>
        </p:nvGrpSpPr>
        <p:grpSpPr>
          <a:xfrm>
            <a:off x="310325" y="1342764"/>
            <a:ext cx="5714286" cy="3333334"/>
            <a:chOff x="310325" y="1342764"/>
            <a:chExt cx="5714286" cy="3333334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310E5428-FA1C-4133-9609-BDCBE02FE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25" y="1342764"/>
              <a:ext cx="5714286" cy="3333334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075B7554-F998-4127-8415-02008A3304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347" t="19601" r="12612" b="76237"/>
            <a:stretch/>
          </p:blipFill>
          <p:spPr>
            <a:xfrm>
              <a:off x="5015880" y="1987252"/>
              <a:ext cx="288032" cy="138702"/>
            </a:xfrm>
            <a:prstGeom prst="rect">
              <a:avLst/>
            </a:prstGeom>
          </p:spPr>
        </p:pic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A2042059-A7B9-4C90-9A14-351A403AFF90}"/>
                </a:ext>
              </a:extLst>
            </p:cNvPr>
            <p:cNvSpPr/>
            <p:nvPr/>
          </p:nvSpPr>
          <p:spPr>
            <a:xfrm>
              <a:off x="5087888" y="1941461"/>
              <a:ext cx="144016" cy="489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720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0C37C7B-26E5-4FFF-82F1-6D754D4A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30" y="1412775"/>
            <a:ext cx="5714286" cy="333333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D8406A4-39C8-446F-B068-3B3DAE6FE727}"/>
              </a:ext>
            </a:extLst>
          </p:cNvPr>
          <p:cNvSpPr txBox="1"/>
          <p:nvPr/>
        </p:nvSpPr>
        <p:spPr>
          <a:xfrm>
            <a:off x="407986" y="4974501"/>
            <a:ext cx="11376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No correlation to </a:t>
            </a:r>
            <a:r>
              <a:rPr lang="en-US" sz="1600" b="1" dirty="0" err="1"/>
              <a:t>to</a:t>
            </a:r>
            <a:r>
              <a:rPr lang="en-US" sz="1600" b="1" dirty="0"/>
              <a:t> </a:t>
            </a:r>
            <a:r>
              <a:rPr lang="en-US" sz="1600" b="1" dirty="0" err="1"/>
              <a:t>R</a:t>
            </a:r>
            <a:r>
              <a:rPr lang="en-US" sz="1600" b="1" baseline="-25000" dirty="0" err="1"/>
              <a:t>res</a:t>
            </a:r>
            <a:r>
              <a:rPr lang="en-US" sz="1600" b="1" dirty="0"/>
              <a:t> and R</a:t>
            </a:r>
            <a:r>
              <a:rPr lang="en-US" sz="1600" b="1" baseline="-25000" dirty="0"/>
              <a:t>BCS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Lower limit of ~2nΩ for </a:t>
            </a:r>
            <a:r>
              <a:rPr lang="en-US" sz="1600" dirty="0" err="1"/>
              <a:t>R</a:t>
            </a:r>
            <a:r>
              <a:rPr lang="en-US" sz="1600" baseline="-25000" dirty="0" err="1"/>
              <a:t>res</a:t>
            </a:r>
            <a:r>
              <a:rPr lang="en-US" sz="1600" dirty="0"/>
              <a:t> observed (without magnetic field compensation)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can exclude the impact of different cryostats and inserts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Observable difference between the test setups exists for R</a:t>
            </a:r>
            <a:r>
              <a:rPr lang="en-US" sz="1600" baseline="-25000" dirty="0"/>
              <a:t>BCS </a:t>
            </a:r>
            <a:r>
              <a:rPr lang="en-US" sz="1600" dirty="0"/>
              <a:t>(?!)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D03CF7-8DD5-407B-93BF-990976A6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cooldown</a:t>
            </a:r>
            <a:r>
              <a:rPr lang="de-DE" dirty="0"/>
              <a:t> </a:t>
            </a:r>
            <a:r>
              <a:rPr lang="de-DE" dirty="0" err="1"/>
              <a:t>gradient</a:t>
            </a:r>
            <a:r>
              <a:rPr lang="de-DE" dirty="0"/>
              <a:t> </a:t>
            </a:r>
            <a:r>
              <a:rPr lang="de-DE" dirty="0" err="1"/>
              <a:t>dependency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performance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D7FD35-D9BC-4A10-83F5-8BD35F387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R</a:t>
            </a:r>
            <a:r>
              <a:rPr lang="de-DE" baseline="-25000" dirty="0" err="1"/>
              <a:t>res</a:t>
            </a:r>
            <a:r>
              <a:rPr lang="de-DE" baseline="-25000" dirty="0"/>
              <a:t> </a:t>
            </a:r>
            <a:r>
              <a:rPr lang="de-DE" dirty="0"/>
              <a:t>&amp; R</a:t>
            </a:r>
            <a:r>
              <a:rPr lang="de-DE" baseline="-25000" dirty="0"/>
              <a:t>BCS </a:t>
            </a:r>
            <a:r>
              <a:rPr lang="de-DE" dirty="0"/>
              <a:t>- </a:t>
            </a:r>
            <a:r>
              <a:rPr lang="en-US" dirty="0"/>
              <a:t>divided into two </a:t>
            </a:r>
            <a:r>
              <a:rPr lang="en-US" dirty="0" err="1"/>
              <a:t>cryo</a:t>
            </a:r>
            <a:r>
              <a:rPr lang="en-US" dirty="0"/>
              <a:t> test setups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41E0EB-95BF-484C-9607-BE63DFFAB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B8FDF8B-51BB-482C-A895-DE01037CB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412776"/>
            <a:ext cx="5714286" cy="3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17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777F0-1E2E-4AE6-945E-E22DC5EC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and </a:t>
            </a:r>
            <a:r>
              <a:rPr lang="de-DE" dirty="0" err="1"/>
              <a:t>outlook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mid</a:t>
            </a:r>
            <a:r>
              <a:rPr lang="de-DE" dirty="0"/>
              <a:t>-T </a:t>
            </a:r>
            <a:r>
              <a:rPr lang="de-DE" dirty="0" err="1"/>
              <a:t>campaign</a:t>
            </a:r>
            <a:r>
              <a:rPr lang="de-DE" dirty="0"/>
              <a:t> at DESY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69FB26-523C-4C63-B068-E9F013D110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amount of data has increased and we are filling the gaps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32C1D6-4447-409A-B5FE-3142F28ED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C2BADBB-FF2B-476C-A2E4-CE9A53D4AF6F}"/>
              </a:ext>
            </a:extLst>
          </p:cNvPr>
          <p:cNvSpPr txBox="1">
            <a:spLocks/>
          </p:cNvSpPr>
          <p:nvPr/>
        </p:nvSpPr>
        <p:spPr>
          <a:xfrm>
            <a:off x="400076" y="1213543"/>
            <a:ext cx="6408092" cy="5282557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Very high reproducibility of characteristic results</a:t>
            </a:r>
          </a:p>
          <a:p>
            <a:pPr lvl="1"/>
            <a:r>
              <a:rPr lang="en-GB" sz="1100" dirty="0"/>
              <a:t>The </a:t>
            </a:r>
            <a:r>
              <a:rPr lang="en-GB" sz="1100" dirty="0">
                <a:solidFill>
                  <a:schemeClr val="accent2"/>
                </a:solidFill>
              </a:rPr>
              <a:t>30 MV/m </a:t>
            </a:r>
            <a:r>
              <a:rPr lang="en-GB" sz="1100" dirty="0"/>
              <a:t>is still an unbreakable wall</a:t>
            </a:r>
          </a:p>
          <a:p>
            <a:pPr lvl="1"/>
            <a:r>
              <a:rPr lang="en-US" sz="1100" dirty="0"/>
              <a:t>7 out of 18 cavities degrade after quenching</a:t>
            </a:r>
            <a:r>
              <a:rPr lang="en-GB" sz="1100" dirty="0"/>
              <a:t> (restorable by T</a:t>
            </a:r>
            <a:r>
              <a:rPr lang="en-GB" sz="1100" baseline="-25000" dirty="0"/>
              <a:t>c</a:t>
            </a:r>
            <a:r>
              <a:rPr lang="en-GB" sz="1100" dirty="0"/>
              <a:t> cycling)</a:t>
            </a:r>
          </a:p>
          <a:p>
            <a:r>
              <a:rPr lang="en-GB" sz="1200" dirty="0"/>
              <a:t>LG cavities show best performances</a:t>
            </a:r>
          </a:p>
          <a:p>
            <a:r>
              <a:rPr lang="en-US" sz="1200" dirty="0"/>
              <a:t>Sorting by thermal budget appears to provide insights</a:t>
            </a:r>
            <a:endParaRPr lang="en-GB" sz="1200" dirty="0"/>
          </a:p>
          <a:p>
            <a:r>
              <a:rPr lang="en-GB" sz="1200" dirty="0"/>
              <a:t>350°C edge to new characteristic regime </a:t>
            </a:r>
          </a:p>
          <a:p>
            <a:r>
              <a:rPr lang="en-GB" sz="1200" dirty="0"/>
              <a:t>SIMS measurements only partially conclusive</a:t>
            </a:r>
          </a:p>
          <a:p>
            <a:r>
              <a:rPr lang="en-GB" sz="1200" dirty="0"/>
              <a:t>Additional diagnostics &amp; studies ongoing</a:t>
            </a:r>
          </a:p>
          <a:p>
            <a:pPr lvl="1"/>
            <a:r>
              <a:rPr lang="en-GB" sz="1100" dirty="0"/>
              <a:t>flux trapping sensitivity via new B-mapping system</a:t>
            </a:r>
          </a:p>
          <a:p>
            <a:pPr lvl="1"/>
            <a:r>
              <a:rPr lang="en-GB" sz="1100" dirty="0"/>
              <a:t>frequency vs. temperature measurements</a:t>
            </a:r>
            <a:br>
              <a:rPr lang="en-GB" sz="1100" dirty="0"/>
            </a:br>
            <a:r>
              <a:rPr lang="en-GB" sz="1100" dirty="0"/>
              <a:t>=&gt; </a:t>
            </a:r>
            <a:r>
              <a:rPr lang="en-GB" sz="1100" dirty="0">
                <a:solidFill>
                  <a:schemeClr val="accent2"/>
                </a:solidFill>
              </a:rPr>
              <a:t>presentation by Marc</a:t>
            </a:r>
            <a:endParaRPr lang="en-GB" sz="1200" dirty="0"/>
          </a:p>
          <a:p>
            <a:pPr>
              <a:spcBef>
                <a:spcPts val="600"/>
              </a:spcBef>
              <a:spcAft>
                <a:spcPts val="400"/>
              </a:spcAft>
            </a:pPr>
            <a:endParaRPr lang="en-GB" sz="1200" dirty="0"/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GB" sz="1200" dirty="0"/>
              <a:t>Optimisation potential</a:t>
            </a:r>
          </a:p>
          <a:p>
            <a:pPr lvl="1"/>
            <a:r>
              <a:rPr lang="en-GB" sz="1100" dirty="0"/>
              <a:t>New/alternative recipes necessary?</a:t>
            </a:r>
          </a:p>
          <a:p>
            <a:pPr lvl="1"/>
            <a:r>
              <a:rPr lang="en-GB" sz="1100" dirty="0"/>
              <a:t>Role of caps?</a:t>
            </a:r>
          </a:p>
          <a:p>
            <a:r>
              <a:rPr lang="en-US" sz="1200" dirty="0"/>
              <a:t>Transfer to 9-cell cavity Mid-T treatments ongoing</a:t>
            </a:r>
          </a:p>
          <a:p>
            <a:r>
              <a:rPr lang="en-GB" sz="1200" dirty="0"/>
              <a:t>18 new single cell cavities produced to increase the statistics even further</a:t>
            </a:r>
          </a:p>
          <a:p>
            <a:pPr marL="361950" lvl="1" indent="0">
              <a:buNone/>
            </a:pPr>
            <a:endParaRPr lang="en-GB" sz="1100" dirty="0"/>
          </a:p>
          <a:p>
            <a:pPr marL="361950" lvl="1" indent="0">
              <a:buNone/>
            </a:pPr>
            <a:endParaRPr lang="en-GB" sz="1100" dirty="0"/>
          </a:p>
          <a:p>
            <a:pPr marL="361950" lvl="1" indent="0">
              <a:buFont typeface="Arial" panose="020B0604020202020204" pitchFamily="34" charset="0"/>
              <a:buNone/>
            </a:pPr>
            <a:endParaRPr lang="en-GB" sz="1100" dirty="0"/>
          </a:p>
          <a:p>
            <a:pPr lvl="1"/>
            <a:endParaRPr lang="en-GB" sz="11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F4EE1D7-79ED-4BFA-B330-8FF2866F6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548" y="1653272"/>
            <a:ext cx="4751908" cy="356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05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800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F4905-57E5-4754-A3A4-4AE463B3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</a:t>
            </a:r>
            <a:r>
              <a:rPr lang="de-DE" baseline="-25000" dirty="0"/>
              <a:t>0</a:t>
            </a:r>
            <a:r>
              <a:rPr lang="de-DE" dirty="0"/>
              <a:t> Degradation after </a:t>
            </a:r>
            <a:r>
              <a:rPr lang="de-DE" dirty="0" err="1"/>
              <a:t>quench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07C1C2-301A-4C44-A01A-EFDAA39EC9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cavities</a:t>
            </a:r>
            <a:r>
              <a:rPr lang="de-DE" dirty="0"/>
              <a:t> </a:t>
            </a:r>
            <a:r>
              <a:rPr lang="de-DE" dirty="0" err="1"/>
              <a:t>degrade</a:t>
            </a:r>
            <a:r>
              <a:rPr lang="de-DE" dirty="0"/>
              <a:t> in Q</a:t>
            </a:r>
            <a:r>
              <a:rPr lang="de-DE" baseline="-25000" dirty="0"/>
              <a:t>0 </a:t>
            </a:r>
            <a:r>
              <a:rPr lang="de-DE" dirty="0"/>
              <a:t>after a </a:t>
            </a:r>
            <a:r>
              <a:rPr lang="de-DE" dirty="0" err="1"/>
              <a:t>quench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A36F8E-DCAF-43F4-9D03-6DC9D389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2189A618-8064-4FA8-9A51-329349713E87}"/>
                  </a:ext>
                </a:extLst>
              </p:cNvPr>
              <p:cNvSpPr txBox="1"/>
              <p:nvPr/>
            </p:nvSpPr>
            <p:spPr>
              <a:xfrm>
                <a:off x="407986" y="4974501"/>
                <a:ext cx="113760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Some cavities exhibit the phenomenon of degrading in quality after quenching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Not attributable to any specific treatment group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/>
                  <a:t> not yet understood the cause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2189A618-8064-4FA8-9A51-329349713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86" y="4974501"/>
                <a:ext cx="11376023" cy="584775"/>
              </a:xfrm>
              <a:prstGeom prst="rect">
                <a:avLst/>
              </a:prstGeom>
              <a:blipFill>
                <a:blip r:embed="rId2"/>
                <a:stretch>
                  <a:fillRect l="-214" t="-312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DB5E6802-68C0-4A8A-8AFB-1FF1412AE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4" y="1243707"/>
            <a:ext cx="5729535" cy="358095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9C7386B-0978-4D0F-9C28-FA2E84348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263" y="1243707"/>
            <a:ext cx="5408385" cy="359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9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A60409C-5C82-4568-874E-D527BC4DA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Medium temperature (mid-T) treatments at DESY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397B368-E77F-42FF-88AA-C30D66341F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DESY mid-T campaign started in 2021</a:t>
            </a: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EA499EAF-FFFF-4143-A699-06E9D10CB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822" y="1995272"/>
            <a:ext cx="1792770" cy="286745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A9A9FC1-0038-4FCD-8EAF-445DB850C4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t="5900" r="5710" b="26900"/>
          <a:stretch/>
        </p:blipFill>
        <p:spPr bwMode="auto">
          <a:xfrm rot="5400000">
            <a:off x="5975730" y="2470232"/>
            <a:ext cx="4359857" cy="2232247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5EB4C03-D1D0-4FB0-B921-A9CEC605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C00FA5D-0322-4C67-861E-96C91F47602F}"/>
              </a:ext>
            </a:extLst>
          </p:cNvPr>
          <p:cNvSpPr txBox="1"/>
          <p:nvPr/>
        </p:nvSpPr>
        <p:spPr>
          <a:xfrm>
            <a:off x="407987" y="1760663"/>
            <a:ext cx="6271508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/>
              <a:t>Refurbished</a:t>
            </a:r>
            <a:r>
              <a:rPr lang="de-DE" dirty="0"/>
              <a:t> </a:t>
            </a:r>
            <a:r>
              <a:rPr lang="de-DE" dirty="0" err="1"/>
              <a:t>furnace</a:t>
            </a:r>
            <a:r>
              <a:rPr lang="de-DE" dirty="0"/>
              <a:t> </a:t>
            </a:r>
            <a:r>
              <a:rPr lang="de-DE" dirty="0" err="1"/>
              <a:t>infrastructure</a:t>
            </a:r>
            <a:r>
              <a:rPr lang="de-DE" dirty="0"/>
              <a:t> at DESY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2"/>
                </a:solidFill>
              </a:rPr>
              <a:t>Nb</a:t>
            </a:r>
            <a:r>
              <a:rPr lang="en-GB" dirty="0">
                <a:solidFill>
                  <a:schemeClr val="accent2"/>
                </a:solidFill>
              </a:rPr>
              <a:t> retort furnace </a:t>
            </a:r>
            <a:r>
              <a:rPr lang="en-GB" dirty="0"/>
              <a:t>attached to ISO4 cleanroom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Vertical assembly of 2x single-cell or 1x nine-cell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Separate inner vac system; 2x </a:t>
            </a:r>
            <a:r>
              <a:rPr lang="en-GB" dirty="0" err="1"/>
              <a:t>cryo</a:t>
            </a:r>
            <a:r>
              <a:rPr lang="en-GB" dirty="0"/>
              <a:t> pumps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Start pressure ~ 2x10</a:t>
            </a:r>
            <a:r>
              <a:rPr lang="en-GB" baseline="30000" dirty="0"/>
              <a:t>-8</a:t>
            </a:r>
            <a:r>
              <a:rPr lang="en-GB" baseline="-25000" dirty="0"/>
              <a:t> </a:t>
            </a:r>
            <a:r>
              <a:rPr lang="en-GB" dirty="0"/>
              <a:t>mbar; clean vac system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Pressure at 300°C ~ 1x10</a:t>
            </a:r>
            <a:r>
              <a:rPr lang="en-GB" baseline="30000" dirty="0"/>
              <a:t>-7 </a:t>
            </a:r>
            <a:r>
              <a:rPr lang="en-GB" dirty="0"/>
              <a:t>mbar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Total of</a:t>
            </a:r>
            <a:r>
              <a:rPr lang="en-US" dirty="0"/>
              <a:t> </a:t>
            </a:r>
            <a:r>
              <a:rPr lang="en-GB" dirty="0">
                <a:solidFill>
                  <a:schemeClr val="accent2"/>
                </a:solidFill>
              </a:rPr>
              <a:t>18 Mid-T treatments</a:t>
            </a:r>
            <a:r>
              <a:rPr lang="en-US" dirty="0"/>
              <a:t> were conducted!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 16 cavities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on </a:t>
            </a:r>
            <a:r>
              <a:rPr lang="en-GB" dirty="0">
                <a:solidFill>
                  <a:schemeClr val="accent2"/>
                </a:solidFill>
              </a:rPr>
              <a:t>1.3 GHz single cell</a:t>
            </a:r>
            <a:r>
              <a:rPr lang="en-US" dirty="0"/>
              <a:t> cavities so far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440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F4905-57E5-4754-A3A4-4AE463B3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and fine-tuning the furnace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07C1C2-301A-4C44-A01A-EFDAA39EC9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Delayed</a:t>
            </a:r>
            <a:r>
              <a:rPr lang="de-DE" dirty="0"/>
              <a:t> t</a:t>
            </a:r>
            <a:r>
              <a:rPr lang="en-US" dirty="0" err="1"/>
              <a:t>emperature</a:t>
            </a:r>
            <a:r>
              <a:rPr lang="en-US" dirty="0"/>
              <a:t> control solved by overshooting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A36F8E-DCAF-43F4-9D03-6DC9D389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A1ADECF-B965-42F4-886B-43079EE9FEBF}"/>
              </a:ext>
            </a:extLst>
          </p:cNvPr>
          <p:cNvGrpSpPr>
            <a:grpSpLocks noChangeAspect="1"/>
          </p:cNvGrpSpPr>
          <p:nvPr/>
        </p:nvGrpSpPr>
        <p:grpSpPr>
          <a:xfrm>
            <a:off x="407978" y="1291876"/>
            <a:ext cx="1354333" cy="4996842"/>
            <a:chOff x="10704512" y="2780928"/>
            <a:chExt cx="915663" cy="3378357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15B5D77F-6E70-47FC-9FD0-655750B7D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7166" t="37126" r="1"/>
            <a:stretch/>
          </p:blipFill>
          <p:spPr>
            <a:xfrm>
              <a:off x="10704512" y="2780928"/>
              <a:ext cx="757464" cy="3378357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9E1E4E4-DB2E-43D2-A347-6449FC6F444D}"/>
                </a:ext>
              </a:extLst>
            </p:cNvPr>
            <p:cNvSpPr txBox="1"/>
            <p:nvPr/>
          </p:nvSpPr>
          <p:spPr>
            <a:xfrm>
              <a:off x="11265028" y="3933056"/>
              <a:ext cx="3502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b="1" dirty="0">
                  <a:solidFill>
                    <a:schemeClr val="accent2">
                      <a:lumMod val="75000"/>
                    </a:schemeClr>
                  </a:solidFill>
                </a:rPr>
                <a:t>T1</a:t>
              </a:r>
              <a:endParaRPr lang="en-US" sz="1050" b="1" dirty="0" err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E7FDEDB1-676A-4A0F-929D-6BC47DFC3057}"/>
                </a:ext>
              </a:extLst>
            </p:cNvPr>
            <p:cNvSpPr txBox="1"/>
            <p:nvPr/>
          </p:nvSpPr>
          <p:spPr>
            <a:xfrm>
              <a:off x="11265028" y="4451309"/>
              <a:ext cx="3502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b="1" dirty="0">
                  <a:solidFill>
                    <a:schemeClr val="accent2">
                      <a:lumMod val="75000"/>
                    </a:schemeClr>
                  </a:solidFill>
                </a:rPr>
                <a:t>T2</a:t>
              </a:r>
              <a:endParaRPr lang="en-US" sz="1050" b="1" dirty="0" err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E4D22BE5-F1A5-454C-B900-A05CA8AED4F9}"/>
                </a:ext>
              </a:extLst>
            </p:cNvPr>
            <p:cNvSpPr txBox="1"/>
            <p:nvPr/>
          </p:nvSpPr>
          <p:spPr>
            <a:xfrm>
              <a:off x="11269915" y="4967590"/>
              <a:ext cx="3502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b="1" dirty="0">
                  <a:solidFill>
                    <a:schemeClr val="accent2">
                      <a:lumMod val="75000"/>
                    </a:schemeClr>
                  </a:solidFill>
                </a:rPr>
                <a:t>T3</a:t>
              </a:r>
              <a:endParaRPr lang="en-US" sz="1050" b="1" dirty="0" err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FEF2EA68-6C84-42F2-B829-A6A970464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848" y="1510922"/>
            <a:ext cx="7498291" cy="4503144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8E4DA67E-1114-4202-A01F-4C2D8D9234D1}"/>
              </a:ext>
            </a:extLst>
          </p:cNvPr>
          <p:cNvSpPr/>
          <p:nvPr/>
        </p:nvSpPr>
        <p:spPr>
          <a:xfrm>
            <a:off x="7790993" y="1844824"/>
            <a:ext cx="1257335" cy="1151135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2D12933-2F5E-42BE-BF4B-D4D800F1F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324" y="1672515"/>
            <a:ext cx="2034139" cy="417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F4905-57E5-4754-A3A4-4AE463B3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Improved</a:t>
            </a:r>
            <a:r>
              <a:rPr lang="de-DE" dirty="0"/>
              <a:t> </a:t>
            </a:r>
            <a:r>
              <a:rPr lang="de-DE" dirty="0" err="1"/>
              <a:t>oxygen</a:t>
            </a:r>
            <a:r>
              <a:rPr lang="de-DE" dirty="0"/>
              <a:t> </a:t>
            </a:r>
            <a:r>
              <a:rPr lang="de-DE" dirty="0" err="1"/>
              <a:t>diffusion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calculation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07C1C2-301A-4C44-A01A-EFDAA39EC9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err="1"/>
              <a:t>profile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oxygen</a:t>
            </a:r>
            <a:r>
              <a:rPr lang="de-DE" dirty="0"/>
              <a:t> </a:t>
            </a:r>
            <a:r>
              <a:rPr lang="de-DE" dirty="0" err="1"/>
              <a:t>diffusion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(„thermal </a:t>
            </a:r>
            <a:r>
              <a:rPr lang="de-DE" dirty="0" err="1"/>
              <a:t>budget</a:t>
            </a:r>
            <a:r>
              <a:rPr lang="de-DE" dirty="0"/>
              <a:t>“)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A36F8E-DCAF-43F4-9D03-6DC9D389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A1ADECF-B965-42F4-886B-43079EE9FEBF}"/>
              </a:ext>
            </a:extLst>
          </p:cNvPr>
          <p:cNvGrpSpPr>
            <a:grpSpLocks noChangeAspect="1"/>
          </p:cNvGrpSpPr>
          <p:nvPr/>
        </p:nvGrpSpPr>
        <p:grpSpPr>
          <a:xfrm>
            <a:off x="407978" y="1291876"/>
            <a:ext cx="1354333" cy="4996842"/>
            <a:chOff x="10704512" y="2780928"/>
            <a:chExt cx="915663" cy="3378357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15B5D77F-6E70-47FC-9FD0-655750B7D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7166" t="37126" r="1"/>
            <a:stretch/>
          </p:blipFill>
          <p:spPr>
            <a:xfrm>
              <a:off x="10704512" y="2780928"/>
              <a:ext cx="757464" cy="3378357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9E1E4E4-DB2E-43D2-A347-6449FC6F444D}"/>
                </a:ext>
              </a:extLst>
            </p:cNvPr>
            <p:cNvSpPr txBox="1"/>
            <p:nvPr/>
          </p:nvSpPr>
          <p:spPr>
            <a:xfrm>
              <a:off x="11265028" y="3933056"/>
              <a:ext cx="3502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b="1" dirty="0">
                  <a:solidFill>
                    <a:schemeClr val="accent2">
                      <a:lumMod val="75000"/>
                    </a:schemeClr>
                  </a:solidFill>
                </a:rPr>
                <a:t>T1</a:t>
              </a:r>
              <a:endParaRPr lang="en-US" sz="1050" b="1" dirty="0" err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E7FDEDB1-676A-4A0F-929D-6BC47DFC3057}"/>
                </a:ext>
              </a:extLst>
            </p:cNvPr>
            <p:cNvSpPr txBox="1"/>
            <p:nvPr/>
          </p:nvSpPr>
          <p:spPr>
            <a:xfrm>
              <a:off x="11265028" y="4451309"/>
              <a:ext cx="3502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b="1" dirty="0">
                  <a:solidFill>
                    <a:schemeClr val="accent2">
                      <a:lumMod val="75000"/>
                    </a:schemeClr>
                  </a:solidFill>
                </a:rPr>
                <a:t>T2</a:t>
              </a:r>
              <a:endParaRPr lang="en-US" sz="1050" b="1" dirty="0" err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E4D22BE5-F1A5-454C-B900-A05CA8AED4F9}"/>
                </a:ext>
              </a:extLst>
            </p:cNvPr>
            <p:cNvSpPr txBox="1"/>
            <p:nvPr/>
          </p:nvSpPr>
          <p:spPr>
            <a:xfrm>
              <a:off x="11269915" y="4967590"/>
              <a:ext cx="3502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b="1" dirty="0">
                  <a:solidFill>
                    <a:schemeClr val="accent2">
                      <a:lumMod val="75000"/>
                    </a:schemeClr>
                  </a:solidFill>
                </a:rPr>
                <a:t>T3</a:t>
              </a:r>
              <a:endParaRPr lang="en-US" sz="1050" b="1" dirty="0" err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659F35B1-17A6-428B-B006-1B7BB8341FF1}"/>
                  </a:ext>
                </a:extLst>
              </p:cNvPr>
              <p:cNvSpPr txBox="1"/>
              <p:nvPr/>
            </p:nvSpPr>
            <p:spPr>
              <a:xfrm>
                <a:off x="7327365" y="3373538"/>
                <a:ext cx="4864635" cy="2689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 →</m:t>
                        </m:r>
                      </m:e>
                    </m:nary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600" dirty="0"/>
                  <a:t> „thermal </a:t>
                </a:r>
                <a:r>
                  <a:rPr lang="de-DE" sz="1600" dirty="0" err="1"/>
                  <a:t>budget</a:t>
                </a:r>
                <a:r>
                  <a:rPr lang="de-DE" sz="1600" dirty="0"/>
                  <a:t>“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/>
                  <a:t>Diffusion </a:t>
                </a:r>
                <a:r>
                  <a:rPr lang="de-DE" sz="1600" dirty="0" err="1"/>
                  <a:t>coefficient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de-DE" sz="1600" dirty="0"/>
                  <a:t> </a:t>
                </a:r>
                <a:r>
                  <a:rPr lang="de-DE" sz="1600" dirty="0" err="1"/>
                  <a:t>is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temperature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dependent</a:t>
                </a:r>
                <a:endParaRPr lang="de-DE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spc="-1" dirty="0">
                    <a:solidFill>
                      <a:srgbClr val="000000"/>
                    </a:solidFill>
                  </a:rPr>
                  <a:t>Higher thermal </a:t>
                </a:r>
                <a:r>
                  <a:rPr lang="de-DE" sz="1600" spc="-1" dirty="0" err="1">
                    <a:solidFill>
                      <a:srgbClr val="000000"/>
                    </a:solidFill>
                  </a:rPr>
                  <a:t>budget</a:t>
                </a:r>
                <a:r>
                  <a:rPr lang="de-DE" sz="1600" spc="-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 spc="-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1600" spc="-1" dirty="0">
                    <a:solidFill>
                      <a:srgbClr val="000000"/>
                    </a:solidFill>
                  </a:rPr>
                  <a:t> larger </a:t>
                </a:r>
                <a:r>
                  <a:rPr lang="de-DE" sz="1600" spc="-1" dirty="0" err="1">
                    <a:solidFill>
                      <a:srgbClr val="000000"/>
                    </a:solidFill>
                  </a:rPr>
                  <a:t>diffusion</a:t>
                </a:r>
                <a:r>
                  <a:rPr lang="de-DE" sz="1600" spc="-1" dirty="0">
                    <a:solidFill>
                      <a:srgbClr val="000000"/>
                    </a:solidFill>
                  </a:rPr>
                  <a:t> </a:t>
                </a:r>
                <a:r>
                  <a:rPr lang="de-DE" sz="1600" spc="-1" dirty="0" err="1">
                    <a:solidFill>
                      <a:srgbClr val="000000"/>
                    </a:solidFill>
                  </a:rPr>
                  <a:t>length</a:t>
                </a:r>
                <a:endParaRPr lang="de-DE" sz="1600" spc="-1" dirty="0">
                  <a:solidFill>
                    <a:srgbClr val="00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spc="-1" dirty="0" err="1">
                    <a:solidFill>
                      <a:srgbClr val="000000"/>
                    </a:solidFill>
                  </a:rPr>
                  <a:t>Temperature</a:t>
                </a:r>
                <a:r>
                  <a:rPr lang="de-DE" sz="1600" spc="-1" dirty="0">
                    <a:solidFill>
                      <a:srgbClr val="000000"/>
                    </a:solidFill>
                  </a:rPr>
                  <a:t> </a:t>
                </a:r>
                <a:r>
                  <a:rPr lang="de-DE" sz="1600" spc="-1" dirty="0" err="1">
                    <a:solidFill>
                      <a:srgbClr val="000000"/>
                    </a:solidFill>
                  </a:rPr>
                  <a:t>beats</a:t>
                </a:r>
                <a:r>
                  <a:rPr lang="de-DE" sz="1600" spc="-1" dirty="0">
                    <a:solidFill>
                      <a:srgbClr val="000000"/>
                    </a:solidFill>
                  </a:rPr>
                  <a:t> time!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spc="-1" dirty="0">
                    <a:solidFill>
                      <a:srgbClr val="000000"/>
                    </a:solidFill>
                  </a:rPr>
                  <a:t>20h @ 250°C </a:t>
                </a:r>
                <a14:m>
                  <m:oMath xmlns:m="http://schemas.openxmlformats.org/officeDocument/2006/math">
                    <m:r>
                      <a:rPr lang="de-DE" sz="1600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1600" spc="-1" dirty="0">
                    <a:solidFill>
                      <a:srgbClr val="000000"/>
                    </a:solidFill>
                  </a:rPr>
                  <a:t> ~500-550 </a:t>
                </a:r>
                <a:r>
                  <a:rPr lang="de-DE" sz="1600" spc="-1" dirty="0" err="1">
                    <a:solidFill>
                      <a:srgbClr val="000000"/>
                    </a:solidFill>
                  </a:rPr>
                  <a:t>nm</a:t>
                </a:r>
                <a:endParaRPr lang="de-DE" sz="1600" spc="-1" dirty="0">
                  <a:solidFill>
                    <a:srgbClr val="000000"/>
                  </a:solidFill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spc="-1" dirty="0">
                    <a:solidFill>
                      <a:srgbClr val="000000"/>
                    </a:solidFill>
                  </a:rPr>
                  <a:t>  3h @ 300°C </a:t>
                </a:r>
                <a14:m>
                  <m:oMath xmlns:m="http://schemas.openxmlformats.org/officeDocument/2006/math">
                    <m:r>
                      <a:rPr lang="de-DE" sz="1600" i="1" spc="-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1600" spc="-1" dirty="0">
                    <a:solidFill>
                      <a:srgbClr val="000000"/>
                    </a:solidFill>
                  </a:rPr>
                  <a:t> ~550-800 </a:t>
                </a:r>
                <a:r>
                  <a:rPr lang="de-DE" sz="1600" spc="-1" dirty="0" err="1">
                    <a:solidFill>
                      <a:srgbClr val="000000"/>
                    </a:solidFill>
                  </a:rPr>
                  <a:t>nm</a:t>
                </a:r>
                <a:endParaRPr lang="de-DE" sz="1600" spc="-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659F35B1-17A6-428B-B006-1B7BB8341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365" y="3373538"/>
                <a:ext cx="4864635" cy="2689134"/>
              </a:xfrm>
              <a:prstGeom prst="rect">
                <a:avLst/>
              </a:prstGeom>
              <a:blipFill>
                <a:blip r:embed="rId3"/>
                <a:stretch>
                  <a:fillRect l="-1378" t="-13575" b="-18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fik 13">
            <a:extLst>
              <a:ext uri="{FF2B5EF4-FFF2-40B4-BE49-F238E27FC236}">
                <a16:creationId xmlns:a16="http://schemas.microsoft.com/office/drawing/2014/main" id="{A7CF6923-9992-4118-BE4A-658032F0B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11" y="2049017"/>
            <a:ext cx="5565054" cy="3496543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E27FD907-D85D-4431-BEAB-5638936A6E7E}"/>
              </a:ext>
            </a:extLst>
          </p:cNvPr>
          <p:cNvCxnSpPr>
            <a:cxnSpLocks/>
          </p:cNvCxnSpPr>
          <p:nvPr/>
        </p:nvCxnSpPr>
        <p:spPr>
          <a:xfrm>
            <a:off x="5879976" y="2886770"/>
            <a:ext cx="2726615" cy="542230"/>
          </a:xfrm>
          <a:prstGeom prst="straightConnector1">
            <a:avLst/>
          </a:prstGeom>
          <a:ln w="28575">
            <a:solidFill>
              <a:srgbClr val="000000">
                <a:alpha val="78039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33CC47D6-FD7C-4EA1-B333-B79EA70603D1}"/>
                  </a:ext>
                </a:extLst>
              </p:cNvPr>
              <p:cNvSpPr txBox="1"/>
              <p:nvPr/>
            </p:nvSpPr>
            <p:spPr>
              <a:xfrm>
                <a:off x="7561352" y="2525945"/>
                <a:ext cx="3595397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Diffusion </a:t>
                </a:r>
                <a:r>
                  <a:rPr lang="de-DE" sz="1600" dirty="0" err="1"/>
                  <a:t>length</a:t>
                </a:r>
                <a:r>
                  <a:rPr lang="de-DE" sz="1600" dirty="0"/>
                  <a:t>: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de-DE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  <m:d>
                              <m:dPr>
                                <m:ctrlP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e>
                        </m:nary>
                      </m:e>
                    </m:rad>
                  </m:oMath>
                </a14:m>
                <a:r>
                  <a:rPr lang="de-DE" sz="1600" dirty="0"/>
                  <a:t> 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33CC47D6-FD7C-4EA1-B333-B79EA7060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352" y="2525945"/>
                <a:ext cx="3595397" cy="656013"/>
              </a:xfrm>
              <a:prstGeom prst="rect">
                <a:avLst/>
              </a:prstGeom>
              <a:blipFill>
                <a:blip r:embed="rId5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9897916-3BEF-46B8-979F-BE8631FA8E89}"/>
                  </a:ext>
                </a:extLst>
              </p:cNvPr>
              <p:cNvSpPr txBox="1"/>
              <p:nvPr/>
            </p:nvSpPr>
            <p:spPr>
              <a:xfrm>
                <a:off x="7604362" y="1916832"/>
                <a:ext cx="2004459" cy="448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de-DE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𝒌𝑻</m:t>
                              </m:r>
                              <m:r>
                                <a:rPr lang="de-DE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de-DE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b="1" i="1" dirty="0" err="1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9897916-3BEF-46B8-979F-BE8631FA8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362" y="1916832"/>
                <a:ext cx="2004459" cy="4485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69B16600-9C1A-4331-BB82-DAC570ADA14B}"/>
              </a:ext>
            </a:extLst>
          </p:cNvPr>
          <p:cNvSpPr txBox="1"/>
          <p:nvPr/>
        </p:nvSpPr>
        <p:spPr>
          <a:xfrm>
            <a:off x="2063552" y="5538718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Temperature</a:t>
            </a:r>
            <a:r>
              <a:rPr lang="de-DE" sz="1600" dirty="0"/>
              <a:t> </a:t>
            </a:r>
            <a:r>
              <a:rPr lang="de-DE" sz="1600" dirty="0" err="1"/>
              <a:t>profiles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all </a:t>
            </a:r>
            <a:r>
              <a:rPr lang="de-DE" sz="1600" dirty="0" err="1"/>
              <a:t>mid</a:t>
            </a:r>
            <a:r>
              <a:rPr lang="de-DE" sz="1600" dirty="0"/>
              <a:t>-T </a:t>
            </a:r>
            <a:r>
              <a:rPr lang="de-DE" sz="1600" dirty="0" err="1"/>
              <a:t>treatments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22641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F4905-57E5-4754-A3A4-4AE463B3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Mid-T </a:t>
            </a:r>
            <a:r>
              <a:rPr lang="de-DE" dirty="0" err="1"/>
              <a:t>treatments</a:t>
            </a:r>
            <a:r>
              <a:rPr lang="de-DE" dirty="0"/>
              <a:t> </a:t>
            </a:r>
            <a:r>
              <a:rPr lang="de-DE" dirty="0" err="1"/>
              <a:t>sorted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diffusion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„thermal </a:t>
            </a:r>
            <a:r>
              <a:rPr lang="de-DE" dirty="0" err="1"/>
              <a:t>budget</a:t>
            </a:r>
            <a:r>
              <a:rPr lang="de-DE" dirty="0"/>
              <a:t>“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07C1C2-301A-4C44-A01A-EFDAA39EC9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Nominal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calculated</a:t>
            </a:r>
            <a:r>
              <a:rPr lang="de-DE" dirty="0"/>
              <a:t> </a:t>
            </a:r>
            <a:r>
              <a:rPr lang="de-DE" dirty="0" err="1"/>
              <a:t>diffusion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classification</a:t>
            </a:r>
            <a:r>
              <a:rPr lang="de-DE" dirty="0"/>
              <a:t> </a:t>
            </a:r>
            <a:r>
              <a:rPr lang="de-DE" dirty="0" err="1"/>
              <a:t>attempt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A36F8E-DCAF-43F4-9D03-6DC9D389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73FF7A54-DC19-4CEA-946D-4289A8491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720868"/>
              </p:ext>
            </p:extLst>
          </p:nvPr>
        </p:nvGraphicFramePr>
        <p:xfrm>
          <a:off x="407986" y="1587733"/>
          <a:ext cx="3239742" cy="3975735"/>
        </p:xfrm>
        <a:graphic>
          <a:graphicData uri="http://schemas.openxmlformats.org/drawingml/2006/table">
            <a:tbl>
              <a:tblPr/>
              <a:tblGrid>
                <a:gridCol w="1119727">
                  <a:extLst>
                    <a:ext uri="{9D8B030D-6E8A-4147-A177-3AD203B41FA5}">
                      <a16:colId xmlns:a16="http://schemas.microsoft.com/office/drawing/2014/main" val="1912269201"/>
                    </a:ext>
                  </a:extLst>
                </a:gridCol>
                <a:gridCol w="985359">
                  <a:extLst>
                    <a:ext uri="{9D8B030D-6E8A-4147-A177-3AD203B41FA5}">
                      <a16:colId xmlns:a16="http://schemas.microsoft.com/office/drawing/2014/main" val="3162333049"/>
                    </a:ext>
                  </a:extLst>
                </a:gridCol>
                <a:gridCol w="1134656">
                  <a:extLst>
                    <a:ext uri="{9D8B030D-6E8A-4147-A177-3AD203B41FA5}">
                      <a16:colId xmlns:a16="http://schemas.microsoft.com/office/drawing/2014/main" val="384839522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Nominal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treatment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Calculated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diff.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6433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1RI04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3h @ 250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641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1DE12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3h @ 250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1157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1DE26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3h@300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2412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1RI02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h @ 250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1469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1DE04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3h@300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7333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1DE03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3h@300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3298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1DE07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20h @ 250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4077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1DE07 18x HPR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3h@300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6258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1AC07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3h@300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811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1DE10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coated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3h@300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749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1DE18 coated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3h @ 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0699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1AC03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3h @ 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5126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1AC02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3.25h @ 325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4663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1DE19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4.5h @ 335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8859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1DE11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3h@350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3305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1DE17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20h @ 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5272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1RI01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3h@350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6229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1DE12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3h@350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739732"/>
                  </a:ext>
                </a:extLst>
              </a:tr>
            </a:tbl>
          </a:graphicData>
        </a:graphic>
      </p:graphicFrame>
      <p:pic>
        <p:nvPicPr>
          <p:cNvPr id="10" name="Picture 14">
            <a:extLst>
              <a:ext uri="{FF2B5EF4-FFF2-40B4-BE49-F238E27FC236}">
                <a16:creationId xmlns:a16="http://schemas.microsoft.com/office/drawing/2014/main" id="{39C61BE2-51BD-4413-B8E7-D0156B175B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011"/>
          <a:stretch/>
        </p:blipFill>
        <p:spPr>
          <a:xfrm>
            <a:off x="8904312" y="2365071"/>
            <a:ext cx="3168352" cy="21278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046DBF97-6CD2-4918-8236-389259256D90}"/>
              </a:ext>
            </a:extLst>
          </p:cNvPr>
          <p:cNvSpPr/>
          <p:nvPr/>
        </p:nvSpPr>
        <p:spPr>
          <a:xfrm>
            <a:off x="3467706" y="1568978"/>
            <a:ext cx="525658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First cavity (1DE19) with two caps; </a:t>
            </a:r>
            <a:br>
              <a:rPr lang="en-GB" dirty="0"/>
            </a:br>
            <a:r>
              <a:rPr lang="en-GB" dirty="0"/>
              <a:t>others </a:t>
            </a:r>
            <a:r>
              <a:rPr lang="en-GB" b="1" dirty="0">
                <a:solidFill>
                  <a:schemeClr val="accent2"/>
                </a:solidFill>
              </a:rPr>
              <a:t>top cap </a:t>
            </a:r>
            <a:r>
              <a:rPr lang="en-GB" dirty="0">
                <a:solidFill>
                  <a:schemeClr val="accent2"/>
                </a:solidFill>
              </a:rPr>
              <a:t>only as dust protection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final HPR &amp; assembly, only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3x large grain cavity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2x coated cavity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2x tandem runs (2 cavities simultaneously)</a:t>
            </a:r>
            <a:br>
              <a:rPr lang="en-GB" dirty="0"/>
            </a:b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A20A44B-28D1-462C-B163-F7CA736E5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49" y="4234563"/>
            <a:ext cx="2468566" cy="15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19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AEE4C36-DD7B-4B97-B15D-4283A9DC5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21" y="1242144"/>
            <a:ext cx="5418427" cy="36032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4465FA9-E544-4CF8-A034-D959C1953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6" y="1242144"/>
            <a:ext cx="5745295" cy="359080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5F4905-57E5-4754-A3A4-4AE463B3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Collected</a:t>
            </a:r>
            <a:r>
              <a:rPr lang="de-DE" dirty="0"/>
              <a:t> lots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07C1C2-301A-4C44-A01A-EFDAA39EC9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Q</a:t>
            </a:r>
            <a:r>
              <a:rPr lang="de-DE" baseline="-25000" dirty="0"/>
              <a:t>0</a:t>
            </a:r>
            <a:r>
              <a:rPr lang="de-DE" dirty="0"/>
              <a:t>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baseline="-25000" dirty="0" err="1"/>
              <a:t>acc</a:t>
            </a:r>
            <a:r>
              <a:rPr lang="de-DE" dirty="0"/>
              <a:t> &amp; R</a:t>
            </a:r>
            <a:r>
              <a:rPr lang="de-DE" baseline="-25000" dirty="0"/>
              <a:t>BCS </a:t>
            </a:r>
            <a:r>
              <a:rPr lang="de-DE" dirty="0" err="1"/>
              <a:t>of</a:t>
            </a:r>
            <a:r>
              <a:rPr lang="de-DE" dirty="0"/>
              <a:t> 18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cell</a:t>
            </a:r>
            <a:r>
              <a:rPr lang="de-DE" dirty="0"/>
              <a:t> </a:t>
            </a:r>
            <a:r>
              <a:rPr lang="de-DE" dirty="0" err="1"/>
              <a:t>cavity</a:t>
            </a:r>
            <a:r>
              <a:rPr lang="de-DE" dirty="0"/>
              <a:t> </a:t>
            </a:r>
            <a:r>
              <a:rPr lang="de-DE" dirty="0" err="1"/>
              <a:t>treatments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A36F8E-DCAF-43F4-9D03-6DC9D389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9893A33-71E9-4F2F-BF0C-8EE128DEB34D}"/>
              </a:ext>
            </a:extLst>
          </p:cNvPr>
          <p:cNvSpPr txBox="1"/>
          <p:nvPr/>
        </p:nvSpPr>
        <p:spPr>
          <a:xfrm>
            <a:off x="407987" y="4978449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Multitude of treatments with very high reproducibility and characteristic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7 of 18 cavities degraded in Q</a:t>
            </a:r>
            <a:r>
              <a:rPr lang="en-US" sz="1600" baseline="-25000" dirty="0"/>
              <a:t>0</a:t>
            </a:r>
            <a:r>
              <a:rPr lang="en-US" sz="1600" dirty="0"/>
              <a:t> after quench</a:t>
            </a:r>
          </a:p>
        </p:txBody>
      </p:sp>
    </p:spTree>
    <p:extLst>
      <p:ext uri="{BB962C8B-B14F-4D97-AF65-F5344CB8AC3E}">
        <p14:creationId xmlns:p14="http://schemas.microsoft.com/office/powerpoint/2010/main" val="401465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A36F8E-DCAF-43F4-9D03-6DC9D389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8E13442-1958-46AD-9BAD-5E8044DF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Short 250°C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reduced</a:t>
            </a:r>
            <a:r>
              <a:rPr lang="de-DE" dirty="0"/>
              <a:t> Q</a:t>
            </a:r>
            <a:r>
              <a:rPr lang="de-DE" baseline="-25000" dirty="0"/>
              <a:t>0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4C593BE-383D-46A4-8A14-3CFB76317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Q</a:t>
            </a:r>
            <a:r>
              <a:rPr lang="de-DE" baseline="-25000" dirty="0"/>
              <a:t>0</a:t>
            </a:r>
            <a:r>
              <a:rPr lang="de-DE" dirty="0"/>
              <a:t>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baseline="-25000" dirty="0" err="1"/>
              <a:t>acc</a:t>
            </a:r>
            <a:r>
              <a:rPr lang="de-DE" dirty="0"/>
              <a:t> &amp; R</a:t>
            </a:r>
            <a:r>
              <a:rPr lang="de-DE" baseline="-25000" dirty="0"/>
              <a:t>BCS </a:t>
            </a:r>
            <a:r>
              <a:rPr lang="de-DE" dirty="0"/>
              <a:t>- thermal </a:t>
            </a:r>
            <a:r>
              <a:rPr lang="de-DE" dirty="0" err="1"/>
              <a:t>budget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3h 250°C</a:t>
            </a:r>
            <a:endParaRPr lang="en-US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1E1BFB4-7237-4721-B32A-F790FEA309F9}"/>
              </a:ext>
            </a:extLst>
          </p:cNvPr>
          <p:cNvSpPr txBox="1"/>
          <p:nvPr/>
        </p:nvSpPr>
        <p:spPr>
          <a:xfrm>
            <a:off x="407987" y="4967784"/>
            <a:ext cx="10657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250°C exhibits behavior similar to mid-T but with inferior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But lowest R</a:t>
            </a:r>
            <a:r>
              <a:rPr lang="en-US" sz="1600" baseline="-25000" dirty="0"/>
              <a:t>BCS</a:t>
            </a:r>
            <a:r>
              <a:rPr lang="en-US" sz="1600" dirty="0"/>
              <a:t> 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</a:t>
            </a:r>
            <a:r>
              <a:rPr lang="en-US" sz="1600" baseline="-25000" dirty="0"/>
              <a:t>0</a:t>
            </a:r>
            <a:r>
              <a:rPr lang="en-US" sz="1600" dirty="0"/>
              <a:t> degraded after a quench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0DDA279-FE43-49DA-A2E9-49DD83352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1247069"/>
            <a:ext cx="5745294" cy="35908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98F395C-2CD7-436F-AB98-49D2DBCC8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74" y="1243709"/>
            <a:ext cx="5416074" cy="360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6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0ED75DE7-97CB-43F1-9572-345CF2630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263" y="1243708"/>
            <a:ext cx="5408385" cy="359657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5F4905-57E5-4754-A3A4-4AE463B3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300°C </a:t>
            </a:r>
            <a:r>
              <a:rPr lang="de-DE" dirty="0" err="1"/>
              <a:t>treatments</a:t>
            </a:r>
            <a:r>
              <a:rPr lang="de-DE" dirty="0"/>
              <a:t>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07C1C2-301A-4C44-A01A-EFDAA39EC9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Q</a:t>
            </a:r>
            <a:r>
              <a:rPr lang="de-DE" baseline="-25000" dirty="0"/>
              <a:t>0</a:t>
            </a:r>
            <a:r>
              <a:rPr lang="de-DE" dirty="0"/>
              <a:t>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baseline="-25000" dirty="0" err="1"/>
              <a:t>acc</a:t>
            </a:r>
            <a:r>
              <a:rPr lang="de-DE" dirty="0"/>
              <a:t> &amp; R</a:t>
            </a:r>
            <a:r>
              <a:rPr lang="de-DE" baseline="-25000" dirty="0"/>
              <a:t>BCS </a:t>
            </a:r>
            <a:r>
              <a:rPr lang="de-DE" dirty="0"/>
              <a:t>- thermal </a:t>
            </a:r>
            <a:r>
              <a:rPr lang="de-DE" dirty="0" err="1"/>
              <a:t>budget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3h 300°C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A36F8E-DCAF-43F4-9D03-6DC9D389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F3AB3544-CCDD-4DC2-9D8B-5480F3D6AAAC}"/>
                  </a:ext>
                </a:extLst>
              </p:cNvPr>
              <p:cNvSpPr txBox="1"/>
              <p:nvPr/>
            </p:nvSpPr>
            <p:spPr>
              <a:xfrm>
                <a:off x="407986" y="4974501"/>
                <a:ext cx="1137602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Typical 300°C treatment demonstrates very high Q</a:t>
                </a:r>
                <a:r>
                  <a:rPr lang="en-US" sz="1600" baseline="-25000" dirty="0"/>
                  <a:t>0</a:t>
                </a:r>
                <a:r>
                  <a:rPr lang="en-US" sz="1600" dirty="0"/>
                  <a:t> with an anti-Q-slope and good R</a:t>
                </a:r>
                <a:r>
                  <a:rPr lang="en-US" sz="1600" baseline="-25000" dirty="0"/>
                  <a:t>BCS</a:t>
                </a: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In three cases, the values have shown inferior results</a:t>
                </a:r>
              </a:p>
              <a:p>
                <a:pPr marL="742950" lvl="1" indent="-285750">
                  <a:buFont typeface="Symbol" panose="05050102010706020507" pitchFamily="18" charset="2"/>
                  <a:buChar char="-"/>
                </a:pPr>
                <a:r>
                  <a:rPr lang="en-US" sz="1600" dirty="0"/>
                  <a:t>Two 20h 250°C treatment (long treatment but low thermal budget)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/>
                  <a:t> d</a:t>
                </a:r>
                <a:r>
                  <a:rPr lang="de-DE" sz="1600" dirty="0" err="1"/>
                  <a:t>eteriorates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performance</a:t>
                </a:r>
                <a:r>
                  <a:rPr lang="de-DE" sz="1600" dirty="0"/>
                  <a:t>?</a:t>
                </a:r>
                <a:endParaRPr lang="en-US" sz="1600" dirty="0"/>
              </a:p>
              <a:p>
                <a:pPr marL="742950" lvl="1" indent="-285750">
                  <a:buFont typeface="Symbol" panose="05050102010706020507" pitchFamily="18" charset="2"/>
                  <a:buChar char="-"/>
                </a:pPr>
                <a:r>
                  <a:rPr lang="en-US" sz="1600" dirty="0"/>
                  <a:t>One with additional 18 HPRs </a:t>
                </a:r>
              </a:p>
              <a:p>
                <a:pPr marL="742950" lvl="1" indent="-285750">
                  <a:buFont typeface="Symbol" panose="05050102010706020507" pitchFamily="18" charset="2"/>
                  <a:buChar char="-"/>
                </a:pPr>
                <a:r>
                  <a:rPr lang="en-US" sz="1600" dirty="0"/>
                  <a:t>Same thermal budget but very different R</a:t>
                </a:r>
                <a:r>
                  <a:rPr lang="en-US" sz="1600" baseline="-25000" dirty="0"/>
                  <a:t>BCS</a:t>
                </a:r>
                <a:endParaRPr lang="en-US" sz="1600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/>
                  <a:t> presentation by Marc 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F3AB3544-CCDD-4DC2-9D8B-5480F3D6A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86" y="4974501"/>
                <a:ext cx="11376023" cy="1569660"/>
              </a:xfrm>
              <a:prstGeom prst="rect">
                <a:avLst/>
              </a:prstGeom>
              <a:blipFill>
                <a:blip r:embed="rId3"/>
                <a:stretch>
                  <a:fillRect l="-214" t="-1163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id="{165CB36F-7BF8-4146-A0EC-C8F169679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1243710"/>
            <a:ext cx="5745294" cy="359080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5D7326C-A51B-46E3-B517-055CDB6109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1243709"/>
            <a:ext cx="5745294" cy="35908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958E717-77EA-4D9E-8907-9AFA68F751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937" y="1243709"/>
            <a:ext cx="5399711" cy="359080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F735BAC-0379-4E97-85DF-7D6E068394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6" y="1238286"/>
            <a:ext cx="5745294" cy="359080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CA6ABBD-177C-4554-AEED-A4C266B11F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87" y="1243707"/>
            <a:ext cx="5391561" cy="358538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675260B-5DB7-41F5-82CB-72ED6DDC4F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1238287"/>
            <a:ext cx="5745294" cy="359080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217346C-1FBF-4F91-B7BC-33EDC34741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13" y="1240865"/>
            <a:ext cx="5395835" cy="35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8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F4905-57E5-4754-A3A4-4AE463B3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edge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Mid-T - 350°C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HFQS 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07C1C2-301A-4C44-A01A-EFDAA39EC9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Q</a:t>
            </a:r>
            <a:r>
              <a:rPr lang="de-DE" baseline="-25000" dirty="0"/>
              <a:t>0</a:t>
            </a:r>
            <a:r>
              <a:rPr lang="de-DE" dirty="0"/>
              <a:t>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baseline="-25000" dirty="0" err="1"/>
              <a:t>acc</a:t>
            </a:r>
            <a:r>
              <a:rPr lang="de-DE" dirty="0"/>
              <a:t> &amp; R</a:t>
            </a:r>
            <a:r>
              <a:rPr lang="de-DE" baseline="-25000" dirty="0"/>
              <a:t>BCS </a:t>
            </a:r>
            <a:r>
              <a:rPr lang="de-DE" dirty="0"/>
              <a:t>– thermal </a:t>
            </a:r>
            <a:r>
              <a:rPr lang="de-DE" dirty="0" err="1"/>
              <a:t>budget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3h 350°C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A36F8E-DCAF-43F4-9D03-6DC9D389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Medium temperature treatments at DESY  | Bate Christopher | 2023 Dec 5 - 8 | TTC Meeting Fermilab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960761B-674B-42FE-A047-20077E7CF702}"/>
                  </a:ext>
                </a:extLst>
              </p:cNvPr>
              <p:cNvSpPr txBox="1"/>
              <p:nvPr/>
            </p:nvSpPr>
            <p:spPr>
              <a:xfrm>
                <a:off x="407986" y="4974501"/>
                <a:ext cx="1137602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Slightly lower Q</a:t>
                </a:r>
                <a:r>
                  <a:rPr lang="en-US" sz="1600" baseline="-25000" dirty="0"/>
                  <a:t>0</a:t>
                </a:r>
                <a:r>
                  <a:rPr lang="en-US" sz="1600" dirty="0"/>
                  <a:t> for gradients in region of 25-30 MV/m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High field Q-Slope!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350°C lowest temperature to cause this?! 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/>
                  <a:t> At 350°C Pentoxides are gone!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Differences are particularly reflected in R</a:t>
                </a:r>
                <a:r>
                  <a:rPr lang="en-US" sz="1600" baseline="-25000" dirty="0"/>
                  <a:t>BCS</a:t>
                </a:r>
                <a:r>
                  <a:rPr lang="en-US" sz="1600" dirty="0"/>
                  <a:t>!</a:t>
                </a: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960761B-674B-42FE-A047-20077E7C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86" y="4974501"/>
                <a:ext cx="11376023" cy="1077218"/>
              </a:xfrm>
              <a:prstGeom prst="rect">
                <a:avLst/>
              </a:prstGeom>
              <a:blipFill>
                <a:blip r:embed="rId2"/>
                <a:stretch>
                  <a:fillRect l="-214" t="-1695" b="-62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fik 12">
            <a:extLst>
              <a:ext uri="{FF2B5EF4-FFF2-40B4-BE49-F238E27FC236}">
                <a16:creationId xmlns:a16="http://schemas.microsoft.com/office/drawing/2014/main" id="{75917090-7864-4247-B60E-8A14A1031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263" y="1243707"/>
            <a:ext cx="5408385" cy="35965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A28FF92-2D48-4CB1-808B-C8222BFBE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4" y="1243707"/>
            <a:ext cx="5729535" cy="358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20140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_2022" id="{17417353-F29F-0A4B-83F7-29687F17E628}" vid="{93F30902-AA21-1949-BB7A-58A21D92429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DESY_PowerPoint_16x9_en_2022</Template>
  <TotalTime>0</TotalTime>
  <Words>1408</Words>
  <Application>Microsoft Office PowerPoint</Application>
  <PresentationFormat>Breitbild</PresentationFormat>
  <Paragraphs>211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Symbol</vt:lpstr>
      <vt:lpstr>DESY</vt:lpstr>
      <vt:lpstr>Cooldown and thermal budget dependencies of mid-T treated cavity performance </vt:lpstr>
      <vt:lpstr>Medium temperature (mid-T) treatments at DESY</vt:lpstr>
      <vt:lpstr>Commissioning and fine-tuning the furnace</vt:lpstr>
      <vt:lpstr>Improved oxygen diffusion length calculation</vt:lpstr>
      <vt:lpstr>Mid-T treatments sorted by diffusion length „thermal budget“</vt:lpstr>
      <vt:lpstr>Collected lots of data </vt:lpstr>
      <vt:lpstr>Short 250°C leads to reduced Q0 </vt:lpstr>
      <vt:lpstr>300°C treatments lead to best results</vt:lpstr>
      <vt:lpstr>On the edge of Mid-T - 350°C lead to HFQS </vt:lpstr>
      <vt:lpstr>Large grain cavities are high performer! </vt:lpstr>
      <vt:lpstr>Correlation of performance with oxygen diffusion length</vt:lpstr>
      <vt:lpstr>Correlation of performance with oxygen diffusion length</vt:lpstr>
      <vt:lpstr>Oxygen diffusion length measurements on samples</vt:lpstr>
      <vt:lpstr>Spatial temperature gradient of cooldown</vt:lpstr>
      <vt:lpstr>Spatial cooldown gradient dependency to performance</vt:lpstr>
      <vt:lpstr>Spatial cooldown gradient dependency to performance</vt:lpstr>
      <vt:lpstr>Summary and outlook for the mid-T campaign at DESY</vt:lpstr>
      <vt:lpstr>Thank you</vt:lpstr>
      <vt:lpstr>Q0 Degradation after quench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Cooldown dependencies of mid-T treated cavity performance</dc:title>
  <dc:creator>Bate, Christopher</dc:creator>
  <cp:lastModifiedBy>Bate, Christopher</cp:lastModifiedBy>
  <cp:revision>145</cp:revision>
  <dcterms:created xsi:type="dcterms:W3CDTF">2023-11-15T15:11:23Z</dcterms:created>
  <dcterms:modified xsi:type="dcterms:W3CDTF">2023-12-05T15:08:21Z</dcterms:modified>
</cp:coreProperties>
</file>