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0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7010400" cy="9296400"/>
  <p:defaultTextStyle>
    <a:defPPr>
      <a:defRPr lang="en-US"/>
    </a:defPPr>
    <a:lvl1pPr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126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254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379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506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5633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2759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199886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012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64308"/>
    <a:srgbClr val="FFAE1A"/>
    <a:srgbClr val="E7E9DE"/>
    <a:srgbClr val="0F0C8F"/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2" autoAdjust="0"/>
    <p:restoredTop sz="94660"/>
  </p:normalViewPr>
  <p:slideViewPr>
    <p:cSldViewPr snapToObjects="1">
      <p:cViewPr varScale="1">
        <p:scale>
          <a:sx n="113" d="100"/>
          <a:sy n="113" d="100"/>
        </p:scale>
        <p:origin x="9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3" d="100"/>
          <a:sy n="73" d="100"/>
        </p:scale>
        <p:origin x="2982" y="54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6412"/>
          </a:xfrm>
          <a:prstGeom prst="rect">
            <a:avLst/>
          </a:prstGeom>
        </p:spPr>
        <p:txBody>
          <a:bodyPr vert="horz" lIns="91637" tIns="45818" rIns="91637" bIns="45818" rtlCol="0"/>
          <a:lstStyle>
            <a:lvl1pPr algn="r">
              <a:defRPr sz="1200"/>
            </a:lvl1pPr>
          </a:lstStyle>
          <a:p>
            <a:r>
              <a:rPr lang="en-US" sz="900" dirty="0" smtClean="0"/>
              <a:t>3 May 2023</a:t>
            </a:r>
            <a:endParaRPr lang="en-US" sz="900" dirty="0"/>
          </a:p>
        </p:txBody>
      </p:sp>
      <p:sp>
        <p:nvSpPr>
          <p:cNvPr id="14" name="Header Placeholder 13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628" cy="466412"/>
          </a:xfrm>
          <a:prstGeom prst="rect">
            <a:avLst/>
          </a:prstGeom>
        </p:spPr>
        <p:txBody>
          <a:bodyPr vert="horz" lIns="91637" tIns="45818" rIns="91637" bIns="45818" rtlCol="0"/>
          <a:lstStyle>
            <a:lvl1pPr algn="l">
              <a:defRPr sz="1200"/>
            </a:lvl1pPr>
          </a:lstStyle>
          <a:p>
            <a:r>
              <a:rPr lang="en-US" sz="900" dirty="0" smtClean="0"/>
              <a:t>FRIB PowerPoint Template 16x9 Status</a:t>
            </a:r>
            <a:endParaRPr lang="en-US" sz="900" dirty="0"/>
          </a:p>
          <a:p>
            <a:r>
              <a:rPr lang="en-US" sz="900" dirty="0"/>
              <a:t>Alex Parsons, FRIB Creative Director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2"/>
          </p:nvPr>
        </p:nvSpPr>
        <p:spPr>
          <a:xfrm>
            <a:off x="795131" y="8505419"/>
            <a:ext cx="4770781" cy="708286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r>
              <a:rPr lang="en-US" sz="900" dirty="0"/>
              <a:t>Facility for Rare Isotope Beams</a:t>
            </a:r>
          </a:p>
          <a:p>
            <a:r>
              <a:rPr lang="en-US" sz="900" dirty="0"/>
              <a:t>U.S. Department of Energy Office of Science | Michigan State University</a:t>
            </a:r>
          </a:p>
          <a:p>
            <a:r>
              <a:rPr lang="en-US" sz="900" dirty="0"/>
              <a:t>640 South Shaw Lane • East Lansing, MI </a:t>
            </a:r>
            <a:r>
              <a:rPr lang="en-US" sz="900" dirty="0" smtClean="0"/>
              <a:t>48824, USA</a:t>
            </a:r>
          </a:p>
          <a:p>
            <a:r>
              <a:rPr lang="en-US" sz="900" dirty="0" smtClean="0"/>
              <a:t>frib.msu.edu</a:t>
            </a:r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" y="8458200"/>
            <a:ext cx="648443" cy="7555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F6D33-7C2E-44BB-B6EF-2876F56DBD42}" type="slidenum">
              <a:rPr lang="en-US" sz="900" smtClean="0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741"/>
          </a:xfrm>
          <a:prstGeom prst="rect">
            <a:avLst/>
          </a:prstGeom>
        </p:spPr>
        <p:txBody>
          <a:bodyPr vert="horz" wrap="square" lIns="92599" tIns="46299" rIns="92599" bIns="4629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741"/>
          </a:xfrm>
          <a:prstGeom prst="rect">
            <a:avLst/>
          </a:prstGeom>
        </p:spPr>
        <p:txBody>
          <a:bodyPr vert="horz" wrap="square" lIns="92599" tIns="46299" rIns="92599" bIns="4629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599" tIns="46299" rIns="92599" bIns="4629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832"/>
            <a:ext cx="5608320" cy="4182661"/>
          </a:xfrm>
          <a:prstGeom prst="rect">
            <a:avLst/>
          </a:prstGeom>
        </p:spPr>
        <p:txBody>
          <a:bodyPr vert="horz" wrap="square" lIns="92599" tIns="46299" rIns="92599" bIns="4629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063"/>
            <a:ext cx="3037840" cy="464740"/>
          </a:xfrm>
          <a:prstGeom prst="rect">
            <a:avLst/>
          </a:prstGeom>
        </p:spPr>
        <p:txBody>
          <a:bodyPr vert="horz" wrap="square" lIns="92599" tIns="46299" rIns="92599" bIns="4629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30063"/>
            <a:ext cx="3037840" cy="464740"/>
          </a:xfrm>
          <a:prstGeom prst="rect">
            <a:avLst/>
          </a:prstGeom>
        </p:spPr>
        <p:txBody>
          <a:bodyPr vert="horz" wrap="square" lIns="92599" tIns="46299" rIns="92599" bIns="4629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831" indent="-285705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2817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599942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070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5633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9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6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2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0703" y="1238250"/>
            <a:ext cx="9986635" cy="447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032000" y="4071938"/>
            <a:ext cx="8128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77" indent="0" algn="ctr">
              <a:buNone/>
              <a:defRPr/>
            </a:lvl2pPr>
            <a:lvl3pPr marL="864551" indent="0" algn="ctr">
              <a:buNone/>
              <a:defRPr/>
            </a:lvl3pPr>
            <a:lvl4pPr marL="1296827" indent="0" algn="ctr">
              <a:buNone/>
              <a:defRPr/>
            </a:lvl4pPr>
            <a:lvl5pPr marL="1729104" indent="0" algn="ctr">
              <a:buNone/>
              <a:defRPr/>
            </a:lvl5pPr>
            <a:lvl6pPr marL="2161379" indent="0" algn="ctr">
              <a:buNone/>
              <a:defRPr/>
            </a:lvl6pPr>
            <a:lvl7pPr marL="2593655" indent="0" algn="ctr">
              <a:buNone/>
              <a:defRPr/>
            </a:lvl7pPr>
            <a:lvl8pPr marL="3025929" indent="0" algn="ctr">
              <a:buNone/>
              <a:defRPr/>
            </a:lvl8pPr>
            <a:lvl9pPr marL="345820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5" y="3147284"/>
            <a:ext cx="12001499" cy="47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87154"/>
            <a:ext cx="12192000" cy="425885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Energy, Office of Science, Office of Nuclear Physics and used resources of</a:t>
            </a:r>
          </a:p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the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Facility for Rare Isotope Beams (FRIB) Operations, which is a DOE Office of Science User Facility under Award Number DE-SC0023633.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015216" y="415245"/>
            <a:ext cx="36576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546592"/>
            <a:ext cx="1600200" cy="2043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642530"/>
            <a:ext cx="3200400" cy="701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3" y="5642961"/>
            <a:ext cx="2651760" cy="6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4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7" y="1320108"/>
            <a:ext cx="10486572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06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5756"/>
            <a:ext cx="11988800" cy="4857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Brown, WG1 TTC 2023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32576"/>
            <a:ext cx="12183897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7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93746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Brown, WG1 TTC 2023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frib.msu.edu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9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16079" y="6063452"/>
            <a:ext cx="1220808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Brown, WG1 TTC 2023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10200"/>
            <a:ext cx="12192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07095"/>
            <a:ext cx="12192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10200"/>
            <a:ext cx="12089496" cy="584200"/>
          </a:xfrm>
        </p:spPr>
        <p:txBody>
          <a:bodyPr anchor="ctr"/>
          <a:lstStyle>
            <a:lvl1pPr marL="137112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935527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0"/>
            <a:ext cx="589764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192767" y="1071570"/>
            <a:ext cx="589763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Brown, WG1 TTC 2023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56905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6079" y="6063452"/>
            <a:ext cx="1220808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2" y="1067105"/>
            <a:ext cx="11988805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101602" y="3581407"/>
            <a:ext cx="11988805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Brown, WG1 TTC 2023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245674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5"/>
            <a:ext cx="5892800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167379" y="1067105"/>
            <a:ext cx="5923033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101613" y="3581407"/>
            <a:ext cx="5892799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167379" y="3581407"/>
            <a:ext cx="5923033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Brown, WG1 TTC 2023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117802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Brown, WG1 TTC 2023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330951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6079" y="6063452"/>
            <a:ext cx="12192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2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Brown, WG1 TTC 2023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89377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798" y="79927"/>
            <a:ext cx="11990413" cy="478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98" y="1067100"/>
            <a:ext cx="11990413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520912" y="6356450"/>
            <a:ext cx="5655095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J. Brown, WG1 TTC 2023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0" y="6356450"/>
            <a:ext cx="1016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, Slide </a:t>
            </a:r>
            <a:fld id="{D30A2C6D-39BC-4576-856C-8743CF76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2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80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162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241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323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95" indent="-180195" algn="l" defTabSz="803370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94" indent="-15166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641" indent="-160673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90" indent="-13364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3087" indent="-18019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507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590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672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752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2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1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3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6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87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66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47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3/PhysRevSTAB.8.042003" TargetMode="External"/><Relationship Id="rId7" Type="http://schemas.openxmlformats.org/officeDocument/2006/relationships/hyperlink" Target="https://doi.org/10.18429/JACoW-SRF2021-WEPFDV004" TargetMode="External"/><Relationship Id="rId2" Type="http://schemas.openxmlformats.org/officeDocument/2006/relationships/hyperlink" Target="https://doi.org/10.48550/arXiv.2306.125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.to/mfBdR" TargetMode="External"/><Relationship Id="rId5" Type="http://schemas.openxmlformats.org/officeDocument/2006/relationships/hyperlink" Target="https://doi.org/10.1016/j.physc.2006.03.053" TargetMode="External"/><Relationship Id="rId4" Type="http://schemas.openxmlformats.org/officeDocument/2006/relationships/hyperlink" Target="https://doi.org/10.1103/PhysRevAccelBeams.24.11200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oi.org/10.48550/arXiv.2306.1258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8429/JACoW-SRF2021-WEPFDV004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indi.to/mfBdR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physc.2006.03.053" TargetMode="External"/><Relationship Id="rId5" Type="http://schemas.openxmlformats.org/officeDocument/2006/relationships/hyperlink" Target="https://doi.org/10.1103/PhysRevAccelBeams.24.112003" TargetMode="Externa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Jacob Brown, Walter </a:t>
            </a:r>
            <a:r>
              <a:rPr lang="en-US" dirty="0" err="1" smtClean="0"/>
              <a:t>Hartung</a:t>
            </a:r>
            <a:r>
              <a:rPr lang="en-US" dirty="0" smtClean="0"/>
              <a:t>, Sang-</a:t>
            </a:r>
            <a:r>
              <a:rPr lang="en-US" dirty="0" err="1" smtClean="0"/>
              <a:t>hoon</a:t>
            </a:r>
            <a:r>
              <a:rPr lang="en-US" dirty="0" smtClean="0"/>
              <a:t> Kim, Ting Xu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255" y="2930623"/>
            <a:ext cx="12001499" cy="911935"/>
          </a:xfrm>
        </p:spPr>
        <p:txBody>
          <a:bodyPr/>
          <a:lstStyle/>
          <a:p>
            <a:r>
              <a:rPr lang="en-US" dirty="0" smtClean="0"/>
              <a:t>WG1 TTC: Impact of Baking on the Performance of Low-beta, Low-frequency QWRs at 4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12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Citations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Brown, WG1 TTC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048529"/>
            <a:ext cx="3294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[1] </a:t>
            </a:r>
            <a:r>
              <a:rPr lang="en-US" sz="1200" dirty="0" smtClean="0"/>
              <a:t>M. </a:t>
            </a:r>
            <a:r>
              <a:rPr lang="en-US" sz="1200" dirty="0" err="1" smtClean="0"/>
              <a:t>Checchin</a:t>
            </a:r>
            <a:r>
              <a:rPr lang="en-US" sz="1200" dirty="0" smtClean="0"/>
              <a:t>, et. al., </a:t>
            </a:r>
            <a:r>
              <a:rPr lang="en-US" sz="1200" i="1" dirty="0" smtClean="0"/>
              <a:t>Heat Transfer at the </a:t>
            </a:r>
          </a:p>
          <a:p>
            <a:r>
              <a:rPr lang="en-US" sz="1200" i="1" dirty="0" smtClean="0"/>
              <a:t>Interface Between Niobium and Liquid Helium</a:t>
            </a:r>
          </a:p>
          <a:p>
            <a:r>
              <a:rPr lang="en-US" sz="1200" i="1" dirty="0" smtClean="0"/>
              <a:t>For 6 GHz SRF Cavities, proc. Of SRF 2013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1675615"/>
            <a:ext cx="2700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[2]</a:t>
            </a:r>
            <a:r>
              <a:rPr lang="en-US" sz="1200" dirty="0" smtClean="0"/>
              <a:t> P. Kolb et. al., </a:t>
            </a:r>
            <a:r>
              <a:rPr lang="en-US" sz="1200" i="1" dirty="0" smtClean="0"/>
              <a:t>Mid-T Heat Treatments of </a:t>
            </a:r>
            <a:r>
              <a:rPr lang="en-US" sz="1200" i="1" dirty="0" err="1" smtClean="0"/>
              <a:t>BCPed</a:t>
            </a:r>
            <a:r>
              <a:rPr lang="en-US" sz="1200" i="1" dirty="0" smtClean="0"/>
              <a:t> Coaxial Cavities at TRIUMF</a:t>
            </a:r>
            <a:r>
              <a:rPr lang="en-US" sz="1200" dirty="0"/>
              <a:t>, </a:t>
            </a:r>
            <a:r>
              <a:rPr lang="en-US" sz="1200" dirty="0" smtClean="0"/>
              <a:t>2023, </a:t>
            </a:r>
            <a:r>
              <a:rPr lang="en-US" sz="1200" dirty="0" smtClean="0">
                <a:hlinkClick r:id="rId2"/>
              </a:rPr>
              <a:t>https://doi.org/10.48550/arXiv.2306.12588</a:t>
            </a:r>
            <a:r>
              <a:rPr lang="en-US" sz="1200" dirty="0" smtClean="0"/>
              <a:t> 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2691278"/>
            <a:ext cx="2700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[3] </a:t>
            </a:r>
            <a:r>
              <a:rPr lang="en-US" sz="1200" dirty="0" smtClean="0"/>
              <a:t>C. C. Compton, et. Al, </a:t>
            </a:r>
            <a:r>
              <a:rPr lang="en-US" sz="1200" i="1" dirty="0" smtClean="0"/>
              <a:t>Phys. </a:t>
            </a:r>
          </a:p>
          <a:p>
            <a:r>
              <a:rPr lang="en-US" sz="1200" i="1" dirty="0" smtClean="0"/>
              <a:t>Rev. </a:t>
            </a:r>
            <a:r>
              <a:rPr lang="en-US" sz="1200" i="1" dirty="0" err="1" smtClean="0"/>
              <a:t>Accel</a:t>
            </a:r>
            <a:r>
              <a:rPr lang="en-US" sz="1200" i="1" dirty="0" smtClean="0"/>
              <a:t>. Beams </a:t>
            </a:r>
            <a:r>
              <a:rPr lang="en-US" sz="1200" b="1" dirty="0" smtClean="0"/>
              <a:t>8.042003</a:t>
            </a:r>
            <a:r>
              <a:rPr lang="en-US" sz="1200" dirty="0" smtClean="0"/>
              <a:t>, 2005,</a:t>
            </a:r>
          </a:p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doi.org/10.1103/PhysRevSTAB.8.042003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3522275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[4]</a:t>
            </a:r>
            <a:r>
              <a:rPr lang="en-US" sz="1200" dirty="0" smtClean="0"/>
              <a:t> K. McGee, et. al., </a:t>
            </a:r>
            <a:r>
              <a:rPr lang="en-US" sz="1200" i="1" dirty="0" smtClean="0"/>
              <a:t>Medium-velocity Superconducting Cavity for High Accelerating Gradient Continuous-wave Hadron Linear Accelerators</a:t>
            </a:r>
            <a:r>
              <a:rPr lang="en-US" sz="1200" dirty="0" smtClean="0"/>
              <a:t>, </a:t>
            </a:r>
            <a:r>
              <a:rPr lang="en-US" sz="1200" i="1" dirty="0" smtClean="0"/>
              <a:t>Phys. Rev. </a:t>
            </a:r>
            <a:r>
              <a:rPr lang="en-US" sz="1200" i="1" dirty="0" err="1" smtClean="0"/>
              <a:t>Accel</a:t>
            </a:r>
            <a:r>
              <a:rPr lang="en-US" sz="1200" i="1" dirty="0" smtClean="0"/>
              <a:t>. Beams </a:t>
            </a:r>
            <a:r>
              <a:rPr lang="en-US" sz="1200" b="1" dirty="0" smtClean="0"/>
              <a:t>24.112003</a:t>
            </a:r>
            <a:r>
              <a:rPr lang="en-US" sz="1200" dirty="0" smtClean="0"/>
              <a:t>, 2021,</a:t>
            </a:r>
          </a:p>
          <a:p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doi.org/10.1103/PhysRevAccelBeams.24.112003</a:t>
            </a:r>
            <a:r>
              <a:rPr lang="en-US" sz="1200" dirty="0" smtClean="0"/>
              <a:t>  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490727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[5]</a:t>
            </a:r>
            <a:r>
              <a:rPr lang="en-US" sz="1200" dirty="0" smtClean="0"/>
              <a:t> G. </a:t>
            </a:r>
            <a:r>
              <a:rPr lang="en-US" sz="1200" dirty="0" err="1" smtClean="0"/>
              <a:t>Ciovati</a:t>
            </a:r>
            <a:r>
              <a:rPr lang="en-US" sz="1200" dirty="0" smtClean="0"/>
              <a:t>, J. </a:t>
            </a:r>
            <a:r>
              <a:rPr lang="en-US" sz="1200" dirty="0" err="1" smtClean="0"/>
              <a:t>Halbritter</a:t>
            </a:r>
            <a:r>
              <a:rPr lang="en-US" sz="1200" dirty="0" smtClean="0"/>
              <a:t>, </a:t>
            </a:r>
            <a:r>
              <a:rPr lang="en-US" sz="1200" i="1" dirty="0" smtClean="0"/>
              <a:t>Analysis of the Medium Field Q-slope in</a:t>
            </a:r>
          </a:p>
          <a:p>
            <a:r>
              <a:rPr lang="en-US" sz="1200" i="1" dirty="0" smtClean="0"/>
              <a:t>Superconducting Cavities Made of Bulk Niobium, </a:t>
            </a:r>
            <a:r>
              <a:rPr lang="en-US" sz="1200" i="1" dirty="0" err="1" smtClean="0"/>
              <a:t>Physica</a:t>
            </a:r>
            <a:r>
              <a:rPr lang="en-US" sz="1200" i="1" dirty="0" smtClean="0"/>
              <a:t> C: Superconductivity,</a:t>
            </a:r>
          </a:p>
          <a:p>
            <a:r>
              <a:rPr lang="en-US" sz="1200" dirty="0" smtClean="0"/>
              <a:t>Vol. </a:t>
            </a:r>
            <a:r>
              <a:rPr lang="en-US" sz="1200" dirty="0"/>
              <a:t>441, pp 57-61, </a:t>
            </a:r>
            <a:r>
              <a:rPr lang="en-US" sz="1200" dirty="0">
                <a:hlinkClick r:id="rId5"/>
              </a:rPr>
              <a:t>https://doi.org/10.1016/j.physc.2006.03.053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78811" y="1048529"/>
            <a:ext cx="256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[6]</a:t>
            </a:r>
            <a:r>
              <a:rPr lang="en-US" sz="1200" dirty="0" smtClean="0"/>
              <a:t> A. </a:t>
            </a:r>
            <a:r>
              <a:rPr lang="en-US" sz="1200" dirty="0" err="1" smtClean="0"/>
              <a:t>Romanenko</a:t>
            </a:r>
            <a:r>
              <a:rPr lang="en-US" sz="1200" dirty="0" smtClean="0"/>
              <a:t>, </a:t>
            </a:r>
            <a:r>
              <a:rPr lang="en-US" sz="1200" i="1" dirty="0" smtClean="0"/>
              <a:t>New Low-T Sample Studies Highlighting the Important Role of Oxygen Diffusion</a:t>
            </a:r>
            <a:r>
              <a:rPr lang="en-US" sz="1200" dirty="0" smtClean="0"/>
              <a:t>, </a:t>
            </a:r>
            <a:r>
              <a:rPr lang="en-US" sz="1200" i="1" dirty="0" smtClean="0"/>
              <a:t>proc. </a:t>
            </a:r>
            <a:r>
              <a:rPr lang="en-US" sz="1200" i="1" dirty="0"/>
              <a:t>of TTC 2020</a:t>
            </a:r>
            <a:r>
              <a:rPr lang="en-US" sz="1200" dirty="0"/>
              <a:t>, </a:t>
            </a:r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indi.to/mfBdR</a:t>
            </a:r>
            <a:r>
              <a:rPr lang="en-US" sz="1200" dirty="0" smtClean="0"/>
              <a:t> 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78811" y="2064192"/>
            <a:ext cx="3734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[7]</a:t>
            </a:r>
            <a:r>
              <a:rPr lang="en-US" sz="1200" dirty="0" smtClean="0"/>
              <a:t> K. Saito, </a:t>
            </a:r>
            <a:r>
              <a:rPr lang="en-US" sz="1200" i="1" dirty="0" smtClean="0"/>
              <a:t>A New Model for Q-Slope in SRF-Cavities: RF Heating</a:t>
            </a:r>
          </a:p>
          <a:p>
            <a:r>
              <a:rPr lang="en-US" sz="1200" i="1" dirty="0" smtClean="0"/>
              <a:t>at Multiple Josephson Junctions to Weakly-Linked Grain Boundaries or Dislocations,</a:t>
            </a:r>
          </a:p>
          <a:p>
            <a:r>
              <a:rPr lang="en-US" sz="1200" i="1" dirty="0" smtClean="0"/>
              <a:t>Proc. </a:t>
            </a:r>
            <a:r>
              <a:rPr lang="en-US" sz="1200" i="1" dirty="0"/>
              <a:t>Of SRF 2021, </a:t>
            </a:r>
            <a:r>
              <a:rPr lang="en-US" sz="1200" i="1" dirty="0">
                <a:hlinkClick r:id="rId7"/>
              </a:rPr>
              <a:t>https://</a:t>
            </a:r>
            <a:r>
              <a:rPr lang="en-US" sz="1200" i="1" dirty="0" smtClean="0">
                <a:hlinkClick r:id="rId7"/>
              </a:rPr>
              <a:t>doi.org/10.18429/JACoW-SRF2021-WEPFDV004</a:t>
            </a:r>
            <a:r>
              <a:rPr lang="en-US" sz="1200" i="1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7992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" y="72675"/>
            <a:ext cx="11988800" cy="911948"/>
          </a:xfrm>
        </p:spPr>
        <p:txBody>
          <a:bodyPr/>
          <a:lstStyle/>
          <a:p>
            <a:r>
              <a:rPr lang="en-US" dirty="0" smtClean="0"/>
              <a:t>Extra Slides: Partial Pressure Readouts for LTBs (Furnace left, in-situ right)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Brown, WG1 TTC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3664"/>
            <a:ext cx="6019800" cy="491428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23664"/>
            <a:ext cx="5943600" cy="47691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2312" y="1129728"/>
            <a:ext cx="2758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Partial Pressures for In-situ LTB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370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Case of </a:t>
                </a:r>
                <a:r>
                  <a:rPr lang="en-US" dirty="0" err="1" smtClean="0"/>
                  <a:t>EP+In-situ</a:t>
                </a:r>
                <a:r>
                  <a:rPr lang="en-US" dirty="0" smtClean="0"/>
                  <a:t> LTB FRIB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=0.65</m:t>
                    </m:r>
                  </m:oMath>
                </a14:m>
                <a:r>
                  <a:rPr lang="en-US" dirty="0" smtClean="0"/>
                  <a:t> 644 MHz upgrade cavity</a:t>
                </a:r>
              </a:p>
              <a:p>
                <a:pPr lvl="1"/>
                <a:r>
                  <a:rPr lang="en-US" dirty="0" smtClean="0"/>
                  <a:t>Simple model of normalized resistance using a constant residual resistance</a:t>
                </a:r>
              </a:p>
              <a:p>
                <a:pPr lvl="1"/>
                <a:r>
                  <a:rPr lang="en-US" dirty="0" smtClean="0"/>
                  <a:t>CW data over MF region, see two distinct bands for Q-slope as function of field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4" t="-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Slides: Motivation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Brown, WG1 TTC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57400"/>
            <a:ext cx="5334000" cy="4039848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01600" y="2362200"/>
            <a:ext cx="4309533" cy="346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kumimoji="1"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kumimoji="1"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kumimoji="1"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kumimoji="1"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kumimoji="1"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kumimoji="1"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kumimoji="1"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kumimoji="1"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kern="0" dirty="0"/>
              <a:t>See shift in slope as </a:t>
            </a:r>
            <a:r>
              <a:rPr lang="en-US" kern="0" dirty="0" err="1"/>
              <a:t>LHe</a:t>
            </a:r>
            <a:r>
              <a:rPr lang="en-US" kern="0" dirty="0"/>
              <a:t> transitions to superfluid</a:t>
            </a:r>
          </a:p>
          <a:p>
            <a:pPr lvl="1"/>
            <a:r>
              <a:rPr lang="en-US" kern="0" dirty="0"/>
              <a:t>Suggests MFQS can be improved by further improving thermal impedance</a:t>
            </a:r>
          </a:p>
          <a:p>
            <a:r>
              <a:rPr lang="en-US" kern="0" dirty="0"/>
              <a:t>Plethora of QWR LTB and baselines for FRIB</a:t>
            </a:r>
          </a:p>
          <a:p>
            <a:pPr lvl="1"/>
            <a:r>
              <a:rPr lang="en-US" kern="0" dirty="0"/>
              <a:t>Reproduce and refine analysis with more updated model</a:t>
            </a:r>
          </a:p>
        </p:txBody>
      </p:sp>
    </p:spTree>
    <p:extLst>
      <p:ext uri="{BB962C8B-B14F-4D97-AF65-F5344CB8AC3E}">
        <p14:creationId xmlns:p14="http://schemas.microsoft.com/office/powerpoint/2010/main" val="19690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Previously: taking residual resistance to be a constant</a:t>
                </a:r>
              </a:p>
              <a:p>
                <a:pPr lvl="1"/>
                <a:r>
                  <a:rPr lang="en-US" dirty="0" smtClean="0"/>
                  <a:t>In reality, residual resistance changes with cool down sensitivity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Want: isolate the BCS resistance at 4.3K to examine change in MFQS</a:t>
                </a:r>
              </a:p>
              <a:p>
                <a:pPr lvl="1"/>
                <a:r>
                  <a:rPr lang="en-US" dirty="0" smtClean="0"/>
                  <a:t>How: From idealized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𝐵𝐶𝑆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80.5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𝑀𝐻𝑧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≈0.04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2" t="-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Slides: Data Treatment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Brown, WG1 TTC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/>
              <p:cNvSpPr txBox="1">
                <a:spLocks/>
              </p:cNvSpPr>
              <p:nvPr/>
            </p:nvSpPr>
            <p:spPr bwMode="auto">
              <a:xfrm>
                <a:off x="101825" y="2590800"/>
                <a:ext cx="3886201" cy="2961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80178" indent="-180178" algn="l" defTabSz="803293" rtl="0" eaLnBrk="1" fontAlgn="base" hangingPunct="1">
                  <a:lnSpc>
                    <a:spcPct val="90000"/>
                  </a:lnSpc>
                  <a:spcBef>
                    <a:spcPts val="1206"/>
                  </a:spcBef>
                  <a:spcAft>
                    <a:spcPct val="0"/>
                  </a:spcAft>
                  <a:buSzPct val="100000"/>
                  <a:buFont typeface="Wingdings" pitchFamily="2" charset="2"/>
                  <a:buChar char="§"/>
                  <a:defRPr kumimoji="1" sz="220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defRPr>
                </a:lvl1pPr>
                <a:lvl2pPr marL="363359" indent="-151650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/>
                  </a:defRPr>
                </a:lvl2pPr>
                <a:lvl3pPr marL="591584" indent="-160658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Lucida Grande" charset="0"/>
                  <a:buChar char="»"/>
                  <a:defRPr kumimoji="1" sz="1800">
                    <a:solidFill>
                      <a:schemeClr val="tx1"/>
                    </a:solidFill>
                    <a:latin typeface="Arial" charset="0"/>
                    <a:ea typeface="ヒラギノ角ゴ Pro W3" pitchFamily="-111" charset="-128"/>
                    <a:cs typeface="ヒラギノ角ゴ Pro W3" pitchFamily="-111" charset="-128"/>
                  </a:defRPr>
                </a:lvl3pPr>
                <a:lvl4pPr marL="728219" indent="-133632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Arial" pitchFamily="34" charset="0"/>
                  <a:buChar char="•"/>
                  <a:defRPr kumimoji="1" sz="16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4pPr>
                <a:lvl5pPr marL="1002991" indent="-180178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Lucida Grande" charset="0"/>
                  <a:buChar char="»"/>
                  <a:defRPr kumimoji="1" sz="14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5pPr>
                <a:lvl6pPr marL="2223294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kumimoji="1"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6pPr>
                <a:lvl7pPr marL="2680333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kumimoji="1"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7pPr>
                <a:lvl8pPr marL="3137372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kumimoji="1"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8pPr>
                <a:lvl9pPr marL="3594407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kumimoji="1"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9pPr>
              </a:lstStyle>
              <a:p>
                <a:r>
                  <a:rPr lang="en-US" kern="0" dirty="0"/>
                  <a:t>For 11 baked cavities: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𝐵𝐶𝑆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 kern="0">
                        <a:latin typeface="Cambria Math" panose="02040503050406030204" pitchFamily="18" charset="0"/>
                      </a:rPr>
                      <m:t>=0.199 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ker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kern="0" dirty="0"/>
                  <a:t> at 2K-1.8K</a:t>
                </a:r>
              </a:p>
              <a:p>
                <a:r>
                  <a:rPr lang="en-US" kern="0" dirty="0"/>
                  <a:t>For 13 baked cavities: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𝐵𝐶𝑆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 kern="0">
                        <a:latin typeface="Cambria Math" panose="02040503050406030204" pitchFamily="18" charset="0"/>
                      </a:rPr>
                      <m:t>=0.506 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ker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kern="0" dirty="0"/>
                  <a:t> at 2K</a:t>
                </a:r>
              </a:p>
              <a:p>
                <a:r>
                  <a:rPr lang="en-US" kern="0" dirty="0"/>
                  <a:t>First order </a:t>
                </a:r>
                <a:r>
                  <a:rPr lang="en-US" kern="0" dirty="0" err="1"/>
                  <a:t>approx</a:t>
                </a:r>
                <a:r>
                  <a:rPr lang="en-US" kern="0" dirty="0"/>
                  <a:t>: ignore BCS at 2K for QWR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𝑝𝑘</m:t>
                            </m:r>
                          </m:sub>
                        </m:sSub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kern="0" dirty="0"/>
              </a:p>
              <a:p>
                <a:pPr marL="211709" lvl="1" indent="0">
                  <a:buNone/>
                </a:pPr>
                <a:endParaRPr lang="en-US" kern="0" dirty="0"/>
              </a:p>
              <a:p>
                <a:pPr marL="0" indent="0">
                  <a:buNone/>
                </a:pPr>
                <a:endParaRPr lang="en-US" kern="0" dirty="0"/>
              </a:p>
            </p:txBody>
          </p:sp>
        </mc:Choice>
        <mc:Fallback xmlns="">
          <p:sp>
            <p:nvSpPr>
              <p:cNvPr id="11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825" y="2590800"/>
                <a:ext cx="3886201" cy="2961847"/>
              </a:xfrm>
              <a:prstGeom prst="rect">
                <a:avLst/>
              </a:prstGeom>
              <a:blipFill>
                <a:blip r:embed="rId3"/>
                <a:stretch>
                  <a:fillRect l="-4082" t="-39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26" y="2556932"/>
            <a:ext cx="5841774" cy="345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54" y="1050184"/>
            <a:ext cx="7181147" cy="50276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Slides: Unbaked </a:t>
            </a:r>
            <a:r>
              <a:rPr lang="en-US" dirty="0" err="1" smtClean="0"/>
              <a:t>Cooldown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Brown, WG1 TTC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Slide: 2 K Q-curves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Brown, WG1 TTC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90600"/>
            <a:ext cx="7467599" cy="5013325"/>
          </a:xfrm>
        </p:spPr>
      </p:pic>
    </p:spTree>
    <p:extLst>
      <p:ext uri="{BB962C8B-B14F-4D97-AF65-F5344CB8AC3E}">
        <p14:creationId xmlns:p14="http://schemas.microsoft.com/office/powerpoint/2010/main" val="386454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FRIB </a:t>
                </a:r>
                <a:r>
                  <a:rPr lang="en-US" dirty="0" err="1"/>
                  <a:t>linac</a:t>
                </a:r>
                <a:r>
                  <a:rPr lang="en-US" dirty="0"/>
                  <a:t> contains </a:t>
                </a:r>
                <a:r>
                  <a:rPr lang="en-US" dirty="0" smtClean="0"/>
                  <a:t>94 </a:t>
                </a:r>
                <a:r>
                  <a:rPr lang="en-US" dirty="0"/>
                  <a:t>quarter-wave resonators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=0.085</m:t>
                    </m:r>
                  </m:oMath>
                </a14:m>
                <a:r>
                  <a:rPr lang="en-US" dirty="0"/>
                  <a:t> (QWR, </a:t>
                </a:r>
                <a:r>
                  <a:rPr lang="en-US" i="1" dirty="0"/>
                  <a:t>f</a:t>
                </a:r>
                <a:r>
                  <a:rPr lang="en-US" dirty="0"/>
                  <a:t> = 80.5 MHz, </a:t>
                </a:r>
                <a:r>
                  <a:rPr lang="en-US" i="1" dirty="0"/>
                  <a:t>T</a:t>
                </a:r>
                <a:r>
                  <a:rPr lang="en-US" dirty="0"/>
                  <a:t> = </a:t>
                </a:r>
                <a:r>
                  <a:rPr lang="en-US" dirty="0" smtClean="0"/>
                  <a:t>2 K, 4.3 K); </a:t>
                </a:r>
                <a:r>
                  <a:rPr lang="en-US" dirty="0"/>
                  <a:t>prep: buffered chemical polishing (BCP)</a:t>
                </a:r>
              </a:p>
              <a:p>
                <a:r>
                  <a:rPr lang="en-US" dirty="0"/>
                  <a:t>BCP + in-situ low-temperature bake (LTB,120 C, 48hrs) improves medium field </a:t>
                </a:r>
                <a:r>
                  <a:rPr lang="en-US" i="1" dirty="0"/>
                  <a:t>Q</a:t>
                </a:r>
                <a:r>
                  <a:rPr lang="en-US" dirty="0"/>
                  <a:t>-slope (MFQS) at 4.3 K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2" t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Brown, WG1 TTC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" y="2468478"/>
            <a:ext cx="5254257" cy="3577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6050"/>
          <a:stretch/>
        </p:blipFill>
        <p:spPr>
          <a:xfrm>
            <a:off x="5329778" y="2468478"/>
            <a:ext cx="954617" cy="3577224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6284395" y="2468478"/>
            <a:ext cx="4617675" cy="347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kumimoji="1"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kumimoji="1"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kumimoji="1"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kumimoji="1"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kumimoji="1"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kumimoji="1"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kumimoji="1"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kumimoji="1"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Cause for reduction in MFQS? How to utilize it?</a:t>
            </a:r>
          </a:p>
          <a:p>
            <a:r>
              <a:rPr lang="en-US" kern="0" dirty="0" smtClean="0"/>
              <a:t>Examine the BCS resistance in three different baking scenarios</a:t>
            </a:r>
          </a:p>
          <a:p>
            <a:pPr lvl="1"/>
            <a:r>
              <a:rPr lang="en-US" kern="0" dirty="0" smtClean="0"/>
              <a:t>In-situ LTB: 120 C 48hr</a:t>
            </a:r>
          </a:p>
          <a:p>
            <a:pPr lvl="1"/>
            <a:r>
              <a:rPr lang="en-US" kern="0" dirty="0" smtClean="0"/>
              <a:t>Furnace LTB: 120 C 48hr</a:t>
            </a:r>
          </a:p>
          <a:p>
            <a:pPr lvl="1"/>
            <a:r>
              <a:rPr lang="en-US" kern="0" dirty="0" smtClean="0"/>
              <a:t>Furnace medium temp. bake (MTB): 350 C 3hr</a:t>
            </a:r>
            <a:endParaRPr lang="en-US" kern="0" dirty="0"/>
          </a:p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50542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isolate BCS resistance and the effect of baking</a:t>
            </a:r>
          </a:p>
          <a:p>
            <a:r>
              <a:rPr lang="en-US" dirty="0"/>
              <a:t>Note: FRIB QWRs use indium gasket as RF seal</a:t>
            </a:r>
          </a:p>
          <a:p>
            <a:pPr lvl="1"/>
            <a:r>
              <a:rPr lang="en-US" dirty="0"/>
              <a:t>Seating of gasket has impact on residual resistance</a:t>
            </a:r>
          </a:p>
          <a:p>
            <a:pPr lvl="2"/>
            <a:r>
              <a:rPr lang="en-US" dirty="0"/>
              <a:t>Residual resistance is dominant component for FRIB QWR at 2 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and Methodology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Brown, WG1 TTC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 txBox="1">
                <a:spLocks/>
              </p:cNvSpPr>
              <p:nvPr/>
            </p:nvSpPr>
            <p:spPr bwMode="auto">
              <a:xfrm>
                <a:off x="101600" y="2514600"/>
                <a:ext cx="4622800" cy="3546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80178" indent="-180178" algn="l" defTabSz="803293" rtl="0" eaLnBrk="1" fontAlgn="base" hangingPunct="1">
                  <a:lnSpc>
                    <a:spcPct val="90000"/>
                  </a:lnSpc>
                  <a:spcBef>
                    <a:spcPts val="1206"/>
                  </a:spcBef>
                  <a:spcAft>
                    <a:spcPct val="0"/>
                  </a:spcAft>
                  <a:buSzPct val="100000"/>
                  <a:buFont typeface="Wingdings" pitchFamily="2" charset="2"/>
                  <a:buChar char="§"/>
                  <a:defRPr kumimoji="1" sz="220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defRPr>
                </a:lvl1pPr>
                <a:lvl2pPr marL="363359" indent="-151650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/>
                  </a:defRPr>
                </a:lvl2pPr>
                <a:lvl3pPr marL="591584" indent="-160658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Lucida Grande" charset="0"/>
                  <a:buChar char="»"/>
                  <a:defRPr kumimoji="1" sz="1800">
                    <a:solidFill>
                      <a:schemeClr val="tx1"/>
                    </a:solidFill>
                    <a:latin typeface="Arial" charset="0"/>
                    <a:ea typeface="ヒラギノ角ゴ Pro W3" pitchFamily="-111" charset="-128"/>
                    <a:cs typeface="ヒラギノ角ゴ Pro W3" pitchFamily="-111" charset="-128"/>
                  </a:defRPr>
                </a:lvl3pPr>
                <a:lvl4pPr marL="728219" indent="-133632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Arial" pitchFamily="34" charset="0"/>
                  <a:buChar char="•"/>
                  <a:defRPr kumimoji="1" sz="16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4pPr>
                <a:lvl5pPr marL="1002991" indent="-180178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Lucida Grande" charset="0"/>
                  <a:buChar char="»"/>
                  <a:defRPr kumimoji="1" sz="14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5pPr>
                <a:lvl6pPr marL="2223294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kumimoji="1"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6pPr>
                <a:lvl7pPr marL="2680333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kumimoji="1"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7pPr>
                <a:lvl8pPr marL="3137372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kumimoji="1"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8pPr>
                <a:lvl9pPr marL="3594407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kumimoji="1"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9pPr>
              </a:lstStyle>
              <a:p>
                <a:r>
                  <a:rPr lang="en-US" kern="0" dirty="0" smtClean="0"/>
                  <a:t>In rough approximation, ignore BCS contribution at 2K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sub>
                        </m:sSub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kern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𝐵𝐶𝑆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4.3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sub>
                        </m:sSub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kern="0" dirty="0" smtClean="0"/>
              </a:p>
            </p:txBody>
          </p:sp>
        </mc:Choice>
        <mc:Fallback xmlns="">
          <p:sp>
            <p:nvSpPr>
              <p:cNvPr id="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600" y="2514600"/>
                <a:ext cx="4622800" cy="3546121"/>
              </a:xfrm>
              <a:prstGeom prst="rect">
                <a:avLst/>
              </a:prstGeom>
              <a:blipFill>
                <a:blip r:embed="rId2"/>
                <a:stretch>
                  <a:fillRect l="-3430" t="-3442" r="-3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14600"/>
            <a:ext cx="1676400" cy="3546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2" y="2514600"/>
            <a:ext cx="4961467" cy="354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9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600" y="1067100"/>
            <a:ext cx="5080000" cy="4937460"/>
          </a:xfrm>
        </p:spPr>
        <p:txBody>
          <a:bodyPr/>
          <a:lstStyle/>
          <a:p>
            <a:r>
              <a:rPr lang="en-US" sz="1950" dirty="0"/>
              <a:t>Hypothesis: improvement in MFQS is due to improved thermal impedance</a:t>
            </a:r>
          </a:p>
          <a:p>
            <a:pPr lvl="1"/>
            <a:r>
              <a:rPr lang="en-US" sz="1950" dirty="0"/>
              <a:t>Shown anodized cavity has increased performance ~4 K [1]</a:t>
            </a:r>
          </a:p>
          <a:p>
            <a:r>
              <a:rPr lang="en-US" sz="1950" dirty="0"/>
              <a:t>First case to look at: S85-990</a:t>
            </a:r>
          </a:p>
          <a:p>
            <a:pPr lvl="1"/>
            <a:r>
              <a:rPr lang="en-US" sz="1950" dirty="0"/>
              <a:t>Baseline</a:t>
            </a:r>
          </a:p>
          <a:p>
            <a:pPr lvl="1"/>
            <a:r>
              <a:rPr lang="en-US" sz="1950" dirty="0"/>
              <a:t>BCP + 120C in-situ bake</a:t>
            </a:r>
          </a:p>
          <a:p>
            <a:pPr lvl="1"/>
            <a:r>
              <a:rPr lang="en-US" sz="1950" dirty="0"/>
              <a:t>Post-test BCP, then retest. Performance within variation for un-baked cavities</a:t>
            </a:r>
          </a:p>
          <a:p>
            <a:pPr lvl="1"/>
            <a:r>
              <a:rPr lang="en-US" sz="1950" dirty="0"/>
              <a:t>BCP + 120C in-situ again</a:t>
            </a:r>
          </a:p>
          <a:p>
            <a:r>
              <a:rPr lang="en-US" sz="1950" dirty="0"/>
              <a:t>Effect of first bake reset by BCP</a:t>
            </a:r>
          </a:p>
          <a:p>
            <a:pPr lvl="1"/>
            <a:r>
              <a:rPr lang="en-US" sz="1950" dirty="0"/>
              <a:t>Then recovered by second bake</a:t>
            </a:r>
          </a:p>
          <a:p>
            <a:r>
              <a:rPr lang="en-US" sz="1950" dirty="0"/>
              <a:t>Conclusion: improved MFQS not necessarily due to improved thermal impedance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BCP Reset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Brown, WG1 TTC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3" y="1067100"/>
            <a:ext cx="5943600" cy="396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14651" y="5896838"/>
            <a:ext cx="21226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[1] </a:t>
            </a:r>
            <a:r>
              <a:rPr lang="en-US" sz="800" dirty="0" smtClean="0"/>
              <a:t>M. </a:t>
            </a:r>
            <a:r>
              <a:rPr lang="en-US" sz="800" dirty="0" err="1" smtClean="0"/>
              <a:t>Checchin</a:t>
            </a:r>
            <a:r>
              <a:rPr lang="en-US" sz="800" dirty="0" smtClean="0"/>
              <a:t>, et. al., </a:t>
            </a:r>
            <a:r>
              <a:rPr lang="en-US" sz="800" i="1" dirty="0" smtClean="0"/>
              <a:t>Proc. Of SRF2013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32518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furnace LTB and compare the result with in-situ LTB</a:t>
            </a:r>
          </a:p>
          <a:p>
            <a:pPr lvl="1"/>
            <a:r>
              <a:rPr lang="en-US" dirty="0"/>
              <a:t>Resulting Q-curve is in red</a:t>
            </a:r>
          </a:p>
          <a:p>
            <a:r>
              <a:rPr lang="en-US" dirty="0"/>
              <a:t>Can see that furnace configuration yields similar MFQS improvement</a:t>
            </a:r>
          </a:p>
          <a:p>
            <a:pPr lvl="1"/>
            <a:r>
              <a:rPr lang="en-US" dirty="0"/>
              <a:t>Bottom flange (</a:t>
            </a:r>
            <a:r>
              <a:rPr lang="en-US" dirty="0" err="1"/>
              <a:t>Ti</a:t>
            </a:r>
            <a:r>
              <a:rPr lang="en-US" dirty="0"/>
              <a:t>) and tuning plate (</a:t>
            </a:r>
            <a:r>
              <a:rPr lang="en-US" dirty="0" err="1"/>
              <a:t>Nb</a:t>
            </a:r>
            <a:r>
              <a:rPr lang="en-US" dirty="0"/>
              <a:t>) are not baked in furnace baking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In-situ vs. Furnace LTB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 Brown, WG1 TTC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2" y="2438400"/>
            <a:ext cx="4224867" cy="3168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33" y="5607050"/>
            <a:ext cx="2556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Furnace bake setup. Image courtesy of B. Barker</a:t>
            </a:r>
            <a:endParaRPr lang="en-US" sz="1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38400"/>
            <a:ext cx="5198533" cy="361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0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Furnace MTB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101600" y="1067100"/>
            <a:ext cx="5689600" cy="4937460"/>
          </a:xfrm>
          <a:prstGeom prst="rect">
            <a:avLst/>
          </a:prstGeom>
        </p:spPr>
        <p:txBody>
          <a:bodyPr/>
          <a:lstStyle>
            <a:lvl1pPr marL="180195" indent="-180195" algn="l" defTabSz="803370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94" indent="-15166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641" indent="-160673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90" indent="-13364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3087" indent="-180195" algn="l" defTabSz="803370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507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590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672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752" indent="-150773" algn="l" defTabSz="807828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kern="0" smtClean="0"/>
              <a:t>Test for our first furnace MTB (350 C, 3hr)</a:t>
            </a:r>
          </a:p>
          <a:p>
            <a:r>
              <a:rPr lang="en-US" kern="0" smtClean="0"/>
              <a:t>Isolate BCS resistance at 4.3 K, compare with other bake tests</a:t>
            </a:r>
          </a:p>
          <a:p>
            <a:pPr lvl="1"/>
            <a:r>
              <a:rPr lang="en-US" kern="0" smtClean="0"/>
              <a:t>Included are baseline tests, dots</a:t>
            </a:r>
          </a:p>
          <a:p>
            <a:r>
              <a:rPr lang="en-US" kern="0" smtClean="0"/>
              <a:t>Performance is more in-line with unbaked cavity at 4.3 K</a:t>
            </a:r>
          </a:p>
          <a:p>
            <a:pPr lvl="1"/>
            <a:r>
              <a:rPr lang="en-US" kern="0" smtClean="0"/>
              <a:t>Trend agrees with findings of mid-T bake at 4 K by TRIUMF [2]</a:t>
            </a:r>
          </a:p>
          <a:p>
            <a:pPr lvl="2"/>
            <a:r>
              <a:rPr lang="en-US" kern="0" smtClean="0"/>
              <a:t>Results shown from 220 MHz multimode QWR and HWR </a:t>
            </a:r>
          </a:p>
          <a:p>
            <a:endParaRPr lang="en-US" kern="0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101600" y="4267200"/>
            <a:ext cx="5689600" cy="3750433"/>
          </a:xfrm>
          <a:prstGeom prst="rect">
            <a:avLst/>
          </a:prstGeom>
        </p:spPr>
        <p:txBody>
          <a:bodyPr/>
          <a:lstStyle>
            <a:lvl1pPr marL="180178" indent="-180178" algn="l" defTabSz="803293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kumimoji="1"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kumimoji="1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kumimoji="1"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kumimoji="1"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kumimoji="1"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kumimoji="1"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kumimoji="1"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kumimoji="1"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Cannot preform in-situ MTB due to indium seal for bottom flange </a:t>
            </a:r>
          </a:p>
          <a:p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16299"/>
            <a:ext cx="4800600" cy="3081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1438" b="563"/>
          <a:stretch/>
        </p:blipFill>
        <p:spPr>
          <a:xfrm>
            <a:off x="6629400" y="4123266"/>
            <a:ext cx="4800600" cy="2506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48600" y="4910554"/>
            <a:ext cx="95891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TRIUMF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278966" y="6463873"/>
            <a:ext cx="2700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[2]</a:t>
            </a:r>
            <a:r>
              <a:rPr lang="en-US" sz="800" dirty="0" smtClean="0"/>
              <a:t> P. Kolb et. al., </a:t>
            </a:r>
            <a:r>
              <a:rPr lang="en-US" sz="800" i="1" dirty="0" smtClean="0"/>
              <a:t>Mid-T Heat Treatments of </a:t>
            </a:r>
            <a:r>
              <a:rPr lang="en-US" sz="800" i="1" dirty="0" err="1" smtClean="0"/>
              <a:t>BCPed</a:t>
            </a:r>
            <a:r>
              <a:rPr lang="en-US" sz="800" i="1" dirty="0" smtClean="0"/>
              <a:t> Coaxial Cavities at TRIUMF</a:t>
            </a:r>
            <a:r>
              <a:rPr lang="en-US" sz="800" dirty="0"/>
              <a:t>, 2023, </a:t>
            </a:r>
            <a:r>
              <a:rPr lang="en-US" sz="800" dirty="0">
                <a:hlinkClick r:id="rId4"/>
              </a:rPr>
              <a:t>https://</a:t>
            </a:r>
            <a:r>
              <a:rPr lang="en-US" sz="800" dirty="0" smtClean="0">
                <a:hlinkClick r:id="rId4"/>
              </a:rPr>
              <a:t>doi.org/10.48550/arXiv.2306.12588</a:t>
            </a:r>
            <a:r>
              <a:rPr lang="en-US" sz="800" dirty="0" smtClean="0"/>
              <a:t> 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59975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01600" y="1067100"/>
                <a:ext cx="5384800" cy="4937460"/>
              </a:xfrm>
            </p:spPr>
            <p:txBody>
              <a:bodyPr/>
              <a:lstStyle/>
              <a:p>
                <a:r>
                  <a:rPr lang="en-US" dirty="0"/>
                  <a:t>Previously: had testing availability to take CW data at multiple temperatures for furnace LTB</a:t>
                </a:r>
              </a:p>
              <a:p>
                <a:pPr lvl="1"/>
                <a:r>
                  <a:rPr lang="en-US" dirty="0"/>
                  <a:t>Cryogenic stability: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±0.01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 average</a:t>
                </a:r>
              </a:p>
              <a:p>
                <a:pPr lvl="1"/>
                <a:r>
                  <a:rPr lang="en-US" dirty="0"/>
                  <a:t>Interested in transition in trend from quadratic and linear as T decreases</a:t>
                </a:r>
              </a:p>
              <a:p>
                <a:pPr lvl="2"/>
                <a:r>
                  <a:rPr lang="en-US" dirty="0"/>
                  <a:t>Expected sharp transition in curve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dirty="0"/>
                  <a:t>, as seen in other geometries/freq. </a:t>
                </a:r>
                <a:r>
                  <a:rPr lang="en-US" dirty="0" smtClean="0"/>
                  <a:t>[3]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600" y="1067100"/>
                <a:ext cx="5384800" cy="4937460"/>
              </a:xfrm>
              <a:blipFill>
                <a:blip r:embed="rId2"/>
                <a:stretch>
                  <a:fillRect l="-2945" t="-2346" r="-2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Rs</a:t>
            </a:r>
            <a:r>
              <a:rPr lang="en-US" dirty="0" smtClean="0"/>
              <a:t> v. Field and 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 Brown, WG1 TTC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4827250" cy="2651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 txBox="1">
                <a:spLocks/>
              </p:cNvSpPr>
              <p:nvPr/>
            </p:nvSpPr>
            <p:spPr bwMode="auto">
              <a:xfrm>
                <a:off x="5486400" y="1067100"/>
                <a:ext cx="6400800" cy="3642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80178" indent="-180178" algn="l" defTabSz="803293" rtl="0" eaLnBrk="1" fontAlgn="base" hangingPunct="1">
                  <a:lnSpc>
                    <a:spcPct val="90000"/>
                  </a:lnSpc>
                  <a:spcBef>
                    <a:spcPts val="1206"/>
                  </a:spcBef>
                  <a:spcAft>
                    <a:spcPct val="0"/>
                  </a:spcAft>
                  <a:buSzPct val="100000"/>
                  <a:buFont typeface="Wingdings" pitchFamily="2" charset="2"/>
                  <a:buChar char="§"/>
                  <a:defRPr kumimoji="1" sz="220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defRPr>
                </a:lvl1pPr>
                <a:lvl2pPr marL="363359" indent="-151650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Arial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/>
                  </a:defRPr>
                </a:lvl2pPr>
                <a:lvl3pPr marL="591584" indent="-160658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SzPct val="100000"/>
                  <a:buFont typeface="Lucida Grande" charset="0"/>
                  <a:buChar char="»"/>
                  <a:defRPr kumimoji="1" sz="1800">
                    <a:solidFill>
                      <a:schemeClr val="tx1"/>
                    </a:solidFill>
                    <a:latin typeface="Arial" charset="0"/>
                    <a:ea typeface="ヒラギノ角ゴ Pro W3" pitchFamily="-111" charset="-128"/>
                    <a:cs typeface="ヒラギノ角ゴ Pro W3" pitchFamily="-111" charset="-128"/>
                  </a:defRPr>
                </a:lvl3pPr>
                <a:lvl4pPr marL="728219" indent="-133632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Arial" pitchFamily="34" charset="0"/>
                  <a:buChar char="•"/>
                  <a:defRPr kumimoji="1" sz="16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4pPr>
                <a:lvl5pPr marL="1002991" indent="-180178" algn="l" defTabSz="803293" rtl="0" eaLnBrk="1" fontAlgn="base" hangingPunct="1">
                  <a:lnSpc>
                    <a:spcPct val="90000"/>
                  </a:lnSpc>
                  <a:spcBef>
                    <a:spcPts val="201"/>
                  </a:spcBef>
                  <a:spcAft>
                    <a:spcPct val="0"/>
                  </a:spcAft>
                  <a:buClr>
                    <a:srgbClr val="999999"/>
                  </a:buClr>
                  <a:buSzPct val="100000"/>
                  <a:buFont typeface="Lucida Grande" charset="0"/>
                  <a:buChar char="»"/>
                  <a:defRPr kumimoji="1" sz="1400">
                    <a:solidFill>
                      <a:schemeClr val="tx1"/>
                    </a:solidFill>
                    <a:latin typeface="+mn-lt"/>
                    <a:ea typeface="ヒラギノ角ゴ Pro W3" pitchFamily="-111" charset="-128"/>
                    <a:cs typeface="ヒラギノ角ゴ Pro W3"/>
                  </a:defRPr>
                </a:lvl5pPr>
                <a:lvl6pPr marL="2223294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kumimoji="1"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6pPr>
                <a:lvl7pPr marL="2680333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kumimoji="1"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7pPr>
                <a:lvl8pPr marL="3137372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kumimoji="1"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8pPr>
                <a:lvl9pPr marL="3594407" indent="-150759" algn="l" defTabSz="807750" rtl="0" eaLnBrk="1" fontAlgn="base" hangingPunct="1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kumimoji="1" sz="13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Next steps: </a:t>
                </a:r>
                <a:r>
                  <a:rPr lang="en-US" dirty="0"/>
                  <a:t>use simple fitting model at first  </a:t>
                </a:r>
                <a:r>
                  <a:rPr lang="en-US" dirty="0" smtClean="0"/>
                  <a:t>[4]: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associated with hysteresis losses,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carries thermal feedback and pair-breaking losses information </a:t>
                </a:r>
                <a:r>
                  <a:rPr lang="en-US" dirty="0" smtClean="0"/>
                  <a:t>[5]</a:t>
                </a:r>
                <a:endParaRPr lang="en-US" kern="0" dirty="0" smtClean="0"/>
              </a:p>
              <a:p>
                <a:r>
                  <a:rPr lang="en-US" kern="0" dirty="0" smtClean="0"/>
                  <a:t>Redo this measurement when available</a:t>
                </a:r>
              </a:p>
              <a:p>
                <a:pPr lvl="1"/>
                <a:r>
                  <a:rPr lang="en-US" dirty="0"/>
                  <a:t>Measure another LTB cavity with more data sets 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Measure an un-baked cavity to compare with; reduction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would suggest diffusion of oxygen away from surface </a:t>
                </a:r>
                <a:r>
                  <a:rPr lang="en-US" dirty="0" smtClean="0"/>
                  <a:t>[6, </a:t>
                </a:r>
                <a:r>
                  <a:rPr lang="en-US" dirty="0"/>
                  <a:t>7</a:t>
                </a:r>
                <a:r>
                  <a:rPr lang="en-US" dirty="0" smtClean="0"/>
                  <a:t>] </a:t>
                </a:r>
                <a:r>
                  <a:rPr lang="en-US" dirty="0"/>
                  <a:t>as explanation of MFQS reduction</a:t>
                </a:r>
              </a:p>
              <a:p>
                <a:pPr marL="0" indent="0">
                  <a:buNone/>
                </a:pPr>
                <a:endParaRPr lang="en-US" kern="0" dirty="0"/>
              </a:p>
              <a:p>
                <a:pPr lvl="1"/>
                <a:endParaRPr lang="en-US" kern="0" dirty="0" smtClean="0"/>
              </a:p>
              <a:p>
                <a:pPr marL="211709" lvl="1" indent="0">
                  <a:buNone/>
                </a:pPr>
                <a:endParaRPr lang="en-US" kern="0" dirty="0" smtClean="0"/>
              </a:p>
              <a:p>
                <a:endParaRPr lang="en-US" kern="0" dirty="0"/>
              </a:p>
            </p:txBody>
          </p:sp>
        </mc:Choice>
        <mc:Fallback xmlns="">
          <p:sp>
            <p:nvSpPr>
              <p:cNvPr id="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1067100"/>
                <a:ext cx="6400800" cy="3642716"/>
              </a:xfrm>
              <a:prstGeom prst="rect">
                <a:avLst/>
              </a:prstGeom>
              <a:blipFill>
                <a:blip r:embed="rId4"/>
                <a:stretch>
                  <a:fillRect l="-2476" t="-3177" b="-33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23117" y="4772412"/>
            <a:ext cx="1514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[3] </a:t>
            </a:r>
            <a:r>
              <a:rPr lang="en-US" sz="800" dirty="0" smtClean="0"/>
              <a:t>C. C. Compton, et. Al, </a:t>
            </a:r>
            <a:r>
              <a:rPr lang="en-US" sz="800" i="1" dirty="0" smtClean="0"/>
              <a:t>Phys. </a:t>
            </a:r>
          </a:p>
          <a:p>
            <a:r>
              <a:rPr lang="en-US" sz="800" i="1" dirty="0" smtClean="0"/>
              <a:t>Rev. </a:t>
            </a:r>
            <a:r>
              <a:rPr lang="en-US" sz="800" i="1" dirty="0" err="1" smtClean="0"/>
              <a:t>Accel</a:t>
            </a:r>
            <a:r>
              <a:rPr lang="en-US" sz="800" i="1" dirty="0" smtClean="0"/>
              <a:t>. Beams </a:t>
            </a:r>
            <a:r>
              <a:rPr lang="en-US" sz="800" b="1" dirty="0" smtClean="0"/>
              <a:t>8.042003</a:t>
            </a:r>
            <a:r>
              <a:rPr lang="en-US" sz="800" dirty="0" smtClean="0"/>
              <a:t>, 2005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5623117" y="5357187"/>
            <a:ext cx="2312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[4]</a:t>
            </a:r>
            <a:r>
              <a:rPr lang="en-US" sz="800" dirty="0" smtClean="0"/>
              <a:t> K. McGee, et. al.,, </a:t>
            </a:r>
            <a:r>
              <a:rPr lang="en-US" sz="800" i="1" dirty="0" smtClean="0"/>
              <a:t>Phys. Rev. </a:t>
            </a:r>
            <a:r>
              <a:rPr lang="en-US" sz="800" i="1" dirty="0" err="1" smtClean="0"/>
              <a:t>Accel</a:t>
            </a:r>
            <a:r>
              <a:rPr lang="en-US" sz="800" i="1" dirty="0" smtClean="0"/>
              <a:t>. Beams </a:t>
            </a:r>
            <a:r>
              <a:rPr lang="en-US" sz="800" b="1" dirty="0" smtClean="0"/>
              <a:t>24.112003</a:t>
            </a:r>
            <a:r>
              <a:rPr lang="en-US" sz="800" dirty="0" smtClean="0"/>
              <a:t>, 2021,</a:t>
            </a:r>
          </a:p>
          <a:p>
            <a:r>
              <a:rPr lang="en-US" sz="800" dirty="0">
                <a:hlinkClick r:id="rId5"/>
              </a:rPr>
              <a:t>https://</a:t>
            </a:r>
            <a:r>
              <a:rPr lang="en-US" sz="800" dirty="0" smtClean="0">
                <a:hlinkClick r:id="rId5"/>
              </a:rPr>
              <a:t>doi.org/10.1103/PhysRevAccelBeams.24.112003</a:t>
            </a:r>
            <a:r>
              <a:rPr lang="en-US" sz="800" dirty="0" smtClean="0"/>
              <a:t>  </a:t>
            </a:r>
            <a:endParaRPr lang="en-US" sz="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4772411"/>
            <a:ext cx="256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[5]</a:t>
            </a:r>
            <a:r>
              <a:rPr lang="en-US" sz="800" dirty="0" smtClean="0"/>
              <a:t> G. </a:t>
            </a:r>
            <a:r>
              <a:rPr lang="en-US" sz="800" dirty="0" err="1" smtClean="0"/>
              <a:t>Ciovati</a:t>
            </a:r>
            <a:r>
              <a:rPr lang="en-US" sz="800" dirty="0" smtClean="0"/>
              <a:t>, J. </a:t>
            </a:r>
            <a:r>
              <a:rPr lang="en-US" sz="800" dirty="0" err="1" smtClean="0"/>
              <a:t>Halbritter</a:t>
            </a:r>
            <a:r>
              <a:rPr lang="en-US" sz="800" dirty="0" smtClean="0"/>
              <a:t>, </a:t>
            </a:r>
            <a:r>
              <a:rPr lang="en-US" sz="800" i="1" dirty="0" err="1" smtClean="0"/>
              <a:t>Physica</a:t>
            </a:r>
            <a:r>
              <a:rPr lang="en-US" sz="800" i="1" dirty="0" smtClean="0"/>
              <a:t> C: Superconductivity, </a:t>
            </a:r>
            <a:r>
              <a:rPr lang="en-US" sz="800" dirty="0" smtClean="0"/>
              <a:t>Issues 1-2</a:t>
            </a:r>
          </a:p>
          <a:p>
            <a:r>
              <a:rPr lang="en-US" sz="800" dirty="0" smtClean="0"/>
              <a:t>Vol. </a:t>
            </a:r>
            <a:r>
              <a:rPr lang="en-US" sz="800" dirty="0"/>
              <a:t>441, pp 57-61, </a:t>
            </a:r>
            <a:r>
              <a:rPr lang="en-US" sz="800" dirty="0">
                <a:hlinkClick r:id="rId6"/>
              </a:rPr>
              <a:t>https://doi.org/10.1016/j.physc.2006.03.053</a:t>
            </a:r>
            <a:r>
              <a:rPr lang="en-US" sz="800" dirty="0" smtClean="0"/>
              <a:t>. 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5357186"/>
            <a:ext cx="256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[6]</a:t>
            </a:r>
            <a:r>
              <a:rPr lang="en-US" sz="800" dirty="0" smtClean="0"/>
              <a:t> A. </a:t>
            </a:r>
            <a:r>
              <a:rPr lang="en-US" sz="800" dirty="0" err="1" smtClean="0"/>
              <a:t>Romanenko</a:t>
            </a:r>
            <a:r>
              <a:rPr lang="en-US" sz="800" i="1" dirty="0" smtClean="0"/>
              <a:t>, proc. </a:t>
            </a:r>
            <a:r>
              <a:rPr lang="en-US" sz="800" i="1" dirty="0"/>
              <a:t>of TTC 2020</a:t>
            </a:r>
            <a:r>
              <a:rPr lang="en-US" sz="800" dirty="0"/>
              <a:t>, </a:t>
            </a:r>
            <a:r>
              <a:rPr lang="en-US" sz="800" dirty="0">
                <a:hlinkClick r:id="rId7"/>
              </a:rPr>
              <a:t>https://</a:t>
            </a:r>
            <a:r>
              <a:rPr lang="en-US" sz="800" dirty="0" smtClean="0">
                <a:hlinkClick r:id="rId7"/>
              </a:rPr>
              <a:t>indi.to/mfBdR</a:t>
            </a:r>
            <a:r>
              <a:rPr lang="en-US" sz="800" dirty="0" smtClean="0"/>
              <a:t> </a:t>
            </a:r>
            <a:endParaRPr lang="en-US" sz="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769856" y="4778122"/>
            <a:ext cx="212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[7]</a:t>
            </a:r>
            <a:r>
              <a:rPr lang="en-US" sz="800" dirty="0" smtClean="0"/>
              <a:t> K. Saito</a:t>
            </a:r>
            <a:r>
              <a:rPr lang="en-US" sz="800" i="1" dirty="0" smtClean="0"/>
              <a:t>,</a:t>
            </a:r>
            <a:r>
              <a:rPr lang="en-US" sz="800" i="1" dirty="0"/>
              <a:t> </a:t>
            </a:r>
            <a:r>
              <a:rPr lang="en-US" sz="800" i="1" dirty="0" smtClean="0"/>
              <a:t>Proc. </a:t>
            </a:r>
            <a:r>
              <a:rPr lang="en-US" sz="800" i="1" dirty="0"/>
              <a:t>Of SRF 2021, </a:t>
            </a:r>
            <a:r>
              <a:rPr lang="en-US" sz="800" i="1" dirty="0">
                <a:hlinkClick r:id="rId8"/>
              </a:rPr>
              <a:t>https://</a:t>
            </a:r>
            <a:r>
              <a:rPr lang="en-US" sz="800" i="1" dirty="0" smtClean="0">
                <a:hlinkClick r:id="rId8"/>
              </a:rPr>
              <a:t>doi.org/10.18429/JACoW-SRF2021-WEPFDV004</a:t>
            </a:r>
            <a:r>
              <a:rPr lang="en-US" sz="800" i="1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5317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Found that LTB improves MFQS for FRIB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=0.085</m:t>
                    </m:r>
                  </m:oMath>
                </a14:m>
                <a:r>
                  <a:rPr lang="en-US" dirty="0"/>
                  <a:t>, 80.5 MHz QWRs at 4.3 K</a:t>
                </a:r>
              </a:p>
              <a:p>
                <a:pPr lvl="1"/>
                <a:r>
                  <a:rPr lang="en-US" dirty="0"/>
                  <a:t>See from decomposition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that improvement comes from change in BCS</a:t>
                </a:r>
              </a:p>
              <a:p>
                <a:pPr lvl="1"/>
                <a:r>
                  <a:rPr lang="en-US" dirty="0"/>
                  <a:t>Furnace LTB has similar improvement to in-situ LTB</a:t>
                </a:r>
              </a:p>
              <a:p>
                <a:r>
                  <a:rPr lang="en-US" dirty="0"/>
                  <a:t>MTB doesn’t offer improved MFQS for FRIB QWRs</a:t>
                </a:r>
              </a:p>
              <a:p>
                <a:pPr lvl="1"/>
                <a:r>
                  <a:rPr lang="en-US" dirty="0"/>
                  <a:t>Difference in frequency, much lower</a:t>
                </a:r>
              </a:p>
              <a:p>
                <a:pPr lvl="1"/>
                <a:r>
                  <a:rPr lang="en-US" dirty="0"/>
                  <a:t>Difference in surface treatment: EP v. BCP</a:t>
                </a:r>
              </a:p>
              <a:p>
                <a:r>
                  <a:rPr lang="en-US" dirty="0"/>
                  <a:t>When available, continue examination of trend of MFQS with temperature</a:t>
                </a:r>
              </a:p>
              <a:p>
                <a:r>
                  <a:rPr lang="en-US" dirty="0"/>
                  <a:t>Developed a new recipe for spare FRIB QWRs production</a:t>
                </a:r>
              </a:p>
              <a:p>
                <a:pPr lvl="1"/>
                <a:r>
                  <a:rPr lang="en-US" dirty="0"/>
                  <a:t>Bulk BCP, 600 C H degas, light BCP, 120 C 48hr furnace LTB, and high pressure rinse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2" t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Brown, WG1 TTC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6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Brown, WG1 TTC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03043"/>
      </p:ext>
    </p:extLst>
  </p:cSld>
  <p:clrMapOvr>
    <a:masterClrMapping/>
  </p:clrMapOvr>
</p:sld>
</file>

<file path=ppt/theme/theme1.xml><?xml version="1.0" encoding="utf-8"?>
<a:theme xmlns:a="http://schemas.openxmlformats.org/drawingml/2006/main" name="1_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-PowerPoint-Template-16x9-v5" id="{386E0BD5-C86C-4D62-9771-31771216E89C}" vid="{4ACF4385-ADC6-4C4F-9B7B-D66EF0FAE7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ntrolled Document" ma:contentTypeID="0x010100A77CE2F963BD5C4AB895E5E1F954079C" ma:contentTypeVersion="16" ma:contentTypeDescription="Create a new document." ma:contentTypeScope="" ma:versionID="afdac9f8058ac176136f3d7adb595399">
  <xsd:schema xmlns:xsd="http://www.w3.org/2001/XMLSchema" xmlns:xs="http://www.w3.org/2001/XMLSchema" xmlns:p="http://schemas.microsoft.com/office/2006/metadata/properties" xmlns:ns1="http://schemas.microsoft.com/sharepoint/v3" xmlns:ns3="6819902c-d263-4340-a3b4-c7375668d2ad" xmlns:ns4="51b9806a-5185-426e-8026-9f8401f8c974" xmlns:ns5="27e6a43e-a4c4-4f52-b0e1-49827a209077" targetNamespace="http://schemas.microsoft.com/office/2006/metadata/properties" ma:root="true" ma:fieldsID="c30e777042fe99c0ff3ef036ff66f7c5" ns1:_="" ns3:_="" ns4:_="" ns5:_="">
    <xsd:import namespace="http://schemas.microsoft.com/sharepoint/v3"/>
    <xsd:import namespace="6819902c-d263-4340-a3b4-c7375668d2ad"/>
    <xsd:import namespace="51b9806a-5185-426e-8026-9f8401f8c974"/>
    <xsd:import namespace="27e6a43e-a4c4-4f52-b0e1-49827a209077"/>
    <xsd:element name="properties">
      <xsd:complexType>
        <xsd:sequence>
          <xsd:element name="documentManagement">
            <xsd:complexType>
              <xsd:all>
                <xsd:element ref="ns3:Filtered_x0020_Document_x0020_Number0" minOccurs="0"/>
                <xsd:element ref="ns4:WBS_x0020_Abbreviation" minOccurs="0"/>
                <xsd:element ref="ns4:Identifier" minOccurs="0"/>
                <xsd:element ref="ns4:Formatted_x0020_Sequence_x0020_Number" minOccurs="0"/>
                <xsd:element ref="ns4:Formatted_x0020_Revision" minOccurs="0"/>
                <xsd:element ref="ns4:InternalSigners" minOccurs="0"/>
                <xsd:element ref="ns4:ExternalSigners" minOccurs="0"/>
                <xsd:element ref="ns4:AuthorizingDoc" minOccurs="0"/>
                <xsd:element ref="ns4:AuthorizedDocs" minOccurs="0"/>
                <xsd:element ref="ns4:AuthorizingComm_x0026_Boards" minOccurs="0"/>
                <xsd:element ref="ns4:Author1" minOccurs="0"/>
                <xsd:element ref="ns4:Revision_x0020_History" minOccurs="0"/>
                <xsd:element ref="ns5:Document_x0020_Number" minOccurs="0"/>
                <xsd:element ref="ns3:k249c3db22e246c8be4b953e603e4d6b" minOccurs="0"/>
                <xsd:element ref="ns3:e9dd64bcc98445289e39b91f109bdcd5" minOccurs="0"/>
                <xsd:element ref="ns3:af7f2bdd3e3f4144927c8f46bf137639" minOccurs="0"/>
                <xsd:element ref="ns3:i71e836a5a224468bea9b04c4fae55f7" minOccurs="0"/>
                <xsd:element ref="ns5:TaxCatchAll" minOccurs="0"/>
                <xsd:element ref="ns1:_dlc_Exempt" minOccurs="0"/>
                <xsd:element ref="ns3:adda98769e204859847d571c1cc4aba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31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9902c-d263-4340-a3b4-c7375668d2ad" elementFormDefault="qualified">
    <xsd:import namespace="http://schemas.microsoft.com/office/2006/documentManagement/types"/>
    <xsd:import namespace="http://schemas.microsoft.com/office/infopath/2007/PartnerControls"/>
    <xsd:element name="Filtered_x0020_Document_x0020_Number0" ma:index="3" nillable="true" ma:displayName="Filtered Document Number" ma:list="9fecad60-3c5f-4b1e-97fe-bd29726213cb" ma:internalName="Filtered_x0020_Document_x0020_Number0" ma:showField="03f48824-29a8-4910-b16b-2538dd33bf46" ma:web="27e6a43e-a4c4-4f52-b0e1-49827a209077">
      <xsd:simpleType>
        <xsd:restriction base="dms:Unknown"/>
      </xsd:simpleType>
    </xsd:element>
    <xsd:element name="k249c3db22e246c8be4b953e603e4d6b" ma:index="24" nillable="true" ma:taxonomy="true" ma:internalName="k249c3db22e246c8be4b953e603e4d6b" ma:taxonomyFieldName="Author_" ma:displayName="Author_" ma:indexed="true" ma:default="" ma:fieldId="{4249c3db-22e2-46c8-be4b-953e603e4d6b}" ma:sspId="e79ac590-b2ba-4d84-8233-e7113f930f2a" ma:termSetId="9a961305-3498-445e-9205-fc8019e3f96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9dd64bcc98445289e39b91f109bdcd5" ma:index="26" nillable="true" ma:taxonomy="true" ma:internalName="e9dd64bcc98445289e39b91f109bdcd5" ma:taxonomyFieldName="Subcategory_" ma:displayName="Subcategory_" ma:indexed="true" ma:default="" ma:fieldId="{e9dd64bc-c984-4528-9e39-b91f109bdcd5}" ma:sspId="e79ac590-b2ba-4d84-8233-e7113f930f2a" ma:termSetId="df4988c2-6ea7-4775-a660-7ca64affa0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f7f2bdd3e3f4144927c8f46bf137639" ma:index="27" nillable="true" ma:taxonomy="true" ma:internalName="af7f2bdd3e3f4144927c8f46bf137639" ma:taxonomyFieldName="_x0057_BS0" ma:displayName="WBS" ma:indexed="true" ma:default="" ma:fieldId="{af7f2bdd-3e3f-4144-927c-8f46bf137639}" ma:sspId="e79ac590-b2ba-4d84-8233-e7113f930f2a" ma:termSetId="5af71c37-dbbc-4bcd-b94e-7a1ec876d1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1e836a5a224468bea9b04c4fae55f7" ma:index="28" nillable="true" ma:taxonomy="true" ma:internalName="i71e836a5a224468bea9b04c4fae55f7" ma:taxonomyFieldName="Tags10" ma:displayName="Tags" ma:default="" ma:fieldId="{271e836a-5a22-4468-bea9-b04c4fae55f7}" ma:taxonomyMulti="true" ma:sspId="e79ac590-b2ba-4d84-8233-e7113f930f2a" ma:termSetId="15758f5a-2859-4efe-a184-c420225ff4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da98769e204859847d571c1cc4aba8" ma:index="32" nillable="true" ma:displayName="EC Keywords_0" ma:hidden="true" ma:internalName="adda98769e204859847d571c1cc4aba8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9806a-5185-426e-8026-9f8401f8c974" elementFormDefault="qualified">
    <xsd:import namespace="http://schemas.microsoft.com/office/2006/documentManagement/types"/>
    <xsd:import namespace="http://schemas.microsoft.com/office/infopath/2007/PartnerControls"/>
    <xsd:element name="WBS_x0020_Abbreviation" ma:index="4" nillable="true" ma:displayName="WBS Abbreviation" ma:indexed="true" ma:internalName="WBS_x0020_Abbreviation">
      <xsd:simpleType>
        <xsd:restriction base="dms:Text">
          <xsd:maxLength value="255"/>
        </xsd:restriction>
      </xsd:simpleType>
    </xsd:element>
    <xsd:element name="Identifier" ma:index="5" nillable="true" ma:displayName="Identifier" ma:internalName="Identifier">
      <xsd:simpleType>
        <xsd:restriction base="dms:Text">
          <xsd:maxLength value="255"/>
        </xsd:restriction>
      </xsd:simpleType>
    </xsd:element>
    <xsd:element name="Formatted_x0020_Sequence_x0020_Number" ma:index="6" nillable="true" ma:displayName="Formatted Sequence Number" ma:indexed="true" ma:internalName="Formatted_x0020_Sequence_x0020_Number">
      <xsd:simpleType>
        <xsd:restriction base="dms:Text">
          <xsd:maxLength value="255"/>
        </xsd:restriction>
      </xsd:simpleType>
    </xsd:element>
    <xsd:element name="Formatted_x0020_Revision" ma:index="7" nillable="true" ma:displayName="Formatted Revision" ma:internalName="Formatted_x0020_Revision">
      <xsd:simpleType>
        <xsd:restriction base="dms:Text">
          <xsd:maxLength value="255"/>
        </xsd:restriction>
      </xsd:simpleType>
    </xsd:element>
    <xsd:element name="InternalSigners" ma:index="8" nillable="true" ma:displayName="Internal Signers" ma:list="UserInfo" ma:SharePointGroup="0" ma:internalName="InternalSigners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Signers" ma:index="9" nillable="true" ma:displayName="External Signers" ma:internalName="ExternalSigners">
      <xsd:simpleType>
        <xsd:restriction base="dms:Note">
          <xsd:maxLength value="255"/>
        </xsd:restriction>
      </xsd:simpleType>
    </xsd:element>
    <xsd:element name="AuthorizingDoc" ma:index="10" nillable="true" ma:displayName="Authorizing Doc" ma:internalName="AuthorizingDoc">
      <xsd:simpleType>
        <xsd:restriction base="dms:Note">
          <xsd:maxLength value="255"/>
        </xsd:restriction>
      </xsd:simpleType>
    </xsd:element>
    <xsd:element name="AuthorizedDocs" ma:index="11" nillable="true" ma:displayName="Authorized Docs" ma:internalName="AuthorizedDocs">
      <xsd:simpleType>
        <xsd:restriction base="dms:Note">
          <xsd:maxLength value="255"/>
        </xsd:restriction>
      </xsd:simpleType>
    </xsd:element>
    <xsd:element name="AuthorizingComm_x0026_Boards" ma:index="12" nillable="true" ma:displayName="Authorizing Comm &amp; Board" ma:internalName="AuthorizingComm_x0026_Boards">
      <xsd:simpleType>
        <xsd:restriction base="dms:Note">
          <xsd:maxLength value="255"/>
        </xsd:restriction>
      </xsd:simpleType>
    </xsd:element>
    <xsd:element name="Author1" ma:index="16" nillable="true" ma:displayName="Author1" ma:internalName="Author1">
      <xsd:simpleType>
        <xsd:restriction base="dms:Text">
          <xsd:maxLength value="255"/>
        </xsd:restriction>
      </xsd:simpleType>
    </xsd:element>
    <xsd:element name="Revision_x0020_History" ma:index="18" nillable="true" ma:displayName="Revision History" ma:internalName="Revision_x0020_History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6a43e-a4c4-4f52-b0e1-49827a209077" elementFormDefault="qualified">
    <xsd:import namespace="http://schemas.microsoft.com/office/2006/documentManagement/types"/>
    <xsd:import namespace="http://schemas.microsoft.com/office/infopath/2007/PartnerControls"/>
    <xsd:element name="Document_x0020_Number" ma:index="19" nillable="true" ma:displayName="Document Number" ma:hidden="true" ma:list="{9fecad60-3c5f-4b1e-97fe-bd29726213cb}" ma:internalName="Document_x0020_Number" ma:readOnly="false" ma:showField="Document_x0020_Number" ma:web="27e6a43e-a4c4-4f52-b0e1-49827a209077">
      <xsd:simpleType>
        <xsd:restriction base="dms:Lookup"/>
      </xsd:simpleType>
    </xsd:element>
    <xsd:element name="TaxCatchAll" ma:index="29" nillable="true" ma:displayName="Taxonomy Catch All Column" ma:hidden="true" ma:list="{aa28423a-96a4-4fb2-8cce-b1b4f3e5b10f}" ma:internalName="TaxCatchAll" ma:showField="CatchAllData" ma:web="27e6a43e-a4c4-4f52-b0e1-49827a2090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axCatchAll xmlns="27e6a43e-a4c4-4f52-b0e1-49827a209077">
      <Value>447</Value>
      <Value>283</Value>
      <Value>471</Value>
    </TaxCatchAll>
    <Document_x0020_Number xmlns="27e6a43e-a4c4-4f52-b0e1-49827a209077">45183</Document_x0020_Number>
    <AuthorizedDocs xmlns="51b9806a-5185-426e-8026-9f8401f8c974" xsi:nil="true"/>
    <Formatted_x0020_Sequence_x0020_Number xmlns="51b9806a-5185-426e-8026-9f8401f8c974">000454</Formatted_x0020_Sequence_x0020_Number>
    <Author1 xmlns="51b9806a-5185-426e-8026-9f8401f8c974">Parsons, Alex|61354939-8ef1-40bf-a344-a283b52ba8e0</Author1>
    <af7f2bdd3e3f4144927c8f46bf137639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S10000 Management and Administration</TermName>
          <TermId xmlns="http://schemas.microsoft.com/office/infopath/2007/PartnerControls">26ad7ea8-87d4-42ac-9781-b7fff1d89416</TermId>
        </TermInfo>
      </Terms>
    </af7f2bdd3e3f4144927c8f46bf137639>
    <WBS_x0020_Abbreviation xmlns="51b9806a-5185-426e-8026-9f8401f8c974">S10000</WBS_x0020_Abbreviation>
    <InternalSigners xmlns="51b9806a-5185-426e-8026-9f8401f8c974">
      <UserInfo>
        <DisplayName>King, Karen</DisplayName>
        <AccountId>18</AccountId>
        <AccountType/>
      </UserInfo>
    </InternalSigners>
    <k249c3db22e246c8be4b953e603e4d6b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Parsons, Alex</TermName>
          <TermId xmlns="http://schemas.microsoft.com/office/infopath/2007/PartnerControls">61354939-8ef1-40bf-a344-a283b52ba8e0</TermId>
        </TermInfo>
      </Terms>
    </k249c3db22e246c8be4b953e603e4d6b>
    <ExternalSigners xmlns="51b9806a-5185-426e-8026-9f8401f8c974" xsi:nil="true"/>
    <AuthorizingDoc xmlns="51b9806a-5185-426e-8026-9f8401f8c974" xsi:nil="true"/>
    <i71e836a5a224468bea9b04c4fae55f7 xmlns="6819902c-d263-4340-a3b4-c7375668d2ad">
      <Terms xmlns="http://schemas.microsoft.com/office/infopath/2007/PartnerControls"/>
    </i71e836a5a224468bea9b04c4fae55f7>
    <e9dd64bcc98445289e39b91f109bdcd5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FM</TermName>
          <TermId xmlns="http://schemas.microsoft.com/office/infopath/2007/PartnerControls">6b363047-e12c-44ec-9837-aeed4884c22d</TermId>
        </TermInfo>
      </Terms>
    </e9dd64bcc98445289e39b91f109bdcd5>
    <Filtered_x0020_Document_x0020_Number0 xmlns="6819902c-d263-4340-a3b4-c7375668d2ad">45183</Filtered_x0020_Document_x0020_Number0>
    <Identifier xmlns="51b9806a-5185-426e-8026-9f8401f8c974">FM</Identifier>
    <Formatted_x0020_Revision xmlns="51b9806a-5185-426e-8026-9f8401f8c974">003</Formatted_x0020_Revision>
    <Revision_x0020_History xmlns="51b9806a-5185-426e-8026-9f8401f8c974">Updated CA instructions on slide 3, Revised notes on text color on slide 9
</Revision_x0020_History>
    <adda98769e204859847d571c1cc4aba8 xmlns="6819902c-d263-4340-a3b4-c7375668d2ad" xsi:nil="true"/>
    <AuthorizingComm_x0026_Boards xmlns="51b9806a-5185-426e-8026-9f8401f8c9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p:Policy xmlns:p="office.server.policy" id="" local="true">
  <p:Name>Controlled Document</p:Name>
  <p:Description/>
  <p:Statement/>
  <p:PolicyItems>
    <p:PolicyItem featureId="Microsoft.Office.RecordsManagement.PolicyFeatures.PolicyAudit" staticId="0x0101005B1FD2F7289FF44494593DF6B04CC580|8138272" UniqueId="d2e935fd-7aec-4982-a92c-0eafd6a3e49f">
      <p:Name>Auditing</p:Name>
      <p:Description>Audits user actions on documents and list items to the Audit Log.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Props1.xml><?xml version="1.0" encoding="utf-8"?>
<ds:datastoreItem xmlns:ds="http://schemas.openxmlformats.org/officeDocument/2006/customXml" ds:itemID="{087279E9-029E-40B5-9EA9-88D004C7ED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19902c-d263-4340-a3b4-c7375668d2ad"/>
    <ds:schemaRef ds:uri="51b9806a-5185-426e-8026-9f8401f8c974"/>
    <ds:schemaRef ds:uri="27e6a43e-a4c4-4f52-b0e1-49827a2090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BA702D-F6E6-4314-8945-369A109C75F9}">
  <ds:schemaRefs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27e6a43e-a4c4-4f52-b0e1-49827a209077"/>
    <ds:schemaRef ds:uri="http://purl.org/dc/terms/"/>
    <ds:schemaRef ds:uri="http://schemas.microsoft.com/office/2006/documentManagement/types"/>
    <ds:schemaRef ds:uri="51b9806a-5185-426e-8026-9f8401f8c974"/>
    <ds:schemaRef ds:uri="6819902c-d263-4340-a3b4-c7375668d2ad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927942A-61A9-4118-A144-DE7F84F21C4A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1533</Words>
  <Application>Microsoft Office PowerPoint</Application>
  <PresentationFormat>Widescreen</PresentationFormat>
  <Paragraphs>142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Cambria Math</vt:lpstr>
      <vt:lpstr>Helvetica</vt:lpstr>
      <vt:lpstr>Lucida Grande</vt:lpstr>
      <vt:lpstr>Wingdings</vt:lpstr>
      <vt:lpstr>ヒラギノ角ゴ Pro W3</vt:lpstr>
      <vt:lpstr>1_FRIB3</vt:lpstr>
      <vt:lpstr>WG1 TTC: Impact of Baking on the Performance of Low-beta, Low-frequency QWRs at 4 K</vt:lpstr>
      <vt:lpstr>Introduction</vt:lpstr>
      <vt:lpstr>Goal and Methodology</vt:lpstr>
      <vt:lpstr>Effect of BCP Reset</vt:lpstr>
      <vt:lpstr>In-situ vs. Furnace LTB</vt:lpstr>
      <vt:lpstr>Furnace MTB</vt:lpstr>
      <vt:lpstr>Rs v. Field and T</vt:lpstr>
      <vt:lpstr>Summary</vt:lpstr>
      <vt:lpstr>Thank you! Questions?</vt:lpstr>
      <vt:lpstr>Full Citations</vt:lpstr>
      <vt:lpstr>Extra Slides: Partial Pressure Readouts for LTBs (Furnace left, in-situ right)</vt:lpstr>
      <vt:lpstr>Extra Slides: Motivation</vt:lpstr>
      <vt:lpstr>Extra Slides: Data Treatment</vt:lpstr>
      <vt:lpstr>Extra Slides: Unbaked Cooldown</vt:lpstr>
      <vt:lpstr>Extra Slide: 2 K Q-curves</vt:lpstr>
    </vt:vector>
  </TitlesOfParts>
  <Company>MSU 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 PowerPoint Template</dc:title>
  <dc:subject>S10000-FM-000454-R003</dc:subject>
  <dc:creator>Parsons, Alex</dc:creator>
  <cp:lastModifiedBy>Brown, Jacob</cp:lastModifiedBy>
  <cp:revision>37</cp:revision>
  <cp:lastPrinted>2023-04-27T17:51:02Z</cp:lastPrinted>
  <dcterms:created xsi:type="dcterms:W3CDTF">2023-05-16T14:40:51Z</dcterms:created>
  <dcterms:modified xsi:type="dcterms:W3CDTF">2023-12-04T16:56:23Z</dcterms:modified>
  <cp:category>31 October 2023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0x010100A77CE2F963BD5C4AB895E5E1F954079C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Order">
    <vt:r8>5600</vt:r8>
  </property>
  <property fmtid="{D5CDD505-2E9C-101B-9397-08002B2CF9AE}" pid="7" name="Author_">
    <vt:lpwstr>447;#Parsons, Alex|61354939-8ef1-40bf-a344-a283b52ba8e0</vt:lpwstr>
  </property>
  <property fmtid="{D5CDD505-2E9C-101B-9397-08002B2CF9AE}" pid="8" name="Subcategory_">
    <vt:lpwstr>283;#FM|6b363047-e12c-44ec-9837-aeed4884c22d</vt:lpwstr>
  </property>
  <property fmtid="{D5CDD505-2E9C-101B-9397-08002B2CF9AE}" pid="9" name="ECKeywords">
    <vt:lpwstr/>
  </property>
  <property fmtid="{D5CDD505-2E9C-101B-9397-08002B2CF9AE}" pid="10" name="WBS0">
    <vt:lpwstr>471;#S10000 Management and Administration|26ad7ea8-87d4-42ac-9781-b7fff1d89416</vt:lpwstr>
  </property>
  <property fmtid="{D5CDD505-2E9C-101B-9397-08002B2CF9AE}" pid="11" name="Tags10">
    <vt:lpwstr/>
  </property>
  <property fmtid="{D5CDD505-2E9C-101B-9397-08002B2CF9AE}" pid="12" name="WorkflowChangePath">
    <vt:lpwstr>141c4800-5459-4a0f-8f70-37b212b6aaa7,4;141c4800-5459-4a0f-8f70-37b212b6aaa7,4;141c4800-5459-4a0f-8f70-37b212b6aaa7,4;141c4800-5459-4a0f-8f70-37b212b6aaa7,6;141c4800-5459-4a0f-8f70-37b212b6aaa7,6;141c4800-5459-4a0f-8f70-37b212b6aaa7,6;141c4800-5459-4a0f-8f</vt:lpwstr>
  </property>
  <property fmtid="{D5CDD505-2E9C-101B-9397-08002B2CF9AE}" pid="13" name="DNS">
    <vt:lpwstr>44668;#S10000-FM-000454-R002</vt:lpwstr>
  </property>
  <property fmtid="{D5CDD505-2E9C-101B-9397-08002B2CF9AE}" pid="14" name="Archive Document Workflow">
    <vt:lpwstr>, </vt:lpwstr>
  </property>
  <property fmtid="{D5CDD505-2E9C-101B-9397-08002B2CF9AE}" pid="15" name="Submission Date">
    <vt:filetime>2023-08-09T16:57:02Z</vt:filetime>
  </property>
  <property fmtid="{D5CDD505-2E9C-101B-9397-08002B2CF9AE}" pid="16" name="Subcategory">
    <vt:lpwstr>20</vt:lpwstr>
  </property>
</Properties>
</file>