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28"/>
  </p:notesMasterIdLst>
  <p:handoutMasterIdLst>
    <p:handoutMasterId r:id="rId29"/>
  </p:handoutMasterIdLst>
  <p:sldIdLst>
    <p:sldId id="298" r:id="rId5"/>
    <p:sldId id="299" r:id="rId6"/>
    <p:sldId id="301" r:id="rId7"/>
    <p:sldId id="314" r:id="rId8"/>
    <p:sldId id="302" r:id="rId9"/>
    <p:sldId id="328" r:id="rId10"/>
    <p:sldId id="329" r:id="rId11"/>
    <p:sldId id="330" r:id="rId12"/>
    <p:sldId id="317" r:id="rId13"/>
    <p:sldId id="331" r:id="rId14"/>
    <p:sldId id="333" r:id="rId15"/>
    <p:sldId id="337" r:id="rId16"/>
    <p:sldId id="322" r:id="rId17"/>
    <p:sldId id="347" r:id="rId18"/>
    <p:sldId id="345" r:id="rId19"/>
    <p:sldId id="346" r:id="rId20"/>
    <p:sldId id="343" r:id="rId21"/>
    <p:sldId id="310" r:id="rId22"/>
    <p:sldId id="324" r:id="rId23"/>
    <p:sldId id="350" r:id="rId24"/>
    <p:sldId id="349" r:id="rId25"/>
    <p:sldId id="351" r:id="rId26"/>
    <p:sldId id="335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BA7FF"/>
    <a:srgbClr val="C8EDB1"/>
    <a:srgbClr val="9900FF"/>
    <a:srgbClr val="000000"/>
    <a:srgbClr val="B2B2B2"/>
    <a:srgbClr val="CE85FF"/>
    <a:srgbClr val="FF7979"/>
    <a:srgbClr val="50504E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7870" autoAdjust="0"/>
  </p:normalViewPr>
  <p:slideViewPr>
    <p:cSldViewPr snapToGrid="0" snapToObjects="1" showGuides="1">
      <p:cViewPr varScale="1">
        <p:scale>
          <a:sx n="85" d="100"/>
          <a:sy n="85" d="100"/>
        </p:scale>
        <p:origin x="1083" y="3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ED56D-C33B-46F3-96CD-838B4906F6D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DBC6C6-B898-4D39-9F39-E69B8AB8EB6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2/6 Doping</a:t>
          </a:r>
        </a:p>
      </dgm:t>
    </dgm:pt>
    <dgm:pt modelId="{E1181366-9922-4E4F-93D9-C516AA69B58E}" type="parTrans" cxnId="{82AFC994-C109-4A17-94C5-0B7074E1A82D}">
      <dgm:prSet/>
      <dgm:spPr/>
      <dgm:t>
        <a:bodyPr/>
        <a:lstStyle/>
        <a:p>
          <a:endParaRPr lang="en-US"/>
        </a:p>
      </dgm:t>
    </dgm:pt>
    <dgm:pt modelId="{EAA09B28-9886-48C4-82AC-BF7E04545218}" type="sibTrans" cxnId="{82AFC994-C109-4A17-94C5-0B7074E1A82D}">
      <dgm:prSet/>
      <dgm:spPr/>
      <dgm:t>
        <a:bodyPr/>
        <a:lstStyle/>
        <a:p>
          <a:endParaRPr lang="en-US"/>
        </a:p>
      </dgm:t>
    </dgm:pt>
    <dgm:pt modelId="{364202E7-FB40-4127-A938-74F9A63D107A}">
      <dgm:prSet phldrT="[Text]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accent6"/>
              </a:solidFill>
            </a:rPr>
            <a:t>800</a:t>
          </a:r>
          <a:r>
            <a:rPr lang="en-US" b="0" i="0" dirty="0">
              <a:solidFill>
                <a:schemeClr val="accent6"/>
              </a:solidFill>
            </a:rPr>
            <a:t>°</a:t>
          </a:r>
          <a:r>
            <a:rPr lang="en-US" dirty="0">
              <a:solidFill>
                <a:schemeClr val="accent6"/>
              </a:solidFill>
            </a:rPr>
            <a:t>Cx3hr UHV</a:t>
          </a:r>
        </a:p>
      </dgm:t>
    </dgm:pt>
    <dgm:pt modelId="{0E69938E-D5EF-4BF6-AC94-07A33F4DF39C}" type="parTrans" cxnId="{038810DA-4A77-4BF3-8D5B-50DAC24A4A2D}">
      <dgm:prSet/>
      <dgm:spPr/>
      <dgm:t>
        <a:bodyPr/>
        <a:lstStyle/>
        <a:p>
          <a:endParaRPr lang="en-US"/>
        </a:p>
      </dgm:t>
    </dgm:pt>
    <dgm:pt modelId="{B80269AE-5FA5-4374-9397-3C0B11C5537B}" type="sibTrans" cxnId="{038810DA-4A77-4BF3-8D5B-50DAC24A4A2D}">
      <dgm:prSet/>
      <dgm:spPr/>
      <dgm:t>
        <a:bodyPr/>
        <a:lstStyle/>
        <a:p>
          <a:endParaRPr lang="en-US"/>
        </a:p>
      </dgm:t>
    </dgm:pt>
    <dgm:pt modelId="{B0955E55-119A-4B45-9BF8-B1E81B6212F9}">
      <dgm:prSet phldrT="[Text]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accent6"/>
              </a:solidFill>
            </a:rPr>
            <a:t>800</a:t>
          </a:r>
          <a:r>
            <a:rPr lang="en-US" b="0" i="0" dirty="0">
              <a:solidFill>
                <a:schemeClr val="accent6"/>
              </a:solidFill>
            </a:rPr>
            <a:t>°</a:t>
          </a:r>
          <a:r>
            <a:rPr lang="en-US" dirty="0">
              <a:solidFill>
                <a:schemeClr val="accent6"/>
              </a:solidFill>
            </a:rPr>
            <a:t>Cx2min w/ 25mTorr N</a:t>
          </a:r>
          <a:r>
            <a:rPr lang="en-US" baseline="-25000" dirty="0">
              <a:solidFill>
                <a:schemeClr val="accent6"/>
              </a:solidFill>
            </a:rPr>
            <a:t>2</a:t>
          </a:r>
        </a:p>
      </dgm:t>
    </dgm:pt>
    <dgm:pt modelId="{7175CAF0-271C-4770-9EFF-A933B522383F}" type="parTrans" cxnId="{E23BA11C-5DB7-4E60-8E55-C2AA45A7532C}">
      <dgm:prSet/>
      <dgm:spPr/>
      <dgm:t>
        <a:bodyPr/>
        <a:lstStyle/>
        <a:p>
          <a:endParaRPr lang="en-US"/>
        </a:p>
      </dgm:t>
    </dgm:pt>
    <dgm:pt modelId="{475D289C-3259-4C19-8C0C-C2E41096EBEE}" type="sibTrans" cxnId="{E23BA11C-5DB7-4E60-8E55-C2AA45A7532C}">
      <dgm:prSet/>
      <dgm:spPr/>
      <dgm:t>
        <a:bodyPr/>
        <a:lstStyle/>
        <a:p>
          <a:endParaRPr lang="en-US"/>
        </a:p>
      </dgm:t>
    </dgm:pt>
    <dgm:pt modelId="{C134B416-9DEF-4955-8088-A4017FCCEB7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/>
            <a:t>2/0 Doping</a:t>
          </a:r>
        </a:p>
      </dgm:t>
    </dgm:pt>
    <dgm:pt modelId="{67CFEE1E-49AE-4204-9749-7E487572B4B2}" type="parTrans" cxnId="{E358A584-FE2E-429C-AA73-0A179A7433E6}">
      <dgm:prSet/>
      <dgm:spPr/>
      <dgm:t>
        <a:bodyPr/>
        <a:lstStyle/>
        <a:p>
          <a:endParaRPr lang="en-US"/>
        </a:p>
      </dgm:t>
    </dgm:pt>
    <dgm:pt modelId="{DB9D75AE-55E2-4EE5-8D70-D38AF460CD70}" type="sibTrans" cxnId="{E358A584-FE2E-429C-AA73-0A179A7433E6}">
      <dgm:prSet/>
      <dgm:spPr/>
      <dgm:t>
        <a:bodyPr/>
        <a:lstStyle/>
        <a:p>
          <a:endParaRPr lang="en-US"/>
        </a:p>
      </dgm:t>
    </dgm:pt>
    <dgm:pt modelId="{CD4C7794-58CF-47C3-8F1D-3D7894BB2EDA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accent6"/>
              </a:solidFill>
            </a:rPr>
            <a:t>800</a:t>
          </a:r>
          <a:r>
            <a:rPr lang="en-US" b="0" i="0" dirty="0">
              <a:solidFill>
                <a:schemeClr val="accent6"/>
              </a:solidFill>
            </a:rPr>
            <a:t>°</a:t>
          </a:r>
          <a:r>
            <a:rPr lang="en-US" dirty="0">
              <a:solidFill>
                <a:schemeClr val="accent6"/>
              </a:solidFill>
            </a:rPr>
            <a:t>Cx3hr UHV</a:t>
          </a:r>
        </a:p>
      </dgm:t>
    </dgm:pt>
    <dgm:pt modelId="{CFD04C68-CBF7-4540-B192-50FF2BDDD334}" type="parTrans" cxnId="{8493FEC1-D4E0-463D-AEB5-1795165FEB06}">
      <dgm:prSet/>
      <dgm:spPr/>
      <dgm:t>
        <a:bodyPr/>
        <a:lstStyle/>
        <a:p>
          <a:endParaRPr lang="en-US"/>
        </a:p>
      </dgm:t>
    </dgm:pt>
    <dgm:pt modelId="{944257D8-88C9-4DA1-A7FE-014E5461BE07}" type="sibTrans" cxnId="{8493FEC1-D4E0-463D-AEB5-1795165FEB06}">
      <dgm:prSet/>
      <dgm:spPr/>
      <dgm:t>
        <a:bodyPr/>
        <a:lstStyle/>
        <a:p>
          <a:endParaRPr lang="en-US"/>
        </a:p>
      </dgm:t>
    </dgm:pt>
    <dgm:pt modelId="{449885D1-ADE0-4088-B51D-2B2A92C04A8C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accent6"/>
              </a:solidFill>
            </a:rPr>
            <a:t>800</a:t>
          </a:r>
          <a:r>
            <a:rPr lang="en-US" b="0" i="0" dirty="0">
              <a:solidFill>
                <a:schemeClr val="accent6"/>
              </a:solidFill>
            </a:rPr>
            <a:t>°</a:t>
          </a:r>
          <a:r>
            <a:rPr lang="en-US" dirty="0">
              <a:solidFill>
                <a:schemeClr val="accent6"/>
              </a:solidFill>
            </a:rPr>
            <a:t>Cx2min w/ 25mTorr N</a:t>
          </a:r>
          <a:r>
            <a:rPr lang="en-US" baseline="-25000" dirty="0">
              <a:solidFill>
                <a:schemeClr val="accent6"/>
              </a:solidFill>
            </a:rPr>
            <a:t>2</a:t>
          </a:r>
        </a:p>
      </dgm:t>
    </dgm:pt>
    <dgm:pt modelId="{F0D6EA57-9413-4537-900F-142BB3170859}" type="parTrans" cxnId="{C3CF870E-9015-406F-82E0-703A49ADAB68}">
      <dgm:prSet/>
      <dgm:spPr/>
      <dgm:t>
        <a:bodyPr/>
        <a:lstStyle/>
        <a:p>
          <a:endParaRPr lang="en-US"/>
        </a:p>
      </dgm:t>
    </dgm:pt>
    <dgm:pt modelId="{A3FC6CB1-88DD-4348-ACE6-B2EF2A70E578}" type="sibTrans" cxnId="{C3CF870E-9015-406F-82E0-703A49ADAB68}">
      <dgm:prSet/>
      <dgm:spPr/>
      <dgm:t>
        <a:bodyPr/>
        <a:lstStyle/>
        <a:p>
          <a:endParaRPr lang="en-US"/>
        </a:p>
      </dgm:t>
    </dgm:pt>
    <dgm:pt modelId="{3F4E24FF-072E-4C77-A507-29077BEA13E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/>
            <a:t>3/60 Doping</a:t>
          </a:r>
        </a:p>
      </dgm:t>
    </dgm:pt>
    <dgm:pt modelId="{B370FF16-0E16-4073-8145-CD066899A3EB}" type="parTrans" cxnId="{DD7E8326-276D-4E18-8021-828B9868EEE9}">
      <dgm:prSet/>
      <dgm:spPr/>
      <dgm:t>
        <a:bodyPr/>
        <a:lstStyle/>
        <a:p>
          <a:endParaRPr lang="en-US"/>
        </a:p>
      </dgm:t>
    </dgm:pt>
    <dgm:pt modelId="{EFC10148-B783-4389-A33B-68ED842DF778}" type="sibTrans" cxnId="{DD7E8326-276D-4E18-8021-828B9868EEE9}">
      <dgm:prSet/>
      <dgm:spPr/>
      <dgm:t>
        <a:bodyPr/>
        <a:lstStyle/>
        <a:p>
          <a:endParaRPr lang="en-US"/>
        </a:p>
      </dgm:t>
    </dgm:pt>
    <dgm:pt modelId="{08905C46-CE49-422C-A015-24B7E18057EB}">
      <dgm:prSet phldrT="[Text]"/>
      <dgm:spPr>
        <a:solidFill>
          <a:srgbClr val="C8EDB1">
            <a:alpha val="89804"/>
          </a:srgb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accent6"/>
              </a:solidFill>
            </a:rPr>
            <a:t>800</a:t>
          </a:r>
          <a:r>
            <a:rPr lang="en-US" b="0" i="0" dirty="0">
              <a:solidFill>
                <a:schemeClr val="accent6"/>
              </a:solidFill>
            </a:rPr>
            <a:t>°</a:t>
          </a:r>
          <a:r>
            <a:rPr lang="en-US" dirty="0">
              <a:solidFill>
                <a:schemeClr val="accent6"/>
              </a:solidFill>
            </a:rPr>
            <a:t>Cx3hr UHV</a:t>
          </a:r>
        </a:p>
      </dgm:t>
    </dgm:pt>
    <dgm:pt modelId="{52A2CA43-6A8A-43C1-9236-A9E2C4FE1632}" type="parTrans" cxnId="{26B97654-7AEB-475F-AD02-678815604638}">
      <dgm:prSet/>
      <dgm:spPr/>
      <dgm:t>
        <a:bodyPr/>
        <a:lstStyle/>
        <a:p>
          <a:endParaRPr lang="en-US"/>
        </a:p>
      </dgm:t>
    </dgm:pt>
    <dgm:pt modelId="{7E0C02AA-7E82-4A4F-B4A9-B630F7E8B79D}" type="sibTrans" cxnId="{26B97654-7AEB-475F-AD02-678815604638}">
      <dgm:prSet/>
      <dgm:spPr/>
      <dgm:t>
        <a:bodyPr/>
        <a:lstStyle/>
        <a:p>
          <a:endParaRPr lang="en-US"/>
        </a:p>
      </dgm:t>
    </dgm:pt>
    <dgm:pt modelId="{16E99D67-D122-4DAF-9975-38E2BEC1EAFA}">
      <dgm:prSet phldrT="[Text]"/>
      <dgm:spPr>
        <a:solidFill>
          <a:srgbClr val="C8EDB1">
            <a:alpha val="89804"/>
          </a:srgb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accent6"/>
              </a:solidFill>
            </a:rPr>
            <a:t>800</a:t>
          </a:r>
          <a:r>
            <a:rPr lang="en-US" b="0" i="0" dirty="0">
              <a:solidFill>
                <a:schemeClr val="accent6"/>
              </a:solidFill>
            </a:rPr>
            <a:t>°</a:t>
          </a:r>
          <a:r>
            <a:rPr lang="en-US" dirty="0">
              <a:solidFill>
                <a:schemeClr val="accent6"/>
              </a:solidFill>
            </a:rPr>
            <a:t>Cx3min w/ 25mTorr N</a:t>
          </a:r>
          <a:r>
            <a:rPr lang="en-US" baseline="-25000" dirty="0">
              <a:solidFill>
                <a:schemeClr val="accent6"/>
              </a:solidFill>
            </a:rPr>
            <a:t>2</a:t>
          </a:r>
        </a:p>
      </dgm:t>
    </dgm:pt>
    <dgm:pt modelId="{772175D3-AE41-48DB-A65E-A55C4772C3AF}" type="parTrans" cxnId="{B7DC8D00-9CC9-4D78-8EB1-30A8BA44E4B5}">
      <dgm:prSet/>
      <dgm:spPr/>
      <dgm:t>
        <a:bodyPr/>
        <a:lstStyle/>
        <a:p>
          <a:endParaRPr lang="en-US"/>
        </a:p>
      </dgm:t>
    </dgm:pt>
    <dgm:pt modelId="{0EBB958B-6D93-4A9E-8736-BAE8F93A2A41}" type="sibTrans" cxnId="{B7DC8D00-9CC9-4D78-8EB1-30A8BA44E4B5}">
      <dgm:prSet/>
      <dgm:spPr/>
      <dgm:t>
        <a:bodyPr/>
        <a:lstStyle/>
        <a:p>
          <a:endParaRPr lang="en-US"/>
        </a:p>
      </dgm:t>
    </dgm:pt>
    <dgm:pt modelId="{D98DD68E-0B9A-4C2E-92CA-81E7644AEEF1}">
      <dgm:prSet phldrT="[Text]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accent6"/>
              </a:solidFill>
            </a:rPr>
            <a:t>800</a:t>
          </a:r>
          <a:r>
            <a:rPr lang="en-US" b="0" i="0" dirty="0">
              <a:solidFill>
                <a:schemeClr val="accent6"/>
              </a:solidFill>
            </a:rPr>
            <a:t>°</a:t>
          </a:r>
          <a:r>
            <a:rPr lang="en-US" dirty="0">
              <a:solidFill>
                <a:schemeClr val="accent6"/>
              </a:solidFill>
            </a:rPr>
            <a:t>Cx6min UHV</a:t>
          </a:r>
        </a:p>
      </dgm:t>
    </dgm:pt>
    <dgm:pt modelId="{9630F847-A390-48F5-B95D-669130BFECB5}" type="parTrans" cxnId="{13024950-BBDE-4B3E-B78A-22F5C427532F}">
      <dgm:prSet/>
      <dgm:spPr/>
      <dgm:t>
        <a:bodyPr/>
        <a:lstStyle/>
        <a:p>
          <a:endParaRPr lang="en-US"/>
        </a:p>
      </dgm:t>
    </dgm:pt>
    <dgm:pt modelId="{767EE293-D442-47A7-8D23-6F24EFC16703}" type="sibTrans" cxnId="{13024950-BBDE-4B3E-B78A-22F5C427532F}">
      <dgm:prSet/>
      <dgm:spPr/>
      <dgm:t>
        <a:bodyPr/>
        <a:lstStyle/>
        <a:p>
          <a:endParaRPr lang="en-US"/>
        </a:p>
      </dgm:t>
    </dgm:pt>
    <dgm:pt modelId="{C55BD600-98A2-4271-9B70-1C2C37CA5467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accent6"/>
              </a:solidFill>
            </a:rPr>
            <a:t>N/A</a:t>
          </a:r>
        </a:p>
      </dgm:t>
    </dgm:pt>
    <dgm:pt modelId="{8B3E9AA1-EE77-4DD1-A402-D72306FACEFB}" type="parTrans" cxnId="{0EF1BDB8-AEA3-404F-90EA-371A9770676C}">
      <dgm:prSet/>
      <dgm:spPr/>
      <dgm:t>
        <a:bodyPr/>
        <a:lstStyle/>
        <a:p>
          <a:endParaRPr lang="en-US"/>
        </a:p>
      </dgm:t>
    </dgm:pt>
    <dgm:pt modelId="{84859DC3-F00F-47B3-A8A9-1243FBADE6AF}" type="sibTrans" cxnId="{0EF1BDB8-AEA3-404F-90EA-371A9770676C}">
      <dgm:prSet/>
      <dgm:spPr/>
      <dgm:t>
        <a:bodyPr/>
        <a:lstStyle/>
        <a:p>
          <a:endParaRPr lang="en-US"/>
        </a:p>
      </dgm:t>
    </dgm:pt>
    <dgm:pt modelId="{4EDAB7D9-467E-4E58-A03F-2C5DD73F775A}">
      <dgm:prSet phldrT="[Text]"/>
      <dgm:spPr>
        <a:solidFill>
          <a:srgbClr val="C8EDB1">
            <a:alpha val="89804"/>
          </a:srgb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accent6"/>
              </a:solidFill>
            </a:rPr>
            <a:t>800</a:t>
          </a:r>
          <a:r>
            <a:rPr lang="en-US" b="0" i="0" dirty="0">
              <a:solidFill>
                <a:schemeClr val="accent6"/>
              </a:solidFill>
            </a:rPr>
            <a:t>°</a:t>
          </a:r>
          <a:r>
            <a:rPr lang="en-US" dirty="0">
              <a:solidFill>
                <a:schemeClr val="accent6"/>
              </a:solidFill>
            </a:rPr>
            <a:t>Cx60min UHV</a:t>
          </a:r>
        </a:p>
      </dgm:t>
    </dgm:pt>
    <dgm:pt modelId="{4294F17F-DFF6-47C3-AEC4-A8208467E079}" type="parTrans" cxnId="{D55EE64D-87E2-4C43-8CEE-1AF78634996B}">
      <dgm:prSet/>
      <dgm:spPr/>
      <dgm:t>
        <a:bodyPr/>
        <a:lstStyle/>
        <a:p>
          <a:endParaRPr lang="en-US"/>
        </a:p>
      </dgm:t>
    </dgm:pt>
    <dgm:pt modelId="{19FDD532-0B68-4450-A231-7B4DFE7A0D2F}" type="sibTrans" cxnId="{D55EE64D-87E2-4C43-8CEE-1AF78634996B}">
      <dgm:prSet/>
      <dgm:spPr/>
      <dgm:t>
        <a:bodyPr/>
        <a:lstStyle/>
        <a:p>
          <a:endParaRPr lang="en-US"/>
        </a:p>
      </dgm:t>
    </dgm:pt>
    <dgm:pt modelId="{9C16FF32-7FFB-422A-9AEA-92FEB0A58B34}">
      <dgm:prSet phldrT="[Text]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accent6"/>
              </a:solidFill>
            </a:rPr>
            <a:t>5</a:t>
          </a:r>
          <a:r>
            <a:rPr lang="el-GR" b="0" i="0" dirty="0">
              <a:solidFill>
                <a:schemeClr val="accent6"/>
              </a:solidFill>
            </a:rPr>
            <a:t>μ</a:t>
          </a:r>
          <a:r>
            <a:rPr lang="en-US" b="0" i="0" dirty="0">
              <a:solidFill>
                <a:schemeClr val="accent6"/>
              </a:solidFill>
            </a:rPr>
            <a:t>m EP removal</a:t>
          </a:r>
          <a:endParaRPr lang="en-US" b="0" dirty="0">
            <a:solidFill>
              <a:schemeClr val="accent6"/>
            </a:solidFill>
          </a:endParaRPr>
        </a:p>
      </dgm:t>
    </dgm:pt>
    <dgm:pt modelId="{29449FAF-A0C0-4FB7-AA06-80F95F3C367A}" type="parTrans" cxnId="{8F2AA9B9-722B-4522-B73E-3B7960A0DC02}">
      <dgm:prSet/>
      <dgm:spPr/>
      <dgm:t>
        <a:bodyPr/>
        <a:lstStyle/>
        <a:p>
          <a:endParaRPr lang="en-US"/>
        </a:p>
      </dgm:t>
    </dgm:pt>
    <dgm:pt modelId="{B9B03FC9-C55D-497C-83D5-78F1C8DAFED4}" type="sibTrans" cxnId="{8F2AA9B9-722B-4522-B73E-3B7960A0DC02}">
      <dgm:prSet/>
      <dgm:spPr/>
      <dgm:t>
        <a:bodyPr/>
        <a:lstStyle/>
        <a:p>
          <a:endParaRPr lang="en-US"/>
        </a:p>
      </dgm:t>
    </dgm:pt>
    <dgm:pt modelId="{CE4926D2-B90C-4075-BC02-86CF79AC8BC3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>
              <a:solidFill>
                <a:schemeClr val="accent6"/>
              </a:solidFill>
            </a:rPr>
            <a:t>5</a:t>
          </a:r>
          <a:r>
            <a:rPr lang="el-GR" b="0" i="0">
              <a:solidFill>
                <a:schemeClr val="accent6"/>
              </a:solidFill>
            </a:rPr>
            <a:t>μ</a:t>
          </a:r>
          <a:r>
            <a:rPr lang="en-US" b="0" i="0">
              <a:solidFill>
                <a:schemeClr val="accent6"/>
              </a:solidFill>
            </a:rPr>
            <a:t>m EP removal</a:t>
          </a:r>
          <a:endParaRPr lang="en-US" dirty="0">
            <a:solidFill>
              <a:schemeClr val="accent6"/>
            </a:solidFill>
          </a:endParaRPr>
        </a:p>
      </dgm:t>
    </dgm:pt>
    <dgm:pt modelId="{C67D7A73-805C-411A-A356-EF2E36EA0B07}" type="parTrans" cxnId="{8B0B9BBC-C74C-455B-8E7B-89B8210CA645}">
      <dgm:prSet/>
      <dgm:spPr/>
      <dgm:t>
        <a:bodyPr/>
        <a:lstStyle/>
        <a:p>
          <a:endParaRPr lang="en-US"/>
        </a:p>
      </dgm:t>
    </dgm:pt>
    <dgm:pt modelId="{CC418B5D-0EA1-4AF3-BE7E-E81A48DB7173}" type="sibTrans" cxnId="{8B0B9BBC-C74C-455B-8E7B-89B8210CA645}">
      <dgm:prSet/>
      <dgm:spPr/>
      <dgm:t>
        <a:bodyPr/>
        <a:lstStyle/>
        <a:p>
          <a:endParaRPr lang="en-US"/>
        </a:p>
      </dgm:t>
    </dgm:pt>
    <dgm:pt modelId="{80FD9E60-B643-4169-AAC1-54A62AC9CE35}">
      <dgm:prSet phldrT="[Text]"/>
      <dgm:spPr>
        <a:solidFill>
          <a:srgbClr val="C8EDB1">
            <a:alpha val="89804"/>
          </a:srgbClr>
        </a:solidFill>
        <a:ln>
          <a:noFill/>
        </a:ln>
      </dgm:spPr>
      <dgm:t>
        <a:bodyPr/>
        <a:lstStyle/>
        <a:p>
          <a:r>
            <a:rPr lang="en-US">
              <a:solidFill>
                <a:schemeClr val="accent6"/>
              </a:solidFill>
            </a:rPr>
            <a:t>5</a:t>
          </a:r>
          <a:r>
            <a:rPr lang="el-GR" b="0" i="0">
              <a:solidFill>
                <a:schemeClr val="accent6"/>
              </a:solidFill>
            </a:rPr>
            <a:t>μ</a:t>
          </a:r>
          <a:r>
            <a:rPr lang="en-US" b="0" i="0">
              <a:solidFill>
                <a:schemeClr val="accent6"/>
              </a:solidFill>
            </a:rPr>
            <a:t>m EP removal</a:t>
          </a:r>
          <a:endParaRPr lang="en-US" dirty="0">
            <a:solidFill>
              <a:schemeClr val="accent6"/>
            </a:solidFill>
          </a:endParaRPr>
        </a:p>
      </dgm:t>
    </dgm:pt>
    <dgm:pt modelId="{B8C2E3CE-0876-49EE-8D3B-9A716A0EE5CB}" type="parTrans" cxnId="{94DE78FD-D152-40DD-85B6-8E349B4659FA}">
      <dgm:prSet/>
      <dgm:spPr/>
      <dgm:t>
        <a:bodyPr/>
        <a:lstStyle/>
        <a:p>
          <a:endParaRPr lang="en-US"/>
        </a:p>
      </dgm:t>
    </dgm:pt>
    <dgm:pt modelId="{9448DCBE-EEDD-4527-93D4-0DFEA8D74906}" type="sibTrans" cxnId="{94DE78FD-D152-40DD-85B6-8E349B4659FA}">
      <dgm:prSet/>
      <dgm:spPr/>
      <dgm:t>
        <a:bodyPr/>
        <a:lstStyle/>
        <a:p>
          <a:endParaRPr lang="en-US"/>
        </a:p>
      </dgm:t>
    </dgm:pt>
    <dgm:pt modelId="{6A86A82E-56EB-4A8A-A09C-B598769119B0}" type="pres">
      <dgm:prSet presAssocID="{A02ED56D-C33B-46F3-96CD-838B4906F6D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EF5DD62-9B0D-4396-AFC5-E6207847E932}" type="pres">
      <dgm:prSet presAssocID="{E6DBC6C6-B898-4D39-9F39-E69B8AB8EB67}" presName="horFlow" presStyleCnt="0"/>
      <dgm:spPr/>
    </dgm:pt>
    <dgm:pt modelId="{C01BF507-C2B8-4801-9D1C-3FF413E3558B}" type="pres">
      <dgm:prSet presAssocID="{E6DBC6C6-B898-4D39-9F39-E69B8AB8EB67}" presName="bigChev" presStyleLbl="node1" presStyleIdx="0" presStyleCnt="3"/>
      <dgm:spPr>
        <a:prstGeom prst="homePlate">
          <a:avLst/>
        </a:prstGeom>
      </dgm:spPr>
    </dgm:pt>
    <dgm:pt modelId="{6C06E3BE-A26E-4D19-B85E-5012AB886965}" type="pres">
      <dgm:prSet presAssocID="{0E69938E-D5EF-4BF6-AC94-07A33F4DF39C}" presName="parTrans" presStyleCnt="0"/>
      <dgm:spPr/>
    </dgm:pt>
    <dgm:pt modelId="{E85EAC96-9855-4897-ACEA-A7D70B9A418F}" type="pres">
      <dgm:prSet presAssocID="{364202E7-FB40-4127-A938-74F9A63D107A}" presName="node" presStyleLbl="alignAccFollowNode1" presStyleIdx="0" presStyleCnt="12">
        <dgm:presLayoutVars>
          <dgm:bulletEnabled val="1"/>
        </dgm:presLayoutVars>
      </dgm:prSet>
      <dgm:spPr/>
    </dgm:pt>
    <dgm:pt modelId="{D6669449-7658-419F-903B-3C0FDF5D2377}" type="pres">
      <dgm:prSet presAssocID="{B80269AE-5FA5-4374-9397-3C0B11C5537B}" presName="sibTrans" presStyleCnt="0"/>
      <dgm:spPr/>
    </dgm:pt>
    <dgm:pt modelId="{634FDF5D-6D32-489B-A875-1B4BCCC24195}" type="pres">
      <dgm:prSet presAssocID="{B0955E55-119A-4B45-9BF8-B1E81B6212F9}" presName="node" presStyleLbl="alignAccFollowNode1" presStyleIdx="1" presStyleCnt="12" custScaleX="116023">
        <dgm:presLayoutVars>
          <dgm:bulletEnabled val="1"/>
        </dgm:presLayoutVars>
      </dgm:prSet>
      <dgm:spPr/>
    </dgm:pt>
    <dgm:pt modelId="{BC1BF9E1-C202-456E-AD3F-3C7F7DC44060}" type="pres">
      <dgm:prSet presAssocID="{475D289C-3259-4C19-8C0C-C2E41096EBEE}" presName="sibTrans" presStyleCnt="0"/>
      <dgm:spPr/>
    </dgm:pt>
    <dgm:pt modelId="{340F3EC0-422C-4056-BE00-C2DFA47F398A}" type="pres">
      <dgm:prSet presAssocID="{D98DD68E-0B9A-4C2E-92CA-81E7644AEEF1}" presName="node" presStyleLbl="alignAccFollowNode1" presStyleIdx="2" presStyleCnt="12">
        <dgm:presLayoutVars>
          <dgm:bulletEnabled val="1"/>
        </dgm:presLayoutVars>
      </dgm:prSet>
      <dgm:spPr/>
    </dgm:pt>
    <dgm:pt modelId="{178D51B5-32E1-45FF-B6F0-01A25069843D}" type="pres">
      <dgm:prSet presAssocID="{767EE293-D442-47A7-8D23-6F24EFC16703}" presName="sibTrans" presStyleCnt="0"/>
      <dgm:spPr/>
    </dgm:pt>
    <dgm:pt modelId="{5F3A194E-420D-4858-87A4-806EA461EAD1}" type="pres">
      <dgm:prSet presAssocID="{9C16FF32-7FFB-422A-9AEA-92FEB0A58B34}" presName="node" presStyleLbl="alignAccFollowNode1" presStyleIdx="3" presStyleCnt="12">
        <dgm:presLayoutVars>
          <dgm:bulletEnabled val="1"/>
        </dgm:presLayoutVars>
      </dgm:prSet>
      <dgm:spPr/>
    </dgm:pt>
    <dgm:pt modelId="{6FBF9F3B-5026-4DD8-9817-261512BC2EC4}" type="pres">
      <dgm:prSet presAssocID="{E6DBC6C6-B898-4D39-9F39-E69B8AB8EB67}" presName="vSp" presStyleCnt="0"/>
      <dgm:spPr/>
    </dgm:pt>
    <dgm:pt modelId="{8A8B1402-61E1-4135-87E4-6747258A7147}" type="pres">
      <dgm:prSet presAssocID="{C134B416-9DEF-4955-8088-A4017FCCEB73}" presName="horFlow" presStyleCnt="0"/>
      <dgm:spPr/>
    </dgm:pt>
    <dgm:pt modelId="{E7DB698B-6561-473B-AD88-422183B518E0}" type="pres">
      <dgm:prSet presAssocID="{C134B416-9DEF-4955-8088-A4017FCCEB73}" presName="bigChev" presStyleLbl="node1" presStyleIdx="1" presStyleCnt="3"/>
      <dgm:spPr>
        <a:prstGeom prst="homePlate">
          <a:avLst/>
        </a:prstGeom>
      </dgm:spPr>
    </dgm:pt>
    <dgm:pt modelId="{855551A4-C6CA-4059-83FB-04F27DE4525C}" type="pres">
      <dgm:prSet presAssocID="{CFD04C68-CBF7-4540-B192-50FF2BDDD334}" presName="parTrans" presStyleCnt="0"/>
      <dgm:spPr/>
    </dgm:pt>
    <dgm:pt modelId="{9C4CBD46-7165-4DEE-8567-0126810BEC27}" type="pres">
      <dgm:prSet presAssocID="{CD4C7794-58CF-47C3-8F1D-3D7894BB2EDA}" presName="node" presStyleLbl="alignAccFollowNode1" presStyleIdx="4" presStyleCnt="12">
        <dgm:presLayoutVars>
          <dgm:bulletEnabled val="1"/>
        </dgm:presLayoutVars>
      </dgm:prSet>
      <dgm:spPr/>
    </dgm:pt>
    <dgm:pt modelId="{7D546AC5-A000-4EFC-9994-F0C0A136FBFF}" type="pres">
      <dgm:prSet presAssocID="{944257D8-88C9-4DA1-A7FE-014E5461BE07}" presName="sibTrans" presStyleCnt="0"/>
      <dgm:spPr/>
    </dgm:pt>
    <dgm:pt modelId="{9A2D9B7D-F708-4CB0-BA0E-98AC657B2E29}" type="pres">
      <dgm:prSet presAssocID="{449885D1-ADE0-4088-B51D-2B2A92C04A8C}" presName="node" presStyleLbl="alignAccFollowNode1" presStyleIdx="5" presStyleCnt="12" custScaleX="116023">
        <dgm:presLayoutVars>
          <dgm:bulletEnabled val="1"/>
        </dgm:presLayoutVars>
      </dgm:prSet>
      <dgm:spPr/>
    </dgm:pt>
    <dgm:pt modelId="{86073815-DC3A-4CDA-A969-A45D90454DAF}" type="pres">
      <dgm:prSet presAssocID="{A3FC6CB1-88DD-4348-ACE6-B2EF2A70E578}" presName="sibTrans" presStyleCnt="0"/>
      <dgm:spPr/>
    </dgm:pt>
    <dgm:pt modelId="{B7EFCA4B-F6A2-47BC-B5E7-8FF8296D5404}" type="pres">
      <dgm:prSet presAssocID="{C55BD600-98A2-4271-9B70-1C2C37CA5467}" presName="node" presStyleLbl="alignAccFollowNode1" presStyleIdx="6" presStyleCnt="12">
        <dgm:presLayoutVars>
          <dgm:bulletEnabled val="1"/>
        </dgm:presLayoutVars>
      </dgm:prSet>
      <dgm:spPr/>
    </dgm:pt>
    <dgm:pt modelId="{E5C697E1-FD0F-4547-91F9-3D8FEB212253}" type="pres">
      <dgm:prSet presAssocID="{84859DC3-F00F-47B3-A8A9-1243FBADE6AF}" presName="sibTrans" presStyleCnt="0"/>
      <dgm:spPr/>
    </dgm:pt>
    <dgm:pt modelId="{6CAAA92C-320F-44F0-B4B5-870B2DCDCD08}" type="pres">
      <dgm:prSet presAssocID="{CE4926D2-B90C-4075-BC02-86CF79AC8BC3}" presName="node" presStyleLbl="alignAccFollowNode1" presStyleIdx="7" presStyleCnt="12">
        <dgm:presLayoutVars>
          <dgm:bulletEnabled val="1"/>
        </dgm:presLayoutVars>
      </dgm:prSet>
      <dgm:spPr/>
    </dgm:pt>
    <dgm:pt modelId="{459BE4C2-1547-4007-8D93-426268CF4D58}" type="pres">
      <dgm:prSet presAssocID="{C134B416-9DEF-4955-8088-A4017FCCEB73}" presName="vSp" presStyleCnt="0"/>
      <dgm:spPr/>
    </dgm:pt>
    <dgm:pt modelId="{2C0E7351-CA41-45D0-9A71-58D062168B03}" type="pres">
      <dgm:prSet presAssocID="{3F4E24FF-072E-4C77-A507-29077BEA13E1}" presName="horFlow" presStyleCnt="0"/>
      <dgm:spPr/>
    </dgm:pt>
    <dgm:pt modelId="{BF293121-4521-4ADC-954C-2624D1F73DF9}" type="pres">
      <dgm:prSet presAssocID="{3F4E24FF-072E-4C77-A507-29077BEA13E1}" presName="bigChev" presStyleLbl="node1" presStyleIdx="2" presStyleCnt="3" custLinFactNeighborX="-888"/>
      <dgm:spPr>
        <a:prstGeom prst="homePlate">
          <a:avLst/>
        </a:prstGeom>
      </dgm:spPr>
    </dgm:pt>
    <dgm:pt modelId="{561924DA-0FC8-4331-A089-F5761D7AF937}" type="pres">
      <dgm:prSet presAssocID="{52A2CA43-6A8A-43C1-9236-A9E2C4FE1632}" presName="parTrans" presStyleCnt="0"/>
      <dgm:spPr/>
    </dgm:pt>
    <dgm:pt modelId="{65941541-9615-45C5-9A3B-C5599CCBC3DF}" type="pres">
      <dgm:prSet presAssocID="{08905C46-CE49-422C-A015-24B7E18057EB}" presName="node" presStyleLbl="alignAccFollowNode1" presStyleIdx="8" presStyleCnt="12">
        <dgm:presLayoutVars>
          <dgm:bulletEnabled val="1"/>
        </dgm:presLayoutVars>
      </dgm:prSet>
      <dgm:spPr/>
    </dgm:pt>
    <dgm:pt modelId="{87612C0F-7101-4A49-992E-F144CAD5A6D5}" type="pres">
      <dgm:prSet presAssocID="{7E0C02AA-7E82-4A4F-B4A9-B630F7E8B79D}" presName="sibTrans" presStyleCnt="0"/>
      <dgm:spPr/>
    </dgm:pt>
    <dgm:pt modelId="{064E1731-5227-4CF0-AB55-7B2C0A834082}" type="pres">
      <dgm:prSet presAssocID="{16E99D67-D122-4DAF-9975-38E2BEC1EAFA}" presName="node" presStyleLbl="alignAccFollowNode1" presStyleIdx="9" presStyleCnt="12" custScaleX="116023">
        <dgm:presLayoutVars>
          <dgm:bulletEnabled val="1"/>
        </dgm:presLayoutVars>
      </dgm:prSet>
      <dgm:spPr/>
    </dgm:pt>
    <dgm:pt modelId="{C393D392-119D-4481-8799-92D4B23BF22C}" type="pres">
      <dgm:prSet presAssocID="{0EBB958B-6D93-4A9E-8736-BAE8F93A2A41}" presName="sibTrans" presStyleCnt="0"/>
      <dgm:spPr/>
    </dgm:pt>
    <dgm:pt modelId="{2357DF5E-0810-44AB-A58C-1277509973DF}" type="pres">
      <dgm:prSet presAssocID="{4EDAB7D9-467E-4E58-A03F-2C5DD73F775A}" presName="node" presStyleLbl="alignAccFollowNode1" presStyleIdx="10" presStyleCnt="12">
        <dgm:presLayoutVars>
          <dgm:bulletEnabled val="1"/>
        </dgm:presLayoutVars>
      </dgm:prSet>
      <dgm:spPr/>
    </dgm:pt>
    <dgm:pt modelId="{67BC1C51-5728-4D45-9FB5-F9F93CEF68B2}" type="pres">
      <dgm:prSet presAssocID="{19FDD532-0B68-4450-A231-7B4DFE7A0D2F}" presName="sibTrans" presStyleCnt="0"/>
      <dgm:spPr/>
    </dgm:pt>
    <dgm:pt modelId="{2116C3DE-E480-4C07-9620-F5E4D2BCA20B}" type="pres">
      <dgm:prSet presAssocID="{80FD9E60-B643-4169-AAC1-54A62AC9CE35}" presName="node" presStyleLbl="alignAccFollowNode1" presStyleIdx="11" presStyleCnt="12">
        <dgm:presLayoutVars>
          <dgm:bulletEnabled val="1"/>
        </dgm:presLayoutVars>
      </dgm:prSet>
      <dgm:spPr/>
    </dgm:pt>
  </dgm:ptLst>
  <dgm:cxnLst>
    <dgm:cxn modelId="{B7DC8D00-9CC9-4D78-8EB1-30A8BA44E4B5}" srcId="{3F4E24FF-072E-4C77-A507-29077BEA13E1}" destId="{16E99D67-D122-4DAF-9975-38E2BEC1EAFA}" srcOrd="1" destOrd="0" parTransId="{772175D3-AE41-48DB-A65E-A55C4772C3AF}" sibTransId="{0EBB958B-6D93-4A9E-8736-BAE8F93A2A41}"/>
    <dgm:cxn modelId="{C3CF870E-9015-406F-82E0-703A49ADAB68}" srcId="{C134B416-9DEF-4955-8088-A4017FCCEB73}" destId="{449885D1-ADE0-4088-B51D-2B2A92C04A8C}" srcOrd="1" destOrd="0" parTransId="{F0D6EA57-9413-4537-900F-142BB3170859}" sibTransId="{A3FC6CB1-88DD-4348-ACE6-B2EF2A70E578}"/>
    <dgm:cxn modelId="{6A329D19-CE2E-43EB-9990-F09408FD03AF}" type="presOf" srcId="{B0955E55-119A-4B45-9BF8-B1E81B6212F9}" destId="{634FDF5D-6D32-489B-A875-1B4BCCC24195}" srcOrd="0" destOrd="0" presId="urn:microsoft.com/office/officeart/2005/8/layout/lProcess3"/>
    <dgm:cxn modelId="{9784431C-2B79-4565-AD0C-7987C98D6817}" type="presOf" srcId="{80FD9E60-B643-4169-AAC1-54A62AC9CE35}" destId="{2116C3DE-E480-4C07-9620-F5E4D2BCA20B}" srcOrd="0" destOrd="0" presId="urn:microsoft.com/office/officeart/2005/8/layout/lProcess3"/>
    <dgm:cxn modelId="{E23BA11C-5DB7-4E60-8E55-C2AA45A7532C}" srcId="{E6DBC6C6-B898-4D39-9F39-E69B8AB8EB67}" destId="{B0955E55-119A-4B45-9BF8-B1E81B6212F9}" srcOrd="1" destOrd="0" parTransId="{7175CAF0-271C-4770-9EFF-A933B522383F}" sibTransId="{475D289C-3259-4C19-8C0C-C2E41096EBEE}"/>
    <dgm:cxn modelId="{6779E21E-CC5E-43AE-8278-949424C03F76}" type="presOf" srcId="{E6DBC6C6-B898-4D39-9F39-E69B8AB8EB67}" destId="{C01BF507-C2B8-4801-9D1C-3FF413E3558B}" srcOrd="0" destOrd="0" presId="urn:microsoft.com/office/officeart/2005/8/layout/lProcess3"/>
    <dgm:cxn modelId="{DD7E8326-276D-4E18-8021-828B9868EEE9}" srcId="{A02ED56D-C33B-46F3-96CD-838B4906F6D4}" destId="{3F4E24FF-072E-4C77-A507-29077BEA13E1}" srcOrd="2" destOrd="0" parTransId="{B370FF16-0E16-4073-8145-CD066899A3EB}" sibTransId="{EFC10148-B783-4389-A33B-68ED842DF778}"/>
    <dgm:cxn modelId="{5671053C-E1BE-4010-9A0A-9252870A45E1}" type="presOf" srcId="{16E99D67-D122-4DAF-9975-38E2BEC1EAFA}" destId="{064E1731-5227-4CF0-AB55-7B2C0A834082}" srcOrd="0" destOrd="0" presId="urn:microsoft.com/office/officeart/2005/8/layout/lProcess3"/>
    <dgm:cxn modelId="{4AA94643-6B73-472F-890F-93E64608D4CD}" type="presOf" srcId="{9C16FF32-7FFB-422A-9AEA-92FEB0A58B34}" destId="{5F3A194E-420D-4858-87A4-806EA461EAD1}" srcOrd="0" destOrd="0" presId="urn:microsoft.com/office/officeart/2005/8/layout/lProcess3"/>
    <dgm:cxn modelId="{42C6884D-AA63-4D1D-ABBB-989A3F01ADDA}" type="presOf" srcId="{364202E7-FB40-4127-A938-74F9A63D107A}" destId="{E85EAC96-9855-4897-ACEA-A7D70B9A418F}" srcOrd="0" destOrd="0" presId="urn:microsoft.com/office/officeart/2005/8/layout/lProcess3"/>
    <dgm:cxn modelId="{D55EE64D-87E2-4C43-8CEE-1AF78634996B}" srcId="{3F4E24FF-072E-4C77-A507-29077BEA13E1}" destId="{4EDAB7D9-467E-4E58-A03F-2C5DD73F775A}" srcOrd="2" destOrd="0" parTransId="{4294F17F-DFF6-47C3-AEC4-A8208467E079}" sibTransId="{19FDD532-0B68-4450-A231-7B4DFE7A0D2F}"/>
    <dgm:cxn modelId="{13024950-BBDE-4B3E-B78A-22F5C427532F}" srcId="{E6DBC6C6-B898-4D39-9F39-E69B8AB8EB67}" destId="{D98DD68E-0B9A-4C2E-92CA-81E7644AEEF1}" srcOrd="2" destOrd="0" parTransId="{9630F847-A390-48F5-B95D-669130BFECB5}" sibTransId="{767EE293-D442-47A7-8D23-6F24EFC16703}"/>
    <dgm:cxn modelId="{7764E371-F265-4EE4-8445-BF19EF935A58}" type="presOf" srcId="{08905C46-CE49-422C-A015-24B7E18057EB}" destId="{65941541-9615-45C5-9A3B-C5599CCBC3DF}" srcOrd="0" destOrd="0" presId="urn:microsoft.com/office/officeart/2005/8/layout/lProcess3"/>
    <dgm:cxn modelId="{26B97654-7AEB-475F-AD02-678815604638}" srcId="{3F4E24FF-072E-4C77-A507-29077BEA13E1}" destId="{08905C46-CE49-422C-A015-24B7E18057EB}" srcOrd="0" destOrd="0" parTransId="{52A2CA43-6A8A-43C1-9236-A9E2C4FE1632}" sibTransId="{7E0C02AA-7E82-4A4F-B4A9-B630F7E8B79D}"/>
    <dgm:cxn modelId="{898D8274-477D-4C30-AFCF-698A75DA1341}" type="presOf" srcId="{CE4926D2-B90C-4075-BC02-86CF79AC8BC3}" destId="{6CAAA92C-320F-44F0-B4B5-870B2DCDCD08}" srcOrd="0" destOrd="0" presId="urn:microsoft.com/office/officeart/2005/8/layout/lProcess3"/>
    <dgm:cxn modelId="{82603F81-C111-4FAD-8185-9543E6808106}" type="presOf" srcId="{449885D1-ADE0-4088-B51D-2B2A92C04A8C}" destId="{9A2D9B7D-F708-4CB0-BA0E-98AC657B2E29}" srcOrd="0" destOrd="0" presId="urn:microsoft.com/office/officeart/2005/8/layout/lProcess3"/>
    <dgm:cxn modelId="{E358A584-FE2E-429C-AA73-0A179A7433E6}" srcId="{A02ED56D-C33B-46F3-96CD-838B4906F6D4}" destId="{C134B416-9DEF-4955-8088-A4017FCCEB73}" srcOrd="1" destOrd="0" parTransId="{67CFEE1E-49AE-4204-9749-7E487572B4B2}" sibTransId="{DB9D75AE-55E2-4EE5-8D70-D38AF460CD70}"/>
    <dgm:cxn modelId="{27BE0A87-0D1E-4CA0-B042-DF411E7ECA75}" type="presOf" srcId="{A02ED56D-C33B-46F3-96CD-838B4906F6D4}" destId="{6A86A82E-56EB-4A8A-A09C-B598769119B0}" srcOrd="0" destOrd="0" presId="urn:microsoft.com/office/officeart/2005/8/layout/lProcess3"/>
    <dgm:cxn modelId="{82AFC994-C109-4A17-94C5-0B7074E1A82D}" srcId="{A02ED56D-C33B-46F3-96CD-838B4906F6D4}" destId="{E6DBC6C6-B898-4D39-9F39-E69B8AB8EB67}" srcOrd="0" destOrd="0" parTransId="{E1181366-9922-4E4F-93D9-C516AA69B58E}" sibTransId="{EAA09B28-9886-48C4-82AC-BF7E04545218}"/>
    <dgm:cxn modelId="{E702FDA6-099E-467F-B893-71C5A72841EB}" type="presOf" srcId="{C55BD600-98A2-4271-9B70-1C2C37CA5467}" destId="{B7EFCA4B-F6A2-47BC-B5E7-8FF8296D5404}" srcOrd="0" destOrd="0" presId="urn:microsoft.com/office/officeart/2005/8/layout/lProcess3"/>
    <dgm:cxn modelId="{894D78A8-F575-49E8-A8F9-1F39BE376819}" type="presOf" srcId="{D98DD68E-0B9A-4C2E-92CA-81E7644AEEF1}" destId="{340F3EC0-422C-4056-BE00-C2DFA47F398A}" srcOrd="0" destOrd="0" presId="urn:microsoft.com/office/officeart/2005/8/layout/lProcess3"/>
    <dgm:cxn modelId="{E3DE23AE-A280-4719-8DE7-0E82B4723C3F}" type="presOf" srcId="{CD4C7794-58CF-47C3-8F1D-3D7894BB2EDA}" destId="{9C4CBD46-7165-4DEE-8567-0126810BEC27}" srcOrd="0" destOrd="0" presId="urn:microsoft.com/office/officeart/2005/8/layout/lProcess3"/>
    <dgm:cxn modelId="{0EF1BDB8-AEA3-404F-90EA-371A9770676C}" srcId="{C134B416-9DEF-4955-8088-A4017FCCEB73}" destId="{C55BD600-98A2-4271-9B70-1C2C37CA5467}" srcOrd="2" destOrd="0" parTransId="{8B3E9AA1-EE77-4DD1-A402-D72306FACEFB}" sibTransId="{84859DC3-F00F-47B3-A8A9-1243FBADE6AF}"/>
    <dgm:cxn modelId="{8F2AA9B9-722B-4522-B73E-3B7960A0DC02}" srcId="{E6DBC6C6-B898-4D39-9F39-E69B8AB8EB67}" destId="{9C16FF32-7FFB-422A-9AEA-92FEB0A58B34}" srcOrd="3" destOrd="0" parTransId="{29449FAF-A0C0-4FB7-AA06-80F95F3C367A}" sibTransId="{B9B03FC9-C55D-497C-83D5-78F1C8DAFED4}"/>
    <dgm:cxn modelId="{8B0B9BBC-C74C-455B-8E7B-89B8210CA645}" srcId="{C134B416-9DEF-4955-8088-A4017FCCEB73}" destId="{CE4926D2-B90C-4075-BC02-86CF79AC8BC3}" srcOrd="3" destOrd="0" parTransId="{C67D7A73-805C-411A-A356-EF2E36EA0B07}" sibTransId="{CC418B5D-0EA1-4AF3-BE7E-E81A48DB7173}"/>
    <dgm:cxn modelId="{F6024CBE-BBA2-4CCD-9E28-6D5ADEA65F2A}" type="presOf" srcId="{C134B416-9DEF-4955-8088-A4017FCCEB73}" destId="{E7DB698B-6561-473B-AD88-422183B518E0}" srcOrd="0" destOrd="0" presId="urn:microsoft.com/office/officeart/2005/8/layout/lProcess3"/>
    <dgm:cxn modelId="{8493FEC1-D4E0-463D-AEB5-1795165FEB06}" srcId="{C134B416-9DEF-4955-8088-A4017FCCEB73}" destId="{CD4C7794-58CF-47C3-8F1D-3D7894BB2EDA}" srcOrd="0" destOrd="0" parTransId="{CFD04C68-CBF7-4540-B192-50FF2BDDD334}" sibTransId="{944257D8-88C9-4DA1-A7FE-014E5461BE07}"/>
    <dgm:cxn modelId="{3E5E97C5-406A-44C4-9CD4-5E94D874E667}" type="presOf" srcId="{4EDAB7D9-467E-4E58-A03F-2C5DD73F775A}" destId="{2357DF5E-0810-44AB-A58C-1277509973DF}" srcOrd="0" destOrd="0" presId="urn:microsoft.com/office/officeart/2005/8/layout/lProcess3"/>
    <dgm:cxn modelId="{038810DA-4A77-4BF3-8D5B-50DAC24A4A2D}" srcId="{E6DBC6C6-B898-4D39-9F39-E69B8AB8EB67}" destId="{364202E7-FB40-4127-A938-74F9A63D107A}" srcOrd="0" destOrd="0" parTransId="{0E69938E-D5EF-4BF6-AC94-07A33F4DF39C}" sibTransId="{B80269AE-5FA5-4374-9397-3C0B11C5537B}"/>
    <dgm:cxn modelId="{EF51A4DF-6580-4185-8626-FA54EFCEA8A7}" type="presOf" srcId="{3F4E24FF-072E-4C77-A507-29077BEA13E1}" destId="{BF293121-4521-4ADC-954C-2624D1F73DF9}" srcOrd="0" destOrd="0" presId="urn:microsoft.com/office/officeart/2005/8/layout/lProcess3"/>
    <dgm:cxn modelId="{94DE78FD-D152-40DD-85B6-8E349B4659FA}" srcId="{3F4E24FF-072E-4C77-A507-29077BEA13E1}" destId="{80FD9E60-B643-4169-AAC1-54A62AC9CE35}" srcOrd="3" destOrd="0" parTransId="{B8C2E3CE-0876-49EE-8D3B-9A716A0EE5CB}" sibTransId="{9448DCBE-EEDD-4527-93D4-0DFEA8D74906}"/>
    <dgm:cxn modelId="{C8630CBF-9746-497E-B214-1556ABFC1B76}" type="presParOf" srcId="{6A86A82E-56EB-4A8A-A09C-B598769119B0}" destId="{3EF5DD62-9B0D-4396-AFC5-E6207847E932}" srcOrd="0" destOrd="0" presId="urn:microsoft.com/office/officeart/2005/8/layout/lProcess3"/>
    <dgm:cxn modelId="{AA40D999-FE29-4922-81F1-635CD95DF471}" type="presParOf" srcId="{3EF5DD62-9B0D-4396-AFC5-E6207847E932}" destId="{C01BF507-C2B8-4801-9D1C-3FF413E3558B}" srcOrd="0" destOrd="0" presId="urn:microsoft.com/office/officeart/2005/8/layout/lProcess3"/>
    <dgm:cxn modelId="{8B8BFD6F-6D64-48CE-B639-4ECB7961738C}" type="presParOf" srcId="{3EF5DD62-9B0D-4396-AFC5-E6207847E932}" destId="{6C06E3BE-A26E-4D19-B85E-5012AB886965}" srcOrd="1" destOrd="0" presId="urn:microsoft.com/office/officeart/2005/8/layout/lProcess3"/>
    <dgm:cxn modelId="{5EC5D939-0D4D-45B6-A061-262202514201}" type="presParOf" srcId="{3EF5DD62-9B0D-4396-AFC5-E6207847E932}" destId="{E85EAC96-9855-4897-ACEA-A7D70B9A418F}" srcOrd="2" destOrd="0" presId="urn:microsoft.com/office/officeart/2005/8/layout/lProcess3"/>
    <dgm:cxn modelId="{3A6BAF3B-A8F3-4A2C-AB2F-BE7E6423B322}" type="presParOf" srcId="{3EF5DD62-9B0D-4396-AFC5-E6207847E932}" destId="{D6669449-7658-419F-903B-3C0FDF5D2377}" srcOrd="3" destOrd="0" presId="urn:microsoft.com/office/officeart/2005/8/layout/lProcess3"/>
    <dgm:cxn modelId="{DBF3ACD6-D272-414E-8998-14C2AC097AFE}" type="presParOf" srcId="{3EF5DD62-9B0D-4396-AFC5-E6207847E932}" destId="{634FDF5D-6D32-489B-A875-1B4BCCC24195}" srcOrd="4" destOrd="0" presId="urn:microsoft.com/office/officeart/2005/8/layout/lProcess3"/>
    <dgm:cxn modelId="{2934A3B4-1A42-4EF1-8F0F-B772B132B18E}" type="presParOf" srcId="{3EF5DD62-9B0D-4396-AFC5-E6207847E932}" destId="{BC1BF9E1-C202-456E-AD3F-3C7F7DC44060}" srcOrd="5" destOrd="0" presId="urn:microsoft.com/office/officeart/2005/8/layout/lProcess3"/>
    <dgm:cxn modelId="{D117CCCC-4B37-495E-8E85-1364F7E74131}" type="presParOf" srcId="{3EF5DD62-9B0D-4396-AFC5-E6207847E932}" destId="{340F3EC0-422C-4056-BE00-C2DFA47F398A}" srcOrd="6" destOrd="0" presId="urn:microsoft.com/office/officeart/2005/8/layout/lProcess3"/>
    <dgm:cxn modelId="{ED66AAA1-4014-42CA-880D-AED2144760DA}" type="presParOf" srcId="{3EF5DD62-9B0D-4396-AFC5-E6207847E932}" destId="{178D51B5-32E1-45FF-B6F0-01A25069843D}" srcOrd="7" destOrd="0" presId="urn:microsoft.com/office/officeart/2005/8/layout/lProcess3"/>
    <dgm:cxn modelId="{352FE5B1-85EF-4AD7-94F9-47B96153138B}" type="presParOf" srcId="{3EF5DD62-9B0D-4396-AFC5-E6207847E932}" destId="{5F3A194E-420D-4858-87A4-806EA461EAD1}" srcOrd="8" destOrd="0" presId="urn:microsoft.com/office/officeart/2005/8/layout/lProcess3"/>
    <dgm:cxn modelId="{4D3D2791-6771-48C4-9624-B79B2EC151C3}" type="presParOf" srcId="{6A86A82E-56EB-4A8A-A09C-B598769119B0}" destId="{6FBF9F3B-5026-4DD8-9817-261512BC2EC4}" srcOrd="1" destOrd="0" presId="urn:microsoft.com/office/officeart/2005/8/layout/lProcess3"/>
    <dgm:cxn modelId="{D5C88D9F-FF0F-4E36-A4A6-1646CC478097}" type="presParOf" srcId="{6A86A82E-56EB-4A8A-A09C-B598769119B0}" destId="{8A8B1402-61E1-4135-87E4-6747258A7147}" srcOrd="2" destOrd="0" presId="urn:microsoft.com/office/officeart/2005/8/layout/lProcess3"/>
    <dgm:cxn modelId="{373ECB0E-C2A9-458F-A1FC-EBBB8B514CE6}" type="presParOf" srcId="{8A8B1402-61E1-4135-87E4-6747258A7147}" destId="{E7DB698B-6561-473B-AD88-422183B518E0}" srcOrd="0" destOrd="0" presId="urn:microsoft.com/office/officeart/2005/8/layout/lProcess3"/>
    <dgm:cxn modelId="{FFA3CE63-4B85-455B-BA09-EB14FA8B2BD2}" type="presParOf" srcId="{8A8B1402-61E1-4135-87E4-6747258A7147}" destId="{855551A4-C6CA-4059-83FB-04F27DE4525C}" srcOrd="1" destOrd="0" presId="urn:microsoft.com/office/officeart/2005/8/layout/lProcess3"/>
    <dgm:cxn modelId="{56F37830-800E-453B-9061-DDE6F8497DF3}" type="presParOf" srcId="{8A8B1402-61E1-4135-87E4-6747258A7147}" destId="{9C4CBD46-7165-4DEE-8567-0126810BEC27}" srcOrd="2" destOrd="0" presId="urn:microsoft.com/office/officeart/2005/8/layout/lProcess3"/>
    <dgm:cxn modelId="{31B786C1-65AB-458D-9380-10E1CDF96D2C}" type="presParOf" srcId="{8A8B1402-61E1-4135-87E4-6747258A7147}" destId="{7D546AC5-A000-4EFC-9994-F0C0A136FBFF}" srcOrd="3" destOrd="0" presId="urn:microsoft.com/office/officeart/2005/8/layout/lProcess3"/>
    <dgm:cxn modelId="{C30DE205-0658-40DA-9BA4-A5522B8DAB86}" type="presParOf" srcId="{8A8B1402-61E1-4135-87E4-6747258A7147}" destId="{9A2D9B7D-F708-4CB0-BA0E-98AC657B2E29}" srcOrd="4" destOrd="0" presId="urn:microsoft.com/office/officeart/2005/8/layout/lProcess3"/>
    <dgm:cxn modelId="{A0E19D89-C176-441A-B944-5C2863CEC85C}" type="presParOf" srcId="{8A8B1402-61E1-4135-87E4-6747258A7147}" destId="{86073815-DC3A-4CDA-A969-A45D90454DAF}" srcOrd="5" destOrd="0" presId="urn:microsoft.com/office/officeart/2005/8/layout/lProcess3"/>
    <dgm:cxn modelId="{3D79FD4F-5DC1-464B-AB3E-CFEEEC2824DB}" type="presParOf" srcId="{8A8B1402-61E1-4135-87E4-6747258A7147}" destId="{B7EFCA4B-F6A2-47BC-B5E7-8FF8296D5404}" srcOrd="6" destOrd="0" presId="urn:microsoft.com/office/officeart/2005/8/layout/lProcess3"/>
    <dgm:cxn modelId="{339E18AC-514B-401D-85F6-C01BC3065CED}" type="presParOf" srcId="{8A8B1402-61E1-4135-87E4-6747258A7147}" destId="{E5C697E1-FD0F-4547-91F9-3D8FEB212253}" srcOrd="7" destOrd="0" presId="urn:microsoft.com/office/officeart/2005/8/layout/lProcess3"/>
    <dgm:cxn modelId="{BC6EC4FD-9B9D-4AA9-94E5-1D6C7F2FBC32}" type="presParOf" srcId="{8A8B1402-61E1-4135-87E4-6747258A7147}" destId="{6CAAA92C-320F-44F0-B4B5-870B2DCDCD08}" srcOrd="8" destOrd="0" presId="urn:microsoft.com/office/officeart/2005/8/layout/lProcess3"/>
    <dgm:cxn modelId="{FCF3066A-1907-4AE4-8014-D797AA896357}" type="presParOf" srcId="{6A86A82E-56EB-4A8A-A09C-B598769119B0}" destId="{459BE4C2-1547-4007-8D93-426268CF4D58}" srcOrd="3" destOrd="0" presId="urn:microsoft.com/office/officeart/2005/8/layout/lProcess3"/>
    <dgm:cxn modelId="{BB46F586-F0B7-4AEF-A885-C1C1DC7630D2}" type="presParOf" srcId="{6A86A82E-56EB-4A8A-A09C-B598769119B0}" destId="{2C0E7351-CA41-45D0-9A71-58D062168B03}" srcOrd="4" destOrd="0" presId="urn:microsoft.com/office/officeart/2005/8/layout/lProcess3"/>
    <dgm:cxn modelId="{74B27DA6-4109-455A-B420-B8CDCAC65AE9}" type="presParOf" srcId="{2C0E7351-CA41-45D0-9A71-58D062168B03}" destId="{BF293121-4521-4ADC-954C-2624D1F73DF9}" srcOrd="0" destOrd="0" presId="urn:microsoft.com/office/officeart/2005/8/layout/lProcess3"/>
    <dgm:cxn modelId="{F2CDBB85-6716-4411-B9D1-A5C9BB18881E}" type="presParOf" srcId="{2C0E7351-CA41-45D0-9A71-58D062168B03}" destId="{561924DA-0FC8-4331-A089-F5761D7AF937}" srcOrd="1" destOrd="0" presId="urn:microsoft.com/office/officeart/2005/8/layout/lProcess3"/>
    <dgm:cxn modelId="{495C56D8-8C5C-4517-BF15-3BA9A5AFB3C1}" type="presParOf" srcId="{2C0E7351-CA41-45D0-9A71-58D062168B03}" destId="{65941541-9615-45C5-9A3B-C5599CCBC3DF}" srcOrd="2" destOrd="0" presId="urn:microsoft.com/office/officeart/2005/8/layout/lProcess3"/>
    <dgm:cxn modelId="{D87E4D6B-44E1-4546-9F1D-B6E1C5F8623A}" type="presParOf" srcId="{2C0E7351-CA41-45D0-9A71-58D062168B03}" destId="{87612C0F-7101-4A49-992E-F144CAD5A6D5}" srcOrd="3" destOrd="0" presId="urn:microsoft.com/office/officeart/2005/8/layout/lProcess3"/>
    <dgm:cxn modelId="{23EB0DAA-595D-458C-B78E-122B7F186124}" type="presParOf" srcId="{2C0E7351-CA41-45D0-9A71-58D062168B03}" destId="{064E1731-5227-4CF0-AB55-7B2C0A834082}" srcOrd="4" destOrd="0" presId="urn:microsoft.com/office/officeart/2005/8/layout/lProcess3"/>
    <dgm:cxn modelId="{97337D3D-685E-49F9-A56F-29086DBF200E}" type="presParOf" srcId="{2C0E7351-CA41-45D0-9A71-58D062168B03}" destId="{C393D392-119D-4481-8799-92D4B23BF22C}" srcOrd="5" destOrd="0" presId="urn:microsoft.com/office/officeart/2005/8/layout/lProcess3"/>
    <dgm:cxn modelId="{F56262CC-8064-4C48-B89F-4BCA3CEF3167}" type="presParOf" srcId="{2C0E7351-CA41-45D0-9A71-58D062168B03}" destId="{2357DF5E-0810-44AB-A58C-1277509973DF}" srcOrd="6" destOrd="0" presId="urn:microsoft.com/office/officeart/2005/8/layout/lProcess3"/>
    <dgm:cxn modelId="{A1ACF93A-EF2B-4EF5-B3D7-D50AB575DC75}" type="presParOf" srcId="{2C0E7351-CA41-45D0-9A71-58D062168B03}" destId="{67BC1C51-5728-4D45-9FB5-F9F93CEF68B2}" srcOrd="7" destOrd="0" presId="urn:microsoft.com/office/officeart/2005/8/layout/lProcess3"/>
    <dgm:cxn modelId="{7C6E0589-BBB4-49FD-953F-CB27A90866B4}" type="presParOf" srcId="{2C0E7351-CA41-45D0-9A71-58D062168B03}" destId="{2116C3DE-E480-4C07-9620-F5E4D2BCA20B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ED56D-C33B-46F3-96CD-838B4906F6D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E92F35-22A7-4632-BD4A-CA4D32DFF66D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/>
            <a:t>EP</a:t>
          </a:r>
          <a:endParaRPr lang="en-US" sz="20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A624512A-037A-454E-BF9C-6B9613654A14}" type="parTrans" cxnId="{96830141-1A28-4C93-841B-311A552BE8C1}">
      <dgm:prSet/>
      <dgm:spPr/>
      <dgm:t>
        <a:bodyPr/>
        <a:lstStyle/>
        <a:p>
          <a:endParaRPr lang="en-US"/>
        </a:p>
      </dgm:t>
    </dgm:pt>
    <dgm:pt modelId="{5E2850BE-F5A8-4317-AC93-F8286D2D8564}" type="sibTrans" cxnId="{96830141-1A28-4C93-841B-311A552BE8C1}">
      <dgm:prSet/>
      <dgm:spPr/>
      <dgm:t>
        <a:bodyPr/>
        <a:lstStyle/>
        <a:p>
          <a:endParaRPr lang="en-US"/>
        </a:p>
      </dgm:t>
    </dgm:pt>
    <dgm:pt modelId="{2780745B-B48D-476E-9122-9FB73239C076}">
      <dgm:prSet phldrT="[Text]" custT="1"/>
      <dgm:spPr>
        <a:solidFill>
          <a:srgbClr val="EAEAEA">
            <a:alpha val="89804"/>
          </a:srgbClr>
        </a:solidFill>
        <a:ln>
          <a:noFill/>
        </a:ln>
      </dgm:spPr>
      <dgm:t>
        <a:bodyPr/>
        <a:lstStyle/>
        <a:p>
          <a:r>
            <a:rPr lang="en-US" sz="1500" dirty="0">
              <a:solidFill>
                <a:schemeClr val="accent6"/>
              </a:solidFill>
            </a:rPr>
            <a:t>Baseline</a:t>
          </a:r>
        </a:p>
      </dgm:t>
    </dgm:pt>
    <dgm:pt modelId="{71542D2A-3384-4501-A09C-9B2BF588CE58}" type="parTrans" cxnId="{568002CD-4B2D-4421-BCDF-722487EC5DA1}">
      <dgm:prSet/>
      <dgm:spPr/>
      <dgm:t>
        <a:bodyPr/>
        <a:lstStyle/>
        <a:p>
          <a:endParaRPr lang="en-US"/>
        </a:p>
      </dgm:t>
    </dgm:pt>
    <dgm:pt modelId="{E05748FB-09D1-4CF1-9750-8628D9F29981}" type="sibTrans" cxnId="{568002CD-4B2D-4421-BCDF-722487EC5DA1}">
      <dgm:prSet/>
      <dgm:spPr/>
      <dgm:t>
        <a:bodyPr/>
        <a:lstStyle/>
        <a:p>
          <a:endParaRPr lang="en-US"/>
        </a:p>
      </dgm:t>
    </dgm:pt>
    <dgm:pt modelId="{E5570413-8C03-45AE-86FB-FA6B95DB88C8}">
      <dgm:prSet phldrT="[Text]" custT="1"/>
      <dgm:spPr>
        <a:solidFill>
          <a:srgbClr val="9900FF"/>
        </a:solidFill>
      </dgm:spPr>
      <dgm:t>
        <a:bodyPr/>
        <a:lstStyle/>
        <a:p>
          <a:r>
            <a:rPr lang="en-US" sz="2000" dirty="0"/>
            <a:t>75/120</a:t>
          </a:r>
          <a:r>
            <a:rPr lang="en-US" sz="2000" b="0" i="0" dirty="0">
              <a:solidFill>
                <a:schemeClr val="bg1"/>
              </a:solidFill>
            </a:rPr>
            <a:t>°</a:t>
          </a:r>
          <a:r>
            <a:rPr lang="en-US" sz="2000" dirty="0"/>
            <a:t>C        modified LTB</a:t>
          </a:r>
        </a:p>
      </dgm:t>
    </dgm:pt>
    <dgm:pt modelId="{8BC738DD-9B53-4327-B22A-6E26EBC91A6B}" type="parTrans" cxnId="{746E80F4-B9B8-499F-8140-5772CD17CCB0}">
      <dgm:prSet/>
      <dgm:spPr/>
      <dgm:t>
        <a:bodyPr/>
        <a:lstStyle/>
        <a:p>
          <a:endParaRPr lang="en-US"/>
        </a:p>
      </dgm:t>
    </dgm:pt>
    <dgm:pt modelId="{7CDC17C9-16EA-48B2-B5CC-6222484AA223}" type="sibTrans" cxnId="{746E80F4-B9B8-499F-8140-5772CD17CCB0}">
      <dgm:prSet/>
      <dgm:spPr/>
      <dgm:t>
        <a:bodyPr/>
        <a:lstStyle/>
        <a:p>
          <a:endParaRPr lang="en-US"/>
        </a:p>
      </dgm:t>
    </dgm:pt>
    <dgm:pt modelId="{CB339456-E28C-44B6-AF9A-21C3FB2B1710}">
      <dgm:prSet phldrT="[Text]" custT="1"/>
      <dgm:spPr>
        <a:solidFill>
          <a:srgbClr val="DBA7FF">
            <a:alpha val="89804"/>
          </a:srgbClr>
        </a:solidFill>
        <a:ln>
          <a:noFill/>
        </a:ln>
      </dgm:spPr>
      <dgm:t>
        <a:bodyPr/>
        <a:lstStyle/>
        <a:p>
          <a:r>
            <a:rPr lang="en-US" sz="1500" dirty="0">
              <a:solidFill>
                <a:schemeClr val="accent6"/>
              </a:solidFill>
            </a:rPr>
            <a:t>Baseline</a:t>
          </a:r>
        </a:p>
      </dgm:t>
    </dgm:pt>
    <dgm:pt modelId="{C041BF9D-E0AE-4643-B4E6-8CE5AC4C1596}" type="parTrans" cxnId="{C1FDF187-C859-45C0-BD5F-3B1627924214}">
      <dgm:prSet/>
      <dgm:spPr/>
      <dgm:t>
        <a:bodyPr/>
        <a:lstStyle/>
        <a:p>
          <a:endParaRPr lang="en-US"/>
        </a:p>
      </dgm:t>
    </dgm:pt>
    <dgm:pt modelId="{CBAE2793-8F44-427F-941A-602BCE0B203C}" type="sibTrans" cxnId="{C1FDF187-C859-45C0-BD5F-3B1627924214}">
      <dgm:prSet/>
      <dgm:spPr/>
      <dgm:t>
        <a:bodyPr/>
        <a:lstStyle/>
        <a:p>
          <a:endParaRPr lang="en-US"/>
        </a:p>
      </dgm:t>
    </dgm:pt>
    <dgm:pt modelId="{1932057F-44A6-4942-A0A3-5AB26222183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/>
            <a:t>O Doping</a:t>
          </a:r>
        </a:p>
      </dgm:t>
    </dgm:pt>
    <dgm:pt modelId="{FCA5FC2C-3EF5-4175-BA92-59B51C7CAF63}" type="parTrans" cxnId="{6AAE9E00-9DBB-45B5-8082-1553358A9400}">
      <dgm:prSet/>
      <dgm:spPr/>
      <dgm:t>
        <a:bodyPr/>
        <a:lstStyle/>
        <a:p>
          <a:endParaRPr lang="en-US"/>
        </a:p>
      </dgm:t>
    </dgm:pt>
    <dgm:pt modelId="{D1778C0C-6BAA-4047-AC4C-F6B01133F389}" type="sibTrans" cxnId="{6AAE9E00-9DBB-45B5-8082-1553358A9400}">
      <dgm:prSet/>
      <dgm:spPr/>
      <dgm:t>
        <a:bodyPr/>
        <a:lstStyle/>
        <a:p>
          <a:endParaRPr lang="en-US"/>
        </a:p>
      </dgm:t>
    </dgm:pt>
    <dgm:pt modelId="{80730E94-C7A5-4A12-856A-1D0B3D37C6F1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500" dirty="0">
              <a:solidFill>
                <a:schemeClr val="accent6"/>
              </a:solidFill>
            </a:rPr>
            <a:t>Baseline</a:t>
          </a:r>
        </a:p>
      </dgm:t>
    </dgm:pt>
    <dgm:pt modelId="{97F5BB3F-0618-4BE5-919B-F831AF9C96CA}" type="parTrans" cxnId="{25AC2A74-224F-465D-A04B-CA7550D8369E}">
      <dgm:prSet/>
      <dgm:spPr/>
      <dgm:t>
        <a:bodyPr/>
        <a:lstStyle/>
        <a:p>
          <a:endParaRPr lang="en-US"/>
        </a:p>
      </dgm:t>
    </dgm:pt>
    <dgm:pt modelId="{13E50210-4D1B-40F1-B5EC-CABEB6266CA0}" type="sibTrans" cxnId="{25AC2A74-224F-465D-A04B-CA7550D8369E}">
      <dgm:prSet/>
      <dgm:spPr/>
      <dgm:t>
        <a:bodyPr/>
        <a:lstStyle/>
        <a:p>
          <a:endParaRPr lang="en-US"/>
        </a:p>
      </dgm:t>
    </dgm:pt>
    <dgm:pt modelId="{E484EB43-EA9A-4980-9449-87F5CD38AAEA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500" b="0" i="0" dirty="0">
              <a:solidFill>
                <a:schemeClr val="accent6"/>
              </a:solidFill>
            </a:rPr>
            <a:t>205°</a:t>
          </a:r>
          <a:r>
            <a:rPr lang="en-US" sz="1500" dirty="0">
              <a:solidFill>
                <a:schemeClr val="accent6"/>
              </a:solidFill>
            </a:rPr>
            <a:t>Cx19hr       </a:t>
          </a:r>
          <a:r>
            <a:rPr lang="en-US" sz="1500" i="1" u="none" dirty="0">
              <a:solidFill>
                <a:schemeClr val="accent6"/>
              </a:solidFill>
            </a:rPr>
            <a:t>in-situ</a:t>
          </a:r>
          <a:r>
            <a:rPr lang="en-US" sz="1500" dirty="0">
              <a:solidFill>
                <a:schemeClr val="accent6"/>
              </a:solidFill>
            </a:rPr>
            <a:t> bake</a:t>
          </a:r>
          <a:endParaRPr lang="en-US" sz="1500" dirty="0"/>
        </a:p>
      </dgm:t>
    </dgm:pt>
    <dgm:pt modelId="{730BA280-2642-4B4C-8B0F-DE9432ADD497}" type="parTrans" cxnId="{C705AEEE-F662-49F9-9678-D351CD783710}">
      <dgm:prSet/>
      <dgm:spPr/>
      <dgm:t>
        <a:bodyPr/>
        <a:lstStyle/>
        <a:p>
          <a:endParaRPr lang="en-US"/>
        </a:p>
      </dgm:t>
    </dgm:pt>
    <dgm:pt modelId="{16889F59-E792-4F40-8A1C-1C75A5A495C0}" type="sibTrans" cxnId="{C705AEEE-F662-49F9-9678-D351CD783710}">
      <dgm:prSet/>
      <dgm:spPr/>
      <dgm:t>
        <a:bodyPr/>
        <a:lstStyle/>
        <a:p>
          <a:endParaRPr lang="en-US"/>
        </a:p>
      </dgm:t>
    </dgm:pt>
    <dgm:pt modelId="{03E14E9F-BCCE-48C3-AE2B-3C04A226225F}">
      <dgm:prSet phldrT="[Text]" custT="1"/>
      <dgm:spPr>
        <a:solidFill>
          <a:srgbClr val="DBA7FF">
            <a:alpha val="89804"/>
          </a:srgbClr>
        </a:solidFill>
        <a:ln>
          <a:noFill/>
        </a:ln>
      </dgm:spPr>
      <dgm:t>
        <a:bodyPr/>
        <a:lstStyle/>
        <a:p>
          <a:r>
            <a:rPr lang="en-US" sz="1500" dirty="0">
              <a:solidFill>
                <a:schemeClr val="accent6"/>
              </a:solidFill>
            </a:rPr>
            <a:t>75</a:t>
          </a:r>
          <a:r>
            <a:rPr lang="en-US" sz="1500" b="0" i="0" dirty="0">
              <a:solidFill>
                <a:schemeClr val="accent6"/>
              </a:solidFill>
            </a:rPr>
            <a:t>°</a:t>
          </a:r>
          <a:r>
            <a:rPr lang="en-US" sz="1500" dirty="0">
              <a:solidFill>
                <a:schemeClr val="accent6"/>
              </a:solidFill>
            </a:rPr>
            <a:t>Cx4hr          </a:t>
          </a:r>
          <a:r>
            <a:rPr lang="en-US" sz="1500" i="1" dirty="0">
              <a:solidFill>
                <a:schemeClr val="accent6"/>
              </a:solidFill>
            </a:rPr>
            <a:t>in-situ </a:t>
          </a:r>
          <a:r>
            <a:rPr lang="en-US" sz="1500" dirty="0">
              <a:solidFill>
                <a:schemeClr val="accent6"/>
              </a:solidFill>
            </a:rPr>
            <a:t>bake</a:t>
          </a:r>
          <a:endParaRPr lang="en-US" sz="1500" baseline="-25000" dirty="0">
            <a:solidFill>
              <a:schemeClr val="accent6"/>
            </a:solidFill>
          </a:endParaRPr>
        </a:p>
      </dgm:t>
    </dgm:pt>
    <dgm:pt modelId="{104C954B-0AB6-44A8-890A-59FE900981E0}" type="parTrans" cxnId="{5D165A65-10CF-4C88-8871-4D322E706A9B}">
      <dgm:prSet/>
      <dgm:spPr/>
      <dgm:t>
        <a:bodyPr/>
        <a:lstStyle/>
        <a:p>
          <a:endParaRPr lang="en-US"/>
        </a:p>
      </dgm:t>
    </dgm:pt>
    <dgm:pt modelId="{B827E8FA-0213-425D-8D4F-ECC4FEC7DE4F}" type="sibTrans" cxnId="{5D165A65-10CF-4C88-8871-4D322E706A9B}">
      <dgm:prSet/>
      <dgm:spPr/>
      <dgm:t>
        <a:bodyPr/>
        <a:lstStyle/>
        <a:p>
          <a:endParaRPr lang="en-US"/>
        </a:p>
      </dgm:t>
    </dgm:pt>
    <dgm:pt modelId="{227CA0E2-F205-4879-A1D5-53E08FA24B1C}">
      <dgm:prSet phldrT="[Text]" custT="1"/>
      <dgm:spPr>
        <a:solidFill>
          <a:srgbClr val="DBA7FF">
            <a:alpha val="89804"/>
          </a:srgbClr>
        </a:solidFill>
        <a:ln>
          <a:noFill/>
        </a:ln>
      </dgm:spPr>
      <dgm:t>
        <a:bodyPr/>
        <a:lstStyle/>
        <a:p>
          <a:r>
            <a:rPr lang="en-US" sz="1500" dirty="0">
              <a:solidFill>
                <a:schemeClr val="accent6"/>
              </a:solidFill>
            </a:rPr>
            <a:t>120</a:t>
          </a:r>
          <a:r>
            <a:rPr lang="en-US" sz="1500" b="0" i="0" dirty="0">
              <a:solidFill>
                <a:schemeClr val="accent6"/>
              </a:solidFill>
            </a:rPr>
            <a:t>°</a:t>
          </a:r>
          <a:r>
            <a:rPr lang="en-US" sz="1500" dirty="0">
              <a:solidFill>
                <a:schemeClr val="accent6"/>
              </a:solidFill>
            </a:rPr>
            <a:t>Cx48hr          </a:t>
          </a:r>
          <a:r>
            <a:rPr lang="en-US" sz="1500" i="1" dirty="0">
              <a:solidFill>
                <a:schemeClr val="accent6"/>
              </a:solidFill>
            </a:rPr>
            <a:t>in-situ </a:t>
          </a:r>
          <a:r>
            <a:rPr lang="en-US" sz="1500" dirty="0">
              <a:solidFill>
                <a:schemeClr val="accent6"/>
              </a:solidFill>
            </a:rPr>
            <a:t>bake</a:t>
          </a:r>
          <a:endParaRPr lang="en-US" sz="1500" baseline="-25000" dirty="0">
            <a:solidFill>
              <a:schemeClr val="accent6"/>
            </a:solidFill>
          </a:endParaRPr>
        </a:p>
      </dgm:t>
    </dgm:pt>
    <dgm:pt modelId="{18B13FB7-9FD3-4841-8B24-6826A16DEF23}" type="parTrans" cxnId="{E19C9571-011D-4247-A966-D44F4489318D}">
      <dgm:prSet/>
      <dgm:spPr/>
      <dgm:t>
        <a:bodyPr/>
        <a:lstStyle/>
        <a:p>
          <a:endParaRPr lang="en-US"/>
        </a:p>
      </dgm:t>
    </dgm:pt>
    <dgm:pt modelId="{7A870BBB-E97F-42A6-846F-964964B3198B}" type="sibTrans" cxnId="{E19C9571-011D-4247-A966-D44F4489318D}">
      <dgm:prSet/>
      <dgm:spPr/>
      <dgm:t>
        <a:bodyPr/>
        <a:lstStyle/>
        <a:p>
          <a:endParaRPr lang="en-US"/>
        </a:p>
      </dgm:t>
    </dgm:pt>
    <dgm:pt modelId="{6A86A82E-56EB-4A8A-A09C-B598769119B0}" type="pres">
      <dgm:prSet presAssocID="{A02ED56D-C33B-46F3-96CD-838B4906F6D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035230C-D82A-4CAB-BE71-13D92FE7F17C}" type="pres">
      <dgm:prSet presAssocID="{4DE92F35-22A7-4632-BD4A-CA4D32DFF66D}" presName="horFlow" presStyleCnt="0"/>
      <dgm:spPr/>
    </dgm:pt>
    <dgm:pt modelId="{F5664F3B-1929-4FD4-924C-14CC9AD079BD}" type="pres">
      <dgm:prSet presAssocID="{4DE92F35-22A7-4632-BD4A-CA4D32DFF66D}" presName="bigChev" presStyleLbl="node1" presStyleIdx="0" presStyleCnt="3" custScaleY="82843"/>
      <dgm:spPr>
        <a:prstGeom prst="homePlate">
          <a:avLst/>
        </a:prstGeom>
      </dgm:spPr>
    </dgm:pt>
    <dgm:pt modelId="{B601B49B-830A-48C4-ACF7-6B2D0A3F18F5}" type="pres">
      <dgm:prSet presAssocID="{71542D2A-3384-4501-A09C-9B2BF588CE58}" presName="parTrans" presStyleCnt="0"/>
      <dgm:spPr/>
    </dgm:pt>
    <dgm:pt modelId="{2B83A472-4E76-4F0A-B56D-B10175A623DE}" type="pres">
      <dgm:prSet presAssocID="{2780745B-B48D-476E-9122-9FB73239C076}" presName="node" presStyleLbl="alignAccFollowNode1" presStyleIdx="0" presStyleCnt="6" custScaleX="95439" custScaleY="82843">
        <dgm:presLayoutVars>
          <dgm:bulletEnabled val="1"/>
        </dgm:presLayoutVars>
      </dgm:prSet>
      <dgm:spPr/>
    </dgm:pt>
    <dgm:pt modelId="{B5B48526-CB57-411A-87D9-A7CAEF5C60B3}" type="pres">
      <dgm:prSet presAssocID="{4DE92F35-22A7-4632-BD4A-CA4D32DFF66D}" presName="vSp" presStyleCnt="0"/>
      <dgm:spPr/>
    </dgm:pt>
    <dgm:pt modelId="{20131AF7-097A-4408-BA4C-64D67D9626E6}" type="pres">
      <dgm:prSet presAssocID="{E5570413-8C03-45AE-86FB-FA6B95DB88C8}" presName="horFlow" presStyleCnt="0"/>
      <dgm:spPr/>
    </dgm:pt>
    <dgm:pt modelId="{0D6E7543-2A25-4A18-AFC1-531555E41CDB}" type="pres">
      <dgm:prSet presAssocID="{E5570413-8C03-45AE-86FB-FA6B95DB88C8}" presName="bigChev" presStyleLbl="node1" presStyleIdx="1" presStyleCnt="3" custScaleY="82843"/>
      <dgm:spPr>
        <a:prstGeom prst="homePlate">
          <a:avLst/>
        </a:prstGeom>
      </dgm:spPr>
    </dgm:pt>
    <dgm:pt modelId="{5CC08F40-1919-4EC1-A789-22E2D3850FF6}" type="pres">
      <dgm:prSet presAssocID="{C041BF9D-E0AE-4643-B4E6-8CE5AC4C1596}" presName="parTrans" presStyleCnt="0"/>
      <dgm:spPr/>
    </dgm:pt>
    <dgm:pt modelId="{ABAB4333-ABF3-4C25-A54D-8A36B9387FBC}" type="pres">
      <dgm:prSet presAssocID="{CB339456-E28C-44B6-AF9A-21C3FB2B1710}" presName="node" presStyleLbl="alignAccFollowNode1" presStyleIdx="1" presStyleCnt="6" custScaleX="95439" custScaleY="82843">
        <dgm:presLayoutVars>
          <dgm:bulletEnabled val="1"/>
        </dgm:presLayoutVars>
      </dgm:prSet>
      <dgm:spPr/>
    </dgm:pt>
    <dgm:pt modelId="{2902E81D-7A59-49C8-A5B6-D7D672F153DF}" type="pres">
      <dgm:prSet presAssocID="{CBAE2793-8F44-427F-941A-602BCE0B203C}" presName="sibTrans" presStyleCnt="0"/>
      <dgm:spPr/>
    </dgm:pt>
    <dgm:pt modelId="{6B0F5A05-5B90-4A85-A0C3-BCDF0B9212BE}" type="pres">
      <dgm:prSet presAssocID="{03E14E9F-BCCE-48C3-AE2B-3C04A226225F}" presName="node" presStyleLbl="alignAccFollowNode1" presStyleIdx="2" presStyleCnt="6" custScaleX="94299" custScaleY="82843">
        <dgm:presLayoutVars>
          <dgm:bulletEnabled val="1"/>
        </dgm:presLayoutVars>
      </dgm:prSet>
      <dgm:spPr/>
    </dgm:pt>
    <dgm:pt modelId="{02FF73D8-9476-4F0B-A18F-1D0D05CE55B9}" type="pres">
      <dgm:prSet presAssocID="{B827E8FA-0213-425D-8D4F-ECC4FEC7DE4F}" presName="sibTrans" presStyleCnt="0"/>
      <dgm:spPr/>
    </dgm:pt>
    <dgm:pt modelId="{CF51B819-6D85-4E8A-A135-002C6F098183}" type="pres">
      <dgm:prSet presAssocID="{227CA0E2-F205-4879-A1D5-53E08FA24B1C}" presName="node" presStyleLbl="alignAccFollowNode1" presStyleIdx="3" presStyleCnt="6" custScaleY="82843">
        <dgm:presLayoutVars>
          <dgm:bulletEnabled val="1"/>
        </dgm:presLayoutVars>
      </dgm:prSet>
      <dgm:spPr/>
    </dgm:pt>
    <dgm:pt modelId="{A70F7B9A-57EB-44F2-A758-79BC20E03954}" type="pres">
      <dgm:prSet presAssocID="{E5570413-8C03-45AE-86FB-FA6B95DB88C8}" presName="vSp" presStyleCnt="0"/>
      <dgm:spPr/>
    </dgm:pt>
    <dgm:pt modelId="{E26DDE2B-56A8-4DB1-9279-C283452C30CE}" type="pres">
      <dgm:prSet presAssocID="{1932057F-44A6-4942-A0A3-5AB26222183E}" presName="horFlow" presStyleCnt="0"/>
      <dgm:spPr/>
    </dgm:pt>
    <dgm:pt modelId="{F8038801-AC66-4EB7-87DC-652B9B2BDAA2}" type="pres">
      <dgm:prSet presAssocID="{1932057F-44A6-4942-A0A3-5AB26222183E}" presName="bigChev" presStyleLbl="node1" presStyleIdx="2" presStyleCnt="3" custScaleY="82843"/>
      <dgm:spPr>
        <a:prstGeom prst="homePlate">
          <a:avLst/>
        </a:prstGeom>
      </dgm:spPr>
    </dgm:pt>
    <dgm:pt modelId="{9078780C-050B-40FE-ABB5-39D26AEA60B1}" type="pres">
      <dgm:prSet presAssocID="{97F5BB3F-0618-4BE5-919B-F831AF9C96CA}" presName="parTrans" presStyleCnt="0"/>
      <dgm:spPr/>
    </dgm:pt>
    <dgm:pt modelId="{3A9C8201-5A36-4548-901B-541DB8C58F9D}" type="pres">
      <dgm:prSet presAssocID="{80730E94-C7A5-4A12-856A-1D0B3D37C6F1}" presName="node" presStyleLbl="alignAccFollowNode1" presStyleIdx="4" presStyleCnt="6" custScaleX="94986" custScaleY="82843">
        <dgm:presLayoutVars>
          <dgm:bulletEnabled val="1"/>
        </dgm:presLayoutVars>
      </dgm:prSet>
      <dgm:spPr/>
    </dgm:pt>
    <dgm:pt modelId="{0F645773-5837-40C2-AF3B-D1DC8553A764}" type="pres">
      <dgm:prSet presAssocID="{13E50210-4D1B-40F1-B5EC-CABEB6266CA0}" presName="sibTrans" presStyleCnt="0"/>
      <dgm:spPr/>
    </dgm:pt>
    <dgm:pt modelId="{52467B24-ED71-43CB-BDC3-FCDEA658D191}" type="pres">
      <dgm:prSet presAssocID="{E484EB43-EA9A-4980-9449-87F5CD38AAEA}" presName="node" presStyleLbl="alignAccFollowNode1" presStyleIdx="5" presStyleCnt="6" custScaleX="95439" custScaleY="82843">
        <dgm:presLayoutVars>
          <dgm:bulletEnabled val="1"/>
        </dgm:presLayoutVars>
      </dgm:prSet>
      <dgm:spPr/>
    </dgm:pt>
  </dgm:ptLst>
  <dgm:cxnLst>
    <dgm:cxn modelId="{6AAE9E00-9DBB-45B5-8082-1553358A9400}" srcId="{A02ED56D-C33B-46F3-96CD-838B4906F6D4}" destId="{1932057F-44A6-4942-A0A3-5AB26222183E}" srcOrd="2" destOrd="0" parTransId="{FCA5FC2C-3EF5-4175-BA92-59B51C7CAF63}" sibTransId="{D1778C0C-6BAA-4047-AC4C-F6B01133F389}"/>
    <dgm:cxn modelId="{71584810-7552-4D9F-9342-962BAF8574BD}" type="presOf" srcId="{03E14E9F-BCCE-48C3-AE2B-3C04A226225F}" destId="{6B0F5A05-5B90-4A85-A0C3-BCDF0B9212BE}" srcOrd="0" destOrd="0" presId="urn:microsoft.com/office/officeart/2005/8/layout/lProcess3"/>
    <dgm:cxn modelId="{B68A862C-F484-4982-9572-6232C95180A0}" type="presOf" srcId="{4DE92F35-22A7-4632-BD4A-CA4D32DFF66D}" destId="{F5664F3B-1929-4FD4-924C-14CC9AD079BD}" srcOrd="0" destOrd="0" presId="urn:microsoft.com/office/officeart/2005/8/layout/lProcess3"/>
    <dgm:cxn modelId="{2282FA2D-69A3-4FFD-AC81-731ADB9FAC83}" type="presOf" srcId="{1932057F-44A6-4942-A0A3-5AB26222183E}" destId="{F8038801-AC66-4EB7-87DC-652B9B2BDAA2}" srcOrd="0" destOrd="0" presId="urn:microsoft.com/office/officeart/2005/8/layout/lProcess3"/>
    <dgm:cxn modelId="{38DD672E-9135-4403-AC1D-093F52D933B9}" type="presOf" srcId="{227CA0E2-F205-4879-A1D5-53E08FA24B1C}" destId="{CF51B819-6D85-4E8A-A135-002C6F098183}" srcOrd="0" destOrd="0" presId="urn:microsoft.com/office/officeart/2005/8/layout/lProcess3"/>
    <dgm:cxn modelId="{8A01175D-B4C6-4370-B963-B8A454678C66}" type="presOf" srcId="{2780745B-B48D-476E-9122-9FB73239C076}" destId="{2B83A472-4E76-4F0A-B56D-B10175A623DE}" srcOrd="0" destOrd="0" presId="urn:microsoft.com/office/officeart/2005/8/layout/lProcess3"/>
    <dgm:cxn modelId="{96830141-1A28-4C93-841B-311A552BE8C1}" srcId="{A02ED56D-C33B-46F3-96CD-838B4906F6D4}" destId="{4DE92F35-22A7-4632-BD4A-CA4D32DFF66D}" srcOrd="0" destOrd="0" parTransId="{A624512A-037A-454E-BF9C-6B9613654A14}" sibTransId="{5E2850BE-F5A8-4317-AC93-F8286D2D8564}"/>
    <dgm:cxn modelId="{5D165A65-10CF-4C88-8871-4D322E706A9B}" srcId="{E5570413-8C03-45AE-86FB-FA6B95DB88C8}" destId="{03E14E9F-BCCE-48C3-AE2B-3C04A226225F}" srcOrd="1" destOrd="0" parTransId="{104C954B-0AB6-44A8-890A-59FE900981E0}" sibTransId="{B827E8FA-0213-425D-8D4F-ECC4FEC7DE4F}"/>
    <dgm:cxn modelId="{E19C9571-011D-4247-A966-D44F4489318D}" srcId="{E5570413-8C03-45AE-86FB-FA6B95DB88C8}" destId="{227CA0E2-F205-4879-A1D5-53E08FA24B1C}" srcOrd="2" destOrd="0" parTransId="{18B13FB7-9FD3-4841-8B24-6826A16DEF23}" sibTransId="{7A870BBB-E97F-42A6-846F-964964B3198B}"/>
    <dgm:cxn modelId="{25AC2A74-224F-465D-A04B-CA7550D8369E}" srcId="{1932057F-44A6-4942-A0A3-5AB26222183E}" destId="{80730E94-C7A5-4A12-856A-1D0B3D37C6F1}" srcOrd="0" destOrd="0" parTransId="{97F5BB3F-0618-4BE5-919B-F831AF9C96CA}" sibTransId="{13E50210-4D1B-40F1-B5EC-CABEB6266CA0}"/>
    <dgm:cxn modelId="{9BF0DF55-EE8C-49E0-868D-BBD7ECBD4831}" type="presOf" srcId="{E5570413-8C03-45AE-86FB-FA6B95DB88C8}" destId="{0D6E7543-2A25-4A18-AFC1-531555E41CDB}" srcOrd="0" destOrd="0" presId="urn:microsoft.com/office/officeart/2005/8/layout/lProcess3"/>
    <dgm:cxn modelId="{27BE0A87-0D1E-4CA0-B042-DF411E7ECA75}" type="presOf" srcId="{A02ED56D-C33B-46F3-96CD-838B4906F6D4}" destId="{6A86A82E-56EB-4A8A-A09C-B598769119B0}" srcOrd="0" destOrd="0" presId="urn:microsoft.com/office/officeart/2005/8/layout/lProcess3"/>
    <dgm:cxn modelId="{C1FDF187-C859-45C0-BD5F-3B1627924214}" srcId="{E5570413-8C03-45AE-86FB-FA6B95DB88C8}" destId="{CB339456-E28C-44B6-AF9A-21C3FB2B1710}" srcOrd="0" destOrd="0" parTransId="{C041BF9D-E0AE-4643-B4E6-8CE5AC4C1596}" sibTransId="{CBAE2793-8F44-427F-941A-602BCE0B203C}"/>
    <dgm:cxn modelId="{6805BDCB-13FE-4BBE-BDB6-F821CE340A1C}" type="presOf" srcId="{CB339456-E28C-44B6-AF9A-21C3FB2B1710}" destId="{ABAB4333-ABF3-4C25-A54D-8A36B9387FBC}" srcOrd="0" destOrd="0" presId="urn:microsoft.com/office/officeart/2005/8/layout/lProcess3"/>
    <dgm:cxn modelId="{568002CD-4B2D-4421-BCDF-722487EC5DA1}" srcId="{4DE92F35-22A7-4632-BD4A-CA4D32DFF66D}" destId="{2780745B-B48D-476E-9122-9FB73239C076}" srcOrd="0" destOrd="0" parTransId="{71542D2A-3384-4501-A09C-9B2BF588CE58}" sibTransId="{E05748FB-09D1-4CF1-9750-8628D9F29981}"/>
    <dgm:cxn modelId="{2B7236E8-2D70-4062-9038-86DB7BAAD406}" type="presOf" srcId="{80730E94-C7A5-4A12-856A-1D0B3D37C6F1}" destId="{3A9C8201-5A36-4548-901B-541DB8C58F9D}" srcOrd="0" destOrd="0" presId="urn:microsoft.com/office/officeart/2005/8/layout/lProcess3"/>
    <dgm:cxn modelId="{4752B7EA-4B53-4403-A0D3-523F256D58C8}" type="presOf" srcId="{E484EB43-EA9A-4980-9449-87F5CD38AAEA}" destId="{52467B24-ED71-43CB-BDC3-FCDEA658D191}" srcOrd="0" destOrd="0" presId="urn:microsoft.com/office/officeart/2005/8/layout/lProcess3"/>
    <dgm:cxn modelId="{C705AEEE-F662-49F9-9678-D351CD783710}" srcId="{1932057F-44A6-4942-A0A3-5AB26222183E}" destId="{E484EB43-EA9A-4980-9449-87F5CD38AAEA}" srcOrd="1" destOrd="0" parTransId="{730BA280-2642-4B4C-8B0F-DE9432ADD497}" sibTransId="{16889F59-E792-4F40-8A1C-1C75A5A495C0}"/>
    <dgm:cxn modelId="{746E80F4-B9B8-499F-8140-5772CD17CCB0}" srcId="{A02ED56D-C33B-46F3-96CD-838B4906F6D4}" destId="{E5570413-8C03-45AE-86FB-FA6B95DB88C8}" srcOrd="1" destOrd="0" parTransId="{8BC738DD-9B53-4327-B22A-6E26EBC91A6B}" sibTransId="{7CDC17C9-16EA-48B2-B5CC-6222484AA223}"/>
    <dgm:cxn modelId="{4454323D-7233-4FEA-B6EF-71A90669E58F}" type="presParOf" srcId="{6A86A82E-56EB-4A8A-A09C-B598769119B0}" destId="{2035230C-D82A-4CAB-BE71-13D92FE7F17C}" srcOrd="0" destOrd="0" presId="urn:microsoft.com/office/officeart/2005/8/layout/lProcess3"/>
    <dgm:cxn modelId="{8B36FB86-14E6-4AED-967A-A398A47A9C36}" type="presParOf" srcId="{2035230C-D82A-4CAB-BE71-13D92FE7F17C}" destId="{F5664F3B-1929-4FD4-924C-14CC9AD079BD}" srcOrd="0" destOrd="0" presId="urn:microsoft.com/office/officeart/2005/8/layout/lProcess3"/>
    <dgm:cxn modelId="{CE6BCDF8-369D-4A78-B759-76305BC8CE81}" type="presParOf" srcId="{2035230C-D82A-4CAB-BE71-13D92FE7F17C}" destId="{B601B49B-830A-48C4-ACF7-6B2D0A3F18F5}" srcOrd="1" destOrd="0" presId="urn:microsoft.com/office/officeart/2005/8/layout/lProcess3"/>
    <dgm:cxn modelId="{ED1B7E96-54DF-4B21-A005-B983E0073A01}" type="presParOf" srcId="{2035230C-D82A-4CAB-BE71-13D92FE7F17C}" destId="{2B83A472-4E76-4F0A-B56D-B10175A623DE}" srcOrd="2" destOrd="0" presId="urn:microsoft.com/office/officeart/2005/8/layout/lProcess3"/>
    <dgm:cxn modelId="{9170BB00-4504-44C4-9BEB-22A3B8BC9219}" type="presParOf" srcId="{6A86A82E-56EB-4A8A-A09C-B598769119B0}" destId="{B5B48526-CB57-411A-87D9-A7CAEF5C60B3}" srcOrd="1" destOrd="0" presId="urn:microsoft.com/office/officeart/2005/8/layout/lProcess3"/>
    <dgm:cxn modelId="{E5B9F86F-7283-4B55-B1DA-377017A8DB89}" type="presParOf" srcId="{6A86A82E-56EB-4A8A-A09C-B598769119B0}" destId="{20131AF7-097A-4408-BA4C-64D67D9626E6}" srcOrd="2" destOrd="0" presId="urn:microsoft.com/office/officeart/2005/8/layout/lProcess3"/>
    <dgm:cxn modelId="{65527CD2-5F0B-40A3-BE2D-699802BE7D82}" type="presParOf" srcId="{20131AF7-097A-4408-BA4C-64D67D9626E6}" destId="{0D6E7543-2A25-4A18-AFC1-531555E41CDB}" srcOrd="0" destOrd="0" presId="urn:microsoft.com/office/officeart/2005/8/layout/lProcess3"/>
    <dgm:cxn modelId="{107BAC86-6D6D-4160-A370-6C390EEC27FA}" type="presParOf" srcId="{20131AF7-097A-4408-BA4C-64D67D9626E6}" destId="{5CC08F40-1919-4EC1-A789-22E2D3850FF6}" srcOrd="1" destOrd="0" presId="urn:microsoft.com/office/officeart/2005/8/layout/lProcess3"/>
    <dgm:cxn modelId="{7CB5A2B1-BE64-4BF5-9E19-04B69B3326DD}" type="presParOf" srcId="{20131AF7-097A-4408-BA4C-64D67D9626E6}" destId="{ABAB4333-ABF3-4C25-A54D-8A36B9387FBC}" srcOrd="2" destOrd="0" presId="urn:microsoft.com/office/officeart/2005/8/layout/lProcess3"/>
    <dgm:cxn modelId="{1FD274F5-4F47-48CF-98EC-5F10B30570B0}" type="presParOf" srcId="{20131AF7-097A-4408-BA4C-64D67D9626E6}" destId="{2902E81D-7A59-49C8-A5B6-D7D672F153DF}" srcOrd="3" destOrd="0" presId="urn:microsoft.com/office/officeart/2005/8/layout/lProcess3"/>
    <dgm:cxn modelId="{9FEC78D7-100A-4839-982D-4ACFAA9DAE13}" type="presParOf" srcId="{20131AF7-097A-4408-BA4C-64D67D9626E6}" destId="{6B0F5A05-5B90-4A85-A0C3-BCDF0B9212BE}" srcOrd="4" destOrd="0" presId="urn:microsoft.com/office/officeart/2005/8/layout/lProcess3"/>
    <dgm:cxn modelId="{BF89E3B8-B472-484C-9425-C2A3D38AFC79}" type="presParOf" srcId="{20131AF7-097A-4408-BA4C-64D67D9626E6}" destId="{02FF73D8-9476-4F0B-A18F-1D0D05CE55B9}" srcOrd="5" destOrd="0" presId="urn:microsoft.com/office/officeart/2005/8/layout/lProcess3"/>
    <dgm:cxn modelId="{C354E52B-2C90-46D1-A325-516CE77A3DD1}" type="presParOf" srcId="{20131AF7-097A-4408-BA4C-64D67D9626E6}" destId="{CF51B819-6D85-4E8A-A135-002C6F098183}" srcOrd="6" destOrd="0" presId="urn:microsoft.com/office/officeart/2005/8/layout/lProcess3"/>
    <dgm:cxn modelId="{31170173-A2D3-4CA3-B5ED-6D93A82555D5}" type="presParOf" srcId="{6A86A82E-56EB-4A8A-A09C-B598769119B0}" destId="{A70F7B9A-57EB-44F2-A758-79BC20E03954}" srcOrd="3" destOrd="0" presId="urn:microsoft.com/office/officeart/2005/8/layout/lProcess3"/>
    <dgm:cxn modelId="{15CAA695-B411-49F5-8062-0282CE14AE31}" type="presParOf" srcId="{6A86A82E-56EB-4A8A-A09C-B598769119B0}" destId="{E26DDE2B-56A8-4DB1-9279-C283452C30CE}" srcOrd="4" destOrd="0" presId="urn:microsoft.com/office/officeart/2005/8/layout/lProcess3"/>
    <dgm:cxn modelId="{01298116-5421-42F5-AB6C-384173989355}" type="presParOf" srcId="{E26DDE2B-56A8-4DB1-9279-C283452C30CE}" destId="{F8038801-AC66-4EB7-87DC-652B9B2BDAA2}" srcOrd="0" destOrd="0" presId="urn:microsoft.com/office/officeart/2005/8/layout/lProcess3"/>
    <dgm:cxn modelId="{91E5D98B-B70D-4249-9CA4-0D7499A3FEE0}" type="presParOf" srcId="{E26DDE2B-56A8-4DB1-9279-C283452C30CE}" destId="{9078780C-050B-40FE-ABB5-39D26AEA60B1}" srcOrd="1" destOrd="0" presId="urn:microsoft.com/office/officeart/2005/8/layout/lProcess3"/>
    <dgm:cxn modelId="{EA8F0A1B-5E06-4B00-BE9F-BEEF19A653CC}" type="presParOf" srcId="{E26DDE2B-56A8-4DB1-9279-C283452C30CE}" destId="{3A9C8201-5A36-4548-901B-541DB8C58F9D}" srcOrd="2" destOrd="0" presId="urn:microsoft.com/office/officeart/2005/8/layout/lProcess3"/>
    <dgm:cxn modelId="{16E424FD-83DF-4A9A-B19A-92B743EE9897}" type="presParOf" srcId="{E26DDE2B-56A8-4DB1-9279-C283452C30CE}" destId="{0F645773-5837-40C2-AF3B-D1DC8553A764}" srcOrd="3" destOrd="0" presId="urn:microsoft.com/office/officeart/2005/8/layout/lProcess3"/>
    <dgm:cxn modelId="{839E49E3-6D6A-415D-8103-2B5DEC83FF62}" type="presParOf" srcId="{E26DDE2B-56A8-4DB1-9279-C283452C30CE}" destId="{52467B24-ED71-43CB-BDC3-FCDEA658D19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BF507-C2B8-4801-9D1C-3FF413E3558B}">
      <dsp:nvSpPr>
        <dsp:cNvPr id="0" name=""/>
        <dsp:cNvSpPr/>
      </dsp:nvSpPr>
      <dsp:spPr>
        <a:xfrm>
          <a:off x="2445" y="507385"/>
          <a:ext cx="2118857" cy="847543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2/6 Doping</a:t>
          </a:r>
        </a:p>
      </dsp:txBody>
      <dsp:txXfrm>
        <a:off x="2445" y="507385"/>
        <a:ext cx="1906971" cy="847543"/>
      </dsp:txXfrm>
    </dsp:sp>
    <dsp:sp modelId="{E85EAC96-9855-4897-ACEA-A7D70B9A418F}">
      <dsp:nvSpPr>
        <dsp:cNvPr id="0" name=""/>
        <dsp:cNvSpPr/>
      </dsp:nvSpPr>
      <dsp:spPr>
        <a:xfrm>
          <a:off x="1845851" y="579426"/>
          <a:ext cx="1758651" cy="703460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/>
              </a:solidFill>
            </a:rPr>
            <a:t>800</a:t>
          </a:r>
          <a:r>
            <a:rPr lang="en-US" sz="1500" b="0" i="0" kern="1200" dirty="0">
              <a:solidFill>
                <a:schemeClr val="accent6"/>
              </a:solidFill>
            </a:rPr>
            <a:t>°</a:t>
          </a:r>
          <a:r>
            <a:rPr lang="en-US" sz="1500" kern="1200" dirty="0">
              <a:solidFill>
                <a:schemeClr val="accent6"/>
              </a:solidFill>
            </a:rPr>
            <a:t>Cx3hr UHV</a:t>
          </a:r>
        </a:p>
      </dsp:txBody>
      <dsp:txXfrm>
        <a:off x="2197581" y="579426"/>
        <a:ext cx="1055191" cy="703460"/>
      </dsp:txXfrm>
    </dsp:sp>
    <dsp:sp modelId="{634FDF5D-6D32-489B-A875-1B4BCCC24195}">
      <dsp:nvSpPr>
        <dsp:cNvPr id="0" name=""/>
        <dsp:cNvSpPr/>
      </dsp:nvSpPr>
      <dsp:spPr>
        <a:xfrm>
          <a:off x="3358291" y="579426"/>
          <a:ext cx="2040440" cy="703460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/>
              </a:solidFill>
            </a:rPr>
            <a:t>800</a:t>
          </a:r>
          <a:r>
            <a:rPr lang="en-US" sz="1500" b="0" i="0" kern="1200" dirty="0">
              <a:solidFill>
                <a:schemeClr val="accent6"/>
              </a:solidFill>
            </a:rPr>
            <a:t>°</a:t>
          </a:r>
          <a:r>
            <a:rPr lang="en-US" sz="1500" kern="1200" dirty="0">
              <a:solidFill>
                <a:schemeClr val="accent6"/>
              </a:solidFill>
            </a:rPr>
            <a:t>Cx2min w/ 25mTorr N</a:t>
          </a:r>
          <a:r>
            <a:rPr lang="en-US" sz="1500" kern="1200" baseline="-25000" dirty="0">
              <a:solidFill>
                <a:schemeClr val="accent6"/>
              </a:solidFill>
            </a:rPr>
            <a:t>2</a:t>
          </a:r>
        </a:p>
      </dsp:txBody>
      <dsp:txXfrm>
        <a:off x="3710021" y="579426"/>
        <a:ext cx="1336980" cy="703460"/>
      </dsp:txXfrm>
    </dsp:sp>
    <dsp:sp modelId="{340F3EC0-422C-4056-BE00-C2DFA47F398A}">
      <dsp:nvSpPr>
        <dsp:cNvPr id="0" name=""/>
        <dsp:cNvSpPr/>
      </dsp:nvSpPr>
      <dsp:spPr>
        <a:xfrm>
          <a:off x="5152521" y="579426"/>
          <a:ext cx="1758651" cy="703460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/>
              </a:solidFill>
            </a:rPr>
            <a:t>800</a:t>
          </a:r>
          <a:r>
            <a:rPr lang="en-US" sz="1500" b="0" i="0" kern="1200" dirty="0">
              <a:solidFill>
                <a:schemeClr val="accent6"/>
              </a:solidFill>
            </a:rPr>
            <a:t>°</a:t>
          </a:r>
          <a:r>
            <a:rPr lang="en-US" sz="1500" kern="1200" dirty="0">
              <a:solidFill>
                <a:schemeClr val="accent6"/>
              </a:solidFill>
            </a:rPr>
            <a:t>Cx6min UHV</a:t>
          </a:r>
        </a:p>
      </dsp:txBody>
      <dsp:txXfrm>
        <a:off x="5504251" y="579426"/>
        <a:ext cx="1055191" cy="703460"/>
      </dsp:txXfrm>
    </dsp:sp>
    <dsp:sp modelId="{5F3A194E-420D-4858-87A4-806EA461EAD1}">
      <dsp:nvSpPr>
        <dsp:cNvPr id="0" name=""/>
        <dsp:cNvSpPr/>
      </dsp:nvSpPr>
      <dsp:spPr>
        <a:xfrm>
          <a:off x="6664961" y="579426"/>
          <a:ext cx="1758651" cy="703460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/>
              </a:solidFill>
            </a:rPr>
            <a:t>5</a:t>
          </a:r>
          <a:r>
            <a:rPr lang="el-GR" sz="1500" b="0" i="0" kern="1200" dirty="0">
              <a:solidFill>
                <a:schemeClr val="accent6"/>
              </a:solidFill>
            </a:rPr>
            <a:t>μ</a:t>
          </a:r>
          <a:r>
            <a:rPr lang="en-US" sz="1500" b="0" i="0" kern="1200" dirty="0">
              <a:solidFill>
                <a:schemeClr val="accent6"/>
              </a:solidFill>
            </a:rPr>
            <a:t>m EP removal</a:t>
          </a:r>
          <a:endParaRPr lang="en-US" sz="1500" b="0" kern="1200" dirty="0">
            <a:solidFill>
              <a:schemeClr val="accent6"/>
            </a:solidFill>
          </a:endParaRPr>
        </a:p>
      </dsp:txBody>
      <dsp:txXfrm>
        <a:off x="7016691" y="579426"/>
        <a:ext cx="1055191" cy="703460"/>
      </dsp:txXfrm>
    </dsp:sp>
    <dsp:sp modelId="{E7DB698B-6561-473B-AD88-422183B518E0}">
      <dsp:nvSpPr>
        <dsp:cNvPr id="0" name=""/>
        <dsp:cNvSpPr/>
      </dsp:nvSpPr>
      <dsp:spPr>
        <a:xfrm>
          <a:off x="2445" y="1473584"/>
          <a:ext cx="2118857" cy="847543"/>
        </a:xfrm>
        <a:prstGeom prst="homePlat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2/0 Doping</a:t>
          </a:r>
        </a:p>
      </dsp:txBody>
      <dsp:txXfrm>
        <a:off x="2445" y="1473584"/>
        <a:ext cx="1906971" cy="847543"/>
      </dsp:txXfrm>
    </dsp:sp>
    <dsp:sp modelId="{9C4CBD46-7165-4DEE-8567-0126810BEC27}">
      <dsp:nvSpPr>
        <dsp:cNvPr id="0" name=""/>
        <dsp:cNvSpPr/>
      </dsp:nvSpPr>
      <dsp:spPr>
        <a:xfrm>
          <a:off x="1845851" y="1545625"/>
          <a:ext cx="1758651" cy="703460"/>
        </a:xfrm>
        <a:prstGeom prst="chevron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/>
              </a:solidFill>
            </a:rPr>
            <a:t>800</a:t>
          </a:r>
          <a:r>
            <a:rPr lang="en-US" sz="1500" b="0" i="0" kern="1200" dirty="0">
              <a:solidFill>
                <a:schemeClr val="accent6"/>
              </a:solidFill>
            </a:rPr>
            <a:t>°</a:t>
          </a:r>
          <a:r>
            <a:rPr lang="en-US" sz="1500" kern="1200" dirty="0">
              <a:solidFill>
                <a:schemeClr val="accent6"/>
              </a:solidFill>
            </a:rPr>
            <a:t>Cx3hr UHV</a:t>
          </a:r>
        </a:p>
      </dsp:txBody>
      <dsp:txXfrm>
        <a:off x="2197581" y="1545625"/>
        <a:ext cx="1055191" cy="703460"/>
      </dsp:txXfrm>
    </dsp:sp>
    <dsp:sp modelId="{9A2D9B7D-F708-4CB0-BA0E-98AC657B2E29}">
      <dsp:nvSpPr>
        <dsp:cNvPr id="0" name=""/>
        <dsp:cNvSpPr/>
      </dsp:nvSpPr>
      <dsp:spPr>
        <a:xfrm>
          <a:off x="3358291" y="1545625"/>
          <a:ext cx="2040440" cy="703460"/>
        </a:xfrm>
        <a:prstGeom prst="chevron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/>
              </a:solidFill>
            </a:rPr>
            <a:t>800</a:t>
          </a:r>
          <a:r>
            <a:rPr lang="en-US" sz="1500" b="0" i="0" kern="1200" dirty="0">
              <a:solidFill>
                <a:schemeClr val="accent6"/>
              </a:solidFill>
            </a:rPr>
            <a:t>°</a:t>
          </a:r>
          <a:r>
            <a:rPr lang="en-US" sz="1500" kern="1200" dirty="0">
              <a:solidFill>
                <a:schemeClr val="accent6"/>
              </a:solidFill>
            </a:rPr>
            <a:t>Cx2min w/ 25mTorr N</a:t>
          </a:r>
          <a:r>
            <a:rPr lang="en-US" sz="1500" kern="1200" baseline="-25000" dirty="0">
              <a:solidFill>
                <a:schemeClr val="accent6"/>
              </a:solidFill>
            </a:rPr>
            <a:t>2</a:t>
          </a:r>
        </a:p>
      </dsp:txBody>
      <dsp:txXfrm>
        <a:off x="3710021" y="1545625"/>
        <a:ext cx="1336980" cy="703460"/>
      </dsp:txXfrm>
    </dsp:sp>
    <dsp:sp modelId="{B7EFCA4B-F6A2-47BC-B5E7-8FF8296D5404}">
      <dsp:nvSpPr>
        <dsp:cNvPr id="0" name=""/>
        <dsp:cNvSpPr/>
      </dsp:nvSpPr>
      <dsp:spPr>
        <a:xfrm>
          <a:off x="5152521" y="1545625"/>
          <a:ext cx="1758651" cy="703460"/>
        </a:xfrm>
        <a:prstGeom prst="chevron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/>
              </a:solidFill>
            </a:rPr>
            <a:t>N/A</a:t>
          </a:r>
        </a:p>
      </dsp:txBody>
      <dsp:txXfrm>
        <a:off x="5504251" y="1545625"/>
        <a:ext cx="1055191" cy="703460"/>
      </dsp:txXfrm>
    </dsp:sp>
    <dsp:sp modelId="{6CAAA92C-320F-44F0-B4B5-870B2DCDCD08}">
      <dsp:nvSpPr>
        <dsp:cNvPr id="0" name=""/>
        <dsp:cNvSpPr/>
      </dsp:nvSpPr>
      <dsp:spPr>
        <a:xfrm>
          <a:off x="6664961" y="1545625"/>
          <a:ext cx="1758651" cy="703460"/>
        </a:xfrm>
        <a:prstGeom prst="chevron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accent6"/>
              </a:solidFill>
            </a:rPr>
            <a:t>5</a:t>
          </a:r>
          <a:r>
            <a:rPr lang="el-GR" sz="1500" b="0" i="0" kern="1200">
              <a:solidFill>
                <a:schemeClr val="accent6"/>
              </a:solidFill>
            </a:rPr>
            <a:t>μ</a:t>
          </a:r>
          <a:r>
            <a:rPr lang="en-US" sz="1500" b="0" i="0" kern="1200">
              <a:solidFill>
                <a:schemeClr val="accent6"/>
              </a:solidFill>
            </a:rPr>
            <a:t>m EP removal</a:t>
          </a:r>
          <a:endParaRPr lang="en-US" sz="1500" kern="1200" dirty="0">
            <a:solidFill>
              <a:schemeClr val="accent6"/>
            </a:solidFill>
          </a:endParaRPr>
        </a:p>
      </dsp:txBody>
      <dsp:txXfrm>
        <a:off x="7016691" y="1545625"/>
        <a:ext cx="1055191" cy="703460"/>
      </dsp:txXfrm>
    </dsp:sp>
    <dsp:sp modelId="{BF293121-4521-4ADC-954C-2624D1F73DF9}">
      <dsp:nvSpPr>
        <dsp:cNvPr id="0" name=""/>
        <dsp:cNvSpPr/>
      </dsp:nvSpPr>
      <dsp:spPr>
        <a:xfrm>
          <a:off x="0" y="2439783"/>
          <a:ext cx="2118857" cy="847543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3/60 Doping</a:t>
          </a:r>
        </a:p>
      </dsp:txBody>
      <dsp:txXfrm>
        <a:off x="0" y="2439783"/>
        <a:ext cx="1906971" cy="847543"/>
      </dsp:txXfrm>
    </dsp:sp>
    <dsp:sp modelId="{65941541-9615-45C5-9A3B-C5599CCBC3DF}">
      <dsp:nvSpPr>
        <dsp:cNvPr id="0" name=""/>
        <dsp:cNvSpPr/>
      </dsp:nvSpPr>
      <dsp:spPr>
        <a:xfrm>
          <a:off x="1845851" y="2511824"/>
          <a:ext cx="1758651" cy="703460"/>
        </a:xfrm>
        <a:prstGeom prst="chevron">
          <a:avLst/>
        </a:prstGeom>
        <a:solidFill>
          <a:srgbClr val="C8EDB1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/>
              </a:solidFill>
            </a:rPr>
            <a:t>800</a:t>
          </a:r>
          <a:r>
            <a:rPr lang="en-US" sz="1500" b="0" i="0" kern="1200" dirty="0">
              <a:solidFill>
                <a:schemeClr val="accent6"/>
              </a:solidFill>
            </a:rPr>
            <a:t>°</a:t>
          </a:r>
          <a:r>
            <a:rPr lang="en-US" sz="1500" kern="1200" dirty="0">
              <a:solidFill>
                <a:schemeClr val="accent6"/>
              </a:solidFill>
            </a:rPr>
            <a:t>Cx3hr UHV</a:t>
          </a:r>
        </a:p>
      </dsp:txBody>
      <dsp:txXfrm>
        <a:off x="2197581" y="2511824"/>
        <a:ext cx="1055191" cy="703460"/>
      </dsp:txXfrm>
    </dsp:sp>
    <dsp:sp modelId="{064E1731-5227-4CF0-AB55-7B2C0A834082}">
      <dsp:nvSpPr>
        <dsp:cNvPr id="0" name=""/>
        <dsp:cNvSpPr/>
      </dsp:nvSpPr>
      <dsp:spPr>
        <a:xfrm>
          <a:off x="3358291" y="2511824"/>
          <a:ext cx="2040440" cy="703460"/>
        </a:xfrm>
        <a:prstGeom prst="chevron">
          <a:avLst/>
        </a:prstGeom>
        <a:solidFill>
          <a:srgbClr val="C8EDB1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/>
              </a:solidFill>
            </a:rPr>
            <a:t>800</a:t>
          </a:r>
          <a:r>
            <a:rPr lang="en-US" sz="1500" b="0" i="0" kern="1200" dirty="0">
              <a:solidFill>
                <a:schemeClr val="accent6"/>
              </a:solidFill>
            </a:rPr>
            <a:t>°</a:t>
          </a:r>
          <a:r>
            <a:rPr lang="en-US" sz="1500" kern="1200" dirty="0">
              <a:solidFill>
                <a:schemeClr val="accent6"/>
              </a:solidFill>
            </a:rPr>
            <a:t>Cx3min w/ 25mTorr N</a:t>
          </a:r>
          <a:r>
            <a:rPr lang="en-US" sz="1500" kern="1200" baseline="-25000" dirty="0">
              <a:solidFill>
                <a:schemeClr val="accent6"/>
              </a:solidFill>
            </a:rPr>
            <a:t>2</a:t>
          </a:r>
        </a:p>
      </dsp:txBody>
      <dsp:txXfrm>
        <a:off x="3710021" y="2511824"/>
        <a:ext cx="1336980" cy="703460"/>
      </dsp:txXfrm>
    </dsp:sp>
    <dsp:sp modelId="{2357DF5E-0810-44AB-A58C-1277509973DF}">
      <dsp:nvSpPr>
        <dsp:cNvPr id="0" name=""/>
        <dsp:cNvSpPr/>
      </dsp:nvSpPr>
      <dsp:spPr>
        <a:xfrm>
          <a:off x="5152521" y="2511824"/>
          <a:ext cx="1758651" cy="703460"/>
        </a:xfrm>
        <a:prstGeom prst="chevron">
          <a:avLst/>
        </a:prstGeom>
        <a:solidFill>
          <a:srgbClr val="C8EDB1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/>
              </a:solidFill>
            </a:rPr>
            <a:t>800</a:t>
          </a:r>
          <a:r>
            <a:rPr lang="en-US" sz="1500" b="0" i="0" kern="1200" dirty="0">
              <a:solidFill>
                <a:schemeClr val="accent6"/>
              </a:solidFill>
            </a:rPr>
            <a:t>°</a:t>
          </a:r>
          <a:r>
            <a:rPr lang="en-US" sz="1500" kern="1200" dirty="0">
              <a:solidFill>
                <a:schemeClr val="accent6"/>
              </a:solidFill>
            </a:rPr>
            <a:t>Cx60min UHV</a:t>
          </a:r>
        </a:p>
      </dsp:txBody>
      <dsp:txXfrm>
        <a:off x="5504251" y="2511824"/>
        <a:ext cx="1055191" cy="703460"/>
      </dsp:txXfrm>
    </dsp:sp>
    <dsp:sp modelId="{2116C3DE-E480-4C07-9620-F5E4D2BCA20B}">
      <dsp:nvSpPr>
        <dsp:cNvPr id="0" name=""/>
        <dsp:cNvSpPr/>
      </dsp:nvSpPr>
      <dsp:spPr>
        <a:xfrm>
          <a:off x="6664961" y="2511824"/>
          <a:ext cx="1758651" cy="703460"/>
        </a:xfrm>
        <a:prstGeom prst="chevron">
          <a:avLst/>
        </a:prstGeom>
        <a:solidFill>
          <a:srgbClr val="C8EDB1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accent6"/>
              </a:solidFill>
            </a:rPr>
            <a:t>5</a:t>
          </a:r>
          <a:r>
            <a:rPr lang="el-GR" sz="1500" b="0" i="0" kern="1200">
              <a:solidFill>
                <a:schemeClr val="accent6"/>
              </a:solidFill>
            </a:rPr>
            <a:t>μ</a:t>
          </a:r>
          <a:r>
            <a:rPr lang="en-US" sz="1500" b="0" i="0" kern="1200">
              <a:solidFill>
                <a:schemeClr val="accent6"/>
              </a:solidFill>
            </a:rPr>
            <a:t>m EP removal</a:t>
          </a:r>
          <a:endParaRPr lang="en-US" sz="1500" kern="1200" dirty="0">
            <a:solidFill>
              <a:schemeClr val="accent6"/>
            </a:solidFill>
          </a:endParaRPr>
        </a:p>
      </dsp:txBody>
      <dsp:txXfrm>
        <a:off x="7016691" y="2511824"/>
        <a:ext cx="1055191" cy="703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64F3B-1929-4FD4-924C-14CC9AD079BD}">
      <dsp:nvSpPr>
        <dsp:cNvPr id="0" name=""/>
        <dsp:cNvSpPr/>
      </dsp:nvSpPr>
      <dsp:spPr>
        <a:xfrm>
          <a:off x="859" y="94026"/>
          <a:ext cx="2585414" cy="856733"/>
        </a:xfrm>
        <a:prstGeom prst="homePlat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EP</a:t>
          </a:r>
          <a:endParaRPr lang="en-US" sz="20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859" y="94026"/>
        <a:ext cx="2371231" cy="856733"/>
      </dsp:txXfrm>
    </dsp:sp>
    <dsp:sp modelId="{2B83A472-4E76-4F0A-B56D-B10175A623DE}">
      <dsp:nvSpPr>
        <dsp:cNvPr id="0" name=""/>
        <dsp:cNvSpPr/>
      </dsp:nvSpPr>
      <dsp:spPr>
        <a:xfrm>
          <a:off x="2250170" y="166848"/>
          <a:ext cx="2048019" cy="711089"/>
        </a:xfrm>
        <a:prstGeom prst="chevron">
          <a:avLst/>
        </a:prstGeom>
        <a:solidFill>
          <a:srgbClr val="EAEAEA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/>
              </a:solidFill>
            </a:rPr>
            <a:t>Baseline</a:t>
          </a:r>
        </a:p>
      </dsp:txBody>
      <dsp:txXfrm>
        <a:off x="2605715" y="166848"/>
        <a:ext cx="1336930" cy="711089"/>
      </dsp:txXfrm>
    </dsp:sp>
    <dsp:sp modelId="{0D6E7543-2A25-4A18-AFC1-531555E41CDB}">
      <dsp:nvSpPr>
        <dsp:cNvPr id="0" name=""/>
        <dsp:cNvSpPr/>
      </dsp:nvSpPr>
      <dsp:spPr>
        <a:xfrm>
          <a:off x="859" y="1095543"/>
          <a:ext cx="2585414" cy="856733"/>
        </a:xfrm>
        <a:prstGeom prst="homePlate">
          <a:avLst/>
        </a:prstGeom>
        <a:solidFill>
          <a:srgbClr val="99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75/120</a:t>
          </a:r>
          <a:r>
            <a:rPr lang="en-US" sz="2000" b="0" i="0" kern="1200" dirty="0">
              <a:solidFill>
                <a:schemeClr val="bg1"/>
              </a:solidFill>
            </a:rPr>
            <a:t>°</a:t>
          </a:r>
          <a:r>
            <a:rPr lang="en-US" sz="2000" kern="1200" dirty="0"/>
            <a:t>C        modified LTB</a:t>
          </a:r>
        </a:p>
      </dsp:txBody>
      <dsp:txXfrm>
        <a:off x="859" y="1095543"/>
        <a:ext cx="2371231" cy="856733"/>
      </dsp:txXfrm>
    </dsp:sp>
    <dsp:sp modelId="{ABAB4333-ABF3-4C25-A54D-8A36B9387FBC}">
      <dsp:nvSpPr>
        <dsp:cNvPr id="0" name=""/>
        <dsp:cNvSpPr/>
      </dsp:nvSpPr>
      <dsp:spPr>
        <a:xfrm>
          <a:off x="2250170" y="1168365"/>
          <a:ext cx="2048019" cy="711089"/>
        </a:xfrm>
        <a:prstGeom prst="chevron">
          <a:avLst/>
        </a:prstGeom>
        <a:solidFill>
          <a:srgbClr val="DBA7FF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/>
              </a:solidFill>
            </a:rPr>
            <a:t>Baseline</a:t>
          </a:r>
        </a:p>
      </dsp:txBody>
      <dsp:txXfrm>
        <a:off x="2605715" y="1168365"/>
        <a:ext cx="1336930" cy="711089"/>
      </dsp:txXfrm>
    </dsp:sp>
    <dsp:sp modelId="{6B0F5A05-5B90-4A85-A0C3-BCDF0B9212BE}">
      <dsp:nvSpPr>
        <dsp:cNvPr id="0" name=""/>
        <dsp:cNvSpPr/>
      </dsp:nvSpPr>
      <dsp:spPr>
        <a:xfrm>
          <a:off x="3997764" y="1168365"/>
          <a:ext cx="2023556" cy="711089"/>
        </a:xfrm>
        <a:prstGeom prst="chevron">
          <a:avLst/>
        </a:prstGeom>
        <a:solidFill>
          <a:srgbClr val="DBA7FF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/>
              </a:solidFill>
            </a:rPr>
            <a:t>75</a:t>
          </a:r>
          <a:r>
            <a:rPr lang="en-US" sz="1500" b="0" i="0" kern="1200" dirty="0">
              <a:solidFill>
                <a:schemeClr val="accent6"/>
              </a:solidFill>
            </a:rPr>
            <a:t>°</a:t>
          </a:r>
          <a:r>
            <a:rPr lang="en-US" sz="1500" kern="1200" dirty="0">
              <a:solidFill>
                <a:schemeClr val="accent6"/>
              </a:solidFill>
            </a:rPr>
            <a:t>Cx4hr          </a:t>
          </a:r>
          <a:r>
            <a:rPr lang="en-US" sz="1500" i="1" kern="1200" dirty="0">
              <a:solidFill>
                <a:schemeClr val="accent6"/>
              </a:solidFill>
            </a:rPr>
            <a:t>in-situ </a:t>
          </a:r>
          <a:r>
            <a:rPr lang="en-US" sz="1500" kern="1200" dirty="0">
              <a:solidFill>
                <a:schemeClr val="accent6"/>
              </a:solidFill>
            </a:rPr>
            <a:t>bake</a:t>
          </a:r>
          <a:endParaRPr lang="en-US" sz="1500" kern="1200" baseline="-25000" dirty="0">
            <a:solidFill>
              <a:schemeClr val="accent6"/>
            </a:solidFill>
          </a:endParaRPr>
        </a:p>
      </dsp:txBody>
      <dsp:txXfrm>
        <a:off x="4353309" y="1168365"/>
        <a:ext cx="1312467" cy="711089"/>
      </dsp:txXfrm>
    </dsp:sp>
    <dsp:sp modelId="{CF51B819-6D85-4E8A-A135-002C6F098183}">
      <dsp:nvSpPr>
        <dsp:cNvPr id="0" name=""/>
        <dsp:cNvSpPr/>
      </dsp:nvSpPr>
      <dsp:spPr>
        <a:xfrm>
          <a:off x="5720896" y="1168365"/>
          <a:ext cx="2145893" cy="711089"/>
        </a:xfrm>
        <a:prstGeom prst="chevron">
          <a:avLst/>
        </a:prstGeom>
        <a:solidFill>
          <a:srgbClr val="DBA7FF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/>
              </a:solidFill>
            </a:rPr>
            <a:t>120</a:t>
          </a:r>
          <a:r>
            <a:rPr lang="en-US" sz="1500" b="0" i="0" kern="1200" dirty="0">
              <a:solidFill>
                <a:schemeClr val="accent6"/>
              </a:solidFill>
            </a:rPr>
            <a:t>°</a:t>
          </a:r>
          <a:r>
            <a:rPr lang="en-US" sz="1500" kern="1200" dirty="0">
              <a:solidFill>
                <a:schemeClr val="accent6"/>
              </a:solidFill>
            </a:rPr>
            <a:t>Cx48hr          </a:t>
          </a:r>
          <a:r>
            <a:rPr lang="en-US" sz="1500" i="1" kern="1200" dirty="0">
              <a:solidFill>
                <a:schemeClr val="accent6"/>
              </a:solidFill>
            </a:rPr>
            <a:t>in-situ </a:t>
          </a:r>
          <a:r>
            <a:rPr lang="en-US" sz="1500" kern="1200" dirty="0">
              <a:solidFill>
                <a:schemeClr val="accent6"/>
              </a:solidFill>
            </a:rPr>
            <a:t>bake</a:t>
          </a:r>
          <a:endParaRPr lang="en-US" sz="1500" kern="1200" baseline="-25000" dirty="0">
            <a:solidFill>
              <a:schemeClr val="accent6"/>
            </a:solidFill>
          </a:endParaRPr>
        </a:p>
      </dsp:txBody>
      <dsp:txXfrm>
        <a:off x="6076441" y="1168365"/>
        <a:ext cx="1434804" cy="711089"/>
      </dsp:txXfrm>
    </dsp:sp>
    <dsp:sp modelId="{F8038801-AC66-4EB7-87DC-652B9B2BDAA2}">
      <dsp:nvSpPr>
        <dsp:cNvPr id="0" name=""/>
        <dsp:cNvSpPr/>
      </dsp:nvSpPr>
      <dsp:spPr>
        <a:xfrm>
          <a:off x="859" y="2097060"/>
          <a:ext cx="2585414" cy="856733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 Doping</a:t>
          </a:r>
        </a:p>
      </dsp:txBody>
      <dsp:txXfrm>
        <a:off x="859" y="2097060"/>
        <a:ext cx="2371231" cy="856733"/>
      </dsp:txXfrm>
    </dsp:sp>
    <dsp:sp modelId="{3A9C8201-5A36-4548-901B-541DB8C58F9D}">
      <dsp:nvSpPr>
        <dsp:cNvPr id="0" name=""/>
        <dsp:cNvSpPr/>
      </dsp:nvSpPr>
      <dsp:spPr>
        <a:xfrm>
          <a:off x="2250170" y="2169883"/>
          <a:ext cx="2038298" cy="711089"/>
        </a:xfrm>
        <a:prstGeom prst="chevron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/>
              </a:solidFill>
            </a:rPr>
            <a:t>Baseline</a:t>
          </a:r>
        </a:p>
      </dsp:txBody>
      <dsp:txXfrm>
        <a:off x="2605715" y="2169883"/>
        <a:ext cx="1327209" cy="711089"/>
      </dsp:txXfrm>
    </dsp:sp>
    <dsp:sp modelId="{52467B24-ED71-43CB-BDC3-FCDEA658D191}">
      <dsp:nvSpPr>
        <dsp:cNvPr id="0" name=""/>
        <dsp:cNvSpPr/>
      </dsp:nvSpPr>
      <dsp:spPr>
        <a:xfrm>
          <a:off x="3988043" y="2169883"/>
          <a:ext cx="2048019" cy="711089"/>
        </a:xfrm>
        <a:prstGeom prst="chevron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chemeClr val="accent6"/>
              </a:solidFill>
            </a:rPr>
            <a:t>205°</a:t>
          </a:r>
          <a:r>
            <a:rPr lang="en-US" sz="1500" kern="1200" dirty="0">
              <a:solidFill>
                <a:schemeClr val="accent6"/>
              </a:solidFill>
            </a:rPr>
            <a:t>Cx19hr       </a:t>
          </a:r>
          <a:r>
            <a:rPr lang="en-US" sz="1500" i="1" u="none" kern="1200" dirty="0">
              <a:solidFill>
                <a:schemeClr val="accent6"/>
              </a:solidFill>
            </a:rPr>
            <a:t>in-situ</a:t>
          </a:r>
          <a:r>
            <a:rPr lang="en-US" sz="1500" kern="1200" dirty="0">
              <a:solidFill>
                <a:schemeClr val="accent6"/>
              </a:solidFill>
            </a:rPr>
            <a:t> bake</a:t>
          </a:r>
          <a:endParaRPr lang="en-US" sz="1500" kern="1200" dirty="0"/>
        </a:p>
      </dsp:txBody>
      <dsp:txXfrm>
        <a:off x="4343588" y="2169883"/>
        <a:ext cx="1336930" cy="711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30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0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1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9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9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3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5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19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32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09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1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H. Hu | TTC 2023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12/1/2023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10.jp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F3857E-A1CC-D7C8-6953-CC29AB2F0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Hannah Hu</a:t>
            </a:r>
            <a:r>
              <a:rPr lang="en-US" baseline="30000" dirty="0"/>
              <a:t>1</a:t>
            </a:r>
            <a:r>
              <a:rPr lang="en-US" dirty="0"/>
              <a:t>, Daniel Bafia</a:t>
            </a:r>
            <a:r>
              <a:rPr lang="en-US" baseline="30000" dirty="0"/>
              <a:t>2</a:t>
            </a:r>
            <a:r>
              <a:rPr lang="en-US" dirty="0"/>
              <a:t>, Young-Kee Kim</a:t>
            </a:r>
            <a:r>
              <a:rPr lang="en-US" baseline="30000" dirty="0"/>
              <a:t>1</a:t>
            </a:r>
          </a:p>
          <a:p>
            <a:r>
              <a:rPr lang="en-US" baseline="30000" dirty="0"/>
              <a:t>1</a:t>
            </a:r>
            <a:r>
              <a:rPr lang="en-US" dirty="0"/>
              <a:t>University of Chicago, </a:t>
            </a:r>
            <a:r>
              <a:rPr lang="en-US" baseline="30000" dirty="0"/>
              <a:t>2</a:t>
            </a:r>
            <a:r>
              <a:rPr lang="en-US" dirty="0"/>
              <a:t>Fermi National Accelerator Laboratory</a:t>
            </a:r>
          </a:p>
          <a:p>
            <a:r>
              <a:rPr lang="en-US" dirty="0"/>
              <a:t>TTC 2023</a:t>
            </a:r>
          </a:p>
          <a:p>
            <a:r>
              <a:rPr lang="en-US" dirty="0"/>
              <a:t>December 5, 2023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29215-DBAD-3C79-E490-498DEE84CA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RF and Material Studies on Interstitial Impurities in Bulk Nb Cavities</a:t>
            </a:r>
          </a:p>
        </p:txBody>
      </p:sp>
      <p:pic>
        <p:nvPicPr>
          <p:cNvPr id="4" name="Picture Placeholder 23">
            <a:extLst>
              <a:ext uri="{FF2B5EF4-FFF2-40B4-BE49-F238E27FC236}">
                <a16:creationId xmlns:a16="http://schemas.microsoft.com/office/drawing/2014/main" id="{2C9493E7-EB67-9FA1-DE7C-E47D5EFD4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18" b="33201"/>
          <a:stretch/>
        </p:blipFill>
        <p:spPr>
          <a:xfrm>
            <a:off x="7362420" y="6220848"/>
            <a:ext cx="1600200" cy="521369"/>
          </a:xfrm>
          <a:prstGeom prst="rect">
            <a:avLst/>
          </a:prstGeom>
        </p:spPr>
      </p:pic>
      <p:pic>
        <p:nvPicPr>
          <p:cNvPr id="2050" name="Picture 2" descr="TTC2023 Meeting, Fermilab">
            <a:extLst>
              <a:ext uri="{FF2B5EF4-FFF2-40B4-BE49-F238E27FC236}">
                <a16:creationId xmlns:a16="http://schemas.microsoft.com/office/drawing/2014/main" id="{DDA25ED3-8C12-17FE-ACB7-7B6A545C2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30871" b="12144"/>
          <a:stretch/>
        </p:blipFill>
        <p:spPr bwMode="auto">
          <a:xfrm>
            <a:off x="6130189" y="6195953"/>
            <a:ext cx="1131254" cy="59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6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6E3B97A-F304-C70A-5B2A-4C38782E3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7931" r="10717"/>
          <a:stretch/>
        </p:blipFill>
        <p:spPr>
          <a:xfrm>
            <a:off x="-112197" y="910089"/>
            <a:ext cx="4433595" cy="349998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2FEE82-3C4E-6C22-9BEA-F0C9A8A8A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410075"/>
            <a:ext cx="5214938" cy="1620837"/>
          </a:xfrm>
        </p:spPr>
        <p:txBody>
          <a:bodyPr/>
          <a:lstStyle/>
          <a:p>
            <a:r>
              <a:rPr lang="en-US" sz="2000" dirty="0"/>
              <a:t>Not as high 3/60 N concentration as previous work. Why?</a:t>
            </a:r>
          </a:p>
          <a:p>
            <a:r>
              <a:rPr lang="en-US" sz="2000" dirty="0"/>
              <a:t>Differences could be attributed to grain variation</a:t>
            </a:r>
          </a:p>
          <a:p>
            <a:r>
              <a:rPr lang="en-US" sz="2000" dirty="0"/>
              <a:t>Nano-nitrides not observed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9981D-37FB-AE81-AE09-5254365B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Previous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38E04-F739-FE0B-C84C-CDC7F5A3D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7833B-17B2-D935-E9AD-54916D427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661" y="1028747"/>
            <a:ext cx="4278685" cy="32384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9E57BC-7F35-1A1E-7846-9F270B757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275" y="835369"/>
            <a:ext cx="4438684" cy="3487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0D86E0-21A4-326D-AD19-5057764FC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878" y="4233862"/>
            <a:ext cx="3212855" cy="18573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C648C2-002C-9851-39D7-17EC22B2AFF9}"/>
              </a:ext>
            </a:extLst>
          </p:cNvPr>
          <p:cNvSpPr txBox="1"/>
          <p:nvPr/>
        </p:nvSpPr>
        <p:spPr>
          <a:xfrm>
            <a:off x="6723308" y="738707"/>
            <a:ext cx="2959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J. Angle, PhD Dissertation, 2022.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DECE42-F66F-88A0-B409-5B58C53581E3}"/>
              </a:ext>
            </a:extLst>
          </p:cNvPr>
          <p:cNvCxnSpPr>
            <a:cxnSpLocks/>
          </p:cNvCxnSpPr>
          <p:nvPr/>
        </p:nvCxnSpPr>
        <p:spPr>
          <a:xfrm flipV="1">
            <a:off x="3721100" y="5568950"/>
            <a:ext cx="2508250" cy="461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6D42E22-3F84-6056-8C24-AF1F637535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361" t="9310" b="63130"/>
          <a:stretch/>
        </p:blipFill>
        <p:spPr>
          <a:xfrm>
            <a:off x="4077863" y="936447"/>
            <a:ext cx="582918" cy="901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FD7099-775E-98AB-5F4B-E6D5C4E6C3B0}"/>
              </a:ext>
            </a:extLst>
          </p:cNvPr>
          <p:cNvSpPr txBox="1"/>
          <p:nvPr/>
        </p:nvSpPr>
        <p:spPr>
          <a:xfrm>
            <a:off x="636588" y="675240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N concentration in N-Doped Samples</a:t>
            </a:r>
          </a:p>
        </p:txBody>
      </p:sp>
      <p:pic>
        <p:nvPicPr>
          <p:cNvPr id="23" name="Picture Placeholder 23">
            <a:extLst>
              <a:ext uri="{FF2B5EF4-FFF2-40B4-BE49-F238E27FC236}">
                <a16:creationId xmlns:a16="http://schemas.microsoft.com/office/drawing/2014/main" id="{71F34B41-A17A-85D1-47ED-3EC70739FD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6306FF0-BCE0-CF03-BF1F-58A0FA8D0D3D}"/>
              </a:ext>
            </a:extLst>
          </p:cNvPr>
          <p:cNvSpPr txBox="1"/>
          <p:nvPr/>
        </p:nvSpPr>
        <p:spPr>
          <a:xfrm>
            <a:off x="2942465" y="2976209"/>
            <a:ext cx="360858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What about the contribution of oxygen?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7D6B4E-5729-1B30-6974-52F9FBAE1F82}"/>
              </a:ext>
            </a:extLst>
          </p:cNvPr>
          <p:cNvSpPr txBox="1"/>
          <p:nvPr/>
        </p:nvSpPr>
        <p:spPr>
          <a:xfrm>
            <a:off x="5370490" y="1028747"/>
            <a:ext cx="1034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3/60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45AD868E-4CAE-3A66-2C8C-099CC2A51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7CEBCC00-1C12-1C9C-FEFF-A66DAA84C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1CCBEF-8321-2074-275B-7F152ADF0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81" y="5369049"/>
            <a:ext cx="9207321" cy="1135164"/>
          </a:xfrm>
        </p:spPr>
        <p:txBody>
          <a:bodyPr/>
          <a:lstStyle/>
          <a:p>
            <a:r>
              <a:rPr lang="en-US" sz="2000" dirty="0"/>
              <a:t>Much lower concentration of oxygen, perhaps O is playing a lesser role</a:t>
            </a:r>
          </a:p>
          <a:p>
            <a:r>
              <a:rPr lang="en-US" sz="2000" dirty="0"/>
              <a:t>How does this oxygen compare to other cavity treatments?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48A4D-8725-2FB0-D042-E65768E98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in N-Doped Samples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1F1B9-B31E-2651-DCCB-618E35DFD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674C3D-4BD7-D164-E573-CCDEC4B769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3735" y="619175"/>
            <a:ext cx="6335961" cy="48504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D8D959-302C-ABDA-B85D-7997C8B7915C}"/>
              </a:ext>
            </a:extLst>
          </p:cNvPr>
          <p:cNvSpPr txBox="1"/>
          <p:nvPr/>
        </p:nvSpPr>
        <p:spPr>
          <a:xfrm>
            <a:off x="2054765" y="724080"/>
            <a:ext cx="4779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N and O concentration in N-Doped Samples</a:t>
            </a:r>
          </a:p>
        </p:txBody>
      </p:sp>
      <p:pic>
        <p:nvPicPr>
          <p:cNvPr id="14" name="Picture Placeholder 23">
            <a:extLst>
              <a:ext uri="{FF2B5EF4-FFF2-40B4-BE49-F238E27FC236}">
                <a16:creationId xmlns:a16="http://schemas.microsoft.com/office/drawing/2014/main" id="{26751FED-7FBA-A06C-EA8C-9E28D24AAE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81B4F-29FC-7069-D0D3-5BDC8F225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BE3865-16B7-03E7-D81F-7FA8ED769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404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1726D3-4C96-A151-F8C7-B2B9DAC7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other treatments: Cavity Cutouts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BC436-45E5-32CB-DCF3-8BADD2D6E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FF9F288-AE9B-844C-23D4-06E6E15A8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368933"/>
              </p:ext>
            </p:extLst>
          </p:nvPr>
        </p:nvGraphicFramePr>
        <p:xfrm>
          <a:off x="374650" y="794108"/>
          <a:ext cx="7867650" cy="304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5A7D66-AA14-4168-4203-64A989F35510}"/>
              </a:ext>
            </a:extLst>
          </p:cNvPr>
          <p:cNvSpPr txBox="1"/>
          <p:nvPr/>
        </p:nvSpPr>
        <p:spPr>
          <a:xfrm>
            <a:off x="279400" y="4025374"/>
            <a:ext cx="863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Time-of-Flight Secondary Ion Mass Spectrometry (TOF-SIMS)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Comparing oxygen concentration profiles of these cavity cutouts of treatments for which it is known that oxygen plays a key role with nitrogen doped samples</a:t>
            </a:r>
          </a:p>
        </p:txBody>
      </p:sp>
      <p:pic>
        <p:nvPicPr>
          <p:cNvPr id="11" name="Picture Placeholder 23">
            <a:extLst>
              <a:ext uri="{FF2B5EF4-FFF2-40B4-BE49-F238E27FC236}">
                <a16:creationId xmlns:a16="http://schemas.microsoft.com/office/drawing/2014/main" id="{A0A8EBE7-9AFA-E5F6-463A-6B91410137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EA4FCF5-9D9C-2D86-49DD-BAC227240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97E91C7-2E28-5BC6-059F-CF9AE70BF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947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10EE4E-DD38-957B-7879-557214C4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756650" cy="427877"/>
          </a:xfrm>
        </p:spPr>
        <p:txBody>
          <a:bodyPr/>
          <a:lstStyle/>
          <a:p>
            <a:r>
              <a:rPr lang="en-US" dirty="0"/>
              <a:t>Comparing O Profiles: N-doped vs other treatments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9AE03-9B81-8CE8-8AB5-7EA1E0C53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2" name="Picture Placeholder 23">
            <a:extLst>
              <a:ext uri="{FF2B5EF4-FFF2-40B4-BE49-F238E27FC236}">
                <a16:creationId xmlns:a16="http://schemas.microsoft.com/office/drawing/2014/main" id="{C6EF3B7F-F46F-9252-EEF8-4D0714087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EC1B6C0-8B66-FB0E-06F8-7BC65D90B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575" y="830219"/>
            <a:ext cx="5145675" cy="393925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A1D25843-DDCE-14ED-5B8C-90573AC13820}"/>
              </a:ext>
            </a:extLst>
          </p:cNvPr>
          <p:cNvSpPr txBox="1"/>
          <p:nvPr/>
        </p:nvSpPr>
        <p:spPr>
          <a:xfrm>
            <a:off x="5173014" y="884044"/>
            <a:ext cx="351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SIMS Profile: O Concentration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D8BF1B1E-7984-591F-929F-958319DE66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6567" y="973241"/>
            <a:ext cx="4846698" cy="3710376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F56DAA6A-5781-35DF-0223-E3C151327AFC}"/>
              </a:ext>
            </a:extLst>
          </p:cNvPr>
          <p:cNvSpPr txBox="1"/>
          <p:nvPr/>
        </p:nvSpPr>
        <p:spPr>
          <a:xfrm>
            <a:off x="1630746" y="883738"/>
            <a:ext cx="124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Q</a:t>
            </a:r>
            <a:r>
              <a:rPr lang="en-US" sz="1800" baseline="-25000" dirty="0">
                <a:solidFill>
                  <a:srgbClr val="000000"/>
                </a:solidFill>
              </a:rPr>
              <a:t>0</a:t>
            </a:r>
            <a:r>
              <a:rPr lang="en-US" sz="1800" dirty="0">
                <a:solidFill>
                  <a:srgbClr val="000000"/>
                </a:solidFill>
              </a:rPr>
              <a:t> vs. </a:t>
            </a:r>
            <a:r>
              <a:rPr lang="en-US" sz="1800" dirty="0" err="1">
                <a:solidFill>
                  <a:srgbClr val="000000"/>
                </a:solidFill>
              </a:rPr>
              <a:t>E</a:t>
            </a:r>
            <a:r>
              <a:rPr lang="en-US" sz="1800" baseline="-25000" dirty="0" err="1">
                <a:solidFill>
                  <a:srgbClr val="000000"/>
                </a:solidFill>
              </a:rPr>
              <a:t>acc</a:t>
            </a:r>
            <a:endParaRPr lang="en-US" sz="1800" baseline="-25000" dirty="0">
              <a:solidFill>
                <a:srgbClr val="000000"/>
              </a:solidFill>
            </a:endParaRPr>
          </a:p>
        </p:txBody>
      </p:sp>
      <p:sp>
        <p:nvSpPr>
          <p:cNvPr id="90" name="Date Placeholder 3">
            <a:extLst>
              <a:ext uri="{FF2B5EF4-FFF2-40B4-BE49-F238E27FC236}">
                <a16:creationId xmlns:a16="http://schemas.microsoft.com/office/drawing/2014/main" id="{E40C9CFC-C14F-CA4E-DB35-A8F085D59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91" name="Footer Placeholder 4">
            <a:extLst>
              <a:ext uri="{FF2B5EF4-FFF2-40B4-BE49-F238E27FC236}">
                <a16:creationId xmlns:a16="http://schemas.microsoft.com/office/drawing/2014/main" id="{F3B802F6-9B22-2BFB-324F-6AA97825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998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10EE4E-DD38-957B-7879-557214C4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756650" cy="427877"/>
          </a:xfrm>
        </p:spPr>
        <p:txBody>
          <a:bodyPr/>
          <a:lstStyle/>
          <a:p>
            <a:r>
              <a:rPr lang="en-US" dirty="0"/>
              <a:t>Comparing O Profiles: N-doped vs other treatments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9AE03-9B81-8CE8-8AB5-7EA1E0C53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" name="Picture Placeholder 23">
            <a:extLst>
              <a:ext uri="{FF2B5EF4-FFF2-40B4-BE49-F238E27FC236}">
                <a16:creationId xmlns:a16="http://schemas.microsoft.com/office/drawing/2014/main" id="{489C529F-B00A-C113-7DCB-7EBB9A92B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1BF716-30E0-13B7-E7CC-5E3D0BF16325}"/>
              </a:ext>
            </a:extLst>
          </p:cNvPr>
          <p:cNvSpPr txBox="1"/>
          <p:nvPr/>
        </p:nvSpPr>
        <p:spPr>
          <a:xfrm>
            <a:off x="0" y="5886220"/>
            <a:ext cx="6046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*EP absolute concentration was not directly measured. Data is scaled relative to 75/120C modified LTB absolute concentration. Will verify will future measurements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A134706-C546-4B12-A3CC-605CA15BD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575" y="830219"/>
            <a:ext cx="5145675" cy="39392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626F970-5355-0249-459C-5A330136B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575" y="830219"/>
            <a:ext cx="5145675" cy="393925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FF7FBC5-7BC5-81BE-3116-4007D040DB87}"/>
              </a:ext>
            </a:extLst>
          </p:cNvPr>
          <p:cNvSpPr txBox="1"/>
          <p:nvPr/>
        </p:nvSpPr>
        <p:spPr>
          <a:xfrm>
            <a:off x="5173014" y="884044"/>
            <a:ext cx="351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SIMS Profile: O Concentration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216313B-6352-C432-BA9A-8283D1DAB3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713"/>
          <a:stretch/>
        </p:blipFill>
        <p:spPr>
          <a:xfrm>
            <a:off x="-286567" y="973241"/>
            <a:ext cx="4279018" cy="371037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3FC02AF-011A-C382-6769-EA881FF25E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1713"/>
          <a:stretch/>
        </p:blipFill>
        <p:spPr>
          <a:xfrm>
            <a:off x="-286567" y="973241"/>
            <a:ext cx="4279018" cy="371037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71B76C7-B982-4039-FEEF-4A1FE21391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713"/>
          <a:stretch/>
        </p:blipFill>
        <p:spPr>
          <a:xfrm>
            <a:off x="-286567" y="973241"/>
            <a:ext cx="4279018" cy="371037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0D1A629-FBE1-BC08-4B46-68303E396E3E}"/>
              </a:ext>
            </a:extLst>
          </p:cNvPr>
          <p:cNvSpPr txBox="1"/>
          <p:nvPr/>
        </p:nvSpPr>
        <p:spPr>
          <a:xfrm>
            <a:off x="1630746" y="883738"/>
            <a:ext cx="124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Q</a:t>
            </a:r>
            <a:r>
              <a:rPr lang="en-US" sz="1800" baseline="-25000" dirty="0">
                <a:solidFill>
                  <a:srgbClr val="000000"/>
                </a:solidFill>
              </a:rPr>
              <a:t>0</a:t>
            </a:r>
            <a:r>
              <a:rPr lang="en-US" sz="1800" dirty="0">
                <a:solidFill>
                  <a:srgbClr val="000000"/>
                </a:solidFill>
              </a:rPr>
              <a:t> vs. </a:t>
            </a:r>
            <a:r>
              <a:rPr lang="en-US" sz="1800" dirty="0" err="1">
                <a:solidFill>
                  <a:srgbClr val="000000"/>
                </a:solidFill>
              </a:rPr>
              <a:t>E</a:t>
            </a:r>
            <a:r>
              <a:rPr lang="en-US" sz="1800" baseline="-25000" dirty="0" err="1">
                <a:solidFill>
                  <a:srgbClr val="000000"/>
                </a:solidFill>
              </a:rPr>
              <a:t>acc</a:t>
            </a:r>
            <a:endParaRPr lang="en-US" sz="1800" baseline="-25000" dirty="0">
              <a:solidFill>
                <a:srgbClr val="000000"/>
              </a:solidFill>
            </a:endParaRPr>
          </a:p>
        </p:txBody>
      </p:sp>
      <p:sp>
        <p:nvSpPr>
          <p:cNvPr id="54" name="Content Placeholder 1">
            <a:extLst>
              <a:ext uri="{FF2B5EF4-FFF2-40B4-BE49-F238E27FC236}">
                <a16:creationId xmlns:a16="http://schemas.microsoft.com/office/drawing/2014/main" id="{1A96F61A-8237-BE66-4172-8591B60B2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4738687"/>
            <a:ext cx="8672513" cy="1354138"/>
          </a:xfrm>
        </p:spPr>
        <p:txBody>
          <a:bodyPr/>
          <a:lstStyle/>
          <a:p>
            <a:r>
              <a:rPr lang="en-US" sz="1800" dirty="0"/>
              <a:t>EP: HFQS from breakdown of niobium hydrides from lack of interstitial impurities as confirmed with SIMS</a:t>
            </a:r>
          </a:p>
          <a:p>
            <a:r>
              <a:rPr lang="en-US" sz="1800" dirty="0"/>
              <a:t>N-doped: Comparable but slightly elevated O concentration. Negligible effect?</a:t>
            </a:r>
          </a:p>
        </p:txBody>
      </p:sp>
      <p:sp>
        <p:nvSpPr>
          <p:cNvPr id="55" name="Date Placeholder 3">
            <a:extLst>
              <a:ext uri="{FF2B5EF4-FFF2-40B4-BE49-F238E27FC236}">
                <a16:creationId xmlns:a16="http://schemas.microsoft.com/office/drawing/2014/main" id="{204A96C9-4C7E-7BFE-9E75-BA428001B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928F2038-69E4-AA3E-A367-61E98BEDE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6331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10EE4E-DD38-957B-7879-557214C4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756650" cy="427877"/>
          </a:xfrm>
        </p:spPr>
        <p:txBody>
          <a:bodyPr/>
          <a:lstStyle/>
          <a:p>
            <a:r>
              <a:rPr lang="en-US" dirty="0"/>
              <a:t>Comparing O Profiles: N-doped vs other treatments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9AE03-9B81-8CE8-8AB5-7EA1E0C53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4" name="Picture Placeholder 23">
            <a:extLst>
              <a:ext uri="{FF2B5EF4-FFF2-40B4-BE49-F238E27FC236}">
                <a16:creationId xmlns:a16="http://schemas.microsoft.com/office/drawing/2014/main" id="{F377DB68-2BE4-0202-7113-193DF0EBF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DB7A08-1C43-7F8B-8D2A-D905653A5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575" y="830219"/>
            <a:ext cx="5145675" cy="39392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FE6529E-55DC-0558-9FA2-B0B3E9904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575" y="830219"/>
            <a:ext cx="5145675" cy="39392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433E3A-DAC1-52CE-AE6B-38F86B4F6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9575" y="830219"/>
            <a:ext cx="5145675" cy="393925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1B24F76-935F-3FC0-5AB7-171C23B1F7A1}"/>
              </a:ext>
            </a:extLst>
          </p:cNvPr>
          <p:cNvSpPr txBox="1"/>
          <p:nvPr/>
        </p:nvSpPr>
        <p:spPr>
          <a:xfrm>
            <a:off x="5173014" y="884044"/>
            <a:ext cx="351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SIMS Profile: O Concentration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84B26EE-F271-6136-444C-B4B067AFF8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1625"/>
          <a:stretch/>
        </p:blipFill>
        <p:spPr>
          <a:xfrm>
            <a:off x="-286567" y="973241"/>
            <a:ext cx="4283311" cy="371037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15DA890-FDC8-4335-F1F0-AD99BDC3B447}"/>
              </a:ext>
            </a:extLst>
          </p:cNvPr>
          <p:cNvSpPr txBox="1"/>
          <p:nvPr/>
        </p:nvSpPr>
        <p:spPr>
          <a:xfrm>
            <a:off x="1630746" y="883738"/>
            <a:ext cx="124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Q</a:t>
            </a:r>
            <a:r>
              <a:rPr lang="en-US" sz="1800" baseline="-25000" dirty="0">
                <a:solidFill>
                  <a:srgbClr val="000000"/>
                </a:solidFill>
              </a:rPr>
              <a:t>0</a:t>
            </a:r>
            <a:r>
              <a:rPr lang="en-US" sz="1800" dirty="0">
                <a:solidFill>
                  <a:srgbClr val="000000"/>
                </a:solidFill>
              </a:rPr>
              <a:t> vs. </a:t>
            </a:r>
            <a:r>
              <a:rPr lang="en-US" sz="1800" dirty="0" err="1">
                <a:solidFill>
                  <a:srgbClr val="000000"/>
                </a:solidFill>
              </a:rPr>
              <a:t>E</a:t>
            </a:r>
            <a:r>
              <a:rPr lang="en-US" sz="1800" baseline="-25000" dirty="0" err="1">
                <a:solidFill>
                  <a:srgbClr val="000000"/>
                </a:solidFill>
              </a:rPr>
              <a:t>acc</a:t>
            </a:r>
            <a:endParaRPr lang="en-US" sz="1800" baseline="-25000" dirty="0">
              <a:solidFill>
                <a:srgbClr val="000000"/>
              </a:solidFill>
            </a:endParaRPr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45083109-90DD-1DB1-6D70-D5DCBD10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4738687"/>
            <a:ext cx="8672513" cy="1354138"/>
          </a:xfrm>
        </p:spPr>
        <p:txBody>
          <a:bodyPr/>
          <a:lstStyle/>
          <a:p>
            <a:r>
              <a:rPr lang="en-US" sz="1800" dirty="0"/>
              <a:t>75/120C LTB: significant improvement in RF performance from roughly 2 – 3 times more oxygen in the first 100 nm of the surface than N-doped</a:t>
            </a:r>
          </a:p>
          <a:p>
            <a:r>
              <a:rPr lang="en-US" sz="1800" dirty="0"/>
              <a:t>Dirty surface extends high gradient RF performance</a:t>
            </a:r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FE56A129-9AE3-7967-9083-0A233B5F5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CA37C53D-99A9-1CDC-C6CA-BEE835C68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590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4B36A2-2FB0-43F1-C6D2-26AAD54AF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6567" y="973241"/>
            <a:ext cx="4846698" cy="3710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E7BC2E-8865-F645-1740-673940B70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6567" y="973241"/>
            <a:ext cx="4846698" cy="37103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22E54E-A36E-6C5F-42DB-D4A7F8868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6567" y="973241"/>
            <a:ext cx="4846698" cy="3710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9CE9BF-B0AC-DF4B-2CFC-216069F60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6567" y="973241"/>
            <a:ext cx="4846698" cy="37103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10EE4E-DD38-957B-7879-557214C4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756650" cy="427877"/>
          </a:xfrm>
        </p:spPr>
        <p:txBody>
          <a:bodyPr/>
          <a:lstStyle/>
          <a:p>
            <a:r>
              <a:rPr lang="en-US" dirty="0"/>
              <a:t>Comparing O Profiles: N-doped vs other treatments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9AE03-9B81-8CE8-8AB5-7EA1E0C53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F55E74-8C08-4283-71DF-89EF83D1B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9575" y="830219"/>
            <a:ext cx="5145675" cy="39392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93115D-8F87-E721-D9F5-EA43F68326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9575" y="830219"/>
            <a:ext cx="5145675" cy="39392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87EC87-6D37-23EA-1444-7E1AB89D98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9575" y="830219"/>
            <a:ext cx="5145675" cy="39392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560E97-2B6A-7DA6-0794-7CFCE38666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9575" y="830219"/>
            <a:ext cx="5145675" cy="393925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9DF61-8B6C-51B7-39F8-F2FE7E21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80" y="5941454"/>
            <a:ext cx="4427851" cy="390659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*Absolute concentration was not directly measured. Data is scaled relative to 75/120C modified LTB absolute concentration.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F10123-F4C2-4E56-E134-90FDC24D0E40}"/>
              </a:ext>
            </a:extLst>
          </p:cNvPr>
          <p:cNvSpPr txBox="1"/>
          <p:nvPr/>
        </p:nvSpPr>
        <p:spPr>
          <a:xfrm>
            <a:off x="5173014" y="884044"/>
            <a:ext cx="351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SIMS Profile: O Concentration</a:t>
            </a:r>
          </a:p>
        </p:txBody>
      </p:sp>
      <p:pic>
        <p:nvPicPr>
          <p:cNvPr id="9" name="Picture Placeholder 23">
            <a:extLst>
              <a:ext uri="{FF2B5EF4-FFF2-40B4-BE49-F238E27FC236}">
                <a16:creationId xmlns:a16="http://schemas.microsoft.com/office/drawing/2014/main" id="{E4152587-F7A3-34CC-3866-49D8DA523F4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6236C4-CDBB-1755-8409-523A0F904E1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1815"/>
          <a:stretch/>
        </p:blipFill>
        <p:spPr>
          <a:xfrm>
            <a:off x="-286567" y="973241"/>
            <a:ext cx="4274037" cy="37103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122BB58-6A48-975F-9EF2-9DC2D123CC00}"/>
              </a:ext>
            </a:extLst>
          </p:cNvPr>
          <p:cNvSpPr txBox="1"/>
          <p:nvPr/>
        </p:nvSpPr>
        <p:spPr>
          <a:xfrm>
            <a:off x="1630746" y="883738"/>
            <a:ext cx="124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Q</a:t>
            </a:r>
            <a:r>
              <a:rPr lang="en-US" sz="1800" baseline="-25000" dirty="0">
                <a:solidFill>
                  <a:srgbClr val="000000"/>
                </a:solidFill>
              </a:rPr>
              <a:t>0</a:t>
            </a:r>
            <a:r>
              <a:rPr lang="en-US" sz="1800" dirty="0">
                <a:solidFill>
                  <a:srgbClr val="000000"/>
                </a:solidFill>
              </a:rPr>
              <a:t> vs. </a:t>
            </a:r>
            <a:r>
              <a:rPr lang="en-US" sz="1800" dirty="0" err="1">
                <a:solidFill>
                  <a:srgbClr val="000000"/>
                </a:solidFill>
              </a:rPr>
              <a:t>E</a:t>
            </a:r>
            <a:r>
              <a:rPr lang="en-US" sz="1800" baseline="-25000" dirty="0" err="1">
                <a:solidFill>
                  <a:srgbClr val="000000"/>
                </a:solidFill>
              </a:rPr>
              <a:t>acc</a:t>
            </a:r>
            <a:endParaRPr lang="en-US" sz="1800" baseline="-25000" dirty="0">
              <a:solidFill>
                <a:srgbClr val="000000"/>
              </a:solidFill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7EEBEC97-9460-E60C-89EE-79E57D75C48D}"/>
              </a:ext>
            </a:extLst>
          </p:cNvPr>
          <p:cNvSpPr txBox="1">
            <a:spLocks/>
          </p:cNvSpPr>
          <p:nvPr/>
        </p:nvSpPr>
        <p:spPr>
          <a:xfrm>
            <a:off x="242887" y="4738687"/>
            <a:ext cx="8672513" cy="135413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 doped: Lower concentration at surface, but more uniform</a:t>
            </a:r>
          </a:p>
          <a:p>
            <a:r>
              <a:rPr lang="en-US" sz="1800" dirty="0"/>
              <a:t>Uniform concentration gives anti-Q slope and high Q</a:t>
            </a:r>
            <a:r>
              <a:rPr lang="en-US" sz="1800" baseline="-25000" dirty="0"/>
              <a:t>0</a:t>
            </a:r>
            <a:r>
              <a:rPr lang="en-US" sz="1800" dirty="0"/>
              <a:t>, similar to the effect of N in N-doped</a:t>
            </a: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18EA62D6-7149-8F4A-25DF-CC615BFB7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77FA586D-DFE0-B9C0-E41D-8AEC211AE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4217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10EE4E-DD38-957B-7879-557214C4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O doped and N doped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9AE03-9B81-8CE8-8AB5-7EA1E0C53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98282-A51E-96A0-4EE0-C782340E85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6614" y="513549"/>
            <a:ext cx="5161180" cy="3951127"/>
          </a:xfrm>
          <a:prstGeom prst="rect">
            <a:avLst/>
          </a:prstGeom>
        </p:spPr>
      </p:pic>
      <p:pic>
        <p:nvPicPr>
          <p:cNvPr id="12" name="Picture Placeholder 23">
            <a:extLst>
              <a:ext uri="{FF2B5EF4-FFF2-40B4-BE49-F238E27FC236}">
                <a16:creationId xmlns:a16="http://schemas.microsoft.com/office/drawing/2014/main" id="{B17C63A2-34C0-420E-10D0-0D4AA14834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5FEA4D-233E-36F7-40D9-0C178B0F98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2900" y="356317"/>
            <a:ext cx="5459007" cy="41791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0E394D-5494-02C8-F0C7-FB33DBD281F5}"/>
              </a:ext>
            </a:extLst>
          </p:cNvPr>
          <p:cNvSpPr txBox="1"/>
          <p:nvPr/>
        </p:nvSpPr>
        <p:spPr>
          <a:xfrm>
            <a:off x="126731" y="4345047"/>
            <a:ext cx="84978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</a:rPr>
              <a:t>Similar RF cavity performance and impurity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</a:rPr>
              <a:t>If we slightly increase O conc., will that increase Q</a:t>
            </a:r>
            <a:r>
              <a:rPr lang="en-US" sz="1800" baseline="-25000" dirty="0">
                <a:solidFill>
                  <a:schemeClr val="accent6"/>
                </a:solidFill>
              </a:rPr>
              <a:t>0</a:t>
            </a:r>
            <a:r>
              <a:rPr lang="en-US" sz="1800" dirty="0">
                <a:solidFill>
                  <a:schemeClr val="accent6"/>
                </a:solidFill>
              </a:rPr>
              <a:t> like with 2/x </a:t>
            </a: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</a:t>
            </a:r>
            <a:r>
              <a:rPr lang="en-US" sz="1800" dirty="0">
                <a:solidFill>
                  <a:schemeClr val="accent6"/>
                </a:solidFill>
              </a:rPr>
              <a:t> 3/60 for N-doped?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</a:rPr>
              <a:t>Since O-doped cavity is slightly lower in Q</a:t>
            </a:r>
            <a:r>
              <a:rPr lang="en-US" sz="1800" baseline="-25000" dirty="0">
                <a:solidFill>
                  <a:schemeClr val="accent6"/>
                </a:solidFill>
              </a:rPr>
              <a:t>0</a:t>
            </a:r>
            <a:r>
              <a:rPr lang="en-US" sz="1800" dirty="0">
                <a:solidFill>
                  <a:schemeClr val="accent6"/>
                </a:solidFill>
              </a:rPr>
              <a:t> but with similar concentration, does that mean O is slightly less effective than N at trapping H?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</a:rPr>
              <a:t>DFT study by D. Ford (2013) showed that the binding energy of -0.06 eV for H bonding with Nb-O instead of with Nb compared to -0.10 eV for Nb-N</a:t>
            </a:r>
          </a:p>
          <a:p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C459A4-E9F3-0EB6-D845-9EFF78A66E9F}"/>
              </a:ext>
            </a:extLst>
          </p:cNvPr>
          <p:cNvSpPr txBox="1"/>
          <p:nvPr/>
        </p:nvSpPr>
        <p:spPr>
          <a:xfrm>
            <a:off x="38638" y="6098354"/>
            <a:ext cx="49154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 D. C. Ford </a:t>
            </a:r>
            <a:r>
              <a:rPr lang="en-US" sz="1200" i="1" dirty="0">
                <a:solidFill>
                  <a:schemeClr val="accent6"/>
                </a:solidFill>
              </a:rPr>
              <a:t>et al., </a:t>
            </a:r>
            <a:r>
              <a:rPr lang="en-US" sz="1200" dirty="0">
                <a:solidFill>
                  <a:schemeClr val="accent6"/>
                </a:solidFill>
              </a:rPr>
              <a:t>doi:10.1088/09-2048/26/10/105003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7EF69ED-02F4-569C-DF9F-B04DAF598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F4C4AC6-296E-E448-0C47-F76842B5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6416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8E24C6-B887-F30F-6623-BBBE3744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481191"/>
          </a:xfrm>
        </p:spPr>
        <p:txBody>
          <a:bodyPr/>
          <a:lstStyle/>
          <a:p>
            <a:r>
              <a:rPr lang="en-US" dirty="0"/>
              <a:t>Get absolute concentration for EP, O doped treatments</a:t>
            </a:r>
          </a:p>
          <a:p>
            <a:r>
              <a:rPr lang="en-US" dirty="0"/>
              <a:t>Alternative absolute concentration measurement techniques: Atom Probe Tomography (APT) at Northwestern University</a:t>
            </a:r>
          </a:p>
          <a:p>
            <a:r>
              <a:rPr lang="en-US" dirty="0"/>
              <a:t>DFT calculations comparing O and N and their interactions with hydrogen (binding energies, bond lengths, lattice strain energy, etc.)</a:t>
            </a:r>
          </a:p>
          <a:p>
            <a:pPr lvl="1"/>
            <a:r>
              <a:rPr lang="en-US" dirty="0"/>
              <a:t>Extension of the work by D. Ford (2013), which focused on the interaction of oxygen and hydrogen, to nitrogen and hydrogen interaction as well</a:t>
            </a:r>
          </a:p>
          <a:p>
            <a:pPr lvl="1"/>
            <a:r>
              <a:rPr lang="en-US" dirty="0"/>
              <a:t>Looking for collaborators and hoping to discuss more on this topic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1B45D5-2E64-59E6-88EB-FEFFE685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2B042-B74F-10DF-0AE3-984122897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Placeholder 23">
            <a:extLst>
              <a:ext uri="{FF2B5EF4-FFF2-40B4-BE49-F238E27FC236}">
                <a16:creationId xmlns:a16="http://schemas.microsoft.com/office/drawing/2014/main" id="{1637C193-E568-C3A9-3251-D448ABFA5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B3B85D8-146C-313D-625B-A98840A53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A9C7CD-29F3-C432-0067-232B3F31D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8921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D8A566-B4F0-E842-16CD-0D2CD477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896526"/>
            <a:ext cx="5465362" cy="50593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Small differences in N concentration may be responsible for noticeable differences in N-doped RF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SIMS results suggests minimal role of O in N-doped samples</a:t>
            </a:r>
          </a:p>
          <a:p>
            <a:endParaRPr lang="en-US" sz="22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39304-7DCC-AC38-C426-194A94A8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9061E-C5AC-39E1-EAF8-699B2D5AF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" name="Picture Placeholder 23">
            <a:extLst>
              <a:ext uri="{FF2B5EF4-FFF2-40B4-BE49-F238E27FC236}">
                <a16:creationId xmlns:a16="http://schemas.microsoft.com/office/drawing/2014/main" id="{FCE6DBAD-2F16-09B6-4869-3057EB488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F70042-9E04-3B52-7474-DC06F71A1F5F}"/>
              </a:ext>
            </a:extLst>
          </p:cNvPr>
          <p:cNvSpPr txBox="1"/>
          <p:nvPr/>
        </p:nvSpPr>
        <p:spPr>
          <a:xfrm>
            <a:off x="777623" y="4508287"/>
            <a:ext cx="7653932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To what degree do minor differences in impurity concentration drive differences in RF performance?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Is oxygen less effective than nitrogen at trapping hydrogen? → DFT studies required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0FEC15C-FB1A-73E1-5A7D-DF0A22245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0251E6-A203-F55B-9AE9-72E2B4B89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2F660-911F-D7C2-529C-F0DB2EB827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4636" y="193633"/>
            <a:ext cx="3601515" cy="2757130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DAB4F8C-1E57-B0BF-F9C8-D20F0124AA69}"/>
              </a:ext>
            </a:extLst>
          </p:cNvPr>
          <p:cNvSpPr txBox="1">
            <a:spLocks/>
          </p:cNvSpPr>
          <p:nvPr/>
        </p:nvSpPr>
        <p:spPr>
          <a:xfrm>
            <a:off x="222250" y="2838568"/>
            <a:ext cx="8332719" cy="117935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N in N-doped and O in O-doped drive the same key performance features in RF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Roughly equivalent O in O-doped and N in N-doped absolute concentrations (to be verified) yielding different RF performance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412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97F059-2343-3E56-C8D1-E5AB0FC8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971550"/>
            <a:ext cx="3136898" cy="50593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O and N enable high Q or high </a:t>
            </a:r>
            <a:r>
              <a:rPr lang="en-US" sz="2000" dirty="0" err="1"/>
              <a:t>E</a:t>
            </a:r>
            <a:r>
              <a:rPr lang="en-US" sz="2000" baseline="-25000" dirty="0" err="1"/>
              <a:t>acc</a:t>
            </a:r>
            <a:r>
              <a:rPr lang="en-US" sz="2000" baseline="-25000" dirty="0"/>
              <a:t> </a:t>
            </a:r>
            <a:r>
              <a:rPr lang="en-US" sz="2000" dirty="0"/>
              <a:t>performance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A. Grassellino </a:t>
            </a:r>
            <a:r>
              <a:rPr lang="en-US" sz="1050" i="1" dirty="0"/>
              <a:t>et al</a:t>
            </a:r>
            <a:r>
              <a:rPr lang="en-US" sz="1050" dirty="0"/>
              <a:t>., </a:t>
            </a:r>
            <a:r>
              <a:rPr lang="en-US" sz="1050" dirty="0" err="1"/>
              <a:t>doi</a:t>
            </a:r>
            <a:r>
              <a:rPr lang="en-US" sz="1050" dirty="0"/>
              <a:t>: 10.1008/0.953-2048/26/10/102001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D. Bafia </a:t>
            </a:r>
            <a:r>
              <a:rPr lang="en-US" sz="1050" i="1" dirty="0"/>
              <a:t>et al</a:t>
            </a:r>
            <a:r>
              <a:rPr lang="en-US" sz="1050" dirty="0"/>
              <a:t>., doi:10.18429/JACoW-SRF2021-THPTEV016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E. Lechner </a:t>
            </a:r>
            <a:r>
              <a:rPr lang="en-US" sz="1050" i="1" dirty="0"/>
              <a:t>et al</a:t>
            </a:r>
            <a:r>
              <a:rPr lang="en-US" sz="1050" dirty="0"/>
              <a:t>. </a:t>
            </a:r>
            <a:r>
              <a:rPr lang="en-US" sz="1050" b="0" strike="noStrike" dirty="0">
                <a:solidFill>
                  <a:schemeClr val="accent6"/>
                </a:solidFill>
                <a:effectLst/>
              </a:rPr>
              <a:t>arXiv:2106.06647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050" dirty="0">
                <a:solidFill>
                  <a:schemeClr val="accent6"/>
                </a:solidFill>
              </a:rPr>
              <a:t>H. Ito</a:t>
            </a:r>
            <a:r>
              <a:rPr lang="en-US" sz="1050" i="1" dirty="0"/>
              <a:t> et al., </a:t>
            </a:r>
            <a:r>
              <a:rPr lang="en-US" sz="1050" dirty="0"/>
              <a:t>doi:10.1093/</a:t>
            </a:r>
            <a:r>
              <a:rPr lang="en-US" sz="1050" dirty="0" err="1"/>
              <a:t>ptep</a:t>
            </a:r>
            <a:r>
              <a:rPr lang="en-US" sz="1050" dirty="0"/>
              <a:t>/ptab056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</a:rPr>
              <a:t>How to achieve simultaneous high </a:t>
            </a:r>
            <a:r>
              <a:rPr lang="en-US" sz="2000" dirty="0"/>
              <a:t>Q and high </a:t>
            </a:r>
            <a:r>
              <a:rPr lang="en-US" sz="2000" dirty="0" err="1"/>
              <a:t>E</a:t>
            </a:r>
            <a:r>
              <a:rPr lang="en-US" sz="2000" baseline="-25000" dirty="0" err="1"/>
              <a:t>acc</a:t>
            </a:r>
            <a:r>
              <a:rPr lang="en-US" sz="2000" dirty="0"/>
              <a:t>?</a:t>
            </a:r>
            <a:endParaRPr lang="en-US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Study the role of O and N impurities to fully understand their microscopic properties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2923E5-D63B-67AA-7596-3D7D34B9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A7F36-2574-D691-9F89-93338B7B5B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74986-BED2-41DB-45DC-7B75256E6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30A14-A8FB-D1C1-7DB4-E662699C6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404A1-A33C-4E55-7765-50B58E96C58F}"/>
              </a:ext>
            </a:extLst>
          </p:cNvPr>
          <p:cNvSpPr txBox="1"/>
          <p:nvPr/>
        </p:nvSpPr>
        <p:spPr>
          <a:xfrm>
            <a:off x="825500" y="5220220"/>
            <a:ext cx="770709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Corroborate differences in </a:t>
            </a:r>
            <a:r>
              <a:rPr lang="en-US" sz="2400" dirty="0"/>
              <a:t>RF performance through material studies of samples subjected to N and O based treatments.</a:t>
            </a:r>
          </a:p>
        </p:txBody>
      </p:sp>
      <p:pic>
        <p:nvPicPr>
          <p:cNvPr id="15" name="Picture Placeholder 23">
            <a:extLst>
              <a:ext uri="{FF2B5EF4-FFF2-40B4-BE49-F238E27FC236}">
                <a16:creationId xmlns:a16="http://schemas.microsoft.com/office/drawing/2014/main" id="{45135549-DEBE-3404-78D5-8AA7CB706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55307E-C800-2E67-3E43-ACC3C9979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19"/>
          <a:stretch/>
        </p:blipFill>
        <p:spPr>
          <a:xfrm>
            <a:off x="3013476" y="251752"/>
            <a:ext cx="6018907" cy="498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51A96-9FBA-D404-C199-B8CB4D5730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77759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800BE8-3503-82B8-B01F-A1D5E847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Point-to-point normalizations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77C1F-7071-D490-CFE7-8261445D5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9FA76F-B262-B476-A3FE-940B7A4441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4602"/>
            <a:ext cx="8330836" cy="637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13198A-AC74-4916-BDA0-A205EFB1F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47" t="11019" r="1515" b="62222"/>
          <a:stretch/>
        </p:blipFill>
        <p:spPr>
          <a:xfrm>
            <a:off x="6760845" y="730250"/>
            <a:ext cx="1806675" cy="1606550"/>
          </a:xfrm>
          <a:prstGeom prst="rect">
            <a:avLst/>
          </a:prstGeom>
        </p:spPr>
      </p:pic>
      <p:pic>
        <p:nvPicPr>
          <p:cNvPr id="11" name="Picture Placeholder 23">
            <a:extLst>
              <a:ext uri="{FF2B5EF4-FFF2-40B4-BE49-F238E27FC236}">
                <a16:creationId xmlns:a16="http://schemas.microsoft.com/office/drawing/2014/main" id="{040820AD-2EF2-3D96-AB22-DC2AFEFEB0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7B0655A-B034-9257-C7BC-05DB3C819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18A5AAE-B854-1FCB-3305-A213B037F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0824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265C82-47D4-6293-D7BB-8DED817D4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NbH</a:t>
            </a:r>
            <a:r>
              <a:rPr lang="en-US" dirty="0"/>
              <a:t>- as a measure of free hydrogen, lower </a:t>
            </a:r>
            <a:r>
              <a:rPr lang="en-US" dirty="0" err="1"/>
              <a:t>NbH</a:t>
            </a:r>
            <a:r>
              <a:rPr lang="en-US" dirty="0"/>
              <a:t>- indicates more trapped 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9D5F21-CB35-0DBF-6E8A-D09E393A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NbH</a:t>
            </a:r>
            <a:r>
              <a:rPr lang="en-US" dirty="0"/>
              <a:t>-/Nb-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9FEDD-F4D0-72E8-011C-80C3BAE48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BFC1568-1C71-AA9A-6B8D-00D281246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2D591C-2FF1-F5FD-5AFA-26476B7F9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91EEAA-3DBA-8EF4-367A-5C2A2F7E8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97" y="1739042"/>
            <a:ext cx="5873272" cy="44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27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1CCBEF-8321-2074-275B-7F152ADF0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4738687"/>
            <a:ext cx="8672513" cy="1354138"/>
          </a:xfrm>
        </p:spPr>
        <p:txBody>
          <a:bodyPr/>
          <a:lstStyle/>
          <a:p>
            <a:r>
              <a:rPr lang="en-US" sz="2000" dirty="0"/>
              <a:t>When normalized to Nb, N and O appears to be similar, but actually much more N in absolute concentration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48A4D-8725-2FB0-D042-E65768E98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absolute vs relative concentrations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1F1B9-B31E-2651-DCCB-618E35DFD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674C3D-4BD7-D164-E573-CCDEC4B769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8588" y="1129071"/>
            <a:ext cx="4843464" cy="3707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B721B1-79EA-4440-0144-E4992576B9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8651" y="1233488"/>
            <a:ext cx="4578685" cy="3505199"/>
          </a:xfrm>
          <a:prstGeom prst="rect">
            <a:avLst/>
          </a:prstGeom>
        </p:spPr>
      </p:pic>
      <p:pic>
        <p:nvPicPr>
          <p:cNvPr id="7" name="Picture Placeholder 23">
            <a:extLst>
              <a:ext uri="{FF2B5EF4-FFF2-40B4-BE49-F238E27FC236}">
                <a16:creationId xmlns:a16="http://schemas.microsoft.com/office/drawing/2014/main" id="{75F3107C-BC00-E1A9-6219-B4C2B8995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330C9F9-7B83-5122-ADF0-C29970901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59920FD-F425-F337-9AD0-FE018C73D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600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A6E368-79BF-04A6-4408-13A77DD7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Doping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C82D-74E3-C776-E35D-47DF48C11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929EAB-C645-EE11-367B-E1E0C44A20B6}"/>
              </a:ext>
            </a:extLst>
          </p:cNvPr>
          <p:cNvSpPr txBox="1"/>
          <p:nvPr/>
        </p:nvSpPr>
        <p:spPr>
          <a:xfrm rot="10800000" flipH="1" flipV="1">
            <a:off x="222250" y="726923"/>
            <a:ext cx="4159250" cy="4162306"/>
          </a:xfrm>
          <a:prstGeom prst="corner">
            <a:avLst>
              <a:gd name="adj1" fmla="val 50153"/>
              <a:gd name="adj2" fmla="val 99084"/>
            </a:avLst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Start with an in-depth analysis of nitrogen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LCLS-II HE: 2/0+5µm cold EP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LCLS-II: 2/6+5µm EP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3/60+5µm EP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Is observed improvement due to a change in N concentration?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Can we correlate RF performance to           material properties?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EEA15-7BAC-4F9E-605D-C595DE314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30" y="3524694"/>
            <a:ext cx="5534065" cy="2505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9348BA-3BF4-1FA9-9FB5-310B3875A5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4831" y="-89588"/>
            <a:ext cx="4969437" cy="3804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96ED86-6F62-F5A9-D20E-92BBDED83CA7}"/>
              </a:ext>
            </a:extLst>
          </p:cNvPr>
          <p:cNvSpPr txBox="1"/>
          <p:nvPr/>
        </p:nvSpPr>
        <p:spPr>
          <a:xfrm>
            <a:off x="6527800" y="5891287"/>
            <a:ext cx="2959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D. Bafia, PhD Dissertation, IIT, 2020.</a:t>
            </a:r>
          </a:p>
        </p:txBody>
      </p:sp>
      <p:pic>
        <p:nvPicPr>
          <p:cNvPr id="14" name="Picture Placeholder 23">
            <a:extLst>
              <a:ext uri="{FF2B5EF4-FFF2-40B4-BE49-F238E27FC236}">
                <a16:creationId xmlns:a16="http://schemas.microsoft.com/office/drawing/2014/main" id="{B5927686-E96E-B8E4-A3B7-FB0D9D098C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C88944C-670B-9A42-0356-669792677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92519CC-DB71-306F-3624-0F30F000D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571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1726D3-4C96-A151-F8C7-B2B9DAC7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Prep and Measurement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BC436-45E5-32CB-DCF3-8BADD2D6E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FF9F288-AE9B-844C-23D4-06E6E15A8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133874"/>
              </p:ext>
            </p:extLst>
          </p:nvPr>
        </p:nvGraphicFramePr>
        <p:xfrm>
          <a:off x="222250" y="417595"/>
          <a:ext cx="8426059" cy="379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6F966E56-3939-8B62-D042-C0E30333A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5" b="94019" l="3516" r="98926">
                        <a14:foregroundMark x1="47067" y1="59332" x2="46448" y2="59614"/>
                        <a14:foregroundMark x1="47044" y1="59343" x2="47110" y2="59313"/>
                        <a14:foregroundMark x1="4718" y1="79004" x2="3125" y2="87103"/>
                        <a14:foregroundMark x1="3125" y1="87103" x2="6641" y2="99065"/>
                        <a14:foregroundMark x1="6641" y1="99065" x2="81348" y2="93084"/>
                        <a14:foregroundMark x1="81348" y1="93084" x2="94629" y2="78879"/>
                        <a14:foregroundMark x1="94629" y1="78879" x2="98340" y2="71215"/>
                        <a14:foregroundMark x1="98340" y1="71215" x2="99023" y2="67290"/>
                        <a14:foregroundMark x1="86914" y1="87290" x2="73438" y2="86168"/>
                        <a14:foregroundMark x1="73438" y1="86168" x2="52441" y2="46542"/>
                        <a14:foregroundMark x1="52355" y1="39252" x2="52351" y2="38869"/>
                        <a14:foregroundMark x1="52357" y1="39439" x2="52355" y2="39252"/>
                        <a14:foregroundMark x1="52362" y1="39813" x2="52357" y2="39439"/>
                        <a14:foregroundMark x1="52366" y1="40187" x2="52362" y2="39813"/>
                        <a14:foregroundMark x1="52373" y1="40748" x2="52366" y2="40187"/>
                        <a14:foregroundMark x1="52377" y1="41121" x2="52373" y2="40748"/>
                        <a14:foregroundMark x1="52394" y1="42564" x2="52377" y2="41121"/>
                        <a14:foregroundMark x1="52441" y1="46542" x2="52417" y2="44468"/>
                        <a14:foregroundMark x1="60625" y1="18512" x2="94922" y2="71028"/>
                        <a14:foregroundMark x1="94922" y1="71028" x2="91113" y2="80000"/>
                        <a14:foregroundMark x1="91113" y1="80000" x2="91113" y2="80000"/>
                        <a14:foregroundMark x1="91895" y1="63925" x2="79883" y2="55888"/>
                        <a14:foregroundMark x1="79883" y1="55888" x2="62793" y2="23364"/>
                        <a14:foregroundMark x1="62793" y1="23364" x2="82520" y2="9346"/>
                        <a14:foregroundMark x1="82520" y1="9346" x2="95703" y2="46729"/>
                        <a14:foregroundMark x1="95703" y1="46729" x2="91699" y2="62056"/>
                        <a14:foregroundMark x1="96289" y1="71589" x2="79297" y2="74766"/>
                        <a14:foregroundMark x1="79297" y1="74766" x2="50391" y2="62243"/>
                        <a14:foregroundMark x1="52506" y1="39252" x2="52524" y2="39060"/>
                        <a14:foregroundMark x1="52489" y1="39439" x2="52506" y2="39252"/>
                        <a14:foregroundMark x1="52454" y1="39813" x2="52489" y2="39439"/>
                        <a14:foregroundMark x1="52420" y1="40187" x2="52454" y2="39813"/>
                        <a14:foregroundMark x1="52368" y1="40748" x2="52420" y2="40187"/>
                        <a14:foregroundMark x1="52334" y1="41121" x2="52368" y2="40748"/>
                        <a14:foregroundMark x1="52107" y1="43593" x2="52334" y2="41121"/>
                        <a14:foregroundMark x1="50391" y1="62243" x2="52004" y2="44711"/>
                        <a14:foregroundMark x1="58193" y1="25711" x2="68359" y2="24673"/>
                        <a14:foregroundMark x1="68359" y1="24673" x2="77832" y2="65234"/>
                        <a14:foregroundMark x1="77832" y1="65234" x2="77539" y2="68411"/>
                        <a14:foregroundMark x1="87988" y1="1682" x2="74219" y2="17196"/>
                        <a14:foregroundMark x1="74219" y1="17196" x2="59538" y2="21728"/>
                        <a14:foregroundMark x1="67871" y1="87850" x2="44043" y2="94019"/>
                        <a14:foregroundMark x1="44043" y1="94019" x2="96680" y2="84673"/>
                        <a14:foregroundMark x1="8984" y1="73271" x2="8679" y2="73240"/>
                        <a14:foregroundMark x1="47150" y1="60152" x2="53125" y2="58505"/>
                        <a14:foregroundMark x1="46205" y1="60413" x2="46476" y2="60338"/>
                        <a14:foregroundMark x1="53125" y1="58505" x2="51367" y2="68037"/>
                        <a14:foregroundMark x1="51367" y1="68037" x2="23535" y2="80187"/>
                        <a14:foregroundMark x1="23535" y1="80187" x2="5078" y2="82243"/>
                        <a14:foregroundMark x1="6954" y1="80780" x2="12988" y2="76075"/>
                        <a14:foregroundMark x1="5078" y1="82243" x2="6817" y2="80887"/>
                        <a14:foregroundMark x1="21978" y1="73976" x2="24250" y2="73446"/>
                        <a14:foregroundMark x1="12988" y1="76075" x2="21715" y2="74038"/>
                        <a14:foregroundMark x1="39160" y1="64486" x2="34863" y2="58131"/>
                        <a14:foregroundMark x1="34863" y1="58131" x2="29102" y2="60187"/>
                        <a14:foregroundMark x1="26065" y1="67290" x2="24707" y2="70467"/>
                        <a14:foregroundMark x1="26225" y1="66916" x2="26065" y2="67290"/>
                        <a14:foregroundMark x1="29102" y1="60187" x2="26225" y2="66916"/>
                        <a14:foregroundMark x1="24707" y1="70467" x2="30176" y2="77009"/>
                        <a14:foregroundMark x1="30176" y1="77009" x2="38574" y2="71776"/>
                        <a14:foregroundMark x1="38574" y1="71776" x2="39063" y2="64673"/>
                        <a14:foregroundMark x1="40039" y1="65047" x2="39941" y2="65047"/>
                        <a14:foregroundMark x1="57227" y1="11215" x2="57227" y2="11215"/>
                        <a14:foregroundMark x1="58203" y1="9346" x2="58203" y2="9346"/>
                        <a14:foregroundMark x1="58105" y1="9346" x2="58105" y2="9346"/>
                        <a14:foregroundMark x1="57715" y1="9346" x2="58008" y2="9907"/>
                        <a14:foregroundMark x1="60059" y1="16449" x2="59180" y2="14393"/>
                        <a14:foregroundMark x1="63184" y1="13084" x2="58496" y2="15701"/>
                        <a14:foregroundMark x1="59180" y1="12523" x2="59180" y2="12523"/>
                        <a14:foregroundMark x1="58301" y1="9907" x2="58301" y2="9907"/>
                        <a14:foregroundMark x1="58301" y1="9907" x2="58301" y2="9907"/>
                        <a14:foregroundMark x1="58496" y1="8598" x2="58496" y2="8598"/>
                        <a14:foregroundMark x1="58496" y1="8598" x2="58496" y2="8598"/>
                        <a14:foregroundMark x1="58691" y1="6542" x2="58691" y2="6542"/>
                        <a14:foregroundMark x1="58691" y1="6542" x2="58691" y2="6542"/>
                        <a14:foregroundMark x1="58691" y1="6542" x2="58691" y2="6542"/>
                        <a14:foregroundMark x1="58691" y1="4673" x2="58691" y2="8598"/>
                        <a14:foregroundMark x1="57031" y1="10280" x2="55371" y2="6168"/>
                        <a14:foregroundMark x1="58105" y1="6729" x2="58496" y2="4112"/>
                        <a14:foregroundMark x1="56445" y1="16075" x2="55859" y2="11402"/>
                        <a14:foregroundMark x1="58105" y1="16075" x2="60059" y2="26355"/>
                        <a14:foregroundMark x1="54297" y1="11028" x2="53711" y2="10467"/>
                        <a14:foregroundMark x1="55371" y1="8972" x2="54590" y2="5607"/>
                        <a14:foregroundMark x1="56152" y1="10654" x2="55273" y2="8411"/>
                        <a14:foregroundMark x1="56934" y1="9159" x2="56445" y2="9159"/>
                        <a14:foregroundMark x1="56152" y1="10467" x2="57715" y2="10093"/>
                        <a14:foregroundMark x1="56445" y1="13832" x2="58008" y2="17944"/>
                        <a14:foregroundMark x1="58691" y1="8785" x2="58203" y2="4112"/>
                        <a14:foregroundMark x1="67188" y1="8224" x2="62891" y2="11963"/>
                        <a14:backgroundMark x1="41211" y1="41682" x2="41211" y2="41682"/>
                        <a14:backgroundMark x1="40527" y1="31215" x2="31836" y2="49346"/>
                        <a14:backgroundMark x1="37749" y1="53965" x2="38044" y2="54196"/>
                        <a14:backgroundMark x1="31836" y1="49346" x2="35977" y2="52580"/>
                        <a14:backgroundMark x1="43976" y1="54741" x2="43652" y2="34766"/>
                        <a14:backgroundMark x1="39998" y1="29997" x2="37207" y2="26355"/>
                        <a14:backgroundMark x1="43652" y1="34766" x2="39999" y2="29999"/>
                        <a14:backgroundMark x1="37207" y1="26355" x2="33594" y2="26542"/>
                        <a14:backgroundMark x1="38477" y1="34579" x2="31641" y2="39439"/>
                        <a14:backgroundMark x1="31641" y1="39439" x2="39904" y2="54026"/>
                        <a14:backgroundMark x1="42141" y1="55575" x2="45479" y2="43331"/>
                        <a14:backgroundMark x1="45812" y1="38878" x2="41406" y2="30280"/>
                        <a14:backgroundMark x1="41406" y1="30280" x2="41406" y2="30280"/>
                        <a14:backgroundMark x1="47481" y1="4656" x2="38477" y2="8785"/>
                        <a14:backgroundMark x1="40541" y1="27451" x2="42383" y2="44112"/>
                        <a14:backgroundMark x1="39894" y1="21601" x2="40519" y2="27249"/>
                        <a14:backgroundMark x1="38477" y1="8785" x2="39574" y2="18709"/>
                        <a14:backgroundMark x1="42383" y1="44112" x2="46289" y2="32505"/>
                        <a14:backgroundMark x1="47674" y1="4454" x2="46582" y2="2430"/>
                        <a14:backgroundMark x1="43305" y1="13157" x2="37891" y2="14206"/>
                        <a14:backgroundMark x1="41173" y1="24476" x2="44043" y2="33458"/>
                        <a14:backgroundMark x1="40948" y1="23771" x2="41092" y2="24223"/>
                        <a14:backgroundMark x1="37891" y1="14206" x2="39390" y2="18898"/>
                        <a14:backgroundMark x1="44043" y1="33458" x2="46833" y2="25250"/>
                        <a14:backgroundMark x1="47559" y1="10471" x2="43164" y2="5047"/>
                        <a14:backgroundMark x1="43164" y1="5047" x2="43164" y2="5047"/>
                        <a14:backgroundMark x1="48535" y1="2991" x2="45223" y2="55654"/>
                        <a14:backgroundMark x1="23737" y1="62731" x2="23047" y2="63551"/>
                        <a14:backgroundMark x1="23047" y1="63551" x2="2734" y2="68598"/>
                        <a14:backgroundMark x1="2734" y1="68598" x2="879" y2="68598"/>
                        <a14:backgroundMark x1="23577" y1="68984" x2="22559" y2="70654"/>
                        <a14:backgroundMark x1="23061" y1="64314" x2="23535" y2="58318"/>
                        <a14:backgroundMark x1="22559" y1="70654" x2="22774" y2="67931"/>
                        <a14:backgroundMark x1="28103" y1="54693" x2="31543" y2="51963"/>
                        <a14:backgroundMark x1="23535" y1="58318" x2="27278" y2="55348"/>
                        <a14:backgroundMark x1="31543" y1="51963" x2="31110" y2="53620"/>
                        <a14:backgroundMark x1="38798" y1="61315" x2="39355" y2="61869"/>
                        <a14:backgroundMark x1="38301" y1="60821" x2="38651" y2="61169"/>
                        <a14:backgroundMark x1="34277" y1="56822" x2="34641" y2="57184"/>
                        <a14:backgroundMark x1="39899" y1="61710" x2="46387" y2="59813"/>
                        <a14:backgroundMark x1="39355" y1="61869" x2="39560" y2="61809"/>
                        <a14:backgroundMark x1="46387" y1="59813" x2="46094" y2="53645"/>
                        <a14:backgroundMark x1="46289" y1="57009" x2="50977" y2="34953"/>
                        <a14:backgroundMark x1="50977" y1="34953" x2="50781" y2="33645"/>
                        <a14:backgroundMark x1="46777" y1="9533" x2="37012" y2="26729"/>
                        <a14:backgroundMark x1="37012" y1="26729" x2="44727" y2="21121"/>
                        <a14:backgroundMark x1="44727" y1="21121" x2="46289" y2="9346"/>
                        <a14:backgroundMark x1="46289" y1="9346" x2="46191" y2="8598"/>
                        <a14:backgroundMark x1="48828" y1="45981" x2="56265" y2="24993"/>
                        <a14:backgroundMark x1="59094" y1="4673" x2="59668" y2="374"/>
                        <a14:backgroundMark x1="53679" y1="10344" x2="45410" y2="24112"/>
                        <a14:backgroundMark x1="55102" y1="7975" x2="53989" y2="9828"/>
                        <a14:backgroundMark x1="57762" y1="3548" x2="57086" y2="4673"/>
                        <a14:backgroundMark x1="58964" y1="1546" x2="58025" y2="3109"/>
                        <a14:backgroundMark x1="59668" y1="374" x2="59089" y2="1337"/>
                        <a14:backgroundMark x1="45410" y1="24112" x2="46680" y2="48598"/>
                        <a14:backgroundMark x1="46680" y1="48598" x2="46777" y2="48785"/>
                        <a14:backgroundMark x1="55624" y1="21617" x2="50488" y2="36822"/>
                        <a14:backgroundMark x1="50488" y1="36822" x2="47266" y2="9907"/>
                        <a14:backgroundMark x1="53563" y1="8171" x2="55074" y2="7754"/>
                        <a14:backgroundMark x1="47266" y1="9907" x2="53151" y2="8284"/>
                        <a14:backgroundMark x1="54687" y1="6542" x2="53073" y2="6261"/>
                        <a14:backgroundMark x1="52934" y1="7442" x2="43555" y2="8785"/>
                        <a14:backgroundMark x1="54888" y1="7162" x2="53361" y2="7381"/>
                        <a14:backgroundMark x1="50195" y1="4860" x2="51758" y2="5607"/>
                        <a14:backgroundMark x1="52051" y1="4860" x2="50781" y2="4299"/>
                        <a14:backgroundMark x1="53320" y1="39252" x2="54590" y2="38505"/>
                        <a14:backgroundMark x1="55566" y1="38131" x2="54590" y2="37757"/>
                        <a14:backgroundMark x1="64063" y1="4253" x2="62012" y2="1308"/>
                        <a14:backgroundMark x1="64355" y1="1682" x2="64355" y2="1682"/>
                        <a14:backgroundMark x1="63574" y1="3178" x2="63574" y2="3178"/>
                        <a14:backgroundMark x1="63770" y1="2056" x2="63770" y2="2056"/>
                        <a14:backgroundMark x1="52441" y1="39252" x2="52441" y2="39252"/>
                        <a14:backgroundMark x1="52344" y1="40187" x2="52344" y2="40187"/>
                        <a14:backgroundMark x1="52051" y1="39813" x2="52051" y2="39813"/>
                        <a14:backgroundMark x1="52246" y1="39439" x2="52246" y2="39439"/>
                        <a14:backgroundMark x1="52441" y1="39439" x2="52441" y2="39439"/>
                        <a14:backgroundMark x1="52441" y1="39439" x2="52441" y2="39065"/>
                        <a14:backgroundMark x1="52344" y1="38879" x2="52344" y2="38879"/>
                        <a14:backgroundMark x1="52344" y1="38879" x2="52344" y2="38879"/>
                        <a14:backgroundMark x1="52344" y1="38879" x2="52344" y2="38879"/>
                        <a14:backgroundMark x1="52344" y1="38879" x2="52344" y2="38879"/>
                        <a14:backgroundMark x1="24316" y1="66916" x2="24316" y2="66916"/>
                        <a14:backgroundMark x1="24316" y1="66916" x2="24316" y2="66916"/>
                        <a14:backgroundMark x1="24121" y1="67290" x2="24121" y2="67290"/>
                        <a14:backgroundMark x1="5469" y1="75701" x2="5469" y2="75701"/>
                        <a14:backgroundMark x1="5566" y1="75888" x2="5566" y2="75888"/>
                        <a14:backgroundMark x1="7422" y1="74393" x2="7422" y2="74393"/>
                        <a14:backgroundMark x1="6641" y1="73271" x2="4688" y2="71963"/>
                        <a14:backgroundMark x1="5762" y1="75514" x2="3711" y2="71963"/>
                        <a14:backgroundMark x1="8691" y1="73271" x2="7227" y2="74019"/>
                        <a14:backgroundMark x1="3711" y1="77383" x2="5371" y2="76822"/>
                        <a14:backgroundMark x1="8984" y1="73271" x2="8984" y2="73271"/>
                        <a14:backgroundMark x1="8984" y1="73645" x2="8984" y2="73645"/>
                        <a14:backgroundMark x1="52637" y1="41121" x2="52637" y2="41121"/>
                        <a14:backgroundMark x1="52637" y1="41121" x2="52637" y2="41121"/>
                        <a14:backgroundMark x1="52441" y1="41121" x2="52441" y2="41121"/>
                        <a14:backgroundMark x1="51855" y1="40748" x2="51855" y2="40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4463658" y="3907172"/>
            <a:ext cx="4277313" cy="22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D8D4F4-AF15-AC51-05C9-913B7781403F}"/>
              </a:ext>
            </a:extLst>
          </p:cNvPr>
          <p:cNvSpPr txBox="1"/>
          <p:nvPr/>
        </p:nvSpPr>
        <p:spPr>
          <a:xfrm>
            <a:off x="228600" y="3916912"/>
            <a:ext cx="6726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Time-of-Flight Secondary Ion Mass Spectrometry (TOF-SIMS)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Depth profiling with Cs+ gun sputtering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3D imaging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Removal of particle contaminant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Retroactive spectrum fitting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In-situ baking up to 800°C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Vacuum &lt; 4 e-10 mbar</a:t>
            </a:r>
          </a:p>
        </p:txBody>
      </p:sp>
      <p:pic>
        <p:nvPicPr>
          <p:cNvPr id="7" name="Picture Placeholder 23">
            <a:extLst>
              <a:ext uri="{FF2B5EF4-FFF2-40B4-BE49-F238E27FC236}">
                <a16:creationId xmlns:a16="http://schemas.microsoft.com/office/drawing/2014/main" id="{D6164462-8419-6600-C084-0A713FE0A49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95723DB-AFEA-4B4A-DF8A-79AD28D7A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B420256-782B-63E6-4C4E-5ADAFA507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663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2AF0F1-6953-0721-EC6F-12FE74EE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763000" cy="427877"/>
          </a:xfrm>
        </p:spPr>
        <p:txBody>
          <a:bodyPr/>
          <a:lstStyle/>
          <a:p>
            <a:r>
              <a:rPr lang="en-US" dirty="0"/>
              <a:t>SIMS Absolute Concentration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BEE5F-C078-9330-A007-9DC895CC2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941BF-D981-DCBC-E168-F7C2018845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9463" y="785611"/>
            <a:ext cx="7362049" cy="5635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BE067-C26E-42F6-F0ED-0359E83BF438}"/>
              </a:ext>
            </a:extLst>
          </p:cNvPr>
          <p:cNvSpPr txBox="1"/>
          <p:nvPr/>
        </p:nvSpPr>
        <p:spPr>
          <a:xfrm>
            <a:off x="6607494" y="1586874"/>
            <a:ext cx="237045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accent6"/>
                </a:solidFill>
              </a:rPr>
              <a:t>Nb implanted with dose: 6.37E14 of N at 100 keV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Concentration of N:         C</a:t>
            </a:r>
            <a:r>
              <a:rPr lang="en-US" sz="1600" baseline="-25000" dirty="0"/>
              <a:t>N</a:t>
            </a:r>
            <a:r>
              <a:rPr lang="en-US" sz="1600" dirty="0"/>
              <a:t> [ions/cm^3] 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Secondary ion yield of </a:t>
            </a:r>
            <a:r>
              <a:rPr lang="en-US" sz="1600" dirty="0" err="1"/>
              <a:t>NbN</a:t>
            </a:r>
            <a:r>
              <a:rPr lang="en-US" sz="1600" dirty="0"/>
              <a:t>-: </a:t>
            </a:r>
            <a:r>
              <a:rPr lang="en-US" sz="1600" dirty="0" err="1"/>
              <a:t>I</a:t>
            </a:r>
            <a:r>
              <a:rPr lang="en-US" sz="1600" baseline="-25000" dirty="0" err="1"/>
              <a:t>NbN</a:t>
            </a:r>
            <a:r>
              <a:rPr lang="en-US" sz="1600" baseline="-25000" dirty="0"/>
              <a:t>-</a:t>
            </a:r>
            <a:r>
              <a:rPr lang="en-US" sz="1600" dirty="0"/>
              <a:t> [ions/s]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Secondary ion yield of Nb: </a:t>
            </a:r>
            <a:r>
              <a:rPr lang="en-US" sz="1600" dirty="0" err="1"/>
              <a:t>I</a:t>
            </a:r>
            <a:r>
              <a:rPr lang="en-US" sz="1600" baseline="-25000" dirty="0" err="1"/>
              <a:t>Nb</a:t>
            </a:r>
            <a:r>
              <a:rPr lang="en-US" sz="1600" baseline="-25000" dirty="0"/>
              <a:t>- </a:t>
            </a:r>
            <a:r>
              <a:rPr lang="en-US" sz="1600" dirty="0"/>
              <a:t>[ions/s] 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Relative Sensitivity Factor: RSF = C</a:t>
            </a:r>
            <a:r>
              <a:rPr lang="en-US" sz="1600" baseline="-25000" dirty="0"/>
              <a:t>N</a:t>
            </a:r>
            <a:r>
              <a:rPr lang="en-US" sz="1600" dirty="0"/>
              <a:t> x </a:t>
            </a:r>
            <a:r>
              <a:rPr lang="en-US" sz="1600" dirty="0" err="1"/>
              <a:t>I</a:t>
            </a:r>
            <a:r>
              <a:rPr lang="en-US" sz="1600" baseline="-25000" dirty="0" err="1"/>
              <a:t>Nb</a:t>
            </a:r>
            <a:r>
              <a:rPr lang="en-US" sz="1600" baseline="-25000" dirty="0"/>
              <a:t>-</a:t>
            </a:r>
            <a:r>
              <a:rPr lang="en-US" sz="1600" dirty="0"/>
              <a:t> / </a:t>
            </a:r>
            <a:r>
              <a:rPr lang="en-US" sz="1600" dirty="0" err="1"/>
              <a:t>I</a:t>
            </a:r>
            <a:r>
              <a:rPr lang="en-US" sz="1600" baseline="-25000" dirty="0" err="1"/>
              <a:t>NbN</a:t>
            </a:r>
            <a:r>
              <a:rPr lang="en-US" sz="1600" baseline="-25000" dirty="0"/>
              <a:t>-</a:t>
            </a:r>
            <a:r>
              <a:rPr lang="en-US" sz="1600" dirty="0"/>
              <a:t> = 2.098E21[ions/cm^3]</a:t>
            </a:r>
          </a:p>
          <a:p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1DBBA-0243-C23D-A9FB-56E7EA133B1F}"/>
              </a:ext>
            </a:extLst>
          </p:cNvPr>
          <p:cNvSpPr txBox="1"/>
          <p:nvPr/>
        </p:nvSpPr>
        <p:spPr>
          <a:xfrm>
            <a:off x="931572" y="785611"/>
            <a:ext cx="7504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 and N implanted standards for absolute concentration.</a:t>
            </a:r>
          </a:p>
        </p:txBody>
      </p:sp>
      <p:pic>
        <p:nvPicPr>
          <p:cNvPr id="11" name="Picture Placeholder 23">
            <a:extLst>
              <a:ext uri="{FF2B5EF4-FFF2-40B4-BE49-F238E27FC236}">
                <a16:creationId xmlns:a16="http://schemas.microsoft.com/office/drawing/2014/main" id="{F57CBA8D-A7AE-EB74-BDA9-CF40911CE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29029B1-7216-73B9-09B3-2F798EFFA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37F2755-79B7-DBCC-5992-506FAB499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014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1B929E-A357-114B-5726-9ED4F819B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2/6+5µm EP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4C8998-D329-4D74-A171-55FD66AC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N-Doped Nitrogen Concentration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37239-AB94-6828-E037-5882E7D17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Placeholder 23">
            <a:extLst>
              <a:ext uri="{FF2B5EF4-FFF2-40B4-BE49-F238E27FC236}">
                <a16:creationId xmlns:a16="http://schemas.microsoft.com/office/drawing/2014/main" id="{D2F30E5F-A9FD-F1F7-E907-699DCA07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DED72B-CBD0-9B9B-BC5C-68DAE0594E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5650" y="2464158"/>
            <a:ext cx="3936604" cy="30136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25C1FC-5CE7-0349-C55F-F5B37C78BA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716"/>
          <a:stretch/>
        </p:blipFill>
        <p:spPr>
          <a:xfrm>
            <a:off x="3271232" y="892755"/>
            <a:ext cx="5683878" cy="48735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29969C-F76C-9EC2-861F-7733E3D492F3}"/>
              </a:ext>
            </a:extLst>
          </p:cNvPr>
          <p:cNvSpPr txBox="1"/>
          <p:nvPr/>
        </p:nvSpPr>
        <p:spPr>
          <a:xfrm>
            <a:off x="4635679" y="1015120"/>
            <a:ext cx="420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N concentration in N-Doped Samples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6E9A1E12-C2A2-7BCB-4087-DB9EA770B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D011032F-AF0E-5133-04C6-ED4F423CD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606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1B929E-A357-114B-5726-9ED4F819B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2/6+5µm EP</a:t>
            </a:r>
          </a:p>
          <a:p>
            <a:r>
              <a:rPr lang="en-US" sz="2000" dirty="0">
                <a:solidFill>
                  <a:srgbClr val="FF0000"/>
                </a:solidFill>
              </a:rPr>
              <a:t>2/0+5µm EP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4C8998-D329-4D74-A171-55FD66AC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N-Doped Nitrogen Concentration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37239-AB94-6828-E037-5882E7D17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Placeholder 23">
            <a:extLst>
              <a:ext uri="{FF2B5EF4-FFF2-40B4-BE49-F238E27FC236}">
                <a16:creationId xmlns:a16="http://schemas.microsoft.com/office/drawing/2014/main" id="{5C8058F9-AEE4-83C2-5936-8442ABE8C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0DAA7F-011E-017C-9985-6E682C0052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5650" y="2464158"/>
            <a:ext cx="3936604" cy="30136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77C196-AD2D-0073-A446-FDC7E34275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716"/>
          <a:stretch/>
        </p:blipFill>
        <p:spPr>
          <a:xfrm>
            <a:off x="3271232" y="892755"/>
            <a:ext cx="5683878" cy="48735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0120B7-387F-25C8-4621-9549E0B7F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716"/>
          <a:stretch/>
        </p:blipFill>
        <p:spPr>
          <a:xfrm>
            <a:off x="3271234" y="892754"/>
            <a:ext cx="5683876" cy="48735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CAB18E-3C9F-9058-8CF4-A45B7B92AE36}"/>
              </a:ext>
            </a:extLst>
          </p:cNvPr>
          <p:cNvSpPr txBox="1"/>
          <p:nvPr/>
        </p:nvSpPr>
        <p:spPr>
          <a:xfrm>
            <a:off x="4635679" y="1015120"/>
            <a:ext cx="420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N concentration in N-Doped Samples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A77B00C-14AB-4066-93C9-79F120F64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391128D-94C4-F2E7-1F9F-B39DCFBA1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048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1B929E-A357-114B-5726-9ED4F819B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2/6+5µm EP</a:t>
            </a:r>
          </a:p>
          <a:p>
            <a:r>
              <a:rPr lang="en-US" sz="2000" dirty="0">
                <a:solidFill>
                  <a:srgbClr val="FF0000"/>
                </a:solidFill>
              </a:rPr>
              <a:t>2/0+5µm EP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3/60+5µm EP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4C8998-D329-4D74-A171-55FD66AC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N-Doped Nitrogen Concentration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37239-AB94-6828-E037-5882E7D17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A7C48-1594-9B5A-2BEC-409F2E260492}"/>
              </a:ext>
            </a:extLst>
          </p:cNvPr>
          <p:cNvSpPr txBox="1"/>
          <p:nvPr/>
        </p:nvSpPr>
        <p:spPr>
          <a:xfrm>
            <a:off x="4635679" y="1015120"/>
            <a:ext cx="420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N concentration in N-Doped Samples</a:t>
            </a:r>
          </a:p>
        </p:txBody>
      </p:sp>
      <p:pic>
        <p:nvPicPr>
          <p:cNvPr id="9" name="Picture Placeholder 23">
            <a:extLst>
              <a:ext uri="{FF2B5EF4-FFF2-40B4-BE49-F238E27FC236}">
                <a16:creationId xmlns:a16="http://schemas.microsoft.com/office/drawing/2014/main" id="{81B74DAB-C65D-FF3C-3F07-3BF1B8F65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0C122F-6E01-F36D-E27D-9B82B5D3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5650" y="2464158"/>
            <a:ext cx="3936604" cy="30136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430B97-FFA0-7B1F-F82C-EBB7B35F2F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85" r="10716"/>
          <a:stretch/>
        </p:blipFill>
        <p:spPr>
          <a:xfrm>
            <a:off x="3271232" y="1247805"/>
            <a:ext cx="5683878" cy="45184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99425F-BDBE-B2F9-DE84-A7D0251386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86" r="10716"/>
          <a:stretch/>
        </p:blipFill>
        <p:spPr>
          <a:xfrm>
            <a:off x="3271234" y="1247805"/>
            <a:ext cx="5683876" cy="45184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6F3862-36BC-9027-F135-6EF8859CD2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7931" r="10717"/>
          <a:stretch/>
        </p:blipFill>
        <p:spPr>
          <a:xfrm>
            <a:off x="3271234" y="1279301"/>
            <a:ext cx="5683875" cy="4486985"/>
          </a:xfrm>
          <a:prstGeom prst="rect">
            <a:avLst/>
          </a:prstGeom>
        </p:spPr>
      </p:pic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822B0E77-B728-8310-2ED2-9F5E0D0D4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04FA7BB0-1A21-3DE0-2683-59202FBE0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923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2FEE82-3C4E-6C22-9BEA-F0C9A8A8A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4410075"/>
            <a:ext cx="4386329" cy="1620837"/>
          </a:xfrm>
        </p:spPr>
        <p:txBody>
          <a:bodyPr/>
          <a:lstStyle/>
          <a:p>
            <a:r>
              <a:rPr lang="en-US" sz="2000" dirty="0"/>
              <a:t>Not as high 3/60 N concentration as previous work. Why?</a:t>
            </a:r>
          </a:p>
          <a:p>
            <a:r>
              <a:rPr lang="en-US" sz="2000" dirty="0"/>
              <a:t>N concentration is inversely proportional to mean free path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9981D-37FB-AE81-AE09-5254365B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Previous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38E04-F739-FE0B-C84C-CDC7F5A3D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7833B-17B2-D935-E9AD-54916D427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668" y="930009"/>
            <a:ext cx="4467452" cy="3381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68A791-2BC4-68D8-8CF4-58B747C56541}"/>
              </a:ext>
            </a:extLst>
          </p:cNvPr>
          <p:cNvSpPr txBox="1"/>
          <p:nvPr/>
        </p:nvSpPr>
        <p:spPr>
          <a:xfrm>
            <a:off x="4841875" y="79150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D. Gonnella, SRF’19 doi:10.18429/JACoW-SRF2019-MOP045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750509-5D76-0F4A-BAAF-0617C3108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41" r="10800"/>
          <a:stretch/>
        </p:blipFill>
        <p:spPr>
          <a:xfrm>
            <a:off x="0" y="1028747"/>
            <a:ext cx="4413160" cy="3445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FCC4F0-85B7-EE90-4482-21BEE75FAF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361" t="9310" b="63130"/>
          <a:stretch/>
        </p:blipFill>
        <p:spPr>
          <a:xfrm>
            <a:off x="4069277" y="994403"/>
            <a:ext cx="582918" cy="901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447755-9E5D-2841-60B8-BF4E42F7C77A}"/>
              </a:ext>
            </a:extLst>
          </p:cNvPr>
          <p:cNvSpPr txBox="1"/>
          <p:nvPr/>
        </p:nvSpPr>
        <p:spPr>
          <a:xfrm>
            <a:off x="638175" y="679629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N concentration in N-Doped Samples</a:t>
            </a:r>
          </a:p>
        </p:txBody>
      </p:sp>
      <p:pic>
        <p:nvPicPr>
          <p:cNvPr id="18" name="Picture Placeholder 23">
            <a:extLst>
              <a:ext uri="{FF2B5EF4-FFF2-40B4-BE49-F238E27FC236}">
                <a16:creationId xmlns:a16="http://schemas.microsoft.com/office/drawing/2014/main" id="{B69A7B36-B009-36C9-6BFA-B7A907A7EC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80082FBB-C24C-E0D4-2E5E-DA1FB5B1E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714175"/>
              </p:ext>
            </p:extLst>
          </p:nvPr>
        </p:nvGraphicFramePr>
        <p:xfrm>
          <a:off x="4596699" y="4429726"/>
          <a:ext cx="4318701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650">
                  <a:extLst>
                    <a:ext uri="{9D8B030D-6E8A-4147-A177-3AD203B41FA5}">
                      <a16:colId xmlns:a16="http://schemas.microsoft.com/office/drawing/2014/main" val="1160687023"/>
                    </a:ext>
                  </a:extLst>
                </a:gridCol>
                <a:gridCol w="2030569">
                  <a:extLst>
                    <a:ext uri="{9D8B030D-6E8A-4147-A177-3AD203B41FA5}">
                      <a16:colId xmlns:a16="http://schemas.microsoft.com/office/drawing/2014/main" val="242899369"/>
                    </a:ext>
                  </a:extLst>
                </a:gridCol>
                <a:gridCol w="1648482">
                  <a:extLst>
                    <a:ext uri="{9D8B030D-6E8A-4147-A177-3AD203B41FA5}">
                      <a16:colId xmlns:a16="http://schemas.microsoft.com/office/drawing/2014/main" val="696151181"/>
                    </a:ext>
                  </a:extLst>
                </a:gridCol>
              </a:tblGrid>
              <a:tr h="6014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Avg. N conc. in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100 nm (</a:t>
                      </a:r>
                      <a:r>
                        <a:rPr lang="en-US" dirty="0" err="1"/>
                        <a:t>ppma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 free path from RF (nm)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4230606"/>
                  </a:ext>
                </a:extLst>
              </a:tr>
              <a:tr h="34429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2/0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 ±37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1166848"/>
                  </a:ext>
                </a:extLst>
              </a:tr>
              <a:tr h="3219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3/60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 ±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514149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F605E66-6C8F-02FC-4973-9FFB05F5D22A}"/>
              </a:ext>
            </a:extLst>
          </p:cNvPr>
          <p:cNvSpPr txBox="1"/>
          <p:nvPr/>
        </p:nvSpPr>
        <p:spPr>
          <a:xfrm>
            <a:off x="6035899" y="5891287"/>
            <a:ext cx="3451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MFP from D. Bafia, PhD Dissertation, IIT, 2020.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6F41238A-31A3-16F8-888A-7C32D2B82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166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12/5/2023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847A82D8-B14A-70F5-41A2-927B5906D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7071" y="6504213"/>
            <a:ext cx="6155650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Hannah Hu | TTC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930094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5F720737FEC44EB1E762A15DE89B49" ma:contentTypeVersion="7" ma:contentTypeDescription="Create a new document." ma:contentTypeScope="" ma:versionID="e56e59bb2ffc7813fb8400053bd4500c">
  <xsd:schema xmlns:xsd="http://www.w3.org/2001/XMLSchema" xmlns:xs="http://www.w3.org/2001/XMLSchema" xmlns:p="http://schemas.microsoft.com/office/2006/metadata/properties" xmlns:ns3="8985a147-5ac5-481e-aa18-b92731b6f9eb" xmlns:ns4="514cfe6a-7fcd-4cf3-80e7-4868a820295a" targetNamespace="http://schemas.microsoft.com/office/2006/metadata/properties" ma:root="true" ma:fieldsID="23c739f2bbe5cc499ed49ab44bca4aaa" ns3:_="" ns4:_="">
    <xsd:import namespace="8985a147-5ac5-481e-aa18-b92731b6f9eb"/>
    <xsd:import namespace="514cfe6a-7fcd-4cf3-80e7-4868a820295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5a147-5ac5-481e-aa18-b92731b6f9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cfe6a-7fcd-4cf3-80e7-4868a8202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FC2830-5240-494B-B14C-5071FC686B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5E89E2-08DC-4655-9C08-E07F317E2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5a147-5ac5-481e-aa18-b92731b6f9eb"/>
    <ds:schemaRef ds:uri="514cfe6a-7fcd-4cf3-80e7-4868a8202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E336D7-17D2-4AAB-B238-C63FE7C18E1E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14cfe6a-7fcd-4cf3-80e7-4868a820295a"/>
    <ds:schemaRef ds:uri="8985a147-5ac5-481e-aa18-b92731b6f9e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11422</TotalTime>
  <Words>1327</Words>
  <Application>Microsoft Office PowerPoint</Application>
  <PresentationFormat>On-screen Show (4:3)</PresentationFormat>
  <Paragraphs>222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Helvetica</vt:lpstr>
      <vt:lpstr>Fermilab_PPT_090815</vt:lpstr>
      <vt:lpstr>PowerPoint Presentation</vt:lpstr>
      <vt:lpstr>Motivation</vt:lpstr>
      <vt:lpstr>Nitrogen Doping</vt:lpstr>
      <vt:lpstr>Sample Prep and Measurement</vt:lpstr>
      <vt:lpstr>SIMS Absolute Concentration</vt:lpstr>
      <vt:lpstr>N-Doped Nitrogen Concentration</vt:lpstr>
      <vt:lpstr>N-Doped Nitrogen Concentration</vt:lpstr>
      <vt:lpstr>N-Doped Nitrogen Concentration</vt:lpstr>
      <vt:lpstr>Comparison with Previous Work</vt:lpstr>
      <vt:lpstr>Comparison with Previous Work</vt:lpstr>
      <vt:lpstr>Oxygen in N-Doped Samples</vt:lpstr>
      <vt:lpstr>Comparison with other treatments: Cavity Cutouts</vt:lpstr>
      <vt:lpstr>Comparing O Profiles: N-doped vs other treatments</vt:lpstr>
      <vt:lpstr>Comparing O Profiles: N-doped vs other treatments</vt:lpstr>
      <vt:lpstr>Comparing O Profiles: N-doped vs other treatments</vt:lpstr>
      <vt:lpstr>Comparing O Profiles: N-doped vs other treatments</vt:lpstr>
      <vt:lpstr>Comparing O doped and N doped</vt:lpstr>
      <vt:lpstr>Next Steps</vt:lpstr>
      <vt:lpstr>Conclusion</vt:lpstr>
      <vt:lpstr>PowerPoint Presentation</vt:lpstr>
      <vt:lpstr>Point-to-point normalizations</vt:lpstr>
      <vt:lpstr>NbH-/Nb-</vt:lpstr>
      <vt:lpstr>Note on absolute vs relative concentrations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Hu</dc:creator>
  <cp:lastModifiedBy>Hannah Hu</cp:lastModifiedBy>
  <cp:revision>15</cp:revision>
  <cp:lastPrinted>2014-01-20T19:40:21Z</cp:lastPrinted>
  <dcterms:created xsi:type="dcterms:W3CDTF">2021-08-05T18:40:16Z</dcterms:created>
  <dcterms:modified xsi:type="dcterms:W3CDTF">2023-12-04T21:47:13Z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0x010100A55F720737FEC44EB1E762A15DE89B49</vt:lpwstr>
  </property>
</Properties>
</file>