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11" r:id="rId2"/>
    <p:sldId id="409" r:id="rId3"/>
    <p:sldId id="257" r:id="rId4"/>
    <p:sldId id="420" r:id="rId5"/>
    <p:sldId id="262" r:id="rId6"/>
    <p:sldId id="259" r:id="rId7"/>
    <p:sldId id="413" r:id="rId8"/>
    <p:sldId id="416" r:id="rId9"/>
    <p:sldId id="414" r:id="rId10"/>
    <p:sldId id="419" r:id="rId11"/>
    <p:sldId id="401" r:id="rId12"/>
    <p:sldId id="261" r:id="rId13"/>
    <p:sldId id="421" r:id="rId14"/>
    <p:sldId id="405" r:id="rId15"/>
    <p:sldId id="410" r:id="rId16"/>
    <p:sldId id="285" r:id="rId17"/>
    <p:sldId id="299" r:id="rId18"/>
    <p:sldId id="415" r:id="rId19"/>
    <p:sldId id="422" r:id="rId20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41FEF-AC6D-45DA-8B3F-2DFCF5FFEBD4}" type="datetimeFigureOut">
              <a:rPr lang="de-DE" smtClean="0"/>
              <a:t>05.12.2023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D1A37-61C4-4441-9F4F-AB80AEADC8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3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1nm Nb2O5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easily</a:t>
            </a:r>
            <a:r>
              <a:rPr lang="de-DE" dirty="0"/>
              <a:t> </a:t>
            </a:r>
            <a:r>
              <a:rPr lang="de-DE" dirty="0" err="1"/>
              <a:t>saturate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hundred</a:t>
            </a:r>
            <a:r>
              <a:rPr lang="de-DE" dirty="0"/>
              <a:t> </a:t>
            </a:r>
            <a:r>
              <a:rPr lang="de-DE" dirty="0" err="1"/>
              <a:t>nm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Nb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D1A37-61C4-4441-9F4F-AB80AEADC83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68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N_black</a:t>
            </a:r>
            <a:r>
              <a:rPr lang="de-DE" dirty="0"/>
              <a:t> = </a:t>
            </a:r>
            <a:r>
              <a:rPr lang="de-DE" dirty="0" err="1"/>
              <a:t>N_red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conservation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predict</a:t>
            </a:r>
            <a:r>
              <a:rPr lang="de-DE" dirty="0"/>
              <a:t> an </a:t>
            </a:r>
            <a:r>
              <a:rPr lang="de-DE" dirty="0" err="1"/>
              <a:t>anticorrelation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df_tot</a:t>
            </a:r>
            <a:r>
              <a:rPr lang="de-DE" dirty="0"/>
              <a:t> and </a:t>
            </a:r>
            <a:r>
              <a:rPr lang="de-DE" dirty="0" err="1"/>
              <a:t>df_dip</a:t>
            </a:r>
            <a:r>
              <a:rPr lang="de-DE" dirty="0"/>
              <a:t> * </a:t>
            </a:r>
            <a:r>
              <a:rPr lang="de-DE" dirty="0" err="1"/>
              <a:t>dT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observe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D1A37-61C4-4441-9F4F-AB80AEADC83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20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a_Titelfolie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326806"/>
            <a:ext cx="12192000" cy="553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4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12192000" cy="4916632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vert="horz" tIns="108000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8132803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237741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4961-DEFA-4839-AC01-F01803F148AE}" type="datetime1">
              <a:rPr lang="de-DE" smtClean="0"/>
              <a:t>05.12.2023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56737"/>
            <a:ext cx="5809073" cy="3563115"/>
          </a:xfrm>
          <a:prstGeom prst="rect">
            <a:avLst/>
          </a:prstGeom>
          <a:blipFill rotWithShape="1">
            <a:blip r:embed="rId2"/>
            <a:srcRect/>
            <a:stretch>
              <a:fillRect l="-23585" t="-5137" r="-11660" b="2"/>
            </a:stretch>
          </a:blipFill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58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-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56736"/>
            <a:ext cx="5210057" cy="3278944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1pPr>
            <a:lvl2pPr marL="504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3pPr>
            <a:lvl4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DB50-6920-4EC0-925D-5E8A4BCEA987}" type="datetime1">
              <a:rPr lang="de-DE" smtClean="0"/>
              <a:t>05.12.2023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</p:spTree>
    <p:extLst>
      <p:ext uri="{BB962C8B-B14F-4D97-AF65-F5344CB8AC3E}">
        <p14:creationId xmlns:p14="http://schemas.microsoft.com/office/powerpoint/2010/main" val="486554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1483199"/>
            <a:ext cx="12192000" cy="4926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TheSans UHH Bold Cap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1482247"/>
            <a:ext cx="12192000" cy="4927274"/>
          </a:xfrm>
          <a:prstGeom prst="rect">
            <a:avLst/>
          </a:prstGeom>
          <a:noFill/>
          <a:ln>
            <a:noFill/>
          </a:ln>
        </p:spPr>
        <p:txBody>
          <a:bodyPr lIns="0" tIns="0" bIns="0" anchor="ctr" anchorCtr="0"/>
          <a:lstStyle>
            <a:lvl1pPr marL="0" indent="0" algn="ctr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3pPr>
            <a:lvl4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4pPr>
            <a:lvl5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Grafiken, Tabellen etc.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5C08-DCEA-4418-8CBC-3DAD9A2AD404}" type="datetime1">
              <a:rPr lang="de-DE" smtClean="0"/>
              <a:t>05.12.2023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/>
        </p:nvCxnSpPr>
        <p:spPr>
          <a:xfrm>
            <a:off x="0" y="1479942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299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a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D9AD-9D6C-4C30-9736-187F1BCC0CD7}" type="datetime1">
              <a:rPr lang="de-DE" smtClean="0"/>
              <a:t>05.12.2023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1943997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b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2049-5AAF-424C-8937-56321B7F99FB}" type="datetime1">
              <a:rPr lang="de-DE" smtClean="0"/>
              <a:t>05.12.2023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2291654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90C-F698-4EDB-AB18-F118D1692D27}" type="datetime1">
              <a:rPr lang="de-DE" smtClean="0"/>
              <a:t>05.12.2023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015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918F5-E497-4040-8406-6DDCBFFC1636}" type="datetime1">
              <a:rPr lang="de-DE" smtClean="0"/>
              <a:t>05.12.2023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1" y="1292785"/>
            <a:ext cx="12192000" cy="680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v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1487934"/>
            <a:ext cx="12192000" cy="4921587"/>
          </a:xfrm>
          <a:prstGeom prst="rect">
            <a:avLst/>
          </a:prstGeom>
          <a:blipFill rotWithShape="1">
            <a:blip r:embed="rId2"/>
            <a:srcRect/>
            <a:stretch>
              <a:fillRect t="-816"/>
            </a:stretch>
          </a:blipFill>
        </p:spPr>
        <p:txBody>
          <a:bodyPr/>
          <a:lstStyle>
            <a:lvl1pPr marL="0" indent="0">
              <a:buNone/>
              <a:defRPr sz="3200" b="0" i="0">
                <a:latin typeface="TheSans UHH Bold Caps"/>
                <a:cs typeface="TheSans UHH Bold Cap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35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ite für den Textver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600" y="2733493"/>
            <a:ext cx="10972800" cy="3387887"/>
          </a:xfrm>
          <a:prstGeom prst="rect">
            <a:avLst/>
          </a:prstGeom>
        </p:spPr>
        <p:txBody>
          <a:bodyPr wrap="square" lIns="0" tIns="0" bIns="0" numCol="2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 sz="1200" b="0" i="0" u="none" baseline="0">
                <a:effectLst/>
                <a:latin typeface="TheSans UHH Bold"/>
                <a:cs typeface="TheSans UHH 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ACHTUNG: Diese Folie ist ausschließlich für den Textversand gedacht, nicht für die Präsentation am </a:t>
            </a:r>
            <a:r>
              <a:rPr lang="de-DE" dirty="0" err="1"/>
              <a:t>Beamer</a:t>
            </a:r>
            <a:r>
              <a:rPr lang="de-DE" dirty="0"/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 fremdsprachige Satzteile eingebaut (AVAIL®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Wefox</a:t>
            </a:r>
            <a:r>
              <a:rPr lang="de-DE" dirty="0"/>
              <a:t>™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la </a:t>
            </a:r>
            <a:r>
              <a:rPr lang="de-DE" dirty="0" err="1"/>
              <a:t>Kerning</a:t>
            </a:r>
            <a:r>
              <a:rPr lang="de-DE" dirty="0"/>
              <a:t>), um die Wirkung in anderen Sprachen zu testen. In Lateinisch sieht zum Beispiel fast jede Schrift gut aus.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demonstrandum</a:t>
            </a:r>
            <a:r>
              <a:rPr lang="de-DE" dirty="0"/>
              <a:t>. Seit 1975 fehlen in den meisten Testtexten die Zahlen, weswegen nach </a:t>
            </a:r>
            <a:r>
              <a:rPr lang="de-DE" dirty="0" err="1"/>
              <a:t>TypoGb</a:t>
            </a:r>
            <a:r>
              <a:rPr lang="de-DE" dirty="0"/>
              <a:t>. 204 § ab dem Jahr 2034 Zahlen in 86 der Texte zur Pflicht werden. Nichteinhaltung wird mit bis zu 245 € oder 368 $ bestraft. Genauso wichtig in sind mittlerweile auch </a:t>
            </a:r>
            <a:r>
              <a:rPr lang="de-DE" dirty="0" err="1"/>
              <a:t>Âçcèñtë</a:t>
            </a:r>
            <a:r>
              <a:rPr lang="de-DE" dirty="0"/>
              <a:t>, die in neueren Schriften aber fast immer enthalten sind. Ein wichtiges aber schwierig zu integrierendes Feld sind </a:t>
            </a:r>
            <a:r>
              <a:rPr lang="de-DE" dirty="0" err="1"/>
              <a:t>OpenType</a:t>
            </a:r>
            <a:r>
              <a:rPr lang="de-DE" dirty="0"/>
              <a:t>-Funktionalitäten. Je nach Software und Voreinstellungen können eingebaute Kapitälchen, </a:t>
            </a:r>
            <a:r>
              <a:rPr lang="de-DE" dirty="0" err="1"/>
              <a:t>Kerning</a:t>
            </a:r>
            <a:r>
              <a:rPr lang="de-DE" dirty="0"/>
              <a:t> oder Ligaturen (sehr pfiffig) nicht richtig dargestellt </a:t>
            </a:r>
            <a:r>
              <a:rPr lang="de-DE" dirty="0" err="1"/>
              <a:t>werden.Dies</a:t>
            </a:r>
            <a:r>
              <a:rPr lang="de-DE" dirty="0"/>
              <a:t>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D30B-FEC4-437D-B6A6-9061062988A8}" type="datetime1">
              <a:rPr lang="de-DE" smtClean="0"/>
              <a:t>05.12.2023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826635"/>
            <a:ext cx="10972800" cy="630708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Sätze, die alle Buchstaben des Alphabets enthalten man nennt diese Sätze </a:t>
            </a:r>
            <a:r>
              <a:rPr lang="de-DE" dirty="0" err="1"/>
              <a:t>Pangrams</a:t>
            </a:r>
            <a:r>
              <a:rPr lang="de-DE" dirty="0"/>
              <a:t>. Sehr bekannt ist dieser</a:t>
            </a:r>
          </a:p>
        </p:txBody>
      </p:sp>
    </p:spTree>
    <p:extLst>
      <p:ext uri="{BB962C8B-B14F-4D97-AF65-F5344CB8AC3E}">
        <p14:creationId xmlns:p14="http://schemas.microsoft.com/office/powerpoint/2010/main" val="3479304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96513-FA4A-4B82-BBA3-7D41A883B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004818-E382-4DDF-8998-4127EEF84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5EA66D-8F3B-4944-B19E-BC34A8A9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69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575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b_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1316924"/>
            <a:ext cx="12221195" cy="55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" y="1479551"/>
            <a:ext cx="6017132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198064" y="1479551"/>
            <a:ext cx="6023131" cy="4926013"/>
          </a:xfrm>
          <a:prstGeom prst="rect">
            <a:avLst/>
          </a:prstGeom>
          <a:blipFill rotWithShape="1">
            <a:blip r:embed="rId3"/>
            <a:srcRect/>
            <a:stretch>
              <a:fillRect l="-1315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507774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507865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2167396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E851ACE-3F07-432A-AE4C-64D2B700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5E53-C51E-400E-9C4C-703F15727B07}" type="datetime1">
              <a:rPr lang="de-DE" smtClean="0"/>
              <a:t>05.12.2023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D7D1A7-D32E-4912-A549-75709AE4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4E2244-738A-4F2A-BCB1-47ABA182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15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8AE04-5755-4DD8-98B2-E8B1B0EB4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E292B6-9A1A-4D7E-B4A0-63527B38F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0D2B6B-FE69-43FE-ABDE-8160368C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FC03-2CD6-4DEB-8355-3685E30A6D92}" type="datetime1">
              <a:rPr lang="de-DE" smtClean="0"/>
              <a:t>05.12.2023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47F900-6D9A-48D9-9703-0D9FE19F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34ECC-60FA-4476-9101-2D5B69CF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19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c_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1305166"/>
            <a:ext cx="12221195" cy="5552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" y="1479551"/>
            <a:ext cx="6017132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183400" y="1479551"/>
            <a:ext cx="6037795" cy="2401849"/>
          </a:xfrm>
          <a:prstGeom prst="rect">
            <a:avLst/>
          </a:prstGeom>
          <a:blipFill rotWithShape="1">
            <a:blip r:embed="rId3"/>
            <a:srcRect/>
            <a:stretch>
              <a:fillRect l="-1070" t="1" r="1" b="-2472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183400" y="4009827"/>
            <a:ext cx="6037795" cy="2395736"/>
          </a:xfrm>
          <a:prstGeom prst="rect">
            <a:avLst/>
          </a:prstGeom>
          <a:blipFill rotWithShape="1">
            <a:blip r:embed="rId4"/>
            <a:srcRect/>
            <a:stretch>
              <a:fillRect l="-1070" t="-2769" r="1" b="4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507774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507865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238130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d_Titelfolie Stein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3B51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9162648" y="756431"/>
            <a:ext cx="2430336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71115" y="902337"/>
            <a:ext cx="2421869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0" y="6418566"/>
            <a:ext cx="12192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816212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8163040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3392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e_Titelfoli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9162648" y="756431"/>
            <a:ext cx="2430336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71115" y="902337"/>
            <a:ext cx="2421869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6418566"/>
            <a:ext cx="12192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816212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6" y="3944231"/>
            <a:ext cx="816303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00239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40401"/>
            <a:ext cx="101856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774801"/>
            <a:ext cx="10185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ob alle Buchstaben da sind, wie sie aussehen</a:t>
            </a:r>
          </a:p>
          <a:p>
            <a:pPr lvl="0"/>
            <a:r>
              <a:rPr lang="de-DE" dirty="0"/>
              <a:t>und ob alle </a:t>
            </a:r>
            <a:r>
              <a:rPr lang="de-DE" dirty="0" err="1"/>
              <a:t>buchstaben</a:t>
            </a:r>
            <a:r>
              <a:rPr lang="de-DE" dirty="0"/>
              <a:t> da sind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729205" y="6442394"/>
            <a:ext cx="1853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5911" y="6442394"/>
            <a:ext cx="603038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How much O is good? | Marc Wenskat | 5.12. - TTC Workshop @ FNAL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84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" y="2840896"/>
            <a:ext cx="10185736" cy="3280939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5130-C985-4E03-AB2B-47943E50496A}" type="datetime1">
              <a:rPr lang="de-DE" smtClean="0"/>
              <a:t>05.12.2023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599" y="1774801"/>
            <a:ext cx="10185735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904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18641" y="6442394"/>
            <a:ext cx="6030384" cy="365125"/>
          </a:xfrm>
        </p:spPr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A0FF224-B8F7-4414-B235-F6B5B14FF44D}"/>
              </a:ext>
            </a:extLst>
          </p:cNvPr>
          <p:cNvSpPr/>
          <p:nvPr/>
        </p:nvSpPr>
        <p:spPr>
          <a:xfrm>
            <a:off x="322729" y="295835"/>
            <a:ext cx="458096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170329" y="349411"/>
            <a:ext cx="10625005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44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  <p:cxnSp>
        <p:nvCxnSpPr>
          <p:cNvPr id="10" name="Gerade Verbindung 10">
            <a:extLst>
              <a:ext uri="{FF2B5EF4-FFF2-40B4-BE49-F238E27FC236}">
                <a16:creationId xmlns:a16="http://schemas.microsoft.com/office/drawing/2014/main" id="{08F9122F-E474-4D36-9CD8-4F7024E4CA67}"/>
              </a:ext>
            </a:extLst>
          </p:cNvPr>
          <p:cNvCxnSpPr/>
          <p:nvPr/>
        </p:nvCxnSpPr>
        <p:spPr>
          <a:xfrm>
            <a:off x="0" y="1157213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D44F45F-5EAA-429E-8ABE-AE2F8DCF0059}"/>
              </a:ext>
            </a:extLst>
          </p:cNvPr>
          <p:cNvSpPr/>
          <p:nvPr/>
        </p:nvSpPr>
        <p:spPr>
          <a:xfrm>
            <a:off x="0" y="1373772"/>
            <a:ext cx="1219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" y="1263811"/>
            <a:ext cx="10185736" cy="4858025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</p:spTree>
    <p:extLst>
      <p:ext uri="{BB962C8B-B14F-4D97-AF65-F5344CB8AC3E}">
        <p14:creationId xmlns:p14="http://schemas.microsoft.com/office/powerpoint/2010/main" val="265423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6309" y="2840401"/>
            <a:ext cx="5217459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40401"/>
            <a:ext cx="5210057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FB07-E353-490F-B81B-1E0EB238E000}" type="datetime1">
              <a:rPr lang="de-DE" smtClean="0"/>
              <a:t>05.12.2023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</a:t>
            </a:r>
            <a:r>
              <a:rPr lang="de-DE" dirty="0" err="1"/>
              <a:t>blindtext</a:t>
            </a:r>
            <a:r>
              <a:rPr lang="de-DE" dirty="0"/>
              <a:t> der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001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 flipV="1">
            <a:off x="0" y="6423314"/>
            <a:ext cx="12192000" cy="434686"/>
          </a:xfrm>
          <a:prstGeom prst="rect">
            <a:avLst/>
          </a:prstGeom>
          <a:solidFill>
            <a:srgbClr val="3B515B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TheSans UHH Bold Cap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1" y="6442394"/>
            <a:ext cx="120958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fld id="{5C73EE45-484C-4F14-B96C-3A24036DEC57}" type="datetime1">
              <a:rPr lang="de-DE" smtClean="0"/>
              <a:t>05.12.2023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4384" y="6442394"/>
            <a:ext cx="603038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729205" y="6442394"/>
            <a:ext cx="1853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067093C1-2C3C-4820-8058-99FB26768B86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" y="1"/>
            <a:ext cx="3083858" cy="1479940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>
          <a:xfrm>
            <a:off x="0" y="1479942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0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heSans UHH Bold Caps"/>
          <a:ea typeface="+mj-ea"/>
          <a:cs typeface="TheSans UHH Bold Cap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0.png"/><Relationship Id="rId5" Type="http://schemas.openxmlformats.org/officeDocument/2006/relationships/image" Target="../media/image28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Relationship Id="rId6" Type="http://schemas.openxmlformats.org/officeDocument/2006/relationships/image" Target="NULL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10" Type="http://schemas.openxmlformats.org/officeDocument/2006/relationships/image" Target="../media/image90.png"/><Relationship Id="rId4" Type="http://schemas.openxmlformats.org/officeDocument/2006/relationships/image" Target="../media/image10.png"/><Relationship Id="rId9" Type="http://schemas.openxmlformats.org/officeDocument/2006/relationships/image" Target="../media/image80.png"/><Relationship Id="rId1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8D916-651D-4B41-B4FB-467142B87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95" y="1903602"/>
            <a:ext cx="11381173" cy="2387600"/>
          </a:xfrm>
        </p:spPr>
        <p:txBody>
          <a:bodyPr/>
          <a:lstStyle/>
          <a:p>
            <a:r>
              <a:rPr lang="en-US" dirty="0"/>
              <a:t>Interstitial oxygen tailoring by various surface treatments and how it impacts Q</a:t>
            </a:r>
            <a:r>
              <a:rPr lang="en-US" baseline="-25000" dirty="0"/>
              <a:t>0</a:t>
            </a:r>
            <a:endParaRPr lang="de-DE" baseline="-25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74DD61-39CF-48EB-BE86-259F43061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3277"/>
            <a:ext cx="9144000" cy="1655762"/>
          </a:xfrm>
        </p:spPr>
        <p:txBody>
          <a:bodyPr/>
          <a:lstStyle/>
          <a:p>
            <a:r>
              <a:rPr lang="de-DE" u="sng" dirty="0" err="1"/>
              <a:t>Rezvan</a:t>
            </a:r>
            <a:r>
              <a:rPr lang="de-DE" u="sng" dirty="0"/>
              <a:t> </a:t>
            </a:r>
            <a:r>
              <a:rPr lang="de-DE" u="sng" dirty="0" err="1"/>
              <a:t>Ghanbari</a:t>
            </a:r>
            <a:r>
              <a:rPr lang="de-DE" dirty="0"/>
              <a:t>, Marc Wenskat – 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UHH SRF R&amp;D Team</a:t>
            </a:r>
          </a:p>
        </p:txBody>
      </p:sp>
    </p:spTree>
    <p:extLst>
      <p:ext uri="{BB962C8B-B14F-4D97-AF65-F5344CB8AC3E}">
        <p14:creationId xmlns:p14="http://schemas.microsoft.com/office/powerpoint/2010/main" val="213655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903E0CD6-CE39-4680-A1AD-57D18D29C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2249" y="1025254"/>
            <a:ext cx="9108664" cy="508264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75C6899-F06C-45B0-AD03-3FF6E916B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249" y="1024305"/>
            <a:ext cx="9109657" cy="508320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52E9698-E4E2-441C-BF02-2F1FC084C43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If</a:t>
            </a:r>
            <a:r>
              <a:rPr lang="de-DE" b="1" dirty="0"/>
              <a:t> </a:t>
            </a:r>
            <a:r>
              <a:rPr lang="de-DE" b="1" dirty="0" err="1"/>
              <a:t>it</a:t>
            </a:r>
            <a:r>
              <a:rPr lang="de-DE" b="1" dirty="0"/>
              <a:t> </a:t>
            </a:r>
            <a:r>
              <a:rPr lang="de-DE" b="1" dirty="0" err="1"/>
              <a:t>acts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same –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it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same?</a:t>
            </a:r>
            <a:endParaRPr lang="de-DE" dirty="0"/>
          </a:p>
        </p:txBody>
      </p:sp>
      <p:sp>
        <p:nvSpPr>
          <p:cNvPr id="18" name="CustomShape 15">
            <a:extLst>
              <a:ext uri="{FF2B5EF4-FFF2-40B4-BE49-F238E27FC236}">
                <a16:creationId xmlns:a16="http://schemas.microsoft.com/office/drawing/2014/main" id="{711731D1-6267-4995-B036-C2A0E0C2232D}"/>
              </a:ext>
            </a:extLst>
          </p:cNvPr>
          <p:cNvSpPr/>
          <p:nvPr/>
        </p:nvSpPr>
        <p:spPr>
          <a:xfrm>
            <a:off x="2076708" y="1492310"/>
            <a:ext cx="2954617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cs typeface="Arial" panose="020B0604020202020204" pitchFamily="34" charset="0"/>
              </a:rPr>
              <a:t>≈ </a:t>
            </a:r>
            <a:r>
              <a:rPr lang="en-US" sz="1200" b="1" strike="noStrike" spc="-1" dirty="0">
                <a:solidFill>
                  <a:srgbClr val="000000"/>
                </a:solidFill>
              </a:rPr>
              <a:t>saturation concentration</a:t>
            </a:r>
            <a:endParaRPr lang="en-US" sz="1200" b="0" strike="noStrike" spc="-1" dirty="0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D180275A-5687-40A1-82EB-5FA237D5E68B}"/>
              </a:ext>
            </a:extLst>
          </p:cNvPr>
          <p:cNvSpPr/>
          <p:nvPr/>
        </p:nvSpPr>
        <p:spPr>
          <a:xfrm>
            <a:off x="523058" y="1547441"/>
            <a:ext cx="3196080" cy="16200"/>
          </a:xfrm>
          <a:prstGeom prst="line">
            <a:avLst/>
          </a:prstGeom>
          <a:ln w="2844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 dirty="0"/>
          </a:p>
        </p:txBody>
      </p:sp>
      <p:sp>
        <p:nvSpPr>
          <p:cNvPr id="24" name="CustomShape 21">
            <a:extLst>
              <a:ext uri="{FF2B5EF4-FFF2-40B4-BE49-F238E27FC236}">
                <a16:creationId xmlns:a16="http://schemas.microsoft.com/office/drawing/2014/main" id="{E637C941-AE14-41CA-A068-AC5382C9B413}"/>
              </a:ext>
            </a:extLst>
          </p:cNvPr>
          <p:cNvSpPr/>
          <p:nvPr/>
        </p:nvSpPr>
        <p:spPr>
          <a:xfrm>
            <a:off x="2439440" y="4649383"/>
            <a:ext cx="1105665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FF0000"/>
                </a:solidFill>
                <a:latin typeface="Calibri"/>
              </a:rPr>
              <a:t>20h@250C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5" name="CustomShape 22">
            <a:extLst>
              <a:ext uri="{FF2B5EF4-FFF2-40B4-BE49-F238E27FC236}">
                <a16:creationId xmlns:a16="http://schemas.microsoft.com/office/drawing/2014/main" id="{35C7EC90-B33C-4FE8-BAB4-E619256ECD96}"/>
              </a:ext>
            </a:extLst>
          </p:cNvPr>
          <p:cNvSpPr/>
          <p:nvPr/>
        </p:nvSpPr>
        <p:spPr>
          <a:xfrm>
            <a:off x="3945784" y="3911755"/>
            <a:ext cx="1666075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FF"/>
                </a:solidFill>
                <a:latin typeface="Calibri"/>
              </a:rPr>
              <a:t>18HPR+3h@300C</a:t>
            </a:r>
            <a:endParaRPr lang="en-US" sz="1600" b="0" strike="noStrike" spc="-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" name="CustomShape 21">
            <a:extLst>
              <a:ext uri="{FF2B5EF4-FFF2-40B4-BE49-F238E27FC236}">
                <a16:creationId xmlns:a16="http://schemas.microsoft.com/office/drawing/2014/main" id="{786CBCD0-F28E-4F56-92B5-208FA37DB6B1}"/>
              </a:ext>
            </a:extLst>
          </p:cNvPr>
          <p:cNvSpPr/>
          <p:nvPr/>
        </p:nvSpPr>
        <p:spPr>
          <a:xfrm>
            <a:off x="2337759" y="3599760"/>
            <a:ext cx="1001598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latin typeface="Calibri"/>
              </a:rPr>
              <a:t>3</a:t>
            </a:r>
            <a:r>
              <a:rPr lang="en-US" sz="1600" b="1" strike="noStrike" spc="-1" dirty="0">
                <a:latin typeface="Calibri"/>
              </a:rPr>
              <a:t>h@300C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D6ADBA38-B2E6-4E3F-9387-00E25214446E}"/>
              </a:ext>
            </a:extLst>
          </p:cNvPr>
          <p:cNvSpPr/>
          <p:nvPr/>
        </p:nvSpPr>
        <p:spPr>
          <a:xfrm flipH="1">
            <a:off x="1160004" y="1413105"/>
            <a:ext cx="22320" cy="4385656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13" name="CustomShape 10">
            <a:extLst>
              <a:ext uri="{FF2B5EF4-FFF2-40B4-BE49-F238E27FC236}">
                <a16:creationId xmlns:a16="http://schemas.microsoft.com/office/drawing/2014/main" id="{24F1B77B-408D-4909-A6DA-7350F5CC9C55}"/>
              </a:ext>
            </a:extLst>
          </p:cNvPr>
          <p:cNvSpPr/>
          <p:nvPr/>
        </p:nvSpPr>
        <p:spPr>
          <a:xfrm>
            <a:off x="493238" y="5673555"/>
            <a:ext cx="648000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15" name="CustomShape 12">
            <a:extLst>
              <a:ext uri="{FF2B5EF4-FFF2-40B4-BE49-F238E27FC236}">
                <a16:creationId xmlns:a16="http://schemas.microsoft.com/office/drawing/2014/main" id="{9305C0AD-BD37-446F-ABB6-8D5E9122F64D}"/>
              </a:ext>
            </a:extLst>
          </p:cNvPr>
          <p:cNvSpPr/>
          <p:nvPr/>
        </p:nvSpPr>
        <p:spPr>
          <a:xfrm>
            <a:off x="495303" y="5623719"/>
            <a:ext cx="720935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latin typeface="Calibri"/>
              </a:rPr>
              <a:t>@2K</a:t>
            </a:r>
            <a:endParaRPr lang="en-US" sz="2000" b="1" strike="noStrike" spc="-1" dirty="0">
              <a:latin typeface="Arial"/>
            </a:endParaRPr>
          </a:p>
        </p:txBody>
      </p:sp>
      <p:sp>
        <p:nvSpPr>
          <p:cNvPr id="14" name="CustomShape 11">
            <a:extLst>
              <a:ext uri="{FF2B5EF4-FFF2-40B4-BE49-F238E27FC236}">
                <a16:creationId xmlns:a16="http://schemas.microsoft.com/office/drawing/2014/main" id="{3A009B93-8215-454E-B609-94131E914779}"/>
              </a:ext>
            </a:extLst>
          </p:cNvPr>
          <p:cNvSpPr/>
          <p:nvPr/>
        </p:nvSpPr>
        <p:spPr>
          <a:xfrm>
            <a:off x="493236" y="5999055"/>
            <a:ext cx="1980000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16" name="CustomShape 13">
            <a:extLst>
              <a:ext uri="{FF2B5EF4-FFF2-40B4-BE49-F238E27FC236}">
                <a16:creationId xmlns:a16="http://schemas.microsoft.com/office/drawing/2014/main" id="{8F0849CD-57A3-44C5-90FB-129470D3BD2D}"/>
              </a:ext>
            </a:extLst>
          </p:cNvPr>
          <p:cNvSpPr/>
          <p:nvPr/>
        </p:nvSpPr>
        <p:spPr>
          <a:xfrm>
            <a:off x="1107054" y="5978958"/>
            <a:ext cx="89784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latin typeface="Calibri"/>
              </a:rPr>
              <a:t>near T</a:t>
            </a:r>
            <a:r>
              <a:rPr lang="en-US" sz="2000" b="1" strike="noStrike" spc="-1" baseline="-25000" dirty="0">
                <a:latin typeface="Calibri"/>
              </a:rPr>
              <a:t>c</a:t>
            </a:r>
            <a:endParaRPr lang="en-US" sz="2000" b="1" strike="noStrike" spc="-1" baseline="-25000" dirty="0">
              <a:latin typeface="Arial"/>
            </a:endParaRPr>
          </a:p>
        </p:txBody>
      </p:sp>
      <p:sp>
        <p:nvSpPr>
          <p:cNvPr id="35" name="Line 8">
            <a:extLst>
              <a:ext uri="{FF2B5EF4-FFF2-40B4-BE49-F238E27FC236}">
                <a16:creationId xmlns:a16="http://schemas.microsoft.com/office/drawing/2014/main" id="{187A4F42-3FA0-4826-AE08-452F948384B5}"/>
              </a:ext>
            </a:extLst>
          </p:cNvPr>
          <p:cNvSpPr/>
          <p:nvPr/>
        </p:nvSpPr>
        <p:spPr>
          <a:xfrm flipH="1">
            <a:off x="2474961" y="1410657"/>
            <a:ext cx="22320" cy="4715306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2134EA20-1C3F-42E3-9A0E-BAAD1C77C0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19663" r="39377" b="13288"/>
          <a:stretch/>
        </p:blipFill>
        <p:spPr>
          <a:xfrm>
            <a:off x="7637142" y="3760512"/>
            <a:ext cx="3206854" cy="2629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7B8B45D-B3C6-450B-A7D2-74F7100688F2}"/>
                  </a:ext>
                </a:extLst>
              </p:cNvPr>
              <p:cNvSpPr txBox="1"/>
              <p:nvPr/>
            </p:nvSpPr>
            <p:spPr>
              <a:xfrm>
                <a:off x="4166816" y="1741097"/>
                <a:ext cx="2715808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7B8B45D-B3C6-450B-A7D2-74F710068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816" y="1741097"/>
                <a:ext cx="2715808" cy="7265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921BFD3-0DC4-41B0-AB82-5BA6493D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774D80-D89A-4B4B-8C2B-C42C957C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10</a:t>
            </a:fld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16442CD-AA8C-43AF-8B71-D0BB2D5EC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401" y="1187711"/>
            <a:ext cx="4517117" cy="252055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F752F44-DDF3-43DD-B721-004625EF7671}"/>
              </a:ext>
            </a:extLst>
          </p:cNvPr>
          <p:cNvSpPr/>
          <p:nvPr/>
        </p:nvSpPr>
        <p:spPr>
          <a:xfrm>
            <a:off x="5929151" y="1767855"/>
            <a:ext cx="1034058" cy="699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556DFB5-FCE3-4062-B357-B87CA462EE91}"/>
              </a:ext>
            </a:extLst>
          </p:cNvPr>
          <p:cNvSpPr txBox="1"/>
          <p:nvPr/>
        </p:nvSpPr>
        <p:spPr>
          <a:xfrm>
            <a:off x="3775551" y="3449695"/>
            <a:ext cx="467086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/>
              <a:t>Too</a:t>
            </a:r>
            <a:r>
              <a:rPr lang="de-DE" sz="2400" b="1" dirty="0"/>
              <a:t> high NSF </a:t>
            </a:r>
            <a:r>
              <a:rPr lang="de-DE" sz="2400" b="1" dirty="0" err="1"/>
              <a:t>c</a:t>
            </a:r>
            <a:r>
              <a:rPr lang="de-DE" sz="2400" b="1" baseline="-25000" dirty="0" err="1"/>
              <a:t>O</a:t>
            </a:r>
            <a:r>
              <a:rPr lang="de-DE" sz="2400" b="1" dirty="0"/>
              <a:t> </a:t>
            </a:r>
            <a:r>
              <a:rPr lang="de-DE" sz="2400" b="1" dirty="0" err="1"/>
              <a:t>is</a:t>
            </a:r>
            <a:r>
              <a:rPr lang="de-DE" sz="2400" b="1" dirty="0"/>
              <a:t> not </a:t>
            </a:r>
            <a:r>
              <a:rPr lang="de-DE" sz="2400" b="1" dirty="0" err="1"/>
              <a:t>good</a:t>
            </a:r>
            <a:r>
              <a:rPr lang="de-DE" sz="2400" b="1" dirty="0"/>
              <a:t> </a:t>
            </a:r>
            <a:r>
              <a:rPr lang="de-DE" sz="2400" b="1" dirty="0" err="1"/>
              <a:t>for</a:t>
            </a:r>
            <a:r>
              <a:rPr lang="de-DE" sz="2400" b="1" dirty="0"/>
              <a:t> Q</a:t>
            </a:r>
            <a:r>
              <a:rPr lang="de-DE" sz="2400" b="1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788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6" grpId="0"/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994B720A-920A-4EE2-82DA-2157506E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005" y="1882297"/>
            <a:ext cx="6290426" cy="351006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8B8B6F6-1B22-4395-833D-58B8E09B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745" y="1025459"/>
            <a:ext cx="5752926" cy="3210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8A805BD-9E29-4964-953F-5B1B5A66C075}"/>
                  </a:ext>
                </a:extLst>
              </p:cNvPr>
              <p:cNvSpPr txBox="1"/>
              <p:nvPr/>
            </p:nvSpPr>
            <p:spPr>
              <a:xfrm>
                <a:off x="261059" y="5279448"/>
                <a:ext cx="1102129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TheSans UHH Bold"/>
                  </a:rPr>
                  <a:t>… but in different </a:t>
                </a:r>
                <a:r>
                  <a:rPr lang="de-DE" dirty="0" err="1">
                    <a:latin typeface="TheSans UHH Bold"/>
                  </a:rPr>
                  <a:t>furnaces</a:t>
                </a:r>
                <a:r>
                  <a:rPr lang="de-DE" dirty="0">
                    <a:latin typeface="TheSans UHH Bold"/>
                  </a:rPr>
                  <a:t>!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de-DE" spc="-1" dirty="0">
                    <a:latin typeface="TheSans UHH Bold"/>
                  </a:rPr>
                  <a:t> </a:t>
                </a:r>
                <a:r>
                  <a:rPr lang="de-DE" spc="-1" dirty="0" err="1">
                    <a:latin typeface="TheSans UHH Bold"/>
                  </a:rPr>
                  <a:t>is</a:t>
                </a:r>
                <a:r>
                  <a:rPr lang="de-DE" spc="-1" dirty="0">
                    <a:latin typeface="TheSans UHH Bold"/>
                  </a:rPr>
                  <a:t> </a:t>
                </a:r>
                <a:r>
                  <a:rPr lang="de-DE" dirty="0">
                    <a:latin typeface="TheSans UHH Bold"/>
                  </a:rPr>
                  <a:t>642nm vs. </a:t>
                </a:r>
                <a:r>
                  <a:rPr lang="de-DE" dirty="0">
                    <a:solidFill>
                      <a:srgbClr val="FF0000"/>
                    </a:solidFill>
                    <a:latin typeface="TheSans UHH Bold"/>
                  </a:rPr>
                  <a:t>773nm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>
                    <a:latin typeface="TheSans UHH Bold"/>
                  </a:rPr>
                  <a:t>Since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both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cavities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are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coated</a:t>
                </a:r>
                <a:r>
                  <a:rPr lang="de-DE" dirty="0">
                    <a:latin typeface="TheSans UHH Bold"/>
                  </a:rPr>
                  <a:t>, </a:t>
                </a:r>
                <a:r>
                  <a:rPr lang="de-DE" dirty="0" err="1">
                    <a:latin typeface="TheSans UHH Bold"/>
                  </a:rPr>
                  <a:t>no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Nb</a:t>
                </a:r>
                <a:r>
                  <a:rPr lang="de-DE" dirty="0">
                    <a:latin typeface="TheSans UHH Bold"/>
                  </a:rPr>
                  <a:t>-oxide </a:t>
                </a:r>
                <a:r>
                  <a:rPr lang="de-DE" dirty="0" err="1">
                    <a:latin typeface="TheSans UHH Bold"/>
                  </a:rPr>
                  <a:t>regrowth</a:t>
                </a:r>
                <a:r>
                  <a:rPr lang="de-DE" dirty="0">
                    <a:latin typeface="TheSans UHH Bold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>
                    <a:latin typeface="TheSans UHH Bold"/>
                  </a:rPr>
                  <a:t>Annealed</a:t>
                </a:r>
                <a:r>
                  <a:rPr lang="de-DE" dirty="0">
                    <a:latin typeface="TheSans UHH Bold"/>
                  </a:rPr>
                  <a:t> 1DE10 a </a:t>
                </a:r>
                <a:r>
                  <a:rPr lang="de-DE" dirty="0" err="1">
                    <a:latin typeface="TheSans UHH Bold"/>
                  </a:rPr>
                  <a:t>second</a:t>
                </a:r>
                <a:r>
                  <a:rPr lang="de-DE" dirty="0">
                    <a:latin typeface="TheSans UHH Bold"/>
                  </a:rPr>
                  <a:t> time </a:t>
                </a:r>
                <a:r>
                  <a:rPr lang="de-DE" dirty="0" err="1">
                    <a:latin typeface="TheSans UHH Bold"/>
                  </a:rPr>
                  <a:t>to</a:t>
                </a:r>
                <a:r>
                  <a:rPr lang="de-DE" dirty="0">
                    <a:latin typeface="TheSans UHH Bold"/>
                  </a:rPr>
                  <a:t> diffuse </a:t>
                </a:r>
                <a:r>
                  <a:rPr lang="de-DE" dirty="0" err="1">
                    <a:latin typeface="TheSans UHH Bold"/>
                  </a:rPr>
                  <a:t>more</a:t>
                </a:r>
                <a:r>
                  <a:rPr lang="de-DE" dirty="0">
                    <a:latin typeface="TheSans UHH Bold"/>
                  </a:rPr>
                  <a:t> O </a:t>
                </a:r>
                <a:r>
                  <a:rPr lang="de-DE" dirty="0" err="1">
                    <a:latin typeface="TheSans UHH Bold"/>
                  </a:rPr>
                  <a:t>away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from</a:t>
                </a:r>
                <a:r>
                  <a:rPr lang="de-DE" dirty="0">
                    <a:latin typeface="TheSans UHH Bold"/>
                  </a:rPr>
                  <a:t> SF w/o source on top </a:t>
                </a:r>
              </a:p>
              <a:p>
                <a:pPr lvl="1"/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  <a:r>
                  <a:rPr lang="de-DE" dirty="0">
                    <a:latin typeface="TheSans UHH Bold"/>
                    <a:cs typeface="Arial" panose="020B0604020202020204" pitchFamily="34" charset="0"/>
                  </a:rPr>
                  <a:t> </a:t>
                </a:r>
                <a:r>
                  <a:rPr lang="de-DE" b="1" dirty="0">
                    <a:solidFill>
                      <a:srgbClr val="0000FF"/>
                    </a:solidFill>
                    <a:latin typeface="TheSans UHH Bold"/>
                  </a:rPr>
                  <a:t>Q</a:t>
                </a:r>
                <a:r>
                  <a:rPr lang="de-DE" b="1" baseline="-25000" dirty="0">
                    <a:solidFill>
                      <a:srgbClr val="0000FF"/>
                    </a:solidFill>
                    <a:latin typeface="TheSans UHH Bold"/>
                  </a:rPr>
                  <a:t>0</a:t>
                </a:r>
                <a:r>
                  <a:rPr lang="de-DE" b="1" dirty="0">
                    <a:solidFill>
                      <a:srgbClr val="0000FF"/>
                    </a:solidFill>
                    <a:latin typeface="TheSans UHH Bold"/>
                  </a:rPr>
                  <a:t> </a:t>
                </a:r>
                <a:r>
                  <a:rPr lang="de-DE" b="1" dirty="0" err="1">
                    <a:solidFill>
                      <a:srgbClr val="0000FF"/>
                    </a:solidFill>
                    <a:latin typeface="TheSans UHH Bold"/>
                  </a:rPr>
                  <a:t>improved</a:t>
                </a:r>
                <a:r>
                  <a:rPr lang="de-DE" b="1" dirty="0">
                    <a:solidFill>
                      <a:srgbClr val="0000FF"/>
                    </a:solidFill>
                    <a:latin typeface="TheSans UHH Bold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>
                  <a:latin typeface="TheSans UHH Bold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8A805BD-9E29-4964-953F-5B1B5A66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059" y="5279448"/>
                <a:ext cx="11021291" cy="1477328"/>
              </a:xfrm>
              <a:prstGeom prst="rect">
                <a:avLst/>
              </a:prstGeom>
              <a:blipFill>
                <a:blip r:embed="rId4"/>
                <a:stretch>
                  <a:fillRect l="-387" t="-20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2EB0DA-0CD1-4466-A92C-9E4E034E0A5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/>
              <a:t>3h@300°C </a:t>
            </a:r>
            <a:r>
              <a:rPr lang="de-DE" b="1" dirty="0">
                <a:cs typeface="Arial" panose="020B0604020202020204" pitchFamily="34" charset="0"/>
              </a:rPr>
              <a:t>≠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/>
              <a:t>3h@300°C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A21784-3953-45FC-AA8C-E2E57C9B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E11AD9-3DA1-4C0D-86FF-0A2BD415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11</a:t>
            </a:fld>
            <a:endParaRPr lang="de-DE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5AFDBF1-DF1A-43A4-AA1B-47E6C90EEA53}"/>
              </a:ext>
            </a:extLst>
          </p:cNvPr>
          <p:cNvGrpSpPr/>
          <p:nvPr/>
        </p:nvGrpSpPr>
        <p:grpSpPr>
          <a:xfrm>
            <a:off x="8296160" y="4205791"/>
            <a:ext cx="3362696" cy="2070988"/>
            <a:chOff x="5570857" y="1969659"/>
            <a:chExt cx="3362696" cy="2070988"/>
          </a:xfrm>
        </p:grpSpPr>
        <p:pic>
          <p:nvPicPr>
            <p:cNvPr id="13" name="Grafik 4">
              <a:extLst>
                <a:ext uri="{FF2B5EF4-FFF2-40B4-BE49-F238E27FC236}">
                  <a16:creationId xmlns:a16="http://schemas.microsoft.com/office/drawing/2014/main" id="{295D2A94-9A09-4F1F-AEE4-6583DE9BB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629" t="33028" r="13533" b="46399"/>
            <a:stretch/>
          </p:blipFill>
          <p:spPr>
            <a:xfrm>
              <a:off x="6028182" y="1995539"/>
              <a:ext cx="2905371" cy="17056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CustomShape 23">
              <a:extLst>
                <a:ext uri="{FF2B5EF4-FFF2-40B4-BE49-F238E27FC236}">
                  <a16:creationId xmlns:a16="http://schemas.microsoft.com/office/drawing/2014/main" id="{BC2967C7-2E8C-46D6-B026-100AD1579A47}"/>
                </a:ext>
              </a:extLst>
            </p:cNvPr>
            <p:cNvSpPr/>
            <p:nvPr/>
          </p:nvSpPr>
          <p:spPr>
            <a:xfrm rot="16200000">
              <a:off x="5323179" y="2409127"/>
              <a:ext cx="952681" cy="4573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de-DE" sz="1600" b="1" spc="-1" dirty="0">
                  <a:solidFill>
                    <a:srgbClr val="000000"/>
                  </a:solidFill>
                  <a:latin typeface="Calibri"/>
                </a:rPr>
                <a:t>T / °C</a:t>
              </a:r>
              <a:endParaRPr lang="en-US" sz="1600" b="1" strike="noStrike" spc="-1" dirty="0">
                <a:latin typeface="Arial"/>
              </a:endParaRPr>
            </a:p>
          </p:txBody>
        </p:sp>
        <p:sp>
          <p:nvSpPr>
            <p:cNvPr id="15" name="CustomShape 23">
              <a:extLst>
                <a:ext uri="{FF2B5EF4-FFF2-40B4-BE49-F238E27FC236}">
                  <a16:creationId xmlns:a16="http://schemas.microsoft.com/office/drawing/2014/main" id="{4952E123-05C1-4425-91BA-D1A811AA800E}"/>
                </a:ext>
              </a:extLst>
            </p:cNvPr>
            <p:cNvSpPr/>
            <p:nvPr/>
          </p:nvSpPr>
          <p:spPr>
            <a:xfrm>
              <a:off x="8418344" y="3583321"/>
              <a:ext cx="515209" cy="4573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de-DE" sz="1600" b="1" spc="-1" dirty="0">
                  <a:solidFill>
                    <a:srgbClr val="000000"/>
                  </a:solidFill>
                  <a:latin typeface="Calibri"/>
                </a:rPr>
                <a:t>t /h</a:t>
              </a:r>
              <a:endParaRPr lang="en-US" sz="1600" b="1" strike="noStrike" spc="-1" dirty="0">
                <a:latin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6E4FD9C7-BA4B-4DD9-82A0-387FC7CBCBD5}"/>
                    </a:ext>
                  </a:extLst>
                </p:cNvPr>
                <p:cNvSpPr/>
                <p:nvPr/>
              </p:nvSpPr>
              <p:spPr>
                <a:xfrm>
                  <a:off x="6722771" y="1969659"/>
                  <a:ext cx="2185024" cy="4717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70000"/>
                    </a:lnSpc>
                  </a:pPr>
                  <a14:m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1400" b="1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1400" b="1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de-DE" sz="1400" b="1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1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e>
                      </m:nary>
                    </m:oMath>
                  </a14:m>
                  <a:r>
                    <a:rPr lang="de-DE" sz="1400" b="1" spc="-1" dirty="0">
                      <a:solidFill>
                        <a:srgbClr val="000000"/>
                      </a:solidFill>
                    </a:rPr>
                    <a:t> =  „thermal </a:t>
                  </a:r>
                  <a:r>
                    <a:rPr lang="de-DE" sz="1400" b="1" spc="-1" dirty="0" err="1">
                      <a:solidFill>
                        <a:srgbClr val="000000"/>
                      </a:solidFill>
                    </a:rPr>
                    <a:t>budget</a:t>
                  </a:r>
                  <a:r>
                    <a:rPr lang="de-DE" sz="1400" b="1" spc="-1" dirty="0">
                      <a:solidFill>
                        <a:srgbClr val="000000"/>
                      </a:solidFill>
                    </a:rPr>
                    <a:t>“</a:t>
                  </a:r>
                  <a:r>
                    <a:rPr lang="de-DE" sz="1050" b="1" spc="-1" dirty="0">
                      <a:solidFill>
                        <a:srgbClr val="000000"/>
                      </a:solidFill>
                    </a:rPr>
                    <a:t> </a:t>
                  </a:r>
                  <a:endParaRPr lang="de-DE" sz="1400" b="1" spc="-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6E4FD9C7-BA4B-4DD9-82A0-387FC7CBCB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2771" y="1969659"/>
                  <a:ext cx="2185024" cy="471732"/>
                </a:xfrm>
                <a:prstGeom prst="rect">
                  <a:avLst/>
                </a:prstGeom>
                <a:blipFill>
                  <a:blip r:embed="rId6"/>
                  <a:stretch>
                    <a:fillRect l="-13092" t="-55844" r="-279" b="-12727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A1C78F15-32A8-4D20-B9A9-1A1BA7C0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887" y="1882364"/>
            <a:ext cx="6290308" cy="351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0E3AF21-C795-4155-BC18-AA6BA2752FB8}"/>
              </a:ext>
            </a:extLst>
          </p:cNvPr>
          <p:cNvSpPr txBox="1"/>
          <p:nvPr/>
        </p:nvSpPr>
        <p:spPr>
          <a:xfrm flipH="1">
            <a:off x="5038897" y="2251982"/>
            <a:ext cx="51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2K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0E81261-C9B3-4888-80EC-402718F67FCE}"/>
              </a:ext>
            </a:extLst>
          </p:cNvPr>
          <p:cNvSpPr/>
          <p:nvPr/>
        </p:nvSpPr>
        <p:spPr>
          <a:xfrm>
            <a:off x="240052" y="1193861"/>
            <a:ext cx="7536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 Bold"/>
              </a:rPr>
              <a:t>1DE18 and 1DE10 </a:t>
            </a:r>
            <a:r>
              <a:rPr lang="de-DE" dirty="0" err="1">
                <a:latin typeface="TheSans UHH Bold"/>
              </a:rPr>
              <a:t>performed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similar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before</a:t>
            </a:r>
            <a:r>
              <a:rPr lang="de-DE" dirty="0">
                <a:latin typeface="TheSans UHH Bold"/>
              </a:rPr>
              <a:t> and after </a:t>
            </a:r>
            <a:r>
              <a:rPr lang="de-DE" dirty="0" err="1">
                <a:latin typeface="TheSans UHH Bold"/>
              </a:rPr>
              <a:t>coating</a:t>
            </a:r>
            <a:endParaRPr lang="de-DE" dirty="0">
              <a:latin typeface="TheSans UHH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 Bold"/>
              </a:rPr>
              <a:t>Coating was </a:t>
            </a:r>
            <a:r>
              <a:rPr lang="de-DE" dirty="0" err="1">
                <a:latin typeface="TheSans UHH Bold"/>
              </a:rPr>
              <a:t>done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with</a:t>
            </a:r>
            <a:r>
              <a:rPr lang="de-DE" dirty="0">
                <a:latin typeface="TheSans UHH Bold"/>
              </a:rPr>
              <a:t> same </a:t>
            </a:r>
            <a:r>
              <a:rPr lang="de-DE" dirty="0" err="1">
                <a:latin typeface="TheSans UHH Bold"/>
              </a:rPr>
              <a:t>parameters</a:t>
            </a:r>
            <a:endParaRPr lang="de-DE" dirty="0">
              <a:latin typeface="TheSans UHH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 Bold"/>
              </a:rPr>
              <a:t>Both </a:t>
            </a:r>
            <a:r>
              <a:rPr lang="de-DE" dirty="0" err="1">
                <a:latin typeface="TheSans UHH Bold"/>
              </a:rPr>
              <a:t>cavities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underwent</a:t>
            </a:r>
            <a:r>
              <a:rPr lang="de-DE" dirty="0">
                <a:latin typeface="TheSans UHH Bold"/>
              </a:rPr>
              <a:t> 3h@300°C …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TheSans UHH Bold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C0F87A4-D464-48BA-8255-3879989F0C5F}"/>
              </a:ext>
            </a:extLst>
          </p:cNvPr>
          <p:cNvSpPr txBox="1"/>
          <p:nvPr/>
        </p:nvSpPr>
        <p:spPr>
          <a:xfrm>
            <a:off x="3651407" y="3039637"/>
            <a:ext cx="471135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/>
              <a:t>Too</a:t>
            </a:r>
            <a:r>
              <a:rPr lang="de-DE" sz="2400" b="1" dirty="0"/>
              <a:t> high NSF </a:t>
            </a:r>
            <a:r>
              <a:rPr lang="de-DE" sz="2400" b="1" dirty="0" err="1"/>
              <a:t>c</a:t>
            </a:r>
            <a:r>
              <a:rPr lang="de-DE" sz="2400" b="1" baseline="-25000" dirty="0" err="1"/>
              <a:t>O</a:t>
            </a:r>
            <a:r>
              <a:rPr lang="de-DE" sz="2400" b="1" dirty="0"/>
              <a:t> </a:t>
            </a:r>
            <a:r>
              <a:rPr lang="de-DE" sz="2400" b="1" dirty="0" err="1"/>
              <a:t>is</a:t>
            </a:r>
            <a:r>
              <a:rPr lang="de-DE" sz="2400" b="1" dirty="0"/>
              <a:t> not </a:t>
            </a:r>
            <a:r>
              <a:rPr lang="de-DE" sz="2400" b="1" dirty="0" err="1"/>
              <a:t>good</a:t>
            </a:r>
            <a:r>
              <a:rPr lang="de-DE" sz="2400" b="1" dirty="0"/>
              <a:t> </a:t>
            </a:r>
            <a:r>
              <a:rPr lang="de-DE" sz="2400" b="1" dirty="0" err="1"/>
              <a:t>for</a:t>
            </a:r>
            <a:r>
              <a:rPr lang="de-DE" sz="2400" b="1" dirty="0"/>
              <a:t> Q</a:t>
            </a:r>
            <a:r>
              <a:rPr lang="de-DE" sz="2400" b="1" baseline="-25000" dirty="0"/>
              <a:t>0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E752C2C-8979-42DC-93EC-D2CB8534D05A}"/>
              </a:ext>
            </a:extLst>
          </p:cNvPr>
          <p:cNvSpPr/>
          <p:nvPr/>
        </p:nvSpPr>
        <p:spPr>
          <a:xfrm>
            <a:off x="7777017" y="727598"/>
            <a:ext cx="4543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[Wenskat, M., et al SRF2023 TUIBA02.]</a:t>
            </a:r>
          </a:p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[Wenskat, M., et al </a:t>
            </a:r>
            <a:r>
              <a:rPr lang="fr-FR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Supercond</a:t>
            </a:r>
            <a:r>
              <a:rPr lang="fr-FR" sz="1000" b="1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fr-FR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Sci</a:t>
            </a:r>
            <a:r>
              <a:rPr lang="fr-FR" sz="1000" b="1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fr-FR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Technol</a:t>
            </a:r>
            <a:r>
              <a:rPr lang="fr-FR" sz="1000" b="1" dirty="0">
                <a:solidFill>
                  <a:srgbClr val="222222"/>
                </a:solidFill>
                <a:latin typeface="Arial" panose="020B0604020202020204" pitchFamily="34" charset="0"/>
              </a:rPr>
              <a:t>. 36 (2023) 015010 (11pp)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.]</a:t>
            </a:r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15649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56D29921-AF94-4F2B-9729-589D34411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21330" r="42450" b="15363"/>
          <a:stretch/>
        </p:blipFill>
        <p:spPr>
          <a:xfrm>
            <a:off x="612956" y="1215179"/>
            <a:ext cx="4642536" cy="3562134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0BB14F3C-A81C-4C75-BC03-92B485F11046}"/>
              </a:ext>
            </a:extLst>
          </p:cNvPr>
          <p:cNvSpPr txBox="1"/>
          <p:nvPr/>
        </p:nvSpPr>
        <p:spPr>
          <a:xfrm>
            <a:off x="118641" y="5112080"/>
            <a:ext cx="769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 Bold"/>
              </a:rPr>
              <a:t>Diffuse O out </a:t>
            </a:r>
            <a:r>
              <a:rPr lang="de-DE" dirty="0" err="1">
                <a:latin typeface="TheSans UHH Bold"/>
              </a:rPr>
              <a:t>of</a:t>
            </a:r>
            <a:r>
              <a:rPr lang="de-DE" dirty="0">
                <a:latin typeface="TheSans UHH Bold"/>
              </a:rPr>
              <a:t> RF </a:t>
            </a:r>
            <a:r>
              <a:rPr lang="de-DE" dirty="0" err="1">
                <a:latin typeface="TheSans UHH Bold"/>
              </a:rPr>
              <a:t>layer</a:t>
            </a:r>
            <a:endParaRPr lang="de-DE" dirty="0">
              <a:latin typeface="TheSans UHH Bold"/>
            </a:endParaRPr>
          </a:p>
          <a:p>
            <a:r>
              <a:rPr lang="de-DE" dirty="0">
                <a:latin typeface="TheSans UHH Bold"/>
              </a:rPr>
              <a:t>	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dirty="0">
                <a:latin typeface="TheSans UHH Bold"/>
              </a:rPr>
              <a:t>HFQS </a:t>
            </a:r>
            <a:r>
              <a:rPr lang="de-DE" dirty="0" err="1">
                <a:latin typeface="TheSans UHH Bold"/>
              </a:rPr>
              <a:t>reappears</a:t>
            </a:r>
            <a:r>
              <a:rPr lang="de-DE" dirty="0">
                <a:latin typeface="TheSans UHH Bold"/>
              </a:rPr>
              <a:t> and </a:t>
            </a:r>
            <a:r>
              <a:rPr lang="el-GR" dirty="0">
                <a:latin typeface="TheSans UHH Bold"/>
              </a:rPr>
              <a:t>Δ</a:t>
            </a:r>
            <a:r>
              <a:rPr lang="de-DE" dirty="0" err="1">
                <a:latin typeface="TheSans UHH Bold"/>
              </a:rPr>
              <a:t>f</a:t>
            </a:r>
            <a:r>
              <a:rPr lang="de-DE" baseline="-25000" dirty="0" err="1">
                <a:latin typeface="TheSans UHH Bold"/>
              </a:rPr>
              <a:t>tot</a:t>
            </a:r>
            <a:r>
              <a:rPr lang="de-DE" dirty="0">
                <a:latin typeface="TheSans UHH Bold"/>
              </a:rPr>
              <a:t> / </a:t>
            </a:r>
            <a:r>
              <a:rPr lang="el-GR" dirty="0">
                <a:latin typeface="TheSans UHH Bold"/>
              </a:rPr>
              <a:t>Δ</a:t>
            </a:r>
            <a:r>
              <a:rPr lang="de-DE" dirty="0" err="1">
                <a:latin typeface="TheSans UHH Bold"/>
              </a:rPr>
              <a:t>f</a:t>
            </a:r>
            <a:r>
              <a:rPr lang="de-DE" baseline="-25000" dirty="0" err="1">
                <a:latin typeface="TheSans UHH Bold"/>
              </a:rPr>
              <a:t>dip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TheSans UHH Bold"/>
              </a:rPr>
              <a:t>decreases</a:t>
            </a:r>
            <a:r>
              <a:rPr lang="de-DE" dirty="0">
                <a:solidFill>
                  <a:schemeClr val="tx1"/>
                </a:solidFill>
                <a:latin typeface="TheSans UHH Bold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TheSans UHH Bold"/>
              </a:rPr>
              <a:t>again</a:t>
            </a:r>
            <a:endParaRPr lang="de-DE" dirty="0">
              <a:solidFill>
                <a:schemeClr val="tx1"/>
              </a:solidFill>
              <a:latin typeface="TheSans UHH Bold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BC6976-A3FD-4E84-BAAD-3C03C77B843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0329" y="349411"/>
            <a:ext cx="12021671" cy="778297"/>
          </a:xfrm>
        </p:spPr>
        <p:txBody>
          <a:bodyPr/>
          <a:lstStyle/>
          <a:p>
            <a:r>
              <a:rPr lang="de-DE" b="1" dirty="0"/>
              <a:t>High thermal </a:t>
            </a:r>
            <a:r>
              <a:rPr lang="de-DE" b="1" dirty="0" err="1"/>
              <a:t>budget</a:t>
            </a:r>
            <a:r>
              <a:rPr lang="de-DE" b="1" dirty="0"/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b="1" dirty="0"/>
              <a:t>HFQS </a:t>
            </a:r>
            <a:r>
              <a:rPr lang="de-DE" b="1" dirty="0" err="1"/>
              <a:t>reappears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7B574E9-96BC-4F6B-BC15-A55BC4FB7F8A}"/>
              </a:ext>
            </a:extLst>
          </p:cNvPr>
          <p:cNvSpPr txBox="1"/>
          <p:nvPr/>
        </p:nvSpPr>
        <p:spPr>
          <a:xfrm>
            <a:off x="4673601" y="1376589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2K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CF583D-575F-455F-B0B1-3547EEF96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8022A0A-E5E5-497F-B551-E15DB2CA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12</a:t>
            </a:fld>
            <a:endParaRPr lang="de-DE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A32F80B-3688-4C03-B504-B9E2FFAD7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19883" r="38450" b="13216"/>
          <a:stretch/>
        </p:blipFill>
        <p:spPr>
          <a:xfrm>
            <a:off x="6651076" y="1204697"/>
            <a:ext cx="4490399" cy="3597352"/>
          </a:xfrm>
          <a:prstGeom prst="rect">
            <a:avLst/>
          </a:prstGeom>
        </p:spPr>
      </p:pic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0AC3B5D9-5FD5-4C55-89F2-F4F99F512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906559"/>
              </p:ext>
            </p:extLst>
          </p:nvPr>
        </p:nvGraphicFramePr>
        <p:xfrm>
          <a:off x="6717314" y="4838049"/>
          <a:ext cx="4740661" cy="1556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891">
                  <a:extLst>
                    <a:ext uri="{9D8B030D-6E8A-4147-A177-3AD203B41FA5}">
                      <a16:colId xmlns:a16="http://schemas.microsoft.com/office/drawing/2014/main" val="344485650"/>
                    </a:ext>
                  </a:extLst>
                </a:gridCol>
                <a:gridCol w="1800522">
                  <a:extLst>
                    <a:ext uri="{9D8B030D-6E8A-4147-A177-3AD203B41FA5}">
                      <a16:colId xmlns:a16="http://schemas.microsoft.com/office/drawing/2014/main" val="3332739615"/>
                    </a:ext>
                  </a:extLst>
                </a:gridCol>
                <a:gridCol w="1039124">
                  <a:extLst>
                    <a:ext uri="{9D8B030D-6E8A-4147-A177-3AD203B41FA5}">
                      <a16:colId xmlns:a16="http://schemas.microsoft.com/office/drawing/2014/main" val="3811325402"/>
                    </a:ext>
                  </a:extLst>
                </a:gridCol>
                <a:gridCol w="1039124">
                  <a:extLst>
                    <a:ext uri="{9D8B030D-6E8A-4147-A177-3AD203B41FA5}">
                      <a16:colId xmlns:a16="http://schemas.microsoft.com/office/drawing/2014/main" val="1615365314"/>
                    </a:ext>
                  </a:extLst>
                </a:gridCol>
              </a:tblGrid>
              <a:tr h="30265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>
                          <a:solidFill>
                            <a:schemeClr val="bg1"/>
                          </a:solidFill>
                        </a:rPr>
                        <a:t>Δ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f</a:t>
                      </a:r>
                      <a:r>
                        <a:rPr lang="de-DE" sz="1400" baseline="-25000" dirty="0" err="1">
                          <a:solidFill>
                            <a:schemeClr val="bg1"/>
                          </a:solidFill>
                        </a:rPr>
                        <a:t>tot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/kHz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>
                          <a:solidFill>
                            <a:schemeClr val="bg1"/>
                          </a:solidFill>
                        </a:rPr>
                        <a:t>Δ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f</a:t>
                      </a:r>
                      <a:r>
                        <a:rPr lang="de-DE" sz="1400" baseline="-25000" dirty="0" err="1">
                          <a:solidFill>
                            <a:schemeClr val="bg1"/>
                          </a:solidFill>
                        </a:rPr>
                        <a:t>dip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/kHz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58507"/>
                  </a:ext>
                </a:extLst>
              </a:tr>
              <a:tr h="302656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1DE19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4.5h @ 335°C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143898"/>
                  </a:ext>
                </a:extLst>
              </a:tr>
              <a:tr h="302656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1AC02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3.25h @ 335°C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244873"/>
                  </a:ext>
                </a:extLst>
              </a:tr>
              <a:tr h="337374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1RI04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3h @ 250°C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718167"/>
                  </a:ext>
                </a:extLst>
              </a:tr>
              <a:tr h="302656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7030A0"/>
                          </a:solidFill>
                        </a:rPr>
                        <a:t>1DE12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rgbClr val="7030A0"/>
                          </a:solidFill>
                        </a:rPr>
                        <a:t>3h @350°C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solidFill>
                            <a:srgbClr val="7030A0"/>
                          </a:solidFill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solidFill>
                            <a:srgbClr val="7030A0"/>
                          </a:solidFill>
                        </a:rPr>
                        <a:t>0.52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33073"/>
                  </a:ext>
                </a:extLst>
              </a:tr>
            </a:tbl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D30F1C89-26BB-4F19-B5FB-492737092355}"/>
              </a:ext>
            </a:extLst>
          </p:cNvPr>
          <p:cNvSpPr/>
          <p:nvPr/>
        </p:nvSpPr>
        <p:spPr>
          <a:xfrm>
            <a:off x="4964546" y="100530"/>
            <a:ext cx="4889668" cy="87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C63D94-88B2-4CDE-979C-7BC85B94F053}"/>
              </a:ext>
            </a:extLst>
          </p:cNvPr>
          <p:cNvSpPr txBox="1"/>
          <p:nvPr/>
        </p:nvSpPr>
        <p:spPr>
          <a:xfrm>
            <a:off x="2261296" y="2002196"/>
            <a:ext cx="119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7030A0"/>
                </a:solidFill>
              </a:rPr>
              <a:t>3h@350°C</a:t>
            </a:r>
          </a:p>
        </p:txBody>
      </p:sp>
    </p:spTree>
    <p:extLst>
      <p:ext uri="{BB962C8B-B14F-4D97-AF65-F5344CB8AC3E}">
        <p14:creationId xmlns:p14="http://schemas.microsoft.com/office/powerpoint/2010/main" val="255850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B80F8F-ACB5-423A-8015-DC55B36FBAE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there</a:t>
            </a:r>
            <a:r>
              <a:rPr lang="de-DE" b="1" dirty="0"/>
              <a:t> an optimal O-</a:t>
            </a:r>
            <a:r>
              <a:rPr lang="de-DE" b="1" dirty="0" err="1"/>
              <a:t>concentration</a:t>
            </a:r>
            <a:r>
              <a:rPr lang="de-DE" b="1" dirty="0"/>
              <a:t>?</a:t>
            </a:r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B703DBA-B8ED-4320-B171-5DF2AAE7F237}"/>
              </a:ext>
            </a:extLst>
          </p:cNvPr>
          <p:cNvSpPr txBox="1"/>
          <p:nvPr/>
        </p:nvSpPr>
        <p:spPr>
          <a:xfrm>
            <a:off x="105928" y="1405040"/>
            <a:ext cx="5948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TheSans UHH Bold"/>
              </a:rPr>
              <a:t>Too</a:t>
            </a:r>
            <a:r>
              <a:rPr lang="de-DE" dirty="0">
                <a:latin typeface="TheSans UHH Bold"/>
              </a:rPr>
              <a:t> high NSF </a:t>
            </a:r>
            <a:r>
              <a:rPr lang="de-DE" dirty="0" err="1">
                <a:latin typeface="TheSans UHH Bold"/>
              </a:rPr>
              <a:t>c</a:t>
            </a:r>
            <a:r>
              <a:rPr lang="de-DE" baseline="-25000" dirty="0" err="1">
                <a:latin typeface="TheSans UHH Bold"/>
              </a:rPr>
              <a:t>O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is</a:t>
            </a:r>
            <a:r>
              <a:rPr lang="de-DE" dirty="0">
                <a:latin typeface="TheSans UHH Bold"/>
              </a:rPr>
              <a:t> not </a:t>
            </a:r>
            <a:r>
              <a:rPr lang="de-DE" dirty="0" err="1">
                <a:latin typeface="TheSans UHH Bold"/>
              </a:rPr>
              <a:t>good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for</a:t>
            </a:r>
            <a:r>
              <a:rPr lang="de-DE" dirty="0">
                <a:latin typeface="TheSans UHH Bold"/>
              </a:rPr>
              <a:t> Q</a:t>
            </a:r>
            <a:r>
              <a:rPr lang="de-DE" baseline="-25000" dirty="0">
                <a:latin typeface="TheSans UHH Bold"/>
              </a:rPr>
              <a:t>0 </a:t>
            </a:r>
            <a:r>
              <a:rPr lang="de-DE" dirty="0">
                <a:latin typeface="TheSans UHH Bold"/>
              </a:rPr>
              <a:t>(1DE7 / 1DE10)</a:t>
            </a:r>
            <a:endParaRPr lang="de-DE" baseline="-25000" dirty="0">
              <a:latin typeface="TheSans UHH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TheSans UHH Bold"/>
              </a:rPr>
              <a:t>Too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low</a:t>
            </a:r>
            <a:r>
              <a:rPr lang="de-DE" dirty="0">
                <a:latin typeface="TheSans UHH Bold"/>
              </a:rPr>
              <a:t> NSF </a:t>
            </a:r>
            <a:r>
              <a:rPr lang="de-DE" dirty="0" err="1">
                <a:latin typeface="TheSans UHH Bold"/>
              </a:rPr>
              <a:t>c</a:t>
            </a:r>
            <a:r>
              <a:rPr lang="de-DE" baseline="-25000" dirty="0" err="1">
                <a:latin typeface="TheSans UHH Bold"/>
              </a:rPr>
              <a:t>O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causes</a:t>
            </a:r>
            <a:r>
              <a:rPr lang="de-DE" dirty="0">
                <a:latin typeface="TheSans UHH Bold"/>
              </a:rPr>
              <a:t> HFQS </a:t>
            </a:r>
            <a:r>
              <a:rPr lang="de-DE" dirty="0" err="1">
                <a:latin typeface="TheSans UHH Bold"/>
              </a:rPr>
              <a:t>again</a:t>
            </a:r>
            <a:r>
              <a:rPr lang="de-DE" dirty="0">
                <a:latin typeface="TheSans UHH Bold"/>
              </a:rPr>
              <a:t> (1DE12 / 800°C </a:t>
            </a:r>
            <a:r>
              <a:rPr lang="de-DE" dirty="0" err="1">
                <a:latin typeface="TheSans UHH Bold"/>
              </a:rPr>
              <a:t>reset</a:t>
            </a:r>
            <a:r>
              <a:rPr lang="de-DE" dirty="0">
                <a:latin typeface="TheSans UHH Bold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TheSans UHH Bold"/>
              </a:rPr>
              <a:t>Is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there</a:t>
            </a:r>
            <a:r>
              <a:rPr lang="de-DE" dirty="0">
                <a:latin typeface="TheSans UHH Bold"/>
              </a:rPr>
              <a:t> a </a:t>
            </a:r>
            <a:r>
              <a:rPr lang="de-DE" dirty="0" err="1">
                <a:latin typeface="TheSans UHH Bold"/>
              </a:rPr>
              <a:t>sweet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spot</a:t>
            </a:r>
            <a:r>
              <a:rPr lang="de-DE" dirty="0">
                <a:latin typeface="TheSans UHH Bold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 Bold"/>
              </a:rPr>
              <a:t>Need a </a:t>
            </a:r>
            <a:r>
              <a:rPr lang="de-DE" dirty="0" err="1">
                <a:latin typeface="TheSans UHH Bold"/>
              </a:rPr>
              <a:t>substitute</a:t>
            </a:r>
            <a:r>
              <a:rPr lang="de-DE" dirty="0">
                <a:latin typeface="TheSans UHH Bold"/>
              </a:rPr>
              <a:t>: </a:t>
            </a:r>
            <a:r>
              <a:rPr lang="de-DE" dirty="0" err="1">
                <a:latin typeface="TheSans UHH Bold"/>
              </a:rPr>
              <a:t>assuming</a:t>
            </a:r>
            <a:r>
              <a:rPr lang="de-DE" dirty="0">
                <a:latin typeface="TheSans UHH Bold"/>
              </a:rPr>
              <a:t> </a:t>
            </a:r>
            <a:r>
              <a:rPr lang="el-GR" dirty="0">
                <a:latin typeface="TheSans UHH Bold"/>
              </a:rPr>
              <a:t>Δ</a:t>
            </a:r>
            <a:r>
              <a:rPr lang="de-DE" dirty="0" err="1">
                <a:latin typeface="TheSans UHH Bold"/>
              </a:rPr>
              <a:t>f</a:t>
            </a:r>
            <a:r>
              <a:rPr lang="de-DE" baseline="-25000" dirty="0" err="1">
                <a:latin typeface="TheSans UHH Bold"/>
              </a:rPr>
              <a:t>tot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depends</a:t>
            </a:r>
            <a:r>
              <a:rPr lang="de-DE" dirty="0">
                <a:latin typeface="TheSans UHH Bold"/>
              </a:rPr>
              <a:t> on </a:t>
            </a:r>
            <a:r>
              <a:rPr lang="de-DE" dirty="0" err="1">
                <a:latin typeface="TheSans UHH Bold"/>
              </a:rPr>
              <a:t>c</a:t>
            </a:r>
            <a:r>
              <a:rPr lang="de-DE" baseline="-25000" dirty="0" err="1">
                <a:latin typeface="TheSans UHH Bold"/>
              </a:rPr>
              <a:t>O</a:t>
            </a:r>
            <a:r>
              <a:rPr lang="de-DE" dirty="0">
                <a:latin typeface="TheSans UHH Bold"/>
              </a:rPr>
              <a:t>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 Bold"/>
              </a:rPr>
              <a:t>… </a:t>
            </a:r>
            <a:r>
              <a:rPr lang="de-DE" dirty="0" err="1">
                <a:latin typeface="TheSans UHH Bold"/>
              </a:rPr>
              <a:t>look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for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correlation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between</a:t>
            </a:r>
            <a:r>
              <a:rPr lang="de-DE" dirty="0">
                <a:latin typeface="TheSans UHH Bold"/>
              </a:rPr>
              <a:t> Q</a:t>
            </a:r>
            <a:r>
              <a:rPr lang="de-DE" baseline="-25000" dirty="0">
                <a:latin typeface="TheSans UHH Bold"/>
              </a:rPr>
              <a:t>0</a:t>
            </a:r>
            <a:r>
              <a:rPr lang="de-DE" dirty="0">
                <a:latin typeface="TheSans UHH Bold"/>
              </a:rPr>
              <a:t> and </a:t>
            </a:r>
            <a:r>
              <a:rPr lang="el-GR" dirty="0">
                <a:latin typeface="TheSans UHH Bold"/>
              </a:rPr>
              <a:t>Δ</a:t>
            </a:r>
            <a:r>
              <a:rPr lang="de-DE" dirty="0" err="1">
                <a:latin typeface="TheSans UHH Bold"/>
              </a:rPr>
              <a:t>f</a:t>
            </a:r>
            <a:r>
              <a:rPr lang="de-DE" baseline="-25000" dirty="0" err="1">
                <a:latin typeface="TheSans UHH Bold"/>
              </a:rPr>
              <a:t>tot</a:t>
            </a:r>
            <a:r>
              <a:rPr lang="de-DE" dirty="0">
                <a:latin typeface="TheSans UHH Bold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TheSans UHH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TheSans UHH Bold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E36D034-0FB9-483A-93F3-2DE1A7CFD21C}"/>
              </a:ext>
            </a:extLst>
          </p:cNvPr>
          <p:cNvSpPr txBox="1"/>
          <p:nvPr/>
        </p:nvSpPr>
        <p:spPr>
          <a:xfrm>
            <a:off x="4560074" y="2553579"/>
            <a:ext cx="1588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</a:t>
            </a:r>
            <a:r>
              <a:rPr lang="de-DE" sz="1400" baseline="-25000" dirty="0"/>
              <a:t>0,max</a:t>
            </a:r>
            <a:r>
              <a:rPr lang="de-DE" sz="1400" dirty="0"/>
              <a:t> @ 2K</a:t>
            </a:r>
          </a:p>
          <a:p>
            <a:r>
              <a:rPr lang="de-DE" sz="1400" dirty="0" err="1"/>
              <a:t>Δf</a:t>
            </a:r>
            <a:r>
              <a:rPr lang="de-DE" sz="1400" dirty="0"/>
              <a:t> = f(7K) – f(T&gt;</a:t>
            </a:r>
            <a:r>
              <a:rPr lang="de-DE" sz="1400" dirty="0" err="1"/>
              <a:t>T</a:t>
            </a:r>
            <a:r>
              <a:rPr lang="de-DE" sz="1400" baseline="-25000" dirty="0" err="1"/>
              <a:t>c</a:t>
            </a:r>
            <a:r>
              <a:rPr lang="de-DE" sz="1400" dirty="0"/>
              <a:t>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08AE15-A82F-414E-B4F6-053EAF19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1FF5A0-6567-49F7-B44F-CA75AF29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13</a:t>
            </a:fld>
            <a:endParaRPr lang="de-DE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647ADDD-02A9-4C7F-9C9A-806A1F881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42691" r="56725" b="8187"/>
          <a:stretch/>
        </p:blipFill>
        <p:spPr>
          <a:xfrm>
            <a:off x="6676008" y="1238426"/>
            <a:ext cx="4119326" cy="324351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71C11C2D-F2FF-4FA0-AEAE-BF740BA204FE}"/>
              </a:ext>
            </a:extLst>
          </p:cNvPr>
          <p:cNvSpPr/>
          <p:nvPr/>
        </p:nvSpPr>
        <p:spPr>
          <a:xfrm>
            <a:off x="9268301" y="1484939"/>
            <a:ext cx="221928" cy="27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19">
            <a:extLst>
              <a:ext uri="{FF2B5EF4-FFF2-40B4-BE49-F238E27FC236}">
                <a16:creationId xmlns:a16="http://schemas.microsoft.com/office/drawing/2014/main" id="{F3879CB6-6C9C-4F87-80D7-60C137B05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2" t="9591" r="29459" b="60234"/>
          <a:stretch/>
        </p:blipFill>
        <p:spPr>
          <a:xfrm>
            <a:off x="7270451" y="4494865"/>
            <a:ext cx="3385351" cy="1949600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92EEAECA-27C4-41F6-88FD-03E6AB1B7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38712" r="51608" b="10644"/>
          <a:stretch/>
        </p:blipFill>
        <p:spPr>
          <a:xfrm>
            <a:off x="3405969" y="3315706"/>
            <a:ext cx="3385351" cy="2792108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1862DDC3-6D4F-4F83-B4C7-F52CA05E9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35790" r="57456" b="14152"/>
          <a:stretch/>
        </p:blipFill>
        <p:spPr>
          <a:xfrm>
            <a:off x="88776" y="3363432"/>
            <a:ext cx="3334223" cy="272858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4654274-3400-49C1-8788-F7BC7349DE9A}"/>
              </a:ext>
            </a:extLst>
          </p:cNvPr>
          <p:cNvSpPr txBox="1"/>
          <p:nvPr/>
        </p:nvSpPr>
        <p:spPr>
          <a:xfrm rot="20418443">
            <a:off x="3996867" y="4535494"/>
            <a:ext cx="1059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err="1"/>
              <a:t>Problematic</a:t>
            </a:r>
            <a:endParaRPr lang="de-DE" sz="1000" b="1" dirty="0"/>
          </a:p>
          <a:p>
            <a:r>
              <a:rPr lang="de-DE" sz="1000" b="1" dirty="0" err="1"/>
              <a:t>Deconvolution</a:t>
            </a:r>
            <a:endParaRPr lang="de-DE" sz="1000" b="1" dirty="0"/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A8B66D6-EF0A-494F-9B4B-E18138782FDF}"/>
              </a:ext>
            </a:extLst>
          </p:cNvPr>
          <p:cNvCxnSpPr>
            <a:cxnSpLocks/>
          </p:cNvCxnSpPr>
          <p:nvPr/>
        </p:nvCxnSpPr>
        <p:spPr>
          <a:xfrm flipH="1">
            <a:off x="3089429" y="4323422"/>
            <a:ext cx="3089436" cy="112953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F62B22D-1E93-403B-B080-744C497EE184}"/>
              </a:ext>
            </a:extLst>
          </p:cNvPr>
          <p:cNvGrpSpPr/>
          <p:nvPr/>
        </p:nvGrpSpPr>
        <p:grpSpPr>
          <a:xfrm>
            <a:off x="691715" y="3633187"/>
            <a:ext cx="1942648" cy="459538"/>
            <a:chOff x="8871378" y="341930"/>
            <a:chExt cx="1942648" cy="4595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282F0CCD-38E0-4297-993C-6D19C2C7BA96}"/>
                    </a:ext>
                  </a:extLst>
                </p:cNvPr>
                <p:cNvSpPr txBox="1"/>
                <p:nvPr/>
              </p:nvSpPr>
              <p:spPr>
                <a:xfrm>
                  <a:off x="8871378" y="341930"/>
                  <a:ext cx="1942648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05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5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de-DE" sz="1050" b="1" i="1" smtClean="0">
                              <a:latin typeface="Cambria Math" panose="02040503050406030204" pitchFamily="18" charset="0"/>
                            </a:rPr>
                            <m:t>𝑩𝑪𝑺</m:t>
                          </m:r>
                        </m:sub>
                      </m:sSub>
                      <m:r>
                        <a:rPr lang="de-DE" sz="105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05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1050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de-DE" sz="1050" b="1" i="1" smtClean="0">
                          <a:latin typeface="Cambria Math" panose="02040503050406030204" pitchFamily="18" charset="0"/>
                        </a:rPr>
                        <m:t>)≈</m:t>
                      </m:r>
                    </m:oMath>
                  </a14:m>
                  <a:r>
                    <a:rPr lang="de-DE" sz="1050" b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05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5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de-DE" sz="105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d>
                        <m:dPr>
                          <m:ctrlPr>
                            <a:rPr lang="de-DE" sz="105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5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de-DE" sz="105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de-DE" sz="105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105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5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de-DE" sz="105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r>
                        <a:rPr lang="de-DE" sz="105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05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sz="105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05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1050" b="1" i="1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de-DE" sz="105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de-DE" sz="1050" b="1" dirty="0"/>
                </a:p>
              </p:txBody>
            </p:sp>
          </mc:Choice>
          <mc:Fallback xmlns="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282F0CCD-38E0-4297-993C-6D19C2C7BA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1378" y="341930"/>
                  <a:ext cx="1942648" cy="161583"/>
                </a:xfrm>
                <a:prstGeom prst="rect">
                  <a:avLst/>
                </a:prstGeom>
                <a:blipFill>
                  <a:blip r:embed="rId6"/>
                  <a:stretch>
                    <a:fillRect l="-2508" t="-3704" r="-2508" b="-3703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AEFE6FE5-130A-40A5-B8FD-13B985AAD00E}"/>
                    </a:ext>
                  </a:extLst>
                </p:cNvPr>
                <p:cNvSpPr txBox="1"/>
                <p:nvPr/>
              </p:nvSpPr>
              <p:spPr>
                <a:xfrm>
                  <a:off x="10317969" y="639885"/>
                  <a:ext cx="424475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de-DE" sz="105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sz="105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𝒓𝒆𝒔</m:t>
                            </m:r>
                          </m:sub>
                        </m:sSub>
                      </m:oMath>
                    </m:oMathPara>
                  </a14:m>
                  <a:endParaRPr lang="de-DE" sz="1050" b="1" dirty="0"/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AEFE6FE5-130A-40A5-B8FD-13B985AAD0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7969" y="639885"/>
                  <a:ext cx="424475" cy="161583"/>
                </a:xfrm>
                <a:prstGeom prst="rect">
                  <a:avLst/>
                </a:prstGeom>
                <a:blipFill>
                  <a:blip r:embed="rId7"/>
                  <a:stretch>
                    <a:fillRect l="-4348" r="-1449" b="-1153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Geschweifte Klammer rechts 28">
              <a:extLst>
                <a:ext uri="{FF2B5EF4-FFF2-40B4-BE49-F238E27FC236}">
                  <a16:creationId xmlns:a16="http://schemas.microsoft.com/office/drawing/2014/main" id="{A8E6BCA0-7B01-402C-9548-45F777A36001}"/>
                </a:ext>
              </a:extLst>
            </p:cNvPr>
            <p:cNvSpPr/>
            <p:nvPr/>
          </p:nvSpPr>
          <p:spPr>
            <a:xfrm rot="5400000">
              <a:off x="10446229" y="270243"/>
              <a:ext cx="137207" cy="561001"/>
            </a:xfrm>
            <a:prstGeom prst="rightBrac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415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5555CA-72A8-4224-8E9D-D9CCFBB7903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Correlation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thermal </a:t>
            </a:r>
            <a:r>
              <a:rPr lang="de-DE" b="1" dirty="0" err="1"/>
              <a:t>budget</a:t>
            </a:r>
            <a:r>
              <a:rPr lang="de-DE" b="1" dirty="0"/>
              <a:t>?</a:t>
            </a:r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8AF3EEBF-5F57-4016-BFFB-6CD8C7A63FFD}"/>
                  </a:ext>
                </a:extLst>
              </p:cNvPr>
              <p:cNvSpPr txBox="1"/>
              <p:nvPr/>
            </p:nvSpPr>
            <p:spPr>
              <a:xfrm>
                <a:off x="196622" y="1311595"/>
                <a:ext cx="1199537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TheSans UHH Bold"/>
                  </a:rPr>
                  <a:t>Assumed </a:t>
                </a:r>
                <a:r>
                  <a:rPr lang="el-GR" dirty="0">
                    <a:latin typeface="TheSans UHH Bold"/>
                  </a:rPr>
                  <a:t>Δ</a:t>
                </a:r>
                <a:r>
                  <a:rPr lang="de-DE" dirty="0">
                    <a:latin typeface="TheSans UHH Bold"/>
                  </a:rPr>
                  <a:t>f </a:t>
                </a:r>
                <a:r>
                  <a:rPr lang="de-DE" dirty="0" err="1">
                    <a:latin typeface="TheSans UHH Bold"/>
                  </a:rPr>
                  <a:t>is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depends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</a:t>
                </a:r>
                <a:r>
                  <a:rPr lang="de-DE" baseline="-25000" dirty="0" err="1">
                    <a:latin typeface="TheSans UHH Bold"/>
                  </a:rPr>
                  <a:t>O</a:t>
                </a:r>
                <a:r>
                  <a:rPr lang="de-DE" dirty="0">
                    <a:latin typeface="TheSans UHH Bold"/>
                  </a:rPr>
                  <a:t> …</a:t>
                </a:r>
              </a:p>
              <a:p>
                <a:r>
                  <a:rPr lang="de-DE" dirty="0">
                    <a:latin typeface="TheSans UHH Bold"/>
                  </a:rPr>
                  <a:t>and </a:t>
                </a:r>
                <a:r>
                  <a:rPr lang="de-DE" dirty="0" err="1">
                    <a:latin typeface="TheSans UHH Bold"/>
                  </a:rPr>
                  <a:t>we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know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that</a:t>
                </a:r>
                <a:r>
                  <a:rPr lang="de-DE" dirty="0">
                    <a:latin typeface="TheSans UHH Bold"/>
                  </a:rPr>
                  <a:t> NSF </a:t>
                </a:r>
                <a:r>
                  <a:rPr lang="de-DE" dirty="0" err="1">
                    <a:latin typeface="TheSans UHH Bold"/>
                  </a:rPr>
                  <a:t>c</a:t>
                </a:r>
                <a:r>
                  <a:rPr lang="de-DE" baseline="-25000" dirty="0" err="1">
                    <a:latin typeface="TheSans UHH Bold"/>
                  </a:rPr>
                  <a:t>O</a:t>
                </a:r>
                <a:r>
                  <a:rPr lang="de-DE" baseline="-25000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goes</a:t>
                </a:r>
                <a:r>
                  <a:rPr lang="de-DE" dirty="0">
                    <a:latin typeface="TheSans UHH Bold"/>
                  </a:rPr>
                  <a:t> down </a:t>
                </a:r>
                <a:r>
                  <a:rPr lang="de-DE" dirty="0" err="1">
                    <a:latin typeface="TheSans UHH Bold"/>
                  </a:rPr>
                  <a:t>with</a:t>
                </a:r>
                <a:r>
                  <a:rPr lang="de-DE" dirty="0">
                    <a:latin typeface="TheSans UHH Bold"/>
                  </a:rPr>
                  <a:t> larger thermal </a:t>
                </a:r>
                <a:r>
                  <a:rPr lang="de-DE" dirty="0" err="1">
                    <a:latin typeface="TheSans UHH Bold"/>
                  </a:rPr>
                  <a:t>budget</a:t>
                </a:r>
                <a:r>
                  <a:rPr lang="de-DE" dirty="0">
                    <a:latin typeface="TheSans UHH Bold"/>
                  </a:rPr>
                  <a:t> / larger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latin typeface="TheSans UHH Bold"/>
                  </a:rPr>
                  <a:t>…</a:t>
                </a:r>
              </a:p>
              <a:p>
                <a:r>
                  <a:rPr lang="de-DE" dirty="0" err="1">
                    <a:latin typeface="TheSans UHH Bold"/>
                  </a:rPr>
                  <a:t>some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correlation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of</a:t>
                </a:r>
                <a:r>
                  <a:rPr lang="de-DE" dirty="0">
                    <a:latin typeface="TheSans UHH Bold"/>
                  </a:rPr>
                  <a:t> Q</a:t>
                </a:r>
                <a:r>
                  <a:rPr lang="de-DE" baseline="-25000" dirty="0">
                    <a:latin typeface="TheSans UHH Bold"/>
                  </a:rPr>
                  <a:t>0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with</a:t>
                </a:r>
                <a:r>
                  <a:rPr lang="de-DE" dirty="0">
                    <a:latin typeface="TheSans UHH Bold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expected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as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well</a:t>
                </a:r>
                <a:r>
                  <a:rPr lang="de-DE" dirty="0">
                    <a:latin typeface="TheSans UHH Bold"/>
                  </a:rPr>
                  <a:t> – </a:t>
                </a:r>
                <a:r>
                  <a:rPr lang="de-DE" sz="1400" dirty="0" err="1">
                    <a:latin typeface="TheSans UHH Bold"/>
                  </a:rPr>
                  <a:t>yet</a:t>
                </a:r>
                <a:r>
                  <a:rPr lang="de-DE" sz="1400" dirty="0">
                    <a:latin typeface="TheSans UHH Bold"/>
                  </a:rPr>
                  <a:t> </a:t>
                </a:r>
                <a:r>
                  <a:rPr lang="de-DE" sz="1400" dirty="0" err="1">
                    <a:latin typeface="TheSans UHH Bold"/>
                  </a:rPr>
                  <a:t>weaker</a:t>
                </a:r>
                <a:r>
                  <a:rPr lang="de-DE" sz="1400" dirty="0">
                    <a:latin typeface="TheSans UHH Bold"/>
                  </a:rPr>
                  <a:t> </a:t>
                </a:r>
                <a:r>
                  <a:rPr lang="de-DE" sz="1400" dirty="0" err="1">
                    <a:latin typeface="TheSans UHH Bold"/>
                  </a:rPr>
                  <a:t>as</a:t>
                </a:r>
                <a:r>
                  <a:rPr lang="de-DE" sz="1400" dirty="0">
                    <a:latin typeface="TheSans UHH Bold"/>
                  </a:rPr>
                  <a:t> </a:t>
                </a:r>
                <a:r>
                  <a:rPr lang="de-DE" sz="1400" dirty="0" err="1">
                    <a:latin typeface="TheSans UHH Bold"/>
                  </a:rPr>
                  <a:t>Fick‘s</a:t>
                </a:r>
                <a:r>
                  <a:rPr lang="de-DE" sz="1400" dirty="0">
                    <a:latin typeface="TheSans UHH Bold"/>
                  </a:rPr>
                  <a:t> </a:t>
                </a:r>
                <a:r>
                  <a:rPr lang="de-DE" sz="1400" dirty="0" err="1">
                    <a:latin typeface="TheSans UHH Bold"/>
                  </a:rPr>
                  <a:t>law</a:t>
                </a:r>
                <a:r>
                  <a:rPr lang="de-DE" sz="1400" dirty="0">
                    <a:latin typeface="TheSans UHH Bold"/>
                  </a:rPr>
                  <a:t> </a:t>
                </a:r>
                <a:r>
                  <a:rPr lang="de-DE" sz="1400" dirty="0" err="1">
                    <a:latin typeface="TheSans UHH Bold"/>
                  </a:rPr>
                  <a:t>does</a:t>
                </a:r>
                <a:r>
                  <a:rPr lang="de-DE" sz="1400" dirty="0">
                    <a:latin typeface="TheSans UHH Bold"/>
                  </a:rPr>
                  <a:t> not </a:t>
                </a:r>
                <a:r>
                  <a:rPr lang="de-DE" sz="1400" dirty="0" err="1">
                    <a:latin typeface="TheSans UHH Bold"/>
                  </a:rPr>
                  <a:t>accomodate</a:t>
                </a:r>
                <a:r>
                  <a:rPr lang="de-DE" sz="1400" dirty="0">
                    <a:latin typeface="TheSans UHH Bold"/>
                  </a:rPr>
                  <a:t> </a:t>
                </a:r>
                <a:r>
                  <a:rPr lang="de-DE" sz="1400" dirty="0" err="1">
                    <a:latin typeface="TheSans UHH Bold"/>
                  </a:rPr>
                  <a:t>uneven</a:t>
                </a:r>
                <a:r>
                  <a:rPr lang="de-DE" sz="1400" dirty="0">
                    <a:latin typeface="TheSans UHH Bold"/>
                  </a:rPr>
                  <a:t> GB </a:t>
                </a:r>
                <a:r>
                  <a:rPr lang="de-DE" sz="1400" dirty="0" err="1">
                    <a:latin typeface="TheSans UHH Bold"/>
                  </a:rPr>
                  <a:t>diffusion</a:t>
                </a:r>
                <a:r>
                  <a:rPr lang="de-DE" sz="1400" dirty="0">
                    <a:latin typeface="TheSans UHH Bold"/>
                  </a:rPr>
                  <a:t> / </a:t>
                </a:r>
                <a:r>
                  <a:rPr lang="de-DE" sz="1400" dirty="0" err="1">
                    <a:latin typeface="TheSans UHH Bold"/>
                  </a:rPr>
                  <a:t>saturation</a:t>
                </a:r>
                <a:r>
                  <a:rPr lang="de-DE" sz="1400" dirty="0">
                    <a:latin typeface="TheSans UHH Bold"/>
                  </a:rPr>
                  <a:t> </a:t>
                </a:r>
                <a:r>
                  <a:rPr lang="de-DE" sz="1400" dirty="0" err="1">
                    <a:latin typeface="TheSans UHH Bold"/>
                  </a:rPr>
                  <a:t>effects</a:t>
                </a:r>
                <a:endParaRPr lang="de-DE" dirty="0">
                  <a:latin typeface="TheSans UHH Bold"/>
                </a:endParaRPr>
              </a:p>
              <a:p>
                <a:endParaRPr lang="de-DE" dirty="0">
                  <a:latin typeface="TheSans UHH Bold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>
                  <a:latin typeface="TheSans UHH Bold"/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8AF3EEBF-5F57-4016-BFFB-6CD8C7A63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22" y="1311595"/>
                <a:ext cx="11995377" cy="1477328"/>
              </a:xfrm>
              <a:prstGeom prst="rect">
                <a:avLst/>
              </a:prstGeom>
              <a:blipFill>
                <a:blip r:embed="rId2"/>
                <a:stretch>
                  <a:fillRect l="-407" t="-20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B9E700-68DD-43D3-934B-D17B99A0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8391AAE-968D-4B82-A7C8-9EA1F1BD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14</a:t>
            </a:fld>
            <a:endParaRPr lang="de-DE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F90A09E9-E63D-441A-956D-AC18C014A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8" t="7953" r="32165" b="56725"/>
          <a:stretch/>
        </p:blipFill>
        <p:spPr>
          <a:xfrm>
            <a:off x="6688594" y="2787565"/>
            <a:ext cx="5036052" cy="2760231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C2961558-9F46-4621-BFB6-E6260002C3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42807" r="56579" b="8070"/>
          <a:stretch/>
        </p:blipFill>
        <p:spPr>
          <a:xfrm>
            <a:off x="726366" y="2584975"/>
            <a:ext cx="4283242" cy="3368843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F180B482-3A93-485E-A831-28612CC1A033}"/>
              </a:ext>
            </a:extLst>
          </p:cNvPr>
          <p:cNvGrpSpPr/>
          <p:nvPr/>
        </p:nvGrpSpPr>
        <p:grpSpPr>
          <a:xfrm>
            <a:off x="6308387" y="2852824"/>
            <a:ext cx="255851" cy="2316560"/>
            <a:chOff x="8959520" y="2502212"/>
            <a:chExt cx="292770" cy="2574758"/>
          </a:xfrm>
        </p:grpSpPr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19757086-630A-44AC-A623-4ACF47C04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4" t="45897" r="24415" b="52397"/>
            <a:stretch/>
          </p:blipFill>
          <p:spPr>
            <a:xfrm rot="16200000">
              <a:off x="8075199" y="3394553"/>
              <a:ext cx="2069432" cy="284750"/>
            </a:xfrm>
            <a:prstGeom prst="rect">
              <a:avLst/>
            </a:prstGeom>
          </p:spPr>
        </p:pic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E24A53B3-0718-4F1E-99A0-E1E8C7117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38" t="45848" r="33969" b="52397"/>
            <a:stretch/>
          </p:blipFill>
          <p:spPr>
            <a:xfrm rot="16200000">
              <a:off x="8853242" y="4677922"/>
              <a:ext cx="505326" cy="292769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15BAC7B-784F-4BDC-B3FB-346869C94788}"/>
              </a:ext>
            </a:extLst>
          </p:cNvPr>
          <p:cNvSpPr txBox="1"/>
          <p:nvPr/>
        </p:nvSpPr>
        <p:spPr>
          <a:xfrm>
            <a:off x="5374229" y="2834528"/>
            <a:ext cx="982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2655 nm</a:t>
            </a:r>
            <a:endParaRPr lang="de-DE" sz="1400" b="1" dirty="0"/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3A806B4C-E181-427E-B8E3-0ED1C40636C8}"/>
              </a:ext>
            </a:extLst>
          </p:cNvPr>
          <p:cNvSpPr txBox="1"/>
          <p:nvPr/>
        </p:nvSpPr>
        <p:spPr>
          <a:xfrm>
            <a:off x="5370579" y="3064594"/>
            <a:ext cx="982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1248 nm</a:t>
            </a:r>
            <a:endParaRPr lang="de-DE" sz="1400" b="1" dirty="0"/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D2AC141A-F2A1-4CCE-AA2E-2C744BCF56DC}"/>
              </a:ext>
            </a:extLst>
          </p:cNvPr>
          <p:cNvSpPr txBox="1"/>
          <p:nvPr/>
        </p:nvSpPr>
        <p:spPr>
          <a:xfrm>
            <a:off x="5382182" y="3259241"/>
            <a:ext cx="933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865 nm</a:t>
            </a:r>
            <a:endParaRPr lang="de-DE" sz="1400" b="1" dirty="0"/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81F2AF8D-3C28-44D3-98DB-477845DE8EB2}"/>
              </a:ext>
            </a:extLst>
          </p:cNvPr>
          <p:cNvSpPr txBox="1"/>
          <p:nvPr/>
        </p:nvSpPr>
        <p:spPr>
          <a:xfrm>
            <a:off x="5369267" y="3492715"/>
            <a:ext cx="854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773 nm</a:t>
            </a:r>
            <a:endParaRPr lang="de-DE" sz="1400" b="1" dirty="0"/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657426AF-8038-475A-A997-826622DBB7A5}"/>
              </a:ext>
            </a:extLst>
          </p:cNvPr>
          <p:cNvSpPr txBox="1"/>
          <p:nvPr/>
        </p:nvSpPr>
        <p:spPr>
          <a:xfrm>
            <a:off x="5378369" y="3703327"/>
            <a:ext cx="819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641 nm</a:t>
            </a:r>
            <a:endParaRPr lang="de-DE" sz="1400" b="1" dirty="0"/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5A53FAAD-B443-45C9-AB85-199E5E0C7A79}"/>
              </a:ext>
            </a:extLst>
          </p:cNvPr>
          <p:cNvSpPr txBox="1"/>
          <p:nvPr/>
        </p:nvSpPr>
        <p:spPr>
          <a:xfrm>
            <a:off x="5369267" y="3940679"/>
            <a:ext cx="819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560 nm</a:t>
            </a:r>
            <a:endParaRPr lang="de-DE" sz="1400" b="1" dirty="0"/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FD40C627-9D23-41E8-BF90-C5B9363D7F88}"/>
              </a:ext>
            </a:extLst>
          </p:cNvPr>
          <p:cNvSpPr txBox="1"/>
          <p:nvPr/>
        </p:nvSpPr>
        <p:spPr>
          <a:xfrm>
            <a:off x="5377288" y="4167681"/>
            <a:ext cx="893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537 nm</a:t>
            </a:r>
            <a:endParaRPr lang="de-DE" sz="1400" b="1" dirty="0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2C3A51B-F151-4771-AAD3-7B6757CFB170}"/>
              </a:ext>
            </a:extLst>
          </p:cNvPr>
          <p:cNvSpPr txBox="1"/>
          <p:nvPr/>
        </p:nvSpPr>
        <p:spPr>
          <a:xfrm>
            <a:off x="5374229" y="4423169"/>
            <a:ext cx="819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528 nm</a:t>
            </a:r>
            <a:endParaRPr lang="de-DE" sz="1400" b="1" dirty="0"/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6C165EF2-8077-4248-9898-F8AD150B0110}"/>
              </a:ext>
            </a:extLst>
          </p:cNvPr>
          <p:cNvSpPr txBox="1"/>
          <p:nvPr/>
        </p:nvSpPr>
        <p:spPr>
          <a:xfrm>
            <a:off x="5378369" y="4651709"/>
            <a:ext cx="819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512 nm</a:t>
            </a:r>
            <a:endParaRPr lang="de-DE" sz="1400" b="1" dirty="0"/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FA4473CC-FAE7-4BCB-96F3-B87DFA3BF3D7}"/>
              </a:ext>
            </a:extLst>
          </p:cNvPr>
          <p:cNvSpPr txBox="1"/>
          <p:nvPr/>
        </p:nvSpPr>
        <p:spPr>
          <a:xfrm>
            <a:off x="5378369" y="4877174"/>
            <a:ext cx="86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234 nm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7930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D97DA7-9D24-4E06-B0BA-B1B8E6F01C7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Conclusion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F7777E-26AD-4685-98B8-39B6C407E8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Too</a:t>
            </a:r>
            <a:r>
              <a:rPr lang="de-DE" dirty="0"/>
              <a:t> high </a:t>
            </a:r>
            <a:r>
              <a:rPr lang="de-DE" dirty="0" err="1"/>
              <a:t>c</a:t>
            </a:r>
            <a:r>
              <a:rPr lang="de-DE" baseline="-25000" dirty="0" err="1"/>
              <a:t>O</a:t>
            </a:r>
            <a:r>
              <a:rPr lang="de-DE" baseline="-25000" dirty="0"/>
              <a:t>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good</a:t>
            </a:r>
            <a:endParaRPr lang="de-DE" dirty="0"/>
          </a:p>
          <a:p>
            <a:pPr lvl="4"/>
            <a:r>
              <a:rPr lang="de-DE" dirty="0"/>
              <a:t>	</a:t>
            </a:r>
            <a:r>
              <a:rPr lang="de-DE" sz="2000" dirty="0"/>
              <a:t>- 18xHPR </a:t>
            </a:r>
            <a:r>
              <a:rPr lang="de-DE" sz="2000" dirty="0" err="1"/>
              <a:t>before</a:t>
            </a:r>
            <a:r>
              <a:rPr lang="de-DE" sz="2000" dirty="0"/>
              <a:t> </a:t>
            </a:r>
            <a:r>
              <a:rPr lang="de-DE" sz="2000" dirty="0" err="1"/>
              <a:t>midT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1DE7</a:t>
            </a:r>
          </a:p>
          <a:p>
            <a:pPr lvl="1"/>
            <a:r>
              <a:rPr lang="de-DE" sz="2000" dirty="0"/>
              <a:t>	- 1xmidT vs. 2xmidT </a:t>
            </a:r>
            <a:r>
              <a:rPr lang="de-DE" sz="2000" dirty="0" err="1"/>
              <a:t>of</a:t>
            </a:r>
            <a:r>
              <a:rPr lang="de-DE" sz="2000" dirty="0"/>
              <a:t> 1DE10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c</a:t>
            </a:r>
            <a:r>
              <a:rPr lang="de-DE" baseline="-25000" dirty="0" err="1"/>
              <a:t>O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HFQS </a:t>
            </a:r>
            <a:r>
              <a:rPr lang="de-DE" dirty="0" err="1"/>
              <a:t>again</a:t>
            </a:r>
            <a:endParaRPr lang="de-DE" dirty="0"/>
          </a:p>
          <a:p>
            <a:pPr lvl="1"/>
            <a:r>
              <a:rPr lang="de-DE" dirty="0"/>
              <a:t>	</a:t>
            </a:r>
            <a:r>
              <a:rPr lang="de-DE" sz="2000" dirty="0"/>
              <a:t>- 1DE12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every</a:t>
            </a:r>
            <a:r>
              <a:rPr lang="de-DE" sz="2000" dirty="0"/>
              <a:t> 800°C </a:t>
            </a:r>
            <a:r>
              <a:rPr lang="de-DE" sz="2000" dirty="0" err="1"/>
              <a:t>reset</a:t>
            </a:r>
            <a:endParaRPr lang="de-DE" dirty="0"/>
          </a:p>
          <a:p>
            <a:pPr lvl="1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Optimal recipe </a:t>
            </a:r>
            <a:r>
              <a:rPr lang="de-DE" dirty="0" err="1"/>
              <a:t>depends</a:t>
            </a:r>
            <a:r>
              <a:rPr lang="de-DE" dirty="0"/>
              <a:t> on </a:t>
            </a:r>
            <a:r>
              <a:rPr lang="de-DE" dirty="0" err="1"/>
              <a:t>furnace</a:t>
            </a:r>
            <a:r>
              <a:rPr lang="de-DE" dirty="0"/>
              <a:t> – „thermal </a:t>
            </a:r>
            <a:r>
              <a:rPr lang="de-DE" dirty="0" err="1"/>
              <a:t>budget</a:t>
            </a:r>
            <a:r>
              <a:rPr lang="de-DE" dirty="0"/>
              <a:t>“</a:t>
            </a:r>
          </a:p>
          <a:p>
            <a:pPr lvl="1"/>
            <a:r>
              <a:rPr lang="de-DE" dirty="0"/>
              <a:t>	</a:t>
            </a:r>
            <a:r>
              <a:rPr lang="de-DE" sz="2000" dirty="0"/>
              <a:t>- 1DE10 vs. 1DE18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Sweet </a:t>
            </a:r>
            <a:r>
              <a:rPr lang="de-DE" dirty="0" err="1"/>
              <a:t>spot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Q</a:t>
            </a:r>
            <a:r>
              <a:rPr lang="de-DE" baseline="-25000" dirty="0"/>
              <a:t>0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exist</a:t>
            </a:r>
            <a:r>
              <a:rPr lang="de-DE" dirty="0"/>
              <a:t> –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disorder</a:t>
            </a:r>
            <a:r>
              <a:rPr lang="de-DE" dirty="0"/>
              <a:t> ?</a:t>
            </a:r>
          </a:p>
          <a:p>
            <a:pPr lvl="2"/>
            <a:r>
              <a:rPr lang="de-DE" dirty="0"/>
              <a:t>	</a:t>
            </a:r>
            <a:r>
              <a:rPr lang="de-DE" sz="2000" dirty="0"/>
              <a:t>- </a:t>
            </a:r>
            <a:r>
              <a:rPr lang="de-DE" sz="2000" dirty="0" err="1"/>
              <a:t>continue</a:t>
            </a:r>
            <a:r>
              <a:rPr lang="de-DE" sz="2000" dirty="0"/>
              <a:t> </a:t>
            </a:r>
            <a:r>
              <a:rPr lang="de-DE" sz="2000" dirty="0" err="1"/>
              <a:t>investigation</a:t>
            </a:r>
            <a:r>
              <a:rPr lang="de-DE" sz="2000" dirty="0"/>
              <a:t> &amp; </a:t>
            </a:r>
            <a:r>
              <a:rPr lang="de-DE" sz="2000" dirty="0" err="1"/>
              <a:t>model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r>
              <a:rPr lang="de-DE" sz="2000" dirty="0"/>
              <a:t> (</a:t>
            </a:r>
            <a:r>
              <a:rPr lang="el-GR" sz="2000" dirty="0">
                <a:latin typeface="TheSans UHH Bold"/>
              </a:rPr>
              <a:t>Δ</a:t>
            </a:r>
            <a:r>
              <a:rPr lang="de-DE" sz="2000" dirty="0" err="1">
                <a:latin typeface="TheSans UHH Bold"/>
              </a:rPr>
              <a:t>f</a:t>
            </a:r>
            <a:r>
              <a:rPr lang="de-DE" sz="2000" baseline="-25000" dirty="0" err="1">
                <a:latin typeface="TheSans UHH Bold"/>
              </a:rPr>
              <a:t>tot</a:t>
            </a:r>
            <a:r>
              <a:rPr lang="de-DE" sz="2000" dirty="0">
                <a:latin typeface="TheSans UHH Bold"/>
              </a:rPr>
              <a:t> vs. </a:t>
            </a:r>
            <a:r>
              <a:rPr lang="el-GR" sz="2000" dirty="0">
                <a:latin typeface="TheSans UHH Bold"/>
              </a:rPr>
              <a:t>Δ</a:t>
            </a:r>
            <a:r>
              <a:rPr lang="de-DE" sz="2000" dirty="0" err="1">
                <a:latin typeface="TheSans UHH Bold"/>
              </a:rPr>
              <a:t>f</a:t>
            </a:r>
            <a:r>
              <a:rPr lang="de-DE" sz="2000" baseline="-25000" dirty="0" err="1">
                <a:latin typeface="TheSans UHH Bold"/>
              </a:rPr>
              <a:t>dip</a:t>
            </a:r>
            <a:r>
              <a:rPr lang="de-DE" sz="2000" dirty="0">
                <a:latin typeface="TheSans UHH Bold"/>
              </a:rPr>
              <a:t>, </a:t>
            </a:r>
            <a:r>
              <a:rPr lang="de-DE" sz="2000" dirty="0" err="1"/>
              <a:t>E</a:t>
            </a:r>
            <a:r>
              <a:rPr lang="de-DE" sz="2000" baseline="-25000" dirty="0" err="1"/>
              <a:t>acc</a:t>
            </a:r>
            <a:r>
              <a:rPr lang="de-DE" sz="2000" dirty="0"/>
              <a:t>, </a:t>
            </a:r>
            <a:r>
              <a:rPr lang="de-DE" sz="2000" dirty="0" err="1"/>
              <a:t>grain</a:t>
            </a:r>
            <a:r>
              <a:rPr lang="de-DE" sz="2000" dirty="0"/>
              <a:t> </a:t>
            </a:r>
            <a:r>
              <a:rPr lang="de-DE" sz="2000" dirty="0" err="1"/>
              <a:t>mapping</a:t>
            </a:r>
            <a:r>
              <a:rPr lang="de-DE" sz="2000" dirty="0"/>
              <a:t>)</a:t>
            </a:r>
            <a:endParaRPr lang="de-DE" dirty="0"/>
          </a:p>
          <a:p>
            <a:pPr lvl="2"/>
            <a:endParaRPr lang="de-DE" baseline="-25000" dirty="0"/>
          </a:p>
          <a:p>
            <a:pPr lvl="1"/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91F9A6-C2A8-474D-9421-709EB66C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much O is good? | Marc Wenskat | 5.12. - TTC Workshop @ FNAL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4C8438-A536-4E69-A9D3-D023A247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8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79007C-01A3-4541-B4FA-701E47BD855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Thanks</a:t>
            </a:r>
            <a:r>
              <a:rPr lang="de-DE" b="1" dirty="0"/>
              <a:t>…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458A7E8-2094-4BBD-840F-4E9A3FFC83AF}"/>
              </a:ext>
            </a:extLst>
          </p:cNvPr>
          <p:cNvSpPr txBox="1"/>
          <p:nvPr/>
        </p:nvSpPr>
        <p:spPr>
          <a:xfrm>
            <a:off x="6002911" y="1251994"/>
            <a:ext cx="2168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 err="1">
                <a:latin typeface="Cooper Black" panose="0208090404030B020404" pitchFamily="18" charset="0"/>
              </a:rPr>
              <a:t>Questions</a:t>
            </a:r>
            <a:r>
              <a:rPr lang="de-DE" sz="2800" dirty="0">
                <a:latin typeface="Cooper Black" panose="0208090404030B020404" pitchFamily="18" charset="0"/>
              </a:rPr>
              <a:t>?</a:t>
            </a:r>
          </a:p>
        </p:txBody>
      </p:sp>
      <p:pic>
        <p:nvPicPr>
          <p:cNvPr id="7" name="Picture 4" descr="https://i.pinimg.com/originals/de/6a/0e/de6a0eec4cb6d8e56ec1d59687e6b418.gif">
            <a:extLst>
              <a:ext uri="{FF2B5EF4-FFF2-40B4-BE49-F238E27FC236}">
                <a16:creationId xmlns:a16="http://schemas.microsoft.com/office/drawing/2014/main" id="{1DA4CF96-97EE-4613-92BB-B1047D56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56" y="1784091"/>
            <a:ext cx="6053875" cy="409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922CAF6-A13F-467A-9499-2B420899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5B58-D4D3-4D86-BB4A-82CD0635BAA1}" type="slidenum">
              <a:rPr lang="de-DE" smtClean="0"/>
              <a:t>16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CCFAFD81-61C7-42E1-A5C9-CBF36ED1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641" y="6442394"/>
            <a:ext cx="6030384" cy="365125"/>
          </a:xfrm>
        </p:spPr>
        <p:txBody>
          <a:bodyPr/>
          <a:lstStyle/>
          <a:p>
            <a:r>
              <a:rPr lang="en-US" dirty="0"/>
              <a:t>How much O is good? | Marc Wenskat | 5.12. - TTC Workshop @ FNAL</a:t>
            </a:r>
            <a:endParaRPr lang="de-DE" dirty="0"/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AA2B074C-236B-4278-BECB-06378BEBC6FB}"/>
              </a:ext>
            </a:extLst>
          </p:cNvPr>
          <p:cNvSpPr txBox="1">
            <a:spLocks/>
          </p:cNvSpPr>
          <p:nvPr/>
        </p:nvSpPr>
        <p:spPr>
          <a:xfrm>
            <a:off x="118640" y="4851686"/>
            <a:ext cx="5048163" cy="1462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i="1" dirty="0">
                <a:latin typeface="TheSans UHH Bold"/>
                <a:cs typeface="Times New Roman" panose="02020603050405020304" pitchFamily="18" charset="0"/>
              </a:rPr>
              <a:t>Contact:</a:t>
            </a:r>
          </a:p>
          <a:p>
            <a:pPr marL="0" indent="0">
              <a:buNone/>
            </a:pPr>
            <a:r>
              <a:rPr lang="de-DE" sz="1600" dirty="0" err="1">
                <a:latin typeface="TheSans UHH Bold"/>
                <a:cs typeface="Times New Roman" panose="02020603050405020304" pitchFamily="18" charset="0"/>
              </a:rPr>
              <a:t>Rezvan</a:t>
            </a:r>
            <a:r>
              <a:rPr lang="de-DE" sz="1600" dirty="0">
                <a:latin typeface="TheSans UHH Bold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heSans UHH Bold"/>
                <a:cs typeface="Times New Roman" panose="02020603050405020304" pitchFamily="18" charset="0"/>
              </a:rPr>
              <a:t>Ghanbari</a:t>
            </a:r>
            <a:endParaRPr lang="de-DE" sz="1600" dirty="0">
              <a:latin typeface="TheSans UHH Bold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600" dirty="0">
                <a:latin typeface="TheSans UHH Bold"/>
                <a:cs typeface="Times New Roman" panose="02020603050405020304" pitchFamily="18" charset="0"/>
              </a:rPr>
              <a:t>Universität Hamburg</a:t>
            </a:r>
          </a:p>
          <a:p>
            <a:pPr marL="0" indent="0">
              <a:buNone/>
            </a:pPr>
            <a:r>
              <a:rPr lang="de-DE" sz="1600" dirty="0">
                <a:latin typeface="TheSans UHH Bold"/>
                <a:cs typeface="Times New Roman" panose="02020603050405020304" pitchFamily="18" charset="0"/>
              </a:rPr>
              <a:t>Institute </a:t>
            </a:r>
            <a:r>
              <a:rPr lang="de-DE" sz="1600" dirty="0" err="1">
                <a:latin typeface="TheSans UHH Bold"/>
                <a:cs typeface="Times New Roman" panose="02020603050405020304" pitchFamily="18" charset="0"/>
              </a:rPr>
              <a:t>of</a:t>
            </a:r>
            <a:r>
              <a:rPr lang="de-DE" sz="1600" dirty="0">
                <a:latin typeface="TheSans UHH Bold"/>
                <a:cs typeface="Times New Roman" panose="02020603050405020304" pitchFamily="18" charset="0"/>
              </a:rPr>
              <a:t> Experimental Physics</a:t>
            </a:r>
          </a:p>
          <a:p>
            <a:pPr marL="0" indent="0">
              <a:buNone/>
            </a:pPr>
            <a:r>
              <a:rPr lang="de-DE" sz="1600" dirty="0">
                <a:latin typeface="TheSans UHH Bold"/>
                <a:cs typeface="Times New Roman" panose="02020603050405020304" pitchFamily="18" charset="0"/>
              </a:rPr>
              <a:t>E-Mail: rezvan.ghanbari@desy.de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3B974D-A48C-44CD-8841-6838D0A734A4}"/>
              </a:ext>
            </a:extLst>
          </p:cNvPr>
          <p:cNvSpPr txBox="1"/>
          <p:nvPr/>
        </p:nvSpPr>
        <p:spPr>
          <a:xfrm>
            <a:off x="170329" y="1344930"/>
            <a:ext cx="603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TheSans UHH Regular"/>
              </a:rPr>
              <a:t>to</a:t>
            </a:r>
            <a:r>
              <a:rPr lang="de-DE" dirty="0">
                <a:latin typeface="TheSans UHH Regular"/>
              </a:rPr>
              <a:t> </a:t>
            </a:r>
            <a:r>
              <a:rPr lang="de-DE" b="1" dirty="0">
                <a:latin typeface="TheSans UHH Regular"/>
              </a:rPr>
              <a:t>DESY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for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the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cavity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measurements</a:t>
            </a:r>
            <a:endParaRPr lang="de-DE" dirty="0">
              <a:latin typeface="TheSans UHH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TheSans UHH Regular"/>
              </a:rPr>
              <a:t>to</a:t>
            </a:r>
            <a:r>
              <a:rPr lang="de-DE" dirty="0">
                <a:latin typeface="TheSans UHH Regular"/>
              </a:rPr>
              <a:t> </a:t>
            </a:r>
            <a:r>
              <a:rPr lang="de-DE" b="1" dirty="0" err="1">
                <a:latin typeface="TheSans UHH Regular"/>
              </a:rPr>
              <a:t>you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for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listening</a:t>
            </a:r>
            <a:endParaRPr lang="de-DE" dirty="0">
              <a:latin typeface="TheSans UHH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TheSans UHH Regular"/>
              </a:rPr>
              <a:t>to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the</a:t>
            </a:r>
            <a:r>
              <a:rPr lang="de-DE" dirty="0">
                <a:latin typeface="TheSans UHH Regular"/>
              </a:rPr>
              <a:t> </a:t>
            </a:r>
            <a:r>
              <a:rPr lang="de-DE" b="1" dirty="0" err="1">
                <a:latin typeface="TheSans UHH Regular"/>
              </a:rPr>
              <a:t>conveners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for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the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opportunity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to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present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this</a:t>
            </a:r>
            <a:r>
              <a:rPr lang="de-DE" dirty="0">
                <a:latin typeface="TheSans UHH Regular"/>
              </a:rPr>
              <a:t> </a:t>
            </a:r>
            <a:r>
              <a:rPr lang="de-DE" dirty="0" err="1">
                <a:latin typeface="TheSans UHH Regular"/>
              </a:rPr>
              <a:t>work</a:t>
            </a:r>
            <a:endParaRPr lang="de-DE" dirty="0">
              <a:latin typeface="TheSans UHH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TheSans UHH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86800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774030A-1B93-4F3F-8451-7AABFCF79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11500" b="1" dirty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1279134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09F267B-00D1-4290-84A7-34830FEBF40E}"/>
              </a:ext>
            </a:extLst>
          </p:cNvPr>
          <p:cNvGrpSpPr/>
          <p:nvPr/>
        </p:nvGrpSpPr>
        <p:grpSpPr>
          <a:xfrm>
            <a:off x="4133443" y="2606541"/>
            <a:ext cx="4476218" cy="3093465"/>
            <a:chOff x="5599879" y="2059619"/>
            <a:chExt cx="4476218" cy="309346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A3E1A38-D6C9-4B99-9580-473C3C2C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005" t="18770" r="51449" b="51715"/>
            <a:stretch/>
          </p:blipFill>
          <p:spPr>
            <a:xfrm>
              <a:off x="5726039" y="2059619"/>
              <a:ext cx="4350058" cy="2444291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00F8BBD-C1C9-4E88-9513-5D13A745C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32" t="75492" r="51505" b="15081"/>
            <a:stretch/>
          </p:blipFill>
          <p:spPr>
            <a:xfrm>
              <a:off x="5599879" y="4374786"/>
              <a:ext cx="4456592" cy="778298"/>
            </a:xfrm>
            <a:prstGeom prst="rect">
              <a:avLst/>
            </a:prstGeom>
          </p:spPr>
        </p:pic>
      </p:grp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B8386CD-56F9-4C59-9F23-89CB2F3DEE77}"/>
              </a:ext>
            </a:extLst>
          </p:cNvPr>
          <p:cNvSpPr txBox="1">
            <a:spLocks/>
          </p:cNvSpPr>
          <p:nvPr/>
        </p:nvSpPr>
        <p:spPr>
          <a:xfrm>
            <a:off x="170329" y="349411"/>
            <a:ext cx="10625005" cy="7782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 err="1">
                <a:latin typeface="TheSans UHH Bold"/>
              </a:rPr>
              <a:t>Current</a:t>
            </a:r>
            <a:r>
              <a:rPr lang="de-DE" sz="4400" b="1" dirty="0">
                <a:latin typeface="TheSans UHH Bold"/>
              </a:rPr>
              <a:t> Redistribution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B15CFA-6581-4CB9-9363-6E66131D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37" t="59418" r="30899" b="32556"/>
          <a:stretch/>
        </p:blipFill>
        <p:spPr>
          <a:xfrm>
            <a:off x="703361" y="1259369"/>
            <a:ext cx="3701989" cy="55041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23EBF07-5F86-4597-97C3-CE99AE24D8F3}"/>
              </a:ext>
            </a:extLst>
          </p:cNvPr>
          <p:cNvSpPr/>
          <p:nvPr/>
        </p:nvSpPr>
        <p:spPr>
          <a:xfrm>
            <a:off x="7497510" y="583431"/>
            <a:ext cx="36022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FR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Checchin</a:t>
            </a:r>
            <a:r>
              <a:rPr lang="fr-F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et al., </a:t>
            </a:r>
            <a:r>
              <a:rPr lang="fr-FR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fr-F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</a:t>
            </a:r>
            <a:r>
              <a:rPr lang="fr-FR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117, 032601 (2020)]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81182C9-A565-4226-83BE-F4ECF34CCE22}"/>
              </a:ext>
            </a:extLst>
          </p:cNvPr>
          <p:cNvSpPr/>
          <p:nvPr/>
        </p:nvSpPr>
        <p:spPr>
          <a:xfrm>
            <a:off x="7497510" y="801413"/>
            <a:ext cx="29690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Pambianchi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M. et al., Phys. Rev. B 50, 13659]</a:t>
            </a:r>
            <a:endParaRPr lang="de-DE" sz="1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7993609-38E2-429B-8D7F-96F9D89A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1" t="48414" r="51505" b="15081"/>
          <a:stretch/>
        </p:blipFill>
        <p:spPr>
          <a:xfrm>
            <a:off x="-1872" y="2617478"/>
            <a:ext cx="4318794" cy="30138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4757900-65FA-4D51-AF8F-5DDE1FA4A6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12" t="32200" r="44879" b="54186"/>
          <a:stretch/>
        </p:blipFill>
        <p:spPr>
          <a:xfrm>
            <a:off x="546073" y="1672877"/>
            <a:ext cx="3622089" cy="93366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F506054-0898-49AD-922F-DE86F9094FB9}"/>
              </a:ext>
            </a:extLst>
          </p:cNvPr>
          <p:cNvSpPr txBox="1"/>
          <p:nvPr/>
        </p:nvSpPr>
        <p:spPr>
          <a:xfrm>
            <a:off x="641215" y="5700006"/>
            <a:ext cx="768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Consequence:</a:t>
            </a:r>
          </a:p>
          <a:p>
            <a:r>
              <a:rPr lang="en-US" dirty="0"/>
              <a:t>Currents shifted away from the surface where “lossy mechanism(s)” occur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6E38042-5D8A-4EFE-9029-2F02026B4C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73" t="24202" r="24854" b="22890"/>
          <a:stretch/>
        </p:blipFill>
        <p:spPr>
          <a:xfrm>
            <a:off x="8491885" y="1410108"/>
            <a:ext cx="3544293" cy="175587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1AFE854-8CA8-43F9-B226-3E04B382B9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14" t="29256" r="48858" b="11351"/>
          <a:stretch/>
        </p:blipFill>
        <p:spPr>
          <a:xfrm>
            <a:off x="8709943" y="3165986"/>
            <a:ext cx="3225953" cy="2699321"/>
          </a:xfrm>
          <a:prstGeom prst="rect">
            <a:avLst/>
          </a:prstGeom>
        </p:spPr>
      </p:pic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3B72C881-B882-4FDC-ADBA-EFCDFE42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641" y="6442394"/>
            <a:ext cx="6030384" cy="365125"/>
          </a:xfrm>
        </p:spPr>
        <p:txBody>
          <a:bodyPr/>
          <a:lstStyle/>
          <a:p>
            <a:r>
              <a:rPr lang="en-US" dirty="0"/>
              <a:t>How much O is good? | Marc Wenskat | 5.12. - TTC Workshop @ FNAL</a:t>
            </a:r>
            <a:endParaRPr lang="de-DE" dirty="0"/>
          </a:p>
        </p:txBody>
      </p:sp>
      <p:sp>
        <p:nvSpPr>
          <p:cNvPr id="17" name="Foliennummernplatzhalter 7">
            <a:extLst>
              <a:ext uri="{FF2B5EF4-FFF2-40B4-BE49-F238E27FC236}">
                <a16:creationId xmlns:a16="http://schemas.microsoft.com/office/drawing/2014/main" id="{06886477-0B78-406E-9370-596097E1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42394"/>
            <a:ext cx="1853195" cy="365125"/>
          </a:xfrm>
        </p:spPr>
        <p:txBody>
          <a:bodyPr/>
          <a:lstStyle/>
          <a:p>
            <a:fld id="{B6B05B58-D4D3-4D86-BB4A-82CD0635BAA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200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0C8638-CD17-4529-8B70-101EE441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26E913-15C6-4E52-8A44-D9CA7EC5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19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392327-7C51-4C9D-9016-653959C2590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Frequency</a:t>
            </a:r>
            <a:r>
              <a:rPr lang="de-DE" b="1" dirty="0"/>
              <a:t> shift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frequency</a:t>
            </a:r>
            <a:r>
              <a:rPr lang="de-DE" b="1" dirty="0"/>
              <a:t> </a:t>
            </a:r>
            <a:r>
              <a:rPr lang="de-DE" b="1" dirty="0" err="1"/>
              <a:t>dependent</a:t>
            </a:r>
            <a:endParaRPr lang="de-DE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A11DBE-809D-451C-B661-7570DAA18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r="7073"/>
          <a:stretch/>
        </p:blipFill>
        <p:spPr>
          <a:xfrm>
            <a:off x="88776" y="1284165"/>
            <a:ext cx="7241704" cy="42896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1A3C5A0-6E04-4899-A78A-DFA17C63DFC9}"/>
              </a:ext>
            </a:extLst>
          </p:cNvPr>
          <p:cNvSpPr txBox="1"/>
          <p:nvPr/>
        </p:nvSpPr>
        <p:spPr>
          <a:xfrm>
            <a:off x="7330480" y="1535836"/>
            <a:ext cx="4772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Q</a:t>
            </a:r>
            <a:r>
              <a:rPr lang="de-DE" baseline="-25000" dirty="0" err="1"/>
              <a:t>n</a:t>
            </a:r>
            <a:r>
              <a:rPr lang="de-DE" dirty="0"/>
              <a:t> = n x 433MHz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Lower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f</a:t>
            </a:r>
            <a:r>
              <a:rPr lang="de-DE" baseline="-25000" dirty="0" err="1"/>
              <a:t>op</a:t>
            </a:r>
            <a:r>
              <a:rPr lang="de-DE" dirty="0"/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el-GR" dirty="0"/>
              <a:t>Δ</a:t>
            </a:r>
            <a:r>
              <a:rPr lang="de-DE" dirty="0" err="1"/>
              <a:t>f</a:t>
            </a:r>
            <a:r>
              <a:rPr lang="de-DE" baseline="-25000" dirty="0" err="1"/>
              <a:t>tot</a:t>
            </a:r>
            <a:endParaRPr lang="de-DE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el-GR" dirty="0">
                <a:latin typeface="TheSans UHH Bold"/>
                <a:cs typeface="Arial" panose="020B0604020202020204" pitchFamily="34" charset="0"/>
              </a:rPr>
              <a:t>Γ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dependent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dip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redistribution</a:t>
            </a:r>
            <a:r>
              <a:rPr lang="de-DE" dirty="0"/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dirty="0"/>
              <a:t>Δ</a:t>
            </a:r>
            <a:r>
              <a:rPr lang="de-DE" dirty="0" err="1"/>
              <a:t>f</a:t>
            </a:r>
            <a:r>
              <a:rPr lang="de-DE" baseline="-25000" dirty="0" err="1"/>
              <a:t>dip</a:t>
            </a:r>
            <a:r>
              <a:rPr lang="de-DE" baseline="-25000" dirty="0"/>
              <a:t> </a:t>
            </a:r>
            <a:r>
              <a:rPr lang="de-DE" dirty="0" err="1">
                <a:latin typeface="TheSans UHH Bold"/>
                <a:cs typeface="Arial" panose="020B0604020202020204" pitchFamily="34" charset="0"/>
              </a:rPr>
              <a:t>should</a:t>
            </a:r>
            <a:r>
              <a:rPr lang="de-DE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dirty="0" err="1">
                <a:latin typeface="TheSans UHH Bold"/>
                <a:cs typeface="Arial" panose="020B0604020202020204" pitchFamily="34" charset="0"/>
              </a:rPr>
              <a:t>depend</a:t>
            </a:r>
            <a:r>
              <a:rPr lang="de-DE" dirty="0">
                <a:latin typeface="TheSans UHH Bold"/>
                <a:cs typeface="Arial" panose="020B0604020202020204" pitchFamily="34" charset="0"/>
              </a:rPr>
              <a:t> on </a:t>
            </a:r>
            <a:r>
              <a:rPr lang="de-DE" dirty="0" err="1">
                <a:latin typeface="TheSans UHH Bold"/>
                <a:cs typeface="Arial" panose="020B0604020202020204" pitchFamily="34" charset="0"/>
              </a:rPr>
              <a:t>f</a:t>
            </a:r>
            <a:r>
              <a:rPr lang="de-DE" baseline="-25000" dirty="0" err="1">
                <a:latin typeface="TheSans UHH Bold"/>
                <a:cs typeface="Arial" panose="020B0604020202020204" pitchFamily="34" charset="0"/>
              </a:rPr>
              <a:t>op</a:t>
            </a:r>
            <a:r>
              <a:rPr lang="de-DE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dirty="0" err="1">
                <a:latin typeface="TheSans UHH Bold"/>
                <a:cs typeface="Arial" panose="020B0604020202020204" pitchFamily="34" charset="0"/>
              </a:rPr>
              <a:t>as</a:t>
            </a:r>
            <a:r>
              <a:rPr lang="de-DE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dirty="0" err="1">
                <a:latin typeface="TheSans UHH Bold"/>
                <a:cs typeface="Arial" panose="020B0604020202020204" pitchFamily="34" charset="0"/>
              </a:rPr>
              <a:t>well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5653EB2-34C8-45B6-98D9-E8FFBEF9D409}"/>
              </a:ext>
            </a:extLst>
          </p:cNvPr>
          <p:cNvSpPr/>
          <p:nvPr/>
        </p:nvSpPr>
        <p:spPr>
          <a:xfrm>
            <a:off x="4758431" y="5276432"/>
            <a:ext cx="142042" cy="297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007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CA78F949-A4BC-4DAE-A2F8-6B74707B915E}"/>
                  </a:ext>
                </a:extLst>
              </p:cNvPr>
              <p:cNvSpPr/>
              <p:nvPr/>
            </p:nvSpPr>
            <p:spPr>
              <a:xfrm>
                <a:off x="774663" y="1326621"/>
                <a:ext cx="2882520" cy="537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𝐜𝐨𝐦𝐩𝐨𝐧𝐞𝐧𝐭</m:t>
                          </m:r>
                          <m:r>
                            <a:rPr lang="en-US" sz="1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𝐝𝐨𝐮𝐛𝐥𝐞𝐭</m:t>
                          </m:r>
                          <m:r>
                            <a:rPr lang="en-US" sz="1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𝐩𝐞𝐚𝐤𝐬</m:t>
                          </m:r>
                          <m:r>
                            <a:rPr lang="en-US" sz="1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𝐚𝐫𝐞𝐚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𝐭𝐨𝐭𝐚𝐥</m:t>
                          </m:r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𝐍𝐛</m:t>
                          </m:r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𝟑𝐝</m:t>
                          </m:r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𝐩𝐞𝐚𝐤</m:t>
                          </m:r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𝐚𝐫𝐞𝐚</m:t>
                          </m:r>
                        </m:den>
                      </m:f>
                    </m:oMath>
                  </m:oMathPara>
                </a14:m>
                <a:endParaRPr lang="de-DE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CA78F949-A4BC-4DAE-A2F8-6B74707B91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63" y="1326621"/>
                <a:ext cx="2882520" cy="537840"/>
              </a:xfrm>
              <a:prstGeom prst="rect">
                <a:avLst/>
              </a:prstGeom>
              <a:blipFill>
                <a:blip r:embed="rId2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>
            <a:extLst>
              <a:ext uri="{FF2B5EF4-FFF2-40B4-BE49-F238E27FC236}">
                <a16:creationId xmlns:a16="http://schemas.microsoft.com/office/drawing/2014/main" id="{33D0A9E4-060A-41C5-BE85-0A2AEDEFE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14505" r="40205" b="17760"/>
          <a:stretch/>
        </p:blipFill>
        <p:spPr>
          <a:xfrm>
            <a:off x="352871" y="2332522"/>
            <a:ext cx="4045159" cy="32407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2AC0EF12-9005-486F-AD1A-231CB88E8C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17728" r="38670" b="14452"/>
          <a:stretch/>
        </p:blipFill>
        <p:spPr>
          <a:xfrm>
            <a:off x="359031" y="2331368"/>
            <a:ext cx="4142054" cy="32592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D6487D27-5B68-4C78-AE0D-316252D45F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7719" r="36642" b="24475"/>
          <a:stretch/>
        </p:blipFill>
        <p:spPr>
          <a:xfrm>
            <a:off x="354314" y="2305992"/>
            <a:ext cx="4112201" cy="32592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46">
            <a:extLst>
              <a:ext uri="{FF2B5EF4-FFF2-40B4-BE49-F238E27FC236}">
                <a16:creationId xmlns:a16="http://schemas.microsoft.com/office/drawing/2014/main" id="{D2CA50DC-167E-42E1-A69B-18D014A6F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t="16843" r="39521" b="14542"/>
          <a:stretch/>
        </p:blipFill>
        <p:spPr>
          <a:xfrm>
            <a:off x="363710" y="2288589"/>
            <a:ext cx="4086602" cy="33020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BA113093-642A-4A14-91EA-2B0997A38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15789" r="38749" b="14916"/>
          <a:stretch/>
        </p:blipFill>
        <p:spPr>
          <a:xfrm>
            <a:off x="359938" y="2239500"/>
            <a:ext cx="4141135" cy="33337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CustomShape 5">
            <a:extLst>
              <a:ext uri="{FF2B5EF4-FFF2-40B4-BE49-F238E27FC236}">
                <a16:creationId xmlns:a16="http://schemas.microsoft.com/office/drawing/2014/main" id="{F4C67CE0-E813-4BC4-8BFD-56BAAC44D8D9}"/>
              </a:ext>
            </a:extLst>
          </p:cNvPr>
          <p:cNvSpPr/>
          <p:nvPr/>
        </p:nvSpPr>
        <p:spPr>
          <a:xfrm>
            <a:off x="3120762" y="2313401"/>
            <a:ext cx="1787827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b="1" strike="noStrike" spc="-1" dirty="0" err="1">
                <a:solidFill>
                  <a:srgbClr val="000000"/>
                </a:solidFill>
              </a:rPr>
              <a:t>Nb</a:t>
            </a:r>
            <a:r>
              <a:rPr lang="en-US" sz="1400" b="1" strike="noStrike" spc="-1" dirty="0">
                <a:solidFill>
                  <a:srgbClr val="000000"/>
                </a:solidFill>
              </a:rPr>
              <a:t> 3d core level </a:t>
            </a:r>
            <a:endParaRPr lang="en-US" sz="1400" b="0" strike="noStrike" spc="-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Formula 6">
                <a:extLst>
                  <a:ext uri="{FF2B5EF4-FFF2-40B4-BE49-F238E27FC236}">
                    <a16:creationId xmlns:a16="http://schemas.microsoft.com/office/drawing/2014/main" id="{79309031-F24C-4B73-A7D0-6C40FDE7C97D}"/>
                  </a:ext>
                </a:extLst>
              </p:cNvPr>
              <p:cNvSpPr txBox="1"/>
              <p:nvPr/>
            </p:nvSpPr>
            <p:spPr>
              <a:xfrm>
                <a:off x="1767336" y="2205275"/>
                <a:ext cx="667540" cy="204518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>
                              <a:latin typeface="Cambria Math" panose="02040503050406030204" pitchFamily="18" charset="0"/>
                            </a:rPr>
                            <m:t>𝐍𝐛</m:t>
                          </m:r>
                        </m:e>
                        <m:sub>
                          <m:r>
                            <a:rPr sz="160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>
                              <a:latin typeface="Cambria Math" panose="02040503050406030204" pitchFamily="18" charset="0"/>
                            </a:rPr>
                            <m:t>𝐎</m:t>
                          </m:r>
                        </m:e>
                        <m:sub>
                          <m:r>
                            <a:rPr sz="1600"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sz="1600" dirty="0"/>
              </a:p>
            </p:txBody>
          </p:sp>
        </mc:Choice>
        <mc:Fallback xmlns="">
          <p:sp>
            <p:nvSpPr>
              <p:cNvPr id="33" name="Formula 6">
                <a:extLst>
                  <a:ext uri="{FF2B5EF4-FFF2-40B4-BE49-F238E27FC236}">
                    <a16:creationId xmlns:a16="http://schemas.microsoft.com/office/drawing/2014/main" id="{79309031-F24C-4B73-A7D0-6C40FDE7C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336" y="2205275"/>
                <a:ext cx="667540" cy="204518"/>
              </a:xfrm>
              <a:prstGeom prst="rect">
                <a:avLst/>
              </a:prstGeom>
              <a:blipFill>
                <a:blip r:embed="rId8"/>
                <a:stretch>
                  <a:fillRect r="-11009" b="-636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ormula 7">
                <a:extLst>
                  <a:ext uri="{FF2B5EF4-FFF2-40B4-BE49-F238E27FC236}">
                    <a16:creationId xmlns:a16="http://schemas.microsoft.com/office/drawing/2014/main" id="{8441F9EB-9FF0-4A16-A9AF-2E9A75666D09}"/>
                  </a:ext>
                </a:extLst>
              </p:cNvPr>
              <p:cNvSpPr txBox="1"/>
              <p:nvPr/>
            </p:nvSpPr>
            <p:spPr>
              <a:xfrm>
                <a:off x="3438227" y="4429691"/>
                <a:ext cx="667540" cy="204518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>
                          <a:latin typeface="Cambria Math" panose="02040503050406030204" pitchFamily="18" charset="0"/>
                        </a:rPr>
                        <m:t>𝐍𝐛</m:t>
                      </m:r>
                    </m:oMath>
                  </m:oMathPara>
                </a14:m>
                <a:endParaRPr sz="1600" dirty="0"/>
              </a:p>
            </p:txBody>
          </p:sp>
        </mc:Choice>
        <mc:Fallback xmlns="">
          <p:sp>
            <p:nvSpPr>
              <p:cNvPr id="34" name="Formula 7">
                <a:extLst>
                  <a:ext uri="{FF2B5EF4-FFF2-40B4-BE49-F238E27FC236}">
                    <a16:creationId xmlns:a16="http://schemas.microsoft.com/office/drawing/2014/main" id="{8441F9EB-9FF0-4A16-A9AF-2E9A75666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227" y="4429691"/>
                <a:ext cx="667540" cy="204518"/>
              </a:xfrm>
              <a:prstGeom prst="rect">
                <a:avLst/>
              </a:prstGeom>
              <a:blipFill>
                <a:blip r:embed="rId9"/>
                <a:stretch>
                  <a:fillRect b="-54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ustomShape 8">
            <a:extLst>
              <a:ext uri="{FF2B5EF4-FFF2-40B4-BE49-F238E27FC236}">
                <a16:creationId xmlns:a16="http://schemas.microsoft.com/office/drawing/2014/main" id="{FF1F75CD-D799-4EDE-BD9B-4C8B6A23E50C}"/>
              </a:ext>
            </a:extLst>
          </p:cNvPr>
          <p:cNvSpPr/>
          <p:nvPr/>
        </p:nvSpPr>
        <p:spPr>
          <a:xfrm>
            <a:off x="3681880" y="4716614"/>
            <a:ext cx="62690" cy="29946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4978F258-18A3-4747-ABA8-05DE6681185D}"/>
              </a:ext>
            </a:extLst>
          </p:cNvPr>
          <p:cNvSpPr/>
          <p:nvPr/>
        </p:nvSpPr>
        <p:spPr>
          <a:xfrm flipH="1">
            <a:off x="3253333" y="4716614"/>
            <a:ext cx="428545" cy="22437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7" name="CustomShape 10">
            <a:extLst>
              <a:ext uri="{FF2B5EF4-FFF2-40B4-BE49-F238E27FC236}">
                <a16:creationId xmlns:a16="http://schemas.microsoft.com/office/drawing/2014/main" id="{8AFAFC16-0946-41A9-919D-CACC3B2C3C34}"/>
              </a:ext>
            </a:extLst>
          </p:cNvPr>
          <p:cNvSpPr/>
          <p:nvPr/>
        </p:nvSpPr>
        <p:spPr>
          <a:xfrm>
            <a:off x="2208269" y="2526593"/>
            <a:ext cx="123542" cy="1233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8" name="CustomShape 11">
            <a:extLst>
              <a:ext uri="{FF2B5EF4-FFF2-40B4-BE49-F238E27FC236}">
                <a16:creationId xmlns:a16="http://schemas.microsoft.com/office/drawing/2014/main" id="{7C5CF79E-4984-435E-A587-72941BE667FD}"/>
              </a:ext>
            </a:extLst>
          </p:cNvPr>
          <p:cNvSpPr/>
          <p:nvPr/>
        </p:nvSpPr>
        <p:spPr>
          <a:xfrm flipH="1">
            <a:off x="1757001" y="2526593"/>
            <a:ext cx="451266" cy="96325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9" name="TextBox 32">
            <a:extLst>
              <a:ext uri="{FF2B5EF4-FFF2-40B4-BE49-F238E27FC236}">
                <a16:creationId xmlns:a16="http://schemas.microsoft.com/office/drawing/2014/main" id="{B4F26680-FF4C-4410-BF58-48FDE1218790}"/>
              </a:ext>
            </a:extLst>
          </p:cNvPr>
          <p:cNvSpPr txBox="1"/>
          <p:nvPr/>
        </p:nvSpPr>
        <p:spPr>
          <a:xfrm rot="16200000">
            <a:off x="-582445" y="3334724"/>
            <a:ext cx="15626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Arbitrar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de-D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id="{B98FD181-5C47-466D-A7C6-302B909B6887}"/>
              </a:ext>
            </a:extLst>
          </p:cNvPr>
          <p:cNvSpPr txBox="1"/>
          <p:nvPr/>
        </p:nvSpPr>
        <p:spPr>
          <a:xfrm>
            <a:off x="4090541" y="5506363"/>
            <a:ext cx="476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de-D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58">
            <a:extLst>
              <a:ext uri="{FF2B5EF4-FFF2-40B4-BE49-F238E27FC236}">
                <a16:creationId xmlns:a16="http://schemas.microsoft.com/office/drawing/2014/main" id="{146D100D-81C1-420E-8620-B929FCAC6852}"/>
              </a:ext>
            </a:extLst>
          </p:cNvPr>
          <p:cNvSpPr txBox="1"/>
          <p:nvPr/>
        </p:nvSpPr>
        <p:spPr>
          <a:xfrm>
            <a:off x="3057984" y="5517770"/>
            <a:ext cx="476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204</a:t>
            </a:r>
            <a:endParaRPr lang="de-D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59">
            <a:extLst>
              <a:ext uri="{FF2B5EF4-FFF2-40B4-BE49-F238E27FC236}">
                <a16:creationId xmlns:a16="http://schemas.microsoft.com/office/drawing/2014/main" id="{C5953ED9-6CB8-44B5-BEF5-DBCB30B9CC0D}"/>
              </a:ext>
            </a:extLst>
          </p:cNvPr>
          <p:cNvSpPr txBox="1"/>
          <p:nvPr/>
        </p:nvSpPr>
        <p:spPr>
          <a:xfrm>
            <a:off x="2010986" y="5517243"/>
            <a:ext cx="476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endParaRPr lang="de-D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60">
            <a:extLst>
              <a:ext uri="{FF2B5EF4-FFF2-40B4-BE49-F238E27FC236}">
                <a16:creationId xmlns:a16="http://schemas.microsoft.com/office/drawing/2014/main" id="{BA3D1E23-00BD-4524-9930-6CEAD2F2DD05}"/>
              </a:ext>
            </a:extLst>
          </p:cNvPr>
          <p:cNvSpPr txBox="1"/>
          <p:nvPr/>
        </p:nvSpPr>
        <p:spPr>
          <a:xfrm>
            <a:off x="971209" y="5519495"/>
            <a:ext cx="476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endParaRPr lang="de-D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61">
            <a:extLst>
              <a:ext uri="{FF2B5EF4-FFF2-40B4-BE49-F238E27FC236}">
                <a16:creationId xmlns:a16="http://schemas.microsoft.com/office/drawing/2014/main" id="{4E55191C-EFE9-449B-8432-2D42103869C1}"/>
              </a:ext>
            </a:extLst>
          </p:cNvPr>
          <p:cNvSpPr txBox="1"/>
          <p:nvPr/>
        </p:nvSpPr>
        <p:spPr>
          <a:xfrm>
            <a:off x="1839573" y="5674371"/>
            <a:ext cx="15626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inding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de-D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stomShape 3">
            <a:extLst>
              <a:ext uri="{FF2B5EF4-FFF2-40B4-BE49-F238E27FC236}">
                <a16:creationId xmlns:a16="http://schemas.microsoft.com/office/drawing/2014/main" id="{A8EF6AAD-7393-434E-BDC3-62017EFFF430}"/>
              </a:ext>
            </a:extLst>
          </p:cNvPr>
          <p:cNvSpPr/>
          <p:nvPr/>
        </p:nvSpPr>
        <p:spPr>
          <a:xfrm>
            <a:off x="7508431" y="1384824"/>
            <a:ext cx="4200482" cy="306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/>
              <a:t>X-Ray Photoelectron Spectroscopy (XPS)</a:t>
            </a:r>
            <a:endParaRPr lang="en-US" sz="1400" b="0" strike="noStrike" spc="-1" dirty="0"/>
          </a:p>
        </p:txBody>
      </p:sp>
      <p:sp>
        <p:nvSpPr>
          <p:cNvPr id="47" name="CustomShape 10">
            <a:extLst>
              <a:ext uri="{FF2B5EF4-FFF2-40B4-BE49-F238E27FC236}">
                <a16:creationId xmlns:a16="http://schemas.microsoft.com/office/drawing/2014/main" id="{E791008A-739F-4C1B-8DAC-A136E4AA7775}"/>
              </a:ext>
            </a:extLst>
          </p:cNvPr>
          <p:cNvSpPr/>
          <p:nvPr/>
        </p:nvSpPr>
        <p:spPr>
          <a:xfrm>
            <a:off x="7072604" y="4697699"/>
            <a:ext cx="45719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/>
          </a:p>
          <a:p>
            <a:pPr>
              <a:lnSpc>
                <a:spcPct val="100000"/>
              </a:lnSpc>
            </a:pPr>
            <a:endParaRPr lang="en-US" sz="1800" b="0" strike="noStrike" spc="-1"/>
          </a:p>
        </p:txBody>
      </p:sp>
      <p:sp>
        <p:nvSpPr>
          <p:cNvPr id="48" name="CustomShape 18">
            <a:extLst>
              <a:ext uri="{FF2B5EF4-FFF2-40B4-BE49-F238E27FC236}">
                <a16:creationId xmlns:a16="http://schemas.microsoft.com/office/drawing/2014/main" id="{44DAB8FB-4511-49E2-81E1-2E7A6D5E4073}"/>
              </a:ext>
            </a:extLst>
          </p:cNvPr>
          <p:cNvSpPr/>
          <p:nvPr/>
        </p:nvSpPr>
        <p:spPr>
          <a:xfrm>
            <a:off x="7473838" y="1962442"/>
            <a:ext cx="1146059" cy="432240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>
                <a:lumMod val="9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 dirty="0"/>
              <a:t>Reference</a:t>
            </a:r>
            <a:endParaRPr lang="en-US" sz="1600" b="0" strike="noStrike" spc="-1" dirty="0"/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 dirty="0"/>
              <a:t>0 HPR cycle</a:t>
            </a:r>
            <a:endParaRPr lang="en-US" sz="1600" b="0" strike="noStrike" spc="-1" dirty="0"/>
          </a:p>
        </p:txBody>
      </p:sp>
      <p:sp>
        <p:nvSpPr>
          <p:cNvPr id="49" name="CustomShape 19">
            <a:extLst>
              <a:ext uri="{FF2B5EF4-FFF2-40B4-BE49-F238E27FC236}">
                <a16:creationId xmlns:a16="http://schemas.microsoft.com/office/drawing/2014/main" id="{6E35DA81-8F4E-4D58-AF4B-43062C8D025C}"/>
              </a:ext>
            </a:extLst>
          </p:cNvPr>
          <p:cNvSpPr/>
          <p:nvPr/>
        </p:nvSpPr>
        <p:spPr>
          <a:xfrm>
            <a:off x="8751058" y="1960475"/>
            <a:ext cx="1531544" cy="436174"/>
          </a:xfrm>
          <a:prstGeom prst="rect">
            <a:avLst/>
          </a:prstGeom>
          <a:solidFill>
            <a:schemeClr val="bg1">
              <a:lumMod val="85000"/>
            </a:schemeClr>
          </a:solidFill>
          <a:ln w="12600">
            <a:solidFill>
              <a:schemeClr val="bg1">
                <a:lumMod val="8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 dirty="0"/>
              <a:t>Standard recipe </a:t>
            </a:r>
            <a:endParaRPr lang="en-US" sz="1600" b="0" strike="noStrike" spc="-1" dirty="0"/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 dirty="0"/>
              <a:t>6 HPR cycles</a:t>
            </a:r>
            <a:endParaRPr lang="en-US" sz="1600" b="0" strike="noStrike" spc="-1" dirty="0"/>
          </a:p>
        </p:txBody>
      </p:sp>
      <p:sp>
        <p:nvSpPr>
          <p:cNvPr id="50" name="CustomShape 20">
            <a:extLst>
              <a:ext uri="{FF2B5EF4-FFF2-40B4-BE49-F238E27FC236}">
                <a16:creationId xmlns:a16="http://schemas.microsoft.com/office/drawing/2014/main" id="{A89FF030-2C26-4559-920F-DE06EE6A4112}"/>
              </a:ext>
            </a:extLst>
          </p:cNvPr>
          <p:cNvSpPr/>
          <p:nvPr/>
        </p:nvSpPr>
        <p:spPr>
          <a:xfrm>
            <a:off x="10411737" y="1948943"/>
            <a:ext cx="1330848" cy="436174"/>
          </a:xfrm>
          <a:prstGeom prst="rect">
            <a:avLst/>
          </a:prstGeom>
          <a:solidFill>
            <a:schemeClr val="bg1">
              <a:lumMod val="75000"/>
            </a:schemeClr>
          </a:solidFill>
          <a:ln w="12600">
            <a:solidFill>
              <a:schemeClr val="bg1">
                <a:lumMod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 dirty="0"/>
              <a:t>18 HPR cycles  </a:t>
            </a:r>
            <a:endParaRPr lang="en-US" sz="1600" b="0" strike="noStrike" spc="-1" dirty="0"/>
          </a:p>
        </p:txBody>
      </p:sp>
      <p:cxnSp>
        <p:nvCxnSpPr>
          <p:cNvPr id="51" name="Straight Arrow Connector 82">
            <a:extLst>
              <a:ext uri="{FF2B5EF4-FFF2-40B4-BE49-F238E27FC236}">
                <a16:creationId xmlns:a16="http://schemas.microsoft.com/office/drawing/2014/main" id="{2137537E-E136-47C5-B861-07AA93A996B5}"/>
              </a:ext>
            </a:extLst>
          </p:cNvPr>
          <p:cNvCxnSpPr>
            <a:cxnSpLocks/>
          </p:cNvCxnSpPr>
          <p:nvPr/>
        </p:nvCxnSpPr>
        <p:spPr>
          <a:xfrm flipH="1">
            <a:off x="6002665" y="2819745"/>
            <a:ext cx="13652" cy="305312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83">
                <a:extLst>
                  <a:ext uri="{FF2B5EF4-FFF2-40B4-BE49-F238E27FC236}">
                    <a16:creationId xmlns:a16="http://schemas.microsoft.com/office/drawing/2014/main" id="{CE255526-65BF-4791-A96F-1889C17DDF44}"/>
                  </a:ext>
                </a:extLst>
              </p:cNvPr>
              <p:cNvSpPr txBox="1"/>
              <p:nvPr/>
            </p:nvSpPr>
            <p:spPr>
              <a:xfrm rot="5400000">
                <a:off x="4144748" y="4182590"/>
                <a:ext cx="331236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first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𝒏𝒎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surface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600" dirty="0" err="1"/>
              </a:p>
            </p:txBody>
          </p:sp>
        </mc:Choice>
        <mc:Fallback xmlns="">
          <p:sp>
            <p:nvSpPr>
              <p:cNvPr id="52" name="TextBox 83">
                <a:extLst>
                  <a:ext uri="{FF2B5EF4-FFF2-40B4-BE49-F238E27FC236}">
                    <a16:creationId xmlns:a16="http://schemas.microsoft.com/office/drawing/2014/main" id="{CE255526-65BF-4791-A96F-1889C17DD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144748" y="4182590"/>
                <a:ext cx="3312367" cy="246221"/>
              </a:xfrm>
              <a:prstGeom prst="rect">
                <a:avLst/>
              </a:prstGeom>
              <a:blipFill>
                <a:blip r:embed="rId10"/>
                <a:stretch>
                  <a:fillRect l="-48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84">
            <a:extLst>
              <a:ext uri="{FF2B5EF4-FFF2-40B4-BE49-F238E27FC236}">
                <a16:creationId xmlns:a16="http://schemas.microsoft.com/office/drawing/2014/main" id="{3F7C77E7-CC02-488C-8C28-2724C99CE490}"/>
              </a:ext>
            </a:extLst>
          </p:cNvPr>
          <p:cNvGrpSpPr/>
          <p:nvPr/>
        </p:nvGrpSpPr>
        <p:grpSpPr>
          <a:xfrm>
            <a:off x="6067361" y="2819745"/>
            <a:ext cx="885664" cy="3095067"/>
            <a:chOff x="7342233" y="1592947"/>
            <a:chExt cx="1113033" cy="3921519"/>
          </a:xfrm>
        </p:grpSpPr>
        <p:pic>
          <p:nvPicPr>
            <p:cNvPr id="67" name="Picture 85">
              <a:extLst>
                <a:ext uri="{FF2B5EF4-FFF2-40B4-BE49-F238E27FC236}">
                  <a16:creationId xmlns:a16="http://schemas.microsoft.com/office/drawing/2014/main" id="{9A600DFB-76BA-4954-9822-8399073E1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6" t="30987" r="29390" b="3910"/>
            <a:stretch/>
          </p:blipFill>
          <p:spPr>
            <a:xfrm>
              <a:off x="7342233" y="1592947"/>
              <a:ext cx="1113033" cy="3921519"/>
            </a:xfrm>
            <a:prstGeom prst="rect">
              <a:avLst/>
            </a:prstGeom>
          </p:spPr>
        </p:pic>
        <p:sp>
          <p:nvSpPr>
            <p:cNvPr id="68" name="Rectangle 86">
              <a:extLst>
                <a:ext uri="{FF2B5EF4-FFF2-40B4-BE49-F238E27FC236}">
                  <a16:creationId xmlns:a16="http://schemas.microsoft.com/office/drawing/2014/main" id="{C26F655E-926B-4F1B-9760-61303E7357DD}"/>
                </a:ext>
              </a:extLst>
            </p:cNvPr>
            <p:cNvSpPr/>
            <p:nvPr/>
          </p:nvSpPr>
          <p:spPr>
            <a:xfrm>
              <a:off x="7386806" y="4247296"/>
              <a:ext cx="909288" cy="356223"/>
            </a:xfrm>
            <a:prstGeom prst="rect">
              <a:avLst/>
            </a:prstGeom>
            <a:solidFill>
              <a:srgbClr val="72AFC9"/>
            </a:solidFill>
            <a:ln>
              <a:solidFill>
                <a:srgbClr val="72AF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87">
                <a:extLst>
                  <a:ext uri="{FF2B5EF4-FFF2-40B4-BE49-F238E27FC236}">
                    <a16:creationId xmlns:a16="http://schemas.microsoft.com/office/drawing/2014/main" id="{B727D20D-CC8E-4FA0-911F-7060C4119F0F}"/>
                  </a:ext>
                </a:extLst>
              </p:cNvPr>
              <p:cNvSpPr txBox="1"/>
              <p:nvPr/>
            </p:nvSpPr>
            <p:spPr>
              <a:xfrm>
                <a:off x="6299484" y="5635284"/>
                <a:ext cx="4210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𝑵𝒃</m:t>
                      </m:r>
                    </m:oMath>
                  </m:oMathPara>
                </a14:m>
                <a:endParaRPr lang="de-DE" b="1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87">
                <a:extLst>
                  <a:ext uri="{FF2B5EF4-FFF2-40B4-BE49-F238E27FC236}">
                    <a16:creationId xmlns:a16="http://schemas.microsoft.com/office/drawing/2014/main" id="{B727D20D-CC8E-4FA0-911F-7060C4119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484" y="5635284"/>
                <a:ext cx="421086" cy="276999"/>
              </a:xfrm>
              <a:prstGeom prst="rect">
                <a:avLst/>
              </a:prstGeom>
              <a:blipFill>
                <a:blip r:embed="rId12"/>
                <a:stretch>
                  <a:fillRect l="-7246" r="-10145" b="-86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88">
                <a:extLst>
                  <a:ext uri="{FF2B5EF4-FFF2-40B4-BE49-F238E27FC236}">
                    <a16:creationId xmlns:a16="http://schemas.microsoft.com/office/drawing/2014/main" id="{841FF631-4A44-4224-8C9C-8AFB5C304C15}"/>
                  </a:ext>
                </a:extLst>
              </p:cNvPr>
              <p:cNvSpPr txBox="1"/>
              <p:nvPr/>
            </p:nvSpPr>
            <p:spPr>
              <a:xfrm>
                <a:off x="5420358" y="4775958"/>
                <a:ext cx="223207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𝑶𝒕𝒉𝒆𝒓</m:t>
                      </m:r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𝒐𝒙𝒊𝒅𝒆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de-DE" b="1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88">
                <a:extLst>
                  <a:ext uri="{FF2B5EF4-FFF2-40B4-BE49-F238E27FC236}">
                    <a16:creationId xmlns:a16="http://schemas.microsoft.com/office/drawing/2014/main" id="{841FF631-4A44-4224-8C9C-8AFB5C304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358" y="4775958"/>
                <a:ext cx="2232076" cy="553998"/>
              </a:xfrm>
              <a:prstGeom prst="rect">
                <a:avLst/>
              </a:prstGeom>
              <a:blipFill>
                <a:blip r:embed="rId13"/>
                <a:stretch>
                  <a:fillRect b="-43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89">
                <a:extLst>
                  <a:ext uri="{FF2B5EF4-FFF2-40B4-BE49-F238E27FC236}">
                    <a16:creationId xmlns:a16="http://schemas.microsoft.com/office/drawing/2014/main" id="{4F1D4F5F-3A24-4B9A-B890-C3C483BFB764}"/>
                  </a:ext>
                </a:extLst>
              </p:cNvPr>
              <p:cNvSpPr txBox="1"/>
              <p:nvPr/>
            </p:nvSpPr>
            <p:spPr>
              <a:xfrm>
                <a:off x="6101617" y="3445873"/>
                <a:ext cx="85452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𝑵𝒃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de-DE" b="1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TextBox 89">
                <a:extLst>
                  <a:ext uri="{FF2B5EF4-FFF2-40B4-BE49-F238E27FC236}">
                    <a16:creationId xmlns:a16="http://schemas.microsoft.com/office/drawing/2014/main" id="{4F1D4F5F-3A24-4B9A-B890-C3C483BFB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617" y="3445873"/>
                <a:ext cx="854520" cy="276999"/>
              </a:xfrm>
              <a:prstGeom prst="rect">
                <a:avLst/>
              </a:prstGeom>
              <a:blipFill>
                <a:blip r:embed="rId14"/>
                <a:stretch>
                  <a:fillRect l="-1429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91">
            <a:extLst>
              <a:ext uri="{FF2B5EF4-FFF2-40B4-BE49-F238E27FC236}">
                <a16:creationId xmlns:a16="http://schemas.microsoft.com/office/drawing/2014/main" id="{4FF07D49-6481-4907-81A0-FFC2C15D31A1}"/>
              </a:ext>
            </a:extLst>
          </p:cNvPr>
          <p:cNvSpPr txBox="1"/>
          <p:nvPr/>
        </p:nvSpPr>
        <p:spPr>
          <a:xfrm>
            <a:off x="7742510" y="3300365"/>
            <a:ext cx="85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~ 6.9</a:t>
            </a:r>
            <a:endParaRPr lang="de-DE" b="1" dirty="0" err="1">
              <a:solidFill>
                <a:schemeClr val="bg1"/>
              </a:solidFill>
            </a:endParaRPr>
          </a:p>
        </p:txBody>
      </p:sp>
      <p:sp>
        <p:nvSpPr>
          <p:cNvPr id="61" name="TextBox 94">
            <a:extLst>
              <a:ext uri="{FF2B5EF4-FFF2-40B4-BE49-F238E27FC236}">
                <a16:creationId xmlns:a16="http://schemas.microsoft.com/office/drawing/2014/main" id="{8AE16890-E50C-46D4-89ED-DCB4B17B9DF5}"/>
              </a:ext>
            </a:extLst>
          </p:cNvPr>
          <p:cNvSpPr txBox="1"/>
          <p:nvPr/>
        </p:nvSpPr>
        <p:spPr>
          <a:xfrm>
            <a:off x="9186678" y="3435891"/>
            <a:ext cx="85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~ 7.2</a:t>
            </a:r>
            <a:endParaRPr lang="de-DE" b="1" dirty="0" err="1">
              <a:solidFill>
                <a:schemeClr val="bg1"/>
              </a:solidFill>
            </a:endParaRPr>
          </a:p>
        </p:txBody>
      </p:sp>
      <p:sp>
        <p:nvSpPr>
          <p:cNvPr id="64" name="TextBox 97">
            <a:extLst>
              <a:ext uri="{FF2B5EF4-FFF2-40B4-BE49-F238E27FC236}">
                <a16:creationId xmlns:a16="http://schemas.microsoft.com/office/drawing/2014/main" id="{510D5DCA-4DBF-4D13-94AD-C800DC611AE7}"/>
              </a:ext>
            </a:extLst>
          </p:cNvPr>
          <p:cNvSpPr txBox="1"/>
          <p:nvPr/>
        </p:nvSpPr>
        <p:spPr>
          <a:xfrm>
            <a:off x="10703315" y="3625513"/>
            <a:ext cx="85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~ 7.6</a:t>
            </a:r>
            <a:endParaRPr lang="de-DE" b="1" dirty="0" err="1">
              <a:solidFill>
                <a:schemeClr val="bg1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0CEA4A-CE7D-40DF-823B-19960A45BBA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0329" y="349411"/>
            <a:ext cx="12347186" cy="778297"/>
          </a:xfrm>
        </p:spPr>
        <p:txBody>
          <a:bodyPr/>
          <a:lstStyle/>
          <a:p>
            <a:r>
              <a:rPr lang="de-DE" b="1" dirty="0"/>
              <a:t>Extensive HPR 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b="1" dirty="0"/>
              <a:t> </a:t>
            </a:r>
            <a:r>
              <a:rPr lang="de-DE" b="1" dirty="0" err="1"/>
              <a:t>thicker</a:t>
            </a:r>
            <a:r>
              <a:rPr lang="de-DE" b="1" dirty="0"/>
              <a:t> Nb</a:t>
            </a:r>
            <a:r>
              <a:rPr lang="de-DE" b="1" baseline="-25000" dirty="0"/>
              <a:t>2</a:t>
            </a:r>
            <a:r>
              <a:rPr lang="de-DE" b="1" dirty="0"/>
              <a:t>O</a:t>
            </a:r>
            <a:r>
              <a:rPr lang="de-DE" b="1" baseline="-25000" dirty="0"/>
              <a:t>5</a:t>
            </a:r>
            <a:r>
              <a:rPr lang="de-DE" b="1" dirty="0"/>
              <a:t> 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b="1" dirty="0"/>
              <a:t> </a:t>
            </a:r>
            <a:r>
              <a:rPr lang="de-DE" b="1" dirty="0" err="1"/>
              <a:t>more</a:t>
            </a:r>
            <a:r>
              <a:rPr lang="de-DE" b="1" dirty="0"/>
              <a:t> O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mid</a:t>
            </a:r>
            <a:r>
              <a:rPr lang="de-DE" b="1" dirty="0"/>
              <a:t>-T</a:t>
            </a:r>
          </a:p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850E16-46BD-4C76-B4A5-E6423422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559246-0DE3-41FB-BA99-9B03BB5A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2</a:t>
            </a:fld>
            <a:endParaRPr lang="de-DE"/>
          </a:p>
        </p:txBody>
      </p:sp>
      <p:pic>
        <p:nvPicPr>
          <p:cNvPr id="80" name="Picture 4">
            <a:extLst>
              <a:ext uri="{FF2B5EF4-FFF2-40B4-BE49-F238E27FC236}">
                <a16:creationId xmlns:a16="http://schemas.microsoft.com/office/drawing/2014/main" id="{3F8F980F-D547-435B-B6B6-27740A3E9A2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9" t="30058" r="38889" b="26316"/>
          <a:stretch/>
        </p:blipFill>
        <p:spPr>
          <a:xfrm>
            <a:off x="7423937" y="2756441"/>
            <a:ext cx="4318648" cy="3205444"/>
          </a:xfrm>
          <a:prstGeom prst="rect">
            <a:avLst/>
          </a:prstGeom>
        </p:spPr>
      </p:pic>
      <p:sp>
        <p:nvSpPr>
          <p:cNvPr id="90" name="TextBox 11">
            <a:extLst>
              <a:ext uri="{FF2B5EF4-FFF2-40B4-BE49-F238E27FC236}">
                <a16:creationId xmlns:a16="http://schemas.microsoft.com/office/drawing/2014/main" id="{FB5FDBF4-19BB-4A25-B511-F2676DA2FD61}"/>
              </a:ext>
            </a:extLst>
          </p:cNvPr>
          <p:cNvSpPr txBox="1"/>
          <p:nvPr/>
        </p:nvSpPr>
        <p:spPr>
          <a:xfrm>
            <a:off x="10621141" y="3659436"/>
            <a:ext cx="107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90%</a:t>
            </a:r>
            <a:endParaRPr lang="de-DE" b="1" dirty="0" err="1">
              <a:solidFill>
                <a:schemeClr val="bg1"/>
              </a:solidFill>
            </a:endParaRPr>
          </a:p>
        </p:txBody>
      </p:sp>
      <p:sp>
        <p:nvSpPr>
          <p:cNvPr id="91" name="TextBox 8">
            <a:extLst>
              <a:ext uri="{FF2B5EF4-FFF2-40B4-BE49-F238E27FC236}">
                <a16:creationId xmlns:a16="http://schemas.microsoft.com/office/drawing/2014/main" id="{A024B18B-E929-4D13-9021-0B32125B1D73}"/>
              </a:ext>
            </a:extLst>
          </p:cNvPr>
          <p:cNvSpPr txBox="1"/>
          <p:nvPr/>
        </p:nvSpPr>
        <p:spPr>
          <a:xfrm>
            <a:off x="9102271" y="3659436"/>
            <a:ext cx="10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87%</a:t>
            </a:r>
            <a:endParaRPr lang="de-DE" b="1" dirty="0" err="1">
              <a:solidFill>
                <a:schemeClr val="bg1"/>
              </a:solidFill>
            </a:endParaRPr>
          </a:p>
        </p:txBody>
      </p:sp>
      <p:sp>
        <p:nvSpPr>
          <p:cNvPr id="92" name="TextBox 5">
            <a:extLst>
              <a:ext uri="{FF2B5EF4-FFF2-40B4-BE49-F238E27FC236}">
                <a16:creationId xmlns:a16="http://schemas.microsoft.com/office/drawing/2014/main" id="{293C69B7-C6D2-45DF-BF52-6F585F81BB68}"/>
              </a:ext>
            </a:extLst>
          </p:cNvPr>
          <p:cNvSpPr txBox="1"/>
          <p:nvPr/>
        </p:nvSpPr>
        <p:spPr>
          <a:xfrm>
            <a:off x="7764675" y="3641736"/>
            <a:ext cx="80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82%</a:t>
            </a:r>
            <a:endParaRPr lang="de-DE" b="1" dirty="0" err="1">
              <a:solidFill>
                <a:schemeClr val="bg1"/>
              </a:solidFill>
            </a:endParaRPr>
          </a:p>
        </p:txBody>
      </p:sp>
      <p:sp>
        <p:nvSpPr>
          <p:cNvPr id="93" name="TextBox 6">
            <a:extLst>
              <a:ext uri="{FF2B5EF4-FFF2-40B4-BE49-F238E27FC236}">
                <a16:creationId xmlns:a16="http://schemas.microsoft.com/office/drawing/2014/main" id="{B8FB9B6C-9A8A-464B-9FB5-8B0E7A0DED49}"/>
              </a:ext>
            </a:extLst>
          </p:cNvPr>
          <p:cNvSpPr txBox="1"/>
          <p:nvPr/>
        </p:nvSpPr>
        <p:spPr>
          <a:xfrm>
            <a:off x="7801941" y="5640591"/>
            <a:ext cx="852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12%</a:t>
            </a:r>
            <a:endParaRPr lang="de-DE" sz="1400" b="1" dirty="0" err="1"/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A302B9EE-547B-41D3-AE83-4CFF60161C6B}"/>
              </a:ext>
            </a:extLst>
          </p:cNvPr>
          <p:cNvSpPr txBox="1"/>
          <p:nvPr/>
        </p:nvSpPr>
        <p:spPr>
          <a:xfrm>
            <a:off x="7566162" y="5369838"/>
            <a:ext cx="102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6%</a:t>
            </a:r>
            <a:endParaRPr lang="de-DE" sz="1400" b="1" dirty="0" err="1"/>
          </a:p>
        </p:txBody>
      </p:sp>
      <p:sp>
        <p:nvSpPr>
          <p:cNvPr id="95" name="TextBox 9">
            <a:extLst>
              <a:ext uri="{FF2B5EF4-FFF2-40B4-BE49-F238E27FC236}">
                <a16:creationId xmlns:a16="http://schemas.microsoft.com/office/drawing/2014/main" id="{A9F15900-DAF7-416F-9705-C9296B5DDF21}"/>
              </a:ext>
            </a:extLst>
          </p:cNvPr>
          <p:cNvSpPr txBox="1"/>
          <p:nvPr/>
        </p:nvSpPr>
        <p:spPr>
          <a:xfrm>
            <a:off x="9388241" y="5696915"/>
            <a:ext cx="102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8%</a:t>
            </a:r>
            <a:endParaRPr lang="de-DE" sz="1400" b="1" dirty="0" err="1"/>
          </a:p>
        </p:txBody>
      </p:sp>
      <p:sp>
        <p:nvSpPr>
          <p:cNvPr id="96" name="TextBox 10">
            <a:extLst>
              <a:ext uri="{FF2B5EF4-FFF2-40B4-BE49-F238E27FC236}">
                <a16:creationId xmlns:a16="http://schemas.microsoft.com/office/drawing/2014/main" id="{C878BE40-E26E-48EE-B92F-D70B289BBADE}"/>
              </a:ext>
            </a:extLst>
          </p:cNvPr>
          <p:cNvSpPr txBox="1"/>
          <p:nvPr/>
        </p:nvSpPr>
        <p:spPr>
          <a:xfrm>
            <a:off x="9373369" y="5516392"/>
            <a:ext cx="852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5%</a:t>
            </a:r>
            <a:endParaRPr lang="de-DE" sz="1400" b="1" dirty="0" err="1"/>
          </a:p>
        </p:txBody>
      </p:sp>
      <p:sp>
        <p:nvSpPr>
          <p:cNvPr id="97" name="TextBox 12">
            <a:extLst>
              <a:ext uri="{FF2B5EF4-FFF2-40B4-BE49-F238E27FC236}">
                <a16:creationId xmlns:a16="http://schemas.microsoft.com/office/drawing/2014/main" id="{BAF0C284-E289-4332-85C4-C2637C8EB265}"/>
              </a:ext>
            </a:extLst>
          </p:cNvPr>
          <p:cNvSpPr txBox="1"/>
          <p:nvPr/>
        </p:nvSpPr>
        <p:spPr>
          <a:xfrm>
            <a:off x="10920157" y="5754491"/>
            <a:ext cx="1078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5%</a:t>
            </a:r>
            <a:endParaRPr lang="de-DE" sz="1400" b="1" dirty="0" err="1"/>
          </a:p>
        </p:txBody>
      </p:sp>
      <p:sp>
        <p:nvSpPr>
          <p:cNvPr id="98" name="TextBox 13">
            <a:extLst>
              <a:ext uri="{FF2B5EF4-FFF2-40B4-BE49-F238E27FC236}">
                <a16:creationId xmlns:a16="http://schemas.microsoft.com/office/drawing/2014/main" id="{40E9209D-8FB0-40CD-B7C2-BB1838BC5417}"/>
              </a:ext>
            </a:extLst>
          </p:cNvPr>
          <p:cNvSpPr txBox="1"/>
          <p:nvPr/>
        </p:nvSpPr>
        <p:spPr>
          <a:xfrm>
            <a:off x="10913537" y="5611112"/>
            <a:ext cx="107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4%</a:t>
            </a:r>
            <a:endParaRPr lang="de-DE" sz="1400" b="1" dirty="0" err="1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C22A547-8416-4AF7-9FF0-60F9725DBE1E}"/>
              </a:ext>
            </a:extLst>
          </p:cNvPr>
          <p:cNvSpPr/>
          <p:nvPr/>
        </p:nvSpPr>
        <p:spPr>
          <a:xfrm>
            <a:off x="3534355" y="106532"/>
            <a:ext cx="3807478" cy="87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E1B6AA7-435E-4D7B-A2FB-AC74A9BF724F}"/>
              </a:ext>
            </a:extLst>
          </p:cNvPr>
          <p:cNvSpPr/>
          <p:nvPr/>
        </p:nvSpPr>
        <p:spPr>
          <a:xfrm>
            <a:off x="92007" y="883963"/>
            <a:ext cx="28285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Ghanbari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, R. TTC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Workshop 2022, Aomori]</a:t>
            </a:r>
            <a:endParaRPr lang="de-DE" sz="1000" b="1" dirty="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A86D5EC1-0BB7-4C79-A904-886EE879BBAB}"/>
              </a:ext>
            </a:extLst>
          </p:cNvPr>
          <p:cNvSpPr/>
          <p:nvPr/>
        </p:nvSpPr>
        <p:spPr>
          <a:xfrm>
            <a:off x="7343141" y="150051"/>
            <a:ext cx="4678530" cy="87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6" grpId="0" animBg="1"/>
      <p:bldP spid="48" grpId="0" animBg="1"/>
      <p:bldP spid="49" grpId="0" animBg="1"/>
      <p:bldP spid="50" grpId="0" animBg="1"/>
      <p:bldP spid="52" grpId="0"/>
      <p:bldP spid="54" grpId="0"/>
      <p:bldP spid="55" grpId="0"/>
      <p:bldP spid="56" grpId="0"/>
      <p:bldP spid="58" grpId="0"/>
      <p:bldP spid="61" grpId="0"/>
      <p:bldP spid="64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2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B68AAED-8FE6-4ABA-8747-528254D3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708"/>
            <a:ext cx="9436231" cy="526542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FE7BED-EE2B-434D-92A7-4AF8608ADF5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/>
              <a:t>18x HPR </a:t>
            </a:r>
            <a:r>
              <a:rPr lang="de-DE" b="1" dirty="0" err="1"/>
              <a:t>is</a:t>
            </a:r>
            <a:r>
              <a:rPr lang="de-DE" b="1" dirty="0"/>
              <a:t> not </a:t>
            </a:r>
            <a:r>
              <a:rPr lang="de-DE" b="1" dirty="0" err="1"/>
              <a:t>beneficial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Q</a:t>
            </a:r>
            <a:r>
              <a:rPr lang="de-DE" b="1" baseline="-25000" dirty="0"/>
              <a:t>0</a:t>
            </a:r>
            <a:endParaRPr lang="de-DE" baseline="-25000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72B557EC-3B0E-4B52-9779-CF0EDC958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E63EB71E-FA60-4817-802C-6FF55B9C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3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CEC23C8-EF1D-49C8-AEC9-7A4855FA6877}"/>
              </a:ext>
            </a:extLst>
          </p:cNvPr>
          <p:cNvSpPr txBox="1"/>
          <p:nvPr/>
        </p:nvSpPr>
        <p:spPr>
          <a:xfrm>
            <a:off x="7835865" y="1648454"/>
            <a:ext cx="52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2K</a:t>
            </a:r>
          </a:p>
        </p:txBody>
      </p:sp>
    </p:spTree>
    <p:extLst>
      <p:ext uri="{BB962C8B-B14F-4D97-AF65-F5344CB8AC3E}">
        <p14:creationId xmlns:p14="http://schemas.microsoft.com/office/powerpoint/2010/main" val="364429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482BBF8-1342-4F5C-B5C5-C6587631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708"/>
            <a:ext cx="9438689" cy="52668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FE7BED-EE2B-434D-92A7-4AF8608ADF5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/>
              <a:t>Different </a:t>
            </a:r>
            <a:r>
              <a:rPr lang="de-DE" b="1" dirty="0" err="1"/>
              <a:t>treatments</a:t>
            </a:r>
            <a:r>
              <a:rPr lang="de-DE" b="1" dirty="0"/>
              <a:t> – same </a:t>
            </a:r>
            <a:r>
              <a:rPr lang="de-DE" b="1" dirty="0" err="1"/>
              <a:t>rf</a:t>
            </a:r>
            <a:r>
              <a:rPr lang="de-DE" b="1" dirty="0"/>
              <a:t> </a:t>
            </a:r>
            <a:r>
              <a:rPr lang="de-DE" b="1" dirty="0" err="1"/>
              <a:t>behaviour</a:t>
            </a:r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72B557EC-3B0E-4B52-9779-CF0EDC958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E63EB71E-FA60-4817-802C-6FF55B9C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4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CEC23C8-EF1D-49C8-AEC9-7A4855FA6877}"/>
              </a:ext>
            </a:extLst>
          </p:cNvPr>
          <p:cNvSpPr txBox="1"/>
          <p:nvPr/>
        </p:nvSpPr>
        <p:spPr>
          <a:xfrm>
            <a:off x="7835865" y="1648454"/>
            <a:ext cx="52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2K</a:t>
            </a:r>
          </a:p>
        </p:txBody>
      </p:sp>
    </p:spTree>
    <p:extLst>
      <p:ext uri="{BB962C8B-B14F-4D97-AF65-F5344CB8AC3E}">
        <p14:creationId xmlns:p14="http://schemas.microsoft.com/office/powerpoint/2010/main" val="338691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8ED7FBBD-94B1-41D7-AC4A-CB1D5451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" y="1124548"/>
            <a:ext cx="9438689" cy="52668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63CC11-5AC6-43B6-A825-5FA62491025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It‘s</a:t>
            </a:r>
            <a:r>
              <a:rPr lang="de-DE" b="1" dirty="0"/>
              <a:t> not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cavity</a:t>
            </a:r>
            <a:r>
              <a:rPr lang="de-DE" b="1" dirty="0"/>
              <a:t>!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8FF5D41-A93C-4154-9865-09DF59A0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2337252-B752-4416-BAA9-8EFB7B4F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5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F2DC0D-36C4-4E6E-B6E0-CA046172E55E}"/>
              </a:ext>
            </a:extLst>
          </p:cNvPr>
          <p:cNvSpPr txBox="1"/>
          <p:nvPr/>
        </p:nvSpPr>
        <p:spPr>
          <a:xfrm>
            <a:off x="8677718" y="1853028"/>
            <a:ext cx="3242175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TheSans UHH Bold"/>
              </a:rPr>
              <a:t>20µm EP </a:t>
            </a:r>
            <a:r>
              <a:rPr lang="de-DE" dirty="0" err="1">
                <a:latin typeface="TheSans UHH Bold"/>
              </a:rPr>
              <a:t>between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black</a:t>
            </a:r>
            <a:r>
              <a:rPr lang="de-DE" dirty="0">
                <a:latin typeface="TheSans UHH Bold"/>
              </a:rPr>
              <a:t> and </a:t>
            </a:r>
            <a:r>
              <a:rPr lang="de-DE" dirty="0" err="1">
                <a:latin typeface="TheSans UHH Bold"/>
              </a:rPr>
              <a:t>red</a:t>
            </a:r>
            <a:endParaRPr lang="de-DE" dirty="0">
              <a:latin typeface="TheSans UHH Bold"/>
            </a:endParaRPr>
          </a:p>
          <a:p>
            <a:r>
              <a:rPr lang="de-DE" dirty="0">
                <a:latin typeface="TheSans UHH Bold"/>
              </a:rPr>
              <a:t>40µm EP </a:t>
            </a:r>
            <a:r>
              <a:rPr lang="de-DE" dirty="0" err="1">
                <a:latin typeface="TheSans UHH Bold"/>
              </a:rPr>
              <a:t>between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red</a:t>
            </a:r>
            <a:r>
              <a:rPr lang="de-DE" dirty="0">
                <a:latin typeface="TheSans UHH Bold"/>
              </a:rPr>
              <a:t> and </a:t>
            </a:r>
            <a:r>
              <a:rPr lang="de-DE" dirty="0" err="1">
                <a:latin typeface="TheSans UHH Bold"/>
              </a:rPr>
              <a:t>blue</a:t>
            </a:r>
            <a:endParaRPr lang="de-DE" dirty="0">
              <a:latin typeface="TheSans UHH Bold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EF46EE1-2984-4333-AE4A-57CE0D14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545"/>
            <a:ext cx="9438688" cy="52668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E8E22FB-1A0E-4BE4-A4F5-A5D44DA77691}"/>
              </a:ext>
            </a:extLst>
          </p:cNvPr>
          <p:cNvSpPr txBox="1"/>
          <p:nvPr/>
        </p:nvSpPr>
        <p:spPr>
          <a:xfrm>
            <a:off x="7835865" y="1648454"/>
            <a:ext cx="52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2K</a:t>
            </a:r>
          </a:p>
        </p:txBody>
      </p:sp>
    </p:spTree>
    <p:extLst>
      <p:ext uri="{BB962C8B-B14F-4D97-AF65-F5344CB8AC3E}">
        <p14:creationId xmlns:p14="http://schemas.microsoft.com/office/powerpoint/2010/main" val="371332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382E9F5-AFD8-4B5D-90A4-5D571E023983}"/>
              </a:ext>
            </a:extLst>
          </p:cNvPr>
          <p:cNvGrpSpPr/>
          <p:nvPr/>
        </p:nvGrpSpPr>
        <p:grpSpPr>
          <a:xfrm>
            <a:off x="109351" y="1291056"/>
            <a:ext cx="6030384" cy="4987990"/>
            <a:chOff x="109351" y="1291056"/>
            <a:chExt cx="6030384" cy="4987990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6602D206-5519-46CE-98A2-08D14156C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3" t="19415" r="39328" b="12866"/>
            <a:stretch/>
          </p:blipFill>
          <p:spPr>
            <a:xfrm>
              <a:off x="109351" y="1291056"/>
              <a:ext cx="6030384" cy="4987990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D482E9AC-9CBE-4D00-A173-D56B7E58B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0" t="21957" r="45499" b="22115"/>
            <a:stretch/>
          </p:blipFill>
          <p:spPr>
            <a:xfrm>
              <a:off x="725865" y="1466283"/>
              <a:ext cx="4911366" cy="4119515"/>
            </a:xfrm>
            <a:prstGeom prst="rect">
              <a:avLst/>
            </a:prstGeom>
          </p:spPr>
        </p:pic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B60A76-A112-4248-B0AA-B359A37C58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0329" y="349411"/>
            <a:ext cx="11938813" cy="778297"/>
          </a:xfrm>
        </p:spPr>
        <p:txBody>
          <a:bodyPr/>
          <a:lstStyle/>
          <a:p>
            <a:r>
              <a:rPr lang="de-DE" b="1" dirty="0"/>
              <a:t>Dip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deeper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18xHPR – </a:t>
            </a:r>
            <a:r>
              <a:rPr lang="el-GR" b="1" dirty="0"/>
              <a:t>Δ</a:t>
            </a:r>
            <a:r>
              <a:rPr lang="de-DE" b="1" dirty="0" err="1"/>
              <a:t>f</a:t>
            </a:r>
            <a:r>
              <a:rPr lang="de-DE" b="1" baseline="-25000" dirty="0" err="1"/>
              <a:t>tot</a:t>
            </a:r>
            <a:r>
              <a:rPr lang="de-DE" b="1" dirty="0"/>
              <a:t> </a:t>
            </a:r>
            <a:r>
              <a:rPr lang="de-DE" b="1" dirty="0" err="1"/>
              <a:t>similar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8C4223-BC46-4A00-A5C0-D4311C33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A6B2A8-95A1-442A-A9B3-BC8DC6AF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6</a:t>
            </a:fld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813F513-6E1B-4D94-9598-6E558F7B6605}"/>
              </a:ext>
            </a:extLst>
          </p:cNvPr>
          <p:cNvCxnSpPr/>
          <p:nvPr/>
        </p:nvCxnSpPr>
        <p:spPr>
          <a:xfrm>
            <a:off x="4833860" y="4442691"/>
            <a:ext cx="0" cy="1265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C76FEE43-BADD-4E41-A87E-AC9D09EC8874}"/>
              </a:ext>
            </a:extLst>
          </p:cNvPr>
          <p:cNvSpPr txBox="1"/>
          <p:nvPr/>
        </p:nvSpPr>
        <p:spPr>
          <a:xfrm>
            <a:off x="4575241" y="4125454"/>
            <a:ext cx="1444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T(</a:t>
            </a:r>
            <a:r>
              <a:rPr lang="de-DE" sz="1400" dirty="0" err="1"/>
              <a:t>f</a:t>
            </a:r>
            <a:r>
              <a:rPr lang="de-DE" sz="1400" baseline="-25000" dirty="0" err="1"/>
              <a:t>min</a:t>
            </a:r>
            <a:r>
              <a:rPr lang="de-DE" sz="1400" dirty="0"/>
              <a:t>) </a:t>
            </a:r>
            <a:r>
              <a:rPr lang="de-DE" sz="1400" dirty="0">
                <a:cs typeface="Arial" panose="020B0604020202020204" pitchFamily="34" charset="0"/>
              </a:rPr>
              <a:t>≈</a:t>
            </a:r>
            <a:r>
              <a:rPr lang="de-DE" sz="1400" dirty="0"/>
              <a:t> 9.04K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C3D3351-C432-4398-8D20-272A9A6A370B}"/>
              </a:ext>
            </a:extLst>
          </p:cNvPr>
          <p:cNvCxnSpPr>
            <a:cxnSpLocks/>
          </p:cNvCxnSpPr>
          <p:nvPr/>
        </p:nvCxnSpPr>
        <p:spPr>
          <a:xfrm>
            <a:off x="4525818" y="4927601"/>
            <a:ext cx="0" cy="771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F41365D0-280C-4A6A-B088-08029F2CBDBF}"/>
              </a:ext>
            </a:extLst>
          </p:cNvPr>
          <p:cNvSpPr txBox="1"/>
          <p:nvPr/>
        </p:nvSpPr>
        <p:spPr>
          <a:xfrm>
            <a:off x="3307999" y="4764253"/>
            <a:ext cx="1444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T(End) </a:t>
            </a:r>
            <a:r>
              <a:rPr lang="de-DE" sz="1400" dirty="0">
                <a:cs typeface="Arial" panose="020B0604020202020204" pitchFamily="34" charset="0"/>
              </a:rPr>
              <a:t>≈</a:t>
            </a:r>
            <a:r>
              <a:rPr lang="de-DE" sz="1400" dirty="0"/>
              <a:t> 8.9K</a:t>
            </a:r>
          </a:p>
        </p:txBody>
      </p:sp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DDE56F2A-530D-451C-A635-CFB5EBDA4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40509"/>
              </p:ext>
            </p:extLst>
          </p:nvPr>
        </p:nvGraphicFramePr>
        <p:xfrm>
          <a:off x="6906394" y="2487111"/>
          <a:ext cx="3795834" cy="2290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134">
                  <a:extLst>
                    <a:ext uri="{9D8B030D-6E8A-4147-A177-3AD203B41FA5}">
                      <a16:colId xmlns:a16="http://schemas.microsoft.com/office/drawing/2014/main" val="344485650"/>
                    </a:ext>
                  </a:extLst>
                </a:gridCol>
                <a:gridCol w="1798955">
                  <a:extLst>
                    <a:ext uri="{9D8B030D-6E8A-4147-A177-3AD203B41FA5}">
                      <a16:colId xmlns:a16="http://schemas.microsoft.com/office/drawing/2014/main" val="3332739615"/>
                    </a:ext>
                  </a:extLst>
                </a:gridCol>
                <a:gridCol w="1305745">
                  <a:extLst>
                    <a:ext uri="{9D8B030D-6E8A-4147-A177-3AD203B41FA5}">
                      <a16:colId xmlns:a16="http://schemas.microsoft.com/office/drawing/2014/main" val="1615365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 </a:t>
                      </a:r>
                      <a:r>
                        <a:rPr lang="el-GR" sz="1400" dirty="0"/>
                        <a:t>Δ</a:t>
                      </a:r>
                      <a:r>
                        <a:rPr lang="de-DE" sz="1400" dirty="0" err="1"/>
                        <a:t>f</a:t>
                      </a:r>
                      <a:r>
                        <a:rPr lang="de-DE" sz="1400" baseline="-25000" dirty="0" err="1"/>
                        <a:t>dip</a:t>
                      </a:r>
                      <a:r>
                        <a:rPr lang="de-DE" sz="1400" dirty="0"/>
                        <a:t>/kHz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58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1DE19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/>
                        <a:t>4.5h @ 335°C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143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1AC02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3.25h @ 335°C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244873"/>
                  </a:ext>
                </a:extLst>
              </a:tr>
              <a:tr h="436660">
                <a:tc>
                  <a:txBody>
                    <a:bodyPr/>
                    <a:lstStyle/>
                    <a:p>
                      <a:r>
                        <a:rPr lang="de-DE" sz="1400" dirty="0"/>
                        <a:t>1RI04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3h @ 250°C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/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718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1DE07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20h @ 250°C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952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0000FF"/>
                          </a:solidFill>
                        </a:rPr>
                        <a:t>1DE79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0000FF"/>
                          </a:solidFill>
                        </a:rPr>
                        <a:t>18xHPR + 3h @ 300°C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rgbClr val="0000FF"/>
                          </a:solidFill>
                        </a:rPr>
                        <a:t>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33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83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2597498-ECC0-42A0-901A-59C0E9C7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E85AF5-D1CB-4BDF-8C65-678D0E71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21F84D-D6FB-4CE2-B22E-B2399CC59F1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information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encoded</a:t>
            </a:r>
            <a:r>
              <a:rPr lang="de-DE" b="1" dirty="0"/>
              <a:t> in f vs. T?</a:t>
            </a:r>
          </a:p>
        </p:txBody>
      </p:sp>
      <p:pic>
        <p:nvPicPr>
          <p:cNvPr id="6" name="Picture 2" descr="C:\Users\wenskm\Desktop\Plots\gb1.png">
            <a:extLst>
              <a:ext uri="{FF2B5EF4-FFF2-40B4-BE49-F238E27FC236}">
                <a16:creationId xmlns:a16="http://schemas.microsoft.com/office/drawing/2014/main" id="{1A5C3562-A11F-4A97-93E3-692BFA390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"/>
          <a:stretch/>
        </p:blipFill>
        <p:spPr bwMode="auto">
          <a:xfrm>
            <a:off x="916875" y="4122207"/>
            <a:ext cx="8944258" cy="23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01A8ED-FC24-46DF-9155-3B225D8A4382}"/>
              </a:ext>
            </a:extLst>
          </p:cNvPr>
          <p:cNvCxnSpPr>
            <a:cxnSpLocks/>
          </p:cNvCxnSpPr>
          <p:nvPr/>
        </p:nvCxnSpPr>
        <p:spPr>
          <a:xfrm>
            <a:off x="2106332" y="3703126"/>
            <a:ext cx="40136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2B541A9-4FE2-453D-8BEF-7612E4F26111}"/>
              </a:ext>
            </a:extLst>
          </p:cNvPr>
          <p:cNvCxnSpPr>
            <a:cxnSpLocks/>
          </p:cNvCxnSpPr>
          <p:nvPr/>
        </p:nvCxnSpPr>
        <p:spPr>
          <a:xfrm flipV="1">
            <a:off x="2106332" y="1451665"/>
            <a:ext cx="0" cy="22514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6E7CDDFF-F299-405B-9EC4-10C01FF511DE}"/>
              </a:ext>
            </a:extLst>
          </p:cNvPr>
          <p:cNvSpPr txBox="1"/>
          <p:nvPr/>
        </p:nvSpPr>
        <p:spPr>
          <a:xfrm>
            <a:off x="5716739" y="3654881"/>
            <a:ext cx="2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2F35A2A-F529-4C42-BA10-2177840586C4}"/>
                  </a:ext>
                </a:extLst>
              </p:cNvPr>
              <p:cNvSpPr txBox="1"/>
              <p:nvPr/>
            </p:nvSpPr>
            <p:spPr>
              <a:xfrm>
                <a:off x="525143" y="1345347"/>
                <a:ext cx="1548501" cy="651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2F35A2A-F529-4C42-BA10-217784058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43" y="1345347"/>
                <a:ext cx="1548501" cy="6519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DDD9F1A-73A3-4D04-B270-13E8C82EC20B}"/>
              </a:ext>
            </a:extLst>
          </p:cNvPr>
          <p:cNvCxnSpPr/>
          <p:nvPr/>
        </p:nvCxnSpPr>
        <p:spPr>
          <a:xfrm flipV="1">
            <a:off x="5071625" y="1451665"/>
            <a:ext cx="0" cy="225146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719AAD8-3161-4D38-B8FD-B2C23306D1CE}"/>
              </a:ext>
            </a:extLst>
          </p:cNvPr>
          <p:cNvSpPr txBox="1"/>
          <p:nvPr/>
        </p:nvSpPr>
        <p:spPr>
          <a:xfrm>
            <a:off x="4929583" y="1101847"/>
            <a:ext cx="369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T</a:t>
            </a:r>
            <a:r>
              <a:rPr lang="de-DE" sz="1400" b="1" baseline="-25000" dirty="0" err="1"/>
              <a:t>c</a:t>
            </a:r>
            <a:endParaRPr lang="de-DE" sz="1400" b="1" baseline="-25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32C87C2-BC98-401B-AC21-CA05F0B59681}"/>
              </a:ext>
            </a:extLst>
          </p:cNvPr>
          <p:cNvSpPr txBox="1"/>
          <p:nvPr/>
        </p:nvSpPr>
        <p:spPr>
          <a:xfrm>
            <a:off x="525143" y="4309698"/>
            <a:ext cx="496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</a:rPr>
              <a:t>j</a:t>
            </a:r>
            <a:endParaRPr lang="de-DE" b="1" dirty="0">
              <a:solidFill>
                <a:srgbClr val="FF0000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55408A1-642F-429F-98FA-9B02AF3834F2}"/>
              </a:ext>
            </a:extLst>
          </p:cNvPr>
          <p:cNvGrpSpPr/>
          <p:nvPr/>
        </p:nvGrpSpPr>
        <p:grpSpPr>
          <a:xfrm>
            <a:off x="1476169" y="4382776"/>
            <a:ext cx="7723573" cy="614714"/>
            <a:chOff x="2254928" y="4563124"/>
            <a:chExt cx="7723573" cy="614714"/>
          </a:xfrm>
        </p:grpSpPr>
        <p:sp>
          <p:nvSpPr>
            <p:cNvPr id="15" name="Pfeil: nach rechts 14">
              <a:extLst>
                <a:ext uri="{FF2B5EF4-FFF2-40B4-BE49-F238E27FC236}">
                  <a16:creationId xmlns:a16="http://schemas.microsoft.com/office/drawing/2014/main" id="{C9421A4A-5659-4A69-A27C-C6EF85412533}"/>
                </a:ext>
              </a:extLst>
            </p:cNvPr>
            <p:cNvSpPr/>
            <p:nvPr/>
          </p:nvSpPr>
          <p:spPr>
            <a:xfrm>
              <a:off x="2254928" y="4563124"/>
              <a:ext cx="7723573" cy="10301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id="{0B2447A4-A85C-499A-8DF0-A6ACA46313E5}"/>
                </a:ext>
              </a:extLst>
            </p:cNvPr>
            <p:cNvSpPr/>
            <p:nvPr/>
          </p:nvSpPr>
          <p:spPr>
            <a:xfrm>
              <a:off x="2460592" y="4823693"/>
              <a:ext cx="7235301" cy="10301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Pfeil: nach rechts 16">
              <a:extLst>
                <a:ext uri="{FF2B5EF4-FFF2-40B4-BE49-F238E27FC236}">
                  <a16:creationId xmlns:a16="http://schemas.microsoft.com/office/drawing/2014/main" id="{FF615324-4749-4E70-BFC5-169CB9A566BA}"/>
                </a:ext>
              </a:extLst>
            </p:cNvPr>
            <p:cNvSpPr/>
            <p:nvPr/>
          </p:nvSpPr>
          <p:spPr>
            <a:xfrm>
              <a:off x="2648504" y="5074821"/>
              <a:ext cx="6681928" cy="10301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4B6A0A4-F23B-48F9-8431-EE1742C42A26}"/>
              </a:ext>
            </a:extLst>
          </p:cNvPr>
          <p:cNvCxnSpPr/>
          <p:nvPr/>
        </p:nvCxnSpPr>
        <p:spPr>
          <a:xfrm flipH="1">
            <a:off x="5053153" y="2916884"/>
            <a:ext cx="769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6276DB9-D11A-41A8-BBA3-171F8C31A986}"/>
              </a:ext>
            </a:extLst>
          </p:cNvPr>
          <p:cNvCxnSpPr>
            <a:cxnSpLocks/>
          </p:cNvCxnSpPr>
          <p:nvPr/>
        </p:nvCxnSpPr>
        <p:spPr>
          <a:xfrm>
            <a:off x="10009091" y="4160834"/>
            <a:ext cx="25152" cy="1121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82E203EC-C817-4508-961B-293D10687D4B}"/>
              </a:ext>
            </a:extLst>
          </p:cNvPr>
          <p:cNvSpPr txBox="1"/>
          <p:nvPr/>
        </p:nvSpPr>
        <p:spPr>
          <a:xfrm>
            <a:off x="10113650" y="4525141"/>
            <a:ext cx="129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Skin </a:t>
            </a:r>
            <a:r>
              <a:rPr lang="de-DE" dirty="0" err="1"/>
              <a:t>depth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94F7D7B-C415-43B9-9594-9C49F2D44C6D}"/>
                  </a:ext>
                </a:extLst>
              </p:cNvPr>
              <p:cNvSpPr txBox="1"/>
              <p:nvPr/>
            </p:nvSpPr>
            <p:spPr>
              <a:xfrm>
                <a:off x="10116355" y="4538278"/>
                <a:ext cx="1066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94F7D7B-C415-43B9-9594-9C49F2D44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355" y="4538278"/>
                <a:ext cx="106680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9EAF207-83D0-4C60-9FEA-B40EABC15E86}"/>
              </a:ext>
            </a:extLst>
          </p:cNvPr>
          <p:cNvCxnSpPr>
            <a:cxnSpLocks/>
          </p:cNvCxnSpPr>
          <p:nvPr/>
        </p:nvCxnSpPr>
        <p:spPr>
          <a:xfrm>
            <a:off x="10009091" y="4160834"/>
            <a:ext cx="25152" cy="1121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ogen 22">
            <a:extLst>
              <a:ext uri="{FF2B5EF4-FFF2-40B4-BE49-F238E27FC236}">
                <a16:creationId xmlns:a16="http://schemas.microsoft.com/office/drawing/2014/main" id="{09625C52-DB61-4557-B916-2914CE6C7633}"/>
              </a:ext>
            </a:extLst>
          </p:cNvPr>
          <p:cNvSpPr/>
          <p:nvPr/>
        </p:nvSpPr>
        <p:spPr>
          <a:xfrm>
            <a:off x="-633887" y="1799735"/>
            <a:ext cx="5705512" cy="2251461"/>
          </a:xfrm>
          <a:prstGeom prst="arc">
            <a:avLst>
              <a:gd name="adj1" fmla="val 15888194"/>
              <a:gd name="adj2" fmla="val 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2FD1F2C-D3A6-4861-AECF-FA81C869F9D7}"/>
                  </a:ext>
                </a:extLst>
              </p:cNvPr>
              <p:cNvSpPr txBox="1"/>
              <p:nvPr/>
            </p:nvSpPr>
            <p:spPr>
              <a:xfrm>
                <a:off x="6442950" y="1647789"/>
                <a:ext cx="5591938" cy="933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>
                    <a:latin typeface="TheSans UHH Bold"/>
                  </a:rPr>
                  <a:t>Frequency</a:t>
                </a:r>
                <a:r>
                  <a:rPr lang="de-DE" dirty="0">
                    <a:latin typeface="TheSans UHH Bold"/>
                  </a:rPr>
                  <a:t> shift </a:t>
                </a:r>
                <a:r>
                  <a:rPr lang="de-DE" dirty="0" err="1">
                    <a:latin typeface="TheSans UHH Bold"/>
                  </a:rPr>
                  <a:t>is</a:t>
                </a:r>
                <a:r>
                  <a:rPr lang="de-DE" dirty="0">
                    <a:latin typeface="TheSans UHH Bold"/>
                  </a:rPr>
                  <a:t> sensitive </a:t>
                </a:r>
                <a:r>
                  <a:rPr lang="de-DE" dirty="0" err="1">
                    <a:latin typeface="TheSans UHH Bold"/>
                  </a:rPr>
                  <a:t>to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interstitial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concentration</a:t>
                </a:r>
                <a:endParaRPr lang="de-DE" dirty="0">
                  <a:latin typeface="TheSans UHH Bold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TheSans UHH Bold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ad>
                      <m:radPr>
                        <m:degHide m:val="on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den>
                        </m:f>
                      </m:e>
                    </m:rad>
                  </m:oMath>
                </a14:m>
                <a:r>
                  <a:rPr lang="de-DE" dirty="0">
                    <a:latin typeface="TheSans UHH Bold"/>
                  </a:rPr>
                  <a:t>        </a:t>
                </a:r>
                <a:r>
                  <a:rPr lang="de-DE" sz="1200" dirty="0">
                    <a:latin typeface="TheSans UHH Bold"/>
                  </a:rPr>
                  <a:t> (</a:t>
                </a:r>
                <a:r>
                  <a:rPr lang="de-DE" sz="1200" dirty="0" err="1">
                    <a:latin typeface="TheSans UHH Bold"/>
                  </a:rPr>
                  <a:t>equation</a:t>
                </a:r>
                <a:r>
                  <a:rPr lang="de-DE" sz="1200" dirty="0">
                    <a:latin typeface="TheSans UHH Bold"/>
                  </a:rPr>
                  <a:t> valid </a:t>
                </a:r>
                <a:r>
                  <a:rPr lang="de-DE" sz="1200" dirty="0" err="1">
                    <a:latin typeface="TheSans UHH Bold"/>
                  </a:rPr>
                  <a:t>for</a:t>
                </a:r>
                <a:r>
                  <a:rPr lang="de-DE" sz="1200" dirty="0">
                    <a:latin typeface="TheSans UHH Bold"/>
                  </a:rPr>
                  <a:t> </a:t>
                </a:r>
                <a:r>
                  <a:rPr lang="de-DE" sz="1200" dirty="0" err="1">
                    <a:latin typeface="TheSans UHH Bold"/>
                  </a:rPr>
                  <a:t>dirty</a:t>
                </a:r>
                <a:r>
                  <a:rPr lang="de-DE" sz="1200" dirty="0">
                    <a:latin typeface="TheSans UHH Bold"/>
                  </a:rPr>
                  <a:t> </a:t>
                </a:r>
                <a:r>
                  <a:rPr lang="de-DE" sz="1200" dirty="0" err="1">
                    <a:latin typeface="TheSans UHH Bold"/>
                  </a:rPr>
                  <a:t>limit</a:t>
                </a:r>
                <a:r>
                  <a:rPr lang="de-DE" sz="1200" dirty="0">
                    <a:latin typeface="TheSans UHH Bold"/>
                  </a:rPr>
                  <a:t>)</a:t>
                </a: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2FD1F2C-D3A6-4861-AECF-FA81C869F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950" y="1647789"/>
                <a:ext cx="5591938" cy="933012"/>
              </a:xfrm>
              <a:prstGeom prst="rect">
                <a:avLst/>
              </a:prstGeom>
              <a:blipFill>
                <a:blip r:embed="rId5"/>
                <a:stretch>
                  <a:fillRect l="-763" t="-3268" r="-3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 4">
            <a:extLst>
              <a:ext uri="{FF2B5EF4-FFF2-40B4-BE49-F238E27FC236}">
                <a16:creationId xmlns:a16="http://schemas.microsoft.com/office/drawing/2014/main" id="{B60AF2AE-83A6-449C-B904-E383D8E7988A}"/>
              </a:ext>
            </a:extLst>
          </p:cNvPr>
          <p:cNvSpPr/>
          <p:nvPr/>
        </p:nvSpPr>
        <p:spPr>
          <a:xfrm>
            <a:off x="6442950" y="2593938"/>
            <a:ext cx="526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heSans UHH Bold"/>
              </a:rPr>
              <a:t>Δ</a:t>
            </a:r>
            <a:r>
              <a:rPr lang="de-DE" dirty="0" err="1">
                <a:latin typeface="TheSans UHH Bold"/>
              </a:rPr>
              <a:t>f</a:t>
            </a:r>
            <a:r>
              <a:rPr lang="de-DE" baseline="-25000" dirty="0" err="1">
                <a:latin typeface="TheSans UHH Bold"/>
              </a:rPr>
              <a:t>tot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for</a:t>
            </a:r>
            <a:r>
              <a:rPr lang="de-DE" dirty="0">
                <a:latin typeface="TheSans UHH Bold"/>
              </a:rPr>
              <a:t> EXFEL type </a:t>
            </a:r>
            <a:r>
              <a:rPr lang="de-DE" dirty="0" err="1">
                <a:latin typeface="TheSans UHH Bold"/>
              </a:rPr>
              <a:t>cavities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is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typcially</a:t>
            </a:r>
            <a:r>
              <a:rPr lang="de-DE" dirty="0">
                <a:latin typeface="TheSans UHH Bold"/>
              </a:rPr>
              <a:t> 5-6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 Bold"/>
              </a:rPr>
              <a:t>Mid-T: </a:t>
            </a:r>
            <a:r>
              <a:rPr lang="de-DE" dirty="0" err="1">
                <a:latin typeface="TheSans UHH Bold"/>
              </a:rPr>
              <a:t>more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interstitials</a:t>
            </a:r>
            <a:r>
              <a:rPr lang="de-DE" dirty="0">
                <a:latin typeface="TheSans UHH Bold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dirty="0">
                <a:latin typeface="TheSans UHH Bold"/>
              </a:rPr>
              <a:t> larger </a:t>
            </a:r>
            <a:r>
              <a:rPr lang="el-GR" dirty="0">
                <a:latin typeface="TheSans UHH Bold"/>
              </a:rPr>
              <a:t>Δ</a:t>
            </a:r>
            <a:r>
              <a:rPr lang="de-DE" dirty="0">
                <a:latin typeface="TheSans UHH Bold"/>
              </a:rPr>
              <a:t>f, but </a:t>
            </a:r>
            <a:r>
              <a:rPr lang="de-DE" dirty="0" err="1">
                <a:latin typeface="TheSans UHH Bold"/>
              </a:rPr>
              <a:t>yet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no</a:t>
            </a:r>
            <a:r>
              <a:rPr lang="de-DE" dirty="0">
                <a:latin typeface="TheSans UHH Bold"/>
              </a:rPr>
              <a:t> </a:t>
            </a:r>
            <a:r>
              <a:rPr lang="de-DE" dirty="0" err="1">
                <a:latin typeface="TheSans UHH Bold"/>
              </a:rPr>
              <a:t>dip</a:t>
            </a:r>
            <a:endParaRPr lang="de-DE" dirty="0">
              <a:latin typeface="TheSans UHH Bold"/>
            </a:endParaRPr>
          </a:p>
        </p:txBody>
      </p:sp>
    </p:spTree>
    <p:extLst>
      <p:ext uri="{BB962C8B-B14F-4D97-AF65-F5344CB8AC3E}">
        <p14:creationId xmlns:p14="http://schemas.microsoft.com/office/powerpoint/2010/main" val="2225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20" grpId="0"/>
      <p:bldP spid="20" grpId="1"/>
      <p:bldP spid="21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A8383ED-F844-4BAD-8045-0A3441A5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D05AFA5-3837-4762-BDA1-2BFABA49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F70AA6-97EE-420B-9064-6DE133BF769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0329" y="349411"/>
            <a:ext cx="11943113" cy="778297"/>
          </a:xfrm>
        </p:spPr>
        <p:txBody>
          <a:bodyPr/>
          <a:lstStyle/>
          <a:p>
            <a:r>
              <a:rPr lang="de-DE" b="1" dirty="0" err="1"/>
              <a:t>Microscopic</a:t>
            </a:r>
            <a:r>
              <a:rPr lang="de-DE" b="1" dirty="0"/>
              <a:t> </a:t>
            </a:r>
            <a:r>
              <a:rPr lang="de-DE" b="1" dirty="0" err="1"/>
              <a:t>model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disordered</a:t>
            </a:r>
            <a:r>
              <a:rPr lang="de-DE" b="1" dirty="0"/>
              <a:t> </a:t>
            </a:r>
            <a:r>
              <a:rPr lang="de-DE" b="1" dirty="0" err="1"/>
              <a:t>superconductor</a:t>
            </a:r>
            <a:endParaRPr lang="de-DE" b="1" dirty="0"/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00C39F6-4202-40DD-86B4-4F8FCB2D3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221" y="1263811"/>
            <a:ext cx="11826831" cy="48580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eSans UHH Bold"/>
              </a:rPr>
              <a:t>An increased oxygen concentration reduces </a:t>
            </a:r>
            <a:r>
              <a:rPr lang="de-DE" sz="2000" dirty="0" err="1">
                <a:latin typeface="TheSans UHH Bold"/>
              </a:rPr>
              <a:t>T</a:t>
            </a:r>
            <a:r>
              <a:rPr lang="de-DE" sz="2000" baseline="-25000" dirty="0" err="1">
                <a:latin typeface="TheSans UHH Bold"/>
              </a:rPr>
              <a:t>c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of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Nb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by</a:t>
            </a:r>
            <a:r>
              <a:rPr lang="de-DE" sz="2000" dirty="0">
                <a:latin typeface="TheSans UHH Bold"/>
              </a:rPr>
              <a:t> 0.93K per 1 at.%</a:t>
            </a:r>
          </a:p>
          <a:p>
            <a:r>
              <a:rPr lang="de-DE" sz="2000" dirty="0">
                <a:latin typeface="TheSans UHH Bold"/>
              </a:rPr>
              <a:t>	</a:t>
            </a:r>
            <a:r>
              <a:rPr lang="de-DE" sz="1800" dirty="0">
                <a:latin typeface="TheSans UHH Bold"/>
              </a:rPr>
              <a:t>- </a:t>
            </a:r>
            <a:r>
              <a:rPr lang="de-DE" sz="1800" dirty="0" err="1">
                <a:latin typeface="TheSans UHH Bold"/>
              </a:rPr>
              <a:t>to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have</a:t>
            </a:r>
            <a:r>
              <a:rPr lang="de-DE" sz="1800" dirty="0">
                <a:latin typeface="TheSans UHH Bold"/>
              </a:rPr>
              <a:t> a </a:t>
            </a:r>
            <a:r>
              <a:rPr lang="de-DE" sz="1800" dirty="0" err="1">
                <a:latin typeface="TheSans UHH Bold"/>
              </a:rPr>
              <a:t>dip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minimum</a:t>
            </a:r>
            <a:r>
              <a:rPr lang="de-DE" sz="1800" dirty="0">
                <a:latin typeface="TheSans UHH Bold"/>
              </a:rPr>
              <a:t> at 9.1K </a:t>
            </a:r>
            <a:r>
              <a:rPr lang="de-DE" sz="1800" dirty="0" err="1">
                <a:latin typeface="TheSans UHH Bold"/>
              </a:rPr>
              <a:t>we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would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need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≈ </a:t>
            </a:r>
            <a:r>
              <a:rPr lang="de-DE" sz="1800" dirty="0">
                <a:latin typeface="TheSans UHH Bold"/>
              </a:rPr>
              <a:t>0.2 at.%</a:t>
            </a:r>
          </a:p>
          <a:p>
            <a:pPr lvl="2"/>
            <a:r>
              <a:rPr lang="de-DE" sz="1800" dirty="0">
                <a:latin typeface="TheSans UHH Bold"/>
              </a:rPr>
              <a:t>	- „end </a:t>
            </a:r>
            <a:r>
              <a:rPr lang="de-DE" sz="1800" dirty="0" err="1">
                <a:latin typeface="TheSans UHH Bold"/>
              </a:rPr>
              <a:t>of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dip</a:t>
            </a:r>
            <a:r>
              <a:rPr lang="de-DE" sz="1800" dirty="0">
                <a:latin typeface="TheSans UHH Bold"/>
              </a:rPr>
              <a:t>“ </a:t>
            </a:r>
            <a:r>
              <a:rPr lang="de-DE" sz="1800" dirty="0" err="1">
                <a:latin typeface="TheSans UHH Bold"/>
              </a:rPr>
              <a:t>around</a:t>
            </a:r>
            <a:r>
              <a:rPr lang="de-DE" sz="1800" dirty="0">
                <a:latin typeface="TheSans UHH Bold"/>
              </a:rPr>
              <a:t> 8.9K 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≈ </a:t>
            </a:r>
            <a:r>
              <a:rPr lang="de-DE" sz="1800" dirty="0">
                <a:latin typeface="TheSans UHH Bold"/>
              </a:rPr>
              <a:t>0.3 at.%</a:t>
            </a:r>
          </a:p>
          <a:p>
            <a:pPr lvl="2"/>
            <a:endParaRPr lang="de-DE" sz="2000" dirty="0">
              <a:latin typeface="TheSans UHH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TheSans UHH Bold"/>
              </a:rPr>
              <a:t>Solubility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limit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of</a:t>
            </a:r>
            <a:r>
              <a:rPr lang="de-DE" sz="2000" dirty="0">
                <a:latin typeface="TheSans UHH Bold"/>
              </a:rPr>
              <a:t> O in </a:t>
            </a:r>
            <a:r>
              <a:rPr lang="de-DE" sz="2000" dirty="0" err="1">
                <a:latin typeface="TheSans UHH Bold"/>
              </a:rPr>
              <a:t>Nb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is</a:t>
            </a:r>
            <a:r>
              <a:rPr lang="de-DE" sz="2000" dirty="0">
                <a:latin typeface="TheSans UHH Bold"/>
              </a:rPr>
              <a:t> 1 at.% @ 500°C and 0.33 at.% at 145°C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dirty="0">
              <a:latin typeface="TheSans UHH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TheSans UHH Bold"/>
              </a:rPr>
              <a:t>We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have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shown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that</a:t>
            </a:r>
            <a:r>
              <a:rPr lang="de-DE" sz="2000" dirty="0">
                <a:latin typeface="TheSans UHH Bold"/>
              </a:rPr>
              <a:t> C </a:t>
            </a:r>
            <a:r>
              <a:rPr lang="de-DE" sz="2000" dirty="0" err="1">
                <a:latin typeface="TheSans UHH Bold"/>
              </a:rPr>
              <a:t>diffusion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speed</a:t>
            </a:r>
            <a:r>
              <a:rPr lang="de-DE" sz="2000" dirty="0">
                <a:latin typeface="TheSans UHH Bold"/>
              </a:rPr>
              <a:t> in </a:t>
            </a:r>
            <a:r>
              <a:rPr lang="de-DE" sz="2000" dirty="0" err="1">
                <a:latin typeface="TheSans UHH Bold"/>
              </a:rPr>
              <a:t>Nb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along</a:t>
            </a:r>
            <a:r>
              <a:rPr lang="de-DE" sz="2000" dirty="0">
                <a:latin typeface="TheSans UHH Bold"/>
              </a:rPr>
              <a:t> GB </a:t>
            </a:r>
            <a:r>
              <a:rPr lang="de-DE" sz="2000" dirty="0" err="1">
                <a:latin typeface="TheSans UHH Bold"/>
              </a:rPr>
              <a:t>vary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with</a:t>
            </a:r>
            <a:r>
              <a:rPr lang="de-DE" sz="2000" dirty="0">
                <a:latin typeface="TheSans UHH Bold"/>
              </a:rPr>
              <a:t> GB </a:t>
            </a:r>
            <a:r>
              <a:rPr lang="de-DE" sz="2000" dirty="0" err="1">
                <a:latin typeface="TheSans UHH Bold"/>
              </a:rPr>
              <a:t>orientation</a:t>
            </a:r>
            <a:r>
              <a:rPr lang="de-DE" sz="2000" dirty="0">
                <a:latin typeface="TheSans UHH Bold"/>
              </a:rPr>
              <a:t>, </a:t>
            </a:r>
            <a:r>
              <a:rPr lang="de-DE" sz="2000" dirty="0" err="1">
                <a:latin typeface="TheSans UHH Bold"/>
              </a:rPr>
              <a:t>increasing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disorder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by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spatially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varying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concentration</a:t>
            </a:r>
            <a:endParaRPr lang="de-DE" sz="2000" dirty="0">
              <a:latin typeface="TheSans UHH Bold"/>
            </a:endParaRPr>
          </a:p>
          <a:p>
            <a:r>
              <a:rPr lang="de-DE" sz="2000" dirty="0">
                <a:latin typeface="TheSans UHH Bold"/>
                <a:cs typeface="Arial" panose="020B0604020202020204" pitchFamily="34" charset="0"/>
              </a:rPr>
              <a:t>	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TheSans UHH Bold"/>
                <a:cs typeface="Arial" panose="020B0604020202020204" pitchFamily="34" charset="0"/>
              </a:rPr>
              <a:t>Assume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same </a:t>
            </a:r>
            <a:r>
              <a:rPr lang="de-DE" sz="1800" dirty="0" err="1">
                <a:latin typeface="TheSans UHH Bold"/>
                <a:cs typeface="Arial" panose="020B0604020202020204" pitchFamily="34" charset="0"/>
              </a:rPr>
              <a:t>is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TheSans UHH Bold"/>
                <a:cs typeface="Arial" panose="020B0604020202020204" pitchFamily="34" charset="0"/>
              </a:rPr>
              <a:t>true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TheSans UHH Bold"/>
                <a:cs typeface="Arial" panose="020B0604020202020204" pitchFamily="34" charset="0"/>
              </a:rPr>
              <a:t>for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1800" dirty="0">
                <a:latin typeface="TheSans UHH Bold"/>
              </a:rPr>
              <a:t>O: not </a:t>
            </a:r>
            <a:r>
              <a:rPr lang="de-DE" sz="1800" dirty="0" err="1">
                <a:latin typeface="TheSans UHH Bold"/>
              </a:rPr>
              <a:t>homogenous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distributed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within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the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rf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layer</a:t>
            </a:r>
            <a:r>
              <a:rPr lang="de-DE" sz="1800" dirty="0">
                <a:latin typeface="TheSans UHH Bold"/>
              </a:rPr>
              <a:t>, but </a:t>
            </a:r>
            <a:r>
              <a:rPr lang="de-DE" sz="1800" dirty="0" err="1">
                <a:latin typeface="TheSans UHH Bold"/>
              </a:rPr>
              <a:t>clusters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with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uneven</a:t>
            </a:r>
            <a:r>
              <a:rPr lang="de-DE" sz="1800" dirty="0">
                <a:latin typeface="TheSans UHH Bold"/>
              </a:rPr>
              <a:t> O-</a:t>
            </a:r>
            <a:r>
              <a:rPr lang="de-DE" sz="1800" dirty="0" err="1">
                <a:latin typeface="TheSans UHH Bold"/>
              </a:rPr>
              <a:t>concentration</a:t>
            </a:r>
            <a:endParaRPr lang="de-DE" sz="2000" dirty="0">
              <a:latin typeface="TheSans UHH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TheSans UHH Bold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</a:rPr>
              <a:t>Expect</a:t>
            </a:r>
            <a:r>
              <a:rPr lang="de-DE" sz="2000" dirty="0">
                <a:latin typeface="TheSans UHH Bold"/>
              </a:rPr>
              <a:t> non-</a:t>
            </a:r>
            <a:r>
              <a:rPr lang="de-DE" sz="2000" dirty="0" err="1">
                <a:latin typeface="TheSans UHH Bold"/>
              </a:rPr>
              <a:t>constant</a:t>
            </a:r>
            <a:r>
              <a:rPr lang="de-DE" sz="2000" dirty="0">
                <a:latin typeface="TheSans UHH Bold"/>
              </a:rPr>
              <a:t> </a:t>
            </a:r>
            <a:r>
              <a:rPr lang="de-DE" sz="1600" dirty="0">
                <a:latin typeface="TheSans UHH Bold"/>
              </a:rPr>
              <a:t>(</a:t>
            </a:r>
            <a:r>
              <a:rPr lang="de-DE" sz="1600" dirty="0" err="1">
                <a:latin typeface="TheSans UHH Bold"/>
              </a:rPr>
              <a:t>gaussian</a:t>
            </a:r>
            <a:r>
              <a:rPr lang="de-DE" sz="1600" dirty="0">
                <a:latin typeface="TheSans UHH Bold"/>
              </a:rPr>
              <a:t> </a:t>
            </a:r>
            <a:r>
              <a:rPr lang="de-DE" sz="1600" dirty="0" err="1">
                <a:latin typeface="TheSans UHH Bold"/>
              </a:rPr>
              <a:t>shaped</a:t>
            </a:r>
            <a:r>
              <a:rPr lang="de-DE" sz="1600" dirty="0">
                <a:latin typeface="TheSans UHH Bold"/>
              </a:rPr>
              <a:t>)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</a:t>
            </a:r>
            <a:r>
              <a:rPr lang="de-DE" sz="2000" baseline="-25000" dirty="0" err="1">
                <a:latin typeface="TheSans UHH Bold"/>
              </a:rPr>
              <a:t>c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reduction</a:t>
            </a:r>
            <a:r>
              <a:rPr lang="de-DE" sz="2000" dirty="0">
                <a:latin typeface="TheSans UHH Bold"/>
              </a:rPr>
              <a:t>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</a:rPr>
              <a:t>Lowest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</a:t>
            </a:r>
            <a:r>
              <a:rPr lang="de-DE" sz="2000" baseline="-25000" dirty="0" err="1">
                <a:latin typeface="TheSans UHH Bold"/>
              </a:rPr>
              <a:t>c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equal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to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the</a:t>
            </a:r>
            <a:r>
              <a:rPr lang="de-DE" sz="2000" dirty="0">
                <a:latin typeface="TheSans UHH Bold"/>
              </a:rPr>
              <a:t> max. at.% </a:t>
            </a:r>
            <a:r>
              <a:rPr lang="de-DE" sz="2000" dirty="0" err="1">
                <a:latin typeface="TheSans UHH Bold"/>
              </a:rPr>
              <a:t>concentration</a:t>
            </a:r>
            <a:r>
              <a:rPr lang="de-DE" sz="2000" dirty="0">
                <a:latin typeface="TheSans UHH Bold"/>
              </a:rPr>
              <a:t> at RT (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≈ 0.33 at.%)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Only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locally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saturated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– not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globally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.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If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SIMS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spot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size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≈ multiple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grains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obtained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c</a:t>
            </a:r>
            <a:r>
              <a:rPr lang="de-DE" sz="2000" baseline="-25000" dirty="0" err="1">
                <a:latin typeface="TheSans UHH Bold"/>
                <a:cs typeface="Arial" panose="020B0604020202020204" pitchFamily="34" charset="0"/>
              </a:rPr>
              <a:t>O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below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saturation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limit</a:t>
            </a:r>
            <a:endParaRPr lang="de-DE" sz="2000" dirty="0">
              <a:latin typeface="TheSans UHH Bold"/>
              <a:cs typeface="Arial" panose="020B0604020202020204" pitchFamily="34" charset="0"/>
            </a:endParaRPr>
          </a:p>
          <a:p>
            <a:endParaRPr lang="de-DE" sz="2000" dirty="0">
              <a:latin typeface="TheSans UHH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TheSans UHH Bold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89C7290-EF14-4416-8764-C28375B37FE5}"/>
              </a:ext>
            </a:extLst>
          </p:cNvPr>
          <p:cNvSpPr/>
          <p:nvPr/>
        </p:nvSpPr>
        <p:spPr>
          <a:xfrm>
            <a:off x="9284860" y="1355288"/>
            <a:ext cx="28285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Desorbo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, W. 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Phys. Rev.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132 (1963): 107.]</a:t>
            </a:r>
            <a:endParaRPr lang="de-DE" sz="1000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D4D3F5-A111-421E-AF17-9F3B7BE85CE1}"/>
              </a:ext>
            </a:extLst>
          </p:cNvPr>
          <p:cNvSpPr/>
          <p:nvPr/>
        </p:nvSpPr>
        <p:spPr>
          <a:xfrm>
            <a:off x="8155429" y="2890064"/>
            <a:ext cx="4031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Kolchin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, O.P., et al. 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Soviet Atomic Energy 45 (4) (1978): p999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.]</a:t>
            </a:r>
            <a:endParaRPr lang="de-DE" sz="10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8BEC01A-7A36-4F5B-9F7A-05545C3B6EEF}"/>
              </a:ext>
            </a:extLst>
          </p:cNvPr>
          <p:cNvSpPr/>
          <p:nvPr/>
        </p:nvSpPr>
        <p:spPr>
          <a:xfrm>
            <a:off x="9284859" y="2675596"/>
            <a:ext cx="28285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Benvenuti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, C., et al. 10</a:t>
            </a:r>
            <a:r>
              <a:rPr lang="en-US" sz="1000" b="1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th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SRF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(2001): p441.]</a:t>
            </a:r>
            <a:endParaRPr lang="de-DE" sz="1000" b="1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84B517C-DE08-4E92-9C8F-8B620289EA1D}"/>
              </a:ext>
            </a:extLst>
          </p:cNvPr>
          <p:cNvSpPr/>
          <p:nvPr/>
        </p:nvSpPr>
        <p:spPr>
          <a:xfrm>
            <a:off x="8155429" y="3837212"/>
            <a:ext cx="40316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Dangwal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Pandey, A., et al. </a:t>
            </a:r>
            <a:r>
              <a:rPr lang="fr-FR" sz="10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Appl</a:t>
            </a:r>
            <a:r>
              <a:rPr lang="fr-FR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. Phys. </a:t>
            </a:r>
            <a:r>
              <a:rPr lang="fr-FR" sz="10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Lett</a:t>
            </a:r>
            <a:r>
              <a:rPr lang="fr-FR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. 119(2021): 194102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]</a:t>
            </a:r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18696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2326C59-D2DA-41FC-8C82-A98C6783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C6AEA3-8FA5-46F5-8E8E-D894758F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0E23C-31B2-49A0-B6FD-D14D376385C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0329" y="349411"/>
            <a:ext cx="12086324" cy="778297"/>
          </a:xfrm>
        </p:spPr>
        <p:txBody>
          <a:bodyPr/>
          <a:lstStyle/>
          <a:p>
            <a:r>
              <a:rPr lang="de-DE" b="1" dirty="0" err="1"/>
              <a:t>Disordered</a:t>
            </a:r>
            <a:r>
              <a:rPr lang="de-DE" b="1" dirty="0"/>
              <a:t> </a:t>
            </a:r>
            <a:r>
              <a:rPr lang="de-DE" b="1" dirty="0" err="1"/>
              <a:t>superconductor</a:t>
            </a:r>
            <a:r>
              <a:rPr lang="de-DE" b="1" dirty="0"/>
              <a:t> </a:t>
            </a:r>
            <a:r>
              <a:rPr lang="de-DE" b="1" dirty="0" err="1"/>
              <a:t>show</a:t>
            </a:r>
            <a:r>
              <a:rPr lang="de-DE" b="1" dirty="0"/>
              <a:t> </a:t>
            </a:r>
            <a:r>
              <a:rPr lang="de-DE" b="1" dirty="0" err="1"/>
              <a:t>dip</a:t>
            </a:r>
            <a:endParaRPr lang="de-DE" b="1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7B18F3A-CADC-492D-AD8F-7DC40804D471}"/>
              </a:ext>
            </a:extLst>
          </p:cNvPr>
          <p:cNvSpPr/>
          <p:nvPr/>
        </p:nvSpPr>
        <p:spPr>
          <a:xfrm>
            <a:off x="77813" y="926050"/>
            <a:ext cx="29512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[Barra, M., et al. 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SUST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18.3 (2005): 271.]</a:t>
            </a:r>
            <a:endParaRPr lang="de-DE" sz="1000" b="1" dirty="0"/>
          </a:p>
        </p:txBody>
      </p:sp>
      <p:pic>
        <p:nvPicPr>
          <p:cNvPr id="7" name="Picture 2" descr="C:\Users\wenskm\Desktop\Plots\gb1.png">
            <a:extLst>
              <a:ext uri="{FF2B5EF4-FFF2-40B4-BE49-F238E27FC236}">
                <a16:creationId xmlns:a16="http://schemas.microsoft.com/office/drawing/2014/main" id="{6FBFC6AE-E9CB-4C96-BE1C-77DCB3C84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"/>
          <a:stretch/>
        </p:blipFill>
        <p:spPr bwMode="auto">
          <a:xfrm>
            <a:off x="479425" y="4144581"/>
            <a:ext cx="8944258" cy="23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354C31E-3D87-4712-9262-11815017738D}"/>
              </a:ext>
            </a:extLst>
          </p:cNvPr>
          <p:cNvCxnSpPr>
            <a:cxnSpLocks/>
          </p:cNvCxnSpPr>
          <p:nvPr/>
        </p:nvCxnSpPr>
        <p:spPr>
          <a:xfrm>
            <a:off x="1668882" y="3725500"/>
            <a:ext cx="40136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145E549-557B-42E1-8FDD-2AB3D4DD0B5F}"/>
              </a:ext>
            </a:extLst>
          </p:cNvPr>
          <p:cNvCxnSpPr>
            <a:cxnSpLocks/>
          </p:cNvCxnSpPr>
          <p:nvPr/>
        </p:nvCxnSpPr>
        <p:spPr>
          <a:xfrm flipV="1">
            <a:off x="1668882" y="1474039"/>
            <a:ext cx="0" cy="22514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E528E3B-62AB-4653-92F2-696ED8446CB5}"/>
              </a:ext>
            </a:extLst>
          </p:cNvPr>
          <p:cNvSpPr txBox="1"/>
          <p:nvPr/>
        </p:nvSpPr>
        <p:spPr>
          <a:xfrm>
            <a:off x="5279289" y="3677255"/>
            <a:ext cx="2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EC3D473-0609-41FF-92AC-DE552AD16571}"/>
              </a:ext>
            </a:extLst>
          </p:cNvPr>
          <p:cNvCxnSpPr/>
          <p:nvPr/>
        </p:nvCxnSpPr>
        <p:spPr>
          <a:xfrm flipV="1">
            <a:off x="4634175" y="1474039"/>
            <a:ext cx="0" cy="225146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4E5FFB54-5D0D-4690-928A-B453134576F1}"/>
              </a:ext>
            </a:extLst>
          </p:cNvPr>
          <p:cNvSpPr txBox="1"/>
          <p:nvPr/>
        </p:nvSpPr>
        <p:spPr>
          <a:xfrm>
            <a:off x="4492133" y="1124221"/>
            <a:ext cx="479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T</a:t>
            </a:r>
            <a:r>
              <a:rPr lang="de-DE" sz="1400" b="1" baseline="-25000" dirty="0" err="1"/>
              <a:t>c,Nb</a:t>
            </a:r>
            <a:endParaRPr lang="de-DE" sz="1400" b="1" baseline="-25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9F7B8AC-DD0C-466B-BA5C-E0E2CD4BAB10}"/>
              </a:ext>
            </a:extLst>
          </p:cNvPr>
          <p:cNvSpPr txBox="1"/>
          <p:nvPr/>
        </p:nvSpPr>
        <p:spPr>
          <a:xfrm>
            <a:off x="87693" y="4332072"/>
            <a:ext cx="496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</a:rPr>
              <a:t>j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A49560E-9A0D-4367-ACD0-D467F09CD8B3}"/>
              </a:ext>
            </a:extLst>
          </p:cNvPr>
          <p:cNvCxnSpPr/>
          <p:nvPr/>
        </p:nvCxnSpPr>
        <p:spPr>
          <a:xfrm flipH="1">
            <a:off x="4634175" y="2966966"/>
            <a:ext cx="769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217DF93-8E62-42A2-B48B-C2AB82066A6C}"/>
              </a:ext>
            </a:extLst>
          </p:cNvPr>
          <p:cNvCxnSpPr>
            <a:cxnSpLocks/>
          </p:cNvCxnSpPr>
          <p:nvPr/>
        </p:nvCxnSpPr>
        <p:spPr>
          <a:xfrm>
            <a:off x="9571641" y="4183208"/>
            <a:ext cx="25152" cy="1121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3457813-3C0C-4137-93E9-38E445870E1C}"/>
              </a:ext>
            </a:extLst>
          </p:cNvPr>
          <p:cNvSpPr txBox="1"/>
          <p:nvPr/>
        </p:nvSpPr>
        <p:spPr>
          <a:xfrm>
            <a:off x="9684087" y="4499287"/>
            <a:ext cx="129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Skin </a:t>
            </a:r>
            <a:r>
              <a:rPr lang="de-DE" dirty="0" err="1"/>
              <a:t>depth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ECB5AD4-ED82-4F30-8F07-1C3B84FF9644}"/>
                  </a:ext>
                </a:extLst>
              </p:cNvPr>
              <p:cNvSpPr txBox="1"/>
              <p:nvPr/>
            </p:nvSpPr>
            <p:spPr>
              <a:xfrm>
                <a:off x="9590129" y="4507382"/>
                <a:ext cx="1066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ECB5AD4-ED82-4F30-8F07-1C3B84FF9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129" y="4507382"/>
                <a:ext cx="106680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9EFB144-84B9-4C7E-A2F6-5E1CE28C732C}"/>
              </a:ext>
            </a:extLst>
          </p:cNvPr>
          <p:cNvCxnSpPr>
            <a:cxnSpLocks/>
          </p:cNvCxnSpPr>
          <p:nvPr/>
        </p:nvCxnSpPr>
        <p:spPr>
          <a:xfrm>
            <a:off x="9571641" y="4183208"/>
            <a:ext cx="25152" cy="1121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E81E1934-91DC-4FB5-92B4-A2B1C88F21E3}"/>
              </a:ext>
            </a:extLst>
          </p:cNvPr>
          <p:cNvSpPr/>
          <p:nvPr/>
        </p:nvSpPr>
        <p:spPr>
          <a:xfrm>
            <a:off x="3222626" y="4183207"/>
            <a:ext cx="637709" cy="125129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0DC57A2-5340-48B1-8B43-274C5E5446E7}"/>
              </a:ext>
            </a:extLst>
          </p:cNvPr>
          <p:cNvSpPr/>
          <p:nvPr/>
        </p:nvSpPr>
        <p:spPr>
          <a:xfrm>
            <a:off x="6498858" y="4183208"/>
            <a:ext cx="708734" cy="112146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Bogen 20">
            <a:extLst>
              <a:ext uri="{FF2B5EF4-FFF2-40B4-BE49-F238E27FC236}">
                <a16:creationId xmlns:a16="http://schemas.microsoft.com/office/drawing/2014/main" id="{E7F38C19-C939-44FD-BA17-E224113A4755}"/>
              </a:ext>
            </a:extLst>
          </p:cNvPr>
          <p:cNvSpPr/>
          <p:nvPr/>
        </p:nvSpPr>
        <p:spPr>
          <a:xfrm>
            <a:off x="-796131" y="1822109"/>
            <a:ext cx="5155095" cy="2320187"/>
          </a:xfrm>
          <a:prstGeom prst="arc">
            <a:avLst>
              <a:gd name="adj1" fmla="val 15888194"/>
              <a:gd name="adj2" fmla="val 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Bogen 21">
            <a:extLst>
              <a:ext uri="{FF2B5EF4-FFF2-40B4-BE49-F238E27FC236}">
                <a16:creationId xmlns:a16="http://schemas.microsoft.com/office/drawing/2014/main" id="{2292BEEA-495F-439E-A988-6FA12C08D76F}"/>
              </a:ext>
            </a:extLst>
          </p:cNvPr>
          <p:cNvSpPr/>
          <p:nvPr/>
        </p:nvSpPr>
        <p:spPr>
          <a:xfrm rot="5400000">
            <a:off x="4240190" y="2826835"/>
            <a:ext cx="512750" cy="275203"/>
          </a:xfrm>
          <a:prstGeom prst="arc">
            <a:avLst>
              <a:gd name="adj1" fmla="val 15888194"/>
              <a:gd name="adj2" fmla="val 5636816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35A8DE86-E7AE-4975-B08A-81C152C97F1F}"/>
                  </a:ext>
                </a:extLst>
              </p:cNvPr>
              <p:cNvSpPr txBox="1"/>
              <p:nvPr/>
            </p:nvSpPr>
            <p:spPr>
              <a:xfrm>
                <a:off x="5552304" y="1900156"/>
                <a:ext cx="66554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>
                    <a:latin typeface="TheSans UHH Bold"/>
                  </a:rPr>
                  <a:t>Mathematically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speaking</a:t>
                </a:r>
                <a:r>
                  <a:rPr lang="de-DE" dirty="0">
                    <a:latin typeface="TheSans UHH Bold"/>
                  </a:rPr>
                  <a:t>, </a:t>
                </a:r>
                <a:r>
                  <a:rPr lang="de-DE" dirty="0" err="1">
                    <a:latin typeface="TheSans UHH Bold"/>
                  </a:rPr>
                  <a:t>the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geomtery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constant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el-GR" dirty="0">
                    <a:latin typeface="TheSans UHH Bold"/>
                    <a:cs typeface="Arial" panose="020B0604020202020204" pitchFamily="34" charset="0"/>
                  </a:rPr>
                  <a:t>Γ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is</a:t>
                </a:r>
                <a:r>
                  <a:rPr lang="de-DE" dirty="0">
                    <a:latin typeface="TheSans UHH Bold"/>
                  </a:rPr>
                  <a:t> not </a:t>
                </a:r>
                <a:r>
                  <a:rPr lang="de-DE" dirty="0" err="1">
                    <a:latin typeface="TheSans UHH Bold"/>
                  </a:rPr>
                  <a:t>constant</a:t>
                </a:r>
                <a:endParaRPr lang="de-DE" dirty="0">
                  <a:latin typeface="TheSans UHH Bold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TheSans UHH Bold"/>
                  </a:rPr>
                  <a:t>Dip </a:t>
                </a:r>
                <a:r>
                  <a:rPr lang="de-DE" dirty="0" err="1">
                    <a:latin typeface="TheSans UHH Bold"/>
                  </a:rPr>
                  <a:t>properties</a:t>
                </a:r>
                <a:r>
                  <a:rPr lang="de-DE" dirty="0">
                    <a:latin typeface="TheSans UHH Bold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cluster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distribution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causing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current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redistribution</a:t>
                </a:r>
                <a:endParaRPr lang="de-DE" dirty="0">
                  <a:latin typeface="TheSans UHH Bold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>
                    <a:latin typeface="TheSans UHH Bold"/>
                  </a:rPr>
                  <a:t>Observed</a:t>
                </a:r>
                <a:r>
                  <a:rPr lang="de-DE" dirty="0">
                    <a:latin typeface="TheSans UHH Bold"/>
                  </a:rPr>
                  <a:t>: Q vs. T still </a:t>
                </a:r>
                <a:r>
                  <a:rPr lang="de-DE" dirty="0" err="1">
                    <a:latin typeface="TheSans UHH Bold"/>
                  </a:rPr>
                  <a:t>increases</a:t>
                </a:r>
                <a:r>
                  <a:rPr lang="de-DE" dirty="0">
                    <a:latin typeface="TheSans UHH Bold"/>
                  </a:rPr>
                  <a:t> at 9.27K</a:t>
                </a:r>
              </a:p>
              <a:p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  <a:r>
                  <a:rPr lang="de-DE" dirty="0">
                    <a:latin typeface="TheSans UHH Bold"/>
                    <a:cs typeface="Arial" panose="020B0604020202020204" pitchFamily="34" charset="0"/>
                  </a:rPr>
                  <a:t> </a:t>
                </a:r>
                <a:r>
                  <a:rPr lang="de-DE" dirty="0">
                    <a:latin typeface="TheSans UHH Bold"/>
                  </a:rPr>
                  <a:t>Dip </a:t>
                </a:r>
                <a:r>
                  <a:rPr lang="de-DE" dirty="0" err="1">
                    <a:latin typeface="TheSans UHH Bold"/>
                  </a:rPr>
                  <a:t>caused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by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clusters</a:t>
                </a:r>
                <a:r>
                  <a:rPr lang="de-DE" dirty="0">
                    <a:latin typeface="TheSans UHH Bold"/>
                  </a:rPr>
                  <a:t> and not </a:t>
                </a:r>
                <a:r>
                  <a:rPr lang="de-DE" dirty="0" err="1">
                    <a:latin typeface="TheSans UHH Bold"/>
                  </a:rPr>
                  <a:t>homogenous</a:t>
                </a:r>
                <a:r>
                  <a:rPr lang="de-DE" dirty="0">
                    <a:latin typeface="TheSans UHH Bold"/>
                  </a:rPr>
                  <a:t> O-</a:t>
                </a:r>
                <a:r>
                  <a:rPr lang="de-DE" dirty="0" err="1">
                    <a:latin typeface="TheSans UHH Bold"/>
                  </a:rPr>
                  <a:t>enriched</a:t>
                </a:r>
                <a:r>
                  <a:rPr lang="de-DE" dirty="0">
                    <a:latin typeface="TheSans UHH Bold"/>
                  </a:rPr>
                  <a:t> </a:t>
                </a:r>
                <a:r>
                  <a:rPr lang="de-DE" dirty="0" err="1">
                    <a:latin typeface="TheSans UHH Bold"/>
                  </a:rPr>
                  <a:t>Nb-layer</a:t>
                </a:r>
                <a:r>
                  <a:rPr lang="de-DE" dirty="0">
                    <a:latin typeface="TheSans UHH Bold"/>
                  </a:rPr>
                  <a:t>  </a:t>
                </a: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35A8DE86-E7AE-4975-B08A-81C152C97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304" y="1900156"/>
                <a:ext cx="6655401" cy="1200329"/>
              </a:xfrm>
              <a:prstGeom prst="rect">
                <a:avLst/>
              </a:prstGeom>
              <a:blipFill>
                <a:blip r:embed="rId4"/>
                <a:stretch>
                  <a:fillRect l="-824" t="-3046" r="-458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B4CE24DC-A2A1-4BDD-AEB9-2B3331D36BDF}"/>
              </a:ext>
            </a:extLst>
          </p:cNvPr>
          <p:cNvSpPr/>
          <p:nvPr/>
        </p:nvSpPr>
        <p:spPr>
          <a:xfrm>
            <a:off x="1145251" y="4325249"/>
            <a:ext cx="7696940" cy="1251299"/>
          </a:xfrm>
          <a:custGeom>
            <a:avLst/>
            <a:gdLst>
              <a:gd name="connsiteX0" fmla="*/ 0 w 7696940"/>
              <a:gd name="connsiteY0" fmla="*/ 44389 h 905523"/>
              <a:gd name="connsiteX1" fmla="*/ 257453 w 7696940"/>
              <a:gd name="connsiteY1" fmla="*/ 44389 h 905523"/>
              <a:gd name="connsiteX2" fmla="*/ 532660 w 7696940"/>
              <a:gd name="connsiteY2" fmla="*/ 35511 h 905523"/>
              <a:gd name="connsiteX3" fmla="*/ 1269507 w 7696940"/>
              <a:gd name="connsiteY3" fmla="*/ 26633 h 905523"/>
              <a:gd name="connsiteX4" fmla="*/ 1651247 w 7696940"/>
              <a:gd name="connsiteY4" fmla="*/ 35511 h 905523"/>
              <a:gd name="connsiteX5" fmla="*/ 1677880 w 7696940"/>
              <a:gd name="connsiteY5" fmla="*/ 44389 h 905523"/>
              <a:gd name="connsiteX6" fmla="*/ 1766657 w 7696940"/>
              <a:gd name="connsiteY6" fmla="*/ 115410 h 905523"/>
              <a:gd name="connsiteX7" fmla="*/ 1802167 w 7696940"/>
              <a:gd name="connsiteY7" fmla="*/ 150921 h 905523"/>
              <a:gd name="connsiteX8" fmla="*/ 1864311 w 7696940"/>
              <a:gd name="connsiteY8" fmla="*/ 248575 h 905523"/>
              <a:gd name="connsiteX9" fmla="*/ 1899822 w 7696940"/>
              <a:gd name="connsiteY9" fmla="*/ 319596 h 905523"/>
              <a:gd name="connsiteX10" fmla="*/ 1926455 w 7696940"/>
              <a:gd name="connsiteY10" fmla="*/ 417251 h 905523"/>
              <a:gd name="connsiteX11" fmla="*/ 1953088 w 7696940"/>
              <a:gd name="connsiteY11" fmla="*/ 568171 h 905523"/>
              <a:gd name="connsiteX12" fmla="*/ 1979721 w 7696940"/>
              <a:gd name="connsiteY12" fmla="*/ 639193 h 905523"/>
              <a:gd name="connsiteX13" fmla="*/ 2024109 w 7696940"/>
              <a:gd name="connsiteY13" fmla="*/ 736847 h 905523"/>
              <a:gd name="connsiteX14" fmla="*/ 2050742 w 7696940"/>
              <a:gd name="connsiteY14" fmla="*/ 772358 h 905523"/>
              <a:gd name="connsiteX15" fmla="*/ 2068497 w 7696940"/>
              <a:gd name="connsiteY15" fmla="*/ 798991 h 905523"/>
              <a:gd name="connsiteX16" fmla="*/ 2121763 w 7696940"/>
              <a:gd name="connsiteY16" fmla="*/ 852257 h 905523"/>
              <a:gd name="connsiteX17" fmla="*/ 2157274 w 7696940"/>
              <a:gd name="connsiteY17" fmla="*/ 870012 h 905523"/>
              <a:gd name="connsiteX18" fmla="*/ 2183907 w 7696940"/>
              <a:gd name="connsiteY18" fmla="*/ 887767 h 905523"/>
              <a:gd name="connsiteX19" fmla="*/ 2272684 w 7696940"/>
              <a:gd name="connsiteY19" fmla="*/ 905523 h 905523"/>
              <a:gd name="connsiteX20" fmla="*/ 2574524 w 7696940"/>
              <a:gd name="connsiteY20" fmla="*/ 896645 h 905523"/>
              <a:gd name="connsiteX21" fmla="*/ 2601157 w 7696940"/>
              <a:gd name="connsiteY21" fmla="*/ 887767 h 905523"/>
              <a:gd name="connsiteX22" fmla="*/ 2689934 w 7696940"/>
              <a:gd name="connsiteY22" fmla="*/ 852257 h 905523"/>
              <a:gd name="connsiteX23" fmla="*/ 2752078 w 7696940"/>
              <a:gd name="connsiteY23" fmla="*/ 798991 h 905523"/>
              <a:gd name="connsiteX24" fmla="*/ 2778711 w 7696940"/>
              <a:gd name="connsiteY24" fmla="*/ 772358 h 905523"/>
              <a:gd name="connsiteX25" fmla="*/ 2831977 w 7696940"/>
              <a:gd name="connsiteY25" fmla="*/ 719092 h 905523"/>
              <a:gd name="connsiteX26" fmla="*/ 2867488 w 7696940"/>
              <a:gd name="connsiteY26" fmla="*/ 639193 h 905523"/>
              <a:gd name="connsiteX27" fmla="*/ 2929631 w 7696940"/>
              <a:gd name="connsiteY27" fmla="*/ 541538 h 905523"/>
              <a:gd name="connsiteX28" fmla="*/ 2947387 w 7696940"/>
              <a:gd name="connsiteY28" fmla="*/ 497150 h 905523"/>
              <a:gd name="connsiteX29" fmla="*/ 2965142 w 7696940"/>
              <a:gd name="connsiteY29" fmla="*/ 470517 h 905523"/>
              <a:gd name="connsiteX30" fmla="*/ 3000653 w 7696940"/>
              <a:gd name="connsiteY30" fmla="*/ 417251 h 905523"/>
              <a:gd name="connsiteX31" fmla="*/ 3036163 w 7696940"/>
              <a:gd name="connsiteY31" fmla="*/ 355107 h 905523"/>
              <a:gd name="connsiteX32" fmla="*/ 3116062 w 7696940"/>
              <a:gd name="connsiteY32" fmla="*/ 284086 h 905523"/>
              <a:gd name="connsiteX33" fmla="*/ 3231472 w 7696940"/>
              <a:gd name="connsiteY33" fmla="*/ 186431 h 905523"/>
              <a:gd name="connsiteX34" fmla="*/ 3293616 w 7696940"/>
              <a:gd name="connsiteY34" fmla="*/ 159798 h 905523"/>
              <a:gd name="connsiteX35" fmla="*/ 3355759 w 7696940"/>
              <a:gd name="connsiteY35" fmla="*/ 142043 h 905523"/>
              <a:gd name="connsiteX36" fmla="*/ 3426781 w 7696940"/>
              <a:gd name="connsiteY36" fmla="*/ 124288 h 905523"/>
              <a:gd name="connsiteX37" fmla="*/ 3480047 w 7696940"/>
              <a:gd name="connsiteY37" fmla="*/ 115410 h 905523"/>
              <a:gd name="connsiteX38" fmla="*/ 3977196 w 7696940"/>
              <a:gd name="connsiteY38" fmla="*/ 106532 h 905523"/>
              <a:gd name="connsiteX39" fmla="*/ 4163627 w 7696940"/>
              <a:gd name="connsiteY39" fmla="*/ 97655 h 905523"/>
              <a:gd name="connsiteX40" fmla="*/ 4216893 w 7696940"/>
              <a:gd name="connsiteY40" fmla="*/ 88777 h 905523"/>
              <a:gd name="connsiteX41" fmla="*/ 4740676 w 7696940"/>
              <a:gd name="connsiteY41" fmla="*/ 106532 h 905523"/>
              <a:gd name="connsiteX42" fmla="*/ 4811697 w 7696940"/>
              <a:gd name="connsiteY42" fmla="*/ 124288 h 905523"/>
              <a:gd name="connsiteX43" fmla="*/ 4882719 w 7696940"/>
              <a:gd name="connsiteY43" fmla="*/ 204187 h 905523"/>
              <a:gd name="connsiteX44" fmla="*/ 4909352 w 7696940"/>
              <a:gd name="connsiteY44" fmla="*/ 275208 h 905523"/>
              <a:gd name="connsiteX45" fmla="*/ 4927107 w 7696940"/>
              <a:gd name="connsiteY45" fmla="*/ 310719 h 905523"/>
              <a:gd name="connsiteX46" fmla="*/ 4935985 w 7696940"/>
              <a:gd name="connsiteY46" fmla="*/ 363985 h 905523"/>
              <a:gd name="connsiteX47" fmla="*/ 4971495 w 7696940"/>
              <a:gd name="connsiteY47" fmla="*/ 435006 h 905523"/>
              <a:gd name="connsiteX48" fmla="*/ 5015884 w 7696940"/>
              <a:gd name="connsiteY48" fmla="*/ 497150 h 905523"/>
              <a:gd name="connsiteX49" fmla="*/ 5033639 w 7696940"/>
              <a:gd name="connsiteY49" fmla="*/ 532660 h 905523"/>
              <a:gd name="connsiteX50" fmla="*/ 5131293 w 7696940"/>
              <a:gd name="connsiteY50" fmla="*/ 612560 h 905523"/>
              <a:gd name="connsiteX51" fmla="*/ 5166804 w 7696940"/>
              <a:gd name="connsiteY51" fmla="*/ 648070 h 905523"/>
              <a:gd name="connsiteX52" fmla="*/ 5246703 w 7696940"/>
              <a:gd name="connsiteY52" fmla="*/ 674703 h 905523"/>
              <a:gd name="connsiteX53" fmla="*/ 5317724 w 7696940"/>
              <a:gd name="connsiteY53" fmla="*/ 719092 h 905523"/>
              <a:gd name="connsiteX54" fmla="*/ 5344357 w 7696940"/>
              <a:gd name="connsiteY54" fmla="*/ 736847 h 905523"/>
              <a:gd name="connsiteX55" fmla="*/ 5379868 w 7696940"/>
              <a:gd name="connsiteY55" fmla="*/ 745725 h 905523"/>
              <a:gd name="connsiteX56" fmla="*/ 5486400 w 7696940"/>
              <a:gd name="connsiteY56" fmla="*/ 790113 h 905523"/>
              <a:gd name="connsiteX57" fmla="*/ 5584055 w 7696940"/>
              <a:gd name="connsiteY57" fmla="*/ 816746 h 905523"/>
              <a:gd name="connsiteX58" fmla="*/ 5628443 w 7696940"/>
              <a:gd name="connsiteY58" fmla="*/ 825624 h 905523"/>
              <a:gd name="connsiteX59" fmla="*/ 5655076 w 7696940"/>
              <a:gd name="connsiteY59" fmla="*/ 843379 h 905523"/>
              <a:gd name="connsiteX60" fmla="*/ 5708342 w 7696940"/>
              <a:gd name="connsiteY60" fmla="*/ 852257 h 905523"/>
              <a:gd name="connsiteX61" fmla="*/ 5752730 w 7696940"/>
              <a:gd name="connsiteY61" fmla="*/ 861134 h 905523"/>
              <a:gd name="connsiteX62" fmla="*/ 5877018 w 7696940"/>
              <a:gd name="connsiteY62" fmla="*/ 852257 h 905523"/>
              <a:gd name="connsiteX63" fmla="*/ 5912528 w 7696940"/>
              <a:gd name="connsiteY63" fmla="*/ 834501 h 905523"/>
              <a:gd name="connsiteX64" fmla="*/ 5992427 w 7696940"/>
              <a:gd name="connsiteY64" fmla="*/ 825624 h 905523"/>
              <a:gd name="connsiteX65" fmla="*/ 6027938 w 7696940"/>
              <a:gd name="connsiteY65" fmla="*/ 798991 h 905523"/>
              <a:gd name="connsiteX66" fmla="*/ 6054571 w 7696940"/>
              <a:gd name="connsiteY66" fmla="*/ 781235 h 905523"/>
              <a:gd name="connsiteX67" fmla="*/ 6063449 w 7696940"/>
              <a:gd name="connsiteY67" fmla="*/ 754602 h 905523"/>
              <a:gd name="connsiteX68" fmla="*/ 6090082 w 7696940"/>
              <a:gd name="connsiteY68" fmla="*/ 727969 h 905523"/>
              <a:gd name="connsiteX69" fmla="*/ 6143348 w 7696940"/>
              <a:gd name="connsiteY69" fmla="*/ 648070 h 905523"/>
              <a:gd name="connsiteX70" fmla="*/ 6152225 w 7696940"/>
              <a:gd name="connsiteY70" fmla="*/ 603682 h 905523"/>
              <a:gd name="connsiteX71" fmla="*/ 6178858 w 7696940"/>
              <a:gd name="connsiteY71" fmla="*/ 541538 h 905523"/>
              <a:gd name="connsiteX72" fmla="*/ 6196614 w 7696940"/>
              <a:gd name="connsiteY72" fmla="*/ 443884 h 905523"/>
              <a:gd name="connsiteX73" fmla="*/ 6232124 w 7696940"/>
              <a:gd name="connsiteY73" fmla="*/ 346229 h 905523"/>
              <a:gd name="connsiteX74" fmla="*/ 6241002 w 7696940"/>
              <a:gd name="connsiteY74" fmla="*/ 319596 h 905523"/>
              <a:gd name="connsiteX75" fmla="*/ 6294268 w 7696940"/>
              <a:gd name="connsiteY75" fmla="*/ 266330 h 905523"/>
              <a:gd name="connsiteX76" fmla="*/ 6356412 w 7696940"/>
              <a:gd name="connsiteY76" fmla="*/ 195309 h 905523"/>
              <a:gd name="connsiteX77" fmla="*/ 6391923 w 7696940"/>
              <a:gd name="connsiteY77" fmla="*/ 159798 h 905523"/>
              <a:gd name="connsiteX78" fmla="*/ 6445189 w 7696940"/>
              <a:gd name="connsiteY78" fmla="*/ 88777 h 905523"/>
              <a:gd name="connsiteX79" fmla="*/ 6489577 w 7696940"/>
              <a:gd name="connsiteY79" fmla="*/ 62144 h 905523"/>
              <a:gd name="connsiteX80" fmla="*/ 6560598 w 7696940"/>
              <a:gd name="connsiteY80" fmla="*/ 17756 h 905523"/>
              <a:gd name="connsiteX81" fmla="*/ 6649375 w 7696940"/>
              <a:gd name="connsiteY81" fmla="*/ 8878 h 905523"/>
              <a:gd name="connsiteX82" fmla="*/ 7066625 w 7696940"/>
              <a:gd name="connsiteY82" fmla="*/ 0 h 905523"/>
              <a:gd name="connsiteX83" fmla="*/ 7412855 w 7696940"/>
              <a:gd name="connsiteY83" fmla="*/ 8878 h 905523"/>
              <a:gd name="connsiteX84" fmla="*/ 7483876 w 7696940"/>
              <a:gd name="connsiteY84" fmla="*/ 17756 h 905523"/>
              <a:gd name="connsiteX85" fmla="*/ 7696940 w 7696940"/>
              <a:gd name="connsiteY85" fmla="*/ 26633 h 90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696940" h="905523">
                <a:moveTo>
                  <a:pt x="0" y="44389"/>
                </a:moveTo>
                <a:cubicBezTo>
                  <a:pt x="500544" y="14944"/>
                  <a:pt x="-121365" y="44389"/>
                  <a:pt x="257453" y="44389"/>
                </a:cubicBezTo>
                <a:cubicBezTo>
                  <a:pt x="349236" y="44389"/>
                  <a:pt x="440891" y="37121"/>
                  <a:pt x="532660" y="35511"/>
                </a:cubicBezTo>
                <a:lnTo>
                  <a:pt x="1269507" y="26633"/>
                </a:lnTo>
                <a:cubicBezTo>
                  <a:pt x="1396754" y="29592"/>
                  <a:pt x="1524086" y="29982"/>
                  <a:pt x="1651247" y="35511"/>
                </a:cubicBezTo>
                <a:cubicBezTo>
                  <a:pt x="1660596" y="35917"/>
                  <a:pt x="1669279" y="40703"/>
                  <a:pt x="1677880" y="44389"/>
                </a:cubicBezTo>
                <a:cubicBezTo>
                  <a:pt x="1728602" y="66127"/>
                  <a:pt x="1717782" y="66535"/>
                  <a:pt x="1766657" y="115410"/>
                </a:cubicBezTo>
                <a:cubicBezTo>
                  <a:pt x="1778494" y="127247"/>
                  <a:pt x="1792881" y="136993"/>
                  <a:pt x="1802167" y="150921"/>
                </a:cubicBezTo>
                <a:cubicBezTo>
                  <a:pt x="1820110" y="177835"/>
                  <a:pt x="1854297" y="228547"/>
                  <a:pt x="1864311" y="248575"/>
                </a:cubicBezTo>
                <a:cubicBezTo>
                  <a:pt x="1876148" y="272249"/>
                  <a:pt x="1891453" y="294486"/>
                  <a:pt x="1899822" y="319596"/>
                </a:cubicBezTo>
                <a:cubicBezTo>
                  <a:pt x="1910655" y="352097"/>
                  <a:pt x="1921451" y="382218"/>
                  <a:pt x="1926455" y="417251"/>
                </a:cubicBezTo>
                <a:cubicBezTo>
                  <a:pt x="1939601" y="509280"/>
                  <a:pt x="1931226" y="458860"/>
                  <a:pt x="1953088" y="568171"/>
                </a:cubicBezTo>
                <a:cubicBezTo>
                  <a:pt x="1964059" y="623025"/>
                  <a:pt x="1953594" y="600004"/>
                  <a:pt x="1979721" y="639193"/>
                </a:cubicBezTo>
                <a:cubicBezTo>
                  <a:pt x="1991355" y="674096"/>
                  <a:pt x="2000288" y="705086"/>
                  <a:pt x="2024109" y="736847"/>
                </a:cubicBezTo>
                <a:cubicBezTo>
                  <a:pt x="2032987" y="748684"/>
                  <a:pt x="2042142" y="760318"/>
                  <a:pt x="2050742" y="772358"/>
                </a:cubicBezTo>
                <a:cubicBezTo>
                  <a:pt x="2056944" y="781040"/>
                  <a:pt x="2061409" y="791016"/>
                  <a:pt x="2068497" y="798991"/>
                </a:cubicBezTo>
                <a:cubicBezTo>
                  <a:pt x="2085179" y="817758"/>
                  <a:pt x="2099304" y="841028"/>
                  <a:pt x="2121763" y="852257"/>
                </a:cubicBezTo>
                <a:cubicBezTo>
                  <a:pt x="2133600" y="858175"/>
                  <a:pt x="2145784" y="863446"/>
                  <a:pt x="2157274" y="870012"/>
                </a:cubicBezTo>
                <a:cubicBezTo>
                  <a:pt x="2166538" y="875305"/>
                  <a:pt x="2174364" y="882995"/>
                  <a:pt x="2183907" y="887767"/>
                </a:cubicBezTo>
                <a:cubicBezTo>
                  <a:pt x="2208700" y="900163"/>
                  <a:pt x="2249779" y="902251"/>
                  <a:pt x="2272684" y="905523"/>
                </a:cubicBezTo>
                <a:cubicBezTo>
                  <a:pt x="2373297" y="902564"/>
                  <a:pt x="2474014" y="902078"/>
                  <a:pt x="2574524" y="896645"/>
                </a:cubicBezTo>
                <a:cubicBezTo>
                  <a:pt x="2583868" y="896140"/>
                  <a:pt x="2592423" y="891126"/>
                  <a:pt x="2601157" y="887767"/>
                </a:cubicBezTo>
                <a:cubicBezTo>
                  <a:pt x="2630904" y="876326"/>
                  <a:pt x="2689934" y="852257"/>
                  <a:pt x="2689934" y="852257"/>
                </a:cubicBezTo>
                <a:cubicBezTo>
                  <a:pt x="2734586" y="807605"/>
                  <a:pt x="2670599" y="870285"/>
                  <a:pt x="2752078" y="798991"/>
                </a:cubicBezTo>
                <a:cubicBezTo>
                  <a:pt x="2761527" y="790724"/>
                  <a:pt x="2769833" y="781236"/>
                  <a:pt x="2778711" y="772358"/>
                </a:cubicBezTo>
                <a:cubicBezTo>
                  <a:pt x="2826058" y="677662"/>
                  <a:pt x="2760956" y="790113"/>
                  <a:pt x="2831977" y="719092"/>
                </a:cubicBezTo>
                <a:cubicBezTo>
                  <a:pt x="2842058" y="709011"/>
                  <a:pt x="2862638" y="648084"/>
                  <a:pt x="2867488" y="639193"/>
                </a:cubicBezTo>
                <a:cubicBezTo>
                  <a:pt x="2909709" y="561788"/>
                  <a:pt x="2894332" y="612135"/>
                  <a:pt x="2929631" y="541538"/>
                </a:cubicBezTo>
                <a:cubicBezTo>
                  <a:pt x="2936758" y="527285"/>
                  <a:pt x="2940260" y="511403"/>
                  <a:pt x="2947387" y="497150"/>
                </a:cubicBezTo>
                <a:cubicBezTo>
                  <a:pt x="2952159" y="487607"/>
                  <a:pt x="2959849" y="479781"/>
                  <a:pt x="2965142" y="470517"/>
                </a:cubicBezTo>
                <a:cubicBezTo>
                  <a:pt x="2993806" y="420354"/>
                  <a:pt x="2969007" y="448895"/>
                  <a:pt x="3000653" y="417251"/>
                </a:cubicBezTo>
                <a:cubicBezTo>
                  <a:pt x="3010209" y="398138"/>
                  <a:pt x="3021524" y="371837"/>
                  <a:pt x="3036163" y="355107"/>
                </a:cubicBezTo>
                <a:cubicBezTo>
                  <a:pt x="3100568" y="281502"/>
                  <a:pt x="3057057" y="336535"/>
                  <a:pt x="3116062" y="284086"/>
                </a:cubicBezTo>
                <a:cubicBezTo>
                  <a:pt x="3147893" y="255791"/>
                  <a:pt x="3191062" y="199900"/>
                  <a:pt x="3231472" y="186431"/>
                </a:cubicBezTo>
                <a:cubicBezTo>
                  <a:pt x="3293931" y="165613"/>
                  <a:pt x="3216825" y="192708"/>
                  <a:pt x="3293616" y="159798"/>
                </a:cubicBezTo>
                <a:cubicBezTo>
                  <a:pt x="3314893" y="150679"/>
                  <a:pt x="3333245" y="148476"/>
                  <a:pt x="3355759" y="142043"/>
                </a:cubicBezTo>
                <a:cubicBezTo>
                  <a:pt x="3409663" y="126641"/>
                  <a:pt x="3352325" y="137825"/>
                  <a:pt x="3426781" y="124288"/>
                </a:cubicBezTo>
                <a:cubicBezTo>
                  <a:pt x="3444491" y="121068"/>
                  <a:pt x="3462056" y="115990"/>
                  <a:pt x="3480047" y="115410"/>
                </a:cubicBezTo>
                <a:cubicBezTo>
                  <a:pt x="3645704" y="110066"/>
                  <a:pt x="3811480" y="109491"/>
                  <a:pt x="3977196" y="106532"/>
                </a:cubicBezTo>
                <a:cubicBezTo>
                  <a:pt x="4039340" y="103573"/>
                  <a:pt x="4101583" y="102251"/>
                  <a:pt x="4163627" y="97655"/>
                </a:cubicBezTo>
                <a:cubicBezTo>
                  <a:pt x="4181578" y="96325"/>
                  <a:pt x="4198895" y="88500"/>
                  <a:pt x="4216893" y="88777"/>
                </a:cubicBezTo>
                <a:cubicBezTo>
                  <a:pt x="4391567" y="91464"/>
                  <a:pt x="4566082" y="100614"/>
                  <a:pt x="4740676" y="106532"/>
                </a:cubicBezTo>
                <a:cubicBezTo>
                  <a:pt x="4764350" y="112451"/>
                  <a:pt x="4794442" y="107033"/>
                  <a:pt x="4811697" y="124288"/>
                </a:cubicBezTo>
                <a:cubicBezTo>
                  <a:pt x="4866549" y="179138"/>
                  <a:pt x="4843531" y="151936"/>
                  <a:pt x="4882719" y="204187"/>
                </a:cubicBezTo>
                <a:cubicBezTo>
                  <a:pt x="4892482" y="233478"/>
                  <a:pt x="4895193" y="243350"/>
                  <a:pt x="4909352" y="275208"/>
                </a:cubicBezTo>
                <a:cubicBezTo>
                  <a:pt x="4914727" y="287301"/>
                  <a:pt x="4921189" y="298882"/>
                  <a:pt x="4927107" y="310719"/>
                </a:cubicBezTo>
                <a:cubicBezTo>
                  <a:pt x="4930066" y="328474"/>
                  <a:pt x="4929931" y="347033"/>
                  <a:pt x="4935985" y="363985"/>
                </a:cubicBezTo>
                <a:cubicBezTo>
                  <a:pt x="4944887" y="388911"/>
                  <a:pt x="4955614" y="413832"/>
                  <a:pt x="4971495" y="435006"/>
                </a:cubicBezTo>
                <a:cubicBezTo>
                  <a:pt x="4982923" y="450243"/>
                  <a:pt x="5005502" y="478981"/>
                  <a:pt x="5015884" y="497150"/>
                </a:cubicBezTo>
                <a:cubicBezTo>
                  <a:pt x="5022450" y="508640"/>
                  <a:pt x="5025514" y="522214"/>
                  <a:pt x="5033639" y="532660"/>
                </a:cubicBezTo>
                <a:cubicBezTo>
                  <a:pt x="5114484" y="636605"/>
                  <a:pt x="5038825" y="520095"/>
                  <a:pt x="5131293" y="612560"/>
                </a:cubicBezTo>
                <a:cubicBezTo>
                  <a:pt x="5143130" y="624397"/>
                  <a:pt x="5152065" y="640134"/>
                  <a:pt x="5166804" y="648070"/>
                </a:cubicBezTo>
                <a:cubicBezTo>
                  <a:pt x="5191522" y="661380"/>
                  <a:pt x="5220070" y="665825"/>
                  <a:pt x="5246703" y="674703"/>
                </a:cubicBezTo>
                <a:cubicBezTo>
                  <a:pt x="5314598" y="725623"/>
                  <a:pt x="5249485" y="680097"/>
                  <a:pt x="5317724" y="719092"/>
                </a:cubicBezTo>
                <a:cubicBezTo>
                  <a:pt x="5326988" y="724386"/>
                  <a:pt x="5334550" y="732644"/>
                  <a:pt x="5344357" y="736847"/>
                </a:cubicBezTo>
                <a:cubicBezTo>
                  <a:pt x="5355572" y="741653"/>
                  <a:pt x="5368031" y="742766"/>
                  <a:pt x="5379868" y="745725"/>
                </a:cubicBezTo>
                <a:cubicBezTo>
                  <a:pt x="5425583" y="776201"/>
                  <a:pt x="5407633" y="767609"/>
                  <a:pt x="5486400" y="790113"/>
                </a:cubicBezTo>
                <a:cubicBezTo>
                  <a:pt x="5516691" y="798767"/>
                  <a:pt x="5552328" y="809695"/>
                  <a:pt x="5584055" y="816746"/>
                </a:cubicBezTo>
                <a:cubicBezTo>
                  <a:pt x="5598785" y="820019"/>
                  <a:pt x="5613647" y="822665"/>
                  <a:pt x="5628443" y="825624"/>
                </a:cubicBezTo>
                <a:cubicBezTo>
                  <a:pt x="5637321" y="831542"/>
                  <a:pt x="5644954" y="840005"/>
                  <a:pt x="5655076" y="843379"/>
                </a:cubicBezTo>
                <a:cubicBezTo>
                  <a:pt x="5672153" y="849071"/>
                  <a:pt x="5690632" y="849037"/>
                  <a:pt x="5708342" y="852257"/>
                </a:cubicBezTo>
                <a:cubicBezTo>
                  <a:pt x="5723188" y="854956"/>
                  <a:pt x="5737934" y="858175"/>
                  <a:pt x="5752730" y="861134"/>
                </a:cubicBezTo>
                <a:cubicBezTo>
                  <a:pt x="5794159" y="858175"/>
                  <a:pt x="5836048" y="859085"/>
                  <a:pt x="5877018" y="852257"/>
                </a:cubicBezTo>
                <a:cubicBezTo>
                  <a:pt x="5890072" y="850081"/>
                  <a:pt x="5899633" y="837477"/>
                  <a:pt x="5912528" y="834501"/>
                </a:cubicBezTo>
                <a:cubicBezTo>
                  <a:pt x="5938639" y="828475"/>
                  <a:pt x="5965794" y="828583"/>
                  <a:pt x="5992427" y="825624"/>
                </a:cubicBezTo>
                <a:cubicBezTo>
                  <a:pt x="6004264" y="816746"/>
                  <a:pt x="6015898" y="807591"/>
                  <a:pt x="6027938" y="798991"/>
                </a:cubicBezTo>
                <a:cubicBezTo>
                  <a:pt x="6036620" y="792789"/>
                  <a:pt x="6047906" y="789567"/>
                  <a:pt x="6054571" y="781235"/>
                </a:cubicBezTo>
                <a:cubicBezTo>
                  <a:pt x="6060417" y="773928"/>
                  <a:pt x="6058258" y="762388"/>
                  <a:pt x="6063449" y="754602"/>
                </a:cubicBezTo>
                <a:cubicBezTo>
                  <a:pt x="6070413" y="744156"/>
                  <a:pt x="6082549" y="738013"/>
                  <a:pt x="6090082" y="727969"/>
                </a:cubicBezTo>
                <a:cubicBezTo>
                  <a:pt x="6109287" y="702362"/>
                  <a:pt x="6143348" y="648070"/>
                  <a:pt x="6143348" y="648070"/>
                </a:cubicBezTo>
                <a:cubicBezTo>
                  <a:pt x="6146307" y="633274"/>
                  <a:pt x="6146927" y="617810"/>
                  <a:pt x="6152225" y="603682"/>
                </a:cubicBezTo>
                <a:cubicBezTo>
                  <a:pt x="6184716" y="517041"/>
                  <a:pt x="6158284" y="644413"/>
                  <a:pt x="6178858" y="541538"/>
                </a:cubicBezTo>
                <a:cubicBezTo>
                  <a:pt x="6183934" y="516160"/>
                  <a:pt x="6189473" y="470069"/>
                  <a:pt x="6196614" y="443884"/>
                </a:cubicBezTo>
                <a:cubicBezTo>
                  <a:pt x="6209047" y="398295"/>
                  <a:pt x="6216240" y="388585"/>
                  <a:pt x="6232124" y="346229"/>
                </a:cubicBezTo>
                <a:cubicBezTo>
                  <a:pt x="6235410" y="337467"/>
                  <a:pt x="6236817" y="327966"/>
                  <a:pt x="6241002" y="319596"/>
                </a:cubicBezTo>
                <a:cubicBezTo>
                  <a:pt x="6258955" y="283690"/>
                  <a:pt x="6261328" y="295152"/>
                  <a:pt x="6294268" y="266330"/>
                </a:cubicBezTo>
                <a:cubicBezTo>
                  <a:pt x="6348297" y="219056"/>
                  <a:pt x="6312615" y="245363"/>
                  <a:pt x="6356412" y="195309"/>
                </a:cubicBezTo>
                <a:cubicBezTo>
                  <a:pt x="6367435" y="182711"/>
                  <a:pt x="6381029" y="172508"/>
                  <a:pt x="6391923" y="159798"/>
                </a:cubicBezTo>
                <a:cubicBezTo>
                  <a:pt x="6423237" y="123265"/>
                  <a:pt x="6397599" y="131079"/>
                  <a:pt x="6445189" y="88777"/>
                </a:cubicBezTo>
                <a:cubicBezTo>
                  <a:pt x="6458086" y="77313"/>
                  <a:pt x="6475773" y="72497"/>
                  <a:pt x="6489577" y="62144"/>
                </a:cubicBezTo>
                <a:cubicBezTo>
                  <a:pt x="6528650" y="32839"/>
                  <a:pt x="6503066" y="29262"/>
                  <a:pt x="6560598" y="17756"/>
                </a:cubicBezTo>
                <a:cubicBezTo>
                  <a:pt x="6589760" y="11924"/>
                  <a:pt x="6619653" y="9921"/>
                  <a:pt x="6649375" y="8878"/>
                </a:cubicBezTo>
                <a:cubicBezTo>
                  <a:pt x="6788404" y="4000"/>
                  <a:pt x="6927542" y="2959"/>
                  <a:pt x="7066625" y="0"/>
                </a:cubicBezTo>
                <a:lnTo>
                  <a:pt x="7412855" y="8878"/>
                </a:lnTo>
                <a:cubicBezTo>
                  <a:pt x="7436691" y="9892"/>
                  <a:pt x="7460094" y="15853"/>
                  <a:pt x="7483876" y="17756"/>
                </a:cubicBezTo>
                <a:cubicBezTo>
                  <a:pt x="7610044" y="27849"/>
                  <a:pt x="7603077" y="26633"/>
                  <a:pt x="7696940" y="2663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EB7118AE-BE13-497B-9FAC-97B7023F9F6B}"/>
              </a:ext>
            </a:extLst>
          </p:cNvPr>
          <p:cNvSpPr/>
          <p:nvPr/>
        </p:nvSpPr>
        <p:spPr>
          <a:xfrm>
            <a:off x="1038719" y="4405150"/>
            <a:ext cx="7723573" cy="103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1CC54D9D-6974-4A3F-9B19-17BEDEAD45D9}"/>
              </a:ext>
            </a:extLst>
          </p:cNvPr>
          <p:cNvSpPr/>
          <p:nvPr/>
        </p:nvSpPr>
        <p:spPr>
          <a:xfrm>
            <a:off x="1244383" y="4665719"/>
            <a:ext cx="7235301" cy="103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95282FF4-4D36-4EAC-9E04-B1A300DA0D67}"/>
              </a:ext>
            </a:extLst>
          </p:cNvPr>
          <p:cNvSpPr/>
          <p:nvPr/>
        </p:nvSpPr>
        <p:spPr>
          <a:xfrm>
            <a:off x="1432295" y="4916847"/>
            <a:ext cx="6681928" cy="103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413AE9B-ACC3-40B1-9013-7B2C9B784D11}"/>
              </a:ext>
            </a:extLst>
          </p:cNvPr>
          <p:cNvSpPr/>
          <p:nvPr/>
        </p:nvSpPr>
        <p:spPr>
          <a:xfrm rot="16200000">
            <a:off x="3130616" y="4614847"/>
            <a:ext cx="802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/>
              <a:t>T</a:t>
            </a:r>
            <a:r>
              <a:rPr lang="de-DE" sz="1400" baseline="-25000" dirty="0" err="1"/>
              <a:t>c</a:t>
            </a:r>
            <a:r>
              <a:rPr lang="de-DE" sz="1400" dirty="0"/>
              <a:t> &lt; </a:t>
            </a:r>
            <a:r>
              <a:rPr lang="de-DE" sz="1400" dirty="0" err="1"/>
              <a:t>T</a:t>
            </a:r>
            <a:r>
              <a:rPr lang="de-DE" sz="1400" baseline="-25000" dirty="0" err="1"/>
              <a:t>c,Nb</a:t>
            </a:r>
            <a:endParaRPr lang="de-DE" sz="1400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8777537-10F0-4BF5-85FA-ADE7EFAFD22A}"/>
              </a:ext>
            </a:extLst>
          </p:cNvPr>
          <p:cNvSpPr/>
          <p:nvPr/>
        </p:nvSpPr>
        <p:spPr>
          <a:xfrm rot="16200000">
            <a:off x="6451801" y="4612487"/>
            <a:ext cx="802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/>
              <a:t>T</a:t>
            </a:r>
            <a:r>
              <a:rPr lang="de-DE" sz="1400" baseline="-25000" dirty="0" err="1"/>
              <a:t>c</a:t>
            </a:r>
            <a:r>
              <a:rPr lang="de-DE" sz="1400" dirty="0"/>
              <a:t> &lt; </a:t>
            </a:r>
            <a:r>
              <a:rPr lang="de-DE" sz="1400" dirty="0" err="1"/>
              <a:t>T</a:t>
            </a:r>
            <a:r>
              <a:rPr lang="de-DE" sz="1400" baseline="-25000" dirty="0" err="1"/>
              <a:t>c,Nb</a:t>
            </a:r>
            <a:endParaRPr lang="de-DE" sz="1400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07505F4-AB75-4CB6-95E8-683C7F9E6892}"/>
              </a:ext>
            </a:extLst>
          </p:cNvPr>
          <p:cNvSpPr/>
          <p:nvPr/>
        </p:nvSpPr>
        <p:spPr>
          <a:xfrm>
            <a:off x="4215803" y="3657937"/>
            <a:ext cx="573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&lt;</a:t>
            </a:r>
            <a:r>
              <a:rPr lang="de-DE" dirty="0" err="1"/>
              <a:t>T</a:t>
            </a:r>
            <a:r>
              <a:rPr lang="de-DE" baseline="-25000" dirty="0" err="1"/>
              <a:t>c</a:t>
            </a:r>
            <a:r>
              <a:rPr lang="de-DE" dirty="0"/>
              <a:t>&gt;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E64DD335-1A15-44E4-A695-C5E45E14DA5A}"/>
              </a:ext>
            </a:extLst>
          </p:cNvPr>
          <p:cNvCxnSpPr>
            <a:cxnSpLocks/>
          </p:cNvCxnSpPr>
          <p:nvPr/>
        </p:nvCxnSpPr>
        <p:spPr>
          <a:xfrm flipV="1">
            <a:off x="4483417" y="3220812"/>
            <a:ext cx="0" cy="5046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252FF22E-EB7C-4CF3-A340-2A5E0CCEF381}"/>
                  </a:ext>
                </a:extLst>
              </p:cNvPr>
              <p:cNvSpPr txBox="1"/>
              <p:nvPr/>
            </p:nvSpPr>
            <p:spPr>
              <a:xfrm>
                <a:off x="186310" y="1422923"/>
                <a:ext cx="1494282" cy="651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252FF22E-EB7C-4CF3-A340-2A5E0CCEF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0" y="1422923"/>
                <a:ext cx="1494282" cy="6519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20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6" grpId="1"/>
      <p:bldP spid="17" grpId="0"/>
      <p:bldP spid="19" grpId="0" animBg="1"/>
      <p:bldP spid="20" grpId="0" animBg="1"/>
      <p:bldP spid="21" grpId="0" animBg="1"/>
      <p:bldP spid="2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Shogwave_Wenskat</Template>
  <TotalTime>0</TotalTime>
  <Words>1606</Words>
  <Application>Microsoft Office PowerPoint</Application>
  <PresentationFormat>Breitbild</PresentationFormat>
  <Paragraphs>259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 Math</vt:lpstr>
      <vt:lpstr>Cooper Black</vt:lpstr>
      <vt:lpstr>Lucida Grande</vt:lpstr>
      <vt:lpstr>TheSans UHH Bold</vt:lpstr>
      <vt:lpstr>TheSans UHH Bold Caps</vt:lpstr>
      <vt:lpstr>TheSans UHH Regular</vt:lpstr>
      <vt:lpstr>TheSans UHH SemiLight Caps</vt:lpstr>
      <vt:lpstr>Times New Roman</vt:lpstr>
      <vt:lpstr>Wingdings</vt:lpstr>
      <vt:lpstr>Office-Design</vt:lpstr>
      <vt:lpstr>Interstitial oxygen tailoring by various surface treatments and how it impacts Q0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 Up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Wenskat, Marc</dc:creator>
  <cp:lastModifiedBy>Wenskat, Marc</cp:lastModifiedBy>
  <cp:revision>623</cp:revision>
  <dcterms:created xsi:type="dcterms:W3CDTF">2023-11-23T19:35:18Z</dcterms:created>
  <dcterms:modified xsi:type="dcterms:W3CDTF">2023-12-05T02:23:29Z</dcterms:modified>
</cp:coreProperties>
</file>