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30"/>
  </p:notesMasterIdLst>
  <p:handoutMasterIdLst>
    <p:handoutMasterId r:id="rId31"/>
  </p:handoutMasterIdLst>
  <p:sldIdLst>
    <p:sldId id="294" r:id="rId2"/>
    <p:sldId id="337" r:id="rId3"/>
    <p:sldId id="351" r:id="rId4"/>
    <p:sldId id="352" r:id="rId5"/>
    <p:sldId id="338" r:id="rId6"/>
    <p:sldId id="339" r:id="rId7"/>
    <p:sldId id="340" r:id="rId8"/>
    <p:sldId id="341" r:id="rId9"/>
    <p:sldId id="342" r:id="rId10"/>
    <p:sldId id="343" r:id="rId11"/>
    <p:sldId id="344" r:id="rId12"/>
    <p:sldId id="345" r:id="rId13"/>
    <p:sldId id="346" r:id="rId14"/>
    <p:sldId id="347" r:id="rId15"/>
    <p:sldId id="331" r:id="rId16"/>
    <p:sldId id="350" r:id="rId17"/>
    <p:sldId id="333" r:id="rId18"/>
    <p:sldId id="334" r:id="rId19"/>
    <p:sldId id="335" r:id="rId20"/>
    <p:sldId id="336" r:id="rId21"/>
    <p:sldId id="332" r:id="rId22"/>
    <p:sldId id="309" r:id="rId23"/>
    <p:sldId id="320" r:id="rId24"/>
    <p:sldId id="314" r:id="rId25"/>
    <p:sldId id="316" r:id="rId26"/>
    <p:sldId id="348" r:id="rId27"/>
    <p:sldId id="318" r:id="rId28"/>
    <p:sldId id="322" r:id="rId29"/>
  </p:sldIdLst>
  <p:sldSz cx="9144000" cy="5143500" type="screen16x9"/>
  <p:notesSz cx="6858000" cy="931386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3562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  <p15:guide id="13" pos="5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50504E"/>
    <a:srgbClr val="4E4E4E"/>
    <a:srgbClr val="404040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06F516-D4AD-40F6-B975-100E0CE2E2AF}" v="102" dt="2023-12-05T02:22:20.36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5" autoAdjust="0"/>
    <p:restoredTop sz="94663"/>
  </p:normalViewPr>
  <p:slideViewPr>
    <p:cSldViewPr snapToGrid="0" snapToObjects="1" showGuides="1">
      <p:cViewPr varScale="1">
        <p:scale>
          <a:sx n="205" d="100"/>
          <a:sy n="205" d="100"/>
        </p:scale>
        <p:origin x="2994" y="168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3562"/>
        <p:guide pos="4453"/>
        <p:guide pos="5163"/>
        <p:guide pos="4632"/>
        <p:guide pos="58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5438" y="698500"/>
            <a:ext cx="62071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953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953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Dec 5, 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Katrina Howard | TTC2023 at Fermilab | Update on Analysis of Low RRR SRF Cavities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35097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96397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74987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Dec 5, 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Katrina Howard | TTC2023 at Fermilab | Update on Analysis of Low RRR SRF Cavities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Dec 5, 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Katrina Howard | TTC2023 at Fermilab | Update on Analysis of Low RRR SRF Cavities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355599"/>
            <a:ext cx="8675688" cy="4263293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 5, 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Katrina Howard | TTC2023 at Fermilab | Update on Analysis of Low RRR SRF Cavities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28600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00233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7611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57362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2367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28600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00233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7611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57362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2367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28600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00233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7611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57362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2367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2373966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2511568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3951907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426473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256609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2138156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96397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Dec 5, 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Katrina Howard | TTC2023 at Fermilab | Update on Analysis of Low RRR SRF Cavities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96397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96397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641561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641561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Dec 5, 2023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Katrina Howard | TTC2023 at Fermilab | Update on Analysis of Low RRR SRF Cavities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Dec 5, 2023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Katrina Howard | TTC2023 at Fermilab | Update on Analysis of Low RRR SRF Cavities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EAF8D7-9E97-AA4D-8487-CA2D4C7C0B0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4D3D112-DF9B-9A4D-8B9D-29CE3CAF3F88}"/>
                </a:ext>
              </a:extLst>
            </p:cNvPr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6" descr="FermiLogo_RGB_NALBlue.png">
              <a:extLst>
                <a:ext uri="{FF2B5EF4-FFF2-40B4-BE49-F238E27FC236}">
                  <a16:creationId xmlns:a16="http://schemas.microsoft.com/office/drawing/2014/main" id="{6D02763F-40A7-9F4E-9117-02DB77597369}"/>
                </a:ext>
              </a:extLst>
            </p:cNvPr>
            <p:cNvPicPr>
              <a:picLocks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7.png"/><Relationship Id="rId7" Type="http://schemas.openxmlformats.org/officeDocument/2006/relationships/image" Target="../media/image24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jpg"/><Relationship Id="rId5" Type="http://schemas.openxmlformats.org/officeDocument/2006/relationships/image" Target="../media/image29.png"/><Relationship Id="rId10" Type="http://schemas.openxmlformats.org/officeDocument/2006/relationships/image" Target="../media/image18.jpg"/><Relationship Id="rId4" Type="http://schemas.openxmlformats.org/officeDocument/2006/relationships/image" Target="../media/image28.png"/><Relationship Id="rId9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jpg"/><Relationship Id="rId7" Type="http://schemas.openxmlformats.org/officeDocument/2006/relationships/image" Target="../media/image2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4.jpg"/><Relationship Id="rId10" Type="http://schemas.openxmlformats.org/officeDocument/2006/relationships/image" Target="../media/image10.jpg"/><Relationship Id="rId4" Type="http://schemas.openxmlformats.org/officeDocument/2006/relationships/image" Target="../media/image22.jp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0.jp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jp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>
          <a:xfrm>
            <a:off x="341927" y="3996570"/>
            <a:ext cx="5254770" cy="935794"/>
          </a:xfrm>
        </p:spPr>
        <p:txBody>
          <a:bodyPr/>
          <a:lstStyle/>
          <a:p>
            <a:r>
              <a:rPr lang="en-US" sz="1400" b="1" dirty="0"/>
              <a:t>Katrina Howard</a:t>
            </a:r>
            <a:r>
              <a:rPr lang="en-US" sz="1400" dirty="0"/>
              <a:t>, Daniel Bafia, Young-Kee Kim</a:t>
            </a:r>
          </a:p>
          <a:p>
            <a:r>
              <a:rPr lang="en-US" sz="1400" dirty="0"/>
              <a:t>TTC2023 at Fermilab</a:t>
            </a:r>
          </a:p>
          <a:p>
            <a:r>
              <a:rPr lang="en-US" sz="1400" dirty="0"/>
              <a:t>5 December 2023</a:t>
            </a:r>
          </a:p>
        </p:txBody>
      </p:sp>
      <p:sp>
        <p:nvSpPr>
          <p:cNvPr id="3" name="Text Placeholder 2"/>
          <p:cNvSpPr>
            <a:spLocks noGrp="1" noRot="1" noMove="1" noResize="1" noEditPoints="1" noAdjustHandles="1" noChangeArrowheads="1" noChangeShapeType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Update on Analysis of Low RRR SRF Cavities</a:t>
            </a:r>
          </a:p>
        </p:txBody>
      </p:sp>
      <p:pic>
        <p:nvPicPr>
          <p:cNvPr id="11" name="Picture Placeholder 29">
            <a:extLst>
              <a:ext uri="{FF2B5EF4-FFF2-40B4-BE49-F238E27FC236}">
                <a16:creationId xmlns:a16="http://schemas.microsoft.com/office/drawing/2014/main" id="{7C5CC76D-EA51-4C36-B81B-158915DA50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t="29704" b="33387"/>
          <a:stretch/>
        </p:blipFill>
        <p:spPr>
          <a:xfrm>
            <a:off x="6434413" y="4348062"/>
            <a:ext cx="1600200" cy="590624"/>
          </a:xfrm>
          <a:prstGeom prst="rect">
            <a:avLst/>
          </a:prstGeom>
        </p:spPr>
      </p:pic>
      <p:pic>
        <p:nvPicPr>
          <p:cNvPr id="5" name="Picture 4" descr="A picture containing sewing machine&#10;&#10;Description automatically generated">
            <a:extLst>
              <a:ext uri="{FF2B5EF4-FFF2-40B4-BE49-F238E27FC236}">
                <a16:creationId xmlns:a16="http://schemas.microsoft.com/office/drawing/2014/main" id="{8587E352-DC8A-EE20-47D4-0EE205FFF2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t="5471" b="19144"/>
          <a:stretch/>
        </p:blipFill>
        <p:spPr>
          <a:xfrm>
            <a:off x="-32657" y="584195"/>
            <a:ext cx="9220200" cy="255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811562F-08C9-A593-747E-7EB3E1A95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Sequential TMAP Study 2/4: LTB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1EAD3-B61B-5691-D4C1-6304B7B42C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 5,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5BDBF-B2B5-D504-CCAF-F77BAB515D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Katrina Howard | TTC2023 at Fermilab | Update on Analysis of Low RRR SRF Cavities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6A31E-A82E-74A8-F8E5-12FC8E3FD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Placeholder 29">
            <a:extLst>
              <a:ext uri="{FF2B5EF4-FFF2-40B4-BE49-F238E27FC236}">
                <a16:creationId xmlns:a16="http://schemas.microsoft.com/office/drawing/2014/main" id="{25730198-E619-39FF-ED68-B259AEF62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4CEB6E1-E1BB-6196-40CB-E4DB8A65E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Low temperature bake (120 ℃ x 48 hours)</a:t>
            </a:r>
          </a:p>
          <a:p>
            <a:pPr lvl="1"/>
            <a:r>
              <a:rPr lang="en-US" sz="1600" dirty="0"/>
              <a:t>More widespread heating, including at quench location</a:t>
            </a:r>
            <a:endParaRPr lang="en-US" dirty="0"/>
          </a:p>
          <a:p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88EDC65-9DEB-5D52-412F-B0D7FBFAD10A}"/>
              </a:ext>
            </a:extLst>
          </p:cNvPr>
          <p:cNvSpPr txBox="1">
            <a:spLocks/>
          </p:cNvSpPr>
          <p:nvPr/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80075999-E34C-581D-63B4-0BBF351A2F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34" t="726" r="529"/>
          <a:stretch/>
        </p:blipFill>
        <p:spPr>
          <a:xfrm>
            <a:off x="5673815" y="2026537"/>
            <a:ext cx="3227302" cy="25643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FF6D57B-39F9-B3BC-D170-CCB3A2E5395E}"/>
              </a:ext>
            </a:extLst>
          </p:cNvPr>
          <p:cNvSpPr txBox="1"/>
          <p:nvPr/>
        </p:nvSpPr>
        <p:spPr>
          <a:xfrm>
            <a:off x="5494419" y="1657205"/>
            <a:ext cx="347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TMAP Profile Just Before Quench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21504D-AFED-764D-898E-64BCB90CA64B}"/>
              </a:ext>
            </a:extLst>
          </p:cNvPr>
          <p:cNvSpPr txBox="1"/>
          <p:nvPr/>
        </p:nvSpPr>
        <p:spPr>
          <a:xfrm>
            <a:off x="4936846" y="2063242"/>
            <a:ext cx="878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top iris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6D2940-92E3-1A50-4206-702CF716041D}"/>
              </a:ext>
            </a:extLst>
          </p:cNvPr>
          <p:cNvSpPr txBox="1"/>
          <p:nvPr/>
        </p:nvSpPr>
        <p:spPr>
          <a:xfrm>
            <a:off x="4804471" y="3127248"/>
            <a:ext cx="878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equator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495DDB-442D-BA2F-C803-C30B0D196624}"/>
              </a:ext>
            </a:extLst>
          </p:cNvPr>
          <p:cNvSpPr txBox="1"/>
          <p:nvPr/>
        </p:nvSpPr>
        <p:spPr>
          <a:xfrm>
            <a:off x="4572000" y="4089915"/>
            <a:ext cx="1242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bottom  iris</a:t>
            </a:r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393EA81-33E6-9006-651D-5FE4643278AF}"/>
              </a:ext>
            </a:extLst>
          </p:cNvPr>
          <p:cNvSpPr/>
          <p:nvPr/>
        </p:nvSpPr>
        <p:spPr>
          <a:xfrm>
            <a:off x="6869049" y="3589583"/>
            <a:ext cx="593675" cy="578843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graph of quality factor and gradient&#10;&#10;Description automatically generated">
            <a:extLst>
              <a:ext uri="{FF2B5EF4-FFF2-40B4-BE49-F238E27FC236}">
                <a16:creationId xmlns:a16="http://schemas.microsoft.com/office/drawing/2014/main" id="{CE6C33BB-6F9E-60B9-5205-11D1F4C48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19" y="1700919"/>
            <a:ext cx="3853332" cy="288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12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811562F-08C9-A593-747E-7EB3E1A95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Sequential TMAP Study 3/4: N-doped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1EAD3-B61B-5691-D4C1-6304B7B42C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 5,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5BDBF-B2B5-D504-CCAF-F77BAB515D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Katrina Howard | TTC2023 at Fermilab | Update on Analysis of Low RRR SRF Cavities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6A31E-A82E-74A8-F8E5-12FC8E3FD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Placeholder 29">
            <a:extLst>
              <a:ext uri="{FF2B5EF4-FFF2-40B4-BE49-F238E27FC236}">
                <a16:creationId xmlns:a16="http://schemas.microsoft.com/office/drawing/2014/main" id="{25730198-E619-39FF-ED68-B259AEF62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4CEB6E1-E1BB-6196-40CB-E4DB8A65E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N-doping 2/6 recipe with 5 </a:t>
            </a:r>
            <a:r>
              <a:rPr lang="el-GR" dirty="0"/>
              <a:t>μ</a:t>
            </a:r>
            <a:r>
              <a:rPr lang="en-US" dirty="0"/>
              <a:t>m EP</a:t>
            </a:r>
          </a:p>
          <a:p>
            <a:pPr lvl="1"/>
            <a:r>
              <a:rPr lang="en-US" dirty="0"/>
              <a:t>Much lower </a:t>
            </a:r>
            <a:r>
              <a:rPr lang="en-US" sz="1600" dirty="0"/>
              <a:t>Q</a:t>
            </a:r>
            <a:r>
              <a:rPr lang="en-US" sz="1600" baseline="-25000" dirty="0"/>
              <a:t>0</a:t>
            </a:r>
            <a:r>
              <a:rPr lang="en-US" sz="1600" dirty="0"/>
              <a:t> than high RRR but similar gradients reached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88EDC65-9DEB-5D52-412F-B0D7FBFAD10A}"/>
              </a:ext>
            </a:extLst>
          </p:cNvPr>
          <p:cNvSpPr txBox="1">
            <a:spLocks/>
          </p:cNvSpPr>
          <p:nvPr/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24" name="Picture 23" descr="A graph of a quality factor&#10;&#10;Description automatically generated">
            <a:extLst>
              <a:ext uri="{FF2B5EF4-FFF2-40B4-BE49-F238E27FC236}">
                <a16:creationId xmlns:a16="http://schemas.microsoft.com/office/drawing/2014/main" id="{75018603-BF77-F12D-3F93-5E3437CE2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1835960"/>
            <a:ext cx="3673281" cy="27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35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811562F-08C9-A593-747E-7EB3E1A95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Sequential TMAP Study 3/4: N-doped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1EAD3-B61B-5691-D4C1-6304B7B42C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 5,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5BDBF-B2B5-D504-CCAF-F77BAB515D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Katrina Howard | TTC2023 at Fermilab | Update on Analysis of Low RRR SRF Cavities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6A31E-A82E-74A8-F8E5-12FC8E3FD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Picture Placeholder 29">
            <a:extLst>
              <a:ext uri="{FF2B5EF4-FFF2-40B4-BE49-F238E27FC236}">
                <a16:creationId xmlns:a16="http://schemas.microsoft.com/office/drawing/2014/main" id="{25730198-E619-39FF-ED68-B259AEF62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4CEB6E1-E1BB-6196-40CB-E4DB8A65E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N-doping 2/6 recipe with 5 </a:t>
            </a:r>
            <a:r>
              <a:rPr lang="el-GR" dirty="0"/>
              <a:t>μ</a:t>
            </a:r>
            <a:r>
              <a:rPr lang="en-US" dirty="0"/>
              <a:t>m EP</a:t>
            </a:r>
          </a:p>
          <a:p>
            <a:pPr lvl="1"/>
            <a:r>
              <a:rPr lang="en-US" sz="1600" dirty="0"/>
              <a:t>More widespread heating, not specifically at quench location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88EDC65-9DEB-5D52-412F-B0D7FBFAD10A}"/>
              </a:ext>
            </a:extLst>
          </p:cNvPr>
          <p:cNvSpPr txBox="1">
            <a:spLocks/>
          </p:cNvSpPr>
          <p:nvPr/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3" name="Picture 1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47D9674-65B4-706C-D85E-E9B65FD3A3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3" t="-18" r="-332" b="-1"/>
          <a:stretch/>
        </p:blipFill>
        <p:spPr>
          <a:xfrm>
            <a:off x="5691082" y="2026537"/>
            <a:ext cx="3201572" cy="25643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312EF0-BD76-BC85-5E26-D7FD5402F69F}"/>
              </a:ext>
            </a:extLst>
          </p:cNvPr>
          <p:cNvSpPr txBox="1"/>
          <p:nvPr/>
        </p:nvSpPr>
        <p:spPr>
          <a:xfrm>
            <a:off x="5494419" y="1657205"/>
            <a:ext cx="347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TMAP Profile Just Before Quench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978FA3-FEFC-8045-CC06-A9E454FBCFC7}"/>
              </a:ext>
            </a:extLst>
          </p:cNvPr>
          <p:cNvSpPr txBox="1"/>
          <p:nvPr/>
        </p:nvSpPr>
        <p:spPr>
          <a:xfrm>
            <a:off x="4936846" y="2063242"/>
            <a:ext cx="878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top iris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54BDFF-BDD0-98FC-A593-673B3295BA06}"/>
              </a:ext>
            </a:extLst>
          </p:cNvPr>
          <p:cNvSpPr txBox="1"/>
          <p:nvPr/>
        </p:nvSpPr>
        <p:spPr>
          <a:xfrm>
            <a:off x="4804471" y="3127248"/>
            <a:ext cx="878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equator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9D42AC-C82A-9D9F-B4D3-E0B700EF4832}"/>
              </a:ext>
            </a:extLst>
          </p:cNvPr>
          <p:cNvSpPr txBox="1"/>
          <p:nvPr/>
        </p:nvSpPr>
        <p:spPr>
          <a:xfrm>
            <a:off x="4572000" y="4089915"/>
            <a:ext cx="1242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bottom  iris</a:t>
            </a:r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2435B11-6F00-2914-E440-2A1DD30F7175}"/>
              </a:ext>
            </a:extLst>
          </p:cNvPr>
          <p:cNvSpPr/>
          <p:nvPr/>
        </p:nvSpPr>
        <p:spPr>
          <a:xfrm>
            <a:off x="7805845" y="3699339"/>
            <a:ext cx="593675" cy="578843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graph of a quality factor&#10;&#10;Description automatically generated">
            <a:extLst>
              <a:ext uri="{FF2B5EF4-FFF2-40B4-BE49-F238E27FC236}">
                <a16:creationId xmlns:a16="http://schemas.microsoft.com/office/drawing/2014/main" id="{221F1D92-471E-5DCF-64CD-C21E502CF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50" y="1835960"/>
            <a:ext cx="3673281" cy="27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11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811562F-08C9-A593-747E-7EB3E1A95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Sequential TMAP Study 4/4: Underdoped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1EAD3-B61B-5691-D4C1-6304B7B42C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 5,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5BDBF-B2B5-D504-CCAF-F77BAB515D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Katrina Howard | TTC2023 at Fermilab | Update on Analysis of Low RRR SRF Cavities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6A31E-A82E-74A8-F8E5-12FC8E3FD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Picture Placeholder 29">
            <a:extLst>
              <a:ext uri="{FF2B5EF4-FFF2-40B4-BE49-F238E27FC236}">
                <a16:creationId xmlns:a16="http://schemas.microsoft.com/office/drawing/2014/main" id="{25730198-E619-39FF-ED68-B259AEF62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4CEB6E1-E1BB-6196-40CB-E4DB8A65E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Underdoped (additional 2 </a:t>
            </a:r>
            <a:r>
              <a:rPr lang="el-GR" dirty="0"/>
              <a:t>μ</a:t>
            </a:r>
            <a:r>
              <a:rPr lang="en-US" dirty="0"/>
              <a:t>m EP from N-doped surface) </a:t>
            </a:r>
            <a:r>
              <a:rPr lang="en-US" sz="1600" dirty="0">
                <a:solidFill>
                  <a:srgbClr val="50504E"/>
                </a:solidFill>
              </a:rPr>
              <a:t>to see how decreasing N concentration changes performance</a:t>
            </a:r>
          </a:p>
          <a:p>
            <a:pPr lvl="1"/>
            <a:r>
              <a:rPr lang="en-US" dirty="0"/>
              <a:t>S</a:t>
            </a:r>
            <a:r>
              <a:rPr lang="en-US" sz="1600" dirty="0"/>
              <a:t>ignificantly lower </a:t>
            </a:r>
            <a:r>
              <a:rPr lang="en-US" dirty="0"/>
              <a:t>Q</a:t>
            </a:r>
            <a:r>
              <a:rPr lang="en-US" baseline="-25000" dirty="0"/>
              <a:t>0</a:t>
            </a:r>
            <a:r>
              <a:rPr lang="en-US" sz="1600" dirty="0"/>
              <a:t> but reaches higher gradient than N-doped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88EDC65-9DEB-5D52-412F-B0D7FBFAD10A}"/>
              </a:ext>
            </a:extLst>
          </p:cNvPr>
          <p:cNvSpPr txBox="1">
            <a:spLocks/>
          </p:cNvSpPr>
          <p:nvPr/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24" name="Picture 23" descr="A graph of a quality factor&#10;&#10;Description automatically generated">
            <a:extLst>
              <a:ext uri="{FF2B5EF4-FFF2-40B4-BE49-F238E27FC236}">
                <a16:creationId xmlns:a16="http://schemas.microsoft.com/office/drawing/2014/main" id="{C8CA88FA-2339-22C1-6F96-C113DE42D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19" y="1840880"/>
            <a:ext cx="3666720" cy="275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46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811562F-08C9-A593-747E-7EB3E1A95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Sequential TMAP Study 4/4: Underdoped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1EAD3-B61B-5691-D4C1-6304B7B42C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 5,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5BDBF-B2B5-D504-CCAF-F77BAB515D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Katrina Howard | TTC2023 at Fermilab | Update on Analysis of Low RRR SRF Cavities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6A31E-A82E-74A8-F8E5-12FC8E3FD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Placeholder 29">
            <a:extLst>
              <a:ext uri="{FF2B5EF4-FFF2-40B4-BE49-F238E27FC236}">
                <a16:creationId xmlns:a16="http://schemas.microsoft.com/office/drawing/2014/main" id="{25730198-E619-39FF-ED68-B259AEF62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4CEB6E1-E1BB-6196-40CB-E4DB8A65E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Underdoped (additional 2 </a:t>
            </a:r>
            <a:r>
              <a:rPr lang="el-GR" dirty="0"/>
              <a:t>μ</a:t>
            </a:r>
            <a:r>
              <a:rPr lang="en-US" dirty="0"/>
              <a:t>m EP from N-doped surface) </a:t>
            </a:r>
            <a:r>
              <a:rPr lang="en-US" sz="1600" dirty="0">
                <a:solidFill>
                  <a:srgbClr val="50504E"/>
                </a:solidFill>
              </a:rPr>
              <a:t>to see how decreasing N concentration changes performance</a:t>
            </a:r>
          </a:p>
          <a:p>
            <a:pPr lvl="1"/>
            <a:r>
              <a:rPr lang="en-US" sz="1600" dirty="0"/>
              <a:t>More localized heating, including at quench location</a:t>
            </a: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88EDC65-9DEB-5D52-412F-B0D7FBFAD10A}"/>
              </a:ext>
            </a:extLst>
          </p:cNvPr>
          <p:cNvSpPr txBox="1">
            <a:spLocks/>
          </p:cNvSpPr>
          <p:nvPr/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21" name="Picture 20" descr="A screenshot of a graph&#10;&#10;Description automatically generated">
            <a:extLst>
              <a:ext uri="{FF2B5EF4-FFF2-40B4-BE49-F238E27FC236}">
                <a16:creationId xmlns:a16="http://schemas.microsoft.com/office/drawing/2014/main" id="{2251DE8A-EE41-E97A-97BB-DB7E16781A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92" t="43"/>
          <a:stretch/>
        </p:blipFill>
        <p:spPr>
          <a:xfrm>
            <a:off x="5682620" y="2026538"/>
            <a:ext cx="3229947" cy="256438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C2582E7-864E-73CA-F175-AAF4822F3BBF}"/>
              </a:ext>
            </a:extLst>
          </p:cNvPr>
          <p:cNvSpPr txBox="1"/>
          <p:nvPr/>
        </p:nvSpPr>
        <p:spPr>
          <a:xfrm>
            <a:off x="5494419" y="1657205"/>
            <a:ext cx="347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TMAP Profile Just Before Quench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E39B6A-7156-D5D6-0B17-960647686ED4}"/>
              </a:ext>
            </a:extLst>
          </p:cNvPr>
          <p:cNvSpPr txBox="1"/>
          <p:nvPr/>
        </p:nvSpPr>
        <p:spPr>
          <a:xfrm>
            <a:off x="4936846" y="2063242"/>
            <a:ext cx="878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top iris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05E968-4FB7-8D28-BAF0-52EE4FBC985B}"/>
              </a:ext>
            </a:extLst>
          </p:cNvPr>
          <p:cNvSpPr txBox="1"/>
          <p:nvPr/>
        </p:nvSpPr>
        <p:spPr>
          <a:xfrm>
            <a:off x="4804471" y="3127248"/>
            <a:ext cx="878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equator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FC6C09-BBB6-EBF6-5D11-D390ADFE8016}"/>
              </a:ext>
            </a:extLst>
          </p:cNvPr>
          <p:cNvSpPr txBox="1"/>
          <p:nvPr/>
        </p:nvSpPr>
        <p:spPr>
          <a:xfrm>
            <a:off x="4572000" y="4089915"/>
            <a:ext cx="1242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bottom  iris</a:t>
            </a:r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BC2E82E-E998-2839-6B57-4D9E4E6A466B}"/>
              </a:ext>
            </a:extLst>
          </p:cNvPr>
          <p:cNvSpPr/>
          <p:nvPr/>
        </p:nvSpPr>
        <p:spPr>
          <a:xfrm>
            <a:off x="7165887" y="3678557"/>
            <a:ext cx="593675" cy="578843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graph of a quality factor&#10;&#10;Description automatically generated">
            <a:extLst>
              <a:ext uri="{FF2B5EF4-FFF2-40B4-BE49-F238E27FC236}">
                <a16:creationId xmlns:a16="http://schemas.microsoft.com/office/drawing/2014/main" id="{68661255-A3CF-5B97-1205-3DAC89BCF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19" y="1840880"/>
            <a:ext cx="3666720" cy="275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64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graph&#10;&#10;Description automatically generated">
            <a:extLst>
              <a:ext uri="{FF2B5EF4-FFF2-40B4-BE49-F238E27FC236}">
                <a16:creationId xmlns:a16="http://schemas.microsoft.com/office/drawing/2014/main" id="{C0A44274-A555-1862-65D3-4E5E84458C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81" r="12123"/>
          <a:stretch/>
        </p:blipFill>
        <p:spPr>
          <a:xfrm>
            <a:off x="222167" y="839338"/>
            <a:ext cx="2168923" cy="1862296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B9A1EEC4-95E3-862B-FC7E-34FED4494BF7}"/>
              </a:ext>
            </a:extLst>
          </p:cNvPr>
          <p:cNvSpPr/>
          <p:nvPr/>
        </p:nvSpPr>
        <p:spPr>
          <a:xfrm>
            <a:off x="2238010" y="1320777"/>
            <a:ext cx="422564" cy="394855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A6FED-72A9-FECD-C49C-C63E09AD767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Dec 5,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036E-78E8-5B2C-F3DC-9144941871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Katrina Howard | TTC2023 at Fermilab | Update on Analysis of Low RRR SRF Cavities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9574D-B253-C52F-FA64-13EB0774C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5A5D97-1662-4C9A-9174-0B91EFFC5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Comparing TMAPs for All Studied Treatments</a:t>
            </a:r>
          </a:p>
        </p:txBody>
      </p:sp>
      <p:pic>
        <p:nvPicPr>
          <p:cNvPr id="10" name="Picture 9" descr="A screenshot of a graph&#10;&#10;Description automatically generated">
            <a:extLst>
              <a:ext uri="{FF2B5EF4-FFF2-40B4-BE49-F238E27FC236}">
                <a16:creationId xmlns:a16="http://schemas.microsoft.com/office/drawing/2014/main" id="{0BC55167-3EBA-2C14-5FF8-3C3FD2F26B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32" t="6192" r="11906"/>
          <a:stretch/>
        </p:blipFill>
        <p:spPr>
          <a:xfrm>
            <a:off x="2522121" y="839337"/>
            <a:ext cx="1959330" cy="1862297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8ACABD3C-BA62-534D-653C-D5191CC47B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03" t="6192" r="12450"/>
          <a:stretch/>
        </p:blipFill>
        <p:spPr>
          <a:xfrm>
            <a:off x="4597854" y="839337"/>
            <a:ext cx="1947843" cy="1862297"/>
          </a:xfrm>
          <a:prstGeom prst="rect">
            <a:avLst/>
          </a:prstGeom>
        </p:spPr>
      </p:pic>
      <p:pic>
        <p:nvPicPr>
          <p:cNvPr id="14" name="Picture 13" descr="A screenshot of a graph&#10;&#10;Description automatically generated">
            <a:extLst>
              <a:ext uri="{FF2B5EF4-FFF2-40B4-BE49-F238E27FC236}">
                <a16:creationId xmlns:a16="http://schemas.microsoft.com/office/drawing/2014/main" id="{00A42CA5-EBDE-2543-DA23-6BA2DE6046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88" t="6192"/>
          <a:stretch/>
        </p:blipFill>
        <p:spPr>
          <a:xfrm>
            <a:off x="6662100" y="839337"/>
            <a:ext cx="2256520" cy="1862300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FD961B8-CC28-86BB-6E71-078C9E419CD8}"/>
              </a:ext>
            </a:extLst>
          </p:cNvPr>
          <p:cNvSpPr txBox="1">
            <a:spLocks/>
          </p:cNvSpPr>
          <p:nvPr/>
        </p:nvSpPr>
        <p:spPr>
          <a:xfrm>
            <a:off x="222250" y="2722573"/>
            <a:ext cx="8686800" cy="61888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		EP				       LTB				N-doped	   		   Underdoped</a:t>
            </a:r>
          </a:p>
        </p:txBody>
      </p:sp>
      <p:pic>
        <p:nvPicPr>
          <p:cNvPr id="18" name="Picture Placeholder 29">
            <a:extLst>
              <a:ext uri="{FF2B5EF4-FFF2-40B4-BE49-F238E27FC236}">
                <a16:creationId xmlns:a16="http://schemas.microsoft.com/office/drawing/2014/main" id="{96E3F8A0-A79F-2C85-A73F-8EBE304F56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17EC41B-7871-3FE0-677E-41EBEA39BBDD}"/>
              </a:ext>
            </a:extLst>
          </p:cNvPr>
          <p:cNvSpPr/>
          <p:nvPr/>
        </p:nvSpPr>
        <p:spPr>
          <a:xfrm>
            <a:off x="228600" y="1282262"/>
            <a:ext cx="422564" cy="394855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3C5996E-2B56-D49C-CA75-DDBAC395191E}"/>
              </a:ext>
            </a:extLst>
          </p:cNvPr>
          <p:cNvSpPr/>
          <p:nvPr/>
        </p:nvSpPr>
        <p:spPr>
          <a:xfrm>
            <a:off x="3235036" y="1913060"/>
            <a:ext cx="422564" cy="394855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4FD4D48-40C0-F497-CF85-1B7E1164BA4D}"/>
              </a:ext>
            </a:extLst>
          </p:cNvPr>
          <p:cNvSpPr/>
          <p:nvPr/>
        </p:nvSpPr>
        <p:spPr>
          <a:xfrm>
            <a:off x="6047510" y="2021675"/>
            <a:ext cx="422564" cy="394855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2AF1884-54C9-6D1D-1342-D802B719A52B}"/>
              </a:ext>
            </a:extLst>
          </p:cNvPr>
          <p:cNvSpPr/>
          <p:nvPr/>
        </p:nvSpPr>
        <p:spPr>
          <a:xfrm>
            <a:off x="7626572" y="1987803"/>
            <a:ext cx="422564" cy="394855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graph of a quality factor&#10;&#10;Description automatically generated">
            <a:extLst>
              <a:ext uri="{FF2B5EF4-FFF2-40B4-BE49-F238E27FC236}">
                <a16:creationId xmlns:a16="http://schemas.microsoft.com/office/drawing/2014/main" id="{32F59D8B-1A57-156C-7C8B-891A48C91D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9750" y="3126373"/>
            <a:ext cx="1964862" cy="1473647"/>
          </a:xfrm>
          <a:prstGeom prst="rect">
            <a:avLst/>
          </a:prstGeom>
        </p:spPr>
      </p:pic>
      <p:pic>
        <p:nvPicPr>
          <p:cNvPr id="36" name="Picture 35" descr="A graph of a quality factor&#10;&#10;Description automatically generated">
            <a:extLst>
              <a:ext uri="{FF2B5EF4-FFF2-40B4-BE49-F238E27FC236}">
                <a16:creationId xmlns:a16="http://schemas.microsoft.com/office/drawing/2014/main" id="{66596157-2D70-D925-B7FB-2830BE69EF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9956" y="3126373"/>
            <a:ext cx="1964863" cy="1473647"/>
          </a:xfrm>
          <a:prstGeom prst="rect">
            <a:avLst/>
          </a:prstGeom>
        </p:spPr>
      </p:pic>
      <p:pic>
        <p:nvPicPr>
          <p:cNvPr id="37" name="Picture 36" descr="A graph of quality factor and gradient&#10;&#10;Description automatically generated">
            <a:extLst>
              <a:ext uri="{FF2B5EF4-FFF2-40B4-BE49-F238E27FC236}">
                <a16:creationId xmlns:a16="http://schemas.microsoft.com/office/drawing/2014/main" id="{F4DB72C6-E59F-BEA6-BCA0-F6D7346C58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6021" y="3120848"/>
            <a:ext cx="1964863" cy="1473647"/>
          </a:xfrm>
          <a:prstGeom prst="rect">
            <a:avLst/>
          </a:prstGeom>
        </p:spPr>
      </p:pic>
      <p:pic>
        <p:nvPicPr>
          <p:cNvPr id="38" name="Picture 37" descr="A graph of quality factor and gradient&#10;&#10;Description automatically generated">
            <a:extLst>
              <a:ext uri="{FF2B5EF4-FFF2-40B4-BE49-F238E27FC236}">
                <a16:creationId xmlns:a16="http://schemas.microsoft.com/office/drawing/2014/main" id="{AD41B258-6B02-3978-60BA-2375007162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196" y="3126373"/>
            <a:ext cx="1964863" cy="147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50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aph of quality factor and gradient&#10;&#10;Description automatically generated">
            <a:extLst>
              <a:ext uri="{FF2B5EF4-FFF2-40B4-BE49-F238E27FC236}">
                <a16:creationId xmlns:a16="http://schemas.microsoft.com/office/drawing/2014/main" id="{C36315FB-ACD0-3BB2-0A42-3D45C484A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96" y="3126373"/>
            <a:ext cx="1964863" cy="1473647"/>
          </a:xfrm>
          <a:prstGeom prst="rect">
            <a:avLst/>
          </a:prstGeom>
        </p:spPr>
      </p:pic>
      <p:pic>
        <p:nvPicPr>
          <p:cNvPr id="16" name="Picture 15" descr="A graph of quality factor and gradient&#10;&#10;Description automatically generated">
            <a:extLst>
              <a:ext uri="{FF2B5EF4-FFF2-40B4-BE49-F238E27FC236}">
                <a16:creationId xmlns:a16="http://schemas.microsoft.com/office/drawing/2014/main" id="{62445A94-92AB-2E3A-1082-9108635A3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021" y="3120848"/>
            <a:ext cx="1964863" cy="1473647"/>
          </a:xfrm>
          <a:prstGeom prst="rect">
            <a:avLst/>
          </a:prstGeom>
        </p:spPr>
      </p:pic>
      <p:pic>
        <p:nvPicPr>
          <p:cNvPr id="11" name="Picture 10" descr="A graph of a quality factor&#10;&#10;Description automatically generated">
            <a:extLst>
              <a:ext uri="{FF2B5EF4-FFF2-40B4-BE49-F238E27FC236}">
                <a16:creationId xmlns:a16="http://schemas.microsoft.com/office/drawing/2014/main" id="{4D547EB9-673F-A75D-4077-0B9F8D32B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956" y="3126373"/>
            <a:ext cx="1964863" cy="1473647"/>
          </a:xfrm>
          <a:prstGeom prst="rect">
            <a:avLst/>
          </a:prstGeom>
        </p:spPr>
      </p:pic>
      <p:pic>
        <p:nvPicPr>
          <p:cNvPr id="7" name="Picture 6" descr="A graph of a quality factor&#10;&#10;Description automatically generated">
            <a:extLst>
              <a:ext uri="{FF2B5EF4-FFF2-40B4-BE49-F238E27FC236}">
                <a16:creationId xmlns:a16="http://schemas.microsoft.com/office/drawing/2014/main" id="{7BA899A1-C514-52D5-62B1-874906EB04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9750" y="3126373"/>
            <a:ext cx="1964862" cy="1473647"/>
          </a:xfrm>
          <a:prstGeom prst="rect">
            <a:avLst/>
          </a:prstGeom>
        </p:spPr>
      </p:pic>
      <p:pic>
        <p:nvPicPr>
          <p:cNvPr id="8" name="Picture 7" descr="A screenshot of a graph&#10;&#10;Description automatically generated">
            <a:extLst>
              <a:ext uri="{FF2B5EF4-FFF2-40B4-BE49-F238E27FC236}">
                <a16:creationId xmlns:a16="http://schemas.microsoft.com/office/drawing/2014/main" id="{C0A44274-A555-1862-65D3-4E5E84458C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981" r="12123"/>
          <a:stretch/>
        </p:blipFill>
        <p:spPr>
          <a:xfrm>
            <a:off x="222167" y="839338"/>
            <a:ext cx="2168923" cy="1862296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B9A1EEC4-95E3-862B-FC7E-34FED4494BF7}"/>
              </a:ext>
            </a:extLst>
          </p:cNvPr>
          <p:cNvSpPr/>
          <p:nvPr/>
        </p:nvSpPr>
        <p:spPr>
          <a:xfrm>
            <a:off x="2238010" y="1320777"/>
            <a:ext cx="422564" cy="394855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A6FED-72A9-FECD-C49C-C63E09AD767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Dec 5,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036E-78E8-5B2C-F3DC-9144941871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Katrina Howard | TTC2023 at Fermilab | Update on Analysis of Low RRR SRF Cavities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9574D-B253-C52F-FA64-13EB0774C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16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5A5D97-1662-4C9A-9174-0B91EFFC5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Comparing TMAPs for All Studied Treatments</a:t>
            </a:r>
          </a:p>
        </p:txBody>
      </p:sp>
      <p:pic>
        <p:nvPicPr>
          <p:cNvPr id="10" name="Picture 9" descr="A screenshot of a graph&#10;&#10;Description automatically generated">
            <a:extLst>
              <a:ext uri="{FF2B5EF4-FFF2-40B4-BE49-F238E27FC236}">
                <a16:creationId xmlns:a16="http://schemas.microsoft.com/office/drawing/2014/main" id="{0BC55167-3EBA-2C14-5FF8-3C3FD2F26B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32" t="6192" r="11906"/>
          <a:stretch/>
        </p:blipFill>
        <p:spPr>
          <a:xfrm>
            <a:off x="2522121" y="839337"/>
            <a:ext cx="1959330" cy="1862297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8ACABD3C-BA62-534D-653C-D5191CC47B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203" t="6192" r="12450"/>
          <a:stretch/>
        </p:blipFill>
        <p:spPr>
          <a:xfrm>
            <a:off x="4597854" y="839337"/>
            <a:ext cx="1947843" cy="1862297"/>
          </a:xfrm>
          <a:prstGeom prst="rect">
            <a:avLst/>
          </a:prstGeom>
        </p:spPr>
      </p:pic>
      <p:pic>
        <p:nvPicPr>
          <p:cNvPr id="14" name="Picture 13" descr="A screenshot of a graph&#10;&#10;Description automatically generated">
            <a:extLst>
              <a:ext uri="{FF2B5EF4-FFF2-40B4-BE49-F238E27FC236}">
                <a16:creationId xmlns:a16="http://schemas.microsoft.com/office/drawing/2014/main" id="{00A42CA5-EBDE-2543-DA23-6BA2DE60462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388" t="6192"/>
          <a:stretch/>
        </p:blipFill>
        <p:spPr>
          <a:xfrm>
            <a:off x="6662100" y="839337"/>
            <a:ext cx="2256520" cy="1862300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FD961B8-CC28-86BB-6E71-078C9E419CD8}"/>
              </a:ext>
            </a:extLst>
          </p:cNvPr>
          <p:cNvSpPr txBox="1">
            <a:spLocks/>
          </p:cNvSpPr>
          <p:nvPr/>
        </p:nvSpPr>
        <p:spPr>
          <a:xfrm>
            <a:off x="222250" y="2722573"/>
            <a:ext cx="8686800" cy="61888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		EP				       LTB				N-doped	   		   Underdoped</a:t>
            </a:r>
          </a:p>
        </p:txBody>
      </p:sp>
      <p:pic>
        <p:nvPicPr>
          <p:cNvPr id="18" name="Picture Placeholder 29">
            <a:extLst>
              <a:ext uri="{FF2B5EF4-FFF2-40B4-BE49-F238E27FC236}">
                <a16:creationId xmlns:a16="http://schemas.microsoft.com/office/drawing/2014/main" id="{96E3F8A0-A79F-2C85-A73F-8EBE304F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17EC41B-7871-3FE0-677E-41EBEA39BBDD}"/>
              </a:ext>
            </a:extLst>
          </p:cNvPr>
          <p:cNvSpPr/>
          <p:nvPr/>
        </p:nvSpPr>
        <p:spPr>
          <a:xfrm>
            <a:off x="228600" y="1282262"/>
            <a:ext cx="422564" cy="394855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3C5996E-2B56-D49C-CA75-DDBAC395191E}"/>
              </a:ext>
            </a:extLst>
          </p:cNvPr>
          <p:cNvSpPr/>
          <p:nvPr/>
        </p:nvSpPr>
        <p:spPr>
          <a:xfrm>
            <a:off x="3235036" y="1913060"/>
            <a:ext cx="422564" cy="394855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4FD4D48-40C0-F497-CF85-1B7E1164BA4D}"/>
              </a:ext>
            </a:extLst>
          </p:cNvPr>
          <p:cNvSpPr/>
          <p:nvPr/>
        </p:nvSpPr>
        <p:spPr>
          <a:xfrm>
            <a:off x="6047510" y="2021675"/>
            <a:ext cx="422564" cy="394855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2AF1884-54C9-6D1D-1342-D802B719A52B}"/>
              </a:ext>
            </a:extLst>
          </p:cNvPr>
          <p:cNvSpPr/>
          <p:nvPr/>
        </p:nvSpPr>
        <p:spPr>
          <a:xfrm>
            <a:off x="7626572" y="1987803"/>
            <a:ext cx="422564" cy="394855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6370D99-8D54-280C-1A2C-D03DFF85E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24135" y="3506728"/>
            <a:ext cx="5537718" cy="618880"/>
          </a:xfrm>
          <a:solidFill>
            <a:schemeClr val="accent1"/>
          </a:solidFill>
        </p:spPr>
        <p:txBody>
          <a:bodyPr/>
          <a:lstStyle/>
          <a:p>
            <a:r>
              <a:rPr lang="en-US" sz="1400" dirty="0"/>
              <a:t> Quench locations change between surface treatments</a:t>
            </a:r>
          </a:p>
          <a:p>
            <a:r>
              <a:rPr lang="en-US" sz="1400" dirty="0"/>
              <a:t> Does the heating behavior at the quench locations also change?</a:t>
            </a:r>
          </a:p>
        </p:txBody>
      </p:sp>
    </p:spTree>
    <p:extLst>
      <p:ext uri="{BB962C8B-B14F-4D97-AF65-F5344CB8AC3E}">
        <p14:creationId xmlns:p14="http://schemas.microsoft.com/office/powerpoint/2010/main" val="709052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ontent Placeholder 26" descr="A graph of a graph showing the temperature of a quench&#10;&#10;Description automatically generated">
            <a:extLst>
              <a:ext uri="{FF2B5EF4-FFF2-40B4-BE49-F238E27FC236}">
                <a16:creationId xmlns:a16="http://schemas.microsoft.com/office/drawing/2014/main" id="{8533B098-C483-311F-B19D-651584621596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3705225" y="795338"/>
            <a:ext cx="5022849" cy="376713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2E1B5D-2F10-4BF3-676F-684D00F1F37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600" b="1" dirty="0">
                <a:solidFill>
                  <a:srgbClr val="50504E"/>
                </a:solidFill>
              </a:rPr>
              <a:t>EP:</a:t>
            </a:r>
            <a:r>
              <a:rPr lang="en-US" sz="1600" dirty="0"/>
              <a:t> Change in slope corresponds to onset of HFQS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D097A2C-D7E4-3381-4E40-FA7757B713C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 5, 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B5B8789-E73A-0B97-84C9-0649F2CBCC6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Katrina Howard | TTC2023 at Fermilab | Update on Analysis of Low RRR SRF Cavities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0697861-3DF7-1E1D-9C6D-ECF9FF2CA40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53C7D81-7C15-7EA8-8113-5F11F35B0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Quench Spot Heating Profiles</a:t>
            </a:r>
          </a:p>
        </p:txBody>
      </p:sp>
      <p:pic>
        <p:nvPicPr>
          <p:cNvPr id="13" name="Picture 12" descr="A screenshot of a graph&#10;&#10;Description automatically generated">
            <a:extLst>
              <a:ext uri="{FF2B5EF4-FFF2-40B4-BE49-F238E27FC236}">
                <a16:creationId xmlns:a16="http://schemas.microsoft.com/office/drawing/2014/main" id="{0F3F1647-56CB-F6B3-AC7D-65022C9353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63" t="5981" r="12123" b="9677"/>
          <a:stretch/>
        </p:blipFill>
        <p:spPr>
          <a:xfrm>
            <a:off x="5306292" y="1170595"/>
            <a:ext cx="1326994" cy="1123975"/>
          </a:xfrm>
          <a:prstGeom prst="rect">
            <a:avLst/>
          </a:prstGeom>
        </p:spPr>
      </p:pic>
      <p:pic>
        <p:nvPicPr>
          <p:cNvPr id="17" name="Picture Placeholder 29">
            <a:extLst>
              <a:ext uri="{FF2B5EF4-FFF2-40B4-BE49-F238E27FC236}">
                <a16:creationId xmlns:a16="http://schemas.microsoft.com/office/drawing/2014/main" id="{723F481A-3825-9F6C-61EA-46BD3D3151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780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AA37E2-5D58-3B81-C12B-514487F50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600" b="1" dirty="0">
                <a:solidFill>
                  <a:srgbClr val="50504E"/>
                </a:solidFill>
              </a:rPr>
              <a:t>EP:</a:t>
            </a:r>
            <a:r>
              <a:rPr lang="en-US" sz="1600" dirty="0"/>
              <a:t> Change in slope corresponds to onset of HFQS</a:t>
            </a:r>
          </a:p>
          <a:p>
            <a:r>
              <a:rPr lang="en-US" sz="1600" dirty="0">
                <a:solidFill>
                  <a:srgbClr val="D758D3"/>
                </a:solidFill>
              </a:rPr>
              <a:t>LTB:</a:t>
            </a:r>
            <a:r>
              <a:rPr lang="en-US" sz="1600" dirty="0"/>
              <a:t> Delay in Q-slope means we do not see onset of additional losses</a:t>
            </a:r>
          </a:p>
          <a:p>
            <a:endParaRPr lang="en-US" sz="1600" dirty="0"/>
          </a:p>
          <a:p>
            <a:endParaRPr lang="en-US" dirty="0"/>
          </a:p>
        </p:txBody>
      </p:sp>
      <p:pic>
        <p:nvPicPr>
          <p:cNvPr id="11" name="Content Placeholder 10" descr="A graph showing the temperature of a quench spot&#10;&#10;Description automatically generated with medium confidence">
            <a:extLst>
              <a:ext uri="{FF2B5EF4-FFF2-40B4-BE49-F238E27FC236}">
                <a16:creationId xmlns:a16="http://schemas.microsoft.com/office/drawing/2014/main" id="{BBC19F76-693B-8460-5D6F-4B4504708FF5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3705225" y="795338"/>
            <a:ext cx="5022849" cy="3767137"/>
          </a:xfr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ED86537-087B-299D-5BD9-0DFC9AB3085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 5, 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EFEA19A-8012-0884-6200-E9DD1AEA1F5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Katrina Howard | TTC2023 at Fermilab | Update on Analysis of Low RRR SRF Cavities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BBFF1E3-A5CB-5F3B-255C-1D06D044A98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18A1B89-3AC6-A05B-9189-EB3A5E78A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Quench Spot Heating Profiles</a:t>
            </a:r>
          </a:p>
        </p:txBody>
      </p:sp>
      <p:pic>
        <p:nvPicPr>
          <p:cNvPr id="13" name="Picture 12" descr="A screenshot of a graph&#10;&#10;Description automatically generated">
            <a:extLst>
              <a:ext uri="{FF2B5EF4-FFF2-40B4-BE49-F238E27FC236}">
                <a16:creationId xmlns:a16="http://schemas.microsoft.com/office/drawing/2014/main" id="{FCCDE2C5-C9A9-79F7-03CA-CFFEDC5562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32" t="6192" r="11906" b="10860"/>
          <a:stretch/>
        </p:blipFill>
        <p:spPr>
          <a:xfrm>
            <a:off x="5899126" y="1178073"/>
            <a:ext cx="1266761" cy="1064632"/>
          </a:xfrm>
          <a:prstGeom prst="rect">
            <a:avLst/>
          </a:prstGeom>
        </p:spPr>
      </p:pic>
      <p:pic>
        <p:nvPicPr>
          <p:cNvPr id="17" name="Picture Placeholder 29">
            <a:extLst>
              <a:ext uri="{FF2B5EF4-FFF2-40B4-BE49-F238E27FC236}">
                <a16:creationId xmlns:a16="http://schemas.microsoft.com/office/drawing/2014/main" id="{94350811-E8FE-F18A-AFD5-E60CE8E189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72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807738-0BCF-83B3-1D6B-E5185F7FF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600" b="1" dirty="0">
                <a:solidFill>
                  <a:srgbClr val="50504E"/>
                </a:solidFill>
              </a:rPr>
              <a:t>EP:</a:t>
            </a:r>
            <a:r>
              <a:rPr lang="en-US" sz="1600" dirty="0"/>
              <a:t> Change in slope corresponds to onset of HFQS</a:t>
            </a:r>
          </a:p>
          <a:p>
            <a:r>
              <a:rPr lang="en-US" sz="1600" dirty="0">
                <a:solidFill>
                  <a:srgbClr val="D758D3"/>
                </a:solidFill>
              </a:rPr>
              <a:t>LTB:</a:t>
            </a:r>
            <a:r>
              <a:rPr lang="en-US" sz="1600" dirty="0"/>
              <a:t> Delay in Q-slope means we do not see onset of additional losses</a:t>
            </a:r>
          </a:p>
          <a:p>
            <a:r>
              <a:rPr lang="en-US" sz="1600" dirty="0">
                <a:solidFill>
                  <a:srgbClr val="99D6EA"/>
                </a:solidFill>
              </a:rPr>
              <a:t>N-Doped: </a:t>
            </a:r>
            <a:r>
              <a:rPr lang="en-US" sz="1600" dirty="0"/>
              <a:t>quench of magnetic origin so we do not see change in heating slope</a:t>
            </a:r>
          </a:p>
        </p:txBody>
      </p:sp>
      <p:pic>
        <p:nvPicPr>
          <p:cNvPr id="11" name="Content Placeholder 10" descr="Graph of a graph showing the different types of heat&#10;&#10;Description automatically generated with medium confidence">
            <a:extLst>
              <a:ext uri="{FF2B5EF4-FFF2-40B4-BE49-F238E27FC236}">
                <a16:creationId xmlns:a16="http://schemas.microsoft.com/office/drawing/2014/main" id="{4BDA9520-3666-72A3-ABB1-0703F858F5D8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3705225" y="795338"/>
            <a:ext cx="5022849" cy="3767137"/>
          </a:xfr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FB4741C-736D-3D76-0647-5386F02620A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 5, 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E7B1F69-7472-54A9-EAAC-B62CDFFA9ED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Katrina Howard | TTC2023 at Fermilab | Update on Analysis of Low RRR SRF Cavities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CFA6E9-2E9E-C4F5-B9D2-76D1D97C798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C3F52FB-D41A-03D3-9EA7-2B1A62EE9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Quench Spot Heating Profiles</a:t>
            </a:r>
          </a:p>
        </p:txBody>
      </p:sp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1C151FDE-414C-8A4C-F0F4-CD086190B0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02" t="6191" r="12450" b="10126"/>
          <a:stretch/>
        </p:blipFill>
        <p:spPr>
          <a:xfrm>
            <a:off x="6034728" y="1133180"/>
            <a:ext cx="1367299" cy="1166148"/>
          </a:xfrm>
          <a:prstGeom prst="rect">
            <a:avLst/>
          </a:prstGeom>
        </p:spPr>
      </p:pic>
      <p:pic>
        <p:nvPicPr>
          <p:cNvPr id="16" name="Picture Placeholder 29">
            <a:extLst>
              <a:ext uri="{FF2B5EF4-FFF2-40B4-BE49-F238E27FC236}">
                <a16:creationId xmlns:a16="http://schemas.microsoft.com/office/drawing/2014/main" id="{9AABBC97-8DA6-C8A9-E448-278FEEE6D9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66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77626C-AA68-C501-6444-25D8D3EB7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96397"/>
            <a:ext cx="5980691" cy="3794522"/>
          </a:xfrm>
        </p:spPr>
        <p:txBody>
          <a:bodyPr/>
          <a:lstStyle/>
          <a:p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Many SRF studies follow a “clean bulk dirty surface” technique to optimize the BCS resistance by adding extrinsic impurities</a:t>
            </a:r>
          </a:p>
          <a:p>
            <a:pPr lvl="1"/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Low temperature bake and N-doping are current focus</a:t>
            </a:r>
          </a:p>
          <a:p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role do intrinsic impurities serve?</a:t>
            </a:r>
          </a:p>
          <a:p>
            <a:pPr lvl="1"/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Might perform similar functions as extrinsic impurities which have been shown to improve performance</a:t>
            </a:r>
          </a:p>
          <a:p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Goal: use understanding of intrinsic impurities to design future surface treatments for high gradient and quality factor</a:t>
            </a:r>
          </a:p>
          <a:p>
            <a:pPr lvl="1"/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Taking new avenue by studying low RRR cavities </a:t>
            </a:r>
          </a:p>
          <a:p>
            <a:pPr lvl="1"/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Low purity Nb </a:t>
            </a:r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increased concentration of </a:t>
            </a:r>
            <a:r>
              <a:rPr lang="en-US" sz="140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intrinsic</a:t>
            </a:r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impurities</a:t>
            </a:r>
          </a:p>
          <a:p>
            <a:pPr lvl="1"/>
            <a:r>
              <a:rPr lang="en-US" sz="1400" dirty="0">
                <a:solidFill>
                  <a:srgbClr val="50504E"/>
                </a:solidFill>
              </a:rPr>
              <a:t>Taking a deep dive in characterizing performance with TMAP </a:t>
            </a:r>
            <a:endParaRPr lang="en-US" sz="1400" dirty="0">
              <a:solidFill>
                <a:srgbClr val="595959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800630-0F94-B671-4AC1-38CC62D03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Continuation of Low RRR Studies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1EAD3-B61B-5691-D4C1-6304B7B42C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 5,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5BDBF-B2B5-D504-CCAF-F77BAB515D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Katrina Howard | TTC2023 at Fermilab | Update on Analysis of Low RRR SRF Cavities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6A31E-A82E-74A8-F8E5-12FC8E3FD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Picture Placeholder 29">
            <a:extLst>
              <a:ext uri="{FF2B5EF4-FFF2-40B4-BE49-F238E27FC236}">
                <a16:creationId xmlns:a16="http://schemas.microsoft.com/office/drawing/2014/main" id="{25730198-E619-39FF-ED68-B259AEF62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76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E1B918-2F58-9CAD-374D-B72E69E29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600" b="1" dirty="0">
                <a:solidFill>
                  <a:srgbClr val="50504E"/>
                </a:solidFill>
              </a:rPr>
              <a:t>EP:</a:t>
            </a:r>
            <a:r>
              <a:rPr lang="en-US" sz="1600" dirty="0"/>
              <a:t> Change in slope corresponds to onset of HFQS</a:t>
            </a:r>
          </a:p>
          <a:p>
            <a:r>
              <a:rPr lang="en-US" sz="1600" dirty="0">
                <a:solidFill>
                  <a:srgbClr val="D758D3"/>
                </a:solidFill>
              </a:rPr>
              <a:t>LTB:</a:t>
            </a:r>
            <a:r>
              <a:rPr lang="en-US" sz="1600" dirty="0"/>
              <a:t> Delay in Q-slope means we do not see onset of additional losses</a:t>
            </a:r>
          </a:p>
          <a:p>
            <a:r>
              <a:rPr lang="en-US" sz="1600" dirty="0">
                <a:solidFill>
                  <a:srgbClr val="99D6EA"/>
                </a:solidFill>
              </a:rPr>
              <a:t>N-Doped: </a:t>
            </a:r>
            <a:r>
              <a:rPr lang="en-US" sz="1600" dirty="0"/>
              <a:t>quench of magnetic origin so we do not see change in heating slope</a:t>
            </a:r>
          </a:p>
          <a:p>
            <a:r>
              <a: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Underdoped: </a:t>
            </a:r>
            <a:r>
              <a:rPr lang="en-US" sz="1600" dirty="0"/>
              <a:t>Large heating corresponds to large losses</a:t>
            </a:r>
          </a:p>
        </p:txBody>
      </p:sp>
      <p:pic>
        <p:nvPicPr>
          <p:cNvPr id="11" name="Content Placeholder 10" descr="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9D8796EE-3ED4-7066-B32E-1D00544B0C88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3705225" y="795338"/>
            <a:ext cx="5022849" cy="3767137"/>
          </a:xfr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79E5635-C0E8-4197-6F59-C75C9102637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 5, 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FCC9471-391E-FD85-5753-DF8700BD6AF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Katrina Howard | TTC2023 at Fermilab | Update on Analysis of Low RRR SRF Cavities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1DF5050-57AC-A7BC-DE66-28A1A7205E0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1480926-F9C2-79C9-4E3F-57CC1CB69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Quench Spot Heating Profiles</a:t>
            </a:r>
          </a:p>
        </p:txBody>
      </p:sp>
      <p:pic>
        <p:nvPicPr>
          <p:cNvPr id="13" name="Picture 12" descr="A screenshot of a graph&#10;&#10;Description automatically generated">
            <a:extLst>
              <a:ext uri="{FF2B5EF4-FFF2-40B4-BE49-F238E27FC236}">
                <a16:creationId xmlns:a16="http://schemas.microsoft.com/office/drawing/2014/main" id="{D7F15414-F180-3127-0D38-DF8FCB3C5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88" t="6192" r="11666" b="9453"/>
          <a:stretch/>
        </p:blipFill>
        <p:spPr>
          <a:xfrm>
            <a:off x="7465601" y="2926216"/>
            <a:ext cx="1356064" cy="1153237"/>
          </a:xfrm>
          <a:prstGeom prst="rect">
            <a:avLst/>
          </a:prstGeom>
        </p:spPr>
      </p:pic>
      <p:pic>
        <p:nvPicPr>
          <p:cNvPr id="15" name="Picture Placeholder 29">
            <a:extLst>
              <a:ext uri="{FF2B5EF4-FFF2-40B4-BE49-F238E27FC236}">
                <a16:creationId xmlns:a16="http://schemas.microsoft.com/office/drawing/2014/main" id="{B73FE193-557B-FEC1-CB79-4976F67895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86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898A74-D594-8C37-8073-C33645924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400" b="1" dirty="0">
                <a:solidFill>
                  <a:srgbClr val="50504E"/>
                </a:solidFill>
              </a:rPr>
              <a:t>EP:</a:t>
            </a:r>
            <a:r>
              <a:rPr lang="en-US" sz="1400" dirty="0"/>
              <a:t> Change in slope corresponds to onset of HFQS</a:t>
            </a:r>
          </a:p>
          <a:p>
            <a:r>
              <a:rPr lang="en-US" sz="1400" dirty="0">
                <a:solidFill>
                  <a:srgbClr val="D758D3"/>
                </a:solidFill>
              </a:rPr>
              <a:t>LTB:</a:t>
            </a:r>
            <a:r>
              <a:rPr lang="en-US" sz="1400" dirty="0"/>
              <a:t> Delay in Q-slope means we do not see onset of additional losses</a:t>
            </a:r>
          </a:p>
          <a:p>
            <a:r>
              <a:rPr lang="en-US" sz="1400" dirty="0">
                <a:solidFill>
                  <a:srgbClr val="99D6EA"/>
                </a:solidFill>
              </a:rPr>
              <a:t>N-Doped: </a:t>
            </a:r>
            <a:r>
              <a:rPr lang="en-US" sz="1400" dirty="0"/>
              <a:t>quench of magnetic origin so we do not see change in heating slope </a:t>
            </a:r>
          </a:p>
          <a:p>
            <a:r>
              <a:rPr lang="en-US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Underdoped: </a:t>
            </a:r>
            <a:r>
              <a:rPr lang="en-US" sz="1400" dirty="0"/>
              <a:t>Large heating corresponds to large losses</a:t>
            </a:r>
          </a:p>
          <a:p>
            <a:endParaRPr lang="en-US" sz="1400" dirty="0"/>
          </a:p>
          <a:p>
            <a:r>
              <a:rPr lang="en-US" sz="1400" dirty="0">
                <a:solidFill>
                  <a:srgbClr val="FF0000"/>
                </a:solidFill>
              </a:rPr>
              <a:t>Compare against high RRR EP: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Lower initial heating due to low impurity concentration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Sharper change in slope than low RRR EP because of stronger HFQS onset (thermal quench)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6BE7A-A265-1B75-14A3-6024F197997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 5,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5E387-77A7-7B9A-E7E0-722AC32F9B6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Katrina Howard | TTC2023 at Fermilab | Update on Analysis of Low RRR SRF Cavities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4889D-ACF8-2C2A-ED32-36FA823BADC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7B42598-F85F-B8F8-56FA-1F2288329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Quench Spot Heating Profiles</a:t>
            </a:r>
          </a:p>
        </p:txBody>
      </p:sp>
      <p:pic>
        <p:nvPicPr>
          <p:cNvPr id="16" name="Content Placeholder 15" descr="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4356FC2E-5827-561C-70D8-DFF52B344E28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3705225" y="795338"/>
            <a:ext cx="5022849" cy="3767137"/>
          </a:xfrm>
        </p:spPr>
      </p:pic>
      <p:pic>
        <p:nvPicPr>
          <p:cNvPr id="17" name="Picture Placeholder 29">
            <a:extLst>
              <a:ext uri="{FF2B5EF4-FFF2-40B4-BE49-F238E27FC236}">
                <a16:creationId xmlns:a16="http://schemas.microsoft.com/office/drawing/2014/main" id="{25FF33E7-CE8B-1394-963D-D93A0B791B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76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09305C13-59FD-44BB-8524-81A5116FC6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Lower quality factors but reach similar gradients</a:t>
            </a:r>
          </a:p>
          <a:p>
            <a:pPr lvl="1"/>
            <a:r>
              <a:rPr lang="en-US" sz="1400" dirty="0"/>
              <a:t>~1.5e10 at ~20 MV/m for 2K</a:t>
            </a:r>
          </a:p>
          <a:p>
            <a:r>
              <a:rPr lang="en-US" sz="1600" dirty="0"/>
              <a:t>Larger heating at quench locations but less sudden changes in slope</a:t>
            </a:r>
          </a:p>
          <a:p>
            <a:pPr lvl="1"/>
            <a:r>
              <a:rPr lang="en-US" sz="1400" dirty="0"/>
              <a:t>More magnetic quench behavior (less thermal)</a:t>
            </a:r>
          </a:p>
          <a:p>
            <a:r>
              <a:rPr lang="en-US" sz="1600" dirty="0"/>
              <a:t>Combined effects of intrinsic and extrinsic impurities</a:t>
            </a:r>
          </a:p>
          <a:p>
            <a:pPr marL="282575" lvl="1" indent="0">
              <a:buNone/>
            </a:pPr>
            <a:endParaRPr lang="en-US" sz="1400" dirty="0"/>
          </a:p>
          <a:p>
            <a:pPr marL="282575" lvl="1" indent="0">
              <a:buNone/>
            </a:pPr>
            <a:endParaRPr lang="en-US" sz="1400" dirty="0"/>
          </a:p>
          <a:p>
            <a:r>
              <a:rPr lang="en-US" sz="1600" dirty="0"/>
              <a:t>Sample Study: identifying key impurity</a:t>
            </a:r>
          </a:p>
          <a:p>
            <a:r>
              <a:rPr lang="en-US" sz="1600" dirty="0"/>
              <a:t>Calculation of mean free path from frequency vs temperature data</a:t>
            </a:r>
          </a:p>
          <a:p>
            <a:r>
              <a:rPr lang="en-US" sz="1600" dirty="0"/>
              <a:t>N-infusion cavity testing and sample study</a:t>
            </a:r>
          </a:p>
        </p:txBody>
      </p:sp>
      <p:sp>
        <p:nvSpPr>
          <p:cNvPr id="7" name="Title 6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Performance Summary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 5, 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Katrina Howard | TTC2023 at Fermilab | Update on Analysis of Low RRR SRF Cavities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23" name="Picture Placeholder 29">
            <a:extLst>
              <a:ext uri="{FF2B5EF4-FFF2-40B4-BE49-F238E27FC236}">
                <a16:creationId xmlns:a16="http://schemas.microsoft.com/office/drawing/2014/main" id="{C30CEBBD-F941-47A3-A57C-CABC2883C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09CBEEF1-B9C6-6D8F-3397-56B94ABB0843}"/>
              </a:ext>
            </a:extLst>
          </p:cNvPr>
          <p:cNvSpPr txBox="1">
            <a:spLocks/>
          </p:cNvSpPr>
          <p:nvPr/>
        </p:nvSpPr>
        <p:spPr>
          <a:xfrm>
            <a:off x="228603" y="2728330"/>
            <a:ext cx="5372685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Next Steps</a:t>
            </a:r>
          </a:p>
        </p:txBody>
      </p:sp>
      <p:pic>
        <p:nvPicPr>
          <p:cNvPr id="10" name="Picture 9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31AD1108-7462-D77A-8135-2E5A3AF459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8" t="24100" r="6084" b="17410"/>
          <a:stretch/>
        </p:blipFill>
        <p:spPr>
          <a:xfrm rot="5400000">
            <a:off x="6119887" y="1291203"/>
            <a:ext cx="3790219" cy="180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12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09305C13-59FD-44BB-8524-81A5116FC6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was RRR determined and how can we remeasure?</a:t>
            </a:r>
          </a:p>
          <a:p>
            <a:pPr lvl="1"/>
            <a:r>
              <a:rPr lang="en-US" dirty="0"/>
              <a:t>Cell material from Tokyo Denkai (Ta Wt % .0193, RRR = 61)</a:t>
            </a:r>
          </a:p>
          <a:p>
            <a:r>
              <a:rPr lang="en-US" dirty="0"/>
              <a:t>How might oxygen and nitrogen behave differently in a Nb lattice with more impurities?</a:t>
            </a:r>
          </a:p>
          <a:p>
            <a:r>
              <a:rPr lang="en-US" dirty="0"/>
              <a:t>How can intrinsic impurities affect the sensitivity to trapped flux?</a:t>
            </a:r>
          </a:p>
          <a:p>
            <a:pPr lvl="1"/>
            <a:r>
              <a:rPr lang="en-US" dirty="0"/>
              <a:t>Especially in N-doped and underdoped</a:t>
            </a:r>
          </a:p>
        </p:txBody>
      </p:sp>
      <p:sp>
        <p:nvSpPr>
          <p:cNvPr id="7" name="Title 6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Topics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 5, 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Katrina Howard | TTC2023 at Fermilab | Update on Analysis of Low RRR SRF Cavities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23" name="Picture Placeholder 29">
            <a:extLst>
              <a:ext uri="{FF2B5EF4-FFF2-40B4-BE49-F238E27FC236}">
                <a16:creationId xmlns:a16="http://schemas.microsoft.com/office/drawing/2014/main" id="{C30CEBBD-F941-47A3-A57C-CABC2883C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B4AE8669-6387-B272-A9A6-1A6E234C113C}"/>
              </a:ext>
            </a:extLst>
          </p:cNvPr>
          <p:cNvSpPr txBox="1">
            <a:spLocks/>
          </p:cNvSpPr>
          <p:nvPr/>
        </p:nvSpPr>
        <p:spPr>
          <a:xfrm>
            <a:off x="242885" y="4226767"/>
            <a:ext cx="8574544" cy="406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1100" b="1" dirty="0"/>
              <a:t>This manuscript has been authored by Fermi Research Alliance, LLC under Contract No. DE-AC02-07CH11359 with the U.S. Department of Energy, Office of Science, Office of High Energy Physics. This work was supported by the University of Chicago.</a:t>
            </a:r>
          </a:p>
        </p:txBody>
      </p:sp>
    </p:spTree>
    <p:extLst>
      <p:ext uri="{BB962C8B-B14F-4D97-AF65-F5344CB8AC3E}">
        <p14:creationId xmlns:p14="http://schemas.microsoft.com/office/powerpoint/2010/main" val="4149467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 5, 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Katrina Howard | TTC2023 at Fermilab | Update on Analysis of Low RRR SRF Cavities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2250" y="350974"/>
            <a:ext cx="8693149" cy="320908"/>
          </a:xfrm>
        </p:spPr>
        <p:txBody>
          <a:bodyPr/>
          <a:lstStyle/>
          <a:p>
            <a:r>
              <a:rPr lang="en-US" sz="1950" dirty="0"/>
              <a:t>Extra Slides</a:t>
            </a:r>
          </a:p>
        </p:txBody>
      </p:sp>
      <p:pic>
        <p:nvPicPr>
          <p:cNvPr id="23" name="Picture Placeholder 29">
            <a:extLst>
              <a:ext uri="{FF2B5EF4-FFF2-40B4-BE49-F238E27FC236}">
                <a16:creationId xmlns:a16="http://schemas.microsoft.com/office/drawing/2014/main" id="{C30CEBBD-F941-47A3-A57C-CABC2883C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  <p:pic>
        <p:nvPicPr>
          <p:cNvPr id="6" name="Picture 5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732878FF-2F55-4A3B-5DDC-6B1972BE3D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074" y="259841"/>
            <a:ext cx="5573287" cy="41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1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85AE464-FC50-87F3-BA72-2061361E793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Performance of EP, LTB, and N-doped are similar at medium gradients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LTB delays Q</a:t>
            </a:r>
            <a:r>
              <a:rPr lang="en-US" sz="1400" baseline="-25000" dirty="0"/>
              <a:t>0</a:t>
            </a:r>
            <a:r>
              <a:rPr lang="en-US" sz="1400" dirty="0"/>
              <a:t> slope and reaches highest Q</a:t>
            </a:r>
            <a:r>
              <a:rPr lang="en-US" sz="1400" baseline="-25000" dirty="0"/>
              <a:t>0</a:t>
            </a:r>
            <a:r>
              <a:rPr lang="en-US" sz="1400" dirty="0"/>
              <a:t> and gradient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N-doping reaches lowest gradient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Underdoped has lowest Q</a:t>
            </a:r>
            <a:r>
              <a:rPr lang="en-US" sz="1400" baseline="-25000" dirty="0"/>
              <a:t>0</a:t>
            </a:r>
            <a:r>
              <a:rPr lang="en-US" sz="1400" dirty="0"/>
              <a:t>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 5,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Katrina Howard | TTC2023 at Fermilab | Update on Analysis of Low RRR SRF Cavities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Title 6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sz="1950" dirty="0"/>
              <a:t>Quality Factor vs Accelerating Gradient at 2 K</a:t>
            </a:r>
          </a:p>
        </p:txBody>
      </p:sp>
      <p:pic>
        <p:nvPicPr>
          <p:cNvPr id="16" name="Picture Placeholder 29">
            <a:extLst>
              <a:ext uri="{FF2B5EF4-FFF2-40B4-BE49-F238E27FC236}">
                <a16:creationId xmlns:a16="http://schemas.microsoft.com/office/drawing/2014/main" id="{743B9579-7974-49CB-9F8A-B482EFECC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17F7EA-B533-96D0-4BA3-651AF820A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814" y="2914529"/>
            <a:ext cx="2007680" cy="1203816"/>
          </a:xfrm>
          <a:prstGeom prst="rect">
            <a:avLst/>
          </a:prstGeom>
        </p:spPr>
      </p:pic>
      <p:pic>
        <p:nvPicPr>
          <p:cNvPr id="27" name="Content Placeholder 26" descr="A diagram of a quality factor&#10;&#10;Description automatically generated">
            <a:extLst>
              <a:ext uri="{FF2B5EF4-FFF2-40B4-BE49-F238E27FC236}">
                <a16:creationId xmlns:a16="http://schemas.microsoft.com/office/drawing/2014/main" id="{21644697-C033-844D-8D35-F34FB6AC5D50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4"/>
          <a:stretch>
            <a:fillRect/>
          </a:stretch>
        </p:blipFill>
        <p:spPr>
          <a:xfrm>
            <a:off x="3705225" y="795338"/>
            <a:ext cx="5022849" cy="3767137"/>
          </a:xfrm>
        </p:spPr>
      </p:pic>
    </p:spTree>
    <p:extLst>
      <p:ext uri="{BB962C8B-B14F-4D97-AF65-F5344CB8AC3E}">
        <p14:creationId xmlns:p14="http://schemas.microsoft.com/office/powerpoint/2010/main" val="2236584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F1FD0CD-6F8B-4F4B-8856-874E72ED0B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104" y="126896"/>
            <a:ext cx="2252585" cy="743812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85AE464-FC50-87F3-BA72-2061361E793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Low RRR EP and LTB R</a:t>
            </a:r>
            <a:r>
              <a:rPr lang="en-US" sz="1400" baseline="-25000" dirty="0"/>
              <a:t>r</a:t>
            </a:r>
            <a:r>
              <a:rPr lang="en-US" sz="1400" dirty="0"/>
              <a:t> equal at low and mid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LTB treatment enables smallest increase with gradient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N-doped R</a:t>
            </a:r>
            <a:r>
              <a:rPr lang="en-US" sz="1400" baseline="-25000" dirty="0"/>
              <a:t>r</a:t>
            </a:r>
            <a:r>
              <a:rPr lang="en-US" sz="1400" dirty="0"/>
              <a:t> always slightly larger than EP and LTB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Underdoped shows increase from N-doped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 5,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Katrina Howard | TTC2023 at Fermilab | Update on Analysis of Low RRR SRF Cavities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7" name="Title 6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sz="1950" dirty="0"/>
              <a:t>Residual Resistance vs Accelerating Gradient</a:t>
            </a:r>
          </a:p>
        </p:txBody>
      </p:sp>
      <p:pic>
        <p:nvPicPr>
          <p:cNvPr id="16" name="Picture Placeholder 29">
            <a:extLst>
              <a:ext uri="{FF2B5EF4-FFF2-40B4-BE49-F238E27FC236}">
                <a16:creationId xmlns:a16="http://schemas.microsoft.com/office/drawing/2014/main" id="{743B9579-7974-49CB-9F8A-B482EFECC1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17F7EA-B533-96D0-4BA3-651AF820A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814" y="2914529"/>
            <a:ext cx="2007680" cy="1203816"/>
          </a:xfrm>
          <a:prstGeom prst="rect">
            <a:avLst/>
          </a:prstGeom>
        </p:spPr>
      </p:pic>
      <p:pic>
        <p:nvPicPr>
          <p:cNvPr id="22" name="Content Placeholder 21" descr="A diagram of different colored shapes&#10;&#10;Description automatically generated">
            <a:extLst>
              <a:ext uri="{FF2B5EF4-FFF2-40B4-BE49-F238E27FC236}">
                <a16:creationId xmlns:a16="http://schemas.microsoft.com/office/drawing/2014/main" id="{C26F0337-1659-2817-6BE6-208E441C381C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5"/>
          <a:stretch>
            <a:fillRect/>
          </a:stretch>
        </p:blipFill>
        <p:spPr>
          <a:xfrm>
            <a:off x="3705225" y="795338"/>
            <a:ext cx="5022849" cy="376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85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486E69-3621-48E9-8D02-86EDE0E39AF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400" dirty="0"/>
              <a:t>Low RRR exhibits low BCS behavior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anose="05000000000000000000" pitchFamily="2" charset="2"/>
              </a:rPr>
              <a:t>Low RRR R</a:t>
            </a:r>
            <a:r>
              <a:rPr lang="en-US" sz="1400" baseline="-25000" dirty="0">
                <a:sym typeface="Wingdings" panose="05000000000000000000" pitchFamily="2" charset="2"/>
              </a:rPr>
              <a:t>BCS</a:t>
            </a:r>
            <a:r>
              <a:rPr lang="en-US" sz="1400" dirty="0">
                <a:sym typeface="Wingdings" panose="05000000000000000000" pitchFamily="2" charset="2"/>
              </a:rPr>
              <a:t> is lowest at mid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Any benefit of dirty surface is lost at high field in EP and LTB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N-doped has lower </a:t>
            </a:r>
            <a:r>
              <a:rPr lang="en-US" sz="1400" dirty="0">
                <a:sym typeface="Wingdings" panose="05000000000000000000" pitchFamily="2" charset="2"/>
              </a:rPr>
              <a:t>R</a:t>
            </a:r>
            <a:r>
              <a:rPr lang="en-US" sz="1400" baseline="-25000" dirty="0">
                <a:sym typeface="Wingdings" panose="05000000000000000000" pitchFamily="2" charset="2"/>
              </a:rPr>
              <a:t>BCS</a:t>
            </a:r>
            <a:r>
              <a:rPr lang="en-US" sz="1400" dirty="0"/>
              <a:t> than EP and LTB </a:t>
            </a:r>
            <a:endParaRPr lang="en-US" sz="1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 5,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Katrina Howard | TTC2023 at Fermilab | Update on Analysis of Low RRR SRF Cavities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950" dirty="0"/>
              <a:t>BCS Resistance vs Accelerating Gradient</a:t>
            </a:r>
          </a:p>
        </p:txBody>
      </p:sp>
      <p:pic>
        <p:nvPicPr>
          <p:cNvPr id="16" name="Picture Placeholder 29">
            <a:extLst>
              <a:ext uri="{FF2B5EF4-FFF2-40B4-BE49-F238E27FC236}">
                <a16:creationId xmlns:a16="http://schemas.microsoft.com/office/drawing/2014/main" id="{743B9579-7974-49CB-9F8A-B482EFECC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D471A7-30BF-4287-A33D-0937407054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886" y="252027"/>
            <a:ext cx="3312885" cy="4815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59B485-EFDD-144C-500E-5CCA8B029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814" y="2914529"/>
            <a:ext cx="2007680" cy="1203816"/>
          </a:xfrm>
          <a:prstGeom prst="rect">
            <a:avLst/>
          </a:prstGeom>
        </p:spPr>
      </p:pic>
      <p:pic>
        <p:nvPicPr>
          <p:cNvPr id="26" name="Content Placeholder 2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3305F73E-D9AB-8C88-1F1B-2B47C435C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5225" y="795338"/>
            <a:ext cx="5022676" cy="37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26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069FE4-27F0-AAF4-58E9-427F331CEE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6"/>
          </p:nvPr>
        </p:nvSpPr>
        <p:spPr>
          <a:xfrm>
            <a:off x="1030514" y="3789731"/>
            <a:ext cx="3454400" cy="805075"/>
          </a:xfrm>
        </p:spPr>
        <p:txBody>
          <a:bodyPr/>
          <a:lstStyle/>
          <a:p>
            <a:r>
              <a:rPr lang="en-US" dirty="0"/>
              <a:t>N-doping severity effect on BCS resistance</a:t>
            </a:r>
          </a:p>
          <a:p>
            <a:r>
              <a:rPr lang="en-US" dirty="0"/>
              <a:t>Daniel Bafia’s Thesis Fig 6.7b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ADF282-9530-641A-67F3-5C430E021A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19"/>
          </p:nvPr>
        </p:nvSpPr>
        <p:spPr>
          <a:xfrm>
            <a:off x="5185762" y="3789731"/>
            <a:ext cx="3712929" cy="801189"/>
          </a:xfrm>
        </p:spPr>
        <p:txBody>
          <a:bodyPr/>
          <a:lstStyle/>
          <a:p>
            <a:r>
              <a:rPr lang="en-US" dirty="0"/>
              <a:t>N-doping severity effect on heating at quench spots</a:t>
            </a:r>
          </a:p>
          <a:p>
            <a:r>
              <a:rPr lang="en-US" dirty="0"/>
              <a:t>Daniel Bafia TTC’20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950F091-8A47-980F-A40E-87729F22D8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 5, 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3BEABE4-9AC0-3FB8-0A24-3F105D4876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Katrina Howard | TTC2023 at Fermilab | Update on Analysis of Low RRR SRF Cavities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3F947FF-A932-56D0-5FEE-E2548B031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5701FFD-EFD9-1EE8-8CA1-736226326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Doping Severity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D8D5EEA-0DB5-CBA0-C53C-D0B70DBEB7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66" y="796925"/>
            <a:ext cx="3863375" cy="298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1D8DB3A-BE44-42F2-B94C-A577591DB344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5000015" y="796925"/>
            <a:ext cx="3600082" cy="2724150"/>
          </a:xfrm>
          <a:prstGeom prst="rect">
            <a:avLst/>
          </a:prstGeom>
        </p:spPr>
      </p:pic>
      <p:sp>
        <p:nvSpPr>
          <p:cNvPr id="13" name="TextBox 15">
            <a:extLst>
              <a:ext uri="{FF2B5EF4-FFF2-40B4-BE49-F238E27FC236}">
                <a16:creationId xmlns:a16="http://schemas.microsoft.com/office/drawing/2014/main" id="{C4F93F52-6D14-409C-B482-7582B382A3AB}"/>
              </a:ext>
            </a:extLst>
          </p:cNvPr>
          <p:cNvSpPr txBox="1"/>
          <p:nvPr/>
        </p:nvSpPr>
        <p:spPr>
          <a:xfrm>
            <a:off x="5357525" y="656221"/>
            <a:ext cx="2885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Response of RTD Sensor Closest to Quench Spot vs Magnetic Field</a:t>
            </a:r>
          </a:p>
        </p:txBody>
      </p:sp>
      <p:pic>
        <p:nvPicPr>
          <p:cNvPr id="14" name="Picture Placeholder 29">
            <a:extLst>
              <a:ext uri="{FF2B5EF4-FFF2-40B4-BE49-F238E27FC236}">
                <a16:creationId xmlns:a16="http://schemas.microsoft.com/office/drawing/2014/main" id="{1C20DB5E-F358-BB8D-6BBF-E9506D1D35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30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77626C-AA68-C501-6444-25D8D3EB7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96397"/>
            <a:ext cx="5980691" cy="3794522"/>
          </a:xfrm>
        </p:spPr>
        <p:txBody>
          <a:bodyPr/>
          <a:lstStyle/>
          <a:p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Many SRF studies follow a “clean bulk dirty surface” technique to optimize the BCS resistance by adding extrinsic impurities</a:t>
            </a:r>
          </a:p>
          <a:p>
            <a:pPr lvl="1"/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Low temperature bake and N-doping are current focus</a:t>
            </a:r>
          </a:p>
          <a:p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role do intrinsic impurities serve?</a:t>
            </a:r>
          </a:p>
          <a:p>
            <a:pPr lvl="1"/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Might perform similar functions as extrinsic impurities which have been shown to improve performance</a:t>
            </a:r>
          </a:p>
          <a:p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Goal: use understanding of intrinsic impurities to design future surface treatments for high gradient and quality factor</a:t>
            </a:r>
          </a:p>
          <a:p>
            <a:pPr lvl="1"/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Taking new avenue by studying low RRR cavities </a:t>
            </a:r>
          </a:p>
          <a:p>
            <a:pPr lvl="1"/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Low purity Nb </a:t>
            </a:r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increased concentration of </a:t>
            </a:r>
            <a:r>
              <a:rPr lang="en-US" sz="140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intrinsic</a:t>
            </a:r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impurities</a:t>
            </a:r>
          </a:p>
          <a:p>
            <a:pPr lvl="1"/>
            <a:r>
              <a:rPr lang="en-US" sz="1400" dirty="0">
                <a:solidFill>
                  <a:srgbClr val="50504E"/>
                </a:solidFill>
              </a:rPr>
              <a:t>Taking a deep dive in characterizing performance with TMAP </a:t>
            </a:r>
            <a:endParaRPr lang="en-US" sz="1400" dirty="0">
              <a:solidFill>
                <a:srgbClr val="595959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800630-0F94-B671-4AC1-38CC62D03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Continuation of Low RRR Studies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1EAD3-B61B-5691-D4C1-6304B7B42C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 5,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5BDBF-B2B5-D504-CCAF-F77BAB515D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Katrina Howard | TTC2023 at Fermilab | Update on Analysis of Low RRR SRF Cavities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6A31E-A82E-74A8-F8E5-12FC8E3FD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Placeholder 29">
            <a:extLst>
              <a:ext uri="{FF2B5EF4-FFF2-40B4-BE49-F238E27FC236}">
                <a16:creationId xmlns:a16="http://schemas.microsoft.com/office/drawing/2014/main" id="{25730198-E619-39FF-ED68-B259AEF62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336E93D1-F12B-BBC4-6F2D-3C614BA102A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209294" y="605520"/>
            <a:ext cx="2808205" cy="1935480"/>
          </a:xfrm>
          <a:prstGeom prst="rect">
            <a:avLst/>
          </a:prstGeom>
        </p:spPr>
      </p:pic>
      <p:pic>
        <p:nvPicPr>
          <p:cNvPr id="10" name="Picture 9" descr="A diagram of a quality factor&#10;&#10;Description automatically generated">
            <a:extLst>
              <a:ext uri="{FF2B5EF4-FFF2-40B4-BE49-F238E27FC236}">
                <a16:creationId xmlns:a16="http://schemas.microsoft.com/office/drawing/2014/main" id="{E7E8E5C0-E129-B433-42F0-338CF6BB34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89" t="-1" r="22622" b="91979"/>
          <a:stretch/>
        </p:blipFill>
        <p:spPr>
          <a:xfrm>
            <a:off x="6853677" y="507093"/>
            <a:ext cx="1918554" cy="2272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E95A387-ADA8-5E76-3C3C-8FDE4A64F687}"/>
              </a:ext>
            </a:extLst>
          </p:cNvPr>
          <p:cNvSpPr/>
          <p:nvPr/>
        </p:nvSpPr>
        <p:spPr>
          <a:xfrm>
            <a:off x="6718378" y="2850502"/>
            <a:ext cx="1926434" cy="155821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Surface treatments appear to vary cavity performance, but slightly differently when compared to high RRR cavities</a:t>
            </a:r>
          </a:p>
        </p:txBody>
      </p:sp>
    </p:spTree>
    <p:extLst>
      <p:ext uri="{BB962C8B-B14F-4D97-AF65-F5344CB8AC3E}">
        <p14:creationId xmlns:p14="http://schemas.microsoft.com/office/powerpoint/2010/main" val="11397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77626C-AA68-C501-6444-25D8D3EB7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96397"/>
            <a:ext cx="5980691" cy="3794522"/>
          </a:xfrm>
        </p:spPr>
        <p:txBody>
          <a:bodyPr/>
          <a:lstStyle/>
          <a:p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Many SRF studies follow a “clean bulk dirty surface” technique to optimize the BCS resistance by adding extrinsic impurities</a:t>
            </a:r>
          </a:p>
          <a:p>
            <a:pPr lvl="1"/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Low temperature bake and N-doping are current focus</a:t>
            </a:r>
          </a:p>
          <a:p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role do intrinsic impurities serve?</a:t>
            </a:r>
          </a:p>
          <a:p>
            <a:pPr lvl="1"/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Might perform similar functions as extrinsic impurities which have been shown to improve performance</a:t>
            </a:r>
          </a:p>
          <a:p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Goal: use understanding of intrinsic impurities to design future surface treatments for high gradient and quality factor</a:t>
            </a:r>
          </a:p>
          <a:p>
            <a:pPr lvl="1"/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Taking new avenue by studying low RRR cavities </a:t>
            </a:r>
          </a:p>
          <a:p>
            <a:pPr lvl="1"/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Low purity Nb </a:t>
            </a:r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increased concentration of </a:t>
            </a:r>
            <a:r>
              <a:rPr lang="en-US" sz="140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intrinsic</a:t>
            </a:r>
            <a:r>
              <a:rPr lang="en-US" sz="1400" dirty="0">
                <a:solidFill>
                  <a:srgbClr val="595959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impurities</a:t>
            </a:r>
          </a:p>
          <a:p>
            <a:pPr lvl="1"/>
            <a:r>
              <a:rPr lang="en-US" sz="1400" dirty="0">
                <a:solidFill>
                  <a:srgbClr val="50504E"/>
                </a:solidFill>
              </a:rPr>
              <a:t>Taking a deep dive in characterizing performance with TMAP </a:t>
            </a:r>
            <a:endParaRPr lang="en-US" sz="1400" dirty="0">
              <a:solidFill>
                <a:srgbClr val="595959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800630-0F94-B671-4AC1-38CC62D03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Continuation of Low RRR Studies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1EAD3-B61B-5691-D4C1-6304B7B42C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 5,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5BDBF-B2B5-D504-CCAF-F77BAB515D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Katrina Howard | TTC2023 at Fermilab | Update on Analysis of Low RRR SRF Cavities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6A31E-A82E-74A8-F8E5-12FC8E3FD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Placeholder 29">
            <a:extLst>
              <a:ext uri="{FF2B5EF4-FFF2-40B4-BE49-F238E27FC236}">
                <a16:creationId xmlns:a16="http://schemas.microsoft.com/office/drawing/2014/main" id="{25730198-E619-39FF-ED68-B259AEF62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51C107D3-D003-12B0-ADBA-E4620F2E41D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200643" y="2540525"/>
            <a:ext cx="2943357" cy="20632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785E1C-8AF4-5BBC-092D-8040EA5B9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031" y="2553351"/>
            <a:ext cx="2046845" cy="2021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C0FBF6-B892-2E56-B3FF-F698B7EEB0B4}"/>
              </a:ext>
            </a:extLst>
          </p:cNvPr>
          <p:cNvSpPr/>
          <p:nvPr/>
        </p:nvSpPr>
        <p:spPr>
          <a:xfrm>
            <a:off x="6650180" y="539694"/>
            <a:ext cx="1926434" cy="155821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Observe many of the phenomena characteristic of each treatment, but again to slightly different extents</a:t>
            </a:r>
          </a:p>
        </p:txBody>
      </p:sp>
    </p:spTree>
    <p:extLst>
      <p:ext uri="{BB962C8B-B14F-4D97-AF65-F5344CB8AC3E}">
        <p14:creationId xmlns:p14="http://schemas.microsoft.com/office/powerpoint/2010/main" val="832014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811562F-08C9-A593-747E-7EB3E1A95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091" y="349268"/>
            <a:ext cx="5001492" cy="2283096"/>
          </a:xfrm>
        </p:spPr>
        <p:txBody>
          <a:bodyPr/>
          <a:lstStyle/>
          <a:p>
            <a:r>
              <a:rPr lang="en-US" dirty="0"/>
              <a:t>Using TMAP to Further Characterize Performance of Low RRR Cavities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1EAD3-B61B-5691-D4C1-6304B7B42C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 5,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5BDBF-B2B5-D504-CCAF-F77BAB515D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Katrina Howard | TTC2023 at Fermilab | Update on Analysis of Low RRR SRF Cavities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6A31E-A82E-74A8-F8E5-12FC8E3FD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Placeholder 29">
            <a:extLst>
              <a:ext uri="{FF2B5EF4-FFF2-40B4-BE49-F238E27FC236}">
                <a16:creationId xmlns:a16="http://schemas.microsoft.com/office/drawing/2014/main" id="{25730198-E619-39FF-ED68-B259AEF62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42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083E58-73AA-0C11-98C3-83CD023AD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96397"/>
            <a:ext cx="4408710" cy="3794522"/>
          </a:xfrm>
        </p:spPr>
        <p:txBody>
          <a:bodyPr/>
          <a:lstStyle/>
          <a:p>
            <a:r>
              <a:rPr lang="en-US" sz="1600" dirty="0">
                <a:solidFill>
                  <a:srgbClr val="004C97"/>
                </a:solidFill>
              </a:rPr>
              <a:t>1.3 GHz TESLA-shaped single-cell low RRR (= 61) cavity</a:t>
            </a:r>
          </a:p>
          <a:p>
            <a:r>
              <a:rPr lang="en-US" sz="1600" dirty="0">
                <a:solidFill>
                  <a:srgbClr val="004C97"/>
                </a:solidFill>
              </a:rPr>
              <a:t>RF testing after surface treatments</a:t>
            </a:r>
          </a:p>
          <a:p>
            <a:pPr lvl="1"/>
            <a:r>
              <a:rPr lang="en-US" dirty="0"/>
              <a:t>Electropolished (40 </a:t>
            </a:r>
            <a:r>
              <a:rPr lang="el-GR" dirty="0"/>
              <a:t>μ</a:t>
            </a:r>
            <a:r>
              <a:rPr lang="en-US" dirty="0"/>
              <a:t>m EP for baseline)</a:t>
            </a:r>
          </a:p>
          <a:p>
            <a:pPr lvl="1"/>
            <a:r>
              <a:rPr lang="en-US" dirty="0"/>
              <a:t>Low temperature bake (120 ℃ x 48 hours)</a:t>
            </a:r>
          </a:p>
          <a:p>
            <a:pPr lvl="1"/>
            <a:r>
              <a:rPr lang="en-US" dirty="0"/>
              <a:t>N-doping (2/6 recipe with 5 </a:t>
            </a:r>
            <a:r>
              <a:rPr lang="el-GR" dirty="0"/>
              <a:t>μ</a:t>
            </a:r>
            <a:r>
              <a:rPr lang="en-US" dirty="0"/>
              <a:t>m EP)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Underdoped (additional 2 </a:t>
            </a:r>
            <a:r>
              <a:rPr lang="el-GR" dirty="0">
                <a:solidFill>
                  <a:srgbClr val="FF0000"/>
                </a:solidFill>
              </a:rPr>
              <a:t>μ</a:t>
            </a:r>
            <a:r>
              <a:rPr lang="en-US" dirty="0">
                <a:solidFill>
                  <a:srgbClr val="FF0000"/>
                </a:solidFill>
              </a:rPr>
              <a:t>m EP from N-doped surface)</a:t>
            </a:r>
          </a:p>
          <a:p>
            <a:endParaRPr lang="en-US" sz="1400" dirty="0">
              <a:solidFill>
                <a:srgbClr val="595959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811562F-08C9-A593-747E-7EB3E1A95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Sequential TMAP Study on Single Low RRR Nb SRF Cavity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1EAD3-B61B-5691-D4C1-6304B7B42C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 5,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5BDBF-B2B5-D504-CCAF-F77BAB515D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Katrina Howard | TTC2023 at Fermilab | Update on Analysis of Low RRR SRF Cavities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6A31E-A82E-74A8-F8E5-12FC8E3FD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Placeholder 29">
            <a:extLst>
              <a:ext uri="{FF2B5EF4-FFF2-40B4-BE49-F238E27FC236}">
                <a16:creationId xmlns:a16="http://schemas.microsoft.com/office/drawing/2014/main" id="{25730198-E619-39FF-ED68-B259AEF62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  <p:pic>
        <p:nvPicPr>
          <p:cNvPr id="12" name="Picture 11" descr="A close-up of a machine&#10;&#10;Description automatically generated">
            <a:extLst>
              <a:ext uri="{FF2B5EF4-FFF2-40B4-BE49-F238E27FC236}">
                <a16:creationId xmlns:a16="http://schemas.microsoft.com/office/drawing/2014/main" id="{5FECF2A3-7BA2-6C04-58AC-9A4C5BBCD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69" t="21833" r="11137"/>
          <a:stretch/>
        </p:blipFill>
        <p:spPr>
          <a:xfrm rot="5400000">
            <a:off x="6530116" y="2205636"/>
            <a:ext cx="2640821" cy="2129745"/>
          </a:xfrm>
          <a:prstGeom prst="rect">
            <a:avLst/>
          </a:prstGeom>
        </p:spPr>
      </p:pic>
      <p:pic>
        <p:nvPicPr>
          <p:cNvPr id="14" name="Picture 13" descr="A piece of paper with a picture of a machine&#10;&#10;Description automatically generated">
            <a:extLst>
              <a:ext uri="{FF2B5EF4-FFF2-40B4-BE49-F238E27FC236}">
                <a16:creationId xmlns:a16="http://schemas.microsoft.com/office/drawing/2014/main" id="{ECF8928A-8DE7-CF8E-DCEF-ED8A6FBB6B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79" t="28682" r="30639" b="10853"/>
          <a:stretch/>
        </p:blipFill>
        <p:spPr>
          <a:xfrm rot="5400000">
            <a:off x="4862380" y="851249"/>
            <a:ext cx="2442220" cy="23325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E171BB-54E1-FC08-1D3E-CD1DDDCA57CD}"/>
              </a:ext>
            </a:extLst>
          </p:cNvPr>
          <p:cNvSpPr txBox="1"/>
          <p:nvPr/>
        </p:nvSpPr>
        <p:spPr>
          <a:xfrm>
            <a:off x="5794277" y="3526035"/>
            <a:ext cx="1422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36 boards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D1C4C5-2679-22AE-F32E-E3656FCDB394}"/>
              </a:ext>
            </a:extLst>
          </p:cNvPr>
          <p:cNvSpPr txBox="1"/>
          <p:nvPr/>
        </p:nvSpPr>
        <p:spPr>
          <a:xfrm>
            <a:off x="7937467" y="1438632"/>
            <a:ext cx="1180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16 RTD’s per board</a:t>
            </a:r>
          </a:p>
        </p:txBody>
      </p:sp>
    </p:spTree>
    <p:extLst>
      <p:ext uri="{BB962C8B-B14F-4D97-AF65-F5344CB8AC3E}">
        <p14:creationId xmlns:p14="http://schemas.microsoft.com/office/powerpoint/2010/main" val="4072780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811562F-08C9-A593-747E-7EB3E1A95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Sequential TMAP Study 1/4: EP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1EAD3-B61B-5691-D4C1-6304B7B42C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 5,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5BDBF-B2B5-D504-CCAF-F77BAB515D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Katrina Howard | TTC2023 at Fermilab | Update on Analysis of Low RRR SRF Cavities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6A31E-A82E-74A8-F8E5-12FC8E3FD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Placeholder 29">
            <a:extLst>
              <a:ext uri="{FF2B5EF4-FFF2-40B4-BE49-F238E27FC236}">
                <a16:creationId xmlns:a16="http://schemas.microsoft.com/office/drawing/2014/main" id="{25730198-E619-39FF-ED68-B259AEF62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4CEB6E1-E1BB-6196-40CB-E4DB8A65E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>
                <a:solidFill>
                  <a:srgbClr val="50504E"/>
                </a:solidFill>
              </a:rPr>
              <a:t>Cavity received 40 </a:t>
            </a:r>
            <a:r>
              <a:rPr lang="el-GR" dirty="0">
                <a:solidFill>
                  <a:srgbClr val="50504E"/>
                </a:solidFill>
              </a:rPr>
              <a:t>μ</a:t>
            </a:r>
            <a:r>
              <a:rPr lang="en-US" dirty="0">
                <a:solidFill>
                  <a:srgbClr val="50504E"/>
                </a:solidFill>
              </a:rPr>
              <a:t>m EP to reset surface</a:t>
            </a:r>
          </a:p>
          <a:p>
            <a:pPr lvl="1"/>
            <a:r>
              <a:rPr lang="en-US" dirty="0"/>
              <a:t>Low RRR has slightly lower Q</a:t>
            </a:r>
            <a:r>
              <a:rPr lang="en-US" baseline="-25000" dirty="0"/>
              <a:t>0</a:t>
            </a:r>
            <a:r>
              <a:rPr lang="en-US" dirty="0"/>
              <a:t> than high RRR</a:t>
            </a:r>
          </a:p>
          <a:p>
            <a:pPr lvl="1"/>
            <a:r>
              <a:rPr lang="en-US" dirty="0"/>
              <a:t>Q</a:t>
            </a:r>
            <a:r>
              <a:rPr lang="en-US" baseline="-25000" dirty="0"/>
              <a:t>0</a:t>
            </a:r>
            <a:r>
              <a:rPr lang="en-US" dirty="0"/>
              <a:t> slope begins sooner but less sharp than high RRR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8" name="Picture 17" descr="A graph of quality factor and gradient&#10;&#10;Description automatically generated">
            <a:extLst>
              <a:ext uri="{FF2B5EF4-FFF2-40B4-BE49-F238E27FC236}">
                <a16:creationId xmlns:a16="http://schemas.microsoft.com/office/drawing/2014/main" id="{866B6955-D59B-20E5-C712-312A59CD1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1968759"/>
            <a:ext cx="3496214" cy="262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2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811562F-08C9-A593-747E-7EB3E1A95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Sequential TMAP Study 1/4: EP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1EAD3-B61B-5691-D4C1-6304B7B42C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 5,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5BDBF-B2B5-D504-CCAF-F77BAB515D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Katrina Howard | TTC2023 at Fermilab | Update on Analysis of Low RRR SRF Cavities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6A31E-A82E-74A8-F8E5-12FC8E3FD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Placeholder 29">
            <a:extLst>
              <a:ext uri="{FF2B5EF4-FFF2-40B4-BE49-F238E27FC236}">
                <a16:creationId xmlns:a16="http://schemas.microsoft.com/office/drawing/2014/main" id="{25730198-E619-39FF-ED68-B259AEF62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4CEB6E1-E1BB-6196-40CB-E4DB8A65E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>
                <a:solidFill>
                  <a:srgbClr val="50504E"/>
                </a:solidFill>
              </a:rPr>
              <a:t>Cavity received 40 </a:t>
            </a:r>
            <a:r>
              <a:rPr lang="el-GR" dirty="0">
                <a:solidFill>
                  <a:srgbClr val="50504E"/>
                </a:solidFill>
              </a:rPr>
              <a:t>μ</a:t>
            </a:r>
            <a:r>
              <a:rPr lang="en-US" dirty="0">
                <a:solidFill>
                  <a:srgbClr val="50504E"/>
                </a:solidFill>
              </a:rPr>
              <a:t>m EP to reset surface</a:t>
            </a:r>
          </a:p>
          <a:p>
            <a:pPr lvl="1"/>
            <a:r>
              <a:rPr lang="en-US" dirty="0"/>
              <a:t>More localized heating but not only at quench location</a:t>
            </a:r>
            <a:endParaRPr lang="en-US" dirty="0">
              <a:solidFill>
                <a:srgbClr val="50504E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5B5FD9-8FA8-9F07-021D-9D6B0C15C136}"/>
              </a:ext>
            </a:extLst>
          </p:cNvPr>
          <p:cNvSpPr txBox="1"/>
          <p:nvPr/>
        </p:nvSpPr>
        <p:spPr>
          <a:xfrm>
            <a:off x="5494419" y="1657205"/>
            <a:ext cx="347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TMAP Profile Just Before Quench</a:t>
            </a:r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6E7392B0-0965-702D-5DF3-0F52FCA3AD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975" r="-1086" b="1"/>
          <a:stretch/>
        </p:blipFill>
        <p:spPr>
          <a:xfrm>
            <a:off x="5659721" y="1989832"/>
            <a:ext cx="3255679" cy="26010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81ACD4-E27A-907D-729C-2707DC634949}"/>
              </a:ext>
            </a:extLst>
          </p:cNvPr>
          <p:cNvSpPr txBox="1"/>
          <p:nvPr/>
        </p:nvSpPr>
        <p:spPr>
          <a:xfrm>
            <a:off x="4936846" y="2063242"/>
            <a:ext cx="878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top iris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85FEB6-6E3E-F129-0B94-95BF02393228}"/>
              </a:ext>
            </a:extLst>
          </p:cNvPr>
          <p:cNvSpPr txBox="1"/>
          <p:nvPr/>
        </p:nvSpPr>
        <p:spPr>
          <a:xfrm>
            <a:off x="4804471" y="3127248"/>
            <a:ext cx="878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equator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2EA465-A8FD-AB96-7E7D-1BE09079E017}"/>
              </a:ext>
            </a:extLst>
          </p:cNvPr>
          <p:cNvSpPr txBox="1"/>
          <p:nvPr/>
        </p:nvSpPr>
        <p:spPr>
          <a:xfrm>
            <a:off x="4572000" y="4089915"/>
            <a:ext cx="1242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bottom  iris</a:t>
            </a:r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EB5CECE-B26E-ECC7-0FAE-B8986E769CC6}"/>
              </a:ext>
            </a:extLst>
          </p:cNvPr>
          <p:cNvSpPr/>
          <p:nvPr/>
        </p:nvSpPr>
        <p:spPr>
          <a:xfrm>
            <a:off x="5682621" y="2689038"/>
            <a:ext cx="593675" cy="578843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4433472-2946-913C-7E51-FFAC9AA024EC}"/>
              </a:ext>
            </a:extLst>
          </p:cNvPr>
          <p:cNvSpPr/>
          <p:nvPr/>
        </p:nvSpPr>
        <p:spPr>
          <a:xfrm>
            <a:off x="8210643" y="2689038"/>
            <a:ext cx="593675" cy="578843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graph of quality factor and gradient&#10;&#10;Description automatically generated">
            <a:extLst>
              <a:ext uri="{FF2B5EF4-FFF2-40B4-BE49-F238E27FC236}">
                <a16:creationId xmlns:a16="http://schemas.microsoft.com/office/drawing/2014/main" id="{CF1E3C09-B2C8-01BF-57AD-BD3DA1638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" y="1968759"/>
            <a:ext cx="3496214" cy="262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61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811562F-08C9-A593-747E-7EB3E1A95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Sequential TMAP Study 2/4: LTB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1EAD3-B61B-5691-D4C1-6304B7B42C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 5,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5BDBF-B2B5-D504-CCAF-F77BAB515D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Katrina Howard | TTC2023 at Fermilab | Update on Analysis of Low RRR SRF Cavities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6A31E-A82E-74A8-F8E5-12FC8E3FD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Placeholder 29">
            <a:extLst>
              <a:ext uri="{FF2B5EF4-FFF2-40B4-BE49-F238E27FC236}">
                <a16:creationId xmlns:a16="http://schemas.microsoft.com/office/drawing/2014/main" id="{25730198-E619-39FF-ED68-B259AEF62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04" b="33387"/>
          <a:stretch/>
        </p:blipFill>
        <p:spPr>
          <a:xfrm>
            <a:off x="6718378" y="4813979"/>
            <a:ext cx="895019" cy="330346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4CEB6E1-E1BB-6196-40CB-E4DB8A65E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Low temperature bake (120 ℃ x 48 hours)</a:t>
            </a:r>
          </a:p>
          <a:p>
            <a:pPr lvl="1"/>
            <a:r>
              <a:rPr lang="en-US" sz="1600" dirty="0"/>
              <a:t>Low RRR experiences reduced response to LTB treatment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88EDC65-9DEB-5D52-412F-B0D7FBFAD10A}"/>
              </a:ext>
            </a:extLst>
          </p:cNvPr>
          <p:cNvSpPr txBox="1">
            <a:spLocks/>
          </p:cNvSpPr>
          <p:nvPr/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8" name="Picture 17" descr="A graph of quality factor and gradient&#10;&#10;Description automatically generated">
            <a:extLst>
              <a:ext uri="{FF2B5EF4-FFF2-40B4-BE49-F238E27FC236}">
                <a16:creationId xmlns:a16="http://schemas.microsoft.com/office/drawing/2014/main" id="{386D2C73-C3C2-6928-FD0A-87E6758E9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19" y="1700919"/>
            <a:ext cx="3853332" cy="288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58604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2" id="{808DE050-66B1-364F-9DC5-58184CC96A72}" vid="{D6F088E7-0E47-554C-A399-84C9402200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FNAL_Partnership_PowerPoint_16x9-seasons_052121</Template>
  <TotalTime>74648</TotalTime>
  <Words>1865</Words>
  <Application>Microsoft Office PowerPoint</Application>
  <PresentationFormat>On-screen Show (16:9)</PresentationFormat>
  <Paragraphs>242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Helvetica</vt:lpstr>
      <vt:lpstr>Fermilab_PPT_090915</vt:lpstr>
      <vt:lpstr>PowerPoint Presentation</vt:lpstr>
      <vt:lpstr>Continuation of Low RRR Studies</vt:lpstr>
      <vt:lpstr>Continuation of Low RRR Studies</vt:lpstr>
      <vt:lpstr>Continuation of Low RRR Studies</vt:lpstr>
      <vt:lpstr>Using TMAP to Further Characterize Performance of Low RRR Cavities</vt:lpstr>
      <vt:lpstr>Sequential TMAP Study on Single Low RRR Nb SRF Cavity</vt:lpstr>
      <vt:lpstr>Sequential TMAP Study 1/4: EP</vt:lpstr>
      <vt:lpstr>Sequential TMAP Study 1/4: EP</vt:lpstr>
      <vt:lpstr>Sequential TMAP Study 2/4: LTB</vt:lpstr>
      <vt:lpstr>Sequential TMAP Study 2/4: LTB</vt:lpstr>
      <vt:lpstr>Sequential TMAP Study 3/4: N-doped</vt:lpstr>
      <vt:lpstr>Sequential TMAP Study 3/4: N-doped</vt:lpstr>
      <vt:lpstr>Sequential TMAP Study 4/4: Underdoped</vt:lpstr>
      <vt:lpstr>Sequential TMAP Study 4/4: Underdoped</vt:lpstr>
      <vt:lpstr>Comparing TMAPs for All Studied Treatments</vt:lpstr>
      <vt:lpstr>Comparing TMAPs for All Studied Treatments</vt:lpstr>
      <vt:lpstr>Comparing Quench Spot Heating Profiles</vt:lpstr>
      <vt:lpstr>Comparing Quench Spot Heating Profiles</vt:lpstr>
      <vt:lpstr>Comparing Quench Spot Heating Profiles</vt:lpstr>
      <vt:lpstr>Comparing Quench Spot Heating Profiles</vt:lpstr>
      <vt:lpstr>Comparing Quench Spot Heating Profiles</vt:lpstr>
      <vt:lpstr>Cavity Performance Summary</vt:lpstr>
      <vt:lpstr>Discussion Topics</vt:lpstr>
      <vt:lpstr>Extra Slides</vt:lpstr>
      <vt:lpstr>Quality Factor vs Accelerating Gradient at 2 K</vt:lpstr>
      <vt:lpstr>Residual Resistance vs Accelerating Gradient</vt:lpstr>
      <vt:lpstr>BCS Resistance vs Accelerating Gradient</vt:lpstr>
      <vt:lpstr>Effect of Doping Severity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Katrina Howard</dc:creator>
  <cp:lastModifiedBy>Katrina Howard</cp:lastModifiedBy>
  <cp:revision>21</cp:revision>
  <cp:lastPrinted>2022-08-08T17:26:53Z</cp:lastPrinted>
  <dcterms:created xsi:type="dcterms:W3CDTF">2022-03-20T00:50:40Z</dcterms:created>
  <dcterms:modified xsi:type="dcterms:W3CDTF">2023-12-05T02:40:52Z</dcterms:modified>
</cp:coreProperties>
</file>