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4"/>
  </p:sldMasterIdLst>
  <p:notesMasterIdLst>
    <p:notesMasterId r:id="rId22"/>
  </p:notesMasterIdLst>
  <p:handoutMasterIdLst>
    <p:handoutMasterId r:id="rId23"/>
  </p:handoutMasterIdLst>
  <p:sldIdLst>
    <p:sldId id="2721" r:id="rId5"/>
    <p:sldId id="2729" r:id="rId6"/>
    <p:sldId id="2730" r:id="rId7"/>
    <p:sldId id="2756" r:id="rId8"/>
    <p:sldId id="2751" r:id="rId9"/>
    <p:sldId id="2754" r:id="rId10"/>
    <p:sldId id="2743" r:id="rId11"/>
    <p:sldId id="2744" r:id="rId12"/>
    <p:sldId id="2734" r:id="rId13"/>
    <p:sldId id="2755" r:id="rId14"/>
    <p:sldId id="2749" r:id="rId15"/>
    <p:sldId id="2750" r:id="rId16"/>
    <p:sldId id="2745" r:id="rId17"/>
    <p:sldId id="2746" r:id="rId18"/>
    <p:sldId id="2686" r:id="rId19"/>
    <p:sldId id="2737" r:id="rId20"/>
    <p:sldId id="2742" r:id="rId21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721"/>
            <p14:sldId id="2729"/>
            <p14:sldId id="2730"/>
            <p14:sldId id="2756"/>
            <p14:sldId id="2751"/>
            <p14:sldId id="2754"/>
            <p14:sldId id="2743"/>
            <p14:sldId id="2744"/>
            <p14:sldId id="2734"/>
            <p14:sldId id="2755"/>
            <p14:sldId id="2749"/>
            <p14:sldId id="2750"/>
            <p14:sldId id="2745"/>
            <p14:sldId id="2746"/>
            <p14:sldId id="2686"/>
          </p14:sldIdLst>
        </p14:section>
        <p14:section name="Backup" id="{58EDEA92-FFE7-40E0-AB2C-D3FD54F7D5A7}">
          <p14:sldIdLst>
            <p14:sldId id="2737"/>
            <p14:sldId id="27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1FF4B"/>
    <a:srgbClr val="0F2D62"/>
    <a:srgbClr val="004C97"/>
    <a:srgbClr val="4C8C2B"/>
    <a:srgbClr val="EAAA00"/>
    <a:srgbClr val="EA4600"/>
    <a:srgbClr val="CB6015"/>
    <a:srgbClr val="8A2A2B"/>
    <a:srgbClr val="0085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50D1B2-3C6D-4942-891C-54EFDBC17C1D}" v="12" dt="2023-12-05T18:02:57.71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11" autoAdjust="0"/>
    <p:restoredTop sz="95352" autoAdjust="0"/>
  </p:normalViewPr>
  <p:slideViewPr>
    <p:cSldViewPr snapToGrid="0" snapToObjects="1" showGuides="1">
      <p:cViewPr>
        <p:scale>
          <a:sx n="103" d="100"/>
          <a:sy n="103" d="100"/>
        </p:scale>
        <p:origin x="864" y="48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outlineViewPr>
    <p:cViewPr>
      <p:scale>
        <a:sx n="33" d="100"/>
        <a:sy n="33" d="100"/>
      </p:scale>
      <p:origin x="0" y="-6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92" d="100"/>
          <a:sy n="92" d="100"/>
        </p:scale>
        <p:origin x="4070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jay Chouhan" userId="ea2b5d07-7f65-44cb-8c5e-8aec23939c14" providerId="ADAL" clId="{3250D1B2-3C6D-4942-891C-54EFDBC17C1D}"/>
    <pc:docChg chg="undo custSel modSld">
      <pc:chgData name="Vijay Chouhan" userId="ea2b5d07-7f65-44cb-8c5e-8aec23939c14" providerId="ADAL" clId="{3250D1B2-3C6D-4942-891C-54EFDBC17C1D}" dt="2023-12-05T18:05:42.257" v="427" actId="14100"/>
      <pc:docMkLst>
        <pc:docMk/>
      </pc:docMkLst>
      <pc:sldChg chg="modSp mod">
        <pc:chgData name="Vijay Chouhan" userId="ea2b5d07-7f65-44cb-8c5e-8aec23939c14" providerId="ADAL" clId="{3250D1B2-3C6D-4942-891C-54EFDBC17C1D}" dt="2023-12-04T22:05:01.206" v="0" actId="20577"/>
        <pc:sldMkLst>
          <pc:docMk/>
          <pc:sldMk cId="1293113934" sldId="2730"/>
        </pc:sldMkLst>
        <pc:spChg chg="mod">
          <ac:chgData name="Vijay Chouhan" userId="ea2b5d07-7f65-44cb-8c5e-8aec23939c14" providerId="ADAL" clId="{3250D1B2-3C6D-4942-891C-54EFDBC17C1D}" dt="2023-12-04T22:05:01.206" v="0" actId="20577"/>
          <ac:spMkLst>
            <pc:docMk/>
            <pc:sldMk cId="1293113934" sldId="2730"/>
            <ac:spMk id="2" creationId="{C8947E6F-9178-6A5E-DED2-A51DA7EC111B}"/>
          </ac:spMkLst>
        </pc:spChg>
      </pc:sldChg>
      <pc:sldChg chg="modSp mod">
        <pc:chgData name="Vijay Chouhan" userId="ea2b5d07-7f65-44cb-8c5e-8aec23939c14" providerId="ADAL" clId="{3250D1B2-3C6D-4942-891C-54EFDBC17C1D}" dt="2023-12-05T03:37:34.498" v="83" actId="20577"/>
        <pc:sldMkLst>
          <pc:docMk/>
          <pc:sldMk cId="4134275781" sldId="2737"/>
        </pc:sldMkLst>
        <pc:spChg chg="mod">
          <ac:chgData name="Vijay Chouhan" userId="ea2b5d07-7f65-44cb-8c5e-8aec23939c14" providerId="ADAL" clId="{3250D1B2-3C6D-4942-891C-54EFDBC17C1D}" dt="2023-12-05T03:37:34.498" v="83" actId="20577"/>
          <ac:spMkLst>
            <pc:docMk/>
            <pc:sldMk cId="4134275781" sldId="2737"/>
            <ac:spMk id="2" creationId="{7F8F65E6-BBF7-2FFF-4F0B-21113B328858}"/>
          </ac:spMkLst>
        </pc:spChg>
      </pc:sldChg>
      <pc:sldChg chg="addSp delSp modSp mod">
        <pc:chgData name="Vijay Chouhan" userId="ea2b5d07-7f65-44cb-8c5e-8aec23939c14" providerId="ADAL" clId="{3250D1B2-3C6D-4942-891C-54EFDBC17C1D}" dt="2023-12-05T05:03:59.604" v="327" actId="20577"/>
        <pc:sldMkLst>
          <pc:docMk/>
          <pc:sldMk cId="2056321003" sldId="2742"/>
        </pc:sldMkLst>
        <pc:spChg chg="add del mod">
          <ac:chgData name="Vijay Chouhan" userId="ea2b5d07-7f65-44cb-8c5e-8aec23939c14" providerId="ADAL" clId="{3250D1B2-3C6D-4942-891C-54EFDBC17C1D}" dt="2023-12-05T03:38:21.001" v="113" actId="478"/>
          <ac:spMkLst>
            <pc:docMk/>
            <pc:sldMk cId="2056321003" sldId="2742"/>
            <ac:spMk id="7" creationId="{9EA57804-1283-4F41-7BE6-10F65E91A3DE}"/>
          </ac:spMkLst>
        </pc:spChg>
        <pc:spChg chg="add mod">
          <ac:chgData name="Vijay Chouhan" userId="ea2b5d07-7f65-44cb-8c5e-8aec23939c14" providerId="ADAL" clId="{3250D1B2-3C6D-4942-891C-54EFDBC17C1D}" dt="2023-12-05T05:03:49.073" v="323" actId="1076"/>
          <ac:spMkLst>
            <pc:docMk/>
            <pc:sldMk cId="2056321003" sldId="2742"/>
            <ac:spMk id="8" creationId="{BEF34FD7-DA4B-5E7E-6692-B35B83ACE56B}"/>
          </ac:spMkLst>
        </pc:spChg>
        <pc:spChg chg="add mod">
          <ac:chgData name="Vijay Chouhan" userId="ea2b5d07-7f65-44cb-8c5e-8aec23939c14" providerId="ADAL" clId="{3250D1B2-3C6D-4942-891C-54EFDBC17C1D}" dt="2023-12-05T05:03:59.604" v="327" actId="20577"/>
          <ac:spMkLst>
            <pc:docMk/>
            <pc:sldMk cId="2056321003" sldId="2742"/>
            <ac:spMk id="9" creationId="{CA6DA852-763A-1644-E5BD-F759FC9832FA}"/>
          </ac:spMkLst>
        </pc:spChg>
        <pc:spChg chg="mod">
          <ac:chgData name="Vijay Chouhan" userId="ea2b5d07-7f65-44cb-8c5e-8aec23939c14" providerId="ADAL" clId="{3250D1B2-3C6D-4942-891C-54EFDBC17C1D}" dt="2023-12-05T03:38:09.090" v="106" actId="20577"/>
          <ac:spMkLst>
            <pc:docMk/>
            <pc:sldMk cId="2056321003" sldId="2742"/>
            <ac:spMk id="14" creationId="{4AAB5782-6E47-8593-A547-DE2868FB10EB}"/>
          </ac:spMkLst>
        </pc:spChg>
      </pc:sldChg>
      <pc:sldChg chg="modSp mod">
        <pc:chgData name="Vijay Chouhan" userId="ea2b5d07-7f65-44cb-8c5e-8aec23939c14" providerId="ADAL" clId="{3250D1B2-3C6D-4942-891C-54EFDBC17C1D}" dt="2023-12-05T01:30:30.078" v="18" actId="20577"/>
        <pc:sldMkLst>
          <pc:docMk/>
          <pc:sldMk cId="2307124981" sldId="2743"/>
        </pc:sldMkLst>
        <pc:spChg chg="mod">
          <ac:chgData name="Vijay Chouhan" userId="ea2b5d07-7f65-44cb-8c5e-8aec23939c14" providerId="ADAL" clId="{3250D1B2-3C6D-4942-891C-54EFDBC17C1D}" dt="2023-12-05T01:30:30.078" v="18" actId="20577"/>
          <ac:spMkLst>
            <pc:docMk/>
            <pc:sldMk cId="2307124981" sldId="2743"/>
            <ac:spMk id="42" creationId="{332B41EC-1AD9-75F2-5F02-76ADEE614489}"/>
          </ac:spMkLst>
        </pc:spChg>
      </pc:sldChg>
      <pc:sldChg chg="addSp modSp mod">
        <pc:chgData name="Vijay Chouhan" userId="ea2b5d07-7f65-44cb-8c5e-8aec23939c14" providerId="ADAL" clId="{3250D1B2-3C6D-4942-891C-54EFDBC17C1D}" dt="2023-12-05T03:39:27.080" v="165" actId="404"/>
        <pc:sldMkLst>
          <pc:docMk/>
          <pc:sldMk cId="1355024001" sldId="2749"/>
        </pc:sldMkLst>
        <pc:spChg chg="add mod">
          <ac:chgData name="Vijay Chouhan" userId="ea2b5d07-7f65-44cb-8c5e-8aec23939c14" providerId="ADAL" clId="{3250D1B2-3C6D-4942-891C-54EFDBC17C1D}" dt="2023-12-05T03:39:27.080" v="165" actId="404"/>
          <ac:spMkLst>
            <pc:docMk/>
            <pc:sldMk cId="1355024001" sldId="2749"/>
            <ac:spMk id="10" creationId="{D3A763F3-2F5E-4986-D13D-38D4F53BE938}"/>
          </ac:spMkLst>
        </pc:spChg>
      </pc:sldChg>
      <pc:sldChg chg="modSp mod">
        <pc:chgData name="Vijay Chouhan" userId="ea2b5d07-7f65-44cb-8c5e-8aec23939c14" providerId="ADAL" clId="{3250D1B2-3C6D-4942-891C-54EFDBC17C1D}" dt="2023-12-05T04:29:30.485" v="178" actId="20577"/>
        <pc:sldMkLst>
          <pc:docMk/>
          <pc:sldMk cId="696613096" sldId="2750"/>
        </pc:sldMkLst>
        <pc:spChg chg="mod">
          <ac:chgData name="Vijay Chouhan" userId="ea2b5d07-7f65-44cb-8c5e-8aec23939c14" providerId="ADAL" clId="{3250D1B2-3C6D-4942-891C-54EFDBC17C1D}" dt="2023-12-05T03:33:12.552" v="21" actId="1036"/>
          <ac:spMkLst>
            <pc:docMk/>
            <pc:sldMk cId="696613096" sldId="2750"/>
            <ac:spMk id="9" creationId="{1A4C7B56-9C48-376A-C600-F2EEB7F8B736}"/>
          </ac:spMkLst>
        </pc:spChg>
        <pc:spChg chg="mod">
          <ac:chgData name="Vijay Chouhan" userId="ea2b5d07-7f65-44cb-8c5e-8aec23939c14" providerId="ADAL" clId="{3250D1B2-3C6D-4942-891C-54EFDBC17C1D}" dt="2023-12-05T04:29:30.485" v="178" actId="20577"/>
          <ac:spMkLst>
            <pc:docMk/>
            <pc:sldMk cId="696613096" sldId="2750"/>
            <ac:spMk id="13" creationId="{ADBA47B1-3D40-837D-C3A8-77CB6519EB0B}"/>
          </ac:spMkLst>
        </pc:spChg>
      </pc:sldChg>
      <pc:sldChg chg="addSp modSp mod">
        <pc:chgData name="Vijay Chouhan" userId="ea2b5d07-7f65-44cb-8c5e-8aec23939c14" providerId="ADAL" clId="{3250D1B2-3C6D-4942-891C-54EFDBC17C1D}" dt="2023-12-05T04:33:58.763" v="224" actId="113"/>
        <pc:sldMkLst>
          <pc:docMk/>
          <pc:sldMk cId="3579551123" sldId="2751"/>
        </pc:sldMkLst>
        <pc:spChg chg="add mod">
          <ac:chgData name="Vijay Chouhan" userId="ea2b5d07-7f65-44cb-8c5e-8aec23939c14" providerId="ADAL" clId="{3250D1B2-3C6D-4942-891C-54EFDBC17C1D}" dt="2023-12-05T04:33:58.763" v="224" actId="113"/>
          <ac:spMkLst>
            <pc:docMk/>
            <pc:sldMk cId="3579551123" sldId="2751"/>
            <ac:spMk id="2" creationId="{2528DAC5-900C-5D41-F923-D2BE56B3722A}"/>
          </ac:spMkLst>
        </pc:spChg>
        <pc:spChg chg="mod">
          <ac:chgData name="Vijay Chouhan" userId="ea2b5d07-7f65-44cb-8c5e-8aec23939c14" providerId="ADAL" clId="{3250D1B2-3C6D-4942-891C-54EFDBC17C1D}" dt="2023-12-05T04:33:50.790" v="223" actId="1076"/>
          <ac:spMkLst>
            <pc:docMk/>
            <pc:sldMk cId="3579551123" sldId="2751"/>
            <ac:spMk id="7" creationId="{F3A89D2F-FEC3-A1F8-33E2-0E1DB88C19F3}"/>
          </ac:spMkLst>
        </pc:spChg>
        <pc:spChg chg="mod">
          <ac:chgData name="Vijay Chouhan" userId="ea2b5d07-7f65-44cb-8c5e-8aec23939c14" providerId="ADAL" clId="{3250D1B2-3C6D-4942-891C-54EFDBC17C1D}" dt="2023-12-05T04:33:45.427" v="222" actId="1036"/>
          <ac:spMkLst>
            <pc:docMk/>
            <pc:sldMk cId="3579551123" sldId="2751"/>
            <ac:spMk id="32" creationId="{BDE216BB-B973-9DA7-F6E4-E9E12831CCAE}"/>
          </ac:spMkLst>
        </pc:spChg>
        <pc:spChg chg="mod">
          <ac:chgData name="Vijay Chouhan" userId="ea2b5d07-7f65-44cb-8c5e-8aec23939c14" providerId="ADAL" clId="{3250D1B2-3C6D-4942-891C-54EFDBC17C1D}" dt="2023-12-05T04:33:45.427" v="222" actId="1036"/>
          <ac:spMkLst>
            <pc:docMk/>
            <pc:sldMk cId="3579551123" sldId="2751"/>
            <ac:spMk id="35" creationId="{40DD63AB-A85B-9BF4-03C9-24D9ACF5E438}"/>
          </ac:spMkLst>
        </pc:spChg>
        <pc:picChg chg="mod">
          <ac:chgData name="Vijay Chouhan" userId="ea2b5d07-7f65-44cb-8c5e-8aec23939c14" providerId="ADAL" clId="{3250D1B2-3C6D-4942-891C-54EFDBC17C1D}" dt="2023-12-05T04:33:45.427" v="222" actId="1036"/>
          <ac:picMkLst>
            <pc:docMk/>
            <pc:sldMk cId="3579551123" sldId="2751"/>
            <ac:picMk id="28" creationId="{49451749-B27E-3153-17F5-94E8CFC1E597}"/>
          </ac:picMkLst>
        </pc:picChg>
        <pc:cxnChg chg="mod">
          <ac:chgData name="Vijay Chouhan" userId="ea2b5d07-7f65-44cb-8c5e-8aec23939c14" providerId="ADAL" clId="{3250D1B2-3C6D-4942-891C-54EFDBC17C1D}" dt="2023-12-05T04:33:45.427" v="222" actId="1036"/>
          <ac:cxnSpMkLst>
            <pc:docMk/>
            <pc:sldMk cId="3579551123" sldId="2751"/>
            <ac:cxnSpMk id="30" creationId="{CB3FDA46-0AEF-81B0-3EFC-4B172FED18D6}"/>
          </ac:cxnSpMkLst>
        </pc:cxnChg>
        <pc:cxnChg chg="mod">
          <ac:chgData name="Vijay Chouhan" userId="ea2b5d07-7f65-44cb-8c5e-8aec23939c14" providerId="ADAL" clId="{3250D1B2-3C6D-4942-891C-54EFDBC17C1D}" dt="2023-12-05T04:33:45.427" v="222" actId="1036"/>
          <ac:cxnSpMkLst>
            <pc:docMk/>
            <pc:sldMk cId="3579551123" sldId="2751"/>
            <ac:cxnSpMk id="33" creationId="{4D35733A-1DE9-92A7-B876-546881B42E8B}"/>
          </ac:cxnSpMkLst>
        </pc:cxnChg>
      </pc:sldChg>
      <pc:sldChg chg="addSp delSp modSp mod">
        <pc:chgData name="Vijay Chouhan" userId="ea2b5d07-7f65-44cb-8c5e-8aec23939c14" providerId="ADAL" clId="{3250D1B2-3C6D-4942-891C-54EFDBC17C1D}" dt="2023-12-05T04:44:47.640" v="317" actId="1038"/>
        <pc:sldMkLst>
          <pc:docMk/>
          <pc:sldMk cId="2795127262" sldId="2754"/>
        </pc:sldMkLst>
        <pc:spChg chg="add del mod">
          <ac:chgData name="Vijay Chouhan" userId="ea2b5d07-7f65-44cb-8c5e-8aec23939c14" providerId="ADAL" clId="{3250D1B2-3C6D-4942-891C-54EFDBC17C1D}" dt="2023-12-05T01:29:38.814" v="8" actId="478"/>
          <ac:spMkLst>
            <pc:docMk/>
            <pc:sldMk cId="2795127262" sldId="2754"/>
            <ac:spMk id="2" creationId="{1A2C7869-5A56-8AF4-0DE9-345C94009F86}"/>
          </ac:spMkLst>
        </pc:spChg>
        <pc:spChg chg="add mod">
          <ac:chgData name="Vijay Chouhan" userId="ea2b5d07-7f65-44cb-8c5e-8aec23939c14" providerId="ADAL" clId="{3250D1B2-3C6D-4942-891C-54EFDBC17C1D}" dt="2023-12-05T04:44:10.752" v="308" actId="2711"/>
          <ac:spMkLst>
            <pc:docMk/>
            <pc:sldMk cId="2795127262" sldId="2754"/>
            <ac:spMk id="7" creationId="{959BCCA0-D395-84CE-A817-3E2145BFED9A}"/>
          </ac:spMkLst>
        </pc:spChg>
        <pc:spChg chg="mod">
          <ac:chgData name="Vijay Chouhan" userId="ea2b5d07-7f65-44cb-8c5e-8aec23939c14" providerId="ADAL" clId="{3250D1B2-3C6D-4942-891C-54EFDBC17C1D}" dt="2023-12-05T04:34:25.675" v="226" actId="20577"/>
          <ac:spMkLst>
            <pc:docMk/>
            <pc:sldMk cId="2795127262" sldId="2754"/>
            <ac:spMk id="20" creationId="{0B58B2EE-B820-2435-B4F3-670019E7E560}"/>
          </ac:spMkLst>
        </pc:spChg>
        <pc:spChg chg="mod">
          <ac:chgData name="Vijay Chouhan" userId="ea2b5d07-7f65-44cb-8c5e-8aec23939c14" providerId="ADAL" clId="{3250D1B2-3C6D-4942-891C-54EFDBC17C1D}" dt="2023-12-05T04:44:47.640" v="317" actId="1038"/>
          <ac:spMkLst>
            <pc:docMk/>
            <pc:sldMk cId="2795127262" sldId="2754"/>
            <ac:spMk id="32" creationId="{0E7BB43D-C57F-7F9A-AA2A-D2ABFDD663BD}"/>
          </ac:spMkLst>
        </pc:spChg>
        <pc:cxnChg chg="mod">
          <ac:chgData name="Vijay Chouhan" userId="ea2b5d07-7f65-44cb-8c5e-8aec23939c14" providerId="ADAL" clId="{3250D1B2-3C6D-4942-891C-54EFDBC17C1D}" dt="2023-12-05T04:44:41.282" v="309" actId="14100"/>
          <ac:cxnSpMkLst>
            <pc:docMk/>
            <pc:sldMk cId="2795127262" sldId="2754"/>
            <ac:cxnSpMk id="33" creationId="{3D3453C8-4B3E-17AE-9C2B-61723ADFD4B2}"/>
          </ac:cxnSpMkLst>
        </pc:cxnChg>
      </pc:sldChg>
      <pc:sldChg chg="addSp modSp mod">
        <pc:chgData name="Vijay Chouhan" userId="ea2b5d07-7f65-44cb-8c5e-8aec23939c14" providerId="ADAL" clId="{3250D1B2-3C6D-4942-891C-54EFDBC17C1D}" dt="2023-12-05T04:37:26.656" v="282" actId="1038"/>
        <pc:sldMkLst>
          <pc:docMk/>
          <pc:sldMk cId="2109399941" sldId="2755"/>
        </pc:sldMkLst>
        <pc:spChg chg="add mod">
          <ac:chgData name="Vijay Chouhan" userId="ea2b5d07-7f65-44cb-8c5e-8aec23939c14" providerId="ADAL" clId="{3250D1B2-3C6D-4942-891C-54EFDBC17C1D}" dt="2023-12-05T04:36:35.936" v="272" actId="1038"/>
          <ac:spMkLst>
            <pc:docMk/>
            <pc:sldMk cId="2109399941" sldId="2755"/>
            <ac:spMk id="8" creationId="{6CC1A4FE-283A-CDF0-3206-F8AEB89FE288}"/>
          </ac:spMkLst>
        </pc:spChg>
        <pc:picChg chg="mod">
          <ac:chgData name="Vijay Chouhan" userId="ea2b5d07-7f65-44cb-8c5e-8aec23939c14" providerId="ADAL" clId="{3250D1B2-3C6D-4942-891C-54EFDBC17C1D}" dt="2023-12-05T04:37:26.656" v="282" actId="1038"/>
          <ac:picMkLst>
            <pc:docMk/>
            <pc:sldMk cId="2109399941" sldId="2755"/>
            <ac:picMk id="7" creationId="{D71F7171-0AA7-5E0C-153C-12C185AD9EB4}"/>
          </ac:picMkLst>
        </pc:picChg>
        <pc:picChg chg="mod">
          <ac:chgData name="Vijay Chouhan" userId="ea2b5d07-7f65-44cb-8c5e-8aec23939c14" providerId="ADAL" clId="{3250D1B2-3C6D-4942-891C-54EFDBC17C1D}" dt="2023-12-05T04:37:22.801" v="273" actId="14100"/>
          <ac:picMkLst>
            <pc:docMk/>
            <pc:sldMk cId="2109399941" sldId="2755"/>
            <ac:picMk id="11" creationId="{FD744555-4BE6-E4FF-65F4-F9CD75B35C31}"/>
          </ac:picMkLst>
        </pc:picChg>
        <pc:picChg chg="mod">
          <ac:chgData name="Vijay Chouhan" userId="ea2b5d07-7f65-44cb-8c5e-8aec23939c14" providerId="ADAL" clId="{3250D1B2-3C6D-4942-891C-54EFDBC17C1D}" dt="2023-12-05T04:37:22.801" v="273" actId="14100"/>
          <ac:picMkLst>
            <pc:docMk/>
            <pc:sldMk cId="2109399941" sldId="2755"/>
            <ac:picMk id="13" creationId="{2109B2F6-98ED-28D9-DBA6-C2E0B43539E3}"/>
          </ac:picMkLst>
        </pc:picChg>
      </pc:sldChg>
      <pc:sldChg chg="addSp modSp mod">
        <pc:chgData name="Vijay Chouhan" userId="ea2b5d07-7f65-44cb-8c5e-8aec23939c14" providerId="ADAL" clId="{3250D1B2-3C6D-4942-891C-54EFDBC17C1D}" dt="2023-12-05T18:05:42.257" v="427" actId="14100"/>
        <pc:sldMkLst>
          <pc:docMk/>
          <pc:sldMk cId="4190122001" sldId="2756"/>
        </pc:sldMkLst>
        <pc:spChg chg="mod">
          <ac:chgData name="Vijay Chouhan" userId="ea2b5d07-7f65-44cb-8c5e-8aec23939c14" providerId="ADAL" clId="{3250D1B2-3C6D-4942-891C-54EFDBC17C1D}" dt="2023-12-05T04:04:42.581" v="175" actId="20577"/>
          <ac:spMkLst>
            <pc:docMk/>
            <pc:sldMk cId="4190122001" sldId="2756"/>
            <ac:spMk id="7" creationId="{7FD29C99-493A-AC13-7306-77F4A469FE3B}"/>
          </ac:spMkLst>
        </pc:spChg>
        <pc:spChg chg="add mod">
          <ac:chgData name="Vijay Chouhan" userId="ea2b5d07-7f65-44cb-8c5e-8aec23939c14" providerId="ADAL" clId="{3250D1B2-3C6D-4942-891C-54EFDBC17C1D}" dt="2023-12-05T18:05:42.257" v="427" actId="14100"/>
          <ac:spMkLst>
            <pc:docMk/>
            <pc:sldMk cId="4190122001" sldId="2756"/>
            <ac:spMk id="8" creationId="{7C241B50-FAD7-48CE-8CF1-CF522D415D8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9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184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49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BD19776-B8A6-EF30-99F2-49119FA8D018}"/>
              </a:ext>
            </a:extLst>
          </p:cNvPr>
          <p:cNvGrpSpPr/>
          <p:nvPr userDrawn="1"/>
        </p:nvGrpSpPr>
        <p:grpSpPr>
          <a:xfrm>
            <a:off x="9055684" y="3928301"/>
            <a:ext cx="3130417" cy="2608406"/>
            <a:chOff x="8712555" y="4235206"/>
            <a:chExt cx="3427737" cy="2608406"/>
          </a:xfrm>
          <a:gradFill>
            <a:gsLst>
              <a:gs pos="0">
                <a:schemeClr val="accent1">
                  <a:lumMod val="5000"/>
                  <a:lumOff val="95000"/>
                  <a:alpha val="65000"/>
                </a:schemeClr>
              </a:gs>
              <a:gs pos="50000">
                <a:schemeClr val="bg1"/>
              </a:gs>
              <a:gs pos="100000">
                <a:schemeClr val="bg1">
                  <a:alpha val="84000"/>
                </a:schemeClr>
              </a:gs>
            </a:gsLst>
            <a:lin ang="0" scaled="1"/>
          </a:gradFill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0F7C97-ECDB-ABBD-58F6-17BAA41AD1FB}"/>
                </a:ext>
              </a:extLst>
            </p:cNvPr>
            <p:cNvSpPr txBox="1"/>
            <p:nvPr userDrawn="1"/>
          </p:nvSpPr>
          <p:spPr>
            <a:xfrm>
              <a:off x="8712555" y="4235206"/>
              <a:ext cx="3427737" cy="260840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 dirty="0">
                <a:latin typeface="Helvetica"/>
                <a:cs typeface="Helvetica"/>
              </a:endParaRPr>
            </a:p>
            <a:p>
              <a:pPr marL="0" marR="0" indent="0" algn="l" defTabSz="457200" rtl="0" eaLnBrk="1" fontAlgn="base" latinLnBrk="0" hangingPunct="1">
                <a:lnSpc>
                  <a:spcPct val="2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dirty="0">
                  <a:latin typeface="Helvetica"/>
                  <a:cs typeface="Helvetica"/>
                </a:rPr>
                <a:t>PIP-II is a partnership of: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US-DOE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India-DAE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Italy-INFN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UK-STFC-UKRI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France-CEA, CNRS/IN2P3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Poland-WUST, </a:t>
              </a:r>
              <a:r>
                <a:rPr lang="en-US" sz="1700" kern="1200" baseline="0" dirty="0">
                  <a:solidFill>
                    <a:schemeClr val="bg2">
                      <a:lumMod val="50000"/>
                    </a:schemeClr>
                  </a:solidFill>
                  <a:latin typeface="Helvetica"/>
                  <a:ea typeface="Geneva" charset="0"/>
                  <a:cs typeface="Helvetica"/>
                </a:rPr>
                <a:t>WUT, TUL </a:t>
              </a:r>
              <a:r>
                <a:rPr lang="en-US" sz="1700" kern="1200" baseline="0" dirty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 </a:t>
              </a:r>
              <a:endParaRPr lang="en-US" sz="1700" kern="1200" baseline="0" dirty="0">
                <a:solidFill>
                  <a:schemeClr val="tx1"/>
                </a:solidFill>
                <a:latin typeface="Helvetica"/>
                <a:cs typeface="Helvetica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6D063EF4-A296-7193-C54C-1F049489D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740793" y="625902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DBD2B32A-BADA-F2A8-91AB-E230ADC4DA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38174" y="596526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ACCEB84D-0F41-8A8B-99E8-620928BA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8740793" y="537774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F4F01744-EA3D-A8DF-D684-30A7FF26D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735555" y="5671504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40170DE6-93AA-4607-A34B-7E1A0241C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738174" y="6552785"/>
              <a:ext cx="274320" cy="274320"/>
            </a:xfrm>
            <a:prstGeom prst="rect">
              <a:avLst/>
            </a:prstGeom>
            <a:grpFill/>
          </p:spPr>
        </p:pic>
        <p:pic>
          <p:nvPicPr>
            <p:cNvPr id="21" name="Picture 20" descr="A red white and blue flag&#10;&#10;Description automatically generated with medium confidence">
              <a:extLst>
                <a:ext uri="{FF2B5EF4-FFF2-40B4-BE49-F238E27FC236}">
                  <a16:creationId xmlns:a16="http://schemas.microsoft.com/office/drawing/2014/main" id="{CA5910CD-1F1A-1389-998B-0119F9A01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8740793" y="5083984"/>
              <a:ext cx="274320" cy="274320"/>
            </a:xfrm>
            <a:prstGeom prst="rect">
              <a:avLst/>
            </a:prstGeom>
            <a:grpFill/>
          </p:spPr>
        </p:pic>
      </p:grpSp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0"/>
            <a:ext cx="12192001" cy="888052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455903" y="4101537"/>
            <a:ext cx="8446260" cy="935035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2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80735"/>
            <a:ext cx="12014381" cy="310883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149244" cy="8880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DA833B1-F697-F9AD-CD36-297B86C139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888051"/>
            <a:ext cx="12192003" cy="30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803190"/>
            <a:ext cx="11563351" cy="5227726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chemeClr val="accent6"/>
                </a:solidFill>
              </a:defRPr>
            </a:lvl1pPr>
            <a:lvl2pPr marL="683667" indent="-306910">
              <a:defRPr sz="2133">
                <a:solidFill>
                  <a:schemeClr val="accent6"/>
                </a:solidFill>
              </a:defRPr>
            </a:lvl2pPr>
            <a:lvl3pPr marL="1071007" indent="-306910">
              <a:defRPr sz="2000">
                <a:solidFill>
                  <a:schemeClr val="accent6"/>
                </a:solidFill>
              </a:defRPr>
            </a:lvl3pPr>
            <a:lvl4pPr marL="1447764" indent="-304792">
              <a:defRPr sz="1867">
                <a:solidFill>
                  <a:schemeClr val="accent6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77894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4301AFB-5756-F961-96A5-889B6D90A5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Vijay Chouhan  | EP parameter investigation for low and high beta 650 MHz niobium cavities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517E35-1ADA-D25D-21CA-DA7DDDC7C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6588950"/>
            <a:ext cx="1908884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5 Dec 2023</a:t>
            </a:r>
          </a:p>
        </p:txBody>
      </p:sp>
    </p:spTree>
    <p:extLst>
      <p:ext uri="{BB962C8B-B14F-4D97-AF65-F5344CB8AC3E}">
        <p14:creationId xmlns:p14="http://schemas.microsoft.com/office/powerpoint/2010/main" val="229358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797012"/>
            <a:ext cx="5587995" cy="5233904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chemeClr val="accent6"/>
                </a:solidFill>
              </a:defRPr>
            </a:lvl1pPr>
            <a:lvl2pPr marL="683667" indent="-306910">
              <a:defRPr sz="2133">
                <a:solidFill>
                  <a:schemeClr val="accent6"/>
                </a:solidFill>
              </a:defRPr>
            </a:lvl2pPr>
            <a:lvl3pPr marL="1071007" indent="-306910">
              <a:defRPr sz="2000">
                <a:solidFill>
                  <a:schemeClr val="accent6"/>
                </a:solidFill>
              </a:defRPr>
            </a:lvl3pPr>
            <a:lvl4pPr marL="1447764" indent="-304792">
              <a:defRPr sz="1867">
                <a:solidFill>
                  <a:schemeClr val="accent6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17789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16C54F-CD6E-29A8-B455-656D32A14A6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99200" y="797012"/>
            <a:ext cx="5587995" cy="52339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  <a:lvl2pPr marL="683667" indent="-306910">
              <a:defRPr sz="2133">
                <a:solidFill>
                  <a:srgbClr val="000000"/>
                </a:solidFill>
              </a:defRPr>
            </a:lvl2pPr>
            <a:lvl3pPr marL="1071007" indent="-306910">
              <a:defRPr sz="2000">
                <a:solidFill>
                  <a:srgbClr val="000000"/>
                </a:solidFill>
              </a:defRPr>
            </a:lvl3pPr>
            <a:lvl4pPr marL="1447764" indent="-304792">
              <a:defRPr sz="1867">
                <a:solidFill>
                  <a:srgbClr val="00000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000000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2820C53-06E6-2D19-1A9D-3DDFCF163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F6B8F7-8CB3-0BED-95E0-9F44182D0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&lt;Your Name&gt;  |  &lt;Presentation Title&gt;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58A2C-CBFA-DB9E-FF4A-0A0966B76C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578" y="6588950"/>
            <a:ext cx="1902706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79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BE71C3-E739-92F7-A535-AD1A53A38069}"/>
              </a:ext>
            </a:extLst>
          </p:cNvPr>
          <p:cNvSpPr/>
          <p:nvPr userDrawn="1"/>
        </p:nvSpPr>
        <p:spPr>
          <a:xfrm>
            <a:off x="1762760" y="2552121"/>
            <a:ext cx="8666480" cy="1178560"/>
          </a:xfrm>
          <a:prstGeom prst="round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853803"/>
            <a:ext cx="11582400" cy="575197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3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3C1D391-418C-B1D4-9AA2-EF5293532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0" y="6591743"/>
            <a:ext cx="552451" cy="23728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B442D7-25A5-A336-6757-72F5CB195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&lt;Your Name&gt;  |  &lt;Presentation Title&gt;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A4F71CF-14CE-3446-F0F8-CB924CDFC9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0578" y="6588950"/>
            <a:ext cx="1902706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0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algn="ctr">
              <a:defRPr sz="1200" b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&lt;Your Name&gt;  |  &lt;Presentation Title&gt;</a:t>
            </a:r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0" y="6530123"/>
            <a:ext cx="10942320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346930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14776" y="6595128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55066" y="6599143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2" descr="TTC2023 Meeting, Fermilab">
            <a:extLst>
              <a:ext uri="{FF2B5EF4-FFF2-40B4-BE49-F238E27FC236}">
                <a16:creationId xmlns:a16="http://schemas.microsoft.com/office/drawing/2014/main" id="{1AA566B4-88D2-B018-4822-EC723A577E6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29116" y="37373"/>
            <a:ext cx="1256051" cy="71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73" r:id="rId2"/>
    <p:sldLayoutId id="2147484164" r:id="rId3"/>
    <p:sldLayoutId id="2147484174" r:id="rId4"/>
    <p:sldLayoutId id="2147484172" r:id="rId5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hyperlink" Target="https://www.linkedin.com/showcase/pip-ii/" TargetMode="External"/><Relationship Id="rId4" Type="http://schemas.openxmlformats.org/officeDocument/2006/relationships/hyperlink" Target="http://pip2.fnal.gov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13CB8C-0F3F-6356-12B2-C1C98F7BDC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903" y="5290126"/>
            <a:ext cx="11332308" cy="1247725"/>
          </a:xfrm>
        </p:spPr>
        <p:txBody>
          <a:bodyPr/>
          <a:lstStyle/>
          <a:p>
            <a:r>
              <a:rPr lang="en-US" dirty="0"/>
              <a:t>V. Chouhan</a:t>
            </a:r>
          </a:p>
          <a:p>
            <a:r>
              <a:rPr lang="en-US" dirty="0"/>
              <a:t>TESLA Technology Collaboration Meeting </a:t>
            </a:r>
          </a:p>
          <a:p>
            <a:r>
              <a:rPr lang="en-US" dirty="0"/>
              <a:t>5-8 December 2023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60CA9-10D4-67B3-AF14-D84F555F05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5903" y="4062903"/>
            <a:ext cx="8446260" cy="1127286"/>
          </a:xfrm>
        </p:spPr>
        <p:txBody>
          <a:bodyPr/>
          <a:lstStyle/>
          <a:p>
            <a:r>
              <a:rPr lang="en-US" dirty="0"/>
              <a:t>EP parameter investigation for low and high beta 650 MHz niobium cavities</a:t>
            </a:r>
          </a:p>
        </p:txBody>
      </p:sp>
    </p:spTree>
    <p:extLst>
      <p:ext uri="{BB962C8B-B14F-4D97-AF65-F5344CB8AC3E}">
        <p14:creationId xmlns:p14="http://schemas.microsoft.com/office/powerpoint/2010/main" val="80541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4886BE-D638-8C2A-3B72-098C0CF79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Onset voltage and acid aging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E9517-F8CD-EF05-2673-B5F53C578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2BE07-A360-6220-D594-83569CA50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78548B-CD3F-B300-5696-88503CDB6E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pic>
        <p:nvPicPr>
          <p:cNvPr id="7" name="Picture 6" descr="A graph showing the temperature of a cathode&#10;&#10;Description automatically generated">
            <a:extLst>
              <a:ext uri="{FF2B5EF4-FFF2-40B4-BE49-F238E27FC236}">
                <a16:creationId xmlns:a16="http://schemas.microsoft.com/office/drawing/2014/main" id="{D71F7171-0AA7-5E0C-153C-12C185AD9E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361" y="1059643"/>
            <a:ext cx="3696398" cy="28671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744555-4BE6-E4FF-65F4-F9CD75B35C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918" y="969877"/>
            <a:ext cx="3571282" cy="2871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09B2F6-98ED-28D9-DBA6-C2E0B4353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5861" y="951977"/>
            <a:ext cx="3696398" cy="30086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AC7E88-EB7F-B4AE-C2A7-39744662A55C}"/>
              </a:ext>
            </a:extLst>
          </p:cNvPr>
          <p:cNvSpPr txBox="1"/>
          <p:nvPr/>
        </p:nvSpPr>
        <p:spPr>
          <a:xfrm>
            <a:off x="515152" y="4389954"/>
            <a:ext cx="11582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Onset voltage varied with different acid conditions even at the same temperature.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Reaction rate seems responsible for variation in the onset voltage.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Higher reaction rate (higher current):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Difficult to meet diffusion limited conditions when anode-cathode distance is large?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High potential drop at cathode-acid interface?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D8D2FB-6304-0601-F718-695D9D62346B}"/>
              </a:ext>
            </a:extLst>
          </p:cNvPr>
          <p:cNvCxnSpPr/>
          <p:nvPr/>
        </p:nvCxnSpPr>
        <p:spPr>
          <a:xfrm flipH="1">
            <a:off x="5553177" y="3027069"/>
            <a:ext cx="2046514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893B4B-F068-A87A-059B-3D437F8BBEB6}"/>
              </a:ext>
            </a:extLst>
          </p:cNvPr>
          <p:cNvSpPr txBox="1"/>
          <p:nvPr/>
        </p:nvSpPr>
        <p:spPr>
          <a:xfrm>
            <a:off x="5856190" y="2587176"/>
            <a:ext cx="14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Acid aging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E0A07-D31C-C497-8877-CBFC59B21BC0}"/>
              </a:ext>
            </a:extLst>
          </p:cNvPr>
          <p:cNvSpPr txBox="1"/>
          <p:nvPr/>
        </p:nvSpPr>
        <p:spPr>
          <a:xfrm>
            <a:off x="4292017" y="696498"/>
            <a:ext cx="4028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Helvetica" pitchFamily="2" charset="0"/>
              </a:rPr>
              <a:t>Onset voltage vs current density at ~21 °C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4DC60D-33EB-BBE9-E621-F6A81CB3B62C}"/>
              </a:ext>
            </a:extLst>
          </p:cNvPr>
          <p:cNvSpPr txBox="1"/>
          <p:nvPr/>
        </p:nvSpPr>
        <p:spPr>
          <a:xfrm>
            <a:off x="4976459" y="1560205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~21 °C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C1A4FE-283A-CDF0-3206-F8AEB89FE288}"/>
              </a:ext>
            </a:extLst>
          </p:cNvPr>
          <p:cNvSpPr txBox="1"/>
          <p:nvPr/>
        </p:nvSpPr>
        <p:spPr>
          <a:xfrm>
            <a:off x="8629427" y="675232"/>
            <a:ext cx="3279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Onset with cathode-M and -N</a:t>
            </a:r>
          </a:p>
        </p:txBody>
      </p:sp>
    </p:spTree>
    <p:extLst>
      <p:ext uri="{BB962C8B-B14F-4D97-AF65-F5344CB8AC3E}">
        <p14:creationId xmlns:p14="http://schemas.microsoft.com/office/powerpoint/2010/main" val="210939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75E2FF-6635-59F5-D2F2-D33222CFE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803190"/>
            <a:ext cx="7783281" cy="1744067"/>
          </a:xfrm>
        </p:spPr>
        <p:txBody>
          <a:bodyPr/>
          <a:lstStyle/>
          <a:p>
            <a:r>
              <a:rPr lang="en-US" sz="2000" dirty="0">
                <a:solidFill>
                  <a:srgbClr val="000000"/>
                </a:solidFill>
              </a:rPr>
              <a:t>Current oscillations usually signify favorable EP conditions that provides a smooth surface finish of the cavities.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The oscillations amplitude diminishes and eventually disappear with acid aging, particularly at a low temperature.</a:t>
            </a:r>
          </a:p>
          <a:p>
            <a:r>
              <a:rPr lang="en-US" sz="2000" dirty="0">
                <a:solidFill>
                  <a:srgbClr val="000000"/>
                </a:solidFill>
              </a:rPr>
              <a:t>In such cases, relying solely on current oscillations may not be suffice.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9B6AF7-58C7-645B-A571-3949ED54D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Optimal EP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E2398-2FF8-EA0E-22AA-B03FFCD15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FC029-D462-400B-EC55-AF388B6E5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EDE9DA1-579C-C538-0163-FCD0A25504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A0C812-8436-40CE-1F7D-C29441CB3931}"/>
              </a:ext>
            </a:extLst>
          </p:cNvPr>
          <p:cNvSpPr txBox="1"/>
          <p:nvPr/>
        </p:nvSpPr>
        <p:spPr>
          <a:xfrm>
            <a:off x="304800" y="5720833"/>
            <a:ext cx="10940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Optimum EP voltage was defined to be at least 5 V above the onset.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0C5E87-EE24-3803-D84C-CF02EEC9ED39}"/>
              </a:ext>
            </a:extLst>
          </p:cNvPr>
          <p:cNvGrpSpPr/>
          <p:nvPr/>
        </p:nvGrpSpPr>
        <p:grpSpPr>
          <a:xfrm>
            <a:off x="685798" y="2873829"/>
            <a:ext cx="4038601" cy="2545457"/>
            <a:chOff x="696684" y="3030811"/>
            <a:chExt cx="4038601" cy="254545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060C37F-76A1-D396-762E-2AA6C8726E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684" y="3030811"/>
              <a:ext cx="4038601" cy="2545457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051DC15-63BF-1D23-05E9-B85E70CB7EC2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2" y="3399854"/>
              <a:ext cx="0" cy="642257"/>
            </a:xfrm>
            <a:prstGeom prst="line">
              <a:avLst/>
            </a:prstGeom>
            <a:ln w="22225">
              <a:solidFill>
                <a:schemeClr val="accent6">
                  <a:lumMod val="50000"/>
                </a:schemeClr>
              </a:solidFill>
              <a:headEnd type="arrow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5C61373-A419-2F6E-B3B5-6AB9BF66622F}"/>
                </a:ext>
              </a:extLst>
            </p:cNvPr>
            <p:cNvCxnSpPr>
              <a:cxnSpLocks/>
            </p:cNvCxnSpPr>
            <p:nvPr/>
          </p:nvCxnSpPr>
          <p:spPr>
            <a:xfrm>
              <a:off x="3124202" y="3955025"/>
              <a:ext cx="56605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EE90C7F-0A3F-FB57-E764-B0F2AA6DF359}"/>
                </a:ext>
              </a:extLst>
            </p:cNvPr>
            <p:cNvCxnSpPr>
              <a:cxnSpLocks/>
            </p:cNvCxnSpPr>
            <p:nvPr/>
          </p:nvCxnSpPr>
          <p:spPr>
            <a:xfrm>
              <a:off x="3701144" y="3388968"/>
              <a:ext cx="0" cy="642257"/>
            </a:xfrm>
            <a:prstGeom prst="line">
              <a:avLst/>
            </a:prstGeom>
            <a:ln w="28575">
              <a:solidFill>
                <a:srgbClr val="00B050"/>
              </a:solidFill>
              <a:headEnd type="arrow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D20AE6-E219-72CC-04BD-EEDD2F827415}"/>
                </a:ext>
              </a:extLst>
            </p:cNvPr>
            <p:cNvSpPr txBox="1"/>
            <p:nvPr/>
          </p:nvSpPr>
          <p:spPr>
            <a:xfrm>
              <a:off x="3149787" y="3905648"/>
              <a:ext cx="5148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5V</a:t>
              </a:r>
            </a:p>
          </p:txBody>
        </p:sp>
      </p:grpSp>
      <p:graphicFrame>
        <p:nvGraphicFramePr>
          <p:cNvPr id="22" name="Table 10">
            <a:extLst>
              <a:ext uri="{FF2B5EF4-FFF2-40B4-BE49-F238E27FC236}">
                <a16:creationId xmlns:a16="http://schemas.microsoft.com/office/drawing/2014/main" id="{570A47C4-2101-2A40-BDF6-D39752D99F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29444"/>
              </p:ext>
            </p:extLst>
          </p:nvPr>
        </p:nvGraphicFramePr>
        <p:xfrm>
          <a:off x="5153480" y="3152353"/>
          <a:ext cx="6091463" cy="2049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5566">
                  <a:extLst>
                    <a:ext uri="{9D8B030D-6E8A-4147-A177-3AD203B41FA5}">
                      <a16:colId xmlns:a16="http://schemas.microsoft.com/office/drawing/2014/main" val="1442325814"/>
                    </a:ext>
                  </a:extLst>
                </a:gridCol>
                <a:gridCol w="1936235">
                  <a:extLst>
                    <a:ext uri="{9D8B030D-6E8A-4147-A177-3AD203B41FA5}">
                      <a16:colId xmlns:a16="http://schemas.microsoft.com/office/drawing/2014/main" val="3744043962"/>
                    </a:ext>
                  </a:extLst>
                </a:gridCol>
                <a:gridCol w="1470991">
                  <a:extLst>
                    <a:ext uri="{9D8B030D-6E8A-4147-A177-3AD203B41FA5}">
                      <a16:colId xmlns:a16="http://schemas.microsoft.com/office/drawing/2014/main" val="3239971885"/>
                    </a:ext>
                  </a:extLst>
                </a:gridCol>
                <a:gridCol w="1398671">
                  <a:extLst>
                    <a:ext uri="{9D8B030D-6E8A-4147-A177-3AD203B41FA5}">
                      <a16:colId xmlns:a16="http://schemas.microsoft.com/office/drawing/2014/main" val="1978531"/>
                    </a:ext>
                  </a:extLst>
                </a:gridCol>
              </a:tblGrid>
              <a:tr h="251460">
                <a:tc rowSpan="2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Parameters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Initial EP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Modified EP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206372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/>
                        <a:t>Warm/cold EP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/>
                        <a:t>Warm EP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1" dirty="0"/>
                        <a:t>Cold EP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52507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1600" b="1" dirty="0"/>
                        <a:t>Voltage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18 V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20-25 V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16-22 V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439416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600" dirty="0"/>
                        <a:t>Cavity temperature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22 °C/12 °C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22-25 °C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 °C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343124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600" b="1" dirty="0"/>
                        <a:t>Cathode type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Cathode-I (initial)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Cathode-M (modified)</a:t>
                      </a:r>
                    </a:p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Cathode-N (large sized)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037435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10AF48B4-1288-F697-83BE-0B426AC7DA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6277" y="661061"/>
            <a:ext cx="2763609" cy="22597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6D46A90-3B57-B482-D529-D9ECBCFFBB3E}"/>
              </a:ext>
            </a:extLst>
          </p:cNvPr>
          <p:cNvSpPr txBox="1"/>
          <p:nvPr/>
        </p:nvSpPr>
        <p:spPr>
          <a:xfrm>
            <a:off x="8835191" y="1925019"/>
            <a:ext cx="2224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 oscillations but smooth 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45EE83-EDCF-0E02-729B-3B52FCCACFAA}"/>
              </a:ext>
            </a:extLst>
          </p:cNvPr>
          <p:cNvSpPr txBox="1"/>
          <p:nvPr/>
        </p:nvSpPr>
        <p:spPr>
          <a:xfrm>
            <a:off x="2491944" y="2894474"/>
            <a:ext cx="8675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Onset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716CF2-E69E-3929-3058-C929F231AF99}"/>
              </a:ext>
            </a:extLst>
          </p:cNvPr>
          <p:cNvSpPr txBox="1"/>
          <p:nvPr/>
        </p:nvSpPr>
        <p:spPr>
          <a:xfrm>
            <a:off x="3388540" y="2901435"/>
            <a:ext cx="129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EP voltage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A763F3-2F5E-4986-D13D-38D4F53BE938}"/>
              </a:ext>
            </a:extLst>
          </p:cNvPr>
          <p:cNvSpPr txBox="1"/>
          <p:nvPr/>
        </p:nvSpPr>
        <p:spPr>
          <a:xfrm>
            <a:off x="1790025" y="4454031"/>
            <a:ext cx="278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  <a:latin typeface="Helvetica" pitchFamily="2" charset="0"/>
              </a:rPr>
              <a:t>EP voltage </a:t>
            </a:r>
            <a:r>
              <a:rPr lang="en-US" sz="1800" dirty="0">
                <a:latin typeface="Helvetica" pitchFamily="2" charset="0"/>
              </a:rPr>
              <a:t>= Onset + 5 V</a:t>
            </a:r>
          </a:p>
        </p:txBody>
      </p:sp>
    </p:spTree>
    <p:extLst>
      <p:ext uri="{BB962C8B-B14F-4D97-AF65-F5344CB8AC3E}">
        <p14:creationId xmlns:p14="http://schemas.microsoft.com/office/powerpoint/2010/main" val="1355024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C74C3C-B37A-BAB2-F4FC-618D66B95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Cavity surface after modified 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B41B3-2B83-3599-E177-F8BECC4C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D4721-63F6-3A1D-5AC3-4818AFB912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6644991-7BB1-9753-8421-450F53DF9C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pic>
        <p:nvPicPr>
          <p:cNvPr id="7" name="Picture 6" descr="A picture containing necktie, wearing, close, fabric&#10;&#10;Description automatically generated">
            <a:extLst>
              <a:ext uri="{FF2B5EF4-FFF2-40B4-BE49-F238E27FC236}">
                <a16:creationId xmlns:a16="http://schemas.microsoft.com/office/drawing/2014/main" id="{EEA5471A-7204-C24F-ACE7-57587DA54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4934" y="1447291"/>
            <a:ext cx="3893130" cy="29198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9AC5FB-5027-866A-1A84-7C401751F8E7}"/>
              </a:ext>
            </a:extLst>
          </p:cNvPr>
          <p:cNvSpPr txBox="1"/>
          <p:nvPr/>
        </p:nvSpPr>
        <p:spPr>
          <a:xfrm>
            <a:off x="8365232" y="1054737"/>
            <a:ext cx="322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  <a:latin typeface="+mn-lt"/>
              </a:rPr>
              <a:t>HB650 cavity (B92F-RI-203)</a:t>
            </a:r>
          </a:p>
        </p:txBody>
      </p:sp>
      <p:pic>
        <p:nvPicPr>
          <p:cNvPr id="11" name="Picture 2" descr="page6image2664400">
            <a:extLst>
              <a:ext uri="{FF2B5EF4-FFF2-40B4-BE49-F238E27FC236}">
                <a16:creationId xmlns:a16="http://schemas.microsoft.com/office/drawing/2014/main" id="{D858D5F5-EFFF-0209-39C5-3B316AA0D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024" y="1332171"/>
            <a:ext cx="7080815" cy="34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5BEC9A-4AC2-1B5F-980D-C15D5AFF8660}"/>
              </a:ext>
            </a:extLst>
          </p:cNvPr>
          <p:cNvSpPr txBox="1"/>
          <p:nvPr/>
        </p:nvSpPr>
        <p:spPr>
          <a:xfrm>
            <a:off x="1487670" y="656064"/>
            <a:ext cx="4439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Equator surface after modified EP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BA47B1-3D40-837D-C3A8-77CB6519EB0B}"/>
              </a:ext>
            </a:extLst>
          </p:cNvPr>
          <p:cNvSpPr txBox="1"/>
          <p:nvPr/>
        </p:nvSpPr>
        <p:spPr>
          <a:xfrm>
            <a:off x="428814" y="5604489"/>
            <a:ext cx="11277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 smooth surface was obtained with the modified cathode and a higher voltage.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CCA87C-2EA7-6BC7-2BE1-C8EF9043682E}"/>
              </a:ext>
            </a:extLst>
          </p:cNvPr>
          <p:cNvSpPr txBox="1"/>
          <p:nvPr/>
        </p:nvSpPr>
        <p:spPr>
          <a:xfrm>
            <a:off x="581024" y="1076830"/>
            <a:ext cx="3228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FFFF00"/>
                </a:highlight>
                <a:latin typeface="+mn-lt"/>
              </a:rPr>
              <a:t>LB650 cavity (B61C-EZ-104)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22CA7E-964D-BD39-FD84-295B140C3637}"/>
              </a:ext>
            </a:extLst>
          </p:cNvPr>
          <p:cNvSpPr txBox="1"/>
          <p:nvPr/>
        </p:nvSpPr>
        <p:spPr>
          <a:xfrm>
            <a:off x="3347261" y="1070126"/>
            <a:ext cx="4388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+mn-lt"/>
              </a:rPr>
              <a:t>Replica image representing equator surface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1758A4-F5D7-9D9C-53D1-9E010C1660C5}"/>
              </a:ext>
            </a:extLst>
          </p:cNvPr>
          <p:cNvSpPr txBox="1"/>
          <p:nvPr/>
        </p:nvSpPr>
        <p:spPr>
          <a:xfrm>
            <a:off x="1018899" y="4850436"/>
            <a:ext cx="4656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roughness Ra was ~0.5 µm.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4C7B56-9C48-376A-C600-F2EEB7F8B736}"/>
              </a:ext>
            </a:extLst>
          </p:cNvPr>
          <p:cNvSpPr txBox="1"/>
          <p:nvPr/>
        </p:nvSpPr>
        <p:spPr>
          <a:xfrm>
            <a:off x="529626" y="1396851"/>
            <a:ext cx="224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23 V, 22 °C, 120 µm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FDCA83-CB19-11DB-863C-5A82E7A6D966}"/>
              </a:ext>
            </a:extLst>
          </p:cNvPr>
          <p:cNvSpPr txBox="1"/>
          <p:nvPr/>
        </p:nvSpPr>
        <p:spPr>
          <a:xfrm>
            <a:off x="7837105" y="1426459"/>
            <a:ext cx="224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25 V, 25 °C, 160 µm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BC7A84C-DD50-D45A-B65A-0F50F4B36BF2}"/>
              </a:ext>
            </a:extLst>
          </p:cNvPr>
          <p:cNvCxnSpPr/>
          <p:nvPr/>
        </p:nvCxnSpPr>
        <p:spPr>
          <a:xfrm>
            <a:off x="11921490" y="1426459"/>
            <a:ext cx="0" cy="29406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8DAFE9-4D06-3A30-E00A-F47DA69DEDA3}"/>
              </a:ext>
            </a:extLst>
          </p:cNvPr>
          <p:cNvSpPr txBox="1"/>
          <p:nvPr/>
        </p:nvSpPr>
        <p:spPr>
          <a:xfrm rot="16200000">
            <a:off x="11493502" y="2569703"/>
            <a:ext cx="899605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 mm</a:t>
            </a:r>
          </a:p>
        </p:txBody>
      </p:sp>
    </p:spTree>
    <p:extLst>
      <p:ext uri="{BB962C8B-B14F-4D97-AF65-F5344CB8AC3E}">
        <p14:creationId xmlns:p14="http://schemas.microsoft.com/office/powerpoint/2010/main" val="696613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F39C5E-A2AD-CC16-2062-C5BE17D40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vertical test results (modified EP)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B1DDE-0D96-3F24-F1B9-5D95AD70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21D3D-B7A0-C0E5-5408-AF82D7BD7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7687693-43E0-8B7D-93A1-3475644A97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C1ECA0-D077-0B30-2A23-F65A9D6D293D}"/>
              </a:ext>
            </a:extLst>
          </p:cNvPr>
          <p:cNvSpPr txBox="1"/>
          <p:nvPr/>
        </p:nvSpPr>
        <p:spPr>
          <a:xfrm>
            <a:off x="210810" y="5186106"/>
            <a:ext cx="119440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EP with the modified cathode and parameters showed good performance in the baseline vertical tests.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 cavities are in process of mid-T or N-doping to improve </a:t>
            </a:r>
            <a:r>
              <a:rPr lang="en-US" i="1" dirty="0">
                <a:latin typeface="Helvetica" pitchFamily="2" charset="0"/>
              </a:rPr>
              <a:t>Q</a:t>
            </a:r>
            <a:r>
              <a:rPr lang="en-US" i="1" baseline="-25000" dirty="0">
                <a:latin typeface="Helvetica" pitchFamily="2" charset="0"/>
              </a:rPr>
              <a:t>0</a:t>
            </a:r>
            <a:r>
              <a:rPr lang="en-US">
                <a:latin typeface="Helvetica" pitchFamily="2" charset="0"/>
              </a:rPr>
              <a:t> value.</a:t>
            </a:r>
            <a:endParaRPr lang="en-US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9B59389-0B3B-C712-28E6-BE7FC4BF5945}"/>
              </a:ext>
            </a:extLst>
          </p:cNvPr>
          <p:cNvGrpSpPr>
            <a:grpSpLocks noChangeAspect="1"/>
          </p:cNvGrpSpPr>
          <p:nvPr/>
        </p:nvGrpSpPr>
        <p:grpSpPr>
          <a:xfrm>
            <a:off x="5745342" y="1186029"/>
            <a:ext cx="4789166" cy="4038711"/>
            <a:chOff x="5745341" y="831873"/>
            <a:chExt cx="5073127" cy="427817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44B9C9E-7928-A69D-4DE0-7623113C70F1}"/>
                </a:ext>
              </a:extLst>
            </p:cNvPr>
            <p:cNvGrpSpPr/>
            <p:nvPr/>
          </p:nvGrpSpPr>
          <p:grpSpPr>
            <a:xfrm>
              <a:off x="5745341" y="831873"/>
              <a:ext cx="5073127" cy="4278176"/>
              <a:chOff x="5745341" y="831873"/>
              <a:chExt cx="5073127" cy="4278176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B7ABE6E6-BF97-91D1-A73A-B70FA47911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45341" y="1031928"/>
                <a:ext cx="5073127" cy="407812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E75291-5CD0-6E38-84B7-30FF2E96F0F6}"/>
                  </a:ext>
                </a:extLst>
              </p:cNvPr>
              <p:cNvSpPr txBox="1"/>
              <p:nvPr/>
            </p:nvSpPr>
            <p:spPr>
              <a:xfrm>
                <a:off x="9096704" y="3925276"/>
                <a:ext cx="1396137" cy="423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No quench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A4E72737-AA5F-934D-B85D-2A84418095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010738" y="2903155"/>
                <a:ext cx="0" cy="60729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BF25A32-A620-026E-C352-40028300C766}"/>
                  </a:ext>
                </a:extLst>
              </p:cNvPr>
              <p:cNvSpPr txBox="1"/>
              <p:nvPr/>
            </p:nvSpPr>
            <p:spPr>
              <a:xfrm>
                <a:off x="8145480" y="3401724"/>
                <a:ext cx="1663545" cy="423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Limited by FE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38FF6C-A578-52CB-9ADB-1BB3263AF76A}"/>
                  </a:ext>
                </a:extLst>
              </p:cNvPr>
              <p:cNvSpPr txBox="1"/>
              <p:nvPr/>
            </p:nvSpPr>
            <p:spPr>
              <a:xfrm>
                <a:off x="6419334" y="1205997"/>
                <a:ext cx="978281" cy="554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at 2K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CB2A33B-23E6-833F-9A6E-C47CF641AA16}"/>
                  </a:ext>
                </a:extLst>
              </p:cNvPr>
              <p:cNvSpPr txBox="1"/>
              <p:nvPr/>
            </p:nvSpPr>
            <p:spPr>
              <a:xfrm>
                <a:off x="7279382" y="831873"/>
                <a:ext cx="2640805" cy="391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u="sng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HB650 (5-cell cavities)</a:t>
                </a:r>
              </a:p>
            </p:txBody>
          </p:sp>
          <p:sp>
            <p:nvSpPr>
              <p:cNvPr id="22" name="Star: 5 Points 21">
                <a:extLst>
                  <a:ext uri="{FF2B5EF4-FFF2-40B4-BE49-F238E27FC236}">
                    <a16:creationId xmlns:a16="http://schemas.microsoft.com/office/drawing/2014/main" id="{BD2B22E9-3CD6-6623-5781-CC417BB2185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85954" y="2781465"/>
                <a:ext cx="182880" cy="182880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C8C37749-EF6D-80EC-EED8-A274249A15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2935" y="2096623"/>
              <a:ext cx="182880" cy="182880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B4C688-EDB3-2DA6-53C7-6C1B43AF103A}"/>
                </a:ext>
              </a:extLst>
            </p:cNvPr>
            <p:cNvSpPr txBox="1"/>
            <p:nvPr/>
          </p:nvSpPr>
          <p:spPr>
            <a:xfrm>
              <a:off x="8611789" y="2038242"/>
              <a:ext cx="1308313" cy="293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PIP II CM Spec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D43B864-AC64-9C96-8806-277C494DCBC1}"/>
              </a:ext>
            </a:extLst>
          </p:cNvPr>
          <p:cNvGrpSpPr>
            <a:grpSpLocks noChangeAspect="1"/>
          </p:cNvGrpSpPr>
          <p:nvPr/>
        </p:nvGrpSpPr>
        <p:grpSpPr>
          <a:xfrm>
            <a:off x="581025" y="1198677"/>
            <a:ext cx="4789165" cy="4054711"/>
            <a:chOff x="581025" y="844521"/>
            <a:chExt cx="5073127" cy="42951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76926AF-1230-4F68-16DA-A46E8FC63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025" y="1165743"/>
              <a:ext cx="5073127" cy="397390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9EB867-B0E9-F61D-175E-1DDC17F1ED6D}"/>
                </a:ext>
              </a:extLst>
            </p:cNvPr>
            <p:cNvSpPr txBox="1"/>
            <p:nvPr/>
          </p:nvSpPr>
          <p:spPr>
            <a:xfrm>
              <a:off x="3756946" y="3727898"/>
              <a:ext cx="1644052" cy="7498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No quench</a:t>
              </a:r>
            </a:p>
            <a:p>
              <a:r>
                <a:rPr lang="en-US" sz="2000" dirty="0"/>
                <a:t>(Admin limit)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BC417B9-BCB9-8988-5732-215DCEDC0A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1890" y="3206802"/>
              <a:ext cx="0" cy="607294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1650705-B787-A5C4-D3B1-5226581EDEB5}"/>
                </a:ext>
              </a:extLst>
            </p:cNvPr>
            <p:cNvSpPr txBox="1"/>
            <p:nvPr/>
          </p:nvSpPr>
          <p:spPr>
            <a:xfrm>
              <a:off x="1248885" y="1205997"/>
              <a:ext cx="978281" cy="554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at 2K</a:t>
              </a:r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1BA3DFDC-1CBC-D6DE-4196-0B14569E50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20640" y="2906158"/>
              <a:ext cx="182880" cy="182880"/>
            </a:xfrm>
            <a:prstGeom prst="star5">
              <a:avLst/>
            </a:prstGeom>
            <a:solidFill>
              <a:srgbClr val="21FF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0" name="Star: 5 Points 29">
              <a:extLst>
                <a:ext uri="{FF2B5EF4-FFF2-40B4-BE49-F238E27FC236}">
                  <a16:creationId xmlns:a16="http://schemas.microsoft.com/office/drawing/2014/main" id="{70BDEDD2-F045-F8D8-C812-F46A6907E8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6915" y="2254579"/>
              <a:ext cx="182880" cy="182880"/>
            </a:xfrm>
            <a:prstGeom prst="star5">
              <a:avLst/>
            </a:prstGeom>
            <a:solidFill>
              <a:srgbClr val="21FF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999380-F17C-0964-E7B0-7BF372704886}"/>
                </a:ext>
              </a:extLst>
            </p:cNvPr>
            <p:cNvSpPr txBox="1"/>
            <p:nvPr/>
          </p:nvSpPr>
          <p:spPr>
            <a:xfrm>
              <a:off x="3640790" y="2229426"/>
              <a:ext cx="132138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PIP II CM Spec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10167AB-C172-A9A0-4D05-6B9C12FD9869}"/>
                </a:ext>
              </a:extLst>
            </p:cNvPr>
            <p:cNvSpPr txBox="1"/>
            <p:nvPr/>
          </p:nvSpPr>
          <p:spPr>
            <a:xfrm>
              <a:off x="2031378" y="844521"/>
              <a:ext cx="2600053" cy="391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u="sng" dirty="0">
                  <a:latin typeface="Helvetica" panose="020B0604020202020204" pitchFamily="34" charset="0"/>
                  <a:cs typeface="Helvetica" panose="020B0604020202020204" pitchFamily="34" charset="0"/>
                </a:rPr>
                <a:t>LB650 (5-cell cavities)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E020A71-51A9-71E8-3161-A4FB2CD76CD9}"/>
              </a:ext>
            </a:extLst>
          </p:cNvPr>
          <p:cNvSpPr txBox="1"/>
          <p:nvPr/>
        </p:nvSpPr>
        <p:spPr>
          <a:xfrm>
            <a:off x="581025" y="660378"/>
            <a:ext cx="5158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Process: EP + 800/900 °C + light EP</a:t>
            </a:r>
          </a:p>
        </p:txBody>
      </p:sp>
    </p:spTree>
    <p:extLst>
      <p:ext uri="{BB962C8B-B14F-4D97-AF65-F5344CB8AC3E}">
        <p14:creationId xmlns:p14="http://schemas.microsoft.com/office/powerpoint/2010/main" val="4223968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817A44C-77A3-9AB6-18C2-00EA32912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31790"/>
            <a:ext cx="11005452" cy="466492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Initial standard EP conditions yielded a rough equator surface and poor performance of 650 MHz cavities.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EP parameters were studied. The cathode and EP conditions were modified.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The modified cathode and EP conditions yielded a smooth surface and good performance of the LB650 and HB650 cavities.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</a:rPr>
              <a:t>No significant higher removal on the iris due to cathode proximity and higher voltage was observed.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55D467-D7E5-5BA6-7644-BF7E6F8A5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A6A7B-9989-6780-1921-9585FB3B7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E2ECE-AE70-D977-188F-93C4DA814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AA73F56-C164-C6E7-2049-049CF5ED80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38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"/>
          <a:stretch/>
        </p:blipFill>
        <p:spPr>
          <a:xfrm>
            <a:off x="0" y="-5159114"/>
            <a:ext cx="12191101" cy="12017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 dirty="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 dirty="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828712"/>
            <a:ext cx="4281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 dirty="0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http://pip2.fnal.gov/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 dirty="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Helvetica" pitchFamily="2" charset="0"/>
                <a:hlinkClick r:id="rId5" tooltip="https://www.linkedin.com/showcase/pip-i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/showcase/pip-ii/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56" y="5950664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56" y="5513297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9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8F65E6-BBF7-2FFF-4F0B-21113B328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78" y="5444380"/>
            <a:ext cx="11563351" cy="1182921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The large cathode surface area, cathode proximity to the iris, and higher EP voltage do not enhance removal on the iris.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953EB1-77A2-0308-CC0D-9F56888C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Removal profiles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4BC0A-C039-3937-1280-F8EE40A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76863-CEC9-972D-CF76-8AC48061D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3D9343A-77B3-9CBE-67AE-36045FC32C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pic>
        <p:nvPicPr>
          <p:cNvPr id="8" name="Picture 7" descr="A graph showing the size of a cavity&#10;&#10;Description automatically generated with medium confidence">
            <a:extLst>
              <a:ext uri="{FF2B5EF4-FFF2-40B4-BE49-F238E27FC236}">
                <a16:creationId xmlns:a16="http://schemas.microsoft.com/office/drawing/2014/main" id="{8F5926BD-DB5C-CBA0-767E-C9055C259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74928"/>
            <a:ext cx="6248400" cy="37383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1897B7-D4CE-27DE-40F3-111EE98235BA}"/>
              </a:ext>
            </a:extLst>
          </p:cNvPr>
          <p:cNvSpPr txBox="1"/>
          <p:nvPr/>
        </p:nvSpPr>
        <p:spPr>
          <a:xfrm>
            <a:off x="2559455" y="787514"/>
            <a:ext cx="2482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LB650 5-cell cavity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3689C24-372E-05BB-79C4-5155D065C48B}"/>
              </a:ext>
            </a:extLst>
          </p:cNvPr>
          <p:cNvGrpSpPr/>
          <p:nvPr/>
        </p:nvGrpSpPr>
        <p:grpSpPr>
          <a:xfrm>
            <a:off x="6755894" y="394020"/>
            <a:ext cx="5526990" cy="4719267"/>
            <a:chOff x="6755894" y="394020"/>
            <a:chExt cx="5526990" cy="47192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AD6137-EC6E-67BD-975E-8F25CEA4E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5894" y="2190880"/>
              <a:ext cx="5144559" cy="292240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AD9191-000C-0772-DB1A-F97A359D3C00}"/>
                </a:ext>
              </a:extLst>
            </p:cNvPr>
            <p:cNvSpPr txBox="1"/>
            <p:nvPr/>
          </p:nvSpPr>
          <p:spPr>
            <a:xfrm>
              <a:off x="8444098" y="759517"/>
              <a:ext cx="25446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HB650 1-cell cavity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F24CBC4-D931-E423-9669-C1CDAAF08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057" t="40462" r="48918" b="47543"/>
            <a:stretch/>
          </p:blipFill>
          <p:spPr>
            <a:xfrm>
              <a:off x="6928291" y="394020"/>
              <a:ext cx="5354593" cy="2360580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CE00D87-8210-ADFA-95E2-42E080D9EE6E}"/>
                </a:ext>
              </a:extLst>
            </p:cNvPr>
            <p:cNvCxnSpPr>
              <a:cxnSpLocks/>
            </p:cNvCxnSpPr>
            <p:nvPr/>
          </p:nvCxnSpPr>
          <p:spPr>
            <a:xfrm>
              <a:off x="8846173" y="1307319"/>
              <a:ext cx="0" cy="3397015"/>
            </a:xfrm>
            <a:prstGeom prst="line">
              <a:avLst/>
            </a:prstGeom>
            <a:ln w="15875">
              <a:solidFill>
                <a:srgbClr val="000000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377B2B4-73BC-7A01-AF24-8F80F8076F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80173" y="1194677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508A0CC-D1FB-CA66-19CB-A166F5F486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57134" y="1201552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7B9A814-A1CC-5DB8-AEF3-A3CA3D7C1E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46174" y="1345752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C4B3D8C-2D50-750A-1801-A1A137C8451A}"/>
                </a:ext>
              </a:extLst>
            </p:cNvPr>
            <p:cNvCxnSpPr>
              <a:cxnSpLocks/>
            </p:cNvCxnSpPr>
            <p:nvPr/>
          </p:nvCxnSpPr>
          <p:spPr>
            <a:xfrm>
              <a:off x="10499484" y="1248246"/>
              <a:ext cx="0" cy="3397015"/>
            </a:xfrm>
            <a:prstGeom prst="line">
              <a:avLst/>
            </a:prstGeom>
            <a:ln w="15875">
              <a:solidFill>
                <a:srgbClr val="000000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E1B78F1-3ABD-14FD-E699-5F83B37941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68235" y="1645880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A93A7F0-C2CA-EF63-A632-8C4D14300C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011050" y="2187244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DFF65EC-3DF8-4CE8-4BD4-E1A209D827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30950" y="2477950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EB0718D-C003-A230-3D78-04F1298FC2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47320" y="2477950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FE6E2C5-AABD-53ED-AB1A-B111243623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07286" y="2187244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DF51255-D656-B54A-F60F-471F82EEC6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74356" y="1345752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89BCA4A-2952-2EA3-0A88-2774F5AF00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50035" y="1645880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0425C25-1847-C69B-D8FA-E45EF2F814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3401" y="1201552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73AAC68-BF79-12E6-F068-DF8746841A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03558" y="1194677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38983FD-E977-EF2B-E066-2DAFBE0BA4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05651" y="1200786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244DD71-BC97-A07F-3A6F-437F1174E3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43082" y="1194677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A6A1818-0E4A-3573-2AFA-09C39A4E92BB}"/>
              </a:ext>
            </a:extLst>
          </p:cNvPr>
          <p:cNvSpPr txBox="1"/>
          <p:nvPr/>
        </p:nvSpPr>
        <p:spPr>
          <a:xfrm>
            <a:off x="10679841" y="2447247"/>
            <a:ext cx="1194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Cathode-N</a:t>
            </a:r>
          </a:p>
        </p:txBody>
      </p:sp>
    </p:spTree>
    <p:extLst>
      <p:ext uri="{BB962C8B-B14F-4D97-AF65-F5344CB8AC3E}">
        <p14:creationId xmlns:p14="http://schemas.microsoft.com/office/powerpoint/2010/main" val="4134275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333B6C-0F66-FD6F-7A90-45C491718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and temperature profiles (HB650)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07CBB-20AD-B9AF-1DCD-DFBD07997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ADCB4-28A0-BCEF-E208-A4F248F3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118EABA-0DC7-7724-1BA4-469D3F1BC1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4CF0D0-8265-3038-693D-CFFD1B433A1C}"/>
              </a:ext>
            </a:extLst>
          </p:cNvPr>
          <p:cNvGrpSpPr>
            <a:grpSpLocks noChangeAspect="1"/>
          </p:cNvGrpSpPr>
          <p:nvPr/>
        </p:nvGrpSpPr>
        <p:grpSpPr>
          <a:xfrm>
            <a:off x="3265715" y="683159"/>
            <a:ext cx="6346371" cy="5159632"/>
            <a:chOff x="564398" y="1141669"/>
            <a:chExt cx="6551295" cy="5326236"/>
          </a:xfrm>
        </p:grpSpPr>
        <p:pic>
          <p:nvPicPr>
            <p:cNvPr id="10" name="Picture 9" descr="Graphical user interface, chart&#10;&#10;Description automatically generated">
              <a:extLst>
                <a:ext uri="{FF2B5EF4-FFF2-40B4-BE49-F238E27FC236}">
                  <a16:creationId xmlns:a16="http://schemas.microsoft.com/office/drawing/2014/main" id="{B66333BA-2FFA-048C-D062-2656C0E0C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398" y="1141669"/>
              <a:ext cx="6551295" cy="532623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DAA11-2630-865A-9BD5-B1A44EC056D5}"/>
                </a:ext>
              </a:extLst>
            </p:cNvPr>
            <p:cNvSpPr txBox="1"/>
            <p:nvPr/>
          </p:nvSpPr>
          <p:spPr>
            <a:xfrm>
              <a:off x="2709948" y="3940234"/>
              <a:ext cx="895019" cy="392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&lt; 12 °C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1CBDCC-4332-0950-BA86-747AA0EDAA63}"/>
                </a:ext>
              </a:extLst>
            </p:cNvPr>
            <p:cNvSpPr txBox="1"/>
            <p:nvPr/>
          </p:nvSpPr>
          <p:spPr>
            <a:xfrm>
              <a:off x="2976162" y="1239499"/>
              <a:ext cx="712619" cy="3924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25 °C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AAB5782-6E47-8593-A547-DE2868FB10EB}"/>
              </a:ext>
            </a:extLst>
          </p:cNvPr>
          <p:cNvSpPr txBox="1"/>
          <p:nvPr/>
        </p:nvSpPr>
        <p:spPr>
          <a:xfrm>
            <a:off x="1127051" y="5985038"/>
            <a:ext cx="9799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large cathode surface and higher voltage do not increase EP current. </a:t>
            </a:r>
          </a:p>
        </p:txBody>
      </p:sp>
      <p:pic>
        <p:nvPicPr>
          <p:cNvPr id="15" name="Picture 14" descr="A metal pipe on a table&#10;&#10;Description automatically generated">
            <a:extLst>
              <a:ext uri="{FF2B5EF4-FFF2-40B4-BE49-F238E27FC236}">
                <a16:creationId xmlns:a16="http://schemas.microsoft.com/office/drawing/2014/main" id="{9729B928-C1FC-1D73-2ADD-2CEDAD1372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1316442"/>
            <a:ext cx="2248734" cy="1154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F34FD7-DA4B-5E7E-6692-B35B83ACE56B}"/>
              </a:ext>
            </a:extLst>
          </p:cNvPr>
          <p:cNvSpPr txBox="1"/>
          <p:nvPr/>
        </p:nvSpPr>
        <p:spPr>
          <a:xfrm>
            <a:off x="3795823" y="2471057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DA852-763A-1644-E5BD-F759FC9832FA}"/>
              </a:ext>
            </a:extLst>
          </p:cNvPr>
          <p:cNvSpPr txBox="1"/>
          <p:nvPr/>
        </p:nvSpPr>
        <p:spPr>
          <a:xfrm>
            <a:off x="3795823" y="5068945"/>
            <a:ext cx="73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 V</a:t>
            </a:r>
          </a:p>
        </p:txBody>
      </p:sp>
    </p:spTree>
    <p:extLst>
      <p:ext uri="{BB962C8B-B14F-4D97-AF65-F5344CB8AC3E}">
        <p14:creationId xmlns:p14="http://schemas.microsoft.com/office/powerpoint/2010/main" val="2056321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C92D42-1025-0C3A-3998-487FE42FB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9870" indent="-229870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Introduction and motivation</a:t>
            </a:r>
            <a:endParaRPr lang="en-US" dirty="0">
              <a:solidFill>
                <a:schemeClr val="tx1"/>
              </a:solidFill>
            </a:endParaRPr>
          </a:p>
          <a:p>
            <a:pPr marL="229870" indent="-229870"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Initial </a:t>
            </a:r>
            <a:r>
              <a:rPr lang="en-US" sz="2400" dirty="0">
                <a:solidFill>
                  <a:schemeClr val="tx1"/>
                </a:solidFill>
              </a:rPr>
              <a:t>EP parameters and results</a:t>
            </a:r>
            <a:endParaRPr lang="en-US" dirty="0">
              <a:solidFill>
                <a:schemeClr val="tx1"/>
              </a:solidFill>
            </a:endParaRPr>
          </a:p>
          <a:p>
            <a:pPr marL="229870" indent="-229870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EP optimization for LB650 and HB650 cavities</a:t>
            </a:r>
          </a:p>
          <a:p>
            <a:pPr marL="229870" indent="-229870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Cavity performance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Summary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30048E-3D76-E579-7779-CB7E6363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65592-68B3-5278-D412-36B69F18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6AF4F-E293-2016-14FF-12D95607E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Vijay Chouhan  | EP parameter investigation for low and high beta 650 MHz niobium cavities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01BA66-3377-5D89-B636-1609E7D86D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DA957-617F-2C7E-BC3E-E6D683DE37CD}"/>
              </a:ext>
            </a:extLst>
          </p:cNvPr>
          <p:cNvSpPr txBox="1"/>
          <p:nvPr/>
        </p:nvSpPr>
        <p:spPr>
          <a:xfrm>
            <a:off x="9078686" y="203562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66F19A6-C2F7-A0A5-DFAB-D231CD5D7A4F}"/>
              </a:ext>
            </a:extLst>
          </p:cNvPr>
          <p:cNvSpPr txBox="1"/>
          <p:nvPr/>
        </p:nvSpPr>
        <p:spPr>
          <a:xfrm>
            <a:off x="8196748" y="917478"/>
            <a:ext cx="2536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LB650 (0.61) cavity</a:t>
            </a:r>
          </a:p>
        </p:txBody>
      </p:sp>
      <p:pic>
        <p:nvPicPr>
          <p:cNvPr id="10" name="Picture 9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28EBB900-D7C0-E4EE-17D5-A36753617A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1290" y="1345730"/>
            <a:ext cx="3464254" cy="1562492"/>
          </a:xfrm>
          <a:prstGeom prst="rect">
            <a:avLst/>
          </a:prstGeom>
        </p:spPr>
      </p:pic>
      <p:pic>
        <p:nvPicPr>
          <p:cNvPr id="11" name="Picture 10" descr="A picture containing indoor, metal, engine, rack&#10;&#10;Description automatically generated">
            <a:extLst>
              <a:ext uri="{FF2B5EF4-FFF2-40B4-BE49-F238E27FC236}">
                <a16:creationId xmlns:a16="http://schemas.microsoft.com/office/drawing/2014/main" id="{0E7BB8BE-A21B-6178-EAB4-418878DF4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4423" y="3481242"/>
            <a:ext cx="4169111" cy="148808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DD4020-B715-C26A-3DC9-F07955520379}"/>
              </a:ext>
            </a:extLst>
          </p:cNvPr>
          <p:cNvSpPr txBox="1"/>
          <p:nvPr/>
        </p:nvSpPr>
        <p:spPr>
          <a:xfrm>
            <a:off x="8175174" y="3052990"/>
            <a:ext cx="2667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HB650 (0.92) cavity</a:t>
            </a:r>
          </a:p>
        </p:txBody>
      </p:sp>
    </p:spTree>
    <p:extLst>
      <p:ext uri="{BB962C8B-B14F-4D97-AF65-F5344CB8AC3E}">
        <p14:creationId xmlns:p14="http://schemas.microsoft.com/office/powerpoint/2010/main" val="3513405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7E6F-9178-6A5E-DED2-A51DA7EC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WG1 High-Q/High-G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D15A76-DF95-F165-4F26-7A831E9E7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A7D21-ECFD-CB70-E545-818C59A86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1F723C-5D64-6F46-3119-43639BED7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79468" y="6588950"/>
            <a:ext cx="8046720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Vijay Chouhan  | EP parameter investigation for low and high beta 650 MHz niobium cavities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80831-7DD1-25E2-4EE0-3C0C0D98947F}"/>
              </a:ext>
            </a:extLst>
          </p:cNvPr>
          <p:cNvSpPr txBox="1"/>
          <p:nvPr/>
        </p:nvSpPr>
        <p:spPr>
          <a:xfrm>
            <a:off x="1871831" y="36576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113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3347CD-89AD-A325-5F8D-0AAC0574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and 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EDA3E-7F3B-F2CC-4186-AC06C5015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F6319-56FD-443B-9D4C-919EC1661C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CE88CC-CFE5-79E4-5F56-A7A469C69C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FD29C99-493A-AC13-7306-77F4A469F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98" y="753130"/>
            <a:ext cx="10872619" cy="1667341"/>
          </a:xfrm>
        </p:spPr>
        <p:txBody>
          <a:bodyPr lIns="0" tIns="0" rIns="0" bIns="0" anchor="t"/>
          <a:lstStyle/>
          <a:p>
            <a:pPr marL="229870" indent="-229870"/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PIP-II </a:t>
            </a:r>
            <a:r>
              <a:rPr lang="en-US" sz="2000" dirty="0" err="1">
                <a:solidFill>
                  <a:schemeClr val="tx1"/>
                </a:solidFill>
                <a:latin typeface="Helvetica" pitchFamily="2" charset="0"/>
              </a:rPr>
              <a:t>linac</a:t>
            </a:r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 will accommodate different types of SRF cavities including 5-cell low beta (0.61) and high beta (0.92) 650 MHz elliptical cavities.</a:t>
            </a:r>
          </a:p>
          <a:p>
            <a:pPr marL="229870" indent="-229870"/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The surface of these elliptical cavities are processed with electropolishing (EP).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903956-BFCD-8B33-9C7E-FD500AB0F485}"/>
              </a:ext>
            </a:extLst>
          </p:cNvPr>
          <p:cNvSpPr txBox="1"/>
          <p:nvPr/>
        </p:nvSpPr>
        <p:spPr>
          <a:xfrm>
            <a:off x="180760" y="6060991"/>
            <a:ext cx="112401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Helvetica" panose="020B0604020202020204" pitchFamily="34" charset="0"/>
                <a:cs typeface="Helvetica" panose="020B0604020202020204" pitchFamily="34" charset="0"/>
              </a:rPr>
              <a:t>Motivation: To investigate impact of EP conditions on the surface of these cavities.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0372F6-E2D2-CE65-2AE7-048052D7DDDD}"/>
              </a:ext>
            </a:extLst>
          </p:cNvPr>
          <p:cNvSpPr txBox="1"/>
          <p:nvPr/>
        </p:nvSpPr>
        <p:spPr>
          <a:xfrm>
            <a:off x="5856544" y="5564420"/>
            <a:ext cx="6344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itchFamily="2" charset="0"/>
              </a:rPr>
              <a:t>Cavity prematurely quenched at 15 MV/m.</a:t>
            </a:r>
          </a:p>
        </p:txBody>
      </p:sp>
      <p:pic>
        <p:nvPicPr>
          <p:cNvPr id="33" name="Picture 32" descr="A picture containing indoor, metal, engine, rack&#10;&#10;Description automatically generated">
            <a:extLst>
              <a:ext uri="{FF2B5EF4-FFF2-40B4-BE49-F238E27FC236}">
                <a16:creationId xmlns:a16="http://schemas.microsoft.com/office/drawing/2014/main" id="{961D09E7-71E3-D086-DED7-ECA0BCDAE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666" y="2429292"/>
            <a:ext cx="4548289" cy="34112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22D5BF-00E3-5F40-C24E-6964B55AB852}"/>
              </a:ext>
            </a:extLst>
          </p:cNvPr>
          <p:cNvSpPr txBox="1"/>
          <p:nvPr/>
        </p:nvSpPr>
        <p:spPr>
          <a:xfrm>
            <a:off x="777240" y="1984155"/>
            <a:ext cx="3877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Horizontal EP tool ANL/FNAL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8163C4-4250-56B7-A3CE-FA000AA2E2FD}"/>
              </a:ext>
            </a:extLst>
          </p:cNvPr>
          <p:cNvGrpSpPr/>
          <p:nvPr/>
        </p:nvGrpSpPr>
        <p:grpSpPr>
          <a:xfrm>
            <a:off x="6944335" y="1866640"/>
            <a:ext cx="4774625" cy="3807866"/>
            <a:chOff x="6944335" y="1866640"/>
            <a:chExt cx="4774625" cy="3807866"/>
          </a:xfrm>
        </p:grpSpPr>
        <p:pic>
          <p:nvPicPr>
            <p:cNvPr id="2" name="Picture 1" descr="A graph of a graph showing the amount of ep in a row&#10;&#10;Description automatically generated with medium confidence">
              <a:extLst>
                <a:ext uri="{FF2B5EF4-FFF2-40B4-BE49-F238E27FC236}">
                  <a16:creationId xmlns:a16="http://schemas.microsoft.com/office/drawing/2014/main" id="{FB3D9439-5103-7478-1ADE-2642E98C4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4335" y="2216614"/>
              <a:ext cx="4369979" cy="345789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6667BC-DCD4-F4E4-A59B-E522030BC12D}"/>
                </a:ext>
              </a:extLst>
            </p:cNvPr>
            <p:cNvSpPr txBox="1"/>
            <p:nvPr/>
          </p:nvSpPr>
          <p:spPr>
            <a:xfrm>
              <a:off x="7635406" y="2372225"/>
              <a:ext cx="5004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2K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AE653F-86D1-AE31-AA10-B16BC356DD0F}"/>
                </a:ext>
              </a:extLst>
            </p:cNvPr>
            <p:cNvSpPr txBox="1"/>
            <p:nvPr/>
          </p:nvSpPr>
          <p:spPr>
            <a:xfrm>
              <a:off x="8497129" y="3945560"/>
              <a:ext cx="24849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Limited by quench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E471BC-E8D7-A0BD-F9B3-B5788B070AD0}"/>
                </a:ext>
              </a:extLst>
            </p:cNvPr>
            <p:cNvSpPr txBox="1"/>
            <p:nvPr/>
          </p:nvSpPr>
          <p:spPr>
            <a:xfrm>
              <a:off x="7170671" y="1866640"/>
              <a:ext cx="45482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>
                  <a:solidFill>
                    <a:srgbClr val="000000"/>
                  </a:solidFill>
                </a:rPr>
                <a:t>Initial vertical test result of LB650</a:t>
              </a:r>
            </a:p>
          </p:txBody>
        </p:sp>
        <p:sp>
          <p:nvSpPr>
            <p:cNvPr id="26" name="Star: 5 Points 25">
              <a:extLst>
                <a:ext uri="{FF2B5EF4-FFF2-40B4-BE49-F238E27FC236}">
                  <a16:creationId xmlns:a16="http://schemas.microsoft.com/office/drawing/2014/main" id="{F101457F-7831-6475-96C1-322C595B9D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33264" y="3778427"/>
              <a:ext cx="182880" cy="182880"/>
            </a:xfrm>
            <a:prstGeom prst="star5">
              <a:avLst/>
            </a:prstGeom>
            <a:solidFill>
              <a:srgbClr val="21FF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tar: 5 Points 28">
              <a:extLst>
                <a:ext uri="{FF2B5EF4-FFF2-40B4-BE49-F238E27FC236}">
                  <a16:creationId xmlns:a16="http://schemas.microsoft.com/office/drawing/2014/main" id="{CC56CF0C-4841-DC57-3C85-60EC9F3407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68029" y="3126848"/>
              <a:ext cx="182880" cy="182880"/>
            </a:xfrm>
            <a:prstGeom prst="star5">
              <a:avLst/>
            </a:prstGeom>
            <a:solidFill>
              <a:srgbClr val="21FF4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13461DD-6CF1-890B-D16D-779E5FB711DD}"/>
                </a:ext>
              </a:extLst>
            </p:cNvPr>
            <p:cNvSpPr txBox="1"/>
            <p:nvPr/>
          </p:nvSpPr>
          <p:spPr>
            <a:xfrm>
              <a:off x="8901904" y="3101695"/>
              <a:ext cx="132138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PIP II CM Spec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C241B50-FAD7-48CE-8CF1-CF522D415D81}"/>
              </a:ext>
            </a:extLst>
          </p:cNvPr>
          <p:cNvSpPr txBox="1"/>
          <p:nvPr/>
        </p:nvSpPr>
        <p:spPr>
          <a:xfrm>
            <a:off x="266327" y="5194178"/>
            <a:ext cx="4703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ighlight>
                  <a:srgbClr val="FFFF00"/>
                </a:highlight>
              </a:rPr>
              <a:t>Cavity cooling: Water spray on cavity exterior, </a:t>
            </a:r>
          </a:p>
          <a:p>
            <a:r>
              <a:rPr lang="en-US" sz="1800" dirty="0">
                <a:highlight>
                  <a:srgbClr val="FFFF00"/>
                </a:highlight>
              </a:rPr>
              <a:t>Acid: H</a:t>
            </a:r>
            <a:r>
              <a:rPr lang="en-US" sz="1800" baseline="-25000" dirty="0">
                <a:highlight>
                  <a:srgbClr val="FFFF00"/>
                </a:highlight>
              </a:rPr>
              <a:t>2</a:t>
            </a:r>
            <a:r>
              <a:rPr lang="en-US" sz="1800" dirty="0">
                <a:highlight>
                  <a:srgbClr val="FFFF00"/>
                </a:highlight>
              </a:rPr>
              <a:t>SO</a:t>
            </a:r>
            <a:r>
              <a:rPr lang="en-US" sz="1800" baseline="-25000" dirty="0">
                <a:highlight>
                  <a:srgbClr val="FFFF00"/>
                </a:highlight>
              </a:rPr>
              <a:t>4</a:t>
            </a:r>
            <a:r>
              <a:rPr lang="en-US" sz="1800" dirty="0">
                <a:highlight>
                  <a:srgbClr val="FFFF00"/>
                </a:highlight>
              </a:rPr>
              <a:t>+HF</a:t>
            </a:r>
          </a:p>
        </p:txBody>
      </p:sp>
    </p:spTree>
    <p:extLst>
      <p:ext uri="{BB962C8B-B14F-4D97-AF65-F5344CB8AC3E}">
        <p14:creationId xmlns:p14="http://schemas.microsoft.com/office/powerpoint/2010/main" val="4190122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5D4B2B-47D4-3D56-4EF5-263B5B58A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EP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721A5-D3F8-1E27-1BEE-17F115707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F5166-A2C5-7576-E24A-57D9C0C5B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D843EAA-D088-6F06-D9D3-B975DFDC46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A89D2F-FEC3-A1F8-33E2-0E1DB88C19F3}"/>
              </a:ext>
            </a:extLst>
          </p:cNvPr>
          <p:cNvSpPr txBox="1"/>
          <p:nvPr/>
        </p:nvSpPr>
        <p:spPr>
          <a:xfrm>
            <a:off x="3531985" y="5956075"/>
            <a:ext cx="81498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9870" indent="-229870"/>
            <a:r>
              <a:rPr lang="en-US" sz="2400" b="1" dirty="0">
                <a:highlight>
                  <a:srgbClr val="FFFF00"/>
                </a:highlight>
                <a:latin typeface="Helvetica" pitchFamily="2" charset="0"/>
              </a:rPr>
              <a:t>Are these EP conditions optimal for 650 MHz cavities?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D86D0078-87AE-0316-02B4-96593257F9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746453"/>
              </p:ext>
            </p:extLst>
          </p:nvPr>
        </p:nvGraphicFramePr>
        <p:xfrm>
          <a:off x="139938" y="966614"/>
          <a:ext cx="5155838" cy="2851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5006">
                  <a:extLst>
                    <a:ext uri="{9D8B030D-6E8A-4147-A177-3AD203B41FA5}">
                      <a16:colId xmlns:a16="http://schemas.microsoft.com/office/drawing/2014/main" val="1442325814"/>
                    </a:ext>
                  </a:extLst>
                </a:gridCol>
                <a:gridCol w="1780832">
                  <a:extLst>
                    <a:ext uri="{9D8B030D-6E8A-4147-A177-3AD203B41FA5}">
                      <a16:colId xmlns:a16="http://schemas.microsoft.com/office/drawing/2014/main" val="3744043962"/>
                    </a:ext>
                  </a:extLst>
                </a:gridCol>
              </a:tblGrid>
              <a:tr h="49642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Parameters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Value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20637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r>
                        <a:rPr lang="en-US" sz="2000" b="0" dirty="0"/>
                        <a:t>Voltage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18 V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439416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2000" dirty="0"/>
                        <a:t>Cavity temperature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&lt; 25 °C/12 °C 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343124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2000" dirty="0"/>
                        <a:t>Acid flow rate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~10 L/min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265251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2000" dirty="0"/>
                        <a:t>Cavity rotation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~1 rpm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618362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2000" b="0" dirty="0" err="1"/>
                        <a:t>Cathode:anode</a:t>
                      </a:r>
                      <a:r>
                        <a:rPr lang="en-US" sz="2000" b="0" dirty="0"/>
                        <a:t> surface area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/>
                        <a:t>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6037435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3ACFE55-AE69-7DC1-92F5-6F59C89E76A4}"/>
              </a:ext>
            </a:extLst>
          </p:cNvPr>
          <p:cNvSpPr txBox="1"/>
          <p:nvPr/>
        </p:nvSpPr>
        <p:spPr>
          <a:xfrm>
            <a:off x="9352824" y="3144493"/>
            <a:ext cx="3146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Current with low amplitude oscillations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842D416-4AAB-7963-00AF-F43088981C4A}"/>
              </a:ext>
            </a:extLst>
          </p:cNvPr>
          <p:cNvGrpSpPr/>
          <p:nvPr/>
        </p:nvGrpSpPr>
        <p:grpSpPr>
          <a:xfrm>
            <a:off x="5508188" y="849606"/>
            <a:ext cx="6413543" cy="3124328"/>
            <a:chOff x="5022170" y="504470"/>
            <a:chExt cx="6413543" cy="3124328"/>
          </a:xfrm>
        </p:grpSpPr>
        <p:pic>
          <p:nvPicPr>
            <p:cNvPr id="12" name="Picture 11" descr="Chart, line chart&#10;&#10;Description automatically generated">
              <a:extLst>
                <a:ext uri="{FF2B5EF4-FFF2-40B4-BE49-F238E27FC236}">
                  <a16:creationId xmlns:a16="http://schemas.microsoft.com/office/drawing/2014/main" id="{B675531C-ABFC-63F2-FE41-3B0993407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22170" y="504470"/>
              <a:ext cx="3847254" cy="3124328"/>
            </a:xfrm>
            <a:prstGeom prst="rect">
              <a:avLst/>
            </a:prstGeom>
          </p:spPr>
        </p:pic>
        <p:pic>
          <p:nvPicPr>
            <p:cNvPr id="13" name="Picture 12" descr="Chart, line chart, histogram&#10;&#10;Description automatically generated">
              <a:extLst>
                <a:ext uri="{FF2B5EF4-FFF2-40B4-BE49-F238E27FC236}">
                  <a16:creationId xmlns:a16="http://schemas.microsoft.com/office/drawing/2014/main" id="{44FE6570-9FB9-5AB8-29D6-DDF1184C1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79840" y="686383"/>
              <a:ext cx="2555873" cy="2059257"/>
            </a:xfrm>
            <a:prstGeom prst="rect">
              <a:avLst/>
            </a:prstGeom>
            <a:ln>
              <a:solidFill>
                <a:srgbClr val="0F2D62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22F95F-1023-82F7-2085-AC443313E9AF}"/>
                </a:ext>
              </a:extLst>
            </p:cNvPr>
            <p:cNvSpPr txBox="1"/>
            <p:nvPr/>
          </p:nvSpPr>
          <p:spPr>
            <a:xfrm>
              <a:off x="5475121" y="612911"/>
              <a:ext cx="8515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highlight>
                    <a:srgbClr val="FFFF00"/>
                  </a:highlight>
                </a:rPr>
                <a:t>22 °C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8701F0-0ADB-2ACB-A5F8-703DBC732531}"/>
                </a:ext>
              </a:extLst>
            </p:cNvPr>
            <p:cNvSpPr txBox="1"/>
            <p:nvPr/>
          </p:nvSpPr>
          <p:spPr>
            <a:xfrm>
              <a:off x="7912140" y="582815"/>
              <a:ext cx="851515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highlight>
                    <a:srgbClr val="FFFF00"/>
                  </a:highlight>
                </a:rPr>
                <a:t>18 V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45B955-3339-27CD-1B4F-961397C1CB2E}"/>
              </a:ext>
            </a:extLst>
          </p:cNvPr>
          <p:cNvCxnSpPr>
            <a:cxnSpLocks/>
          </p:cNvCxnSpPr>
          <p:nvPr/>
        </p:nvCxnSpPr>
        <p:spPr>
          <a:xfrm>
            <a:off x="8244326" y="2144399"/>
            <a:ext cx="1121532" cy="0"/>
          </a:xfrm>
          <a:prstGeom prst="straightConnector1">
            <a:avLst/>
          </a:prstGeom>
          <a:ln w="38100">
            <a:solidFill>
              <a:srgbClr val="0F2D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7764304-43B8-B6F4-C807-0349B90EFCAE}"/>
              </a:ext>
            </a:extLst>
          </p:cNvPr>
          <p:cNvSpPr txBox="1"/>
          <p:nvPr/>
        </p:nvSpPr>
        <p:spPr>
          <a:xfrm>
            <a:off x="6015693" y="3135095"/>
            <a:ext cx="1098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Bulk EP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AE80FC-FC45-AF8E-D208-C0460DCA80B0}"/>
              </a:ext>
            </a:extLst>
          </p:cNvPr>
          <p:cNvSpPr txBox="1"/>
          <p:nvPr/>
        </p:nvSpPr>
        <p:spPr>
          <a:xfrm>
            <a:off x="6220157" y="3959920"/>
            <a:ext cx="5502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Current oscillations suggested that EP was optimal?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D2FF031-D8E0-A04A-3EFE-012B5B3C6BE2}"/>
              </a:ext>
            </a:extLst>
          </p:cNvPr>
          <p:cNvSpPr/>
          <p:nvPr/>
        </p:nvSpPr>
        <p:spPr>
          <a:xfrm>
            <a:off x="7985369" y="945436"/>
            <a:ext cx="259486" cy="173736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8C8B1D-71DF-5D08-AD44-66184EF7F2E0}"/>
              </a:ext>
            </a:extLst>
          </p:cNvPr>
          <p:cNvSpPr txBox="1"/>
          <p:nvPr/>
        </p:nvSpPr>
        <p:spPr>
          <a:xfrm>
            <a:off x="6649123" y="4512362"/>
            <a:ext cx="4369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Removal rate: 	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itchFamily="2" charset="0"/>
              </a:rPr>
              <a:t>0.14 um/min at 22 °C (Bulk EP)	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1800" dirty="0">
                <a:latin typeface="Helvetica" pitchFamily="2" charset="0"/>
              </a:rPr>
              <a:t>0.07 um/min at 12 ° C (Cold EP)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8C6498-52B0-5407-8CD6-54AEB05F977F}"/>
              </a:ext>
            </a:extLst>
          </p:cNvPr>
          <p:cNvSpPr txBox="1"/>
          <p:nvPr/>
        </p:nvSpPr>
        <p:spPr>
          <a:xfrm>
            <a:off x="5963648" y="499951"/>
            <a:ext cx="3286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Current profile (warm EP)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9451749-B27E-3153-17F5-94E8CFC1E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0" r="-33"/>
          <a:stretch/>
        </p:blipFill>
        <p:spPr>
          <a:xfrm>
            <a:off x="374603" y="4045606"/>
            <a:ext cx="5123169" cy="2022961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3FDA46-0AEF-81B0-3EFC-4B172FED18D6}"/>
              </a:ext>
            </a:extLst>
          </p:cNvPr>
          <p:cNvCxnSpPr>
            <a:cxnSpLocks/>
          </p:cNvCxnSpPr>
          <p:nvPr/>
        </p:nvCxnSpPr>
        <p:spPr>
          <a:xfrm>
            <a:off x="1172898" y="4386402"/>
            <a:ext cx="440749" cy="4975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DE216BB-B973-9DA7-F6E4-E9E12831CCAE}"/>
              </a:ext>
            </a:extLst>
          </p:cNvPr>
          <p:cNvSpPr txBox="1"/>
          <p:nvPr/>
        </p:nvSpPr>
        <p:spPr>
          <a:xfrm>
            <a:off x="329487" y="4071217"/>
            <a:ext cx="10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Aluminum cathode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D35733A-1DE9-92A7-B876-546881B42E8B}"/>
              </a:ext>
            </a:extLst>
          </p:cNvPr>
          <p:cNvCxnSpPr>
            <a:cxnSpLocks/>
          </p:cNvCxnSpPr>
          <p:nvPr/>
        </p:nvCxnSpPr>
        <p:spPr>
          <a:xfrm flipV="1">
            <a:off x="1069041" y="5122448"/>
            <a:ext cx="65733" cy="8036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0DD63AB-A85B-9BF4-03C9-24D9ACF5E438}"/>
              </a:ext>
            </a:extLst>
          </p:cNvPr>
          <p:cNvSpPr txBox="1"/>
          <p:nvPr/>
        </p:nvSpPr>
        <p:spPr>
          <a:xfrm>
            <a:off x="481887" y="5944927"/>
            <a:ext cx="10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Insulating mask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28DAC5-900C-5D41-F923-D2BE56B3722A}"/>
              </a:ext>
            </a:extLst>
          </p:cNvPr>
          <p:cNvSpPr txBox="1"/>
          <p:nvPr/>
        </p:nvSpPr>
        <p:spPr>
          <a:xfrm>
            <a:off x="2158530" y="3832741"/>
            <a:ext cx="26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Initial cathode (cathode-I)</a:t>
            </a:r>
          </a:p>
        </p:txBody>
      </p:sp>
    </p:spTree>
    <p:extLst>
      <p:ext uri="{BB962C8B-B14F-4D97-AF65-F5344CB8AC3E}">
        <p14:creationId xmlns:p14="http://schemas.microsoft.com/office/powerpoint/2010/main" val="3579551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D77A69-7959-254B-29A1-97A75B914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I-V curve and surface of LB650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DA4C2-B6A1-404C-0B44-CA5DFFFDC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865DD-3E86-4326-327E-220EEE739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E9D63C3-4D4E-2B33-E406-1D19758B866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526AFF-95AA-25F3-16C3-E87EE01F5871}"/>
              </a:ext>
            </a:extLst>
          </p:cNvPr>
          <p:cNvGrpSpPr/>
          <p:nvPr/>
        </p:nvGrpSpPr>
        <p:grpSpPr>
          <a:xfrm>
            <a:off x="5895912" y="843861"/>
            <a:ext cx="4907380" cy="2973606"/>
            <a:chOff x="1670269" y="3955843"/>
            <a:chExt cx="3937751" cy="254810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D082D6-740D-625D-A37D-C67B8E0EC0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670269" y="3955843"/>
              <a:ext cx="3937751" cy="2548103"/>
              <a:chOff x="583096" y="802097"/>
              <a:chExt cx="5907693" cy="3822844"/>
            </a:xfrm>
          </p:grpSpPr>
          <p:pic>
            <p:nvPicPr>
              <p:cNvPr id="17" name="Picture 16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7375A736-8FB2-62C3-27A6-3454A7009D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3096" y="802097"/>
                <a:ext cx="5907693" cy="3822844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85FEC7D-C080-A01B-FAC4-2335514F0C14}"/>
                  </a:ext>
                </a:extLst>
              </p:cNvPr>
              <p:cNvSpPr txBox="1"/>
              <p:nvPr/>
            </p:nvSpPr>
            <p:spPr>
              <a:xfrm>
                <a:off x="2698325" y="3083027"/>
                <a:ext cx="3747211" cy="5281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highlight>
                      <a:srgbClr val="FFFF00"/>
                    </a:highlight>
                    <a:latin typeface="Helvetica" panose="020B0604020202020204" pitchFamily="34" charset="0"/>
                    <a:cs typeface="Helvetica" panose="020B0604020202020204" pitchFamily="34" charset="0"/>
                  </a:rPr>
                  <a:t>Cavity temperature~12℃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BD5BDD2-AF82-8A51-A6D7-D4AE545B3062}"/>
                </a:ext>
              </a:extLst>
            </p:cNvPr>
            <p:cNvCxnSpPr/>
            <p:nvPr/>
          </p:nvCxnSpPr>
          <p:spPr>
            <a:xfrm>
              <a:off x="2182951" y="4392084"/>
              <a:ext cx="2912386" cy="0"/>
            </a:xfrm>
            <a:prstGeom prst="straightConnector1">
              <a:avLst/>
            </a:prstGeom>
            <a:ln w="28575">
              <a:solidFill>
                <a:srgbClr val="000000"/>
              </a:solidFill>
              <a:headEnd type="triangle"/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CFE4F7-B306-4F8A-F793-C4C647609949}"/>
                </a:ext>
              </a:extLst>
            </p:cNvPr>
            <p:cNvSpPr txBox="1"/>
            <p:nvPr/>
          </p:nvSpPr>
          <p:spPr>
            <a:xfrm>
              <a:off x="2362210" y="4104659"/>
              <a:ext cx="3113314" cy="352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Helvetica" panose="020B0604020202020204" pitchFamily="34" charset="0"/>
                  <a:cs typeface="Helvetica" panose="020B0604020202020204" pitchFamily="34" charset="0"/>
                </a:rPr>
                <a:t>Linear region: etching region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B58B2EE-B820-2435-B4F3-670019E7E560}"/>
              </a:ext>
            </a:extLst>
          </p:cNvPr>
          <p:cNvSpPr txBox="1"/>
          <p:nvPr/>
        </p:nvSpPr>
        <p:spPr>
          <a:xfrm>
            <a:off x="6402958" y="4494855"/>
            <a:ext cx="57890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No current plateau in the I-V curve.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 current plateau is necessary for EP.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 standard EP parameters seem inadequate for EP of 650 MHz cavities.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B13862-50C7-B572-28BE-6F49C48BCD49}"/>
              </a:ext>
            </a:extLst>
          </p:cNvPr>
          <p:cNvGrpSpPr>
            <a:grpSpLocks noChangeAspect="1"/>
          </p:cNvGrpSpPr>
          <p:nvPr/>
        </p:nvGrpSpPr>
        <p:grpSpPr>
          <a:xfrm>
            <a:off x="288891" y="633395"/>
            <a:ext cx="4562617" cy="3126823"/>
            <a:chOff x="266597" y="1425415"/>
            <a:chExt cx="4430329" cy="303616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08292F-E982-CC59-606B-5BF3906EA0EE}"/>
                </a:ext>
              </a:extLst>
            </p:cNvPr>
            <p:cNvSpPr txBox="1"/>
            <p:nvPr/>
          </p:nvSpPr>
          <p:spPr>
            <a:xfrm>
              <a:off x="266597" y="1425415"/>
              <a:ext cx="4339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Typical I-V curve (1.3 GHz 9-cell Cavity)</a:t>
              </a:r>
            </a:p>
          </p:txBody>
        </p:sp>
        <p:pic>
          <p:nvPicPr>
            <p:cNvPr id="22" name="Picture 21" descr="Chart, scatter chart&#10;&#10;Description automatically generated">
              <a:extLst>
                <a:ext uri="{FF2B5EF4-FFF2-40B4-BE49-F238E27FC236}">
                  <a16:creationId xmlns:a16="http://schemas.microsoft.com/office/drawing/2014/main" id="{7FFA12A2-064B-751E-F9F8-A21E87A3C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861" y="1908361"/>
              <a:ext cx="4396065" cy="255321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762D01C-A822-D4CA-EDF7-469CCF4B242F}"/>
                </a:ext>
              </a:extLst>
            </p:cNvPr>
            <p:cNvSpPr txBox="1"/>
            <p:nvPr/>
          </p:nvSpPr>
          <p:spPr>
            <a:xfrm>
              <a:off x="2179526" y="2185865"/>
              <a:ext cx="2104782" cy="311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highlight>
                    <a:srgbClr val="FFFF00"/>
                  </a:highlight>
                </a:rPr>
                <a:t>Cavity temperature~12℃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B1728E3-99BC-9A0B-CFE5-368A077476BD}"/>
                </a:ext>
              </a:extLst>
            </p:cNvPr>
            <p:cNvCxnSpPr>
              <a:cxnSpLocks/>
            </p:cNvCxnSpPr>
            <p:nvPr/>
          </p:nvCxnSpPr>
          <p:spPr>
            <a:xfrm>
              <a:off x="2821323" y="3218600"/>
              <a:ext cx="1447594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78943C-CB12-E4BD-4EAF-5E12010F007E}"/>
                </a:ext>
              </a:extLst>
            </p:cNvPr>
            <p:cNvSpPr txBox="1"/>
            <p:nvPr/>
          </p:nvSpPr>
          <p:spPr>
            <a:xfrm>
              <a:off x="3375041" y="2934756"/>
              <a:ext cx="4571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EP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4DB1CBB-FD96-3625-64FB-3AE506857470}"/>
                </a:ext>
              </a:extLst>
            </p:cNvPr>
            <p:cNvCxnSpPr>
              <a:cxnSpLocks/>
            </p:cNvCxnSpPr>
            <p:nvPr/>
          </p:nvCxnSpPr>
          <p:spPr>
            <a:xfrm>
              <a:off x="1051299" y="2791880"/>
              <a:ext cx="1447594" cy="0"/>
            </a:xfrm>
            <a:prstGeom prst="straightConnector1">
              <a:avLst/>
            </a:prstGeom>
            <a:ln w="19050"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879432-3B0B-AF12-5603-7F68E41EA611}"/>
                </a:ext>
              </a:extLst>
            </p:cNvPr>
            <p:cNvSpPr txBox="1"/>
            <p:nvPr/>
          </p:nvSpPr>
          <p:spPr>
            <a:xfrm>
              <a:off x="1392839" y="2496015"/>
              <a:ext cx="8675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Etching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099628-9606-A153-3DD0-CE536AB4685E}"/>
              </a:ext>
            </a:extLst>
          </p:cNvPr>
          <p:cNvGrpSpPr>
            <a:grpSpLocks noChangeAspect="1"/>
          </p:cNvGrpSpPr>
          <p:nvPr/>
        </p:nvGrpSpPr>
        <p:grpSpPr>
          <a:xfrm>
            <a:off x="291004" y="3781521"/>
            <a:ext cx="5947883" cy="2706076"/>
            <a:chOff x="5333125" y="2111038"/>
            <a:chExt cx="6776641" cy="308313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39E2254-EDA9-9471-E364-3A5E260E01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33125" y="2465903"/>
              <a:ext cx="3191235" cy="2496843"/>
              <a:chOff x="4691196" y="573488"/>
              <a:chExt cx="3104231" cy="242877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C7F1C65-5800-8C8D-A4E7-1DB51836366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91196" y="573488"/>
                <a:ext cx="2815791" cy="2428770"/>
                <a:chOff x="4691194" y="545664"/>
                <a:chExt cx="1964100" cy="1694142"/>
              </a:xfrm>
            </p:grpSpPr>
            <p:pic>
              <p:nvPicPr>
                <p:cNvPr id="41" name="Picture 40" descr="A picture containing colorful, window&#10;&#10;Description automatically generated">
                  <a:extLst>
                    <a:ext uri="{FF2B5EF4-FFF2-40B4-BE49-F238E27FC236}">
                      <a16:creationId xmlns:a16="http://schemas.microsoft.com/office/drawing/2014/main" id="{7224724D-6768-C03E-096F-BD36954DC8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91194" y="766433"/>
                  <a:ext cx="1964100" cy="1473373"/>
                </a:xfrm>
                <a:prstGeom prst="rect">
                  <a:avLst/>
                </a:prstGeom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BEB464B0-F363-CA01-90E8-88F150DE345B}"/>
                    </a:ext>
                  </a:extLst>
                </p:cNvPr>
                <p:cNvSpPr txBox="1"/>
                <p:nvPr/>
              </p:nvSpPr>
              <p:spPr>
                <a:xfrm>
                  <a:off x="4691194" y="545664"/>
                  <a:ext cx="1963061" cy="2436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b="1" i="1" dirty="0"/>
                    <a:t>EP with standard parameters</a:t>
                  </a:r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A5C4AF5-1AD1-7012-1BE3-27BBC3A7616C}"/>
                  </a:ext>
                </a:extLst>
              </p:cNvPr>
              <p:cNvGrpSpPr/>
              <p:nvPr/>
            </p:nvGrpSpPr>
            <p:grpSpPr>
              <a:xfrm>
                <a:off x="7518428" y="889988"/>
                <a:ext cx="276999" cy="2112270"/>
                <a:chOff x="8825442" y="758068"/>
                <a:chExt cx="105430" cy="1473374"/>
              </a:xfrm>
            </p:grpSpPr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C1AB5F01-883A-3B96-6213-3189CDE3A7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80021" y="758068"/>
                  <a:ext cx="0" cy="147337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B32EE7D-24ED-CFF6-3B6B-9DBF241290C9}"/>
                    </a:ext>
                  </a:extLst>
                </p:cNvPr>
                <p:cNvSpPr txBox="1"/>
                <p:nvPr/>
              </p:nvSpPr>
              <p:spPr>
                <a:xfrm rot="16200000">
                  <a:off x="8690308" y="1391374"/>
                  <a:ext cx="375697" cy="1054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1600" dirty="0"/>
                    <a:t>9 mm</a:t>
                  </a: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7F4E73C-9BA9-D99F-9701-B6CFCB4763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73948" y="2536210"/>
              <a:ext cx="3535818" cy="2657959"/>
              <a:chOff x="7301742" y="27930355"/>
              <a:chExt cx="6308346" cy="4742136"/>
            </a:xfrm>
          </p:grpSpPr>
          <p:pic>
            <p:nvPicPr>
              <p:cNvPr id="34" name="Picture 4" descr="page23image24640128">
                <a:extLst>
                  <a:ext uri="{FF2B5EF4-FFF2-40B4-BE49-F238E27FC236}">
                    <a16:creationId xmlns:a16="http://schemas.microsoft.com/office/drawing/2014/main" id="{F8D25956-EB2E-4B95-EFF9-6005E92EBB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347626" y="27930355"/>
                <a:ext cx="6257730" cy="31878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7" descr="page37image24312864">
                <a:extLst>
                  <a:ext uri="{FF2B5EF4-FFF2-40B4-BE49-F238E27FC236}">
                    <a16:creationId xmlns:a16="http://schemas.microsoft.com/office/drawing/2014/main" id="{D6D3681D-3F10-978C-CA03-0FD852E8DD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301742" y="31206803"/>
                <a:ext cx="6308346" cy="14656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C0AEB392-74BB-B4D4-93F9-3EB6BA12EA45}"/>
                  </a:ext>
                </a:extLst>
              </p:cNvPr>
              <p:cNvCxnSpPr/>
              <p:nvPr/>
            </p:nvCxnSpPr>
            <p:spPr>
              <a:xfrm>
                <a:off x="9290911" y="28861629"/>
                <a:ext cx="1010287" cy="102380"/>
              </a:xfrm>
              <a:prstGeom prst="straightConnector1">
                <a:avLst/>
              </a:prstGeom>
              <a:ln>
                <a:solidFill>
                  <a:srgbClr val="FF35EE"/>
                </a:solidFill>
                <a:headEnd type="triangle"/>
                <a:tailEnd type="triangle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7BB43D-C57F-7F9A-AA2A-D2ABFDD663BD}"/>
                </a:ext>
              </a:extLst>
            </p:cNvPr>
            <p:cNvSpPr txBox="1"/>
            <p:nvPr/>
          </p:nvSpPr>
          <p:spPr>
            <a:xfrm>
              <a:off x="9645825" y="2111038"/>
              <a:ext cx="2316190" cy="385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Helvetica" pitchFamily="2" charset="0"/>
                </a:rPr>
                <a:t>Step height ~ 32 </a:t>
              </a:r>
              <a:r>
                <a:rPr lang="en-US" sz="1600" dirty="0">
                  <a:latin typeface="+mj-lt"/>
                </a:rPr>
                <a:t>µ</a:t>
              </a:r>
              <a:r>
                <a:rPr lang="en-US" sz="1600" dirty="0">
                  <a:latin typeface="Helvetica" pitchFamily="2" charset="0"/>
                </a:rPr>
                <a:t>m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D3453C8-4B3E-17AE-9C2B-61723ADFD4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33782" y="2473212"/>
              <a:ext cx="388968" cy="47507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BCF7980-26A6-4228-DD85-99AD930450D6}"/>
              </a:ext>
            </a:extLst>
          </p:cNvPr>
          <p:cNvSpPr txBox="1"/>
          <p:nvPr/>
        </p:nvSpPr>
        <p:spPr>
          <a:xfrm>
            <a:off x="6672469" y="492741"/>
            <a:ext cx="3965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I-V curve_LB650 (5-cell Cavity)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2ED316B-FCC4-F6A2-801F-2E3BC8769C8D}"/>
              </a:ext>
            </a:extLst>
          </p:cNvPr>
          <p:cNvGrpSpPr>
            <a:grpSpLocks noChangeAspect="1"/>
          </p:cNvGrpSpPr>
          <p:nvPr/>
        </p:nvGrpSpPr>
        <p:grpSpPr>
          <a:xfrm>
            <a:off x="10811928" y="1012807"/>
            <a:ext cx="1372043" cy="2111565"/>
            <a:chOff x="2635203" y="1354008"/>
            <a:chExt cx="1467039" cy="225776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BD86AA6-7219-E7E7-A546-CF5208A9FB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5660" y="1780284"/>
              <a:ext cx="641898" cy="183149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FC221C2-E729-2044-BDBD-5D7E078A9D77}"/>
                </a:ext>
              </a:extLst>
            </p:cNvPr>
            <p:cNvSpPr txBox="1"/>
            <p:nvPr/>
          </p:nvSpPr>
          <p:spPr>
            <a:xfrm>
              <a:off x="2635203" y="1354008"/>
              <a:ext cx="1467039" cy="361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Initial cathode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2DEDC98-4FFD-AD64-AAF0-DB11E74426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2171" y="1659480"/>
              <a:ext cx="76200" cy="85512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59BCCA0-D395-84CE-A817-3E2145BFED9A}"/>
              </a:ext>
            </a:extLst>
          </p:cNvPr>
          <p:cNvSpPr txBox="1"/>
          <p:nvPr/>
        </p:nvSpPr>
        <p:spPr>
          <a:xfrm>
            <a:off x="1697555" y="3688516"/>
            <a:ext cx="20505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Helvetica" pitchFamily="2" charset="0"/>
              </a:rPr>
              <a:t>Surface (LB650)</a:t>
            </a:r>
          </a:p>
        </p:txBody>
      </p:sp>
    </p:spTree>
    <p:extLst>
      <p:ext uri="{BB962C8B-B14F-4D97-AF65-F5344CB8AC3E}">
        <p14:creationId xmlns:p14="http://schemas.microsoft.com/office/powerpoint/2010/main" val="2795127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F81B9D-4961-E2AD-2A04-2C2BA4F05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Modified cathode</a:t>
            </a:r>
            <a:r>
              <a:rPr lang="en-US" sz="2800" dirty="0"/>
              <a:t> for LB650 cavities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A0941-F1DF-1BCF-ABE8-4AEFB417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D614-BB85-2A19-12AC-891D11B15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3A76AD-DC31-A69D-04EE-C6081DC8BB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934D1F-E93B-7B4E-4CDA-59C40ABBBC10}"/>
              </a:ext>
            </a:extLst>
          </p:cNvPr>
          <p:cNvGrpSpPr>
            <a:grpSpLocks noChangeAspect="1"/>
          </p:cNvGrpSpPr>
          <p:nvPr/>
        </p:nvGrpSpPr>
        <p:grpSpPr>
          <a:xfrm>
            <a:off x="581025" y="1455905"/>
            <a:ext cx="5275280" cy="3305248"/>
            <a:chOff x="151430" y="697566"/>
            <a:chExt cx="4651168" cy="291420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BAFDBB-558A-90C9-A0D4-780908EAAA60}"/>
                </a:ext>
              </a:extLst>
            </p:cNvPr>
            <p:cNvSpPr txBox="1"/>
            <p:nvPr/>
          </p:nvSpPr>
          <p:spPr>
            <a:xfrm>
              <a:off x="2653483" y="1080756"/>
              <a:ext cx="1669906" cy="515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Modified cathode (Cathode-M)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9C2EDB-D1C3-BE97-DEFA-AA994EB4FF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151430" y="1780284"/>
              <a:ext cx="4651168" cy="183149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736CC43-B64B-12C7-5BD9-004ED39826D4}"/>
                </a:ext>
              </a:extLst>
            </p:cNvPr>
            <p:cNvSpPr txBox="1"/>
            <p:nvPr/>
          </p:nvSpPr>
          <p:spPr>
            <a:xfrm>
              <a:off x="510510" y="697566"/>
              <a:ext cx="1669905" cy="515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Initial cathode (Cathode-I)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A35334A-4595-EBFE-A89B-0C7EFDBB21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2171" y="1659480"/>
              <a:ext cx="76200" cy="85512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4A51192-0A7E-A9FB-500E-CE724BF839EA}"/>
              </a:ext>
            </a:extLst>
          </p:cNvPr>
          <p:cNvSpPr txBox="1"/>
          <p:nvPr/>
        </p:nvSpPr>
        <p:spPr>
          <a:xfrm>
            <a:off x="6902828" y="5741792"/>
            <a:ext cx="4115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V. Chouhan et al., </a:t>
            </a:r>
            <a:r>
              <a:rPr lang="en-US" sz="1200" i="1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Nucl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. </a:t>
            </a:r>
            <a:r>
              <a:rPr lang="en-US" sz="1200" i="1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Instrum</a:t>
            </a: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. Methods Phys. Res. A 1051 (2023) 168234.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i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V. Chouhan et al., TUPTB041, TUPTB042 SRF2023.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2B41EC-1AD9-75F2-5F02-76ADEE614489}"/>
              </a:ext>
            </a:extLst>
          </p:cNvPr>
          <p:cNvSpPr txBox="1"/>
          <p:nvPr/>
        </p:nvSpPr>
        <p:spPr>
          <a:xfrm>
            <a:off x="271897" y="4761153"/>
            <a:ext cx="6539209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The modified cathode yielded an apparent current plateau (EP plateau).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A large cathode surface may reduce cathode polarization by reducing cathode-acid interface resistance and hydrogen bubble screening effect.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19D7B2-6A8B-B478-FEAA-86C5E784B149}"/>
              </a:ext>
            </a:extLst>
          </p:cNvPr>
          <p:cNvSpPr txBox="1"/>
          <p:nvPr/>
        </p:nvSpPr>
        <p:spPr>
          <a:xfrm>
            <a:off x="218865" y="659407"/>
            <a:ext cx="6143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Cathode surface area was enlarged to make it close to 10% of the cavity surface area.</a:t>
            </a:r>
          </a:p>
        </p:txBody>
      </p:sp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14B9EA6A-4C1A-DD02-1627-24E129A3FA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106" y="2756914"/>
            <a:ext cx="3748822" cy="3018069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9153FBB2-348D-B73F-C315-B362D4393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8442" y="397788"/>
            <a:ext cx="3978696" cy="23197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7B9E3A-15DD-B946-E3CE-3A6409C63220}"/>
              </a:ext>
            </a:extLst>
          </p:cNvPr>
          <p:cNvSpPr txBox="1"/>
          <p:nvPr/>
        </p:nvSpPr>
        <p:spPr>
          <a:xfrm>
            <a:off x="7177560" y="450675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15 °C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84B548-1DFA-E40B-2DD3-EA090D67AC97}"/>
              </a:ext>
            </a:extLst>
          </p:cNvPr>
          <p:cNvCxnSpPr/>
          <p:nvPr/>
        </p:nvCxnSpPr>
        <p:spPr>
          <a:xfrm>
            <a:off x="8181474" y="912340"/>
            <a:ext cx="0" cy="3657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15C4C0-C41C-94C4-391D-E77D512BEC24}"/>
              </a:ext>
            </a:extLst>
          </p:cNvPr>
          <p:cNvCxnSpPr/>
          <p:nvPr/>
        </p:nvCxnSpPr>
        <p:spPr>
          <a:xfrm>
            <a:off x="8570794" y="1367293"/>
            <a:ext cx="1637731" cy="0"/>
          </a:xfrm>
          <a:prstGeom prst="straightConnector1">
            <a:avLst/>
          </a:prstGeom>
          <a:ln>
            <a:solidFill>
              <a:srgbClr val="21FF4B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10EF99-276A-2127-BFF5-C19093F4FF9C}"/>
              </a:ext>
            </a:extLst>
          </p:cNvPr>
          <p:cNvCxnSpPr>
            <a:cxnSpLocks/>
          </p:cNvCxnSpPr>
          <p:nvPr/>
        </p:nvCxnSpPr>
        <p:spPr>
          <a:xfrm flipH="1">
            <a:off x="7232152" y="1110260"/>
            <a:ext cx="65698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229B3FED-C45F-C608-FF1C-9C8AE9A2ED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20"/>
          <a:stretch/>
        </p:blipFill>
        <p:spPr>
          <a:xfrm>
            <a:off x="451742" y="1367293"/>
            <a:ext cx="779930" cy="202296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CFE00E5-5C8B-4DFA-07E2-9939CD09A91B}"/>
              </a:ext>
            </a:extLst>
          </p:cNvPr>
          <p:cNvCxnSpPr>
            <a:cxnSpLocks/>
          </p:cNvCxnSpPr>
          <p:nvPr/>
        </p:nvCxnSpPr>
        <p:spPr>
          <a:xfrm flipH="1">
            <a:off x="988288" y="1976670"/>
            <a:ext cx="372667" cy="3946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3800361-A164-B38E-8209-DCCBA5C506D7}"/>
              </a:ext>
            </a:extLst>
          </p:cNvPr>
          <p:cNvSpPr txBox="1"/>
          <p:nvPr/>
        </p:nvSpPr>
        <p:spPr>
          <a:xfrm>
            <a:off x="8181474" y="1971246"/>
            <a:ext cx="22272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Ramp rate: 1 V/12 s</a:t>
            </a:r>
          </a:p>
        </p:txBody>
      </p:sp>
    </p:spTree>
    <p:extLst>
      <p:ext uri="{BB962C8B-B14F-4D97-AF65-F5344CB8AC3E}">
        <p14:creationId xmlns:p14="http://schemas.microsoft.com/office/powerpoint/2010/main" val="2307124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F81B9D-4961-E2AD-2A04-2C2BA4F05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I-V curves at different cavity temperatures (LB650)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A0941-F1DF-1BCF-ABE8-4AEFB417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D614-BB85-2A19-12AC-891D11B15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93A76AD-DC31-A69D-04EE-C6081DC8BB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A51192-0A7E-A9FB-500E-CE724BF839EA}"/>
              </a:ext>
            </a:extLst>
          </p:cNvPr>
          <p:cNvSpPr txBox="1"/>
          <p:nvPr/>
        </p:nvSpPr>
        <p:spPr>
          <a:xfrm>
            <a:off x="335467" y="4552311"/>
            <a:ext cx="8990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V. Chouhan et al., </a:t>
            </a:r>
            <a:r>
              <a:rPr lang="en-US" sz="1600" i="1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Nucl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. </a:t>
            </a:r>
            <a:r>
              <a:rPr lang="en-US" sz="1600" i="1" dirty="0" err="1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Instrum</a:t>
            </a: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. Methods Phys. Res. A 1051 (2023) 168234.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i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V. Chouhan et al., TUPTB041, TUPTB042 SRF2023.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137F614-B00A-9788-F10B-30AC02E87EF8}"/>
              </a:ext>
            </a:extLst>
          </p:cNvPr>
          <p:cNvGrpSpPr>
            <a:grpSpLocks noChangeAspect="1"/>
          </p:cNvGrpSpPr>
          <p:nvPr/>
        </p:nvGrpSpPr>
        <p:grpSpPr>
          <a:xfrm>
            <a:off x="189807" y="1041013"/>
            <a:ext cx="9293625" cy="3364733"/>
            <a:chOff x="174816" y="3590840"/>
            <a:chExt cx="5917744" cy="2142503"/>
          </a:xfrm>
        </p:grpSpPr>
        <p:pic>
          <p:nvPicPr>
            <p:cNvPr id="35" name="Picture 2" descr="page5image2868656">
              <a:extLst>
                <a:ext uri="{FF2B5EF4-FFF2-40B4-BE49-F238E27FC236}">
                  <a16:creationId xmlns:a16="http://schemas.microsoft.com/office/drawing/2014/main" id="{ECD304C6-C812-9823-6B58-D4BBDF7A0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816" y="3864565"/>
              <a:ext cx="2768471" cy="1764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5E6330-0258-4754-3F22-E14B1787E847}"/>
                </a:ext>
              </a:extLst>
            </p:cNvPr>
            <p:cNvSpPr txBox="1"/>
            <p:nvPr/>
          </p:nvSpPr>
          <p:spPr>
            <a:xfrm>
              <a:off x="636203" y="3598810"/>
              <a:ext cx="2919566" cy="29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/>
                <a:t>I-V curves with modified cathode</a:t>
              </a:r>
            </a:p>
          </p:txBody>
        </p:sp>
        <p:pic>
          <p:nvPicPr>
            <p:cNvPr id="37" name="Picture 3" descr="page5image2652800">
              <a:extLst>
                <a:ext uri="{FF2B5EF4-FFF2-40B4-BE49-F238E27FC236}">
                  <a16:creationId xmlns:a16="http://schemas.microsoft.com/office/drawing/2014/main" id="{3DFE724A-A7E3-9FC2-E443-56D20EBF3E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4096" y="3809441"/>
              <a:ext cx="2484025" cy="1923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CF724C0-BDE1-2BCE-FD10-257B837F5D08}"/>
                </a:ext>
              </a:extLst>
            </p:cNvPr>
            <p:cNvSpPr txBox="1"/>
            <p:nvPr/>
          </p:nvSpPr>
          <p:spPr>
            <a:xfrm>
              <a:off x="3289253" y="3590840"/>
              <a:ext cx="2803307" cy="299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1" dirty="0"/>
                <a:t>Onset voltage vs cavity temperature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32B41EC-1AD9-75F2-5F02-76ADEE614489}"/>
              </a:ext>
            </a:extLst>
          </p:cNvPr>
          <p:cNvSpPr txBox="1"/>
          <p:nvPr/>
        </p:nvSpPr>
        <p:spPr>
          <a:xfrm>
            <a:off x="8677364" y="1541913"/>
            <a:ext cx="3331758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Onset voltage increases with increase in cavity temperature.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69F25C-92EE-22B3-C942-BF3970E03286}"/>
              </a:ext>
            </a:extLst>
          </p:cNvPr>
          <p:cNvSpPr txBox="1"/>
          <p:nvPr/>
        </p:nvSpPr>
        <p:spPr>
          <a:xfrm>
            <a:off x="460709" y="5266783"/>
            <a:ext cx="1113988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Different EP voltages might be suitable to perform warm and cold EP.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The standard EP voltage (18 V) is not high enough for warm EP of 650 MHz cavities.</a:t>
            </a:r>
          </a:p>
        </p:txBody>
      </p:sp>
    </p:spTree>
    <p:extLst>
      <p:ext uri="{BB962C8B-B14F-4D97-AF65-F5344CB8AC3E}">
        <p14:creationId xmlns:p14="http://schemas.microsoft.com/office/powerpoint/2010/main" val="1929545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02E4EA-B2D3-F6E4-3E9A-AC4271F4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with HB650 (</a:t>
            </a:r>
            <a:r>
              <a:rPr lang="en-US" sz="2800" dirty="0"/>
              <a:t>5-cell cavity)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5B3D4-5460-2331-0940-FAA3926C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>
              <a:defRPr/>
            </a:pPr>
            <a:fld id="{148C009B-CB69-E04A-B9B3-34B26D69E9CF}" type="slidenum">
              <a:rPr lang="en-US" smtClean="0"/>
              <a:pPr algn="ctr">
                <a:defRPr/>
              </a:pPr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97726-3C11-848B-CFD1-FA3300DDD5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Vijay Chouhan  | EP parameter investigation for low and high beta 650 MHz niobium cavities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F357B5-26AA-573B-9315-9B7C3E6DBA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5 Dec 2023</a:t>
            </a:r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57144D28-D1C7-76DF-C584-13353D54F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92" y="1532711"/>
            <a:ext cx="4056597" cy="29331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9AB12F-4C2F-2EB7-0487-D00611E603E5}"/>
              </a:ext>
            </a:extLst>
          </p:cNvPr>
          <p:cNvSpPr txBox="1"/>
          <p:nvPr/>
        </p:nvSpPr>
        <p:spPr>
          <a:xfrm>
            <a:off x="153540" y="746837"/>
            <a:ext cx="8251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A new cathode with a larger surface area was designed.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341D3B-FF84-D735-36FA-972EE670CDF3}"/>
              </a:ext>
            </a:extLst>
          </p:cNvPr>
          <p:cNvSpPr txBox="1"/>
          <p:nvPr/>
        </p:nvSpPr>
        <p:spPr>
          <a:xfrm>
            <a:off x="742281" y="428838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(</a:t>
            </a:r>
            <a:r>
              <a:rPr lang="en-US" dirty="0" err="1">
                <a:latin typeface="Helvetica" pitchFamily="2" charset="0"/>
              </a:rPr>
              <a:t>cathode:anode</a:t>
            </a:r>
            <a:r>
              <a:rPr lang="en-US" dirty="0">
                <a:latin typeface="Helvetica" pitchFamily="2" charset="0"/>
              </a:rPr>
              <a:t> surface area = 3:10)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35FB57-DC0E-50C8-04BA-523D5CF33D12}"/>
              </a:ext>
            </a:extLst>
          </p:cNvPr>
          <p:cNvSpPr txBox="1"/>
          <p:nvPr/>
        </p:nvSpPr>
        <p:spPr>
          <a:xfrm>
            <a:off x="-43544" y="4864311"/>
            <a:ext cx="79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The cathode design may: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Reduce cathode polarization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Improve acid flow conductance to improve removal uniformity</a:t>
            </a:r>
          </a:p>
        </p:txBody>
      </p:sp>
      <p:pic>
        <p:nvPicPr>
          <p:cNvPr id="9" name="Picture 8" descr="A metal pipe on a table&#10;&#10;Description automatically generated">
            <a:extLst>
              <a:ext uri="{FF2B5EF4-FFF2-40B4-BE49-F238E27FC236}">
                <a16:creationId xmlns:a16="http://schemas.microsoft.com/office/drawing/2014/main" id="{D7ABA94B-7C70-827B-1D0A-2ED4F2785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8127" y="2604955"/>
            <a:ext cx="2666977" cy="1369362"/>
          </a:xfrm>
          <a:prstGeom prst="rect">
            <a:avLst/>
          </a:prstGeom>
        </p:spPr>
      </p:pic>
      <p:pic>
        <p:nvPicPr>
          <p:cNvPr id="17" name="Picture 16" descr="A graph showing the temperature of a cathode&#10;&#10;Description automatically generated">
            <a:extLst>
              <a:ext uri="{FF2B5EF4-FFF2-40B4-BE49-F238E27FC236}">
                <a16:creationId xmlns:a16="http://schemas.microsoft.com/office/drawing/2014/main" id="{7D5ABFB0-D17D-06BC-82D4-011016C47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6445" y="3288868"/>
            <a:ext cx="4007536" cy="31084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441A944-3AD3-3AF0-E5A2-929BC9BE0CE8}"/>
              </a:ext>
            </a:extLst>
          </p:cNvPr>
          <p:cNvSpPr txBox="1"/>
          <p:nvPr/>
        </p:nvSpPr>
        <p:spPr>
          <a:xfrm>
            <a:off x="4279529" y="2169507"/>
            <a:ext cx="3305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Helvetica" pitchFamily="2" charset="0"/>
              </a:rPr>
              <a:t>New cathode (Cathode-N)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C0ED1D-FD54-4183-5CD7-C9A959D08072}"/>
              </a:ext>
            </a:extLst>
          </p:cNvPr>
          <p:cNvGrpSpPr>
            <a:grpSpLocks noChangeAspect="1"/>
          </p:cNvGrpSpPr>
          <p:nvPr/>
        </p:nvGrpSpPr>
        <p:grpSpPr>
          <a:xfrm>
            <a:off x="7736445" y="717128"/>
            <a:ext cx="4004846" cy="2537999"/>
            <a:chOff x="7736445" y="717129"/>
            <a:chExt cx="3485622" cy="2208950"/>
          </a:xfrm>
        </p:grpSpPr>
        <p:pic>
          <p:nvPicPr>
            <p:cNvPr id="11" name="Picture 10" descr="Chart, scatter chart&#10;&#10;Description automatically generated">
              <a:extLst>
                <a:ext uri="{FF2B5EF4-FFF2-40B4-BE49-F238E27FC236}">
                  <a16:creationId xmlns:a16="http://schemas.microsoft.com/office/drawing/2014/main" id="{06514ACC-7AFC-1A8F-4E7E-59B3754A2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36445" y="717129"/>
              <a:ext cx="3485622" cy="2208950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06EF172-4BF2-6211-3D09-2F8A679AE4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7721" y="1848294"/>
              <a:ext cx="0" cy="16657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0ACC5AF-096A-75E0-0273-53EE18055A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2274" y="1681717"/>
              <a:ext cx="0" cy="16657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ABCD476-E377-5593-8FDC-AB81D52D10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06195" y="1593112"/>
              <a:ext cx="0" cy="16657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28D12EF-8470-C0A2-7713-7D39191949C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07206" y="1454738"/>
              <a:ext cx="0" cy="16657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7EE8195-42DF-0B20-AF5D-B76D88C626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06444" y="1312822"/>
              <a:ext cx="0" cy="16657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0E4CD02-81E4-CCD7-B80A-762F8DFCFE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5681" y="1213585"/>
              <a:ext cx="0" cy="16657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E20E62-DE37-A302-EDB7-5F40FA287F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11243" y="935366"/>
              <a:ext cx="0" cy="166577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0247970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9E587B9C833844AE49B4AB80B1AF43" ma:contentTypeVersion="22" ma:contentTypeDescription="Create a new document." ma:contentTypeScope="" ma:versionID="c3a8b390cb97f8088b365b8f47a76e0b">
  <xsd:schema xmlns:xsd="http://www.w3.org/2001/XMLSchema" xmlns:xs="http://www.w3.org/2001/XMLSchema" xmlns:p="http://schemas.microsoft.com/office/2006/metadata/properties" xmlns:ns1="http://schemas.microsoft.com/sharepoint/v3" xmlns:ns2="92485e06-9da7-46fa-9080-79815be1dff2" xmlns:ns3="6af097bf-c6cc-4829-adcd-4351e0b3f2c1" targetNamespace="http://schemas.microsoft.com/office/2006/metadata/properties" ma:root="true" ma:fieldsID="98a63ad65fbc546ce481a153cf369e39" ns1:_="" ns2:_="" ns3:_="">
    <xsd:import namespace="http://schemas.microsoft.com/sharepoint/v3"/>
    <xsd:import namespace="92485e06-9da7-46fa-9080-79815be1dff2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Topic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LengthInSecond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85e06-9da7-46fa-9080-79815be1d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opics" ma:index="16" nillable="true" ma:displayName="Topics" ma:description="Meeting discussion topics" ma:internalName="Topics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2cdc2a-447d-465a-93b4-8783a73d580f}" ma:internalName="TaxCatchAll" ma:showField="CatchAllData" ma:web="6af097bf-c6cc-4829-adcd-4351e0b3f2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opics xmlns="92485e06-9da7-46fa-9080-79815be1dff2" xsi:nil="true"/>
    <_ip_UnifiedCompliancePolicyProperties xmlns="http://schemas.microsoft.com/sharepoint/v3" xsi:nil="true"/>
    <lcf76f155ced4ddcb4097134ff3c332f xmlns="92485e06-9da7-46fa-9080-79815be1dff2">
      <Terms xmlns="http://schemas.microsoft.com/office/infopath/2007/PartnerControls"/>
    </lcf76f155ced4ddcb4097134ff3c332f>
    <TaxCatchAll xmlns="6af097bf-c6cc-4829-adcd-4351e0b3f2c1" xsi:nil="true"/>
    <SharedWithUsers xmlns="6af097bf-c6cc-4829-adcd-4351e0b3f2c1">
      <UserInfo>
        <DisplayName>Mattia Parise</DisplayName>
        <AccountId>31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D7558E7-7C31-484D-ABCD-F533DCE65435}">
  <ds:schemaRefs>
    <ds:schemaRef ds:uri="6af097bf-c6cc-4829-adcd-4351e0b3f2c1"/>
    <ds:schemaRef ds:uri="92485e06-9da7-46fa-9080-79815be1df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1F245F-DB62-428D-A566-B113377E9116}">
  <ds:schemaRefs>
    <ds:schemaRef ds:uri="6af097bf-c6cc-4829-adcd-4351e0b3f2c1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92485e06-9da7-46fa-9080-79815be1dff2"/>
    <ds:schemaRef ds:uri="http://purl.org/dc/elements/1.1/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72053</TotalTime>
  <Words>1406</Words>
  <Application>Microsoft Macintosh PowerPoint</Application>
  <PresentationFormat>Widescreen</PresentationFormat>
  <Paragraphs>226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Courier New</vt:lpstr>
      <vt:lpstr>Helvetica</vt:lpstr>
      <vt:lpstr>Telegraf UltraBold</vt:lpstr>
      <vt:lpstr>Wingdings</vt:lpstr>
      <vt:lpstr>2_Fermilab_PPT_090915</vt:lpstr>
      <vt:lpstr>PowerPoint Presentation</vt:lpstr>
      <vt:lpstr>Outline</vt:lpstr>
      <vt:lpstr>WG1 High-Q/High-G</vt:lpstr>
      <vt:lpstr>Introduction and Motivation</vt:lpstr>
      <vt:lpstr>Standard EP Conditions</vt:lpstr>
      <vt:lpstr>I-V curve and surface of LB650</vt:lpstr>
      <vt:lpstr>Modified cathode for LB650 cavities</vt:lpstr>
      <vt:lpstr>I-V curves at different cavity temperatures (LB650)</vt:lpstr>
      <vt:lpstr>Study with HB650 (5-cell cavity)</vt:lpstr>
      <vt:lpstr>Onset voltage and acid aging</vt:lpstr>
      <vt:lpstr>Optimal EP conditions</vt:lpstr>
      <vt:lpstr>Cavity surface after modified EP</vt:lpstr>
      <vt:lpstr>Baseline vertical test results (modified EP)</vt:lpstr>
      <vt:lpstr>Summary</vt:lpstr>
      <vt:lpstr>PowerPoint Presentation</vt:lpstr>
      <vt:lpstr>Removal profiles</vt:lpstr>
      <vt:lpstr>Current and temperature profiles (HB650)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Vijay Chouhan</cp:lastModifiedBy>
  <cp:revision>1743</cp:revision>
  <cp:lastPrinted>2020-01-24T20:57:46Z</cp:lastPrinted>
  <dcterms:created xsi:type="dcterms:W3CDTF">2019-12-16T19:54:36Z</dcterms:created>
  <dcterms:modified xsi:type="dcterms:W3CDTF">2023-12-05T18:05:43Z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0x0101006C9E587B9C833844AE49B4AB80B1AF43</vt:lpwstr>
  </property>
  <property fmtid="{D5CDD505-2E9C-101B-9397-08002B2CF9AE}" pid="3" name="MediaServiceImageTags">
    <vt:lpwstr/>
  </property>
</Properties>
</file>