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8"/>
  </p:notesMasterIdLst>
  <p:sldIdLst>
    <p:sldId id="309" r:id="rId5"/>
    <p:sldId id="323" r:id="rId6"/>
    <p:sldId id="318" r:id="rId7"/>
    <p:sldId id="328" r:id="rId8"/>
    <p:sldId id="329" r:id="rId9"/>
    <p:sldId id="322" r:id="rId10"/>
    <p:sldId id="321" r:id="rId11"/>
    <p:sldId id="310" r:id="rId12"/>
    <p:sldId id="326" r:id="rId13"/>
    <p:sldId id="327" r:id="rId14"/>
    <p:sldId id="319" r:id="rId15"/>
    <p:sldId id="320" r:id="rId16"/>
    <p:sldId id="32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c Lechner" initials="EL" lastIdx="1" clrIdx="0">
    <p:extLst>
      <p:ext uri="{19B8F6BF-5375-455C-9EA6-DF929625EA0E}">
        <p15:presenceInfo xmlns:p15="http://schemas.microsoft.com/office/powerpoint/2012/main" userId="S-1-5-21-1097014734-140981682-1849977318-12367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644" y="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c Lechner" userId="c2756ad8-ceb3-4639-a362-5f9c391a497f" providerId="ADAL" clId="{16B7964A-E68C-4596-BD6C-D2CCCA9E3E0B}"/>
    <pc:docChg chg="modSld sldOrd">
      <pc:chgData name="Eric Lechner" userId="c2756ad8-ceb3-4639-a362-5f9c391a497f" providerId="ADAL" clId="{16B7964A-E68C-4596-BD6C-D2CCCA9E3E0B}" dt="2023-12-02T23:05:21.053" v="3"/>
      <pc:docMkLst>
        <pc:docMk/>
      </pc:docMkLst>
      <pc:sldChg chg="ord">
        <pc:chgData name="Eric Lechner" userId="c2756ad8-ceb3-4639-a362-5f9c391a497f" providerId="ADAL" clId="{16B7964A-E68C-4596-BD6C-D2CCCA9E3E0B}" dt="2023-12-02T23:05:21.053" v="3"/>
        <pc:sldMkLst>
          <pc:docMk/>
          <pc:sldMk cId="4006710975" sldId="32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031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235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64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Monday, December 4, 2023</a:t>
            </a:fld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Monday, December 4, 2023</a:t>
            </a:fld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Author</a:t>
            </a:r>
          </a:p>
          <a:p>
            <a:pPr lvl="0"/>
            <a:r>
              <a:rPr lang="en-US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Agenda Topics Covered: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Monday, December 4,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doi.org/10.1103/PhysRevAccelBeams.26.103101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3182" y="489194"/>
            <a:ext cx="10464344" cy="617838"/>
          </a:xfrm>
        </p:spPr>
        <p:txBody>
          <a:bodyPr/>
          <a:lstStyle/>
          <a:p>
            <a:r>
              <a:rPr lang="en-US"/>
              <a:t>Topographic Evolution of Heat-Treated </a:t>
            </a:r>
            <a:r>
              <a:rPr lang="en-US" err="1"/>
              <a:t>Nb</a:t>
            </a:r>
            <a:r>
              <a:rPr lang="en-US"/>
              <a:t> Upon </a:t>
            </a:r>
            <a:r>
              <a:rPr lang="en-US" err="1"/>
              <a:t>Electropolishing</a:t>
            </a:r>
            <a:r>
              <a:rPr lang="en-US"/>
              <a:t> for SRF Applications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6983" y="1425518"/>
            <a:ext cx="5765370" cy="3246670"/>
          </a:xfrm>
        </p:spPr>
        <p:txBody>
          <a:bodyPr/>
          <a:lstStyle/>
          <a:p>
            <a:r>
              <a:rPr lang="en-US" dirty="0"/>
              <a:t>Work presented is based on our paper in Physical Review Accelerators and Beams:</a:t>
            </a:r>
          </a:p>
          <a:p>
            <a:r>
              <a:rPr lang="en-US" dirty="0">
                <a:hlinkClick r:id="rId2"/>
              </a:rPr>
              <a:t>https://doi.org/10.1103/PhysRevAccelBeams.26.103101</a:t>
            </a:r>
            <a:r>
              <a:rPr lang="en-US" dirty="0"/>
              <a:t>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Eric M. Lechner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6041" t="4859" r="-135" b="1003"/>
          <a:stretch/>
        </p:blipFill>
        <p:spPr>
          <a:xfrm>
            <a:off x="5505090" y="2659493"/>
            <a:ext cx="6553221" cy="267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Topographic Magnetic Field Enhancement Factors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96582" y="1049867"/>
            <a:ext cx="12034457" cy="4343907"/>
            <a:chOff x="96583" y="1049867"/>
            <a:chExt cx="11136432" cy="401976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12" t="494" r="1024" b="40891"/>
            <a:stretch/>
          </p:blipFill>
          <p:spPr>
            <a:xfrm>
              <a:off x="2982437" y="1049868"/>
              <a:ext cx="2671234" cy="401975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9" t="59446" r="1062" b="524"/>
            <a:stretch/>
          </p:blipFill>
          <p:spPr>
            <a:xfrm>
              <a:off x="5784715" y="1049867"/>
              <a:ext cx="5448300" cy="274531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3" t="742" r="49817" b="46110"/>
            <a:stretch/>
          </p:blipFill>
          <p:spPr>
            <a:xfrm>
              <a:off x="96583" y="1247304"/>
              <a:ext cx="2737273" cy="364490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176478" y="790821"/>
            <a:ext cx="2712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Magnetic Field Enhancement Factor Maps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02382" y="712400"/>
            <a:ext cx="2590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err="1"/>
              <a:t>Intergranular</a:t>
            </a:r>
            <a:r>
              <a:rPr lang="en-US"/>
              <a:t> Distribution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08062" y="728029"/>
            <a:ext cx="2590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err="1"/>
              <a:t>Intragranular</a:t>
            </a:r>
            <a:r>
              <a:rPr lang="en-US"/>
              <a:t> Distribution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01785" y="3982893"/>
            <a:ext cx="60292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Intragranular magnetic field enhancement factors are ameliorated first. With max values of 1.05 at 7-10 </a:t>
            </a:r>
            <a:r>
              <a:rPr lang="el-GR" dirty="0"/>
              <a:t>μ</a:t>
            </a:r>
            <a:r>
              <a:rPr lang="en-US" dirty="0" smtClean="0"/>
              <a:t>m EP.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intergranular magnetic field enhancement factors are the found to be 1.1-1.2 between 7-10 </a:t>
            </a:r>
            <a:r>
              <a:rPr lang="el-GR" dirty="0"/>
              <a:t>μ</a:t>
            </a:r>
            <a:r>
              <a:rPr lang="en-US" dirty="0" smtClean="0"/>
              <a:t>m</a:t>
            </a:r>
            <a:r>
              <a:rPr lang="en-US" dirty="0"/>
              <a:t>, but this occurs for all samples examined. One would like to minimize </a:t>
            </a:r>
            <a:r>
              <a:rPr lang="en-US" dirty="0" err="1"/>
              <a:t>intergranular</a:t>
            </a:r>
            <a:r>
              <a:rPr lang="en-US" dirty="0"/>
              <a:t> steps from </a:t>
            </a:r>
            <a:r>
              <a:rPr lang="en-US" dirty="0" err="1"/>
              <a:t>electropolishing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Between magnetic field enhancement and superheating field suppression, superheating field suppression values are substantially lower and may account for differences in performance for N-doped cavities.</a:t>
            </a:r>
          </a:p>
        </p:txBody>
      </p:sp>
    </p:spTree>
    <p:extLst>
      <p:ext uri="{BB962C8B-B14F-4D97-AF65-F5344CB8AC3E}">
        <p14:creationId xmlns:p14="http://schemas.microsoft.com/office/powerpoint/2010/main" val="282140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Effect of Impurities on the Superheating Field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77" y="858679"/>
            <a:ext cx="4107403" cy="30793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0934" y="3985126"/>
            <a:ext cx="80003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N impurity content in Nb between the different N doping surface treatments is small, at the target removal of 5-7 </a:t>
            </a:r>
            <a:r>
              <a:rPr lang="el-GR" dirty="0"/>
              <a:t>μ</a:t>
            </a:r>
            <a:r>
              <a:rPr lang="en-US" dirty="0" smtClean="0"/>
              <a:t>m </a:t>
            </a:r>
            <a:r>
              <a:rPr lang="en-US" dirty="0"/>
              <a:t>and </a:t>
            </a:r>
            <a:r>
              <a:rPr lang="en-US" dirty="0" smtClean="0"/>
              <a:t>7</a:t>
            </a:r>
            <a:r>
              <a:rPr lang="el-GR" dirty="0"/>
              <a:t>μ</a:t>
            </a:r>
            <a:r>
              <a:rPr lang="en-US" dirty="0" smtClean="0"/>
              <a:t>m </a:t>
            </a:r>
            <a:r>
              <a:rPr lang="en-US" dirty="0"/>
              <a:t>for LCLS-II and LCLS-II HE the difference is negligible, pointing toward other sources of peak field degradation.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difference between superheating field suppression factors of 0.61 and 0.76 yield accelerating gradients of 23MV/m and 29MV/m before these loss mechanisms present themselves. This is in approximate agreement with the average quench fields </a:t>
            </a:r>
            <a:r>
              <a:rPr lang="en-US" dirty="0" smtClean="0"/>
              <a:t>observed </a:t>
            </a:r>
            <a:r>
              <a:rPr lang="en-US" dirty="0"/>
              <a:t>in LCLS-II and LCLS-II </a:t>
            </a:r>
            <a:r>
              <a:rPr lang="en-US" dirty="0" smtClean="0"/>
              <a:t>HE.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6531748"/>
            <a:ext cx="55691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[1] </a:t>
            </a:r>
            <a:r>
              <a:rPr lang="en-US" sz="1000" dirty="0" err="1"/>
              <a:t>Transtrum</a:t>
            </a:r>
            <a:r>
              <a:rPr lang="en-US" sz="1000" dirty="0"/>
              <a:t>, Mark K., Gianluigi </a:t>
            </a:r>
            <a:r>
              <a:rPr lang="en-US" sz="1000" dirty="0" err="1"/>
              <a:t>Catelani</a:t>
            </a:r>
            <a:r>
              <a:rPr lang="en-US" sz="1000" dirty="0"/>
              <a:t>, and James P. </a:t>
            </a:r>
            <a:r>
              <a:rPr lang="en-US" sz="1000" dirty="0" err="1"/>
              <a:t>Sethna</a:t>
            </a:r>
            <a:r>
              <a:rPr lang="en-US" sz="1000" dirty="0"/>
              <a:t>.  </a:t>
            </a:r>
            <a:r>
              <a:rPr lang="en-US" sz="1000" i="1" dirty="0"/>
              <a:t>Physical Review B</a:t>
            </a:r>
            <a:r>
              <a:rPr lang="en-US" sz="1000" dirty="0"/>
              <a:t> 83.9 (2011): 094505.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478" y="940859"/>
            <a:ext cx="3832390" cy="30234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8299" y="3141261"/>
            <a:ext cx="2480446" cy="74270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365067" y="2864068"/>
            <a:ext cx="495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[1]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8841446" y="3846795"/>
                <a:ext cx="36859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Negligible difference expected from change in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1446" y="3846795"/>
                <a:ext cx="3685975" cy="646331"/>
              </a:xfrm>
              <a:prstGeom prst="rect">
                <a:avLst/>
              </a:prstGeom>
              <a:blipFill>
                <a:blip r:embed="rId5"/>
                <a:stretch>
                  <a:fillRect l="-992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5019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&amp; Future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823180"/>
            <a:ext cx="11285837" cy="56441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Conclusions</a:t>
            </a:r>
            <a:endParaRPr lang="en-US" dirty="0"/>
          </a:p>
          <a:p>
            <a:r>
              <a:rPr lang="en-US" dirty="0"/>
              <a:t>Highlighted severity of topographic defects within grains and along grain boundaries and investigated their topographic evolution with electropolishing. </a:t>
            </a:r>
          </a:p>
          <a:p>
            <a:r>
              <a:rPr lang="en-US" dirty="0"/>
              <a:t>Small differences in </a:t>
            </a:r>
            <a:r>
              <a:rPr lang="en-US" dirty="0" smtClean="0"/>
              <a:t>N </a:t>
            </a:r>
            <a:r>
              <a:rPr lang="en-US" dirty="0"/>
              <a:t>content between surface treatments indicates that perhaps differences impurity content plays a negligible role in peak field. </a:t>
            </a:r>
          </a:p>
          <a:p>
            <a:r>
              <a:rPr lang="en-US" dirty="0"/>
              <a:t>Grain boundaries host the most severe topographic defects, both with magnetic field enhancement and superheating field suppression.</a:t>
            </a:r>
          </a:p>
          <a:p>
            <a:r>
              <a:rPr lang="en-US" dirty="0"/>
              <a:t>Our topographic measurements may </a:t>
            </a:r>
            <a:r>
              <a:rPr lang="en-US" dirty="0" smtClean="0"/>
              <a:t>point to the mechanism behind the differences observed in the 2N0 </a:t>
            </a:r>
            <a:r>
              <a:rPr lang="en-US" dirty="0"/>
              <a:t>and 2N6 </a:t>
            </a:r>
            <a:r>
              <a:rPr lang="en-US" dirty="0" smtClean="0"/>
              <a:t>processes for LCLS-II.</a:t>
            </a:r>
            <a:endParaRPr lang="en-US" dirty="0"/>
          </a:p>
          <a:p>
            <a:r>
              <a:rPr lang="en-US" dirty="0"/>
              <a:t>In the </a:t>
            </a:r>
            <a:r>
              <a:rPr lang="en-US" dirty="0" smtClean="0"/>
              <a:t>vacuum heat </a:t>
            </a:r>
            <a:r>
              <a:rPr lang="en-US" dirty="0"/>
              <a:t>treated samples, both magnetic field enhancement and superheating field suppression remain low which may allow the </a:t>
            </a:r>
            <a:r>
              <a:rPr lang="en-US" dirty="0" smtClean="0"/>
              <a:t>oxide dissolution process </a:t>
            </a:r>
            <a:r>
              <a:rPr lang="en-US" dirty="0"/>
              <a:t>to achieve higher accelerating gradients (assuming carbides do not form).</a:t>
            </a:r>
          </a:p>
          <a:p>
            <a:r>
              <a:rPr lang="en-US" dirty="0"/>
              <a:t>The topographic analysis methods presented here can be </a:t>
            </a:r>
            <a:r>
              <a:rPr lang="en-US" dirty="0" smtClean="0"/>
              <a:t>used to characterize the quality of various </a:t>
            </a:r>
            <a:r>
              <a:rPr lang="en-US" dirty="0"/>
              <a:t>polishing methods and </a:t>
            </a:r>
            <a:r>
              <a:rPr lang="en-US" dirty="0" smtClean="0"/>
              <a:t>severity of topographic defects in materials </a:t>
            </a:r>
            <a:r>
              <a:rPr lang="en-US" dirty="0"/>
              <a:t>beyond Nb.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11892" y="4592533"/>
            <a:ext cx="11285837" cy="22292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84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Acknowledgments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428428" y="1827054"/>
            <a:ext cx="333764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u="sng" dirty="0"/>
              <a:t>Coauthors</a:t>
            </a:r>
          </a:p>
          <a:p>
            <a:pPr algn="ctr"/>
            <a:r>
              <a:rPr lang="en-US" sz="2400" dirty="0"/>
              <a:t>C.E. Reece</a:t>
            </a:r>
          </a:p>
          <a:p>
            <a:pPr algn="ctr"/>
            <a:r>
              <a:rPr lang="en-US" sz="2400" dirty="0"/>
              <a:t>M.J. Kelley</a:t>
            </a:r>
          </a:p>
          <a:p>
            <a:pPr algn="ctr"/>
            <a:r>
              <a:rPr lang="en-US" sz="2400" dirty="0"/>
              <a:t>J.W. Angle (Now at PNNL)</a:t>
            </a:r>
          </a:p>
          <a:p>
            <a:pPr algn="ctr"/>
            <a:r>
              <a:rPr lang="en-US" sz="2400" dirty="0"/>
              <a:t>C. Baxley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50123" y="1827054"/>
            <a:ext cx="184787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u="sng" dirty="0"/>
              <a:t>Others</a:t>
            </a:r>
          </a:p>
          <a:p>
            <a:pPr algn="ctr"/>
            <a:r>
              <a:rPr lang="en-US" sz="2400" dirty="0"/>
              <a:t>G. </a:t>
            </a:r>
            <a:r>
              <a:rPr lang="en-US" sz="2400" dirty="0" err="1"/>
              <a:t>Ciovati</a:t>
            </a:r>
            <a:r>
              <a:rPr lang="en-US" sz="2400" dirty="0"/>
              <a:t> </a:t>
            </a:r>
          </a:p>
          <a:p>
            <a:pPr algn="ctr"/>
            <a:r>
              <a:rPr lang="en-US" sz="2400" dirty="0"/>
              <a:t>O. </a:t>
            </a:r>
            <a:r>
              <a:rPr lang="en-US" sz="2400" dirty="0" err="1"/>
              <a:t>Trofimova</a:t>
            </a:r>
            <a:r>
              <a:rPr lang="en-US" sz="2400" dirty="0"/>
              <a:t> </a:t>
            </a:r>
          </a:p>
          <a:p>
            <a:pPr algn="ctr"/>
            <a:r>
              <a:rPr lang="en-US" sz="2400" dirty="0"/>
              <a:t>R. Overton</a:t>
            </a:r>
          </a:p>
          <a:p>
            <a:pPr algn="ctr"/>
            <a:r>
              <a:rPr lang="en-US" sz="2400" dirty="0"/>
              <a:t>T. Harris</a:t>
            </a:r>
          </a:p>
        </p:txBody>
      </p:sp>
    </p:spTree>
    <p:extLst>
      <p:ext uri="{BB962C8B-B14F-4D97-AF65-F5344CB8AC3E}">
        <p14:creationId xmlns:p14="http://schemas.microsoft.com/office/powerpoint/2010/main" val="423315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8430" y="770418"/>
            <a:ext cx="3113052" cy="233925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7649" y="3160182"/>
            <a:ext cx="2539454" cy="239553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11277" y="860780"/>
            <a:ext cx="3072375" cy="4638643"/>
            <a:chOff x="8597" y="1625657"/>
            <a:chExt cx="3840827" cy="579884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97" y="1625657"/>
              <a:ext cx="3840827" cy="260979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97" y="4235450"/>
              <a:ext cx="3840827" cy="3189051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6757" y="769867"/>
            <a:ext cx="2923255" cy="22763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– Importance of Impurities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-45307" y="5990573"/>
            <a:ext cx="680506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[1] </a:t>
            </a:r>
            <a:r>
              <a:rPr lang="en-US" sz="1000" err="1"/>
              <a:t>Dhakal</a:t>
            </a:r>
            <a:r>
              <a:rPr lang="en-US" sz="1000"/>
              <a:t>, P., et al. </a:t>
            </a:r>
            <a:r>
              <a:rPr lang="en-US" sz="1000" i="1"/>
              <a:t>Physical Review Special Topics-Accelerators and Beams</a:t>
            </a:r>
            <a:r>
              <a:rPr lang="en-US" sz="1000"/>
              <a:t> 16.4 (2013): 042001.</a:t>
            </a:r>
          </a:p>
          <a:p>
            <a:r>
              <a:rPr lang="en-US" sz="1000"/>
              <a:t>[2] </a:t>
            </a:r>
            <a:r>
              <a:rPr lang="en-US" sz="1000" err="1"/>
              <a:t>Grassellino</a:t>
            </a:r>
            <a:r>
              <a:rPr lang="en-US" sz="1000"/>
              <a:t>, Anna, et al. </a:t>
            </a:r>
            <a:r>
              <a:rPr lang="en-US" sz="1000" i="1"/>
              <a:t>Superconductor Science and Technology</a:t>
            </a:r>
            <a:r>
              <a:rPr lang="en-US" sz="1000"/>
              <a:t> 26.10 (2013): 102001.</a:t>
            </a:r>
          </a:p>
          <a:p>
            <a:r>
              <a:rPr lang="en-US" sz="1000"/>
              <a:t>[3] Reece, Charles, et al. </a:t>
            </a:r>
            <a:r>
              <a:rPr lang="en-US" sz="1000" i="1"/>
              <a:t>Challenges to Reliable Production Nitrogen Doping of </a:t>
            </a:r>
            <a:r>
              <a:rPr lang="en-US" sz="1000" i="1" err="1"/>
              <a:t>Nb</a:t>
            </a:r>
            <a:r>
              <a:rPr lang="en-US" sz="1000" i="1"/>
              <a:t> for SRF Accelerating Cavities</a:t>
            </a:r>
            <a:r>
              <a:rPr lang="en-US" sz="1000"/>
              <a:t>. IPAC2022, 2022.</a:t>
            </a:r>
          </a:p>
          <a:p>
            <a:r>
              <a:rPr lang="en-US" sz="1000"/>
              <a:t>[4] Posen, S., et al. </a:t>
            </a:r>
            <a:r>
              <a:rPr lang="en-US" sz="1000" i="1"/>
              <a:t>Physical Review Applied</a:t>
            </a:r>
            <a:r>
              <a:rPr lang="en-US" sz="1000"/>
              <a:t> 13.1 (2020): 014024.</a:t>
            </a:r>
          </a:p>
          <a:p>
            <a:r>
              <a:rPr lang="en-US" sz="1000"/>
              <a:t>[5] Lechner, E. M., et al. </a:t>
            </a:r>
            <a:r>
              <a:rPr lang="en-US" sz="1000" i="1"/>
              <a:t>Applied Physics Letters</a:t>
            </a:r>
            <a:r>
              <a:rPr lang="en-US" sz="1000"/>
              <a:t> 119.8 (2021).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1421" y="788700"/>
            <a:ext cx="495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[1]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375461" y="738393"/>
            <a:ext cx="495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[2]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591384" y="760258"/>
            <a:ext cx="495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[4]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0105" y="3077646"/>
            <a:ext cx="2676558" cy="241207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443473" y="2892980"/>
            <a:ext cx="495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[3]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591384" y="2914845"/>
            <a:ext cx="495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[5]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33279" y="5478038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/>
              <a:t>Ti</a:t>
            </a:r>
            <a:r>
              <a:rPr lang="en-US"/>
              <a:t> impurities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412728" y="5478038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N impurities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794126" y="5475787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O impurities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739295" y="2211879"/>
            <a:ext cx="24739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Introducing impurities has been an effective method for reducing the surface resistance at moderate accelerating </a:t>
            </a:r>
            <a:r>
              <a:rPr lang="en-US" sz="1600" dirty="0" smtClean="0"/>
              <a:t>gradients.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N-doping successfully </a:t>
            </a:r>
            <a:r>
              <a:rPr lang="en-US" sz="1600" dirty="0"/>
              <a:t>implemented in LCLS-II</a:t>
            </a:r>
          </a:p>
        </p:txBody>
      </p:sp>
    </p:spTree>
    <p:extLst>
      <p:ext uri="{BB962C8B-B14F-4D97-AF65-F5344CB8AC3E}">
        <p14:creationId xmlns:p14="http://schemas.microsoft.com/office/powerpoint/2010/main" val="207827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Introduction – LCLS-II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819" y="6154355"/>
            <a:ext cx="75616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[1] </a:t>
            </a:r>
            <a:r>
              <a:rPr lang="en-US" sz="1200" err="1"/>
              <a:t>Gonnella</a:t>
            </a:r>
            <a:r>
              <a:rPr lang="en-US" sz="1200"/>
              <a:t>, Daniel, et al. </a:t>
            </a:r>
            <a:r>
              <a:rPr lang="en-US" sz="1200" i="1"/>
              <a:t>The LCLS-II HE high q and gradient </a:t>
            </a:r>
            <a:r>
              <a:rPr lang="en-US" sz="1200" i="1" err="1"/>
              <a:t>r&amp;d</a:t>
            </a:r>
            <a:r>
              <a:rPr lang="en-US" sz="1200" i="1"/>
              <a:t> program</a:t>
            </a:r>
            <a:r>
              <a:rPr lang="en-US" sz="1200"/>
              <a:t>. SRF’19, 2019.</a:t>
            </a:r>
          </a:p>
          <a:p>
            <a:r>
              <a:rPr lang="en-US" sz="1200"/>
              <a:t>[2] </a:t>
            </a:r>
            <a:r>
              <a:rPr lang="en-US" sz="1200" err="1"/>
              <a:t>Maniscalco</a:t>
            </a:r>
            <a:r>
              <a:rPr lang="en-US" sz="1200"/>
              <a:t>, James, et al. </a:t>
            </a:r>
            <a:r>
              <a:rPr lang="en-US" sz="1200" i="1"/>
              <a:t>Statistical Modeling of Peak Accelerating Gradients in LCLS-II and LCLS-II-HE</a:t>
            </a:r>
            <a:r>
              <a:rPr lang="en-US" sz="1200"/>
              <a:t>. SRF’21, 2021.</a:t>
            </a:r>
          </a:p>
          <a:p>
            <a:r>
              <a:rPr lang="en-US" sz="1200"/>
              <a:t>[3] </a:t>
            </a:r>
            <a:r>
              <a:rPr lang="en-US" sz="1200" err="1"/>
              <a:t>Maniscalco</a:t>
            </a:r>
            <a:r>
              <a:rPr lang="en-US" sz="1200"/>
              <a:t>, James, et al. </a:t>
            </a:r>
            <a:r>
              <a:rPr lang="en-US" sz="1200" i="1"/>
              <a:t>LCLS-II-HE CAVITY QUALIFICATION TESTING.</a:t>
            </a:r>
            <a:r>
              <a:rPr lang="en-US" sz="1200"/>
              <a:t> SRF’23, 2023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1441239"/>
            <a:ext cx="12140580" cy="3066255"/>
            <a:chOff x="51420" y="989782"/>
            <a:chExt cx="12796107" cy="323181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420" y="1027113"/>
              <a:ext cx="4265613" cy="319448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17034" y="1062038"/>
              <a:ext cx="4230398" cy="315956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47432" y="989782"/>
              <a:ext cx="4300095" cy="3231816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5466630" y="4582398"/>
            <a:ext cx="1828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&lt;</a:t>
            </a:r>
            <a:r>
              <a:rPr lang="en-US" err="1"/>
              <a:t>E</a:t>
            </a:r>
            <a:r>
              <a:rPr lang="en-US" baseline="-25000" err="1"/>
              <a:t>acc</a:t>
            </a:r>
            <a:r>
              <a:rPr lang="en-US"/>
              <a:t>&gt; = 22 MV/m</a:t>
            </a:r>
            <a:endParaRPr lang="en-US" baseline="-25000"/>
          </a:p>
        </p:txBody>
      </p:sp>
      <p:sp>
        <p:nvSpPr>
          <p:cNvPr id="12" name="TextBox 11"/>
          <p:cNvSpPr txBox="1"/>
          <p:nvPr/>
        </p:nvSpPr>
        <p:spPr>
          <a:xfrm>
            <a:off x="9429207" y="4501852"/>
            <a:ext cx="1828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&lt;</a:t>
            </a:r>
            <a:r>
              <a:rPr lang="en-US" err="1"/>
              <a:t>E</a:t>
            </a:r>
            <a:r>
              <a:rPr lang="en-US" baseline="-25000" err="1"/>
              <a:t>acc</a:t>
            </a:r>
            <a:r>
              <a:rPr lang="en-US"/>
              <a:t>&gt; =27 MV/m </a:t>
            </a:r>
            <a:endParaRPr lang="en-US" baseline="-25000"/>
          </a:p>
        </p:txBody>
      </p:sp>
      <p:sp>
        <p:nvSpPr>
          <p:cNvPr id="13" name="Rectangle 12"/>
          <p:cNvSpPr/>
          <p:nvPr/>
        </p:nvSpPr>
        <p:spPr>
          <a:xfrm>
            <a:off x="0" y="1222864"/>
            <a:ext cx="495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[1]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944355" y="1222864"/>
            <a:ext cx="495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[2]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971741" y="1222864"/>
            <a:ext cx="495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[3]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50260" y="1229645"/>
            <a:ext cx="1579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LCLS-II HE R&amp;D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33271" y="1181663"/>
            <a:ext cx="2145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LCLS-II Cavities (2N6)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076693" y="1194852"/>
            <a:ext cx="2454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LCLS-II HE Cavities (2N0)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29024" y="5153206"/>
            <a:ext cx="66320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Differences in max gradients observed in LCLS-II HE R&amp;D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are the differences between the N doping heat treatments?</a:t>
            </a:r>
          </a:p>
        </p:txBody>
      </p:sp>
    </p:spTree>
    <p:extLst>
      <p:ext uri="{BB962C8B-B14F-4D97-AF65-F5344CB8AC3E}">
        <p14:creationId xmlns:p14="http://schemas.microsoft.com/office/powerpoint/2010/main" val="311912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Introduction – Topographic Defects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6201962"/>
            <a:ext cx="59309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[1] </a:t>
            </a:r>
            <a:r>
              <a:rPr lang="en-US" sz="1200" dirty="0" err="1"/>
              <a:t>Spradlin</a:t>
            </a:r>
            <a:r>
              <a:rPr lang="en-US" sz="1200"/>
              <a:t>, J.K., et al. </a:t>
            </a:r>
            <a:r>
              <a:rPr lang="en-US" sz="1200" i="1"/>
              <a:t>The LCLS-II HE high q and gradient </a:t>
            </a:r>
            <a:r>
              <a:rPr lang="en-US" sz="1200" i="1" err="1"/>
              <a:t>r&amp;d</a:t>
            </a:r>
            <a:r>
              <a:rPr lang="en-US" sz="1200" i="1"/>
              <a:t> program</a:t>
            </a:r>
            <a:r>
              <a:rPr lang="en-US" sz="1200"/>
              <a:t>. SRF’19, 2019.</a:t>
            </a:r>
          </a:p>
          <a:p>
            <a:pPr algn="l"/>
            <a:r>
              <a:rPr lang="en-US" sz="1200"/>
              <a:t>[2] </a:t>
            </a:r>
            <a:r>
              <a:rPr lang="en-US" sz="1200" dirty="0" err="1"/>
              <a:t>Xie</a:t>
            </a:r>
            <a:r>
              <a:rPr lang="en-US" sz="1200"/>
              <a:t> , et al. </a:t>
            </a:r>
            <a:r>
              <a:rPr lang="en-US" sz="1200" b="0" i="0">
                <a:effectLst/>
              </a:rPr>
              <a:t>Quench Simulation Using a Ring-Type Defect Model SRF’11, 2011</a:t>
            </a:r>
          </a:p>
          <a:p>
            <a:r>
              <a:rPr lang="en-US" sz="1200" b="0" i="0">
                <a:effectLst/>
              </a:rPr>
              <a:t>[3] </a:t>
            </a:r>
            <a:r>
              <a:rPr lang="en-US" sz="1200" b="0" i="0">
                <a:solidFill>
                  <a:srgbClr val="222222"/>
                </a:solidFill>
                <a:effectLst/>
              </a:rPr>
              <a:t>Kubo, Takayuki, </a:t>
            </a:r>
            <a:r>
              <a:rPr lang="en-US" sz="1200" b="0" i="1">
                <a:solidFill>
                  <a:srgbClr val="222222"/>
                </a:solidFill>
                <a:effectLst/>
              </a:rPr>
              <a:t>Progress of Theoretical and Experimental Physics</a:t>
            </a:r>
            <a:r>
              <a:rPr lang="en-US" sz="1200" b="0" i="0">
                <a:solidFill>
                  <a:srgbClr val="222222"/>
                </a:solidFill>
                <a:effectLst/>
              </a:rPr>
              <a:t> 2015.6 (2015): 063G01.</a:t>
            </a:r>
            <a:r>
              <a:rPr lang="en-US" sz="1200" b="0" i="0">
                <a:effectLst/>
              </a:rPr>
              <a:t/>
            </a:r>
            <a:br>
              <a:rPr lang="en-US" sz="1200" b="0" i="0">
                <a:effectLst/>
              </a:rPr>
            </a:br>
            <a:endParaRPr lang="en-US" sz="1200" b="0" i="0">
              <a:effectLst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A5AC73B-1930-7C14-5740-A36B18BF5DFC}"/>
              </a:ext>
            </a:extLst>
          </p:cNvPr>
          <p:cNvGrpSpPr/>
          <p:nvPr/>
        </p:nvGrpSpPr>
        <p:grpSpPr>
          <a:xfrm>
            <a:off x="-94752" y="948617"/>
            <a:ext cx="4310369" cy="4767648"/>
            <a:chOff x="0" y="803593"/>
            <a:chExt cx="3321742" cy="367413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EF93BD0-987F-FE96-A512-C5C337E326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2941" b="32743"/>
            <a:stretch/>
          </p:blipFill>
          <p:spPr>
            <a:xfrm>
              <a:off x="0" y="803593"/>
              <a:ext cx="1696825" cy="3674139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36A9065-2FB8-576C-D608-30D32EE3E2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4087" b="32743"/>
            <a:stretch/>
          </p:blipFill>
          <p:spPr>
            <a:xfrm>
              <a:off x="1696825" y="803593"/>
              <a:ext cx="1624917" cy="3674139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D453AA-B4D1-053E-0296-74F12C40A8CC}"/>
              </a:ext>
            </a:extLst>
          </p:cNvPr>
          <p:cNvGrpSpPr/>
          <p:nvPr/>
        </p:nvGrpSpPr>
        <p:grpSpPr>
          <a:xfrm>
            <a:off x="4280456" y="778935"/>
            <a:ext cx="6550939" cy="2521799"/>
            <a:chOff x="4846067" y="1080592"/>
            <a:chExt cx="7299280" cy="280987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F3FCC33-6562-4F05-52F4-B42F53EEE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46067" y="1080592"/>
              <a:ext cx="3152775" cy="2809875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6BDB0C3-BC7E-EB40-92D2-FA800459A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30184" y="1080592"/>
              <a:ext cx="4015163" cy="2809875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64690E3F-A5B1-D4DC-F991-9B8A6CBCBE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1946" y="3399706"/>
            <a:ext cx="3286125" cy="26670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CEF27D0-985F-356D-47BB-1C7BE6737467}"/>
              </a:ext>
            </a:extLst>
          </p:cNvPr>
          <p:cNvSpPr txBox="1"/>
          <p:nvPr/>
        </p:nvSpPr>
        <p:spPr>
          <a:xfrm>
            <a:off x="7324628" y="3351640"/>
            <a:ext cx="48673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N doped </a:t>
            </a:r>
            <a:r>
              <a:rPr lang="en-US" dirty="0" err="1"/>
              <a:t>Nb</a:t>
            </a:r>
            <a:r>
              <a:rPr lang="en-US" dirty="0"/>
              <a:t>, EP </a:t>
            </a:r>
            <a:r>
              <a:rPr lang="en-US" dirty="0" smtClean="0"/>
              <a:t>reveals </a:t>
            </a:r>
            <a:r>
              <a:rPr lang="en-US" dirty="0"/>
              <a:t>topographic defects within </a:t>
            </a:r>
            <a:r>
              <a:rPr lang="en-US" dirty="0" smtClean="0"/>
              <a:t>grains.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Topographic defects produce local field enhancements due to the nature of the Meissner current. This may turn some regions of the cavity normal conducting and lead to thermal instabilities.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Topographic defects </a:t>
            </a:r>
            <a:r>
              <a:rPr lang="en-US" dirty="0" smtClean="0"/>
              <a:t>can </a:t>
            </a:r>
            <a:r>
              <a:rPr lang="en-US" dirty="0"/>
              <a:t>reduce the local superheating fields. This reduces the field required to nucleate dissipative vortex </a:t>
            </a:r>
            <a:r>
              <a:rPr lang="en-US" dirty="0" err="1"/>
              <a:t>semiloops</a:t>
            </a:r>
            <a:r>
              <a:rPr lang="en-US" dirty="0"/>
              <a:t> </a:t>
            </a:r>
            <a:r>
              <a:rPr lang="en-US" dirty="0" smtClean="0"/>
              <a:t>and may help </a:t>
            </a:r>
            <a:r>
              <a:rPr lang="en-US" dirty="0"/>
              <a:t>trigger thermal instabilities.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DD20B04-648A-4B7C-EC5C-219B16F7070E}"/>
              </a:ext>
            </a:extLst>
          </p:cNvPr>
          <p:cNvSpPr txBox="1"/>
          <p:nvPr/>
        </p:nvSpPr>
        <p:spPr>
          <a:xfrm>
            <a:off x="-30190" y="723727"/>
            <a:ext cx="6160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/>
              <a:t>[1]</a:t>
            </a:r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59A7BC3-4EBA-57CD-C38E-11C6ABB592D0}"/>
              </a:ext>
            </a:extLst>
          </p:cNvPr>
          <p:cNvSpPr txBox="1"/>
          <p:nvPr/>
        </p:nvSpPr>
        <p:spPr>
          <a:xfrm>
            <a:off x="3926628" y="717131"/>
            <a:ext cx="6160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/>
              <a:t>[2]</a:t>
            </a:r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F3DA18B-CA2D-EA03-D6D8-D9C504C1D719}"/>
              </a:ext>
            </a:extLst>
          </p:cNvPr>
          <p:cNvSpPr txBox="1"/>
          <p:nvPr/>
        </p:nvSpPr>
        <p:spPr>
          <a:xfrm>
            <a:off x="3947317" y="3244334"/>
            <a:ext cx="6160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/>
              <a:t>[3]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71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33742-F67F-8938-F31E-1D6255E65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Atomic Force Microscopy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33ABBC-5B5D-7329-7904-981921437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183096" y="1389445"/>
            <a:ext cx="8013288" cy="3297204"/>
            <a:chOff x="698912" y="1421542"/>
            <a:chExt cx="6936455" cy="285412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24046" y="1421542"/>
              <a:ext cx="3511321" cy="2854122"/>
            </a:xfrm>
            <a:prstGeom prst="rect">
              <a:avLst/>
            </a:prstGeom>
          </p:spPr>
        </p:pic>
        <p:pic>
          <p:nvPicPr>
            <p:cNvPr id="1026" name="Picture 2" descr="Veeco Dimension 3100 AFM - AMOLF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65" t="27429" r="39382" b="35512"/>
            <a:stretch/>
          </p:blipFill>
          <p:spPr bwMode="auto">
            <a:xfrm>
              <a:off x="698912" y="1481665"/>
              <a:ext cx="3285527" cy="2793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2290646" y="4916371"/>
            <a:ext cx="32855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Pros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&lt; 10 nm tip radius allowing fantastic x-y spatial resolution on length scales relevant for SRF. Substantially better lateral resolution than WLI or LSCM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50620" y="4930542"/>
            <a:ext cx="32855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Cons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Relatively slow.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Limited to few-micron high and ~100 um wide scan areas.</a:t>
            </a:r>
          </a:p>
        </p:txBody>
      </p:sp>
    </p:spTree>
    <p:extLst>
      <p:ext uri="{BB962C8B-B14F-4D97-AF65-F5344CB8AC3E}">
        <p14:creationId xmlns:p14="http://schemas.microsoft.com/office/powerpoint/2010/main" val="148876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Native Surface After Heat Treatment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485467" y="1346867"/>
            <a:ext cx="52122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Nitrides may form within, and continuously along some grain boundaries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Niobium nitrides show sharp interfaces between surrounding doped Nb and nitride. Bad for magnetic field enhancement and superheating field </a:t>
            </a:r>
            <a:r>
              <a:rPr lang="en-US" dirty="0" smtClean="0"/>
              <a:t>suppression.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318" y="951420"/>
            <a:ext cx="4997492" cy="30018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682" y="4075065"/>
            <a:ext cx="7325409" cy="203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47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EP on Heat-Treated </a:t>
            </a:r>
            <a:r>
              <a:rPr lang="en-US" dirty="0" err="1"/>
              <a:t>Nb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96306" y="961015"/>
            <a:ext cx="4764227" cy="1878871"/>
            <a:chOff x="535081" y="3097325"/>
            <a:chExt cx="4113623" cy="162229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5"/>
            <a:stretch/>
          </p:blipFill>
          <p:spPr>
            <a:xfrm>
              <a:off x="535081" y="3097326"/>
              <a:ext cx="1619676" cy="162229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78"/>
            <a:stretch/>
          </p:blipFill>
          <p:spPr>
            <a:xfrm>
              <a:off x="2433587" y="3097325"/>
              <a:ext cx="2215117" cy="1622291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20282" y="5128202"/>
            <a:ext cx="59402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When precipitates are present, </a:t>
            </a:r>
            <a:r>
              <a:rPr lang="en-US" dirty="0" err="1" smtClean="0"/>
              <a:t>electropolishing</a:t>
            </a:r>
            <a:r>
              <a:rPr lang="en-US" dirty="0" smtClean="0"/>
              <a:t> </a:t>
            </a:r>
            <a:r>
              <a:rPr lang="en-US" dirty="0"/>
              <a:t>will attack the precipitate </a:t>
            </a:r>
            <a:r>
              <a:rPr lang="en-US" dirty="0" smtClean="0"/>
              <a:t>first which roughens </a:t>
            </a:r>
            <a:r>
              <a:rPr lang="en-US" dirty="0"/>
              <a:t>the surface.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Precipitates are worst in the N-doped samples especially at grain boundaries and triple </a:t>
            </a:r>
            <a:r>
              <a:rPr lang="en-US" dirty="0" smtClean="0"/>
              <a:t>junctions.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Further EP </a:t>
            </a:r>
            <a:r>
              <a:rPr lang="en-US" dirty="0" smtClean="0"/>
              <a:t>smoothens </a:t>
            </a:r>
            <a:r>
              <a:rPr lang="en-US" dirty="0"/>
              <a:t>the surface as </a:t>
            </a:r>
            <a:r>
              <a:rPr lang="en-US" dirty="0" smtClean="0"/>
              <a:t>expected.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996" y="2972669"/>
            <a:ext cx="4456302" cy="22234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763" y="923830"/>
            <a:ext cx="4712616" cy="529788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ADE9344-0B91-DA1B-4C30-289FB528C795}"/>
              </a:ext>
            </a:extLst>
          </p:cNvPr>
          <p:cNvGrpSpPr/>
          <p:nvPr/>
        </p:nvGrpSpPr>
        <p:grpSpPr>
          <a:xfrm>
            <a:off x="5974324" y="912036"/>
            <a:ext cx="1619009" cy="5349912"/>
            <a:chOff x="5974324" y="912036"/>
            <a:chExt cx="1619009" cy="534991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A9EBB5A-B6CD-BB7E-6BD6-A915B2873E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77247"/>
            <a:stretch/>
          </p:blipFill>
          <p:spPr>
            <a:xfrm>
              <a:off x="5974324" y="912036"/>
              <a:ext cx="1051912" cy="534991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BB1F7A8-F0B0-E214-D286-A7517F81BC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7938"/>
            <a:stretch/>
          </p:blipFill>
          <p:spPr>
            <a:xfrm>
              <a:off x="7036888" y="923830"/>
              <a:ext cx="556445" cy="5338118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1929565" y="2737804"/>
            <a:ext cx="247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Intragranular</a:t>
            </a:r>
            <a:r>
              <a:rPr lang="en-US" dirty="0"/>
              <a:t> Roughness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37401-36F9-0556-D17B-79071A74F04C}"/>
              </a:ext>
            </a:extLst>
          </p:cNvPr>
          <p:cNvSpPr txBox="1"/>
          <p:nvPr/>
        </p:nvSpPr>
        <p:spPr>
          <a:xfrm>
            <a:off x="1372799" y="676146"/>
            <a:ext cx="152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2N0 Before EP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92F081-837A-0383-8B04-691D8F5B3E57}"/>
              </a:ext>
            </a:extLst>
          </p:cNvPr>
          <p:cNvSpPr txBox="1"/>
          <p:nvPr/>
        </p:nvSpPr>
        <p:spPr>
          <a:xfrm>
            <a:off x="3712393" y="677838"/>
            <a:ext cx="1378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2N0 After EP</a:t>
            </a:r>
          </a:p>
        </p:txBody>
      </p:sp>
    </p:spTree>
    <p:extLst>
      <p:ext uri="{BB962C8B-B14F-4D97-AF65-F5344CB8AC3E}">
        <p14:creationId xmlns:p14="http://schemas.microsoft.com/office/powerpoint/2010/main" val="1732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Topographic Magnetic Field Enhancement &amp; Superheating Field Suppression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907853" y="771994"/>
            <a:ext cx="10210997" cy="3860066"/>
            <a:chOff x="-271608" y="800922"/>
            <a:chExt cx="12260073" cy="463467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1608" y="800922"/>
              <a:ext cx="5828281" cy="446875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0620" y="927922"/>
              <a:ext cx="5637845" cy="4507678"/>
            </a:xfrm>
            <a:prstGeom prst="rect">
              <a:avLst/>
            </a:prstGeom>
          </p:spPr>
        </p:pic>
      </p:grpSp>
      <p:cxnSp>
        <p:nvCxnSpPr>
          <p:cNvPr id="14" name="Straight Connector 13"/>
          <p:cNvCxnSpPr/>
          <p:nvPr/>
        </p:nvCxnSpPr>
        <p:spPr>
          <a:xfrm>
            <a:off x="6134100" y="992366"/>
            <a:ext cx="0" cy="398603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6584165" y="4812172"/>
            <a:ext cx="4373799" cy="1710450"/>
            <a:chOff x="5244223" y="4698320"/>
            <a:chExt cx="8427327" cy="329565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/>
            <a:srcRect l="7766" t="20280" b="13052"/>
            <a:stretch/>
          </p:blipFill>
          <p:spPr>
            <a:xfrm>
              <a:off x="8814653" y="4698320"/>
              <a:ext cx="1677987" cy="52705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/>
            <a:srcRect l="3350" t="5666" r="4004" b="2935"/>
            <a:stretch/>
          </p:blipFill>
          <p:spPr>
            <a:xfrm>
              <a:off x="5867400" y="5269821"/>
              <a:ext cx="7200900" cy="161925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/>
            <a:srcRect l="4724" t="15967" r="801" b="6177"/>
            <a:stretch/>
          </p:blipFill>
          <p:spPr>
            <a:xfrm>
              <a:off x="8623300" y="6933522"/>
              <a:ext cx="5048250" cy="106045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44223" y="7149285"/>
              <a:ext cx="2390775" cy="552451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973302" y="5284367"/>
            <a:ext cx="4485309" cy="907768"/>
            <a:chOff x="903228" y="7583361"/>
            <a:chExt cx="9002478" cy="182198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8"/>
            <a:srcRect r="13009"/>
            <a:stretch/>
          </p:blipFill>
          <p:spPr>
            <a:xfrm>
              <a:off x="4431660" y="7583361"/>
              <a:ext cx="2046605" cy="676275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9"/>
            <a:srcRect t="11647"/>
            <a:stretch/>
          </p:blipFill>
          <p:spPr>
            <a:xfrm>
              <a:off x="7124406" y="8833081"/>
              <a:ext cx="2781300" cy="572264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0"/>
            <a:srcRect t="8975"/>
            <a:stretch/>
          </p:blipFill>
          <p:spPr>
            <a:xfrm>
              <a:off x="1337145" y="8259636"/>
              <a:ext cx="7934325" cy="563562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03228" y="8823198"/>
              <a:ext cx="6219825" cy="533400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/>
        </p:nvSpPr>
        <p:spPr>
          <a:xfrm>
            <a:off x="1570263" y="4609068"/>
            <a:ext cx="3555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/>
              <a:t>Magnetic Field Enhancement Factor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988558" y="4531100"/>
            <a:ext cx="3768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/>
              <a:t>Superheating Field Suppression Factor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24919" y="4963875"/>
            <a:ext cx="1873841" cy="33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40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Topographic Superheating Field Suppression Factors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2338" y="1083341"/>
            <a:ext cx="12113312" cy="4597475"/>
            <a:chOff x="512055" y="835691"/>
            <a:chExt cx="10686858" cy="405608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65" t="476" r="631" b="40461"/>
            <a:stretch/>
          </p:blipFill>
          <p:spPr>
            <a:xfrm>
              <a:off x="3151086" y="841292"/>
              <a:ext cx="2709333" cy="4050479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2" t="59939" r="436" b="709"/>
            <a:stretch/>
          </p:blipFill>
          <p:spPr>
            <a:xfrm>
              <a:off x="5995748" y="835691"/>
              <a:ext cx="5203165" cy="2612853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7" t="667" r="50991" b="49411"/>
            <a:stretch/>
          </p:blipFill>
          <p:spPr>
            <a:xfrm>
              <a:off x="512055" y="910814"/>
              <a:ext cx="2603916" cy="3423621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252678" y="790821"/>
            <a:ext cx="2590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Superheating Field Suppression Factor Maps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402382" y="712400"/>
            <a:ext cx="2590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err="1"/>
              <a:t>Intergranular</a:t>
            </a:r>
            <a:r>
              <a:rPr lang="en-US"/>
              <a:t> Distribution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208062" y="728029"/>
            <a:ext cx="2590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err="1"/>
              <a:t>Intragranular</a:t>
            </a:r>
            <a:r>
              <a:rPr lang="en-US"/>
              <a:t> Distribution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46249" y="4203488"/>
            <a:ext cx="59402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Intragranular superheating field suppression is ameliorated first. With values of 0.9 at 7-10 </a:t>
            </a:r>
            <a:r>
              <a:rPr lang="el-GR" dirty="0" smtClean="0"/>
              <a:t>μ</a:t>
            </a:r>
            <a:r>
              <a:rPr lang="en-US" dirty="0" smtClean="0"/>
              <a:t>m </a:t>
            </a:r>
            <a:r>
              <a:rPr lang="en-US" dirty="0"/>
              <a:t>EP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intergranular superheating field suppression factors are the most severe topographic defect which takes the longest to ameliorate with electropolishing. Even by 7-10 </a:t>
            </a:r>
            <a:r>
              <a:rPr lang="el-GR" dirty="0"/>
              <a:t>μ</a:t>
            </a:r>
            <a:r>
              <a:rPr lang="en-US" dirty="0" smtClean="0"/>
              <a:t>m</a:t>
            </a:r>
            <a:r>
              <a:rPr lang="en-US" dirty="0"/>
              <a:t>, values as low at 0.6-0.7 </a:t>
            </a:r>
            <a:r>
              <a:rPr lang="en-US" dirty="0" smtClean="0"/>
              <a:t>are</a:t>
            </a:r>
            <a:r>
              <a:rPr lang="en-US" dirty="0" smtClean="0"/>
              <a:t> </a:t>
            </a:r>
            <a:r>
              <a:rPr lang="en-US" dirty="0"/>
              <a:t>observed.</a:t>
            </a:r>
          </a:p>
        </p:txBody>
      </p:sp>
    </p:spTree>
    <p:extLst>
      <p:ext uri="{BB962C8B-B14F-4D97-AF65-F5344CB8AC3E}">
        <p14:creationId xmlns:p14="http://schemas.microsoft.com/office/powerpoint/2010/main" val="74301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effersonLab_Widescreen" id="{7B6BC214-CE7D-5C48-9BF6-77FBFE1E69EC}" vid="{7428E7A7-0EE4-AE4F-9C3B-0381D78A768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8E1438E733DA4EBCFD411CCFF0E8FA" ma:contentTypeVersion="14" ma:contentTypeDescription="Create a new document." ma:contentTypeScope="" ma:versionID="f3f6a65e799d6825251169d7360f0399">
  <xsd:schema xmlns:xsd="http://www.w3.org/2001/XMLSchema" xmlns:xs="http://www.w3.org/2001/XMLSchema" xmlns:p="http://schemas.microsoft.com/office/2006/metadata/properties" xmlns:ns3="f55642a9-7d51-4c44-863a-b2ab93081b5a" xmlns:ns4="38556316-6b1b-4501-9e5a-a6e77b78b104" targetNamespace="http://schemas.microsoft.com/office/2006/metadata/properties" ma:root="true" ma:fieldsID="7f875dfc02e7bcac2ac3d346aeb0a505" ns3:_="" ns4:_="">
    <xsd:import namespace="f55642a9-7d51-4c44-863a-b2ab93081b5a"/>
    <xsd:import namespace="38556316-6b1b-4501-9e5a-a6e77b78b10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5642a9-7d51-4c44-863a-b2ab93081b5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556316-6b1b-4501-9e5a-a6e77b78b10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55642a9-7d51-4c44-863a-b2ab93081b5a" xsi:nil="true"/>
  </documentManagement>
</p:properties>
</file>

<file path=customXml/itemProps1.xml><?xml version="1.0" encoding="utf-8"?>
<ds:datastoreItem xmlns:ds="http://schemas.openxmlformats.org/officeDocument/2006/customXml" ds:itemID="{91B24B4D-EBCB-4627-88E9-95C82ED1F141}">
  <ds:schemaRefs>
    <ds:schemaRef ds:uri="38556316-6b1b-4501-9e5a-a6e77b78b104"/>
    <ds:schemaRef ds:uri="f55642a9-7d51-4c44-863a-b2ab93081b5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E121B38-2661-4760-968D-0D67CDB3258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2F0F8B7-E87E-478A-ACF3-AA1711A2388A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f55642a9-7d51-4c44-863a-b2ab93081b5a"/>
    <ds:schemaRef ds:uri="http://purl.org/dc/elements/1.1/"/>
    <ds:schemaRef ds:uri="http://schemas.microsoft.com/office/2006/metadata/properties"/>
    <ds:schemaRef ds:uri="http://schemas.microsoft.com/office/infopath/2007/PartnerControls"/>
    <ds:schemaRef ds:uri="38556316-6b1b-4501-9e5a-a6e77b78b104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JeffersonLab_Widescreen</Template>
  <TotalTime>17801</TotalTime>
  <Words>1112</Words>
  <Application>Microsoft Office PowerPoint</Application>
  <PresentationFormat>Widescreen</PresentationFormat>
  <Paragraphs>116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.PingFangSC-Regular</vt:lpstr>
      <vt:lpstr>Arial</vt:lpstr>
      <vt:lpstr>Calibri</vt:lpstr>
      <vt:lpstr>Cambria Math</vt:lpstr>
      <vt:lpstr>PingFangSC-Regular</vt:lpstr>
      <vt:lpstr>Office Theme</vt:lpstr>
      <vt:lpstr>Topographic Evolution of Heat-Treated Nb Upon Electropolishing for SRF Applications</vt:lpstr>
      <vt:lpstr>Introduction – Importance of Impurities</vt:lpstr>
      <vt:lpstr>Introduction – LCLS-II</vt:lpstr>
      <vt:lpstr>Introduction – Topographic Defects </vt:lpstr>
      <vt:lpstr>Atomic Force Microscopy</vt:lpstr>
      <vt:lpstr>Native Surface After Heat Treatment</vt:lpstr>
      <vt:lpstr>Effect of EP on Heat-Treated Nb</vt:lpstr>
      <vt:lpstr>Topographic Magnetic Field Enhancement &amp; Superheating Field Suppression</vt:lpstr>
      <vt:lpstr>Topographic Superheating Field Suppression Factors</vt:lpstr>
      <vt:lpstr>Topographic Magnetic Field Enhancement Factors</vt:lpstr>
      <vt:lpstr>Effect of Impurities on the Superheating Field</vt:lpstr>
      <vt:lpstr>Conclusions &amp; Future Work</vt:lpstr>
      <vt:lpstr>Acknowledgments</vt:lpstr>
    </vt:vector>
  </TitlesOfParts>
  <Company>JLAB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Topographic Evolution of Heat-Treated Nb Upon Electropolishing for SRF Applications</dc:title>
  <dc:creator>Eric Lechner</dc:creator>
  <cp:lastModifiedBy>Eric Lechner</cp:lastModifiedBy>
  <cp:revision>16</cp:revision>
  <dcterms:created xsi:type="dcterms:W3CDTF">2023-09-26T15:34:59Z</dcterms:created>
  <dcterms:modified xsi:type="dcterms:W3CDTF">2023-12-05T05:22:08Z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0x0101005D8E1438E733DA4EBCFD411CCFF0E8FA</vt:lpwstr>
  </property>
</Properties>
</file>