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8" r:id="rId2"/>
    <p:sldId id="299" r:id="rId3"/>
    <p:sldId id="342" r:id="rId4"/>
    <p:sldId id="343" r:id="rId5"/>
    <p:sldId id="345" r:id="rId6"/>
    <p:sldId id="334" r:id="rId7"/>
    <p:sldId id="333" r:id="rId8"/>
    <p:sldId id="340" r:id="rId9"/>
    <p:sldId id="347" r:id="rId10"/>
    <p:sldId id="348" r:id="rId11"/>
    <p:sldId id="350" r:id="rId12"/>
    <p:sldId id="311" r:id="rId13"/>
    <p:sldId id="351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6B8EB-618A-4018-B1BA-929EFC428E8B}" v="10" dt="2023-12-08T14:49:3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mio Furuta" userId="eb753545-a55d-475b-94ec-ef73fcde464a" providerId="ADAL" clId="{D93BC9D5-B71C-B74F-A590-C005A672F245}"/>
    <pc:docChg chg="modSld">
      <pc:chgData name="Fumio Furuta" userId="eb753545-a55d-475b-94ec-ef73fcde464a" providerId="ADAL" clId="{D93BC9D5-B71C-B74F-A590-C005A672F245}" dt="2023-12-08T09:48:46.127" v="1" actId="1036"/>
      <pc:docMkLst>
        <pc:docMk/>
      </pc:docMkLst>
      <pc:sldChg chg="modSp mod">
        <pc:chgData name="Fumio Furuta" userId="eb753545-a55d-475b-94ec-ef73fcde464a" providerId="ADAL" clId="{D93BC9D5-B71C-B74F-A590-C005A672F245}" dt="2023-12-08T09:48:46.127" v="1" actId="1036"/>
        <pc:sldMkLst>
          <pc:docMk/>
          <pc:sldMk cId="3100398434" sldId="342"/>
        </pc:sldMkLst>
        <pc:picChg chg="mod">
          <ac:chgData name="Fumio Furuta" userId="eb753545-a55d-475b-94ec-ef73fcde464a" providerId="ADAL" clId="{D93BC9D5-B71C-B74F-A590-C005A672F245}" dt="2023-12-08T09:48:46.127" v="1" actId="1036"/>
          <ac:picMkLst>
            <pc:docMk/>
            <pc:sldMk cId="3100398434" sldId="342"/>
            <ac:picMk id="7" creationId="{4C1CAA9A-5B46-1AC5-513D-BF66A4A507E4}"/>
          </ac:picMkLst>
        </pc:picChg>
      </pc:sldChg>
    </pc:docChg>
  </pc:docChgLst>
  <pc:docChgLst>
    <pc:chgData name="Fumio Furuta" userId="eb753545-a55d-475b-94ec-ef73fcde464a" providerId="ADAL" clId="{7F26B8EB-618A-4018-B1BA-929EFC428E8B}"/>
    <pc:docChg chg="undo custSel modMainMaster">
      <pc:chgData name="Fumio Furuta" userId="eb753545-a55d-475b-94ec-ef73fcde464a" providerId="ADAL" clId="{7F26B8EB-618A-4018-B1BA-929EFC428E8B}" dt="2023-12-08T14:49:34.499" v="9"/>
      <pc:docMkLst>
        <pc:docMk/>
      </pc:docMkLst>
      <pc:sldMasterChg chg="modSp mod modSldLayout">
        <pc:chgData name="Fumio Furuta" userId="eb753545-a55d-475b-94ec-ef73fcde464a" providerId="ADAL" clId="{7F26B8EB-618A-4018-B1BA-929EFC428E8B}" dt="2023-12-08T14:49:34.499" v="9"/>
        <pc:sldMasterMkLst>
          <pc:docMk/>
          <pc:sldMasterMk cId="1295347921" sldId="2147483648"/>
        </pc:sldMasterMkLst>
        <pc:spChg chg="mod">
          <ac:chgData name="Fumio Furuta" userId="eb753545-a55d-475b-94ec-ef73fcde464a" providerId="ADAL" clId="{7F26B8EB-618A-4018-B1BA-929EFC428E8B}" dt="2023-12-08T14:48:56.166" v="6" actId="14100"/>
          <ac:spMkLst>
            <pc:docMk/>
            <pc:sldMasterMk cId="1295347921" sldId="2147483648"/>
            <ac:spMk id="5" creationId="{5DA3E21A-E525-9244-B4A9-9F0A04BF3DAC}"/>
          </ac:spMkLst>
        </pc:spChg>
        <pc:spChg chg="mod">
          <ac:chgData name="Fumio Furuta" userId="eb753545-a55d-475b-94ec-ef73fcde464a" providerId="ADAL" clId="{7F26B8EB-618A-4018-B1BA-929EFC428E8B}" dt="2023-12-08T14:48:52.822" v="5" actId="14100"/>
          <ac:spMkLst>
            <pc:docMk/>
            <pc:sldMasterMk cId="1295347921" sldId="2147483648"/>
            <ac:spMk id="6" creationId="{FCEB2A6E-E8E8-6743-8586-F5116512BAE7}"/>
          </ac:spMkLst>
        </pc:spChg>
        <pc:sldLayoutChg chg="modSp mod">
          <pc:chgData name="Fumio Furuta" userId="eb753545-a55d-475b-94ec-ef73fcde464a" providerId="ADAL" clId="{7F26B8EB-618A-4018-B1BA-929EFC428E8B}" dt="2023-12-08T14:49:34.499" v="9"/>
          <pc:sldLayoutMkLst>
            <pc:docMk/>
            <pc:sldMasterMk cId="1295347921" sldId="2147483648"/>
            <pc:sldLayoutMk cId="439858288" sldId="2147483661"/>
          </pc:sldLayoutMkLst>
          <pc:spChg chg="mod">
            <ac:chgData name="Fumio Furuta" userId="eb753545-a55d-475b-94ec-ef73fcde464a" providerId="ADAL" clId="{7F26B8EB-618A-4018-B1BA-929EFC428E8B}" dt="2023-12-08T14:49:34.499" v="9"/>
            <ac:spMkLst>
              <pc:docMk/>
              <pc:sldMasterMk cId="1295347921" sldId="2147483648"/>
              <pc:sldLayoutMk cId="439858288" sldId="2147483661"/>
              <ac:spMk id="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259E-2BFF-0048-812A-43166B6D5D9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503A-FEC2-BC4C-A414-EB64715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03A-FEC2-BC4C-A414-EB6471557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4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24F7-F164-084A-8C67-98F8701E5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3A24A-7911-7D45-BE39-054906268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EF89-2873-4246-A147-4A940483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D287-9B79-C34B-B05B-F20D76B94B42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9C6-1F01-E24C-ADB8-DABB16A7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3E33-FA55-8647-9BF7-D94AABD3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03FD-D00A-A843-8284-B558FFC4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26BD4-EDAD-2A46-802E-58E0DAF5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BE0D-266E-DB42-B522-8D3D1604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C2C6-4184-344D-BD08-A0E31D4ED5BB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CF590-F06B-BD48-B213-23BCBFE3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C648-4389-FA41-8614-C1B7B788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88B82-0090-9747-8C02-93D80378B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88576-E2C9-254E-9DD8-488EAD69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D9B44-0CA6-3B44-9132-4D894F84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8EC3-7024-E54E-9E45-359C53E355FE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34306-9C4E-D640-AE36-E6F02D57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ABCFC-94E8-654D-A460-37B8AA4E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Furuta | 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Developing a half-meter scale high-gradient traveling wave SRF accelerating cavity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98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579-AC65-1F4D-A421-10E2B898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1DCC-BBB4-6443-B0CC-77A3F456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3F39F-562B-D446-AB7D-A1BE26BC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1FAA-A550-7F4E-BC3A-17E6E9E84963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191B-6D57-1744-87B2-E432FE32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6567-F415-AC4D-BCCB-41502259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5944-5AED-F947-A981-B681B144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3167C-A6D0-D544-A9D9-2AFCF8C5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BF9A8-EDCA-C04A-954B-A4F63B7B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187E-1078-4A44-BFBC-E0AC183E0C0C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0C6C9-A07B-5D4F-99B5-30B31E92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37D5-7299-5E4F-87A2-E5B91272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69A6-A1D2-DE4E-BE33-B028C12F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800D-B6BF-4C4D-B8AE-8B5C49DF8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4B828-171E-2E4C-A4CB-86BD68A4D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67AF5-698F-1641-9A58-A29A4CA9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B019-E912-044B-A8E1-F4FF648F806D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ED62F-F832-6747-89C5-A60A4054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ED65A-5791-8345-9AC1-BAADBEEB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2CE0-CE31-274C-9E3F-EDEAD70A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7ABE-8171-2841-9B45-2EEBFA39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BC34-1A71-8C47-B1E1-D291FAA6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DA572-C6B8-4C4C-84AB-A06A73E25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69B77-DA60-AE42-A072-CFA2A2ACF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CC6CA-16A6-804C-90C7-24B2ACFB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B4BE-6650-9645-AB95-3BF7E435299D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F2C82-3E6A-294F-8533-ADE44900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B1684-6EBF-274E-9CE3-2ACD171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15A4-1BDB-CF47-8319-34D46970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F02E2-4011-CF49-B5AB-C60445CD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1D00-543C-C14B-B7D7-63213A5F6D4D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1BE2A-DD54-EE4C-8E15-9E6068A9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330A1-7B22-564D-B864-F0F1DA29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7A367-5A9C-684F-8163-8E4CF66C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8C14-4555-7942-A6C8-299C96716675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20AAE-CA0B-9843-AE1B-BCC223F9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86D87-8EAF-2947-9EF1-E1D1F76A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1D4A-740A-C344-A520-03F8D565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8202-F7D2-1442-9EC0-8ACDC15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B1136-5C8C-DF42-8C9A-B133995C5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3F915-5943-124F-AB7D-81832452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D93-7E1D-DF4A-9E5F-A48810E940AB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3AEB1-5330-FF4F-AAA3-5F02DB5D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4DFF8-65E0-D142-B739-072996E3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2534-F591-CD48-8C77-D7130874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A1619-DB4A-6D42-B4A2-062689453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48900-DC57-FC48-B47D-B797033C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6B53F-039C-FE47-9560-F213D38E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DE53-B567-1A4B-AE4D-812D72657452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3F50E-8CA4-AC4D-96EC-7D3EF593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Furuta | A novel traveling wave multi-cell cavity development 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0F269-499F-1D48-ACDE-2C459DB4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450F8-2134-2141-883F-4C4DC940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4E0BC-2216-C04D-848D-B6DDE12B8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F1C2-CED7-6542-BD66-8BFC2DB38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BCA7-FED2-4B48-A18F-298DEB70AC11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E21A-E525-9244-B4A9-9F0A04BF3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259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Furuta | Developing a half-meter scale high-gradient traveling wave SRF accelerating cavity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2A6E-E8E8-6743-8586-F5116512B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8008" y="6356350"/>
            <a:ext cx="595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6114-A162-C041-8683-AAF8E2257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406" y="4316829"/>
            <a:ext cx="11772713" cy="1003049"/>
          </a:xfrm>
        </p:spPr>
        <p:txBody>
          <a:bodyPr>
            <a:noAutofit/>
          </a:bodyPr>
          <a:lstStyle/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Update on Traveling Wave Cavity Progress at Fermilab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406" y="5168178"/>
            <a:ext cx="11332308" cy="1247725"/>
          </a:xfrm>
        </p:spPr>
        <p:txBody>
          <a:bodyPr/>
          <a:lstStyle/>
          <a:p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Presenter : Fumio </a:t>
            </a:r>
            <a:r>
              <a:rPr lang="en-US" sz="2400" err="1">
                <a:latin typeface="Helvetica" panose="020B0604020202020204" pitchFamily="34" charset="0"/>
                <a:cs typeface="Helvetica" panose="020B0604020202020204" pitchFamily="34" charset="0"/>
              </a:rPr>
              <a:t>Furuta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TTC meeting</a:t>
            </a:r>
          </a:p>
          <a:p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December 6</a:t>
            </a:r>
            <a:r>
              <a:rPr lang="en-US" sz="2400" baseline="3000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7E1F06-4760-6D0C-C732-BB7399A3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66" y="6064498"/>
            <a:ext cx="1641860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92CE0-A012-B58E-A173-35D7400D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43" y="6135496"/>
            <a:ext cx="2267614" cy="4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D6D49-7A5B-822D-1BD6-3D0EFA45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u="sng">
                <a:latin typeface="Helvetica" panose="020B0604020202020204" pitchFamily="34" charset="0"/>
              </a:rPr>
              <a:t>TW demonstration; Cavity under vacuum, at room temp. in VTS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6C59-7716-5FD0-2D51-9667B744B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35357" y="6487605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929B-B80E-171D-0CEA-D66039F8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9254" y="648760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8D2A2-2151-B784-3969-4A8686BC2A61}"/>
              </a:ext>
            </a:extLst>
          </p:cNvPr>
          <p:cNvSpPr txBox="1"/>
          <p:nvPr/>
        </p:nvSpPr>
        <p:spPr>
          <a:xfrm>
            <a:off x="383319" y="5030674"/>
            <a:ext cx="834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 example of TW at 1301.100 MHz excited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Yellow; a forward wave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Blue; a suppressed backward wave signal (~30dB less than forward)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Purple; a signal from the calibration pick 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739A4-1FD4-0A6F-7D53-D8B8D34C90D6}"/>
              </a:ext>
            </a:extLst>
          </p:cNvPr>
          <p:cNvSpPr txBox="1"/>
          <p:nvPr/>
        </p:nvSpPr>
        <p:spPr>
          <a:xfrm>
            <a:off x="8651631" y="5742477"/>
            <a:ext cx="2716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3-cell installation into VTS pit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9A622-3759-B647-90D9-C095C785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0" y="1006077"/>
            <a:ext cx="6286500" cy="373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83190-8AC8-CAD6-B651-3BFC04D7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292" y="961634"/>
            <a:ext cx="3225800" cy="467360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E3B9CD8-8358-AC31-4B80-0B8ADE3FC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5749" y="6504216"/>
            <a:ext cx="7394546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91F2A-5373-C001-7B00-6656792451B1}"/>
              </a:ext>
            </a:extLst>
          </p:cNvPr>
          <p:cNvSpPr txBox="1"/>
          <p:nvPr/>
        </p:nvSpPr>
        <p:spPr>
          <a:xfrm>
            <a:off x="4083436" y="1271612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wave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2C47E-0291-5259-19F1-B0A39E0EFE50}"/>
              </a:ext>
            </a:extLst>
          </p:cNvPr>
          <p:cNvSpPr txBox="1"/>
          <p:nvPr/>
        </p:nvSpPr>
        <p:spPr>
          <a:xfrm>
            <a:off x="4606175" y="4310392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wave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A10B5-CF1E-51D5-98D0-DDBDF804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72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D6D49-7A5B-822D-1BD6-3D0EFA45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u="sng">
                <a:latin typeface="Helvetica" panose="020B0604020202020204" pitchFamily="34" charset="0"/>
              </a:rPr>
              <a:t>TW demonstration; Cavity under vacuum, in 2K liquid helium, VTS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6C59-7716-5FD0-2D51-9667B744B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7830" y="6504216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929B-B80E-171D-0CEA-D66039F8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727" y="6504216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8D2A2-2151-B784-3969-4A8686BC2A61}"/>
              </a:ext>
            </a:extLst>
          </p:cNvPr>
          <p:cNvSpPr txBox="1"/>
          <p:nvPr/>
        </p:nvSpPr>
        <p:spPr>
          <a:xfrm>
            <a:off x="383320" y="5021882"/>
            <a:ext cx="7072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 example of TW at 1303.155 MHz being tuned at 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Yellow; a forward wave signal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Blue; a suppressed backward wave signal (&gt;30dB less than forward)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Purple; a signal from the calibration pick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BE0CA-0038-6515-9EDD-CB1675F1FD46}"/>
              </a:ext>
            </a:extLst>
          </p:cNvPr>
          <p:cNvSpPr txBox="1"/>
          <p:nvPr/>
        </p:nvSpPr>
        <p:spPr>
          <a:xfrm>
            <a:off x="8009792" y="4677555"/>
            <a:ext cx="3332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Top plate in VTS pit with TW test arrange.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02C696-D050-AACF-F916-8EDFA9C4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66" y="967992"/>
            <a:ext cx="4148272" cy="3543609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5CF1A15-BDB3-0C30-2580-0002FCCC0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954" y="6504216"/>
            <a:ext cx="7490341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59BFA0-325B-5381-9C39-CE56020B8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8" y="921332"/>
            <a:ext cx="6121400" cy="406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7D978C-A242-A726-5337-9547F9D007C0}"/>
              </a:ext>
            </a:extLst>
          </p:cNvPr>
          <p:cNvSpPr txBox="1"/>
          <p:nvPr/>
        </p:nvSpPr>
        <p:spPr>
          <a:xfrm>
            <a:off x="4340391" y="111578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wave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54B7C-43C0-6792-DB18-F767FF29A423}"/>
              </a:ext>
            </a:extLst>
          </p:cNvPr>
          <p:cNvSpPr txBox="1"/>
          <p:nvPr/>
        </p:nvSpPr>
        <p:spPr>
          <a:xfrm>
            <a:off x="4340391" y="384090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wave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3D6835-DAD5-0CE5-6705-D9DF766B0704}"/>
              </a:ext>
            </a:extLst>
          </p:cNvPr>
          <p:cNvSpPr/>
          <p:nvPr/>
        </p:nvSpPr>
        <p:spPr>
          <a:xfrm>
            <a:off x="2391508" y="4511602"/>
            <a:ext cx="869461" cy="412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30526-D8A2-AFEE-919D-3FF7D1BD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24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66EB3-423E-B343-9239-60DA77BD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6" y="1044253"/>
            <a:ext cx="10359652" cy="476746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SRF TW cavity development through the 3-cell has been progressing at Fermilab in collaboration with Euclid Techlabs.</a:t>
            </a:r>
          </a:p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Preliminary TW resonance excitation in the 3-cell structure in 2K liquid helium was demonstrated.</a:t>
            </a:r>
          </a:p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More hardware improvements and TW study with the 3-cell will be continued at Fermilab.</a:t>
            </a:r>
          </a:p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Next stage of development toward a half-meter scale TW cavity fabrication has been discussing. </a:t>
            </a:r>
          </a:p>
          <a:p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A preliminary 7-cell TW cavity RF design and configurations being proposed in Fermilab (not presented during this TTC).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9FAC7-4C10-FF43-99F9-1D38885B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4"/>
            <a:ext cx="11582400" cy="427877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B49DA-C5F4-F04E-B4E7-0F077BC9B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0381" y="6504215"/>
            <a:ext cx="900491" cy="241300"/>
          </a:xfrm>
        </p:spPr>
        <p:txBody>
          <a:bodyPr/>
          <a:lstStyle/>
          <a:p>
            <a:pPr>
              <a:defRPr/>
            </a:pPr>
            <a:fld id="{9CFE5654-8A2F-5E4A-BC24-44EDB3D838B5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12/8/2023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274A-539A-8440-AA58-03BCCA6AA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4278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B78AD6-CEE8-0113-AE98-FD72431FE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8331" y="6504216"/>
            <a:ext cx="7411964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84435-D8C4-5885-530D-E263F725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13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0122B-B5D1-27AE-C5D9-F0744EFC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u="sng">
                <a:latin typeface="Helvetica" panose="020B0604020202020204" pitchFamily="34" charset="0"/>
              </a:rPr>
              <a:t>Acknowledgment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A00B-4C7A-4B82-D926-2518812C52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7848-8C03-14ED-4324-0B6DA1021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Furuta | 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Update on Traveling Wave Cavity Progress at 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8AB10-793F-BB09-1ABC-1010A0F88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C07E6-E87E-FF4D-B790-DFA1B5E245B7}"/>
              </a:ext>
            </a:extLst>
          </p:cNvPr>
          <p:cNvSpPr txBox="1"/>
          <p:nvPr/>
        </p:nvSpPr>
        <p:spPr>
          <a:xfrm>
            <a:off x="158823" y="1214468"/>
            <a:ext cx="2712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Co-PIs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Kellen McGee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Vyacheslav Yakovlev</a:t>
            </a:r>
          </a:p>
          <a:p>
            <a:pPr algn="l" fontAlgn="base"/>
            <a:endParaRPr lang="en-US" sz="16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Kostin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Avrakhov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base"/>
            <a:b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Engineering Consultant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Rathke</a:t>
            </a:r>
            <a:endParaRPr lang="en-US" sz="16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RF support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Timergali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Khabiboulline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Gennady Romanov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63A49B-1882-07D2-4D38-E54129D3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08" y="98638"/>
            <a:ext cx="6129669" cy="6129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752263-E3E9-E165-CFE6-18B3C5281BDC}"/>
              </a:ext>
            </a:extLst>
          </p:cNvPr>
          <p:cNvSpPr txBox="1"/>
          <p:nvPr/>
        </p:nvSpPr>
        <p:spPr>
          <a:xfrm>
            <a:off x="2948530" y="1214468"/>
            <a:ext cx="23501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Cavity support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Damon Bice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Chad  Thompson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Thomas Reid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 Guilfoyle</a:t>
            </a:r>
          </a:p>
          <a:p>
            <a:pPr algn="l" fontAlgn="base"/>
            <a:endParaRPr lang="en-US" sz="16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VTS support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Netepenko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Abraham Diaz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David Burk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16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Dubiel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Kwan (Trista) Ng</a:t>
            </a:r>
          </a:p>
          <a:p>
            <a:pPr algn="l" fontAlgn="base"/>
            <a:b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Cryo support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Marks</a:t>
            </a:r>
          </a:p>
          <a:p>
            <a:pPr algn="l" fontAlgn="base"/>
            <a:b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more,,,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D6B14-5A6C-18D5-8B9F-93247F82F5B1}"/>
              </a:ext>
            </a:extLst>
          </p:cNvPr>
          <p:cNvSpPr txBox="1"/>
          <p:nvPr/>
        </p:nvSpPr>
        <p:spPr>
          <a:xfrm>
            <a:off x="158823" y="758599"/>
            <a:ext cx="5415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to all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olleagues supported the 3-cell TW works!!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E3F312-5937-AA02-ECB1-5ABF4D49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2165337"/>
            <a:ext cx="1286063" cy="5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63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67C27-EFC5-567C-B17F-BD357CA4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u="sng">
                <a:latin typeface="Helvetica" pitchFamily="2" charset="0"/>
                <a:cs typeface="Times New Roman" panose="02020603050405020304" pitchFamily="18" charset="0"/>
              </a:rPr>
              <a:t>Appendix; 3-cell TW cavity inner cell shape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24F0-135D-286A-11A1-B22B3D88B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66508" y="6504215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12/8/2023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38E2-B50F-69FA-61F3-34E5618B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405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0">
            <a:extLst>
              <a:ext uri="{FF2B5EF4-FFF2-40B4-BE49-F238E27FC236}">
                <a16:creationId xmlns:a16="http://schemas.microsoft.com/office/drawing/2014/main" id="{F45D1E8B-BE3F-51AD-288B-1471CD1C9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5" r="27369"/>
          <a:stretch/>
        </p:blipFill>
        <p:spPr bwMode="auto">
          <a:xfrm>
            <a:off x="3955164" y="1209628"/>
            <a:ext cx="3819845" cy="47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>
            <a:extLst>
              <a:ext uri="{FF2B5EF4-FFF2-40B4-BE49-F238E27FC236}">
                <a16:creationId xmlns:a16="http://schemas.microsoft.com/office/drawing/2014/main" id="{DFDC8B62-1F13-A259-BF79-52BAD37CA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16150"/>
          <a:stretch/>
        </p:blipFill>
        <p:spPr bwMode="auto">
          <a:xfrm>
            <a:off x="8711462" y="322090"/>
            <a:ext cx="2687444" cy="33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3">
            <a:extLst>
              <a:ext uri="{FF2B5EF4-FFF2-40B4-BE49-F238E27FC236}">
                <a16:creationId xmlns:a16="http://schemas.microsoft.com/office/drawing/2014/main" id="{C198BEEB-C1C2-0D93-E2D2-234892F2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667" y="3824868"/>
            <a:ext cx="406488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 shape has been optimized to reach the maximum accelerating gradient while keeping the magnitude of surface magnetic and electric fields less than the experimentally verified limits.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altLang="en-US" sz="1800" baseline="300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18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24 % gradient gain</a:t>
            </a:r>
            <a:endParaRPr lang="ru-RU" altLang="en-US" sz="1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D32F4-A863-92B0-F7DE-C0410262A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7" y="1209629"/>
            <a:ext cx="3585378" cy="4522098"/>
          </a:xfrm>
          <a:prstGeom prst="rect">
            <a:avLst/>
          </a:prstGeom>
        </p:spPr>
      </p:pic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D4C25B25-5FB4-0C02-8B60-1021A16CC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0914" y="6504216"/>
            <a:ext cx="7429381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C9013-07E7-9DFF-82A3-B2992DA7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79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6638" y="1054210"/>
            <a:ext cx="5168700" cy="3473828"/>
          </a:xfrm>
        </p:spPr>
        <p:txBody>
          <a:bodyPr>
            <a:normAutofit/>
          </a:bodyPr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TW SRF cavity development 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Recent progresses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7BCFE2F-4154-0545-BBD5-B09820A1130D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12/8/2023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8B89A45-042D-804C-BA5D-2DB37CEB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</p:spPr>
        <p:txBody>
          <a:bodyPr/>
          <a:lstStyle/>
          <a:p>
            <a:r>
              <a:rPr lang="en-US" b="1" u="sng">
                <a:latin typeface="Helvetica" panose="020B0604020202020204" pitchFamily="34" charset="0"/>
                <a:cs typeface="Helvetica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8656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8C64-3B4B-48C6-B249-2BFB62390E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A966-6131-29E8-FCD2-92D9C915C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9069B-E22C-D999-7AAE-1E41741F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SW-TW 01">
            <a:hlinkClick r:id="" action="ppaction://media"/>
            <a:extLst>
              <a:ext uri="{FF2B5EF4-FFF2-40B4-BE49-F238E27FC236}">
                <a16:creationId xmlns:a16="http://schemas.microsoft.com/office/drawing/2014/main" id="{4C1CAA9A-5B46-1AC5-513D-BF66A4A507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437" t="5091" r="4505" b="4423"/>
          <a:stretch/>
        </p:blipFill>
        <p:spPr>
          <a:xfrm>
            <a:off x="2040804" y="1725221"/>
            <a:ext cx="8188884" cy="3449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D17A1-333C-8375-E399-374CA0CCEF8C}"/>
              </a:ext>
            </a:extLst>
          </p:cNvPr>
          <p:cNvSpPr txBox="1"/>
          <p:nvPr/>
        </p:nvSpPr>
        <p:spPr>
          <a:xfrm>
            <a:off x="1166648" y="5370655"/>
            <a:ext cx="10580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effectLst/>
                <a:latin typeface="Times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Animations of accelerating field gradient profile in SW mode (Top, 9-cell structure) and TW mode (bottom, 16-cell structure). The points identify the amplitude of the field acting on the particle in sequential time-steps.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00A9D-D270-02EB-1799-9D00E7A39E81}"/>
              </a:ext>
            </a:extLst>
          </p:cNvPr>
          <p:cNvSpPr txBox="1"/>
          <p:nvPr/>
        </p:nvSpPr>
        <p:spPr>
          <a:xfrm>
            <a:off x="75901" y="1241830"/>
            <a:ext cx="2181493" cy="707886"/>
          </a:xfrm>
          <a:prstGeom prst="rect">
            <a:avLst/>
          </a:prstGeom>
          <a:solidFill>
            <a:srgbClr val="00FD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 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9-cell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F23A-99BC-BF5C-B73C-15D879185FCD}"/>
              </a:ext>
            </a:extLst>
          </p:cNvPr>
          <p:cNvSpPr txBox="1"/>
          <p:nvPr/>
        </p:nvSpPr>
        <p:spPr>
          <a:xfrm>
            <a:off x="75901" y="3436764"/>
            <a:ext cx="2181493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Traveling Wave 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16-cell structure 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1D4A3B7-0442-EA2C-BDC0-03B24AD7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Introduction; Standing Wave and Traveling Wave</a:t>
            </a:r>
          </a:p>
        </p:txBody>
      </p:sp>
    </p:spTree>
    <p:extLst>
      <p:ext uri="{BB962C8B-B14F-4D97-AF65-F5344CB8AC3E}">
        <p14:creationId xmlns:p14="http://schemas.microsoft.com/office/powerpoint/2010/main" val="31003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73BA2-77D0-F111-5FC1-436BD0BC8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162814"/>
            <a:ext cx="11582399" cy="4182909"/>
          </a:xfrm>
        </p:spPr>
        <p:txBody>
          <a:bodyPr>
            <a:normAutofit/>
          </a:bodyPr>
          <a:lstStyle/>
          <a:p>
            <a:r>
              <a:rPr lang="en-US" sz="2000">
                <a:latin typeface="Helvetica" pitchFamily="2" charset="0"/>
                <a:cs typeface="Helvetica" panose="020B0604020202020204" pitchFamily="34" charset="0"/>
              </a:rPr>
              <a:t>TW enables:</a:t>
            </a:r>
          </a:p>
          <a:p>
            <a:pPr marL="719657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Helvetica" pitchFamily="2" charset="0"/>
                <a:cs typeface="Helvetica" panose="020B0604020202020204" pitchFamily="34" charset="0"/>
              </a:rPr>
              <a:t>&gt;20% increase in acceleration/cavity with higher transit time factor </a:t>
            </a:r>
            <a:r>
              <a:rPr lang="en-US" sz="2000" i="1">
                <a:latin typeface="Helvetica" pitchFamily="2" charset="0"/>
                <a:cs typeface="Helvetica" panose="020B0604020202020204" pitchFamily="34" charset="0"/>
              </a:rPr>
              <a:t>T (SW ~0.7, TW ~0.9 </a:t>
            </a:r>
            <a:r>
              <a:rPr lang="en-US" sz="2000" i="1" baseline="30000">
                <a:latin typeface="Helvetica" pitchFamily="2" charset="0"/>
                <a:cs typeface="Helvetica" panose="020B0604020202020204" pitchFamily="34" charset="0"/>
              </a:rPr>
              <a:t>[1]</a:t>
            </a:r>
            <a:r>
              <a:rPr lang="en-US" sz="2000" i="1">
                <a:latin typeface="Helvetica" pitchFamily="2" charset="0"/>
                <a:cs typeface="Helvetica" panose="020B0604020202020204" pitchFamily="34" charset="0"/>
              </a:rPr>
              <a:t>).</a:t>
            </a:r>
          </a:p>
          <a:p>
            <a:pPr marL="719657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Helvetica" pitchFamily="2" charset="0"/>
                <a:cs typeface="Helvetica" panose="020B0604020202020204" pitchFamily="34" charset="0"/>
              </a:rPr>
              <a:t>&gt;20% increase in acceleration/CM with longer cavities (more acceleration field).</a:t>
            </a:r>
          </a:p>
          <a:p>
            <a:r>
              <a:rPr lang="en-US" sz="2000" b="1">
                <a:latin typeface="Helvetica" pitchFamily="2" charset="0"/>
                <a:cs typeface="Helvetica" panose="020B0604020202020204" pitchFamily="34" charset="0"/>
              </a:rPr>
              <a:t>Overall 50% higher accelerating efficiency than SW structures is feasible.</a:t>
            </a:r>
            <a:endParaRPr lang="en-US" sz="2000">
              <a:latin typeface="Helvetica" pitchFamily="2" charset="0"/>
              <a:cs typeface="Helvetica" panose="020B0604020202020204" pitchFamily="34" charset="0"/>
            </a:endParaRPr>
          </a:p>
          <a:p>
            <a:r>
              <a:rPr lang="en-US" sz="2000">
                <a:latin typeface="Helvetica" pitchFamily="2" charset="0"/>
                <a:cs typeface="Helvetica" panose="020B0604020202020204" pitchFamily="34" charset="0"/>
              </a:rPr>
              <a:t>Cost reductions per TW regime rely on mature, industry-standard practices.</a:t>
            </a:r>
          </a:p>
          <a:p>
            <a:r>
              <a:rPr lang="en-US" sz="2000">
                <a:latin typeface="Helvetica" pitchFamily="2" charset="0"/>
                <a:ea typeface="Yu Mincho" panose="02020400000000000000" pitchFamily="18" charset="-128"/>
              </a:rPr>
              <a:t>Well-developed TW technology brings a range of exciting high-energy compact linear collider concepts within the realm of possibility. </a:t>
            </a:r>
          </a:p>
          <a:p>
            <a:r>
              <a:rPr lang="en-US" sz="2000">
                <a:latin typeface="Helvetica" pitchFamily="2" charset="0"/>
                <a:ea typeface="Yu Mincho" panose="02020400000000000000" pitchFamily="18" charset="-128"/>
              </a:rPr>
              <a:t>An example, the proposed TW-based linear collider HELEN </a:t>
            </a:r>
            <a:r>
              <a:rPr lang="en-US" sz="2000" baseline="30000">
                <a:latin typeface="Helvetica" pitchFamily="2" charset="0"/>
                <a:ea typeface="Yu Mincho" panose="02020400000000000000" pitchFamily="18" charset="-128"/>
              </a:rPr>
              <a:t>[2]</a:t>
            </a:r>
            <a:r>
              <a:rPr lang="en-US" sz="2000">
                <a:latin typeface="Helvetica" pitchFamily="2" charset="0"/>
                <a:ea typeface="Yu Mincho" panose="02020400000000000000" pitchFamily="18" charset="-128"/>
              </a:rPr>
              <a:t> can achieve a 250 GeV center-of-mass energy in only 7.5 km, in stark contrast to the 30-km scale of the SW ILC structure. </a:t>
            </a:r>
            <a:endParaRPr lang="en-US" sz="2000"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9C21-4EF3-91E6-1DE0-D1067639DD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E275-6854-FF84-C139-A1965328B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AFDE-DC55-665D-6D26-AC59E0E0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B0C3B-11A8-8D69-DA68-B91C90A48BBF}"/>
              </a:ext>
            </a:extLst>
          </p:cNvPr>
          <p:cNvSpPr txBox="1"/>
          <p:nvPr/>
        </p:nvSpPr>
        <p:spPr>
          <a:xfrm>
            <a:off x="474784" y="5695186"/>
            <a:ext cx="10410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[1] P. </a:t>
            </a:r>
            <a:r>
              <a:rPr lang="en-US" sz="1400" err="1">
                <a:solidFill>
                  <a:srgbClr val="000000"/>
                </a:solidFill>
                <a:latin typeface="Calibri" panose="020F0502020204030204" pitchFamily="34" charset="0"/>
              </a:rPr>
              <a:t>Avrakhov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 et al., "Traveling Wave Accelerating Structure for A Superconducting Accelerator", Proceedings of the PAC2005, pp. 4296-4298</a:t>
            </a:r>
          </a:p>
          <a:p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[2] S. </a:t>
            </a:r>
            <a:r>
              <a:rPr lang="en-US" sz="14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Belomestnykh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al., “Superconducting radio frequency linear collider HELEN,” </a:t>
            </a:r>
            <a:r>
              <a:rPr lang="en-US" sz="14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JINST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P09039 (2023)</a:t>
            </a:r>
            <a:endParaRPr lang="en-US" sz="140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90F62902-0F9B-29F0-B75D-547750F6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Motivations </a:t>
            </a:r>
          </a:p>
        </p:txBody>
      </p:sp>
    </p:spTree>
    <p:extLst>
      <p:ext uri="{BB962C8B-B14F-4D97-AF65-F5344CB8AC3E}">
        <p14:creationId xmlns:p14="http://schemas.microsoft.com/office/powerpoint/2010/main" val="375719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D52B24-D77B-668F-DA5E-12D7CF8C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TW SRF cavity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B4B2F-76E0-456F-D078-D55A2003B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0377" y="6504215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12/8/2023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6251-2E70-1F04-8F86-C68EAAF1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509" y="6504216"/>
            <a:ext cx="7028786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C613-5999-7246-66D7-2CA3EBFF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4274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6DCA7-2BA1-AD47-9B93-850FE40EB42A}"/>
              </a:ext>
            </a:extLst>
          </p:cNvPr>
          <p:cNvSpPr txBox="1"/>
          <p:nvPr/>
        </p:nvSpPr>
        <p:spPr>
          <a:xfrm>
            <a:off x="566551" y="1992281"/>
            <a:ext cx="641994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u="sng">
                <a:latin typeface="Helvetica" panose="020B0604020202020204" pitchFamily="34" charset="0"/>
                <a:cs typeface="Helvetica" panose="020B0604020202020204" pitchFamily="34" charset="0"/>
              </a:rPr>
              <a:t>Feasibility study </a:t>
            </a:r>
          </a:p>
          <a:p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a single-cell cavity w/ feedback waveguide to demonstrate high gradient operation and conduct RF field measurements.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ED259-6322-A0E6-F1A8-2AC0EDF01A49}"/>
              </a:ext>
            </a:extLst>
          </p:cNvPr>
          <p:cNvSpPr txBox="1"/>
          <p:nvPr/>
        </p:nvSpPr>
        <p:spPr>
          <a:xfrm>
            <a:off x="566551" y="743187"/>
            <a:ext cx="658046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u="sng">
                <a:latin typeface="Helvetica" panose="020B0604020202020204" pitchFamily="34" charset="0"/>
                <a:cs typeface="Helvetica" panose="020B0604020202020204" pitchFamily="34" charset="0"/>
              </a:rPr>
              <a:t>Conceptual design </a:t>
            </a:r>
          </a:p>
          <a:p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Superconducting Traveling-Wave accelerating structure with feedback waveguide to circulating RF power from the structure output to the structure input.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5A806-62DD-22AF-B84B-3CDE111C0AC4}"/>
              </a:ext>
            </a:extLst>
          </p:cNvPr>
          <p:cNvSpPr txBox="1"/>
          <p:nvPr/>
        </p:nvSpPr>
        <p:spPr>
          <a:xfrm>
            <a:off x="566551" y="3088735"/>
            <a:ext cx="65804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u="sng">
                <a:latin typeface="Helvetica" panose="020B0604020202020204" pitchFamily="34" charset="0"/>
                <a:cs typeface="Helvetica" panose="020B0604020202020204" pitchFamily="34" charset="0"/>
              </a:rPr>
              <a:t>A proof-of-principle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3-cell TW cavity and a special tuner fabricated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Demonstrated TW excitation at room temp.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The 1</a:t>
            </a:r>
            <a:r>
              <a:rPr lang="en-US" sz="1700" baseline="3000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 cold test to demonstrate TW resonance excitation in 2K liquid is ongoing at IB1 VTS.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0C10F-D5B8-4936-0186-7C2171D1CBA3}"/>
              </a:ext>
            </a:extLst>
          </p:cNvPr>
          <p:cNvSpPr txBox="1"/>
          <p:nvPr/>
        </p:nvSpPr>
        <p:spPr>
          <a:xfrm>
            <a:off x="270223" y="6687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AFDDEB-08CF-48DA-53B1-ADAC5454354E}"/>
              </a:ext>
            </a:extLst>
          </p:cNvPr>
          <p:cNvSpPr txBox="1"/>
          <p:nvPr/>
        </p:nvSpPr>
        <p:spPr>
          <a:xfrm>
            <a:off x="228553" y="19021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733487-797C-0A14-562D-22369E6C7BDB}"/>
              </a:ext>
            </a:extLst>
          </p:cNvPr>
          <p:cNvSpPr txBox="1"/>
          <p:nvPr/>
        </p:nvSpPr>
        <p:spPr>
          <a:xfrm rot="19148297">
            <a:off x="-70794" y="4193159"/>
            <a:ext cx="117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progress</a:t>
            </a:r>
            <a:endParaRPr lang="en-US" sz="1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EBF86-57C2-448D-5247-2A7D99B438C0}"/>
              </a:ext>
            </a:extLst>
          </p:cNvPr>
          <p:cNvSpPr txBox="1"/>
          <p:nvPr/>
        </p:nvSpPr>
        <p:spPr>
          <a:xfrm>
            <a:off x="10409208" y="2381301"/>
            <a:ext cx="1216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1-cell w/ WG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C7582-B2FA-F7F2-6023-4629C9B5C280}"/>
              </a:ext>
            </a:extLst>
          </p:cNvPr>
          <p:cNvSpPr txBox="1"/>
          <p:nvPr/>
        </p:nvSpPr>
        <p:spPr>
          <a:xfrm>
            <a:off x="7879163" y="4239655"/>
            <a:ext cx="17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 proof-of-principle 3-cell TW cavity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CBF5A-6C1F-C1DD-5A0F-2D94E02C727B}"/>
              </a:ext>
            </a:extLst>
          </p:cNvPr>
          <p:cNvSpPr txBox="1"/>
          <p:nvPr/>
        </p:nvSpPr>
        <p:spPr>
          <a:xfrm>
            <a:off x="8331355" y="1311399"/>
            <a:ext cx="291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design by Pavel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Avrakhov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2A515-1FF3-2001-BC52-BA6ED9B5D6F2}"/>
              </a:ext>
            </a:extLst>
          </p:cNvPr>
          <p:cNvSpPr txBox="1"/>
          <p:nvPr/>
        </p:nvSpPr>
        <p:spPr>
          <a:xfrm>
            <a:off x="190586" y="3251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17452-306A-D18E-35AE-36FB156C5551}"/>
              </a:ext>
            </a:extLst>
          </p:cNvPr>
          <p:cNvSpPr txBox="1"/>
          <p:nvPr/>
        </p:nvSpPr>
        <p:spPr>
          <a:xfrm>
            <a:off x="181400" y="3543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42566-D926-F3A3-9FD2-E821D2F26ED3}"/>
              </a:ext>
            </a:extLst>
          </p:cNvPr>
          <p:cNvSpPr txBox="1"/>
          <p:nvPr/>
        </p:nvSpPr>
        <p:spPr>
          <a:xfrm>
            <a:off x="566552" y="4872385"/>
            <a:ext cx="673454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u="sng">
                <a:latin typeface="Helvetica" panose="020B0604020202020204" pitchFamily="34" charset="0"/>
                <a:cs typeface="Helvetica" panose="020B0604020202020204" pitchFamily="34" charset="0"/>
              </a:rPr>
              <a:t>New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FY23 US-Japan “Developing high-gradient traveling wave SRF accelerating cavity” in collaboration between KEK-</a:t>
            </a:r>
            <a:r>
              <a:rPr lang="en-US" sz="1700" err="1"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sz="1700">
                <a:latin typeface="Helvetica" panose="020B0604020202020204" pitchFamily="34" charset="0"/>
                <a:cs typeface="Helvetica" panose="020B0604020202020204" pitchFamily="34" charset="0"/>
              </a:rPr>
              <a:t>-FNAL is awarded for 1-year which focuses on EBW optimization for the iris joint within the narrow gap.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E72D65-E527-C5FC-4FC9-6E177984F8C2}"/>
              </a:ext>
            </a:extLst>
          </p:cNvPr>
          <p:cNvSpPr txBox="1"/>
          <p:nvPr/>
        </p:nvSpPr>
        <p:spPr>
          <a:xfrm rot="19148297">
            <a:off x="-64292" y="5087109"/>
            <a:ext cx="1175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progress</a:t>
            </a:r>
            <a:endParaRPr lang="en-US" sz="1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D18DAA-19AB-079D-FDFB-D55B8C93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163" y="1805085"/>
            <a:ext cx="2336800" cy="1536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D148DC-F354-1276-A873-765F6DEEA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675" y="3505971"/>
            <a:ext cx="2253762" cy="17567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C26A54-126F-0CFD-9372-F55320A71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094" y="49982"/>
            <a:ext cx="4775200" cy="124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296D1-76BF-1AB2-9AAD-78F75EE69D85}"/>
              </a:ext>
            </a:extLst>
          </p:cNvPr>
          <p:cNvSpPr txBox="1"/>
          <p:nvPr/>
        </p:nvSpPr>
        <p:spPr>
          <a:xfrm>
            <a:off x="7538002" y="5496291"/>
            <a:ext cx="457083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early stages of the 3-cell developments had been funded by </a:t>
            </a:r>
            <a:r>
              <a:rPr lang="en-US" sz="120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SBIR grant</a:t>
            </a:r>
            <a:r>
              <a:rPr lang="en-US" sz="1200" b="0" i="0" u="none" strike="noStrike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solidFill>
                  <a:srgbClr val="000000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to Euclid Techlabs (</a:t>
            </a:r>
            <a:r>
              <a:rPr lang="en-US" sz="1200" b="0" i="0" u="none" strike="noStrike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DOE SBIR Grant # DE-SC0006300).</a:t>
            </a:r>
            <a:r>
              <a:rPr lang="en-US" sz="1200">
                <a:effectLst/>
              </a:rPr>
              <a:t> </a:t>
            </a:r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53D4C-2E74-F95B-2D70-B7BFD9A7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69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890571" y="6500200"/>
            <a:ext cx="900491" cy="241300"/>
          </a:xfrm>
        </p:spPr>
        <p:txBody>
          <a:bodyPr/>
          <a:lstStyle/>
          <a:p>
            <a:pPr>
              <a:defRPr/>
            </a:pPr>
            <a:fld id="{73396E14-FAD3-1C49-A085-479EC1ECB3CB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12/8/2023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82834" y="6504216"/>
            <a:ext cx="7307461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54279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2BD8AD-0EE3-3040-8FE9-EFFE9E68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55" y="282400"/>
            <a:ext cx="11582400" cy="427877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RF feed and measurement scheme for the 3-Cell TW cavity </a:t>
            </a:r>
            <a:endParaRPr lang="en-US" u="sng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17AB6-65D8-274F-BE23-0010249F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98" y="817218"/>
            <a:ext cx="6502400" cy="2324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1F9448-71AF-9F08-B72D-851E76E90904}"/>
              </a:ext>
            </a:extLst>
          </p:cNvPr>
          <p:cNvSpPr txBox="1"/>
          <p:nvPr/>
        </p:nvSpPr>
        <p:spPr>
          <a:xfrm>
            <a:off x="1527285" y="2773198"/>
            <a:ext cx="1691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Two Input coupler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98B49-BC1E-12AD-A164-10108F650B56}"/>
              </a:ext>
            </a:extLst>
          </p:cNvPr>
          <p:cNvSpPr txBox="1"/>
          <p:nvPr/>
        </p:nvSpPr>
        <p:spPr>
          <a:xfrm>
            <a:off x="8616617" y="2347970"/>
            <a:ext cx="2396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Three monitoring couplers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Forward wave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Calibration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Backward wave signal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7AE7B-BA56-9DF4-154C-0811E4227FD8}"/>
              </a:ext>
            </a:extLst>
          </p:cNvPr>
          <p:cNvSpPr/>
          <p:nvPr/>
        </p:nvSpPr>
        <p:spPr>
          <a:xfrm>
            <a:off x="3289617" y="2603878"/>
            <a:ext cx="1362951" cy="442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39908A-CDBE-28EA-5742-4C75A45B8A04}"/>
              </a:ext>
            </a:extLst>
          </p:cNvPr>
          <p:cNvSpPr/>
          <p:nvPr/>
        </p:nvSpPr>
        <p:spPr>
          <a:xfrm>
            <a:off x="7491435" y="2230333"/>
            <a:ext cx="847064" cy="828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A4359-862B-4DFB-D133-B9724447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3470615"/>
            <a:ext cx="5852794" cy="24151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3291EF-A701-EC6A-256F-A57E6148FB4B}"/>
              </a:ext>
            </a:extLst>
          </p:cNvPr>
          <p:cNvSpPr txBox="1"/>
          <p:nvPr/>
        </p:nvSpPr>
        <p:spPr>
          <a:xfrm>
            <a:off x="6468907" y="3678216"/>
            <a:ext cx="4853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RF feed and measurement scheme for the 3-Cell TW</a:t>
            </a:r>
            <a:r>
              <a:rPr lang="en-US" sz="1600" baseline="300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[3]</a:t>
            </a:r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 –Vector Network Analyzer (VNA);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 – power amplifier;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3 – matched load;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4 – 3dB hybrid;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5 – phase shifter;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6 – circulator;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7 – resonator</a:t>
            </a:r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A6777-09F4-B3C9-30B7-84088838AD91}"/>
              </a:ext>
            </a:extLst>
          </p:cNvPr>
          <p:cNvSpPr txBox="1"/>
          <p:nvPr/>
        </p:nvSpPr>
        <p:spPr>
          <a:xfrm>
            <a:off x="551056" y="5860220"/>
            <a:ext cx="11089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[3] R. </a:t>
            </a:r>
            <a:r>
              <a:rPr lang="en-US" sz="1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Kostin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al.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“Progress towards 3-cell super-conducting traveling wave cavity cryogenic test,” </a:t>
            </a:r>
            <a:r>
              <a:rPr lang="en-US" sz="1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Journal of Physics: Conf. Series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941 (2017) 012100</a:t>
            </a:r>
            <a:r>
              <a:rPr lang="en-US" sz="1400">
                <a:effectLst/>
              </a:rPr>
              <a:t> </a:t>
            </a:r>
            <a:endParaRPr lang="en-US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E8CB30-9144-90C4-C320-9A564D80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98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58240C-6490-F70D-1C31-D2458689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87" y="777746"/>
            <a:ext cx="3657600" cy="5016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931668" y="6504215"/>
            <a:ext cx="900491" cy="241300"/>
          </a:xfrm>
        </p:spPr>
        <p:txBody>
          <a:bodyPr/>
          <a:lstStyle/>
          <a:p>
            <a:pPr>
              <a:defRPr/>
            </a:pPr>
            <a:fld id="{73396E14-FAD3-1C49-A085-479EC1ECB3CB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12/8/2023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47703" y="6504216"/>
            <a:ext cx="7542592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45565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9586100-2187-BA72-3BC0-704AE6739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" t="8723" r="18061" b="12210"/>
          <a:stretch/>
        </p:blipFill>
        <p:spPr>
          <a:xfrm>
            <a:off x="1544251" y="3678159"/>
            <a:ext cx="2856739" cy="192051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F7C9111-7A66-EA96-61E2-2DECAB6FDB05}"/>
              </a:ext>
            </a:extLst>
          </p:cNvPr>
          <p:cNvSpPr/>
          <p:nvPr/>
        </p:nvSpPr>
        <p:spPr>
          <a:xfrm>
            <a:off x="6797774" y="3848080"/>
            <a:ext cx="845778" cy="1322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96EC3-070E-A389-1200-188B1266F207}"/>
              </a:ext>
            </a:extLst>
          </p:cNvPr>
          <p:cNvSpPr txBox="1"/>
          <p:nvPr/>
        </p:nvSpPr>
        <p:spPr>
          <a:xfrm>
            <a:off x="756138" y="5640358"/>
            <a:ext cx="3807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Matcher for the 3-cell tested in liq. N2 temp </a:t>
            </a:r>
            <a:r>
              <a:rPr lang="en-US" sz="1400" baseline="30000">
                <a:latin typeface="Helvetica" panose="020B0604020202020204" pitchFamily="34" charset="0"/>
                <a:cs typeface="Helvetica" panose="020B0604020202020204" pitchFamily="34" charset="0"/>
              </a:rPr>
              <a:t>[4]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662252-E0E1-C2C7-E5E7-A17B10E3B1D0}"/>
              </a:ext>
            </a:extLst>
          </p:cNvPr>
          <p:cNvSpPr txBox="1"/>
          <p:nvPr/>
        </p:nvSpPr>
        <p:spPr>
          <a:xfrm>
            <a:off x="5011087" y="5621455"/>
            <a:ext cx="3279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Model of the 3-cell with one Matcher.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DC77DCF-2586-A70D-68BC-E962F90E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55" y="282400"/>
            <a:ext cx="11582400" cy="427877"/>
          </a:xfrm>
        </p:spPr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Special tuner (Matcher) for the 3-cell TW cavity</a:t>
            </a:r>
            <a:endParaRPr lang="en-US" u="sng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FECB8-BD1F-B088-E80F-09D2903DC6A3}"/>
              </a:ext>
            </a:extLst>
          </p:cNvPr>
          <p:cNvSpPr txBox="1"/>
          <p:nvPr/>
        </p:nvSpPr>
        <p:spPr>
          <a:xfrm>
            <a:off x="296333" y="876615"/>
            <a:ext cx="49175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kern="800">
                <a:solidFill>
                  <a:srgbClr val="000000"/>
                </a:solidFill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designed and fabricated to compensate Lorentz </a:t>
            </a:r>
            <a:r>
              <a:rPr lang="en-GB" sz="1800" kern="800">
                <a:solidFill>
                  <a:srgbClr val="000000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force and maintain the TW resonance at 2 K VTS conditions.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kern="800">
                <a:solidFill>
                  <a:srgbClr val="000000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deform the waveguide wall and decouple partial modes to compensate the Lorentz force.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kern="800">
                <a:solidFill>
                  <a:srgbClr val="000000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preliminary test on the matcher test assembly at room and liquid nitrogen temperatures indicated the feasibility of achieving TW resonance in 2 K. </a:t>
            </a:r>
            <a:endParaRPr lang="en-US" sz="1800" kern="80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E4033-02FC-80EC-0910-BED7CDDA161B}"/>
              </a:ext>
            </a:extLst>
          </p:cNvPr>
          <p:cNvSpPr txBox="1"/>
          <p:nvPr/>
        </p:nvSpPr>
        <p:spPr>
          <a:xfrm>
            <a:off x="296333" y="5944256"/>
            <a:ext cx="10428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[4] R. </a:t>
            </a:r>
            <a:r>
              <a:rPr lang="en-US" sz="1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Kostin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e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 al., "A tuner for a superconducting traveling wave cavity prototype,” </a:t>
            </a:r>
            <a:r>
              <a:rPr lang="en-US" sz="1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Journal of Instrumentation 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10.10 (2015): P10038</a:t>
            </a:r>
            <a:r>
              <a:rPr lang="en-US" sz="1400">
                <a:effectLst/>
              </a:rPr>
              <a:t> </a:t>
            </a:r>
            <a:endParaRPr lang="en-US" sz="1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A2764A-E55B-E85C-CA6B-CA78CC90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665" y="845543"/>
            <a:ext cx="2762363" cy="44438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980D75-2BE8-D057-7C92-F0927756E4CF}"/>
              </a:ext>
            </a:extLst>
          </p:cNvPr>
          <p:cNvSpPr txBox="1"/>
          <p:nvPr/>
        </p:nvSpPr>
        <p:spPr>
          <a:xfrm>
            <a:off x="9692039" y="5639312"/>
            <a:ext cx="1396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Assembly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F50D8-1CB8-E339-9660-BFA29C4D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24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0D564-A54D-3CE9-7B89-798BBAAA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u="sng">
                <a:latin typeface="Helvetica" panose="020B0604020202020204" pitchFamily="34" charset="0"/>
                <a:cs typeface="Helvetica" panose="020B0604020202020204" pitchFamily="34" charset="0"/>
              </a:rPr>
              <a:t>TW 3-cell VTS preparations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F0CE-0735-81AA-0743-AF561CCDD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123" y="6504215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12/8/2023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24A3-1EF4-F113-3380-56F557135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7634" y="6504216"/>
            <a:ext cx="7002661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8FFB-E0B4-8FC4-6D25-83AB7CD9A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020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33A9EAA-34BE-D5C5-1B7C-B16C14BFEE9F}"/>
              </a:ext>
            </a:extLst>
          </p:cNvPr>
          <p:cNvSpPr txBox="1">
            <a:spLocks/>
          </p:cNvSpPr>
          <p:nvPr/>
        </p:nvSpPr>
        <p:spPr>
          <a:xfrm>
            <a:off x="968792" y="6021794"/>
            <a:ext cx="5564811" cy="29909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Tuning hardware on the 3-cell and the field profiles (SW mode) post tuning.</a:t>
            </a:r>
          </a:p>
        </p:txBody>
      </p:sp>
      <p:sp>
        <p:nvSpPr>
          <p:cNvPr id="22" name="Title 28">
            <a:extLst>
              <a:ext uri="{FF2B5EF4-FFF2-40B4-BE49-F238E27FC236}">
                <a16:creationId xmlns:a16="http://schemas.microsoft.com/office/drawing/2014/main" id="{0C80CBA1-F332-4D05-230D-B6DBA9FEC26D}"/>
              </a:ext>
            </a:extLst>
          </p:cNvPr>
          <p:cNvSpPr>
            <a:spLocks noGrp="1"/>
          </p:cNvSpPr>
          <p:nvPr/>
        </p:nvSpPr>
        <p:spPr bwMode="auto">
          <a:xfrm>
            <a:off x="1228191" y="3068894"/>
            <a:ext cx="948895" cy="2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BCP at ANL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8AE0A-1399-AC80-DBC0-17D30205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832824"/>
            <a:ext cx="3543300" cy="215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6A11E-FC69-0EF3-8B85-CA72D107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0" y="3733901"/>
            <a:ext cx="2882900" cy="214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8ECF5-03F4-2350-7F05-41B54CE2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70" y="3461439"/>
            <a:ext cx="2882900" cy="2448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A490D-9EDB-ED2A-72CA-5B1DE8FD6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06" y="714821"/>
            <a:ext cx="1935094" cy="2394679"/>
          </a:xfrm>
          <a:prstGeom prst="rect">
            <a:avLst/>
          </a:prstGeom>
        </p:spPr>
      </p:pic>
      <p:sp>
        <p:nvSpPr>
          <p:cNvPr id="17" name="Title 28">
            <a:extLst>
              <a:ext uri="{FF2B5EF4-FFF2-40B4-BE49-F238E27FC236}">
                <a16:creationId xmlns:a16="http://schemas.microsoft.com/office/drawing/2014/main" id="{E5C48F8B-FDC0-37B9-9D51-2D77C1729104}"/>
              </a:ext>
            </a:extLst>
          </p:cNvPr>
          <p:cNvSpPr>
            <a:spLocks noGrp="1"/>
          </p:cNvSpPr>
          <p:nvPr/>
        </p:nvSpPr>
        <p:spPr bwMode="auto">
          <a:xfrm>
            <a:off x="5090706" y="3129933"/>
            <a:ext cx="1318093" cy="2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HPR at IB4, FNAL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73F40F-E75C-FD23-D644-65086D37B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216" y="1473335"/>
            <a:ext cx="5139504" cy="3642690"/>
          </a:xfrm>
          <a:prstGeom prst="rect">
            <a:avLst/>
          </a:prstGeom>
        </p:spPr>
      </p:pic>
      <p:sp>
        <p:nvSpPr>
          <p:cNvPr id="23" name="Title 28">
            <a:extLst>
              <a:ext uri="{FF2B5EF4-FFF2-40B4-BE49-F238E27FC236}">
                <a16:creationId xmlns:a16="http://schemas.microsoft.com/office/drawing/2014/main" id="{90C6650F-BA4A-F1E8-2A49-2CE3CCA88512}"/>
              </a:ext>
            </a:extLst>
          </p:cNvPr>
          <p:cNvSpPr>
            <a:spLocks noGrp="1"/>
          </p:cNvSpPr>
          <p:nvPr/>
        </p:nvSpPr>
        <p:spPr bwMode="auto">
          <a:xfrm>
            <a:off x="8655350" y="5450357"/>
            <a:ext cx="2036096" cy="2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Geneva" pitchFamily="121" charset="-128"/>
                <a:cs typeface="Helvetica" panose="020B0604020202020204" pitchFamily="34" charset="0"/>
              </a:rPr>
              <a:t>VTS instrumentations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5B6F7-92F0-35B1-AB82-39B625A2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83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D6D49-7A5B-822D-1BD6-3D0EFA45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u="sng">
                <a:latin typeface="Helvetica" panose="020B0604020202020204" pitchFamily="34" charset="0"/>
              </a:rPr>
              <a:t>TW demonstration; Cavity with air, room temp. at RF test bench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6C59-7716-5FD0-2D51-9667B744B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2337" y="6504215"/>
            <a:ext cx="900491" cy="241300"/>
          </a:xfrm>
        </p:spPr>
        <p:txBody>
          <a:bodyPr/>
          <a:lstStyle/>
          <a:p>
            <a:pPr>
              <a:defRPr/>
            </a:pPr>
            <a:fld id="{60161671-197F-434F-B1CF-E9232406DC85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929B-B80E-171D-0CEA-D66039F8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34" y="6504215"/>
            <a:ext cx="552451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8D2A2-2151-B784-3969-4A8686BC2A61}"/>
              </a:ext>
            </a:extLst>
          </p:cNvPr>
          <p:cNvSpPr txBox="1"/>
          <p:nvPr/>
        </p:nvSpPr>
        <p:spPr>
          <a:xfrm>
            <a:off x="354484" y="5036402"/>
            <a:ext cx="834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 example of TW at 1301.06 MHz excited at room temperature after cell tuning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Magenta; a forward wave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Blue; a suppressed backward wave signal (~30dB less than forward)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Yellow; a signal from the calibration pick up.</a:t>
            </a:r>
          </a:p>
        </p:txBody>
      </p:sp>
      <p:pic>
        <p:nvPicPr>
          <p:cNvPr id="13" name="Picture 12" descr="A picture containing machine, medical equipment, indoor, engineering&#10;&#10;Description automatically generated">
            <a:extLst>
              <a:ext uri="{FF2B5EF4-FFF2-40B4-BE49-F238E27FC236}">
                <a16:creationId xmlns:a16="http://schemas.microsoft.com/office/drawing/2014/main" id="{2D834C14-83B8-EFEC-34D1-C38ECE9F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11941" b="10016"/>
          <a:stretch/>
        </p:blipFill>
        <p:spPr>
          <a:xfrm>
            <a:off x="8123596" y="900582"/>
            <a:ext cx="3887648" cy="2700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5E77D-3BD6-FFD1-75E1-5887BC73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1" y="900582"/>
            <a:ext cx="7309013" cy="4101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22926A-75BF-88B0-952D-D3334B3B64B4}"/>
              </a:ext>
            </a:extLst>
          </p:cNvPr>
          <p:cNvSpPr txBox="1"/>
          <p:nvPr/>
        </p:nvSpPr>
        <p:spPr>
          <a:xfrm>
            <a:off x="9114287" y="3713655"/>
            <a:ext cx="2188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The 3-cell on RF test bench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442715-2C62-DC2B-C0C8-02ED0A454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6709" y="6504216"/>
            <a:ext cx="7333586" cy="24287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Furuta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Traveling Wave Cavity Progress at Fermilab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49F64-730B-AF85-2EDE-8D654F38141B}"/>
              </a:ext>
            </a:extLst>
          </p:cNvPr>
          <p:cNvSpPr txBox="1"/>
          <p:nvPr/>
        </p:nvSpPr>
        <p:spPr>
          <a:xfrm>
            <a:off x="5330817" y="1291947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wave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56B46-CAB7-9BF4-4F80-574EAD004AC9}"/>
              </a:ext>
            </a:extLst>
          </p:cNvPr>
          <p:cNvSpPr txBox="1"/>
          <p:nvPr/>
        </p:nvSpPr>
        <p:spPr>
          <a:xfrm>
            <a:off x="5392363" y="3401704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wave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1E9599-8A8B-6F48-7A8F-CAB8770D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6272768"/>
            <a:ext cx="1115856" cy="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46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Contents</vt:lpstr>
      <vt:lpstr>Introduction; Standing Wave and Traveling Wave</vt:lpstr>
      <vt:lpstr>Motivations </vt:lpstr>
      <vt:lpstr>TW SRF cavity development</vt:lpstr>
      <vt:lpstr>RF feed and measurement scheme for the 3-Cell TW cavity </vt:lpstr>
      <vt:lpstr>Special tuner (Matcher) for the 3-cell TW cavity</vt:lpstr>
      <vt:lpstr>TW 3-cell VTS preparations</vt:lpstr>
      <vt:lpstr>TW demonstration; Cavity with air, room temp. at RF test bench </vt:lpstr>
      <vt:lpstr>TW demonstration; Cavity under vacuum, at room temp. in VTS </vt:lpstr>
      <vt:lpstr>TW demonstration; Cavity under vacuum, in 2K liquid helium, VTS </vt:lpstr>
      <vt:lpstr>Summary</vt:lpstr>
      <vt:lpstr>Acknowledgment</vt:lpstr>
      <vt:lpstr>Appendix; 3-cell TW cavity inner cell shape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Fumio Furuta</dc:creator>
  <cp:revision>1</cp:revision>
  <dcterms:created xsi:type="dcterms:W3CDTF">2021-11-19T22:27:41Z</dcterms:created>
  <dcterms:modified xsi:type="dcterms:W3CDTF">2023-12-08T14:49:58Z</dcterms:modified>
</cp:coreProperties>
</file>