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5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6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7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8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1073" r:id="rId2"/>
    <p:sldId id="1335" r:id="rId3"/>
    <p:sldId id="1314" r:id="rId4"/>
    <p:sldId id="866" r:id="rId5"/>
    <p:sldId id="1319" r:id="rId6"/>
    <p:sldId id="1352" r:id="rId7"/>
    <p:sldId id="1317" r:id="rId8"/>
    <p:sldId id="1321" r:id="rId9"/>
    <p:sldId id="1322" r:id="rId10"/>
    <p:sldId id="1326" r:id="rId11"/>
    <p:sldId id="1327" r:id="rId12"/>
    <p:sldId id="1328" r:id="rId13"/>
    <p:sldId id="1329" r:id="rId14"/>
    <p:sldId id="1331" r:id="rId15"/>
    <p:sldId id="1332" r:id="rId16"/>
    <p:sldId id="1354" r:id="rId17"/>
    <p:sldId id="1334" r:id="rId18"/>
    <p:sldId id="1323" r:id="rId19"/>
    <p:sldId id="1355" r:id="rId20"/>
  </p:sldIdLst>
  <p:sldSz cx="12192000" cy="6858000"/>
  <p:notesSz cx="6761163" cy="9942513"/>
  <p:custDataLst>
    <p:tags r:id="rId23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60" userDrawn="1">
          <p15:clr>
            <a:srgbClr val="A4A3A4"/>
          </p15:clr>
        </p15:guide>
        <p15:guide id="4" orient="horz" pos="711" userDrawn="1">
          <p15:clr>
            <a:srgbClr val="A4A3A4"/>
          </p15:clr>
        </p15:guide>
        <p15:guide id="6" orient="horz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09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FFF00"/>
    <a:srgbClr val="006600"/>
    <a:srgbClr val="376092"/>
    <a:srgbClr val="FF0066"/>
    <a:srgbClr val="0099CC"/>
    <a:srgbClr val="66FFCC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2626" autoAdjust="0"/>
  </p:normalViewPr>
  <p:slideViewPr>
    <p:cSldViewPr showGuides="1">
      <p:cViewPr varScale="1">
        <p:scale>
          <a:sx n="57" d="100"/>
          <a:sy n="57" d="100"/>
        </p:scale>
        <p:origin x="963" y="21"/>
      </p:cViewPr>
      <p:guideLst>
        <p:guide pos="438"/>
        <p:guide pos="7260"/>
        <p:guide orient="horz" pos="711"/>
        <p:guide orient="horz"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6" d="100"/>
        <a:sy n="96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964" y="-90"/>
      </p:cViewPr>
      <p:guideLst>
        <p:guide orient="horz" pos="3148"/>
        <p:guide pos="2098"/>
      </p:guideLst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19CD873-DCDD-48C9-B5B4-85296D645381}" type="datetimeFigureOut">
              <a:rPr lang="zh-CN" altLang="en-US"/>
              <a:t>2023/12/6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8B2F820-1ABA-46E8-A5E4-7E54EA3A6B68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6" name="页眉占位符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47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CBA29A15-5561-42C0-BF0E-0E9964906083}" type="datetime1">
              <a:rPr lang="zh-CN" altLang="en-US"/>
              <a:t>2023/12/6</a:t>
            </a:fld>
            <a:endParaRPr lang="zh-CN" altLang="en-US" sz="1200"/>
          </a:p>
        </p:txBody>
      </p:sp>
      <p:sp>
        <p:nvSpPr>
          <p:cNvPr id="7373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263" y="746125"/>
            <a:ext cx="6624637" cy="372745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13317" name="备注占位符 4"/>
          <p:cNvSpPr>
            <a:spLocks noGrp="1" noRot="1" noChangeAspect="1" noChangeArrowheads="1"/>
          </p:cNvSpPr>
          <p:nvPr/>
        </p:nvSpPr>
        <p:spPr bwMode="auto">
          <a:xfrm>
            <a:off x="676275" y="4722813"/>
            <a:ext cx="5408613" cy="44735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/>
              <a:t>单击此处编辑母版文本样式</a:t>
            </a:r>
            <a:endParaRPr lang="en-US" altLang="zh-CN" sz="1200"/>
          </a:p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/>
              <a:t>第二级</a:t>
            </a:r>
            <a:endParaRPr lang="en-US" altLang="zh-CN" sz="1200"/>
          </a:p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/>
              <a:t>第三级</a:t>
            </a:r>
            <a:endParaRPr lang="en-US" altLang="zh-CN" sz="1200"/>
          </a:p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/>
              <a:t>第四级</a:t>
            </a:r>
            <a:endParaRPr lang="en-US" altLang="zh-CN" sz="1200"/>
          </a:p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/>
              <a:t>第五级</a:t>
            </a:r>
          </a:p>
        </p:txBody>
      </p:sp>
      <p:sp>
        <p:nvSpPr>
          <p:cNvPr id="6150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30525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51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720B6972-57CF-4B96-BF3F-CA99F52FC4E8}" type="slidenum">
              <a:rPr lang="zh-CN" altLang="en-US"/>
              <a:t>‹#›</a:t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74755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76275" y="4722813"/>
            <a:ext cx="5408613" cy="4473575"/>
          </a:xfrm>
          <a:prstGeom prst="rect">
            <a:avLst/>
          </a:prstGeom>
          <a:noFill/>
          <a:ln>
            <a:miter lim="800000"/>
          </a:ln>
        </p:spPr>
        <p:txBody>
          <a:bodyPr lIns="91257" tIns="45629" rIns="91257" bIns="45629"/>
          <a:lstStyle/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endParaRPr lang="zh-CN" altLang="zh-CN" sz="1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475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D74A304E-BB14-4538-89AB-4979B50D1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76275" y="4722813"/>
            <a:ext cx="5408613" cy="4473575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680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1FE2E40-3118-412A-8D23-84C774642D84}" type="slidenum">
              <a:rPr lang="zh-CN" altLang="en-US" smtClean="0"/>
              <a:t>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0B6972-57CF-4B96-BF3F-CA99F52FC4E8}" type="slidenum">
              <a:rPr lang="zh-CN" altLang="en-US" smtClean="0"/>
              <a:t>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76275" y="4722813"/>
            <a:ext cx="5408613" cy="4473575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680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1FE2E40-3118-412A-8D23-84C774642D84}" type="slidenum">
              <a:rPr lang="zh-CN" altLang="en-US" smtClean="0"/>
              <a:t>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0B6972-57CF-4B96-BF3F-CA99F52FC4E8}" type="slidenum">
              <a:rPr lang="zh-CN" altLang="en-US" smtClean="0"/>
              <a:t>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0B6972-57CF-4B96-BF3F-CA99F52FC4E8}" type="slidenum">
              <a:rPr lang="zh-CN" altLang="en-US" smtClean="0"/>
              <a:t>11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0B6972-57CF-4B96-BF3F-CA99F52FC4E8}" type="slidenum">
              <a:rPr lang="zh-CN" altLang="en-US" smtClean="0"/>
              <a:t>13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76275" y="4722813"/>
            <a:ext cx="5408613" cy="4473575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680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1FE2E40-3118-412A-8D23-84C774642D84}" type="slidenum">
              <a:rPr lang="zh-CN" altLang="en-US" smtClean="0"/>
              <a:t>17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33416-CFFA-442D-B9A1-EE301C9CBCBA}" type="datetime1">
              <a:rPr lang="zh-CN" altLang="en-US"/>
              <a:t>2023/12/6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0BC64-4BD4-4873-93FA-214A44C36FA1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3" name="圆角矩形 12"/>
          <p:cNvSpPr/>
          <p:nvPr userDrawn="1"/>
        </p:nvSpPr>
        <p:spPr>
          <a:xfrm>
            <a:off x="1092400" y="856417"/>
            <a:ext cx="10764000" cy="5240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>
              <a:solidFill>
                <a:prstClr val="white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3836" y="14796"/>
            <a:ext cx="752416" cy="769138"/>
          </a:xfrm>
          <a:prstGeom prst="rect">
            <a:avLst/>
          </a:prstGeom>
        </p:spPr>
      </p:pic>
      <p:sp>
        <p:nvSpPr>
          <p:cNvPr id="16" name="椭圆 7"/>
          <p:cNvSpPr/>
          <p:nvPr/>
        </p:nvSpPr>
        <p:spPr>
          <a:xfrm rot="6419987">
            <a:off x="752046" y="1404974"/>
            <a:ext cx="737995" cy="7705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dirty="0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17338" y="67204"/>
            <a:ext cx="752416" cy="733149"/>
            <a:chOff x="101650" y="85937"/>
            <a:chExt cx="752416" cy="733149"/>
          </a:xfrm>
        </p:grpSpPr>
        <p:sp>
          <p:nvSpPr>
            <p:cNvPr id="2" name="椭圆 1"/>
            <p:cNvSpPr/>
            <p:nvPr userDrawn="1"/>
          </p:nvSpPr>
          <p:spPr>
            <a:xfrm>
              <a:off x="101650" y="85937"/>
              <a:ext cx="752416" cy="73314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7" name="图片 8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80" y="135816"/>
              <a:ext cx="656370" cy="628672"/>
            </a:xfrm>
            <a:prstGeom prst="rect">
              <a:avLst/>
            </a:prstGeom>
            <a:noFill/>
          </p:spPr>
        </p:pic>
      </p:grpSp>
      <p:sp>
        <p:nvSpPr>
          <p:cNvPr id="20" name="圆角矩形 12"/>
          <p:cNvSpPr/>
          <p:nvPr userDrawn="1"/>
        </p:nvSpPr>
        <p:spPr>
          <a:xfrm>
            <a:off x="8616706" y="747945"/>
            <a:ext cx="2844000" cy="5240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21" name="圆角矩形 12"/>
          <p:cNvSpPr/>
          <p:nvPr userDrawn="1"/>
        </p:nvSpPr>
        <p:spPr>
          <a:xfrm>
            <a:off x="8838246" y="620805"/>
            <a:ext cx="2484000" cy="5240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22" name="圆角矩形 12"/>
          <p:cNvSpPr/>
          <p:nvPr userDrawn="1"/>
        </p:nvSpPr>
        <p:spPr>
          <a:xfrm>
            <a:off x="9138663" y="496392"/>
            <a:ext cx="2124000" cy="5240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23" name="圆角矩形 12"/>
          <p:cNvSpPr/>
          <p:nvPr userDrawn="1"/>
        </p:nvSpPr>
        <p:spPr>
          <a:xfrm>
            <a:off x="9144434" y="363065"/>
            <a:ext cx="2124000" cy="5240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43493-66B7-45F3-A1B7-A9908DCFDA65}" type="datetime1">
              <a:rPr lang="zh-CN" altLang="en-US"/>
              <a:t>2023/12/6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15CA3-F450-47A5-9DF8-D3DD370FD2FC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719096"/>
            <a:ext cx="12192000" cy="556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/>
          <p:nvPr userDrawn="1"/>
        </p:nvSpPr>
        <p:spPr>
          <a:xfrm>
            <a:off x="15735" y="6495832"/>
            <a:ext cx="487978" cy="2870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7" tIns="60937" rIns="121877" bIns="60937" rtlCol="0" anchor="ctr"/>
          <a:lstStyle/>
          <a:p>
            <a:pPr algn="ctr"/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3" name="Isosceles Triangle 10"/>
          <p:cNvSpPr/>
          <p:nvPr userDrawn="1"/>
        </p:nvSpPr>
        <p:spPr>
          <a:xfrm rot="10610802">
            <a:off x="21570" y="6594955"/>
            <a:ext cx="488775" cy="261855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7" tIns="60937" rIns="121877" bIns="60937" rtlCol="0" anchor="ctr"/>
          <a:lstStyle/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 txBox="1"/>
          <p:nvPr userDrawn="1"/>
        </p:nvSpPr>
        <p:spPr>
          <a:xfrm>
            <a:off x="41235" y="6446527"/>
            <a:ext cx="449442" cy="467448"/>
          </a:xfrm>
          <a:prstGeom prst="rect">
            <a:avLst/>
          </a:prstGeom>
        </p:spPr>
        <p:txBody>
          <a:bodyPr vert="horz" lIns="0" tIns="0" rIns="0" bIns="60937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1335" b="0" smtClean="0">
                <a:solidFill>
                  <a:prstClr val="white"/>
                </a:solidFill>
              </a:rPr>
              <a:t>‹#›</a:t>
            </a:fld>
            <a:endParaRPr lang="en-US" sz="1335" b="0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3.jpeg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image" Target="../media/image32.tiff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31.tiff"/><Relationship Id="rId5" Type="http://schemas.openxmlformats.org/officeDocument/2006/relationships/tags" Target="../tags/tag54.xml"/><Relationship Id="rId10" Type="http://schemas.openxmlformats.org/officeDocument/2006/relationships/image" Target="../media/image30.jpeg"/><Relationship Id="rId4" Type="http://schemas.openxmlformats.org/officeDocument/2006/relationships/tags" Target="../tags/tag53.xml"/><Relationship Id="rId9" Type="http://schemas.openxmlformats.org/officeDocument/2006/relationships/image" Target="../media/image29.jpeg"/><Relationship Id="rId14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35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tags" Target="../tags/tag63.xml"/><Relationship Id="rId7" Type="http://schemas.openxmlformats.org/officeDocument/2006/relationships/image" Target="../media/image37.jpe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36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openxmlformats.org/officeDocument/2006/relationships/image" Target="../media/image3.png"/><Relationship Id="rId4" Type="http://schemas.openxmlformats.org/officeDocument/2006/relationships/tags" Target="../tags/tag5.xml"/><Relationship Id="rId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10" Type="http://schemas.openxmlformats.org/officeDocument/2006/relationships/tags" Target="../tags/tag18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tiff"/><Relationship Id="rId3" Type="http://schemas.openxmlformats.org/officeDocument/2006/relationships/tags" Target="../tags/tag29.xml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tags" Target="../tags/tag28.xml"/><Relationship Id="rId16" Type="http://schemas.openxmlformats.org/officeDocument/2006/relationships/image" Target="../media/image15.tiff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jpeg"/><Relationship Id="rId5" Type="http://schemas.openxmlformats.org/officeDocument/2006/relationships/tags" Target="../tags/tag31.xml"/><Relationship Id="rId15" Type="http://schemas.openxmlformats.org/officeDocument/2006/relationships/image" Target="../media/image14.tiff"/><Relationship Id="rId10" Type="http://schemas.openxmlformats.org/officeDocument/2006/relationships/image" Target="../media/image9.jpeg"/><Relationship Id="rId4" Type="http://schemas.openxmlformats.org/officeDocument/2006/relationships/tags" Target="../tags/tag30.xml"/><Relationship Id="rId9" Type="http://schemas.openxmlformats.org/officeDocument/2006/relationships/image" Target="../media/image8.jpeg"/><Relationship Id="rId1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image" Target="../media/image16.jpeg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6.xml"/><Relationship Id="rId10" Type="http://schemas.openxmlformats.org/officeDocument/2006/relationships/tags" Target="../tags/tag41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20.jpe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1847705" y="3429000"/>
            <a:ext cx="9792680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Ziqin Yang (yzq@impcas.ac.cn), Yuan  He</a:t>
            </a:r>
          </a:p>
          <a:p>
            <a:pPr algn="ctr"/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Jiankui Hao (Peking University, On behalf of Ziqin Yang)</a:t>
            </a:r>
          </a:p>
        </p:txBody>
      </p:sp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1058888" y="1424990"/>
            <a:ext cx="10224710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Recent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rogress of Nb</a:t>
            </a:r>
            <a:r>
              <a:rPr lang="zh-CN" altLang="en-US" sz="32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Sn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hin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ilm SRF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avity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oated by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apor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iffusion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ethod at IMP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613848" y="4725090"/>
          <a:ext cx="89643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4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59595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Institute of Modern Physics, Chinese Academy of Sciences</a:t>
                      </a:r>
                      <a:endParaRPr lang="zh-CN" altLang="en-US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991715" y="306777"/>
            <a:ext cx="9144000" cy="5848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0" tIns="108000" rIns="91430" bIns="10800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</a:t>
            </a:r>
            <a:r>
              <a:rPr lang="zh-CN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ESLA Technology Collaboration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Meeting, 2023, Fermilab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zh-CN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45452" y="100146"/>
            <a:ext cx="568839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Coating process optimization</a:t>
            </a:r>
            <a:endParaRPr lang="en-US" altLang="zh-CN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3620" y="836820"/>
            <a:ext cx="3162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2400" i="1" dirty="0">
                <a:sym typeface="+mn-ea"/>
              </a:rPr>
              <a:t>Coating Process (2)</a:t>
            </a: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3620" y="1417646"/>
            <a:ext cx="4036746" cy="3089229"/>
          </a:xfrm>
          <a:prstGeom prst="rect">
            <a:avLst/>
          </a:prstGeom>
        </p:spPr>
      </p:pic>
      <p:graphicFrame>
        <p:nvGraphicFramePr>
          <p:cNvPr id="9" name="表格 9"/>
          <p:cNvGraphicFramePr>
            <a:graphicFrameLocks noGrp="1"/>
          </p:cNvGraphicFramePr>
          <p:nvPr/>
        </p:nvGraphicFramePr>
        <p:xfrm>
          <a:off x="666750" y="5023529"/>
          <a:ext cx="108585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9478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source Temperature/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℃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Growth stage time / Minute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Exploration of methods for adsorbing residual Sn vapor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41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power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Valves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 belt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Ceramics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24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1200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180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On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Closed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On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Without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文本框 46"/>
          <p:cNvSpPr txBox="1"/>
          <p:nvPr/>
        </p:nvSpPr>
        <p:spPr>
          <a:xfrm>
            <a:off x="4310380" y="4725035"/>
            <a:ext cx="35712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Coating conditions of process (2)</a:t>
            </a:r>
            <a:endParaRPr lang="zh-CN" altLang="en-US" sz="1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4583895" y="2222363"/>
            <a:ext cx="640844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The Sn source temperature was lowered to </a:t>
            </a:r>
            <a:r>
              <a:rPr lang="en-US" altLang="zh-CN" b="1" dirty="0">
                <a:solidFill>
                  <a:srgbClr val="FF0000"/>
                </a:solidFill>
              </a:rPr>
              <a:t>1200</a:t>
            </a:r>
            <a:r>
              <a:rPr lang="en-US" altLang="zh-CN" b="1" baseline="30000" dirty="0">
                <a:solidFill>
                  <a:srgbClr val="FF0000"/>
                </a:solidFill>
              </a:rPr>
              <a:t>0</a:t>
            </a:r>
            <a:r>
              <a:rPr lang="en-US" altLang="zh-CN" b="1" dirty="0">
                <a:solidFill>
                  <a:srgbClr val="FF0000"/>
                </a:solidFill>
              </a:rPr>
              <a:t>C</a:t>
            </a:r>
            <a:r>
              <a:rPr lang="en-US" altLang="zh-CN" b="1" dirty="0"/>
              <a:t> to decrease the Sn vapor pressure and the Sn evaporation rate. This is to </a:t>
            </a:r>
            <a:r>
              <a:rPr lang="en-US" altLang="zh-CN" b="1" dirty="0">
                <a:solidFill>
                  <a:srgbClr val="FF0000"/>
                </a:solidFill>
              </a:rPr>
              <a:t>reduce or avoid the formation of Sn droplets and spots from the residual Sn vapor</a:t>
            </a:r>
            <a:r>
              <a:rPr lang="en-US" altLang="zh-CN" b="1" dirty="0"/>
              <a:t>.</a:t>
            </a:r>
            <a:endParaRPr lang="zh-CN" altLang="en-US" b="1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67715" y="4241800"/>
            <a:ext cx="32118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Temperature profiles of coating process (2)</a:t>
            </a:r>
            <a:endParaRPr lang="zh-CN" alt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4850" b="4850"/>
          <a:stretch>
            <a:fillRect/>
          </a:stretch>
        </p:blipFill>
        <p:spPr>
          <a:xfrm>
            <a:off x="7392090" y="1207820"/>
            <a:ext cx="4655900" cy="32174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45452" y="100146"/>
            <a:ext cx="568839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Coating process optimization</a:t>
            </a:r>
            <a:endParaRPr lang="en-US" altLang="zh-CN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3620" y="836820"/>
            <a:ext cx="3162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2400" i="1" dirty="0">
                <a:sym typeface="+mn-ea"/>
              </a:rPr>
              <a:t>Coating Process (2)</a:t>
            </a:r>
            <a:endParaRPr lang="zh-CN" altLang="en-US" sz="24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47830" y="1128566"/>
            <a:ext cx="4130620" cy="3164682"/>
          </a:xfrm>
          <a:prstGeom prst="rect">
            <a:avLst/>
          </a:prstGeom>
        </p:spPr>
      </p:pic>
      <p:graphicFrame>
        <p:nvGraphicFramePr>
          <p:cNvPr id="17" name="表格 11"/>
          <p:cNvGraphicFramePr>
            <a:graphicFrameLocks noGrp="1"/>
          </p:cNvGraphicFramePr>
          <p:nvPr/>
        </p:nvGraphicFramePr>
        <p:xfrm>
          <a:off x="695625" y="4794409"/>
          <a:ext cx="690555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5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Position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Sn content(at. %)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26.46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26.32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26.31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Average Sn content</a:t>
                      </a:r>
                      <a:endParaRPr lang="zh-CN" altLang="en-US" sz="1600" b="1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26.36</a:t>
                      </a:r>
                      <a:endParaRPr lang="zh-CN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983548" y="4486330"/>
            <a:ext cx="64084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EDS composition of the Nb</a:t>
            </a:r>
            <a:r>
              <a:rPr lang="en-US" altLang="zh-CN" sz="1400" baseline="-25000" dirty="0"/>
              <a:t>3</a:t>
            </a:r>
            <a:r>
              <a:rPr lang="en-US" altLang="zh-CN" sz="1400" dirty="0"/>
              <a:t>Sn films by Coating Process (2)</a:t>
            </a:r>
            <a:endParaRPr lang="zh-CN" altLang="en-US" sz="1400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9084" y="1342855"/>
            <a:ext cx="3101001" cy="232838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95325" y="3717290"/>
            <a:ext cx="3270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/>
              <a:t>Nanometer-scale Sn droplets </a:t>
            </a:r>
            <a:r>
              <a:rPr lang="en-US" altLang="zh-CN" sz="1200">
                <a:solidFill>
                  <a:srgbClr val="FF0000"/>
                </a:solidFill>
              </a:rPr>
              <a:t>still</a:t>
            </a:r>
            <a:r>
              <a:rPr lang="en-US" altLang="zh-CN" sz="1200"/>
              <a:t> exist on the surface of the Nb</a:t>
            </a:r>
            <a:r>
              <a:rPr lang="en-US" altLang="zh-CN" sz="1200" baseline="-25000"/>
              <a:t>3</a:t>
            </a:r>
            <a:r>
              <a:rPr lang="en-US" altLang="zh-CN" sz="1200"/>
              <a:t>Sn film coated this time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4190073" y="3670979"/>
            <a:ext cx="30347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ym typeface="+mn-ea"/>
              </a:rPr>
              <a:t>M-T measurements: T</a:t>
            </a:r>
            <a:r>
              <a:rPr lang="en-US" altLang="zh-CN" sz="1200" baseline="-25000" dirty="0">
                <a:sym typeface="+mn-ea"/>
              </a:rPr>
              <a:t>c</a:t>
            </a:r>
            <a:r>
              <a:rPr lang="en-US" altLang="zh-CN" sz="1200" dirty="0">
                <a:sym typeface="+mn-ea"/>
              </a:rPr>
              <a:t>&gt;18K</a:t>
            </a:r>
            <a:endParaRPr lang="en-US" altLang="zh-CN" sz="1200" dirty="0"/>
          </a:p>
        </p:txBody>
      </p:sp>
      <p:cxnSp>
        <p:nvCxnSpPr>
          <p:cNvPr id="13" name="直接连接符 12"/>
          <p:cNvCxnSpPr/>
          <p:nvPr/>
        </p:nvCxnSpPr>
        <p:spPr>
          <a:xfrm flipH="1" flipV="1">
            <a:off x="7643990" y="1412715"/>
            <a:ext cx="0" cy="453580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7834093" y="4626986"/>
            <a:ext cx="4130621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/>
                </a:solidFill>
              </a:rPr>
              <a:t>The Q</a:t>
            </a:r>
            <a:r>
              <a:rPr lang="en-US" altLang="zh-CN" sz="1600" b="1" baseline="-25000" dirty="0">
                <a:solidFill>
                  <a:schemeClr val="tx1"/>
                </a:solidFill>
              </a:rPr>
              <a:t>0</a:t>
            </a:r>
            <a:r>
              <a:rPr lang="en-US" altLang="zh-CN" sz="1600" b="1" dirty="0">
                <a:solidFill>
                  <a:schemeClr val="tx1"/>
                </a:solidFill>
              </a:rPr>
              <a:t> of the Nb</a:t>
            </a:r>
            <a:r>
              <a:rPr lang="en-US" altLang="zh-CN" sz="1600" b="1" baseline="-25000" dirty="0">
                <a:solidFill>
                  <a:schemeClr val="tx1"/>
                </a:solidFill>
              </a:rPr>
              <a:t>3</a:t>
            </a:r>
            <a:r>
              <a:rPr lang="en-US" altLang="zh-CN" sz="1600" b="1" dirty="0">
                <a:solidFill>
                  <a:schemeClr val="tx1"/>
                </a:solidFill>
              </a:rPr>
              <a:t>Sn SRF cavity by Process (2) reaches 1.9×10</a:t>
            </a:r>
            <a:r>
              <a:rPr lang="en-US" altLang="zh-CN" sz="1600" b="1" baseline="30000" dirty="0">
                <a:solidFill>
                  <a:schemeClr val="tx1"/>
                </a:solidFill>
              </a:rPr>
              <a:t>10</a:t>
            </a:r>
            <a:r>
              <a:rPr lang="en-US" altLang="zh-CN" sz="1600" b="1" dirty="0">
                <a:solidFill>
                  <a:schemeClr val="tx1"/>
                </a:solidFill>
              </a:rPr>
              <a:t> at 4.2 K in the low field region. The cavity quenches at </a:t>
            </a:r>
            <a:r>
              <a:rPr lang="en-US" altLang="zh-CN" sz="1600" b="1" dirty="0" err="1">
                <a:solidFill>
                  <a:schemeClr val="tx1"/>
                </a:solidFill>
              </a:rPr>
              <a:t>E</a:t>
            </a:r>
            <a:r>
              <a:rPr lang="en-US" altLang="zh-CN" sz="1600" b="1" baseline="-25000" dirty="0" err="1">
                <a:solidFill>
                  <a:schemeClr val="tx1"/>
                </a:solidFill>
              </a:rPr>
              <a:t>acc,max</a:t>
            </a:r>
            <a:r>
              <a:rPr lang="en-US" altLang="zh-CN" sz="1600" b="1" dirty="0">
                <a:solidFill>
                  <a:schemeClr val="tx1"/>
                </a:solidFill>
              </a:rPr>
              <a:t>=13.39 MV/m while the corresponding Q</a:t>
            </a:r>
            <a:r>
              <a:rPr lang="en-US" altLang="zh-CN" sz="1600" b="1" baseline="-25000" dirty="0">
                <a:solidFill>
                  <a:schemeClr val="tx1"/>
                </a:solidFill>
              </a:rPr>
              <a:t>0</a:t>
            </a:r>
            <a:r>
              <a:rPr lang="en-US" altLang="zh-CN" sz="1600" b="1" dirty="0">
                <a:solidFill>
                  <a:schemeClr val="tx1"/>
                </a:solidFill>
              </a:rPr>
              <a:t> drops to 2×10</a:t>
            </a:r>
            <a:r>
              <a:rPr lang="en-US" altLang="zh-CN" sz="1600" b="1" baseline="30000" dirty="0">
                <a:solidFill>
                  <a:schemeClr val="tx1"/>
                </a:solidFill>
              </a:rPr>
              <a:t>9</a:t>
            </a:r>
            <a:r>
              <a:rPr lang="en-US" altLang="zh-CN" sz="1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779382" y="4230862"/>
            <a:ext cx="3881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Cavity RF performance by Coating Process (2)</a:t>
            </a:r>
            <a:endParaRPr lang="zh-CN" altLang="en-US" sz="1400" dirty="0"/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767715" y="6007100"/>
            <a:ext cx="11301095" cy="4705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>
              <a:lnSpc>
                <a:spcPct val="135000"/>
              </a:lnSpc>
              <a:buFont typeface="Wingdings" panose="05000000000000000000" pitchFamily="2" charset="2"/>
              <a:buChar char="p"/>
            </a:pPr>
            <a:r>
              <a:rPr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Despite the reduced gradient, the nanometer-scale </a:t>
            </a:r>
            <a:r>
              <a:rPr 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</a:t>
            </a:r>
            <a:r>
              <a:rPr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 droplets</a:t>
            </a:r>
            <a:r>
              <a:rPr 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still</a:t>
            </a:r>
            <a:r>
              <a:rPr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indicates</a:t>
            </a:r>
            <a:r>
              <a:rPr 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tin vapor is in excess</a:t>
            </a:r>
            <a:r>
              <a:rPr 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45452" y="100146"/>
            <a:ext cx="568839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Coating process optimization</a:t>
            </a:r>
            <a:endParaRPr lang="en-US" altLang="zh-CN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3620" y="836820"/>
            <a:ext cx="3162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2400" i="1" dirty="0">
                <a:sym typeface="+mn-ea"/>
              </a:rPr>
              <a:t>Coating Process (3)</a:t>
            </a: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3620" y="1274136"/>
            <a:ext cx="4036745" cy="3089229"/>
          </a:xfrm>
          <a:prstGeom prst="rect">
            <a:avLst/>
          </a:prstGeom>
        </p:spPr>
      </p:pic>
      <p:graphicFrame>
        <p:nvGraphicFramePr>
          <p:cNvPr id="9" name="表格 9"/>
          <p:cNvGraphicFramePr>
            <a:graphicFrameLocks noGrp="1"/>
          </p:cNvGraphicFramePr>
          <p:nvPr/>
        </p:nvGraphicFramePr>
        <p:xfrm>
          <a:off x="666750" y="5167039"/>
          <a:ext cx="108585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528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source Temperature/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℃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Growth stage time / Minute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Exploration of methods for adsorbing residual Sn vapor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7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power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Valves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 belt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Ceramics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24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1200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180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Off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Closed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On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Without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4655765" y="1628755"/>
            <a:ext cx="6718990" cy="258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The conditions of the Coating Process (3) at the film growth stage were the same as those of the Coating Process (2). However,</a:t>
            </a:r>
            <a:r>
              <a:rPr lang="en-US" altLang="zh-CN" b="1" dirty="0">
                <a:solidFill>
                  <a:schemeClr val="tx1"/>
                </a:solidFill>
              </a:rPr>
              <a:t> the </a:t>
            </a:r>
            <a:r>
              <a:rPr lang="en-US" altLang="zh-CN" b="1" dirty="0">
                <a:solidFill>
                  <a:srgbClr val="FF0000"/>
                </a:solidFill>
              </a:rPr>
              <a:t>Sn source of the Coating Process (3) was powered off immediately after the film growth stage</a:t>
            </a:r>
            <a:r>
              <a:rPr lang="en-US" altLang="zh-CN" b="1" dirty="0">
                <a:solidFill>
                  <a:schemeClr val="tx1"/>
                </a:solidFill>
              </a:rPr>
              <a:t> </a:t>
            </a:r>
            <a:r>
              <a:rPr lang="zh-CN" altLang="en-US" b="1" dirty="0">
                <a:solidFill>
                  <a:schemeClr val="tx1"/>
                </a:solidFill>
              </a:rPr>
              <a:t>to </a:t>
            </a:r>
            <a:r>
              <a:rPr lang="zh-CN" altLang="en-US" b="1" dirty="0">
                <a:solidFill>
                  <a:srgbClr val="FF0000"/>
                </a:solidFill>
              </a:rPr>
              <a:t>prevent additional Sn evaporation</a:t>
            </a:r>
            <a:r>
              <a:rPr lang="zh-CN" altLang="en-US" b="1" dirty="0">
                <a:solidFill>
                  <a:schemeClr val="tx1"/>
                </a:solidFill>
              </a:rPr>
              <a:t> in the annealing stage. It is also expected that the </a:t>
            </a:r>
            <a:r>
              <a:rPr lang="zh-CN" altLang="en-US" b="1" dirty="0">
                <a:solidFill>
                  <a:srgbClr val="FF0000"/>
                </a:solidFill>
              </a:rPr>
              <a:t>lower temperature Sn source region adsorbs some Sn vapor</a:t>
            </a:r>
            <a:r>
              <a:rPr lang="zh-CN" altLang="en-US" b="1" dirty="0">
                <a:solidFill>
                  <a:schemeClr val="tx1"/>
                </a:solidFill>
              </a:rPr>
              <a:t> during the annealing stage, hence reducing the Sn droplet density during the cooling stage</a:t>
            </a:r>
            <a:r>
              <a:rPr lang="en-US" altLang="zh-CN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67715" y="4241800"/>
            <a:ext cx="36258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200" dirty="0"/>
              <a:t>Temperature profiles of coating process (3): the temperature of the Sn source heater drops rapidly to about </a:t>
            </a:r>
            <a:r>
              <a:rPr lang="en-US" altLang="zh-CN" sz="1200" dirty="0">
                <a:solidFill>
                  <a:srgbClr val="FF0000"/>
                </a:solidFill>
              </a:rPr>
              <a:t>570</a:t>
            </a:r>
            <a:r>
              <a:rPr lang="en-US" altLang="zh-CN" sz="1200" baseline="30000" dirty="0">
                <a:solidFill>
                  <a:srgbClr val="FF0000"/>
                </a:solidFill>
              </a:rPr>
              <a:t>0</a:t>
            </a:r>
            <a:r>
              <a:rPr lang="en-US" altLang="zh-CN" sz="1200" dirty="0">
                <a:solidFill>
                  <a:srgbClr val="FF0000"/>
                </a:solidFill>
              </a:rPr>
              <a:t>C</a:t>
            </a:r>
            <a:r>
              <a:rPr lang="en-US" altLang="zh-CN" sz="1200" dirty="0"/>
              <a:t> after the film growth stage</a:t>
            </a: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3207385" y="1738630"/>
            <a:ext cx="296545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2"/>
            </p:custDataLst>
          </p:nvPr>
        </p:nvCxnSpPr>
        <p:spPr>
          <a:xfrm flipV="1">
            <a:off x="3207385" y="2564765"/>
            <a:ext cx="296545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159125" y="1804035"/>
            <a:ext cx="336550" cy="7080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 ~530</a:t>
            </a:r>
            <a:r>
              <a:rPr lang="en-US" altLang="zh-CN" sz="10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1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216275" y="4860290"/>
            <a:ext cx="6096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 dirty="0">
                <a:sym typeface="+mn-ea"/>
              </a:rPr>
              <a:t>Coating conditions of process (3)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4850" b="4850"/>
          <a:stretch>
            <a:fillRect/>
          </a:stretch>
        </p:blipFill>
        <p:spPr>
          <a:xfrm>
            <a:off x="7392090" y="1207820"/>
            <a:ext cx="4655900" cy="32174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45452" y="100146"/>
            <a:ext cx="568839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Coating process optimization</a:t>
            </a:r>
            <a:endParaRPr lang="en-US" altLang="zh-CN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3620" y="836820"/>
            <a:ext cx="3162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2400" i="1" dirty="0">
                <a:sym typeface="+mn-ea"/>
              </a:rPr>
              <a:t>Coating Process (3)</a:t>
            </a:r>
            <a:endParaRPr lang="zh-CN" altLang="en-US" sz="24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169412" y="1342795"/>
            <a:ext cx="3114344" cy="2342943"/>
          </a:xfrm>
          <a:prstGeom prst="rect">
            <a:avLst/>
          </a:prstGeom>
        </p:spPr>
      </p:pic>
      <p:graphicFrame>
        <p:nvGraphicFramePr>
          <p:cNvPr id="17" name="表格 11"/>
          <p:cNvGraphicFramePr>
            <a:graphicFrameLocks noGrp="1"/>
          </p:cNvGraphicFramePr>
          <p:nvPr/>
        </p:nvGraphicFramePr>
        <p:xfrm>
          <a:off x="695625" y="4722654"/>
          <a:ext cx="690555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5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Position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Sn content(at. %)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26.23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26.50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25.96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Average Sn content</a:t>
                      </a:r>
                      <a:endParaRPr lang="zh-CN" altLang="en-US" sz="16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26.23</a:t>
                      </a:r>
                      <a:endParaRPr lang="zh-CN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911793" y="4399970"/>
            <a:ext cx="64084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EDS composition of the Nb</a:t>
            </a:r>
            <a:r>
              <a:rPr lang="en-US" altLang="zh-CN" sz="1400" baseline="-25000" dirty="0"/>
              <a:t>3</a:t>
            </a:r>
            <a:r>
              <a:rPr lang="en-US" altLang="zh-CN" sz="1400" dirty="0"/>
              <a:t>Sn films by Coating Process (3)</a:t>
            </a:r>
            <a:endParaRPr lang="zh-CN" altLang="en-US" sz="1400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9084" y="1344546"/>
            <a:ext cx="3101001" cy="2324999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88975" y="3711575"/>
            <a:ext cx="65944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/>
              <a:t>Nanometer-scale Sn droplets with </a:t>
            </a:r>
            <a:r>
              <a:rPr lang="en-US" altLang="zh-CN" sz="1200" b="1" dirty="0" err="1"/>
              <a:t>significantly reduced</a:t>
            </a:r>
            <a:r>
              <a:rPr lang="en-US" altLang="zh-CN" sz="1200" dirty="0" err="1"/>
              <a:t> density (left) and patchy areas (right) on the Nb3Sn film surface coated by the Coating Process (3).  This confirms the </a:t>
            </a:r>
            <a:r>
              <a:rPr lang="en-US" altLang="zh-CN" sz="1200" b="1" dirty="0" err="1"/>
              <a:t>effectiveness </a:t>
            </a:r>
            <a:r>
              <a:rPr lang="en-US" altLang="zh-CN" sz="1200" dirty="0" err="1"/>
              <a:t>of the </a:t>
            </a:r>
            <a:r>
              <a:rPr lang="en-US" altLang="zh-CN" sz="1200" b="1" dirty="0" err="1"/>
              <a:t>adsorption </a:t>
            </a:r>
            <a:r>
              <a:rPr lang="en-US" altLang="zh-CN" sz="1200" dirty="0" err="1"/>
              <a:t>in reducing the formation of Sn droplets</a:t>
            </a:r>
          </a:p>
        </p:txBody>
      </p:sp>
      <p:cxnSp>
        <p:nvCxnSpPr>
          <p:cNvPr id="13" name="直接连接符 12"/>
          <p:cNvCxnSpPr/>
          <p:nvPr/>
        </p:nvCxnSpPr>
        <p:spPr>
          <a:xfrm flipH="1" flipV="1">
            <a:off x="7682090" y="1412715"/>
            <a:ext cx="0" cy="446405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7690605" y="4555231"/>
            <a:ext cx="43120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/>
                </a:solidFill>
              </a:rPr>
              <a:t>The Q</a:t>
            </a:r>
            <a:r>
              <a:rPr lang="en-US" altLang="zh-CN" sz="1600" b="1" baseline="-25000" dirty="0">
                <a:solidFill>
                  <a:schemeClr val="tx1"/>
                </a:solidFill>
              </a:rPr>
              <a:t>0</a:t>
            </a:r>
            <a:r>
              <a:rPr lang="en-US" altLang="zh-CN" sz="1600" b="1" dirty="0">
                <a:solidFill>
                  <a:schemeClr val="tx1"/>
                </a:solidFill>
              </a:rPr>
              <a:t> of the Nb</a:t>
            </a:r>
            <a:r>
              <a:rPr lang="en-US" altLang="zh-CN" sz="1600" b="1" baseline="-25000" dirty="0">
                <a:solidFill>
                  <a:schemeClr val="tx1"/>
                </a:solidFill>
              </a:rPr>
              <a:t>3</a:t>
            </a:r>
            <a:r>
              <a:rPr lang="en-US" altLang="zh-CN" sz="1600" b="1" dirty="0">
                <a:solidFill>
                  <a:schemeClr val="tx1"/>
                </a:solidFill>
              </a:rPr>
              <a:t>Sn SRF cavity by Process (3) reaches 1.8 × 10</a:t>
            </a:r>
            <a:r>
              <a:rPr lang="en-US" altLang="zh-CN" sz="1600" b="1" baseline="30000" dirty="0">
                <a:solidFill>
                  <a:schemeClr val="tx1"/>
                </a:solidFill>
              </a:rPr>
              <a:t>10</a:t>
            </a:r>
            <a:r>
              <a:rPr lang="en-US" altLang="zh-CN" sz="1600" b="1" dirty="0">
                <a:solidFill>
                  <a:schemeClr val="tx1"/>
                </a:solidFill>
              </a:rPr>
              <a:t> at 4.2 K in the low field region. The cavity quenches at </a:t>
            </a:r>
            <a:r>
              <a:rPr lang="en-US" altLang="zh-CN" sz="1600" b="1" dirty="0" err="1">
                <a:solidFill>
                  <a:schemeClr val="tx1"/>
                </a:solidFill>
              </a:rPr>
              <a:t>E</a:t>
            </a:r>
            <a:r>
              <a:rPr lang="en-US" altLang="zh-CN" sz="1600" b="1" baseline="-25000" dirty="0" err="1">
                <a:solidFill>
                  <a:schemeClr val="tx1"/>
                </a:solidFill>
              </a:rPr>
              <a:t>acc,max</a:t>
            </a:r>
            <a:r>
              <a:rPr lang="en-US" altLang="zh-CN" sz="1600" b="1" baseline="-25000" dirty="0">
                <a:solidFill>
                  <a:schemeClr val="tx1"/>
                </a:solidFill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</a:rPr>
              <a:t>= 10.46 MV/m because of the patchy areas found on the surface.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779382" y="4230862"/>
            <a:ext cx="3881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Cavity RF performance by Coating Process (3)</a:t>
            </a:r>
            <a:endParaRPr lang="zh-CN" altLang="en-US" sz="1400" dirty="0"/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688975" y="5871845"/>
            <a:ext cx="11301095" cy="9436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 latinLnBrk="0">
              <a:lnSpc>
                <a:spcPct val="100000"/>
              </a:lnSpc>
              <a:buFont typeface="Wingdings" panose="05000000000000000000" pitchFamily="2" charset="2"/>
              <a:buChar char="p"/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Q-slope of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process 3 is more gentle than process  2 at E</a:t>
            </a:r>
            <a:r>
              <a:rPr lang="en-US" sz="1400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acc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&lt; ~5MV/m, but at E</a:t>
            </a:r>
            <a:r>
              <a:rPr lang="en-US" sz="1400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acc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&gt;5MV/m Q-slope of process 2 becomes more precipitous  and the Q</a:t>
            </a:r>
            <a:r>
              <a:rPr lang="en-US" sz="1400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drops to the same level of process 3.</a:t>
            </a:r>
          </a:p>
          <a:p>
            <a:pPr marL="342900" indent="-342900" latinLnBrk="0">
              <a:lnSpc>
                <a:spcPct val="100000"/>
              </a:lnSpc>
              <a:buFont typeface="Wingdings" panose="05000000000000000000" pitchFamily="2" charset="2"/>
              <a:buChar char="p"/>
            </a:pP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Nanometer-scale Sn droplets mainly affect the RF performance in the low-field region. patchy areas have a more pronounced impact on the RF performance in the higher-field region, leading to a precipitous Q-slope and early quench.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45452" y="100146"/>
            <a:ext cx="568839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Coating process optimization</a:t>
            </a:r>
            <a:endParaRPr lang="en-US" altLang="zh-CN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3570" y="836930"/>
            <a:ext cx="10761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ym typeface="+mn-ea"/>
              </a:rPr>
              <a:t>Adsorption effect confirmation : </a:t>
            </a:r>
            <a:r>
              <a:rPr lang="en-US" altLang="zh-CN" sz="2400" i="1" dirty="0">
                <a:sym typeface="+mn-ea"/>
              </a:rPr>
              <a:t>Coating Process (4),(5) and (6)</a:t>
            </a:r>
            <a:endParaRPr lang="zh-CN" altLang="en-US" sz="2400" dirty="0"/>
          </a:p>
        </p:txBody>
      </p:sp>
      <p:graphicFrame>
        <p:nvGraphicFramePr>
          <p:cNvPr id="9" name="表格 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07670" y="1556385"/>
          <a:ext cx="691261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1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0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18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912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source Temperature/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℃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Growth stage time / Minute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Exploration of methods for adsorbing residual Sn vapor</a:t>
                      </a:r>
                      <a:r>
                        <a:rPr lang="en-US" altLang="zh-CN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power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Valves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 belt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Ceramics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 rowSpan="3">
                  <a:txBody>
                    <a:bodyPr/>
                    <a:lstStyle/>
                    <a:p>
                      <a:pPr algn="ctr"/>
                      <a:endParaRPr lang="en-US" altLang="zh-CN" sz="1600" dirty="0"/>
                    </a:p>
                    <a:p>
                      <a:pPr algn="ctr"/>
                      <a:r>
                        <a:rPr lang="en-US" altLang="zh-CN" sz="1600" dirty="0"/>
                        <a:t>1200</a:t>
                      </a:r>
                      <a:endParaRPr lang="zh-CN" altLang="en-US" sz="16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altLang="zh-CN" sz="1600" dirty="0"/>
                    </a:p>
                    <a:p>
                      <a:pPr algn="ctr"/>
                      <a:r>
                        <a:rPr lang="en-US" altLang="zh-CN" sz="1600" dirty="0"/>
                        <a:t>180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On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Open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On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Without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On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Closed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Bottom On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Without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On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Closed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On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With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7680325" y="5798185"/>
            <a:ext cx="4465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/>
              <a:t>Process (6): High-purity ceramic bricks are suspended above the cavity to increase the adsorption of residual Sn vapor </a:t>
            </a:r>
            <a:r>
              <a:rPr lang="en-US" altLang="zh-CN" sz="1200" dirty="0">
                <a:sym typeface="+mn-ea"/>
              </a:rPr>
              <a:t>(</a:t>
            </a:r>
            <a:r>
              <a:rPr lang="en-US" altLang="zh-CN" sz="1200" b="1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√</a:t>
            </a:r>
            <a:r>
              <a:rPr lang="en-US" altLang="zh-CN" sz="1200" dirty="0">
                <a:sym typeface="+mn-ea"/>
              </a:rPr>
              <a:t>)</a:t>
            </a:r>
            <a:r>
              <a:rPr lang="en-US" altLang="zh-CN" sz="1200" dirty="0"/>
              <a:t> 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215" y="3717762"/>
            <a:ext cx="2533838" cy="19390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2888" y="3859904"/>
            <a:ext cx="1454070" cy="1938131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39470" y="5731510"/>
            <a:ext cx="4919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/>
              <a:t>Process (5): Manufacture of cold trap of ~27</a:t>
            </a:r>
            <a:r>
              <a:rPr lang="en-US" altLang="zh-CN" sz="1200" baseline="30000" dirty="0"/>
              <a:t>0</a:t>
            </a:r>
            <a:r>
              <a:rPr lang="en-US" altLang="zh-CN" sz="1200" dirty="0"/>
              <a:t>C by keeping the middle and upper Mo heating belts powered off all the process (</a:t>
            </a:r>
            <a:r>
              <a:rPr lang="en-US" altLang="zh-CN" sz="1200" b="1" dirty="0">
                <a:solidFill>
                  <a:srgbClr val="FF0000"/>
                </a:solidFill>
                <a:cs typeface="Arial" panose="020B0604020202020204" pitchFamily="34" charset="0"/>
              </a:rPr>
              <a:t>√</a:t>
            </a:r>
            <a:r>
              <a:rPr lang="en-US" altLang="zh-CN" sz="1200" dirty="0"/>
              <a:t>)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6470" y="3861618"/>
            <a:ext cx="2019007" cy="1671080"/>
          </a:xfrm>
          <a:prstGeom prst="rect">
            <a:avLst/>
          </a:prstGeom>
        </p:spPr>
      </p:pic>
      <p:grpSp>
        <p:nvGrpSpPr>
          <p:cNvPr id="30" name="组合 29"/>
          <p:cNvGrpSpPr>
            <a:grpSpLocks noChangeAspect="1"/>
          </p:cNvGrpSpPr>
          <p:nvPr/>
        </p:nvGrpSpPr>
        <p:grpSpPr>
          <a:xfrm>
            <a:off x="9339167" y="3859903"/>
            <a:ext cx="2373858" cy="1938131"/>
            <a:chOff x="1524001" y="0"/>
            <a:chExt cx="9144000" cy="685800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24001" y="0"/>
              <a:ext cx="9144000" cy="6858000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9408229" y="6338153"/>
              <a:ext cx="936000" cy="46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453406" y="1269451"/>
            <a:ext cx="2533838" cy="194053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7504430" y="3070225"/>
            <a:ext cx="4667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/>
              <a:t>Process (4): Attempt at vacuum pumping by opening  the valves between the coating chamber and the vacuum pump immediately after the film growth stage to pump away the residual Sn vapor(</a:t>
            </a:r>
            <a:r>
              <a:rPr lang="en-US" altLang="zh-CN" sz="1200" b="1" dirty="0">
                <a:solidFill>
                  <a:srgbClr val="FF0000"/>
                </a:solidFill>
              </a:rPr>
              <a:t>×</a:t>
            </a:r>
            <a:r>
              <a:rPr lang="en-US" altLang="zh-CN" sz="1200" dirty="0"/>
              <a:t>)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801952" y="1391468"/>
            <a:ext cx="2049595" cy="167108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840105" y="1249680"/>
            <a:ext cx="6096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 dirty="0">
                <a:sym typeface="+mn-ea"/>
              </a:rPr>
              <a:t>Coating conditions of process (4), (5) and (6)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407670" y="3484245"/>
            <a:ext cx="69024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000" baseline="30000" dirty="0"/>
              <a:t>*</a:t>
            </a:r>
            <a:r>
              <a:rPr lang="en-US" altLang="zh-CN" sz="1000" dirty="0"/>
              <a:t>The Sn source temperature and growth stage time of coating process (4), (5), (6) are the same as that of process (2)</a:t>
            </a: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688975" y="6230620"/>
            <a:ext cx="11301095" cy="504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 latinLnBrk="0">
              <a:lnSpc>
                <a:spcPct val="100000"/>
              </a:lnSpc>
              <a:buFont typeface="Wingdings" panose="05000000000000000000" pitchFamily="2" charset="2"/>
              <a:buChar char="p"/>
            </a:pP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 creating lower-temperature cold traps and suspending high-purity ceramic bricks, the adsorption of Sn vapor can be 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effectively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enhanced to 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prevent 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 condensation of Sn droplets on the film surface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7441" y="1525025"/>
            <a:ext cx="3095715" cy="236907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45452" y="100146"/>
            <a:ext cx="568839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Coating process optimization</a:t>
            </a:r>
            <a:endParaRPr lang="en-US" altLang="zh-CN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3620" y="836820"/>
            <a:ext cx="3162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2400" i="1" dirty="0">
                <a:sym typeface="+mn-ea"/>
              </a:rPr>
              <a:t>Coating Process (7)</a:t>
            </a:r>
            <a:endParaRPr lang="zh-CN" altLang="en-US" sz="2400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23570" y="3716020"/>
            <a:ext cx="3211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200" dirty="0"/>
              <a:t>Recipe of the Coating Process (7) with the Nb cavity at 1100</a:t>
            </a:r>
            <a:r>
              <a:rPr lang="en-US" altLang="zh-CN" sz="1200" baseline="30000" dirty="0"/>
              <a:t>0</a:t>
            </a:r>
            <a:r>
              <a:rPr lang="en-US" altLang="zh-CN" sz="1200" dirty="0"/>
              <a:t>C and the Sn source at 1233</a:t>
            </a:r>
            <a:r>
              <a:rPr lang="en-US" altLang="zh-CN" sz="1200" baseline="30000" dirty="0"/>
              <a:t>0</a:t>
            </a:r>
            <a:r>
              <a:rPr lang="en-US" altLang="zh-CN" sz="1200" dirty="0"/>
              <a:t>C</a:t>
            </a: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655820" y="1628140"/>
            <a:ext cx="7217410" cy="258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600" b="1" dirty="0"/>
              <a:t>Optimization idea</a:t>
            </a:r>
            <a:r>
              <a:rPr lang="en-US" sz="1600" b="1" dirty="0"/>
              <a:t>: under the premise of effectively inhibiting the condensation of Sn droplets, the Sn source temperature can be safely increased. </a:t>
            </a:r>
          </a:p>
          <a:p>
            <a:r>
              <a:rPr lang="en-US" sz="1600" b="1" dirty="0"/>
              <a:t>Targeted modifications to the Coating conditions: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During the film growth stage, the temperature of the Sn source was kept at 1233</a:t>
            </a:r>
            <a:r>
              <a:rPr lang="en-US" sz="1400" baseline="30000" dirty="0"/>
              <a:t>0</a:t>
            </a:r>
            <a:r>
              <a:rPr lang="en-US" sz="1400" dirty="0"/>
              <a:t>C, but the duration was shortened to 2 hours.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Keeping the bottom Mo heating belts powered on while turning off the middle and upper Mo heating belts during the whole coating process.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The Sn source heater was turned off immediately after the film growth stage.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Two pieces of high-purity ceramic bricks were suspended above the cavity to further increase the adsorption of residual Sn vapor.</a:t>
            </a:r>
          </a:p>
        </p:txBody>
      </p:sp>
      <p:graphicFrame>
        <p:nvGraphicFramePr>
          <p:cNvPr id="8" name="表格 9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66750" y="5167039"/>
          <a:ext cx="108585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528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source Temperature/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℃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Growth stage time / Minute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Exploration of methods for adsorbing residual Sn vapor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7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power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Valves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 belt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Ceramics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24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1233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120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Off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Closed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ym typeface="+mn-ea"/>
                        </a:rPr>
                        <a:t>Bottom On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With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3216275" y="4860290"/>
            <a:ext cx="6096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 dirty="0">
                <a:sym typeface="+mn-ea"/>
              </a:rPr>
              <a:t>Coating conditions of process (7)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45452" y="100146"/>
            <a:ext cx="568839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Coating process optimization</a:t>
            </a:r>
            <a:endParaRPr lang="en-US" altLang="zh-CN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3620" y="836820"/>
            <a:ext cx="3162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2400" i="1" dirty="0">
                <a:sym typeface="+mn-ea"/>
              </a:rPr>
              <a:t>Coating Process (7)</a:t>
            </a:r>
            <a:endParaRPr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167" y="1412766"/>
            <a:ext cx="3099600" cy="23239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0838" y="1412749"/>
            <a:ext cx="3099600" cy="2327329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629400" y="4652645"/>
            <a:ext cx="54889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The Q</a:t>
            </a:r>
            <a:r>
              <a:rPr lang="en-US" altLang="zh-CN" sz="1600" b="1" baseline="-25000" dirty="0"/>
              <a:t>0</a:t>
            </a:r>
            <a:r>
              <a:rPr lang="en-US" altLang="zh-CN" sz="1600" b="1" dirty="0"/>
              <a:t> of the Nb</a:t>
            </a:r>
            <a:r>
              <a:rPr lang="en-US" altLang="zh-CN" sz="1600" b="1" baseline="-25000" dirty="0"/>
              <a:t>3</a:t>
            </a:r>
            <a:r>
              <a:rPr lang="en-US" altLang="zh-CN" sz="1600" b="1" dirty="0"/>
              <a:t>Sn SRF cavity by Process (7) at 4.2 K in the low field region is about </a:t>
            </a:r>
            <a:r>
              <a:rPr lang="en-US" altLang="zh-CN" sz="1600" b="1" dirty="0">
                <a:solidFill>
                  <a:srgbClr val="FF0000"/>
                </a:solidFill>
              </a:rPr>
              <a:t>1.4×10</a:t>
            </a:r>
            <a:r>
              <a:rPr lang="en-US" altLang="zh-CN" sz="1600" b="1" baseline="30000" dirty="0">
                <a:solidFill>
                  <a:srgbClr val="FF0000"/>
                </a:solidFill>
              </a:rPr>
              <a:t>10</a:t>
            </a:r>
            <a:r>
              <a:rPr lang="en-US" altLang="zh-CN" sz="1600" b="1" dirty="0">
                <a:solidFill>
                  <a:srgbClr val="FF0000"/>
                </a:solidFill>
              </a:rPr>
              <a:t> </a:t>
            </a:r>
            <a:r>
              <a:rPr lang="en-US" altLang="zh-CN" sz="1600" b="1" dirty="0"/>
              <a:t>and the </a:t>
            </a:r>
            <a:r>
              <a:rPr lang="en-US" altLang="zh-CN" sz="1600" b="1" dirty="0" err="1">
                <a:solidFill>
                  <a:srgbClr val="FF0000"/>
                </a:solidFill>
              </a:rPr>
              <a:t>E</a:t>
            </a:r>
            <a:r>
              <a:rPr lang="en-US" altLang="zh-CN" sz="1600" b="1" baseline="-25000" dirty="0" err="1">
                <a:solidFill>
                  <a:srgbClr val="FF0000"/>
                </a:solidFill>
              </a:rPr>
              <a:t>acc,max</a:t>
            </a:r>
            <a:r>
              <a:rPr lang="en-US" altLang="zh-CN" sz="1600" b="1" dirty="0">
                <a:solidFill>
                  <a:srgbClr val="FF0000"/>
                </a:solidFill>
              </a:rPr>
              <a:t> reaches</a:t>
            </a:r>
            <a:r>
              <a:rPr lang="en-US" altLang="zh-CN" sz="1600" b="1" dirty="0"/>
              <a:t> </a:t>
            </a:r>
            <a:r>
              <a:rPr lang="en-US" altLang="zh-CN" sz="1600" b="1" dirty="0">
                <a:solidFill>
                  <a:srgbClr val="FF0000"/>
                </a:solidFill>
              </a:rPr>
              <a:t>18.03 MV/m</a:t>
            </a:r>
            <a:r>
              <a:rPr lang="en-US" altLang="zh-CN" sz="1600" b="1" dirty="0"/>
              <a:t>. Moreover, despite the condensed Sn droplets, the Q-slope is relieved with the Q</a:t>
            </a:r>
            <a:r>
              <a:rPr lang="en-US" altLang="zh-CN" sz="1600" b="1" baseline="-25000" dirty="0"/>
              <a:t>0</a:t>
            </a:r>
            <a:r>
              <a:rPr lang="en-US" altLang="zh-CN" sz="1600" b="1" dirty="0"/>
              <a:t> larger than  </a:t>
            </a:r>
            <a:r>
              <a:rPr lang="en-US" altLang="zh-CN" sz="1600" b="1" dirty="0">
                <a:solidFill>
                  <a:srgbClr val="FF0000"/>
                </a:solidFill>
              </a:rPr>
              <a:t>1×10</a:t>
            </a:r>
            <a:r>
              <a:rPr lang="en-US" altLang="zh-CN" sz="1600" b="1" baseline="30000" dirty="0">
                <a:solidFill>
                  <a:srgbClr val="FF0000"/>
                </a:solidFill>
              </a:rPr>
              <a:t>10</a:t>
            </a:r>
            <a:r>
              <a:rPr lang="en-US" altLang="zh-CN" sz="1600" b="1" dirty="0">
                <a:solidFill>
                  <a:srgbClr val="FF0000"/>
                </a:solidFill>
              </a:rPr>
              <a:t> </a:t>
            </a:r>
            <a:r>
              <a:rPr lang="en-US" altLang="zh-CN" sz="1600" b="1" dirty="0"/>
              <a:t>at </a:t>
            </a:r>
            <a:r>
              <a:rPr lang="en-US" altLang="zh-CN" sz="1600" b="1" dirty="0" err="1">
                <a:solidFill>
                  <a:srgbClr val="FF0000"/>
                </a:solidFill>
              </a:rPr>
              <a:t>E</a:t>
            </a:r>
            <a:r>
              <a:rPr lang="en-US" altLang="zh-CN" sz="1600" b="1" baseline="-25000" dirty="0" err="1">
                <a:solidFill>
                  <a:srgbClr val="FF0000"/>
                </a:solidFill>
              </a:rPr>
              <a:t>acc</a:t>
            </a:r>
            <a:r>
              <a:rPr lang="en-US" altLang="zh-CN" sz="1600" b="1" dirty="0">
                <a:solidFill>
                  <a:srgbClr val="FF0000"/>
                </a:solidFill>
              </a:rPr>
              <a:t> = 12 MV/m </a:t>
            </a:r>
            <a:r>
              <a:rPr lang="en-US" altLang="zh-CN" sz="1600" b="1" dirty="0"/>
              <a:t>and 4.2 K. </a:t>
            </a:r>
            <a:endParaRPr lang="zh-CN" altLang="en-US" sz="1600" b="1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1770" y="3740150"/>
            <a:ext cx="6365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200" dirty="0" err="1"/>
              <a:t>SEM images of the Nb</a:t>
            </a:r>
            <a:r>
              <a:rPr lang="en-US" altLang="zh-CN" sz="1200" baseline="-25000" dirty="0" err="1"/>
              <a:t>3</a:t>
            </a:r>
            <a:r>
              <a:rPr lang="en-US" altLang="zh-CN" sz="1200" dirty="0" err="1"/>
              <a:t>Sn film coated by the Coating Process (7): no patchy areas are found in the 125 μm by 125 μm area (left) and nanometer-scale Sn droplets on the surface of the Nb</a:t>
            </a:r>
            <a:r>
              <a:rPr lang="en-US" altLang="zh-CN" sz="1200" baseline="-25000" dirty="0" err="1"/>
              <a:t>3</a:t>
            </a:r>
            <a:r>
              <a:rPr lang="en-US" altLang="zh-CN" sz="1200" dirty="0" err="1"/>
              <a:t>Sn film (right)</a:t>
            </a:r>
          </a:p>
        </p:txBody>
      </p:sp>
      <p:graphicFrame>
        <p:nvGraphicFramePr>
          <p:cNvPr id="17" name="表格 1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93040" y="4724400"/>
          <a:ext cx="6267450" cy="131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7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Position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Sn content(at. %)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25.60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25.86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25.75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Average Sn content</a:t>
                      </a:r>
                      <a:endParaRPr lang="zh-CN" altLang="en-US" sz="16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25.74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09508" y="4401875"/>
            <a:ext cx="64084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EDS composition of the Nb</a:t>
            </a:r>
            <a:r>
              <a:rPr lang="en-US" altLang="zh-CN" sz="1400" baseline="-25000" dirty="0"/>
              <a:t>3</a:t>
            </a:r>
            <a:r>
              <a:rPr lang="en-US" altLang="zh-CN" sz="1400" dirty="0"/>
              <a:t>Sn films by Coating Process (7)</a:t>
            </a:r>
            <a:endParaRPr lang="zh-CN" altLang="en-US" sz="1400" dirty="0"/>
          </a:p>
        </p:txBody>
      </p:sp>
      <p:pic>
        <p:nvPicPr>
          <p:cNvPr id="56" name="图片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88163" y="1052513"/>
            <a:ext cx="4680000" cy="3581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271665" y="116770"/>
            <a:ext cx="9494785" cy="772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0" tIns="108000" rIns="91430" bIns="108000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Outlines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343670" y="2544769"/>
            <a:ext cx="7848545" cy="2174861"/>
            <a:chOff x="2868493" y="2393358"/>
            <a:chExt cx="7848545" cy="2174861"/>
          </a:xfrm>
        </p:grpSpPr>
        <p:grpSp>
          <p:nvGrpSpPr>
            <p:cNvPr id="6" name="组合 5"/>
            <p:cNvGrpSpPr/>
            <p:nvPr/>
          </p:nvGrpSpPr>
          <p:grpSpPr>
            <a:xfrm>
              <a:off x="2868493" y="2393358"/>
              <a:ext cx="6408445" cy="523220"/>
              <a:chOff x="2700898" y="2404224"/>
              <a:chExt cx="6735341" cy="549909"/>
            </a:xfrm>
          </p:grpSpPr>
          <p:sp>
            <p:nvSpPr>
              <p:cNvPr id="23" name="圆角矩形 5"/>
              <p:cNvSpPr/>
              <p:nvPr/>
            </p:nvSpPr>
            <p:spPr>
              <a:xfrm>
                <a:off x="2913014" y="2404701"/>
                <a:ext cx="6523225" cy="5489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4" name="椭圆 23"/>
              <p:cNvSpPr>
                <a:spLocks noChangeAspect="1"/>
              </p:cNvSpPr>
              <p:nvPr/>
            </p:nvSpPr>
            <p:spPr>
              <a:xfrm>
                <a:off x="2700898" y="2404701"/>
                <a:ext cx="549838" cy="5489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3379366" y="2404224"/>
                <a:ext cx="2352347" cy="549909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lvl="0">
                  <a:defRPr/>
                </a:pPr>
                <a:r>
                  <a:rPr lang="en-US" altLang="zh-CN" sz="2800" i="0" dirty="0">
                    <a:solidFill>
                      <a:srgbClr val="121212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Background</a:t>
                </a: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2868493" y="3219633"/>
              <a:ext cx="7848545" cy="522309"/>
              <a:chOff x="2700898" y="3217822"/>
              <a:chExt cx="8248899" cy="548952"/>
            </a:xfrm>
          </p:grpSpPr>
          <p:sp>
            <p:nvSpPr>
              <p:cNvPr id="20" name="圆角矩形 58"/>
              <p:cNvSpPr/>
              <p:nvPr/>
            </p:nvSpPr>
            <p:spPr>
              <a:xfrm>
                <a:off x="2913014" y="3217822"/>
                <a:ext cx="6523224" cy="5489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1" name="椭圆 20"/>
              <p:cNvSpPr>
                <a:spLocks noChangeAspect="1"/>
              </p:cNvSpPr>
              <p:nvPr/>
            </p:nvSpPr>
            <p:spPr>
              <a:xfrm>
                <a:off x="2700898" y="3217822"/>
                <a:ext cx="549838" cy="5489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3379364" y="3218478"/>
                <a:ext cx="7570433" cy="547641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l"/>
                <a:r>
                  <a:rPr lang="en-US" altLang="zh-CN" sz="2800" dirty="0">
                    <a:solidFill>
                      <a:srgbClr val="121212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Coating process optimization</a:t>
                </a:r>
                <a:endParaRPr lang="zh-CN" altLang="en-US" sz="2800" i="0" dirty="0">
                  <a:solidFill>
                    <a:srgbClr val="121212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2868493" y="4044999"/>
              <a:ext cx="6408444" cy="523220"/>
              <a:chOff x="2700898" y="4030466"/>
              <a:chExt cx="6735340" cy="549909"/>
            </a:xfrm>
          </p:grpSpPr>
          <p:sp>
            <p:nvSpPr>
              <p:cNvPr id="17" name="圆角矩形 60"/>
              <p:cNvSpPr/>
              <p:nvPr/>
            </p:nvSpPr>
            <p:spPr>
              <a:xfrm>
                <a:off x="2913014" y="4030943"/>
                <a:ext cx="6523224" cy="5489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18" name="椭圆 17"/>
              <p:cNvSpPr>
                <a:spLocks noChangeAspect="1"/>
              </p:cNvSpPr>
              <p:nvPr/>
            </p:nvSpPr>
            <p:spPr>
              <a:xfrm>
                <a:off x="2700898" y="4030943"/>
                <a:ext cx="549838" cy="54895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3379366" y="4030466"/>
                <a:ext cx="2065869" cy="549909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lvl="0">
                  <a:defRPr/>
                </a:pPr>
                <a:r>
                  <a:rPr lang="en-US" altLang="zh-CN" sz="28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Conclusion</a:t>
                </a:r>
                <a:endParaRPr lang="zh-CN" altLang="en-US" sz="28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38425" y="100330"/>
            <a:ext cx="955421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Film characterization and RF performance comparison</a:t>
            </a:r>
            <a:endParaRPr lang="en-US" altLang="zh-CN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193310" y="813435"/>
          <a:ext cx="9792678" cy="3960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8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8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89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89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89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1219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Coating process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droplets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spots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Patchy aera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low field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acc,max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Onset of precipitous Q-slope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90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8.8E9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16.11MV/m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~12MV/m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90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Doubtful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1.9E10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13.39MV/m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~7MV/m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58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1.8E10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10.46MV/m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~5MV/m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90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Doubtful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test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test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test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90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Doubtful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test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test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test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90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Doubtful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test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test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test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90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1.4E10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18.03MV/m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~12MV/m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445770" y="4796790"/>
            <a:ext cx="11301095" cy="19659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 latinLnBrk="0">
              <a:lnSpc>
                <a:spcPct val="100000"/>
              </a:lnSpc>
              <a:buFont typeface="Wingdings" panose="05000000000000000000" pitchFamily="2" charset="2"/>
              <a:buChar char="p"/>
            </a:pP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he composition and causes of nanometer-scale Sn droplets, millimeter-scale Sn spots, and locally extremely thin patchy areas on the surface of Nb</a:t>
            </a:r>
            <a:r>
              <a:rPr sz="14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Sn films were confirmed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</a:p>
          <a:p>
            <a:pPr marL="342900" indent="-342900" latinLnBrk="0">
              <a:lnSpc>
                <a:spcPct val="100000"/>
              </a:lnSpc>
              <a:buFont typeface="Wingdings" panose="05000000000000000000" pitchFamily="2" charset="2"/>
              <a:buChar char="p"/>
            </a:pP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 impact of nanometer-scale Sn droplets, millimeter-scale Sn spots, and patchy areas on the RF performance of Nb</a:t>
            </a:r>
            <a:r>
              <a:rPr lang="en-US" sz="14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Sn SRF cavities, such as Q</a:t>
            </a:r>
            <a:r>
              <a:rPr lang="en-US" sz="14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 E</a:t>
            </a:r>
            <a:r>
              <a:rPr lang="en-US" sz="14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acc,max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 and Q-slope, were also distinguished and clarified.</a:t>
            </a:r>
          </a:p>
          <a:p>
            <a:pPr marL="342900" indent="-342900" latinLnBrk="0">
              <a:lnSpc>
                <a:spcPct val="100000"/>
              </a:lnSpc>
              <a:buFont typeface="Wingdings" panose="05000000000000000000" pitchFamily="2" charset="2"/>
              <a:buChar char="p"/>
            </a:pP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 method of achieving high-quality Nb</a:t>
            </a:r>
            <a:r>
              <a:rPr lang="en-US" sz="14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Sn films by increasing the adsorption of residual Sn vapor to suppress the generation of nanometer-scale Sn droplets was explored under the premise of ensuring uniform film growth by increasing the Sn vapor flux.</a:t>
            </a:r>
          </a:p>
          <a:p>
            <a:pPr marL="342900" indent="-342900" latinLnBrk="0">
              <a:lnSpc>
                <a:spcPct val="100000"/>
              </a:lnSpc>
              <a:buFont typeface="Wingdings" panose="05000000000000000000" pitchFamily="2" charset="2"/>
              <a:buChar char="p"/>
            </a:pPr>
            <a:endParaRPr lang="en-US" sz="1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r" latinLnBrk="0">
              <a:lnSpc>
                <a:spcPct val="100000"/>
              </a:lnSpc>
              <a:buNone/>
            </a:pP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Details in </a:t>
            </a:r>
            <a:r>
              <a:rPr lang="en-US" sz="1400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Applied Surface Science 643 (2024) 158708 : https://doi.org/10.1016/j.apsusc.2023.158708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480060" y="2276475"/>
            <a:ext cx="11301095" cy="17100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ctr" latinLnBrk="0">
              <a:lnSpc>
                <a:spcPct val="100000"/>
              </a:lnSpc>
              <a:buNone/>
            </a:pPr>
            <a:r>
              <a:rPr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Thanks for your</a:t>
            </a:r>
            <a:r>
              <a:rPr 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attention.</a:t>
            </a:r>
          </a:p>
          <a:p>
            <a:pPr marL="0" indent="0" algn="ctr" latinLnBrk="0">
              <a:lnSpc>
                <a:spcPct val="100000"/>
              </a:lnSpc>
              <a:buNone/>
            </a:pPr>
            <a:r>
              <a:rPr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Welcome worldwide</a:t>
            </a:r>
            <a:r>
              <a:rPr 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cooperation!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271665" y="116770"/>
            <a:ext cx="9494785" cy="772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0" tIns="108000" rIns="91430" bIns="108000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Outlines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343670" y="2544769"/>
            <a:ext cx="7848545" cy="2174861"/>
            <a:chOff x="2868493" y="2393358"/>
            <a:chExt cx="7848545" cy="2174861"/>
          </a:xfrm>
        </p:grpSpPr>
        <p:grpSp>
          <p:nvGrpSpPr>
            <p:cNvPr id="6" name="组合 5"/>
            <p:cNvGrpSpPr/>
            <p:nvPr/>
          </p:nvGrpSpPr>
          <p:grpSpPr>
            <a:xfrm>
              <a:off x="2868493" y="2393358"/>
              <a:ext cx="6408445" cy="523220"/>
              <a:chOff x="2700898" y="2404224"/>
              <a:chExt cx="6735341" cy="549909"/>
            </a:xfrm>
          </p:grpSpPr>
          <p:sp>
            <p:nvSpPr>
              <p:cNvPr id="23" name="圆角矩形 5"/>
              <p:cNvSpPr/>
              <p:nvPr/>
            </p:nvSpPr>
            <p:spPr>
              <a:xfrm>
                <a:off x="2913014" y="2404701"/>
                <a:ext cx="6523225" cy="5489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4" name="椭圆 23"/>
              <p:cNvSpPr>
                <a:spLocks noChangeAspect="1"/>
              </p:cNvSpPr>
              <p:nvPr/>
            </p:nvSpPr>
            <p:spPr>
              <a:xfrm>
                <a:off x="2700898" y="2404701"/>
                <a:ext cx="549838" cy="54895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3379366" y="2404224"/>
                <a:ext cx="2352347" cy="549909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lvl="0">
                  <a:defRPr/>
                </a:pPr>
                <a:r>
                  <a:rPr lang="en-US" altLang="zh-CN" sz="2800" i="0" dirty="0">
                    <a:solidFill>
                      <a:srgbClr val="121212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Background</a:t>
                </a: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2868493" y="3219633"/>
              <a:ext cx="7848545" cy="522309"/>
              <a:chOff x="2700898" y="3217822"/>
              <a:chExt cx="8248899" cy="548952"/>
            </a:xfrm>
          </p:grpSpPr>
          <p:sp>
            <p:nvSpPr>
              <p:cNvPr id="20" name="圆角矩形 58"/>
              <p:cNvSpPr/>
              <p:nvPr/>
            </p:nvSpPr>
            <p:spPr>
              <a:xfrm>
                <a:off x="2913014" y="3217822"/>
                <a:ext cx="6523224" cy="5489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1" name="椭圆 20"/>
              <p:cNvSpPr>
                <a:spLocks noChangeAspect="1"/>
              </p:cNvSpPr>
              <p:nvPr/>
            </p:nvSpPr>
            <p:spPr>
              <a:xfrm>
                <a:off x="2700898" y="3217822"/>
                <a:ext cx="549838" cy="5489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3379364" y="3218001"/>
                <a:ext cx="7570433" cy="54859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l"/>
                <a:r>
                  <a:rPr lang="en-US" altLang="zh-CN" sz="2800" i="0" dirty="0">
                    <a:solidFill>
                      <a:srgbClr val="121212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Coating process optimization</a:t>
                </a:r>
                <a:endParaRPr lang="zh-CN" altLang="en-US" sz="2800" i="0" dirty="0">
                  <a:solidFill>
                    <a:srgbClr val="121212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2868493" y="4044999"/>
              <a:ext cx="6408444" cy="523220"/>
              <a:chOff x="2700898" y="4030466"/>
              <a:chExt cx="6735340" cy="549909"/>
            </a:xfrm>
          </p:grpSpPr>
          <p:sp>
            <p:nvSpPr>
              <p:cNvPr id="17" name="圆角矩形 60"/>
              <p:cNvSpPr/>
              <p:nvPr/>
            </p:nvSpPr>
            <p:spPr>
              <a:xfrm>
                <a:off x="2913014" y="4030943"/>
                <a:ext cx="6523224" cy="5489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18" name="椭圆 17"/>
              <p:cNvSpPr>
                <a:spLocks noChangeAspect="1"/>
              </p:cNvSpPr>
              <p:nvPr/>
            </p:nvSpPr>
            <p:spPr>
              <a:xfrm>
                <a:off x="2700898" y="4030943"/>
                <a:ext cx="549838" cy="5489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3379366" y="4030466"/>
                <a:ext cx="2065869" cy="549909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lvl="0">
                  <a:defRPr/>
                </a:pPr>
                <a:r>
                  <a:rPr lang="en-US" altLang="zh-CN" sz="28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Conclusion</a:t>
                </a:r>
                <a:endParaRPr lang="zh-CN" altLang="en-US" sz="28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69018" y="112398"/>
            <a:ext cx="50539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Background</a:t>
            </a: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547370" y="1052830"/>
            <a:ext cx="7539990" cy="26676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marR="0" lvl="1" indent="-342900" algn="l" rtl="0" eaLnBrk="0" fontAlgn="base" latinLnBrk="0" hangingPunct="0">
              <a:lnSpc>
                <a:spcPts val="26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mongst the research activities conducted since the 1970s, only </a:t>
            </a:r>
            <a:r>
              <a:rPr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Cornell University, JLab, and FNAL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have managed to successfully coat high-performance Nb</a:t>
            </a:r>
            <a:r>
              <a:rPr sz="160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Sn SRF cavities by the vapor diffusion method</a:t>
            </a:r>
          </a:p>
          <a:p>
            <a:pPr marL="342900" marR="0" lvl="1" indent="-342900" algn="l" rtl="0" eaLnBrk="0" fontAlgn="base" latinLnBrk="0" hangingPunct="0">
              <a:lnSpc>
                <a:spcPts val="2600"/>
              </a:lnSpc>
              <a:buClrTx/>
              <a:buSzTx/>
              <a:buFont typeface="Arial" panose="020B0604020202020204" pitchFamily="34" charset="0"/>
              <a:buChar char="•"/>
            </a:pPr>
            <a:endParaRPr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marR="0" lvl="1" indent="-342900" algn="l" rtl="0" eaLnBrk="0" fontAlgn="base" latinLnBrk="0" hangingPunct="0">
              <a:lnSpc>
                <a:spcPts val="26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urther investigations and optimizing the coating process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of high-performance Nb</a:t>
            </a:r>
            <a:r>
              <a:rPr lang="zh-CN" altLang="en-US" sz="1600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Sn SRF cavities using the vapor diffusion method remains an essential research problem for further studies</a:t>
            </a:r>
            <a:endParaRPr kumimoji="0" lang="zh-CN" altLang="en-US" sz="1600" i="0" u="none" strike="noStrike" kern="1200" cap="none" spc="0" normalizeH="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40309" y="3645391"/>
            <a:ext cx="3240000" cy="2314773"/>
          </a:xfrm>
          <a:prstGeom prst="rect">
            <a:avLst/>
          </a:prstGeom>
        </p:spPr>
      </p:pic>
      <p:pic>
        <p:nvPicPr>
          <p:cNvPr id="5" name="Picture 9" descr="A close up of a map&#10;&#10;Description generated with high confidenc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93" y="3645685"/>
            <a:ext cx="3240000" cy="23144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896057" y="3651198"/>
            <a:ext cx="3240000" cy="2308966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127760" y="6021070"/>
            <a:ext cx="30048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Cornell results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4584065" y="6021070"/>
            <a:ext cx="30048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JLab results</a:t>
            </a: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8294370" y="6021070"/>
            <a:ext cx="30048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FNAL results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271665" y="116770"/>
            <a:ext cx="9494785" cy="772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0" tIns="108000" rIns="91430" bIns="108000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Outlines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343670" y="2544769"/>
            <a:ext cx="7848545" cy="2174861"/>
            <a:chOff x="2868493" y="2393358"/>
            <a:chExt cx="7848545" cy="2174861"/>
          </a:xfrm>
        </p:grpSpPr>
        <p:grpSp>
          <p:nvGrpSpPr>
            <p:cNvPr id="6" name="组合 5"/>
            <p:cNvGrpSpPr/>
            <p:nvPr/>
          </p:nvGrpSpPr>
          <p:grpSpPr>
            <a:xfrm>
              <a:off x="2868493" y="2393358"/>
              <a:ext cx="6408445" cy="523220"/>
              <a:chOff x="2700898" y="2404224"/>
              <a:chExt cx="6735341" cy="549909"/>
            </a:xfrm>
          </p:grpSpPr>
          <p:sp>
            <p:nvSpPr>
              <p:cNvPr id="23" name="圆角矩形 5"/>
              <p:cNvSpPr/>
              <p:nvPr/>
            </p:nvSpPr>
            <p:spPr>
              <a:xfrm>
                <a:off x="2913014" y="2404701"/>
                <a:ext cx="6523225" cy="5489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4" name="椭圆 23"/>
              <p:cNvSpPr>
                <a:spLocks noChangeAspect="1"/>
              </p:cNvSpPr>
              <p:nvPr/>
            </p:nvSpPr>
            <p:spPr>
              <a:xfrm>
                <a:off x="2700898" y="2404701"/>
                <a:ext cx="549838" cy="5489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3379366" y="2404224"/>
                <a:ext cx="2352347" cy="549909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lvl="0">
                  <a:defRPr/>
                </a:pPr>
                <a:r>
                  <a:rPr lang="en-US" altLang="zh-CN" sz="2800" i="0" dirty="0">
                    <a:solidFill>
                      <a:srgbClr val="121212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Background</a:t>
                </a: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2868493" y="3219633"/>
              <a:ext cx="7848545" cy="522309"/>
              <a:chOff x="2700898" y="3217822"/>
              <a:chExt cx="8248899" cy="548952"/>
            </a:xfrm>
          </p:grpSpPr>
          <p:sp>
            <p:nvSpPr>
              <p:cNvPr id="20" name="圆角矩形 58"/>
              <p:cNvSpPr/>
              <p:nvPr/>
            </p:nvSpPr>
            <p:spPr>
              <a:xfrm>
                <a:off x="2913014" y="3217822"/>
                <a:ext cx="6523224" cy="5489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1" name="椭圆 20"/>
              <p:cNvSpPr>
                <a:spLocks noChangeAspect="1"/>
              </p:cNvSpPr>
              <p:nvPr/>
            </p:nvSpPr>
            <p:spPr>
              <a:xfrm>
                <a:off x="2700898" y="3217822"/>
                <a:ext cx="549838" cy="54895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3379364" y="3218478"/>
                <a:ext cx="7570433" cy="547641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l"/>
                <a:r>
                  <a:rPr lang="en-US" altLang="zh-CN" sz="2800" dirty="0">
                    <a:solidFill>
                      <a:srgbClr val="121212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Coating process optimization</a:t>
                </a:r>
                <a:endParaRPr lang="zh-CN" altLang="en-US" sz="2800" i="0" dirty="0">
                  <a:solidFill>
                    <a:srgbClr val="121212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2868493" y="4044999"/>
              <a:ext cx="6408444" cy="523220"/>
              <a:chOff x="2700898" y="4030466"/>
              <a:chExt cx="6735340" cy="549909"/>
            </a:xfrm>
          </p:grpSpPr>
          <p:sp>
            <p:nvSpPr>
              <p:cNvPr id="17" name="圆角矩形 60"/>
              <p:cNvSpPr/>
              <p:nvPr/>
            </p:nvSpPr>
            <p:spPr>
              <a:xfrm>
                <a:off x="2913014" y="4030943"/>
                <a:ext cx="6523224" cy="5489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18" name="椭圆 17"/>
              <p:cNvSpPr>
                <a:spLocks noChangeAspect="1"/>
              </p:cNvSpPr>
              <p:nvPr/>
            </p:nvSpPr>
            <p:spPr>
              <a:xfrm>
                <a:off x="2700898" y="4030943"/>
                <a:ext cx="549838" cy="5489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3379366" y="4030466"/>
                <a:ext cx="2065869" cy="549909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lvl="0">
                  <a:defRPr/>
                </a:pPr>
                <a:r>
                  <a:rPr lang="en-US" altLang="zh-CN" sz="28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Conclusion</a:t>
                </a:r>
                <a:endParaRPr lang="zh-CN" altLang="en-US" sz="28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23428" y="116840"/>
            <a:ext cx="59451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approach</a:t>
            </a:r>
          </a:p>
        </p:txBody>
      </p:sp>
      <p:sp>
        <p:nvSpPr>
          <p:cNvPr id="4" name="矩形 3"/>
          <p:cNvSpPr/>
          <p:nvPr/>
        </p:nvSpPr>
        <p:spPr>
          <a:xfrm>
            <a:off x="2341563" y="864552"/>
            <a:ext cx="3099435" cy="57594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Upgradation of the cavity deposition system</a:t>
            </a:r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6738303" y="864552"/>
            <a:ext cx="3099435" cy="57594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Initial understanding based on research status</a:t>
            </a: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341563" y="1856422"/>
            <a:ext cx="7496175" cy="57594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Initial selection of the coating conditions</a:t>
            </a: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341563" y="2848292"/>
            <a:ext cx="2145030" cy="57594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 characterization</a:t>
            </a: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5017452" y="2848292"/>
            <a:ext cx="2145030" cy="57594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Vertical test</a:t>
            </a: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7692708" y="2848292"/>
            <a:ext cx="2145030" cy="57594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Comparative analysis</a:t>
            </a: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2341563" y="3840163"/>
            <a:ext cx="7496175" cy="57594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Feedback and iterative optimization between coating process and film quality</a:t>
            </a: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2341563" y="4832033"/>
            <a:ext cx="7496175" cy="57594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Limiting factor identification and deepen understanding of coating process</a:t>
            </a: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2341563" y="5823903"/>
            <a:ext cx="7496175" cy="57594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Exploration and verification of the targeted optimization</a:t>
            </a: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3891597" y="1476057"/>
            <a:ext cx="635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>
            <p:custDataLst>
              <p:tags r:id="rId9"/>
            </p:custDataLst>
          </p:nvPr>
        </p:nvCxnSpPr>
        <p:spPr>
          <a:xfrm>
            <a:off x="8287703" y="1486852"/>
            <a:ext cx="635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10"/>
            </p:custDataLst>
          </p:nvPr>
        </p:nvCxnSpPr>
        <p:spPr>
          <a:xfrm>
            <a:off x="3414077" y="2478088"/>
            <a:ext cx="635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>
            <p:custDataLst>
              <p:tags r:id="rId11"/>
            </p:custDataLst>
          </p:nvPr>
        </p:nvCxnSpPr>
        <p:spPr>
          <a:xfrm>
            <a:off x="6089967" y="2478722"/>
            <a:ext cx="635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>
            <p:custDataLst>
              <p:tags r:id="rId12"/>
            </p:custDataLst>
          </p:nvPr>
        </p:nvCxnSpPr>
        <p:spPr>
          <a:xfrm>
            <a:off x="8765858" y="2488883"/>
            <a:ext cx="635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>
            <p:custDataLst>
              <p:tags r:id="rId13"/>
            </p:custDataLst>
          </p:nvPr>
        </p:nvCxnSpPr>
        <p:spPr>
          <a:xfrm>
            <a:off x="3413442" y="3470592"/>
            <a:ext cx="635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>
            <p:custDataLst>
              <p:tags r:id="rId14"/>
            </p:custDataLst>
          </p:nvPr>
        </p:nvCxnSpPr>
        <p:spPr>
          <a:xfrm>
            <a:off x="6090602" y="3470592"/>
            <a:ext cx="635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>
            <p:custDataLst>
              <p:tags r:id="rId15"/>
            </p:custDataLst>
          </p:nvPr>
        </p:nvCxnSpPr>
        <p:spPr>
          <a:xfrm>
            <a:off x="8767763" y="3470592"/>
            <a:ext cx="635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>
            <p:custDataLst>
              <p:tags r:id="rId16"/>
            </p:custDataLst>
          </p:nvPr>
        </p:nvCxnSpPr>
        <p:spPr>
          <a:xfrm>
            <a:off x="6089333" y="4461828"/>
            <a:ext cx="635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>
            <p:custDataLst>
              <p:tags r:id="rId17"/>
            </p:custDataLst>
          </p:nvPr>
        </p:nvCxnSpPr>
        <p:spPr>
          <a:xfrm>
            <a:off x="6088697" y="5453698"/>
            <a:ext cx="635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670" y="116840"/>
            <a:ext cx="1213421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Differences and optimizations of the subsequent 7 coating processes</a:t>
            </a:r>
          </a:p>
        </p:txBody>
      </p:sp>
      <p:graphicFrame>
        <p:nvGraphicFramePr>
          <p:cNvPr id="2" name="表格 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11860" y="980440"/>
          <a:ext cx="10394315" cy="3998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1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0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0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12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40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2290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Coating process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source Temperature/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℃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Growth stage time / Minute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Exploration of methods for adsorbing residual Sn vapor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power</a:t>
                      </a:r>
                      <a:r>
                        <a:rPr lang="en-US" altLang="zh-CN" sz="16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Valves</a:t>
                      </a:r>
                      <a:r>
                        <a:rPr lang="en-US" altLang="zh-CN" sz="16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 belt</a:t>
                      </a:r>
                      <a:r>
                        <a:rPr lang="en-US" altLang="zh-CN" sz="16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Ceramics</a:t>
                      </a:r>
                      <a:r>
                        <a:rPr lang="en-US" altLang="zh-CN" sz="16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1310</a:t>
                      </a:r>
                      <a:endParaRPr lang="en-US" altLang="zh-CN" sz="16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180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On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Closed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On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Without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180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On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Closed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On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Without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180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Off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Closed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On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Without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180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On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Opened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On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Without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180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On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Closed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Bottom On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Without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180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On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Closed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On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With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1233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Off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Closed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Bottom On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With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文本框 24"/>
          <p:cNvSpPr txBox="1"/>
          <p:nvPr/>
        </p:nvSpPr>
        <p:spPr>
          <a:xfrm>
            <a:off x="929640" y="5021580"/>
            <a:ext cx="10351135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latinLnBrk="0">
              <a:lnSpc>
                <a:spcPts val="2000"/>
              </a:lnSpc>
            </a:pPr>
            <a:r>
              <a:rPr lang="en-US" altLang="zh-CN" sz="1400" baseline="30000"/>
              <a:t>1</a:t>
            </a:r>
            <a:r>
              <a:rPr lang="en-US" altLang="zh-CN" sz="1400"/>
              <a:t>The condition of the Sn source power supply immediately after the film growth stage.</a:t>
            </a:r>
          </a:p>
          <a:p>
            <a:pPr marL="0" indent="0" latinLnBrk="0">
              <a:lnSpc>
                <a:spcPts val="2000"/>
              </a:lnSpc>
            </a:pPr>
            <a:r>
              <a:rPr lang="en-US" altLang="zh-CN" sz="1400" baseline="30000"/>
              <a:t>2</a:t>
            </a:r>
            <a:r>
              <a:rPr lang="en-US" altLang="zh-CN" sz="1400"/>
              <a:t>The condition of the valves between the Nb coating chamber and the vacuum pump.</a:t>
            </a:r>
          </a:p>
          <a:p>
            <a:pPr marL="0" indent="0" latinLnBrk="0">
              <a:lnSpc>
                <a:spcPts val="2000"/>
              </a:lnSpc>
            </a:pPr>
            <a:r>
              <a:rPr lang="en-US" altLang="zh-CN" sz="1400" baseline="30000"/>
              <a:t>3</a:t>
            </a:r>
            <a:r>
              <a:rPr lang="en-US" altLang="zh-CN" sz="1400"/>
              <a:t>The condition of the Mo heating belts surrounding the Nb coating chamber throughout the coating process.</a:t>
            </a:r>
          </a:p>
          <a:p>
            <a:pPr marL="0" indent="0" latinLnBrk="0">
              <a:lnSpc>
                <a:spcPts val="2000"/>
              </a:lnSpc>
            </a:pPr>
            <a:r>
              <a:rPr lang="en-US" altLang="zh-CN" sz="1400" baseline="30000"/>
              <a:t>4</a:t>
            </a:r>
            <a:r>
              <a:rPr lang="en-US" altLang="zh-CN" sz="1400"/>
              <a:t>Whether or not to hang high-purity absorbent ceramic bricks above the cavity.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45485" y="100330"/>
            <a:ext cx="655002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The deposition system</a:t>
            </a:r>
          </a:p>
        </p:txBody>
      </p:sp>
      <p:grpSp>
        <p:nvGrpSpPr>
          <p:cNvPr id="97" name="组合 96"/>
          <p:cNvGrpSpPr>
            <a:grpSpLocks noChangeAspect="1"/>
          </p:cNvGrpSpPr>
          <p:nvPr/>
        </p:nvGrpSpPr>
        <p:grpSpPr>
          <a:xfrm>
            <a:off x="636102" y="1197185"/>
            <a:ext cx="10907096" cy="4752990"/>
            <a:chOff x="724275" y="1412860"/>
            <a:chExt cx="10541226" cy="459355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7"/>
            <a:srcRect t="2218"/>
            <a:stretch>
              <a:fillRect/>
            </a:stretch>
          </p:blipFill>
          <p:spPr>
            <a:xfrm>
              <a:off x="7025092" y="1513325"/>
              <a:ext cx="2233790" cy="2711763"/>
            </a:xfrm>
            <a:prstGeom prst="rect">
              <a:avLst/>
            </a:prstGeom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9785" y="1543081"/>
              <a:ext cx="2233790" cy="2711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4275" y="4499143"/>
              <a:ext cx="1944135" cy="1385638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1542" y="3013040"/>
              <a:ext cx="1944135" cy="138563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9630" y="1513325"/>
              <a:ext cx="1944135" cy="138563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70540" y="4508370"/>
              <a:ext cx="1993646" cy="1410909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71852" y="4494459"/>
              <a:ext cx="1993647" cy="1407480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271853" y="3016927"/>
              <a:ext cx="1993646" cy="1381751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271853" y="1518214"/>
              <a:ext cx="1993648" cy="1380750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176075" y="4494459"/>
              <a:ext cx="1993647" cy="1414720"/>
            </a:xfrm>
            <a:prstGeom prst="rect">
              <a:avLst/>
            </a:prstGeom>
          </p:spPr>
        </p:pic>
        <p:cxnSp>
          <p:nvCxnSpPr>
            <p:cNvPr id="45" name="直接连接符 44"/>
            <p:cNvCxnSpPr/>
            <p:nvPr/>
          </p:nvCxnSpPr>
          <p:spPr>
            <a:xfrm>
              <a:off x="724275" y="1412860"/>
              <a:ext cx="472368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 flipV="1">
              <a:off x="5557600" y="1500891"/>
              <a:ext cx="0" cy="450516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724275" y="6006413"/>
              <a:ext cx="4859272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7251893" y="6006413"/>
              <a:ext cx="4013606" cy="2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H="1" flipV="1">
              <a:off x="7025094" y="1513325"/>
              <a:ext cx="54622" cy="4405954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7176075" y="1422432"/>
              <a:ext cx="4089424" cy="7365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/>
          <p:cNvSpPr txBox="1"/>
          <p:nvPr>
            <p:custDataLst>
              <p:tags r:id="rId1"/>
            </p:custDataLst>
          </p:nvPr>
        </p:nvSpPr>
        <p:spPr>
          <a:xfrm>
            <a:off x="1200150" y="803275"/>
            <a:ext cx="39357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Initial Design</a:t>
            </a:r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without Nb chamber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464425" y="803275"/>
            <a:ext cx="39357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Upgrading of the deposition system</a:t>
            </a:r>
          </a:p>
        </p:txBody>
      </p:sp>
      <p:sp>
        <p:nvSpPr>
          <p:cNvPr id="4" name="虚尾箭头 3"/>
          <p:cNvSpPr/>
          <p:nvPr/>
        </p:nvSpPr>
        <p:spPr>
          <a:xfrm>
            <a:off x="5711825" y="3069590"/>
            <a:ext cx="1368425" cy="719455"/>
          </a:xfrm>
          <a:prstGeom prst="striped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410845" y="5999480"/>
            <a:ext cx="11531600" cy="8001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>
              <a:lnSpc>
                <a:spcPct val="135000"/>
              </a:lnSpc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Initial design: C contamination from absence of Nb chamber, non-uniform growth of Nb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Sn films from the distance of Sn and cavity</a:t>
            </a:r>
          </a:p>
          <a:p>
            <a:pPr marL="0" indent="0">
              <a:lnSpc>
                <a:spcPct val="135000"/>
              </a:lnSpc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Upgradation: Nb chamber to prevent contamination, heat transfer along the chamber wall to reduce the distance of Sn and cavity   </a:t>
            </a:r>
          </a:p>
        </p:txBody>
      </p:sp>
      <p:cxnSp>
        <p:nvCxnSpPr>
          <p:cNvPr id="6" name="直接箭头连接符 5"/>
          <p:cNvCxnSpPr>
            <a:endCxn id="7" idx="0"/>
          </p:cNvCxnSpPr>
          <p:nvPr/>
        </p:nvCxnSpPr>
        <p:spPr>
          <a:xfrm flipH="1">
            <a:off x="7867650" y="3645535"/>
            <a:ext cx="107950" cy="368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268210" y="4013835"/>
            <a:ext cx="11988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/>
              <a:t>Nb chamber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4098925" y="3006090"/>
            <a:ext cx="215900" cy="78295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>
            <p:custDataLst>
              <p:tags r:id="rId4"/>
            </p:custDataLst>
          </p:nvPr>
        </p:nvCxnSpPr>
        <p:spPr>
          <a:xfrm flipH="1">
            <a:off x="4104640" y="3789045"/>
            <a:ext cx="107950" cy="368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640965" y="4107180"/>
            <a:ext cx="32353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/>
              <a:t>Long distance between Sn and cavity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396615" y="5661025"/>
            <a:ext cx="1436370" cy="1981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r"/>
            <a:r>
              <a:rPr lang="en-US" altLang="zh-CN" sz="1000"/>
              <a:t>Carbon contamination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45452" y="100146"/>
            <a:ext cx="568839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Coating process optimization</a:t>
            </a:r>
            <a:endParaRPr lang="en-US" altLang="zh-CN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3620" y="836820"/>
            <a:ext cx="3162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2400" i="1" dirty="0">
                <a:sym typeface="+mn-ea"/>
              </a:rPr>
              <a:t>Coating Process (1)</a:t>
            </a: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645" y="1452210"/>
            <a:ext cx="4036746" cy="3096301"/>
          </a:xfrm>
          <a:prstGeom prst="rect">
            <a:avLst/>
          </a:prstGeom>
        </p:spPr>
      </p:pic>
      <p:graphicFrame>
        <p:nvGraphicFramePr>
          <p:cNvPr id="9" name="表格 9"/>
          <p:cNvGraphicFramePr>
            <a:graphicFrameLocks noGrp="1"/>
          </p:cNvGraphicFramePr>
          <p:nvPr/>
        </p:nvGraphicFramePr>
        <p:xfrm>
          <a:off x="666750" y="5382304"/>
          <a:ext cx="108585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9478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source Temperature/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℃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Growth stage time / Minute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Exploration of methods for adsorbing residual Sn vapor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41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power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Valves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 belt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Ceramics</a:t>
                      </a:r>
                      <a:endParaRPr lang="zh-CN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2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1310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180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On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Closed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On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Without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0" name="文本框 39"/>
          <p:cNvSpPr txBox="1"/>
          <p:nvPr/>
        </p:nvSpPr>
        <p:spPr>
          <a:xfrm>
            <a:off x="524510" y="4241800"/>
            <a:ext cx="32118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Temperature profiles of coating process (1)</a:t>
            </a:r>
            <a:endParaRPr lang="zh-CN" altLang="en-US" sz="1200" dirty="0"/>
          </a:p>
        </p:txBody>
      </p:sp>
      <p:sp>
        <p:nvSpPr>
          <p:cNvPr id="47" name="文本框 46"/>
          <p:cNvSpPr txBox="1"/>
          <p:nvPr/>
        </p:nvSpPr>
        <p:spPr>
          <a:xfrm>
            <a:off x="695960" y="5062220"/>
            <a:ext cx="53111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Coating conditions of process (1)</a:t>
            </a:r>
            <a:endParaRPr lang="zh-CN" altLang="en-US" sz="1400" dirty="0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721360" y="1629875"/>
            <a:ext cx="3104509" cy="2328382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4512310" y="2276475"/>
            <a:ext cx="21653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>
            <p:custDataLst>
              <p:tags r:id="rId2"/>
            </p:custDataLst>
          </p:nvPr>
        </p:nvSpPr>
        <p:spPr>
          <a:xfrm>
            <a:off x="6096000" y="2996565"/>
            <a:ext cx="21653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977130" y="2852420"/>
            <a:ext cx="21653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710305" y="4241800"/>
            <a:ext cx="32118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Nanometer-scale white spots on the surface</a:t>
            </a:r>
          </a:p>
        </p:txBody>
      </p:sp>
      <p:graphicFrame>
        <p:nvGraphicFramePr>
          <p:cNvPr id="10" name="表格 6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248525" y="1124585"/>
          <a:ext cx="485965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9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Reagents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新魏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(ppm)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Conditions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新魏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1#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新魏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新魏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Background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新魏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2#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新魏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新魏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Immersed with Nb</a:t>
                      </a:r>
                      <a:r>
                        <a:rPr lang="en-US" sz="1200" b="0" baseline="-25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sample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新魏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7248525" y="848995"/>
            <a:ext cx="48590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ICP-OES test results of the Sn content in the HNO</a:t>
            </a:r>
            <a:r>
              <a:rPr lang="en-US" altLang="zh-CN" sz="1200" baseline="-25000" dirty="0"/>
              <a:t>3</a:t>
            </a:r>
            <a:r>
              <a:rPr lang="en-US" altLang="zh-CN" sz="1200" dirty="0"/>
              <a:t> solution</a:t>
            </a:r>
          </a:p>
        </p:txBody>
      </p:sp>
      <p:graphicFrame>
        <p:nvGraphicFramePr>
          <p:cNvPr id="12" name="表格 6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7248525" y="2492375"/>
          <a:ext cx="485902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4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3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 Atomic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Atomic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Sn/Nb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HNO</a:t>
                      </a:r>
                      <a:r>
                        <a:rPr lang="en-US" altLang="zh-CN" sz="1200" b="1" i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CN" sz="1200" b="1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表格 6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7248525" y="3887470"/>
          <a:ext cx="485902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4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3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 Atomic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Atomic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Sn/Nb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54.39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新魏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45.61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新魏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新魏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HNO</a:t>
                      </a:r>
                      <a:r>
                        <a:rPr lang="en-US" altLang="zh-CN" sz="1200" b="1" i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CN" sz="1200" b="1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67.90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新魏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32.10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新魏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新魏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7248525" y="2025650"/>
            <a:ext cx="4859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XPS surface analysis results of the Nb</a:t>
            </a:r>
            <a:r>
              <a:rPr lang="en-US" altLang="zh-CN" sz="1200" baseline="-25000" dirty="0"/>
              <a:t>3</a:t>
            </a:r>
            <a:r>
              <a:rPr lang="en-US" altLang="zh-CN" sz="1200" dirty="0"/>
              <a:t>Sn sample before and after immersion in HNO</a:t>
            </a:r>
            <a:r>
              <a:rPr lang="en-US" altLang="zh-CN" sz="1200" baseline="-25000" dirty="0"/>
              <a:t>3</a:t>
            </a:r>
            <a:r>
              <a:rPr lang="en-US" altLang="zh-CN" sz="1200" dirty="0"/>
              <a:t> solution</a:t>
            </a:r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7248525" y="3412490"/>
            <a:ext cx="4859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Surface Sn content of samples measured by AES before and after immersion in HNO</a:t>
            </a:r>
            <a:r>
              <a:rPr lang="en-US" altLang="zh-CN" sz="1200" baseline="-25000" dirty="0"/>
              <a:t>3</a:t>
            </a:r>
            <a:r>
              <a:rPr lang="en-US" altLang="zh-CN" sz="1200" dirty="0"/>
              <a:t> solution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248525" y="4683125"/>
            <a:ext cx="4860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b="1"/>
              <a:t>T</a:t>
            </a:r>
            <a:r>
              <a:rPr lang="zh-CN" altLang="en-US" sz="1200" b="1"/>
              <a:t>he nanometer-scale white spots are Sn droplets that are formed by condensation of the residual Sn vapor on the film surface during the natural cooling process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b="9700"/>
          <a:stretch>
            <a:fillRect/>
          </a:stretch>
        </p:blipFill>
        <p:spPr>
          <a:xfrm>
            <a:off x="7392090" y="1486591"/>
            <a:ext cx="4655900" cy="32174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45452" y="100146"/>
            <a:ext cx="568839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Coating process optimization</a:t>
            </a:r>
            <a:endParaRPr lang="en-US" altLang="zh-CN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3620" y="836820"/>
            <a:ext cx="3162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2400" i="1" dirty="0">
                <a:sym typeface="+mn-ea"/>
              </a:rPr>
              <a:t>Coating Process (1)</a:t>
            </a:r>
            <a:endParaRPr lang="zh-CN" altLang="en-US" sz="24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80" y="1270264"/>
            <a:ext cx="4130620" cy="3168306"/>
          </a:xfrm>
          <a:prstGeom prst="rect">
            <a:avLst/>
          </a:prstGeom>
        </p:spPr>
      </p:pic>
      <p:graphicFrame>
        <p:nvGraphicFramePr>
          <p:cNvPr id="17" name="表格 11"/>
          <p:cNvGraphicFramePr>
            <a:graphicFrameLocks noGrp="1"/>
          </p:cNvGraphicFramePr>
          <p:nvPr/>
        </p:nvGraphicFramePr>
        <p:xfrm>
          <a:off x="695625" y="5081429"/>
          <a:ext cx="690555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5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Position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Sn content(at. %)</a:t>
                      </a:r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25.94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26.57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26.69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Average Sn content</a:t>
                      </a:r>
                      <a:endParaRPr lang="zh-CN" altLang="en-US" sz="1600" b="1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26.40</a:t>
                      </a:r>
                      <a:endParaRPr lang="zh-CN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695893" y="4749855"/>
            <a:ext cx="64084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EDS composition of the Nb</a:t>
            </a:r>
            <a:r>
              <a:rPr lang="en-US" altLang="zh-CN" sz="1400" baseline="-25000" dirty="0"/>
              <a:t>3</a:t>
            </a:r>
            <a:r>
              <a:rPr lang="en-US" altLang="zh-CN" sz="1400" dirty="0"/>
              <a:t>Sn films by Coating Process (1)</a:t>
            </a:r>
            <a:endParaRPr lang="zh-CN" altLang="en-US" sz="1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95325" y="3844290"/>
            <a:ext cx="29121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M-T measurements: T</a:t>
            </a:r>
            <a:r>
              <a:rPr lang="en-US" altLang="zh-CN" sz="1200" baseline="-25000" dirty="0"/>
              <a:t>c</a:t>
            </a:r>
            <a:r>
              <a:rPr lang="en-US" altLang="zh-CN" sz="1200" dirty="0"/>
              <a:t>&gt;18K</a:t>
            </a:r>
          </a:p>
        </p:txBody>
      </p:sp>
      <p:cxnSp>
        <p:nvCxnSpPr>
          <p:cNvPr id="13" name="直接连接符 12"/>
          <p:cNvCxnSpPr/>
          <p:nvPr/>
        </p:nvCxnSpPr>
        <p:spPr>
          <a:xfrm flipH="1" flipV="1">
            <a:off x="7625008" y="1412861"/>
            <a:ext cx="34222" cy="489633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7709160" y="5231982"/>
            <a:ext cx="4448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/>
                </a:solidFill>
              </a:rPr>
              <a:t>The Q</a:t>
            </a:r>
            <a:r>
              <a:rPr lang="en-US" altLang="zh-CN" sz="1600" b="1" baseline="-25000" dirty="0">
                <a:solidFill>
                  <a:schemeClr val="tx1"/>
                </a:solidFill>
              </a:rPr>
              <a:t>0</a:t>
            </a:r>
            <a:r>
              <a:rPr lang="en-US" altLang="zh-CN" sz="1600" b="1" dirty="0">
                <a:solidFill>
                  <a:schemeClr val="tx1"/>
                </a:solidFill>
              </a:rPr>
              <a:t> of this Nb</a:t>
            </a:r>
            <a:r>
              <a:rPr lang="en-US" altLang="zh-CN" sz="1600" b="1" baseline="-25000" dirty="0">
                <a:solidFill>
                  <a:schemeClr val="tx1"/>
                </a:solidFill>
              </a:rPr>
              <a:t>3</a:t>
            </a:r>
            <a:r>
              <a:rPr lang="en-US" altLang="zh-CN" sz="1600" b="1" dirty="0">
                <a:solidFill>
                  <a:schemeClr val="tx1"/>
                </a:solidFill>
              </a:rPr>
              <a:t>Sn SRF cavity at low field reaches 8.8×10</a:t>
            </a:r>
            <a:r>
              <a:rPr lang="en-US" altLang="zh-CN" sz="1600" b="1" baseline="30000" dirty="0">
                <a:solidFill>
                  <a:schemeClr val="tx1"/>
                </a:solidFill>
              </a:rPr>
              <a:t>9</a:t>
            </a:r>
            <a:r>
              <a:rPr lang="en-US" altLang="zh-CN" sz="1600" b="1" dirty="0">
                <a:solidFill>
                  <a:schemeClr val="tx1"/>
                </a:solidFill>
              </a:rPr>
              <a:t>, degrading to   3.1×10</a:t>
            </a:r>
            <a:r>
              <a:rPr lang="en-US" altLang="zh-CN" sz="1600" b="1" baseline="30000" dirty="0">
                <a:solidFill>
                  <a:schemeClr val="tx1"/>
                </a:solidFill>
              </a:rPr>
              <a:t>9</a:t>
            </a:r>
            <a:r>
              <a:rPr lang="en-US" altLang="zh-CN" sz="1600" b="1" dirty="0">
                <a:solidFill>
                  <a:schemeClr val="tx1"/>
                </a:solidFill>
              </a:rPr>
              <a:t> at the quench field of </a:t>
            </a:r>
            <a:r>
              <a:rPr lang="en-US" altLang="zh-CN" sz="1600" b="1" dirty="0" err="1">
                <a:solidFill>
                  <a:schemeClr val="tx1"/>
                </a:solidFill>
              </a:rPr>
              <a:t>E</a:t>
            </a:r>
            <a:r>
              <a:rPr lang="en-US" altLang="zh-CN" sz="1600" b="1" baseline="-25000" dirty="0" err="1">
                <a:solidFill>
                  <a:schemeClr val="tx1"/>
                </a:solidFill>
              </a:rPr>
              <a:t>acc,max</a:t>
            </a:r>
            <a:r>
              <a:rPr lang="en-US" altLang="zh-CN" sz="1600" b="1" dirty="0">
                <a:solidFill>
                  <a:schemeClr val="tx1"/>
                </a:solidFill>
              </a:rPr>
              <a:t>=16.11 MV/m</a:t>
            </a:r>
            <a:r>
              <a:rPr lang="en-US" altLang="zh-CN" sz="1600" b="1" dirty="0"/>
              <a:t>.</a:t>
            </a:r>
            <a:endParaRPr lang="zh-CN" altLang="en-US" sz="1600" b="1" dirty="0"/>
          </a:p>
        </p:txBody>
      </p:sp>
      <p:sp>
        <p:nvSpPr>
          <p:cNvPr id="24" name="文本框 23"/>
          <p:cNvSpPr txBox="1"/>
          <p:nvPr/>
        </p:nvSpPr>
        <p:spPr>
          <a:xfrm>
            <a:off x="7779382" y="4640520"/>
            <a:ext cx="3881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Cavity RF performance by Coating Process (1)</a:t>
            </a:r>
            <a:endParaRPr lang="zh-CN" altLang="en-US" sz="1400" dirty="0"/>
          </a:p>
        </p:txBody>
      </p:sp>
      <p:pic>
        <p:nvPicPr>
          <p:cNvPr id="12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08120" y="1414145"/>
            <a:ext cx="2324100" cy="23241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008120" y="3844290"/>
            <a:ext cx="3567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/>
              <a:t>Visible millimeter-scale Sn spots near the bottom flange, where the temperature was about 10</a:t>
            </a:r>
            <a:r>
              <a:rPr lang="en-US" altLang="zh-CN" sz="1200" baseline="30000" dirty="0"/>
              <a:t>0</a:t>
            </a:r>
            <a:r>
              <a:rPr lang="en-US" altLang="zh-CN" sz="1200" dirty="0"/>
              <a:t>C lower than the rest of the cavity</a:t>
            </a: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767715" y="6222365"/>
            <a:ext cx="11301095" cy="4705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>
              <a:lnSpc>
                <a:spcPct val="135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he Sn source temperature of 1310</a:t>
            </a:r>
            <a:r>
              <a:rPr lang="zh-CN" altLang="en-US" sz="1600" b="1" baseline="30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 is rather excessive for our deposition system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MwYTUzNzE1Yzg1NzI1MmI0ZGNhNThmYTMxODEyO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TABLE_ENDDRAG_ORIGIN_RECT" val="818*116"/>
  <p:tag name="TABLE_ENDDRAG_RECT" val="71*77*818*1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TABLE_ENDDRAG_ORIGIN_RECT" val="382*63"/>
  <p:tag name="TABLE_ENDDRAG_RECT" val="570*88*382*6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TABLE_ENDDRAG_ORIGIN_RECT" val="382*87"/>
  <p:tag name="TABLE_ENDDRAG_RECT" val="570*74*382*8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TABLE_ENDDRAG_ORIGIN_RECT" val="382*87"/>
  <p:tag name="TABLE_ENDDRAG_RECT" val="570*74*382*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44*143"/>
  <p:tag name="TABLE_ENDDRAG_RECT" val="32*111*544*14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TABLE_ENDDRAG_ORIGIN_RECT" val="493*86"/>
  <p:tag name="TABLE_ENDDRAG_RECT" val="15*383*493*8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2136</Words>
  <Application>Microsoft Office PowerPoint</Application>
  <PresentationFormat>宽屏</PresentationFormat>
  <Paragraphs>401</Paragraphs>
  <Slides>19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黑体</vt:lpstr>
      <vt:lpstr>华文新魏</vt:lpstr>
      <vt:lpstr>宋体</vt:lpstr>
      <vt:lpstr>微软雅黑</vt:lpstr>
      <vt:lpstr>Arial</vt:lpstr>
      <vt:lpstr>Calibri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 </cp:lastModifiedBy>
  <cp:revision>1367</cp:revision>
  <cp:lastPrinted>2017-03-20T03:20:00Z</cp:lastPrinted>
  <dcterms:created xsi:type="dcterms:W3CDTF">2013-10-09T11:05:00Z</dcterms:created>
  <dcterms:modified xsi:type="dcterms:W3CDTF">2023-12-06T03:58:38Z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6680A6CD1D52486AA5CAFF1DD4EB0D91_12</vt:lpwstr>
  </property>
</Properties>
</file>