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 Neue" panose="02000503000000020004" pitchFamily="2" charset="0"/>
      <p:regular r:id="rId11"/>
      <p:bold r:id="rId12"/>
      <p:italic r:id="rId13"/>
      <p:boldItalic r:id="rId14"/>
    </p:embeddedFont>
    <p:embeddedFont>
      <p:font typeface="Impact" panose="020B0806030902050204" pitchFamily="3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S7cr8BkLJsq/ggXgRAMGyWv8U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66085" y="1501521"/>
            <a:ext cx="9417300" cy="12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WG-3:</a:t>
            </a:r>
            <a:r>
              <a:rPr lang="en-US" sz="3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Novel clean assembly techniques, in-situ mitigation, and recovery processes</a:t>
            </a:r>
            <a:r>
              <a:rPr lang="en-US" sz="3600"/>
              <a:t> </a:t>
            </a:r>
            <a:endParaRPr sz="36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466236" y="3874491"/>
            <a:ext cx="96171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Conveners</a:t>
            </a:r>
            <a:r>
              <a:rPr lang="en-US"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 Naruhiko Sakamoto (RIKEN),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Martina Martinello (SLAC), Enrico Cenni (CEA)</a:t>
            </a:r>
            <a:endParaRPr sz="2800"/>
          </a:p>
        </p:txBody>
      </p:sp>
      <p:sp>
        <p:nvSpPr>
          <p:cNvPr id="86" name="Google Shape;86;p1"/>
          <p:cNvSpPr txBox="1"/>
          <p:nvPr/>
        </p:nvSpPr>
        <p:spPr>
          <a:xfrm>
            <a:off x="4664358" y="5661713"/>
            <a:ext cx="32207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TTC2023 Fermilab Dec.</a:t>
            </a:r>
            <a:r>
              <a:rPr lang="en-US" sz="18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5 -8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7325" y="0"/>
            <a:ext cx="14573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87900"/>
            <a:ext cx="2195326" cy="237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670035" y="333594"/>
            <a:ext cx="10515600" cy="76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WG-3 Objectives</a:t>
            </a: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575442" y="181511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Novel clean assembly techniques</a:t>
            </a:r>
            <a:r>
              <a:rPr lang="en-US" sz="2400" dirty="0">
                <a:solidFill>
                  <a:srgbClr val="000000"/>
                </a:solidFill>
              </a:rPr>
              <a:t> including robotics and semi-automated procedures to prevent dust particle contaminations and migrations.</a:t>
            </a:r>
            <a:endParaRPr sz="2400" dirty="0"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Methods to carefully install “clean” cryomodules</a:t>
            </a:r>
            <a:r>
              <a:rPr lang="en-US" sz="2400" dirty="0">
                <a:solidFill>
                  <a:srgbClr val="000000"/>
                </a:solidFill>
              </a:rPr>
              <a:t> into existing “dirty” facilities or techniques to reduce particulate migration to maintain on-line performance. </a:t>
            </a:r>
            <a:endParaRPr sz="2400" dirty="0"/>
          </a:p>
          <a:p>
            <a:pPr marL="342900" algn="just"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altLang="ja-JP" sz="2400" b="1" dirty="0"/>
              <a:t>Diagnostics of field emission</a:t>
            </a:r>
            <a:r>
              <a:rPr lang="en-US" altLang="ja-JP" sz="2400" dirty="0"/>
              <a:t> to understand where and how field emission is occurring. </a:t>
            </a:r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sz="2400" b="1" dirty="0">
                <a:solidFill>
                  <a:srgbClr val="000000"/>
                </a:solidFill>
              </a:rPr>
              <a:t>Off-line techniques</a:t>
            </a:r>
            <a:r>
              <a:rPr lang="en-US" sz="2400" dirty="0">
                <a:solidFill>
                  <a:srgbClr val="000000"/>
                </a:solidFill>
              </a:rPr>
              <a:t> like high pressure rinsing </a:t>
            </a:r>
            <a:r>
              <a:rPr lang="en-US" sz="2400" b="1" dirty="0">
                <a:solidFill>
                  <a:srgbClr val="000000"/>
                </a:solidFill>
              </a:rPr>
              <a:t>to mitigate field emission</a:t>
            </a:r>
            <a:r>
              <a:rPr lang="en-US" sz="2400" dirty="0">
                <a:solidFill>
                  <a:srgbClr val="000000"/>
                </a:solidFill>
              </a:rPr>
              <a:t> in various types of cavities and cryomodules.</a:t>
            </a:r>
          </a:p>
          <a:p>
            <a:pPr marL="342900" algn="just"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lang="en-US" altLang="ja-JP" sz="2400" b="1" dirty="0">
                <a:solidFill>
                  <a:srgbClr val="000000"/>
                </a:solidFill>
              </a:rPr>
              <a:t>In situ cleaning techniques</a:t>
            </a:r>
            <a:r>
              <a:rPr lang="en-US" altLang="ja-JP" sz="2400" dirty="0">
                <a:solidFill>
                  <a:srgbClr val="000000"/>
                </a:solidFill>
              </a:rPr>
              <a:t> like pulsed RF conditioning, plasma processing</a:t>
            </a:r>
            <a:r>
              <a:rPr lang="en-US" altLang="ja-JP" sz="2400" dirty="0"/>
              <a:t>,</a:t>
            </a:r>
            <a:r>
              <a:rPr lang="en-US" altLang="ja-JP" sz="2400" dirty="0">
                <a:solidFill>
                  <a:srgbClr val="000000"/>
                </a:solidFill>
              </a:rPr>
              <a:t> and helium processing.</a:t>
            </a:r>
            <a:endParaRPr lang="en-US" altLang="ja-JP" sz="2400" dirty="0"/>
          </a:p>
          <a:p>
            <a:pPr marL="3429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endParaRPr sz="2400" dirty="0"/>
          </a:p>
        </p:txBody>
      </p:sp>
      <p:sp>
        <p:nvSpPr>
          <p:cNvPr id="95" name="Google Shape;95;p2"/>
          <p:cNvSpPr txBox="1"/>
          <p:nvPr/>
        </p:nvSpPr>
        <p:spPr>
          <a:xfrm>
            <a:off x="4621222" y="6541276"/>
            <a:ext cx="32207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TTC2023 Fermilab Dec.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5-8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670035" y="333594"/>
            <a:ext cx="10515600" cy="75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WG-3 Sessions</a:t>
            </a:r>
            <a:endParaRPr/>
          </a:p>
        </p:txBody>
      </p:sp>
      <p:sp>
        <p:nvSpPr>
          <p:cNvPr id="101" name="Google Shape;101;p3"/>
          <p:cNvSpPr txBox="1"/>
          <p:nvPr/>
        </p:nvSpPr>
        <p:spPr>
          <a:xfrm>
            <a:off x="4712208" y="403804"/>
            <a:ext cx="620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10/14 minutes presentation with quick questions</a:t>
            </a:r>
            <a:endParaRPr>
              <a:solidFill>
                <a:srgbClr val="FF0000"/>
              </a:solidFill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Comprehensive discussion follows at the end of each sessions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2" name="Google Shape;102;p3"/>
          <p:cNvSpPr txBox="1"/>
          <p:nvPr/>
        </p:nvSpPr>
        <p:spPr>
          <a:xfrm>
            <a:off x="4621222" y="6541276"/>
            <a:ext cx="32207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TTC2023 Fermilab Dec.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5-8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3" descr="A screenshot of a compu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14773" y="1050135"/>
            <a:ext cx="9426123" cy="547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ctrTitle"/>
          </p:nvPr>
        </p:nvSpPr>
        <p:spPr>
          <a:xfrm>
            <a:off x="1305641" y="3125841"/>
            <a:ext cx="94173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Let’s start!</a:t>
            </a:r>
            <a:endParaRPr sz="36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2249600" y="2053075"/>
            <a:ext cx="752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hope you enjoy the program we have prepared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Macintosh PowerPoint</Application>
  <PresentationFormat>ワイド画面</PresentationFormat>
  <Paragraphs>17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Helvetica Neue</vt:lpstr>
      <vt:lpstr>Arial</vt:lpstr>
      <vt:lpstr>Impact</vt:lpstr>
      <vt:lpstr>Calibri</vt:lpstr>
      <vt:lpstr>Office Theme</vt:lpstr>
      <vt:lpstr>WG-3:Novel clean assembly techniques, in-situ mitigation, and recovery processes </vt:lpstr>
      <vt:lpstr>WG-3 Objectives</vt:lpstr>
      <vt:lpstr>WG-3 Sessions</vt:lpstr>
      <vt:lpstr>Let’s start!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WG-3:Novel clean assembly techniques, in-situ mitigation, and recovery processes </dc:title>
  <dc:creator>Naruhiko Sakamoto</dc:creator>
  <cp:lastModifiedBy>Naruhiko Sakamoto</cp:lastModifiedBy>
  <cp:revision>1</cp:revision>
  <dcterms:created xsi:type="dcterms:W3CDTF">2023-11-30T23:33:21Z</dcterms:created>
  <dcterms:modified xsi:type="dcterms:W3CDTF">2023-12-05T05:19:06Z</dcterms:modified>
</cp:coreProperties>
</file>