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10" r:id="rId5"/>
  </p:sldMasterIdLst>
  <p:notesMasterIdLst>
    <p:notesMasterId r:id="rId36"/>
  </p:notesMasterIdLst>
  <p:handoutMasterIdLst>
    <p:handoutMasterId r:id="rId37"/>
  </p:handoutMasterIdLst>
  <p:sldIdLst>
    <p:sldId id="270" r:id="rId6"/>
    <p:sldId id="516" r:id="rId7"/>
    <p:sldId id="523" r:id="rId8"/>
    <p:sldId id="524" r:id="rId9"/>
    <p:sldId id="556" r:id="rId10"/>
    <p:sldId id="526" r:id="rId11"/>
    <p:sldId id="527" r:id="rId12"/>
    <p:sldId id="528" r:id="rId13"/>
    <p:sldId id="529" r:id="rId14"/>
    <p:sldId id="530" r:id="rId15"/>
    <p:sldId id="525" r:id="rId16"/>
    <p:sldId id="520" r:id="rId17"/>
    <p:sldId id="559" r:id="rId18"/>
    <p:sldId id="560" r:id="rId19"/>
    <p:sldId id="537" r:id="rId20"/>
    <p:sldId id="533" r:id="rId21"/>
    <p:sldId id="539" r:id="rId22"/>
    <p:sldId id="540" r:id="rId23"/>
    <p:sldId id="538" r:id="rId24"/>
    <p:sldId id="543" r:id="rId25"/>
    <p:sldId id="544" r:id="rId26"/>
    <p:sldId id="545" r:id="rId27"/>
    <p:sldId id="547" r:id="rId28"/>
    <p:sldId id="548" r:id="rId29"/>
    <p:sldId id="542" r:id="rId30"/>
    <p:sldId id="541" r:id="rId31"/>
    <p:sldId id="549" r:id="rId32"/>
    <p:sldId id="555" r:id="rId33"/>
    <p:sldId id="553" r:id="rId34"/>
    <p:sldId id="554" r:id="rId35"/>
  </p:sldIdLst>
  <p:sldSz cx="12192000" cy="6858000"/>
  <p:notesSz cx="7010400" cy="9296400"/>
  <p:defaultTextStyle>
    <a:defPPr>
      <a:defRPr lang="en-US"/>
    </a:defPPr>
    <a:lvl1pPr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12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254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379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50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5633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2759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199886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012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D07C1"/>
    <a:srgbClr val="FFAE1A"/>
    <a:srgbClr val="064308"/>
    <a:srgbClr val="E7E9DE"/>
    <a:srgbClr val="0F0C8F"/>
    <a:srgbClr val="CC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2" autoAdjust="0"/>
    <p:restoredTop sz="94660"/>
  </p:normalViewPr>
  <p:slideViewPr>
    <p:cSldViewPr snapToObjects="1">
      <p:cViewPr varScale="1">
        <p:scale>
          <a:sx n="103" d="100"/>
          <a:sy n="103" d="100"/>
        </p:scale>
        <p:origin x="114" y="20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Objects="1">
      <p:cViewPr varScale="1">
        <p:scale>
          <a:sx n="80" d="100"/>
          <a:sy n="80" d="100"/>
        </p:scale>
        <p:origin x="3162" y="108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183" y="0"/>
            <a:ext cx="3037628" cy="466412"/>
          </a:xfrm>
          <a:prstGeom prst="rect">
            <a:avLst/>
          </a:prstGeom>
        </p:spPr>
        <p:txBody>
          <a:bodyPr vert="horz" lIns="91637" tIns="45818" rIns="91637" bIns="45818" rtlCol="0"/>
          <a:lstStyle>
            <a:lvl1pPr algn="r">
              <a:defRPr sz="1200"/>
            </a:lvl1pPr>
          </a:lstStyle>
          <a:p>
            <a:r>
              <a:rPr lang="en-US" sz="900" dirty="0" smtClean="0"/>
              <a:t>4 December 2023</a:t>
            </a:r>
            <a:endParaRPr lang="en-US" sz="900" dirty="0"/>
          </a:p>
        </p:txBody>
      </p:sp>
      <p:sp>
        <p:nvSpPr>
          <p:cNvPr id="14" name="Header Placeholder 13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628" cy="466412"/>
          </a:xfrm>
          <a:prstGeom prst="rect">
            <a:avLst/>
          </a:prstGeom>
        </p:spPr>
        <p:txBody>
          <a:bodyPr vert="horz" lIns="91637" tIns="45818" rIns="91637" bIns="45818" rtlCol="0"/>
          <a:lstStyle>
            <a:lvl1pPr algn="l">
              <a:defRPr sz="1200"/>
            </a:lvl1pPr>
          </a:lstStyle>
          <a:p>
            <a:r>
              <a:rPr lang="en-US" sz="900" dirty="0" smtClean="0"/>
              <a:t>High Pressure Rinse Simulation Tool Applied to SSR2 Cavity. Gower, Blake</a:t>
            </a:r>
            <a:endParaRPr lang="en-US" sz="900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795131" y="8505419"/>
            <a:ext cx="4770781" cy="708286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r>
              <a:rPr lang="en-US" sz="900" dirty="0"/>
              <a:t>Facility for Rare Isotope Beams</a:t>
            </a:r>
          </a:p>
          <a:p>
            <a:r>
              <a:rPr lang="en-US" sz="900" dirty="0"/>
              <a:t>U.S. Department of Energy Office of Science | Michigan State University</a:t>
            </a:r>
          </a:p>
          <a:p>
            <a:r>
              <a:rPr lang="en-US" sz="900" dirty="0"/>
              <a:t>640 South Shaw Lane • East Lansing, MI </a:t>
            </a:r>
            <a:r>
              <a:rPr lang="en-US" sz="900" dirty="0" smtClean="0"/>
              <a:t>48824, USA</a:t>
            </a:r>
          </a:p>
          <a:p>
            <a:r>
              <a:rPr lang="en-US" sz="900" dirty="0" smtClean="0"/>
              <a:t>frib.msu.edu</a:t>
            </a:r>
            <a:endParaRPr lang="en-US" sz="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" y="8458200"/>
            <a:ext cx="648443" cy="7555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F6D33-7C2E-44BB-B6EF-2876F56DBD42}" type="slidenum">
              <a:rPr lang="en-US" sz="900" smtClean="0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74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74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11/27/2023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599" tIns="46299" rIns="92599" bIns="4629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832"/>
            <a:ext cx="5608320" cy="418266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063"/>
            <a:ext cx="3037840" cy="464740"/>
          </a:xfrm>
          <a:prstGeom prst="rect">
            <a:avLst/>
          </a:prstGeom>
        </p:spPr>
        <p:txBody>
          <a:bodyPr vert="horz" wrap="square" lIns="92599" tIns="46299" rIns="92599" bIns="4629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30063"/>
            <a:ext cx="3037840" cy="464740"/>
          </a:xfrm>
          <a:prstGeom prst="rect">
            <a:avLst/>
          </a:prstGeom>
        </p:spPr>
        <p:txBody>
          <a:bodyPr vert="horz" wrap="square" lIns="92599" tIns="46299" rIns="92599" bIns="4629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831" indent="-285705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2817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599942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070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5633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59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86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12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64087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703" y="1238250"/>
            <a:ext cx="9986635" cy="4473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77" indent="0" algn="ctr">
              <a:buNone/>
              <a:defRPr/>
            </a:lvl2pPr>
            <a:lvl3pPr marL="864551" indent="0" algn="ctr">
              <a:buNone/>
              <a:defRPr/>
            </a:lvl3pPr>
            <a:lvl4pPr marL="1296827" indent="0" algn="ctr">
              <a:buNone/>
              <a:defRPr/>
            </a:lvl4pPr>
            <a:lvl5pPr marL="1729104" indent="0" algn="ctr">
              <a:buNone/>
              <a:defRPr/>
            </a:lvl5pPr>
            <a:lvl6pPr marL="2161379" indent="0" algn="ctr">
              <a:buNone/>
              <a:defRPr/>
            </a:lvl6pPr>
            <a:lvl7pPr marL="2593655" indent="0" algn="ctr">
              <a:buNone/>
              <a:defRPr/>
            </a:lvl7pPr>
            <a:lvl8pPr marL="3025929" indent="0" algn="ctr">
              <a:buNone/>
              <a:defRPr/>
            </a:lvl8pPr>
            <a:lvl9pPr marL="34582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5" y="3147284"/>
            <a:ext cx="12001499" cy="478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387154"/>
            <a:ext cx="12192000" cy="425885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Energy, Office of Science, Office of Nuclear Physics and used resources of</a:t>
            </a:r>
          </a:p>
          <a:p>
            <a:pPr algn="ctr"/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the</a:t>
            </a:r>
            <a:r>
              <a:rPr lang="en-US" sz="1100" kern="1200" baseline="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Facility for Rare Isotope Beams (FRIB) Operations, which is a DOE Office of Science User Facility under Award Number DE-SC0023633.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015216" y="415245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546592"/>
            <a:ext cx="1600200" cy="2043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642530"/>
            <a:ext cx="3200400" cy="701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83" y="5642961"/>
            <a:ext cx="2651760" cy="62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41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93746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frib.msu.edu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98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10200"/>
            <a:ext cx="1219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07095"/>
            <a:ext cx="12192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10200"/>
            <a:ext cx="12089496" cy="584200"/>
          </a:xfrm>
        </p:spPr>
        <p:txBody>
          <a:bodyPr anchor="ctr"/>
          <a:lstStyle>
            <a:lvl1pPr marL="137112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935527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7" y="1071570"/>
            <a:ext cx="589763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569056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2" y="1067105"/>
            <a:ext cx="11988805" cy="2433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1602" y="3581407"/>
            <a:ext cx="11988805" cy="2433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2456740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5"/>
            <a:ext cx="5892800" cy="2433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67379" y="1067105"/>
            <a:ext cx="5923033" cy="2433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1613" y="3581407"/>
            <a:ext cx="5892799" cy="2433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167379" y="3581407"/>
            <a:ext cx="5923033" cy="2433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178028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309516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6079" y="6063452"/>
            <a:ext cx="12192000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28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893770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8" y="79927"/>
            <a:ext cx="11990413" cy="478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8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12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2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80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162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241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323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95" indent="-180195" algn="l" defTabSz="803370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94" indent="-15166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641" indent="-160673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90" indent="-13364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3087" indent="-18019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507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590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67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75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2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1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3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8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6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10" Type="http://schemas.openxmlformats.org/officeDocument/2006/relationships/image" Target="../media/image32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34.png"/><Relationship Id="rId12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11" Type="http://schemas.openxmlformats.org/officeDocument/2006/relationships/image" Target="../media/image31.png"/><Relationship Id="rId10" Type="http://schemas.openxmlformats.org/officeDocument/2006/relationships/image" Target="../media/image9.png"/><Relationship Id="rId9" Type="http://schemas.openxmlformats.org/officeDocument/2006/relationships/image" Target="../media/image35.pn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11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0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Blake Gower</a:t>
            </a:r>
            <a:br>
              <a:rPr lang="en-US" dirty="0" smtClean="0"/>
            </a:br>
            <a:r>
              <a:rPr lang="en-US" dirty="0" smtClean="0"/>
              <a:t>SRF Process Engineer</a:t>
            </a:r>
            <a:br>
              <a:rPr lang="en-US" dirty="0" smtClean="0"/>
            </a:br>
            <a:r>
              <a:rPr lang="en-US" dirty="0" smtClean="0"/>
              <a:t>gower@frib.msu.edu</a:t>
            </a:r>
          </a:p>
          <a:p>
            <a:r>
              <a:rPr lang="en-US" dirty="0" smtClean="0"/>
              <a:t>5 December 2023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0" y="2930623"/>
            <a:ext cx="12191999" cy="911935"/>
          </a:xfrm>
        </p:spPr>
        <p:txBody>
          <a:bodyPr/>
          <a:lstStyle/>
          <a:p>
            <a:r>
              <a:rPr lang="en-US" dirty="0" smtClean="0"/>
              <a:t>High Pressure Rinse Simulation Tool </a:t>
            </a:r>
            <a:br>
              <a:rPr lang="en-US" dirty="0" smtClean="0"/>
            </a:br>
            <a:r>
              <a:rPr lang="en-US" dirty="0" smtClean="0"/>
              <a:t>Applied to the SSR2 Cavity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SSR2 Cavity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33100"/>
          </a:xfrm>
        </p:spPr>
        <p:txBody>
          <a:bodyPr/>
          <a:lstStyle/>
          <a:p>
            <a:r>
              <a:rPr lang="en-US" dirty="0" smtClean="0"/>
              <a:t>Split mesh into triangles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162305" y="1371600"/>
            <a:ext cx="6559769" cy="2952750"/>
            <a:chOff x="0" y="0"/>
            <a:chExt cx="10389828" cy="46767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37908" t="23634" r="31467" b="21537"/>
            <a:stretch/>
          </p:blipFill>
          <p:spPr>
            <a:xfrm>
              <a:off x="0" y="0"/>
              <a:ext cx="5208228" cy="467677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36935" t="26324" r="33066" b="25612"/>
            <a:stretch/>
          </p:blipFill>
          <p:spPr>
            <a:xfrm>
              <a:off x="5208229" y="238126"/>
              <a:ext cx="5181599" cy="416378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5809" t="23725" r="35905" b="22159"/>
          <a:stretch/>
        </p:blipFill>
        <p:spPr>
          <a:xfrm>
            <a:off x="0" y="1433244"/>
            <a:ext cx="3124200" cy="2997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518"/>
          <a:stretch/>
        </p:blipFill>
        <p:spPr>
          <a:xfrm>
            <a:off x="8534400" y="4036990"/>
            <a:ext cx="3581400" cy="198281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086335" y="1168449"/>
            <a:ext cx="3867151" cy="898475"/>
          </a:xfrm>
        </p:spPr>
        <p:txBody>
          <a:bodyPr/>
          <a:lstStyle/>
          <a:p>
            <a:pPr marL="211729" lvl="1" indent="0" algn="r">
              <a:buNone/>
            </a:pPr>
            <a:r>
              <a:rPr lang="en-US" dirty="0" smtClean="0"/>
              <a:t>Element Edge Size: 0.0095 m</a:t>
            </a:r>
          </a:p>
          <a:p>
            <a:pPr marL="211729" lvl="1" indent="0" algn="r">
              <a:buNone/>
            </a:pPr>
            <a:r>
              <a:rPr lang="en-US" dirty="0" smtClean="0"/>
              <a:t>Nodes:     16769</a:t>
            </a:r>
          </a:p>
          <a:p>
            <a:pPr marL="211729" lvl="1" indent="0" algn="r">
              <a:buNone/>
            </a:pPr>
            <a:r>
              <a:rPr lang="en-US" dirty="0" smtClean="0"/>
              <a:t>Elements:     33162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13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50393" y="1046708"/>
            <a:ext cx="9499603" cy="5027414"/>
          </a:xfrm>
        </p:spPr>
        <p:txBody>
          <a:bodyPr/>
          <a:lstStyle/>
          <a:p>
            <a:r>
              <a:rPr lang="en-US" dirty="0" smtClean="0"/>
              <a:t>Nozzle geometry and motion define each ray</a:t>
            </a:r>
          </a:p>
          <a:p>
            <a:r>
              <a:rPr lang="en-US" dirty="0" smtClean="0"/>
              <a:t>Simulation parameters</a:t>
            </a:r>
          </a:p>
          <a:p>
            <a:pPr lvl="1"/>
            <a:r>
              <a:rPr lang="en-US" dirty="0" smtClean="0"/>
              <a:t>Nozzle geometry</a:t>
            </a:r>
          </a:p>
          <a:p>
            <a:pPr lvl="2"/>
            <a:r>
              <a:rPr lang="en-US" dirty="0" smtClean="0"/>
              <a:t>Number of </a:t>
            </a:r>
            <a:r>
              <a:rPr lang="en-US" dirty="0" smtClean="0"/>
              <a:t>jets </a:t>
            </a:r>
            <a:endParaRPr lang="en-US" dirty="0" smtClean="0"/>
          </a:p>
          <a:p>
            <a:pPr lvl="2"/>
            <a:r>
              <a:rPr lang="en-US" dirty="0" smtClean="0"/>
              <a:t>Jet outlet locations</a:t>
            </a:r>
          </a:p>
          <a:p>
            <a:pPr lvl="2"/>
            <a:r>
              <a:rPr lang="en-US" dirty="0" smtClean="0"/>
              <a:t>Jet directions</a:t>
            </a:r>
          </a:p>
          <a:p>
            <a:pPr lvl="1"/>
            <a:r>
              <a:rPr lang="en-US" dirty="0" smtClean="0"/>
              <a:t>Nozzle motion</a:t>
            </a:r>
            <a:endParaRPr lang="en-US" dirty="0"/>
          </a:p>
          <a:p>
            <a:pPr lvl="2"/>
            <a:r>
              <a:rPr lang="en-US" dirty="0" smtClean="0"/>
              <a:t>Linear speed</a:t>
            </a:r>
          </a:p>
          <a:p>
            <a:pPr lvl="2"/>
            <a:r>
              <a:rPr lang="en-US" dirty="0" smtClean="0"/>
              <a:t>Rotational speed</a:t>
            </a:r>
          </a:p>
          <a:p>
            <a:pPr lvl="2"/>
            <a:r>
              <a:rPr lang="en-US" dirty="0" smtClean="0"/>
              <a:t>Maximum linear position</a:t>
            </a:r>
          </a:p>
          <a:p>
            <a:pPr lvl="2"/>
            <a:r>
              <a:rPr lang="en-US" dirty="0" smtClean="0"/>
              <a:t>Maximum rotation </a:t>
            </a:r>
            <a:r>
              <a:rPr lang="en-US" dirty="0" smtClean="0"/>
              <a:t>angle</a:t>
            </a:r>
            <a:endParaRPr lang="en-US" dirty="0" smtClean="0"/>
          </a:p>
          <a:p>
            <a:pPr lvl="2"/>
            <a:r>
              <a:rPr lang="en-US" dirty="0" smtClean="0"/>
              <a:t>Linear step size (increment/resolution)**</a:t>
            </a:r>
          </a:p>
          <a:p>
            <a:pPr lvl="2"/>
            <a:r>
              <a:rPr lang="en-US" dirty="0" smtClean="0"/>
              <a:t>Number of passes</a:t>
            </a:r>
          </a:p>
          <a:p>
            <a:pPr lvl="2"/>
            <a:r>
              <a:rPr lang="en-US" dirty="0" smtClean="0"/>
              <a:t>Port entry coordinate</a:t>
            </a:r>
          </a:p>
          <a:p>
            <a:pPr lvl="2"/>
            <a:r>
              <a:rPr lang="en-US" dirty="0" smtClean="0"/>
              <a:t>Travel angle relative to port axis</a:t>
            </a:r>
          </a:p>
          <a:p>
            <a:pPr lvl="2"/>
            <a:endParaRPr lang="en-US" dirty="0"/>
          </a:p>
          <a:p>
            <a:pPr marL="430968" lvl="2" indent="0">
              <a:buNone/>
            </a:pPr>
            <a:r>
              <a:rPr lang="en-US" dirty="0" smtClean="0"/>
              <a:t>**Defining linear step size along with linear and rotational speeds fixes angular step size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HPR Nozzle Modeling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97843" y="1162175"/>
            <a:ext cx="1652065" cy="20302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299" t="4698" r="5733"/>
          <a:stretch/>
        </p:blipFill>
        <p:spPr>
          <a:xfrm>
            <a:off x="4126356" y="1759796"/>
            <a:ext cx="1208705" cy="2487071"/>
          </a:xfrm>
          <a:prstGeom prst="rect">
            <a:avLst/>
          </a:prstGeom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7099318" y="1385246"/>
            <a:ext cx="5016482" cy="4067602"/>
            <a:chOff x="7448550" y="1676400"/>
            <a:chExt cx="4546603" cy="368660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8550" y="1757830"/>
              <a:ext cx="4546603" cy="3605172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0439400" y="1676400"/>
              <a:ext cx="685800" cy="228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563225" y="3519701"/>
              <a:ext cx="685800" cy="228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41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Casting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Determine Ray-Triangle Intersection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5334000" cy="40005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1676400" y="3352800"/>
            <a:ext cx="1186449" cy="1181652"/>
          </a:xfrm>
          <a:prstGeom prst="line">
            <a:avLst/>
          </a:prstGeom>
          <a:ln w="22225">
            <a:solidFill>
              <a:srgbClr val="473EF2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685453" y="3518504"/>
            <a:ext cx="420470" cy="995646"/>
          </a:xfrm>
          <a:prstGeom prst="line">
            <a:avLst/>
          </a:prstGeom>
          <a:ln w="22225">
            <a:solidFill>
              <a:srgbClr val="473EF2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33800" y="4183824"/>
            <a:ext cx="342600" cy="333955"/>
          </a:xfrm>
          <a:prstGeom prst="line">
            <a:avLst/>
          </a:prstGeom>
          <a:ln w="22225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35913" y="4016326"/>
                <a:ext cx="459791" cy="289290"/>
              </a:xfrm>
            </p:spPr>
            <p:txBody>
              <a:bodyPr/>
              <a:lstStyle/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baseline="3000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5913" y="4016326"/>
                <a:ext cx="459791" cy="289290"/>
              </a:xfr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/>
          <p:cNvCxnSpPr/>
          <p:nvPr/>
        </p:nvCxnSpPr>
        <p:spPr>
          <a:xfrm flipH="1">
            <a:off x="1676400" y="3352800"/>
            <a:ext cx="1186449" cy="1181652"/>
          </a:xfrm>
          <a:prstGeom prst="line">
            <a:avLst/>
          </a:prstGeom>
          <a:ln w="22225">
            <a:solidFill>
              <a:srgbClr val="473EF2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685453" y="3518504"/>
            <a:ext cx="420470" cy="995646"/>
          </a:xfrm>
          <a:prstGeom prst="line">
            <a:avLst/>
          </a:prstGeom>
          <a:ln w="22225">
            <a:solidFill>
              <a:srgbClr val="473EF2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333800" y="4183824"/>
            <a:ext cx="342600" cy="333955"/>
          </a:xfrm>
          <a:prstGeom prst="line">
            <a:avLst/>
          </a:prstGeom>
          <a:ln w="22225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Content Placeholder 2"/>
              <p:cNvSpPr txBox="1">
                <a:spLocks/>
              </p:cNvSpPr>
              <p:nvPr/>
            </p:nvSpPr>
            <p:spPr bwMode="auto">
              <a:xfrm>
                <a:off x="935913" y="4016326"/>
                <a:ext cx="459791" cy="289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195" indent="-180195" algn="l" defTabSz="803370" rtl="0" eaLnBrk="1" fontAlgn="base" hangingPunct="1">
                  <a:lnSpc>
                    <a:spcPct val="90000"/>
                  </a:lnSpc>
                  <a:spcBef>
                    <a:spcPts val="1206"/>
                  </a:spcBef>
                  <a:spcAft>
                    <a:spcPct val="0"/>
                  </a:spcAft>
                  <a:buSzPct val="100000"/>
                  <a:buFont typeface="Wingdings" pitchFamily="2" charset="2"/>
                  <a:buChar char="§"/>
                  <a:defRPr sz="2200">
                    <a:solidFill>
                      <a:srgbClr val="064308"/>
                    </a:solidFill>
                    <a:latin typeface="Arial" charset="0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363394" indent="-15166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ＭＳ Ｐゴシック"/>
                  </a:defRPr>
                </a:lvl2pPr>
                <a:lvl3pPr marL="591641" indent="-160673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Lucida Grande" charset="0"/>
                  <a:buChar char="»"/>
                  <a:defRPr sz="1800">
                    <a:solidFill>
                      <a:schemeClr val="tx1"/>
                    </a:solidFill>
                    <a:latin typeface="Arial" charset="0"/>
                    <a:ea typeface="ヒラギノ角ゴ Pro W3" pitchFamily="-111" charset="-128"/>
                    <a:cs typeface="ヒラギノ角ゴ Pro W3" pitchFamily="-111" charset="-128"/>
                  </a:defRPr>
                </a:lvl3pPr>
                <a:lvl4pPr marL="728290" indent="-13364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4pPr>
                <a:lvl5pPr marL="1003087" indent="-18019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Lucida Grande" charset="0"/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5pPr>
                <a:lvl6pPr marL="2223507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6pPr>
                <a:lvl7pPr marL="2680590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7pPr>
                <a:lvl8pPr marL="3137672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8pPr>
                <a:lvl9pPr marL="3594752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9pPr>
              </a:lstStyle>
              <a:p>
                <a:pPr marL="211729" lvl="1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kern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kern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kern="0" baseline="30000" dirty="0" smtClean="0"/>
              </a:p>
              <a:p>
                <a:endParaRPr lang="en-US" kern="0" dirty="0"/>
              </a:p>
            </p:txBody>
          </p:sp>
        </mc:Choice>
        <mc:Fallback>
          <p:sp>
            <p:nvSpPr>
              <p:cNvPr id="3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5913" y="4016326"/>
                <a:ext cx="459791" cy="2892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1337" y="1027787"/>
                <a:ext cx="3948446" cy="2819100"/>
              </a:xfrm>
            </p:spPr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en-US" sz="1400" dirty="0" smtClean="0"/>
                  <a:t>Find supporting plane</a:t>
                </a:r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𝑎𝑥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𝑏𝑦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1400" dirty="0" smtClean="0"/>
              </a:p>
              <a:p>
                <a:pPr>
                  <a:spcAft>
                    <a:spcPts val="600"/>
                  </a:spcAft>
                </a:pPr>
                <a:r>
                  <a:rPr lang="en-US" sz="1400" dirty="0"/>
                  <a:t>Construct vectors along legs</a:t>
                </a:r>
                <a:endParaRPr lang="en-US" sz="1400" dirty="0"/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𝐵𝐴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1400" dirty="0"/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1400" dirty="0" smtClean="0"/>
              </a:p>
              <a:p>
                <a:pPr>
                  <a:spcAft>
                    <a:spcPts val="600"/>
                  </a:spcAft>
                </a:pPr>
                <a:r>
                  <a:rPr lang="en-US" sz="1400" dirty="0"/>
                  <a:t>Cross product yields plane normal vector </a:t>
                </a:r>
                <a:endParaRPr lang="en-US" sz="1400" dirty="0"/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𝐵𝐴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1400" baseline="30000"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en-US" sz="1400" baseline="30000" dirty="0"/>
              </a:p>
              <a:p>
                <a:pPr>
                  <a:spcAft>
                    <a:spcPts val="600"/>
                  </a:spcAft>
                </a:pPr>
                <a:r>
                  <a:rPr lang="en-US" sz="1400" dirty="0"/>
                  <a:t>Sub known point into supporting plane equation</a:t>
                </a:r>
                <a:endParaRPr lang="en-US" sz="1400" dirty="0"/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1400" dirty="0">
                  <a:ea typeface="Cambria Math" panose="02040503050406030204" pitchFamily="18" charset="0"/>
                </a:endParaRPr>
              </a:p>
              <a:p>
                <a:pPr marL="211729" lvl="1" indent="0">
                  <a:buNone/>
                </a:pPr>
                <a:endParaRPr lang="en-US" dirty="0"/>
              </a:p>
              <a:p>
                <a:pPr marL="211729" lvl="1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1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1337" y="1027787"/>
                <a:ext cx="3948446" cy="2819100"/>
              </a:xfrm>
              <a:blipFill>
                <a:blip r:embed="rId10"/>
                <a:stretch>
                  <a:fillRect l="-2469" t="-2814" r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685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Casting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Determine Ray-Triangle Intersection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5334000" cy="40005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1676400" y="3352800"/>
            <a:ext cx="1186449" cy="1181652"/>
          </a:xfrm>
          <a:prstGeom prst="line">
            <a:avLst/>
          </a:prstGeom>
          <a:ln w="22225">
            <a:solidFill>
              <a:srgbClr val="473EF2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685453" y="3518504"/>
            <a:ext cx="420470" cy="995646"/>
          </a:xfrm>
          <a:prstGeom prst="line">
            <a:avLst/>
          </a:prstGeom>
          <a:ln w="22225">
            <a:solidFill>
              <a:srgbClr val="473EF2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33800" y="4183824"/>
            <a:ext cx="342600" cy="333955"/>
          </a:xfrm>
          <a:prstGeom prst="line">
            <a:avLst/>
          </a:prstGeom>
          <a:ln w="22225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35913" y="4016326"/>
                <a:ext cx="459791" cy="289290"/>
              </a:xfrm>
            </p:spPr>
            <p:txBody>
              <a:bodyPr/>
              <a:lstStyle/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baseline="3000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5913" y="4016326"/>
                <a:ext cx="459791" cy="289290"/>
              </a:xfr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371600"/>
            <a:ext cx="5334000" cy="4000500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H="1">
            <a:off x="1676400" y="3352800"/>
            <a:ext cx="1186449" cy="1181652"/>
          </a:xfrm>
          <a:prstGeom prst="line">
            <a:avLst/>
          </a:prstGeom>
          <a:ln w="22225">
            <a:solidFill>
              <a:srgbClr val="473EF2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685453" y="3518504"/>
            <a:ext cx="420470" cy="995646"/>
          </a:xfrm>
          <a:prstGeom prst="line">
            <a:avLst/>
          </a:prstGeom>
          <a:ln w="22225">
            <a:solidFill>
              <a:srgbClr val="473EF2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333800" y="4183824"/>
            <a:ext cx="342600" cy="333955"/>
          </a:xfrm>
          <a:prstGeom prst="line">
            <a:avLst/>
          </a:prstGeom>
          <a:ln w="22225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Content Placeholder 2"/>
              <p:cNvSpPr txBox="1">
                <a:spLocks/>
              </p:cNvSpPr>
              <p:nvPr/>
            </p:nvSpPr>
            <p:spPr bwMode="auto">
              <a:xfrm>
                <a:off x="935913" y="4016326"/>
                <a:ext cx="459791" cy="289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195" indent="-180195" algn="l" defTabSz="803370" rtl="0" eaLnBrk="1" fontAlgn="base" hangingPunct="1">
                  <a:lnSpc>
                    <a:spcPct val="90000"/>
                  </a:lnSpc>
                  <a:spcBef>
                    <a:spcPts val="1206"/>
                  </a:spcBef>
                  <a:spcAft>
                    <a:spcPct val="0"/>
                  </a:spcAft>
                  <a:buSzPct val="100000"/>
                  <a:buFont typeface="Wingdings" pitchFamily="2" charset="2"/>
                  <a:buChar char="§"/>
                  <a:defRPr sz="2200">
                    <a:solidFill>
                      <a:srgbClr val="064308"/>
                    </a:solidFill>
                    <a:latin typeface="Arial" charset="0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363394" indent="-15166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ＭＳ Ｐゴシック"/>
                  </a:defRPr>
                </a:lvl2pPr>
                <a:lvl3pPr marL="591641" indent="-160673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Lucida Grande" charset="0"/>
                  <a:buChar char="»"/>
                  <a:defRPr sz="1800">
                    <a:solidFill>
                      <a:schemeClr val="tx1"/>
                    </a:solidFill>
                    <a:latin typeface="Arial" charset="0"/>
                    <a:ea typeface="ヒラギノ角ゴ Pro W3" pitchFamily="-111" charset="-128"/>
                    <a:cs typeface="ヒラギノ角ゴ Pro W3" pitchFamily="-111" charset="-128"/>
                  </a:defRPr>
                </a:lvl3pPr>
                <a:lvl4pPr marL="728290" indent="-13364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4pPr>
                <a:lvl5pPr marL="1003087" indent="-18019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Lucida Grande" charset="0"/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5pPr>
                <a:lvl6pPr marL="2223507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6pPr>
                <a:lvl7pPr marL="2680590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7pPr>
                <a:lvl8pPr marL="3137672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8pPr>
                <a:lvl9pPr marL="3594752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9pPr>
              </a:lstStyle>
              <a:p>
                <a:pPr marL="211729" lvl="1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kern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kern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kern="0" baseline="30000" dirty="0" smtClean="0"/>
              </a:p>
              <a:p>
                <a:endParaRPr lang="en-US" kern="0" dirty="0"/>
              </a:p>
            </p:txBody>
          </p:sp>
        </mc:Choice>
        <mc:Fallback>
          <p:sp>
            <p:nvSpPr>
              <p:cNvPr id="3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5913" y="4016326"/>
                <a:ext cx="459791" cy="28929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1337" y="1027787"/>
                <a:ext cx="3948446" cy="2819100"/>
              </a:xfrm>
            </p:spPr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en-US" sz="1400" dirty="0" smtClean="0"/>
                  <a:t>Find supporting plane</a:t>
                </a:r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𝑎𝑥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𝑏𝑦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1400" dirty="0" smtClean="0"/>
              </a:p>
              <a:p>
                <a:pPr>
                  <a:spcAft>
                    <a:spcPts val="600"/>
                  </a:spcAft>
                </a:pPr>
                <a:r>
                  <a:rPr lang="en-US" sz="1400" dirty="0"/>
                  <a:t>Construct vectors along legs</a:t>
                </a:r>
                <a:endParaRPr lang="en-US" sz="1400" dirty="0"/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𝐵𝐴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1400" dirty="0"/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1400" dirty="0" smtClean="0"/>
              </a:p>
              <a:p>
                <a:pPr>
                  <a:spcAft>
                    <a:spcPts val="600"/>
                  </a:spcAft>
                </a:pPr>
                <a:r>
                  <a:rPr lang="en-US" sz="1400" dirty="0"/>
                  <a:t>Cross product yields plane normal vector </a:t>
                </a:r>
                <a:endParaRPr lang="en-US" sz="1400" dirty="0"/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𝐵𝐴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1400" baseline="30000"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en-US" sz="1400" baseline="30000" dirty="0"/>
              </a:p>
              <a:p>
                <a:pPr>
                  <a:spcAft>
                    <a:spcPts val="600"/>
                  </a:spcAft>
                </a:pPr>
                <a:r>
                  <a:rPr lang="en-US" sz="1400" dirty="0"/>
                  <a:t>Sub known point into supporting plane equation</a:t>
                </a:r>
                <a:endParaRPr lang="en-US" sz="1400" dirty="0"/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1400" dirty="0">
                  <a:ea typeface="Cambria Math" panose="02040503050406030204" pitchFamily="18" charset="0"/>
                </a:endParaRPr>
              </a:p>
              <a:p>
                <a:pPr marL="211729" lvl="1" indent="0">
                  <a:buNone/>
                </a:pPr>
                <a:endParaRPr lang="en-US" dirty="0"/>
              </a:p>
              <a:p>
                <a:pPr marL="211729" lvl="1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1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1337" y="1027787"/>
                <a:ext cx="3948446" cy="2819100"/>
              </a:xfrm>
              <a:blipFill>
                <a:blip r:embed="rId11"/>
                <a:stretch>
                  <a:fillRect l="-2469" t="-2814" r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6137" y="3771034"/>
                <a:ext cx="4013199" cy="2362793"/>
              </a:xfrm>
            </p:spPr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en-US" sz="1400" dirty="0" smtClean="0"/>
                  <a:t>Definition of a cast ray</a:t>
                </a:r>
              </a:p>
              <a:p>
                <a:pPr marL="211729" lvl="1" indent="0">
                  <a:spcAft>
                    <a:spcPts val="600"/>
                  </a:spcAft>
                  <a:buNone/>
                </a:pPr>
                <a:r>
                  <a:rPr lang="en-US" sz="1400" dirty="0" smtClean="0"/>
                  <a:t>Origin at </a:t>
                </a:r>
                <a:r>
                  <a:rPr lang="en-US" sz="14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US" sz="1400" dirty="0" smtClean="0"/>
                  <a:t> in direction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sz="1400" dirty="0" smtClean="0">
                    <a:latin typeface="+mn-lt"/>
                    <a:ea typeface="Cambria Math" panose="02040503050406030204" pitchFamily="18" charset="0"/>
                  </a:rPr>
                  <a:t> intersecting plane at</a:t>
                </a:r>
                <a:r>
                  <a:rPr lang="en-US" sz="1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14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𝑃𝑄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⃑"/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d>
                        <m:dPr>
                          <m:begChr m:val="‖"/>
                          <m:endChr m:val="‖"/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𝑃𝑄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14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1400" dirty="0"/>
                  <a:t>Substitute into plane equation</a:t>
                </a:r>
                <a:endParaRPr lang="en-US" sz="1400" dirty="0"/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𝑃𝑄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1400" dirty="0"/>
              </a:p>
              <a:p>
                <a:pPr>
                  <a:spcAft>
                    <a:spcPts val="600"/>
                  </a:spcAft>
                </a:pPr>
                <a:r>
                  <a:rPr lang="en-US" sz="1400" dirty="0"/>
                  <a:t>Find length of intersecting ray</a:t>
                </a:r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𝑃𝑄</m:t>
                              </m:r>
                            </m:e>
                          </m:acc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⃑"/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num>
                        <m:den>
                          <m:acc>
                            <m:accPr>
                              <m:chr m:val="⃑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⃑"/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sz="14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2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6137" y="3771034"/>
                <a:ext cx="4013199" cy="2362793"/>
              </a:xfrm>
              <a:blipFill>
                <a:blip r:embed="rId12"/>
                <a:stretch>
                  <a:fillRect l="-2432" t="-3359" b="-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Content Placeholder 2"/>
              <p:cNvSpPr txBox="1">
                <a:spLocks/>
              </p:cNvSpPr>
              <p:nvPr/>
            </p:nvSpPr>
            <p:spPr bwMode="auto">
              <a:xfrm>
                <a:off x="1665792" y="3108535"/>
                <a:ext cx="459791" cy="289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195" indent="-180195" algn="l" defTabSz="803370" rtl="0" eaLnBrk="1" fontAlgn="base" hangingPunct="1">
                  <a:lnSpc>
                    <a:spcPct val="90000"/>
                  </a:lnSpc>
                  <a:spcBef>
                    <a:spcPts val="1206"/>
                  </a:spcBef>
                  <a:spcAft>
                    <a:spcPct val="0"/>
                  </a:spcAft>
                  <a:buSzPct val="100000"/>
                  <a:buFont typeface="Wingdings" pitchFamily="2" charset="2"/>
                  <a:buChar char="§"/>
                  <a:defRPr sz="2200">
                    <a:solidFill>
                      <a:srgbClr val="064308"/>
                    </a:solidFill>
                    <a:latin typeface="Arial" charset="0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363394" indent="-15166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ＭＳ Ｐゴシック"/>
                  </a:defRPr>
                </a:lvl2pPr>
                <a:lvl3pPr marL="591641" indent="-160673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Lucida Grande" charset="0"/>
                  <a:buChar char="»"/>
                  <a:defRPr sz="1800">
                    <a:solidFill>
                      <a:schemeClr val="tx1"/>
                    </a:solidFill>
                    <a:latin typeface="Arial" charset="0"/>
                    <a:ea typeface="ヒラギノ角ゴ Pro W3" pitchFamily="-111" charset="-128"/>
                    <a:cs typeface="ヒラギノ角ゴ Pro W3" pitchFamily="-111" charset="-128"/>
                  </a:defRPr>
                </a:lvl3pPr>
                <a:lvl4pPr marL="728290" indent="-13364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4pPr>
                <a:lvl5pPr marL="1003087" indent="-18019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Lucida Grande" charset="0"/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5pPr>
                <a:lvl6pPr marL="2223507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6pPr>
                <a:lvl7pPr marL="2680590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7pPr>
                <a:lvl8pPr marL="3137672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8pPr>
                <a:lvl9pPr marL="3594752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9pPr>
              </a:lstStyle>
              <a:p>
                <a:pPr marL="211729" lvl="1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kern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kern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US" kern="0" baseline="30000" dirty="0" smtClean="0"/>
              </a:p>
              <a:p>
                <a:endParaRPr lang="en-US" kern="0" dirty="0"/>
              </a:p>
            </p:txBody>
          </p:sp>
        </mc:Choice>
        <mc:Fallback>
          <p:sp>
            <p:nvSpPr>
              <p:cNvPr id="3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5792" y="3108535"/>
                <a:ext cx="459791" cy="289290"/>
              </a:xfrm>
              <a:prstGeom prst="rect">
                <a:avLst/>
              </a:prstGeom>
              <a:blipFill>
                <a:blip r:embed="rId13"/>
                <a:stretch>
                  <a:fillRect t="-34043" r="-53947" b="-212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224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Casting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Determine Ray-Triangle Intersection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5334000" cy="40005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1676400" y="3352800"/>
            <a:ext cx="1186449" cy="1181652"/>
          </a:xfrm>
          <a:prstGeom prst="line">
            <a:avLst/>
          </a:prstGeom>
          <a:ln w="22225">
            <a:solidFill>
              <a:srgbClr val="473EF2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685453" y="3518504"/>
            <a:ext cx="420470" cy="995646"/>
          </a:xfrm>
          <a:prstGeom prst="line">
            <a:avLst/>
          </a:prstGeom>
          <a:ln w="22225">
            <a:solidFill>
              <a:srgbClr val="473EF2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33800" y="4183824"/>
            <a:ext cx="342600" cy="333955"/>
          </a:xfrm>
          <a:prstGeom prst="line">
            <a:avLst/>
          </a:prstGeom>
          <a:ln w="22225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35913" y="4016326"/>
                <a:ext cx="459791" cy="289290"/>
              </a:xfrm>
            </p:spPr>
            <p:txBody>
              <a:bodyPr/>
              <a:lstStyle/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baseline="3000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5913" y="4016326"/>
                <a:ext cx="459791" cy="289290"/>
              </a:xfr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ontent Placeholder 3"/>
              <p:cNvSpPr>
                <a:spLocks noGrp="1"/>
              </p:cNvSpPr>
              <p:nvPr>
                <p:ph idx="10"/>
              </p:nvPr>
            </p:nvSpPr>
            <p:spPr>
              <a:xfrm>
                <a:off x="9067800" y="1071570"/>
                <a:ext cx="2971801" cy="4872030"/>
              </a:xfrm>
            </p:spPr>
            <p:txBody>
              <a:bodyPr/>
              <a:lstStyle/>
              <a:p>
                <a:r>
                  <a:rPr lang="en-US" sz="1400" dirty="0" smtClean="0"/>
                  <a:t>Does ray-plane intersection exist?</a:t>
                </a:r>
              </a:p>
              <a:p>
                <a:pPr lvl="1"/>
                <a:r>
                  <a:rPr lang="en-US" sz="1400" dirty="0"/>
                  <a:t>No intersection if ray is parallel to supporting plane </a:t>
                </a:r>
              </a:p>
              <a:p>
                <a:pPr lvl="1"/>
                <a:r>
                  <a:rPr lang="en-US" sz="1400" dirty="0"/>
                  <a:t>Test if dot product of ray and plane-normal is zero (specify how close)</a:t>
                </a:r>
              </a:p>
              <a:p>
                <a:r>
                  <a:rPr lang="en-US" sz="1400" dirty="0"/>
                  <a:t>Does intersection occur within triangle?</a:t>
                </a:r>
              </a:p>
              <a:p>
                <a:pPr lvl="1"/>
                <a:r>
                  <a:rPr lang="en-US" sz="1400" dirty="0"/>
                  <a:t>Construct vectors and use cross product to test on which side of an edge point </a:t>
                </a:r>
                <a:r>
                  <a:rPr lang="en-US" sz="1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en-US" sz="1400" dirty="0"/>
                  <a:t> is</a:t>
                </a:r>
              </a:p>
              <a:p>
                <a:pPr lvl="1"/>
                <a:r>
                  <a:rPr lang="en-US" sz="1400" dirty="0"/>
                  <a:t>If on the “inside”, cross product will point the same direction as the plane normal vector (i.e. dot product will be positive)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sz="1400" dirty="0"/>
                  <a:t>Check all three sides</a:t>
                </a:r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]∙</m:t>
                      </m:r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lang="en-US" sz="1400" dirty="0"/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]∙</m:t>
                      </m:r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lang="en-US" sz="1400" dirty="0"/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]∙</m:t>
                      </m:r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lang="en-US" sz="1400" dirty="0"/>
              </a:p>
              <a:p>
                <a:pPr marL="211729" lvl="1" indent="0">
                  <a:buNone/>
                </a:pPr>
                <a:endParaRPr lang="en-US" dirty="0" smtClean="0"/>
              </a:p>
              <a:p>
                <a:pPr marL="211729" lvl="1" indent="0">
                  <a:buNone/>
                </a:pPr>
                <a:endParaRPr lang="en-US" dirty="0" smtClean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23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9067800" y="1071570"/>
                <a:ext cx="2971801" cy="4872030"/>
              </a:xfrm>
              <a:blipFill>
                <a:blip r:embed="rId9"/>
                <a:stretch>
                  <a:fillRect l="-3491" t="-1502" r="-2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371600"/>
            <a:ext cx="5334000" cy="4000500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H="1">
            <a:off x="1676400" y="3352800"/>
            <a:ext cx="1186449" cy="1181652"/>
          </a:xfrm>
          <a:prstGeom prst="line">
            <a:avLst/>
          </a:prstGeom>
          <a:ln w="22225">
            <a:solidFill>
              <a:srgbClr val="473EF2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685453" y="3518504"/>
            <a:ext cx="420470" cy="995646"/>
          </a:xfrm>
          <a:prstGeom prst="line">
            <a:avLst/>
          </a:prstGeom>
          <a:ln w="22225">
            <a:solidFill>
              <a:srgbClr val="473EF2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333800" y="4183824"/>
            <a:ext cx="342600" cy="333955"/>
          </a:xfrm>
          <a:prstGeom prst="line">
            <a:avLst/>
          </a:prstGeom>
          <a:ln w="22225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Content Placeholder 2"/>
              <p:cNvSpPr txBox="1">
                <a:spLocks/>
              </p:cNvSpPr>
              <p:nvPr/>
            </p:nvSpPr>
            <p:spPr bwMode="auto">
              <a:xfrm>
                <a:off x="935913" y="4016326"/>
                <a:ext cx="459791" cy="289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195" indent="-180195" algn="l" defTabSz="803370" rtl="0" eaLnBrk="1" fontAlgn="base" hangingPunct="1">
                  <a:lnSpc>
                    <a:spcPct val="90000"/>
                  </a:lnSpc>
                  <a:spcBef>
                    <a:spcPts val="1206"/>
                  </a:spcBef>
                  <a:spcAft>
                    <a:spcPct val="0"/>
                  </a:spcAft>
                  <a:buSzPct val="100000"/>
                  <a:buFont typeface="Wingdings" pitchFamily="2" charset="2"/>
                  <a:buChar char="§"/>
                  <a:defRPr sz="2200">
                    <a:solidFill>
                      <a:srgbClr val="064308"/>
                    </a:solidFill>
                    <a:latin typeface="Arial" charset="0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363394" indent="-15166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ＭＳ Ｐゴシック"/>
                  </a:defRPr>
                </a:lvl2pPr>
                <a:lvl3pPr marL="591641" indent="-160673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Lucida Grande" charset="0"/>
                  <a:buChar char="»"/>
                  <a:defRPr sz="1800">
                    <a:solidFill>
                      <a:schemeClr val="tx1"/>
                    </a:solidFill>
                    <a:latin typeface="Arial" charset="0"/>
                    <a:ea typeface="ヒラギノ角ゴ Pro W3" pitchFamily="-111" charset="-128"/>
                    <a:cs typeface="ヒラギノ角ゴ Pro W3" pitchFamily="-111" charset="-128"/>
                  </a:defRPr>
                </a:lvl3pPr>
                <a:lvl4pPr marL="728290" indent="-13364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4pPr>
                <a:lvl5pPr marL="1003087" indent="-18019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Lucida Grande" charset="0"/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5pPr>
                <a:lvl6pPr marL="2223507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6pPr>
                <a:lvl7pPr marL="2680590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7pPr>
                <a:lvl8pPr marL="3137672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8pPr>
                <a:lvl9pPr marL="3594752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9pPr>
              </a:lstStyle>
              <a:p>
                <a:pPr marL="211729" lvl="1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kern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kern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kern="0" baseline="30000" dirty="0" smtClean="0"/>
              </a:p>
              <a:p>
                <a:endParaRPr lang="en-US" kern="0" dirty="0"/>
              </a:p>
            </p:txBody>
          </p:sp>
        </mc:Choice>
        <mc:Fallback>
          <p:sp>
            <p:nvSpPr>
              <p:cNvPr id="3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5913" y="4016326"/>
                <a:ext cx="459791" cy="2892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Content Placeholder 2"/>
              <p:cNvSpPr txBox="1">
                <a:spLocks/>
              </p:cNvSpPr>
              <p:nvPr/>
            </p:nvSpPr>
            <p:spPr bwMode="auto">
              <a:xfrm>
                <a:off x="1665792" y="3108535"/>
                <a:ext cx="459791" cy="289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195" indent="-180195" algn="l" defTabSz="803370" rtl="0" eaLnBrk="1" fontAlgn="base" hangingPunct="1">
                  <a:lnSpc>
                    <a:spcPct val="90000"/>
                  </a:lnSpc>
                  <a:spcBef>
                    <a:spcPts val="1206"/>
                  </a:spcBef>
                  <a:spcAft>
                    <a:spcPct val="0"/>
                  </a:spcAft>
                  <a:buSzPct val="100000"/>
                  <a:buFont typeface="Wingdings" pitchFamily="2" charset="2"/>
                  <a:buChar char="§"/>
                  <a:defRPr sz="2200">
                    <a:solidFill>
                      <a:srgbClr val="064308"/>
                    </a:solidFill>
                    <a:latin typeface="Arial" charset="0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363394" indent="-15166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ＭＳ Ｐゴシック"/>
                  </a:defRPr>
                </a:lvl2pPr>
                <a:lvl3pPr marL="591641" indent="-160673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Lucida Grande" charset="0"/>
                  <a:buChar char="»"/>
                  <a:defRPr sz="1800">
                    <a:solidFill>
                      <a:schemeClr val="tx1"/>
                    </a:solidFill>
                    <a:latin typeface="Arial" charset="0"/>
                    <a:ea typeface="ヒラギノ角ゴ Pro W3" pitchFamily="-111" charset="-128"/>
                    <a:cs typeface="ヒラギノ角ゴ Pro W3" pitchFamily="-111" charset="-128"/>
                  </a:defRPr>
                </a:lvl3pPr>
                <a:lvl4pPr marL="728290" indent="-13364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4pPr>
                <a:lvl5pPr marL="1003087" indent="-18019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Lucida Grande" charset="0"/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5pPr>
                <a:lvl6pPr marL="2223507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6pPr>
                <a:lvl7pPr marL="2680590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7pPr>
                <a:lvl8pPr marL="3137672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8pPr>
                <a:lvl9pPr marL="3594752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9pPr>
              </a:lstStyle>
              <a:p>
                <a:pPr marL="211729" lvl="1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kern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kern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US" kern="0" baseline="30000" dirty="0" smtClean="0"/>
              </a:p>
              <a:p>
                <a:endParaRPr lang="en-US" kern="0" dirty="0"/>
              </a:p>
            </p:txBody>
          </p:sp>
        </mc:Choice>
        <mc:Fallback>
          <p:sp>
            <p:nvSpPr>
              <p:cNvPr id="3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5792" y="3108535"/>
                <a:ext cx="459791" cy="289290"/>
              </a:xfrm>
              <a:prstGeom prst="rect">
                <a:avLst/>
              </a:prstGeom>
              <a:blipFill>
                <a:blip r:embed="rId12"/>
                <a:stretch>
                  <a:fillRect t="-34043" r="-53947" b="-212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371600"/>
            <a:ext cx="5334000" cy="400050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flipH="1">
            <a:off x="1685453" y="3518504"/>
            <a:ext cx="420470" cy="995646"/>
          </a:xfrm>
          <a:prstGeom prst="line">
            <a:avLst/>
          </a:prstGeom>
          <a:ln w="22225">
            <a:solidFill>
              <a:srgbClr val="473EF2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676402" y="3627742"/>
            <a:ext cx="667448" cy="906710"/>
          </a:xfrm>
          <a:prstGeom prst="line">
            <a:avLst/>
          </a:prstGeom>
          <a:ln w="2222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43674" y="3261730"/>
            <a:ext cx="342600" cy="333955"/>
          </a:xfrm>
          <a:prstGeom prst="line">
            <a:avLst/>
          </a:prstGeom>
          <a:ln w="22225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33802" y="4200497"/>
            <a:ext cx="342600" cy="333955"/>
          </a:xfrm>
          <a:prstGeom prst="line">
            <a:avLst/>
          </a:prstGeom>
          <a:ln w="22225">
            <a:solidFill>
              <a:schemeClr val="accent4"/>
            </a:solidFill>
            <a:prstDash val="sys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1337" y="1027787"/>
                <a:ext cx="3948446" cy="2819100"/>
              </a:xfrm>
            </p:spPr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en-US" sz="1400" dirty="0" smtClean="0"/>
                  <a:t>Find supporting plane</a:t>
                </a:r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𝑎𝑥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𝑏𝑦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1400" dirty="0" smtClean="0"/>
              </a:p>
              <a:p>
                <a:pPr>
                  <a:spcAft>
                    <a:spcPts val="600"/>
                  </a:spcAft>
                </a:pPr>
                <a:r>
                  <a:rPr lang="en-US" sz="1400" dirty="0"/>
                  <a:t>Construct vectors along legs</a:t>
                </a:r>
                <a:endParaRPr lang="en-US" sz="1400" dirty="0"/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𝐵𝐴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1400" dirty="0"/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1400" dirty="0" smtClean="0"/>
              </a:p>
              <a:p>
                <a:pPr>
                  <a:spcAft>
                    <a:spcPts val="600"/>
                  </a:spcAft>
                </a:pPr>
                <a:r>
                  <a:rPr lang="en-US" sz="1400" dirty="0"/>
                  <a:t>Cross product yields plane normal vector </a:t>
                </a:r>
                <a:endParaRPr lang="en-US" sz="1400" dirty="0"/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𝐵𝐴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1400" baseline="30000"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en-US" sz="1400" baseline="30000" dirty="0"/>
              </a:p>
              <a:p>
                <a:pPr>
                  <a:spcAft>
                    <a:spcPts val="600"/>
                  </a:spcAft>
                </a:pPr>
                <a:r>
                  <a:rPr lang="en-US" sz="1400" dirty="0"/>
                  <a:t>Sub known point into supporting plane equation</a:t>
                </a:r>
                <a:endParaRPr lang="en-US" sz="1400" dirty="0"/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1400" dirty="0">
                  <a:ea typeface="Cambria Math" panose="02040503050406030204" pitchFamily="18" charset="0"/>
                </a:endParaRPr>
              </a:p>
              <a:p>
                <a:pPr marL="211729" lvl="1" indent="0">
                  <a:buNone/>
                </a:pPr>
                <a:endParaRPr lang="en-US" dirty="0"/>
              </a:p>
              <a:p>
                <a:pPr marL="211729" lvl="1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1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1337" y="1027787"/>
                <a:ext cx="3948446" cy="2819100"/>
              </a:xfrm>
              <a:blipFill>
                <a:blip r:embed="rId13"/>
                <a:stretch>
                  <a:fillRect l="-2469" t="-2814" r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6137" y="3771034"/>
                <a:ext cx="4013199" cy="2362793"/>
              </a:xfrm>
            </p:spPr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en-US" sz="1400" dirty="0" smtClean="0"/>
                  <a:t>Definition of a cast ray</a:t>
                </a:r>
              </a:p>
              <a:p>
                <a:pPr marL="211729" lvl="1" indent="0">
                  <a:spcAft>
                    <a:spcPts val="600"/>
                  </a:spcAft>
                  <a:buNone/>
                </a:pPr>
                <a:r>
                  <a:rPr lang="en-US" sz="1400" dirty="0" smtClean="0"/>
                  <a:t>Origin at </a:t>
                </a:r>
                <a:r>
                  <a:rPr lang="en-US" sz="14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US" sz="1400" dirty="0" smtClean="0"/>
                  <a:t> in direction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sz="1400" dirty="0" smtClean="0">
                    <a:latin typeface="+mn-lt"/>
                    <a:ea typeface="Cambria Math" panose="02040503050406030204" pitchFamily="18" charset="0"/>
                  </a:rPr>
                  <a:t> intersecting plane at</a:t>
                </a:r>
                <a:r>
                  <a:rPr lang="en-US" sz="1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14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𝑃𝑄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⃑"/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d>
                        <m:dPr>
                          <m:begChr m:val="‖"/>
                          <m:endChr m:val="‖"/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𝑃𝑄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14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1400" dirty="0"/>
                  <a:t>Substitute into plane equation</a:t>
                </a:r>
                <a:endParaRPr lang="en-US" sz="1400" dirty="0"/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𝑃𝑄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1400" dirty="0"/>
              </a:p>
              <a:p>
                <a:pPr>
                  <a:spcAft>
                    <a:spcPts val="600"/>
                  </a:spcAft>
                </a:pPr>
                <a:r>
                  <a:rPr lang="en-US" sz="1400" dirty="0"/>
                  <a:t>Find length of intersecting ray</a:t>
                </a:r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𝑃𝑄</m:t>
                              </m:r>
                            </m:e>
                          </m:acc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⃑"/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num>
                        <m:den>
                          <m:acc>
                            <m:accPr>
                              <m:chr m:val="⃑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⃑"/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sz="14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2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6137" y="3771034"/>
                <a:ext cx="4013199" cy="2362793"/>
              </a:xfrm>
              <a:blipFill>
                <a:blip r:embed="rId14"/>
                <a:stretch>
                  <a:fillRect l="-2432" t="-3359" b="-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624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Nozzle Motion and Ray-Triangle Intersection in SSR2 Cavity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422120" y="1067100"/>
            <a:ext cx="2565399" cy="5331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Side/Rinse Port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57984" y="1067100"/>
            <a:ext cx="1991761" cy="5331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Beam Port</a:t>
            </a:r>
            <a:endParaRPr lang="en-US" dirty="0"/>
          </a:p>
        </p:txBody>
      </p:sp>
      <p:pic>
        <p:nvPicPr>
          <p:cNvPr id="4" name="E84668B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10" end="3704.9"/>
                </p14:media>
              </p:ext>
            </p:extLst>
          </p:nvPr>
        </p:nvPicPr>
        <p:blipFill rotWithShape="1">
          <a:blip r:embed="rId5"/>
          <a:srcRect l="36418" t="28280" r="32238" b="20464"/>
          <a:stretch>
            <a:fillRect/>
          </a:stretch>
        </p:blipFill>
        <p:spPr>
          <a:xfrm rot="16200000">
            <a:off x="263236" y="1652125"/>
            <a:ext cx="4502728" cy="3962399"/>
          </a:xfrm>
          <a:prstGeom prst="rect">
            <a:avLst/>
          </a:prstGeom>
        </p:spPr>
      </p:pic>
      <p:pic>
        <p:nvPicPr>
          <p:cNvPr id="7" name="04C83C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30360" end="1423.6281"/>
                </p14:media>
              </p:ext>
            </p:extLst>
          </p:nvPr>
        </p:nvPicPr>
        <p:blipFill rotWithShape="1">
          <a:blip r:embed="rId6"/>
          <a:srcRect l="37500" t="23300" r="33125" b="15147"/>
          <a:stretch/>
        </p:blipFill>
        <p:spPr>
          <a:xfrm rot="16200000">
            <a:off x="7132336" y="1345179"/>
            <a:ext cx="3995329" cy="45053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839606" y="1162175"/>
            <a:ext cx="1652065" cy="203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89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1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of Simple Rinsing Simulation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21" y="1585708"/>
            <a:ext cx="2048853" cy="2048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48940"/>
            <a:ext cx="2249658" cy="20236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758474"/>
            <a:ext cx="2394110" cy="22920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2711819"/>
            <a:ext cx="2259997" cy="22523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0188" y="2513047"/>
            <a:ext cx="2897153" cy="28971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11124"/>
          <a:stretch/>
        </p:blipFill>
        <p:spPr>
          <a:xfrm>
            <a:off x="2209800" y="1938874"/>
            <a:ext cx="609600" cy="33913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8094" y="2314090"/>
            <a:ext cx="762106" cy="34771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0" y="2380774"/>
            <a:ext cx="647790" cy="33437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4800" y="1148179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Side Port Rinse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" y="3642357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Beam Port Rinse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3200400" y="2233619"/>
            <a:ext cx="215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Total Rinse</a:t>
            </a:r>
          </a:p>
          <a:p>
            <a:r>
              <a:rPr lang="en-US" sz="1600" dirty="0" smtClean="0"/>
              <a:t>93.5% Elements Hit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6477000" y="2263397"/>
            <a:ext cx="1981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Wash Accessibility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9727507" y="2031534"/>
            <a:ext cx="2362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Missed Coverage</a:t>
            </a:r>
          </a:p>
          <a:p>
            <a:r>
              <a:rPr lang="en-US" sz="1600" dirty="0" smtClean="0"/>
              <a:t>6.5% Elements Missed </a:t>
            </a:r>
            <a:endParaRPr lang="en-US" sz="1600" dirty="0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4431180" y="1086105"/>
            <a:ext cx="3101220" cy="64850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100 Passes per </a:t>
            </a:r>
            <a:r>
              <a:rPr lang="en-US" dirty="0" smtClean="0"/>
              <a:t>Port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1 mm/s linear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1 </a:t>
            </a:r>
            <a:r>
              <a:rPr lang="en-US" dirty="0" err="1" smtClean="0"/>
              <a:t>deg</a:t>
            </a:r>
            <a:r>
              <a:rPr lang="en-US" dirty="0" smtClean="0"/>
              <a:t>/s rotation</a:t>
            </a:r>
            <a:endParaRPr lang="en-US" dirty="0"/>
          </a:p>
        </p:txBody>
      </p:sp>
      <p:sp>
        <p:nvSpPr>
          <p:cNvPr id="3" name="Isosceles Triangle 2"/>
          <p:cNvSpPr/>
          <p:nvPr/>
        </p:nvSpPr>
        <p:spPr>
          <a:xfrm>
            <a:off x="11452634" y="2061318"/>
            <a:ext cx="254693" cy="228600"/>
          </a:xfrm>
          <a:prstGeom prst="triangle">
            <a:avLst/>
          </a:prstGeom>
          <a:solidFill>
            <a:schemeClr val="tx1"/>
          </a:solidFill>
          <a:ln w="19050">
            <a:solidFill>
              <a:srgbClr val="ED07C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2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 to Basic Rinse Routine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3807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Change nozzle jet angles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27500" t="15109" r="46250" b="19263"/>
          <a:stretch/>
        </p:blipFill>
        <p:spPr>
          <a:xfrm>
            <a:off x="176969" y="1371600"/>
            <a:ext cx="1803337" cy="22613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27500" t="15109" r="46250" b="19263"/>
          <a:stretch/>
        </p:blipFill>
        <p:spPr>
          <a:xfrm>
            <a:off x="2097505" y="1371600"/>
            <a:ext cx="1803337" cy="22613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36250" t="15940" r="37500" b="19263"/>
          <a:stretch/>
        </p:blipFill>
        <p:spPr>
          <a:xfrm>
            <a:off x="4004461" y="1376725"/>
            <a:ext cx="1821016" cy="22545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38750" t="15940" r="35000" b="20094"/>
          <a:stretch/>
        </p:blipFill>
        <p:spPr>
          <a:xfrm>
            <a:off x="5923159" y="1398603"/>
            <a:ext cx="1849241" cy="2260183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022567" y="2057401"/>
            <a:ext cx="1790515" cy="873164"/>
            <a:chOff x="4022567" y="2133601"/>
            <a:chExt cx="1790515" cy="873164"/>
          </a:xfrm>
        </p:grpSpPr>
        <p:sp>
          <p:nvSpPr>
            <p:cNvPr id="21" name="Oval 20"/>
            <p:cNvSpPr>
              <a:spLocks/>
            </p:cNvSpPr>
            <p:nvPr/>
          </p:nvSpPr>
          <p:spPr>
            <a:xfrm rot="16200000">
              <a:off x="4078696" y="2398305"/>
              <a:ext cx="873164" cy="34375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>
              <a:spLocks/>
            </p:cNvSpPr>
            <p:nvPr/>
          </p:nvSpPr>
          <p:spPr>
            <a:xfrm rot="16200000">
              <a:off x="4850781" y="2398305"/>
              <a:ext cx="873164" cy="34375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>
              <a:spLocks/>
            </p:cNvSpPr>
            <p:nvPr/>
          </p:nvSpPr>
          <p:spPr>
            <a:xfrm rot="16200000">
              <a:off x="3954405" y="2476910"/>
              <a:ext cx="322865" cy="18654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/>
            </p:cNvSpPr>
            <p:nvPr/>
          </p:nvSpPr>
          <p:spPr>
            <a:xfrm rot="16200000">
              <a:off x="5558379" y="2488497"/>
              <a:ext cx="322865" cy="18654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102665" y="2057400"/>
            <a:ext cx="1790515" cy="873164"/>
            <a:chOff x="4022567" y="2133601"/>
            <a:chExt cx="1790515" cy="873164"/>
          </a:xfrm>
        </p:grpSpPr>
        <p:sp>
          <p:nvSpPr>
            <p:cNvPr id="36" name="Oval 35"/>
            <p:cNvSpPr>
              <a:spLocks/>
            </p:cNvSpPr>
            <p:nvPr/>
          </p:nvSpPr>
          <p:spPr>
            <a:xfrm rot="16200000">
              <a:off x="4078696" y="2398305"/>
              <a:ext cx="873164" cy="34375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>
              <a:spLocks/>
            </p:cNvSpPr>
            <p:nvPr/>
          </p:nvSpPr>
          <p:spPr>
            <a:xfrm rot="16200000">
              <a:off x="4850781" y="2398305"/>
              <a:ext cx="873164" cy="34375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>
              <a:spLocks/>
            </p:cNvSpPr>
            <p:nvPr/>
          </p:nvSpPr>
          <p:spPr>
            <a:xfrm rot="16200000">
              <a:off x="3954405" y="2476910"/>
              <a:ext cx="322865" cy="18654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>
              <a:spLocks/>
            </p:cNvSpPr>
            <p:nvPr/>
          </p:nvSpPr>
          <p:spPr>
            <a:xfrm rot="16200000">
              <a:off x="5558379" y="2488497"/>
              <a:ext cx="322865" cy="18654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52400" y="2057400"/>
            <a:ext cx="1790515" cy="873164"/>
            <a:chOff x="4022567" y="2133601"/>
            <a:chExt cx="1790515" cy="873164"/>
          </a:xfrm>
        </p:grpSpPr>
        <p:sp>
          <p:nvSpPr>
            <p:cNvPr id="41" name="Oval 40"/>
            <p:cNvSpPr>
              <a:spLocks/>
            </p:cNvSpPr>
            <p:nvPr/>
          </p:nvSpPr>
          <p:spPr>
            <a:xfrm rot="16200000">
              <a:off x="4078696" y="2398305"/>
              <a:ext cx="873164" cy="34375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>
              <a:spLocks/>
            </p:cNvSpPr>
            <p:nvPr/>
          </p:nvSpPr>
          <p:spPr>
            <a:xfrm rot="16200000">
              <a:off x="4850781" y="2398305"/>
              <a:ext cx="873164" cy="34375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>
              <a:spLocks/>
            </p:cNvSpPr>
            <p:nvPr/>
          </p:nvSpPr>
          <p:spPr>
            <a:xfrm rot="16200000">
              <a:off x="3954405" y="2476910"/>
              <a:ext cx="322865" cy="18654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>
              <a:spLocks/>
            </p:cNvSpPr>
            <p:nvPr/>
          </p:nvSpPr>
          <p:spPr>
            <a:xfrm rot="16200000">
              <a:off x="5558379" y="2488497"/>
              <a:ext cx="322865" cy="18654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945673" y="2062677"/>
            <a:ext cx="1790515" cy="873164"/>
            <a:chOff x="4022567" y="2133601"/>
            <a:chExt cx="1790515" cy="873164"/>
          </a:xfrm>
        </p:grpSpPr>
        <p:sp>
          <p:nvSpPr>
            <p:cNvPr id="46" name="Oval 45"/>
            <p:cNvSpPr>
              <a:spLocks/>
            </p:cNvSpPr>
            <p:nvPr/>
          </p:nvSpPr>
          <p:spPr>
            <a:xfrm rot="16200000">
              <a:off x="4078696" y="2398305"/>
              <a:ext cx="873164" cy="34375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>
              <a:spLocks/>
            </p:cNvSpPr>
            <p:nvPr/>
          </p:nvSpPr>
          <p:spPr>
            <a:xfrm rot="16200000">
              <a:off x="4850781" y="2398305"/>
              <a:ext cx="873164" cy="34375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>
              <a:spLocks/>
            </p:cNvSpPr>
            <p:nvPr/>
          </p:nvSpPr>
          <p:spPr>
            <a:xfrm rot="16200000">
              <a:off x="3954405" y="2476910"/>
              <a:ext cx="322865" cy="18654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>
              <a:spLocks/>
            </p:cNvSpPr>
            <p:nvPr/>
          </p:nvSpPr>
          <p:spPr>
            <a:xfrm rot="16200000">
              <a:off x="5558379" y="2488497"/>
              <a:ext cx="322865" cy="18654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/>
          <a:srcRect l="38750" t="15940" r="35000" b="19263"/>
          <a:stretch/>
        </p:blipFill>
        <p:spPr>
          <a:xfrm>
            <a:off x="5937951" y="3756647"/>
            <a:ext cx="1824228" cy="225856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7"/>
          <a:srcRect l="36250" t="15940" r="37083" b="19263"/>
          <a:stretch/>
        </p:blipFill>
        <p:spPr>
          <a:xfrm>
            <a:off x="4001310" y="3756647"/>
            <a:ext cx="1853184" cy="225856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8"/>
          <a:srcRect l="27500" t="15109" r="46250" b="19263"/>
          <a:stretch/>
        </p:blipFill>
        <p:spPr>
          <a:xfrm>
            <a:off x="178068" y="3756647"/>
            <a:ext cx="1801137" cy="225856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9"/>
          <a:srcRect l="27500" t="15109" r="46250" b="19263"/>
          <a:stretch/>
        </p:blipFill>
        <p:spPr>
          <a:xfrm>
            <a:off x="2104138" y="3756647"/>
            <a:ext cx="1801137" cy="2258568"/>
          </a:xfrm>
          <a:prstGeom prst="rect">
            <a:avLst/>
          </a:prstGeom>
        </p:spPr>
      </p:pic>
      <p:sp>
        <p:nvSpPr>
          <p:cNvPr id="56" name="Oval 55"/>
          <p:cNvSpPr>
            <a:spLocks/>
          </p:cNvSpPr>
          <p:nvPr/>
        </p:nvSpPr>
        <p:spPr>
          <a:xfrm rot="16200000">
            <a:off x="4325981" y="4744224"/>
            <a:ext cx="457201" cy="265149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>
            <a:spLocks/>
          </p:cNvSpPr>
          <p:nvPr/>
        </p:nvSpPr>
        <p:spPr>
          <a:xfrm rot="16200000">
            <a:off x="5085574" y="4744227"/>
            <a:ext cx="457201" cy="265149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/>
          </p:cNvSpPr>
          <p:nvPr/>
        </p:nvSpPr>
        <p:spPr>
          <a:xfrm rot="16200000">
            <a:off x="6228574" y="4744222"/>
            <a:ext cx="457201" cy="265149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/>
          </p:cNvSpPr>
          <p:nvPr/>
        </p:nvSpPr>
        <p:spPr>
          <a:xfrm rot="16200000">
            <a:off x="6988167" y="4744225"/>
            <a:ext cx="457201" cy="265149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7808794" y="2819400"/>
            <a:ext cx="2734057" cy="1658211"/>
            <a:chOff x="7808794" y="2731310"/>
            <a:chExt cx="2734057" cy="1658211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08794" y="2836729"/>
              <a:ext cx="2734057" cy="1552792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8490840" y="2731310"/>
              <a:ext cx="17438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12 Passes per Port</a:t>
              </a:r>
              <a:endParaRPr lang="en-US" sz="1400" dirty="0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8236655" y="1003347"/>
            <a:ext cx="2593695" cy="1652065"/>
            <a:chOff x="8236655" y="1003347"/>
            <a:chExt cx="2593695" cy="1652065"/>
          </a:xfrm>
        </p:grpSpPr>
        <p:grpSp>
          <p:nvGrpSpPr>
            <p:cNvPr id="65" name="Group 64"/>
            <p:cNvGrpSpPr/>
            <p:nvPr/>
          </p:nvGrpSpPr>
          <p:grpSpPr>
            <a:xfrm>
              <a:off x="8236655" y="1003347"/>
              <a:ext cx="2030249" cy="1652065"/>
              <a:chOff x="8236655" y="1003347"/>
              <a:chExt cx="2030249" cy="1652065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5400000">
                <a:off x="8425747" y="814255"/>
                <a:ext cx="1652065" cy="2030249"/>
              </a:xfrm>
              <a:prstGeom prst="rect">
                <a:avLst/>
              </a:prstGeom>
            </p:spPr>
          </p:pic>
          <p:sp>
            <p:nvSpPr>
              <p:cNvPr id="63" name="Arc 62"/>
              <p:cNvSpPr>
                <a:spLocks noChangeAspect="1"/>
              </p:cNvSpPr>
              <p:nvPr/>
            </p:nvSpPr>
            <p:spPr>
              <a:xfrm>
                <a:off x="9372600" y="1371600"/>
                <a:ext cx="734558" cy="734558"/>
              </a:xfrm>
              <a:prstGeom prst="arc">
                <a:avLst>
                  <a:gd name="adj1" fmla="val 19190638"/>
                  <a:gd name="adj2" fmla="val 0"/>
                </a:avLst>
              </a:prstGeom>
              <a:ln w="9525">
                <a:solidFill>
                  <a:schemeClr val="tx1"/>
                </a:solidFill>
                <a:headEnd type="arrow" w="sm" len="sm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10068350" y="1431102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45°</a:t>
              </a:r>
              <a:endParaRPr lang="en-US" sz="1400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8236655" y="4418259"/>
            <a:ext cx="2668154" cy="1596956"/>
            <a:chOff x="8236655" y="4418259"/>
            <a:chExt cx="2668154" cy="1596956"/>
          </a:xfrm>
        </p:grpSpPr>
        <p:grpSp>
          <p:nvGrpSpPr>
            <p:cNvPr id="66" name="Group 65"/>
            <p:cNvGrpSpPr/>
            <p:nvPr/>
          </p:nvGrpSpPr>
          <p:grpSpPr>
            <a:xfrm>
              <a:off x="8236655" y="4418259"/>
              <a:ext cx="1946703" cy="1596956"/>
              <a:chOff x="8236655" y="4418259"/>
              <a:chExt cx="1946703" cy="1596956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236655" y="4418259"/>
                <a:ext cx="1946703" cy="1596956"/>
              </a:xfrm>
              <a:prstGeom prst="rect">
                <a:avLst/>
              </a:prstGeom>
            </p:spPr>
          </p:pic>
          <p:sp>
            <p:nvSpPr>
              <p:cNvPr id="64" name="Arc 63"/>
              <p:cNvSpPr>
                <a:spLocks noChangeAspect="1"/>
              </p:cNvSpPr>
              <p:nvPr/>
            </p:nvSpPr>
            <p:spPr>
              <a:xfrm>
                <a:off x="9362759" y="4747018"/>
                <a:ext cx="780050" cy="780050"/>
              </a:xfrm>
              <a:prstGeom prst="arc">
                <a:avLst>
                  <a:gd name="adj1" fmla="val 19962572"/>
                  <a:gd name="adj2" fmla="val 0"/>
                </a:avLst>
              </a:prstGeom>
              <a:ln w="9525">
                <a:solidFill>
                  <a:schemeClr val="tx1"/>
                </a:solidFill>
                <a:headEnd type="arrow" w="sm" len="sm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10142809" y="4895393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25°</a:t>
              </a:r>
              <a:endParaRPr lang="en-US" sz="1400" dirty="0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10197346" y="1939078"/>
            <a:ext cx="1957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Passes/Port</a:t>
            </a:r>
          </a:p>
          <a:p>
            <a:r>
              <a:rPr lang="en-US" dirty="0" smtClean="0"/>
              <a:t>Coverage: 93.5% 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10102278" y="5303732"/>
            <a:ext cx="1957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Passes/Port</a:t>
            </a:r>
          </a:p>
          <a:p>
            <a:r>
              <a:rPr lang="en-US" dirty="0" smtClean="0"/>
              <a:t>Coverage: 95.9%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54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71" grpId="0"/>
      <p:bldP spid="7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 to Basic Rinse Routine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7823199" cy="5027414"/>
          </a:xfrm>
        </p:spPr>
        <p:txBody>
          <a:bodyPr/>
          <a:lstStyle/>
          <a:p>
            <a:r>
              <a:rPr lang="en-US" dirty="0" smtClean="0"/>
              <a:t>On-axis motion in side/rinse ports limited by cavity spoke</a:t>
            </a:r>
          </a:p>
          <a:p>
            <a:r>
              <a:rPr lang="en-US" dirty="0" smtClean="0"/>
              <a:t>Ports are large enough in diameter to allow for off-axis entry</a:t>
            </a:r>
          </a:p>
          <a:p>
            <a:pPr lvl="1"/>
            <a:r>
              <a:rPr lang="en-US" dirty="0" smtClean="0"/>
              <a:t>Greater cavity ingress </a:t>
            </a:r>
          </a:p>
          <a:p>
            <a:pPr lvl="1"/>
            <a:r>
              <a:rPr lang="en-US" dirty="0" smtClean="0"/>
              <a:t>Line-of-sight to unreached areas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514600"/>
            <a:ext cx="4544059" cy="29817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799" y="5473421"/>
            <a:ext cx="4620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[2] M. Parise </a:t>
            </a:r>
            <a:r>
              <a:rPr lang="en-US" sz="1400" i="1" dirty="0" smtClean="0"/>
              <a:t>et al</a:t>
            </a:r>
            <a:r>
              <a:rPr lang="en-US" sz="1400" dirty="0" smtClean="0"/>
              <a:t>., “PIP-II Cavities Fabrication and Processing Experience,” SRF2023 Paper TUPTB045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735059" y="2199383"/>
            <a:ext cx="34569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Rotate 20°about each non-port 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Orient to each “quadrant”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Both side/rinse 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8 Travel paths instead of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6" name="E24644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00" end="591.9"/>
                </p14:media>
              </p:ext>
            </p:extLst>
          </p:nvPr>
        </p:nvPicPr>
        <p:blipFill rotWithShape="1">
          <a:blip r:embed="rId5"/>
          <a:srcRect l="34971" t="26930" r="33156" b="17460"/>
          <a:stretch/>
        </p:blipFill>
        <p:spPr>
          <a:xfrm>
            <a:off x="4876800" y="2142649"/>
            <a:ext cx="3886200" cy="364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3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Off-Axis Rinse Simulation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3" name="FD8C82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730" end="5039.4875"/>
                </p14:media>
              </p:ext>
            </p:extLst>
          </p:nvPr>
        </p:nvPicPr>
        <p:blipFill rotWithShape="1">
          <a:blip r:embed="rId4"/>
          <a:srcRect l="33750" t="18654" r="28750" b="11662"/>
          <a:stretch/>
        </p:blipFill>
        <p:spPr>
          <a:xfrm>
            <a:off x="457200" y="1274415"/>
            <a:ext cx="4572000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816" y="1493466"/>
            <a:ext cx="5239184" cy="4475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5921" y="2209800"/>
            <a:ext cx="695422" cy="34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2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HPR for SRF?</a:t>
            </a:r>
          </a:p>
          <a:p>
            <a:r>
              <a:rPr lang="en-US" dirty="0" smtClean="0"/>
              <a:t>HPR at FRIB</a:t>
            </a:r>
          </a:p>
          <a:p>
            <a:r>
              <a:rPr lang="en-US" dirty="0" smtClean="0"/>
              <a:t>HPR Simulation Technique</a:t>
            </a:r>
          </a:p>
          <a:p>
            <a:r>
              <a:rPr lang="en-US" dirty="0" smtClean="0"/>
              <a:t>HPR Simulation of SSR2 Cavity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Rinse Simulation Results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1354"/>
          <a:stretch/>
        </p:blipFill>
        <p:spPr>
          <a:xfrm>
            <a:off x="5334000" y="2685890"/>
            <a:ext cx="624908" cy="33818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6096"/>
          <a:stretch/>
        </p:blipFill>
        <p:spPr>
          <a:xfrm>
            <a:off x="8610752" y="2667000"/>
            <a:ext cx="663416" cy="34390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81" y="1051560"/>
            <a:ext cx="1384163" cy="14630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978" y="1676400"/>
            <a:ext cx="695422" cy="3400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783" y="2727960"/>
            <a:ext cx="1330960" cy="14630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698420"/>
            <a:ext cx="223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On-Axis Beam Port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-1" y="2438400"/>
            <a:ext cx="213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On-Axis Rinse Port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973" y="42002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Off-Axis Rinse Port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1311" b="591"/>
          <a:stretch/>
        </p:blipFill>
        <p:spPr>
          <a:xfrm>
            <a:off x="174978" y="4556760"/>
            <a:ext cx="1376287" cy="1463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5221" r="4586"/>
          <a:stretch/>
        </p:blipFill>
        <p:spPr>
          <a:xfrm>
            <a:off x="2843249" y="3291936"/>
            <a:ext cx="2395015" cy="27278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7752" t="2702" r="4935"/>
          <a:stretch/>
        </p:blipFill>
        <p:spPr>
          <a:xfrm>
            <a:off x="6037154" y="3280981"/>
            <a:ext cx="2495352" cy="2815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563" r="2492"/>
          <a:stretch/>
        </p:blipFill>
        <p:spPr>
          <a:xfrm>
            <a:off x="9352414" y="3124200"/>
            <a:ext cx="2630014" cy="29483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5600" y="1014826"/>
            <a:ext cx="4037628" cy="192553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064915" y="2263914"/>
            <a:ext cx="3127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Total Coverage &gt; 99.6%</a:t>
            </a:r>
          </a:p>
          <a:p>
            <a:pPr algn="r"/>
            <a:r>
              <a:rPr lang="en-US" sz="2000" dirty="0" smtClean="0"/>
              <a:t>Missed Coverage &lt; 0.4%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4830" y="1246182"/>
            <a:ext cx="2038635" cy="8954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84250" y="2960132"/>
            <a:ext cx="213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Wash Intensity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314977" y="2971093"/>
            <a:ext cx="213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Wash Accessibility</a:t>
            </a:r>
            <a:endParaRPr lang="en-US" dirty="0"/>
          </a:p>
        </p:txBody>
      </p:sp>
      <p:sp>
        <p:nvSpPr>
          <p:cNvPr id="26" name="Isosceles Triangle 25"/>
          <p:cNvSpPr/>
          <p:nvPr/>
        </p:nvSpPr>
        <p:spPr>
          <a:xfrm>
            <a:off x="9476064" y="2971800"/>
            <a:ext cx="254693" cy="228600"/>
          </a:xfrm>
          <a:prstGeom prst="triangle">
            <a:avLst/>
          </a:prstGeom>
          <a:solidFill>
            <a:schemeClr val="tx1"/>
          </a:solidFill>
          <a:ln w="19050">
            <a:solidFill>
              <a:srgbClr val="ED07C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6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 Rinse Program to Robot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11988802" cy="36096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When wash intensity and coverage deemed satisfactory, a tabulated list of linear and angular coordinates is generated to be input to the robot control software. Shown here graphically.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029" y="3472622"/>
            <a:ext cx="1609950" cy="819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028825"/>
            <a:ext cx="5324475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 bwMode="auto">
          <a:xfrm>
            <a:off x="7086600" y="2028825"/>
            <a:ext cx="5029200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66800" y="1819345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Rinse Port – On-axis – 4 Passes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707202" y="184046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Port – On-axis – 10 Passes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79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 Rinse Program to Robot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5525" y="3648018"/>
            <a:ext cx="1609950" cy="819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7" r="8130"/>
          <a:stretch/>
        </p:blipFill>
        <p:spPr bwMode="auto">
          <a:xfrm>
            <a:off x="380996" y="2181225"/>
            <a:ext cx="9372604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505196" y="1854514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Rinse Port – Off-axis – 50 Passes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11988802" cy="36096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When wash intensity and coverage deemed satisfactory, a tabulated list of linear and angular coordinates is generated to be input to the robot control software. Shown here graphically.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76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HPR Simulation Enhancements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556999" cy="3504900"/>
          </a:xfrm>
        </p:spPr>
        <p:txBody>
          <a:bodyPr/>
          <a:lstStyle/>
          <a:p>
            <a:r>
              <a:rPr lang="en-US" dirty="0" smtClean="0"/>
              <a:t>Account for accumulated energy deposition </a:t>
            </a:r>
          </a:p>
          <a:p>
            <a:pPr lvl="1"/>
            <a:r>
              <a:rPr lang="en-US" dirty="0" smtClean="0"/>
              <a:t>Go beyond wash intensity by considering</a:t>
            </a:r>
          </a:p>
          <a:p>
            <a:pPr lvl="2"/>
            <a:r>
              <a:rPr lang="en-US" dirty="0" smtClean="0"/>
              <a:t>Conservation of momentum</a:t>
            </a:r>
          </a:p>
          <a:p>
            <a:pPr lvl="2"/>
            <a:r>
              <a:rPr lang="en-US" dirty="0" smtClean="0"/>
              <a:t>Impulse-momentum </a:t>
            </a:r>
          </a:p>
          <a:p>
            <a:pPr lvl="2"/>
            <a:r>
              <a:rPr lang="en-US" dirty="0" smtClean="0"/>
              <a:t>Incidence angle</a:t>
            </a:r>
          </a:p>
          <a:p>
            <a:pPr lvl="2"/>
            <a:r>
              <a:rPr lang="en-US" dirty="0" smtClean="0"/>
              <a:t>Residence time</a:t>
            </a:r>
          </a:p>
          <a:p>
            <a:pPr lvl="2"/>
            <a:r>
              <a:rPr lang="en-US" dirty="0" smtClean="0"/>
              <a:t>Jet spread, breakup</a:t>
            </a:r>
          </a:p>
          <a:p>
            <a:r>
              <a:rPr lang="en-US" dirty="0" smtClean="0"/>
              <a:t>Avoid surface oxidation</a:t>
            </a:r>
          </a:p>
          <a:p>
            <a:pPr lvl="1"/>
            <a:r>
              <a:rPr lang="en-US" dirty="0" smtClean="0"/>
              <a:t>Too much HPR with UPW can leave an oxide layer on cavity surface</a:t>
            </a:r>
          </a:p>
          <a:p>
            <a:pPr lvl="1"/>
            <a:r>
              <a:rPr lang="en-US" dirty="0" smtClean="0"/>
              <a:t>Experiment to determine relationship between time, distance, incidence angle</a:t>
            </a:r>
          </a:p>
          <a:p>
            <a:pPr lvl="1"/>
            <a:r>
              <a:rPr lang="en-US" dirty="0" smtClean="0"/>
              <a:t>Put upper limit on rinse time and/or nozzle proximity in a given area based on energy deposition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78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9880599" cy="502741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HPR Simulation code can be used to</a:t>
            </a:r>
          </a:p>
          <a:p>
            <a:r>
              <a:rPr lang="en-US" dirty="0" smtClean="0"/>
              <a:t>Predict rinse coverage </a:t>
            </a:r>
          </a:p>
          <a:p>
            <a:r>
              <a:rPr lang="en-US" dirty="0" smtClean="0"/>
              <a:t>Predict relative wash intensity</a:t>
            </a:r>
          </a:p>
          <a:p>
            <a:r>
              <a:rPr lang="en-US" dirty="0" smtClean="0"/>
              <a:t>Inform nozzle design </a:t>
            </a:r>
          </a:p>
          <a:p>
            <a:r>
              <a:rPr lang="en-US" dirty="0" smtClean="0"/>
              <a:t>Inform nozzle motion path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0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709400" cy="502741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[1] B. Gower, K. Elliot, E. Metzgar, T. Xu, “Simulation of high pressure rinse in superconducting radio frequency cavities,” in Proc. 21</a:t>
            </a:r>
            <a:r>
              <a:rPr lang="en-US" baseline="30000" dirty="0" smtClean="0"/>
              <a:t>st</a:t>
            </a:r>
            <a:r>
              <a:rPr lang="en-US" dirty="0" smtClean="0"/>
              <a:t> Intl. Conf. on Radio-Frequency Superconductivity (SRF2023), Grand Rapids, USA, June 2023, Paper TUPTB039</a:t>
            </a:r>
          </a:p>
          <a:p>
            <a:pPr marL="0" indent="0">
              <a:buNone/>
            </a:pPr>
            <a:r>
              <a:rPr lang="en-US" dirty="0" smtClean="0"/>
              <a:t>[2] M. Parise, D. Passarelli, P. </a:t>
            </a:r>
            <a:r>
              <a:rPr lang="en-US" dirty="0" err="1" smtClean="0"/>
              <a:t>Berrutti</a:t>
            </a:r>
            <a:r>
              <a:rPr lang="en-US" dirty="0" smtClean="0"/>
              <a:t>, “PIP-II SSR2 Cavities fabrication and processing experience,” in Proc. 21</a:t>
            </a:r>
            <a:r>
              <a:rPr lang="en-US" baseline="30000" dirty="0" smtClean="0"/>
              <a:t>st</a:t>
            </a:r>
            <a:r>
              <a:rPr lang="en-US" dirty="0" smtClean="0"/>
              <a:t> Intl. Conf. on Radio-Frequency Superconductivity (SRF2023), Grand Rapids, USA, June 2023, Paper TUPTB045</a:t>
            </a:r>
          </a:p>
          <a:p>
            <a:pPr marL="0" indent="-45720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69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4804" y="2819400"/>
            <a:ext cx="1422399" cy="3045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85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10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 Construction in MATLAB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126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B. Gower, TTC2023 Fermilab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126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  <a:cs typeface="+mn-cs"/>
              </a:rPr>
              <a:t>, Slide </a:t>
            </a:r>
            <a:fld id="{4F88C639-55E7-4D97-AC8D-4B42A67367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  <a:cs typeface="+mn-cs"/>
              </a:rPr>
              <a:pPr marL="0" marR="0" lvl="0" indent="0" algn="l" defTabSz="457126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295400"/>
            <a:ext cx="3276600" cy="304500"/>
          </a:xfrm>
          <a:solidFill>
            <a:schemeClr val="accent4">
              <a:lumMod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Script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Content Placeholder 6"/>
          <p:cNvSpPr>
            <a:spLocks noGrp="1"/>
          </p:cNvSpPr>
          <p:nvPr>
            <p:ph idx="1"/>
          </p:nvPr>
        </p:nvSpPr>
        <p:spPr>
          <a:xfrm>
            <a:off x="4679054" y="1295400"/>
            <a:ext cx="2971800" cy="304500"/>
          </a:xfrm>
          <a:solidFill>
            <a:schemeClr val="accent4">
              <a:lumMod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Function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Content Placeholder 6"/>
          <p:cNvSpPr>
            <a:spLocks noGrp="1"/>
          </p:cNvSpPr>
          <p:nvPr>
            <p:ph idx="1"/>
          </p:nvPr>
        </p:nvSpPr>
        <p:spPr>
          <a:xfrm>
            <a:off x="8229600" y="1295400"/>
            <a:ext cx="2971800" cy="304500"/>
          </a:xfrm>
          <a:solidFill>
            <a:schemeClr val="accent4">
              <a:lumMod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Sub-Function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Content Placeholder 6"/>
          <p:cNvSpPr>
            <a:spLocks noGrp="1"/>
          </p:cNvSpPr>
          <p:nvPr>
            <p:ph idx="1"/>
          </p:nvPr>
        </p:nvSpPr>
        <p:spPr>
          <a:xfrm>
            <a:off x="838200" y="1599900"/>
            <a:ext cx="3276600" cy="2514900"/>
          </a:xfr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Triangular Cavity Mesh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(Node and element connectivity matrices)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Linear speed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Rotational speed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Step size (resolution)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Port location (which port)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Number of passes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Start of linear travel path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End of linear travel path 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Rotational limits (if any)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Nozzle geometry parameters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21" name="Content Placeholder 6"/>
          <p:cNvSpPr>
            <a:spLocks noGrp="1"/>
          </p:cNvSpPr>
          <p:nvPr>
            <p:ph idx="1"/>
          </p:nvPr>
        </p:nvSpPr>
        <p:spPr>
          <a:xfrm>
            <a:off x="4679054" y="1599900"/>
            <a:ext cx="2971800" cy="1219500"/>
          </a:xfr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Construct nozzle geometry (jet location, direction)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Construct nozzle motion path (linear and rotational)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Loop for rays and triangles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114800" y="1447800"/>
            <a:ext cx="564254" cy="0"/>
          </a:xfrm>
          <a:prstGeom prst="straightConnector1">
            <a:avLst/>
          </a:prstGeom>
          <a:ln>
            <a:solidFill>
              <a:srgbClr val="064308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6"/>
          <p:cNvSpPr>
            <a:spLocks noGrp="1"/>
          </p:cNvSpPr>
          <p:nvPr>
            <p:ph idx="1"/>
          </p:nvPr>
        </p:nvSpPr>
        <p:spPr>
          <a:xfrm>
            <a:off x="8229600" y="1609275"/>
            <a:ext cx="2971800" cy="295725"/>
          </a:xfr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Ray-Triangle Intersection?</a:t>
            </a:r>
          </a:p>
        </p:txBody>
      </p:sp>
      <p:sp>
        <p:nvSpPr>
          <p:cNvPr id="27" name="Content Placeholder 6"/>
          <p:cNvSpPr>
            <a:spLocks noGrp="1"/>
          </p:cNvSpPr>
          <p:nvPr>
            <p:ph idx="1"/>
          </p:nvPr>
        </p:nvSpPr>
        <p:spPr>
          <a:xfrm>
            <a:off x="4679054" y="2819400"/>
            <a:ext cx="2971800" cy="990600"/>
          </a:xfr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Number of unique elements intersected (and which ones)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Number of intersections per unique element</a:t>
            </a:r>
          </a:p>
        </p:txBody>
      </p:sp>
      <p:cxnSp>
        <p:nvCxnSpPr>
          <p:cNvPr id="29" name="Elbow Connector 28"/>
          <p:cNvCxnSpPr>
            <a:stCxn id="24" idx="2"/>
            <a:endCxn id="27" idx="3"/>
          </p:cNvCxnSpPr>
          <p:nvPr/>
        </p:nvCxnSpPr>
        <p:spPr>
          <a:xfrm rot="5400000">
            <a:off x="7978327" y="1577527"/>
            <a:ext cx="1409700" cy="2064646"/>
          </a:xfrm>
          <a:prstGeom prst="bentConnector2">
            <a:avLst/>
          </a:prstGeom>
          <a:ln>
            <a:solidFill>
              <a:srgbClr val="064308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6"/>
          <p:cNvSpPr>
            <a:spLocks noGrp="1"/>
          </p:cNvSpPr>
          <p:nvPr>
            <p:ph idx="1"/>
          </p:nvPr>
        </p:nvSpPr>
        <p:spPr>
          <a:xfrm>
            <a:off x="838200" y="4110932"/>
            <a:ext cx="3276600" cy="673823"/>
          </a:xfr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Store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Next Port?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Finished?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7655821" y="1447800"/>
            <a:ext cx="564254" cy="0"/>
          </a:xfrm>
          <a:prstGeom prst="straightConnector1">
            <a:avLst/>
          </a:prstGeom>
          <a:ln>
            <a:solidFill>
              <a:srgbClr val="064308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 rot="10800000">
            <a:off x="825499" y="3036208"/>
            <a:ext cx="12700" cy="1392917"/>
          </a:xfrm>
          <a:prstGeom prst="bentConnector4">
            <a:avLst>
              <a:gd name="adj1" fmla="val 3825000"/>
              <a:gd name="adj2" fmla="val 99817"/>
            </a:avLst>
          </a:prstGeom>
          <a:ln>
            <a:solidFill>
              <a:srgbClr val="064308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68"/>
          <p:cNvCxnSpPr>
            <a:stCxn id="27" idx="2"/>
            <a:endCxn id="40" idx="3"/>
          </p:cNvCxnSpPr>
          <p:nvPr/>
        </p:nvCxnSpPr>
        <p:spPr>
          <a:xfrm rot="5400000">
            <a:off x="4820955" y="3103845"/>
            <a:ext cx="637844" cy="2050154"/>
          </a:xfrm>
          <a:prstGeom prst="bentConnector2">
            <a:avLst/>
          </a:prstGeom>
          <a:ln>
            <a:solidFill>
              <a:srgbClr val="064308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Content Placeholder 6"/>
          <p:cNvSpPr>
            <a:spLocks noGrp="1"/>
          </p:cNvSpPr>
          <p:nvPr>
            <p:ph idx="1"/>
          </p:nvPr>
        </p:nvSpPr>
        <p:spPr>
          <a:xfrm>
            <a:off x="838200" y="5187257"/>
            <a:ext cx="3276600" cy="680143"/>
          </a:xfr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Aggregate coverage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Missed elements/coverages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Data summary</a:t>
            </a:r>
          </a:p>
        </p:txBody>
      </p:sp>
      <p:cxnSp>
        <p:nvCxnSpPr>
          <p:cNvPr id="75" name="Straight Arrow Connector 74"/>
          <p:cNvCxnSpPr>
            <a:stCxn id="40" idx="2"/>
            <a:endCxn id="74" idx="0"/>
          </p:cNvCxnSpPr>
          <p:nvPr/>
        </p:nvCxnSpPr>
        <p:spPr>
          <a:xfrm>
            <a:off x="2476500" y="4784755"/>
            <a:ext cx="0" cy="402502"/>
          </a:xfrm>
          <a:prstGeom prst="straightConnector1">
            <a:avLst/>
          </a:prstGeom>
          <a:ln>
            <a:solidFill>
              <a:srgbClr val="064308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334176" y="5527329"/>
            <a:ext cx="493776" cy="0"/>
          </a:xfrm>
          <a:prstGeom prst="straightConnector1">
            <a:avLst/>
          </a:prstGeom>
          <a:ln>
            <a:solidFill>
              <a:srgbClr val="064308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>
            <a:off x="330198" y="4648200"/>
            <a:ext cx="508002" cy="0"/>
          </a:xfrm>
          <a:prstGeom prst="straightConnector1">
            <a:avLst/>
          </a:prstGeom>
          <a:ln>
            <a:solidFill>
              <a:srgbClr val="064308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342900" y="4648199"/>
            <a:ext cx="0" cy="886968"/>
          </a:xfrm>
          <a:prstGeom prst="straightConnector1">
            <a:avLst/>
          </a:prstGeom>
          <a:ln>
            <a:solidFill>
              <a:srgbClr val="064308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60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Case: Simulate Previously Completed HPR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252200" cy="1523700"/>
          </a:xfrm>
        </p:spPr>
        <p:txBody>
          <a:bodyPr/>
          <a:lstStyle/>
          <a:p>
            <a:r>
              <a:rPr lang="en-US" dirty="0" smtClean="0"/>
              <a:t>Different nozzle geometries</a:t>
            </a:r>
          </a:p>
          <a:p>
            <a:r>
              <a:rPr lang="en-US" dirty="0" smtClean="0"/>
              <a:t>Different travel paths </a:t>
            </a:r>
          </a:p>
          <a:p>
            <a:r>
              <a:rPr lang="en-US" dirty="0" smtClean="0"/>
              <a:t>When cavity test results in failure after HPR completion due to field emission, simulate the rinse and use resulting missed coverage areas as inputs to </a:t>
            </a:r>
            <a:r>
              <a:rPr lang="en-US" dirty="0" err="1" smtClean="0"/>
              <a:t>multipacting</a:t>
            </a:r>
            <a:r>
              <a:rPr lang="en-US" dirty="0" smtClean="0"/>
              <a:t> simulation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5" t="9367" r="13063" b="11740"/>
          <a:stretch/>
        </p:blipFill>
        <p:spPr>
          <a:xfrm>
            <a:off x="4839720" y="2619375"/>
            <a:ext cx="3141173" cy="29489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53400" y="43434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64 particle sources, Gaussian emission with space charge effect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38662" y="5568328"/>
            <a:ext cx="4152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and details courtesy of J. Brown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5285"/>
          <a:stretch/>
        </p:blipFill>
        <p:spPr>
          <a:xfrm>
            <a:off x="993923" y="2807072"/>
            <a:ext cx="3758486" cy="3072655"/>
          </a:xfrm>
          <a:prstGeom prst="rect">
            <a:avLst/>
          </a:prstGeom>
        </p:spPr>
      </p:pic>
      <p:sp>
        <p:nvSpPr>
          <p:cNvPr id="10" name="Oval 9"/>
          <p:cNvSpPr>
            <a:spLocks/>
          </p:cNvSpPr>
          <p:nvPr/>
        </p:nvSpPr>
        <p:spPr>
          <a:xfrm rot="18928185">
            <a:off x="3255591" y="3287317"/>
            <a:ext cx="634722" cy="112529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1600" y="554020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15.6% Missed Coverage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7076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HPR for SRF?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861800" cy="5027414"/>
          </a:xfrm>
        </p:spPr>
        <p:txBody>
          <a:bodyPr/>
          <a:lstStyle/>
          <a:p>
            <a:r>
              <a:rPr lang="en-US" dirty="0"/>
              <a:t>RF fields </a:t>
            </a:r>
            <a:r>
              <a:rPr lang="en-US" dirty="0" smtClean="0"/>
              <a:t>strongest at the interior SRF cavity surface (~100s nm skin depth)</a:t>
            </a:r>
          </a:p>
          <a:p>
            <a:r>
              <a:rPr lang="en-US" dirty="0" smtClean="0"/>
              <a:t>Interior surface finish dictates ultimate performance of SRF cavity</a:t>
            </a:r>
          </a:p>
          <a:p>
            <a:r>
              <a:rPr lang="en-US" dirty="0" smtClean="0"/>
              <a:t>To produce high surface quality, interior cavity surface typically undergoes processes of</a:t>
            </a:r>
          </a:p>
          <a:p>
            <a:pPr lvl="1"/>
            <a:r>
              <a:rPr lang="en-US" dirty="0" smtClean="0"/>
              <a:t>Mechanical polishing</a:t>
            </a:r>
          </a:p>
          <a:p>
            <a:pPr lvl="1"/>
            <a:r>
              <a:rPr lang="en-US" dirty="0" smtClean="0"/>
              <a:t>Degreasing</a:t>
            </a:r>
          </a:p>
          <a:p>
            <a:pPr lvl="1"/>
            <a:r>
              <a:rPr lang="en-US" dirty="0" smtClean="0"/>
              <a:t>Chemical etching</a:t>
            </a:r>
          </a:p>
          <a:p>
            <a:pPr lvl="2"/>
            <a:r>
              <a:rPr lang="en-US" dirty="0" smtClean="0"/>
              <a:t>Buffered chemical polishing</a:t>
            </a:r>
          </a:p>
          <a:p>
            <a:pPr lvl="2"/>
            <a:r>
              <a:rPr lang="en-US" dirty="0" err="1" smtClean="0"/>
              <a:t>Electropolishing</a:t>
            </a:r>
            <a:endParaRPr lang="en-US" dirty="0" smtClean="0"/>
          </a:p>
          <a:p>
            <a:pPr lvl="1"/>
            <a:r>
              <a:rPr lang="en-US" dirty="0" smtClean="0"/>
              <a:t>Degassing/baking</a:t>
            </a:r>
          </a:p>
          <a:p>
            <a:r>
              <a:rPr lang="en-US" dirty="0" smtClean="0"/>
              <a:t>Final step is HPR with Ultra-high Purity Water</a:t>
            </a:r>
          </a:p>
          <a:p>
            <a:pPr lvl="1"/>
            <a:r>
              <a:rPr lang="en-US" dirty="0" smtClean="0"/>
              <a:t>Remove chemical residues</a:t>
            </a:r>
          </a:p>
          <a:p>
            <a:pPr lvl="1"/>
            <a:r>
              <a:rPr lang="en-US" dirty="0" smtClean="0"/>
              <a:t>Remove residual particulates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89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Case: Simulate Previously Completed HPR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838878" y="1067100"/>
                <a:ext cx="8990922" cy="5027414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=5.2996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𝑀𝑉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〈"/>
                        <m:endChr m:val="〉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𝑆𝐸𝑌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=1.010,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𝑐𝑜𝑙𝑙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=151.03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𝑚𝐴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878" y="1067100"/>
                <a:ext cx="8990922" cy="502741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4436"/>
            <a:ext cx="9448800" cy="44699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53331" y="5706796"/>
            <a:ext cx="4152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Video and details courtesy of J. Brown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0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Robotic HPR at FRIB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67100"/>
            <a:ext cx="4191000" cy="5027414"/>
          </a:xfrm>
        </p:spPr>
        <p:txBody>
          <a:bodyPr/>
          <a:lstStyle/>
          <a:p>
            <a:r>
              <a:rPr lang="en-US" dirty="0" smtClean="0"/>
              <a:t>7-Axis KUKA Robot</a:t>
            </a:r>
          </a:p>
          <a:p>
            <a:r>
              <a:rPr lang="en-US" dirty="0" smtClean="0"/>
              <a:t>14 L/min UPW (3.7 </a:t>
            </a:r>
            <a:r>
              <a:rPr lang="en-US" dirty="0" err="1" smtClean="0"/>
              <a:t>gpm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69-83 bar (1000-1200 psi)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B. Gower, TTC2023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5543"/>
          <a:stretch/>
        </p:blipFill>
        <p:spPr bwMode="auto">
          <a:xfrm>
            <a:off x="1066800" y="2362200"/>
            <a:ext cx="2590800" cy="3689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0761" r="5538"/>
          <a:stretch/>
        </p:blipFill>
        <p:spPr>
          <a:xfrm>
            <a:off x="4953000" y="1369665"/>
            <a:ext cx="3601959" cy="45785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92871" y="1925318"/>
            <a:ext cx="4597633" cy="34482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00729" y="5987118"/>
            <a:ext cx="5524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Images courtesy of L. Popielarski, E. Metzgar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63440" y="972196"/>
            <a:ext cx="5524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Rinse booth located in ISO 5 cleanroom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71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57"/>
            <a:ext cx="12192000" cy="478624"/>
          </a:xfrm>
        </p:spPr>
        <p:txBody>
          <a:bodyPr/>
          <a:lstStyle/>
          <a:p>
            <a:r>
              <a:rPr lang="en-US" dirty="0" smtClean="0"/>
              <a:t>Simulation Method: Ray Casting and Ray-Triangle Intersection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Cavity interior as triangular mesh</a:t>
            </a:r>
          </a:p>
          <a:p>
            <a:r>
              <a:rPr lang="en-US" dirty="0" smtClean="0"/>
              <a:t>Nozzle jets as rays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9572" t="7089"/>
          <a:stretch/>
        </p:blipFill>
        <p:spPr>
          <a:xfrm>
            <a:off x="0" y="2191294"/>
            <a:ext cx="4823433" cy="37168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5809" t="23725" r="35905" b="22159"/>
          <a:stretch/>
        </p:blipFill>
        <p:spPr>
          <a:xfrm>
            <a:off x="7162800" y="1157017"/>
            <a:ext cx="5008984" cy="48066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6379"/>
          <a:stretch/>
        </p:blipFill>
        <p:spPr>
          <a:xfrm rot="5400000">
            <a:off x="5386399" y="2048297"/>
            <a:ext cx="1652065" cy="1900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299" t="4698" r="5733"/>
          <a:stretch/>
        </p:blipFill>
        <p:spPr>
          <a:xfrm>
            <a:off x="4114801" y="2581163"/>
            <a:ext cx="1208705" cy="248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2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SSR2 Cavity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6527799" cy="3807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Begin with full mechanical model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622" t="4569" r="12320"/>
          <a:stretch/>
        </p:blipFill>
        <p:spPr>
          <a:xfrm>
            <a:off x="1" y="1676400"/>
            <a:ext cx="3959320" cy="3944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746" t="5008" r="11899" b="5960"/>
          <a:stretch/>
        </p:blipFill>
        <p:spPr>
          <a:xfrm>
            <a:off x="4038600" y="1685925"/>
            <a:ext cx="3098213" cy="3776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4769" r="9988"/>
          <a:stretch/>
        </p:blipFill>
        <p:spPr>
          <a:xfrm>
            <a:off x="7772400" y="1552664"/>
            <a:ext cx="4124131" cy="423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0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SSR2 Cavity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6908799" cy="502741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Remove helium jacket and other exterior features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488" r="1347" b="9073"/>
          <a:stretch/>
        </p:blipFill>
        <p:spPr>
          <a:xfrm>
            <a:off x="152398" y="1666875"/>
            <a:ext cx="3834319" cy="37451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8242" r="3662" b="11042"/>
          <a:stretch/>
        </p:blipFill>
        <p:spPr>
          <a:xfrm>
            <a:off x="4267200" y="1859785"/>
            <a:ext cx="3388468" cy="34420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0757" b="12600"/>
          <a:stretch/>
        </p:blipFill>
        <p:spPr>
          <a:xfrm>
            <a:off x="7860557" y="1500417"/>
            <a:ext cx="4191746" cy="37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5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SSR2 Cavity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6146800" cy="456900"/>
          </a:xfrm>
        </p:spPr>
        <p:txBody>
          <a:bodyPr/>
          <a:lstStyle/>
          <a:p>
            <a:r>
              <a:rPr lang="en-US" dirty="0" smtClean="0"/>
              <a:t>Isolate interior cavity surface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764" b="9538"/>
          <a:stretch/>
        </p:blipFill>
        <p:spPr>
          <a:xfrm>
            <a:off x="76200" y="1867609"/>
            <a:ext cx="3626119" cy="34663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5519" b="15872"/>
          <a:stretch/>
        </p:blipFill>
        <p:spPr>
          <a:xfrm>
            <a:off x="4114800" y="1870563"/>
            <a:ext cx="3318480" cy="3234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9185" r="3122" b="10972"/>
          <a:stretch/>
        </p:blipFill>
        <p:spPr>
          <a:xfrm>
            <a:off x="7696200" y="1549137"/>
            <a:ext cx="4267199" cy="393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1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SSR2 Cavity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8356599" cy="609300"/>
          </a:xfrm>
        </p:spPr>
        <p:txBody>
          <a:bodyPr/>
          <a:lstStyle/>
          <a:p>
            <a:r>
              <a:rPr lang="en-US" dirty="0" smtClean="0"/>
              <a:t>Create mesh of interior cavity surface (ANSYS Mesh)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Gower,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405" b="11635"/>
          <a:stretch/>
        </p:blipFill>
        <p:spPr>
          <a:xfrm>
            <a:off x="60849" y="2199508"/>
            <a:ext cx="3139551" cy="3035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224" t="-10364" r="-1852" b="10364"/>
          <a:stretch/>
        </p:blipFill>
        <p:spPr>
          <a:xfrm>
            <a:off x="3209742" y="1797573"/>
            <a:ext cx="2733858" cy="37521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8943" r="14148" b="11771"/>
          <a:stretch/>
        </p:blipFill>
        <p:spPr>
          <a:xfrm>
            <a:off x="6077647" y="2168273"/>
            <a:ext cx="2733859" cy="3104897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7924800" y="1168449"/>
            <a:ext cx="3867151" cy="898475"/>
          </a:xfrm>
        </p:spPr>
        <p:txBody>
          <a:bodyPr/>
          <a:lstStyle/>
          <a:p>
            <a:pPr marL="211729" lvl="1" indent="0" algn="r">
              <a:buNone/>
            </a:pPr>
            <a:r>
              <a:rPr lang="en-US" dirty="0" smtClean="0"/>
              <a:t>Element Edge Size: 0.0095 m</a:t>
            </a:r>
          </a:p>
          <a:p>
            <a:pPr marL="211729" lvl="1" indent="0" algn="r">
              <a:buNone/>
            </a:pPr>
            <a:r>
              <a:rPr lang="en-US" dirty="0" smtClean="0"/>
              <a:t>Nodes:     16769</a:t>
            </a:r>
          </a:p>
          <a:p>
            <a:pPr marL="211729" lvl="1" indent="0" algn="r">
              <a:buNone/>
            </a:pPr>
            <a:r>
              <a:rPr lang="en-US" dirty="0" smtClean="0"/>
              <a:t>Elements:     16674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4093826"/>
            <a:ext cx="3477141" cy="18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1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-PowerPoint-Template-16x9-v5" id="{386E0BD5-C86C-4D62-9771-31771216E89C}" vid="{4ACF4385-ADC6-4C4F-9B7B-D66EF0FAE7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p:Policy xmlns:p="office.server.policy" id="" local="true">
  <p:Name>Controlled Document</p:Name>
  <p:Description/>
  <p:Statement/>
  <p:PolicyItems>
    <p:PolicyItem featureId="Microsoft.Office.RecordsManagement.PolicyFeatures.PolicyAudit" staticId="0x0101005B1FD2F7289FF44494593DF6B04CC580|8138272" UniqueId="d2e935fd-7aec-4982-a92c-0eafd6a3e49f">
      <p:Name>Auditing</p:Name>
      <p:Description>Audits user actions on documents and list items to the Audit Log.</p:Description>
      <p:CustomData>
        <Audit>
          <Update/>
          <View/>
          <CheckInOut/>
          <MoveCopy/>
          <DeleteRestore/>
        </Audit>
      </p:CustomData>
    </p:PolicyItem>
  </p:PolicyItems>
</p:Policy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Controlled Document" ma:contentTypeID="0x010100A77CE2F963BD5C4AB895E5E1F954079C" ma:contentTypeVersion="16" ma:contentTypeDescription="Create a new document." ma:contentTypeScope="" ma:versionID="afdac9f8058ac176136f3d7adb595399">
  <xsd:schema xmlns:xsd="http://www.w3.org/2001/XMLSchema" xmlns:xs="http://www.w3.org/2001/XMLSchema" xmlns:p="http://schemas.microsoft.com/office/2006/metadata/properties" xmlns:ns1="http://schemas.microsoft.com/sharepoint/v3" xmlns:ns3="6819902c-d263-4340-a3b4-c7375668d2ad" xmlns:ns4="51b9806a-5185-426e-8026-9f8401f8c974" xmlns:ns5="27e6a43e-a4c4-4f52-b0e1-49827a209077" targetNamespace="http://schemas.microsoft.com/office/2006/metadata/properties" ma:root="true" ma:fieldsID="c30e777042fe99c0ff3ef036ff66f7c5" ns1:_="" ns3:_="" ns4:_="" ns5:_="">
    <xsd:import namespace="http://schemas.microsoft.com/sharepoint/v3"/>
    <xsd:import namespace="6819902c-d263-4340-a3b4-c7375668d2ad"/>
    <xsd:import namespace="51b9806a-5185-426e-8026-9f8401f8c974"/>
    <xsd:import namespace="27e6a43e-a4c4-4f52-b0e1-49827a209077"/>
    <xsd:element name="properties">
      <xsd:complexType>
        <xsd:sequence>
          <xsd:element name="documentManagement">
            <xsd:complexType>
              <xsd:all>
                <xsd:element ref="ns3:Filtered_x0020_Document_x0020_Number0" minOccurs="0"/>
                <xsd:element ref="ns4:WBS_x0020_Abbreviation" minOccurs="0"/>
                <xsd:element ref="ns4:Identifier" minOccurs="0"/>
                <xsd:element ref="ns4:Formatted_x0020_Sequence_x0020_Number" minOccurs="0"/>
                <xsd:element ref="ns4:Formatted_x0020_Revision" minOccurs="0"/>
                <xsd:element ref="ns4:InternalSigners" minOccurs="0"/>
                <xsd:element ref="ns4:ExternalSigners" minOccurs="0"/>
                <xsd:element ref="ns4:AuthorizingDoc" minOccurs="0"/>
                <xsd:element ref="ns4:AuthorizedDocs" minOccurs="0"/>
                <xsd:element ref="ns4:AuthorizingComm_x0026_Boards" minOccurs="0"/>
                <xsd:element ref="ns4:Author1" minOccurs="0"/>
                <xsd:element ref="ns4:Revision_x0020_History" minOccurs="0"/>
                <xsd:element ref="ns5:Document_x0020_Number" minOccurs="0"/>
                <xsd:element ref="ns3:k249c3db22e246c8be4b953e603e4d6b" minOccurs="0"/>
                <xsd:element ref="ns3:e9dd64bcc98445289e39b91f109bdcd5" minOccurs="0"/>
                <xsd:element ref="ns3:af7f2bdd3e3f4144927c8f46bf137639" minOccurs="0"/>
                <xsd:element ref="ns3:i71e836a5a224468bea9b04c4fae55f7" minOccurs="0"/>
                <xsd:element ref="ns5:TaxCatchAll" minOccurs="0"/>
                <xsd:element ref="ns1:_dlc_Exempt" minOccurs="0"/>
                <xsd:element ref="ns3:adda98769e204859847d571c1cc4aba8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31" nillable="true" ma:displayName="Exempt from Policy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19902c-d263-4340-a3b4-c7375668d2ad" elementFormDefault="qualified">
    <xsd:import namespace="http://schemas.microsoft.com/office/2006/documentManagement/types"/>
    <xsd:import namespace="http://schemas.microsoft.com/office/infopath/2007/PartnerControls"/>
    <xsd:element name="Filtered_x0020_Document_x0020_Number0" ma:index="3" nillable="true" ma:displayName="Filtered Document Number" ma:list="9fecad60-3c5f-4b1e-97fe-bd29726213cb" ma:internalName="Filtered_x0020_Document_x0020_Number0" ma:showField="03f48824-29a8-4910-b16b-2538dd33bf46" ma:web="27e6a43e-a4c4-4f52-b0e1-49827a209077">
      <xsd:simpleType>
        <xsd:restriction base="dms:Unknown"/>
      </xsd:simpleType>
    </xsd:element>
    <xsd:element name="k249c3db22e246c8be4b953e603e4d6b" ma:index="24" nillable="true" ma:taxonomy="true" ma:internalName="k249c3db22e246c8be4b953e603e4d6b" ma:taxonomyFieldName="Author_" ma:displayName="Author_" ma:indexed="true" ma:default="" ma:fieldId="{4249c3db-22e2-46c8-be4b-953e603e4d6b}" ma:sspId="e79ac590-b2ba-4d84-8233-e7113f930f2a" ma:termSetId="9a961305-3498-445e-9205-fc8019e3f968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e9dd64bcc98445289e39b91f109bdcd5" ma:index="26" nillable="true" ma:taxonomy="true" ma:internalName="e9dd64bcc98445289e39b91f109bdcd5" ma:taxonomyFieldName="Subcategory_" ma:displayName="Subcategory_" ma:indexed="true" ma:default="" ma:fieldId="{e9dd64bc-c984-4528-9e39-b91f109bdcd5}" ma:sspId="e79ac590-b2ba-4d84-8233-e7113f930f2a" ma:termSetId="df4988c2-6ea7-4775-a660-7ca64affa0f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f7f2bdd3e3f4144927c8f46bf137639" ma:index="27" nillable="true" ma:taxonomy="true" ma:internalName="af7f2bdd3e3f4144927c8f46bf137639" ma:taxonomyFieldName="_x0057_BS0" ma:displayName="WBS" ma:indexed="true" ma:default="" ma:fieldId="{af7f2bdd-3e3f-4144-927c-8f46bf137639}" ma:sspId="e79ac590-b2ba-4d84-8233-e7113f930f2a" ma:termSetId="5af71c37-dbbc-4bcd-b94e-7a1ec876d16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71e836a5a224468bea9b04c4fae55f7" ma:index="28" nillable="true" ma:taxonomy="true" ma:internalName="i71e836a5a224468bea9b04c4fae55f7" ma:taxonomyFieldName="Tags10" ma:displayName="Tags" ma:default="" ma:fieldId="{271e836a-5a22-4468-bea9-b04c4fae55f7}" ma:taxonomyMulti="true" ma:sspId="e79ac590-b2ba-4d84-8233-e7113f930f2a" ma:termSetId="15758f5a-2859-4efe-a184-c420225ff4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dda98769e204859847d571c1cc4aba8" ma:index="32" nillable="true" ma:displayName="EC Keywords_0" ma:hidden="true" ma:internalName="adda98769e204859847d571c1cc4aba8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b9806a-5185-426e-8026-9f8401f8c974" elementFormDefault="qualified">
    <xsd:import namespace="http://schemas.microsoft.com/office/2006/documentManagement/types"/>
    <xsd:import namespace="http://schemas.microsoft.com/office/infopath/2007/PartnerControls"/>
    <xsd:element name="WBS_x0020_Abbreviation" ma:index="4" nillable="true" ma:displayName="WBS Abbreviation" ma:indexed="true" ma:internalName="WBS_x0020_Abbreviation">
      <xsd:simpleType>
        <xsd:restriction base="dms:Text">
          <xsd:maxLength value="255"/>
        </xsd:restriction>
      </xsd:simpleType>
    </xsd:element>
    <xsd:element name="Identifier" ma:index="5" nillable="true" ma:displayName="Identifier" ma:internalName="Identifier">
      <xsd:simpleType>
        <xsd:restriction base="dms:Text">
          <xsd:maxLength value="255"/>
        </xsd:restriction>
      </xsd:simpleType>
    </xsd:element>
    <xsd:element name="Formatted_x0020_Sequence_x0020_Number" ma:index="6" nillable="true" ma:displayName="Formatted Sequence Number" ma:indexed="true" ma:internalName="Formatted_x0020_Sequence_x0020_Number">
      <xsd:simpleType>
        <xsd:restriction base="dms:Text">
          <xsd:maxLength value="255"/>
        </xsd:restriction>
      </xsd:simpleType>
    </xsd:element>
    <xsd:element name="Formatted_x0020_Revision" ma:index="7" nillable="true" ma:displayName="Formatted Revision" ma:internalName="Formatted_x0020_Revision">
      <xsd:simpleType>
        <xsd:restriction base="dms:Text">
          <xsd:maxLength value="255"/>
        </xsd:restriction>
      </xsd:simpleType>
    </xsd:element>
    <xsd:element name="InternalSigners" ma:index="8" nillable="true" ma:displayName="Internal Signers" ma:list="UserInfo" ma:SharePointGroup="0" ma:internalName="InternalSigners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Signers" ma:index="9" nillable="true" ma:displayName="External Signers" ma:internalName="ExternalSigners">
      <xsd:simpleType>
        <xsd:restriction base="dms:Note">
          <xsd:maxLength value="255"/>
        </xsd:restriction>
      </xsd:simpleType>
    </xsd:element>
    <xsd:element name="AuthorizingDoc" ma:index="10" nillable="true" ma:displayName="Authorizing Doc" ma:internalName="AuthorizingDoc">
      <xsd:simpleType>
        <xsd:restriction base="dms:Note">
          <xsd:maxLength value="255"/>
        </xsd:restriction>
      </xsd:simpleType>
    </xsd:element>
    <xsd:element name="AuthorizedDocs" ma:index="11" nillable="true" ma:displayName="Authorized Docs" ma:internalName="AuthorizedDocs">
      <xsd:simpleType>
        <xsd:restriction base="dms:Note">
          <xsd:maxLength value="255"/>
        </xsd:restriction>
      </xsd:simpleType>
    </xsd:element>
    <xsd:element name="AuthorizingComm_x0026_Boards" ma:index="12" nillable="true" ma:displayName="Authorizing Comm &amp; Board" ma:internalName="AuthorizingComm_x0026_Boards">
      <xsd:simpleType>
        <xsd:restriction base="dms:Note">
          <xsd:maxLength value="255"/>
        </xsd:restriction>
      </xsd:simpleType>
    </xsd:element>
    <xsd:element name="Author1" ma:index="16" nillable="true" ma:displayName="Author1" ma:internalName="Author1">
      <xsd:simpleType>
        <xsd:restriction base="dms:Text">
          <xsd:maxLength value="255"/>
        </xsd:restriction>
      </xsd:simpleType>
    </xsd:element>
    <xsd:element name="Revision_x0020_History" ma:index="18" nillable="true" ma:displayName="Revision History" ma:internalName="Revision_x0020_History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e6a43e-a4c4-4f52-b0e1-49827a209077" elementFormDefault="qualified">
    <xsd:import namespace="http://schemas.microsoft.com/office/2006/documentManagement/types"/>
    <xsd:import namespace="http://schemas.microsoft.com/office/infopath/2007/PartnerControls"/>
    <xsd:element name="Document_x0020_Number" ma:index="19" nillable="true" ma:displayName="Document Number" ma:hidden="true" ma:list="{9fecad60-3c5f-4b1e-97fe-bd29726213cb}" ma:internalName="Document_x0020_Number" ma:readOnly="false" ma:showField="Document_x0020_Number" ma:web="27e6a43e-a4c4-4f52-b0e1-49827a209077">
      <xsd:simpleType>
        <xsd:restriction base="dms:Lookup"/>
      </xsd:simpleType>
    </xsd:element>
    <xsd:element name="TaxCatchAll" ma:index="29" nillable="true" ma:displayName="Taxonomy Catch All Column" ma:hidden="true" ma:list="{aa28423a-96a4-4fb2-8cce-b1b4f3e5b10f}" ma:internalName="TaxCatchAll" ma:showField="CatchAllData" ma:web="27e6a43e-a4c4-4f52-b0e1-49827a2090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>
  <documentManagement>
    <TaxCatchAll xmlns="27e6a43e-a4c4-4f52-b0e1-49827a209077">
      <Value>447</Value>
      <Value>283</Value>
      <Value>471</Value>
    </TaxCatchAll>
    <Document_x0020_Number xmlns="27e6a43e-a4c4-4f52-b0e1-49827a209077">45183</Document_x0020_Number>
    <AuthorizedDocs xmlns="51b9806a-5185-426e-8026-9f8401f8c974" xsi:nil="true"/>
    <Formatted_x0020_Sequence_x0020_Number xmlns="51b9806a-5185-426e-8026-9f8401f8c974">000454</Formatted_x0020_Sequence_x0020_Number>
    <Author1 xmlns="51b9806a-5185-426e-8026-9f8401f8c974">Parsons, Alex|61354939-8ef1-40bf-a344-a283b52ba8e0</Author1>
    <af7f2bdd3e3f4144927c8f46bf137639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S10000 Management and Administration</TermName>
          <TermId xmlns="http://schemas.microsoft.com/office/infopath/2007/PartnerControls">26ad7ea8-87d4-42ac-9781-b7fff1d89416</TermId>
        </TermInfo>
      </Terms>
    </af7f2bdd3e3f4144927c8f46bf137639>
    <WBS_x0020_Abbreviation xmlns="51b9806a-5185-426e-8026-9f8401f8c974">S10000</WBS_x0020_Abbreviation>
    <InternalSigners xmlns="51b9806a-5185-426e-8026-9f8401f8c974">
      <UserInfo>
        <DisplayName>King, Karen</DisplayName>
        <AccountId>18</AccountId>
        <AccountType/>
      </UserInfo>
    </InternalSigners>
    <k249c3db22e246c8be4b953e603e4d6b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Parsons, Alex</TermName>
          <TermId xmlns="http://schemas.microsoft.com/office/infopath/2007/PartnerControls">61354939-8ef1-40bf-a344-a283b52ba8e0</TermId>
        </TermInfo>
      </Terms>
    </k249c3db22e246c8be4b953e603e4d6b>
    <ExternalSigners xmlns="51b9806a-5185-426e-8026-9f8401f8c974" xsi:nil="true"/>
    <AuthorizingDoc xmlns="51b9806a-5185-426e-8026-9f8401f8c974" xsi:nil="true"/>
    <i71e836a5a224468bea9b04c4fae55f7 xmlns="6819902c-d263-4340-a3b4-c7375668d2ad">
      <Terms xmlns="http://schemas.microsoft.com/office/infopath/2007/PartnerControls"/>
    </i71e836a5a224468bea9b04c4fae55f7>
    <e9dd64bcc98445289e39b91f109bdcd5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FM</TermName>
          <TermId xmlns="http://schemas.microsoft.com/office/infopath/2007/PartnerControls">6b363047-e12c-44ec-9837-aeed4884c22d</TermId>
        </TermInfo>
      </Terms>
    </e9dd64bcc98445289e39b91f109bdcd5>
    <Filtered_x0020_Document_x0020_Number0 xmlns="6819902c-d263-4340-a3b4-c7375668d2ad">45183</Filtered_x0020_Document_x0020_Number0>
    <Identifier xmlns="51b9806a-5185-426e-8026-9f8401f8c974">FM</Identifier>
    <Formatted_x0020_Revision xmlns="51b9806a-5185-426e-8026-9f8401f8c974">003</Formatted_x0020_Revision>
    <Revision_x0020_History xmlns="51b9806a-5185-426e-8026-9f8401f8c974">Updated CA instructions on slide 3, Revised notes on text color on slide 9
</Revision_x0020_History>
    <adda98769e204859847d571c1cc4aba8 xmlns="6819902c-d263-4340-a3b4-c7375668d2ad" xsi:nil="true"/>
    <AuthorizingComm_x0026_Boards xmlns="51b9806a-5185-426e-8026-9f8401f8c974" xsi:nil="true"/>
  </documentManagement>
</p:properties>
</file>

<file path=customXml/itemProps1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27942A-61A9-4118-A144-DE7F84F21C4A}">
  <ds:schemaRefs>
    <ds:schemaRef ds:uri="office.server.policy"/>
  </ds:schemaRefs>
</ds:datastoreItem>
</file>

<file path=customXml/itemProps3.xml><?xml version="1.0" encoding="utf-8"?>
<ds:datastoreItem xmlns:ds="http://schemas.openxmlformats.org/officeDocument/2006/customXml" ds:itemID="{087279E9-029E-40B5-9EA9-88D004C7ED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819902c-d263-4340-a3b4-c7375668d2ad"/>
    <ds:schemaRef ds:uri="51b9806a-5185-426e-8026-9f8401f8c974"/>
    <ds:schemaRef ds:uri="27e6a43e-a4c4-4f52-b0e1-49827a2090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4BA702D-F6E6-4314-8945-369A109C75F9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27e6a43e-a4c4-4f52-b0e1-49827a209077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51b9806a-5185-426e-8026-9f8401f8c974"/>
    <ds:schemaRef ds:uri="6819902c-d263-4340-a3b4-c7375668d2a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24922</TotalTime>
  <Words>1793</Words>
  <Application>Microsoft Office PowerPoint</Application>
  <PresentationFormat>Widescreen</PresentationFormat>
  <Paragraphs>301</Paragraphs>
  <Slides>30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ＭＳ Ｐゴシック</vt:lpstr>
      <vt:lpstr>Arial</vt:lpstr>
      <vt:lpstr>Calibri</vt:lpstr>
      <vt:lpstr>Cambria Math</vt:lpstr>
      <vt:lpstr>Helvetica</vt:lpstr>
      <vt:lpstr>Lucida Grande</vt:lpstr>
      <vt:lpstr>Wingdings</vt:lpstr>
      <vt:lpstr>ヒラギノ角ゴ Pro W3</vt:lpstr>
      <vt:lpstr>1_FRIB3</vt:lpstr>
      <vt:lpstr>High Pressure Rinse Simulation Tool  Applied to the SSR2 Cavity</vt:lpstr>
      <vt:lpstr>Overview</vt:lpstr>
      <vt:lpstr>Why HPR for SRF?</vt:lpstr>
      <vt:lpstr>Robotic HPR at FRIB</vt:lpstr>
      <vt:lpstr>Simulation Method: Ray Casting and Ray-Triangle Intersection</vt:lpstr>
      <vt:lpstr>PIP-II SSR2 Cavity Geometry</vt:lpstr>
      <vt:lpstr>PIP-II SSR2 Cavity Geometry</vt:lpstr>
      <vt:lpstr>PIP-II SSR2 Cavity Geometry</vt:lpstr>
      <vt:lpstr>PIP-II SSR2 Cavity Geometry</vt:lpstr>
      <vt:lpstr>PIP-II SSR2 Cavity Geometry</vt:lpstr>
      <vt:lpstr>HPR Nozzle Modeling</vt:lpstr>
      <vt:lpstr>Ray Casting </vt:lpstr>
      <vt:lpstr>Ray Casting </vt:lpstr>
      <vt:lpstr>Ray Casting </vt:lpstr>
      <vt:lpstr>Nozzle Motion and Ray-Triangle Intersection in SSR2 Cavity</vt:lpstr>
      <vt:lpstr>Result of Simple Rinsing Simulation</vt:lpstr>
      <vt:lpstr>Improvements to Basic Rinse Routine</vt:lpstr>
      <vt:lpstr>Improvements to Basic Rinse Routine</vt:lpstr>
      <vt:lpstr>Off-Axis Rinse Simulation</vt:lpstr>
      <vt:lpstr>Full Rinse Simulation Results</vt:lpstr>
      <vt:lpstr>Send Rinse Program to Robot</vt:lpstr>
      <vt:lpstr>Send Rinse Program to Robot</vt:lpstr>
      <vt:lpstr>Future HPR Simulation Enhancements</vt:lpstr>
      <vt:lpstr>Summary</vt:lpstr>
      <vt:lpstr>References</vt:lpstr>
      <vt:lpstr>Questions?</vt:lpstr>
      <vt:lpstr>Backup Slides</vt:lpstr>
      <vt:lpstr>Code Construction in MATLAB</vt:lpstr>
      <vt:lpstr>Use Case: Simulate Previously Completed HPR </vt:lpstr>
      <vt:lpstr>Use Case: Simulate Previously Completed HPR </vt:lpstr>
    </vt:vector>
  </TitlesOfParts>
  <Company>FRIB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Pressure Rinse Simulation Tool Applied to the SSR2 Cavity</dc:title>
  <dc:subject>S10000-FM-000454-R003</dc:subject>
  <dc:creator>Gower, Blake</dc:creator>
  <cp:lastModifiedBy>Gower, Blake</cp:lastModifiedBy>
  <cp:revision>228</cp:revision>
  <cp:lastPrinted>2023-04-27T17:51:02Z</cp:lastPrinted>
  <dcterms:created xsi:type="dcterms:W3CDTF">2023-05-16T14:40:51Z</dcterms:created>
  <dcterms:modified xsi:type="dcterms:W3CDTF">2023-11-28T21:49:04Z</dcterms:modified>
  <cp:category>31 October 2023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0x010100A77CE2F963BD5C4AB895E5E1F954079C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Order">
    <vt:r8>5600</vt:r8>
  </property>
  <property fmtid="{D5CDD505-2E9C-101B-9397-08002B2CF9AE}" pid="7" name="Author_">
    <vt:lpwstr>447;#Parsons, Alex|61354939-8ef1-40bf-a344-a283b52ba8e0</vt:lpwstr>
  </property>
  <property fmtid="{D5CDD505-2E9C-101B-9397-08002B2CF9AE}" pid="8" name="Subcategory_">
    <vt:lpwstr>283;#FM|6b363047-e12c-44ec-9837-aeed4884c22d</vt:lpwstr>
  </property>
  <property fmtid="{D5CDD505-2E9C-101B-9397-08002B2CF9AE}" pid="9" name="ECKeywords">
    <vt:lpwstr/>
  </property>
  <property fmtid="{D5CDD505-2E9C-101B-9397-08002B2CF9AE}" pid="10" name="WBS0">
    <vt:lpwstr>471;#S10000 Management and Administration|26ad7ea8-87d4-42ac-9781-b7fff1d89416</vt:lpwstr>
  </property>
  <property fmtid="{D5CDD505-2E9C-101B-9397-08002B2CF9AE}" pid="11" name="Tags10">
    <vt:lpwstr/>
  </property>
  <property fmtid="{D5CDD505-2E9C-101B-9397-08002B2CF9AE}" pid="12" name="WorkflowChangePath">
    <vt:lpwstr>141c4800-5459-4a0f-8f70-37b212b6aaa7,4;141c4800-5459-4a0f-8f70-37b212b6aaa7,4;141c4800-5459-4a0f-8f70-37b212b6aaa7,4;141c4800-5459-4a0f-8f70-37b212b6aaa7,6;141c4800-5459-4a0f-8f70-37b212b6aaa7,6;141c4800-5459-4a0f-8f70-37b212b6aaa7,6;141c4800-5459-4a0f-8f</vt:lpwstr>
  </property>
  <property fmtid="{D5CDD505-2E9C-101B-9397-08002B2CF9AE}" pid="13" name="DNS">
    <vt:lpwstr>44668;#S10000-FM-000454-R002</vt:lpwstr>
  </property>
  <property fmtid="{D5CDD505-2E9C-101B-9397-08002B2CF9AE}" pid="14" name="Archive Document Workflow">
    <vt:lpwstr>, </vt:lpwstr>
  </property>
  <property fmtid="{D5CDD505-2E9C-101B-9397-08002B2CF9AE}" pid="15" name="Submission Date">
    <vt:filetime>2023-08-09T16:57:02Z</vt:filetime>
  </property>
  <property fmtid="{D5CDD505-2E9C-101B-9397-08002B2CF9AE}" pid="16" name="Subcategory">
    <vt:lpwstr>20</vt:lpwstr>
  </property>
</Properties>
</file>