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62" r:id="rId2"/>
    <p:sldId id="267" r:id="rId3"/>
    <p:sldId id="272" r:id="rId4"/>
    <p:sldId id="274" r:id="rId5"/>
    <p:sldId id="278" r:id="rId6"/>
    <p:sldId id="4127" r:id="rId7"/>
    <p:sldId id="1371" r:id="rId8"/>
    <p:sldId id="4132" r:id="rId9"/>
    <p:sldId id="283" r:id="rId10"/>
    <p:sldId id="4129" r:id="rId11"/>
    <p:sldId id="288" r:id="rId12"/>
    <p:sldId id="279" r:id="rId13"/>
    <p:sldId id="289" r:id="rId14"/>
    <p:sldId id="305" r:id="rId15"/>
    <p:sldId id="4128" r:id="rId16"/>
    <p:sldId id="4131" r:id="rId17"/>
    <p:sldId id="275" r:id="rId18"/>
    <p:sldId id="4130" r:id="rId19"/>
    <p:sldId id="293" r:id="rId20"/>
    <p:sldId id="280" r:id="rId21"/>
    <p:sldId id="4134" r:id="rId22"/>
    <p:sldId id="4135" r:id="rId23"/>
    <p:sldId id="4136" r:id="rId24"/>
    <p:sldId id="4137" r:id="rId25"/>
    <p:sldId id="4138" r:id="rId26"/>
    <p:sldId id="4139" r:id="rId27"/>
    <p:sldId id="4140" r:id="rId28"/>
    <p:sldId id="4133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9DD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7" autoAdjust="0"/>
    <p:restoredTop sz="94681" autoAdjust="0"/>
  </p:normalViewPr>
  <p:slideViewPr>
    <p:cSldViewPr snapToGrid="0" snapToObjects="1">
      <p:cViewPr varScale="1">
        <p:scale>
          <a:sx n="127" d="100"/>
          <a:sy n="127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2023-12-02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51C30-FF05-E1EC-DAAE-2C736E983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14" b="1361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327" y="0"/>
            <a:ext cx="5088673" cy="2730195"/>
          </a:xfrm>
          <a:prstGeom prst="rect">
            <a:avLst/>
          </a:prstGeom>
          <a:solidFill>
            <a:srgbClr val="0499DD"/>
          </a:solidFill>
          <a:effectLst>
            <a:softEdge rad="127497"/>
          </a:effectLst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2023-12-05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ESS Installation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7.jp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slideLayout" Target="../slideLayouts/slideLayout6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81EA-3A88-1C27-E2E5-85541EA4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Mitigation strategy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A809F-0FCD-892F-43AB-CE780BD7A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753D-198B-1686-0E14-FBF1CA38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B616C-DDCD-4831-D374-F5B7C5E157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Actions on the tuner motors, at ESS: short and long term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A48661-C896-8466-D92F-78207897D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94664"/>
            <a:ext cx="10902528" cy="4768062"/>
          </a:xfrm>
        </p:spPr>
        <p:txBody>
          <a:bodyPr/>
          <a:lstStyle/>
          <a:p>
            <a:r>
              <a:rPr lang="en-SE" dirty="0"/>
              <a:t>We opened 11/13 SPK cryomodules in lab area to perform actions on the cold tuner systems</a:t>
            </a:r>
          </a:p>
          <a:p>
            <a:pPr lvl="1"/>
            <a:r>
              <a:rPr lang="en-SE" dirty="0"/>
              <a:t>To mitigate chances of early failures in the tunnel</a:t>
            </a:r>
          </a:p>
          <a:p>
            <a:pPr lvl="1"/>
            <a:r>
              <a:rPr lang="en-SE" dirty="0"/>
              <a:t>Developed an in-situ repair tooling for performing action in tunnel (for long term solution)</a:t>
            </a:r>
          </a:p>
          <a:p>
            <a:pPr lvl="2"/>
            <a:r>
              <a:rPr lang="en-SE" dirty="0"/>
              <a:t>Still, an invasive procedure requiring long downtimes if needed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295FC-16FC-7810-618F-AD901DAD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1A4FF-08D5-D4C4-89CD-009ECB5F6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7"/>
          <a:stretch/>
        </p:blipFill>
        <p:spPr>
          <a:xfrm>
            <a:off x="301752" y="3148242"/>
            <a:ext cx="11890248" cy="37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3031EAC-CA5A-8F7E-C10B-55F8C15C1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ELL repairs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27984-6CB2-DA0F-8827-B94AD7DF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44560-E099-BDAF-5CE0-EC243FBB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A75A05-8944-95FA-5709-D1B4145A81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CM03 Gauge and CM02-1 in-situ coupler exchange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BD35626-A73D-58E8-190F-E6423D84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CF9F40-0314-F4B5-AEE2-73C4EC3E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2" y="1946162"/>
            <a:ext cx="6486170" cy="3643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D6709D-F2E4-C0E7-37FC-926E1030DCE0}"/>
              </a:ext>
            </a:extLst>
          </p:cNvPr>
          <p:cNvSpPr txBox="1"/>
          <p:nvPr/>
        </p:nvSpPr>
        <p:spPr>
          <a:xfrm>
            <a:off x="369812" y="1561062"/>
            <a:ext cx="181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November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DFA0DF-1931-3DE7-AD66-B3912BC2A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48" t="34985" r="16300" b="34801"/>
          <a:stretch/>
        </p:blipFill>
        <p:spPr>
          <a:xfrm>
            <a:off x="5248616" y="4477732"/>
            <a:ext cx="1607366" cy="1112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879CF-09A6-FFC7-6FB0-CC7925A0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248" b="13576"/>
          <a:stretch/>
        </p:blipFill>
        <p:spPr>
          <a:xfrm>
            <a:off x="8418137" y="1387589"/>
            <a:ext cx="3773864" cy="5452805"/>
          </a:xfrm>
          <a:prstGeom prst="rect">
            <a:avLst/>
          </a:prstGeom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B5E57AF5-15BF-16D3-D4A5-3587030FB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089506" y="4207675"/>
            <a:ext cx="2974418" cy="25254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9B41DA-50BB-59C9-4E1F-0F91AD636D1F}"/>
              </a:ext>
            </a:extLst>
          </p:cNvPr>
          <p:cNvSpPr txBox="1"/>
          <p:nvPr/>
        </p:nvSpPr>
        <p:spPr>
          <a:xfrm>
            <a:off x="8361577" y="991076"/>
            <a:ext cx="170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February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FBEF18-3B2A-D274-B02E-D043FF31D6D4}"/>
              </a:ext>
            </a:extLst>
          </p:cNvPr>
          <p:cNvSpPr txBox="1"/>
          <p:nvPr/>
        </p:nvSpPr>
        <p:spPr>
          <a:xfrm>
            <a:off x="6855982" y="3044964"/>
            <a:ext cx="1600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Leak after DK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assembly: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cracked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ceramic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A0B2A-F82C-B4AB-EF0C-6A7701C56D68}"/>
              </a:ext>
            </a:extLst>
          </p:cNvPr>
          <p:cNvSpPr txBox="1"/>
          <p:nvPr/>
        </p:nvSpPr>
        <p:spPr>
          <a:xfrm>
            <a:off x="379224" y="5636226"/>
            <a:ext cx="669430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Very successful operations, at the max of ESS current repair capabilities: Under discussion the need of a facility for decryostating the cold mass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9459F-1494-ED03-23BA-77E195F2706F}"/>
              </a:ext>
            </a:extLst>
          </p:cNvPr>
          <p:cNvSpPr txBox="1"/>
          <p:nvPr/>
        </p:nvSpPr>
        <p:spPr>
          <a:xfrm>
            <a:off x="5130800" y="1430772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See C. Madec contribution</a:t>
            </a:r>
          </a:p>
        </p:txBody>
      </p:sp>
    </p:spTree>
    <p:extLst>
      <p:ext uri="{BB962C8B-B14F-4D97-AF65-F5344CB8AC3E}">
        <p14:creationId xmlns:p14="http://schemas.microsoft.com/office/powerpoint/2010/main" val="4131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B7DCDD-CBC8-3331-A349-F35B32E119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E864A6-2F4D-B1CB-326C-A9AAB94EF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533A5B-14C5-A0D2-7841-464EE7867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E71C18-4D01-E400-4C52-562EFD6596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BBC83E-AEBF-3499-9DE0-1798F211D3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Pilot Installation and cooldown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5A7F9-D3BE-0E55-3DB4-810BF87C591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9FD36-D867-8C40-9365-586DAD5FB4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13547-7A11-3E59-0111-0517E24B50D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4C9BDB-C5F9-4ADE-EF0B-0A9A61123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90"/>
          <a:stretch/>
        </p:blipFill>
        <p:spPr>
          <a:xfrm>
            <a:off x="6477712" y="0"/>
            <a:ext cx="571428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EBF9C8-5E51-2BDF-2D96-2B64BCF9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41" b="10250"/>
          <a:stretch/>
        </p:blipFill>
        <p:spPr>
          <a:xfrm>
            <a:off x="6477712" y="3429000"/>
            <a:ext cx="57142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589D-1568-C2AC-B026-1C12E151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Pilot 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C0F34-7CB5-23AD-3D03-76B32B8B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94C62-722A-13C5-84F5-FF85EE31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pic>
        <p:nvPicPr>
          <p:cNvPr id="18" name="Content Placeholder 13">
            <a:extLst>
              <a:ext uri="{FF2B5EF4-FFF2-40B4-BE49-F238E27FC236}">
                <a16:creationId xmlns:a16="http://schemas.microsoft.com/office/drawing/2014/main" id="{E240F1C1-74F8-E207-D17A-873F9C4C7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586230" y="1446416"/>
            <a:ext cx="3771641" cy="502885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BAF39-F767-F05F-65BA-C451E95E1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Setting of installation procedures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8517FC0-E738-4E84-E023-9A24869C2E7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79704" y="1438102"/>
            <a:ext cx="3255409" cy="2440781"/>
          </a:xfrm>
        </p:spPr>
        <p:txBody>
          <a:bodyPr/>
          <a:lstStyle/>
          <a:p>
            <a:r>
              <a:rPr lang="en-SE" dirty="0"/>
              <a:t>Usual findings</a:t>
            </a:r>
          </a:p>
          <a:p>
            <a:pPr lvl="1"/>
            <a:r>
              <a:rPr lang="en-SE" dirty="0"/>
              <a:t>Collision resolution</a:t>
            </a:r>
          </a:p>
          <a:p>
            <a:pPr lvl="1"/>
            <a:r>
              <a:rPr lang="en-SE" dirty="0"/>
              <a:t>Improve tools/procedure</a:t>
            </a:r>
          </a:p>
          <a:p>
            <a:pPr lvl="1"/>
            <a:r>
              <a:rPr lang="en-SE" dirty="0"/>
              <a:t>Identify correct sequence of assembly operations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9BB18EF-75B9-92A4-CF81-2A8F0974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6F4D1755-40ED-66EC-5EC7-4B5071669829}"/>
              </a:ext>
            </a:extLst>
          </p:cNvPr>
          <p:cNvSpPr txBox="1">
            <a:spLocks/>
          </p:cNvSpPr>
          <p:nvPr/>
        </p:nvSpPr>
        <p:spPr>
          <a:xfrm>
            <a:off x="919334" y="1553144"/>
            <a:ext cx="3430475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Segoe UI" panose="020B0502040204020203" pitchFamily="34" charset="0"/>
              <a:buNone/>
            </a:pPr>
            <a:r>
              <a:rPr lang="en-US" dirty="0"/>
              <a:t>From March to June one SPK and one ELL CM were fully installed in the tunnel</a:t>
            </a:r>
          </a:p>
          <a:p>
            <a:pPr marL="0" indent="0">
              <a:spcBef>
                <a:spcPts val="0"/>
              </a:spcBef>
              <a:buFont typeface="Segoe UI" panose="020B0502040204020203" pitchFamily="34" charset="0"/>
              <a:buNone/>
            </a:pP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Alignment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Welding of the CM to VB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Installation of all support infrastructure</a:t>
            </a:r>
          </a:p>
          <a:p>
            <a:pPr lvl="2">
              <a:spcBef>
                <a:spcPts val="0"/>
              </a:spcBef>
            </a:pPr>
            <a:r>
              <a:rPr lang="en-US" dirty="0"/>
              <a:t>Connection to RFDS</a:t>
            </a:r>
          </a:p>
          <a:p>
            <a:pPr lvl="2">
              <a:spcBef>
                <a:spcPts val="0"/>
              </a:spcBef>
            </a:pPr>
            <a:r>
              <a:rPr lang="en-US" dirty="0"/>
              <a:t>Auxiliary He piping (vent lines from burst disk into collector, coupler cooling, He guards</a:t>
            </a:r>
          </a:p>
          <a:p>
            <a:pPr lvl="2">
              <a:spcBef>
                <a:spcPts val="0"/>
              </a:spcBef>
            </a:pPr>
            <a:r>
              <a:rPr lang="en-US" dirty="0"/>
              <a:t>Water cooling manifolds</a:t>
            </a:r>
          </a:p>
          <a:p>
            <a:pPr lvl="2">
              <a:spcBef>
                <a:spcPts val="0"/>
              </a:spcBef>
            </a:pPr>
            <a:r>
              <a:rPr lang="en-US" dirty="0"/>
              <a:t>Compressed air</a:t>
            </a:r>
          </a:p>
          <a:p>
            <a:pPr lvl="2">
              <a:spcBef>
                <a:spcPts val="0"/>
              </a:spcBef>
            </a:pPr>
            <a:r>
              <a:rPr lang="en-US" dirty="0"/>
              <a:t>Cabling</a:t>
            </a:r>
          </a:p>
          <a:p>
            <a:pPr lvl="2">
              <a:spcBef>
                <a:spcPts val="0"/>
              </a:spcBef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32FD0-FBC4-B944-58D5-4C7B8E472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704" y="4034489"/>
            <a:ext cx="3254375" cy="2440781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A36DFF0A-5986-81F3-AF8B-5DEBD826D8F2}"/>
              </a:ext>
            </a:extLst>
          </p:cNvPr>
          <p:cNvSpPr/>
          <p:nvPr/>
        </p:nvSpPr>
        <p:spPr>
          <a:xfrm flipH="1">
            <a:off x="8602133" y="4639733"/>
            <a:ext cx="1230489" cy="3160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D003F-C486-3A0E-357C-C2E576199908}"/>
              </a:ext>
            </a:extLst>
          </p:cNvPr>
          <p:cNvSpPr txBox="1"/>
          <p:nvPr/>
        </p:nvSpPr>
        <p:spPr>
          <a:xfrm>
            <a:off x="9962094" y="34156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H. Przybilski</a:t>
            </a:r>
          </a:p>
        </p:txBody>
      </p:sp>
    </p:spTree>
    <p:extLst>
      <p:ext uri="{BB962C8B-B14F-4D97-AF65-F5344CB8AC3E}">
        <p14:creationId xmlns:p14="http://schemas.microsoft.com/office/powerpoint/2010/main" val="31167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cooldown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22601" y="2391779"/>
            <a:ext cx="8977861" cy="35251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416" y="1429460"/>
            <a:ext cx="7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It took 26 hours to cool down ACCP-CDS </a:t>
            </a:r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and 2 Cryomodules together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5647" y="5953342"/>
            <a:ext cx="761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Temperature trends of 2</a:t>
            </a:r>
            <a:r>
              <a:rPr lang="en-US" baseline="30000" dirty="0">
                <a:solidFill>
                  <a:srgbClr val="666666"/>
                </a:solidFill>
              </a:rPr>
              <a:t>nd</a:t>
            </a:r>
            <a:r>
              <a:rPr lang="en-US" dirty="0">
                <a:solidFill>
                  <a:srgbClr val="666666"/>
                </a:solidFill>
              </a:rPr>
              <a:t> cooldown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6650" y="3194394"/>
            <a:ext cx="4493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66666"/>
                </a:solidFill>
              </a:rPr>
              <a:t>VLP return temperature for CDS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713083" y="3352800"/>
            <a:ext cx="0" cy="236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239520" y="4140232"/>
            <a:ext cx="0" cy="1584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18452" y="4763946"/>
            <a:ext cx="295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 hours</a:t>
            </a:r>
          </a:p>
        </p:txBody>
      </p:sp>
      <p:sp>
        <p:nvSpPr>
          <p:cNvPr id="20" name="TextBox 19"/>
          <p:cNvSpPr txBox="1"/>
          <p:nvPr/>
        </p:nvSpPr>
        <p:spPr>
          <a:xfrm rot="863130">
            <a:off x="1866668" y="3823580"/>
            <a:ext cx="438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66666"/>
                </a:solidFill>
              </a:rPr>
              <a:t>TS return temperature for CDS</a:t>
            </a:r>
          </a:p>
        </p:txBody>
      </p:sp>
      <p:sp>
        <p:nvSpPr>
          <p:cNvPr id="21" name="TextBox 20"/>
          <p:cNvSpPr txBox="1"/>
          <p:nvPr/>
        </p:nvSpPr>
        <p:spPr>
          <a:xfrm rot="384427">
            <a:off x="1902793" y="4436755"/>
            <a:ext cx="438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66666"/>
                </a:solidFill>
              </a:rPr>
              <a:t>TS supply temperature for CDS</a:t>
            </a:r>
          </a:p>
        </p:txBody>
      </p:sp>
      <p:sp>
        <p:nvSpPr>
          <p:cNvPr id="22" name="TextBox 21"/>
          <p:cNvSpPr txBox="1"/>
          <p:nvPr/>
        </p:nvSpPr>
        <p:spPr>
          <a:xfrm rot="495780">
            <a:off x="1715772" y="5204045"/>
            <a:ext cx="438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66666"/>
                </a:solidFill>
              </a:rPr>
              <a:t>4K supply temperature for CDS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18532" y="3917180"/>
            <a:ext cx="158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MBL020 </a:t>
            </a:r>
            <a:r>
              <a:rPr lang="en-US" sz="1200" dirty="0" err="1">
                <a:solidFill>
                  <a:srgbClr val="FF0000"/>
                </a:solidFill>
              </a:rPr>
              <a:t>LHe</a:t>
            </a:r>
            <a:r>
              <a:rPr lang="en-US" sz="1200" dirty="0">
                <a:solidFill>
                  <a:srgbClr val="FF0000"/>
                </a:solidFill>
              </a:rPr>
              <a:t>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7248727-D17D-287B-117C-205E5072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331999" cy="365125"/>
          </a:xfrm>
        </p:spPr>
        <p:txBody>
          <a:bodyPr/>
          <a:lstStyle/>
          <a:p>
            <a:r>
              <a:rPr lang="en-GB"/>
              <a:t>ESS Installation</a:t>
            </a:r>
            <a:endParaRPr lang="sv-SE" dirty="0"/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1B621E83-450C-5098-C923-F47EF981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AAE675-48DE-9903-0731-D066BB7D9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US" dirty="0"/>
              <a:t>ACCP, CDS and two Cryomodules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E59736-4227-AF46-3615-A160E9363D8A}"/>
              </a:ext>
            </a:extLst>
          </p:cNvPr>
          <p:cNvCxnSpPr>
            <a:cxnSpLocks/>
          </p:cNvCxnSpPr>
          <p:nvPr/>
        </p:nvCxnSpPr>
        <p:spPr>
          <a:xfrm>
            <a:off x="1713083" y="5089348"/>
            <a:ext cx="65264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7F6CEC5-858A-1818-D782-EE2EB0482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0" t="3219"/>
          <a:stretch/>
        </p:blipFill>
        <p:spPr>
          <a:xfrm>
            <a:off x="5970273" y="1002868"/>
            <a:ext cx="5757478" cy="1500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D387E6-711B-D2F8-E737-661D07B5A562}"/>
              </a:ext>
            </a:extLst>
          </p:cNvPr>
          <p:cNvSpPr txBox="1"/>
          <p:nvPr/>
        </p:nvSpPr>
        <p:spPr>
          <a:xfrm>
            <a:off x="7242367" y="1030218"/>
            <a:ext cx="423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Configuration at the 2</a:t>
            </a:r>
            <a:r>
              <a:rPr lang="en-US" baseline="30000" dirty="0">
                <a:solidFill>
                  <a:srgbClr val="666666"/>
                </a:solidFill>
              </a:rPr>
              <a:t>nd</a:t>
            </a:r>
            <a:r>
              <a:rPr lang="en-US" dirty="0">
                <a:solidFill>
                  <a:srgbClr val="666666"/>
                </a:solidFill>
              </a:rPr>
              <a:t> cooldown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B424B-778B-83CE-24EF-541728E53F4A}"/>
              </a:ext>
            </a:extLst>
          </p:cNvPr>
          <p:cNvSpPr txBox="1"/>
          <p:nvPr/>
        </p:nvSpPr>
        <p:spPr>
          <a:xfrm>
            <a:off x="7542699" y="6428850"/>
            <a:ext cx="292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J.Frydrich/P. Arnold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596D3-3F94-CCE0-771D-F558D4B2F2AC}"/>
              </a:ext>
            </a:extLst>
          </p:cNvPr>
          <p:cNvSpPr txBox="1"/>
          <p:nvPr/>
        </p:nvSpPr>
        <p:spPr>
          <a:xfrm>
            <a:off x="526103" y="1992359"/>
            <a:ext cx="644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00B050"/>
                </a:solidFill>
              </a:rPr>
              <a:t>Nominal HL achieved, TAO observed in 1st CD suppressed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97C14-5195-06A6-FF8B-E42BA2C19AA6}"/>
              </a:ext>
            </a:extLst>
          </p:cNvPr>
          <p:cNvSpPr txBox="1"/>
          <p:nvPr/>
        </p:nvSpPr>
        <p:spPr>
          <a:xfrm>
            <a:off x="7594277" y="3522699"/>
            <a:ext cx="158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Endbox </a:t>
            </a:r>
            <a:r>
              <a:rPr lang="en-US" sz="1200" dirty="0" err="1">
                <a:solidFill>
                  <a:srgbClr val="00B050"/>
                </a:solidFill>
              </a:rPr>
              <a:t>LHe</a:t>
            </a:r>
            <a:r>
              <a:rPr lang="en-US" sz="1200" dirty="0">
                <a:solidFill>
                  <a:srgbClr val="00B050"/>
                </a:solidFill>
              </a:rPr>
              <a:t>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1D6A58-FDC4-FA9C-A06A-A32BE3C52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94"/>
          <a:stretch/>
        </p:blipFill>
        <p:spPr>
          <a:xfrm>
            <a:off x="9535558" y="2674806"/>
            <a:ext cx="2571861" cy="38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B436-5130-EB96-F3A1-1A465722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Vertical integration across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A8E9C-72EC-646A-661B-E40A2965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A1067-C439-3649-BB68-FE038A9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1D74E-3E08-4991-C0EA-EA33D77B4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Main scope for pilot installation (without license for HP RF)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162E85-66C5-2B34-2C64-CE4787C6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b="1" dirty="0">
                <a:solidFill>
                  <a:schemeClr val="accent1"/>
                </a:solidFill>
              </a:rPr>
              <a:t>Building on the experience of TS2 operation</a:t>
            </a:r>
          </a:p>
          <a:p>
            <a:pPr lvl="1"/>
            <a:r>
              <a:rPr lang="en-SE" dirty="0"/>
              <a:t>Achieved 2 K He level control in both SPK and MBL</a:t>
            </a:r>
          </a:p>
          <a:p>
            <a:pPr lvl="1"/>
            <a:r>
              <a:rPr lang="en-SE" dirty="0"/>
              <a:t>Flawless readout of all internal sensors, operation of heater</a:t>
            </a:r>
          </a:p>
          <a:p>
            <a:pPr lvl="1"/>
            <a:r>
              <a:rPr lang="en-SE" dirty="0"/>
              <a:t>Implemented fault tolerance on level sensors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0F103-3F0A-5850-F7FC-290A16FC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97A8C-FDF2-E996-8771-2678BAA8E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62" y="3145985"/>
            <a:ext cx="5509846" cy="3395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49913-4924-9255-694B-F398FCFCC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8"/>
          <a:stretch/>
        </p:blipFill>
        <p:spPr>
          <a:xfrm>
            <a:off x="318031" y="3318708"/>
            <a:ext cx="6317231" cy="3049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54C933-5D9C-AC8C-4088-5E9BDF090664}"/>
              </a:ext>
            </a:extLst>
          </p:cNvPr>
          <p:cNvSpPr txBox="1"/>
          <p:nvPr/>
        </p:nvSpPr>
        <p:spPr>
          <a:xfrm>
            <a:off x="10535843" y="37269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N. Elias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638BA-81D5-67EA-7F41-A90E515B0923}"/>
              </a:ext>
            </a:extLst>
          </p:cNvPr>
          <p:cNvSpPr txBox="1"/>
          <p:nvPr/>
        </p:nvSpPr>
        <p:spPr>
          <a:xfrm>
            <a:off x="591434" y="4087874"/>
            <a:ext cx="154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SPK-110Crm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830CD-F4B8-254D-F32D-688D384E2789}"/>
              </a:ext>
            </a:extLst>
          </p:cNvPr>
          <p:cNvSpPr txBox="1"/>
          <p:nvPr/>
        </p:nvSpPr>
        <p:spPr>
          <a:xfrm>
            <a:off x="10325241" y="3577099"/>
            <a:ext cx="161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MBL-020Crm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90D823-19B2-79C9-DBB9-C726A9235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881" t="4277" r="7458" b="7944"/>
          <a:stretch/>
        </p:blipFill>
        <p:spPr>
          <a:xfrm>
            <a:off x="8392749" y="1193068"/>
            <a:ext cx="2647279" cy="19521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7C30C2-BB47-2070-0514-9AE2EED72231}"/>
              </a:ext>
            </a:extLst>
          </p:cNvPr>
          <p:cNvSpPr txBox="1"/>
          <p:nvPr/>
        </p:nvSpPr>
        <p:spPr>
          <a:xfrm>
            <a:off x="8798792" y="1919735"/>
            <a:ext cx="125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400" dirty="0">
                <a:solidFill>
                  <a:srgbClr val="FF0000"/>
                </a:solidFill>
              </a:rPr>
              <a:t>Q</a:t>
            </a:r>
            <a:r>
              <a:rPr lang="en-SE" sz="1400" baseline="-25000" dirty="0">
                <a:solidFill>
                  <a:srgbClr val="FF0000"/>
                </a:solidFill>
              </a:rPr>
              <a:t>L</a:t>
            </a:r>
            <a:r>
              <a:rPr lang="en-SE" sz="1400" dirty="0">
                <a:solidFill>
                  <a:srgbClr val="FF0000"/>
                </a:solidFill>
              </a:rPr>
              <a:t>=7.02 10</a:t>
            </a:r>
            <a:r>
              <a:rPr lang="en-SE" sz="1400" baseline="30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171B5-057B-D168-740E-0DA1B3494B1B}"/>
              </a:ext>
            </a:extLst>
          </p:cNvPr>
          <p:cNvSpPr txBox="1"/>
          <p:nvPr/>
        </p:nvSpPr>
        <p:spPr>
          <a:xfrm>
            <a:off x="9164541" y="2587981"/>
            <a:ext cx="129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400" dirty="0">
                <a:solidFill>
                  <a:srgbClr val="FF0000"/>
                </a:solidFill>
              </a:rPr>
              <a:t>FWHM=1 kHz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443B9-0343-1F21-0767-8EDAD639A4DD}"/>
              </a:ext>
            </a:extLst>
          </p:cNvPr>
          <p:cNvSpPr txBox="1"/>
          <p:nvPr/>
        </p:nvSpPr>
        <p:spPr>
          <a:xfrm>
            <a:off x="10753344" y="2169132"/>
            <a:ext cx="1299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Cold cavity transmission from klystron gallery</a:t>
            </a:r>
          </a:p>
        </p:txBody>
      </p:sp>
    </p:spTree>
    <p:extLst>
      <p:ext uri="{BB962C8B-B14F-4D97-AF65-F5344CB8AC3E}">
        <p14:creationId xmlns:p14="http://schemas.microsoft.com/office/powerpoint/2010/main" val="28084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5C1D06-8458-E27E-844B-D7C78DE8F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EBEF93-9815-03F0-D72C-2C43B8F0D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E7D160-1119-A66D-326A-F2A07D0BA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73175E-81A6-8272-4F95-80F9A4454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CM Series 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37D4B-968A-9D07-787F-2BFF420837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25F6B-E274-60DF-E6A5-AF55ECA3F6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52E22-9414-B51E-6E31-51E132E8CE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27" name="Content Placeholder 17">
            <a:extLst>
              <a:ext uri="{FF2B5EF4-FFF2-40B4-BE49-F238E27FC236}">
                <a16:creationId xmlns:a16="http://schemas.microsoft.com/office/drawing/2014/main" id="{D1376B25-4794-3317-8613-AC887D2745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912" b="4912"/>
          <a:stretch/>
        </p:blipFill>
        <p:spPr/>
      </p:pic>
    </p:spTree>
    <p:extLst>
      <p:ext uri="{BB962C8B-B14F-4D97-AF65-F5344CB8AC3E}">
        <p14:creationId xmlns:p14="http://schemas.microsoft.com/office/powerpoint/2010/main" val="19055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1D65A7E-E352-2A99-7462-933AF99D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CDS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CFF40-DB9A-6993-D61F-322284D3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9F49F-B209-92DB-E25A-9C25F1C8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3982E3-4000-C2C3-7B6B-E7EBE65CCA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Area prepared/cleared, loops opened, module in nominal position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A11643-B3BD-91A2-DB8F-CACFD096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BCC3F-911C-BDF3-B909-35A04F34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4" y="1554432"/>
            <a:ext cx="3568120" cy="47574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191EF0-F395-8FA9-02CD-05AC2A356439}"/>
              </a:ext>
            </a:extLst>
          </p:cNvPr>
          <p:cNvSpPr txBox="1"/>
          <p:nvPr/>
        </p:nvSpPr>
        <p:spPr>
          <a:xfrm>
            <a:off x="9962094" y="34156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H. Przybilski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48963-4238-E612-3A2E-F1AE43B57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"/>
          <a:stretch/>
        </p:blipFill>
        <p:spPr>
          <a:xfrm>
            <a:off x="8018188" y="1554432"/>
            <a:ext cx="3564071" cy="4755600"/>
          </a:xfrm>
          <a:prstGeom prst="rect">
            <a:avLst/>
          </a:prstGeom>
        </p:spPr>
      </p:pic>
      <p:pic>
        <p:nvPicPr>
          <p:cNvPr id="12" name="Picture Placeholder 12">
            <a:extLst>
              <a:ext uri="{FF2B5EF4-FFF2-40B4-BE49-F238E27FC236}">
                <a16:creationId xmlns:a16="http://schemas.microsoft.com/office/drawing/2014/main" id="{9B17D429-8F9D-1F45-42DF-890C49BF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" b="5000"/>
          <a:stretch>
            <a:fillRect/>
          </a:stretch>
        </p:blipFill>
        <p:spPr>
          <a:xfrm>
            <a:off x="3979758" y="1554432"/>
            <a:ext cx="3962506" cy="47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59E6BB-54CF-00A8-7540-B0B00AB4A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68"/>
          <a:stretch/>
        </p:blipFill>
        <p:spPr>
          <a:xfrm>
            <a:off x="738838" y="1396800"/>
            <a:ext cx="3475047" cy="5040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4E109-8816-CBE7-B3A0-8E83DFBA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Weld of CM to CDS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78D3C-9B1A-E896-9DA5-B6394044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ABF80-DD20-5B41-FD5E-4FE2BD6B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45BC0-EBE6-9000-B1B4-C418FE76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CBFD6A-EC28-D0BC-663B-A1F2471FBD60}"/>
              </a:ext>
            </a:extLst>
          </p:cNvPr>
          <p:cNvCxnSpPr>
            <a:cxnSpLocks/>
          </p:cNvCxnSpPr>
          <p:nvPr/>
        </p:nvCxnSpPr>
        <p:spPr>
          <a:xfrm flipV="1">
            <a:off x="2078460" y="4652207"/>
            <a:ext cx="0" cy="585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C51EF3-1530-3378-EDB3-3A1B36416F7B}"/>
              </a:ext>
            </a:extLst>
          </p:cNvPr>
          <p:cNvSpPr txBox="1"/>
          <p:nvPr/>
        </p:nvSpPr>
        <p:spPr>
          <a:xfrm>
            <a:off x="429699" y="6465044"/>
            <a:ext cx="603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Additional work to compensate for the CDS misalignment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C980F8-8997-6B8F-5F64-71849D9B2F7D}"/>
              </a:ext>
            </a:extLst>
          </p:cNvPr>
          <p:cNvSpPr txBox="1"/>
          <p:nvPr/>
        </p:nvSpPr>
        <p:spPr>
          <a:xfrm>
            <a:off x="9962094" y="34156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H. Przybilski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511989-9AF3-E7C5-37B4-7B75965E1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Individual “tailoring” of each process 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F5C18C-9E12-0D6D-B282-FB4697A50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6" r="24179"/>
          <a:stretch/>
        </p:blipFill>
        <p:spPr>
          <a:xfrm>
            <a:off x="7973214" y="1396800"/>
            <a:ext cx="4041722" cy="50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3F0102-58BE-04B2-8096-B7E7629CCB79}"/>
              </a:ext>
            </a:extLst>
          </p:cNvPr>
          <p:cNvSpPr txBox="1"/>
          <p:nvPr/>
        </p:nvSpPr>
        <p:spPr>
          <a:xfrm>
            <a:off x="738838" y="5461200"/>
            <a:ext cx="343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Additional work to compensate </a:t>
            </a:r>
            <a:br>
              <a:rPr lang="en-SE" dirty="0">
                <a:solidFill>
                  <a:schemeClr val="bg1"/>
                </a:solidFill>
              </a:rPr>
            </a:br>
            <a:r>
              <a:rPr lang="en-SE" dirty="0">
                <a:solidFill>
                  <a:schemeClr val="bg1"/>
                </a:solidFill>
              </a:rPr>
              <a:t>for a misalignment of the CDS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432D9C-D109-1500-DF5E-9BA8D821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256"/>
          <a:stretch/>
        </p:blipFill>
        <p:spPr>
          <a:xfrm>
            <a:off x="4472982" y="1396800"/>
            <a:ext cx="324113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25BD-BEDD-DFAA-537D-C781BD95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Ancillary completion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A4F23-DD76-87FF-6FCB-8EC8E870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CM Installation - TB38 - Henry Przybilski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6B1D-9D46-DE06-A24F-86747B49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DC9364-8E39-0435-AABE-8B2EF04BF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08" y="1591810"/>
            <a:ext cx="2880000" cy="2160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DE4F0C-D19A-1F5F-9551-6F2075BE75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To water, compressed air, vacuum manifolds, He collector line, rf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B27256B-D389-5CD9-C568-80C6BAE1487E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345308" y="4161562"/>
            <a:ext cx="2880001" cy="216000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1278C4C-8D73-FC5D-5315-503067EFC8E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3273213" y="1591810"/>
            <a:ext cx="2880000" cy="2160000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031609D-965D-9B71-B1A1-50275F0B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2023-10-19</a:t>
            </a:r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06DB9-525E-D48F-576D-213457A6C408}"/>
              </a:ext>
            </a:extLst>
          </p:cNvPr>
          <p:cNvSpPr txBox="1"/>
          <p:nvPr/>
        </p:nvSpPr>
        <p:spPr>
          <a:xfrm>
            <a:off x="285130" y="1258480"/>
            <a:ext cx="325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Water manifold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7538F-6EC4-F7F8-BDB1-B990490BE89F}"/>
              </a:ext>
            </a:extLst>
          </p:cNvPr>
          <p:cNvSpPr txBox="1"/>
          <p:nvPr/>
        </p:nvSpPr>
        <p:spPr>
          <a:xfrm>
            <a:off x="318028" y="3772020"/>
            <a:ext cx="325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Vacuum-Isovac angle valve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575D5-6048-23C3-F4A4-4E0C6CEC22E4}"/>
              </a:ext>
            </a:extLst>
          </p:cNvPr>
          <p:cNvSpPr txBox="1"/>
          <p:nvPr/>
        </p:nvSpPr>
        <p:spPr>
          <a:xfrm>
            <a:off x="3273213" y="1256061"/>
            <a:ext cx="325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Cryo connections from RD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9A0F1AA1-8B1D-028D-4C09-0B1D2FAE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213" y="4161562"/>
            <a:ext cx="2880000" cy="2160000"/>
          </a:xfrm>
          <a:prstGeom prst="rect">
            <a:avLst/>
          </a:prstGeom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030B5A5B-BD44-45CB-565E-0BF50230D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117" y="4161562"/>
            <a:ext cx="2880000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52E295-D9A9-5AC5-88F4-FF225A69D9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26" r="12448"/>
          <a:stretch/>
        </p:blipFill>
        <p:spPr>
          <a:xfrm>
            <a:off x="9140937" y="3261562"/>
            <a:ext cx="2828494" cy="3060000"/>
          </a:xfrm>
          <a:prstGeom prst="rect">
            <a:avLst/>
          </a:prstGeom>
        </p:spPr>
      </p:pic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9C247EBF-DDBE-952B-EA92-2D7E3C108D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012" b="8403"/>
          <a:stretch/>
        </p:blipFill>
        <p:spPr>
          <a:xfrm>
            <a:off x="6213032" y="1446415"/>
            <a:ext cx="2853926" cy="2305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572C48-2D1F-FCBE-BE89-3BB12EF01E67}"/>
              </a:ext>
            </a:extLst>
          </p:cNvPr>
          <p:cNvSpPr txBox="1"/>
          <p:nvPr/>
        </p:nvSpPr>
        <p:spPr>
          <a:xfrm>
            <a:off x="3179214" y="3782125"/>
            <a:ext cx="325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Doorknob assembly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8914FB-3E84-296D-C7EF-40A877C62ABB}"/>
              </a:ext>
            </a:extLst>
          </p:cNvPr>
          <p:cNvSpPr txBox="1"/>
          <p:nvPr/>
        </p:nvSpPr>
        <p:spPr>
          <a:xfrm>
            <a:off x="6166938" y="3787178"/>
            <a:ext cx="291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Coupler bias feed/rf choke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3EBC0-FFC1-A062-145A-6D759C303621}"/>
              </a:ext>
            </a:extLst>
          </p:cNvPr>
          <p:cNvSpPr txBox="1"/>
          <p:nvPr/>
        </p:nvSpPr>
        <p:spPr>
          <a:xfrm>
            <a:off x="9081117" y="1407144"/>
            <a:ext cx="2914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Pilot installation was extremely important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Pilot: 2 months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12 CM: 5 months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Full scope in Jan 2024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11F6E8-9CB6-E78A-19D1-57E5058199DE}"/>
              </a:ext>
            </a:extLst>
          </p:cNvPr>
          <p:cNvSpPr txBox="1"/>
          <p:nvPr/>
        </p:nvSpPr>
        <p:spPr>
          <a:xfrm>
            <a:off x="9962094" y="25012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H. Przybilski</a:t>
            </a:r>
          </a:p>
        </p:txBody>
      </p:sp>
    </p:spTree>
    <p:extLst>
      <p:ext uri="{BB962C8B-B14F-4D97-AF65-F5344CB8AC3E}">
        <p14:creationId xmlns:p14="http://schemas.microsoft.com/office/powerpoint/2010/main" val="2098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Strategy and installation experience for ESS SRF </a:t>
            </a:r>
            <a:r>
              <a:rPr lang="en-GB" dirty="0" err="1"/>
              <a:t>linac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On behalf of SRF, </a:t>
            </a:r>
            <a:r>
              <a:rPr lang="en-GB" dirty="0" err="1"/>
              <a:t>Cryo</a:t>
            </a:r>
            <a:r>
              <a:rPr lang="en-GB" dirty="0"/>
              <a:t> and Vacuum team at ESS</a:t>
            </a:r>
          </a:p>
          <a:p>
            <a:r>
              <a:rPr lang="en-GB" sz="1600" dirty="0"/>
              <a:t>Installation activities are supported by IFJ-PAN and WUST ESS IK partners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Paolo PIERINI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2023-12-05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9DA2-5A86-A5A6-3E98-52083E29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Non conformities during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A5B0D-9753-B6BC-DCC1-24E6A2C8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1C676-6295-742B-CA6C-BF7D73B4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0CA03-177E-E3DC-4A92-6CFB56BAC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Usual amount, requiring corrective actions due to lack of QA handover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72484-FF26-5DE6-88D3-529998FF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7CA47-430C-0233-206B-E7007DC8D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53" y="1390374"/>
            <a:ext cx="1806300" cy="240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6750C7-EE41-03B1-CC9F-214FC677C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72" y="1390374"/>
            <a:ext cx="1806300" cy="240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2C38C-E3FE-622C-D7C9-3D83547D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4" y="1394995"/>
            <a:ext cx="1806682" cy="2408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6C1CF-6CD5-354C-6717-425F274255D8}"/>
              </a:ext>
            </a:extLst>
          </p:cNvPr>
          <p:cNvSpPr txBox="1"/>
          <p:nvPr/>
        </p:nvSpPr>
        <p:spPr>
          <a:xfrm>
            <a:off x="9962094" y="25012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H. Przybilski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3379-F1DD-05A1-A856-2CF47828BB80}"/>
              </a:ext>
            </a:extLst>
          </p:cNvPr>
          <p:cNvSpPr txBox="1"/>
          <p:nvPr/>
        </p:nvSpPr>
        <p:spPr>
          <a:xfrm>
            <a:off x="511004" y="1371628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Dirty Valves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66668F-A530-5945-85AF-70E6C2686B32}"/>
              </a:ext>
            </a:extLst>
          </p:cNvPr>
          <p:cNvSpPr txBox="1"/>
          <p:nvPr/>
        </p:nvSpPr>
        <p:spPr>
          <a:xfrm>
            <a:off x="2284404" y="138144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Wrong material </a:t>
            </a:r>
            <a:br>
              <a:rPr lang="en-SE" dirty="0">
                <a:solidFill>
                  <a:schemeClr val="bg1"/>
                </a:solidFill>
              </a:rPr>
            </a:br>
            <a:r>
              <a:rPr lang="en-SE" dirty="0">
                <a:solidFill>
                  <a:schemeClr val="bg1"/>
                </a:solidFill>
              </a:rPr>
              <a:t>grade(rust)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8D492-A968-2B02-1DE9-453D1FF8E1AF}"/>
              </a:ext>
            </a:extLst>
          </p:cNvPr>
          <p:cNvSpPr txBox="1"/>
          <p:nvPr/>
        </p:nvSpPr>
        <p:spPr>
          <a:xfrm>
            <a:off x="4165465" y="3469388"/>
            <a:ext cx="114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Scratches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DA1705B8-388B-22AE-8253-4CB8B8EAB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0" t="13397" r="23397" b="9082"/>
          <a:stretch/>
        </p:blipFill>
        <p:spPr>
          <a:xfrm>
            <a:off x="10012839" y="3664224"/>
            <a:ext cx="1929384" cy="2811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99574-FEF4-6BBB-79C8-47CC2F88D0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84" r="7484"/>
          <a:stretch/>
        </p:blipFill>
        <p:spPr>
          <a:xfrm>
            <a:off x="10300354" y="1279256"/>
            <a:ext cx="1769676" cy="1914520"/>
          </a:xfrm>
          <a:prstGeom prst="rect">
            <a:avLst/>
          </a:prstGeom>
        </p:spPr>
      </p:pic>
      <p:pic>
        <p:nvPicPr>
          <p:cNvPr id="10" name="Content Placeholder 21">
            <a:extLst>
              <a:ext uri="{FF2B5EF4-FFF2-40B4-BE49-F238E27FC236}">
                <a16:creationId xmlns:a16="http://schemas.microsoft.com/office/drawing/2014/main" id="{4A337B32-AAA9-3470-4E62-917DD85DDE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53" r="28084"/>
          <a:stretch/>
        </p:blipFill>
        <p:spPr>
          <a:xfrm>
            <a:off x="8897597" y="3654054"/>
            <a:ext cx="928982" cy="2811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61A851-DD9E-4069-D0EE-1526986F95A4}"/>
              </a:ext>
            </a:extLst>
          </p:cNvPr>
          <p:cNvSpPr txBox="1"/>
          <p:nvPr/>
        </p:nvSpPr>
        <p:spPr>
          <a:xfrm>
            <a:off x="8897597" y="1390374"/>
            <a:ext cx="3106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Workshop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machining on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components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that were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integrated for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the first time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at ESS, e.g. DK to allow stress-free installation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3E79B5-B841-796B-BE22-2CD921E69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51" t="10830" r="38520" b="10606"/>
          <a:stretch/>
        </p:blipFill>
        <p:spPr>
          <a:xfrm rot="16200000">
            <a:off x="2237608" y="2342334"/>
            <a:ext cx="2020378" cy="50718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24ED3A-C1AE-A55A-69F3-D5830B7E196C}"/>
              </a:ext>
            </a:extLst>
          </p:cNvPr>
          <p:cNvSpPr txBox="1"/>
          <p:nvPr/>
        </p:nvSpPr>
        <p:spPr>
          <a:xfrm>
            <a:off x="661561" y="5905563"/>
            <a:ext cx="50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Cleaning and refurbishing of all 2K environment protection valves (leaky)</a:t>
            </a:r>
          </a:p>
        </p:txBody>
      </p:sp>
      <p:pic>
        <p:nvPicPr>
          <p:cNvPr id="20" name="Content Placeholder 15">
            <a:extLst>
              <a:ext uri="{FF2B5EF4-FFF2-40B4-BE49-F238E27FC236}">
                <a16:creationId xmlns:a16="http://schemas.microsoft.com/office/drawing/2014/main" id="{924D6B0F-0A3B-FA12-A4C4-870A4947F3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84" t="26315" r="17362"/>
          <a:stretch/>
        </p:blipFill>
        <p:spPr>
          <a:xfrm>
            <a:off x="6047806" y="2588097"/>
            <a:ext cx="2783564" cy="38871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60BE3B-18EE-52BD-C89F-2E32CFB60D0E}"/>
              </a:ext>
            </a:extLst>
          </p:cNvPr>
          <p:cNvSpPr txBox="1"/>
          <p:nvPr/>
        </p:nvSpPr>
        <p:spPr>
          <a:xfrm>
            <a:off x="6013902" y="1338190"/>
            <a:ext cx="2817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Damage to He Guard piping due to collision with scissor lift by contractor</a:t>
            </a:r>
          </a:p>
        </p:txBody>
      </p:sp>
    </p:spTree>
    <p:extLst>
      <p:ext uri="{BB962C8B-B14F-4D97-AF65-F5344CB8AC3E}">
        <p14:creationId xmlns:p14="http://schemas.microsoft.com/office/powerpoint/2010/main" val="4220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CD24CE0-2989-8B7A-0250-03D001C871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786" b="57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FD1D6-E0AD-D33D-6F35-C39FC2BC7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F222F5-E5BF-57EC-762E-165BAA070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3A78DE-E1F8-0622-680E-9D71886614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A5F525-9D15-4FDA-E88E-B67637261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Linac Warm Units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C581F-458B-FA10-B1D3-9AA542910A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1749C-9CF9-BC18-939E-D2B28ABC2F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C694-71B2-FABF-5853-3251ACAB9B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B8CAC3-0311-7A64-8AD5-F8C62E16C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31" y="2935188"/>
            <a:ext cx="4524358" cy="3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B6C2DA-E732-9009-2EA3-D742AC17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Particle free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5906F7-DA0D-49F3-3B97-3E55B308E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In spoke and elliptical, the LWU beam pipes follow particle free workflow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F7314-F036-3E15-E5C9-3711E410F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2" t="13807" r="30467" b="12171"/>
          <a:stretch/>
        </p:blipFill>
        <p:spPr>
          <a:xfrm>
            <a:off x="334599" y="4183434"/>
            <a:ext cx="3354209" cy="2439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29081-A903-481E-615E-0DC972F38613}"/>
              </a:ext>
            </a:extLst>
          </p:cNvPr>
          <p:cNvPicPr/>
          <p:nvPr/>
        </p:nvPicPr>
        <p:blipFill rotWithShape="1">
          <a:blip r:embed="rId3"/>
          <a:srcRect l="24229" t="26417" r="27802" b="11917"/>
          <a:stretch/>
        </p:blipFill>
        <p:spPr>
          <a:xfrm rot="21347907">
            <a:off x="6786242" y="4868041"/>
            <a:ext cx="2174138" cy="1748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D26A5-2ACF-A02E-9A05-4AB9157CF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6" t="15043" r="34820" b="9425"/>
          <a:stretch/>
        </p:blipFill>
        <p:spPr>
          <a:xfrm>
            <a:off x="3962121" y="4051547"/>
            <a:ext cx="2205905" cy="2249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3E621-30CC-F417-1589-0328A067DF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66" t="26900" r="20842" b="20730"/>
          <a:stretch/>
        </p:blipFill>
        <p:spPr>
          <a:xfrm rot="21206363">
            <a:off x="9179627" y="5010028"/>
            <a:ext cx="2880000" cy="1464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3C86A0-074C-9804-65B9-34D957CE0A7B}"/>
              </a:ext>
            </a:extLst>
          </p:cNvPr>
          <p:cNvSpPr/>
          <p:nvPr/>
        </p:nvSpPr>
        <p:spPr>
          <a:xfrm>
            <a:off x="6946070" y="3718122"/>
            <a:ext cx="1854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Cleaning and assembly in ISO 4 clean room!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CA0D42-948B-400B-8958-4B4B8A8A90F1}"/>
              </a:ext>
            </a:extLst>
          </p:cNvPr>
          <p:cNvSpPr/>
          <p:nvPr/>
        </p:nvSpPr>
        <p:spPr>
          <a:xfrm>
            <a:off x="10072522" y="3721769"/>
            <a:ext cx="1854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Cleaning and assembly in ISO 5 clean room!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2EE0C-7E24-DC22-2977-6FE265FAD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20" t="27169" r="5118" b="37348"/>
          <a:stretch/>
        </p:blipFill>
        <p:spPr>
          <a:xfrm>
            <a:off x="6412956" y="1504417"/>
            <a:ext cx="2960098" cy="1803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AEA302-5A86-6D13-7CF3-789D5BE9A1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99" t="31138" r="5865" b="32050"/>
          <a:stretch/>
        </p:blipFill>
        <p:spPr>
          <a:xfrm>
            <a:off x="348912" y="1929661"/>
            <a:ext cx="2714193" cy="1962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50BF33-873C-7471-E151-BA2C39C021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33" t="15569" r="33956" b="8667"/>
          <a:stretch/>
        </p:blipFill>
        <p:spPr>
          <a:xfrm>
            <a:off x="4011086" y="1320494"/>
            <a:ext cx="1969130" cy="2265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9C0BB-E5CE-F2E5-42FE-90AE27CB40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60" t="18591" r="28343" b="20983"/>
          <a:stretch/>
        </p:blipFill>
        <p:spPr>
          <a:xfrm>
            <a:off x="9552363" y="1638415"/>
            <a:ext cx="2374641" cy="14978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C5AC15-8FF4-7029-5750-C3B816EA0F70}"/>
              </a:ext>
            </a:extLst>
          </p:cNvPr>
          <p:cNvSpPr txBox="1"/>
          <p:nvPr/>
        </p:nvSpPr>
        <p:spPr>
          <a:xfrm>
            <a:off x="9829815" y="38931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CC959-8856-CA42-5B3C-326DD85ACE0A}"/>
              </a:ext>
            </a:extLst>
          </p:cNvPr>
          <p:cNvSpPr txBox="1"/>
          <p:nvPr/>
        </p:nvSpPr>
        <p:spPr>
          <a:xfrm>
            <a:off x="3266554" y="1518592"/>
            <a:ext cx="85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Linac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Warm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Units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7279C3-2344-C956-8A59-65A0771FF2D1}"/>
              </a:ext>
            </a:extLst>
          </p:cNvPr>
          <p:cNvSpPr txBox="1"/>
          <p:nvPr/>
        </p:nvSpPr>
        <p:spPr>
          <a:xfrm>
            <a:off x="3551422" y="3554843"/>
            <a:ext cx="3083571" cy="664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D</a:t>
            </a:r>
            <a:r>
              <a:rPr lang="en-GB" dirty="0">
                <a:solidFill>
                  <a:srgbClr val="666666"/>
                </a:solidFill>
              </a:rPr>
              <a:t>o</a:t>
            </a:r>
            <a:r>
              <a:rPr lang="en-SE" dirty="0">
                <a:solidFill>
                  <a:srgbClr val="666666"/>
                </a:solidFill>
              </a:rPr>
              <a:t>ublet, steerer, BPM and Beam Diagnostics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2C9D98-F41A-7014-89E1-C063DF96B6E3}"/>
              </a:ext>
            </a:extLst>
          </p:cNvPr>
          <p:cNvSpPr txBox="1"/>
          <p:nvPr/>
        </p:nvSpPr>
        <p:spPr>
          <a:xfrm>
            <a:off x="3361976" y="6245765"/>
            <a:ext cx="357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(And some include wire scanners and insertable beam stops)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1F46-6724-E89A-0013-06D87639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Procedures for all metal gate valves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6A422-E8FA-FEE9-F6C3-0F4C8494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69FFB-1B6C-0210-D211-F46EF537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85267-3BCE-2A70-3E23-F0EC26DBC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From testing and handling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0C76E-5560-72E1-0100-D575E4FB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2623D-0AED-8A56-681A-62998ACE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" y="1773272"/>
            <a:ext cx="3800679" cy="202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8686C-F8B0-99BF-C6C4-9EEBB6AF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72" y="4133856"/>
            <a:ext cx="3800679" cy="2189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93BEC6-DB83-25C3-952F-0B1ADADE95E8}"/>
              </a:ext>
            </a:extLst>
          </p:cNvPr>
          <p:cNvSpPr/>
          <p:nvPr/>
        </p:nvSpPr>
        <p:spPr>
          <a:xfrm>
            <a:off x="797977" y="3743086"/>
            <a:ext cx="274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ISO 2 cleanroom equivalent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4B077-D9FD-9490-1446-DC3791F436BE}"/>
              </a:ext>
            </a:extLst>
          </p:cNvPr>
          <p:cNvSpPr/>
          <p:nvPr/>
        </p:nvSpPr>
        <p:spPr>
          <a:xfrm>
            <a:off x="797977" y="1403940"/>
            <a:ext cx="274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ISO 5 cleanroom equivalent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166069-B58F-9002-F26C-9EDBF4DCA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5"/>
          <a:stretch/>
        </p:blipFill>
        <p:spPr>
          <a:xfrm>
            <a:off x="4351351" y="1658414"/>
            <a:ext cx="2974838" cy="2096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A7A8B3-0DEE-F3C6-7046-EC65C76F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894" y="4384763"/>
            <a:ext cx="2907813" cy="218928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4488396-B610-0792-14F4-E1CC6296A1C9}"/>
              </a:ext>
            </a:extLst>
          </p:cNvPr>
          <p:cNvSpPr/>
          <p:nvPr/>
        </p:nvSpPr>
        <p:spPr>
          <a:xfrm rot="19982308">
            <a:off x="4620907" y="4548506"/>
            <a:ext cx="1837508" cy="1160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0AB6C3-1AA7-E188-D118-AC720EED8AD6}"/>
              </a:ext>
            </a:extLst>
          </p:cNvPr>
          <p:cNvSpPr/>
          <p:nvPr/>
        </p:nvSpPr>
        <p:spPr>
          <a:xfrm>
            <a:off x="4336291" y="3767870"/>
            <a:ext cx="2370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Inspect valves before </a:t>
            </a:r>
          </a:p>
          <a:p>
            <a:r>
              <a:rPr lang="en-GB" dirty="0"/>
              <a:t>integration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13B9EC-D610-C2D4-05E9-5F1194B682DE}"/>
              </a:ext>
            </a:extLst>
          </p:cNvPr>
          <p:cNvSpPr/>
          <p:nvPr/>
        </p:nvSpPr>
        <p:spPr>
          <a:xfrm>
            <a:off x="9945656" y="6013605"/>
            <a:ext cx="191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Photos by </a:t>
            </a:r>
            <a:r>
              <a:rPr lang="en-US" sz="1200" dirty="0"/>
              <a:t>Pierre Bosland, </a:t>
            </a:r>
          </a:p>
          <a:p>
            <a:r>
              <a:rPr lang="en-US" sz="1200" dirty="0"/>
              <a:t>CEA, </a:t>
            </a:r>
            <a:r>
              <a:rPr lang="en-US" sz="1200" dirty="0" err="1"/>
              <a:t>Saclay</a:t>
            </a:r>
            <a:r>
              <a:rPr lang="en-US" sz="1200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CB1851-FEC7-CF27-AC98-DF34B20F9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096" y="1658414"/>
            <a:ext cx="2535732" cy="2946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16E595-68DA-1FD9-7589-9586BAA84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656" y="1653922"/>
            <a:ext cx="2246344" cy="33021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9014E3-BD6A-D46D-7441-223A1FADD5B8}"/>
              </a:ext>
            </a:extLst>
          </p:cNvPr>
          <p:cNvSpPr/>
          <p:nvPr/>
        </p:nvSpPr>
        <p:spPr>
          <a:xfrm>
            <a:off x="4250978" y="1304685"/>
            <a:ext cx="57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B603B9-1866-C9B1-B833-CF575E660DA0}"/>
              </a:ext>
            </a:extLst>
          </p:cNvPr>
          <p:cNvSpPr/>
          <p:nvPr/>
        </p:nvSpPr>
        <p:spPr>
          <a:xfrm>
            <a:off x="7292640" y="4649665"/>
            <a:ext cx="2545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Early issue!</a:t>
            </a:r>
          </a:p>
          <a:p>
            <a:r>
              <a:rPr lang="en-GB" dirty="0"/>
              <a:t>Coupling nuts were removed during </a:t>
            </a:r>
            <a:r>
              <a:rPr lang="en-GB" dirty="0" err="1"/>
              <a:t>cryo</a:t>
            </a:r>
            <a:r>
              <a:rPr lang="en-GB" dirty="0"/>
              <a:t> module assembly </a:t>
            </a:r>
            <a:br>
              <a:rPr lang="en-GB" dirty="0"/>
            </a:br>
            <a:r>
              <a:rPr lang="en-GB" dirty="0"/>
              <a:t>They are unique for each valve, although they look the same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A2CE6-9877-39AF-1890-02B980B5C44B}"/>
              </a:ext>
            </a:extLst>
          </p:cNvPr>
          <p:cNvSpPr txBox="1"/>
          <p:nvPr/>
        </p:nvSpPr>
        <p:spPr>
          <a:xfrm>
            <a:off x="9904828" y="5003644"/>
            <a:ext cx="2246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Block of the rod during long-term transportation</a:t>
            </a:r>
            <a:endParaRPr lang="en-S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24142D-C605-63A7-0285-0FE82717831F}"/>
              </a:ext>
            </a:extLst>
          </p:cNvPr>
          <p:cNvSpPr txBox="1"/>
          <p:nvPr/>
        </p:nvSpPr>
        <p:spPr>
          <a:xfrm>
            <a:off x="4392179" y="3391152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chemeClr val="bg1"/>
                </a:solidFill>
              </a:rPr>
              <a:t>@ESS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17D55-C116-A605-93A9-ABF3D2A1371A}"/>
              </a:ext>
            </a:extLst>
          </p:cNvPr>
          <p:cNvSpPr txBox="1"/>
          <p:nvPr/>
        </p:nvSpPr>
        <p:spPr>
          <a:xfrm>
            <a:off x="9829815" y="48075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</p:spTree>
    <p:extLst>
      <p:ext uri="{BB962C8B-B14F-4D97-AF65-F5344CB8AC3E}">
        <p14:creationId xmlns:p14="http://schemas.microsoft.com/office/powerpoint/2010/main" val="7616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78CC-93A2-F392-7F1D-2E09345F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Use of NEG pumps in LWU (ZAO alloy)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4F57A-B8A2-D32B-F9C7-E1516DFB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89E98-AC47-6ACF-97A8-59E7DBB4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EC01A-00AE-1AE4-5263-440536D2E5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CM volume is pumped through LWU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FBA3A-236C-348F-D359-895A41A0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BFFC2-58D1-9CE1-32E1-F4B575B30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39"/>
          <a:stretch/>
        </p:blipFill>
        <p:spPr>
          <a:xfrm>
            <a:off x="524002" y="1623231"/>
            <a:ext cx="4889500" cy="2710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BF3B2-D00A-AFB3-D6EC-270AE380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62" b="23318"/>
          <a:stretch/>
        </p:blipFill>
        <p:spPr>
          <a:xfrm>
            <a:off x="498602" y="4334059"/>
            <a:ext cx="4914900" cy="22585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E9CE91-8DC1-E225-BC41-BCD069A57156}"/>
              </a:ext>
            </a:extLst>
          </p:cNvPr>
          <p:cNvSpPr/>
          <p:nvPr/>
        </p:nvSpPr>
        <p:spPr>
          <a:xfrm>
            <a:off x="1195647" y="1623985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Cleaned and assembled in ISO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AE07D1-2866-AD57-B660-4AB2935E4EE0}"/>
              </a:ext>
            </a:extLst>
          </p:cNvPr>
          <p:cNvSpPr/>
          <p:nvPr/>
        </p:nvSpPr>
        <p:spPr>
          <a:xfrm>
            <a:off x="524002" y="4334059"/>
            <a:ext cx="4051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by D. Hardion and T. Cornes. 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35E0F-4EC2-8027-2B1E-A0276D85446E}"/>
              </a:ext>
            </a:extLst>
          </p:cNvPr>
          <p:cNvSpPr txBox="1"/>
          <p:nvPr/>
        </p:nvSpPr>
        <p:spPr>
          <a:xfrm>
            <a:off x="9829815" y="38931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1C2B17-DB20-0259-368B-5F5ED759C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250" y="1834992"/>
            <a:ext cx="4889500" cy="1342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BF3793-237B-3DC1-28C4-BD4CA0C3C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4" t="43279" r="37696" b="19720"/>
          <a:stretch/>
        </p:blipFill>
        <p:spPr bwMode="auto">
          <a:xfrm rot="5400000">
            <a:off x="10274087" y="2437761"/>
            <a:ext cx="1897528" cy="1765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5E269D-C3AF-6DEB-7F37-2DEDB90A9E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r="9627" b="16601"/>
          <a:stretch/>
        </p:blipFill>
        <p:spPr bwMode="auto">
          <a:xfrm>
            <a:off x="10336911" y="4346784"/>
            <a:ext cx="1768815" cy="1962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D2534F-E422-F731-5F39-CE97A62F1C91}"/>
              </a:ext>
            </a:extLst>
          </p:cNvPr>
          <p:cNvSpPr/>
          <p:nvPr/>
        </p:nvSpPr>
        <p:spPr>
          <a:xfrm>
            <a:off x="5438902" y="3118511"/>
            <a:ext cx="486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ISO 6 equivalent. After 1</a:t>
            </a:r>
            <a:r>
              <a:rPr lang="en-GB" baseline="30000" dirty="0"/>
              <a:t>st</a:t>
            </a:r>
            <a:r>
              <a:rPr lang="en-GB" dirty="0"/>
              <a:t> Activation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98BE32-55FC-D1F0-4A96-38B9B4951761}"/>
              </a:ext>
            </a:extLst>
          </p:cNvPr>
          <p:cNvSpPr/>
          <p:nvPr/>
        </p:nvSpPr>
        <p:spPr>
          <a:xfrm>
            <a:off x="5438901" y="1505082"/>
            <a:ext cx="4880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ISO 6 equivalent. As received before activation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98C92F-6BD3-FBCB-93E1-E94C2B6BD0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955"/>
          <a:stretch/>
        </p:blipFill>
        <p:spPr>
          <a:xfrm>
            <a:off x="5472811" y="3429001"/>
            <a:ext cx="4830191" cy="13029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D13C5B-3C0D-CB96-9E60-DF8E44CF7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251" y="4983587"/>
            <a:ext cx="4857752" cy="14266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34FA0D-35E4-8020-430C-2D5EDE2E7A27}"/>
              </a:ext>
            </a:extLst>
          </p:cNvPr>
          <p:cNvSpPr/>
          <p:nvPr/>
        </p:nvSpPr>
        <p:spPr>
          <a:xfrm>
            <a:off x="5454983" y="4673098"/>
            <a:ext cx="486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ISO 3 equivalent. After 4</a:t>
            </a:r>
            <a:r>
              <a:rPr lang="en-GB" baseline="30000" dirty="0"/>
              <a:t>th</a:t>
            </a:r>
            <a:r>
              <a:rPr lang="en-GB" dirty="0"/>
              <a:t> Activation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BDF7DF-4138-644A-1893-5B60E19D24E4}"/>
              </a:ext>
            </a:extLst>
          </p:cNvPr>
          <p:cNvSpPr/>
          <p:nvPr/>
        </p:nvSpPr>
        <p:spPr>
          <a:xfrm>
            <a:off x="5454983" y="6290604"/>
            <a:ext cx="5008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and 3</a:t>
            </a:r>
            <a:r>
              <a:rPr lang="en-GB" baseline="30000" dirty="0"/>
              <a:t>rd</a:t>
            </a:r>
            <a:r>
              <a:rPr lang="en-GB" dirty="0"/>
              <a:t> activation show ISO 6  compatibility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0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BE68-186C-3ADE-3696-93939C38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NEG ZAO Transport test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BDD7FE-BA52-76A2-AE34-A0CFBFB4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77332-6DA0-CA32-32C8-7FA7D04B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DFA21-ADC0-B5F3-5729-86C7D716A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Uncontrolled transport (no damping, no shock monitoring)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C14E3-0CFE-1F9B-16CF-9AC521C7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1ABA74-B069-D456-29D1-3B36C7D0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71525"/>
            <a:ext cx="5689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15C69-17AA-25EB-5F70-56DDAF5D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717046"/>
            <a:ext cx="6057900" cy="3644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051A91-A072-E55A-CA78-5FB48A73091F}"/>
              </a:ext>
            </a:extLst>
          </p:cNvPr>
          <p:cNvSpPr/>
          <p:nvPr/>
        </p:nvSpPr>
        <p:spPr>
          <a:xfrm>
            <a:off x="518632" y="1302193"/>
            <a:ext cx="413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Before transport test, cleaned for ISO 4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F41CE-3A0D-AEE0-9959-189997BFD9C9}"/>
              </a:ext>
            </a:extLst>
          </p:cNvPr>
          <p:cNvSpPr/>
          <p:nvPr/>
        </p:nvSpPr>
        <p:spPr>
          <a:xfrm>
            <a:off x="6208232" y="1313160"/>
            <a:ext cx="5902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After transport test ISO 4 is preserved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460B2-28CC-B70A-5A89-4CF0A1627E77}"/>
              </a:ext>
            </a:extLst>
          </p:cNvPr>
          <p:cNvSpPr txBox="1"/>
          <p:nvPr/>
        </p:nvSpPr>
        <p:spPr>
          <a:xfrm>
            <a:off x="406400" y="5278970"/>
            <a:ext cx="117040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In-vacuum transport is better than N2. </a:t>
            </a:r>
            <a:r>
              <a:rPr lang="nl-NL" dirty="0"/>
              <a:t>Van der Waals </a:t>
            </a:r>
            <a:r>
              <a:rPr lang="nl-NL" dirty="0" err="1"/>
              <a:t>forces</a:t>
            </a:r>
            <a:r>
              <a:rPr lang="nl-NL" dirty="0"/>
              <a:t> help. </a:t>
            </a:r>
            <a:br>
              <a:rPr lang="nl-NL" dirty="0"/>
            </a:br>
            <a:r>
              <a:rPr lang="nl-NL" dirty="0"/>
              <a:t>Even </a:t>
            </a:r>
            <a:r>
              <a:rPr lang="nl-NL" dirty="0" err="1"/>
              <a:t>though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NEG pump </a:t>
            </a:r>
            <a:r>
              <a:rPr lang="nl-NL" dirty="0" err="1"/>
              <a:t>generates</a:t>
            </a:r>
            <a:r>
              <a:rPr lang="nl-NL" dirty="0"/>
              <a:t> </a:t>
            </a:r>
            <a:r>
              <a:rPr lang="nl-NL" dirty="0" err="1"/>
              <a:t>particles</a:t>
            </a:r>
            <a:r>
              <a:rPr lang="nl-NL" dirty="0"/>
              <a:t>, in </a:t>
            </a:r>
            <a:r>
              <a:rPr lang="nl-NL" dirty="0" err="1"/>
              <a:t>vacuum</a:t>
            </a:r>
            <a:r>
              <a:rPr lang="nl-NL" dirty="0"/>
              <a:t>, </a:t>
            </a:r>
            <a:r>
              <a:rPr lang="en-US" dirty="0"/>
              <a:t>they will fall down (gravity) and do not move …orientation and location of pump is important. Note: severe vibration is still a problem.</a:t>
            </a:r>
          </a:p>
          <a:p>
            <a:r>
              <a:rPr lang="en-US" dirty="0"/>
              <a:t>Only laminar gas flow during venting or pumping vacuum systems. Maximum flow  3l/m. Delta P=1mbar.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A56627-36FC-D735-995F-3DC167010BE4}"/>
              </a:ext>
            </a:extLst>
          </p:cNvPr>
          <p:cNvSpPr txBox="1"/>
          <p:nvPr/>
        </p:nvSpPr>
        <p:spPr>
          <a:xfrm>
            <a:off x="9829815" y="38931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</p:spTree>
    <p:extLst>
      <p:ext uri="{BB962C8B-B14F-4D97-AF65-F5344CB8AC3E}">
        <p14:creationId xmlns:p14="http://schemas.microsoft.com/office/powerpoint/2010/main" val="32163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5C447-9134-5570-1FE0-1A352249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Q</a:t>
            </a:r>
            <a:r>
              <a:rPr lang="en-GB" dirty="0"/>
              <a:t>u</a:t>
            </a:r>
            <a:r>
              <a:rPr lang="en-SE" dirty="0"/>
              <a:t>alification of assembly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5A61C-DDCD-CA8D-D5DF-74CDB876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6ED41-7C5F-750C-5427-7663990F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3D189-0F63-B4B6-4E2B-8297255C9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Tunnel setup, with concurrent operations during major piping assembly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28F40-A6D2-2DDE-C552-6783F34B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FEF13-23C7-926E-5184-FFEAEC93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63" y="1438102"/>
            <a:ext cx="4376022" cy="3366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60F999-1C0D-9A0E-86DD-F24621C4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68" y="1426099"/>
            <a:ext cx="4373722" cy="336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44D8EA-57C9-5499-EC0B-0100287C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834" y="1411271"/>
            <a:ext cx="4380115" cy="336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52B29-CFF5-7195-B7FB-C4F4454BA11F}"/>
              </a:ext>
            </a:extLst>
          </p:cNvPr>
          <p:cNvSpPr/>
          <p:nvPr/>
        </p:nvSpPr>
        <p:spPr>
          <a:xfrm>
            <a:off x="811046" y="4699010"/>
            <a:ext cx="3478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 numbers of particles are due to the </a:t>
            </a:r>
          </a:p>
          <a:p>
            <a:r>
              <a:rPr lang="en-US" dirty="0"/>
              <a:t>counter installation (multiple entering/exiting the room).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C0639-14B0-0067-D3A6-37EDDA9DB5E3}"/>
              </a:ext>
            </a:extLst>
          </p:cNvPr>
          <p:cNvSpPr/>
          <p:nvPr/>
        </p:nvSpPr>
        <p:spPr>
          <a:xfrm>
            <a:off x="4477716" y="4773567"/>
            <a:ext cx="3353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Particles </a:t>
            </a:r>
            <a:r>
              <a:rPr lang="en-US" dirty="0"/>
              <a:t>settling slowly …yes, a day or two is needed!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C9CAEF-7FA2-FA3D-39AE-AC7328A9F310}"/>
              </a:ext>
            </a:extLst>
          </p:cNvPr>
          <p:cNvSpPr/>
          <p:nvPr/>
        </p:nvSpPr>
        <p:spPr>
          <a:xfrm>
            <a:off x="8541005" y="4773567"/>
            <a:ext cx="3353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Major impact, due to welding, grinding, cutting activities. </a:t>
            </a:r>
          </a:p>
          <a:p>
            <a:r>
              <a:rPr lang="en-US" dirty="0"/>
              <a:t>Source is </a:t>
            </a:r>
            <a:r>
              <a:rPr lang="en-US" sz="1800" dirty="0"/>
              <a:t>5-8 meter far from the clean room.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FB907-0862-999A-308C-88A4C7D4A07A}"/>
              </a:ext>
            </a:extLst>
          </p:cNvPr>
          <p:cNvSpPr/>
          <p:nvPr/>
        </p:nvSpPr>
        <p:spPr>
          <a:xfrm>
            <a:off x="3864408" y="5859645"/>
            <a:ext cx="6885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Barrier off the zone at least a day before…</a:t>
            </a:r>
          </a:p>
          <a:p>
            <a:r>
              <a:rPr lang="en-GB" dirty="0"/>
              <a:t>Running cleanroom is important… to maintain the cleanliness</a:t>
            </a:r>
          </a:p>
          <a:p>
            <a:r>
              <a:rPr lang="en-GB" dirty="0">
                <a:solidFill>
                  <a:srgbClr val="00B050"/>
                </a:solidFill>
              </a:rPr>
              <a:t>Cover with plastic dirty parts.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7968F-1D0B-7EB1-CF37-D5320ECD46FA}"/>
              </a:ext>
            </a:extLst>
          </p:cNvPr>
          <p:cNvSpPr txBox="1"/>
          <p:nvPr/>
        </p:nvSpPr>
        <p:spPr>
          <a:xfrm>
            <a:off x="9829815" y="38931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</p:spTree>
    <p:extLst>
      <p:ext uri="{BB962C8B-B14F-4D97-AF65-F5344CB8AC3E}">
        <p14:creationId xmlns:p14="http://schemas.microsoft.com/office/powerpoint/2010/main" val="8242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A5534-E197-E319-A552-151414B7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Installation ongoing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A7C2B-2880-B6CC-C4BF-87CF583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5AD3D-BF78-7ABE-40C9-5A1B1E36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54C16-9396-0EF2-F1E4-03C1E2C0B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9 LWU in SPK area, 4 connected and pumping currently CM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9EC4E-9156-E5CD-8F32-241F7577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341609-1775-A5FE-6B25-C52B37FE8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" r="4427"/>
          <a:stretch/>
        </p:blipFill>
        <p:spPr>
          <a:xfrm>
            <a:off x="418541" y="1885270"/>
            <a:ext cx="5633884" cy="459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BF4446-3DA3-5A86-2A6D-38AE8F56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3" r="4979"/>
          <a:stretch/>
        </p:blipFill>
        <p:spPr>
          <a:xfrm>
            <a:off x="6398631" y="1885270"/>
            <a:ext cx="5633884" cy="459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F104E7-91D0-EE59-0327-AA7795ED1F6E}"/>
              </a:ext>
            </a:extLst>
          </p:cNvPr>
          <p:cNvSpPr txBox="1"/>
          <p:nvPr/>
        </p:nvSpPr>
        <p:spPr>
          <a:xfrm>
            <a:off x="8886925" y="4680366"/>
            <a:ext cx="65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NEG</a:t>
            </a:r>
            <a:br>
              <a:rPr lang="en-SE" b="1" dirty="0">
                <a:solidFill>
                  <a:srgbClr val="FF0000"/>
                </a:solidFill>
              </a:rPr>
            </a:br>
            <a:r>
              <a:rPr lang="en-SE" b="1" dirty="0">
                <a:solidFill>
                  <a:srgbClr val="FF0000"/>
                </a:solidFill>
              </a:rPr>
              <a:t>ZAO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ABF3F-3E04-7F5F-09C3-37A6A84F11FC}"/>
              </a:ext>
            </a:extLst>
          </p:cNvPr>
          <p:cNvSpPr txBox="1"/>
          <p:nvPr/>
        </p:nvSpPr>
        <p:spPr>
          <a:xfrm>
            <a:off x="3235483" y="4866381"/>
            <a:ext cx="65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NEG</a:t>
            </a:r>
            <a:br>
              <a:rPr lang="en-SE" b="1" dirty="0">
                <a:solidFill>
                  <a:srgbClr val="FF0000"/>
                </a:solidFill>
              </a:rPr>
            </a:br>
            <a:r>
              <a:rPr lang="en-SE" b="1" dirty="0">
                <a:solidFill>
                  <a:srgbClr val="FF0000"/>
                </a:solidFill>
              </a:rPr>
              <a:t>ZAO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A7881-57EA-39FB-2986-0AA3E725FE9A}"/>
              </a:ext>
            </a:extLst>
          </p:cNvPr>
          <p:cNvSpPr txBox="1"/>
          <p:nvPr/>
        </p:nvSpPr>
        <p:spPr>
          <a:xfrm>
            <a:off x="9829815" y="38931"/>
            <a:ext cx="236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Credits: A. Gevorgyan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36BBF4-7868-5946-A22C-251F9899D24B}"/>
              </a:ext>
            </a:extLst>
          </p:cNvPr>
          <p:cNvSpPr txBox="1"/>
          <p:nvPr/>
        </p:nvSpPr>
        <p:spPr>
          <a:xfrm>
            <a:off x="4023740" y="2571691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bg1"/>
                </a:solidFill>
              </a:rPr>
              <a:t>Wire </a:t>
            </a:r>
            <a:br>
              <a:rPr lang="en-SE" dirty="0">
                <a:solidFill>
                  <a:schemeClr val="bg1"/>
                </a:solidFill>
              </a:rPr>
            </a:br>
            <a:r>
              <a:rPr lang="en-SE" dirty="0">
                <a:solidFill>
                  <a:schemeClr val="bg1"/>
                </a:solidFill>
              </a:rPr>
              <a:t>scanner </a:t>
            </a:r>
            <a:br>
              <a:rPr lang="en-SE" dirty="0">
                <a:solidFill>
                  <a:schemeClr val="bg1"/>
                </a:solidFill>
              </a:rPr>
            </a:br>
            <a:r>
              <a:rPr lang="en-SE" dirty="0">
                <a:solidFill>
                  <a:schemeClr val="bg1"/>
                </a:solidFill>
              </a:rPr>
              <a:t>unit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28465-2D3A-0746-AC46-5842FCE5E2F8}"/>
              </a:ext>
            </a:extLst>
          </p:cNvPr>
          <p:cNvSpPr txBox="1"/>
          <p:nvPr/>
        </p:nvSpPr>
        <p:spPr>
          <a:xfrm>
            <a:off x="418541" y="1477020"/>
            <a:ext cx="1050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Achieved 1E-8 mbar vacuum conditions in a couple of days from static conditions of CMs at 1E-2 mbar</a:t>
            </a:r>
          </a:p>
        </p:txBody>
      </p:sp>
    </p:spTree>
    <p:extLst>
      <p:ext uri="{BB962C8B-B14F-4D97-AF65-F5344CB8AC3E}">
        <p14:creationId xmlns:p14="http://schemas.microsoft.com/office/powerpoint/2010/main" val="1502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7C56-2E35-8782-B623-81733A0C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C688E-3A1E-4A29-00F0-2BF3BF6F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5CFB2-4DC4-639A-B863-C1558D10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56648-EB1C-F211-1024-F8C9A4D4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Delivering 2 MW beam capability (870 MeV, 62.5 mA) in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A45C9-597B-0FE7-3E13-7D9801B1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The installation of the SRF linac is ongoing at a fast pace</a:t>
            </a:r>
          </a:p>
          <a:p>
            <a:r>
              <a:rPr lang="en-SE" dirty="0"/>
              <a:t>Presently: 13 SPK,5 MB CM and 9 LWU are being integrated in the tunnel</a:t>
            </a:r>
          </a:p>
          <a:p>
            <a:r>
              <a:rPr lang="en-SE" dirty="0"/>
              <a:t>Installation of all 13 SPK, 9 MB and 5 HB, and all LWU between them, to achieve a 2 MW capability, will be complete by May 2024</a:t>
            </a:r>
          </a:p>
          <a:p>
            <a:r>
              <a:rPr lang="en-SE" dirty="0"/>
              <a:t>Cooldown of the entire linac is scheduled for August 2024</a:t>
            </a:r>
          </a:p>
          <a:p>
            <a:r>
              <a:rPr lang="en-SE" dirty="0"/>
              <a:t>Beam commissioning on the beam dump (BOD) is foreseen in October 24 after</a:t>
            </a:r>
          </a:p>
          <a:p>
            <a:pPr lvl="1"/>
            <a:r>
              <a:rPr lang="en-SE" dirty="0"/>
              <a:t>Conditioning and technical commissioning of all SRF equipment</a:t>
            </a:r>
          </a:p>
          <a:p>
            <a:pPr lvl="1"/>
            <a:r>
              <a:rPr lang="en-GB" dirty="0"/>
              <a:t>F</a:t>
            </a:r>
            <a:r>
              <a:rPr lang="en-SE" dirty="0"/>
              <a:t>ullfilling all administrative steps to obtain beam licence from authorities</a:t>
            </a:r>
          </a:p>
          <a:p>
            <a:endParaRPr lang="en-SE" dirty="0"/>
          </a:p>
          <a:p>
            <a:r>
              <a:rPr lang="en-SE" dirty="0"/>
              <a:t>Beam commissioning to the target (BOT) is foreseen in Mid 2025, after obtaining the licence for Intentional Neutron Production from authorities</a:t>
            </a:r>
          </a:p>
          <a:p>
            <a:endParaRPr lang="en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33802-3BDA-1DC2-9D8B-22CFF04F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27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744902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The ESS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linac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Handling of main CM NCRs after reception and testing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Pilot installation and cooldown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CM Series installation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Linac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Warm Units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Conclusions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Installation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2023-12-05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ESS SRF LINAC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53757229-B89F-266E-57D8-397F8ED641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000" b="5000"/>
          <a:stretch/>
        </p:blipFill>
        <p:spPr/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1CA8-D4C6-5C35-36FD-5854CA14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ESS SOUP: 2 MW (capability)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17845-3FF9-CD57-FA5F-11C392F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80F35-627A-E024-B574-A35DB9C2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3090830"/>
            <a:ext cx="7236042" cy="3239632"/>
          </a:xfrm>
        </p:spPr>
        <p:txBody>
          <a:bodyPr/>
          <a:lstStyle/>
          <a:p>
            <a:r>
              <a:rPr lang="en-SE" dirty="0"/>
              <a:t>Full ESS scope: </a:t>
            </a:r>
            <a:r>
              <a:rPr lang="en-SE" b="1" dirty="0">
                <a:solidFill>
                  <a:srgbClr val="0499DD"/>
                </a:solidFill>
              </a:rPr>
              <a:t>5 MW beam</a:t>
            </a:r>
            <a:r>
              <a:rPr lang="en-SE" dirty="0"/>
              <a:t>, in phases (43 CMs: 13+9+21)</a:t>
            </a:r>
          </a:p>
          <a:p>
            <a:r>
              <a:rPr lang="en-SE" b="1" dirty="0">
                <a:solidFill>
                  <a:srgbClr val="00B050"/>
                </a:solidFill>
              </a:rPr>
              <a:t>2 MW for End Of Construction and Start Of User Ops 2027</a:t>
            </a:r>
          </a:p>
          <a:p>
            <a:r>
              <a:rPr lang="en-SE" dirty="0"/>
              <a:t>All infrastructure prepared for 3 MW capability</a:t>
            </a:r>
          </a:p>
          <a:p>
            <a:pPr lvl="1"/>
            <a:r>
              <a:rPr lang="en-SE" dirty="0"/>
              <a:t>Requires +6 CM (+procure 24 RF Systems)</a:t>
            </a:r>
          </a:p>
          <a:p>
            <a:pPr marL="142875" lvl="1" indent="0">
              <a:buNone/>
            </a:pPr>
            <a:r>
              <a:rPr lang="en-SE" dirty="0"/>
              <a:t>Cryomodules delivered by IK partners up to the full 5 MW scope, but 5 MW operation not in current project plan</a:t>
            </a:r>
          </a:p>
          <a:p>
            <a:pPr lvl="1"/>
            <a:r>
              <a:rPr lang="en-SE" dirty="0"/>
              <a:t>Not all infrastructure in place (RF cells in gallery)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237CC-1158-2BA1-20C7-3D249EA5C1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82 Individual cavities (and associated RF systems), 27 CMs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194C8-C621-8970-B637-CA157E427271}"/>
              </a:ext>
            </a:extLst>
          </p:cNvPr>
          <p:cNvGrpSpPr/>
          <p:nvPr/>
        </p:nvGrpSpPr>
        <p:grpSpPr>
          <a:xfrm>
            <a:off x="898157" y="1511650"/>
            <a:ext cx="10580335" cy="1077642"/>
            <a:chOff x="366498" y="3922197"/>
            <a:chExt cx="10580335" cy="10776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0794A5-F875-EE5C-7AB1-8D4F180E7A3F}"/>
                </a:ext>
              </a:extLst>
            </p:cNvPr>
            <p:cNvGrpSpPr/>
            <p:nvPr/>
          </p:nvGrpSpPr>
          <p:grpSpPr>
            <a:xfrm>
              <a:off x="710471" y="4149019"/>
              <a:ext cx="10236362" cy="433099"/>
              <a:chOff x="337152" y="5720475"/>
              <a:chExt cx="10236362" cy="433099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0FF5327E-32BA-35C4-3D3C-759E5F4ED706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AEC85120-957F-0646-DE74-8BCBD6AE91A7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E43F19B3-E64D-2401-E44D-A84791513458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3A062B2-971A-9DA6-CE89-66A84E49B7E4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9675B75-0908-677A-E7B7-F4DC43143016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B4728A3-C780-5E3E-76DA-589FA46CD187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C468386-B2D5-8414-AFED-1A6C74469D8B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ED512E3-5205-25D4-1C99-8C5C17FAD8B2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068ACBAD-B9EF-A4E6-CFAC-47C9E7A367E7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654780BD-EB4E-930D-747A-3FCC08C14BF4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35D4ABE5-0E10-542E-8B14-B997E0A7C805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0C9490F5-9196-0B9B-5BF6-AFE2E7F7F504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E77AB01B-99F6-AB13-BB12-2FDAABE708F6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733CDF6E-D309-17ED-29C0-6996210BAC09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D1114BC2-B2CF-D00B-6255-AD84BA0DBB1F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4F337A77-5386-A8C7-6C91-900FB314A304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217A4CC7-9AEA-AE87-22EA-6D10DEBC4747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86F587EB-A551-068D-683D-53807DAF545D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A72A93D5-C516-0E2B-50C2-86497F0E8197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888A3E51-36B6-0D63-0396-0D01DD2290AA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173EC70F-7A38-8575-2884-D86FF0812A5A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D4D110EB-B7C5-48CD-82BD-89D0C64C6CB8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658B2E2F-230D-1B6C-AC8B-ADDE6EB15B89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063064E0-F559-6CAB-8952-1067808386A8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A5791049-F324-4981-7980-3BF16D5AC53D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75EED422-4E3B-B830-3651-3677386A0761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C957C87E-2C79-9BBE-0EDC-5613070C1778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CA7BF0C8-AF76-4935-9637-6C4D17D05312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67F0FACB-8B99-41D1-1C3C-B5E88B31A358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2F61A1BF-1507-1FEF-B200-3E9DD29884BA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7B0CB980-55C5-4794-14B6-E70E2E369E31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EF18669-BC44-7890-76C3-D42B37769137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0ADD5C4-32B0-0E4F-6246-A820A8844684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990491A4-086B-5B38-3689-22BD68DC93F6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41DF1740-8706-83E8-A496-64A221829BC8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07A2F8CF-0D72-55C5-6FF5-FFB962D94AA7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96F90CA2-2C30-D037-1473-00E52FA82991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F996E3C9-769E-E3FA-0E06-8DA7EFEE37FE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148B825D-05B4-660F-A7E4-AAAF914BEAA3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2F6E8984-4FB3-52E7-15DC-E31666AF4872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06565A7-D161-440E-BAFD-667F3A455297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A9655E8E-C54D-2C69-6A1B-99C950A389AD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82186972-AEBA-19E1-CDA1-204908CEF143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565199B-4609-139D-E9C2-E5289B6FA3D5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E262DC46-3199-5212-2D29-256AA25058EA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FFBED0CC-5E32-893D-3CF1-738F30417711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236CCFA2-53AC-3599-0C77-16E660EDDFC9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B8DE726C-CDE5-0F38-F5C0-F9D7F2307BFC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70492F25-1C7C-CB46-6E84-85B7CEE6D86C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C74A9A26-DB37-EC68-9C4A-7F11E8695EBA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D5684D6-A2A8-87B3-DB48-6862ABB17AEA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ISrc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E7D7B5B-3304-8A3B-BBF3-AE6D21C28656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LEBT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6276B9D-D917-798D-9AED-5774D546FF8F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RFQ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7198D45-6F52-30EF-0303-6CB0BBFFE0D3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BFAB1EDD-6509-07FB-6349-928BB6D3493B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BC376C61-DFA4-3DE7-93FA-161D946E5C08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F3947FC-DBE7-CF32-A4FE-74C5114709EF}"/>
                  </a:ext>
                </a:extLst>
              </p:cNvPr>
              <p:cNvSpPr txBox="1"/>
              <p:nvPr/>
            </p:nvSpPr>
            <p:spPr>
              <a:xfrm>
                <a:off x="2229557" y="5789268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MEBT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1EB35FC-A1BF-B7FB-B106-EA3841418DCC}"/>
                  </a:ext>
                </a:extLst>
              </p:cNvPr>
              <p:cNvSpPr txBox="1"/>
              <p:nvPr/>
            </p:nvSpPr>
            <p:spPr>
              <a:xfrm>
                <a:off x="9938586" y="57749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HEBT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17B2D7CA-B3D5-3AA8-A570-B97008ABEF0E}"/>
                  </a:ext>
                </a:extLst>
              </p:cNvPr>
              <p:cNvCxnSpPr>
                <a:cxnSpLocks/>
                <a:stCxn id="75" idx="3"/>
                <a:endCxn id="76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DE0822B-6CFC-8AE4-66ED-F883122948C3}"/>
                  </a:ext>
                </a:extLst>
              </p:cNvPr>
              <p:cNvCxnSpPr>
                <a:cxnSpLocks/>
                <a:stCxn id="54" idx="3"/>
                <a:endCxn id="55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8B5F83AF-0D66-3FF9-D1A3-C9850FA10DF9}"/>
                  </a:ext>
                </a:extLst>
              </p:cNvPr>
              <p:cNvCxnSpPr>
                <a:cxnSpLocks/>
                <a:stCxn id="45" idx="3"/>
                <a:endCxn id="46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AC07C746-C344-46D2-0928-31F07C3DC670}"/>
                  </a:ext>
                </a:extLst>
              </p:cNvPr>
              <p:cNvCxnSpPr>
                <a:cxnSpLocks/>
                <a:stCxn id="33" idx="3"/>
                <a:endCxn id="29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BEAA29C1-B77E-F883-AB0F-66AF079A262F}"/>
                  </a:ext>
                </a:extLst>
              </p:cNvPr>
              <p:cNvCxnSpPr>
                <a:cxnSpLocks/>
                <a:stCxn id="27" idx="3"/>
                <a:endCxn id="28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BA88EBFD-ADBE-057D-7128-C3A8654BEE5F}"/>
                  </a:ext>
                </a:extLst>
              </p:cNvPr>
              <p:cNvCxnSpPr>
                <a:cxnSpLocks/>
                <a:stCxn id="80" idx="3"/>
                <a:endCxn id="27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493CE7D7-09BC-D492-2444-C7812B5C0139}"/>
                  </a:ext>
                </a:extLst>
              </p:cNvPr>
              <p:cNvCxnSpPr>
                <a:cxnSpLocks/>
                <a:stCxn id="81" idx="3"/>
                <a:endCxn id="80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95A4C863-3D51-BAC3-6467-51D204C16E5F}"/>
                  </a:ext>
                </a:extLst>
              </p:cNvPr>
              <p:cNvCxnSpPr>
                <a:cxnSpLocks/>
                <a:stCxn id="82" idx="3"/>
                <a:endCxn id="81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32B82B-6417-E4B5-E5C9-29FBC027239C}"/>
                </a:ext>
              </a:extLst>
            </p:cNvPr>
            <p:cNvSpPr txBox="1"/>
            <p:nvPr/>
          </p:nvSpPr>
          <p:spPr>
            <a:xfrm rot="16200000">
              <a:off x="8831" y="4279864"/>
              <a:ext cx="900000" cy="18466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sz="1200" dirty="0"/>
                <a:t>SOUP/EOC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77A619-CE7A-A7D0-43AE-35CF065CFF26}"/>
                </a:ext>
              </a:extLst>
            </p:cNvPr>
            <p:cNvSpPr txBox="1"/>
            <p:nvPr/>
          </p:nvSpPr>
          <p:spPr>
            <a:xfrm>
              <a:off x="6406917" y="4267772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AEF558-DAB8-9D30-E7BB-EE9846035AED}"/>
                </a:ext>
              </a:extLst>
            </p:cNvPr>
            <p:cNvSpPr txBox="1"/>
            <p:nvPr/>
          </p:nvSpPr>
          <p:spPr>
            <a:xfrm>
              <a:off x="4782276" y="4265762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9571E1-1F68-B7B6-C5AF-47777300A7E3}"/>
                </a:ext>
              </a:extLst>
            </p:cNvPr>
            <p:cNvSpPr txBox="1"/>
            <p:nvPr/>
          </p:nvSpPr>
          <p:spPr>
            <a:xfrm>
              <a:off x="3486039" y="4267338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9AE026-5530-069C-2DA9-6A80FE03E93B}"/>
                </a:ext>
              </a:extLst>
            </p:cNvPr>
            <p:cNvSpPr txBox="1"/>
            <p:nvPr/>
          </p:nvSpPr>
          <p:spPr>
            <a:xfrm>
              <a:off x="8600065" y="4267338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BB3E8F-7219-1DA3-08E9-55810D5B438E}"/>
                </a:ext>
              </a:extLst>
            </p:cNvPr>
            <p:cNvSpPr txBox="1"/>
            <p:nvPr/>
          </p:nvSpPr>
          <p:spPr>
            <a:xfrm>
              <a:off x="8006460" y="4756952"/>
              <a:ext cx="6639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870 MeV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4655A7-08C2-2A1A-0F90-D936F7047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7741" y="4572817"/>
              <a:ext cx="0" cy="180624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54A4E2-DBFD-E01C-5CAE-ED74E4D9910D}"/>
                </a:ext>
              </a:extLst>
            </p:cNvPr>
            <p:cNvSpPr txBox="1"/>
            <p:nvPr/>
          </p:nvSpPr>
          <p:spPr>
            <a:xfrm>
              <a:off x="6970062" y="4769007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DC7B2B2-A1F6-B925-1014-AFA2892A34F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24319" y="4644377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8F62A9F4-AB30-0769-E79B-CFF4BE648A6F}"/>
              </a:ext>
            </a:extLst>
          </p:cNvPr>
          <p:cNvSpPr/>
          <p:nvPr/>
        </p:nvSpPr>
        <p:spPr>
          <a:xfrm>
            <a:off x="4605120" y="2596694"/>
            <a:ext cx="1744000" cy="289427"/>
          </a:xfrm>
          <a:prstGeom prst="roundRect">
            <a:avLst/>
          </a:prstGeom>
          <a:solidFill>
            <a:srgbClr val="0099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200" dirty="0"/>
              <a:t>26 SPK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10D4B3E2-099C-78EA-C742-0B53BD0C8948}"/>
              </a:ext>
            </a:extLst>
          </p:cNvPr>
          <p:cNvSpPr/>
          <p:nvPr/>
        </p:nvSpPr>
        <p:spPr>
          <a:xfrm>
            <a:off x="6532217" y="2596694"/>
            <a:ext cx="1178444" cy="289427"/>
          </a:xfrm>
          <a:prstGeom prst="roundRect">
            <a:avLst/>
          </a:prstGeom>
          <a:solidFill>
            <a:srgbClr val="0099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200" dirty="0"/>
              <a:t>36 MB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2E5DFD7-5728-0F8A-D79A-4C011A87BDEC}"/>
              </a:ext>
            </a:extLst>
          </p:cNvPr>
          <p:cNvSpPr/>
          <p:nvPr/>
        </p:nvSpPr>
        <p:spPr>
          <a:xfrm>
            <a:off x="7851191" y="2590829"/>
            <a:ext cx="661222" cy="289427"/>
          </a:xfrm>
          <a:prstGeom prst="roundRect">
            <a:avLst/>
          </a:prstGeom>
          <a:solidFill>
            <a:srgbClr val="0099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200" dirty="0"/>
              <a:t>20 HB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051E991-1860-EB8A-48E5-AEFFB28AB6A9}"/>
              </a:ext>
            </a:extLst>
          </p:cNvPr>
          <p:cNvSpPr txBox="1"/>
          <p:nvPr/>
        </p:nvSpPr>
        <p:spPr>
          <a:xfrm>
            <a:off x="825623" y="253503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Cavities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9AF3A94D-06DA-196F-691C-AE35B21FE742}"/>
              </a:ext>
            </a:extLst>
          </p:cNvPr>
          <p:cNvSpPr/>
          <p:nvPr/>
        </p:nvSpPr>
        <p:spPr>
          <a:xfrm>
            <a:off x="8578751" y="2559142"/>
            <a:ext cx="2231145" cy="32111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200" dirty="0"/>
              <a:t>TS2 operation until 2026/06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D02E5A8-5784-0D5D-58E3-0FEBA2B7FDEE}"/>
              </a:ext>
            </a:extLst>
          </p:cNvPr>
          <p:cNvSpPr txBox="1"/>
          <p:nvPr/>
        </p:nvSpPr>
        <p:spPr>
          <a:xfrm>
            <a:off x="8614750" y="3014715"/>
            <a:ext cx="3249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chemeClr val="bg1">
                    <a:lumMod val="65000"/>
                  </a:schemeClr>
                </a:solidFill>
              </a:rPr>
              <a:t>Test Stand 2 operation</a:t>
            </a:r>
          </a:p>
          <a:p>
            <a:pPr algn="l"/>
            <a:endParaRPr lang="en-SE" dirty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SE" dirty="0">
                <a:solidFill>
                  <a:schemeClr val="bg1">
                    <a:lumMod val="65000"/>
                  </a:schemeClr>
                </a:solidFill>
              </a:rPr>
              <a:t>We still have 15 HB CM to test</a:t>
            </a:r>
          </a:p>
          <a:p>
            <a:pPr algn="l"/>
            <a:br>
              <a:rPr lang="en-SE" dirty="0">
                <a:solidFill>
                  <a:srgbClr val="00B050"/>
                </a:solidFill>
              </a:rPr>
            </a:br>
            <a:r>
              <a:rPr lang="en-SE" dirty="0">
                <a:solidFill>
                  <a:srgbClr val="00B050"/>
                </a:solidFill>
              </a:rPr>
              <a:t>Vertical integration test stand before operation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B050"/>
                </a:solidFill>
              </a:rPr>
              <a:t>Coupler/Cavity conditioning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B050"/>
                </a:solidFill>
              </a:rPr>
              <a:t>Calibration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B050"/>
                </a:solidFill>
              </a:rPr>
              <a:t>Site Acceptance Test for SRF and Cryo performances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4CFE032-E15A-ECE5-FAB4-046DE67DD9DD}"/>
              </a:ext>
            </a:extLst>
          </p:cNvPr>
          <p:cNvSpPr txBox="1"/>
          <p:nvPr/>
        </p:nvSpPr>
        <p:spPr>
          <a:xfrm>
            <a:off x="2653162" y="2586932"/>
            <a:ext cx="27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2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E0A8B01-461E-06FF-80CA-F859628CEF3F}"/>
              </a:ext>
            </a:extLst>
          </p:cNvPr>
          <p:cNvSpPr txBox="1"/>
          <p:nvPr/>
        </p:nvSpPr>
        <p:spPr>
          <a:xfrm>
            <a:off x="3316601" y="2586932"/>
            <a:ext cx="27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2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A7E830E-D7B0-90D4-C675-32268ABF28C1}"/>
              </a:ext>
            </a:extLst>
          </p:cNvPr>
          <p:cNvSpPr txBox="1"/>
          <p:nvPr/>
        </p:nvSpPr>
        <p:spPr>
          <a:xfrm>
            <a:off x="4021440" y="2597567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200" b="1" dirty="0">
                <a:solidFill>
                  <a:schemeClr val="accent5"/>
                </a:solidFill>
              </a:rPr>
              <a:t>4/5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9F0279D-C9E8-ECAE-C3A5-EE41D1F36318}"/>
              </a:ext>
            </a:extLst>
          </p:cNvPr>
          <p:cNvCxnSpPr/>
          <p:nvPr/>
        </p:nvCxnSpPr>
        <p:spPr>
          <a:xfrm>
            <a:off x="8554463" y="265373"/>
            <a:ext cx="0" cy="6425896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E0689D-A6C5-3CEA-5AC6-B04F87828D03}"/>
              </a:ext>
            </a:extLst>
          </p:cNvPr>
          <p:cNvSpPr txBox="1"/>
          <p:nvPr/>
        </p:nvSpPr>
        <p:spPr>
          <a:xfrm>
            <a:off x="5250907" y="135019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352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4FF7C3-5531-71A6-114C-C8B607AC58CD}"/>
              </a:ext>
            </a:extLst>
          </p:cNvPr>
          <p:cNvSpPr txBox="1"/>
          <p:nvPr/>
        </p:nvSpPr>
        <p:spPr>
          <a:xfrm>
            <a:off x="6489582" y="137367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704 MHz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B234589B-CF7A-BF46-D4D9-3B1A6B4E21C0}"/>
              </a:ext>
            </a:extLst>
          </p:cNvPr>
          <p:cNvSpPr/>
          <p:nvPr/>
        </p:nvSpPr>
        <p:spPr>
          <a:xfrm flipH="1">
            <a:off x="4699598" y="1453209"/>
            <a:ext cx="595563" cy="18204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204B7A2-C82C-35E8-B571-0D41A20AE7B6}"/>
              </a:ext>
            </a:extLst>
          </p:cNvPr>
          <p:cNvSpPr/>
          <p:nvPr/>
        </p:nvSpPr>
        <p:spPr>
          <a:xfrm>
            <a:off x="7568304" y="1461660"/>
            <a:ext cx="595563" cy="18204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CB5FE-68A5-1ECD-9E53-18537CB62C21}"/>
              </a:ext>
            </a:extLst>
          </p:cNvPr>
          <p:cNvSpPr txBox="1"/>
          <p:nvPr/>
        </p:nvSpPr>
        <p:spPr>
          <a:xfrm>
            <a:off x="5373272" y="219622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4C7D6-E653-0685-AE0D-2783CDC12B86}"/>
              </a:ext>
            </a:extLst>
          </p:cNvPr>
          <p:cNvSpPr txBox="1"/>
          <p:nvPr/>
        </p:nvSpPr>
        <p:spPr>
          <a:xfrm>
            <a:off x="6840559" y="219622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FECFE-B83E-DA95-1558-E21E7CF43E02}"/>
              </a:ext>
            </a:extLst>
          </p:cNvPr>
          <p:cNvSpPr txBox="1"/>
          <p:nvPr/>
        </p:nvSpPr>
        <p:spPr>
          <a:xfrm>
            <a:off x="8037798" y="219622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EC1CF96A-B72B-16B5-1761-D1D80618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320B5DD9-4D3E-D65A-44A6-4C99E3BB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B9AC7F1-6086-C80A-6018-1AD8EC4833FB}"/>
              </a:ext>
            </a:extLst>
          </p:cNvPr>
          <p:cNvSpPr txBox="1"/>
          <p:nvPr/>
        </p:nvSpPr>
        <p:spPr>
          <a:xfrm>
            <a:off x="8512413" y="6396407"/>
            <a:ext cx="290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See C. Maiano for ELL tests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AAD2C1D-BCDA-B230-EA0A-9DA519243852}"/>
              </a:ext>
            </a:extLst>
          </p:cNvPr>
          <p:cNvSpPr txBox="1"/>
          <p:nvPr/>
        </p:nvSpPr>
        <p:spPr>
          <a:xfrm>
            <a:off x="5323009" y="6396407"/>
            <a:ext cx="30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See M.Zhvoner for SPK tests </a:t>
            </a:r>
          </a:p>
        </p:txBody>
      </p:sp>
    </p:spTree>
    <p:extLst>
      <p:ext uri="{BB962C8B-B14F-4D97-AF65-F5344CB8AC3E}">
        <p14:creationId xmlns:p14="http://schemas.microsoft.com/office/powerpoint/2010/main" val="28147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8CF8-4E0B-6DEA-4433-0892F431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 Timeline to BOT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AF6E6-0F61-E235-65CD-CCFBE31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7C3547-EAF0-A9CF-5797-FA17B841A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October 2023 Update</a:t>
            </a: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5461D06E-27F0-A021-D1BC-1FA31FA59617}"/>
              </a:ext>
            </a:extLst>
          </p:cNvPr>
          <p:cNvGrpSpPr/>
          <p:nvPr/>
        </p:nvGrpSpPr>
        <p:grpSpPr>
          <a:xfrm>
            <a:off x="1298229" y="1438102"/>
            <a:ext cx="10287000" cy="4995122"/>
            <a:chOff x="1478111" y="301413"/>
            <a:chExt cx="10287000" cy="4995122"/>
          </a:xfrm>
        </p:grpSpPr>
        <p:cxnSp>
          <p:nvCxnSpPr>
            <p:cNvPr id="499" name="OTLSHAPE_M_c61afa7acbbc4b94abb36b0006990219_Connector1">
              <a:extLst>
                <a:ext uri="{FF2B5EF4-FFF2-40B4-BE49-F238E27FC236}">
                  <a16:creationId xmlns:a16="http://schemas.microsoft.com/office/drawing/2014/main" id="{450FD479-126B-BB47-BE8C-93CB7631BF5D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9480282" y="865928"/>
              <a:ext cx="0" cy="44217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00" name="OTLSHAPE_M_beeb23fa4b2147e6ad1036af9b9011dd_Connector1">
              <a:extLst>
                <a:ext uri="{FF2B5EF4-FFF2-40B4-BE49-F238E27FC236}">
                  <a16:creationId xmlns:a16="http://schemas.microsoft.com/office/drawing/2014/main" id="{2A35EB10-BF0F-A38C-66BC-AE7E793E562C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9143125" y="413385"/>
              <a:ext cx="0" cy="89471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01" name="OTLSHAPE_M_ebb0f4ede92e4487b64e9d9e8a1d8dbb_Connector1">
              <a:extLst>
                <a:ext uri="{FF2B5EF4-FFF2-40B4-BE49-F238E27FC236}">
                  <a16:creationId xmlns:a16="http://schemas.microsoft.com/office/drawing/2014/main" id="{6E77A62F-0EBE-AAF4-87CE-FAABE8500B89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7912312" y="865928"/>
              <a:ext cx="0" cy="44217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02" name="OTLSHAPE_M_554cd0abd7ac4df4917bf504d06f58f7_Connector1">
              <a:extLst>
                <a:ext uri="{FF2B5EF4-FFF2-40B4-BE49-F238E27FC236}">
                  <a16:creationId xmlns:a16="http://schemas.microsoft.com/office/drawing/2014/main" id="{EF8E7262-F800-F054-B79B-3E8B5160D49B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6705074" y="865928"/>
              <a:ext cx="0" cy="44217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03" name="OTLSHAPE_M_f813f45f02594214b54f5512f5700ae0_Connector1">
              <a:extLst>
                <a:ext uri="{FF2B5EF4-FFF2-40B4-BE49-F238E27FC236}">
                  <a16:creationId xmlns:a16="http://schemas.microsoft.com/office/drawing/2014/main" id="{B32F7756-ABCD-38BE-E19C-9B12ADB4AC3D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6880915" y="413385"/>
              <a:ext cx="0" cy="89471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04" name="OTLSHAPE_TB_00000000000000000000000000000000_ScaleContainer">
              <a:extLst>
                <a:ext uri="{FF2B5EF4-FFF2-40B4-BE49-F238E27FC236}">
                  <a16:creationId xmlns:a16="http://schemas.microsoft.com/office/drawing/2014/main" id="{49AC45BE-2FCA-266C-2CDF-A5DCABA1F5B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78111" y="1308100"/>
              <a:ext cx="102870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10000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5" name="OTLSHAPE_TB_00000000000000000000000000000000_ElapsedTime">
              <a:extLst>
                <a:ext uri="{FF2B5EF4-FFF2-40B4-BE49-F238E27FC236}">
                  <a16:creationId xmlns:a16="http://schemas.microsoft.com/office/drawing/2014/main" id="{AB41F56A-4C53-9715-8C4F-179945950E8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478111" y="1308100"/>
              <a:ext cx="16637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6" name="OTLSHAPE_TB_00000000000000000000000000000000_TodayMarkerShape">
              <a:extLst>
                <a:ext uri="{FF2B5EF4-FFF2-40B4-BE49-F238E27FC236}">
                  <a16:creationId xmlns:a16="http://schemas.microsoft.com/office/drawing/2014/main" id="{8377E0E1-38AE-D409-C9B0-7D74BE5AE1D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075918" y="1689100"/>
              <a:ext cx="114300" cy="127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7" name="OTLSHAPE_TB_00000000000000000000000000000000_TodayMarkerText">
              <a:extLst>
                <a:ext uri="{FF2B5EF4-FFF2-40B4-BE49-F238E27FC236}">
                  <a16:creationId xmlns:a16="http://schemas.microsoft.com/office/drawing/2014/main" id="{F607376B-480A-BF99-7376-4AB3C5AF0AA8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950218" y="1816100"/>
              <a:ext cx="3683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Today</a:t>
              </a:r>
            </a:p>
          </p:txBody>
        </p:sp>
        <p:sp>
          <p:nvSpPr>
            <p:cNvPr id="508" name="OTLSHAPE_TB_00000000000000000000000000000000_TimescaleInterval1">
              <a:extLst>
                <a:ext uri="{FF2B5EF4-FFF2-40B4-BE49-F238E27FC236}">
                  <a16:creationId xmlns:a16="http://schemas.microsoft.com/office/drawing/2014/main" id="{0D02C97A-2CF5-7BF6-1222-18AC46673AE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706711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Q3</a:t>
              </a:r>
            </a:p>
          </p:txBody>
        </p:sp>
        <p:sp>
          <p:nvSpPr>
            <p:cNvPr id="509" name="OTLSHAPE_TB_00000000000000000000000000000000_TimescaleInterval2">
              <a:extLst>
                <a:ext uri="{FF2B5EF4-FFF2-40B4-BE49-F238E27FC236}">
                  <a16:creationId xmlns:a16="http://schemas.microsoft.com/office/drawing/2014/main" id="{CC17BAF4-228F-7667-D075-9B14AC767287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707304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Q4</a:t>
              </a:r>
            </a:p>
          </p:txBody>
        </p:sp>
        <p:sp>
          <p:nvSpPr>
            <p:cNvPr id="510" name="OTLSHAPE_TB_00000000000000000000000000000000_TimescaleInterval3">
              <a:extLst>
                <a:ext uri="{FF2B5EF4-FFF2-40B4-BE49-F238E27FC236}">
                  <a16:creationId xmlns:a16="http://schemas.microsoft.com/office/drawing/2014/main" id="{8CEE0065-C130-C7DF-E960-398CD4DE0B91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3707897" y="1312545"/>
              <a:ext cx="314189" cy="37211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Q1
2024</a:t>
              </a:r>
            </a:p>
          </p:txBody>
        </p:sp>
        <p:sp>
          <p:nvSpPr>
            <p:cNvPr id="511" name="OTLSHAPE_TB_00000000000000000000000000000000_TimescaleInterval4">
              <a:extLst>
                <a:ext uri="{FF2B5EF4-FFF2-40B4-BE49-F238E27FC236}">
                  <a16:creationId xmlns:a16="http://schemas.microsoft.com/office/drawing/2014/main" id="{358C2F06-8D7E-D3F1-F277-2826171D1895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697614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Q2</a:t>
              </a:r>
            </a:p>
          </p:txBody>
        </p:sp>
        <p:sp>
          <p:nvSpPr>
            <p:cNvPr id="320" name="OTLSHAPE_TB_00000000000000000000000000000000_TimescaleInterval5">
              <a:extLst>
                <a:ext uri="{FF2B5EF4-FFF2-40B4-BE49-F238E27FC236}">
                  <a16:creationId xmlns:a16="http://schemas.microsoft.com/office/drawing/2014/main" id="{7BB161F6-9B74-3DFD-BC38-ED091506C5AA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687331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Q3</a:t>
              </a:r>
            </a:p>
          </p:txBody>
        </p:sp>
        <p:sp>
          <p:nvSpPr>
            <p:cNvPr id="321" name="OTLSHAPE_TB_00000000000000000000000000000000_TimescaleInterval6">
              <a:extLst>
                <a:ext uri="{FF2B5EF4-FFF2-40B4-BE49-F238E27FC236}">
                  <a16:creationId xmlns:a16="http://schemas.microsoft.com/office/drawing/2014/main" id="{2C51CD9D-22C8-A4E0-FD42-0DD1BD68513C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6687924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Q4</a:t>
              </a:r>
            </a:p>
          </p:txBody>
        </p:sp>
        <p:sp>
          <p:nvSpPr>
            <p:cNvPr id="322" name="OTLSHAPE_TB_00000000000000000000000000000000_TimescaleInterval7">
              <a:extLst>
                <a:ext uri="{FF2B5EF4-FFF2-40B4-BE49-F238E27FC236}">
                  <a16:creationId xmlns:a16="http://schemas.microsoft.com/office/drawing/2014/main" id="{DE4CE1C1-BD79-FF9B-9BCC-B42FFA5B6640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7688518" y="1312545"/>
              <a:ext cx="314189" cy="37211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Q1
2025</a:t>
              </a:r>
            </a:p>
          </p:txBody>
        </p:sp>
        <p:sp>
          <p:nvSpPr>
            <p:cNvPr id="323" name="OTLSHAPE_TB_00000000000000000000000000000000_TimescaleInterval8">
              <a:extLst>
                <a:ext uri="{FF2B5EF4-FFF2-40B4-BE49-F238E27FC236}">
                  <a16:creationId xmlns:a16="http://schemas.microsoft.com/office/drawing/2014/main" id="{2E7DA202-3CDD-B337-91F8-A03957085DAA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667359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Q2</a:t>
              </a:r>
            </a:p>
          </p:txBody>
        </p:sp>
        <p:sp>
          <p:nvSpPr>
            <p:cNvPr id="324" name="OTLSHAPE_TB_00000000000000000000000000000000_TimescaleInterval9">
              <a:extLst>
                <a:ext uri="{FF2B5EF4-FFF2-40B4-BE49-F238E27FC236}">
                  <a16:creationId xmlns:a16="http://schemas.microsoft.com/office/drawing/2014/main" id="{5C35CBAB-6AA5-CD8E-243C-B7A7D7F863B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657076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Q3</a:t>
              </a:r>
            </a:p>
          </p:txBody>
        </p:sp>
        <p:sp>
          <p:nvSpPr>
            <p:cNvPr id="325" name="OTLSHAPE_TB_00000000000000000000000000000000_TimescaleInterval10">
              <a:extLst>
                <a:ext uri="{FF2B5EF4-FFF2-40B4-BE49-F238E27FC236}">
                  <a16:creationId xmlns:a16="http://schemas.microsoft.com/office/drawing/2014/main" id="{4E4FEC0B-B9C2-DDF6-2C2B-40CC7D7E1E6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0657668" y="1405573"/>
              <a:ext cx="175561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Q4</a:t>
              </a:r>
            </a:p>
          </p:txBody>
        </p:sp>
        <p:sp>
          <p:nvSpPr>
            <p:cNvPr id="326" name="OTLSHAPE_T_887ab810c4a340c9a8b7d0e8fca99dff_Shape">
              <a:extLst>
                <a:ext uri="{FF2B5EF4-FFF2-40B4-BE49-F238E27FC236}">
                  <a16:creationId xmlns:a16="http://schemas.microsoft.com/office/drawing/2014/main" id="{5CCC6562-6715-812A-23D4-AFA2FF2D3FE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147651" y="4939157"/>
              <a:ext cx="3302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OTLSHAPE_T_4cc6f5649a464e2f909d6771780c2b92_Shape">
              <a:extLst>
                <a:ext uri="{FF2B5EF4-FFF2-40B4-BE49-F238E27FC236}">
                  <a16:creationId xmlns:a16="http://schemas.microsoft.com/office/drawing/2014/main" id="{EA4FB8F4-D6A1-DB02-D182-8075BD94666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493319" y="2644352"/>
              <a:ext cx="266700" cy="127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OTLSHAPE_T_ff6ff6d7d31f48beb49589f5cdb45b01_Shape">
              <a:extLst>
                <a:ext uri="{FF2B5EF4-FFF2-40B4-BE49-F238E27FC236}">
                  <a16:creationId xmlns:a16="http://schemas.microsoft.com/office/drawing/2014/main" id="{71C9F635-ACFF-9E24-6469-457BCEB3245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13252" y="3270208"/>
              <a:ext cx="3048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OTLSHAPE_T_8b43259355a442f4b69e7302dcd72295_Shape">
              <a:extLst>
                <a:ext uri="{FF2B5EF4-FFF2-40B4-BE49-F238E27FC236}">
                  <a16:creationId xmlns:a16="http://schemas.microsoft.com/office/drawing/2014/main" id="{C053A27F-4497-87C3-C959-62A33BEB2BC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417780" y="3478826"/>
              <a:ext cx="4572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OTLSHAPE_T_1c496593f7a34d698e9df86729eb73a5_Shape">
              <a:extLst>
                <a:ext uri="{FF2B5EF4-FFF2-40B4-BE49-F238E27FC236}">
                  <a16:creationId xmlns:a16="http://schemas.microsoft.com/office/drawing/2014/main" id="{BC7B4BBB-631F-75A1-5D8B-664364C300A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874573" y="4104682"/>
              <a:ext cx="9017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OTLSHAPE_T_e76bde9992a0484e949b42ef6a426e2e_Shape">
              <a:extLst>
                <a:ext uri="{FF2B5EF4-FFF2-40B4-BE49-F238E27FC236}">
                  <a16:creationId xmlns:a16="http://schemas.microsoft.com/office/drawing/2014/main" id="{FDAA3AC8-6A1D-2ABF-173B-FD2023C1C79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777274" y="4313301"/>
              <a:ext cx="1524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OTLSHAPE_T_ee1c00f7beac49109442fe89a2ad0d15_Shape">
              <a:extLst>
                <a:ext uri="{FF2B5EF4-FFF2-40B4-BE49-F238E27FC236}">
                  <a16:creationId xmlns:a16="http://schemas.microsoft.com/office/drawing/2014/main" id="{7D2029F9-11B2-DEEE-593E-BCBF5154220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980960" y="2227114"/>
              <a:ext cx="2070100" cy="127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OTLSHAPE_T_1ce25a45f80348c7b3ff6cf821da3a0c_Shape">
              <a:extLst>
                <a:ext uri="{FF2B5EF4-FFF2-40B4-BE49-F238E27FC236}">
                  <a16:creationId xmlns:a16="http://schemas.microsoft.com/office/drawing/2014/main" id="{D191C59E-C75E-E2A4-9EE0-25AF1417AFF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549470" y="4730538"/>
              <a:ext cx="1524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OTLSHAPE_T_937374bf64cb4d09ad03f3ef7bcfc5fc_Shape">
              <a:extLst>
                <a:ext uri="{FF2B5EF4-FFF2-40B4-BE49-F238E27FC236}">
                  <a16:creationId xmlns:a16="http://schemas.microsoft.com/office/drawing/2014/main" id="{6833FAC5-228B-265F-4413-4568899A2322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722308" y="3896064"/>
              <a:ext cx="1524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OTLSHAPE_T_9bad72878eb84358a1fc846fcdc1c211_Shape">
              <a:extLst>
                <a:ext uri="{FF2B5EF4-FFF2-40B4-BE49-F238E27FC236}">
                  <a16:creationId xmlns:a16="http://schemas.microsoft.com/office/drawing/2014/main" id="{B6627D95-2CFF-B042-2BA0-80CD3F712D5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517435" y="5147776"/>
              <a:ext cx="10287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OTLSHAPE_T_455c510da3dc4766876fa063e6b6471d_Shape">
              <a:extLst>
                <a:ext uri="{FF2B5EF4-FFF2-40B4-BE49-F238E27FC236}">
                  <a16:creationId xmlns:a16="http://schemas.microsoft.com/office/drawing/2014/main" id="{3A25C42E-605B-053A-B1C6-8518C0CD530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559168" y="3687445"/>
              <a:ext cx="1524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OTLSHAPE_T_e0195b8531964406a45c43a4ba310213_Shape">
              <a:extLst>
                <a:ext uri="{FF2B5EF4-FFF2-40B4-BE49-F238E27FC236}">
                  <a16:creationId xmlns:a16="http://schemas.microsoft.com/office/drawing/2014/main" id="{99D442EA-4B9B-EA6E-7302-DA763DD25AA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090906" y="2435733"/>
              <a:ext cx="406400" cy="127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OTLSHAPE_T_47678b9579bf4ad3b2efdf6137d8486f_Shape">
              <a:extLst>
                <a:ext uri="{FF2B5EF4-FFF2-40B4-BE49-F238E27FC236}">
                  <a16:creationId xmlns:a16="http://schemas.microsoft.com/office/drawing/2014/main" id="{AB9F1F9A-4020-48ED-08AB-1947CC4AF1F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776095" y="2852970"/>
              <a:ext cx="292100" cy="127000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OTLSHAPE_T_049b00b3e738400daaaa522b182eb7fe_Shape">
              <a:extLst>
                <a:ext uri="{FF2B5EF4-FFF2-40B4-BE49-F238E27FC236}">
                  <a16:creationId xmlns:a16="http://schemas.microsoft.com/office/drawing/2014/main" id="{02ECB05B-9119-458D-B59F-2B387C660DA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080623" y="3061589"/>
              <a:ext cx="50800" cy="127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OTLSHAPE_T_6cfa148bdd0d498aae34229ce74cb987_Shape">
              <a:extLst>
                <a:ext uri="{FF2B5EF4-FFF2-40B4-BE49-F238E27FC236}">
                  <a16:creationId xmlns:a16="http://schemas.microsoft.com/office/drawing/2014/main" id="{DCEB0E0E-4869-BA2C-8C1F-DA694A9E875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397207" y="4521920"/>
              <a:ext cx="1524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OTLSHAPE_T_887ab810c4a340c9a8b7d0e8fca99dff_JoinedDate">
              <a:extLst>
                <a:ext uri="{FF2B5EF4-FFF2-40B4-BE49-F238E27FC236}">
                  <a16:creationId xmlns:a16="http://schemas.microsoft.com/office/drawing/2014/main" id="{D7574743-1D0C-9B63-B27F-0595D51DDBA1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7916132" y="4925145"/>
              <a:ext cx="1181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 May '25 - 19 Jun '25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42" name="OTLSHAPE_T_887ab810c4a340c9a8b7d0e8fca99dff_Title">
              <a:extLst>
                <a:ext uri="{FF2B5EF4-FFF2-40B4-BE49-F238E27FC236}">
                  <a16:creationId xmlns:a16="http://schemas.microsoft.com/office/drawing/2014/main" id="{9DAA2645-8B12-7763-2F69-5936052E2144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9524732" y="4917398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Target</a:t>
              </a:r>
            </a:p>
          </p:txBody>
        </p:sp>
        <p:sp>
          <p:nvSpPr>
            <p:cNvPr id="343" name="OTLSHAPE_T_4cc6f5649a464e2f909d6771780c2b92_JoinedDate">
              <a:extLst>
                <a:ext uri="{FF2B5EF4-FFF2-40B4-BE49-F238E27FC236}">
                  <a16:creationId xmlns:a16="http://schemas.microsoft.com/office/drawing/2014/main" id="{575642E5-D9E5-6E68-6365-CE0CB24E622D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4349980" y="2630339"/>
              <a:ext cx="1104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19 Jun '24 - 12 Jul '24</a:t>
              </a:r>
              <a:endPara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44" name="OTLSHAPE_T_4cc6f5649a464e2f909d6771780c2b92_Title">
              <a:extLst>
                <a:ext uri="{FF2B5EF4-FFF2-40B4-BE49-F238E27FC236}">
                  <a16:creationId xmlns:a16="http://schemas.microsoft.com/office/drawing/2014/main" id="{F7077AFF-3551-20BC-85AE-DF938EAE3048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5805136" y="2622592"/>
              <a:ext cx="1358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 Warm Conditioning</a:t>
              </a:r>
            </a:p>
          </p:txBody>
        </p:sp>
        <p:sp>
          <p:nvSpPr>
            <p:cNvPr id="345" name="OTLSHAPE_T_ff6ff6d7d31f48beb49589f5cdb45b01_JoinedDate">
              <a:extLst>
                <a:ext uri="{FF2B5EF4-FFF2-40B4-BE49-F238E27FC236}">
                  <a16:creationId xmlns:a16="http://schemas.microsoft.com/office/drawing/2014/main" id="{46B472AF-37E9-E655-42CC-0ACCAE1AF8C7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4891977" y="3256195"/>
              <a:ext cx="1181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15 Aug '24 - 11 Sep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46" name="OTLSHAPE_T_ff6ff6d7d31f48beb49589f5cdb45b01_Title">
              <a:extLst>
                <a:ext uri="{FF2B5EF4-FFF2-40B4-BE49-F238E27FC236}">
                  <a16:creationId xmlns:a16="http://schemas.microsoft.com/office/drawing/2014/main" id="{FA2EE9DC-9BE1-5B9A-653C-76BD3EE1CDA4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6468572" y="3248448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CDS and CM Cooldown/Testing</a:t>
              </a:r>
            </a:p>
          </p:txBody>
        </p:sp>
        <p:sp>
          <p:nvSpPr>
            <p:cNvPr id="347" name="OTLSHAPE_T_8b43259355a442f4b69e7302dcd72295_JoinedDate">
              <a:extLst>
                <a:ext uri="{FF2B5EF4-FFF2-40B4-BE49-F238E27FC236}">
                  <a16:creationId xmlns:a16="http://schemas.microsoft.com/office/drawing/2014/main" id="{FA8C6D83-4A3F-7630-A59C-34639EE90231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5216148" y="3464814"/>
              <a:ext cx="1168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12 Sep '24 - 23 Oct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48" name="OTLSHAPE_T_8b43259355a442f4b69e7302dcd72295_Title">
              <a:extLst>
                <a:ext uri="{FF2B5EF4-FFF2-40B4-BE49-F238E27FC236}">
                  <a16:creationId xmlns:a16="http://schemas.microsoft.com/office/drawing/2014/main" id="{BD5B4CBD-26A5-B2C0-D168-E194F92D09B2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6925365" y="3457067"/>
              <a:ext cx="1270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 Cold Conditioning</a:t>
              </a:r>
            </a:p>
          </p:txBody>
        </p:sp>
        <p:sp>
          <p:nvSpPr>
            <p:cNvPr id="349" name="OTLSHAPE_T_1c496593f7a34d698e9df86729eb73a5_JoinedDate">
              <a:extLst>
                <a:ext uri="{FF2B5EF4-FFF2-40B4-BE49-F238E27FC236}">
                  <a16:creationId xmlns:a16="http://schemas.microsoft.com/office/drawing/2014/main" id="{BB1AE2D2-EC0E-FF00-31AF-7685191C5927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5693134" y="4090670"/>
              <a:ext cx="1143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24 Oct '24 - 13 Jan '25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0" name="OTLSHAPE_T_1c496593f7a34d698e9df86729eb73a5_Title">
              <a:extLst>
                <a:ext uri="{FF2B5EF4-FFF2-40B4-BE49-F238E27FC236}">
                  <a16:creationId xmlns:a16="http://schemas.microsoft.com/office/drawing/2014/main" id="{6C494A5F-E467-0435-10A5-E1848D3CB85C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7817198" y="4082923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Dump</a:t>
              </a:r>
            </a:p>
          </p:txBody>
        </p:sp>
        <p:sp>
          <p:nvSpPr>
            <p:cNvPr id="351" name="OTLSHAPE_T_e76bde9992a0484e949b42ef6a426e2e_JoinedDate">
              <a:extLst>
                <a:ext uri="{FF2B5EF4-FFF2-40B4-BE49-F238E27FC236}">
                  <a16:creationId xmlns:a16="http://schemas.microsoft.com/office/drawing/2014/main" id="{6050EC01-F11C-8247-3286-A070C42473BE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6608112" y="4299289"/>
              <a:ext cx="1130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14 Jan '25 - 27 Jan '25</a:t>
              </a:r>
              <a:endPara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2" name="OTLSHAPE_T_e76bde9992a0484e949b42ef6a426e2e_Title">
              <a:extLst>
                <a:ext uri="{FF2B5EF4-FFF2-40B4-BE49-F238E27FC236}">
                  <a16:creationId xmlns:a16="http://schemas.microsoft.com/office/drawing/2014/main" id="{12CA7EEE-E4B9-5C8C-D588-0D869D79BFE0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7969462" y="4291542"/>
              <a:ext cx="571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ACC SAR5</a:t>
              </a:r>
            </a:p>
          </p:txBody>
        </p:sp>
        <p:sp>
          <p:nvSpPr>
            <p:cNvPr id="353" name="OTLSHAPE_T_ee1c00f7beac49109442fe89a2ad0d15_JoinedDate">
              <a:extLst>
                <a:ext uri="{FF2B5EF4-FFF2-40B4-BE49-F238E27FC236}">
                  <a16:creationId xmlns:a16="http://schemas.microsoft.com/office/drawing/2014/main" id="{A59B46F3-CD3D-9CB8-2834-14F27FA53CBB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1846384" y="2213102"/>
              <a:ext cx="1104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 Nov '23 - 8 May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4" name="OTLSHAPE_T_ee1c00f7beac49109442fe89a2ad0d15_Title">
              <a:extLst>
                <a:ext uri="{FF2B5EF4-FFF2-40B4-BE49-F238E27FC236}">
                  <a16:creationId xmlns:a16="http://schemas.microsoft.com/office/drawing/2014/main" id="{5804BC1F-3483-6D2E-E7C9-CB65642F65F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5098195" y="2205355"/>
              <a:ext cx="3479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CM/CDS/DTL5/RF/BI/LWU/Infra/ICS Installation and Testing</a:t>
              </a:r>
              <a:endPara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5" name="OTLSHAPE_T_1ce25a45f80348c7b3ff6cf821da3a0c_JoinedDate">
              <a:extLst>
                <a:ext uri="{FF2B5EF4-FFF2-40B4-BE49-F238E27FC236}">
                  <a16:creationId xmlns:a16="http://schemas.microsoft.com/office/drawing/2014/main" id="{7DDF5D4B-E075-E439-73E0-B767CD66821C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7382637" y="4716526"/>
              <a:ext cx="11176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26 Mar '25 - 8 Apr '25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6" name="OTLSHAPE_T_1ce25a45f80348c7b3ff6cf821da3a0c_Title">
              <a:extLst>
                <a:ext uri="{FF2B5EF4-FFF2-40B4-BE49-F238E27FC236}">
                  <a16:creationId xmlns:a16="http://schemas.microsoft.com/office/drawing/2014/main" id="{C22F0E19-8CB3-CD1A-CC67-F93320208FA8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8741659" y="4708779"/>
              <a:ext cx="736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Facility SRR5</a:t>
              </a:r>
              <a:endParaRPr kumimoji="0" lang="en-GB" sz="11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7" name="OTLSHAPE_T_937374bf64cb4d09ad03f3ef7bcfc5fc_JoinedDate">
              <a:extLst>
                <a:ext uri="{FF2B5EF4-FFF2-40B4-BE49-F238E27FC236}">
                  <a16:creationId xmlns:a16="http://schemas.microsoft.com/office/drawing/2014/main" id="{D038B8E1-4101-F770-A892-12C408256C79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5528593" y="3882051"/>
              <a:ext cx="1143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 Oct '24 - 23 Oct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58" name="OTLSHAPE_T_937374bf64cb4d09ad03f3ef7bcfc5fc_Title">
              <a:extLst>
                <a:ext uri="{FF2B5EF4-FFF2-40B4-BE49-F238E27FC236}">
                  <a16:creationId xmlns:a16="http://schemas.microsoft.com/office/drawing/2014/main" id="{198C753D-5C97-5869-3BA2-8FD004D2A7E2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6925365" y="3874304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SRR4</a:t>
              </a:r>
            </a:p>
          </p:txBody>
        </p:sp>
        <p:sp>
          <p:nvSpPr>
            <p:cNvPr id="359" name="OTLSHAPE_T_9bad72878eb84358a1fc846fcdc1c211_JoinedDate">
              <a:extLst>
                <a:ext uri="{FF2B5EF4-FFF2-40B4-BE49-F238E27FC236}">
                  <a16:creationId xmlns:a16="http://schemas.microsoft.com/office/drawing/2014/main" id="{B8646B9D-B012-4ED3-52F7-94204294064F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10590581" y="5133763"/>
              <a:ext cx="1143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23 Jun '25 - 25 Sep '25</a:t>
              </a:r>
              <a:endPara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60" name="OTLSHAPE_T_9bad72878eb84358a1fc846fcdc1c211_Title">
              <a:extLst>
                <a:ext uri="{FF2B5EF4-FFF2-40B4-BE49-F238E27FC236}">
                  <a16:creationId xmlns:a16="http://schemas.microsoft.com/office/drawing/2014/main" id="{F3BE92B8-EBFB-AD63-A0EE-59AE4CEA3BF9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7678518" y="5126016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Target</a:t>
              </a:r>
            </a:p>
          </p:txBody>
        </p:sp>
        <p:sp>
          <p:nvSpPr>
            <p:cNvPr id="361" name="OTLSHAPE_T_455c510da3dc4766876fa063e6b6471d_JoinedDate">
              <a:extLst>
                <a:ext uri="{FF2B5EF4-FFF2-40B4-BE49-F238E27FC236}">
                  <a16:creationId xmlns:a16="http://schemas.microsoft.com/office/drawing/2014/main" id="{1E5D4E6A-293F-BCC7-9F06-766EC2D547D8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5421925" y="3673433"/>
              <a:ext cx="1104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25 Sep '24 - 8 Oct '24</a:t>
              </a:r>
            </a:p>
          </p:txBody>
        </p:sp>
        <p:sp>
          <p:nvSpPr>
            <p:cNvPr id="362" name="OTLSHAPE_T_455c510da3dc4766876fa063e6b6471d_Title">
              <a:extLst>
                <a:ext uri="{FF2B5EF4-FFF2-40B4-BE49-F238E27FC236}">
                  <a16:creationId xmlns:a16="http://schemas.microsoft.com/office/drawing/2014/main" id="{8A8BA264-3DD3-A248-4917-8C39A398991A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6762224" y="3665686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SAR4</a:t>
              </a:r>
            </a:p>
          </p:txBody>
        </p:sp>
        <p:sp>
          <p:nvSpPr>
            <p:cNvPr id="363" name="OTLSHAPE_T_e0195b8531964406a45c43a4ba310213_JoinedDate">
              <a:extLst>
                <a:ext uri="{FF2B5EF4-FFF2-40B4-BE49-F238E27FC236}">
                  <a16:creationId xmlns:a16="http://schemas.microsoft.com/office/drawing/2014/main" id="{EB964C35-3B70-58F3-F144-33682A089DD7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3859387" y="2421721"/>
              <a:ext cx="1193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13 May '24 - 18 Jun '24</a:t>
              </a:r>
            </a:p>
          </p:txBody>
        </p:sp>
        <p:sp>
          <p:nvSpPr>
            <p:cNvPr id="364" name="OTLSHAPE_T_e0195b8531964406a45c43a4ba310213_Title">
              <a:extLst>
                <a:ext uri="{FF2B5EF4-FFF2-40B4-BE49-F238E27FC236}">
                  <a16:creationId xmlns:a16="http://schemas.microsoft.com/office/drawing/2014/main" id="{BEEB9106-DBBB-C9B0-87AF-992394AB8DEE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5544111" y="2413974"/>
              <a:ext cx="44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PSS FIT </a:t>
              </a:r>
            </a:p>
          </p:txBody>
        </p:sp>
        <p:sp>
          <p:nvSpPr>
            <p:cNvPr id="365" name="OTLSHAPE_T_47678b9579bf4ad3b2efdf6137d8486f_Title">
              <a:extLst>
                <a:ext uri="{FF2B5EF4-FFF2-40B4-BE49-F238E27FC236}">
                  <a16:creationId xmlns:a16="http://schemas.microsoft.com/office/drawing/2014/main" id="{087D7672-BCD4-F1E2-CCC6-37B6C86463A4}"/>
                </a:ext>
              </a:extLst>
            </p:cNvPr>
            <p:cNvSpPr txBox="1"/>
            <p:nvPr>
              <p:custDataLst>
                <p:tags r:id="rId59"/>
              </p:custDataLst>
            </p:nvPr>
          </p:nvSpPr>
          <p:spPr>
            <a:xfrm>
              <a:off x="4451231" y="2831211"/>
              <a:ext cx="1282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2024 Summer Holiday</a:t>
              </a:r>
            </a:p>
          </p:txBody>
        </p:sp>
        <p:sp>
          <p:nvSpPr>
            <p:cNvPr id="366" name="OTLSHAPE_T_049b00b3e738400daaaa522b182eb7fe_Title">
              <a:extLst>
                <a:ext uri="{FF2B5EF4-FFF2-40B4-BE49-F238E27FC236}">
                  <a16:creationId xmlns:a16="http://schemas.microsoft.com/office/drawing/2014/main" id="{54A0A65F-E3A9-24C0-4D26-0AFBE1075CAA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4676173" y="3039830"/>
              <a:ext cx="1358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 Warm Conditioning</a:t>
              </a:r>
            </a:p>
          </p:txBody>
        </p:sp>
        <p:sp>
          <p:nvSpPr>
            <p:cNvPr id="367" name="OTLSHAPE_T_6cfa148bdd0d498aae34229ce74cb987_JoinedDate">
              <a:extLst>
                <a:ext uri="{FF2B5EF4-FFF2-40B4-BE49-F238E27FC236}">
                  <a16:creationId xmlns:a16="http://schemas.microsoft.com/office/drawing/2014/main" id="{2677C0B4-1AFD-1C2B-2649-7660EEA3E34E}"/>
                </a:ext>
              </a:extLst>
            </p:cNvPr>
            <p:cNvSpPr txBox="1"/>
            <p:nvPr>
              <p:custDataLst>
                <p:tags r:id="rId61"/>
              </p:custDataLst>
            </p:nvPr>
          </p:nvSpPr>
          <p:spPr>
            <a:xfrm>
              <a:off x="7136774" y="4507907"/>
              <a:ext cx="12192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12 Mar '25 - 25 Mar '25</a:t>
              </a:r>
              <a:endParaRPr kumimoji="0" lang="en-US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68" name="OTLSHAPE_T_6cfa148bdd0d498aae34229ce74cb987_Title">
              <a:extLst>
                <a:ext uri="{FF2B5EF4-FFF2-40B4-BE49-F238E27FC236}">
                  <a16:creationId xmlns:a16="http://schemas.microsoft.com/office/drawing/2014/main" id="{59610CEA-14D9-176A-781F-2A4318331EC2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8589394" y="4500160"/>
              <a:ext cx="736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Facility SAR5</a:t>
              </a:r>
            </a:p>
          </p:txBody>
        </p:sp>
        <p:sp>
          <p:nvSpPr>
            <p:cNvPr id="369" name="OTLSHAPE_M_ebb0f4ede92e4487b64e9d9e8a1d8dbb_Shape">
              <a:extLst>
                <a:ext uri="{FF2B5EF4-FFF2-40B4-BE49-F238E27FC236}">
                  <a16:creationId xmlns:a16="http://schemas.microsoft.com/office/drawing/2014/main" id="{8DF53954-E9C6-936D-BCB9-C81DD3772840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 rot="5400000">
              <a:off x="7721812" y="8659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OTLSHAPE_M_beeb23fa4b2147e6ad1036af9b9011dd_Shape">
              <a:extLst>
                <a:ext uri="{FF2B5EF4-FFF2-40B4-BE49-F238E27FC236}">
                  <a16:creationId xmlns:a16="http://schemas.microsoft.com/office/drawing/2014/main" id="{EA7F32E7-21D4-D1EB-3F9B-1D7A1B07836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 rot="16200000">
              <a:off x="9168525" y="4133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OTLSHAPE_M_554cd0abd7ac4df4917bf504d06f58f7_Shape">
              <a:extLst>
                <a:ext uri="{FF2B5EF4-FFF2-40B4-BE49-F238E27FC236}">
                  <a16:creationId xmlns:a16="http://schemas.microsoft.com/office/drawing/2014/main" id="{D4B75E5A-3362-282E-7B0B-8276581832C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 rot="5400000">
              <a:off x="6514574" y="8659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2" name="OTLSHAPE_M_c61afa7acbbc4b94abb36b0006990219_Shape">
              <a:extLst>
                <a:ext uri="{FF2B5EF4-FFF2-40B4-BE49-F238E27FC236}">
                  <a16:creationId xmlns:a16="http://schemas.microsoft.com/office/drawing/2014/main" id="{2BB5C127-CCA3-03AC-EC22-A6041F7EA07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 rot="16200000">
              <a:off x="9505682" y="8659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OTLSHAPE_M_f813f45f02594214b54f5512f5700ae0_Shape">
              <a:extLst>
                <a:ext uri="{FF2B5EF4-FFF2-40B4-BE49-F238E27FC236}">
                  <a16:creationId xmlns:a16="http://schemas.microsoft.com/office/drawing/2014/main" id="{5608BB66-A97F-735E-0E79-7F03F491F7EA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6906315" y="4133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OTLSHAPE_M_ebb0f4ede92e4487b64e9d9e8a1d8dbb_Title">
              <a:extLst>
                <a:ext uri="{FF2B5EF4-FFF2-40B4-BE49-F238E27FC236}">
                  <a16:creationId xmlns:a16="http://schemas.microsoft.com/office/drawing/2014/main" id="{27A2B4F5-DB40-13A2-9000-091C6BCC3777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7103660" y="753957"/>
              <a:ext cx="584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ACC RBOT</a:t>
              </a:r>
            </a:p>
          </p:txBody>
        </p:sp>
        <p:sp>
          <p:nvSpPr>
            <p:cNvPr id="515" name="OTLSHAPE_M_ebb0f4ede92e4487b64e9d9e8a1d8dbb_Date">
              <a:extLst>
                <a:ext uri="{FF2B5EF4-FFF2-40B4-BE49-F238E27FC236}">
                  <a16:creationId xmlns:a16="http://schemas.microsoft.com/office/drawing/2014/main" id="{83FDEE96-64A5-F109-051F-96EBA1C361F8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7172664" y="93717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27 Jan '25</a:t>
              </a:r>
            </a:p>
          </p:txBody>
        </p:sp>
        <p:sp>
          <p:nvSpPr>
            <p:cNvPr id="516" name="OTLSHAPE_M_beeb23fa4b2147e6ad1036af9b9011dd_Title">
              <a:extLst>
                <a:ext uri="{FF2B5EF4-FFF2-40B4-BE49-F238E27FC236}">
                  <a16:creationId xmlns:a16="http://schemas.microsoft.com/office/drawing/2014/main" id="{26438D93-72EE-C669-65C7-9DB95C15CE35}"/>
                </a:ext>
              </a:extLst>
            </p:cNvPr>
            <p:cNvSpPr txBox="1"/>
            <p:nvPr>
              <p:custDataLst>
                <p:tags r:id="rId70"/>
              </p:custDataLst>
            </p:nvPr>
          </p:nvSpPr>
          <p:spPr>
            <a:xfrm>
              <a:off x="9365375" y="301413"/>
              <a:ext cx="762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Facility RBOT</a:t>
              </a:r>
            </a:p>
          </p:txBody>
        </p:sp>
        <p:sp>
          <p:nvSpPr>
            <p:cNvPr id="517" name="OTLSHAPE_M_beeb23fa4b2147e6ad1036af9b9011dd_Date">
              <a:extLst>
                <a:ext uri="{FF2B5EF4-FFF2-40B4-BE49-F238E27FC236}">
                  <a16:creationId xmlns:a16="http://schemas.microsoft.com/office/drawing/2014/main" id="{F900BDE6-9C80-307F-2CC4-2D8F3C16439A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9365375" y="484632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19 May '25</a:t>
              </a:r>
            </a:p>
          </p:txBody>
        </p:sp>
        <p:sp>
          <p:nvSpPr>
            <p:cNvPr id="518" name="OTLSHAPE_M_c61afa7acbbc4b94abb36b0006990219_Title">
              <a:extLst>
                <a:ext uri="{FF2B5EF4-FFF2-40B4-BE49-F238E27FC236}">
                  <a16:creationId xmlns:a16="http://schemas.microsoft.com/office/drawing/2014/main" id="{3747606A-FAA5-C1B4-B63A-FD5BDA0B3B9C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9702532" y="753957"/>
              <a:ext cx="241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2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BOT</a:t>
              </a:r>
              <a:endParaRPr kumimoji="0" lang="en-GB" sz="1100" b="1" i="0" u="none" strike="noStrike" kern="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519" name="OTLSHAPE_M_c61afa7acbbc4b94abb36b0006990219_Date">
              <a:extLst>
                <a:ext uri="{FF2B5EF4-FFF2-40B4-BE49-F238E27FC236}">
                  <a16:creationId xmlns:a16="http://schemas.microsoft.com/office/drawing/2014/main" id="{C7AD29AF-CA27-1F89-4FB7-C56487B67E97}"/>
                </a:ext>
              </a:extLst>
            </p:cNvPr>
            <p:cNvSpPr txBox="1"/>
            <p:nvPr>
              <p:custDataLst>
                <p:tags r:id="rId73"/>
              </p:custDataLst>
            </p:nvPr>
          </p:nvSpPr>
          <p:spPr>
            <a:xfrm>
              <a:off x="9702532" y="93717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19 Jun '25</a:t>
              </a:r>
            </a:p>
          </p:txBody>
        </p:sp>
        <p:sp>
          <p:nvSpPr>
            <p:cNvPr id="520" name="OTLSHAPE_M_554cd0abd7ac4df4917bf504d06f58f7_Title">
              <a:extLst>
                <a:ext uri="{FF2B5EF4-FFF2-40B4-BE49-F238E27FC236}">
                  <a16:creationId xmlns:a16="http://schemas.microsoft.com/office/drawing/2014/main" id="{773CE611-0C2F-3F94-3D75-1D16E0DCC122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6178024" y="753957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SAR4</a:t>
              </a:r>
            </a:p>
          </p:txBody>
        </p:sp>
        <p:sp>
          <p:nvSpPr>
            <p:cNvPr id="521" name="OTLSHAPE_M_554cd0abd7ac4df4917bf504d06f58f7_Date">
              <a:extLst>
                <a:ext uri="{FF2B5EF4-FFF2-40B4-BE49-F238E27FC236}">
                  <a16:creationId xmlns:a16="http://schemas.microsoft.com/office/drawing/2014/main" id="{FC5B6DA3-5A1E-B778-16DD-EB64851DD5F4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6017539" y="937175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 Oct '24</a:t>
              </a:r>
            </a:p>
          </p:txBody>
        </p:sp>
        <p:sp>
          <p:nvSpPr>
            <p:cNvPr id="522" name="OTLSHAPE_M_f813f45f02594214b54f5512f5700ae0_Title">
              <a:extLst>
                <a:ext uri="{FF2B5EF4-FFF2-40B4-BE49-F238E27FC236}">
                  <a16:creationId xmlns:a16="http://schemas.microsoft.com/office/drawing/2014/main" id="{3D35BCC8-6964-A6D5-8186-AA793F5D959A}"/>
                </a:ext>
              </a:extLst>
            </p:cNvPr>
            <p:cNvSpPr txBox="1"/>
            <p:nvPr>
              <p:custDataLst>
                <p:tags r:id="rId76"/>
              </p:custDataLst>
            </p:nvPr>
          </p:nvSpPr>
          <p:spPr>
            <a:xfrm>
              <a:off x="7103165" y="301413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-1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SRR4</a:t>
              </a:r>
            </a:p>
          </p:txBody>
        </p:sp>
        <p:sp>
          <p:nvSpPr>
            <p:cNvPr id="523" name="OTLSHAPE_M_f813f45f02594214b54f5512f5700ae0_Date">
              <a:extLst>
                <a:ext uri="{FF2B5EF4-FFF2-40B4-BE49-F238E27FC236}">
                  <a16:creationId xmlns:a16="http://schemas.microsoft.com/office/drawing/2014/main" id="{9D500079-FB13-B63A-6845-0CB8A1F24942}"/>
                </a:ext>
              </a:extLst>
            </p:cNvPr>
            <p:cNvSpPr txBox="1"/>
            <p:nvPr>
              <p:custDataLst>
                <p:tags r:id="rId77"/>
              </p:custDataLst>
            </p:nvPr>
          </p:nvSpPr>
          <p:spPr>
            <a:xfrm>
              <a:off x="7103165" y="48463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23 Oct '24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37ABB6-8A91-384B-A106-8563D2A789A5}"/>
              </a:ext>
            </a:extLst>
          </p:cNvPr>
          <p:cNvSpPr txBox="1"/>
          <p:nvPr/>
        </p:nvSpPr>
        <p:spPr>
          <a:xfrm>
            <a:off x="8511574" y="3582918"/>
            <a:ext cx="3495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Where are we now?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13 SPK installed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5 MB in tunnel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Beamline connection in progress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DEBF8-4D76-D07A-0C36-C483BCB63CA5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460237" y="4308373"/>
            <a:ext cx="3876725" cy="2180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BB8822-4B2B-3E46-2CB5-B211D4726DE6}"/>
              </a:ext>
            </a:extLst>
          </p:cNvPr>
          <p:cNvSpPr txBox="1"/>
          <p:nvPr/>
        </p:nvSpPr>
        <p:spPr>
          <a:xfrm>
            <a:off x="4343652" y="5682481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Target wheel installed 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in monolith</a:t>
            </a:r>
            <a:br>
              <a:rPr lang="en-SE" dirty="0">
                <a:solidFill>
                  <a:srgbClr val="666666"/>
                </a:solidFill>
              </a:rPr>
            </a:br>
            <a:r>
              <a:rPr lang="en-SE" dirty="0">
                <a:solidFill>
                  <a:srgbClr val="666666"/>
                </a:solidFill>
              </a:rPr>
              <a:t>Solid W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C2506-68F7-B15D-D612-E5B5F778DEDF}"/>
              </a:ext>
            </a:extLst>
          </p:cNvPr>
          <p:cNvSpPr txBox="1"/>
          <p:nvPr/>
        </p:nvSpPr>
        <p:spPr>
          <a:xfrm>
            <a:off x="9748138" y="4876164"/>
            <a:ext cx="2139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Partial Beam Dump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Limited power</a:t>
            </a:r>
            <a:endParaRPr lang="en-SE" dirty="0">
              <a:solidFill>
                <a:srgbClr val="666666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42ADAD-4D87-60A3-369F-74E64D40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E9BB591-E55C-5A83-88BC-3F026094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ESS Installation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36BE99-0472-1C2A-3E9B-605E26F228BA}"/>
              </a:ext>
            </a:extLst>
          </p:cNvPr>
          <p:cNvSpPr txBox="1"/>
          <p:nvPr/>
        </p:nvSpPr>
        <p:spPr>
          <a:xfrm>
            <a:off x="9287190" y="5574499"/>
            <a:ext cx="296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Licensing process (neutron)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A8424-EC82-1D13-7124-843B4C0B0100}"/>
              </a:ext>
            </a:extLst>
          </p:cNvPr>
          <p:cNvSpPr txBox="1"/>
          <p:nvPr/>
        </p:nvSpPr>
        <p:spPr>
          <a:xfrm>
            <a:off x="7035798" y="4796743"/>
            <a:ext cx="273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Licensing process (Beam)</a:t>
            </a:r>
            <a:endParaRPr lang="en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0CE6-34E5-8348-A9D7-549AC9B8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16" y="318448"/>
            <a:ext cx="9360000" cy="657339"/>
          </a:xfrm>
        </p:spPr>
        <p:txBody>
          <a:bodyPr/>
          <a:lstStyle/>
          <a:p>
            <a:r>
              <a:rPr lang="en-GB" dirty="0"/>
              <a:t>Large In Kind model (Greenfield org)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F3DFB-207C-5748-B252-274E7F5C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B38A4-9803-AA44-AAEA-B589F5DEB0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All</a:t>
            </a:r>
            <a:r>
              <a:rPr lang="en-GB" dirty="0"/>
              <a:t> accelerator components come from collaboration partners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CDA13C-EBA1-D1E5-440D-B1EFC3599BF3}"/>
              </a:ext>
            </a:extLst>
          </p:cNvPr>
          <p:cNvGrpSpPr/>
          <p:nvPr/>
        </p:nvGrpSpPr>
        <p:grpSpPr>
          <a:xfrm>
            <a:off x="267544" y="1721435"/>
            <a:ext cx="12045474" cy="4970861"/>
            <a:chOff x="191344" y="1708735"/>
            <a:chExt cx="12045474" cy="497086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E3433D-CC2F-F79B-B995-3130504A3E7E}"/>
                </a:ext>
              </a:extLst>
            </p:cNvPr>
            <p:cNvCxnSpPr/>
            <p:nvPr/>
          </p:nvCxnSpPr>
          <p:spPr>
            <a:xfrm flipH="1">
              <a:off x="10579506" y="534078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1885F6-792E-ACD3-D39A-809294EB9ADD}"/>
                </a:ext>
              </a:extLst>
            </p:cNvPr>
            <p:cNvCxnSpPr/>
            <p:nvPr/>
          </p:nvCxnSpPr>
          <p:spPr>
            <a:xfrm flipH="1">
              <a:off x="10579506" y="434701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A753796-C6D8-BE63-3BB2-ECCDB7DDD7CA}"/>
                </a:ext>
              </a:extLst>
            </p:cNvPr>
            <p:cNvCxnSpPr/>
            <p:nvPr/>
          </p:nvCxnSpPr>
          <p:spPr>
            <a:xfrm flipH="1">
              <a:off x="10579506" y="336593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386F97-55CC-AB93-C70D-294AD42E7608}"/>
                </a:ext>
              </a:extLst>
            </p:cNvPr>
            <p:cNvCxnSpPr/>
            <p:nvPr/>
          </p:nvCxnSpPr>
          <p:spPr>
            <a:xfrm flipH="1">
              <a:off x="7617222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082747F-B034-7D53-5471-6DC8DE4C9657}"/>
                </a:ext>
              </a:extLst>
            </p:cNvPr>
            <p:cNvCxnSpPr/>
            <p:nvPr/>
          </p:nvCxnSpPr>
          <p:spPr>
            <a:xfrm flipH="1">
              <a:off x="7337608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ECAC874-9B68-64D6-6A3B-7C1D7242322F}"/>
                </a:ext>
              </a:extLst>
            </p:cNvPr>
            <p:cNvCxnSpPr/>
            <p:nvPr/>
          </p:nvCxnSpPr>
          <p:spPr>
            <a:xfrm flipH="1">
              <a:off x="7479342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DC5955-6CB3-9D87-4367-752F247AC671}"/>
                </a:ext>
              </a:extLst>
            </p:cNvPr>
            <p:cNvCxnSpPr/>
            <p:nvPr/>
          </p:nvCxnSpPr>
          <p:spPr>
            <a:xfrm flipH="1">
              <a:off x="8033147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8DA8F60-DB50-D012-1EF6-FA760DD13049}"/>
                </a:ext>
              </a:extLst>
            </p:cNvPr>
            <p:cNvCxnSpPr/>
            <p:nvPr/>
          </p:nvCxnSpPr>
          <p:spPr>
            <a:xfrm flipH="1">
              <a:off x="7753533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CF72BC-F5CF-046C-6935-90C8685CE915}"/>
                </a:ext>
              </a:extLst>
            </p:cNvPr>
            <p:cNvCxnSpPr/>
            <p:nvPr/>
          </p:nvCxnSpPr>
          <p:spPr>
            <a:xfrm flipH="1">
              <a:off x="7895267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6D0246-E7D0-2344-5798-2E4688D72123}"/>
                </a:ext>
              </a:extLst>
            </p:cNvPr>
            <p:cNvCxnSpPr/>
            <p:nvPr/>
          </p:nvCxnSpPr>
          <p:spPr>
            <a:xfrm flipH="1">
              <a:off x="8445897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42349D3-1892-0625-3BAA-4B9484C77C98}"/>
                </a:ext>
              </a:extLst>
            </p:cNvPr>
            <p:cNvCxnSpPr/>
            <p:nvPr/>
          </p:nvCxnSpPr>
          <p:spPr>
            <a:xfrm flipH="1">
              <a:off x="8169458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5F6168-2CFA-F2BC-B3D9-97E72C505696}"/>
                </a:ext>
              </a:extLst>
            </p:cNvPr>
            <p:cNvCxnSpPr/>
            <p:nvPr/>
          </p:nvCxnSpPr>
          <p:spPr>
            <a:xfrm flipH="1">
              <a:off x="8308017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AC165D-BA17-0B7F-AD08-6BE9C77C5E9F}"/>
                </a:ext>
              </a:extLst>
            </p:cNvPr>
            <p:cNvCxnSpPr/>
            <p:nvPr/>
          </p:nvCxnSpPr>
          <p:spPr>
            <a:xfrm flipH="1">
              <a:off x="8871347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5AB217-E7CF-BC3A-7C3B-44F6DD290EB1}"/>
                </a:ext>
              </a:extLst>
            </p:cNvPr>
            <p:cNvCxnSpPr/>
            <p:nvPr/>
          </p:nvCxnSpPr>
          <p:spPr>
            <a:xfrm flipH="1">
              <a:off x="8591733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23D47C5-5468-1D2E-15B2-3A23EFC5D7FD}"/>
                </a:ext>
              </a:extLst>
            </p:cNvPr>
            <p:cNvCxnSpPr/>
            <p:nvPr/>
          </p:nvCxnSpPr>
          <p:spPr>
            <a:xfrm flipH="1">
              <a:off x="8733467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D83C29-7122-CD23-DDB7-FDA75AD1E029}"/>
                </a:ext>
              </a:extLst>
            </p:cNvPr>
            <p:cNvCxnSpPr/>
            <p:nvPr/>
          </p:nvCxnSpPr>
          <p:spPr>
            <a:xfrm flipH="1">
              <a:off x="9287272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C838E1-E33E-A92B-1515-2DF422A391F6}"/>
                </a:ext>
              </a:extLst>
            </p:cNvPr>
            <p:cNvCxnSpPr/>
            <p:nvPr/>
          </p:nvCxnSpPr>
          <p:spPr>
            <a:xfrm flipH="1">
              <a:off x="9007658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85D530-12DA-8A6C-5213-AFF3CDCC9A31}"/>
                </a:ext>
              </a:extLst>
            </p:cNvPr>
            <p:cNvCxnSpPr/>
            <p:nvPr/>
          </p:nvCxnSpPr>
          <p:spPr>
            <a:xfrm flipH="1">
              <a:off x="9146217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7E8C12-A92A-36B5-F068-777F609570B1}"/>
                </a:ext>
              </a:extLst>
            </p:cNvPr>
            <p:cNvCxnSpPr/>
            <p:nvPr/>
          </p:nvCxnSpPr>
          <p:spPr>
            <a:xfrm flipH="1">
              <a:off x="9700022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7C4B50-0A7E-8067-0817-C2E5DB5459E1}"/>
                </a:ext>
              </a:extLst>
            </p:cNvPr>
            <p:cNvCxnSpPr/>
            <p:nvPr/>
          </p:nvCxnSpPr>
          <p:spPr>
            <a:xfrm flipH="1">
              <a:off x="9423583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8E7110-C6E5-04A2-1BE8-187B5626DC2F}"/>
                </a:ext>
              </a:extLst>
            </p:cNvPr>
            <p:cNvCxnSpPr/>
            <p:nvPr/>
          </p:nvCxnSpPr>
          <p:spPr>
            <a:xfrm flipH="1">
              <a:off x="9562142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F5B65C-9A1E-80EC-9D05-2FB8026935A1}"/>
                </a:ext>
              </a:extLst>
            </p:cNvPr>
            <p:cNvCxnSpPr/>
            <p:nvPr/>
          </p:nvCxnSpPr>
          <p:spPr>
            <a:xfrm flipH="1">
              <a:off x="10115947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82E946-96F2-3E8C-209A-AB75752E718B}"/>
                </a:ext>
              </a:extLst>
            </p:cNvPr>
            <p:cNvCxnSpPr/>
            <p:nvPr/>
          </p:nvCxnSpPr>
          <p:spPr>
            <a:xfrm flipH="1">
              <a:off x="9839508" y="534027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3C057E4-C6B0-2317-5B80-6A500C25485E}"/>
                </a:ext>
              </a:extLst>
            </p:cNvPr>
            <p:cNvCxnSpPr/>
            <p:nvPr/>
          </p:nvCxnSpPr>
          <p:spPr>
            <a:xfrm flipH="1">
              <a:off x="9978067" y="5340903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1A2A0A7-51B4-84A1-D4E7-1EBE7243C83C}"/>
                </a:ext>
              </a:extLst>
            </p:cNvPr>
            <p:cNvCxnSpPr/>
            <p:nvPr/>
          </p:nvCxnSpPr>
          <p:spPr>
            <a:xfrm flipH="1">
              <a:off x="7618311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A9E394-CD13-3707-6727-D83C03E4A644}"/>
                </a:ext>
              </a:extLst>
            </p:cNvPr>
            <p:cNvCxnSpPr/>
            <p:nvPr/>
          </p:nvCxnSpPr>
          <p:spPr>
            <a:xfrm flipH="1">
              <a:off x="7338697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A14A92A-A2F2-F02D-9BBF-6C18609DA1C5}"/>
                </a:ext>
              </a:extLst>
            </p:cNvPr>
            <p:cNvCxnSpPr/>
            <p:nvPr/>
          </p:nvCxnSpPr>
          <p:spPr>
            <a:xfrm flipH="1">
              <a:off x="7480431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406FCC-10B7-C2BF-F136-94B88973ABE8}"/>
                </a:ext>
              </a:extLst>
            </p:cNvPr>
            <p:cNvCxnSpPr/>
            <p:nvPr/>
          </p:nvCxnSpPr>
          <p:spPr>
            <a:xfrm flipH="1">
              <a:off x="8034236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BE820C5-376A-1CC2-9E33-E8F1C1253E59}"/>
                </a:ext>
              </a:extLst>
            </p:cNvPr>
            <p:cNvCxnSpPr/>
            <p:nvPr/>
          </p:nvCxnSpPr>
          <p:spPr>
            <a:xfrm flipH="1">
              <a:off x="7754622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C35E092-2E46-AFCA-064C-24C862BB7009}"/>
                </a:ext>
              </a:extLst>
            </p:cNvPr>
            <p:cNvCxnSpPr/>
            <p:nvPr/>
          </p:nvCxnSpPr>
          <p:spPr>
            <a:xfrm flipH="1">
              <a:off x="7896356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42FD57-F69A-BE83-36A2-A62B4D5BF447}"/>
                </a:ext>
              </a:extLst>
            </p:cNvPr>
            <p:cNvCxnSpPr/>
            <p:nvPr/>
          </p:nvCxnSpPr>
          <p:spPr>
            <a:xfrm flipH="1">
              <a:off x="8446986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30A1BD-EB88-1C5C-FA30-A060DBF946DD}"/>
                </a:ext>
              </a:extLst>
            </p:cNvPr>
            <p:cNvCxnSpPr/>
            <p:nvPr/>
          </p:nvCxnSpPr>
          <p:spPr>
            <a:xfrm flipH="1">
              <a:off x="8170547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B31D7DE-C3BD-C85F-6028-C7FB8AA7807E}"/>
                </a:ext>
              </a:extLst>
            </p:cNvPr>
            <p:cNvCxnSpPr/>
            <p:nvPr/>
          </p:nvCxnSpPr>
          <p:spPr>
            <a:xfrm flipH="1">
              <a:off x="8309106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80C9828-A95F-6AEB-4235-53551D46EC24}"/>
                </a:ext>
              </a:extLst>
            </p:cNvPr>
            <p:cNvCxnSpPr/>
            <p:nvPr/>
          </p:nvCxnSpPr>
          <p:spPr>
            <a:xfrm flipH="1">
              <a:off x="8872436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7E058B9-9EFD-75F1-9CCA-FAE7076D7594}"/>
                </a:ext>
              </a:extLst>
            </p:cNvPr>
            <p:cNvCxnSpPr/>
            <p:nvPr/>
          </p:nvCxnSpPr>
          <p:spPr>
            <a:xfrm flipH="1">
              <a:off x="8592822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35A1FA-7A03-EAA1-F78D-F4C96BD8BAB0}"/>
                </a:ext>
              </a:extLst>
            </p:cNvPr>
            <p:cNvCxnSpPr/>
            <p:nvPr/>
          </p:nvCxnSpPr>
          <p:spPr>
            <a:xfrm flipH="1">
              <a:off x="8734556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EE2800-1FF9-2BD5-25EB-C61162888D57}"/>
                </a:ext>
              </a:extLst>
            </p:cNvPr>
            <p:cNvCxnSpPr/>
            <p:nvPr/>
          </p:nvCxnSpPr>
          <p:spPr>
            <a:xfrm flipH="1">
              <a:off x="9288361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508050-8971-A7CE-03A7-F7F6C5394901}"/>
                </a:ext>
              </a:extLst>
            </p:cNvPr>
            <p:cNvCxnSpPr/>
            <p:nvPr/>
          </p:nvCxnSpPr>
          <p:spPr>
            <a:xfrm flipH="1">
              <a:off x="9008747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CC854E-1B22-6F3C-CFD2-3EA4174CE1E3}"/>
                </a:ext>
              </a:extLst>
            </p:cNvPr>
            <p:cNvCxnSpPr/>
            <p:nvPr/>
          </p:nvCxnSpPr>
          <p:spPr>
            <a:xfrm flipH="1">
              <a:off x="9147306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DC878CF-27CD-2B4D-DE36-2435BF92B177}"/>
                </a:ext>
              </a:extLst>
            </p:cNvPr>
            <p:cNvCxnSpPr/>
            <p:nvPr/>
          </p:nvCxnSpPr>
          <p:spPr>
            <a:xfrm flipH="1">
              <a:off x="9701111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881E6F-3628-6672-BD90-D0DF724FFED7}"/>
                </a:ext>
              </a:extLst>
            </p:cNvPr>
            <p:cNvCxnSpPr/>
            <p:nvPr/>
          </p:nvCxnSpPr>
          <p:spPr>
            <a:xfrm flipH="1">
              <a:off x="9424672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92D35AE-DBE4-E0BD-8023-E9805F63B2AC}"/>
                </a:ext>
              </a:extLst>
            </p:cNvPr>
            <p:cNvCxnSpPr/>
            <p:nvPr/>
          </p:nvCxnSpPr>
          <p:spPr>
            <a:xfrm flipH="1">
              <a:off x="9563231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0A92831-C491-8277-E43A-D611DE216DA0}"/>
                </a:ext>
              </a:extLst>
            </p:cNvPr>
            <p:cNvCxnSpPr/>
            <p:nvPr/>
          </p:nvCxnSpPr>
          <p:spPr>
            <a:xfrm flipH="1">
              <a:off x="10117036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BD5F09-7261-DD5C-FEA1-724E2013FF18}"/>
                </a:ext>
              </a:extLst>
            </p:cNvPr>
            <p:cNvCxnSpPr/>
            <p:nvPr/>
          </p:nvCxnSpPr>
          <p:spPr>
            <a:xfrm flipH="1">
              <a:off x="9840597" y="434857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A53F72-CBFD-0139-04E6-7049425DAEC9}"/>
                </a:ext>
              </a:extLst>
            </p:cNvPr>
            <p:cNvCxnSpPr/>
            <p:nvPr/>
          </p:nvCxnSpPr>
          <p:spPr>
            <a:xfrm flipH="1">
              <a:off x="9979156" y="4349198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D334CB6-CEF7-23A9-D85B-798A711252F3}"/>
                </a:ext>
              </a:extLst>
            </p:cNvPr>
            <p:cNvCxnSpPr/>
            <p:nvPr/>
          </p:nvCxnSpPr>
          <p:spPr>
            <a:xfrm flipH="1">
              <a:off x="7616137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BB0557-3672-2CDE-60AF-7F2E93690CCF}"/>
                </a:ext>
              </a:extLst>
            </p:cNvPr>
            <p:cNvCxnSpPr/>
            <p:nvPr/>
          </p:nvCxnSpPr>
          <p:spPr>
            <a:xfrm flipH="1">
              <a:off x="7336523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E996E8-38A6-093F-285B-450E0E1C13EE}"/>
                </a:ext>
              </a:extLst>
            </p:cNvPr>
            <p:cNvCxnSpPr/>
            <p:nvPr/>
          </p:nvCxnSpPr>
          <p:spPr>
            <a:xfrm flipH="1">
              <a:off x="7478257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1E83361-8E03-76DE-6C28-E0CD1F098132}"/>
                </a:ext>
              </a:extLst>
            </p:cNvPr>
            <p:cNvCxnSpPr/>
            <p:nvPr/>
          </p:nvCxnSpPr>
          <p:spPr>
            <a:xfrm flipH="1">
              <a:off x="8032062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FD5F54A-021E-E253-25F9-2335EE0C15B6}"/>
                </a:ext>
              </a:extLst>
            </p:cNvPr>
            <p:cNvCxnSpPr/>
            <p:nvPr/>
          </p:nvCxnSpPr>
          <p:spPr>
            <a:xfrm flipH="1">
              <a:off x="7752448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86ABAF0-A97F-45B5-8B62-125FF57121FE}"/>
                </a:ext>
              </a:extLst>
            </p:cNvPr>
            <p:cNvCxnSpPr/>
            <p:nvPr/>
          </p:nvCxnSpPr>
          <p:spPr>
            <a:xfrm flipH="1">
              <a:off x="7894182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468C1082-A884-8559-9F54-5A0E92EE7208}"/>
                </a:ext>
              </a:extLst>
            </p:cNvPr>
            <p:cNvCxnSpPr/>
            <p:nvPr/>
          </p:nvCxnSpPr>
          <p:spPr>
            <a:xfrm flipH="1">
              <a:off x="8444812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AE577FC-7A12-88FE-FE5F-5F2001B3B9E9}"/>
                </a:ext>
              </a:extLst>
            </p:cNvPr>
            <p:cNvCxnSpPr/>
            <p:nvPr/>
          </p:nvCxnSpPr>
          <p:spPr>
            <a:xfrm flipH="1">
              <a:off x="8168373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7A98AF91-AC21-FDEC-9B2D-C99FBF4E91DA}"/>
                </a:ext>
              </a:extLst>
            </p:cNvPr>
            <p:cNvCxnSpPr/>
            <p:nvPr/>
          </p:nvCxnSpPr>
          <p:spPr>
            <a:xfrm flipH="1">
              <a:off x="8306932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F9FA62E-4C86-BF63-9BC9-4B3565A1B9E4}"/>
                </a:ext>
              </a:extLst>
            </p:cNvPr>
            <p:cNvCxnSpPr/>
            <p:nvPr/>
          </p:nvCxnSpPr>
          <p:spPr>
            <a:xfrm flipH="1">
              <a:off x="8870262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4A1FBA8B-36B6-628D-A83C-F6C316CD1559}"/>
                </a:ext>
              </a:extLst>
            </p:cNvPr>
            <p:cNvCxnSpPr/>
            <p:nvPr/>
          </p:nvCxnSpPr>
          <p:spPr>
            <a:xfrm flipH="1">
              <a:off x="8590648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DD4C9459-3B75-8D5A-80CE-834EED411E33}"/>
                </a:ext>
              </a:extLst>
            </p:cNvPr>
            <p:cNvCxnSpPr/>
            <p:nvPr/>
          </p:nvCxnSpPr>
          <p:spPr>
            <a:xfrm flipH="1">
              <a:off x="8732382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5F9C2111-C8F5-A20F-47BF-58AE89963AEA}"/>
                </a:ext>
              </a:extLst>
            </p:cNvPr>
            <p:cNvCxnSpPr/>
            <p:nvPr/>
          </p:nvCxnSpPr>
          <p:spPr>
            <a:xfrm flipH="1">
              <a:off x="9286187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69ED412C-AABE-832E-11EA-CE0037FFD571}"/>
                </a:ext>
              </a:extLst>
            </p:cNvPr>
            <p:cNvCxnSpPr/>
            <p:nvPr/>
          </p:nvCxnSpPr>
          <p:spPr>
            <a:xfrm flipH="1">
              <a:off x="9006573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5C3A9E6D-F391-7BDB-366F-7E3C1209BA40}"/>
                </a:ext>
              </a:extLst>
            </p:cNvPr>
            <p:cNvCxnSpPr/>
            <p:nvPr/>
          </p:nvCxnSpPr>
          <p:spPr>
            <a:xfrm flipH="1">
              <a:off x="9145132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D878FAF0-A4CD-0340-728A-6A102F2ACC1B}"/>
                </a:ext>
              </a:extLst>
            </p:cNvPr>
            <p:cNvCxnSpPr/>
            <p:nvPr/>
          </p:nvCxnSpPr>
          <p:spPr>
            <a:xfrm flipH="1">
              <a:off x="9698937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3BA3E9F5-308D-7C0C-2E23-64DC70CAAAF9}"/>
                </a:ext>
              </a:extLst>
            </p:cNvPr>
            <p:cNvCxnSpPr/>
            <p:nvPr/>
          </p:nvCxnSpPr>
          <p:spPr>
            <a:xfrm flipH="1">
              <a:off x="9422498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FF5E8DB2-A340-829E-D71C-8B3E719C8597}"/>
                </a:ext>
              </a:extLst>
            </p:cNvPr>
            <p:cNvCxnSpPr/>
            <p:nvPr/>
          </p:nvCxnSpPr>
          <p:spPr>
            <a:xfrm flipH="1">
              <a:off x="9561057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9B48D59D-2643-044D-1760-0E86663FAA6B}"/>
                </a:ext>
              </a:extLst>
            </p:cNvPr>
            <p:cNvCxnSpPr/>
            <p:nvPr/>
          </p:nvCxnSpPr>
          <p:spPr>
            <a:xfrm flipH="1">
              <a:off x="10114862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D75AD445-AC6A-9018-6A6F-DC415FB96CDA}"/>
                </a:ext>
              </a:extLst>
            </p:cNvPr>
            <p:cNvCxnSpPr/>
            <p:nvPr/>
          </p:nvCxnSpPr>
          <p:spPr>
            <a:xfrm flipH="1">
              <a:off x="9838423" y="336340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977880D1-843A-AE32-B074-4A2E9B786B9B}"/>
                </a:ext>
              </a:extLst>
            </p:cNvPr>
            <p:cNvCxnSpPr/>
            <p:nvPr/>
          </p:nvCxnSpPr>
          <p:spPr>
            <a:xfrm flipH="1">
              <a:off x="9976982" y="336403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AD0F86E-11B3-21DC-791E-88CA8E9C9947}"/>
                </a:ext>
              </a:extLst>
            </p:cNvPr>
            <p:cNvCxnSpPr/>
            <p:nvPr/>
          </p:nvCxnSpPr>
          <p:spPr>
            <a:xfrm flipH="1">
              <a:off x="6261506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36C72613-547E-3045-1816-ED9D801EBC7A}"/>
                </a:ext>
              </a:extLst>
            </p:cNvPr>
            <p:cNvCxnSpPr/>
            <p:nvPr/>
          </p:nvCxnSpPr>
          <p:spPr>
            <a:xfrm flipH="1">
              <a:off x="5985067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E2509105-BA50-D66A-68F6-023545257FCE}"/>
                </a:ext>
              </a:extLst>
            </p:cNvPr>
            <p:cNvCxnSpPr/>
            <p:nvPr/>
          </p:nvCxnSpPr>
          <p:spPr>
            <a:xfrm flipH="1">
              <a:off x="6120451" y="53445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B4022400-EB76-C085-C6DF-E7B8BEE1A416}"/>
                </a:ext>
              </a:extLst>
            </p:cNvPr>
            <p:cNvCxnSpPr/>
            <p:nvPr/>
          </p:nvCxnSpPr>
          <p:spPr>
            <a:xfrm flipH="1">
              <a:off x="6677431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B1C3CC75-E9E8-94AB-9E23-E20D6F7C0FDB}"/>
                </a:ext>
              </a:extLst>
            </p:cNvPr>
            <p:cNvCxnSpPr/>
            <p:nvPr/>
          </p:nvCxnSpPr>
          <p:spPr>
            <a:xfrm flipH="1">
              <a:off x="6400992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84A16405-491A-A9D1-8558-09FAFAEE1052}"/>
                </a:ext>
              </a:extLst>
            </p:cNvPr>
            <p:cNvCxnSpPr/>
            <p:nvPr/>
          </p:nvCxnSpPr>
          <p:spPr>
            <a:xfrm flipH="1">
              <a:off x="6536376" y="53445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B94297F4-554A-5C86-9E8B-C005BCC0545F}"/>
                </a:ext>
              </a:extLst>
            </p:cNvPr>
            <p:cNvCxnSpPr/>
            <p:nvPr/>
          </p:nvCxnSpPr>
          <p:spPr>
            <a:xfrm flipH="1">
              <a:off x="7090181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0366CB5E-0374-50E1-D19D-C1CBCF7E6117}"/>
                </a:ext>
              </a:extLst>
            </p:cNvPr>
            <p:cNvCxnSpPr/>
            <p:nvPr/>
          </p:nvCxnSpPr>
          <p:spPr>
            <a:xfrm flipH="1">
              <a:off x="6813742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78C3055E-55DC-0E5F-718C-71065F0D7567}"/>
                </a:ext>
              </a:extLst>
            </p:cNvPr>
            <p:cNvCxnSpPr/>
            <p:nvPr/>
          </p:nvCxnSpPr>
          <p:spPr>
            <a:xfrm flipH="1">
              <a:off x="6949126" y="53445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755ACB80-5D16-3614-2698-AFEF5D5C7896}"/>
                </a:ext>
              </a:extLst>
            </p:cNvPr>
            <p:cNvCxnSpPr/>
            <p:nvPr/>
          </p:nvCxnSpPr>
          <p:spPr>
            <a:xfrm flipH="1">
              <a:off x="6261506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1BD41A84-690C-CA23-F729-516032EA9E73}"/>
                </a:ext>
              </a:extLst>
            </p:cNvPr>
            <p:cNvCxnSpPr/>
            <p:nvPr/>
          </p:nvCxnSpPr>
          <p:spPr>
            <a:xfrm flipH="1">
              <a:off x="5985067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B657E29D-9E97-F4BB-FE0B-9DEDCF6BF056}"/>
                </a:ext>
              </a:extLst>
            </p:cNvPr>
            <p:cNvCxnSpPr/>
            <p:nvPr/>
          </p:nvCxnSpPr>
          <p:spPr>
            <a:xfrm flipH="1">
              <a:off x="6120451" y="43508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5AC5EB01-C7AF-4354-2E48-047DBD2F6836}"/>
                </a:ext>
              </a:extLst>
            </p:cNvPr>
            <p:cNvCxnSpPr/>
            <p:nvPr/>
          </p:nvCxnSpPr>
          <p:spPr>
            <a:xfrm flipH="1">
              <a:off x="6677431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9C9C5D93-E0D1-A3F9-2113-80A477C91EE1}"/>
                </a:ext>
              </a:extLst>
            </p:cNvPr>
            <p:cNvCxnSpPr/>
            <p:nvPr/>
          </p:nvCxnSpPr>
          <p:spPr>
            <a:xfrm flipH="1">
              <a:off x="6400992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83023342-A7B8-7C78-6012-DA4D6605B035}"/>
                </a:ext>
              </a:extLst>
            </p:cNvPr>
            <p:cNvCxnSpPr/>
            <p:nvPr/>
          </p:nvCxnSpPr>
          <p:spPr>
            <a:xfrm flipH="1">
              <a:off x="6536376" y="43508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385601E1-2725-28DF-C2FB-FD629EA5474D}"/>
                </a:ext>
              </a:extLst>
            </p:cNvPr>
            <p:cNvCxnSpPr/>
            <p:nvPr/>
          </p:nvCxnSpPr>
          <p:spPr>
            <a:xfrm flipH="1">
              <a:off x="7090181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BFAB0D93-3353-8557-985A-DC9A99DE3C7A}"/>
                </a:ext>
              </a:extLst>
            </p:cNvPr>
            <p:cNvCxnSpPr/>
            <p:nvPr/>
          </p:nvCxnSpPr>
          <p:spPr>
            <a:xfrm flipH="1">
              <a:off x="6813742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E85A53A4-B1F1-1B7B-D4E3-4331FC6C9A37}"/>
                </a:ext>
              </a:extLst>
            </p:cNvPr>
            <p:cNvCxnSpPr/>
            <p:nvPr/>
          </p:nvCxnSpPr>
          <p:spPr>
            <a:xfrm flipH="1">
              <a:off x="6949126" y="43508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C3D013EF-DFF5-6C65-8877-E140EDBC5201}"/>
                </a:ext>
              </a:extLst>
            </p:cNvPr>
            <p:cNvCxnSpPr/>
            <p:nvPr/>
          </p:nvCxnSpPr>
          <p:spPr>
            <a:xfrm flipH="1">
              <a:off x="6261506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AF55AE30-0959-1D19-ABF5-17E980524DBF}"/>
                </a:ext>
              </a:extLst>
            </p:cNvPr>
            <p:cNvCxnSpPr/>
            <p:nvPr/>
          </p:nvCxnSpPr>
          <p:spPr>
            <a:xfrm flipH="1">
              <a:off x="5985067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3FFC2ABE-883F-3E97-E63E-B96F01D6E3CF}"/>
                </a:ext>
              </a:extLst>
            </p:cNvPr>
            <p:cNvCxnSpPr/>
            <p:nvPr/>
          </p:nvCxnSpPr>
          <p:spPr>
            <a:xfrm flipH="1">
              <a:off x="6120451" y="33697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D272AB3C-EEDB-F04E-6113-E1ACA0D35293}"/>
                </a:ext>
              </a:extLst>
            </p:cNvPr>
            <p:cNvCxnSpPr/>
            <p:nvPr/>
          </p:nvCxnSpPr>
          <p:spPr>
            <a:xfrm flipH="1">
              <a:off x="6677431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>
              <a:extLst>
                <a:ext uri="{FF2B5EF4-FFF2-40B4-BE49-F238E27FC236}">
                  <a16:creationId xmlns:a16="http://schemas.microsoft.com/office/drawing/2014/main" id="{976DF61F-B0EA-F8EF-C455-D2D5865794B9}"/>
                </a:ext>
              </a:extLst>
            </p:cNvPr>
            <p:cNvCxnSpPr/>
            <p:nvPr/>
          </p:nvCxnSpPr>
          <p:spPr>
            <a:xfrm flipH="1">
              <a:off x="6400992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Connector 624">
              <a:extLst>
                <a:ext uri="{FF2B5EF4-FFF2-40B4-BE49-F238E27FC236}">
                  <a16:creationId xmlns:a16="http://schemas.microsoft.com/office/drawing/2014/main" id="{FD8FC04C-D080-C602-0A9A-A4D3090BCB24}"/>
                </a:ext>
              </a:extLst>
            </p:cNvPr>
            <p:cNvCxnSpPr/>
            <p:nvPr/>
          </p:nvCxnSpPr>
          <p:spPr>
            <a:xfrm flipH="1">
              <a:off x="6536376" y="33697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>
              <a:extLst>
                <a:ext uri="{FF2B5EF4-FFF2-40B4-BE49-F238E27FC236}">
                  <a16:creationId xmlns:a16="http://schemas.microsoft.com/office/drawing/2014/main" id="{4548F6B5-452E-9461-7C2B-709996D93880}"/>
                </a:ext>
              </a:extLst>
            </p:cNvPr>
            <p:cNvCxnSpPr/>
            <p:nvPr/>
          </p:nvCxnSpPr>
          <p:spPr>
            <a:xfrm flipH="1">
              <a:off x="7090181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11D6F90B-8D8C-4AA2-246D-C95F5C32C3BA}"/>
                </a:ext>
              </a:extLst>
            </p:cNvPr>
            <p:cNvCxnSpPr/>
            <p:nvPr/>
          </p:nvCxnSpPr>
          <p:spPr>
            <a:xfrm flipH="1">
              <a:off x="6813742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2C5C8824-486A-12F5-DC13-3081FB1B30BD}"/>
                </a:ext>
              </a:extLst>
            </p:cNvPr>
            <p:cNvCxnSpPr/>
            <p:nvPr/>
          </p:nvCxnSpPr>
          <p:spPr>
            <a:xfrm flipH="1">
              <a:off x="6949126" y="33697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636">
              <a:extLst>
                <a:ext uri="{FF2B5EF4-FFF2-40B4-BE49-F238E27FC236}">
                  <a16:creationId xmlns:a16="http://schemas.microsoft.com/office/drawing/2014/main" id="{667E6181-110D-3B0A-ED4E-D62E5B93AECF}"/>
                </a:ext>
              </a:extLst>
            </p:cNvPr>
            <p:cNvCxnSpPr/>
            <p:nvPr/>
          </p:nvCxnSpPr>
          <p:spPr>
            <a:xfrm flipH="1">
              <a:off x="4635906" y="53407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>
              <a:extLst>
                <a:ext uri="{FF2B5EF4-FFF2-40B4-BE49-F238E27FC236}">
                  <a16:creationId xmlns:a16="http://schemas.microsoft.com/office/drawing/2014/main" id="{DBB436C8-FED7-F3AE-3C87-1259D5AFF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792" y="534174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21ABF5B9-ED1A-B234-372B-300DADF91696}"/>
                </a:ext>
              </a:extLst>
            </p:cNvPr>
            <p:cNvCxnSpPr/>
            <p:nvPr/>
          </p:nvCxnSpPr>
          <p:spPr>
            <a:xfrm flipH="1">
              <a:off x="4219672" y="5341739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318AEFC6-07B7-B0DC-121F-C447A2AB80D9}"/>
                </a:ext>
              </a:extLst>
            </p:cNvPr>
            <p:cNvCxnSpPr/>
            <p:nvPr/>
          </p:nvCxnSpPr>
          <p:spPr>
            <a:xfrm flipH="1">
              <a:off x="4359467" y="53407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>
              <a:extLst>
                <a:ext uri="{FF2B5EF4-FFF2-40B4-BE49-F238E27FC236}">
                  <a16:creationId xmlns:a16="http://schemas.microsoft.com/office/drawing/2014/main" id="{CED1A443-1201-3DDC-F59D-9C8E98FAB7EB}"/>
                </a:ext>
              </a:extLst>
            </p:cNvPr>
            <p:cNvCxnSpPr/>
            <p:nvPr/>
          </p:nvCxnSpPr>
          <p:spPr>
            <a:xfrm flipH="1">
              <a:off x="4494851" y="53414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2D0DCF8D-7A30-45FD-12D3-18B9D5ACC660}"/>
                </a:ext>
              </a:extLst>
            </p:cNvPr>
            <p:cNvCxnSpPr/>
            <p:nvPr/>
          </p:nvCxnSpPr>
          <p:spPr>
            <a:xfrm flipH="1">
              <a:off x="5328056" y="53376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89491BE9-5B07-65D0-B64E-38F32EFFF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3942" y="533856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6E039B3B-5465-1AD7-B224-8C1F072B7223}"/>
                </a:ext>
              </a:extLst>
            </p:cNvPr>
            <p:cNvCxnSpPr/>
            <p:nvPr/>
          </p:nvCxnSpPr>
          <p:spPr>
            <a:xfrm flipH="1">
              <a:off x="4911822" y="533856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9B5A9010-5625-6F20-2BB2-5D95025EB012}"/>
                </a:ext>
              </a:extLst>
            </p:cNvPr>
            <p:cNvCxnSpPr/>
            <p:nvPr/>
          </p:nvCxnSpPr>
          <p:spPr>
            <a:xfrm flipH="1">
              <a:off x="5051617" y="53376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E6D3E201-5C0D-4A7B-A61F-1D951C26D91C}"/>
                </a:ext>
              </a:extLst>
            </p:cNvPr>
            <p:cNvCxnSpPr/>
            <p:nvPr/>
          </p:nvCxnSpPr>
          <p:spPr>
            <a:xfrm flipH="1">
              <a:off x="5187001" y="53382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99AFF529-E557-3444-83B9-1DC8B70415E4}"/>
                </a:ext>
              </a:extLst>
            </p:cNvPr>
            <p:cNvCxnSpPr/>
            <p:nvPr/>
          </p:nvCxnSpPr>
          <p:spPr>
            <a:xfrm flipH="1">
              <a:off x="5740806" y="53376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DF326C41-98C0-B9BB-9C7B-80A1EF1315BC}"/>
                </a:ext>
              </a:extLst>
            </p:cNvPr>
            <p:cNvCxnSpPr/>
            <p:nvPr/>
          </p:nvCxnSpPr>
          <p:spPr>
            <a:xfrm flipH="1">
              <a:off x="5464367" y="53376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228003C9-7714-C7EC-7A98-047559300D93}"/>
                </a:ext>
              </a:extLst>
            </p:cNvPr>
            <p:cNvCxnSpPr/>
            <p:nvPr/>
          </p:nvCxnSpPr>
          <p:spPr>
            <a:xfrm flipH="1">
              <a:off x="5599751" y="53382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>
              <a:extLst>
                <a:ext uri="{FF2B5EF4-FFF2-40B4-BE49-F238E27FC236}">
                  <a16:creationId xmlns:a16="http://schemas.microsoft.com/office/drawing/2014/main" id="{598C589B-E0E4-79C8-F27B-023C13E270E0}"/>
                </a:ext>
              </a:extLst>
            </p:cNvPr>
            <p:cNvCxnSpPr/>
            <p:nvPr/>
          </p:nvCxnSpPr>
          <p:spPr>
            <a:xfrm flipH="1">
              <a:off x="4635906" y="43533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D3BBB94C-1ED6-8BB9-CEBF-40A8DA8F5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792" y="435431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>
              <a:extLst>
                <a:ext uri="{FF2B5EF4-FFF2-40B4-BE49-F238E27FC236}">
                  <a16:creationId xmlns:a16="http://schemas.microsoft.com/office/drawing/2014/main" id="{4561C11F-1141-05CC-FCF7-2E5DC4734D95}"/>
                </a:ext>
              </a:extLst>
            </p:cNvPr>
            <p:cNvCxnSpPr/>
            <p:nvPr/>
          </p:nvCxnSpPr>
          <p:spPr>
            <a:xfrm flipH="1">
              <a:off x="4219672" y="435431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49CA2E99-F963-924B-B788-E0F47AE6AE52}"/>
                </a:ext>
              </a:extLst>
            </p:cNvPr>
            <p:cNvCxnSpPr/>
            <p:nvPr/>
          </p:nvCxnSpPr>
          <p:spPr>
            <a:xfrm flipH="1">
              <a:off x="4359467" y="43533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00B761B6-B706-C8B6-6150-F9036A2E7CEA}"/>
                </a:ext>
              </a:extLst>
            </p:cNvPr>
            <p:cNvCxnSpPr/>
            <p:nvPr/>
          </p:nvCxnSpPr>
          <p:spPr>
            <a:xfrm flipH="1">
              <a:off x="4494851" y="43539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DA596B45-3834-247D-7DF1-0FD392227AB4}"/>
                </a:ext>
              </a:extLst>
            </p:cNvPr>
            <p:cNvCxnSpPr/>
            <p:nvPr/>
          </p:nvCxnSpPr>
          <p:spPr>
            <a:xfrm flipH="1">
              <a:off x="5328056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E49656A8-411E-C56A-5A31-8DDFC51BEC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3942" y="435114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Straight Connector 790">
              <a:extLst>
                <a:ext uri="{FF2B5EF4-FFF2-40B4-BE49-F238E27FC236}">
                  <a16:creationId xmlns:a16="http://schemas.microsoft.com/office/drawing/2014/main" id="{2FBCFCBE-C00E-957D-5376-D75FE92842BF}"/>
                </a:ext>
              </a:extLst>
            </p:cNvPr>
            <p:cNvCxnSpPr/>
            <p:nvPr/>
          </p:nvCxnSpPr>
          <p:spPr>
            <a:xfrm flipH="1">
              <a:off x="4911822" y="4351139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2" name="Straight Connector 791">
              <a:extLst>
                <a:ext uri="{FF2B5EF4-FFF2-40B4-BE49-F238E27FC236}">
                  <a16:creationId xmlns:a16="http://schemas.microsoft.com/office/drawing/2014/main" id="{4F73CCCE-E75E-A3DB-953D-24766D65F0A9}"/>
                </a:ext>
              </a:extLst>
            </p:cNvPr>
            <p:cNvCxnSpPr/>
            <p:nvPr/>
          </p:nvCxnSpPr>
          <p:spPr>
            <a:xfrm flipH="1">
              <a:off x="5051617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Straight Connector 792">
              <a:extLst>
                <a:ext uri="{FF2B5EF4-FFF2-40B4-BE49-F238E27FC236}">
                  <a16:creationId xmlns:a16="http://schemas.microsoft.com/office/drawing/2014/main" id="{5D02EC48-858E-1D6C-5DA9-FCDF36DD80D6}"/>
                </a:ext>
              </a:extLst>
            </p:cNvPr>
            <p:cNvCxnSpPr/>
            <p:nvPr/>
          </p:nvCxnSpPr>
          <p:spPr>
            <a:xfrm flipH="1">
              <a:off x="5187001" y="43508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7C8F106A-74DB-A6C6-9B9C-92E07CE19EE3}"/>
                </a:ext>
              </a:extLst>
            </p:cNvPr>
            <p:cNvCxnSpPr/>
            <p:nvPr/>
          </p:nvCxnSpPr>
          <p:spPr>
            <a:xfrm flipH="1">
              <a:off x="5740806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Connector 794">
              <a:extLst>
                <a:ext uri="{FF2B5EF4-FFF2-40B4-BE49-F238E27FC236}">
                  <a16:creationId xmlns:a16="http://schemas.microsoft.com/office/drawing/2014/main" id="{35EE6F1B-65F2-00A4-08D2-8CB037B595D2}"/>
                </a:ext>
              </a:extLst>
            </p:cNvPr>
            <p:cNvCxnSpPr/>
            <p:nvPr/>
          </p:nvCxnSpPr>
          <p:spPr>
            <a:xfrm flipH="1">
              <a:off x="5464367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Straight Connector 816">
              <a:extLst>
                <a:ext uri="{FF2B5EF4-FFF2-40B4-BE49-F238E27FC236}">
                  <a16:creationId xmlns:a16="http://schemas.microsoft.com/office/drawing/2014/main" id="{46897F0D-38DC-2E85-C014-6BAE8D626688}"/>
                </a:ext>
              </a:extLst>
            </p:cNvPr>
            <p:cNvCxnSpPr/>
            <p:nvPr/>
          </p:nvCxnSpPr>
          <p:spPr>
            <a:xfrm flipH="1">
              <a:off x="5599751" y="435081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Connector 821">
              <a:extLst>
                <a:ext uri="{FF2B5EF4-FFF2-40B4-BE49-F238E27FC236}">
                  <a16:creationId xmlns:a16="http://schemas.microsoft.com/office/drawing/2014/main" id="{3D6368D6-6900-100B-099A-811B5AE40FBB}"/>
                </a:ext>
              </a:extLst>
            </p:cNvPr>
            <p:cNvCxnSpPr/>
            <p:nvPr/>
          </p:nvCxnSpPr>
          <p:spPr>
            <a:xfrm flipH="1">
              <a:off x="4635906" y="33659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8CCB7D12-9865-9DDA-D7FF-B802DE007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792" y="336689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3B0132D0-4FC7-B250-2D8F-7AA08D634CCB}"/>
                </a:ext>
              </a:extLst>
            </p:cNvPr>
            <p:cNvCxnSpPr/>
            <p:nvPr/>
          </p:nvCxnSpPr>
          <p:spPr>
            <a:xfrm flipH="1">
              <a:off x="4219672" y="3366889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Connector 1090">
              <a:extLst>
                <a:ext uri="{FF2B5EF4-FFF2-40B4-BE49-F238E27FC236}">
                  <a16:creationId xmlns:a16="http://schemas.microsoft.com/office/drawing/2014/main" id="{11C94F8B-2F0F-EBFF-BD98-4E615790D9EB}"/>
                </a:ext>
              </a:extLst>
            </p:cNvPr>
            <p:cNvCxnSpPr/>
            <p:nvPr/>
          </p:nvCxnSpPr>
          <p:spPr>
            <a:xfrm flipH="1">
              <a:off x="4359467" y="33659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id="{FCF67BFB-9806-A3FB-D9AE-FDD0BE62A494}"/>
                </a:ext>
              </a:extLst>
            </p:cNvPr>
            <p:cNvCxnSpPr/>
            <p:nvPr/>
          </p:nvCxnSpPr>
          <p:spPr>
            <a:xfrm flipH="1">
              <a:off x="4494851" y="33665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Connector 1092">
              <a:extLst>
                <a:ext uri="{FF2B5EF4-FFF2-40B4-BE49-F238E27FC236}">
                  <a16:creationId xmlns:a16="http://schemas.microsoft.com/office/drawing/2014/main" id="{14C5E02F-6A70-BF1B-56AF-BE61E48C54E8}"/>
                </a:ext>
              </a:extLst>
            </p:cNvPr>
            <p:cNvCxnSpPr/>
            <p:nvPr/>
          </p:nvCxnSpPr>
          <p:spPr>
            <a:xfrm flipH="1">
              <a:off x="5328056" y="33627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C8B0CB61-1FAD-9D0E-DDF4-573E6028F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3942" y="336371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0F508B6F-6439-20C2-FF9F-BE851DAEF226}"/>
                </a:ext>
              </a:extLst>
            </p:cNvPr>
            <p:cNvCxnSpPr/>
            <p:nvPr/>
          </p:nvCxnSpPr>
          <p:spPr>
            <a:xfrm flipH="1">
              <a:off x="4911822" y="336371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Straight Connector 1095">
              <a:extLst>
                <a:ext uri="{FF2B5EF4-FFF2-40B4-BE49-F238E27FC236}">
                  <a16:creationId xmlns:a16="http://schemas.microsoft.com/office/drawing/2014/main" id="{AE34DE0A-7D46-26E5-BD20-36E258975BB1}"/>
                </a:ext>
              </a:extLst>
            </p:cNvPr>
            <p:cNvCxnSpPr/>
            <p:nvPr/>
          </p:nvCxnSpPr>
          <p:spPr>
            <a:xfrm flipH="1">
              <a:off x="5051617" y="33627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Straight Connector 1096">
              <a:extLst>
                <a:ext uri="{FF2B5EF4-FFF2-40B4-BE49-F238E27FC236}">
                  <a16:creationId xmlns:a16="http://schemas.microsoft.com/office/drawing/2014/main" id="{6C0220B1-1C97-E522-77C1-53924C1F712A}"/>
                </a:ext>
              </a:extLst>
            </p:cNvPr>
            <p:cNvCxnSpPr/>
            <p:nvPr/>
          </p:nvCxnSpPr>
          <p:spPr>
            <a:xfrm flipH="1">
              <a:off x="5187001" y="33633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Connector 1097">
              <a:extLst>
                <a:ext uri="{FF2B5EF4-FFF2-40B4-BE49-F238E27FC236}">
                  <a16:creationId xmlns:a16="http://schemas.microsoft.com/office/drawing/2014/main" id="{05F339EE-5A81-9085-9F4B-3869114CC82B}"/>
                </a:ext>
              </a:extLst>
            </p:cNvPr>
            <p:cNvCxnSpPr/>
            <p:nvPr/>
          </p:nvCxnSpPr>
          <p:spPr>
            <a:xfrm flipH="1">
              <a:off x="5740806" y="33627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Connector 1098">
              <a:extLst>
                <a:ext uri="{FF2B5EF4-FFF2-40B4-BE49-F238E27FC236}">
                  <a16:creationId xmlns:a16="http://schemas.microsoft.com/office/drawing/2014/main" id="{A0447F58-412F-7146-4257-26C79D982D4F}"/>
                </a:ext>
              </a:extLst>
            </p:cNvPr>
            <p:cNvCxnSpPr/>
            <p:nvPr/>
          </p:nvCxnSpPr>
          <p:spPr>
            <a:xfrm flipH="1">
              <a:off x="5464367" y="33627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Straight Connector 1099">
              <a:extLst>
                <a:ext uri="{FF2B5EF4-FFF2-40B4-BE49-F238E27FC236}">
                  <a16:creationId xmlns:a16="http://schemas.microsoft.com/office/drawing/2014/main" id="{C252FE77-3BBC-7497-42D5-88D3DE55986B}"/>
                </a:ext>
              </a:extLst>
            </p:cNvPr>
            <p:cNvCxnSpPr/>
            <p:nvPr/>
          </p:nvCxnSpPr>
          <p:spPr>
            <a:xfrm flipH="1">
              <a:off x="5599751" y="33633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7C3D8D81-3AEF-DDB7-EB45-0F29B8380C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12" y="534022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Straight Connector 1101">
              <a:extLst>
                <a:ext uri="{FF2B5EF4-FFF2-40B4-BE49-F238E27FC236}">
                  <a16:creationId xmlns:a16="http://schemas.microsoft.com/office/drawing/2014/main" id="{DD26B00F-02A0-1B41-24AF-70DBF86A1F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6662" y="533704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Straight Connector 1102">
              <a:extLst>
                <a:ext uri="{FF2B5EF4-FFF2-40B4-BE49-F238E27FC236}">
                  <a16:creationId xmlns:a16="http://schemas.microsoft.com/office/drawing/2014/main" id="{51D9600C-85F7-296C-7769-5868229A4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059" y="533704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C1F60B30-B577-4A0A-CCB7-765D4FFD5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6595" y="53376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Connector 1104">
              <a:extLst>
                <a:ext uri="{FF2B5EF4-FFF2-40B4-BE49-F238E27FC236}">
                  <a16:creationId xmlns:a16="http://schemas.microsoft.com/office/drawing/2014/main" id="{AE8BA0D8-96DA-0379-78FB-3F2240AF9A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12" y="435279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CB97CA3D-0848-846C-6CAC-9EFEC48D50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6662" y="434962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A73435A8-34C1-DCAB-C5B8-AAFCFA7505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059" y="434962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9A115A3C-AC96-0CB1-7984-98577F831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6595" y="43501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C14E9A64-8FF1-E3F8-44F7-284E92E05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12" y="238747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Connector 1109">
              <a:extLst>
                <a:ext uri="{FF2B5EF4-FFF2-40B4-BE49-F238E27FC236}">
                  <a16:creationId xmlns:a16="http://schemas.microsoft.com/office/drawing/2014/main" id="{D9DD703E-D574-543E-FDF5-B98625E13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6662" y="238429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Connector 1110">
              <a:extLst>
                <a:ext uri="{FF2B5EF4-FFF2-40B4-BE49-F238E27FC236}">
                  <a16:creationId xmlns:a16="http://schemas.microsoft.com/office/drawing/2014/main" id="{135E4160-7BE4-E6A8-A868-C63AACA46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059" y="238429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Connector 1111">
              <a:extLst>
                <a:ext uri="{FF2B5EF4-FFF2-40B4-BE49-F238E27FC236}">
                  <a16:creationId xmlns:a16="http://schemas.microsoft.com/office/drawing/2014/main" id="{6C437DA6-BBBB-1314-54CE-DB3E3A2C2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6595" y="23848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Straight Connector 1112">
              <a:extLst>
                <a:ext uri="{FF2B5EF4-FFF2-40B4-BE49-F238E27FC236}">
                  <a16:creationId xmlns:a16="http://schemas.microsoft.com/office/drawing/2014/main" id="{45837A04-8FE0-418C-434D-DB4A80680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12" y="336219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Straight Connector 1113">
              <a:extLst>
                <a:ext uri="{FF2B5EF4-FFF2-40B4-BE49-F238E27FC236}">
                  <a16:creationId xmlns:a16="http://schemas.microsoft.com/office/drawing/2014/main" id="{7D74EC3D-08C1-646E-A867-3A1E934C5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6662" y="335902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Connector 1114">
              <a:extLst>
                <a:ext uri="{FF2B5EF4-FFF2-40B4-BE49-F238E27FC236}">
                  <a16:creationId xmlns:a16="http://schemas.microsoft.com/office/drawing/2014/main" id="{E246EE8B-0071-41F1-4B5F-0B83247A12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059" y="335902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Connector 1115">
              <a:extLst>
                <a:ext uri="{FF2B5EF4-FFF2-40B4-BE49-F238E27FC236}">
                  <a16:creationId xmlns:a16="http://schemas.microsoft.com/office/drawing/2014/main" id="{4DCCAA9A-322C-ADF2-659F-99C305E9A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6595" y="335958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CDB656CC-9B65-79BA-E2AF-F8CDE23628E0}"/>
                </a:ext>
              </a:extLst>
            </p:cNvPr>
            <p:cNvCxnSpPr/>
            <p:nvPr/>
          </p:nvCxnSpPr>
          <p:spPr>
            <a:xfrm flipH="1">
              <a:off x="10579506" y="238803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Straight Connector 1117">
              <a:extLst>
                <a:ext uri="{FF2B5EF4-FFF2-40B4-BE49-F238E27FC236}">
                  <a16:creationId xmlns:a16="http://schemas.microsoft.com/office/drawing/2014/main" id="{61F65AFB-CC0A-73E8-8796-6760F078EA83}"/>
                </a:ext>
              </a:extLst>
            </p:cNvPr>
            <p:cNvCxnSpPr/>
            <p:nvPr/>
          </p:nvCxnSpPr>
          <p:spPr>
            <a:xfrm flipH="1">
              <a:off x="386755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Straight Connector 1118">
              <a:extLst>
                <a:ext uri="{FF2B5EF4-FFF2-40B4-BE49-F238E27FC236}">
                  <a16:creationId xmlns:a16="http://schemas.microsoft.com/office/drawing/2014/main" id="{48686A36-EEBC-362D-1A1D-EBE7E86E0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717" y="238899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Straight Connector 1119">
              <a:extLst>
                <a:ext uri="{FF2B5EF4-FFF2-40B4-BE49-F238E27FC236}">
                  <a16:creationId xmlns:a16="http://schemas.microsoft.com/office/drawing/2014/main" id="{852A544B-6F2A-991C-361C-DF498DA56186}"/>
                </a:ext>
              </a:extLst>
            </p:cNvPr>
            <p:cNvCxnSpPr/>
            <p:nvPr/>
          </p:nvCxnSpPr>
          <p:spPr>
            <a:xfrm flipH="1">
              <a:off x="3479897" y="2388989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1" name="Straight Connector 1120">
              <a:extLst>
                <a:ext uri="{FF2B5EF4-FFF2-40B4-BE49-F238E27FC236}">
                  <a16:creationId xmlns:a16="http://schemas.microsoft.com/office/drawing/2014/main" id="{A36CE3C4-BF95-3892-CC94-B2C18CCA58CB}"/>
                </a:ext>
              </a:extLst>
            </p:cNvPr>
            <p:cNvCxnSpPr/>
            <p:nvPr/>
          </p:nvCxnSpPr>
          <p:spPr>
            <a:xfrm flipH="1">
              <a:off x="361651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C691F024-0380-37E4-5F66-25B0CB1874EE}"/>
                </a:ext>
              </a:extLst>
            </p:cNvPr>
            <p:cNvCxnSpPr/>
            <p:nvPr/>
          </p:nvCxnSpPr>
          <p:spPr>
            <a:xfrm flipH="1">
              <a:off x="374237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Straight Connector 1122">
              <a:extLst>
                <a:ext uri="{FF2B5EF4-FFF2-40B4-BE49-F238E27FC236}">
                  <a16:creationId xmlns:a16="http://schemas.microsoft.com/office/drawing/2014/main" id="{7E0E2412-5D59-F84E-4371-E790125E5F8E}"/>
                </a:ext>
              </a:extLst>
            </p:cNvPr>
            <p:cNvCxnSpPr/>
            <p:nvPr/>
          </p:nvCxnSpPr>
          <p:spPr>
            <a:xfrm flipH="1">
              <a:off x="4635906" y="23912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Straight Connector 1123">
              <a:extLst>
                <a:ext uri="{FF2B5EF4-FFF2-40B4-BE49-F238E27FC236}">
                  <a16:creationId xmlns:a16="http://schemas.microsoft.com/office/drawing/2014/main" id="{BD1BC9F5-9A9C-DF3A-6733-C149A170C5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792" y="239216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3CA49D3F-C590-B935-4475-2277CDEB5E76}"/>
                </a:ext>
              </a:extLst>
            </p:cNvPr>
            <p:cNvCxnSpPr/>
            <p:nvPr/>
          </p:nvCxnSpPr>
          <p:spPr>
            <a:xfrm flipH="1">
              <a:off x="4219672" y="239216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Straight Connector 1125">
              <a:extLst>
                <a:ext uri="{FF2B5EF4-FFF2-40B4-BE49-F238E27FC236}">
                  <a16:creationId xmlns:a16="http://schemas.microsoft.com/office/drawing/2014/main" id="{2E457ED9-93A5-EEB5-D1D4-171953F7FE9E}"/>
                </a:ext>
              </a:extLst>
            </p:cNvPr>
            <p:cNvCxnSpPr/>
            <p:nvPr/>
          </p:nvCxnSpPr>
          <p:spPr>
            <a:xfrm flipH="1">
              <a:off x="4359467" y="23912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Straight Connector 1126">
              <a:extLst>
                <a:ext uri="{FF2B5EF4-FFF2-40B4-BE49-F238E27FC236}">
                  <a16:creationId xmlns:a16="http://schemas.microsoft.com/office/drawing/2014/main" id="{AEDA1FAD-8570-91C7-D9CC-03DAB48AEF9E}"/>
                </a:ext>
              </a:extLst>
            </p:cNvPr>
            <p:cNvCxnSpPr/>
            <p:nvPr/>
          </p:nvCxnSpPr>
          <p:spPr>
            <a:xfrm flipH="1">
              <a:off x="4494851" y="23918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Straight Connector 1127">
              <a:extLst>
                <a:ext uri="{FF2B5EF4-FFF2-40B4-BE49-F238E27FC236}">
                  <a16:creationId xmlns:a16="http://schemas.microsoft.com/office/drawing/2014/main" id="{E6B235AC-9E49-9AC5-C9A3-5D74EFD3394E}"/>
                </a:ext>
              </a:extLst>
            </p:cNvPr>
            <p:cNvCxnSpPr/>
            <p:nvPr/>
          </p:nvCxnSpPr>
          <p:spPr>
            <a:xfrm flipH="1">
              <a:off x="532805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Connector 1128">
              <a:extLst>
                <a:ext uri="{FF2B5EF4-FFF2-40B4-BE49-F238E27FC236}">
                  <a16:creationId xmlns:a16="http://schemas.microsoft.com/office/drawing/2014/main" id="{61EB7BFE-82CD-70BE-B3DB-6DC9DB0E0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3942" y="2388990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Straight Connector 1129">
              <a:extLst>
                <a:ext uri="{FF2B5EF4-FFF2-40B4-BE49-F238E27FC236}">
                  <a16:creationId xmlns:a16="http://schemas.microsoft.com/office/drawing/2014/main" id="{808B913E-9458-5837-F0F7-690DD5EAB724}"/>
                </a:ext>
              </a:extLst>
            </p:cNvPr>
            <p:cNvCxnSpPr/>
            <p:nvPr/>
          </p:nvCxnSpPr>
          <p:spPr>
            <a:xfrm flipH="1">
              <a:off x="4911822" y="2388989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Straight Connector 1130">
              <a:extLst>
                <a:ext uri="{FF2B5EF4-FFF2-40B4-BE49-F238E27FC236}">
                  <a16:creationId xmlns:a16="http://schemas.microsoft.com/office/drawing/2014/main" id="{4088429F-61A8-FA0E-C078-A9A4B5A8190D}"/>
                </a:ext>
              </a:extLst>
            </p:cNvPr>
            <p:cNvCxnSpPr/>
            <p:nvPr/>
          </p:nvCxnSpPr>
          <p:spPr>
            <a:xfrm flipH="1">
              <a:off x="505161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93F40546-413B-CC96-289B-D101823AA494}"/>
                </a:ext>
              </a:extLst>
            </p:cNvPr>
            <p:cNvCxnSpPr/>
            <p:nvPr/>
          </p:nvCxnSpPr>
          <p:spPr>
            <a:xfrm flipH="1">
              <a:off x="5187001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59EA9701-063C-BD2E-23E5-41A64E5D93AF}"/>
                </a:ext>
              </a:extLst>
            </p:cNvPr>
            <p:cNvCxnSpPr/>
            <p:nvPr/>
          </p:nvCxnSpPr>
          <p:spPr>
            <a:xfrm flipH="1">
              <a:off x="574080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Straight Connector 1133">
              <a:extLst>
                <a:ext uri="{FF2B5EF4-FFF2-40B4-BE49-F238E27FC236}">
                  <a16:creationId xmlns:a16="http://schemas.microsoft.com/office/drawing/2014/main" id="{813DBFBE-1A2D-6864-4DBE-DDA90940B687}"/>
                </a:ext>
              </a:extLst>
            </p:cNvPr>
            <p:cNvCxnSpPr/>
            <p:nvPr/>
          </p:nvCxnSpPr>
          <p:spPr>
            <a:xfrm flipH="1">
              <a:off x="546436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5" name="Straight Connector 1134">
              <a:extLst>
                <a:ext uri="{FF2B5EF4-FFF2-40B4-BE49-F238E27FC236}">
                  <a16:creationId xmlns:a16="http://schemas.microsoft.com/office/drawing/2014/main" id="{891EEB77-A09B-320A-9689-4BA1017D3604}"/>
                </a:ext>
              </a:extLst>
            </p:cNvPr>
            <p:cNvCxnSpPr/>
            <p:nvPr/>
          </p:nvCxnSpPr>
          <p:spPr>
            <a:xfrm flipH="1">
              <a:off x="5599751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Straight Connector 1135">
              <a:extLst>
                <a:ext uri="{FF2B5EF4-FFF2-40B4-BE49-F238E27FC236}">
                  <a16:creationId xmlns:a16="http://schemas.microsoft.com/office/drawing/2014/main" id="{928E5BDC-B8D7-531E-F500-85D36EF45BEF}"/>
                </a:ext>
              </a:extLst>
            </p:cNvPr>
            <p:cNvCxnSpPr/>
            <p:nvPr/>
          </p:nvCxnSpPr>
          <p:spPr>
            <a:xfrm flipH="1">
              <a:off x="626150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7" name="Straight Connector 1136">
              <a:extLst>
                <a:ext uri="{FF2B5EF4-FFF2-40B4-BE49-F238E27FC236}">
                  <a16:creationId xmlns:a16="http://schemas.microsoft.com/office/drawing/2014/main" id="{7EA7AA39-D660-C652-7FBC-F2DAEC733D30}"/>
                </a:ext>
              </a:extLst>
            </p:cNvPr>
            <p:cNvCxnSpPr/>
            <p:nvPr/>
          </p:nvCxnSpPr>
          <p:spPr>
            <a:xfrm flipH="1">
              <a:off x="598506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8" name="Straight Connector 1137">
              <a:extLst>
                <a:ext uri="{FF2B5EF4-FFF2-40B4-BE49-F238E27FC236}">
                  <a16:creationId xmlns:a16="http://schemas.microsoft.com/office/drawing/2014/main" id="{18192C24-23BA-0AA9-0A25-BBC26E32E1DF}"/>
                </a:ext>
              </a:extLst>
            </p:cNvPr>
            <p:cNvCxnSpPr/>
            <p:nvPr/>
          </p:nvCxnSpPr>
          <p:spPr>
            <a:xfrm flipH="1">
              <a:off x="6120451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7FEDDD47-2F18-0C7D-761A-8655AF38DBD6}"/>
                </a:ext>
              </a:extLst>
            </p:cNvPr>
            <p:cNvCxnSpPr/>
            <p:nvPr/>
          </p:nvCxnSpPr>
          <p:spPr>
            <a:xfrm flipH="1">
              <a:off x="6677431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Straight Connector 1139">
              <a:extLst>
                <a:ext uri="{FF2B5EF4-FFF2-40B4-BE49-F238E27FC236}">
                  <a16:creationId xmlns:a16="http://schemas.microsoft.com/office/drawing/2014/main" id="{95DBC4FD-0257-83E6-8D6F-8578EB54FA3E}"/>
                </a:ext>
              </a:extLst>
            </p:cNvPr>
            <p:cNvCxnSpPr/>
            <p:nvPr/>
          </p:nvCxnSpPr>
          <p:spPr>
            <a:xfrm flipH="1">
              <a:off x="6400992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Straight Connector 1140">
              <a:extLst>
                <a:ext uri="{FF2B5EF4-FFF2-40B4-BE49-F238E27FC236}">
                  <a16:creationId xmlns:a16="http://schemas.microsoft.com/office/drawing/2014/main" id="{42693F8D-F5FC-7B6F-F5E2-B676FA963B7D}"/>
                </a:ext>
              </a:extLst>
            </p:cNvPr>
            <p:cNvCxnSpPr/>
            <p:nvPr/>
          </p:nvCxnSpPr>
          <p:spPr>
            <a:xfrm flipH="1">
              <a:off x="653637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2" name="Straight Connector 1141">
              <a:extLst>
                <a:ext uri="{FF2B5EF4-FFF2-40B4-BE49-F238E27FC236}">
                  <a16:creationId xmlns:a16="http://schemas.microsoft.com/office/drawing/2014/main" id="{0AB8BC79-D7E1-6821-73F7-A488B9738AA8}"/>
                </a:ext>
              </a:extLst>
            </p:cNvPr>
            <p:cNvCxnSpPr/>
            <p:nvPr/>
          </p:nvCxnSpPr>
          <p:spPr>
            <a:xfrm flipH="1">
              <a:off x="7090181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3" name="Straight Connector 1142">
              <a:extLst>
                <a:ext uri="{FF2B5EF4-FFF2-40B4-BE49-F238E27FC236}">
                  <a16:creationId xmlns:a16="http://schemas.microsoft.com/office/drawing/2014/main" id="{B21B20B5-72E7-93FB-7FA0-DCD1054EA151}"/>
                </a:ext>
              </a:extLst>
            </p:cNvPr>
            <p:cNvCxnSpPr/>
            <p:nvPr/>
          </p:nvCxnSpPr>
          <p:spPr>
            <a:xfrm flipH="1">
              <a:off x="6813742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Straight Connector 1143">
              <a:extLst>
                <a:ext uri="{FF2B5EF4-FFF2-40B4-BE49-F238E27FC236}">
                  <a16:creationId xmlns:a16="http://schemas.microsoft.com/office/drawing/2014/main" id="{196FAF8B-0C41-A401-18AD-FC48BF026DE3}"/>
                </a:ext>
              </a:extLst>
            </p:cNvPr>
            <p:cNvCxnSpPr/>
            <p:nvPr/>
          </p:nvCxnSpPr>
          <p:spPr>
            <a:xfrm flipH="1">
              <a:off x="694912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5" name="Straight Connector 1144">
              <a:extLst>
                <a:ext uri="{FF2B5EF4-FFF2-40B4-BE49-F238E27FC236}">
                  <a16:creationId xmlns:a16="http://schemas.microsoft.com/office/drawing/2014/main" id="{AC52405B-8B0F-EB8C-D72C-B98AAE4B79EB}"/>
                </a:ext>
              </a:extLst>
            </p:cNvPr>
            <p:cNvCxnSpPr/>
            <p:nvPr/>
          </p:nvCxnSpPr>
          <p:spPr>
            <a:xfrm flipH="1">
              <a:off x="7617231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Straight Connector 1145">
              <a:extLst>
                <a:ext uri="{FF2B5EF4-FFF2-40B4-BE49-F238E27FC236}">
                  <a16:creationId xmlns:a16="http://schemas.microsoft.com/office/drawing/2014/main" id="{56C292A4-B2DF-F17F-AA79-964117CE3964}"/>
                </a:ext>
              </a:extLst>
            </p:cNvPr>
            <p:cNvCxnSpPr/>
            <p:nvPr/>
          </p:nvCxnSpPr>
          <p:spPr>
            <a:xfrm flipH="1">
              <a:off x="733761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7" name="Straight Connector 1146">
              <a:extLst>
                <a:ext uri="{FF2B5EF4-FFF2-40B4-BE49-F238E27FC236}">
                  <a16:creationId xmlns:a16="http://schemas.microsoft.com/office/drawing/2014/main" id="{9209C722-C5E1-8C2B-93A6-0D55F107073D}"/>
                </a:ext>
              </a:extLst>
            </p:cNvPr>
            <p:cNvCxnSpPr/>
            <p:nvPr/>
          </p:nvCxnSpPr>
          <p:spPr>
            <a:xfrm flipH="1">
              <a:off x="7479351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81F63362-66FF-1A72-FCF8-102D23240B63}"/>
                </a:ext>
              </a:extLst>
            </p:cNvPr>
            <p:cNvCxnSpPr/>
            <p:nvPr/>
          </p:nvCxnSpPr>
          <p:spPr>
            <a:xfrm flipH="1">
              <a:off x="803315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D1F9A566-E407-12D1-DEF2-89FBEF775BB7}"/>
                </a:ext>
              </a:extLst>
            </p:cNvPr>
            <p:cNvCxnSpPr/>
            <p:nvPr/>
          </p:nvCxnSpPr>
          <p:spPr>
            <a:xfrm flipH="1">
              <a:off x="7753542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0" name="Straight Connector 1149">
              <a:extLst>
                <a:ext uri="{FF2B5EF4-FFF2-40B4-BE49-F238E27FC236}">
                  <a16:creationId xmlns:a16="http://schemas.microsoft.com/office/drawing/2014/main" id="{D9B1F492-A6DE-D19C-2223-0782D76B7066}"/>
                </a:ext>
              </a:extLst>
            </p:cNvPr>
            <p:cNvCxnSpPr/>
            <p:nvPr/>
          </p:nvCxnSpPr>
          <p:spPr>
            <a:xfrm flipH="1">
              <a:off x="789527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Straight Connector 1150">
              <a:extLst>
                <a:ext uri="{FF2B5EF4-FFF2-40B4-BE49-F238E27FC236}">
                  <a16:creationId xmlns:a16="http://schemas.microsoft.com/office/drawing/2014/main" id="{509DAFB8-DF8A-197B-CCCF-EC15AEA93656}"/>
                </a:ext>
              </a:extLst>
            </p:cNvPr>
            <p:cNvCxnSpPr/>
            <p:nvPr/>
          </p:nvCxnSpPr>
          <p:spPr>
            <a:xfrm flipH="1">
              <a:off x="844590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Straight Connector 1151">
              <a:extLst>
                <a:ext uri="{FF2B5EF4-FFF2-40B4-BE49-F238E27FC236}">
                  <a16:creationId xmlns:a16="http://schemas.microsoft.com/office/drawing/2014/main" id="{78CA4F18-7F57-4AC0-939D-192E7283A5FE}"/>
                </a:ext>
              </a:extLst>
            </p:cNvPr>
            <p:cNvCxnSpPr/>
            <p:nvPr/>
          </p:nvCxnSpPr>
          <p:spPr>
            <a:xfrm flipH="1">
              <a:off x="816946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Straight Connector 1152">
              <a:extLst>
                <a:ext uri="{FF2B5EF4-FFF2-40B4-BE49-F238E27FC236}">
                  <a16:creationId xmlns:a16="http://schemas.microsoft.com/office/drawing/2014/main" id="{263F91FD-7886-958D-D1C0-1CAAE2D1C8F7}"/>
                </a:ext>
              </a:extLst>
            </p:cNvPr>
            <p:cNvCxnSpPr/>
            <p:nvPr/>
          </p:nvCxnSpPr>
          <p:spPr>
            <a:xfrm flipH="1">
              <a:off x="830802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Straight Connector 1153">
              <a:extLst>
                <a:ext uri="{FF2B5EF4-FFF2-40B4-BE49-F238E27FC236}">
                  <a16:creationId xmlns:a16="http://schemas.microsoft.com/office/drawing/2014/main" id="{4F6D25F4-A7AA-C5A2-C83F-CB9035D8C4E2}"/>
                </a:ext>
              </a:extLst>
            </p:cNvPr>
            <p:cNvCxnSpPr/>
            <p:nvPr/>
          </p:nvCxnSpPr>
          <p:spPr>
            <a:xfrm flipH="1">
              <a:off x="887135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2FA557BE-BCFD-6B21-386E-4984C6E1A6DF}"/>
                </a:ext>
              </a:extLst>
            </p:cNvPr>
            <p:cNvCxnSpPr/>
            <p:nvPr/>
          </p:nvCxnSpPr>
          <p:spPr>
            <a:xfrm flipH="1">
              <a:off x="8591742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411159D1-6724-E6D9-CD50-A180F16180D6}"/>
                </a:ext>
              </a:extLst>
            </p:cNvPr>
            <p:cNvCxnSpPr/>
            <p:nvPr/>
          </p:nvCxnSpPr>
          <p:spPr>
            <a:xfrm flipH="1">
              <a:off x="873347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60B289C2-BE40-067A-0785-215EBBB469AB}"/>
                </a:ext>
              </a:extLst>
            </p:cNvPr>
            <p:cNvCxnSpPr/>
            <p:nvPr/>
          </p:nvCxnSpPr>
          <p:spPr>
            <a:xfrm flipH="1">
              <a:off x="9287281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8" name="Straight Connector 1157">
              <a:extLst>
                <a:ext uri="{FF2B5EF4-FFF2-40B4-BE49-F238E27FC236}">
                  <a16:creationId xmlns:a16="http://schemas.microsoft.com/office/drawing/2014/main" id="{17531DBB-6700-BD61-F5E2-7C8E9F3A4B8D}"/>
                </a:ext>
              </a:extLst>
            </p:cNvPr>
            <p:cNvCxnSpPr/>
            <p:nvPr/>
          </p:nvCxnSpPr>
          <p:spPr>
            <a:xfrm flipH="1">
              <a:off x="900766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9" name="Straight Connector 1158">
              <a:extLst>
                <a:ext uri="{FF2B5EF4-FFF2-40B4-BE49-F238E27FC236}">
                  <a16:creationId xmlns:a16="http://schemas.microsoft.com/office/drawing/2014/main" id="{3F00760C-8362-B264-3F8C-E68A3DA76A62}"/>
                </a:ext>
              </a:extLst>
            </p:cNvPr>
            <p:cNvCxnSpPr/>
            <p:nvPr/>
          </p:nvCxnSpPr>
          <p:spPr>
            <a:xfrm flipH="1">
              <a:off x="914622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0" name="Straight Connector 1159">
              <a:extLst>
                <a:ext uri="{FF2B5EF4-FFF2-40B4-BE49-F238E27FC236}">
                  <a16:creationId xmlns:a16="http://schemas.microsoft.com/office/drawing/2014/main" id="{54EE608B-AF29-8743-E686-79754F4FBA57}"/>
                </a:ext>
              </a:extLst>
            </p:cNvPr>
            <p:cNvCxnSpPr/>
            <p:nvPr/>
          </p:nvCxnSpPr>
          <p:spPr>
            <a:xfrm flipH="1">
              <a:off x="9700031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1" name="Straight Connector 1160">
              <a:extLst>
                <a:ext uri="{FF2B5EF4-FFF2-40B4-BE49-F238E27FC236}">
                  <a16:creationId xmlns:a16="http://schemas.microsoft.com/office/drawing/2014/main" id="{651C3888-1FA6-4E3C-53DF-4F0899046139}"/>
                </a:ext>
              </a:extLst>
            </p:cNvPr>
            <p:cNvCxnSpPr/>
            <p:nvPr/>
          </p:nvCxnSpPr>
          <p:spPr>
            <a:xfrm flipH="1">
              <a:off x="9423592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Straight Connector 1161">
              <a:extLst>
                <a:ext uri="{FF2B5EF4-FFF2-40B4-BE49-F238E27FC236}">
                  <a16:creationId xmlns:a16="http://schemas.microsoft.com/office/drawing/2014/main" id="{E144319C-4459-C5E5-AE20-457067A73D5D}"/>
                </a:ext>
              </a:extLst>
            </p:cNvPr>
            <p:cNvCxnSpPr/>
            <p:nvPr/>
          </p:nvCxnSpPr>
          <p:spPr>
            <a:xfrm flipH="1">
              <a:off x="9562151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950135FF-096E-562A-7D2A-4A49111FDFF0}"/>
                </a:ext>
              </a:extLst>
            </p:cNvPr>
            <p:cNvCxnSpPr/>
            <p:nvPr/>
          </p:nvCxnSpPr>
          <p:spPr>
            <a:xfrm flipH="1">
              <a:off x="10115956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CCF58BDE-2EE3-BA31-929B-D9F0CB494CC9}"/>
                </a:ext>
              </a:extLst>
            </p:cNvPr>
            <p:cNvCxnSpPr/>
            <p:nvPr/>
          </p:nvCxnSpPr>
          <p:spPr>
            <a:xfrm flipH="1">
              <a:off x="9839517" y="2388036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5" name="Straight Connector 1164">
              <a:extLst>
                <a:ext uri="{FF2B5EF4-FFF2-40B4-BE49-F238E27FC236}">
                  <a16:creationId xmlns:a16="http://schemas.microsoft.com/office/drawing/2014/main" id="{B568B200-71ED-EB72-2E0D-7338EA12CF89}"/>
                </a:ext>
              </a:extLst>
            </p:cNvPr>
            <p:cNvCxnSpPr/>
            <p:nvPr/>
          </p:nvCxnSpPr>
          <p:spPr>
            <a:xfrm flipH="1">
              <a:off x="9978076" y="2388662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6" name="Straight Connector 1165">
              <a:extLst>
                <a:ext uri="{FF2B5EF4-FFF2-40B4-BE49-F238E27FC236}">
                  <a16:creationId xmlns:a16="http://schemas.microsoft.com/office/drawing/2014/main" id="{280E350C-5769-BB94-B4AE-3C338F1E6154}"/>
                </a:ext>
              </a:extLst>
            </p:cNvPr>
            <p:cNvCxnSpPr/>
            <p:nvPr/>
          </p:nvCxnSpPr>
          <p:spPr>
            <a:xfrm flipH="1">
              <a:off x="3867556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Straight Connector 1166">
              <a:extLst>
                <a:ext uri="{FF2B5EF4-FFF2-40B4-BE49-F238E27FC236}">
                  <a16:creationId xmlns:a16="http://schemas.microsoft.com/office/drawing/2014/main" id="{6CF85948-96F0-314A-EE29-3816F7629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717" y="534491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690C70D0-F17D-807E-63D3-0206CA9ECDBB}"/>
                </a:ext>
              </a:extLst>
            </p:cNvPr>
            <p:cNvCxnSpPr/>
            <p:nvPr/>
          </p:nvCxnSpPr>
          <p:spPr>
            <a:xfrm flipH="1">
              <a:off x="3479897" y="534491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Straight Connector 1168">
              <a:extLst>
                <a:ext uri="{FF2B5EF4-FFF2-40B4-BE49-F238E27FC236}">
                  <a16:creationId xmlns:a16="http://schemas.microsoft.com/office/drawing/2014/main" id="{0F6424F8-DBD6-8209-3FD7-DEEFC099ACDA}"/>
                </a:ext>
              </a:extLst>
            </p:cNvPr>
            <p:cNvCxnSpPr/>
            <p:nvPr/>
          </p:nvCxnSpPr>
          <p:spPr>
            <a:xfrm flipH="1">
              <a:off x="3616517" y="53439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Straight Connector 1169">
              <a:extLst>
                <a:ext uri="{FF2B5EF4-FFF2-40B4-BE49-F238E27FC236}">
                  <a16:creationId xmlns:a16="http://schemas.microsoft.com/office/drawing/2014/main" id="{47D40DDD-CD85-C1DB-FD68-31CDFEB9E992}"/>
                </a:ext>
              </a:extLst>
            </p:cNvPr>
            <p:cNvCxnSpPr/>
            <p:nvPr/>
          </p:nvCxnSpPr>
          <p:spPr>
            <a:xfrm flipH="1">
              <a:off x="3742376" y="53445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Straight Connector 1170">
              <a:extLst>
                <a:ext uri="{FF2B5EF4-FFF2-40B4-BE49-F238E27FC236}">
                  <a16:creationId xmlns:a16="http://schemas.microsoft.com/office/drawing/2014/main" id="{5599E344-F13A-288C-3556-44311B834E89}"/>
                </a:ext>
              </a:extLst>
            </p:cNvPr>
            <p:cNvCxnSpPr/>
            <p:nvPr/>
          </p:nvCxnSpPr>
          <p:spPr>
            <a:xfrm flipH="1">
              <a:off x="3867556" y="43533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Straight Connector 1171">
              <a:extLst>
                <a:ext uri="{FF2B5EF4-FFF2-40B4-BE49-F238E27FC236}">
                  <a16:creationId xmlns:a16="http://schemas.microsoft.com/office/drawing/2014/main" id="{0A96C45B-0CF3-278A-E1BB-A9A4D102C7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717" y="435431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Straight Connector 1172">
              <a:extLst>
                <a:ext uri="{FF2B5EF4-FFF2-40B4-BE49-F238E27FC236}">
                  <a16:creationId xmlns:a16="http://schemas.microsoft.com/office/drawing/2014/main" id="{3DAF0DEB-C216-F380-2EEE-66D9ED45E359}"/>
                </a:ext>
              </a:extLst>
            </p:cNvPr>
            <p:cNvCxnSpPr/>
            <p:nvPr/>
          </p:nvCxnSpPr>
          <p:spPr>
            <a:xfrm flipH="1">
              <a:off x="3479897" y="435431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Straight Connector 1173">
              <a:extLst>
                <a:ext uri="{FF2B5EF4-FFF2-40B4-BE49-F238E27FC236}">
                  <a16:creationId xmlns:a16="http://schemas.microsoft.com/office/drawing/2014/main" id="{4621C84F-2F37-A780-ECBA-A586DC503B9F}"/>
                </a:ext>
              </a:extLst>
            </p:cNvPr>
            <p:cNvCxnSpPr/>
            <p:nvPr/>
          </p:nvCxnSpPr>
          <p:spPr>
            <a:xfrm flipH="1">
              <a:off x="3616517" y="435336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Straight Connector 1174">
              <a:extLst>
                <a:ext uri="{FF2B5EF4-FFF2-40B4-BE49-F238E27FC236}">
                  <a16:creationId xmlns:a16="http://schemas.microsoft.com/office/drawing/2014/main" id="{05C5D6CD-8400-A674-662D-41A8902A2D0A}"/>
                </a:ext>
              </a:extLst>
            </p:cNvPr>
            <p:cNvCxnSpPr/>
            <p:nvPr/>
          </p:nvCxnSpPr>
          <p:spPr>
            <a:xfrm flipH="1">
              <a:off x="3742376" y="435398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Straight Connector 1175">
              <a:extLst>
                <a:ext uri="{FF2B5EF4-FFF2-40B4-BE49-F238E27FC236}">
                  <a16:creationId xmlns:a16="http://schemas.microsoft.com/office/drawing/2014/main" id="{4B7EE10A-52AF-0A4D-5D60-A3F1D9EF1AE2}"/>
                </a:ext>
              </a:extLst>
            </p:cNvPr>
            <p:cNvCxnSpPr/>
            <p:nvPr/>
          </p:nvCxnSpPr>
          <p:spPr>
            <a:xfrm flipH="1">
              <a:off x="3867556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Straight Connector 1176">
              <a:extLst>
                <a:ext uri="{FF2B5EF4-FFF2-40B4-BE49-F238E27FC236}">
                  <a16:creationId xmlns:a16="http://schemas.microsoft.com/office/drawing/2014/main" id="{46DFADA0-85D3-EF68-BC6D-F10E777B4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717" y="3370065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Straight Connector 1177">
              <a:extLst>
                <a:ext uri="{FF2B5EF4-FFF2-40B4-BE49-F238E27FC236}">
                  <a16:creationId xmlns:a16="http://schemas.microsoft.com/office/drawing/2014/main" id="{6A145D25-BB3A-3599-111F-0F8C01414B27}"/>
                </a:ext>
              </a:extLst>
            </p:cNvPr>
            <p:cNvCxnSpPr/>
            <p:nvPr/>
          </p:nvCxnSpPr>
          <p:spPr>
            <a:xfrm flipH="1">
              <a:off x="3479897" y="3370064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9" name="Straight Connector 1178">
              <a:extLst>
                <a:ext uri="{FF2B5EF4-FFF2-40B4-BE49-F238E27FC236}">
                  <a16:creationId xmlns:a16="http://schemas.microsoft.com/office/drawing/2014/main" id="{4896C58B-A81C-7A84-7C89-B90A3222A1D9}"/>
                </a:ext>
              </a:extLst>
            </p:cNvPr>
            <p:cNvCxnSpPr/>
            <p:nvPr/>
          </p:nvCxnSpPr>
          <p:spPr>
            <a:xfrm flipH="1">
              <a:off x="3616517" y="3369111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0" name="Straight Connector 1179">
              <a:extLst>
                <a:ext uri="{FF2B5EF4-FFF2-40B4-BE49-F238E27FC236}">
                  <a16:creationId xmlns:a16="http://schemas.microsoft.com/office/drawing/2014/main" id="{F5C74C56-0EDC-43AE-BA62-9EB3545C885A}"/>
                </a:ext>
              </a:extLst>
            </p:cNvPr>
            <p:cNvCxnSpPr/>
            <p:nvPr/>
          </p:nvCxnSpPr>
          <p:spPr>
            <a:xfrm flipH="1">
              <a:off x="3742376" y="3369737"/>
              <a:ext cx="2496" cy="53987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85C56D85-B679-908A-FD32-970DB0CCA336}"/>
                </a:ext>
              </a:extLst>
            </p:cNvPr>
            <p:cNvGrpSpPr/>
            <p:nvPr/>
          </p:nvGrpSpPr>
          <p:grpSpPr>
            <a:xfrm>
              <a:off x="661326" y="5508424"/>
              <a:ext cx="11575492" cy="1171172"/>
              <a:chOff x="337152" y="5337489"/>
              <a:chExt cx="11575492" cy="1171172"/>
            </a:xfrm>
          </p:grpSpPr>
          <p:sp>
            <p:nvSpPr>
              <p:cNvPr id="1523" name="Rounded Rectangle 1522">
                <a:extLst>
                  <a:ext uri="{FF2B5EF4-FFF2-40B4-BE49-F238E27FC236}">
                    <a16:creationId xmlns:a16="http://schemas.microsoft.com/office/drawing/2014/main" id="{45DECE60-1018-0751-D2A7-6955EE4A649C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4" name="Rounded Rectangle 1523">
                <a:extLst>
                  <a:ext uri="{FF2B5EF4-FFF2-40B4-BE49-F238E27FC236}">
                    <a16:creationId xmlns:a16="http://schemas.microsoft.com/office/drawing/2014/main" id="{7E140433-519F-30CB-C877-1DB52125B1D8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5" name="Rounded Rectangle 1524">
                <a:extLst>
                  <a:ext uri="{FF2B5EF4-FFF2-40B4-BE49-F238E27FC236}">
                    <a16:creationId xmlns:a16="http://schemas.microsoft.com/office/drawing/2014/main" id="{C0943ACE-DA25-FEF3-501C-3B0B967720A2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6" name="Rounded Rectangle 1525">
                <a:extLst>
                  <a:ext uri="{FF2B5EF4-FFF2-40B4-BE49-F238E27FC236}">
                    <a16:creationId xmlns:a16="http://schemas.microsoft.com/office/drawing/2014/main" id="{C279CB6E-7B28-C548-F9A6-E45D0E0B562D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527" name="Rounded Rectangle 1526">
                <a:extLst>
                  <a:ext uri="{FF2B5EF4-FFF2-40B4-BE49-F238E27FC236}">
                    <a16:creationId xmlns:a16="http://schemas.microsoft.com/office/drawing/2014/main" id="{DAB2D6C0-AED7-6228-7663-9AB3187562C8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528" name="Rounded Rectangle 1527">
                <a:extLst>
                  <a:ext uri="{FF2B5EF4-FFF2-40B4-BE49-F238E27FC236}">
                    <a16:creationId xmlns:a16="http://schemas.microsoft.com/office/drawing/2014/main" id="{59664223-190B-BEC1-0983-CF13BC01DA74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9" name="Rounded Rectangle 1528">
                <a:extLst>
                  <a:ext uri="{FF2B5EF4-FFF2-40B4-BE49-F238E27FC236}">
                    <a16:creationId xmlns:a16="http://schemas.microsoft.com/office/drawing/2014/main" id="{0943846A-421D-1D5D-665F-545D55E8254F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530" name="Rounded Rectangle 1529">
                <a:extLst>
                  <a:ext uri="{FF2B5EF4-FFF2-40B4-BE49-F238E27FC236}">
                    <a16:creationId xmlns:a16="http://schemas.microsoft.com/office/drawing/2014/main" id="{92263EC4-B960-CA35-1B13-A6F3F47B6F7B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1" name="Rounded Rectangle 1530">
                <a:extLst>
                  <a:ext uri="{FF2B5EF4-FFF2-40B4-BE49-F238E27FC236}">
                    <a16:creationId xmlns:a16="http://schemas.microsoft.com/office/drawing/2014/main" id="{0D4F3696-E3AC-C955-646E-07BBA78F9A8A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2" name="Rounded Rectangle 1531">
                <a:extLst>
                  <a:ext uri="{FF2B5EF4-FFF2-40B4-BE49-F238E27FC236}">
                    <a16:creationId xmlns:a16="http://schemas.microsoft.com/office/drawing/2014/main" id="{FDAFAAE0-ED13-B722-28E3-A614226BD480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3" name="Rounded Rectangle 1532">
                <a:extLst>
                  <a:ext uri="{FF2B5EF4-FFF2-40B4-BE49-F238E27FC236}">
                    <a16:creationId xmlns:a16="http://schemas.microsoft.com/office/drawing/2014/main" id="{235DD09E-9C66-AE52-1D6F-A0E52D98B44A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4" name="Rounded Rectangle 1533">
                <a:extLst>
                  <a:ext uri="{FF2B5EF4-FFF2-40B4-BE49-F238E27FC236}">
                    <a16:creationId xmlns:a16="http://schemas.microsoft.com/office/drawing/2014/main" id="{26E6A56B-6A83-1DBD-1C21-141CB1E58D7E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5" name="Rounded Rectangle 1534">
                <a:extLst>
                  <a:ext uri="{FF2B5EF4-FFF2-40B4-BE49-F238E27FC236}">
                    <a16:creationId xmlns:a16="http://schemas.microsoft.com/office/drawing/2014/main" id="{4A03BEFF-FAE0-79B4-8823-E6C9ABFBA6CF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6" name="Rounded Rectangle 1535">
                <a:extLst>
                  <a:ext uri="{FF2B5EF4-FFF2-40B4-BE49-F238E27FC236}">
                    <a16:creationId xmlns:a16="http://schemas.microsoft.com/office/drawing/2014/main" id="{7E9D0A9B-D603-BB12-96C0-149D4F1C4657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7" name="Rounded Rectangle 1536">
                <a:extLst>
                  <a:ext uri="{FF2B5EF4-FFF2-40B4-BE49-F238E27FC236}">
                    <a16:creationId xmlns:a16="http://schemas.microsoft.com/office/drawing/2014/main" id="{A2A50872-BC08-5F7B-8FDD-848C2C9DA476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8" name="Rounded Rectangle 1537">
                <a:extLst>
                  <a:ext uri="{FF2B5EF4-FFF2-40B4-BE49-F238E27FC236}">
                    <a16:creationId xmlns:a16="http://schemas.microsoft.com/office/drawing/2014/main" id="{BED41B75-5C88-63B6-A59C-FF22DB9A5D0B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9" name="Rounded Rectangle 1538">
                <a:extLst>
                  <a:ext uri="{FF2B5EF4-FFF2-40B4-BE49-F238E27FC236}">
                    <a16:creationId xmlns:a16="http://schemas.microsoft.com/office/drawing/2014/main" id="{842D9205-C965-B90B-BEC1-01092B370E6A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540" name="Rounded Rectangle 1539">
                <a:extLst>
                  <a:ext uri="{FF2B5EF4-FFF2-40B4-BE49-F238E27FC236}">
                    <a16:creationId xmlns:a16="http://schemas.microsoft.com/office/drawing/2014/main" id="{EA251385-FAC0-8D86-F24D-1A6AC0723860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1" name="Rounded Rectangle 1540">
                <a:extLst>
                  <a:ext uri="{FF2B5EF4-FFF2-40B4-BE49-F238E27FC236}">
                    <a16:creationId xmlns:a16="http://schemas.microsoft.com/office/drawing/2014/main" id="{6D9E0E85-B9B2-E4E0-0048-898E32A0CF56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2" name="Rounded Rectangle 1541">
                <a:extLst>
                  <a:ext uri="{FF2B5EF4-FFF2-40B4-BE49-F238E27FC236}">
                    <a16:creationId xmlns:a16="http://schemas.microsoft.com/office/drawing/2014/main" id="{272CFAA1-E2E3-CD4D-1664-F3C58DB3070E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3" name="Rounded Rectangle 1542">
                <a:extLst>
                  <a:ext uri="{FF2B5EF4-FFF2-40B4-BE49-F238E27FC236}">
                    <a16:creationId xmlns:a16="http://schemas.microsoft.com/office/drawing/2014/main" id="{FA1AB777-57F3-2741-36FA-74669823BE47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4" name="Rounded Rectangle 1543">
                <a:extLst>
                  <a:ext uri="{FF2B5EF4-FFF2-40B4-BE49-F238E27FC236}">
                    <a16:creationId xmlns:a16="http://schemas.microsoft.com/office/drawing/2014/main" id="{8C55DFE5-C38C-605F-65A9-07660823486F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5" name="Rounded Rectangle 1544">
                <a:extLst>
                  <a:ext uri="{FF2B5EF4-FFF2-40B4-BE49-F238E27FC236}">
                    <a16:creationId xmlns:a16="http://schemas.microsoft.com/office/drawing/2014/main" id="{FE040219-C3ED-981F-E055-FC6439A97A3D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6" name="Rounded Rectangle 1545">
                <a:extLst>
                  <a:ext uri="{FF2B5EF4-FFF2-40B4-BE49-F238E27FC236}">
                    <a16:creationId xmlns:a16="http://schemas.microsoft.com/office/drawing/2014/main" id="{17C7BAB9-E87E-0A4A-1B5F-90B2D54F06FB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7" name="Rounded Rectangle 1546">
                <a:extLst>
                  <a:ext uri="{FF2B5EF4-FFF2-40B4-BE49-F238E27FC236}">
                    <a16:creationId xmlns:a16="http://schemas.microsoft.com/office/drawing/2014/main" id="{E42FEF12-91CD-5B01-5054-981811F057F5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8" name="Rounded Rectangle 1547">
                <a:extLst>
                  <a:ext uri="{FF2B5EF4-FFF2-40B4-BE49-F238E27FC236}">
                    <a16:creationId xmlns:a16="http://schemas.microsoft.com/office/drawing/2014/main" id="{7E2059B5-73B0-ACD6-4EC0-AB08D7C43814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9" name="Rounded Rectangle 1548">
                <a:extLst>
                  <a:ext uri="{FF2B5EF4-FFF2-40B4-BE49-F238E27FC236}">
                    <a16:creationId xmlns:a16="http://schemas.microsoft.com/office/drawing/2014/main" id="{1A9D0B18-5200-D301-C0A5-8414AB71FA10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0" name="Rounded Rectangle 1549">
                <a:extLst>
                  <a:ext uri="{FF2B5EF4-FFF2-40B4-BE49-F238E27FC236}">
                    <a16:creationId xmlns:a16="http://schemas.microsoft.com/office/drawing/2014/main" id="{A735534E-F4C5-1500-5BF3-D0D329C74360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1" name="Rounded Rectangle 1550">
                <a:extLst>
                  <a:ext uri="{FF2B5EF4-FFF2-40B4-BE49-F238E27FC236}">
                    <a16:creationId xmlns:a16="http://schemas.microsoft.com/office/drawing/2014/main" id="{5C457758-19C4-244D-84F8-795D14348F37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2" name="Rounded Rectangle 1551">
                <a:extLst>
                  <a:ext uri="{FF2B5EF4-FFF2-40B4-BE49-F238E27FC236}">
                    <a16:creationId xmlns:a16="http://schemas.microsoft.com/office/drawing/2014/main" id="{B8B57020-2A20-7ACF-968A-DA1BD040FDD1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3" name="Rounded Rectangle 1552">
                <a:extLst>
                  <a:ext uri="{FF2B5EF4-FFF2-40B4-BE49-F238E27FC236}">
                    <a16:creationId xmlns:a16="http://schemas.microsoft.com/office/drawing/2014/main" id="{58A0BCE1-0FF6-8783-F3A7-07A696D2C732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4" name="Rounded Rectangle 1553">
                <a:extLst>
                  <a:ext uri="{FF2B5EF4-FFF2-40B4-BE49-F238E27FC236}">
                    <a16:creationId xmlns:a16="http://schemas.microsoft.com/office/drawing/2014/main" id="{E7BD5A3B-AA99-5AFC-6149-4E23F74821F2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5" name="Rounded Rectangle 1554">
                <a:extLst>
                  <a:ext uri="{FF2B5EF4-FFF2-40B4-BE49-F238E27FC236}">
                    <a16:creationId xmlns:a16="http://schemas.microsoft.com/office/drawing/2014/main" id="{42521CDB-5251-5458-2341-976C3B516CA5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6" name="Rounded Rectangle 1555">
                <a:extLst>
                  <a:ext uri="{FF2B5EF4-FFF2-40B4-BE49-F238E27FC236}">
                    <a16:creationId xmlns:a16="http://schemas.microsoft.com/office/drawing/2014/main" id="{BEEC3E40-F3C0-90E6-E643-5EC17C20E78A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7" name="Rounded Rectangle 1556">
                <a:extLst>
                  <a:ext uri="{FF2B5EF4-FFF2-40B4-BE49-F238E27FC236}">
                    <a16:creationId xmlns:a16="http://schemas.microsoft.com/office/drawing/2014/main" id="{30EB051F-910D-1A95-47B4-79B10F9C7656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8" name="Rounded Rectangle 1557">
                <a:extLst>
                  <a:ext uri="{FF2B5EF4-FFF2-40B4-BE49-F238E27FC236}">
                    <a16:creationId xmlns:a16="http://schemas.microsoft.com/office/drawing/2014/main" id="{D4B7D3CD-9FCC-249A-E916-97B1BEE6F6DC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9" name="Rounded Rectangle 1558">
                <a:extLst>
                  <a:ext uri="{FF2B5EF4-FFF2-40B4-BE49-F238E27FC236}">
                    <a16:creationId xmlns:a16="http://schemas.microsoft.com/office/drawing/2014/main" id="{8C7B0CA6-8107-B9DD-D57C-46C52B7D0EAA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0" name="Rounded Rectangle 1559">
                <a:extLst>
                  <a:ext uri="{FF2B5EF4-FFF2-40B4-BE49-F238E27FC236}">
                    <a16:creationId xmlns:a16="http://schemas.microsoft.com/office/drawing/2014/main" id="{73733CC9-CE60-72CA-D5A1-310C682AF7E3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1" name="Rounded Rectangle 1560">
                <a:extLst>
                  <a:ext uri="{FF2B5EF4-FFF2-40B4-BE49-F238E27FC236}">
                    <a16:creationId xmlns:a16="http://schemas.microsoft.com/office/drawing/2014/main" id="{A721C7E5-F79A-4BFE-BD3D-CC713FE0D037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2" name="Rounded Rectangle 1561">
                <a:extLst>
                  <a:ext uri="{FF2B5EF4-FFF2-40B4-BE49-F238E27FC236}">
                    <a16:creationId xmlns:a16="http://schemas.microsoft.com/office/drawing/2014/main" id="{3E9B0645-BB53-E298-9855-8CB9BE85F151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3" name="Rounded Rectangle 1562">
                <a:extLst>
                  <a:ext uri="{FF2B5EF4-FFF2-40B4-BE49-F238E27FC236}">
                    <a16:creationId xmlns:a16="http://schemas.microsoft.com/office/drawing/2014/main" id="{5FDFB8D4-AE0F-B600-6CA7-88D3079EDCA2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4" name="Rounded Rectangle 1563">
                <a:extLst>
                  <a:ext uri="{FF2B5EF4-FFF2-40B4-BE49-F238E27FC236}">
                    <a16:creationId xmlns:a16="http://schemas.microsoft.com/office/drawing/2014/main" id="{DE6217BE-855A-AA54-0B84-80F2DFB10324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5" name="Rounded Rectangle 1564">
                <a:extLst>
                  <a:ext uri="{FF2B5EF4-FFF2-40B4-BE49-F238E27FC236}">
                    <a16:creationId xmlns:a16="http://schemas.microsoft.com/office/drawing/2014/main" id="{C13D278B-1A92-57CB-E22A-8ADC9B938E0E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6" name="Rounded Rectangle 1565">
                <a:extLst>
                  <a:ext uri="{FF2B5EF4-FFF2-40B4-BE49-F238E27FC236}">
                    <a16:creationId xmlns:a16="http://schemas.microsoft.com/office/drawing/2014/main" id="{3A600FA8-8950-D1BF-7376-59ABF0BCE241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7" name="Rounded Rectangle 1566">
                <a:extLst>
                  <a:ext uri="{FF2B5EF4-FFF2-40B4-BE49-F238E27FC236}">
                    <a16:creationId xmlns:a16="http://schemas.microsoft.com/office/drawing/2014/main" id="{1BC8A97F-05D6-0B51-67B2-E0B67FDC9016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8" name="Rounded Rectangle 1567">
                <a:extLst>
                  <a:ext uri="{FF2B5EF4-FFF2-40B4-BE49-F238E27FC236}">
                    <a16:creationId xmlns:a16="http://schemas.microsoft.com/office/drawing/2014/main" id="{99298376-B705-5238-CC0A-3AB4DD49047E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9" name="Rounded Rectangle 1568">
                <a:extLst>
                  <a:ext uri="{FF2B5EF4-FFF2-40B4-BE49-F238E27FC236}">
                    <a16:creationId xmlns:a16="http://schemas.microsoft.com/office/drawing/2014/main" id="{606614C7-B512-2105-8F88-E4863AAD826F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0" name="Rounded Rectangle 1569">
                <a:extLst>
                  <a:ext uri="{FF2B5EF4-FFF2-40B4-BE49-F238E27FC236}">
                    <a16:creationId xmlns:a16="http://schemas.microsoft.com/office/drawing/2014/main" id="{6A85F903-2244-DF87-E7B5-DD20FE990EA9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1" name="Rounded Rectangle 1570">
                <a:extLst>
                  <a:ext uri="{FF2B5EF4-FFF2-40B4-BE49-F238E27FC236}">
                    <a16:creationId xmlns:a16="http://schemas.microsoft.com/office/drawing/2014/main" id="{8F722A5D-B155-9904-7252-5A1701C0D7A7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2" name="Rounded Rectangle 1571">
                <a:extLst>
                  <a:ext uri="{FF2B5EF4-FFF2-40B4-BE49-F238E27FC236}">
                    <a16:creationId xmlns:a16="http://schemas.microsoft.com/office/drawing/2014/main" id="{0F43877B-DB95-1C9B-4BFF-23844B630CF6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3" name="Rounded Rectangle 1572">
                <a:extLst>
                  <a:ext uri="{FF2B5EF4-FFF2-40B4-BE49-F238E27FC236}">
                    <a16:creationId xmlns:a16="http://schemas.microsoft.com/office/drawing/2014/main" id="{45CF14EF-1335-2CB2-1C76-CBE9DB61E5F5}"/>
                  </a:ext>
                </a:extLst>
              </p:cNvPr>
              <p:cNvSpPr/>
              <p:nvPr/>
            </p:nvSpPr>
            <p:spPr>
              <a:xfrm>
                <a:off x="11205349" y="5760595"/>
                <a:ext cx="546285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4" name="Rounded Rectangle 1573">
                <a:extLst>
                  <a:ext uri="{FF2B5EF4-FFF2-40B4-BE49-F238E27FC236}">
                    <a16:creationId xmlns:a16="http://schemas.microsoft.com/office/drawing/2014/main" id="{9E2030BC-45B4-73FD-D879-99D319EC9F6F}"/>
                  </a:ext>
                </a:extLst>
              </p:cNvPr>
              <p:cNvSpPr/>
              <p:nvPr/>
            </p:nvSpPr>
            <p:spPr>
              <a:xfrm>
                <a:off x="11205349" y="5337489"/>
                <a:ext cx="546285" cy="357025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5" name="TextBox 1574">
                <a:extLst>
                  <a:ext uri="{FF2B5EF4-FFF2-40B4-BE49-F238E27FC236}">
                    <a16:creationId xmlns:a16="http://schemas.microsoft.com/office/drawing/2014/main" id="{76EF90F7-38DD-BB18-7473-AF5F3B427BB6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ISrc</a:t>
                </a:r>
              </a:p>
            </p:txBody>
          </p:sp>
          <p:sp>
            <p:nvSpPr>
              <p:cNvPr id="1576" name="TextBox 1575">
                <a:extLst>
                  <a:ext uri="{FF2B5EF4-FFF2-40B4-BE49-F238E27FC236}">
                    <a16:creationId xmlns:a16="http://schemas.microsoft.com/office/drawing/2014/main" id="{2FDF60C7-1D84-B96F-0D64-45AF63877F66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LEBT</a:t>
                </a:r>
              </a:p>
            </p:txBody>
          </p:sp>
          <p:sp>
            <p:nvSpPr>
              <p:cNvPr id="1577" name="TextBox 1576">
                <a:extLst>
                  <a:ext uri="{FF2B5EF4-FFF2-40B4-BE49-F238E27FC236}">
                    <a16:creationId xmlns:a16="http://schemas.microsoft.com/office/drawing/2014/main" id="{481E91EF-378C-6E7F-5E38-8F93C35B312F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RFQ</a:t>
                </a:r>
              </a:p>
            </p:txBody>
          </p:sp>
          <p:sp>
            <p:nvSpPr>
              <p:cNvPr id="1578" name="Rounded Rectangle 1577">
                <a:extLst>
                  <a:ext uri="{FF2B5EF4-FFF2-40B4-BE49-F238E27FC236}">
                    <a16:creationId xmlns:a16="http://schemas.microsoft.com/office/drawing/2014/main" id="{266E02DA-3307-4294-7BCE-F52EB983960C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9" name="Rounded Rectangle 1578">
                <a:extLst>
                  <a:ext uri="{FF2B5EF4-FFF2-40B4-BE49-F238E27FC236}">
                    <a16:creationId xmlns:a16="http://schemas.microsoft.com/office/drawing/2014/main" id="{181189C7-67DD-09AA-78F8-C03FB148CF84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80" name="Rounded Rectangle 1579">
                <a:extLst>
                  <a:ext uri="{FF2B5EF4-FFF2-40B4-BE49-F238E27FC236}">
                    <a16:creationId xmlns:a16="http://schemas.microsoft.com/office/drawing/2014/main" id="{76A86705-884E-32ED-AF30-E97FDE66825E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81" name="TextBox 1580">
                <a:extLst>
                  <a:ext uri="{FF2B5EF4-FFF2-40B4-BE49-F238E27FC236}">
                    <a16:creationId xmlns:a16="http://schemas.microsoft.com/office/drawing/2014/main" id="{B1B49331-84B9-24A9-A68A-167F1DB6DC0F}"/>
                  </a:ext>
                </a:extLst>
              </p:cNvPr>
              <p:cNvSpPr txBox="1"/>
              <p:nvPr/>
            </p:nvSpPr>
            <p:spPr>
              <a:xfrm>
                <a:off x="2229557" y="5789268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MEBT</a:t>
                </a:r>
              </a:p>
            </p:txBody>
          </p:sp>
          <p:sp>
            <p:nvSpPr>
              <p:cNvPr id="1582" name="TextBox 1581">
                <a:extLst>
                  <a:ext uri="{FF2B5EF4-FFF2-40B4-BE49-F238E27FC236}">
                    <a16:creationId xmlns:a16="http://schemas.microsoft.com/office/drawing/2014/main" id="{5AE6EDE8-484C-60DA-5C41-E81DBA8D334E}"/>
                  </a:ext>
                </a:extLst>
              </p:cNvPr>
              <p:cNvSpPr txBox="1"/>
              <p:nvPr/>
            </p:nvSpPr>
            <p:spPr>
              <a:xfrm>
                <a:off x="9951286" y="57876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HEBT</a:t>
                </a:r>
              </a:p>
            </p:txBody>
          </p:sp>
          <p:cxnSp>
            <p:nvCxnSpPr>
              <p:cNvPr id="1583" name="Straight Arrow Connector 1582">
                <a:extLst>
                  <a:ext uri="{FF2B5EF4-FFF2-40B4-BE49-F238E27FC236}">
                    <a16:creationId xmlns:a16="http://schemas.microsoft.com/office/drawing/2014/main" id="{F4C69B0B-31FC-3D59-BA2E-CE4670DF1F09}"/>
                  </a:ext>
                </a:extLst>
              </p:cNvPr>
              <p:cNvCxnSpPr>
                <a:cxnSpLocks/>
                <a:stCxn id="1572" idx="3"/>
                <a:endCxn id="1573" idx="1"/>
              </p:cNvCxnSpPr>
              <p:nvPr/>
            </p:nvCxnSpPr>
            <p:spPr>
              <a:xfrm>
                <a:off x="10529193" y="5937574"/>
                <a:ext cx="676156" cy="3021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4" name="TextBox 1583">
                <a:extLst>
                  <a:ext uri="{FF2B5EF4-FFF2-40B4-BE49-F238E27FC236}">
                    <a16:creationId xmlns:a16="http://schemas.microsoft.com/office/drawing/2014/main" id="{6438D08A-6733-A3FD-DB22-71A5F86513BF}"/>
                  </a:ext>
                </a:extLst>
              </p:cNvPr>
              <p:cNvSpPr txBox="1"/>
              <p:nvPr/>
            </p:nvSpPr>
            <p:spPr>
              <a:xfrm>
                <a:off x="11115339" y="5779516"/>
                <a:ext cx="747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2"/>
                    </a:solidFill>
                  </a:rPr>
                  <a:t>Dump</a:t>
                </a:r>
              </a:p>
            </p:txBody>
          </p:sp>
          <p:sp>
            <p:nvSpPr>
              <p:cNvPr id="1585" name="TextBox 1584">
                <a:extLst>
                  <a:ext uri="{FF2B5EF4-FFF2-40B4-BE49-F238E27FC236}">
                    <a16:creationId xmlns:a16="http://schemas.microsoft.com/office/drawing/2014/main" id="{10AFF733-E830-7F46-CF91-EAB0E1E32E92}"/>
                  </a:ext>
                </a:extLst>
              </p:cNvPr>
              <p:cNvSpPr txBox="1"/>
              <p:nvPr/>
            </p:nvSpPr>
            <p:spPr>
              <a:xfrm>
                <a:off x="11063345" y="5353921"/>
                <a:ext cx="849299" cy="254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2"/>
                    </a:solidFill>
                  </a:rPr>
                  <a:t>Target</a:t>
                </a:r>
              </a:p>
            </p:txBody>
          </p:sp>
          <p:cxnSp>
            <p:nvCxnSpPr>
              <p:cNvPr id="1586" name="Straight Connector 1585">
                <a:extLst>
                  <a:ext uri="{FF2B5EF4-FFF2-40B4-BE49-F238E27FC236}">
                    <a16:creationId xmlns:a16="http://schemas.microsoft.com/office/drawing/2014/main" id="{35C6F80A-8582-115A-C70F-67E37D4EBE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9733" y="5511800"/>
                <a:ext cx="168767" cy="421676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7" name="Straight Arrow Connector 1586">
                <a:extLst>
                  <a:ext uri="{FF2B5EF4-FFF2-40B4-BE49-F238E27FC236}">
                    <a16:creationId xmlns:a16="http://schemas.microsoft.com/office/drawing/2014/main" id="{DF10F8F1-B8E4-106C-62B5-5B6F9BDD2054}"/>
                  </a:ext>
                </a:extLst>
              </p:cNvPr>
              <p:cNvCxnSpPr>
                <a:cxnSpLocks/>
                <a:endCxn id="1574" idx="1"/>
              </p:cNvCxnSpPr>
              <p:nvPr/>
            </p:nvCxnSpPr>
            <p:spPr>
              <a:xfrm>
                <a:off x="10842674" y="5516001"/>
                <a:ext cx="362675" cy="1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8" name="Straight Arrow Connector 1587">
                <a:extLst>
                  <a:ext uri="{FF2B5EF4-FFF2-40B4-BE49-F238E27FC236}">
                    <a16:creationId xmlns:a16="http://schemas.microsoft.com/office/drawing/2014/main" id="{94A08F59-A813-0973-1202-F404ACB3AA1A}"/>
                  </a:ext>
                </a:extLst>
              </p:cNvPr>
              <p:cNvCxnSpPr>
                <a:cxnSpLocks/>
                <a:stCxn id="1571" idx="3"/>
                <a:endCxn id="1572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9" name="Straight Arrow Connector 1588">
                <a:extLst>
                  <a:ext uri="{FF2B5EF4-FFF2-40B4-BE49-F238E27FC236}">
                    <a16:creationId xmlns:a16="http://schemas.microsoft.com/office/drawing/2014/main" id="{EA07D7B7-A3A9-B8F0-ED3D-EEA41524A50C}"/>
                  </a:ext>
                </a:extLst>
              </p:cNvPr>
              <p:cNvCxnSpPr>
                <a:cxnSpLocks/>
                <a:stCxn id="1550" idx="3"/>
                <a:endCxn id="1551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0" name="Straight Arrow Connector 1589">
                <a:extLst>
                  <a:ext uri="{FF2B5EF4-FFF2-40B4-BE49-F238E27FC236}">
                    <a16:creationId xmlns:a16="http://schemas.microsoft.com/office/drawing/2014/main" id="{EC2605C8-8730-D9C2-2F9E-6B42B2582F23}"/>
                  </a:ext>
                </a:extLst>
              </p:cNvPr>
              <p:cNvCxnSpPr>
                <a:cxnSpLocks/>
                <a:stCxn id="1541" idx="3"/>
                <a:endCxn id="1542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1" name="Straight Arrow Connector 1590">
                <a:extLst>
                  <a:ext uri="{FF2B5EF4-FFF2-40B4-BE49-F238E27FC236}">
                    <a16:creationId xmlns:a16="http://schemas.microsoft.com/office/drawing/2014/main" id="{97D35CFB-B1E5-90F9-722F-9D8F97E87D22}"/>
                  </a:ext>
                </a:extLst>
              </p:cNvPr>
              <p:cNvCxnSpPr>
                <a:cxnSpLocks/>
                <a:stCxn id="1529" idx="3"/>
                <a:endCxn id="1525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2" name="Straight Arrow Connector 1591">
                <a:extLst>
                  <a:ext uri="{FF2B5EF4-FFF2-40B4-BE49-F238E27FC236}">
                    <a16:creationId xmlns:a16="http://schemas.microsoft.com/office/drawing/2014/main" id="{EE777BA6-2033-D2E9-1056-7377EDC0FCBD}"/>
                  </a:ext>
                </a:extLst>
              </p:cNvPr>
              <p:cNvCxnSpPr>
                <a:cxnSpLocks/>
                <a:stCxn id="1523" idx="3"/>
                <a:endCxn id="1524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3" name="Straight Arrow Connector 1592">
                <a:extLst>
                  <a:ext uri="{FF2B5EF4-FFF2-40B4-BE49-F238E27FC236}">
                    <a16:creationId xmlns:a16="http://schemas.microsoft.com/office/drawing/2014/main" id="{702E6D80-8A62-CF98-FE99-0C5D79EE7968}"/>
                  </a:ext>
                </a:extLst>
              </p:cNvPr>
              <p:cNvCxnSpPr>
                <a:cxnSpLocks/>
                <a:stCxn id="1578" idx="3"/>
                <a:endCxn id="1523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4" name="Straight Arrow Connector 1593">
                <a:extLst>
                  <a:ext uri="{FF2B5EF4-FFF2-40B4-BE49-F238E27FC236}">
                    <a16:creationId xmlns:a16="http://schemas.microsoft.com/office/drawing/2014/main" id="{BFB1F968-7952-FE7B-A162-EAB629DEF266}"/>
                  </a:ext>
                </a:extLst>
              </p:cNvPr>
              <p:cNvCxnSpPr>
                <a:cxnSpLocks/>
                <a:stCxn id="1579" idx="3"/>
                <a:endCxn id="1578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5" name="Straight Arrow Connector 1594">
                <a:extLst>
                  <a:ext uri="{FF2B5EF4-FFF2-40B4-BE49-F238E27FC236}">
                    <a16:creationId xmlns:a16="http://schemas.microsoft.com/office/drawing/2014/main" id="{F51EB6D9-0E68-9826-ABD6-AB89BA253DD4}"/>
                  </a:ext>
                </a:extLst>
              </p:cNvPr>
              <p:cNvCxnSpPr>
                <a:cxnSpLocks/>
                <a:stCxn id="1580" idx="3"/>
                <a:endCxn id="1579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6" name="TextBox 1595">
                <a:extLst>
                  <a:ext uri="{FF2B5EF4-FFF2-40B4-BE49-F238E27FC236}">
                    <a16:creationId xmlns:a16="http://schemas.microsoft.com/office/drawing/2014/main" id="{FB737E4E-534B-A31B-F5A9-17FAC66512B6}"/>
                  </a:ext>
                </a:extLst>
              </p:cNvPr>
              <p:cNvSpPr txBox="1"/>
              <p:nvPr/>
            </p:nvSpPr>
            <p:spPr>
              <a:xfrm>
                <a:off x="672090" y="6262430"/>
                <a:ext cx="50847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75 </a:t>
                </a:r>
                <a:r>
                  <a:rPr lang="en-GB" sz="900" b="1" dirty="0" err="1">
                    <a:solidFill>
                      <a:srgbClr val="666666"/>
                    </a:solidFill>
                  </a:rPr>
                  <a:t>keV</a:t>
                </a:r>
                <a:endParaRPr lang="en-GB" sz="9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597" name="TextBox 1596">
                <a:extLst>
                  <a:ext uri="{FF2B5EF4-FFF2-40B4-BE49-F238E27FC236}">
                    <a16:creationId xmlns:a16="http://schemas.microsoft.com/office/drawing/2014/main" id="{3997066B-C631-BD89-DB88-9F83E6063061}"/>
                  </a:ext>
                </a:extLst>
              </p:cNvPr>
              <p:cNvSpPr txBox="1"/>
              <p:nvPr/>
            </p:nvSpPr>
            <p:spPr>
              <a:xfrm>
                <a:off x="1963016" y="6267203"/>
                <a:ext cx="5838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3.6 MeV</a:t>
                </a:r>
              </a:p>
            </p:txBody>
          </p:sp>
          <p:sp>
            <p:nvSpPr>
              <p:cNvPr id="1598" name="TextBox 1597">
                <a:extLst>
                  <a:ext uri="{FF2B5EF4-FFF2-40B4-BE49-F238E27FC236}">
                    <a16:creationId xmlns:a16="http://schemas.microsoft.com/office/drawing/2014/main" id="{56F622EA-F20E-E2A6-C7D0-8854DC0DB903}"/>
                  </a:ext>
                </a:extLst>
              </p:cNvPr>
              <p:cNvSpPr txBox="1"/>
              <p:nvPr/>
            </p:nvSpPr>
            <p:spPr>
              <a:xfrm>
                <a:off x="3389284" y="6270745"/>
                <a:ext cx="54854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90 MeV</a:t>
                </a:r>
              </a:p>
            </p:txBody>
          </p:sp>
          <p:sp>
            <p:nvSpPr>
              <p:cNvPr id="1599" name="TextBox 1598">
                <a:extLst>
                  <a:ext uri="{FF2B5EF4-FFF2-40B4-BE49-F238E27FC236}">
                    <a16:creationId xmlns:a16="http://schemas.microsoft.com/office/drawing/2014/main" id="{F02756A3-8490-8590-6BB0-EEF3FFF92B31}"/>
                  </a:ext>
                </a:extLst>
              </p:cNvPr>
              <p:cNvSpPr txBox="1"/>
              <p:nvPr/>
            </p:nvSpPr>
            <p:spPr>
              <a:xfrm>
                <a:off x="5245820" y="6274287"/>
                <a:ext cx="6062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216 MeV</a:t>
                </a:r>
              </a:p>
            </p:txBody>
          </p:sp>
          <p:sp>
            <p:nvSpPr>
              <p:cNvPr id="1600" name="TextBox 1599">
                <a:extLst>
                  <a:ext uri="{FF2B5EF4-FFF2-40B4-BE49-F238E27FC236}">
                    <a16:creationId xmlns:a16="http://schemas.microsoft.com/office/drawing/2014/main" id="{63096D82-3327-87F9-A2C1-4D977046C150}"/>
                  </a:ext>
                </a:extLst>
              </p:cNvPr>
              <p:cNvSpPr txBox="1"/>
              <p:nvPr/>
            </p:nvSpPr>
            <p:spPr>
              <a:xfrm>
                <a:off x="6591991" y="6277829"/>
                <a:ext cx="6062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571 MeV</a:t>
                </a:r>
              </a:p>
            </p:txBody>
          </p:sp>
          <p:cxnSp>
            <p:nvCxnSpPr>
              <p:cNvPr id="1601" name="Straight Arrow Connector 1600">
                <a:extLst>
                  <a:ext uri="{FF2B5EF4-FFF2-40B4-BE49-F238E27FC236}">
                    <a16:creationId xmlns:a16="http://schemas.microsoft.com/office/drawing/2014/main" id="{BD16EF90-F0A2-0E9C-B13E-75327A20536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2327" y="6150699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2" name="Straight Arrow Connector 1601">
                <a:extLst>
                  <a:ext uri="{FF2B5EF4-FFF2-40B4-BE49-F238E27FC236}">
                    <a16:creationId xmlns:a16="http://schemas.microsoft.com/office/drawing/2014/main" id="{FC200842-E605-5160-D6E0-563E50567E9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104253" y="6153199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3" name="Straight Arrow Connector 1602">
                <a:extLst>
                  <a:ext uri="{FF2B5EF4-FFF2-40B4-BE49-F238E27FC236}">
                    <a16:creationId xmlns:a16="http://schemas.microsoft.com/office/drawing/2014/main" id="{B132551E-2506-5AEA-7DD3-4B7528EA86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503201" y="6153199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4" name="Straight Arrow Connector 1603">
                <a:extLst>
                  <a:ext uri="{FF2B5EF4-FFF2-40B4-BE49-F238E27FC236}">
                    <a16:creationId xmlns:a16="http://schemas.microsoft.com/office/drawing/2014/main" id="{2BD11C91-8533-EA1E-BF54-22BEF9CF9F9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04655" y="6153199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5" name="Straight Arrow Connector 1604">
                <a:extLst>
                  <a:ext uri="{FF2B5EF4-FFF2-40B4-BE49-F238E27FC236}">
                    <a16:creationId xmlns:a16="http://schemas.microsoft.com/office/drawing/2014/main" id="{F259AA82-981C-0DC5-1A46-9619B8A973E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746248" y="6153199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2" name="Group 1181">
              <a:extLst>
                <a:ext uri="{FF2B5EF4-FFF2-40B4-BE49-F238E27FC236}">
                  <a16:creationId xmlns:a16="http://schemas.microsoft.com/office/drawing/2014/main" id="{CB3A256B-B304-A8E7-B51E-FED91185B59C}"/>
                </a:ext>
              </a:extLst>
            </p:cNvPr>
            <p:cNvGrpSpPr/>
            <p:nvPr/>
          </p:nvGrpSpPr>
          <p:grpSpPr>
            <a:xfrm>
              <a:off x="658985" y="4901162"/>
              <a:ext cx="10236362" cy="433099"/>
              <a:chOff x="337152" y="5720475"/>
              <a:chExt cx="10236362" cy="433099"/>
            </a:xfrm>
          </p:grpSpPr>
          <p:sp>
            <p:nvSpPr>
              <p:cNvPr id="1457" name="Rounded Rectangle 1456">
                <a:extLst>
                  <a:ext uri="{FF2B5EF4-FFF2-40B4-BE49-F238E27FC236}">
                    <a16:creationId xmlns:a16="http://schemas.microsoft.com/office/drawing/2014/main" id="{316B245F-AA89-E282-D836-AA7DA1826AED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58" name="Rounded Rectangle 1457">
                <a:extLst>
                  <a:ext uri="{FF2B5EF4-FFF2-40B4-BE49-F238E27FC236}">
                    <a16:creationId xmlns:a16="http://schemas.microsoft.com/office/drawing/2014/main" id="{BF747986-AC14-444C-9019-17A957E6EC38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59" name="Rounded Rectangle 1458">
                <a:extLst>
                  <a:ext uri="{FF2B5EF4-FFF2-40B4-BE49-F238E27FC236}">
                    <a16:creationId xmlns:a16="http://schemas.microsoft.com/office/drawing/2014/main" id="{6CF518F4-6B24-333D-94E0-FA5A426028B1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0" name="Rounded Rectangle 1459">
                <a:extLst>
                  <a:ext uri="{FF2B5EF4-FFF2-40B4-BE49-F238E27FC236}">
                    <a16:creationId xmlns:a16="http://schemas.microsoft.com/office/drawing/2014/main" id="{B48BBDCC-3C45-8607-3818-051100A7138C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1" name="Rounded Rectangle 1460">
                <a:extLst>
                  <a:ext uri="{FF2B5EF4-FFF2-40B4-BE49-F238E27FC236}">
                    <a16:creationId xmlns:a16="http://schemas.microsoft.com/office/drawing/2014/main" id="{522B011B-0745-5F19-CD6B-03541C22F8D0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2" name="Rounded Rectangle 1461">
                <a:extLst>
                  <a:ext uri="{FF2B5EF4-FFF2-40B4-BE49-F238E27FC236}">
                    <a16:creationId xmlns:a16="http://schemas.microsoft.com/office/drawing/2014/main" id="{F80AA799-BAF7-81CD-9862-FDB20613F337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3" name="Rounded Rectangle 1462">
                <a:extLst>
                  <a:ext uri="{FF2B5EF4-FFF2-40B4-BE49-F238E27FC236}">
                    <a16:creationId xmlns:a16="http://schemas.microsoft.com/office/drawing/2014/main" id="{5D9C4763-80C7-2FC6-4E6F-08672102A82C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4" name="Rounded Rectangle 1463">
                <a:extLst>
                  <a:ext uri="{FF2B5EF4-FFF2-40B4-BE49-F238E27FC236}">
                    <a16:creationId xmlns:a16="http://schemas.microsoft.com/office/drawing/2014/main" id="{F2495652-DAB7-8A2C-9AC6-C779AD191FB9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5" name="Rounded Rectangle 1464">
                <a:extLst>
                  <a:ext uri="{FF2B5EF4-FFF2-40B4-BE49-F238E27FC236}">
                    <a16:creationId xmlns:a16="http://schemas.microsoft.com/office/drawing/2014/main" id="{96E3A545-F852-0021-B0D3-C545E4AB31BC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6" name="Rounded Rectangle 1465">
                <a:extLst>
                  <a:ext uri="{FF2B5EF4-FFF2-40B4-BE49-F238E27FC236}">
                    <a16:creationId xmlns:a16="http://schemas.microsoft.com/office/drawing/2014/main" id="{8219AF51-A3B7-6DA9-0275-F68F4B7A0154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7" name="Rounded Rectangle 1466">
                <a:extLst>
                  <a:ext uri="{FF2B5EF4-FFF2-40B4-BE49-F238E27FC236}">
                    <a16:creationId xmlns:a16="http://schemas.microsoft.com/office/drawing/2014/main" id="{6452CB84-06C8-66B8-DC03-5A90C187AC70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8" name="Rounded Rectangle 1467">
                <a:extLst>
                  <a:ext uri="{FF2B5EF4-FFF2-40B4-BE49-F238E27FC236}">
                    <a16:creationId xmlns:a16="http://schemas.microsoft.com/office/drawing/2014/main" id="{48999DDD-EE28-D135-9A2E-7E2AC796B72D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9" name="Rounded Rectangle 1468">
                <a:extLst>
                  <a:ext uri="{FF2B5EF4-FFF2-40B4-BE49-F238E27FC236}">
                    <a16:creationId xmlns:a16="http://schemas.microsoft.com/office/drawing/2014/main" id="{52499F50-659B-0278-8EA2-1C869F38AEAD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0" name="Rounded Rectangle 1469">
                <a:extLst>
                  <a:ext uri="{FF2B5EF4-FFF2-40B4-BE49-F238E27FC236}">
                    <a16:creationId xmlns:a16="http://schemas.microsoft.com/office/drawing/2014/main" id="{86CE8AD9-B66C-509B-03F5-EA3878859D62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1" name="Rounded Rectangle 1470">
                <a:extLst>
                  <a:ext uri="{FF2B5EF4-FFF2-40B4-BE49-F238E27FC236}">
                    <a16:creationId xmlns:a16="http://schemas.microsoft.com/office/drawing/2014/main" id="{22702CE3-0C53-EE47-AB5E-776EA48CDE7A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2" name="Rounded Rectangle 1471">
                <a:extLst>
                  <a:ext uri="{FF2B5EF4-FFF2-40B4-BE49-F238E27FC236}">
                    <a16:creationId xmlns:a16="http://schemas.microsoft.com/office/drawing/2014/main" id="{4754370D-FDE3-F1AE-EEA6-D31E01E15C83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73" name="Rounded Rectangle 1472">
                <a:extLst>
                  <a:ext uri="{FF2B5EF4-FFF2-40B4-BE49-F238E27FC236}">
                    <a16:creationId xmlns:a16="http://schemas.microsoft.com/office/drawing/2014/main" id="{83BBB4C0-5A21-8868-7E3A-33E5CC2749FE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74" name="Rounded Rectangle 1473">
                <a:extLst>
                  <a:ext uri="{FF2B5EF4-FFF2-40B4-BE49-F238E27FC236}">
                    <a16:creationId xmlns:a16="http://schemas.microsoft.com/office/drawing/2014/main" id="{64FB83A6-F4F1-CF0F-FBA3-54A40DE7FD00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75" name="Rounded Rectangle 1474">
                <a:extLst>
                  <a:ext uri="{FF2B5EF4-FFF2-40B4-BE49-F238E27FC236}">
                    <a16:creationId xmlns:a16="http://schemas.microsoft.com/office/drawing/2014/main" id="{A90B3E95-A0ED-F85E-885D-3091006015A6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6" name="Rounded Rectangle 1475">
                <a:extLst>
                  <a:ext uri="{FF2B5EF4-FFF2-40B4-BE49-F238E27FC236}">
                    <a16:creationId xmlns:a16="http://schemas.microsoft.com/office/drawing/2014/main" id="{E6115493-89BF-783B-E350-6453D78A6508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7" name="Rounded Rectangle 1476">
                <a:extLst>
                  <a:ext uri="{FF2B5EF4-FFF2-40B4-BE49-F238E27FC236}">
                    <a16:creationId xmlns:a16="http://schemas.microsoft.com/office/drawing/2014/main" id="{D498C69C-C433-FCFB-F264-9AADD8A25FD7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78" name="Rounded Rectangle 1477">
                <a:extLst>
                  <a:ext uri="{FF2B5EF4-FFF2-40B4-BE49-F238E27FC236}">
                    <a16:creationId xmlns:a16="http://schemas.microsoft.com/office/drawing/2014/main" id="{FBC5BD18-1062-0EDA-E2E0-9D0280F8767B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9" name="Rounded Rectangle 1478">
                <a:extLst>
                  <a:ext uri="{FF2B5EF4-FFF2-40B4-BE49-F238E27FC236}">
                    <a16:creationId xmlns:a16="http://schemas.microsoft.com/office/drawing/2014/main" id="{FB8B0F6C-2FC2-884E-FBA1-7696F2B29353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0" name="Rounded Rectangle 1479">
                <a:extLst>
                  <a:ext uri="{FF2B5EF4-FFF2-40B4-BE49-F238E27FC236}">
                    <a16:creationId xmlns:a16="http://schemas.microsoft.com/office/drawing/2014/main" id="{275F15D8-62D5-9BC8-5802-2E4D589CDAF6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1" name="Rounded Rectangle 1480">
                <a:extLst>
                  <a:ext uri="{FF2B5EF4-FFF2-40B4-BE49-F238E27FC236}">
                    <a16:creationId xmlns:a16="http://schemas.microsoft.com/office/drawing/2014/main" id="{FDA8B3A3-9E7C-01EB-FC8A-071ECF40304F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2" name="Rounded Rectangle 1481">
                <a:extLst>
                  <a:ext uri="{FF2B5EF4-FFF2-40B4-BE49-F238E27FC236}">
                    <a16:creationId xmlns:a16="http://schemas.microsoft.com/office/drawing/2014/main" id="{86803D88-CA14-FD02-0563-479F4DD41FE2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83" name="Rounded Rectangle 1482">
                <a:extLst>
                  <a:ext uri="{FF2B5EF4-FFF2-40B4-BE49-F238E27FC236}">
                    <a16:creationId xmlns:a16="http://schemas.microsoft.com/office/drawing/2014/main" id="{204FF6AD-B8E6-36BA-8A13-9085A4C5C27C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4" name="Rounded Rectangle 1483">
                <a:extLst>
                  <a:ext uri="{FF2B5EF4-FFF2-40B4-BE49-F238E27FC236}">
                    <a16:creationId xmlns:a16="http://schemas.microsoft.com/office/drawing/2014/main" id="{CB36C66E-0875-1F1A-45FA-9F8A954FF205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5" name="Rounded Rectangle 1484">
                <a:extLst>
                  <a:ext uri="{FF2B5EF4-FFF2-40B4-BE49-F238E27FC236}">
                    <a16:creationId xmlns:a16="http://schemas.microsoft.com/office/drawing/2014/main" id="{C4C6B322-693B-5B50-A6F1-18BEAF630F7B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6" name="Rounded Rectangle 1485">
                <a:extLst>
                  <a:ext uri="{FF2B5EF4-FFF2-40B4-BE49-F238E27FC236}">
                    <a16:creationId xmlns:a16="http://schemas.microsoft.com/office/drawing/2014/main" id="{B84AC166-8D6E-CF98-1E80-DA8502C6BF3B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7" name="Rounded Rectangle 1486">
                <a:extLst>
                  <a:ext uri="{FF2B5EF4-FFF2-40B4-BE49-F238E27FC236}">
                    <a16:creationId xmlns:a16="http://schemas.microsoft.com/office/drawing/2014/main" id="{18C127CB-15B2-16AC-69C6-81ABAD12D81F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8" name="Rounded Rectangle 1487">
                <a:extLst>
                  <a:ext uri="{FF2B5EF4-FFF2-40B4-BE49-F238E27FC236}">
                    <a16:creationId xmlns:a16="http://schemas.microsoft.com/office/drawing/2014/main" id="{0F82A4AF-E32E-B58F-0E72-EDD47E589EE3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9" name="Rounded Rectangle 1488">
                <a:extLst>
                  <a:ext uri="{FF2B5EF4-FFF2-40B4-BE49-F238E27FC236}">
                    <a16:creationId xmlns:a16="http://schemas.microsoft.com/office/drawing/2014/main" id="{BE73C398-99D4-F5AA-E60E-D49914285A00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0" name="Rounded Rectangle 1489">
                <a:extLst>
                  <a:ext uri="{FF2B5EF4-FFF2-40B4-BE49-F238E27FC236}">
                    <a16:creationId xmlns:a16="http://schemas.microsoft.com/office/drawing/2014/main" id="{6463CBD6-B278-CC6B-C597-281B64674445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1" name="Rounded Rectangle 1490">
                <a:extLst>
                  <a:ext uri="{FF2B5EF4-FFF2-40B4-BE49-F238E27FC236}">
                    <a16:creationId xmlns:a16="http://schemas.microsoft.com/office/drawing/2014/main" id="{997848C3-2CC9-9B17-C353-7D4878CF3AB0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2" name="Rounded Rectangle 1491">
                <a:extLst>
                  <a:ext uri="{FF2B5EF4-FFF2-40B4-BE49-F238E27FC236}">
                    <a16:creationId xmlns:a16="http://schemas.microsoft.com/office/drawing/2014/main" id="{F9BF25DB-955E-53A6-5743-83B2E3BE0725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3" name="Rounded Rectangle 1492">
                <a:extLst>
                  <a:ext uri="{FF2B5EF4-FFF2-40B4-BE49-F238E27FC236}">
                    <a16:creationId xmlns:a16="http://schemas.microsoft.com/office/drawing/2014/main" id="{49131833-B5CD-E752-EEB3-120797BC773F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4" name="Rounded Rectangle 1493">
                <a:extLst>
                  <a:ext uri="{FF2B5EF4-FFF2-40B4-BE49-F238E27FC236}">
                    <a16:creationId xmlns:a16="http://schemas.microsoft.com/office/drawing/2014/main" id="{E831CEFD-29D6-B838-6B13-7156E5AF54CE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5" name="Rounded Rectangle 1494">
                <a:extLst>
                  <a:ext uri="{FF2B5EF4-FFF2-40B4-BE49-F238E27FC236}">
                    <a16:creationId xmlns:a16="http://schemas.microsoft.com/office/drawing/2014/main" id="{D3A99D71-0D7C-4802-191E-8B6124843068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6" name="Rounded Rectangle 1495">
                <a:extLst>
                  <a:ext uri="{FF2B5EF4-FFF2-40B4-BE49-F238E27FC236}">
                    <a16:creationId xmlns:a16="http://schemas.microsoft.com/office/drawing/2014/main" id="{2BBCBAA5-5BC9-7C12-D42B-5BF71B4C0276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7" name="Rounded Rectangle 1496">
                <a:extLst>
                  <a:ext uri="{FF2B5EF4-FFF2-40B4-BE49-F238E27FC236}">
                    <a16:creationId xmlns:a16="http://schemas.microsoft.com/office/drawing/2014/main" id="{27816CB1-537F-6BE4-7013-E2F0FE3C3F8B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8" name="Rounded Rectangle 1497">
                <a:extLst>
                  <a:ext uri="{FF2B5EF4-FFF2-40B4-BE49-F238E27FC236}">
                    <a16:creationId xmlns:a16="http://schemas.microsoft.com/office/drawing/2014/main" id="{A0466E61-9A5A-CA60-9CCA-CDE1FF5B1F93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9" name="Rounded Rectangle 1498">
                <a:extLst>
                  <a:ext uri="{FF2B5EF4-FFF2-40B4-BE49-F238E27FC236}">
                    <a16:creationId xmlns:a16="http://schemas.microsoft.com/office/drawing/2014/main" id="{D7C05742-3E91-A54F-E360-3BCB489B0E6D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0" name="Rounded Rectangle 1499">
                <a:extLst>
                  <a:ext uri="{FF2B5EF4-FFF2-40B4-BE49-F238E27FC236}">
                    <a16:creationId xmlns:a16="http://schemas.microsoft.com/office/drawing/2014/main" id="{C67087F9-8BD7-CDF3-9A8B-BB9CC213671D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1" name="Rounded Rectangle 1500">
                <a:extLst>
                  <a:ext uri="{FF2B5EF4-FFF2-40B4-BE49-F238E27FC236}">
                    <a16:creationId xmlns:a16="http://schemas.microsoft.com/office/drawing/2014/main" id="{1749BF2B-AD59-66B4-6CED-B1177DC6656F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2" name="Rounded Rectangle 1501">
                <a:extLst>
                  <a:ext uri="{FF2B5EF4-FFF2-40B4-BE49-F238E27FC236}">
                    <a16:creationId xmlns:a16="http://schemas.microsoft.com/office/drawing/2014/main" id="{6D82E2B1-2832-57D2-301E-8A0D2D7B5C4E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3" name="Rounded Rectangle 1502">
                <a:extLst>
                  <a:ext uri="{FF2B5EF4-FFF2-40B4-BE49-F238E27FC236}">
                    <a16:creationId xmlns:a16="http://schemas.microsoft.com/office/drawing/2014/main" id="{72354345-72F7-5D36-4085-F25E3B71DC38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4" name="Rounded Rectangle 1503">
                <a:extLst>
                  <a:ext uri="{FF2B5EF4-FFF2-40B4-BE49-F238E27FC236}">
                    <a16:creationId xmlns:a16="http://schemas.microsoft.com/office/drawing/2014/main" id="{73D2FD25-498F-128F-A41C-99E8FC6EBCD9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5" name="Rounded Rectangle 1504">
                <a:extLst>
                  <a:ext uri="{FF2B5EF4-FFF2-40B4-BE49-F238E27FC236}">
                    <a16:creationId xmlns:a16="http://schemas.microsoft.com/office/drawing/2014/main" id="{5895280F-FB32-EF81-2A0E-042C76F5DDCB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6" name="Rounded Rectangle 1505">
                <a:extLst>
                  <a:ext uri="{FF2B5EF4-FFF2-40B4-BE49-F238E27FC236}">
                    <a16:creationId xmlns:a16="http://schemas.microsoft.com/office/drawing/2014/main" id="{C046B902-851D-E85F-E821-03AD0173EED8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7" name="TextBox 1506">
                <a:extLst>
                  <a:ext uri="{FF2B5EF4-FFF2-40B4-BE49-F238E27FC236}">
                    <a16:creationId xmlns:a16="http://schemas.microsoft.com/office/drawing/2014/main" id="{B93AE7A4-D1A0-4A1B-75E0-9BB7B9AE0537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ISrc</a:t>
                </a:r>
              </a:p>
            </p:txBody>
          </p:sp>
          <p:sp>
            <p:nvSpPr>
              <p:cNvPr id="1508" name="TextBox 1507">
                <a:extLst>
                  <a:ext uri="{FF2B5EF4-FFF2-40B4-BE49-F238E27FC236}">
                    <a16:creationId xmlns:a16="http://schemas.microsoft.com/office/drawing/2014/main" id="{5AC65279-1151-5B14-B136-12DAFA86F1B9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LEBT</a:t>
                </a:r>
              </a:p>
            </p:txBody>
          </p:sp>
          <p:sp>
            <p:nvSpPr>
              <p:cNvPr id="1509" name="TextBox 1508">
                <a:extLst>
                  <a:ext uri="{FF2B5EF4-FFF2-40B4-BE49-F238E27FC236}">
                    <a16:creationId xmlns:a16="http://schemas.microsoft.com/office/drawing/2014/main" id="{91566559-8466-EDB8-C342-E13C907A6999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RFQ</a:t>
                </a:r>
              </a:p>
            </p:txBody>
          </p:sp>
          <p:sp>
            <p:nvSpPr>
              <p:cNvPr id="1510" name="Rounded Rectangle 1509">
                <a:extLst>
                  <a:ext uri="{FF2B5EF4-FFF2-40B4-BE49-F238E27FC236}">
                    <a16:creationId xmlns:a16="http://schemas.microsoft.com/office/drawing/2014/main" id="{4F653F3E-F462-D77E-380D-A930FDDB0F1B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11" name="Rounded Rectangle 1510">
                <a:extLst>
                  <a:ext uri="{FF2B5EF4-FFF2-40B4-BE49-F238E27FC236}">
                    <a16:creationId xmlns:a16="http://schemas.microsoft.com/office/drawing/2014/main" id="{FF55F789-2B34-E1B5-2373-4A5373AC61B9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12" name="Rounded Rectangle 1511">
                <a:extLst>
                  <a:ext uri="{FF2B5EF4-FFF2-40B4-BE49-F238E27FC236}">
                    <a16:creationId xmlns:a16="http://schemas.microsoft.com/office/drawing/2014/main" id="{1FA54E13-E225-A617-2A69-A9461BEED5B4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13" name="TextBox 1512">
                <a:extLst>
                  <a:ext uri="{FF2B5EF4-FFF2-40B4-BE49-F238E27FC236}">
                    <a16:creationId xmlns:a16="http://schemas.microsoft.com/office/drawing/2014/main" id="{765542F0-2238-E33B-2709-0FB58E466141}"/>
                  </a:ext>
                </a:extLst>
              </p:cNvPr>
              <p:cNvSpPr txBox="1"/>
              <p:nvPr/>
            </p:nvSpPr>
            <p:spPr>
              <a:xfrm>
                <a:off x="2229557" y="5789268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MEBT</a:t>
                </a:r>
              </a:p>
            </p:txBody>
          </p:sp>
          <p:sp>
            <p:nvSpPr>
              <p:cNvPr id="1514" name="TextBox 1513">
                <a:extLst>
                  <a:ext uri="{FF2B5EF4-FFF2-40B4-BE49-F238E27FC236}">
                    <a16:creationId xmlns:a16="http://schemas.microsoft.com/office/drawing/2014/main" id="{5DE51F3E-2D34-F651-C326-991D3DC29FA5}"/>
                  </a:ext>
                </a:extLst>
              </p:cNvPr>
              <p:cNvSpPr txBox="1"/>
              <p:nvPr/>
            </p:nvSpPr>
            <p:spPr>
              <a:xfrm>
                <a:off x="9938586" y="57749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HEBT</a:t>
                </a:r>
              </a:p>
            </p:txBody>
          </p:sp>
          <p:cxnSp>
            <p:nvCxnSpPr>
              <p:cNvPr id="1515" name="Straight Arrow Connector 1514">
                <a:extLst>
                  <a:ext uri="{FF2B5EF4-FFF2-40B4-BE49-F238E27FC236}">
                    <a16:creationId xmlns:a16="http://schemas.microsoft.com/office/drawing/2014/main" id="{233A24F0-0D3B-3B3A-3198-B7731E3C7A3F}"/>
                  </a:ext>
                </a:extLst>
              </p:cNvPr>
              <p:cNvCxnSpPr>
                <a:cxnSpLocks/>
                <a:stCxn id="1505" idx="3"/>
                <a:endCxn id="1506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6" name="Straight Arrow Connector 1515">
                <a:extLst>
                  <a:ext uri="{FF2B5EF4-FFF2-40B4-BE49-F238E27FC236}">
                    <a16:creationId xmlns:a16="http://schemas.microsoft.com/office/drawing/2014/main" id="{6F4B14BD-E759-B0FC-DE7B-2C9B6D8B8F3F}"/>
                  </a:ext>
                </a:extLst>
              </p:cNvPr>
              <p:cNvCxnSpPr>
                <a:cxnSpLocks/>
                <a:stCxn id="1484" idx="3"/>
                <a:endCxn id="1485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7" name="Straight Arrow Connector 1516">
                <a:extLst>
                  <a:ext uri="{FF2B5EF4-FFF2-40B4-BE49-F238E27FC236}">
                    <a16:creationId xmlns:a16="http://schemas.microsoft.com/office/drawing/2014/main" id="{690648FE-E0E2-6E5C-A56F-3FE280E46A2C}"/>
                  </a:ext>
                </a:extLst>
              </p:cNvPr>
              <p:cNvCxnSpPr>
                <a:cxnSpLocks/>
                <a:stCxn id="1475" idx="3"/>
                <a:endCxn id="1476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8" name="Straight Arrow Connector 1517">
                <a:extLst>
                  <a:ext uri="{FF2B5EF4-FFF2-40B4-BE49-F238E27FC236}">
                    <a16:creationId xmlns:a16="http://schemas.microsoft.com/office/drawing/2014/main" id="{AE7DB5FB-5DF2-07D9-CFE4-C11549D072EB}"/>
                  </a:ext>
                </a:extLst>
              </p:cNvPr>
              <p:cNvCxnSpPr>
                <a:cxnSpLocks/>
                <a:stCxn id="1463" idx="3"/>
                <a:endCxn id="1459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9" name="Straight Arrow Connector 1518">
                <a:extLst>
                  <a:ext uri="{FF2B5EF4-FFF2-40B4-BE49-F238E27FC236}">
                    <a16:creationId xmlns:a16="http://schemas.microsoft.com/office/drawing/2014/main" id="{509396E3-31B6-BCC4-1DBE-0A69AFB89F84}"/>
                  </a:ext>
                </a:extLst>
              </p:cNvPr>
              <p:cNvCxnSpPr>
                <a:cxnSpLocks/>
                <a:stCxn id="1457" idx="3"/>
                <a:endCxn id="1458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0" name="Straight Arrow Connector 1519">
                <a:extLst>
                  <a:ext uri="{FF2B5EF4-FFF2-40B4-BE49-F238E27FC236}">
                    <a16:creationId xmlns:a16="http://schemas.microsoft.com/office/drawing/2014/main" id="{A6E8BEE9-6EB3-7A53-C9C0-E330B0ECAB33}"/>
                  </a:ext>
                </a:extLst>
              </p:cNvPr>
              <p:cNvCxnSpPr>
                <a:cxnSpLocks/>
                <a:stCxn id="1510" idx="3"/>
                <a:endCxn id="1457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1" name="Straight Arrow Connector 1520">
                <a:extLst>
                  <a:ext uri="{FF2B5EF4-FFF2-40B4-BE49-F238E27FC236}">
                    <a16:creationId xmlns:a16="http://schemas.microsoft.com/office/drawing/2014/main" id="{45E2FFCF-8F60-4E71-A00E-F9DBCC0982E4}"/>
                  </a:ext>
                </a:extLst>
              </p:cNvPr>
              <p:cNvCxnSpPr>
                <a:cxnSpLocks/>
                <a:stCxn id="1511" idx="3"/>
                <a:endCxn id="1510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2" name="Straight Arrow Connector 1521">
                <a:extLst>
                  <a:ext uri="{FF2B5EF4-FFF2-40B4-BE49-F238E27FC236}">
                    <a16:creationId xmlns:a16="http://schemas.microsoft.com/office/drawing/2014/main" id="{62AE0FA0-56CA-6FB6-4623-5DE9A2C81202}"/>
                  </a:ext>
                </a:extLst>
              </p:cNvPr>
              <p:cNvCxnSpPr>
                <a:cxnSpLocks/>
                <a:stCxn id="1512" idx="3"/>
                <a:endCxn id="1511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3" name="Group 1182">
              <a:extLst>
                <a:ext uri="{FF2B5EF4-FFF2-40B4-BE49-F238E27FC236}">
                  <a16:creationId xmlns:a16="http://schemas.microsoft.com/office/drawing/2014/main" id="{71E7A48F-A595-3EAE-6AE0-0FA228BE5C0E}"/>
                </a:ext>
              </a:extLst>
            </p:cNvPr>
            <p:cNvGrpSpPr/>
            <p:nvPr/>
          </p:nvGrpSpPr>
          <p:grpSpPr>
            <a:xfrm>
              <a:off x="658985" y="3913737"/>
              <a:ext cx="10236362" cy="433099"/>
              <a:chOff x="337152" y="5720475"/>
              <a:chExt cx="10236362" cy="433099"/>
            </a:xfrm>
          </p:grpSpPr>
          <p:sp>
            <p:nvSpPr>
              <p:cNvPr id="1391" name="Rounded Rectangle 1390">
                <a:extLst>
                  <a:ext uri="{FF2B5EF4-FFF2-40B4-BE49-F238E27FC236}">
                    <a16:creationId xmlns:a16="http://schemas.microsoft.com/office/drawing/2014/main" id="{2B39398D-3344-255D-C98E-0E655899B738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2" name="Rounded Rectangle 1391">
                <a:extLst>
                  <a:ext uri="{FF2B5EF4-FFF2-40B4-BE49-F238E27FC236}">
                    <a16:creationId xmlns:a16="http://schemas.microsoft.com/office/drawing/2014/main" id="{228AF865-9E50-C47F-798D-DE9AC35F26FE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93" name="Rounded Rectangle 1392">
                <a:extLst>
                  <a:ext uri="{FF2B5EF4-FFF2-40B4-BE49-F238E27FC236}">
                    <a16:creationId xmlns:a16="http://schemas.microsoft.com/office/drawing/2014/main" id="{88930946-31C3-7C9E-7C22-00BE486182E5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4" name="Rounded Rectangle 1393">
                <a:extLst>
                  <a:ext uri="{FF2B5EF4-FFF2-40B4-BE49-F238E27FC236}">
                    <a16:creationId xmlns:a16="http://schemas.microsoft.com/office/drawing/2014/main" id="{9FD2ECE6-A2C9-3B82-ABE2-401B17150774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5" name="Rounded Rectangle 1394">
                <a:extLst>
                  <a:ext uri="{FF2B5EF4-FFF2-40B4-BE49-F238E27FC236}">
                    <a16:creationId xmlns:a16="http://schemas.microsoft.com/office/drawing/2014/main" id="{17DB55F2-20E1-95A8-244A-89611BD1EE66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6" name="Rounded Rectangle 1395">
                <a:extLst>
                  <a:ext uri="{FF2B5EF4-FFF2-40B4-BE49-F238E27FC236}">
                    <a16:creationId xmlns:a16="http://schemas.microsoft.com/office/drawing/2014/main" id="{0B0A9848-97D2-5EF1-162A-5CCC3B317803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97" name="Rounded Rectangle 1396">
                <a:extLst>
                  <a:ext uri="{FF2B5EF4-FFF2-40B4-BE49-F238E27FC236}">
                    <a16:creationId xmlns:a16="http://schemas.microsoft.com/office/drawing/2014/main" id="{373983A6-B216-51E9-6517-D163BAEA29EC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98" name="Rounded Rectangle 1397">
                <a:extLst>
                  <a:ext uri="{FF2B5EF4-FFF2-40B4-BE49-F238E27FC236}">
                    <a16:creationId xmlns:a16="http://schemas.microsoft.com/office/drawing/2014/main" id="{23C271C1-4DBD-7BBC-6030-090A85125442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9" name="Rounded Rectangle 1398">
                <a:extLst>
                  <a:ext uri="{FF2B5EF4-FFF2-40B4-BE49-F238E27FC236}">
                    <a16:creationId xmlns:a16="http://schemas.microsoft.com/office/drawing/2014/main" id="{3E36052B-D26B-F0FF-7B05-3629C27E4B8D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0" name="Rounded Rectangle 1399">
                <a:extLst>
                  <a:ext uri="{FF2B5EF4-FFF2-40B4-BE49-F238E27FC236}">
                    <a16:creationId xmlns:a16="http://schemas.microsoft.com/office/drawing/2014/main" id="{FFD79A7E-C739-19AE-66D1-F0E61EA55EEE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1" name="Rounded Rectangle 1400">
                <a:extLst>
                  <a:ext uri="{FF2B5EF4-FFF2-40B4-BE49-F238E27FC236}">
                    <a16:creationId xmlns:a16="http://schemas.microsoft.com/office/drawing/2014/main" id="{53B5F1F7-76B0-9594-BABF-D43E6EAABDB8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2" name="Rounded Rectangle 1401">
                <a:extLst>
                  <a:ext uri="{FF2B5EF4-FFF2-40B4-BE49-F238E27FC236}">
                    <a16:creationId xmlns:a16="http://schemas.microsoft.com/office/drawing/2014/main" id="{3C51B9EF-6EEA-BDA4-17CD-2EECD27C6900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3" name="Rounded Rectangle 1402">
                <a:extLst>
                  <a:ext uri="{FF2B5EF4-FFF2-40B4-BE49-F238E27FC236}">
                    <a16:creationId xmlns:a16="http://schemas.microsoft.com/office/drawing/2014/main" id="{E16121D8-EBD2-34A4-1417-DE6FF3C2676F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4" name="Rounded Rectangle 1403">
                <a:extLst>
                  <a:ext uri="{FF2B5EF4-FFF2-40B4-BE49-F238E27FC236}">
                    <a16:creationId xmlns:a16="http://schemas.microsoft.com/office/drawing/2014/main" id="{B7FC9C26-59FD-291A-BD5B-1BF41CF59839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5" name="Rounded Rectangle 1404">
                <a:extLst>
                  <a:ext uri="{FF2B5EF4-FFF2-40B4-BE49-F238E27FC236}">
                    <a16:creationId xmlns:a16="http://schemas.microsoft.com/office/drawing/2014/main" id="{9AC56DD6-2093-C37F-39FC-F7951771B42B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06" name="Rounded Rectangle 1405">
                <a:extLst>
                  <a:ext uri="{FF2B5EF4-FFF2-40B4-BE49-F238E27FC236}">
                    <a16:creationId xmlns:a16="http://schemas.microsoft.com/office/drawing/2014/main" id="{0419CF35-B3E5-3D5F-8C9D-AFBEBAE71327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07" name="Rounded Rectangle 1406">
                <a:extLst>
                  <a:ext uri="{FF2B5EF4-FFF2-40B4-BE49-F238E27FC236}">
                    <a16:creationId xmlns:a16="http://schemas.microsoft.com/office/drawing/2014/main" id="{3BB7DC6A-CA3B-548A-4E1E-94B0391F7059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8" name="Rounded Rectangle 1407">
                <a:extLst>
                  <a:ext uri="{FF2B5EF4-FFF2-40B4-BE49-F238E27FC236}">
                    <a16:creationId xmlns:a16="http://schemas.microsoft.com/office/drawing/2014/main" id="{DC1BF0CC-9696-6345-2830-D0C789660867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09" name="Rounded Rectangle 1408">
                <a:extLst>
                  <a:ext uri="{FF2B5EF4-FFF2-40B4-BE49-F238E27FC236}">
                    <a16:creationId xmlns:a16="http://schemas.microsoft.com/office/drawing/2014/main" id="{C51E888B-B8CE-73A3-B954-817370FFA682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10" name="Rounded Rectangle 1409">
                <a:extLst>
                  <a:ext uri="{FF2B5EF4-FFF2-40B4-BE49-F238E27FC236}">
                    <a16:creationId xmlns:a16="http://schemas.microsoft.com/office/drawing/2014/main" id="{5AD37A62-01BD-CEBA-98D0-D773E498D228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1" name="Rounded Rectangle 1410">
                <a:extLst>
                  <a:ext uri="{FF2B5EF4-FFF2-40B4-BE49-F238E27FC236}">
                    <a16:creationId xmlns:a16="http://schemas.microsoft.com/office/drawing/2014/main" id="{B78C1DEA-11C3-BF87-97F4-58E90291A904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12" name="Rounded Rectangle 1411">
                <a:extLst>
                  <a:ext uri="{FF2B5EF4-FFF2-40B4-BE49-F238E27FC236}">
                    <a16:creationId xmlns:a16="http://schemas.microsoft.com/office/drawing/2014/main" id="{6F5F4ADA-3B4A-6597-7D5E-9AD04DFBF8B0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3" name="Rounded Rectangle 1412">
                <a:extLst>
                  <a:ext uri="{FF2B5EF4-FFF2-40B4-BE49-F238E27FC236}">
                    <a16:creationId xmlns:a16="http://schemas.microsoft.com/office/drawing/2014/main" id="{E83A2D6E-6A31-602D-8B11-86338D2A49E1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4" name="Rounded Rectangle 1413">
                <a:extLst>
                  <a:ext uri="{FF2B5EF4-FFF2-40B4-BE49-F238E27FC236}">
                    <a16:creationId xmlns:a16="http://schemas.microsoft.com/office/drawing/2014/main" id="{1DBAF0C7-CEEA-B2DE-7427-E73F6035BF3F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5" name="Rounded Rectangle 1414">
                <a:extLst>
                  <a:ext uri="{FF2B5EF4-FFF2-40B4-BE49-F238E27FC236}">
                    <a16:creationId xmlns:a16="http://schemas.microsoft.com/office/drawing/2014/main" id="{D75A3606-41C8-C842-9A1B-FFE618478F9F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6" name="Rounded Rectangle 1415">
                <a:extLst>
                  <a:ext uri="{FF2B5EF4-FFF2-40B4-BE49-F238E27FC236}">
                    <a16:creationId xmlns:a16="http://schemas.microsoft.com/office/drawing/2014/main" id="{08E08DF6-B50A-68B7-5144-D84B5DFF2D6E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17" name="Rounded Rectangle 1416">
                <a:extLst>
                  <a:ext uri="{FF2B5EF4-FFF2-40B4-BE49-F238E27FC236}">
                    <a16:creationId xmlns:a16="http://schemas.microsoft.com/office/drawing/2014/main" id="{D0F66EB3-4408-256C-1B60-CD05CA37C74B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8" name="Rounded Rectangle 1417">
                <a:extLst>
                  <a:ext uri="{FF2B5EF4-FFF2-40B4-BE49-F238E27FC236}">
                    <a16:creationId xmlns:a16="http://schemas.microsoft.com/office/drawing/2014/main" id="{7BE99D47-8E76-23BC-1C28-E483FCE6D9AE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9" name="Rounded Rectangle 1418">
                <a:extLst>
                  <a:ext uri="{FF2B5EF4-FFF2-40B4-BE49-F238E27FC236}">
                    <a16:creationId xmlns:a16="http://schemas.microsoft.com/office/drawing/2014/main" id="{B815EB17-5BB2-5E18-F243-41446C7B754F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20" name="Rounded Rectangle 1419">
                <a:extLst>
                  <a:ext uri="{FF2B5EF4-FFF2-40B4-BE49-F238E27FC236}">
                    <a16:creationId xmlns:a16="http://schemas.microsoft.com/office/drawing/2014/main" id="{507D9F0D-1614-FE36-029A-99D785C3E05C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21" name="Rounded Rectangle 1420">
                <a:extLst>
                  <a:ext uri="{FF2B5EF4-FFF2-40B4-BE49-F238E27FC236}">
                    <a16:creationId xmlns:a16="http://schemas.microsoft.com/office/drawing/2014/main" id="{4E63E9AF-2347-614F-10E2-A4080B8A11EE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2" name="Rounded Rectangle 1421">
                <a:extLst>
                  <a:ext uri="{FF2B5EF4-FFF2-40B4-BE49-F238E27FC236}">
                    <a16:creationId xmlns:a16="http://schemas.microsoft.com/office/drawing/2014/main" id="{37E13899-1055-C8DC-1E6C-A48723422404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3" name="Rounded Rectangle 1422">
                <a:extLst>
                  <a:ext uri="{FF2B5EF4-FFF2-40B4-BE49-F238E27FC236}">
                    <a16:creationId xmlns:a16="http://schemas.microsoft.com/office/drawing/2014/main" id="{E64398F0-F0A0-34DA-21E4-EFD34C7908CB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4" name="Rounded Rectangle 1423">
                <a:extLst>
                  <a:ext uri="{FF2B5EF4-FFF2-40B4-BE49-F238E27FC236}">
                    <a16:creationId xmlns:a16="http://schemas.microsoft.com/office/drawing/2014/main" id="{04281937-6391-31CF-AF1A-355F0466B515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5" name="Rounded Rectangle 1424">
                <a:extLst>
                  <a:ext uri="{FF2B5EF4-FFF2-40B4-BE49-F238E27FC236}">
                    <a16:creationId xmlns:a16="http://schemas.microsoft.com/office/drawing/2014/main" id="{0494D0EA-5C2B-BD3C-5856-9CE8348DAB90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6" name="Rounded Rectangle 1425">
                <a:extLst>
                  <a:ext uri="{FF2B5EF4-FFF2-40B4-BE49-F238E27FC236}">
                    <a16:creationId xmlns:a16="http://schemas.microsoft.com/office/drawing/2014/main" id="{FD4F7FA3-F482-EAB0-9D4B-F10E5D04E9BE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7" name="Rounded Rectangle 1426">
                <a:extLst>
                  <a:ext uri="{FF2B5EF4-FFF2-40B4-BE49-F238E27FC236}">
                    <a16:creationId xmlns:a16="http://schemas.microsoft.com/office/drawing/2014/main" id="{CE272E75-2DF0-1BC2-70B8-1EE38038588F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8" name="Rounded Rectangle 1427">
                <a:extLst>
                  <a:ext uri="{FF2B5EF4-FFF2-40B4-BE49-F238E27FC236}">
                    <a16:creationId xmlns:a16="http://schemas.microsoft.com/office/drawing/2014/main" id="{C9E2C279-4E12-A62A-AAE4-43609771C737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9" name="Rounded Rectangle 1428">
                <a:extLst>
                  <a:ext uri="{FF2B5EF4-FFF2-40B4-BE49-F238E27FC236}">
                    <a16:creationId xmlns:a16="http://schemas.microsoft.com/office/drawing/2014/main" id="{9567FFD6-17A3-845C-2C0E-421777E0DAC4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0" name="Rounded Rectangle 1429">
                <a:extLst>
                  <a:ext uri="{FF2B5EF4-FFF2-40B4-BE49-F238E27FC236}">
                    <a16:creationId xmlns:a16="http://schemas.microsoft.com/office/drawing/2014/main" id="{5868D8B7-F046-60C2-9724-F1A32662243C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1" name="Rounded Rectangle 1430">
                <a:extLst>
                  <a:ext uri="{FF2B5EF4-FFF2-40B4-BE49-F238E27FC236}">
                    <a16:creationId xmlns:a16="http://schemas.microsoft.com/office/drawing/2014/main" id="{1F56958B-B1D5-976F-D091-E6DDD9C421F6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2" name="Rounded Rectangle 1431">
                <a:extLst>
                  <a:ext uri="{FF2B5EF4-FFF2-40B4-BE49-F238E27FC236}">
                    <a16:creationId xmlns:a16="http://schemas.microsoft.com/office/drawing/2014/main" id="{084DA72E-068A-0FDC-75E1-5A26BD1FE2A9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3" name="Rounded Rectangle 1432">
                <a:extLst>
                  <a:ext uri="{FF2B5EF4-FFF2-40B4-BE49-F238E27FC236}">
                    <a16:creationId xmlns:a16="http://schemas.microsoft.com/office/drawing/2014/main" id="{F93B263F-A253-7EDD-0FC6-7E2642CFE989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4" name="Rounded Rectangle 1433">
                <a:extLst>
                  <a:ext uri="{FF2B5EF4-FFF2-40B4-BE49-F238E27FC236}">
                    <a16:creationId xmlns:a16="http://schemas.microsoft.com/office/drawing/2014/main" id="{374585CB-F217-D4BB-6589-84D48FA96196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5" name="Rounded Rectangle 1434">
                <a:extLst>
                  <a:ext uri="{FF2B5EF4-FFF2-40B4-BE49-F238E27FC236}">
                    <a16:creationId xmlns:a16="http://schemas.microsoft.com/office/drawing/2014/main" id="{C8E69148-F6A5-9B4C-8AF7-26CA93DC5CAF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6" name="Rounded Rectangle 1435">
                <a:extLst>
                  <a:ext uri="{FF2B5EF4-FFF2-40B4-BE49-F238E27FC236}">
                    <a16:creationId xmlns:a16="http://schemas.microsoft.com/office/drawing/2014/main" id="{9936F52C-1AAF-5343-7183-21B52BFA15FF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7" name="Rounded Rectangle 1436">
                <a:extLst>
                  <a:ext uri="{FF2B5EF4-FFF2-40B4-BE49-F238E27FC236}">
                    <a16:creationId xmlns:a16="http://schemas.microsoft.com/office/drawing/2014/main" id="{4E485D3B-7D3E-83F5-D11A-28F52F7A08B1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8" name="Rounded Rectangle 1437">
                <a:extLst>
                  <a:ext uri="{FF2B5EF4-FFF2-40B4-BE49-F238E27FC236}">
                    <a16:creationId xmlns:a16="http://schemas.microsoft.com/office/drawing/2014/main" id="{7EA13B09-C7A2-EBC3-5E2D-FD2D2F53689C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9" name="Rounded Rectangle 1438">
                <a:extLst>
                  <a:ext uri="{FF2B5EF4-FFF2-40B4-BE49-F238E27FC236}">
                    <a16:creationId xmlns:a16="http://schemas.microsoft.com/office/drawing/2014/main" id="{BEBB0DAD-8753-EA40-1587-806570311FF4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0" name="Rounded Rectangle 1439">
                <a:extLst>
                  <a:ext uri="{FF2B5EF4-FFF2-40B4-BE49-F238E27FC236}">
                    <a16:creationId xmlns:a16="http://schemas.microsoft.com/office/drawing/2014/main" id="{87999D3C-E8AF-316A-4022-FC577A2381F7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1" name="TextBox 1440">
                <a:extLst>
                  <a:ext uri="{FF2B5EF4-FFF2-40B4-BE49-F238E27FC236}">
                    <a16:creationId xmlns:a16="http://schemas.microsoft.com/office/drawing/2014/main" id="{FCC57E09-CFA7-7574-3594-4BB1F1255840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ISrc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442" name="TextBox 1441">
                <a:extLst>
                  <a:ext uri="{FF2B5EF4-FFF2-40B4-BE49-F238E27FC236}">
                    <a16:creationId xmlns:a16="http://schemas.microsoft.com/office/drawing/2014/main" id="{7A0C525F-E342-6A86-2D01-0B241C70539D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LEBT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443" name="TextBox 1442">
                <a:extLst>
                  <a:ext uri="{FF2B5EF4-FFF2-40B4-BE49-F238E27FC236}">
                    <a16:creationId xmlns:a16="http://schemas.microsoft.com/office/drawing/2014/main" id="{14F4320A-B30F-1F79-6817-25E0C49CADA0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RFQ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444" name="Rounded Rectangle 1443">
                <a:extLst>
                  <a:ext uri="{FF2B5EF4-FFF2-40B4-BE49-F238E27FC236}">
                    <a16:creationId xmlns:a16="http://schemas.microsoft.com/office/drawing/2014/main" id="{6EABC58B-4B37-4658-FF69-13E463469FDA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5" name="Rounded Rectangle 1444">
                <a:extLst>
                  <a:ext uri="{FF2B5EF4-FFF2-40B4-BE49-F238E27FC236}">
                    <a16:creationId xmlns:a16="http://schemas.microsoft.com/office/drawing/2014/main" id="{E463E3F4-67F1-21E6-2C15-383BB5C4DD38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6" name="Rounded Rectangle 1445">
                <a:extLst>
                  <a:ext uri="{FF2B5EF4-FFF2-40B4-BE49-F238E27FC236}">
                    <a16:creationId xmlns:a16="http://schemas.microsoft.com/office/drawing/2014/main" id="{A5F62EDF-474F-4595-5D3D-D6CBA0D42908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7" name="TextBox 1446">
                <a:extLst>
                  <a:ext uri="{FF2B5EF4-FFF2-40B4-BE49-F238E27FC236}">
                    <a16:creationId xmlns:a16="http://schemas.microsoft.com/office/drawing/2014/main" id="{57249561-5632-CBEE-92F2-3DA75DC36BB2}"/>
                  </a:ext>
                </a:extLst>
              </p:cNvPr>
              <p:cNvSpPr txBox="1"/>
              <p:nvPr/>
            </p:nvSpPr>
            <p:spPr>
              <a:xfrm>
                <a:off x="2229557" y="5789268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MEBT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1448" name="TextBox 1447">
                <a:extLst>
                  <a:ext uri="{FF2B5EF4-FFF2-40B4-BE49-F238E27FC236}">
                    <a16:creationId xmlns:a16="http://schemas.microsoft.com/office/drawing/2014/main" id="{FB39D5DE-99F5-2E3F-FF49-BC835C09D60E}"/>
                  </a:ext>
                </a:extLst>
              </p:cNvPr>
              <p:cNvSpPr txBox="1"/>
              <p:nvPr/>
            </p:nvSpPr>
            <p:spPr>
              <a:xfrm>
                <a:off x="9938586" y="57749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666666"/>
                    </a:solidFill>
                  </a:rPr>
                  <a:t>HEBT</a:t>
                </a:r>
                <a:endParaRPr lang="en-GB" sz="1400" b="1" dirty="0">
                  <a:solidFill>
                    <a:srgbClr val="666666"/>
                  </a:solidFill>
                </a:endParaRPr>
              </a:p>
            </p:txBody>
          </p:sp>
          <p:cxnSp>
            <p:nvCxnSpPr>
              <p:cNvPr id="1449" name="Straight Arrow Connector 1448">
                <a:extLst>
                  <a:ext uri="{FF2B5EF4-FFF2-40B4-BE49-F238E27FC236}">
                    <a16:creationId xmlns:a16="http://schemas.microsoft.com/office/drawing/2014/main" id="{78D88A33-4EB8-AB6A-92A5-50778293EDFA}"/>
                  </a:ext>
                </a:extLst>
              </p:cNvPr>
              <p:cNvCxnSpPr>
                <a:cxnSpLocks/>
                <a:stCxn id="1439" idx="3"/>
                <a:endCxn id="1440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0" name="Straight Arrow Connector 1449">
                <a:extLst>
                  <a:ext uri="{FF2B5EF4-FFF2-40B4-BE49-F238E27FC236}">
                    <a16:creationId xmlns:a16="http://schemas.microsoft.com/office/drawing/2014/main" id="{C0E1465D-BF4A-9921-3074-3E2ADD707C5E}"/>
                  </a:ext>
                </a:extLst>
              </p:cNvPr>
              <p:cNvCxnSpPr>
                <a:cxnSpLocks/>
                <a:stCxn id="1418" idx="3"/>
                <a:endCxn id="1419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1" name="Straight Arrow Connector 1450">
                <a:extLst>
                  <a:ext uri="{FF2B5EF4-FFF2-40B4-BE49-F238E27FC236}">
                    <a16:creationId xmlns:a16="http://schemas.microsoft.com/office/drawing/2014/main" id="{46814004-2CE8-D9F0-9851-9A634FEE1581}"/>
                  </a:ext>
                </a:extLst>
              </p:cNvPr>
              <p:cNvCxnSpPr>
                <a:cxnSpLocks/>
                <a:stCxn id="1409" idx="3"/>
                <a:endCxn id="1410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2" name="Straight Arrow Connector 1451">
                <a:extLst>
                  <a:ext uri="{FF2B5EF4-FFF2-40B4-BE49-F238E27FC236}">
                    <a16:creationId xmlns:a16="http://schemas.microsoft.com/office/drawing/2014/main" id="{41090F87-CC20-148C-7786-E6A10E4F54CD}"/>
                  </a:ext>
                </a:extLst>
              </p:cNvPr>
              <p:cNvCxnSpPr>
                <a:cxnSpLocks/>
                <a:stCxn id="1397" idx="3"/>
                <a:endCxn id="1393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3" name="Straight Arrow Connector 1452">
                <a:extLst>
                  <a:ext uri="{FF2B5EF4-FFF2-40B4-BE49-F238E27FC236}">
                    <a16:creationId xmlns:a16="http://schemas.microsoft.com/office/drawing/2014/main" id="{22640635-8D4C-8A18-3094-10D981C1CD6D}"/>
                  </a:ext>
                </a:extLst>
              </p:cNvPr>
              <p:cNvCxnSpPr>
                <a:cxnSpLocks/>
                <a:stCxn id="1391" idx="3"/>
                <a:endCxn id="1392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4" name="Straight Arrow Connector 1453">
                <a:extLst>
                  <a:ext uri="{FF2B5EF4-FFF2-40B4-BE49-F238E27FC236}">
                    <a16:creationId xmlns:a16="http://schemas.microsoft.com/office/drawing/2014/main" id="{855C222E-E40F-A167-312E-2498F3863648}"/>
                  </a:ext>
                </a:extLst>
              </p:cNvPr>
              <p:cNvCxnSpPr>
                <a:cxnSpLocks/>
                <a:stCxn id="1444" idx="3"/>
                <a:endCxn id="1391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5" name="Straight Arrow Connector 1454">
                <a:extLst>
                  <a:ext uri="{FF2B5EF4-FFF2-40B4-BE49-F238E27FC236}">
                    <a16:creationId xmlns:a16="http://schemas.microsoft.com/office/drawing/2014/main" id="{B66F2403-98C8-E12D-C292-39B301871813}"/>
                  </a:ext>
                </a:extLst>
              </p:cNvPr>
              <p:cNvCxnSpPr>
                <a:cxnSpLocks/>
                <a:stCxn id="1445" idx="3"/>
                <a:endCxn id="1444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6" name="Straight Arrow Connector 1455">
                <a:extLst>
                  <a:ext uri="{FF2B5EF4-FFF2-40B4-BE49-F238E27FC236}">
                    <a16:creationId xmlns:a16="http://schemas.microsoft.com/office/drawing/2014/main" id="{A0128255-6F13-83BC-1B5A-06CBD2777BCA}"/>
                  </a:ext>
                </a:extLst>
              </p:cNvPr>
              <p:cNvCxnSpPr>
                <a:cxnSpLocks/>
                <a:stCxn id="1446" idx="3"/>
                <a:endCxn id="1445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4" name="Group 1183">
              <a:extLst>
                <a:ext uri="{FF2B5EF4-FFF2-40B4-BE49-F238E27FC236}">
                  <a16:creationId xmlns:a16="http://schemas.microsoft.com/office/drawing/2014/main" id="{1780C247-E8C7-A4A4-5C47-C805405EB27F}"/>
                </a:ext>
              </a:extLst>
            </p:cNvPr>
            <p:cNvGrpSpPr/>
            <p:nvPr/>
          </p:nvGrpSpPr>
          <p:grpSpPr>
            <a:xfrm>
              <a:off x="659568" y="2930939"/>
              <a:ext cx="10236362" cy="433099"/>
              <a:chOff x="337152" y="5720475"/>
              <a:chExt cx="10236362" cy="433099"/>
            </a:xfrm>
          </p:grpSpPr>
          <p:sp>
            <p:nvSpPr>
              <p:cNvPr id="1325" name="Rounded Rectangle 1324">
                <a:extLst>
                  <a:ext uri="{FF2B5EF4-FFF2-40B4-BE49-F238E27FC236}">
                    <a16:creationId xmlns:a16="http://schemas.microsoft.com/office/drawing/2014/main" id="{6C7869AA-0402-81F1-5E0D-6E94C4BBFF1F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6" name="Rounded Rectangle 1325">
                <a:extLst>
                  <a:ext uri="{FF2B5EF4-FFF2-40B4-BE49-F238E27FC236}">
                    <a16:creationId xmlns:a16="http://schemas.microsoft.com/office/drawing/2014/main" id="{947549DF-48F0-BCC3-FCFA-23AD512E0651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7" name="Rounded Rectangle 1326">
                <a:extLst>
                  <a:ext uri="{FF2B5EF4-FFF2-40B4-BE49-F238E27FC236}">
                    <a16:creationId xmlns:a16="http://schemas.microsoft.com/office/drawing/2014/main" id="{D1F3B13A-105E-785E-9CAA-6109B486E395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8" name="Rounded Rectangle 1327">
                <a:extLst>
                  <a:ext uri="{FF2B5EF4-FFF2-40B4-BE49-F238E27FC236}">
                    <a16:creationId xmlns:a16="http://schemas.microsoft.com/office/drawing/2014/main" id="{A987D116-0C70-28D1-CF94-406743F9C621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9" name="Rounded Rectangle 1328">
                <a:extLst>
                  <a:ext uri="{FF2B5EF4-FFF2-40B4-BE49-F238E27FC236}">
                    <a16:creationId xmlns:a16="http://schemas.microsoft.com/office/drawing/2014/main" id="{6850312B-0261-FE8A-8FE7-CFB4A50E21CE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0" name="Rounded Rectangle 1329">
                <a:extLst>
                  <a:ext uri="{FF2B5EF4-FFF2-40B4-BE49-F238E27FC236}">
                    <a16:creationId xmlns:a16="http://schemas.microsoft.com/office/drawing/2014/main" id="{1E93D078-12AA-29E4-6C5A-448AA79F3CC5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1" name="Rounded Rectangle 1330">
                <a:extLst>
                  <a:ext uri="{FF2B5EF4-FFF2-40B4-BE49-F238E27FC236}">
                    <a16:creationId xmlns:a16="http://schemas.microsoft.com/office/drawing/2014/main" id="{8D9A2FA7-EF03-450B-FE74-5C41DB5DC829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2" name="Rounded Rectangle 1331">
                <a:extLst>
                  <a:ext uri="{FF2B5EF4-FFF2-40B4-BE49-F238E27FC236}">
                    <a16:creationId xmlns:a16="http://schemas.microsoft.com/office/drawing/2014/main" id="{67AE1D68-8AE6-389A-3907-A58DC24C3FDE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3" name="Rounded Rectangle 1332">
                <a:extLst>
                  <a:ext uri="{FF2B5EF4-FFF2-40B4-BE49-F238E27FC236}">
                    <a16:creationId xmlns:a16="http://schemas.microsoft.com/office/drawing/2014/main" id="{602CBB51-63C2-365E-10B7-BB3F11A1E024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4" name="Rounded Rectangle 1333">
                <a:extLst>
                  <a:ext uri="{FF2B5EF4-FFF2-40B4-BE49-F238E27FC236}">
                    <a16:creationId xmlns:a16="http://schemas.microsoft.com/office/drawing/2014/main" id="{9464C83B-0F40-A40D-A46D-3D9B91DCEA2A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5" name="Rounded Rectangle 1334">
                <a:extLst>
                  <a:ext uri="{FF2B5EF4-FFF2-40B4-BE49-F238E27FC236}">
                    <a16:creationId xmlns:a16="http://schemas.microsoft.com/office/drawing/2014/main" id="{7FC7ED94-D5EB-02B3-20AF-A3F7B40934C3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6" name="Rounded Rectangle 1335">
                <a:extLst>
                  <a:ext uri="{FF2B5EF4-FFF2-40B4-BE49-F238E27FC236}">
                    <a16:creationId xmlns:a16="http://schemas.microsoft.com/office/drawing/2014/main" id="{7E080170-EA0D-B8AE-3FD9-4493F9D5BB8F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7" name="Rounded Rectangle 1336">
                <a:extLst>
                  <a:ext uri="{FF2B5EF4-FFF2-40B4-BE49-F238E27FC236}">
                    <a16:creationId xmlns:a16="http://schemas.microsoft.com/office/drawing/2014/main" id="{246670BD-F0F8-B3B5-6491-ACE3B2E8DA5E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8" name="Rounded Rectangle 1337">
                <a:extLst>
                  <a:ext uri="{FF2B5EF4-FFF2-40B4-BE49-F238E27FC236}">
                    <a16:creationId xmlns:a16="http://schemas.microsoft.com/office/drawing/2014/main" id="{74D7446C-07AF-CFF0-AE8E-ABCF44CF9A70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9" name="Rounded Rectangle 1338">
                <a:extLst>
                  <a:ext uri="{FF2B5EF4-FFF2-40B4-BE49-F238E27FC236}">
                    <a16:creationId xmlns:a16="http://schemas.microsoft.com/office/drawing/2014/main" id="{B7F5B0B8-C6F1-27B9-31A2-6B574C506E73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0" name="Rounded Rectangle 1339">
                <a:extLst>
                  <a:ext uri="{FF2B5EF4-FFF2-40B4-BE49-F238E27FC236}">
                    <a16:creationId xmlns:a16="http://schemas.microsoft.com/office/drawing/2014/main" id="{CEDBE701-81FE-3E60-8EBE-610E6FC12293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1" name="Rounded Rectangle 1340">
                <a:extLst>
                  <a:ext uri="{FF2B5EF4-FFF2-40B4-BE49-F238E27FC236}">
                    <a16:creationId xmlns:a16="http://schemas.microsoft.com/office/drawing/2014/main" id="{50B082E2-2A28-8486-B9E8-E768F94D1B25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42" name="Rounded Rectangle 1341">
                <a:extLst>
                  <a:ext uri="{FF2B5EF4-FFF2-40B4-BE49-F238E27FC236}">
                    <a16:creationId xmlns:a16="http://schemas.microsoft.com/office/drawing/2014/main" id="{CA04657B-4441-8037-8F92-4EDEAFAB721A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43" name="Rounded Rectangle 1342">
                <a:extLst>
                  <a:ext uri="{FF2B5EF4-FFF2-40B4-BE49-F238E27FC236}">
                    <a16:creationId xmlns:a16="http://schemas.microsoft.com/office/drawing/2014/main" id="{488BCCA8-7FCE-DA37-81C7-86ACED7811B5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4" name="Rounded Rectangle 1343">
                <a:extLst>
                  <a:ext uri="{FF2B5EF4-FFF2-40B4-BE49-F238E27FC236}">
                    <a16:creationId xmlns:a16="http://schemas.microsoft.com/office/drawing/2014/main" id="{7845D1ED-0E1C-D15D-0EA6-78CCC2797E7B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5" name="Rounded Rectangle 1344">
                <a:extLst>
                  <a:ext uri="{FF2B5EF4-FFF2-40B4-BE49-F238E27FC236}">
                    <a16:creationId xmlns:a16="http://schemas.microsoft.com/office/drawing/2014/main" id="{80F9AA77-415C-AE84-9DDD-67418A84729E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6" name="Rounded Rectangle 1345">
                <a:extLst>
                  <a:ext uri="{FF2B5EF4-FFF2-40B4-BE49-F238E27FC236}">
                    <a16:creationId xmlns:a16="http://schemas.microsoft.com/office/drawing/2014/main" id="{6F3C83D5-7FD5-ECE0-64D2-18157B235230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7" name="Rounded Rectangle 1346">
                <a:extLst>
                  <a:ext uri="{FF2B5EF4-FFF2-40B4-BE49-F238E27FC236}">
                    <a16:creationId xmlns:a16="http://schemas.microsoft.com/office/drawing/2014/main" id="{AF98138C-0F09-70B1-D989-D022683DB590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8" name="Rounded Rectangle 1347">
                <a:extLst>
                  <a:ext uri="{FF2B5EF4-FFF2-40B4-BE49-F238E27FC236}">
                    <a16:creationId xmlns:a16="http://schemas.microsoft.com/office/drawing/2014/main" id="{A54BDD85-8C9B-9F53-DB1E-5D1A01E31F81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9" name="Rounded Rectangle 1348">
                <a:extLst>
                  <a:ext uri="{FF2B5EF4-FFF2-40B4-BE49-F238E27FC236}">
                    <a16:creationId xmlns:a16="http://schemas.microsoft.com/office/drawing/2014/main" id="{E785BE3F-D5AF-7616-CA4C-670E0DF09464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0" name="Rounded Rectangle 1349">
                <a:extLst>
                  <a:ext uri="{FF2B5EF4-FFF2-40B4-BE49-F238E27FC236}">
                    <a16:creationId xmlns:a16="http://schemas.microsoft.com/office/drawing/2014/main" id="{F5283A32-2963-AEC2-83E2-26B0B176027D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1" name="Rounded Rectangle 1350">
                <a:extLst>
                  <a:ext uri="{FF2B5EF4-FFF2-40B4-BE49-F238E27FC236}">
                    <a16:creationId xmlns:a16="http://schemas.microsoft.com/office/drawing/2014/main" id="{24F55BBF-6EC6-87FC-D473-88C8E9E9FA17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2" name="Rounded Rectangle 1351">
                <a:extLst>
                  <a:ext uri="{FF2B5EF4-FFF2-40B4-BE49-F238E27FC236}">
                    <a16:creationId xmlns:a16="http://schemas.microsoft.com/office/drawing/2014/main" id="{7B4A3B34-9776-CE4D-D5B8-0DFA60994316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3" name="Rounded Rectangle 1352">
                <a:extLst>
                  <a:ext uri="{FF2B5EF4-FFF2-40B4-BE49-F238E27FC236}">
                    <a16:creationId xmlns:a16="http://schemas.microsoft.com/office/drawing/2014/main" id="{729BF156-9EA8-CA8F-7A60-A6340FEFC555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4" name="Rounded Rectangle 1353">
                <a:extLst>
                  <a:ext uri="{FF2B5EF4-FFF2-40B4-BE49-F238E27FC236}">
                    <a16:creationId xmlns:a16="http://schemas.microsoft.com/office/drawing/2014/main" id="{1483A9CF-FB43-DA87-C950-EBE58F37D90E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5" name="Rounded Rectangle 1354">
                <a:extLst>
                  <a:ext uri="{FF2B5EF4-FFF2-40B4-BE49-F238E27FC236}">
                    <a16:creationId xmlns:a16="http://schemas.microsoft.com/office/drawing/2014/main" id="{39C01E53-28ED-FD27-0BD1-133F441C662F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6" name="Rounded Rectangle 1355">
                <a:extLst>
                  <a:ext uri="{FF2B5EF4-FFF2-40B4-BE49-F238E27FC236}">
                    <a16:creationId xmlns:a16="http://schemas.microsoft.com/office/drawing/2014/main" id="{B8C3A053-419F-BF40-7697-CA8D0303096D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7" name="Rounded Rectangle 1356">
                <a:extLst>
                  <a:ext uri="{FF2B5EF4-FFF2-40B4-BE49-F238E27FC236}">
                    <a16:creationId xmlns:a16="http://schemas.microsoft.com/office/drawing/2014/main" id="{A9109E30-B79B-B5E2-A2D9-21108949190E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8" name="Rounded Rectangle 1357">
                <a:extLst>
                  <a:ext uri="{FF2B5EF4-FFF2-40B4-BE49-F238E27FC236}">
                    <a16:creationId xmlns:a16="http://schemas.microsoft.com/office/drawing/2014/main" id="{686674EC-CA51-7DC1-E377-92F6CD10E5D2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59" name="Rounded Rectangle 1358">
                <a:extLst>
                  <a:ext uri="{FF2B5EF4-FFF2-40B4-BE49-F238E27FC236}">
                    <a16:creationId xmlns:a16="http://schemas.microsoft.com/office/drawing/2014/main" id="{492FDC69-2C69-2BA1-EA6A-559713A0F15C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60" name="Rounded Rectangle 1359">
                <a:extLst>
                  <a:ext uri="{FF2B5EF4-FFF2-40B4-BE49-F238E27FC236}">
                    <a16:creationId xmlns:a16="http://schemas.microsoft.com/office/drawing/2014/main" id="{619C39A1-F085-0266-E845-C15E9B2CB781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1" name="Rounded Rectangle 1360">
                <a:extLst>
                  <a:ext uri="{FF2B5EF4-FFF2-40B4-BE49-F238E27FC236}">
                    <a16:creationId xmlns:a16="http://schemas.microsoft.com/office/drawing/2014/main" id="{A1614B2B-9389-6B79-4987-DF99AE9C7EC2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362" name="Rounded Rectangle 1361">
                <a:extLst>
                  <a:ext uri="{FF2B5EF4-FFF2-40B4-BE49-F238E27FC236}">
                    <a16:creationId xmlns:a16="http://schemas.microsoft.com/office/drawing/2014/main" id="{889B486D-B62F-DF74-E461-C118A2707451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3" name="Rounded Rectangle 1362">
                <a:extLst>
                  <a:ext uri="{FF2B5EF4-FFF2-40B4-BE49-F238E27FC236}">
                    <a16:creationId xmlns:a16="http://schemas.microsoft.com/office/drawing/2014/main" id="{4A71B800-44CC-A593-763D-379EDAC864F7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4" name="Rounded Rectangle 1363">
                <a:extLst>
                  <a:ext uri="{FF2B5EF4-FFF2-40B4-BE49-F238E27FC236}">
                    <a16:creationId xmlns:a16="http://schemas.microsoft.com/office/drawing/2014/main" id="{A385BCAF-FF38-E93A-45C0-AC39F9707BE6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5" name="Rounded Rectangle 1364">
                <a:extLst>
                  <a:ext uri="{FF2B5EF4-FFF2-40B4-BE49-F238E27FC236}">
                    <a16:creationId xmlns:a16="http://schemas.microsoft.com/office/drawing/2014/main" id="{79846AB6-2060-AB81-59ED-CA4B7AC963F8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6" name="Rounded Rectangle 1365">
                <a:extLst>
                  <a:ext uri="{FF2B5EF4-FFF2-40B4-BE49-F238E27FC236}">
                    <a16:creationId xmlns:a16="http://schemas.microsoft.com/office/drawing/2014/main" id="{CDCD91F0-EFD7-6297-5AE2-46CD53F90775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7" name="Rounded Rectangle 1366">
                <a:extLst>
                  <a:ext uri="{FF2B5EF4-FFF2-40B4-BE49-F238E27FC236}">
                    <a16:creationId xmlns:a16="http://schemas.microsoft.com/office/drawing/2014/main" id="{A0E94330-5C77-9C1C-90F1-4E6AB432CE77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8" name="Rounded Rectangle 1367">
                <a:extLst>
                  <a:ext uri="{FF2B5EF4-FFF2-40B4-BE49-F238E27FC236}">
                    <a16:creationId xmlns:a16="http://schemas.microsoft.com/office/drawing/2014/main" id="{1A047A50-4E44-9855-561B-CAA0371B181F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9" name="Rounded Rectangle 1368">
                <a:extLst>
                  <a:ext uri="{FF2B5EF4-FFF2-40B4-BE49-F238E27FC236}">
                    <a16:creationId xmlns:a16="http://schemas.microsoft.com/office/drawing/2014/main" id="{3B4B5EF6-5ADC-7A0D-9EB7-D1FD6E0CC28F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0" name="Rounded Rectangle 1369">
                <a:extLst>
                  <a:ext uri="{FF2B5EF4-FFF2-40B4-BE49-F238E27FC236}">
                    <a16:creationId xmlns:a16="http://schemas.microsoft.com/office/drawing/2014/main" id="{D029BE1B-BCA4-A528-B349-5F5403E5ABA7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1" name="Rounded Rectangle 1370">
                <a:extLst>
                  <a:ext uri="{FF2B5EF4-FFF2-40B4-BE49-F238E27FC236}">
                    <a16:creationId xmlns:a16="http://schemas.microsoft.com/office/drawing/2014/main" id="{7DFB4B69-129B-AC97-84E9-25AA42ACACBC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2" name="Rounded Rectangle 1371">
                <a:extLst>
                  <a:ext uri="{FF2B5EF4-FFF2-40B4-BE49-F238E27FC236}">
                    <a16:creationId xmlns:a16="http://schemas.microsoft.com/office/drawing/2014/main" id="{08E94F8B-3064-0A0A-9285-DE9450BD9A4C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3" name="Rounded Rectangle 1372">
                <a:extLst>
                  <a:ext uri="{FF2B5EF4-FFF2-40B4-BE49-F238E27FC236}">
                    <a16:creationId xmlns:a16="http://schemas.microsoft.com/office/drawing/2014/main" id="{9847B33F-2801-F205-E73A-763D43DD90F9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4" name="Rounded Rectangle 1373">
                <a:extLst>
                  <a:ext uri="{FF2B5EF4-FFF2-40B4-BE49-F238E27FC236}">
                    <a16:creationId xmlns:a16="http://schemas.microsoft.com/office/drawing/2014/main" id="{7033644B-A709-E9F8-155A-6B14D69C28B4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5" name="TextBox 1374">
                <a:extLst>
                  <a:ext uri="{FF2B5EF4-FFF2-40B4-BE49-F238E27FC236}">
                    <a16:creationId xmlns:a16="http://schemas.microsoft.com/office/drawing/2014/main" id="{44E944A0-155E-B8C5-ACC5-3F08B727DB17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ISrc</a:t>
                </a:r>
              </a:p>
            </p:txBody>
          </p: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2832848B-8A88-6764-8C89-AF669A3F3CDC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LEBT</a:t>
                </a:r>
              </a:p>
            </p:txBody>
          </p:sp>
          <p:sp>
            <p:nvSpPr>
              <p:cNvPr id="1377" name="TextBox 1376">
                <a:extLst>
                  <a:ext uri="{FF2B5EF4-FFF2-40B4-BE49-F238E27FC236}">
                    <a16:creationId xmlns:a16="http://schemas.microsoft.com/office/drawing/2014/main" id="{962DEA74-1723-93AC-F59B-8A82173E5C02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RFQ</a:t>
                </a:r>
              </a:p>
            </p:txBody>
          </p:sp>
          <p:sp>
            <p:nvSpPr>
              <p:cNvPr id="1378" name="Rounded Rectangle 1377">
                <a:extLst>
                  <a:ext uri="{FF2B5EF4-FFF2-40B4-BE49-F238E27FC236}">
                    <a16:creationId xmlns:a16="http://schemas.microsoft.com/office/drawing/2014/main" id="{4428C012-1F25-F20D-169E-FE76A0C4711D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9" name="Rounded Rectangle 1378">
                <a:extLst>
                  <a:ext uri="{FF2B5EF4-FFF2-40B4-BE49-F238E27FC236}">
                    <a16:creationId xmlns:a16="http://schemas.microsoft.com/office/drawing/2014/main" id="{065D7656-761D-38FA-F765-E569BC8830F0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80" name="Rounded Rectangle 1379">
                <a:extLst>
                  <a:ext uri="{FF2B5EF4-FFF2-40B4-BE49-F238E27FC236}">
                    <a16:creationId xmlns:a16="http://schemas.microsoft.com/office/drawing/2014/main" id="{C1505642-7EA0-379D-D20F-84D687ADBED7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81" name="TextBox 1380">
                <a:extLst>
                  <a:ext uri="{FF2B5EF4-FFF2-40B4-BE49-F238E27FC236}">
                    <a16:creationId xmlns:a16="http://schemas.microsoft.com/office/drawing/2014/main" id="{AA55E0BF-A2AE-ECAD-5F92-16357D553E82}"/>
                  </a:ext>
                </a:extLst>
              </p:cNvPr>
              <p:cNvSpPr txBox="1"/>
              <p:nvPr/>
            </p:nvSpPr>
            <p:spPr>
              <a:xfrm>
                <a:off x="2229557" y="5789268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MEBT</a:t>
                </a:r>
              </a:p>
            </p:txBody>
          </p:sp>
          <p:sp>
            <p:nvSpPr>
              <p:cNvPr id="1382" name="TextBox 1381">
                <a:extLst>
                  <a:ext uri="{FF2B5EF4-FFF2-40B4-BE49-F238E27FC236}">
                    <a16:creationId xmlns:a16="http://schemas.microsoft.com/office/drawing/2014/main" id="{20684FF0-8B33-EFB8-45FC-9E4B30413A6E}"/>
                  </a:ext>
                </a:extLst>
              </p:cNvPr>
              <p:cNvSpPr txBox="1"/>
              <p:nvPr/>
            </p:nvSpPr>
            <p:spPr>
              <a:xfrm>
                <a:off x="9938586" y="57749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HEBT</a:t>
                </a:r>
              </a:p>
            </p:txBody>
          </p:sp>
          <p:cxnSp>
            <p:nvCxnSpPr>
              <p:cNvPr id="1383" name="Straight Arrow Connector 1382">
                <a:extLst>
                  <a:ext uri="{FF2B5EF4-FFF2-40B4-BE49-F238E27FC236}">
                    <a16:creationId xmlns:a16="http://schemas.microsoft.com/office/drawing/2014/main" id="{378904DF-3605-8291-FABB-809D4C2F6CF2}"/>
                  </a:ext>
                </a:extLst>
              </p:cNvPr>
              <p:cNvCxnSpPr>
                <a:cxnSpLocks/>
                <a:stCxn id="1373" idx="3"/>
                <a:endCxn id="1374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Straight Arrow Connector 1383">
                <a:extLst>
                  <a:ext uri="{FF2B5EF4-FFF2-40B4-BE49-F238E27FC236}">
                    <a16:creationId xmlns:a16="http://schemas.microsoft.com/office/drawing/2014/main" id="{7EFF2AD6-A3AE-B5F1-BE4A-71F41CEEAB3E}"/>
                  </a:ext>
                </a:extLst>
              </p:cNvPr>
              <p:cNvCxnSpPr>
                <a:cxnSpLocks/>
                <a:stCxn id="1352" idx="3"/>
                <a:endCxn id="1353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Straight Arrow Connector 1384">
                <a:extLst>
                  <a:ext uri="{FF2B5EF4-FFF2-40B4-BE49-F238E27FC236}">
                    <a16:creationId xmlns:a16="http://schemas.microsoft.com/office/drawing/2014/main" id="{7328FD0C-162F-9EDB-548E-EEED19D9F9EF}"/>
                  </a:ext>
                </a:extLst>
              </p:cNvPr>
              <p:cNvCxnSpPr>
                <a:cxnSpLocks/>
                <a:stCxn id="1343" idx="3"/>
                <a:endCxn id="1344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Straight Arrow Connector 1385">
                <a:extLst>
                  <a:ext uri="{FF2B5EF4-FFF2-40B4-BE49-F238E27FC236}">
                    <a16:creationId xmlns:a16="http://schemas.microsoft.com/office/drawing/2014/main" id="{37B28558-F37A-A5EA-2004-972EC2CE7046}"/>
                  </a:ext>
                </a:extLst>
              </p:cNvPr>
              <p:cNvCxnSpPr>
                <a:cxnSpLocks/>
                <a:stCxn id="1331" idx="3"/>
                <a:endCxn id="1327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Straight Arrow Connector 1386">
                <a:extLst>
                  <a:ext uri="{FF2B5EF4-FFF2-40B4-BE49-F238E27FC236}">
                    <a16:creationId xmlns:a16="http://schemas.microsoft.com/office/drawing/2014/main" id="{A53EBED2-1B2F-C917-C649-99ECBD4372CA}"/>
                  </a:ext>
                </a:extLst>
              </p:cNvPr>
              <p:cNvCxnSpPr>
                <a:cxnSpLocks/>
                <a:stCxn id="1325" idx="3"/>
                <a:endCxn id="1326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8" name="Straight Arrow Connector 1387">
                <a:extLst>
                  <a:ext uri="{FF2B5EF4-FFF2-40B4-BE49-F238E27FC236}">
                    <a16:creationId xmlns:a16="http://schemas.microsoft.com/office/drawing/2014/main" id="{795D6DFA-B89D-4D1A-4E9E-49D8B8CFB9CA}"/>
                  </a:ext>
                </a:extLst>
              </p:cNvPr>
              <p:cNvCxnSpPr>
                <a:cxnSpLocks/>
                <a:stCxn id="1378" idx="3"/>
                <a:endCxn id="1325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9" name="Straight Arrow Connector 1388">
                <a:extLst>
                  <a:ext uri="{FF2B5EF4-FFF2-40B4-BE49-F238E27FC236}">
                    <a16:creationId xmlns:a16="http://schemas.microsoft.com/office/drawing/2014/main" id="{E09C6B98-BBD9-82DB-04FA-7B52D8E56AA7}"/>
                  </a:ext>
                </a:extLst>
              </p:cNvPr>
              <p:cNvCxnSpPr>
                <a:cxnSpLocks/>
                <a:stCxn id="1379" idx="3"/>
                <a:endCxn id="1378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0" name="Straight Arrow Connector 1389">
                <a:extLst>
                  <a:ext uri="{FF2B5EF4-FFF2-40B4-BE49-F238E27FC236}">
                    <a16:creationId xmlns:a16="http://schemas.microsoft.com/office/drawing/2014/main" id="{032620B8-2EFD-65EC-68C8-8FDAE2F8D8F0}"/>
                  </a:ext>
                </a:extLst>
              </p:cNvPr>
              <p:cNvCxnSpPr>
                <a:cxnSpLocks/>
                <a:stCxn id="1380" idx="3"/>
                <a:endCxn id="1379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5" name="Group 1184">
              <a:extLst>
                <a:ext uri="{FF2B5EF4-FFF2-40B4-BE49-F238E27FC236}">
                  <a16:creationId xmlns:a16="http://schemas.microsoft.com/office/drawing/2014/main" id="{D85C05A1-AE0D-D0A6-9F01-E77747331D13}"/>
                </a:ext>
              </a:extLst>
            </p:cNvPr>
            <p:cNvGrpSpPr/>
            <p:nvPr/>
          </p:nvGrpSpPr>
          <p:grpSpPr>
            <a:xfrm>
              <a:off x="662064" y="1959066"/>
              <a:ext cx="10236362" cy="433099"/>
              <a:chOff x="337152" y="5720475"/>
              <a:chExt cx="10236362" cy="433099"/>
            </a:xfrm>
          </p:grpSpPr>
          <p:sp>
            <p:nvSpPr>
              <p:cNvPr id="1259" name="Rounded Rectangle 1258">
                <a:extLst>
                  <a:ext uri="{FF2B5EF4-FFF2-40B4-BE49-F238E27FC236}">
                    <a16:creationId xmlns:a16="http://schemas.microsoft.com/office/drawing/2014/main" id="{291B71B6-6E29-899E-EF95-5CA75EA6503C}"/>
                  </a:ext>
                </a:extLst>
              </p:cNvPr>
              <p:cNvSpPr/>
              <p:nvPr/>
            </p:nvSpPr>
            <p:spPr>
              <a:xfrm>
                <a:off x="2330476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0" name="Rounded Rectangle 1259">
                <a:extLst>
                  <a:ext uri="{FF2B5EF4-FFF2-40B4-BE49-F238E27FC236}">
                    <a16:creationId xmlns:a16="http://schemas.microsoft.com/office/drawing/2014/main" id="{00B4ED5E-7E89-01B4-4C75-37EA0788DAB4}"/>
                  </a:ext>
                </a:extLst>
              </p:cNvPr>
              <p:cNvSpPr/>
              <p:nvPr/>
            </p:nvSpPr>
            <p:spPr>
              <a:xfrm>
                <a:off x="29963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61" name="Rounded Rectangle 1260">
                <a:extLst>
                  <a:ext uri="{FF2B5EF4-FFF2-40B4-BE49-F238E27FC236}">
                    <a16:creationId xmlns:a16="http://schemas.microsoft.com/office/drawing/2014/main" id="{54BB5779-DF74-86CB-DAB3-7BD835CD19B5}"/>
                  </a:ext>
                </a:extLst>
              </p:cNvPr>
              <p:cNvSpPr/>
              <p:nvPr/>
            </p:nvSpPr>
            <p:spPr>
              <a:xfrm>
                <a:off x="372471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2" name="Rounded Rectangle 1261">
                <a:extLst>
                  <a:ext uri="{FF2B5EF4-FFF2-40B4-BE49-F238E27FC236}">
                    <a16:creationId xmlns:a16="http://schemas.microsoft.com/office/drawing/2014/main" id="{475A549A-559E-BC33-4BB4-7CEB25206142}"/>
                  </a:ext>
                </a:extLst>
              </p:cNvPr>
              <p:cNvSpPr/>
              <p:nvPr/>
            </p:nvSpPr>
            <p:spPr>
              <a:xfrm>
                <a:off x="312376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63" name="Rounded Rectangle 1262">
                <a:extLst>
                  <a:ext uri="{FF2B5EF4-FFF2-40B4-BE49-F238E27FC236}">
                    <a16:creationId xmlns:a16="http://schemas.microsoft.com/office/drawing/2014/main" id="{FF99E554-F841-7A27-9155-2FAC1E2E4D72}"/>
                  </a:ext>
                </a:extLst>
              </p:cNvPr>
              <p:cNvSpPr/>
              <p:nvPr/>
            </p:nvSpPr>
            <p:spPr>
              <a:xfrm>
                <a:off x="325953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64" name="Rounded Rectangle 1263">
                <a:extLst>
                  <a:ext uri="{FF2B5EF4-FFF2-40B4-BE49-F238E27FC236}">
                    <a16:creationId xmlns:a16="http://schemas.microsoft.com/office/drawing/2014/main" id="{56FFB88B-AAC3-5ADF-5BE3-CFE31DA337E7}"/>
                  </a:ext>
                </a:extLst>
              </p:cNvPr>
              <p:cNvSpPr/>
              <p:nvPr/>
            </p:nvSpPr>
            <p:spPr>
              <a:xfrm>
                <a:off x="33869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65" name="Rounded Rectangle 1264">
                <a:extLst>
                  <a:ext uri="{FF2B5EF4-FFF2-40B4-BE49-F238E27FC236}">
                    <a16:creationId xmlns:a16="http://schemas.microsoft.com/office/drawing/2014/main" id="{7D17BE72-DECC-547F-D3DC-00ABCE0669C4}"/>
                  </a:ext>
                </a:extLst>
              </p:cNvPr>
              <p:cNvSpPr/>
              <p:nvPr/>
            </p:nvSpPr>
            <p:spPr>
              <a:xfrm>
                <a:off x="351139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66" name="Rounded Rectangle 1265">
                <a:extLst>
                  <a:ext uri="{FF2B5EF4-FFF2-40B4-BE49-F238E27FC236}">
                    <a16:creationId xmlns:a16="http://schemas.microsoft.com/office/drawing/2014/main" id="{E304A8E8-FAF4-CBE0-1D21-CAEDB9FF13D2}"/>
                  </a:ext>
                </a:extLst>
              </p:cNvPr>
              <p:cNvSpPr/>
              <p:nvPr/>
            </p:nvSpPr>
            <p:spPr>
              <a:xfrm>
                <a:off x="386292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7" name="Rounded Rectangle 1266">
                <a:extLst>
                  <a:ext uri="{FF2B5EF4-FFF2-40B4-BE49-F238E27FC236}">
                    <a16:creationId xmlns:a16="http://schemas.microsoft.com/office/drawing/2014/main" id="{315E102A-44AE-2A43-138B-C6876C33BA8C}"/>
                  </a:ext>
                </a:extLst>
              </p:cNvPr>
              <p:cNvSpPr/>
              <p:nvPr/>
            </p:nvSpPr>
            <p:spPr>
              <a:xfrm>
                <a:off x="400126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8" name="Rounded Rectangle 1267">
                <a:extLst>
                  <a:ext uri="{FF2B5EF4-FFF2-40B4-BE49-F238E27FC236}">
                    <a16:creationId xmlns:a16="http://schemas.microsoft.com/office/drawing/2014/main" id="{A591CB75-0D83-57F3-3DB8-588812481FA4}"/>
                  </a:ext>
                </a:extLst>
              </p:cNvPr>
              <p:cNvSpPr/>
              <p:nvPr/>
            </p:nvSpPr>
            <p:spPr>
              <a:xfrm>
                <a:off x="413959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9" name="Rounded Rectangle 1268">
                <a:extLst>
                  <a:ext uri="{FF2B5EF4-FFF2-40B4-BE49-F238E27FC236}">
                    <a16:creationId xmlns:a16="http://schemas.microsoft.com/office/drawing/2014/main" id="{C54EE319-27D6-851A-2DED-DD2620EF8E81}"/>
                  </a:ext>
                </a:extLst>
              </p:cNvPr>
              <p:cNvSpPr/>
              <p:nvPr/>
            </p:nvSpPr>
            <p:spPr>
              <a:xfrm>
                <a:off x="427780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0" name="Rounded Rectangle 1269">
                <a:extLst>
                  <a:ext uri="{FF2B5EF4-FFF2-40B4-BE49-F238E27FC236}">
                    <a16:creationId xmlns:a16="http://schemas.microsoft.com/office/drawing/2014/main" id="{CEF32B7A-F597-298F-D672-72B996D82CA6}"/>
                  </a:ext>
                </a:extLst>
              </p:cNvPr>
              <p:cNvSpPr/>
              <p:nvPr/>
            </p:nvSpPr>
            <p:spPr>
              <a:xfrm>
                <a:off x="441614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1" name="Rounded Rectangle 1270">
                <a:extLst>
                  <a:ext uri="{FF2B5EF4-FFF2-40B4-BE49-F238E27FC236}">
                    <a16:creationId xmlns:a16="http://schemas.microsoft.com/office/drawing/2014/main" id="{CDA5B801-4521-09D6-1864-25F111DB1EAA}"/>
                  </a:ext>
                </a:extLst>
              </p:cNvPr>
              <p:cNvSpPr/>
              <p:nvPr/>
            </p:nvSpPr>
            <p:spPr>
              <a:xfrm>
                <a:off x="455448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2" name="Rounded Rectangle 1271">
                <a:extLst>
                  <a:ext uri="{FF2B5EF4-FFF2-40B4-BE49-F238E27FC236}">
                    <a16:creationId xmlns:a16="http://schemas.microsoft.com/office/drawing/2014/main" id="{C3606398-0459-3ECF-17B2-D315E713FF90}"/>
                  </a:ext>
                </a:extLst>
              </p:cNvPr>
              <p:cNvSpPr/>
              <p:nvPr/>
            </p:nvSpPr>
            <p:spPr>
              <a:xfrm>
                <a:off x="469269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3" name="Rounded Rectangle 1272">
                <a:extLst>
                  <a:ext uri="{FF2B5EF4-FFF2-40B4-BE49-F238E27FC236}">
                    <a16:creationId xmlns:a16="http://schemas.microsoft.com/office/drawing/2014/main" id="{876F3329-214D-54D9-2D11-5DF8392A8ECB}"/>
                  </a:ext>
                </a:extLst>
              </p:cNvPr>
              <p:cNvSpPr/>
              <p:nvPr/>
            </p:nvSpPr>
            <p:spPr>
              <a:xfrm>
                <a:off x="4831028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74" name="Rounded Rectangle 1273">
                <a:extLst>
                  <a:ext uri="{FF2B5EF4-FFF2-40B4-BE49-F238E27FC236}">
                    <a16:creationId xmlns:a16="http://schemas.microsoft.com/office/drawing/2014/main" id="{C830AD36-D35F-A9FA-66A7-2583095F2B91}"/>
                  </a:ext>
                </a:extLst>
              </p:cNvPr>
              <p:cNvSpPr/>
              <p:nvPr/>
            </p:nvSpPr>
            <p:spPr>
              <a:xfrm>
                <a:off x="4969366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5" name="Rounded Rectangle 1274">
                <a:extLst>
                  <a:ext uri="{FF2B5EF4-FFF2-40B4-BE49-F238E27FC236}">
                    <a16:creationId xmlns:a16="http://schemas.microsoft.com/office/drawing/2014/main" id="{10648343-A5D8-797B-CF03-EE7F28406A0B}"/>
                  </a:ext>
                </a:extLst>
              </p:cNvPr>
              <p:cNvSpPr/>
              <p:nvPr/>
            </p:nvSpPr>
            <p:spPr>
              <a:xfrm>
                <a:off x="5107574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6" name="Rounded Rectangle 1275">
                <a:extLst>
                  <a:ext uri="{FF2B5EF4-FFF2-40B4-BE49-F238E27FC236}">
                    <a16:creationId xmlns:a16="http://schemas.microsoft.com/office/drawing/2014/main" id="{DFCE2B10-AAF1-51EB-199D-CCB6BF33B945}"/>
                  </a:ext>
                </a:extLst>
              </p:cNvPr>
              <p:cNvSpPr/>
              <p:nvPr/>
            </p:nvSpPr>
            <p:spPr>
              <a:xfrm>
                <a:off x="5245912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77" name="Rounded Rectangle 1276">
                <a:extLst>
                  <a:ext uri="{FF2B5EF4-FFF2-40B4-BE49-F238E27FC236}">
                    <a16:creationId xmlns:a16="http://schemas.microsoft.com/office/drawing/2014/main" id="{075E0CE6-A3F5-17D7-488D-92F6D5CE2EF8}"/>
                  </a:ext>
                </a:extLst>
              </p:cNvPr>
              <p:cNvSpPr/>
              <p:nvPr/>
            </p:nvSpPr>
            <p:spPr>
              <a:xfrm>
                <a:off x="5384250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8" name="Rounded Rectangle 1277">
                <a:extLst>
                  <a:ext uri="{FF2B5EF4-FFF2-40B4-BE49-F238E27FC236}">
                    <a16:creationId xmlns:a16="http://schemas.microsoft.com/office/drawing/2014/main" id="{D2605DB6-B816-2513-9B56-59D02A55A1F1}"/>
                  </a:ext>
                </a:extLst>
              </p:cNvPr>
              <p:cNvSpPr/>
              <p:nvPr/>
            </p:nvSpPr>
            <p:spPr>
              <a:xfrm>
                <a:off x="56272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9" name="Rounded Rectangle 1278">
                <a:extLst>
                  <a:ext uri="{FF2B5EF4-FFF2-40B4-BE49-F238E27FC236}">
                    <a16:creationId xmlns:a16="http://schemas.microsoft.com/office/drawing/2014/main" id="{3B350833-FB2B-0336-746C-57FC6FBEBA2A}"/>
                  </a:ext>
                </a:extLst>
              </p:cNvPr>
              <p:cNvSpPr/>
              <p:nvPr/>
            </p:nvSpPr>
            <p:spPr>
              <a:xfrm>
                <a:off x="57655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0" name="Rounded Rectangle 1279">
                <a:extLst>
                  <a:ext uri="{FF2B5EF4-FFF2-40B4-BE49-F238E27FC236}">
                    <a16:creationId xmlns:a16="http://schemas.microsoft.com/office/drawing/2014/main" id="{C2978A96-21CD-6AE0-C5C9-CB61F330BB1A}"/>
                  </a:ext>
                </a:extLst>
              </p:cNvPr>
              <p:cNvSpPr/>
              <p:nvPr/>
            </p:nvSpPr>
            <p:spPr>
              <a:xfrm>
                <a:off x="59039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1" name="Rounded Rectangle 1280">
                <a:extLst>
                  <a:ext uri="{FF2B5EF4-FFF2-40B4-BE49-F238E27FC236}">
                    <a16:creationId xmlns:a16="http://schemas.microsoft.com/office/drawing/2014/main" id="{18CEBB54-DA9A-2D98-BA2A-232A29D55F23}"/>
                  </a:ext>
                </a:extLst>
              </p:cNvPr>
              <p:cNvSpPr/>
              <p:nvPr/>
            </p:nvSpPr>
            <p:spPr>
              <a:xfrm>
                <a:off x="604212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2" name="Rounded Rectangle 1281">
                <a:extLst>
                  <a:ext uri="{FF2B5EF4-FFF2-40B4-BE49-F238E27FC236}">
                    <a16:creationId xmlns:a16="http://schemas.microsoft.com/office/drawing/2014/main" id="{3A2FE8F2-E347-0F67-4139-1C00EC465334}"/>
                  </a:ext>
                </a:extLst>
              </p:cNvPr>
              <p:cNvSpPr/>
              <p:nvPr/>
            </p:nvSpPr>
            <p:spPr>
              <a:xfrm>
                <a:off x="618046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3" name="Rounded Rectangle 1282">
                <a:extLst>
                  <a:ext uri="{FF2B5EF4-FFF2-40B4-BE49-F238E27FC236}">
                    <a16:creationId xmlns:a16="http://schemas.microsoft.com/office/drawing/2014/main" id="{A9BFB46C-2C6D-213E-9670-123FCCB605A9}"/>
                  </a:ext>
                </a:extLst>
              </p:cNvPr>
              <p:cNvSpPr/>
              <p:nvPr/>
            </p:nvSpPr>
            <p:spPr>
              <a:xfrm>
                <a:off x="631879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4" name="Rounded Rectangle 1283">
                <a:extLst>
                  <a:ext uri="{FF2B5EF4-FFF2-40B4-BE49-F238E27FC236}">
                    <a16:creationId xmlns:a16="http://schemas.microsoft.com/office/drawing/2014/main" id="{7339ADE7-3D04-4F61-DA93-4D757B6C4D92}"/>
                  </a:ext>
                </a:extLst>
              </p:cNvPr>
              <p:cNvSpPr/>
              <p:nvPr/>
            </p:nvSpPr>
            <p:spPr>
              <a:xfrm>
                <a:off x="645700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5" name="Rounded Rectangle 1284">
                <a:extLst>
                  <a:ext uri="{FF2B5EF4-FFF2-40B4-BE49-F238E27FC236}">
                    <a16:creationId xmlns:a16="http://schemas.microsoft.com/office/drawing/2014/main" id="{EB492626-296D-FD77-0E1B-F91750B28957}"/>
                  </a:ext>
                </a:extLst>
              </p:cNvPr>
              <p:cNvSpPr/>
              <p:nvPr/>
            </p:nvSpPr>
            <p:spPr>
              <a:xfrm>
                <a:off x="659534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6" name="Rounded Rectangle 1285">
                <a:extLst>
                  <a:ext uri="{FF2B5EF4-FFF2-40B4-BE49-F238E27FC236}">
                    <a16:creationId xmlns:a16="http://schemas.microsoft.com/office/drawing/2014/main" id="{827251C8-D162-8CBE-C642-FC7386BB5397}"/>
                  </a:ext>
                </a:extLst>
              </p:cNvPr>
              <p:cNvSpPr/>
              <p:nvPr/>
            </p:nvSpPr>
            <p:spPr>
              <a:xfrm>
                <a:off x="673368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7" name="Rounded Rectangle 1286">
                <a:extLst>
                  <a:ext uri="{FF2B5EF4-FFF2-40B4-BE49-F238E27FC236}">
                    <a16:creationId xmlns:a16="http://schemas.microsoft.com/office/drawing/2014/main" id="{82B388F9-711E-B9E6-FA7E-5DBB9C5DFDE1}"/>
                  </a:ext>
                </a:extLst>
              </p:cNvPr>
              <p:cNvSpPr/>
              <p:nvPr/>
            </p:nvSpPr>
            <p:spPr>
              <a:xfrm>
                <a:off x="698221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8" name="Rounded Rectangle 1287">
                <a:extLst>
                  <a:ext uri="{FF2B5EF4-FFF2-40B4-BE49-F238E27FC236}">
                    <a16:creationId xmlns:a16="http://schemas.microsoft.com/office/drawing/2014/main" id="{3DB808AE-7E49-67D2-A952-706B94F6F0BE}"/>
                  </a:ext>
                </a:extLst>
              </p:cNvPr>
              <p:cNvSpPr/>
              <p:nvPr/>
            </p:nvSpPr>
            <p:spPr>
              <a:xfrm>
                <a:off x="712055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9" name="Rounded Rectangle 1288">
                <a:extLst>
                  <a:ext uri="{FF2B5EF4-FFF2-40B4-BE49-F238E27FC236}">
                    <a16:creationId xmlns:a16="http://schemas.microsoft.com/office/drawing/2014/main" id="{978A339E-AE37-6019-2FCB-76393CDC3959}"/>
                  </a:ext>
                </a:extLst>
              </p:cNvPr>
              <p:cNvSpPr/>
              <p:nvPr/>
            </p:nvSpPr>
            <p:spPr>
              <a:xfrm>
                <a:off x="725888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90" name="Rounded Rectangle 1289">
                <a:extLst>
                  <a:ext uri="{FF2B5EF4-FFF2-40B4-BE49-F238E27FC236}">
                    <a16:creationId xmlns:a16="http://schemas.microsoft.com/office/drawing/2014/main" id="{3C91D9C0-76D6-4171-5BBB-032DDF85E8C0}"/>
                  </a:ext>
                </a:extLst>
              </p:cNvPr>
              <p:cNvSpPr/>
              <p:nvPr/>
            </p:nvSpPr>
            <p:spPr>
              <a:xfrm>
                <a:off x="739709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1" name="Rounded Rectangle 1290">
                <a:extLst>
                  <a:ext uri="{FF2B5EF4-FFF2-40B4-BE49-F238E27FC236}">
                    <a16:creationId xmlns:a16="http://schemas.microsoft.com/office/drawing/2014/main" id="{BA3E1C21-7E34-0252-635A-A3D58ED37863}"/>
                  </a:ext>
                </a:extLst>
              </p:cNvPr>
              <p:cNvSpPr/>
              <p:nvPr/>
            </p:nvSpPr>
            <p:spPr>
              <a:xfrm>
                <a:off x="753543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92" name="Rounded Rectangle 1291">
                <a:extLst>
                  <a:ext uri="{FF2B5EF4-FFF2-40B4-BE49-F238E27FC236}">
                    <a16:creationId xmlns:a16="http://schemas.microsoft.com/office/drawing/2014/main" id="{81A293A5-845E-D1FE-AF40-67ADD8B7424E}"/>
                  </a:ext>
                </a:extLst>
              </p:cNvPr>
              <p:cNvSpPr/>
              <p:nvPr/>
            </p:nvSpPr>
            <p:spPr>
              <a:xfrm>
                <a:off x="767377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93" name="Rounded Rectangle 1292">
                <a:extLst>
                  <a:ext uri="{FF2B5EF4-FFF2-40B4-BE49-F238E27FC236}">
                    <a16:creationId xmlns:a16="http://schemas.microsoft.com/office/drawing/2014/main" id="{E6E91C73-479E-1A6B-1166-AB1F1DB3FCE8}"/>
                  </a:ext>
                </a:extLst>
              </p:cNvPr>
              <p:cNvSpPr/>
              <p:nvPr/>
            </p:nvSpPr>
            <p:spPr>
              <a:xfrm>
                <a:off x="781198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94" name="Rounded Rectangle 1293">
                <a:extLst>
                  <a:ext uri="{FF2B5EF4-FFF2-40B4-BE49-F238E27FC236}">
                    <a16:creationId xmlns:a16="http://schemas.microsoft.com/office/drawing/2014/main" id="{4E7F336E-940C-BCFB-8315-3F7548A67EAE}"/>
                  </a:ext>
                </a:extLst>
              </p:cNvPr>
              <p:cNvSpPr/>
              <p:nvPr/>
            </p:nvSpPr>
            <p:spPr>
              <a:xfrm>
                <a:off x="795031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5" name="Rounded Rectangle 1294">
                <a:extLst>
                  <a:ext uri="{FF2B5EF4-FFF2-40B4-BE49-F238E27FC236}">
                    <a16:creationId xmlns:a16="http://schemas.microsoft.com/office/drawing/2014/main" id="{85B1640E-D7AE-816F-65FA-05069C16620B}"/>
                  </a:ext>
                </a:extLst>
              </p:cNvPr>
              <p:cNvSpPr/>
              <p:nvPr/>
            </p:nvSpPr>
            <p:spPr>
              <a:xfrm>
                <a:off x="80886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6" name="Rounded Rectangle 1295">
                <a:extLst>
                  <a:ext uri="{FF2B5EF4-FFF2-40B4-BE49-F238E27FC236}">
                    <a16:creationId xmlns:a16="http://schemas.microsoft.com/office/drawing/2014/main" id="{15E2E57C-37FA-AFB2-6469-C605AB623598}"/>
                  </a:ext>
                </a:extLst>
              </p:cNvPr>
              <p:cNvSpPr/>
              <p:nvPr/>
            </p:nvSpPr>
            <p:spPr>
              <a:xfrm>
                <a:off x="823515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7" name="Rounded Rectangle 1296">
                <a:extLst>
                  <a:ext uri="{FF2B5EF4-FFF2-40B4-BE49-F238E27FC236}">
                    <a16:creationId xmlns:a16="http://schemas.microsoft.com/office/drawing/2014/main" id="{73A88AA5-8D52-FA17-7B6D-D4679CC3BC34}"/>
                  </a:ext>
                </a:extLst>
              </p:cNvPr>
              <p:cNvSpPr/>
              <p:nvPr/>
            </p:nvSpPr>
            <p:spPr>
              <a:xfrm>
                <a:off x="837349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8" name="Rounded Rectangle 1297">
                <a:extLst>
                  <a:ext uri="{FF2B5EF4-FFF2-40B4-BE49-F238E27FC236}">
                    <a16:creationId xmlns:a16="http://schemas.microsoft.com/office/drawing/2014/main" id="{2FF57293-323C-198E-BDDD-C71E0A30880D}"/>
                  </a:ext>
                </a:extLst>
              </p:cNvPr>
              <p:cNvSpPr/>
              <p:nvPr/>
            </p:nvSpPr>
            <p:spPr>
              <a:xfrm>
                <a:off x="851183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9" name="Rounded Rectangle 1298">
                <a:extLst>
                  <a:ext uri="{FF2B5EF4-FFF2-40B4-BE49-F238E27FC236}">
                    <a16:creationId xmlns:a16="http://schemas.microsoft.com/office/drawing/2014/main" id="{92E0E980-3CA2-5E87-3598-47BDA933DECB}"/>
                  </a:ext>
                </a:extLst>
              </p:cNvPr>
              <p:cNvSpPr/>
              <p:nvPr/>
            </p:nvSpPr>
            <p:spPr>
              <a:xfrm>
                <a:off x="865004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0" name="Rounded Rectangle 1299">
                <a:extLst>
                  <a:ext uri="{FF2B5EF4-FFF2-40B4-BE49-F238E27FC236}">
                    <a16:creationId xmlns:a16="http://schemas.microsoft.com/office/drawing/2014/main" id="{4918F389-7AAB-311A-847C-BFDA419B0E3B}"/>
                  </a:ext>
                </a:extLst>
              </p:cNvPr>
              <p:cNvSpPr/>
              <p:nvPr/>
            </p:nvSpPr>
            <p:spPr>
              <a:xfrm>
                <a:off x="878837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1" name="Rounded Rectangle 1300">
                <a:extLst>
                  <a:ext uri="{FF2B5EF4-FFF2-40B4-BE49-F238E27FC236}">
                    <a16:creationId xmlns:a16="http://schemas.microsoft.com/office/drawing/2014/main" id="{5E807554-3338-D8FA-07AC-A87159D0CF50}"/>
                  </a:ext>
                </a:extLst>
              </p:cNvPr>
              <p:cNvSpPr/>
              <p:nvPr/>
            </p:nvSpPr>
            <p:spPr>
              <a:xfrm>
                <a:off x="892671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2" name="Rounded Rectangle 1301">
                <a:extLst>
                  <a:ext uri="{FF2B5EF4-FFF2-40B4-BE49-F238E27FC236}">
                    <a16:creationId xmlns:a16="http://schemas.microsoft.com/office/drawing/2014/main" id="{31C3E209-C0F7-560E-0458-AA6480FA5447}"/>
                  </a:ext>
                </a:extLst>
              </p:cNvPr>
              <p:cNvSpPr/>
              <p:nvPr/>
            </p:nvSpPr>
            <p:spPr>
              <a:xfrm>
                <a:off x="906492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3" name="Rounded Rectangle 1302">
                <a:extLst>
                  <a:ext uri="{FF2B5EF4-FFF2-40B4-BE49-F238E27FC236}">
                    <a16:creationId xmlns:a16="http://schemas.microsoft.com/office/drawing/2014/main" id="{DD706043-A4A7-A5CB-317A-0CC0606410FA}"/>
                  </a:ext>
                </a:extLst>
              </p:cNvPr>
              <p:cNvSpPr/>
              <p:nvPr/>
            </p:nvSpPr>
            <p:spPr>
              <a:xfrm>
                <a:off x="9203263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4" name="Rounded Rectangle 1303">
                <a:extLst>
                  <a:ext uri="{FF2B5EF4-FFF2-40B4-BE49-F238E27FC236}">
                    <a16:creationId xmlns:a16="http://schemas.microsoft.com/office/drawing/2014/main" id="{18AE8D72-D676-5C40-2329-C4D325C23627}"/>
                  </a:ext>
                </a:extLst>
              </p:cNvPr>
              <p:cNvSpPr/>
              <p:nvPr/>
            </p:nvSpPr>
            <p:spPr>
              <a:xfrm>
                <a:off x="9341601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5" name="Rounded Rectangle 1304">
                <a:extLst>
                  <a:ext uri="{FF2B5EF4-FFF2-40B4-BE49-F238E27FC236}">
                    <a16:creationId xmlns:a16="http://schemas.microsoft.com/office/drawing/2014/main" id="{82E872FC-D9BA-3E54-47E6-7CB3391D50FF}"/>
                  </a:ext>
                </a:extLst>
              </p:cNvPr>
              <p:cNvSpPr/>
              <p:nvPr/>
            </p:nvSpPr>
            <p:spPr>
              <a:xfrm>
                <a:off x="9479939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6" name="Rounded Rectangle 1305">
                <a:extLst>
                  <a:ext uri="{FF2B5EF4-FFF2-40B4-BE49-F238E27FC236}">
                    <a16:creationId xmlns:a16="http://schemas.microsoft.com/office/drawing/2014/main" id="{30CE0A33-1691-E159-6BC3-2810AAFB69A9}"/>
                  </a:ext>
                </a:extLst>
              </p:cNvPr>
              <p:cNvSpPr/>
              <p:nvPr/>
            </p:nvSpPr>
            <p:spPr>
              <a:xfrm>
                <a:off x="9618277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7" name="Rounded Rectangle 1306">
                <a:extLst>
                  <a:ext uri="{FF2B5EF4-FFF2-40B4-BE49-F238E27FC236}">
                    <a16:creationId xmlns:a16="http://schemas.microsoft.com/office/drawing/2014/main" id="{AF146947-D05A-4AE6-8668-02208ABE543E}"/>
                  </a:ext>
                </a:extLst>
              </p:cNvPr>
              <p:cNvSpPr/>
              <p:nvPr/>
            </p:nvSpPr>
            <p:spPr>
              <a:xfrm>
                <a:off x="9756615" y="5721574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8" name="Rounded Rectangle 1307">
                <a:extLst>
                  <a:ext uri="{FF2B5EF4-FFF2-40B4-BE49-F238E27FC236}">
                    <a16:creationId xmlns:a16="http://schemas.microsoft.com/office/drawing/2014/main" id="{02F0923A-9A28-B2E6-AC41-78038D09F63D}"/>
                  </a:ext>
                </a:extLst>
              </p:cNvPr>
              <p:cNvSpPr/>
              <p:nvPr/>
            </p:nvSpPr>
            <p:spPr>
              <a:xfrm>
                <a:off x="9982908" y="5721574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9" name="TextBox 1308">
                <a:extLst>
                  <a:ext uri="{FF2B5EF4-FFF2-40B4-BE49-F238E27FC236}">
                    <a16:creationId xmlns:a16="http://schemas.microsoft.com/office/drawing/2014/main" id="{D9985044-06F8-49B9-A00F-7D549502F0EC}"/>
                  </a:ext>
                </a:extLst>
              </p:cNvPr>
              <p:cNvSpPr txBox="1"/>
              <p:nvPr/>
            </p:nvSpPr>
            <p:spPr>
              <a:xfrm>
                <a:off x="360211" y="5791178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ISrc</a:t>
                </a:r>
              </a:p>
            </p:txBody>
          </p:sp>
          <p:sp>
            <p:nvSpPr>
              <p:cNvPr id="1310" name="TextBox 1309">
                <a:extLst>
                  <a:ext uri="{FF2B5EF4-FFF2-40B4-BE49-F238E27FC236}">
                    <a16:creationId xmlns:a16="http://schemas.microsoft.com/office/drawing/2014/main" id="{C1BDC9A8-A10A-070C-2F51-439439E3B3AE}"/>
                  </a:ext>
                </a:extLst>
              </p:cNvPr>
              <p:cNvSpPr txBox="1"/>
              <p:nvPr/>
            </p:nvSpPr>
            <p:spPr>
              <a:xfrm>
                <a:off x="992775" y="5791178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LEBT</a:t>
                </a:r>
              </a:p>
            </p:txBody>
          </p:sp>
          <p:sp>
            <p:nvSpPr>
              <p:cNvPr id="1311" name="TextBox 1310">
                <a:extLst>
                  <a:ext uri="{FF2B5EF4-FFF2-40B4-BE49-F238E27FC236}">
                    <a16:creationId xmlns:a16="http://schemas.microsoft.com/office/drawing/2014/main" id="{0D1FAFC8-2C97-3DF5-10A4-54536FC8A9F5}"/>
                  </a:ext>
                </a:extLst>
              </p:cNvPr>
              <p:cNvSpPr txBox="1"/>
              <p:nvPr/>
            </p:nvSpPr>
            <p:spPr>
              <a:xfrm>
                <a:off x="1655866" y="5791178"/>
                <a:ext cx="540000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400" b="1">
                    <a:solidFill>
                      <a:srgbClr val="666666"/>
                    </a:solidFill>
                  </a:defRPr>
                </a:lvl1pPr>
              </a:lstStyle>
              <a:p>
                <a:r>
                  <a:rPr lang="en-GB" dirty="0"/>
                  <a:t>RFQ</a:t>
                </a:r>
              </a:p>
            </p:txBody>
          </p:sp>
          <p:sp>
            <p:nvSpPr>
              <p:cNvPr id="1312" name="Rounded Rectangle 1311">
                <a:extLst>
                  <a:ext uri="{FF2B5EF4-FFF2-40B4-BE49-F238E27FC236}">
                    <a16:creationId xmlns:a16="http://schemas.microsoft.com/office/drawing/2014/main" id="{37E94B01-B847-2E69-D2D4-B29E3D4CC16B}"/>
                  </a:ext>
                </a:extLst>
              </p:cNvPr>
              <p:cNvSpPr/>
              <p:nvPr/>
            </p:nvSpPr>
            <p:spPr>
              <a:xfrm>
                <a:off x="1661125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13" name="Rounded Rectangle 1312">
                <a:extLst>
                  <a:ext uri="{FF2B5EF4-FFF2-40B4-BE49-F238E27FC236}">
                    <a16:creationId xmlns:a16="http://schemas.microsoft.com/office/drawing/2014/main" id="{CB02BD47-C556-593A-72D3-0B4A6D31AF49}"/>
                  </a:ext>
                </a:extLst>
              </p:cNvPr>
              <p:cNvSpPr/>
              <p:nvPr/>
            </p:nvSpPr>
            <p:spPr>
              <a:xfrm>
                <a:off x="1006503" y="57215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14" name="Rounded Rectangle 1313">
                <a:extLst>
                  <a:ext uri="{FF2B5EF4-FFF2-40B4-BE49-F238E27FC236}">
                    <a16:creationId xmlns:a16="http://schemas.microsoft.com/office/drawing/2014/main" id="{65DB9E74-AC29-0CBF-D427-ED642F5D5D87}"/>
                  </a:ext>
                </a:extLst>
              </p:cNvPr>
              <p:cNvSpPr/>
              <p:nvPr/>
            </p:nvSpPr>
            <p:spPr>
              <a:xfrm>
                <a:off x="337152" y="5720475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15" name="TextBox 1314">
                <a:extLst>
                  <a:ext uri="{FF2B5EF4-FFF2-40B4-BE49-F238E27FC236}">
                    <a16:creationId xmlns:a16="http://schemas.microsoft.com/office/drawing/2014/main" id="{1E3FE7C8-3381-5367-1FAB-2DE3424DA961}"/>
                  </a:ext>
                </a:extLst>
              </p:cNvPr>
              <p:cNvSpPr txBox="1"/>
              <p:nvPr/>
            </p:nvSpPr>
            <p:spPr>
              <a:xfrm>
                <a:off x="2295430" y="5835434"/>
                <a:ext cx="576000" cy="21544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400" b="1">
                    <a:solidFill>
                      <a:srgbClr val="666666"/>
                    </a:solidFill>
                  </a:defRPr>
                </a:lvl1pPr>
              </a:lstStyle>
              <a:p>
                <a:r>
                  <a:rPr lang="en-GB" dirty="0"/>
                  <a:t>MEBT</a:t>
                </a:r>
              </a:p>
            </p:txBody>
          </p:sp>
          <p:sp>
            <p:nvSpPr>
              <p:cNvPr id="1316" name="TextBox 1315">
                <a:extLst>
                  <a:ext uri="{FF2B5EF4-FFF2-40B4-BE49-F238E27FC236}">
                    <a16:creationId xmlns:a16="http://schemas.microsoft.com/office/drawing/2014/main" id="{4A285B44-0CB1-7DD7-334B-580F63F785FD}"/>
                  </a:ext>
                </a:extLst>
              </p:cNvPr>
              <p:cNvSpPr txBox="1"/>
              <p:nvPr/>
            </p:nvSpPr>
            <p:spPr>
              <a:xfrm>
                <a:off x="9938586" y="5774962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HEBT</a:t>
                </a:r>
              </a:p>
            </p:txBody>
          </p:sp>
          <p:cxnSp>
            <p:nvCxnSpPr>
              <p:cNvPr id="1317" name="Straight Arrow Connector 1316">
                <a:extLst>
                  <a:ext uri="{FF2B5EF4-FFF2-40B4-BE49-F238E27FC236}">
                    <a16:creationId xmlns:a16="http://schemas.microsoft.com/office/drawing/2014/main" id="{97EA5224-88B3-4EA9-934B-ECADA7AE6995}"/>
                  </a:ext>
                </a:extLst>
              </p:cNvPr>
              <p:cNvCxnSpPr>
                <a:cxnSpLocks/>
                <a:stCxn id="1307" idx="3"/>
                <a:endCxn id="1308" idx="1"/>
              </p:cNvCxnSpPr>
              <p:nvPr/>
            </p:nvCxnSpPr>
            <p:spPr>
              <a:xfrm>
                <a:off x="9828615" y="5937574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8" name="Straight Arrow Connector 1317">
                <a:extLst>
                  <a:ext uri="{FF2B5EF4-FFF2-40B4-BE49-F238E27FC236}">
                    <a16:creationId xmlns:a16="http://schemas.microsoft.com/office/drawing/2014/main" id="{CF549A42-ABE4-2828-DF1A-5400FD8DE9EB}"/>
                  </a:ext>
                </a:extLst>
              </p:cNvPr>
              <p:cNvCxnSpPr>
                <a:cxnSpLocks/>
                <a:stCxn id="1286" idx="3"/>
                <a:endCxn id="1287" idx="1"/>
              </p:cNvCxnSpPr>
              <p:nvPr/>
            </p:nvCxnSpPr>
            <p:spPr>
              <a:xfrm>
                <a:off x="6805683" y="5937574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9" name="Straight Arrow Connector 1318">
                <a:extLst>
                  <a:ext uri="{FF2B5EF4-FFF2-40B4-BE49-F238E27FC236}">
                    <a16:creationId xmlns:a16="http://schemas.microsoft.com/office/drawing/2014/main" id="{73393B3E-C730-FDAA-250E-30BBE88DCC05}"/>
                  </a:ext>
                </a:extLst>
              </p:cNvPr>
              <p:cNvCxnSpPr>
                <a:cxnSpLocks/>
                <a:stCxn id="1277" idx="3"/>
                <a:endCxn id="1278" idx="1"/>
              </p:cNvCxnSpPr>
              <p:nvPr/>
            </p:nvCxnSpPr>
            <p:spPr>
              <a:xfrm>
                <a:off x="5456250" y="5937574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0" name="Straight Arrow Connector 1319">
                <a:extLst>
                  <a:ext uri="{FF2B5EF4-FFF2-40B4-BE49-F238E27FC236}">
                    <a16:creationId xmlns:a16="http://schemas.microsoft.com/office/drawing/2014/main" id="{DF5630CF-72A1-E82C-CD74-0E4F1F3BB2BA}"/>
                  </a:ext>
                </a:extLst>
              </p:cNvPr>
              <p:cNvCxnSpPr>
                <a:cxnSpLocks/>
                <a:stCxn id="1265" idx="3"/>
                <a:endCxn id="1261" idx="1"/>
              </p:cNvCxnSpPr>
              <p:nvPr/>
            </p:nvCxnSpPr>
            <p:spPr>
              <a:xfrm>
                <a:off x="3583393" y="5937574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1" name="Straight Arrow Connector 1320">
                <a:extLst>
                  <a:ext uri="{FF2B5EF4-FFF2-40B4-BE49-F238E27FC236}">
                    <a16:creationId xmlns:a16="http://schemas.microsoft.com/office/drawing/2014/main" id="{8EDFD499-5B6E-98C4-F1AE-EAF21419BE83}"/>
                  </a:ext>
                </a:extLst>
              </p:cNvPr>
              <p:cNvCxnSpPr>
                <a:cxnSpLocks/>
                <a:stCxn id="1259" idx="3"/>
                <a:endCxn id="1260" idx="1"/>
              </p:cNvCxnSpPr>
              <p:nvPr/>
            </p:nvCxnSpPr>
            <p:spPr>
              <a:xfrm>
                <a:off x="2834476" y="5937574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2" name="Straight Arrow Connector 1321">
                <a:extLst>
                  <a:ext uri="{FF2B5EF4-FFF2-40B4-BE49-F238E27FC236}">
                    <a16:creationId xmlns:a16="http://schemas.microsoft.com/office/drawing/2014/main" id="{D7410BFB-D100-F61C-2F67-917FBA73C519}"/>
                  </a:ext>
                </a:extLst>
              </p:cNvPr>
              <p:cNvCxnSpPr>
                <a:cxnSpLocks/>
                <a:stCxn id="1312" idx="3"/>
                <a:endCxn id="1259" idx="1"/>
              </p:cNvCxnSpPr>
              <p:nvPr/>
            </p:nvCxnSpPr>
            <p:spPr>
              <a:xfrm>
                <a:off x="2165125" y="5937574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3" name="Straight Arrow Connector 1322">
                <a:extLst>
                  <a:ext uri="{FF2B5EF4-FFF2-40B4-BE49-F238E27FC236}">
                    <a16:creationId xmlns:a16="http://schemas.microsoft.com/office/drawing/2014/main" id="{90C474BA-BA4D-5C35-F8C2-DCD98368378A}"/>
                  </a:ext>
                </a:extLst>
              </p:cNvPr>
              <p:cNvCxnSpPr>
                <a:cxnSpLocks/>
                <a:stCxn id="1313" idx="3"/>
                <a:endCxn id="1312" idx="1"/>
              </p:cNvCxnSpPr>
              <p:nvPr/>
            </p:nvCxnSpPr>
            <p:spPr>
              <a:xfrm>
                <a:off x="1510503" y="5937574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4" name="Straight Arrow Connector 1323">
                <a:extLst>
                  <a:ext uri="{FF2B5EF4-FFF2-40B4-BE49-F238E27FC236}">
                    <a16:creationId xmlns:a16="http://schemas.microsoft.com/office/drawing/2014/main" id="{9FDB56B6-94D6-F039-A5B0-753820D0E2B3}"/>
                  </a:ext>
                </a:extLst>
              </p:cNvPr>
              <p:cNvCxnSpPr>
                <a:cxnSpLocks/>
                <a:stCxn id="1314" idx="3"/>
                <a:endCxn id="1313" idx="1"/>
              </p:cNvCxnSpPr>
              <p:nvPr/>
            </p:nvCxnSpPr>
            <p:spPr>
              <a:xfrm>
                <a:off x="841152" y="5936475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6" name="TextBox 1185">
              <a:extLst>
                <a:ext uri="{FF2B5EF4-FFF2-40B4-BE49-F238E27FC236}">
                  <a16:creationId xmlns:a16="http://schemas.microsoft.com/office/drawing/2014/main" id="{CD659233-93D7-2642-35FD-095FDED70D1A}"/>
                </a:ext>
              </a:extLst>
            </p:cNvPr>
            <p:cNvSpPr txBox="1"/>
            <p:nvPr/>
          </p:nvSpPr>
          <p:spPr>
            <a:xfrm rot="16200000">
              <a:off x="-42655" y="3920915"/>
              <a:ext cx="900000" cy="4320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dirty="0"/>
                <a:t>TS2/FREIA</a:t>
              </a:r>
            </a:p>
            <a:p>
              <a:r>
                <a:rPr lang="en-GB" dirty="0"/>
                <a:t>DTL-W</a:t>
              </a:r>
            </a:p>
          </p:txBody>
        </p:sp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DEEE850A-2AB6-4293-AE4D-88CF0BC18438}"/>
                </a:ext>
              </a:extLst>
            </p:cNvPr>
            <p:cNvSpPr txBox="1"/>
            <p:nvPr/>
          </p:nvSpPr>
          <p:spPr>
            <a:xfrm rot="16200000">
              <a:off x="-24560" y="4904309"/>
              <a:ext cx="864000" cy="4320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dirty="0"/>
                <a:t>RFI</a:t>
              </a:r>
            </a:p>
          </p:txBody>
        </p:sp>
        <p:sp>
          <p:nvSpPr>
            <p:cNvPr id="1188" name="TextBox 1187">
              <a:extLst>
                <a:ext uri="{FF2B5EF4-FFF2-40B4-BE49-F238E27FC236}">
                  <a16:creationId xmlns:a16="http://schemas.microsoft.com/office/drawing/2014/main" id="{C9251405-EDFF-7F86-B11A-0234028DE881}"/>
                </a:ext>
              </a:extLst>
            </p:cNvPr>
            <p:cNvSpPr txBox="1"/>
            <p:nvPr/>
          </p:nvSpPr>
          <p:spPr>
            <a:xfrm rot="16200000">
              <a:off x="-24656" y="2932847"/>
              <a:ext cx="864000" cy="4320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dirty="0"/>
                <a:t>@ESS</a:t>
              </a:r>
            </a:p>
          </p:txBody>
        </p:sp>
        <p:sp>
          <p:nvSpPr>
            <p:cNvPr id="1189" name="TextBox 1188">
              <a:extLst>
                <a:ext uri="{FF2B5EF4-FFF2-40B4-BE49-F238E27FC236}">
                  <a16:creationId xmlns:a16="http://schemas.microsoft.com/office/drawing/2014/main" id="{6FB15DB5-281B-F99F-8942-1C4890177055}"/>
                </a:ext>
              </a:extLst>
            </p:cNvPr>
            <p:cNvSpPr txBox="1"/>
            <p:nvPr/>
          </p:nvSpPr>
          <p:spPr>
            <a:xfrm rot="16200000">
              <a:off x="-24608" y="1924735"/>
              <a:ext cx="864000" cy="4320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dirty="0"/>
                <a:t>@IK</a:t>
              </a:r>
            </a:p>
          </p:txBody>
        </p:sp>
        <p:sp>
          <p:nvSpPr>
            <p:cNvPr id="1190" name="TextBox 1189">
              <a:extLst>
                <a:ext uri="{FF2B5EF4-FFF2-40B4-BE49-F238E27FC236}">
                  <a16:creationId xmlns:a16="http://schemas.microsoft.com/office/drawing/2014/main" id="{DE04D5ED-7774-28A1-2E48-526ECFCA5B80}"/>
                </a:ext>
              </a:extLst>
            </p:cNvPr>
            <p:cNvSpPr txBox="1"/>
            <p:nvPr/>
          </p:nvSpPr>
          <p:spPr>
            <a:xfrm rot="16200000">
              <a:off x="-25204" y="5997163"/>
              <a:ext cx="864000" cy="215444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rgbClr val="666666"/>
                  </a:solidFill>
                </a:defRPr>
              </a:lvl1pPr>
            </a:lstStyle>
            <a:p>
              <a:r>
                <a:rPr lang="en-GB" dirty="0"/>
                <a:t>Tunnel</a:t>
              </a:r>
            </a:p>
          </p:txBody>
        </p:sp>
        <p:sp>
          <p:nvSpPr>
            <p:cNvPr id="1191" name="TextBox 1190">
              <a:extLst>
                <a:ext uri="{FF2B5EF4-FFF2-40B4-BE49-F238E27FC236}">
                  <a16:creationId xmlns:a16="http://schemas.microsoft.com/office/drawing/2014/main" id="{449BB5ED-97EF-343F-2DFE-C6489E7EC3B4}"/>
                </a:ext>
              </a:extLst>
            </p:cNvPr>
            <p:cNvSpPr txBox="1"/>
            <p:nvPr/>
          </p:nvSpPr>
          <p:spPr>
            <a:xfrm>
              <a:off x="4985296" y="1784865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</a:t>
              </a:r>
            </a:p>
          </p:txBody>
        </p:sp>
        <p:sp>
          <p:nvSpPr>
            <p:cNvPr id="1192" name="TextBox 1191">
              <a:extLst>
                <a:ext uri="{FF2B5EF4-FFF2-40B4-BE49-F238E27FC236}">
                  <a16:creationId xmlns:a16="http://schemas.microsoft.com/office/drawing/2014/main" id="{9B6532F3-5601-A41F-7A12-5ADB3A06A863}"/>
                </a:ext>
              </a:extLst>
            </p:cNvPr>
            <p:cNvSpPr txBox="1"/>
            <p:nvPr/>
          </p:nvSpPr>
          <p:spPr>
            <a:xfrm>
              <a:off x="4847733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</a:t>
              </a:r>
            </a:p>
          </p:txBody>
        </p:sp>
        <p:sp>
          <p:nvSpPr>
            <p:cNvPr id="1193" name="TextBox 1192">
              <a:extLst>
                <a:ext uri="{FF2B5EF4-FFF2-40B4-BE49-F238E27FC236}">
                  <a16:creationId xmlns:a16="http://schemas.microsoft.com/office/drawing/2014/main" id="{2E49D765-ACF8-9173-FDB4-A9C524D421BF}"/>
                </a:ext>
              </a:extLst>
            </p:cNvPr>
            <p:cNvSpPr txBox="1"/>
            <p:nvPr/>
          </p:nvSpPr>
          <p:spPr>
            <a:xfrm>
              <a:off x="4708201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6</a:t>
              </a:r>
            </a:p>
          </p:txBody>
        </p:sp>
        <p:sp>
          <p:nvSpPr>
            <p:cNvPr id="1194" name="TextBox 1193">
              <a:extLst>
                <a:ext uri="{FF2B5EF4-FFF2-40B4-BE49-F238E27FC236}">
                  <a16:creationId xmlns:a16="http://schemas.microsoft.com/office/drawing/2014/main" id="{7B444307-27DA-28EA-5A35-6065D5F4DF6A}"/>
                </a:ext>
              </a:extLst>
            </p:cNvPr>
            <p:cNvSpPr txBox="1"/>
            <p:nvPr/>
          </p:nvSpPr>
          <p:spPr>
            <a:xfrm>
              <a:off x="4570638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</a:t>
              </a:r>
            </a:p>
          </p:txBody>
        </p:sp>
        <p:sp>
          <p:nvSpPr>
            <p:cNvPr id="1195" name="TextBox 1194">
              <a:extLst>
                <a:ext uri="{FF2B5EF4-FFF2-40B4-BE49-F238E27FC236}">
                  <a16:creationId xmlns:a16="http://schemas.microsoft.com/office/drawing/2014/main" id="{6F0B5448-B470-86EF-0133-AB970074FF1E}"/>
                </a:ext>
              </a:extLst>
            </p:cNvPr>
            <p:cNvSpPr txBox="1"/>
            <p:nvPr/>
          </p:nvSpPr>
          <p:spPr>
            <a:xfrm>
              <a:off x="3802078" y="179131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</a:t>
              </a:r>
            </a:p>
          </p:txBody>
        </p:sp>
        <p:sp>
          <p:nvSpPr>
            <p:cNvPr id="1196" name="TextBox 1195">
              <a:extLst>
                <a:ext uri="{FF2B5EF4-FFF2-40B4-BE49-F238E27FC236}">
                  <a16:creationId xmlns:a16="http://schemas.microsoft.com/office/drawing/2014/main" id="{F34B945F-86FD-0DE4-E154-284E4C9C6E1F}"/>
                </a:ext>
              </a:extLst>
            </p:cNvPr>
            <p:cNvSpPr txBox="1"/>
            <p:nvPr/>
          </p:nvSpPr>
          <p:spPr>
            <a:xfrm>
              <a:off x="3676602" y="1789340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4</a:t>
              </a:r>
            </a:p>
          </p:txBody>
        </p:sp>
        <p:sp>
          <p:nvSpPr>
            <p:cNvPr id="1197" name="TextBox 1196">
              <a:extLst>
                <a:ext uri="{FF2B5EF4-FFF2-40B4-BE49-F238E27FC236}">
                  <a16:creationId xmlns:a16="http://schemas.microsoft.com/office/drawing/2014/main" id="{56CB992D-3FBA-9046-12D8-4C12D7D5AA3B}"/>
                </a:ext>
              </a:extLst>
            </p:cNvPr>
            <p:cNvSpPr txBox="1"/>
            <p:nvPr/>
          </p:nvSpPr>
          <p:spPr>
            <a:xfrm>
              <a:off x="3550123" y="178933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</a:t>
              </a:r>
            </a:p>
          </p:txBody>
        </p:sp>
        <p:sp>
          <p:nvSpPr>
            <p:cNvPr id="1198" name="TextBox 1197">
              <a:extLst>
                <a:ext uri="{FF2B5EF4-FFF2-40B4-BE49-F238E27FC236}">
                  <a16:creationId xmlns:a16="http://schemas.microsoft.com/office/drawing/2014/main" id="{F649DB66-CD1E-9488-7724-032FA39EC85E}"/>
                </a:ext>
              </a:extLst>
            </p:cNvPr>
            <p:cNvSpPr txBox="1"/>
            <p:nvPr/>
          </p:nvSpPr>
          <p:spPr>
            <a:xfrm>
              <a:off x="3410591" y="178933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</a:t>
              </a:r>
            </a:p>
          </p:txBody>
        </p:sp>
        <p:sp>
          <p:nvSpPr>
            <p:cNvPr id="1199" name="TextBox 1198">
              <a:extLst>
                <a:ext uri="{FF2B5EF4-FFF2-40B4-BE49-F238E27FC236}">
                  <a16:creationId xmlns:a16="http://schemas.microsoft.com/office/drawing/2014/main" id="{56F6890F-017B-39E9-02B0-E442A774E430}"/>
                </a:ext>
              </a:extLst>
            </p:cNvPr>
            <p:cNvSpPr txBox="1"/>
            <p:nvPr/>
          </p:nvSpPr>
          <p:spPr>
            <a:xfrm>
              <a:off x="3284112" y="178933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</a:t>
              </a:r>
            </a:p>
          </p:txBody>
        </p:sp>
        <p:sp>
          <p:nvSpPr>
            <p:cNvPr id="1200" name="TextBox 1199">
              <a:extLst>
                <a:ext uri="{FF2B5EF4-FFF2-40B4-BE49-F238E27FC236}">
                  <a16:creationId xmlns:a16="http://schemas.microsoft.com/office/drawing/2014/main" id="{72A64E7F-58B7-F6D9-50AA-83B0AE933D3B}"/>
                </a:ext>
              </a:extLst>
            </p:cNvPr>
            <p:cNvSpPr txBox="1"/>
            <p:nvPr/>
          </p:nvSpPr>
          <p:spPr>
            <a:xfrm>
              <a:off x="4428610" y="1786842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4</a:t>
              </a:r>
            </a:p>
          </p:txBody>
        </p:sp>
        <p:sp>
          <p:nvSpPr>
            <p:cNvPr id="1201" name="TextBox 1200">
              <a:extLst>
                <a:ext uri="{FF2B5EF4-FFF2-40B4-BE49-F238E27FC236}">
                  <a16:creationId xmlns:a16="http://schemas.microsoft.com/office/drawing/2014/main" id="{67BCED89-0480-4374-EEFF-8BF1581AFB10}"/>
                </a:ext>
              </a:extLst>
            </p:cNvPr>
            <p:cNvSpPr txBox="1"/>
            <p:nvPr/>
          </p:nvSpPr>
          <p:spPr>
            <a:xfrm>
              <a:off x="4292137" y="1786841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</a:t>
              </a:r>
            </a:p>
          </p:txBody>
        </p:sp>
        <p:sp>
          <p:nvSpPr>
            <p:cNvPr id="1202" name="TextBox 1201">
              <a:extLst>
                <a:ext uri="{FF2B5EF4-FFF2-40B4-BE49-F238E27FC236}">
                  <a16:creationId xmlns:a16="http://schemas.microsoft.com/office/drawing/2014/main" id="{714519FA-37A0-67E8-5E34-7E2490F779B8}"/>
                </a:ext>
              </a:extLst>
            </p:cNvPr>
            <p:cNvSpPr txBox="1"/>
            <p:nvPr/>
          </p:nvSpPr>
          <p:spPr>
            <a:xfrm>
              <a:off x="4152605" y="1786841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</a:t>
              </a:r>
            </a:p>
          </p:txBody>
        </p:sp>
        <p:sp>
          <p:nvSpPr>
            <p:cNvPr id="1203" name="TextBox 1202">
              <a:extLst>
                <a:ext uri="{FF2B5EF4-FFF2-40B4-BE49-F238E27FC236}">
                  <a16:creationId xmlns:a16="http://schemas.microsoft.com/office/drawing/2014/main" id="{3FBF1956-B4DD-3C01-3A7B-D84B3B6ADFD1}"/>
                </a:ext>
              </a:extLst>
            </p:cNvPr>
            <p:cNvSpPr txBox="1"/>
            <p:nvPr/>
          </p:nvSpPr>
          <p:spPr>
            <a:xfrm>
              <a:off x="4011135" y="1786841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</a:t>
              </a:r>
            </a:p>
          </p:txBody>
        </p:sp>
        <p:sp>
          <p:nvSpPr>
            <p:cNvPr id="1204" name="TextBox 1203">
              <a:extLst>
                <a:ext uri="{FF2B5EF4-FFF2-40B4-BE49-F238E27FC236}">
                  <a16:creationId xmlns:a16="http://schemas.microsoft.com/office/drawing/2014/main" id="{0E193B7A-5A55-E6D3-76BC-C1A936E76A6F}"/>
                </a:ext>
              </a:extLst>
            </p:cNvPr>
            <p:cNvSpPr txBox="1"/>
            <p:nvPr/>
          </p:nvSpPr>
          <p:spPr>
            <a:xfrm>
              <a:off x="5674473" y="1784865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13</a:t>
              </a:r>
            </a:p>
          </p:txBody>
        </p:sp>
        <p:sp>
          <p:nvSpPr>
            <p:cNvPr id="1205" name="TextBox 1204">
              <a:extLst>
                <a:ext uri="{FF2B5EF4-FFF2-40B4-BE49-F238E27FC236}">
                  <a16:creationId xmlns:a16="http://schemas.microsoft.com/office/drawing/2014/main" id="{48BBB00C-4980-9871-3B70-D482C2ABBB87}"/>
                </a:ext>
              </a:extLst>
            </p:cNvPr>
            <p:cNvSpPr txBox="1"/>
            <p:nvPr/>
          </p:nvSpPr>
          <p:spPr>
            <a:xfrm>
              <a:off x="5536910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12</a:t>
              </a:r>
            </a:p>
          </p:txBody>
        </p:sp>
        <p:sp>
          <p:nvSpPr>
            <p:cNvPr id="1206" name="TextBox 1205">
              <a:extLst>
                <a:ext uri="{FF2B5EF4-FFF2-40B4-BE49-F238E27FC236}">
                  <a16:creationId xmlns:a16="http://schemas.microsoft.com/office/drawing/2014/main" id="{11D95AA5-32CC-95D5-04F1-79F5098C4C6F}"/>
                </a:ext>
              </a:extLst>
            </p:cNvPr>
            <p:cNvSpPr txBox="1"/>
            <p:nvPr/>
          </p:nvSpPr>
          <p:spPr>
            <a:xfrm>
              <a:off x="5397378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11</a:t>
              </a:r>
            </a:p>
          </p:txBody>
        </p:sp>
        <p:sp>
          <p:nvSpPr>
            <p:cNvPr id="1207" name="TextBox 1206">
              <a:extLst>
                <a:ext uri="{FF2B5EF4-FFF2-40B4-BE49-F238E27FC236}">
                  <a16:creationId xmlns:a16="http://schemas.microsoft.com/office/drawing/2014/main" id="{E314FC0B-A898-A943-909A-E2D78BD33D37}"/>
                </a:ext>
              </a:extLst>
            </p:cNvPr>
            <p:cNvSpPr txBox="1"/>
            <p:nvPr/>
          </p:nvSpPr>
          <p:spPr>
            <a:xfrm>
              <a:off x="5253465" y="178486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10</a:t>
              </a:r>
            </a:p>
          </p:txBody>
        </p:sp>
        <p:sp>
          <p:nvSpPr>
            <p:cNvPr id="1208" name="TextBox 1207">
              <a:extLst>
                <a:ext uri="{FF2B5EF4-FFF2-40B4-BE49-F238E27FC236}">
                  <a16:creationId xmlns:a16="http://schemas.microsoft.com/office/drawing/2014/main" id="{0DBB62C1-6859-94A5-89EC-41A1E24E5EE9}"/>
                </a:ext>
              </a:extLst>
            </p:cNvPr>
            <p:cNvSpPr txBox="1"/>
            <p:nvPr/>
          </p:nvSpPr>
          <p:spPr>
            <a:xfrm>
              <a:off x="5120962" y="1783667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</a:t>
              </a:r>
            </a:p>
          </p:txBody>
        </p:sp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FE33F571-3C7E-55F8-01F4-A544FD1C7501}"/>
                </a:ext>
              </a:extLst>
            </p:cNvPr>
            <p:cNvSpPr txBox="1"/>
            <p:nvPr/>
          </p:nvSpPr>
          <p:spPr>
            <a:xfrm>
              <a:off x="6892829" y="1783667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</a:t>
              </a:r>
            </a:p>
          </p:txBody>
        </p:sp>
        <p:sp>
          <p:nvSpPr>
            <p:cNvPr id="1210" name="TextBox 1209">
              <a:extLst>
                <a:ext uri="{FF2B5EF4-FFF2-40B4-BE49-F238E27FC236}">
                  <a16:creationId xmlns:a16="http://schemas.microsoft.com/office/drawing/2014/main" id="{DFCAA781-6543-2C85-9DA9-8D15836F3474}"/>
                </a:ext>
              </a:extLst>
            </p:cNvPr>
            <p:cNvSpPr txBox="1"/>
            <p:nvPr/>
          </p:nvSpPr>
          <p:spPr>
            <a:xfrm>
              <a:off x="6748592" y="178366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</a:t>
              </a:r>
            </a:p>
          </p:txBody>
        </p:sp>
        <p:sp>
          <p:nvSpPr>
            <p:cNvPr id="1211" name="TextBox 1210">
              <a:extLst>
                <a:ext uri="{FF2B5EF4-FFF2-40B4-BE49-F238E27FC236}">
                  <a16:creationId xmlns:a16="http://schemas.microsoft.com/office/drawing/2014/main" id="{5925FE4A-F97E-D8D0-8C47-8587BD1D2B16}"/>
                </a:ext>
              </a:extLst>
            </p:cNvPr>
            <p:cNvSpPr txBox="1"/>
            <p:nvPr/>
          </p:nvSpPr>
          <p:spPr>
            <a:xfrm>
              <a:off x="6605885" y="178366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6</a:t>
              </a:r>
            </a:p>
          </p:txBody>
        </p:sp>
        <p:sp>
          <p:nvSpPr>
            <p:cNvPr id="1212" name="TextBox 1211">
              <a:extLst>
                <a:ext uri="{FF2B5EF4-FFF2-40B4-BE49-F238E27FC236}">
                  <a16:creationId xmlns:a16="http://schemas.microsoft.com/office/drawing/2014/main" id="{EE8EC212-387D-7DD4-7EF4-F9B302CA225D}"/>
                </a:ext>
              </a:extLst>
            </p:cNvPr>
            <p:cNvSpPr txBox="1"/>
            <p:nvPr/>
          </p:nvSpPr>
          <p:spPr>
            <a:xfrm>
              <a:off x="6474672" y="178366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</a:t>
              </a:r>
            </a:p>
          </p:txBody>
        </p:sp>
        <p:sp>
          <p:nvSpPr>
            <p:cNvPr id="1213" name="TextBox 1212">
              <a:extLst>
                <a:ext uri="{FF2B5EF4-FFF2-40B4-BE49-F238E27FC236}">
                  <a16:creationId xmlns:a16="http://schemas.microsoft.com/office/drawing/2014/main" id="{15F317DB-1A72-D969-437A-74947989C349}"/>
                </a:ext>
              </a:extLst>
            </p:cNvPr>
            <p:cNvSpPr txBox="1"/>
            <p:nvPr/>
          </p:nvSpPr>
          <p:spPr>
            <a:xfrm>
              <a:off x="6332644" y="1785644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4</a:t>
              </a:r>
            </a:p>
          </p:txBody>
        </p:sp>
        <p:sp>
          <p:nvSpPr>
            <p:cNvPr id="1214" name="TextBox 1213">
              <a:extLst>
                <a:ext uri="{FF2B5EF4-FFF2-40B4-BE49-F238E27FC236}">
                  <a16:creationId xmlns:a16="http://schemas.microsoft.com/office/drawing/2014/main" id="{ED0ED444-07AC-DEA2-C41E-1FE69AF10C81}"/>
                </a:ext>
              </a:extLst>
            </p:cNvPr>
            <p:cNvSpPr txBox="1"/>
            <p:nvPr/>
          </p:nvSpPr>
          <p:spPr>
            <a:xfrm>
              <a:off x="6196171" y="1785643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</a:t>
              </a:r>
            </a:p>
          </p:txBody>
        </p:sp>
        <p:sp>
          <p:nvSpPr>
            <p:cNvPr id="1215" name="TextBox 1214">
              <a:extLst>
                <a:ext uri="{FF2B5EF4-FFF2-40B4-BE49-F238E27FC236}">
                  <a16:creationId xmlns:a16="http://schemas.microsoft.com/office/drawing/2014/main" id="{A002D2D1-F8BF-031C-1D67-284C29C62008}"/>
                </a:ext>
              </a:extLst>
            </p:cNvPr>
            <p:cNvSpPr txBox="1"/>
            <p:nvPr/>
          </p:nvSpPr>
          <p:spPr>
            <a:xfrm>
              <a:off x="6053464" y="1785643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</a:t>
              </a:r>
            </a:p>
          </p:txBody>
        </p:sp>
        <p:sp>
          <p:nvSpPr>
            <p:cNvPr id="1216" name="TextBox 1215">
              <a:extLst>
                <a:ext uri="{FF2B5EF4-FFF2-40B4-BE49-F238E27FC236}">
                  <a16:creationId xmlns:a16="http://schemas.microsoft.com/office/drawing/2014/main" id="{8D317479-E785-C84B-3E6D-F5E09BA426C9}"/>
                </a:ext>
              </a:extLst>
            </p:cNvPr>
            <p:cNvSpPr txBox="1"/>
            <p:nvPr/>
          </p:nvSpPr>
          <p:spPr>
            <a:xfrm>
              <a:off x="5915169" y="1785643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</a:t>
              </a:r>
            </a:p>
          </p:txBody>
        </p:sp>
        <p:sp>
          <p:nvSpPr>
            <p:cNvPr id="1217" name="TextBox 1216">
              <a:extLst>
                <a:ext uri="{FF2B5EF4-FFF2-40B4-BE49-F238E27FC236}">
                  <a16:creationId xmlns:a16="http://schemas.microsoft.com/office/drawing/2014/main" id="{A8BF3CC1-AE4A-FB13-3EFB-B726745937C0}"/>
                </a:ext>
              </a:extLst>
            </p:cNvPr>
            <p:cNvSpPr txBox="1"/>
            <p:nvPr/>
          </p:nvSpPr>
          <p:spPr>
            <a:xfrm>
              <a:off x="7028495" y="178246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</a:t>
              </a:r>
            </a:p>
          </p:txBody>
        </p:sp>
        <p:sp>
          <p:nvSpPr>
            <p:cNvPr id="1218" name="TextBox 1217">
              <a:extLst>
                <a:ext uri="{FF2B5EF4-FFF2-40B4-BE49-F238E27FC236}">
                  <a16:creationId xmlns:a16="http://schemas.microsoft.com/office/drawing/2014/main" id="{D5740B8A-995F-E9AD-F3E6-3C724B418B37}"/>
                </a:ext>
              </a:extLst>
            </p:cNvPr>
            <p:cNvSpPr txBox="1"/>
            <p:nvPr/>
          </p:nvSpPr>
          <p:spPr>
            <a:xfrm>
              <a:off x="8242211" y="1782960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</a:t>
              </a:r>
            </a:p>
          </p:txBody>
        </p:sp>
        <p:sp>
          <p:nvSpPr>
            <p:cNvPr id="1219" name="TextBox 1218">
              <a:extLst>
                <a:ext uri="{FF2B5EF4-FFF2-40B4-BE49-F238E27FC236}">
                  <a16:creationId xmlns:a16="http://schemas.microsoft.com/office/drawing/2014/main" id="{02FAA278-F1E8-DB66-3025-45B0F07D9A7F}"/>
                </a:ext>
              </a:extLst>
            </p:cNvPr>
            <p:cNvSpPr txBox="1"/>
            <p:nvPr/>
          </p:nvSpPr>
          <p:spPr>
            <a:xfrm>
              <a:off x="8104648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</a:t>
              </a:r>
            </a:p>
          </p:txBody>
        </p:sp>
        <p:sp>
          <p:nvSpPr>
            <p:cNvPr id="1220" name="TextBox 1219">
              <a:extLst>
                <a:ext uri="{FF2B5EF4-FFF2-40B4-BE49-F238E27FC236}">
                  <a16:creationId xmlns:a16="http://schemas.microsoft.com/office/drawing/2014/main" id="{D2D7E39A-DF6E-4224-C799-7E607C5151DA}"/>
                </a:ext>
              </a:extLst>
            </p:cNvPr>
            <p:cNvSpPr txBox="1"/>
            <p:nvPr/>
          </p:nvSpPr>
          <p:spPr>
            <a:xfrm>
              <a:off x="7966386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6</a:t>
              </a:r>
            </a:p>
          </p:txBody>
        </p:sp>
        <p:sp>
          <p:nvSpPr>
            <p:cNvPr id="1221" name="TextBox 1220">
              <a:extLst>
                <a:ext uri="{FF2B5EF4-FFF2-40B4-BE49-F238E27FC236}">
                  <a16:creationId xmlns:a16="http://schemas.microsoft.com/office/drawing/2014/main" id="{3E78984C-29C2-661E-D81F-B152E43E2042}"/>
                </a:ext>
              </a:extLst>
            </p:cNvPr>
            <p:cNvSpPr txBox="1"/>
            <p:nvPr/>
          </p:nvSpPr>
          <p:spPr>
            <a:xfrm>
              <a:off x="7826283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</a:t>
              </a:r>
            </a:p>
          </p:txBody>
        </p:sp>
        <p:sp>
          <p:nvSpPr>
            <p:cNvPr id="1222" name="TextBox 1221">
              <a:extLst>
                <a:ext uri="{FF2B5EF4-FFF2-40B4-BE49-F238E27FC236}">
                  <a16:creationId xmlns:a16="http://schemas.microsoft.com/office/drawing/2014/main" id="{B0AE0FE1-1C5D-3A3C-4276-F6FB901132C6}"/>
                </a:ext>
              </a:extLst>
            </p:cNvPr>
            <p:cNvSpPr txBox="1"/>
            <p:nvPr/>
          </p:nvSpPr>
          <p:spPr>
            <a:xfrm>
              <a:off x="7689970" y="1784937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4</a:t>
              </a:r>
            </a:p>
          </p:txBody>
        </p:sp>
        <p:sp>
          <p:nvSpPr>
            <p:cNvPr id="1223" name="TextBox 1222">
              <a:extLst>
                <a:ext uri="{FF2B5EF4-FFF2-40B4-BE49-F238E27FC236}">
                  <a16:creationId xmlns:a16="http://schemas.microsoft.com/office/drawing/2014/main" id="{4365D4E0-D88C-94D1-838C-0731CFBD2026}"/>
                </a:ext>
              </a:extLst>
            </p:cNvPr>
            <p:cNvSpPr txBox="1"/>
            <p:nvPr/>
          </p:nvSpPr>
          <p:spPr>
            <a:xfrm>
              <a:off x="7553497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</a:t>
              </a:r>
            </a:p>
          </p:txBody>
        </p:sp>
        <p:sp>
          <p:nvSpPr>
            <p:cNvPr id="1224" name="TextBox 1223">
              <a:extLst>
                <a:ext uri="{FF2B5EF4-FFF2-40B4-BE49-F238E27FC236}">
                  <a16:creationId xmlns:a16="http://schemas.microsoft.com/office/drawing/2014/main" id="{66516190-58E9-0490-AD86-322FED1DA551}"/>
                </a:ext>
              </a:extLst>
            </p:cNvPr>
            <p:cNvSpPr txBox="1"/>
            <p:nvPr/>
          </p:nvSpPr>
          <p:spPr>
            <a:xfrm>
              <a:off x="7413965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</a:t>
              </a:r>
            </a:p>
          </p:txBody>
        </p:sp>
        <p:sp>
          <p:nvSpPr>
            <p:cNvPr id="1225" name="TextBox 1224">
              <a:extLst>
                <a:ext uri="{FF2B5EF4-FFF2-40B4-BE49-F238E27FC236}">
                  <a16:creationId xmlns:a16="http://schemas.microsoft.com/office/drawing/2014/main" id="{B505650C-73E8-36A2-29D0-1D890AE34B88}"/>
                </a:ext>
              </a:extLst>
            </p:cNvPr>
            <p:cNvSpPr txBox="1"/>
            <p:nvPr/>
          </p:nvSpPr>
          <p:spPr>
            <a:xfrm>
              <a:off x="7278210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</a:t>
              </a:r>
            </a:p>
          </p:txBody>
        </p:sp>
        <p:sp>
          <p:nvSpPr>
            <p:cNvPr id="1226" name="TextBox 1225">
              <a:extLst>
                <a:ext uri="{FF2B5EF4-FFF2-40B4-BE49-F238E27FC236}">
                  <a16:creationId xmlns:a16="http://schemas.microsoft.com/office/drawing/2014/main" id="{E9E58ACA-D0AF-4AB6-C84B-14329C280DB6}"/>
                </a:ext>
              </a:extLst>
            </p:cNvPr>
            <p:cNvSpPr txBox="1"/>
            <p:nvPr/>
          </p:nvSpPr>
          <p:spPr>
            <a:xfrm>
              <a:off x="8941548" y="1782960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13</a:t>
              </a:r>
            </a:p>
          </p:txBody>
        </p:sp>
        <p:sp>
          <p:nvSpPr>
            <p:cNvPr id="1227" name="TextBox 1226">
              <a:extLst>
                <a:ext uri="{FF2B5EF4-FFF2-40B4-BE49-F238E27FC236}">
                  <a16:creationId xmlns:a16="http://schemas.microsoft.com/office/drawing/2014/main" id="{A78F59FE-C891-3053-F165-F221F9412F19}"/>
                </a:ext>
              </a:extLst>
            </p:cNvPr>
            <p:cNvSpPr txBox="1"/>
            <p:nvPr/>
          </p:nvSpPr>
          <p:spPr>
            <a:xfrm>
              <a:off x="8803985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12</a:t>
              </a:r>
            </a:p>
          </p:txBody>
        </p:sp>
        <p:sp>
          <p:nvSpPr>
            <p:cNvPr id="1228" name="TextBox 1227">
              <a:extLst>
                <a:ext uri="{FF2B5EF4-FFF2-40B4-BE49-F238E27FC236}">
                  <a16:creationId xmlns:a16="http://schemas.microsoft.com/office/drawing/2014/main" id="{A75ABB53-705D-9AC4-CF9C-AB5C6F8837E2}"/>
                </a:ext>
              </a:extLst>
            </p:cNvPr>
            <p:cNvSpPr txBox="1"/>
            <p:nvPr/>
          </p:nvSpPr>
          <p:spPr>
            <a:xfrm>
              <a:off x="8659373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11</a:t>
              </a:r>
            </a:p>
          </p:txBody>
        </p:sp>
        <p:sp>
          <p:nvSpPr>
            <p:cNvPr id="1229" name="TextBox 1228">
              <a:extLst>
                <a:ext uri="{FF2B5EF4-FFF2-40B4-BE49-F238E27FC236}">
                  <a16:creationId xmlns:a16="http://schemas.microsoft.com/office/drawing/2014/main" id="{084EB0EB-E953-B371-5D47-F3C36F6605D7}"/>
                </a:ext>
              </a:extLst>
            </p:cNvPr>
            <p:cNvSpPr txBox="1"/>
            <p:nvPr/>
          </p:nvSpPr>
          <p:spPr>
            <a:xfrm>
              <a:off x="8520540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10</a:t>
              </a:r>
            </a:p>
          </p:txBody>
        </p: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916F2321-992D-BD8C-C62F-07EE2ACABE89}"/>
                </a:ext>
              </a:extLst>
            </p:cNvPr>
            <p:cNvSpPr txBox="1"/>
            <p:nvPr/>
          </p:nvSpPr>
          <p:spPr>
            <a:xfrm>
              <a:off x="8377877" y="1781762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</a:t>
              </a:r>
            </a:p>
          </p:txBody>
        </p:sp>
        <p:sp>
          <p:nvSpPr>
            <p:cNvPr id="1231" name="TextBox 1230">
              <a:extLst>
                <a:ext uri="{FF2B5EF4-FFF2-40B4-BE49-F238E27FC236}">
                  <a16:creationId xmlns:a16="http://schemas.microsoft.com/office/drawing/2014/main" id="{99BACF4B-F94A-0531-395C-8827EDD0158B}"/>
                </a:ext>
              </a:extLst>
            </p:cNvPr>
            <p:cNvSpPr txBox="1"/>
            <p:nvPr/>
          </p:nvSpPr>
          <p:spPr>
            <a:xfrm>
              <a:off x="10048151" y="1782960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</a:t>
              </a:r>
            </a:p>
          </p:txBody>
        </p:sp>
        <p:sp>
          <p:nvSpPr>
            <p:cNvPr id="1232" name="TextBox 1231">
              <a:extLst>
                <a:ext uri="{FF2B5EF4-FFF2-40B4-BE49-F238E27FC236}">
                  <a16:creationId xmlns:a16="http://schemas.microsoft.com/office/drawing/2014/main" id="{CD4B1836-4BE5-C3D7-E63B-F893FD5232A5}"/>
                </a:ext>
              </a:extLst>
            </p:cNvPr>
            <p:cNvSpPr txBox="1"/>
            <p:nvPr/>
          </p:nvSpPr>
          <p:spPr>
            <a:xfrm>
              <a:off x="9910588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20</a:t>
              </a:r>
            </a:p>
          </p:txBody>
        </p:sp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D18648BF-90A7-8BFA-1055-D720859A13B9}"/>
                </a:ext>
              </a:extLst>
            </p:cNvPr>
            <p:cNvSpPr txBox="1"/>
            <p:nvPr/>
          </p:nvSpPr>
          <p:spPr>
            <a:xfrm>
              <a:off x="9771056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19</a:t>
              </a:r>
            </a:p>
          </p:txBody>
        </p:sp>
        <p:sp>
          <p:nvSpPr>
            <p:cNvPr id="1234" name="TextBox 1233">
              <a:extLst>
                <a:ext uri="{FF2B5EF4-FFF2-40B4-BE49-F238E27FC236}">
                  <a16:creationId xmlns:a16="http://schemas.microsoft.com/office/drawing/2014/main" id="{56719B3F-7C64-FE76-DC81-4EC9C61D9345}"/>
                </a:ext>
              </a:extLst>
            </p:cNvPr>
            <p:cNvSpPr txBox="1"/>
            <p:nvPr/>
          </p:nvSpPr>
          <p:spPr>
            <a:xfrm>
              <a:off x="9633493" y="1782959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18</a:t>
              </a:r>
            </a:p>
          </p:txBody>
        </p:sp>
        <p:sp>
          <p:nvSpPr>
            <p:cNvPr id="1235" name="TextBox 1234">
              <a:extLst>
                <a:ext uri="{FF2B5EF4-FFF2-40B4-BE49-F238E27FC236}">
                  <a16:creationId xmlns:a16="http://schemas.microsoft.com/office/drawing/2014/main" id="{8DEA12AD-A156-9DCD-7615-EF7C8816C428}"/>
                </a:ext>
              </a:extLst>
            </p:cNvPr>
            <p:cNvSpPr txBox="1"/>
            <p:nvPr/>
          </p:nvSpPr>
          <p:spPr>
            <a:xfrm>
              <a:off x="9491465" y="1784937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17</a:t>
              </a:r>
            </a:p>
          </p:txBody>
        </p:sp>
        <p:sp>
          <p:nvSpPr>
            <p:cNvPr id="1236" name="TextBox 1235">
              <a:extLst>
                <a:ext uri="{FF2B5EF4-FFF2-40B4-BE49-F238E27FC236}">
                  <a16:creationId xmlns:a16="http://schemas.microsoft.com/office/drawing/2014/main" id="{0D30BEF9-2680-878D-BA81-C05D9E4F5D0B}"/>
                </a:ext>
              </a:extLst>
            </p:cNvPr>
            <p:cNvSpPr txBox="1"/>
            <p:nvPr/>
          </p:nvSpPr>
          <p:spPr>
            <a:xfrm>
              <a:off x="9354992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16</a:t>
              </a:r>
            </a:p>
          </p:txBody>
        </p:sp>
        <p:sp>
          <p:nvSpPr>
            <p:cNvPr id="1237" name="TextBox 1236">
              <a:extLst>
                <a:ext uri="{FF2B5EF4-FFF2-40B4-BE49-F238E27FC236}">
                  <a16:creationId xmlns:a16="http://schemas.microsoft.com/office/drawing/2014/main" id="{00AEE564-618B-A7F9-B119-6043C65394C8}"/>
                </a:ext>
              </a:extLst>
            </p:cNvPr>
            <p:cNvSpPr txBox="1"/>
            <p:nvPr/>
          </p:nvSpPr>
          <p:spPr>
            <a:xfrm>
              <a:off x="9215460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15</a:t>
              </a:r>
            </a:p>
          </p:txBody>
        </p:sp>
        <p:sp>
          <p:nvSpPr>
            <p:cNvPr id="1238" name="TextBox 1237">
              <a:extLst>
                <a:ext uri="{FF2B5EF4-FFF2-40B4-BE49-F238E27FC236}">
                  <a16:creationId xmlns:a16="http://schemas.microsoft.com/office/drawing/2014/main" id="{1AD5639B-943C-F332-2ABF-B34ED9BB87F0}"/>
                </a:ext>
              </a:extLst>
            </p:cNvPr>
            <p:cNvSpPr txBox="1"/>
            <p:nvPr/>
          </p:nvSpPr>
          <p:spPr>
            <a:xfrm>
              <a:off x="9079070" y="1784936"/>
              <a:ext cx="14250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14</a:t>
              </a:r>
            </a:p>
          </p:txBody>
        </p:sp>
        <p:sp>
          <p:nvSpPr>
            <p:cNvPr id="1239" name="TextBox 1238">
              <a:extLst>
                <a:ext uri="{FF2B5EF4-FFF2-40B4-BE49-F238E27FC236}">
                  <a16:creationId xmlns:a16="http://schemas.microsoft.com/office/drawing/2014/main" id="{02CBC07E-04B4-B5F9-7C49-E68AC1BE1462}"/>
                </a:ext>
              </a:extLst>
            </p:cNvPr>
            <p:cNvSpPr txBox="1"/>
            <p:nvPr/>
          </p:nvSpPr>
          <p:spPr>
            <a:xfrm>
              <a:off x="6361659" y="2074440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40" name="TextBox 1239">
              <a:extLst>
                <a:ext uri="{FF2B5EF4-FFF2-40B4-BE49-F238E27FC236}">
                  <a16:creationId xmlns:a16="http://schemas.microsoft.com/office/drawing/2014/main" id="{76856D12-B43D-6D45-495B-C58E605E376F}"/>
                </a:ext>
              </a:extLst>
            </p:cNvPr>
            <p:cNvSpPr txBox="1"/>
            <p:nvPr/>
          </p:nvSpPr>
          <p:spPr>
            <a:xfrm>
              <a:off x="4737018" y="207243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241" name="TextBox 1240">
              <a:extLst>
                <a:ext uri="{FF2B5EF4-FFF2-40B4-BE49-F238E27FC236}">
                  <a16:creationId xmlns:a16="http://schemas.microsoft.com/office/drawing/2014/main" id="{E3E91FB6-7A95-D4E6-4BCC-FDA9FDD2F1CF}"/>
                </a:ext>
              </a:extLst>
            </p:cNvPr>
            <p:cNvSpPr txBox="1"/>
            <p:nvPr/>
          </p:nvSpPr>
          <p:spPr>
            <a:xfrm>
              <a:off x="3440781" y="207400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242" name="TextBox 1241">
              <a:extLst>
                <a:ext uri="{FF2B5EF4-FFF2-40B4-BE49-F238E27FC236}">
                  <a16:creationId xmlns:a16="http://schemas.microsoft.com/office/drawing/2014/main" id="{0A05C73E-2B55-8F6A-7366-1097108D8B6B}"/>
                </a:ext>
              </a:extLst>
            </p:cNvPr>
            <p:cNvSpPr txBox="1"/>
            <p:nvPr/>
          </p:nvSpPr>
          <p:spPr>
            <a:xfrm>
              <a:off x="8554807" y="207400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243" name="TextBox 1242">
              <a:extLst>
                <a:ext uri="{FF2B5EF4-FFF2-40B4-BE49-F238E27FC236}">
                  <a16:creationId xmlns:a16="http://schemas.microsoft.com/office/drawing/2014/main" id="{30A53DE0-5EA1-22EE-54D9-EF31DAA8FD68}"/>
                </a:ext>
              </a:extLst>
            </p:cNvPr>
            <p:cNvSpPr txBox="1"/>
            <p:nvPr/>
          </p:nvSpPr>
          <p:spPr>
            <a:xfrm>
              <a:off x="6362007" y="3048642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44" name="TextBox 1243">
              <a:extLst>
                <a:ext uri="{FF2B5EF4-FFF2-40B4-BE49-F238E27FC236}">
                  <a16:creationId xmlns:a16="http://schemas.microsoft.com/office/drawing/2014/main" id="{FA2A62DA-E0AF-AC34-15E0-2607FA3A0355}"/>
                </a:ext>
              </a:extLst>
            </p:cNvPr>
            <p:cNvSpPr txBox="1"/>
            <p:nvPr/>
          </p:nvSpPr>
          <p:spPr>
            <a:xfrm>
              <a:off x="4737366" y="3046632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245" name="TextBox 1244">
              <a:extLst>
                <a:ext uri="{FF2B5EF4-FFF2-40B4-BE49-F238E27FC236}">
                  <a16:creationId xmlns:a16="http://schemas.microsoft.com/office/drawing/2014/main" id="{28BAE4A2-1432-DFA1-3E3F-A0EED557ABC9}"/>
                </a:ext>
              </a:extLst>
            </p:cNvPr>
            <p:cNvSpPr txBox="1"/>
            <p:nvPr/>
          </p:nvSpPr>
          <p:spPr>
            <a:xfrm>
              <a:off x="3441129" y="3048208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246" name="TextBox 1245">
              <a:extLst>
                <a:ext uri="{FF2B5EF4-FFF2-40B4-BE49-F238E27FC236}">
                  <a16:creationId xmlns:a16="http://schemas.microsoft.com/office/drawing/2014/main" id="{4B139470-7E05-7224-840B-36ED7DA1AADB}"/>
                </a:ext>
              </a:extLst>
            </p:cNvPr>
            <p:cNvSpPr txBox="1"/>
            <p:nvPr/>
          </p:nvSpPr>
          <p:spPr>
            <a:xfrm>
              <a:off x="8555155" y="3048208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247" name="TextBox 1246">
              <a:extLst>
                <a:ext uri="{FF2B5EF4-FFF2-40B4-BE49-F238E27FC236}">
                  <a16:creationId xmlns:a16="http://schemas.microsoft.com/office/drawing/2014/main" id="{B6C76B57-F99E-6D0A-A06C-89FB4A6FEC66}"/>
                </a:ext>
              </a:extLst>
            </p:cNvPr>
            <p:cNvSpPr txBox="1"/>
            <p:nvPr/>
          </p:nvSpPr>
          <p:spPr>
            <a:xfrm>
              <a:off x="6355431" y="4032490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48" name="TextBox 1247">
              <a:extLst>
                <a:ext uri="{FF2B5EF4-FFF2-40B4-BE49-F238E27FC236}">
                  <a16:creationId xmlns:a16="http://schemas.microsoft.com/office/drawing/2014/main" id="{FB59CA13-13A6-D144-FB6C-CC8689EA56A2}"/>
                </a:ext>
              </a:extLst>
            </p:cNvPr>
            <p:cNvSpPr txBox="1"/>
            <p:nvPr/>
          </p:nvSpPr>
          <p:spPr>
            <a:xfrm>
              <a:off x="4730790" y="403048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249" name="TextBox 1248">
              <a:extLst>
                <a:ext uri="{FF2B5EF4-FFF2-40B4-BE49-F238E27FC236}">
                  <a16:creationId xmlns:a16="http://schemas.microsoft.com/office/drawing/2014/main" id="{CC111FD7-0CE2-2FB1-C79E-CDA594FAD53D}"/>
                </a:ext>
              </a:extLst>
            </p:cNvPr>
            <p:cNvSpPr txBox="1"/>
            <p:nvPr/>
          </p:nvSpPr>
          <p:spPr>
            <a:xfrm>
              <a:off x="3434553" y="403205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250" name="TextBox 1249">
              <a:extLst>
                <a:ext uri="{FF2B5EF4-FFF2-40B4-BE49-F238E27FC236}">
                  <a16:creationId xmlns:a16="http://schemas.microsoft.com/office/drawing/2014/main" id="{9B12F4F3-ABB0-40E2-AF40-F5CA88E1CED4}"/>
                </a:ext>
              </a:extLst>
            </p:cNvPr>
            <p:cNvSpPr txBox="1"/>
            <p:nvPr/>
          </p:nvSpPr>
          <p:spPr>
            <a:xfrm>
              <a:off x="8548579" y="403205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251" name="TextBox 1250">
              <a:extLst>
                <a:ext uri="{FF2B5EF4-FFF2-40B4-BE49-F238E27FC236}">
                  <a16:creationId xmlns:a16="http://schemas.microsoft.com/office/drawing/2014/main" id="{03D51A56-24C9-6AED-19E6-850067779BB0}"/>
                </a:ext>
              </a:extLst>
            </p:cNvPr>
            <p:cNvSpPr txBox="1"/>
            <p:nvPr/>
          </p:nvSpPr>
          <p:spPr>
            <a:xfrm>
              <a:off x="6362005" y="5016338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52" name="TextBox 1251">
              <a:extLst>
                <a:ext uri="{FF2B5EF4-FFF2-40B4-BE49-F238E27FC236}">
                  <a16:creationId xmlns:a16="http://schemas.microsoft.com/office/drawing/2014/main" id="{9F6710E4-13FA-7CF4-8C2B-44AA37C0F9D9}"/>
                </a:ext>
              </a:extLst>
            </p:cNvPr>
            <p:cNvSpPr txBox="1"/>
            <p:nvPr/>
          </p:nvSpPr>
          <p:spPr>
            <a:xfrm>
              <a:off x="4737364" y="5014328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253" name="TextBox 1252">
              <a:extLst>
                <a:ext uri="{FF2B5EF4-FFF2-40B4-BE49-F238E27FC236}">
                  <a16:creationId xmlns:a16="http://schemas.microsoft.com/office/drawing/2014/main" id="{F235231B-02EB-109B-58F8-131013641456}"/>
                </a:ext>
              </a:extLst>
            </p:cNvPr>
            <p:cNvSpPr txBox="1"/>
            <p:nvPr/>
          </p:nvSpPr>
          <p:spPr>
            <a:xfrm>
              <a:off x="3441127" y="5015904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254" name="TextBox 1253">
              <a:extLst>
                <a:ext uri="{FF2B5EF4-FFF2-40B4-BE49-F238E27FC236}">
                  <a16:creationId xmlns:a16="http://schemas.microsoft.com/office/drawing/2014/main" id="{4153D3C9-2094-26D1-5BE3-01033BD5F01D}"/>
                </a:ext>
              </a:extLst>
            </p:cNvPr>
            <p:cNvSpPr txBox="1"/>
            <p:nvPr/>
          </p:nvSpPr>
          <p:spPr>
            <a:xfrm>
              <a:off x="8555153" y="5015904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255" name="TextBox 1254">
              <a:extLst>
                <a:ext uri="{FF2B5EF4-FFF2-40B4-BE49-F238E27FC236}">
                  <a16:creationId xmlns:a16="http://schemas.microsoft.com/office/drawing/2014/main" id="{9B6428C9-4816-56E1-9397-C10E7CFAEC53}"/>
                </a:ext>
              </a:extLst>
            </p:cNvPr>
            <p:cNvSpPr txBox="1"/>
            <p:nvPr/>
          </p:nvSpPr>
          <p:spPr>
            <a:xfrm>
              <a:off x="6362006" y="6000184"/>
              <a:ext cx="396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256" name="TextBox 1255">
              <a:extLst>
                <a:ext uri="{FF2B5EF4-FFF2-40B4-BE49-F238E27FC236}">
                  <a16:creationId xmlns:a16="http://schemas.microsoft.com/office/drawing/2014/main" id="{CF0886B9-8737-B024-89D0-B6FA1F3C0824}"/>
                </a:ext>
              </a:extLst>
            </p:cNvPr>
            <p:cNvSpPr txBox="1"/>
            <p:nvPr/>
          </p:nvSpPr>
          <p:spPr>
            <a:xfrm>
              <a:off x="4737365" y="5998174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257" name="TextBox 1256">
              <a:extLst>
                <a:ext uri="{FF2B5EF4-FFF2-40B4-BE49-F238E27FC236}">
                  <a16:creationId xmlns:a16="http://schemas.microsoft.com/office/drawing/2014/main" id="{2E82055B-50EB-A073-0A12-D2F49F94EFCD}"/>
                </a:ext>
              </a:extLst>
            </p:cNvPr>
            <p:cNvSpPr txBox="1"/>
            <p:nvPr/>
          </p:nvSpPr>
          <p:spPr>
            <a:xfrm>
              <a:off x="3441128" y="599975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258" name="TextBox 1257">
              <a:extLst>
                <a:ext uri="{FF2B5EF4-FFF2-40B4-BE49-F238E27FC236}">
                  <a16:creationId xmlns:a16="http://schemas.microsoft.com/office/drawing/2014/main" id="{5EF15878-48E9-853D-B7E8-6C3340F56DEA}"/>
                </a:ext>
              </a:extLst>
            </p:cNvPr>
            <p:cNvSpPr txBox="1"/>
            <p:nvPr/>
          </p:nvSpPr>
          <p:spPr>
            <a:xfrm>
              <a:off x="8555154" y="599975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D8EC81-1FAB-52E6-118F-B22FABB47D08}"/>
              </a:ext>
            </a:extLst>
          </p:cNvPr>
          <p:cNvSpPr txBox="1"/>
          <p:nvPr/>
        </p:nvSpPr>
        <p:spPr>
          <a:xfrm>
            <a:off x="11042792" y="1818236"/>
            <a:ext cx="103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FF0000"/>
                </a:solidFill>
              </a:rPr>
              <a:t>Assembly Exceptions @ CEA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013AE-0864-5ABA-B02D-B66FE53F8E21}"/>
              </a:ext>
            </a:extLst>
          </p:cNvPr>
          <p:cNvSpPr txBox="1"/>
          <p:nvPr/>
        </p:nvSpPr>
        <p:spPr>
          <a:xfrm>
            <a:off x="11055064" y="2856022"/>
            <a:ext cx="103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 to 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138FE-661B-4699-CC9D-7AC33DA39025}"/>
              </a:ext>
            </a:extLst>
          </p:cNvPr>
          <p:cNvSpPr txBox="1"/>
          <p:nvPr/>
        </p:nvSpPr>
        <p:spPr>
          <a:xfrm>
            <a:off x="11042382" y="3962692"/>
            <a:ext cx="1038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 test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A11261-06F3-D4BF-4741-18968266639D}"/>
              </a:ext>
            </a:extLst>
          </p:cNvPr>
          <p:cNvSpPr txBox="1"/>
          <p:nvPr/>
        </p:nvSpPr>
        <p:spPr>
          <a:xfrm>
            <a:off x="10961945" y="4889249"/>
            <a:ext cx="1230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Ready 4 Install </a:t>
            </a:r>
            <a:br>
              <a:rPr lang="en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SE" sz="1200" dirty="0">
                <a:solidFill>
                  <a:srgbClr val="FF0000"/>
                </a:solidFill>
              </a:rPr>
              <a:t>Cold leak 1 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BF637-04E0-5BA0-819F-601D24CC32D8}"/>
              </a:ext>
            </a:extLst>
          </p:cNvPr>
          <p:cNvSpPr txBox="1"/>
          <p:nvPr/>
        </p:nvSpPr>
        <p:spPr>
          <a:xfrm>
            <a:off x="4504528" y="141744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SPK 0.5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91C77C81-BB07-4005-EC60-5230641835DE}"/>
              </a:ext>
            </a:extLst>
          </p:cNvPr>
          <p:cNvSpPr txBox="1"/>
          <p:nvPr/>
        </p:nvSpPr>
        <p:spPr>
          <a:xfrm rot="16200000">
            <a:off x="3915029" y="5566681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SPK-010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56E6020D-F439-58EC-A601-C5BE4C33664B}"/>
              </a:ext>
            </a:extLst>
          </p:cNvPr>
          <p:cNvSpPr txBox="1"/>
          <p:nvPr/>
        </p:nvSpPr>
        <p:spPr>
          <a:xfrm rot="16200000">
            <a:off x="4052418" y="5566680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SPK-020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CB0597EC-432F-2BFE-2B66-DAC3D96C06AF}"/>
              </a:ext>
            </a:extLst>
          </p:cNvPr>
          <p:cNvSpPr txBox="1"/>
          <p:nvPr/>
        </p:nvSpPr>
        <p:spPr>
          <a:xfrm rot="16200000">
            <a:off x="4189807" y="5566679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SPK-030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571A180D-E3CF-9929-EA51-A9D42BBB8D76}"/>
              </a:ext>
            </a:extLst>
          </p:cNvPr>
          <p:cNvSpPr txBox="1"/>
          <p:nvPr/>
        </p:nvSpPr>
        <p:spPr>
          <a:xfrm rot="16200000">
            <a:off x="4327196" y="5566678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SPK-040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3BE8674D-3ED8-5F66-4D8F-C1FD7CDCDF00}"/>
              </a:ext>
            </a:extLst>
          </p:cNvPr>
          <p:cNvSpPr txBox="1"/>
          <p:nvPr/>
        </p:nvSpPr>
        <p:spPr>
          <a:xfrm rot="16200000">
            <a:off x="4464585" y="5566677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SPK-050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7E29F6C-0C03-02E0-26D8-8A24A95DC445}"/>
              </a:ext>
            </a:extLst>
          </p:cNvPr>
          <p:cNvSpPr txBox="1"/>
          <p:nvPr/>
        </p:nvSpPr>
        <p:spPr>
          <a:xfrm rot="16200000">
            <a:off x="4601974" y="5566676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SPK-050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2DDC8906-5EB5-83A3-3BF3-08139A5FF528}"/>
              </a:ext>
            </a:extLst>
          </p:cNvPr>
          <p:cNvSpPr txBox="1"/>
          <p:nvPr/>
        </p:nvSpPr>
        <p:spPr>
          <a:xfrm rot="16200000">
            <a:off x="4739363" y="5569386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SPK-070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4F7E6BF-494B-0106-A9BF-E0FCC6D98C37}"/>
              </a:ext>
            </a:extLst>
          </p:cNvPr>
          <p:cNvSpPr txBox="1"/>
          <p:nvPr/>
        </p:nvSpPr>
        <p:spPr>
          <a:xfrm rot="16200000">
            <a:off x="4876752" y="5566675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SPK-080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F2D52995-BE1E-EC4E-9358-6B626EC81FF2}"/>
              </a:ext>
            </a:extLst>
          </p:cNvPr>
          <p:cNvSpPr txBox="1"/>
          <p:nvPr/>
        </p:nvSpPr>
        <p:spPr>
          <a:xfrm rot="16200000">
            <a:off x="5014141" y="5563964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SPK-090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001916AD-6E2D-4B31-6E9C-AD5EE416B2A9}"/>
              </a:ext>
            </a:extLst>
          </p:cNvPr>
          <p:cNvSpPr txBox="1"/>
          <p:nvPr/>
        </p:nvSpPr>
        <p:spPr>
          <a:xfrm rot="16200000">
            <a:off x="5151530" y="5563962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SPK-100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A5B59EFB-98F4-1DEC-E8B3-7A097E484918}"/>
              </a:ext>
            </a:extLst>
          </p:cNvPr>
          <p:cNvSpPr txBox="1"/>
          <p:nvPr/>
        </p:nvSpPr>
        <p:spPr>
          <a:xfrm rot="16200000">
            <a:off x="5288919" y="5563960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SPK-110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29EC991C-D34D-EC69-E64D-00CEC0F1E298}"/>
              </a:ext>
            </a:extLst>
          </p:cNvPr>
          <p:cNvSpPr txBox="1"/>
          <p:nvPr/>
        </p:nvSpPr>
        <p:spPr>
          <a:xfrm rot="16200000">
            <a:off x="5426308" y="5565597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SPK-120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2BA098E9-FB7C-9BD5-90E8-18B3F9AC641B}"/>
              </a:ext>
            </a:extLst>
          </p:cNvPr>
          <p:cNvSpPr txBox="1"/>
          <p:nvPr/>
        </p:nvSpPr>
        <p:spPr>
          <a:xfrm rot="16200000">
            <a:off x="5563698" y="5567234"/>
            <a:ext cx="4783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SPK-130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0FADC80A-68BD-53F7-FF06-21553B07337F}"/>
              </a:ext>
            </a:extLst>
          </p:cNvPr>
          <p:cNvSpPr txBox="1"/>
          <p:nvPr/>
        </p:nvSpPr>
        <p:spPr>
          <a:xfrm rot="16200000">
            <a:off x="5793027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MBL-010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766F9416-90E6-B2FE-AC1C-16BD768A60D4}"/>
              </a:ext>
            </a:extLst>
          </p:cNvPr>
          <p:cNvSpPr txBox="1"/>
          <p:nvPr/>
        </p:nvSpPr>
        <p:spPr>
          <a:xfrm rot="16200000">
            <a:off x="5929439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MBL-020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60664299-1056-B166-7924-89CAC8CC952F}"/>
              </a:ext>
            </a:extLst>
          </p:cNvPr>
          <p:cNvSpPr txBox="1"/>
          <p:nvPr/>
        </p:nvSpPr>
        <p:spPr>
          <a:xfrm rot="16200000">
            <a:off x="6065851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MBL-030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983AB261-37BA-BF74-A79A-3BB71986B40C}"/>
              </a:ext>
            </a:extLst>
          </p:cNvPr>
          <p:cNvSpPr txBox="1"/>
          <p:nvPr/>
        </p:nvSpPr>
        <p:spPr>
          <a:xfrm rot="16200000">
            <a:off x="6202263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MBL-040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2F7AAB49-B703-2883-0718-EC521A2883D5}"/>
              </a:ext>
            </a:extLst>
          </p:cNvPr>
          <p:cNvSpPr txBox="1"/>
          <p:nvPr/>
        </p:nvSpPr>
        <p:spPr>
          <a:xfrm rot="16200000">
            <a:off x="6338675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MBL-050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79B7E6E6-1488-8CB4-1349-932F8DABD21C}"/>
              </a:ext>
            </a:extLst>
          </p:cNvPr>
          <p:cNvSpPr txBox="1"/>
          <p:nvPr/>
        </p:nvSpPr>
        <p:spPr>
          <a:xfrm rot="16200000">
            <a:off x="6475087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MBL-060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19F2D425-88B9-CDA8-058E-9244AF5B0D26}"/>
              </a:ext>
            </a:extLst>
          </p:cNvPr>
          <p:cNvSpPr txBox="1"/>
          <p:nvPr/>
        </p:nvSpPr>
        <p:spPr>
          <a:xfrm rot="16200000">
            <a:off x="6611499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MBL-070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2F97C5F-881A-D36F-759C-E552C5A8805B}"/>
              </a:ext>
            </a:extLst>
          </p:cNvPr>
          <p:cNvSpPr txBox="1"/>
          <p:nvPr/>
        </p:nvSpPr>
        <p:spPr>
          <a:xfrm rot="16200000">
            <a:off x="6747911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MBL-080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24D3CB6F-42C5-4C8B-7033-C0DC51B08269}"/>
              </a:ext>
            </a:extLst>
          </p:cNvPr>
          <p:cNvSpPr txBox="1"/>
          <p:nvPr/>
        </p:nvSpPr>
        <p:spPr>
          <a:xfrm rot="16200000">
            <a:off x="6884323" y="5560170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MBL-090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D260921B-E187-CFFC-E4D7-A66FC0C7F644}"/>
              </a:ext>
            </a:extLst>
          </p:cNvPr>
          <p:cNvSpPr txBox="1"/>
          <p:nvPr/>
        </p:nvSpPr>
        <p:spPr>
          <a:xfrm rot="16200000">
            <a:off x="7133481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HBL-010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01618FDF-1479-C460-EE66-81BDD497E501}"/>
              </a:ext>
            </a:extLst>
          </p:cNvPr>
          <p:cNvSpPr txBox="1"/>
          <p:nvPr/>
        </p:nvSpPr>
        <p:spPr>
          <a:xfrm rot="16200000">
            <a:off x="7272817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HBL-020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686CEFEE-10B1-588C-8336-1096B102B9BB}"/>
              </a:ext>
            </a:extLst>
          </p:cNvPr>
          <p:cNvSpPr txBox="1"/>
          <p:nvPr/>
        </p:nvSpPr>
        <p:spPr>
          <a:xfrm rot="16200000">
            <a:off x="7412153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HBL-030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505AC02E-D2FA-F813-E6A1-138985A13490}"/>
              </a:ext>
            </a:extLst>
          </p:cNvPr>
          <p:cNvSpPr txBox="1"/>
          <p:nvPr/>
        </p:nvSpPr>
        <p:spPr>
          <a:xfrm rot="16200000">
            <a:off x="7551489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HBL-040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A4730615-0471-4887-BA2A-C1F08EF76093}"/>
              </a:ext>
            </a:extLst>
          </p:cNvPr>
          <p:cNvSpPr txBox="1"/>
          <p:nvPr/>
        </p:nvSpPr>
        <p:spPr>
          <a:xfrm rot="16200000">
            <a:off x="7690825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666666"/>
                </a:solidFill>
              </a:rPr>
              <a:t>HBL-050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B9EFE6D3-1A6D-B9D0-B817-20BA01065C9C}"/>
              </a:ext>
            </a:extLst>
          </p:cNvPr>
          <p:cNvSpPr txBox="1"/>
          <p:nvPr/>
        </p:nvSpPr>
        <p:spPr>
          <a:xfrm rot="16200000">
            <a:off x="7830161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HBL-060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3D31171-61C0-C2BB-D766-C406F2C88B24}"/>
              </a:ext>
            </a:extLst>
          </p:cNvPr>
          <p:cNvSpPr txBox="1"/>
          <p:nvPr/>
        </p:nvSpPr>
        <p:spPr>
          <a:xfrm rot="16200000">
            <a:off x="7969497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HBL-070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3FFE56FC-4CD0-FDD5-EB1C-4664FD704246}"/>
              </a:ext>
            </a:extLst>
          </p:cNvPr>
          <p:cNvSpPr txBox="1"/>
          <p:nvPr/>
        </p:nvSpPr>
        <p:spPr>
          <a:xfrm rot="16200000">
            <a:off x="8108833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HBL-080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B1CD0BC3-A590-8A89-1F7E-D168079DD00A}"/>
              </a:ext>
            </a:extLst>
          </p:cNvPr>
          <p:cNvSpPr txBox="1"/>
          <p:nvPr/>
        </p:nvSpPr>
        <p:spPr>
          <a:xfrm rot="16200000">
            <a:off x="8248169" y="5559286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HBL-090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8A7B7088-25FD-3F1C-793A-9E0E360C6F49}"/>
              </a:ext>
            </a:extLst>
          </p:cNvPr>
          <p:cNvSpPr txBox="1"/>
          <p:nvPr/>
        </p:nvSpPr>
        <p:spPr>
          <a:xfrm rot="16200000">
            <a:off x="8387505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HBL-100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BE64E37D-977D-9D6F-DB6E-7273C6338DD8}"/>
              </a:ext>
            </a:extLst>
          </p:cNvPr>
          <p:cNvSpPr txBox="1"/>
          <p:nvPr/>
        </p:nvSpPr>
        <p:spPr>
          <a:xfrm rot="16200000">
            <a:off x="8526841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HBL-110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40DE2C4C-F91A-22EF-663B-D7DB999BC8C8}"/>
              </a:ext>
            </a:extLst>
          </p:cNvPr>
          <p:cNvSpPr txBox="1"/>
          <p:nvPr/>
        </p:nvSpPr>
        <p:spPr>
          <a:xfrm rot="16200000">
            <a:off x="8666177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HBL-120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79539B54-7153-B2D3-D7E7-D41C24A04D25}"/>
              </a:ext>
            </a:extLst>
          </p:cNvPr>
          <p:cNvSpPr txBox="1"/>
          <p:nvPr/>
        </p:nvSpPr>
        <p:spPr>
          <a:xfrm rot="16200000">
            <a:off x="8805513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HBL-130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3031F271-8A7C-04C0-1605-FF7892810043}"/>
              </a:ext>
            </a:extLst>
          </p:cNvPr>
          <p:cNvSpPr txBox="1"/>
          <p:nvPr/>
        </p:nvSpPr>
        <p:spPr>
          <a:xfrm rot="16200000">
            <a:off x="8944849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HBL-140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01DC70E8-B1E9-A6BD-1C89-380411D54677}"/>
              </a:ext>
            </a:extLst>
          </p:cNvPr>
          <p:cNvSpPr txBox="1"/>
          <p:nvPr/>
        </p:nvSpPr>
        <p:spPr>
          <a:xfrm rot="16200000">
            <a:off x="9084185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HBL-150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E0DC2463-0668-C535-AD85-309A7419DA87}"/>
              </a:ext>
            </a:extLst>
          </p:cNvPr>
          <p:cNvSpPr txBox="1"/>
          <p:nvPr/>
        </p:nvSpPr>
        <p:spPr>
          <a:xfrm rot="16200000">
            <a:off x="9223521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HBL-160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2E7E153B-E439-1506-81DB-030B77904514}"/>
              </a:ext>
            </a:extLst>
          </p:cNvPr>
          <p:cNvSpPr txBox="1"/>
          <p:nvPr/>
        </p:nvSpPr>
        <p:spPr>
          <a:xfrm rot="16200000">
            <a:off x="9362857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HBL-170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8AE0DB7-606B-01A0-4049-83C2A3A0A1E4}"/>
              </a:ext>
            </a:extLst>
          </p:cNvPr>
          <p:cNvSpPr txBox="1"/>
          <p:nvPr/>
        </p:nvSpPr>
        <p:spPr>
          <a:xfrm rot="16200000">
            <a:off x="9502193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HBL-180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6E023348-3803-2C9D-36EE-2F4BD6211660}"/>
              </a:ext>
            </a:extLst>
          </p:cNvPr>
          <p:cNvSpPr txBox="1"/>
          <p:nvPr/>
        </p:nvSpPr>
        <p:spPr>
          <a:xfrm rot="16200000">
            <a:off x="9641529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HBL-190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2D2A76D9-83D7-141E-BF69-9252BAEB4D7C}"/>
              </a:ext>
            </a:extLst>
          </p:cNvPr>
          <p:cNvSpPr txBox="1"/>
          <p:nvPr/>
        </p:nvSpPr>
        <p:spPr>
          <a:xfrm rot="16200000">
            <a:off x="9780865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HBL-200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4CBA5F91-43A4-A754-99E0-B630DECAEA3B}"/>
              </a:ext>
            </a:extLst>
          </p:cNvPr>
          <p:cNvSpPr txBox="1"/>
          <p:nvPr/>
        </p:nvSpPr>
        <p:spPr>
          <a:xfrm rot="16200000">
            <a:off x="9920201" y="5559287"/>
            <a:ext cx="5398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HBL-210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05776D74-C573-CBB4-E76F-17A7A4BA18AA}"/>
              </a:ext>
            </a:extLst>
          </p:cNvPr>
          <p:cNvSpPr txBox="1"/>
          <p:nvPr/>
        </p:nvSpPr>
        <p:spPr>
          <a:xfrm>
            <a:off x="6095457" y="143415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ELL 0.67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E9771F64-1AFB-7ED9-501A-AC3CAD5FD06D}"/>
              </a:ext>
            </a:extLst>
          </p:cNvPr>
          <p:cNvSpPr txBox="1"/>
          <p:nvPr/>
        </p:nvSpPr>
        <p:spPr>
          <a:xfrm>
            <a:off x="8178132" y="14381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ELL 0.86</a:t>
            </a:r>
          </a:p>
        </p:txBody>
      </p:sp>
      <p:sp>
        <p:nvSpPr>
          <p:cNvPr id="482" name="Date Placeholder 481">
            <a:extLst>
              <a:ext uri="{FF2B5EF4-FFF2-40B4-BE49-F238E27FC236}">
                <a16:creationId xmlns:a16="http://schemas.microsoft.com/office/drawing/2014/main" id="{B0379308-2334-9B3B-8519-1C439AAAB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483" name="Footer Placeholder 482">
            <a:extLst>
              <a:ext uri="{FF2B5EF4-FFF2-40B4-BE49-F238E27FC236}">
                <a16:creationId xmlns:a16="http://schemas.microsoft.com/office/drawing/2014/main" id="{EFA6CD77-52F7-36C9-AF44-E8C1217A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05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459E42-AE74-66B0-505D-B34A2F692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C1EA41-27B4-8B8E-AA97-D7D5F53F5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88C156-D79C-88F5-A12F-2110DE56D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7D00F3-691E-9E79-4DB8-D27257612A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Handling of main CM NCRs after reception and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17D67-B210-2A2C-A730-6B481889FA2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16A95-BA7B-55A7-AD16-6B65EEA62A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AC69A9-7E5D-21CE-5250-A321F3B449B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0A676A0-A348-CD9B-CF5A-ADA2CC82A67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r="171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7FB6A7B-0519-D1F9-28C7-E79AFB5F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The SPK CTS issue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82845-4EDC-CF26-5BBA-9E57C68C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Installation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D0862-E9F6-C939-E831-D2032B45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255935-F3C7-F00A-1FC8-EC39F5134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Main root cause: gearbox coating, enhanced by mechanical “squeeze”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D1735D6-C651-D032-9A54-3516CBB06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5956C7-F91C-0F75-27F3-EE76D295E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77" y="1640263"/>
            <a:ext cx="3894438" cy="5200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E7E78-D1BE-A819-E57E-5CDCE1248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19"/>
          <a:stretch/>
        </p:blipFill>
        <p:spPr>
          <a:xfrm>
            <a:off x="4319702" y="3754473"/>
            <a:ext cx="4987972" cy="3085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6E38F-3E9C-0637-ECCB-B342CAB99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35"/>
          <a:stretch/>
        </p:blipFill>
        <p:spPr>
          <a:xfrm>
            <a:off x="9372362" y="4251062"/>
            <a:ext cx="2456099" cy="2212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FFAF8-1291-4A43-7487-9A5FBA0A0708}"/>
              </a:ext>
            </a:extLst>
          </p:cNvPr>
          <p:cNvSpPr txBox="1"/>
          <p:nvPr/>
        </p:nvSpPr>
        <p:spPr>
          <a:xfrm>
            <a:off x="4334933" y="1481664"/>
            <a:ext cx="769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Failures during Uppsala tests lead to perform accelerated lifetime tests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8F08A8-6BED-8B97-1604-E4D8B97C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335" y="1873582"/>
            <a:ext cx="7441127" cy="4126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C31C27-88AE-B7AA-EF91-57B2FDA8216C}"/>
              </a:ext>
            </a:extLst>
          </p:cNvPr>
          <p:cNvSpPr txBox="1"/>
          <p:nvPr/>
        </p:nvSpPr>
        <p:spPr>
          <a:xfrm>
            <a:off x="4387334" y="2321334"/>
            <a:ext cx="7441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Even after removing the thermalization from the motor body motors in the test bench fail after 20-40 full tuning cycles of the cavities</a:t>
            </a:r>
          </a:p>
          <a:p>
            <a:pPr algn="l"/>
            <a:r>
              <a:rPr lang="en-SE" b="1" dirty="0">
                <a:solidFill>
                  <a:srgbClr val="666666"/>
                </a:solidFill>
              </a:rPr>
              <a:t>Concern for the operational reliability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Unfortunately motor access ports were descoped at early project stage before performing EOL testing</a:t>
            </a:r>
          </a:p>
        </p:txBody>
      </p:sp>
    </p:spTree>
    <p:extLst>
      <p:ext uri="{BB962C8B-B14F-4D97-AF65-F5344CB8AC3E}">
        <p14:creationId xmlns:p14="http://schemas.microsoft.com/office/powerpoint/2010/main" val="1504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day"/>
  <p:tag name="OTLSPACING" val="3"/>
  <p:tag name="OTLSHAPETHICKNESSTYPE" val="Thin"/>
  <p:tag name="OTLWEEKNUMBERINGFORMAT" val="WNFormat1"/>
  <p:tag name="OTLWEEKNUMBERINGISVISIBLE" val="False"/>
  <p:tag name="OTLSTARTDATE" val="2025-05-20T23:59:00.0000000Z"/>
  <p:tag name="OTLENDDATE" val="2025-06-19T23:59:00.0000000Z"/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4-06-19T00:00:00.0000000Z"/>
  <p:tag name="OTLENDDATE" val="2024-07-12T23:59:00.0000000Z"/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PACING" val="3"/>
  <p:tag name="OTLSHAPETHICKNESSTYPE" val="Thin"/>
  <p:tag name="OTLDURATIONFORMAT" val="wk"/>
  <p:tag name="OTLSTARTDATE" val="2024-08-15T00:00:00.0000000Z"/>
  <p:tag name="OTLENDDATE" val="2024-09-11T23:59:00.0000000Z"/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4-09-12T00:00:00.0000000Z"/>
  <p:tag name="OTLENDDATE" val="2024-10-23T23:59:00.0000000Z"/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4-10-24T00:00:00.0000000Z"/>
  <p:tag name="OTLENDDATE" val="2025-01-13T23:59:00.0000000Z"/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5-01-14T23:59:00.0000000Z"/>
  <p:tag name="OTLENDDATE" val="2025-01-27T23:59:00.0000000Z"/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DATEFORMATSTRING" val="d MMM &quot;'&quot;yy"/>
  <p:tag name="OTLDATEFORMATUSEUS" val="False"/>
  <p:tag name="OTLSTARTDATE" val="2023-11-01T00:00:00.0000000Z"/>
  <p:tag name="OTLENDDATE" val="2024-05-08T23:59:00.0000000Z"/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DATEFORMATSTRING" val="d MMM &quot;'&quot;yy"/>
  <p:tag name="OTLDATEFORMATUSEUS" val="False"/>
  <p:tag name="OTLSTARTDATE" val="2025-03-26T23:59:00.0000000Z"/>
  <p:tag name="OTLENDDATE" val="2025-04-08T23:59:00.0000000Z"/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DATEFORMATSTRING" val="d MMM &quot;'&quot;yy"/>
  <p:tag name="OTLDATEFORMATUSEUS" val="False"/>
  <p:tag name="OTLSTARTDATE" val="2024-10-10T00:00:00.0000000Z"/>
  <p:tag name="OTLENDDATE" val="2024-10-23T23:59:00.0000000Z"/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5-06-23T23:59:00.0000000Z"/>
  <p:tag name="OTLENDDATE" val="2025-09-25T23:59:00.0000000Z"/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4-09-25T00:00:00.0000000Z"/>
  <p:tag name="OTLENDDATE" val="2024-10-08T23:59:00.0000000Z"/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4-05-13T00:00:00.0000000Z"/>
  <p:tag name="OTLENDDATE" val="2024-06-18T23:59:00.0000000Z"/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4-07-15T00:00:00.0000000Z"/>
  <p:tag name="OTLENDDATE" val="2024-08-09T23:59:00.0000000Z"/>
  <p:tag name="OTLDURATIONFORMAT" val="day"/>
  <p:tag name="OTLSPACING" val="3"/>
  <p:tag name="OTLSHAPETHICKNESSTYPE" val="Thin"/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4-08-12T00:00:00.0000000Z"/>
  <p:tag name="OTLENDDATE" val="2024-08-14T23:59:00.0000000Z"/>
  <p:tag name="OTLDURATIONFORMAT" val="day"/>
  <p:tag name="OTLSPACING" val="3"/>
  <p:tag name="OTLSHAPETHICKNESSTYPE" val="Thin"/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3-12T23:59:00.0000000Z"/>
  <p:tag name="OTLENDDATE" val="2025-03-25T23:59:00.0000000Z"/>
  <p:tag name="OTLDURATIONFORMAT" val="day"/>
  <p:tag name="OTLSPACING" val="3"/>
  <p:tag name="OTLSHAPETHICKNESSTYPE" val="Thin"/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CULTUREINFO" val="en-US"/>
  <p:tag name="OTLTIMEBANDQUICKPOSITION" val="Custom"/>
  <p:tag name="OTLTIMEBANDTHREEDEFFECTS" val="Gel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LEFTENDCAPSMARGINLEFT" val="39.5066666666667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DEPENABLED" val="Fals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CALEFORMAT" val="MMM"/>
  <p:tag name="OTLTIMEBANDSHAPETYPE" val="EllipseTimeband"/>
  <p:tag name="OTLTIMEBANDSHAPEHEIGHT" val="30"/>
  <p:tag name="OTLTIMEBANDSHAPEPADDINGLEFT" val="13"/>
  <p:tag name="OTLTIMEBANDAUTODATERANGE" val="False"/>
  <p:tag name="OTLTIMEBANDSCALETYPE" val="Quarters"/>
  <p:tag name="OTLTIMEBANDSTARTDATE" val="2023-09-01T00:00:00.0000000"/>
  <p:tag name="OTLTIMEBANDENDDATE" val="2025-10-01T23:59:00.0000000"/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ACC RBOT"/>
  <p:tag name="OTLPOSITIONONTASK" val="None"/>
  <p:tag name="OTLRELATEDTASKID" val="00000000-0000-0000-0000-000000000000"/>
  <p:tag name="OTLDATE" val="2025-01-27T23:59:00.0000000"/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Facility RBOT"/>
  <p:tag name="OTLPOSITIONONTASK" val="None"/>
  <p:tag name="OTLRELATEDTASKID" val="00000000-0000-0000-0000-000000000000"/>
  <p:tag name="OTLDATE" val="2025-05-19T23:59:00.0000000"/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MTITLE" val="SAR4"/>
  <p:tag name="OTLDATE" val="2024-10-08T23:59:00.0000000"/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MTITLE" val="BOT"/>
  <p:tag name="OTLDATE" val="2025-06-19T23:59:00.0000000"/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SRR4"/>
  <p:tag name="OTLPOSITIONONTASK" val="None"/>
  <p:tag name="OTLRELATEDTASKID" val="00000000-0000-0000-0000-000000000000"/>
  <p:tag name="OTLDATE" val="2024-10-23T23:59:00.0000000"/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ck"/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Below"/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2735</TotalTime>
  <Words>2028</Words>
  <Application>Microsoft Macintosh PowerPoint</Application>
  <PresentationFormat>Widescreen</PresentationFormat>
  <Paragraphs>513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Strategy and installation experience for ESS SRF linac</vt:lpstr>
      <vt:lpstr>Outline</vt:lpstr>
      <vt:lpstr>PowerPoint Presentation</vt:lpstr>
      <vt:lpstr>ESS SOUP: 2 MW (capability)</vt:lpstr>
      <vt:lpstr>ACC Timeline to BOT</vt:lpstr>
      <vt:lpstr>Large In Kind model (Greenfield org)</vt:lpstr>
      <vt:lpstr>PowerPoint Presentation</vt:lpstr>
      <vt:lpstr>The SPK CTS issue</vt:lpstr>
      <vt:lpstr>Mitigation strategy</vt:lpstr>
      <vt:lpstr>ELL repairs</vt:lpstr>
      <vt:lpstr>PowerPoint Presentation</vt:lpstr>
      <vt:lpstr>Pilot installation</vt:lpstr>
      <vt:lpstr>2nd cooldown</vt:lpstr>
      <vt:lpstr>Vertical integration across systems</vt:lpstr>
      <vt:lpstr>PowerPoint Presentation</vt:lpstr>
      <vt:lpstr>CDS Preparation</vt:lpstr>
      <vt:lpstr>Weld of CM to CDS</vt:lpstr>
      <vt:lpstr>Ancillary completion</vt:lpstr>
      <vt:lpstr>Non conformities during assembly</vt:lpstr>
      <vt:lpstr>PowerPoint Presentation</vt:lpstr>
      <vt:lpstr>Particle free systems</vt:lpstr>
      <vt:lpstr>Procedures for all metal gate valves</vt:lpstr>
      <vt:lpstr>Use of NEG pumps in LWU (ZAO alloy)</vt:lpstr>
      <vt:lpstr>NEG ZAO Transport test</vt:lpstr>
      <vt:lpstr>Qualification of assembly conditions</vt:lpstr>
      <vt:lpstr>Installation ongoing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Pierini</dc:creator>
  <cp:lastModifiedBy>Paolo Pierini</cp:lastModifiedBy>
  <cp:revision>7</cp:revision>
  <cp:lastPrinted>2019-03-08T10:27:30Z</cp:lastPrinted>
  <dcterms:created xsi:type="dcterms:W3CDTF">2023-11-30T22:35:26Z</dcterms:created>
  <dcterms:modified xsi:type="dcterms:W3CDTF">2023-12-02T20:12:44Z</dcterms:modified>
</cp:coreProperties>
</file>