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  <p:sldMasterId id="2147483695" r:id="rId3"/>
  </p:sldMasterIdLst>
  <p:notesMasterIdLst>
    <p:notesMasterId r:id="rId20"/>
  </p:notesMasterIdLst>
  <p:sldIdLst>
    <p:sldId id="373" r:id="rId4"/>
    <p:sldId id="397" r:id="rId5"/>
    <p:sldId id="402" r:id="rId6"/>
    <p:sldId id="425" r:id="rId7"/>
    <p:sldId id="398" r:id="rId8"/>
    <p:sldId id="401" r:id="rId9"/>
    <p:sldId id="399" r:id="rId10"/>
    <p:sldId id="400" r:id="rId11"/>
    <p:sldId id="403" r:id="rId12"/>
    <p:sldId id="404" r:id="rId13"/>
    <p:sldId id="405" r:id="rId14"/>
    <p:sldId id="424" r:id="rId15"/>
    <p:sldId id="386" r:id="rId16"/>
    <p:sldId id="394" r:id="rId17"/>
    <p:sldId id="406" r:id="rId18"/>
    <p:sldId id="42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mbria Math" panose="02040503050406030204" pitchFamily="18" charset="0"/>
      <p:regular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ato Black" panose="020F0502020204030204" pitchFamily="34" charset="0"/>
      <p:bold r:id="rId32"/>
      <p:italic r:id="rId33"/>
      <p:boldItalic r:id="rId34"/>
    </p:embeddedFont>
    <p:embeddedFont>
      <p:font typeface="Montserrat" pitchFamily="2" charset="77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9" autoAdjust="0"/>
    <p:restoredTop sz="80895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528" y="17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12/1/23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svg"/><Relationship Id="rId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svg"/><Relationship Id="rId4" Type="http://schemas.openxmlformats.org/officeDocument/2006/relationships/image" Target="../media/image3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svg"/><Relationship Id="rId4" Type="http://schemas.openxmlformats.org/officeDocument/2006/relationships/image" Target="../media/image3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svg"/><Relationship Id="rId4" Type="http://schemas.openxmlformats.org/officeDocument/2006/relationships/image" Target="../media/image3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sv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F561999-3BF1-8379-3847-74D215CF2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45586F-8FF0-BABE-3780-87BE0E1C1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48692C2-4B27-949F-432D-6F15A449C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1197EEE-FA14-FEB9-8DB5-B6FCBCECA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004A583-9D9C-B9DB-1198-04A50F840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176473-C8F3-14F1-2287-C28E7D128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7E619D-26A4-ED27-BA58-8FC0FFBE5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7F8214A-DE6A-9699-2944-6E8EFE793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9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94983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Column_Numerical_Text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69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F561999-3BF1-8379-3847-74D215CF2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279209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45586F-8FF0-BABE-3780-87BE0E1C12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912468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48692C2-4B27-949F-432D-6F15A449C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519235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43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51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7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28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43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16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1197EEE-FA14-FEB9-8DB5-B6FCBCECA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647881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004A583-9D9C-B9DB-1198-04A50F840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584404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176473-C8F3-14F1-2287-C28E7D128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179887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67E619D-26A4-ED27-BA58-8FC0FFBE5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529050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7F8214A-DE6A-9699-2944-6E8EFE793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29234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51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94983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Column_Numerical_Text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0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Installation Experience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  <p:sldLayoutId id="2147483693" r:id="rId16"/>
    <p:sldLayoutId id="214748369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D. Gonnella, LCLS-II Commissioning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3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gif"/><Relationship Id="rId7" Type="http://schemas.openxmlformats.org/officeDocument/2006/relationships/image" Target="../media/image71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0.jpeg"/><Relationship Id="rId5" Type="http://schemas.openxmlformats.org/officeDocument/2006/relationships/image" Target="../media/image69.tiff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1124853"/>
            <a:ext cx="8637515" cy="2246574"/>
          </a:xfrm>
        </p:spPr>
        <p:txBody>
          <a:bodyPr>
            <a:normAutofit/>
          </a:bodyPr>
          <a:lstStyle/>
          <a:p>
            <a:r>
              <a:rPr lang="en-US" dirty="0"/>
              <a:t>LCLS-II Installation Experience and Lessons Learned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Dan Gonnella</a:t>
            </a:r>
          </a:p>
          <a:p>
            <a:r>
              <a:rPr lang="en-US" sz="1600" dirty="0"/>
              <a:t>      LCLS-II SC Linac Commissioning Lead</a:t>
            </a:r>
          </a:p>
          <a:p>
            <a:pPr marL="461963" indent="-461963"/>
            <a:r>
              <a:rPr lang="en-US" sz="1600" dirty="0"/>
              <a:t>      LCLS-II-HE Installation &amp; Commissioning System Manager</a:t>
            </a:r>
          </a:p>
          <a:p>
            <a:r>
              <a:rPr lang="en-US" i="1" dirty="0"/>
              <a:t>On behalf of the LCLS-II Collaboration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1" y="5490341"/>
            <a:ext cx="7563493" cy="295275"/>
          </a:xfrm>
        </p:spPr>
        <p:txBody>
          <a:bodyPr/>
          <a:lstStyle/>
          <a:p>
            <a:r>
              <a:rPr lang="en-US" dirty="0"/>
              <a:t>5 December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EB5D4F-25FB-9E03-F86B-AA777F65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Beamline Connection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FF64C-032E-F475-B9E4-9E0156C76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Content Placeholder 24">
            <a:extLst>
              <a:ext uri="{FF2B5EF4-FFF2-40B4-BE49-F238E27FC236}">
                <a16:creationId xmlns:a16="http://schemas.microsoft.com/office/drawing/2014/main" id="{4256AB81-97ED-9F02-F3DC-C4AD49E33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463" y="4337950"/>
            <a:ext cx="2992716" cy="2309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869E0-2EEB-892B-AF8A-9221A0D10D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24" y="4001283"/>
            <a:ext cx="2281542" cy="2590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D6B10-B3CF-420A-A6BD-AFC9FA55B4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17" y="977366"/>
            <a:ext cx="3425296" cy="2670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0AFF6C-EE72-2D18-F8E1-DC7BE22CDE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51888" y="1331822"/>
            <a:ext cx="3597310" cy="2888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CCA7F5-A425-422A-1A94-C245CC00AE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6670" y="1412604"/>
            <a:ext cx="3071439" cy="23035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8DA23E-D0AF-54A7-330C-9901FDC59005}"/>
              </a:ext>
            </a:extLst>
          </p:cNvPr>
          <p:cNvSpPr txBox="1"/>
          <p:nvPr/>
        </p:nvSpPr>
        <p:spPr>
          <a:xfrm>
            <a:off x="3702855" y="4652307"/>
            <a:ext cx="4188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Portable cleanroom with lifter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Fan filter unit blows from below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 is moved inward, then upward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Very low to ground!!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BLA enters from Aisle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Tech attaches from Wall side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865E2D-7F53-3B4E-7C3A-B54C5C27E179}"/>
              </a:ext>
            </a:extLst>
          </p:cNvPr>
          <p:cNvCxnSpPr/>
          <p:nvPr/>
        </p:nvCxnSpPr>
        <p:spPr>
          <a:xfrm>
            <a:off x="3560486" y="1062784"/>
            <a:ext cx="236311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D9DC16-7B15-1CEB-252C-1D18A312AC27}"/>
              </a:ext>
            </a:extLst>
          </p:cNvPr>
          <p:cNvCxnSpPr/>
          <p:nvPr/>
        </p:nvCxnSpPr>
        <p:spPr>
          <a:xfrm>
            <a:off x="2756923" y="1072719"/>
            <a:ext cx="178183" cy="0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5">
            <a:extLst>
              <a:ext uri="{FF2B5EF4-FFF2-40B4-BE49-F238E27FC236}">
                <a16:creationId xmlns:a16="http://schemas.microsoft.com/office/drawing/2014/main" id="{912D1D44-298D-BBE7-CBC0-9E9DE1AB632E}"/>
              </a:ext>
            </a:extLst>
          </p:cNvPr>
          <p:cNvSpPr/>
          <p:nvPr/>
        </p:nvSpPr>
        <p:spPr>
          <a:xfrm>
            <a:off x="3179403" y="3183410"/>
            <a:ext cx="523452" cy="130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D7884-459F-9DF3-92A0-BC6B8937FAFD}"/>
              </a:ext>
            </a:extLst>
          </p:cNvPr>
          <p:cNvSpPr txBox="1"/>
          <p:nvPr/>
        </p:nvSpPr>
        <p:spPr>
          <a:xfrm>
            <a:off x="3072998" y="3006247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915520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C7F490-57C2-7FB5-737A-D32930FD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WPC → Iterate on BLA Installation Process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0F459-DDC1-95F4-20E3-A0BF77ACD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C0509-2441-085E-F813-A6815BF1C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7DA91FDA-1016-F9C3-5450-A2011EAEBABE}"/>
              </a:ext>
            </a:extLst>
          </p:cNvPr>
          <p:cNvSpPr/>
          <p:nvPr/>
        </p:nvSpPr>
        <p:spPr>
          <a:xfrm>
            <a:off x="1640812" y="1249857"/>
            <a:ext cx="631845" cy="652833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Prepare Work Area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ED6870E-959E-532B-7E57-ADCAD3574C6E}"/>
              </a:ext>
            </a:extLst>
          </p:cNvPr>
          <p:cNvSpPr/>
          <p:nvPr/>
        </p:nvSpPr>
        <p:spPr>
          <a:xfrm>
            <a:off x="1771706" y="2937159"/>
            <a:ext cx="660400" cy="515073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Inventory equip-</a:t>
            </a:r>
            <a:r>
              <a:rPr lang="en-US" sz="1050" b="1" dirty="0" err="1"/>
              <a:t>ment</a:t>
            </a:r>
            <a:endParaRPr lang="en-US" sz="1050" b="1" dirty="0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0AF64D9A-91D7-525D-76AD-E414FB6E17F8}"/>
              </a:ext>
            </a:extLst>
          </p:cNvPr>
          <p:cNvSpPr/>
          <p:nvPr/>
        </p:nvSpPr>
        <p:spPr>
          <a:xfrm>
            <a:off x="1771706" y="1999982"/>
            <a:ext cx="661110" cy="491826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Clean environ-</a:t>
            </a:r>
            <a:r>
              <a:rPr lang="en-US" sz="1050" b="1" dirty="0" err="1"/>
              <a:t>ment</a:t>
            </a:r>
            <a:endParaRPr lang="en-US" sz="1050" b="1" dirty="0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C1633D7A-1E99-9106-1D8B-894D304EC637}"/>
              </a:ext>
            </a:extLst>
          </p:cNvPr>
          <p:cNvSpPr/>
          <p:nvPr/>
        </p:nvSpPr>
        <p:spPr>
          <a:xfrm>
            <a:off x="1752589" y="3538039"/>
            <a:ext cx="679516" cy="530570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Setup Clean-zone(s)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3B9BB1A4-FC0F-BAD5-729D-E9D0E1FAA2E6}"/>
              </a:ext>
            </a:extLst>
          </p:cNvPr>
          <p:cNvSpPr/>
          <p:nvPr/>
        </p:nvSpPr>
        <p:spPr>
          <a:xfrm>
            <a:off x="2638603" y="1239271"/>
            <a:ext cx="840660" cy="664122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Inventory/ Prepare BLA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96DBA90B-6C92-FBB4-03EF-A1721C79A1F9}"/>
              </a:ext>
            </a:extLst>
          </p:cNvPr>
          <p:cNvSpPr/>
          <p:nvPr/>
        </p:nvSpPr>
        <p:spPr>
          <a:xfrm>
            <a:off x="2804507" y="1984497"/>
            <a:ext cx="661529" cy="470903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Deliver BLA</a:t>
            </a: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6460CB12-9502-B0B8-5BB1-173DB324047D}"/>
              </a:ext>
            </a:extLst>
          </p:cNvPr>
          <p:cNvSpPr/>
          <p:nvPr/>
        </p:nvSpPr>
        <p:spPr>
          <a:xfrm>
            <a:off x="2813872" y="2525366"/>
            <a:ext cx="663925" cy="455778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Inspect BLA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7804D405-84CC-AB36-9C1E-C05662DC2622}"/>
              </a:ext>
            </a:extLst>
          </p:cNvPr>
          <p:cNvSpPr/>
          <p:nvPr/>
        </p:nvSpPr>
        <p:spPr>
          <a:xfrm>
            <a:off x="2803308" y="3057518"/>
            <a:ext cx="663925" cy="711814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Unbag first layer BLA</a:t>
            </a: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DFE618D9-51C8-F21C-A370-884447C9642E}"/>
              </a:ext>
            </a:extLst>
          </p:cNvPr>
          <p:cNvSpPr/>
          <p:nvPr/>
        </p:nvSpPr>
        <p:spPr>
          <a:xfrm>
            <a:off x="3832899" y="1260817"/>
            <a:ext cx="923781" cy="654288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BLA loaded in Clean Zone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24D0E019-25EF-BC65-62E2-D5E8CEFDB3DB}"/>
              </a:ext>
            </a:extLst>
          </p:cNvPr>
          <p:cNvSpPr/>
          <p:nvPr/>
        </p:nvSpPr>
        <p:spPr>
          <a:xfrm>
            <a:off x="5095178" y="1243778"/>
            <a:ext cx="1128116" cy="671327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Install: Expose CM/BLA beamline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1486DC26-22AB-E8AE-6B7A-E995EFBE8E47}"/>
              </a:ext>
            </a:extLst>
          </p:cNvPr>
          <p:cNvSpPr/>
          <p:nvPr/>
        </p:nvSpPr>
        <p:spPr>
          <a:xfrm>
            <a:off x="3981540" y="3672555"/>
            <a:ext cx="785163" cy="530570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Final preps before uncovering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FE8D29BD-DF05-9DFE-E794-B207C193E3B1}"/>
              </a:ext>
            </a:extLst>
          </p:cNvPr>
          <p:cNvSpPr/>
          <p:nvPr/>
        </p:nvSpPr>
        <p:spPr>
          <a:xfrm>
            <a:off x="4160224" y="4289493"/>
            <a:ext cx="673364" cy="478419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Add bellows restraint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915147A9-DD72-E7B2-4468-99E1716B648A}"/>
              </a:ext>
            </a:extLst>
          </p:cNvPr>
          <p:cNvSpPr/>
          <p:nvPr/>
        </p:nvSpPr>
        <p:spPr>
          <a:xfrm>
            <a:off x="4160223" y="5854217"/>
            <a:ext cx="673366" cy="401883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Clean</a:t>
            </a:r>
          </a:p>
          <a:p>
            <a:pPr algn="ctr"/>
            <a:r>
              <a:rPr lang="en-US" sz="1050" b="1" dirty="0"/>
              <a:t>surfaces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65C01798-5720-3789-424C-C0B180E0467D}"/>
              </a:ext>
            </a:extLst>
          </p:cNvPr>
          <p:cNvSpPr/>
          <p:nvPr/>
        </p:nvSpPr>
        <p:spPr>
          <a:xfrm>
            <a:off x="4175219" y="4848430"/>
            <a:ext cx="658369" cy="395522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Check masking</a:t>
            </a: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23E8123B-9D70-CA61-5329-8B8CEB8FC2F3}"/>
              </a:ext>
            </a:extLst>
          </p:cNvPr>
          <p:cNvSpPr/>
          <p:nvPr/>
        </p:nvSpPr>
        <p:spPr>
          <a:xfrm>
            <a:off x="1767306" y="2536014"/>
            <a:ext cx="665509" cy="345561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Masking</a:t>
            </a: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6AB06A20-2EE5-2637-96E9-C5B7DB9AD86D}"/>
              </a:ext>
            </a:extLst>
          </p:cNvPr>
          <p:cNvSpPr/>
          <p:nvPr/>
        </p:nvSpPr>
        <p:spPr>
          <a:xfrm>
            <a:off x="3973054" y="1984497"/>
            <a:ext cx="793649" cy="363524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Place on stage</a:t>
            </a: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D7189B67-2493-E689-031C-0C8127300CA8}"/>
              </a:ext>
            </a:extLst>
          </p:cNvPr>
          <p:cNvSpPr/>
          <p:nvPr/>
        </p:nvSpPr>
        <p:spPr>
          <a:xfrm>
            <a:off x="3981540" y="2407224"/>
            <a:ext cx="785163" cy="520772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Verify stage motions</a:t>
            </a: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C8A46F2B-84B5-586E-5051-1C6DD1E00447}"/>
              </a:ext>
            </a:extLst>
          </p:cNvPr>
          <p:cNvSpPr/>
          <p:nvPr/>
        </p:nvSpPr>
        <p:spPr>
          <a:xfrm>
            <a:off x="5250006" y="2004387"/>
            <a:ext cx="993231" cy="402443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Remove BLA flanges  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7F3626D3-0E02-EC9D-4F42-BCC7E487CCA1}"/>
              </a:ext>
            </a:extLst>
          </p:cNvPr>
          <p:cNvSpPr/>
          <p:nvPr/>
        </p:nvSpPr>
        <p:spPr>
          <a:xfrm>
            <a:off x="5250006" y="3031499"/>
            <a:ext cx="993231" cy="479806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Remove CM flanges</a:t>
            </a: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1B77F695-D101-F9BE-327C-8C13FC57A9FB}"/>
              </a:ext>
            </a:extLst>
          </p:cNvPr>
          <p:cNvSpPr/>
          <p:nvPr/>
        </p:nvSpPr>
        <p:spPr>
          <a:xfrm>
            <a:off x="4163391" y="5313344"/>
            <a:ext cx="670198" cy="449565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Check gaskets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B2CAA52B-545D-19E6-63C2-CE1FF995FB8A}"/>
              </a:ext>
            </a:extLst>
          </p:cNvPr>
          <p:cNvSpPr/>
          <p:nvPr/>
        </p:nvSpPr>
        <p:spPr>
          <a:xfrm>
            <a:off x="5229562" y="3619980"/>
            <a:ext cx="1013675" cy="479806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Move BLA to CM fixed</a:t>
            </a: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1B801C79-2525-00B1-A4C8-797864F87307}"/>
              </a:ext>
            </a:extLst>
          </p:cNvPr>
          <p:cNvSpPr/>
          <p:nvPr/>
        </p:nvSpPr>
        <p:spPr>
          <a:xfrm>
            <a:off x="5224208" y="4172135"/>
            <a:ext cx="1019029" cy="499404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Connect BLA-CM fixed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6D30545B-C90D-DD53-7E33-94972B27C45C}"/>
              </a:ext>
            </a:extLst>
          </p:cNvPr>
          <p:cNvSpPr/>
          <p:nvPr/>
        </p:nvSpPr>
        <p:spPr>
          <a:xfrm>
            <a:off x="5202650" y="5436790"/>
            <a:ext cx="1040587" cy="528315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Connect BLA-CM rotatable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0A16B6C3-1D1F-3830-EC5D-192DEA1A99EE}"/>
              </a:ext>
            </a:extLst>
          </p:cNvPr>
          <p:cNvSpPr/>
          <p:nvPr/>
        </p:nvSpPr>
        <p:spPr>
          <a:xfrm>
            <a:off x="5214403" y="4755157"/>
            <a:ext cx="1028834" cy="557779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Remove bellows restraint</a:t>
            </a: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7C63539F-62BF-4E70-AE8B-5012A0F52501}"/>
              </a:ext>
            </a:extLst>
          </p:cNvPr>
          <p:cNvSpPr/>
          <p:nvPr/>
        </p:nvSpPr>
        <p:spPr>
          <a:xfrm>
            <a:off x="6535593" y="1249857"/>
            <a:ext cx="706259" cy="678640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Pump out, leak test BLA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6427E3ED-FBB3-45D9-B9F0-6ECFD501351E}"/>
              </a:ext>
            </a:extLst>
          </p:cNvPr>
          <p:cNvSpPr/>
          <p:nvPr/>
        </p:nvSpPr>
        <p:spPr>
          <a:xfrm>
            <a:off x="6641094" y="2017412"/>
            <a:ext cx="669210" cy="706152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Check pump cart readiness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1B91C2FA-9D81-A659-1466-39E7A593A581}"/>
              </a:ext>
            </a:extLst>
          </p:cNvPr>
          <p:cNvSpPr/>
          <p:nvPr/>
        </p:nvSpPr>
        <p:spPr>
          <a:xfrm>
            <a:off x="6641094" y="2812479"/>
            <a:ext cx="669210" cy="489900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Connect pump cart</a:t>
            </a: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9101BDE4-3FA2-51BC-A405-86D6279E48D3}"/>
              </a:ext>
            </a:extLst>
          </p:cNvPr>
          <p:cNvSpPr/>
          <p:nvPr/>
        </p:nvSpPr>
        <p:spPr>
          <a:xfrm>
            <a:off x="6634899" y="3413425"/>
            <a:ext cx="675406" cy="651300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Pump out, leak, RGA test BLA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8869DCBA-854B-5534-1EA9-D88388D13119}"/>
              </a:ext>
            </a:extLst>
          </p:cNvPr>
          <p:cNvSpPr/>
          <p:nvPr/>
        </p:nvSpPr>
        <p:spPr>
          <a:xfrm>
            <a:off x="2348507" y="1449500"/>
            <a:ext cx="242395" cy="337284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274F0F33-FB8B-594C-25C0-3EDD84F4767F}"/>
              </a:ext>
            </a:extLst>
          </p:cNvPr>
          <p:cNvSpPr/>
          <p:nvPr/>
        </p:nvSpPr>
        <p:spPr>
          <a:xfrm>
            <a:off x="3526964" y="1449500"/>
            <a:ext cx="283133" cy="339320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ABD780E5-CB66-4049-17EF-18EB0BF91D9D}"/>
              </a:ext>
            </a:extLst>
          </p:cNvPr>
          <p:cNvSpPr/>
          <p:nvPr/>
        </p:nvSpPr>
        <p:spPr>
          <a:xfrm>
            <a:off x="4790959" y="1460256"/>
            <a:ext cx="254488" cy="358694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705787B5-E39C-2750-5C4A-CF468DE2B314}"/>
              </a:ext>
            </a:extLst>
          </p:cNvPr>
          <p:cNvSpPr/>
          <p:nvPr/>
        </p:nvSpPr>
        <p:spPr>
          <a:xfrm>
            <a:off x="6260072" y="1449500"/>
            <a:ext cx="249915" cy="370635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FFAE853D-3A2F-1002-42E4-79954D567FE2}"/>
              </a:ext>
            </a:extLst>
          </p:cNvPr>
          <p:cNvSpPr/>
          <p:nvPr/>
        </p:nvSpPr>
        <p:spPr>
          <a:xfrm>
            <a:off x="7281004" y="1434053"/>
            <a:ext cx="273148" cy="371652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cxnSp>
        <p:nvCxnSpPr>
          <p:cNvPr id="41" name="Elbow Connector 43">
            <a:extLst>
              <a:ext uri="{FF2B5EF4-FFF2-40B4-BE49-F238E27FC236}">
                <a16:creationId xmlns:a16="http://schemas.microsoft.com/office/drawing/2014/main" id="{CB95002D-09C6-37BB-D048-DD5FF3272ED9}"/>
              </a:ext>
            </a:extLst>
          </p:cNvPr>
          <p:cNvCxnSpPr>
            <a:stCxn id="32" idx="0"/>
            <a:endCxn id="17" idx="0"/>
          </p:cNvCxnSpPr>
          <p:nvPr/>
        </p:nvCxnSpPr>
        <p:spPr>
          <a:xfrm rot="16200000" flipV="1">
            <a:off x="6270941" y="632074"/>
            <a:ext cx="6079" cy="1229487"/>
          </a:xfrm>
          <a:prstGeom prst="bentConnector3">
            <a:avLst>
              <a:gd name="adj1" fmla="val 2508406"/>
            </a:avLst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3C9B983-E524-E27B-9CEC-034BAECC517C}"/>
              </a:ext>
            </a:extLst>
          </p:cNvPr>
          <p:cNvSpPr txBox="1"/>
          <p:nvPr/>
        </p:nvSpPr>
        <p:spPr>
          <a:xfrm>
            <a:off x="5780383" y="850580"/>
            <a:ext cx="987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Leak found</a:t>
            </a:r>
          </a:p>
        </p:txBody>
      </p:sp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009F712E-9630-CFCF-FA56-EA08046C0823}"/>
              </a:ext>
            </a:extLst>
          </p:cNvPr>
          <p:cNvSpPr/>
          <p:nvPr/>
        </p:nvSpPr>
        <p:spPr>
          <a:xfrm>
            <a:off x="5250006" y="2477936"/>
            <a:ext cx="993231" cy="455779"/>
          </a:xfrm>
          <a:prstGeom prst="flowChartProcess">
            <a:avLst/>
          </a:prstGeom>
          <a:solidFill>
            <a:schemeClr val="accent6"/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Inspect BLA Interior?</a:t>
            </a:r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7783DC2A-6AC2-DD35-C653-23F646646531}"/>
              </a:ext>
            </a:extLst>
          </p:cNvPr>
          <p:cNvSpPr/>
          <p:nvPr/>
        </p:nvSpPr>
        <p:spPr>
          <a:xfrm>
            <a:off x="3981540" y="3017236"/>
            <a:ext cx="785163" cy="578333"/>
          </a:xfrm>
          <a:prstGeom prst="flowChartProcess">
            <a:avLst/>
          </a:prstGeom>
          <a:solidFill>
            <a:schemeClr val="accent2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Remove Shipping Restraints</a:t>
            </a:r>
          </a:p>
        </p:txBody>
      </p:sp>
      <p:sp>
        <p:nvSpPr>
          <p:cNvPr id="45" name="Flowchart: Process 44">
            <a:extLst>
              <a:ext uri="{FF2B5EF4-FFF2-40B4-BE49-F238E27FC236}">
                <a16:creationId xmlns:a16="http://schemas.microsoft.com/office/drawing/2014/main" id="{B1168CC6-D5D3-99CD-EA4A-1CEEBEFF751C}"/>
              </a:ext>
            </a:extLst>
          </p:cNvPr>
          <p:cNvSpPr/>
          <p:nvPr/>
        </p:nvSpPr>
        <p:spPr>
          <a:xfrm>
            <a:off x="7585517" y="1244075"/>
            <a:ext cx="749282" cy="689149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Pump out “new” CM</a:t>
            </a:r>
          </a:p>
        </p:txBody>
      </p:sp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0C3AD5A4-2AAB-EE28-7EF6-1435B6168967}"/>
              </a:ext>
            </a:extLst>
          </p:cNvPr>
          <p:cNvSpPr/>
          <p:nvPr/>
        </p:nvSpPr>
        <p:spPr>
          <a:xfrm>
            <a:off x="7741856" y="2000343"/>
            <a:ext cx="673131" cy="678480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Open “new” CM Gate valve</a:t>
            </a:r>
          </a:p>
        </p:txBody>
      </p:sp>
      <p:sp>
        <p:nvSpPr>
          <p:cNvPr id="47" name="Flowchart: Process 46">
            <a:extLst>
              <a:ext uri="{FF2B5EF4-FFF2-40B4-BE49-F238E27FC236}">
                <a16:creationId xmlns:a16="http://schemas.microsoft.com/office/drawing/2014/main" id="{7D7AB899-3093-D519-9363-77B29AF8C5AB}"/>
              </a:ext>
            </a:extLst>
          </p:cNvPr>
          <p:cNvSpPr/>
          <p:nvPr/>
        </p:nvSpPr>
        <p:spPr>
          <a:xfrm>
            <a:off x="8620237" y="1261937"/>
            <a:ext cx="716966" cy="671287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200" b="1" dirty="0"/>
              <a:t>Open to “old” CM</a:t>
            </a:r>
          </a:p>
          <a:p>
            <a:pPr algn="ctr"/>
            <a:r>
              <a:rPr lang="en-US" sz="1200" b="1" dirty="0"/>
              <a:t>vacuum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C41EE3-C16A-ADC1-3932-DB69C309DD77}"/>
              </a:ext>
            </a:extLst>
          </p:cNvPr>
          <p:cNvSpPr txBox="1"/>
          <p:nvPr/>
        </p:nvSpPr>
        <p:spPr>
          <a:xfrm>
            <a:off x="7873612" y="3965432"/>
            <a:ext cx="922375" cy="430887"/>
          </a:xfrm>
          <a:prstGeom prst="rect">
            <a:avLst/>
          </a:prstGeom>
          <a:solidFill>
            <a:srgbClr val="FF0000"/>
          </a:solidFill>
        </p:spPr>
        <p:txBody>
          <a:bodyPr wrap="square" lIns="18288" rIns="18288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Unsuccessful pump-out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568FA2-1E76-419B-707F-92C6BB0C7839}"/>
              </a:ext>
            </a:extLst>
          </p:cNvPr>
          <p:cNvSpPr txBox="1"/>
          <p:nvPr/>
        </p:nvSpPr>
        <p:spPr>
          <a:xfrm>
            <a:off x="7979827" y="4476143"/>
            <a:ext cx="966236" cy="261610"/>
          </a:xfrm>
          <a:prstGeom prst="rect">
            <a:avLst/>
          </a:prstGeom>
          <a:solidFill>
            <a:srgbClr val="FF0000"/>
          </a:solidFill>
        </p:spPr>
        <p:txBody>
          <a:bodyPr wrap="square" lIns="18288" rIns="18288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Close CM GV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308E34-D8FC-E065-8030-7869A187FDA6}"/>
              </a:ext>
            </a:extLst>
          </p:cNvPr>
          <p:cNvSpPr txBox="1"/>
          <p:nvPr/>
        </p:nvSpPr>
        <p:spPr>
          <a:xfrm>
            <a:off x="7979827" y="4785323"/>
            <a:ext cx="966236" cy="577081"/>
          </a:xfrm>
          <a:prstGeom prst="rect">
            <a:avLst/>
          </a:prstGeom>
          <a:solidFill>
            <a:srgbClr val="FF0000"/>
          </a:solidFill>
        </p:spPr>
        <p:txBody>
          <a:bodyPr wrap="square" lIns="18288" rIns="18288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Close BLA right angle valve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BAD5FA-3206-FBE6-F9B3-DA4C1A6907AE}"/>
              </a:ext>
            </a:extLst>
          </p:cNvPr>
          <p:cNvSpPr txBox="1"/>
          <p:nvPr/>
        </p:nvSpPr>
        <p:spPr>
          <a:xfrm>
            <a:off x="7979385" y="5431041"/>
            <a:ext cx="966678" cy="261610"/>
          </a:xfrm>
          <a:prstGeom prst="rect">
            <a:avLst/>
          </a:prstGeom>
          <a:solidFill>
            <a:srgbClr val="FF0000"/>
          </a:solidFill>
        </p:spPr>
        <p:txBody>
          <a:bodyPr wrap="square" lIns="18288" rIns="18288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Stop &amp; notify</a:t>
            </a:r>
          </a:p>
        </p:txBody>
      </p:sp>
      <p:cxnSp>
        <p:nvCxnSpPr>
          <p:cNvPr id="52" name="Elbow Connector 72">
            <a:extLst>
              <a:ext uri="{FF2B5EF4-FFF2-40B4-BE49-F238E27FC236}">
                <a16:creationId xmlns:a16="http://schemas.microsoft.com/office/drawing/2014/main" id="{53581562-A1A6-5B3F-8B1E-4FD8A5C87124}"/>
              </a:ext>
            </a:extLst>
          </p:cNvPr>
          <p:cNvCxnSpPr>
            <a:stCxn id="46" idx="2"/>
            <a:endCxn id="48" idx="0"/>
          </p:cNvCxnSpPr>
          <p:nvPr/>
        </p:nvCxnSpPr>
        <p:spPr>
          <a:xfrm rot="16200000" flipH="1">
            <a:off x="7563307" y="3193938"/>
            <a:ext cx="1286609" cy="256378"/>
          </a:xfrm>
          <a:prstGeom prst="bentConnector3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lowchart: Process 52">
            <a:extLst>
              <a:ext uri="{FF2B5EF4-FFF2-40B4-BE49-F238E27FC236}">
                <a16:creationId xmlns:a16="http://schemas.microsoft.com/office/drawing/2014/main" id="{FBBC5739-A0B4-1B6B-50D1-EB1D5DEFF8E1}"/>
              </a:ext>
            </a:extLst>
          </p:cNvPr>
          <p:cNvSpPr/>
          <p:nvPr/>
        </p:nvSpPr>
        <p:spPr>
          <a:xfrm>
            <a:off x="9705823" y="3429000"/>
            <a:ext cx="884116" cy="529797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/>
              <a:t>Complete Mechanical Install</a:t>
            </a:r>
          </a:p>
        </p:txBody>
      </p:sp>
      <p:sp>
        <p:nvSpPr>
          <p:cNvPr id="54" name="Flowchart: Process 53">
            <a:extLst>
              <a:ext uri="{FF2B5EF4-FFF2-40B4-BE49-F238E27FC236}">
                <a16:creationId xmlns:a16="http://schemas.microsoft.com/office/drawing/2014/main" id="{CB0D077D-A37E-40AD-7F8C-FDE07CDC6217}"/>
              </a:ext>
            </a:extLst>
          </p:cNvPr>
          <p:cNvSpPr/>
          <p:nvPr/>
        </p:nvSpPr>
        <p:spPr>
          <a:xfrm>
            <a:off x="9922838" y="4598034"/>
            <a:ext cx="654050" cy="529797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Install Spring Bracket</a:t>
            </a:r>
          </a:p>
        </p:txBody>
      </p:sp>
      <p:sp>
        <p:nvSpPr>
          <p:cNvPr id="55" name="Flowchart: Process 54">
            <a:extLst>
              <a:ext uri="{FF2B5EF4-FFF2-40B4-BE49-F238E27FC236}">
                <a16:creationId xmlns:a16="http://schemas.microsoft.com/office/drawing/2014/main" id="{07D4F7F2-D833-B18D-CED3-29436005B5B9}"/>
              </a:ext>
            </a:extLst>
          </p:cNvPr>
          <p:cNvSpPr/>
          <p:nvPr/>
        </p:nvSpPr>
        <p:spPr>
          <a:xfrm>
            <a:off x="9922838" y="4029417"/>
            <a:ext cx="654050" cy="529797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Install Thermal Strap</a:t>
            </a:r>
          </a:p>
        </p:txBody>
      </p:sp>
      <p:sp>
        <p:nvSpPr>
          <p:cNvPr id="56" name="Flowchart: Process 55">
            <a:extLst>
              <a:ext uri="{FF2B5EF4-FFF2-40B4-BE49-F238E27FC236}">
                <a16:creationId xmlns:a16="http://schemas.microsoft.com/office/drawing/2014/main" id="{18168529-8FE3-EFAD-8728-57134A00E893}"/>
              </a:ext>
            </a:extLst>
          </p:cNvPr>
          <p:cNvSpPr/>
          <p:nvPr/>
        </p:nvSpPr>
        <p:spPr>
          <a:xfrm>
            <a:off x="9647555" y="1259688"/>
            <a:ext cx="631081" cy="645595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100" b="1" dirty="0"/>
              <a:t>Remove  Equip-</a:t>
            </a:r>
            <a:r>
              <a:rPr lang="en-US" sz="1100" b="1" dirty="0" err="1"/>
              <a:t>ment</a:t>
            </a:r>
            <a:endParaRPr lang="en-US" sz="1100" b="1" dirty="0"/>
          </a:p>
        </p:txBody>
      </p:sp>
      <p:sp>
        <p:nvSpPr>
          <p:cNvPr id="57" name="Flowchart: Process 56">
            <a:extLst>
              <a:ext uri="{FF2B5EF4-FFF2-40B4-BE49-F238E27FC236}">
                <a16:creationId xmlns:a16="http://schemas.microsoft.com/office/drawing/2014/main" id="{AE6E8899-CD3A-6AF9-1A94-2FA94DE2AFA5}"/>
              </a:ext>
            </a:extLst>
          </p:cNvPr>
          <p:cNvSpPr/>
          <p:nvPr/>
        </p:nvSpPr>
        <p:spPr>
          <a:xfrm>
            <a:off x="9736509" y="1987446"/>
            <a:ext cx="548948" cy="290842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PF Cart</a:t>
            </a:r>
          </a:p>
        </p:txBody>
      </p:sp>
      <p:sp>
        <p:nvSpPr>
          <p:cNvPr id="58" name="Flowchart: Process 57">
            <a:extLst>
              <a:ext uri="{FF2B5EF4-FFF2-40B4-BE49-F238E27FC236}">
                <a16:creationId xmlns:a16="http://schemas.microsoft.com/office/drawing/2014/main" id="{3890F92F-EE38-233D-CB31-412FD74FDCB8}"/>
              </a:ext>
            </a:extLst>
          </p:cNvPr>
          <p:cNvSpPr/>
          <p:nvPr/>
        </p:nvSpPr>
        <p:spPr>
          <a:xfrm>
            <a:off x="9748172" y="2335424"/>
            <a:ext cx="548948" cy="477055"/>
          </a:xfrm>
          <a:prstGeom prst="flowChartProcess">
            <a:avLst/>
          </a:prstGeom>
          <a:solidFill>
            <a:schemeClr val="accent5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r>
              <a:rPr lang="en-US" sz="1050" b="1" dirty="0"/>
              <a:t>Clean Zone(s) </a:t>
            </a:r>
          </a:p>
        </p:txBody>
      </p:sp>
      <p:sp>
        <p:nvSpPr>
          <p:cNvPr id="59" name="Right Arrow 87">
            <a:extLst>
              <a:ext uri="{FF2B5EF4-FFF2-40B4-BE49-F238E27FC236}">
                <a16:creationId xmlns:a16="http://schemas.microsoft.com/office/drawing/2014/main" id="{A7294514-A776-A7A4-E747-7B96D1031326}"/>
              </a:ext>
            </a:extLst>
          </p:cNvPr>
          <p:cNvSpPr/>
          <p:nvPr/>
        </p:nvSpPr>
        <p:spPr>
          <a:xfrm>
            <a:off x="8394698" y="1460256"/>
            <a:ext cx="210063" cy="358694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60" name="Right Arrow 88">
            <a:extLst>
              <a:ext uri="{FF2B5EF4-FFF2-40B4-BE49-F238E27FC236}">
                <a16:creationId xmlns:a16="http://schemas.microsoft.com/office/drawing/2014/main" id="{6A84D048-5F43-0F2F-4A47-B0E48677D6ED}"/>
              </a:ext>
            </a:extLst>
          </p:cNvPr>
          <p:cNvSpPr/>
          <p:nvPr/>
        </p:nvSpPr>
        <p:spPr>
          <a:xfrm>
            <a:off x="9368153" y="1438795"/>
            <a:ext cx="254488" cy="358694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61" name="Right Arrow 89">
            <a:extLst>
              <a:ext uri="{FF2B5EF4-FFF2-40B4-BE49-F238E27FC236}">
                <a16:creationId xmlns:a16="http://schemas.microsoft.com/office/drawing/2014/main" id="{270FF947-08D0-DE07-2F03-7601AB3E9EB8}"/>
              </a:ext>
            </a:extLst>
          </p:cNvPr>
          <p:cNvSpPr/>
          <p:nvPr/>
        </p:nvSpPr>
        <p:spPr>
          <a:xfrm rot="5400000">
            <a:off x="9622533" y="2403083"/>
            <a:ext cx="1759015" cy="292819"/>
          </a:xfrm>
          <a:prstGeom prst="right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rIns="18288"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C17B9DB-AD41-1029-9261-635CB15ECAB0}"/>
              </a:ext>
            </a:extLst>
          </p:cNvPr>
          <p:cNvSpPr/>
          <p:nvPr/>
        </p:nvSpPr>
        <p:spPr>
          <a:xfrm>
            <a:off x="10317992" y="1489854"/>
            <a:ext cx="258896" cy="18013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F8F7F9-8B6B-11C8-65BF-1E7CBF614AD0}"/>
              </a:ext>
            </a:extLst>
          </p:cNvPr>
          <p:cNvSpPr txBox="1"/>
          <p:nvPr/>
        </p:nvSpPr>
        <p:spPr>
          <a:xfrm>
            <a:off x="5250166" y="6073119"/>
            <a:ext cx="922375" cy="415498"/>
          </a:xfrm>
          <a:prstGeom prst="rect">
            <a:avLst/>
          </a:prstGeom>
          <a:solidFill>
            <a:srgbClr val="FF0000"/>
          </a:solidFill>
        </p:spPr>
        <p:txBody>
          <a:bodyPr wrap="square" lIns="18288" rIns="18288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“Interrupt” Work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A5ABE1-29BB-1070-0F68-24A4D401F46A}"/>
              </a:ext>
            </a:extLst>
          </p:cNvPr>
          <p:cNvGrpSpPr/>
          <p:nvPr/>
        </p:nvGrpSpPr>
        <p:grpSpPr>
          <a:xfrm>
            <a:off x="1373435" y="1062956"/>
            <a:ext cx="3713108" cy="5334000"/>
            <a:chOff x="83825" y="1295400"/>
            <a:chExt cx="3375338" cy="53340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91CA949-49F8-7D3A-CE0E-339D485EA5E0}"/>
                </a:ext>
              </a:extLst>
            </p:cNvPr>
            <p:cNvSpPr txBox="1"/>
            <p:nvPr/>
          </p:nvSpPr>
          <p:spPr>
            <a:xfrm>
              <a:off x="176539" y="4521490"/>
              <a:ext cx="922375" cy="738664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18288" rIns="18288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More QC at Gauge Tree Removal (Receiving)</a:t>
              </a:r>
            </a:p>
          </p:txBody>
        </p:sp>
        <p:sp>
          <p:nvSpPr>
            <p:cNvPr id="66" name="Rounded Rectangle 63">
              <a:extLst>
                <a:ext uri="{FF2B5EF4-FFF2-40B4-BE49-F238E27FC236}">
                  <a16:creationId xmlns:a16="http://schemas.microsoft.com/office/drawing/2014/main" id="{D9A71E46-E1ED-E4CA-A063-202CBB370688}"/>
                </a:ext>
              </a:extLst>
            </p:cNvPr>
            <p:cNvSpPr/>
            <p:nvPr/>
          </p:nvSpPr>
          <p:spPr>
            <a:xfrm>
              <a:off x="143067" y="5294822"/>
              <a:ext cx="1981257" cy="12391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Lesson: We need to and can drive to prepare well</a:t>
              </a:r>
            </a:p>
          </p:txBody>
        </p:sp>
        <p:sp>
          <p:nvSpPr>
            <p:cNvPr id="67" name="Rounded Rectangle 64">
              <a:extLst>
                <a:ext uri="{FF2B5EF4-FFF2-40B4-BE49-F238E27FC236}">
                  <a16:creationId xmlns:a16="http://schemas.microsoft.com/office/drawing/2014/main" id="{BDE108C0-CFA9-D04E-1A3E-A2DF3E1BDA0C}"/>
                </a:ext>
              </a:extLst>
            </p:cNvPr>
            <p:cNvSpPr/>
            <p:nvPr/>
          </p:nvSpPr>
          <p:spPr>
            <a:xfrm>
              <a:off x="83825" y="1295400"/>
              <a:ext cx="3375338" cy="5334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E82349-D2C2-A16C-2087-533928AB1EC7}"/>
              </a:ext>
            </a:extLst>
          </p:cNvPr>
          <p:cNvGrpSpPr/>
          <p:nvPr/>
        </p:nvGrpSpPr>
        <p:grpSpPr>
          <a:xfrm>
            <a:off x="6604896" y="3914178"/>
            <a:ext cx="2648291" cy="1848731"/>
            <a:chOff x="5047909" y="4146622"/>
            <a:chExt cx="2648291" cy="184873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6CD8B2-E242-C5A9-F0DC-0CF1778CDB64}"/>
                </a:ext>
              </a:extLst>
            </p:cNvPr>
            <p:cNvSpPr txBox="1"/>
            <p:nvPr/>
          </p:nvSpPr>
          <p:spPr>
            <a:xfrm>
              <a:off x="5047909" y="4768018"/>
              <a:ext cx="14108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Lesson: We need “Un-do” Procedures!</a:t>
              </a:r>
            </a:p>
          </p:txBody>
        </p:sp>
        <p:sp>
          <p:nvSpPr>
            <p:cNvPr id="70" name="Rounded Rectangle 74">
              <a:extLst>
                <a:ext uri="{FF2B5EF4-FFF2-40B4-BE49-F238E27FC236}">
                  <a16:creationId xmlns:a16="http://schemas.microsoft.com/office/drawing/2014/main" id="{F45B12E0-C6DB-F005-138E-62632BC8431A}"/>
                </a:ext>
              </a:extLst>
            </p:cNvPr>
            <p:cNvSpPr/>
            <p:nvPr/>
          </p:nvSpPr>
          <p:spPr>
            <a:xfrm>
              <a:off x="5072281" y="4146622"/>
              <a:ext cx="2623919" cy="18487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2C52C67-8FAD-FA33-44AB-808CE44C21CD}"/>
              </a:ext>
            </a:extLst>
          </p:cNvPr>
          <p:cNvSpPr txBox="1"/>
          <p:nvPr/>
        </p:nvSpPr>
        <p:spPr>
          <a:xfrm>
            <a:off x="6535593" y="6007420"/>
            <a:ext cx="4422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Lesson: highest time critical step!</a:t>
            </a:r>
          </a:p>
          <a:p>
            <a:r>
              <a:rPr lang="en-US" sz="1400" b="1" dirty="0"/>
              <a:t>Want as short as possible to minimize exposure of beamline AND to minimize ergonomic stress</a:t>
            </a:r>
          </a:p>
        </p:txBody>
      </p:sp>
      <p:sp>
        <p:nvSpPr>
          <p:cNvPr id="72" name="Rounded Rectangle 76">
            <a:extLst>
              <a:ext uri="{FF2B5EF4-FFF2-40B4-BE49-F238E27FC236}">
                <a16:creationId xmlns:a16="http://schemas.microsoft.com/office/drawing/2014/main" id="{1BE02820-BD33-72FC-55F5-052FC3B49666}"/>
              </a:ext>
            </a:extLst>
          </p:cNvPr>
          <p:cNvSpPr/>
          <p:nvPr/>
        </p:nvSpPr>
        <p:spPr>
          <a:xfrm>
            <a:off x="7376247" y="1100189"/>
            <a:ext cx="2118550" cy="10295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554F419-F50B-C371-C579-AD90ED4CD081}"/>
              </a:ext>
            </a:extLst>
          </p:cNvPr>
          <p:cNvSpPr txBox="1"/>
          <p:nvPr/>
        </p:nvSpPr>
        <p:spPr>
          <a:xfrm>
            <a:off x="8595856" y="2120491"/>
            <a:ext cx="1072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Lesson: Sequence matters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F099B6A-AF87-AEB9-F890-7E1E31D34899}"/>
              </a:ext>
            </a:extLst>
          </p:cNvPr>
          <p:cNvGrpSpPr/>
          <p:nvPr/>
        </p:nvGrpSpPr>
        <p:grpSpPr>
          <a:xfrm>
            <a:off x="9337203" y="5163192"/>
            <a:ext cx="1110237" cy="954107"/>
            <a:chOff x="7780216" y="5395636"/>
            <a:chExt cx="1110237" cy="95410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3C7F114-C5FC-BAC4-206F-37592F81DDFE}"/>
                </a:ext>
              </a:extLst>
            </p:cNvPr>
            <p:cNvSpPr txBox="1"/>
            <p:nvPr/>
          </p:nvSpPr>
          <p:spPr>
            <a:xfrm>
              <a:off x="7808842" y="5395636"/>
              <a:ext cx="1072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Lesson: Add 3</a:t>
              </a:r>
              <a:r>
                <a:rPr lang="en-US" sz="1400" b="1" baseline="30000" dirty="0"/>
                <a:t>rd</a:t>
              </a:r>
              <a:r>
                <a:rPr lang="en-US" sz="1400" b="1" dirty="0"/>
                <a:t> person for QA/QC</a:t>
              </a:r>
            </a:p>
          </p:txBody>
        </p:sp>
        <p:sp>
          <p:nvSpPr>
            <p:cNvPr id="76" name="Rounded Rectangle 41">
              <a:extLst>
                <a:ext uri="{FF2B5EF4-FFF2-40B4-BE49-F238E27FC236}">
                  <a16:creationId xmlns:a16="http://schemas.microsoft.com/office/drawing/2014/main" id="{ED982C3E-7812-BED1-4E67-2C5E479861F9}"/>
                </a:ext>
              </a:extLst>
            </p:cNvPr>
            <p:cNvSpPr/>
            <p:nvPr/>
          </p:nvSpPr>
          <p:spPr>
            <a:xfrm>
              <a:off x="7780216" y="5395636"/>
              <a:ext cx="1110237" cy="95410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B09D956-1312-0D9E-81FC-3B04737BA6EC}"/>
              </a:ext>
            </a:extLst>
          </p:cNvPr>
          <p:cNvSpPr txBox="1"/>
          <p:nvPr/>
        </p:nvSpPr>
        <p:spPr>
          <a:xfrm>
            <a:off x="7158360" y="3318903"/>
            <a:ext cx="2830217" cy="523220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Prior to FMEA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F5BE30C-C0C7-BB33-D098-F6FAC66CC671}"/>
              </a:ext>
            </a:extLst>
          </p:cNvPr>
          <p:cNvSpPr txBox="1"/>
          <p:nvPr/>
        </p:nvSpPr>
        <p:spPr>
          <a:xfrm>
            <a:off x="7873612" y="5966382"/>
            <a:ext cx="2830217" cy="523220"/>
          </a:xfrm>
          <a:prstGeom prst="rect">
            <a:avLst/>
          </a:prstGeom>
          <a:solidFill>
            <a:srgbClr val="8C1515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Following FMEA</a:t>
            </a:r>
          </a:p>
        </p:txBody>
      </p:sp>
    </p:spTree>
    <p:extLst>
      <p:ext uri="{BB962C8B-B14F-4D97-AF65-F5344CB8AC3E}">
        <p14:creationId xmlns:p14="http://schemas.microsoft.com/office/powerpoint/2010/main" val="17244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2" grpId="0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71" grpId="0"/>
      <p:bldP spid="72" grpId="0" animBg="1"/>
      <p:bldP spid="73" grpId="0"/>
      <p:bldP spid="77" grpId="0" animBg="1"/>
      <p:bldP spid="78" grpId="0" animBg="1"/>
      <p:bldP spid="7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47CA97-FE9D-D536-8F21-C92FCCF9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Issues: Non-conformances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027A2-70DD-CE37-61D8-0550565E0C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9150" y="4587874"/>
            <a:ext cx="10553700" cy="15843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Major NCRs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F1.3-09 HGRP Leak detected during Pressure Test (CM10-CM11)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F1.3-12 Beamline bellows damaged during inspection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F1.3-20 Small Cavity HOM leak detected following installation (CM20)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All NCRs were proactively resolved.  No issues expected to impact performance.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F8723-2079-437D-004C-C2CC67F4F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7F92F-ED6E-61CB-C292-E218EB6AE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6751B55-3FA7-5792-8536-5A01A40CC9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410930"/>
              </p:ext>
            </p:extLst>
          </p:nvPr>
        </p:nvGraphicFramePr>
        <p:xfrm>
          <a:off x="800100" y="1041680"/>
          <a:ext cx="10553700" cy="3459896"/>
        </p:xfrm>
        <a:graphic>
          <a:graphicData uri="http://schemas.openxmlformats.org/drawingml/2006/table">
            <a:tbl>
              <a:tblPr firstRow="1" bandRow="1"/>
              <a:tblGrid>
                <a:gridCol w="2158367">
                  <a:extLst>
                    <a:ext uri="{9D8B030D-6E8A-4147-A177-3AD203B41FA5}">
                      <a16:colId xmlns:a16="http://schemas.microsoft.com/office/drawing/2014/main" val="693982067"/>
                    </a:ext>
                  </a:extLst>
                </a:gridCol>
                <a:gridCol w="1140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910">
                  <a:extLst>
                    <a:ext uri="{9D8B030D-6E8A-4147-A177-3AD203B41FA5}">
                      <a16:colId xmlns:a16="http://schemas.microsoft.com/office/drawing/2014/main" val="1679508883"/>
                    </a:ext>
                  </a:extLst>
                </a:gridCol>
                <a:gridCol w="3228378">
                  <a:extLst>
                    <a:ext uri="{9D8B030D-6E8A-4147-A177-3AD203B41FA5}">
                      <a16:colId xmlns:a16="http://schemas.microsoft.com/office/drawing/2014/main" val="1969913048"/>
                    </a:ext>
                  </a:extLst>
                </a:gridCol>
                <a:gridCol w="3024819">
                  <a:extLst>
                    <a:ext uri="{9D8B030D-6E8A-4147-A177-3AD203B41FA5}">
                      <a16:colId xmlns:a16="http://schemas.microsoft.com/office/drawing/2014/main" val="446997633"/>
                    </a:ext>
                  </a:extLst>
                </a:gridCol>
              </a:tblGrid>
              <a:tr h="4233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NCR Topic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# CMs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# ICs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Details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Disposition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Mechanical Inspection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0" indent="0" algn="l"/>
                      <a:r>
                        <a:rPr lang="en-US" sz="1400" b="0" dirty="0">
                          <a:latin typeface="+mn-lt"/>
                        </a:rPr>
                        <a:t>Minor damage</a:t>
                      </a:r>
                      <a:r>
                        <a:rPr lang="en-US" sz="1400" b="0" baseline="0" dirty="0">
                          <a:latin typeface="+mn-lt"/>
                        </a:rPr>
                        <a:t> to</a:t>
                      </a:r>
                      <a:r>
                        <a:rPr lang="en-US" sz="1400" b="0" dirty="0">
                          <a:latin typeface="+mn-lt"/>
                        </a:rPr>
                        <a:t> Mag S</a:t>
                      </a:r>
                      <a:r>
                        <a:rPr lang="en-US" sz="1400" b="0" baseline="0" dirty="0">
                          <a:latin typeface="+mn-lt"/>
                        </a:rPr>
                        <a:t>hield /</a:t>
                      </a:r>
                    </a:p>
                    <a:p>
                      <a:pPr marL="0" indent="0" algn="l"/>
                      <a:r>
                        <a:rPr lang="en-US" sz="1400" b="0" baseline="0" dirty="0">
                          <a:latin typeface="+mn-lt"/>
                        </a:rPr>
                        <a:t>Issue with bellows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l"/>
                      <a:r>
                        <a:rPr lang="en-US" sz="1400" b="0" dirty="0">
                          <a:latin typeface="+mn-lt"/>
                        </a:rPr>
                        <a:t>Rework at SLAC / Use-as-is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/>
                        <a:t>Beamline</a:t>
                      </a:r>
                      <a:r>
                        <a:rPr lang="en-US" sz="1400" b="0" baseline="0" dirty="0"/>
                        <a:t> Vacuum</a:t>
                      </a:r>
                      <a:endParaRPr lang="en-US" sz="14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sz="1400" b="0" dirty="0"/>
                        <a:t>17%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sz="1400" b="0" dirty="0"/>
                        <a:t>9%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l"/>
                      <a:r>
                        <a:rPr lang="en-US" sz="1400" b="0" dirty="0">
                          <a:latin typeface="+mn-lt"/>
                        </a:rPr>
                        <a:t>F1.3-12 Venting / Very small ceramic leak on F1.3-18 / Minor issues with pressure / Condition of BLA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l"/>
                      <a:r>
                        <a:rPr lang="en-US" sz="1400" b="0" baseline="0" dirty="0">
                          <a:latin typeface="+mn-lt"/>
                        </a:rPr>
                        <a:t>Rework at PL / Rework at SLAC / Use-as-is / Replaced BLA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949643"/>
                  </a:ext>
                </a:extLst>
              </a:tr>
              <a:tr h="1779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/>
                        <a:t>Coupler Vacuum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sz="1400" b="0" dirty="0"/>
                        <a:t>14%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sz="1400" b="0" dirty="0"/>
                        <a:t>NA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l"/>
                      <a:r>
                        <a:rPr lang="en-US" sz="1400" b="0" dirty="0">
                          <a:latin typeface="+mn-lt"/>
                        </a:rPr>
                        <a:t>Warm Coupler required</a:t>
                      </a:r>
                      <a:r>
                        <a:rPr lang="en-US" sz="1400" b="0" baseline="0" dirty="0">
                          <a:latin typeface="+mn-lt"/>
                        </a:rPr>
                        <a:t> pump-down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l"/>
                      <a:r>
                        <a:rPr lang="en-US" sz="1400" b="0" dirty="0">
                          <a:latin typeface="+mn-lt"/>
                        </a:rPr>
                        <a:t>Rework at SLAC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41134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>
                          <a:latin typeface="+mn-lt"/>
                        </a:rPr>
                        <a:t>Alignment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89%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NA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Pipe misalignment and minor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misalignment of BL Gate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Valves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60325" indent="0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Adjusted Install Process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0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RF – M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Parameter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12%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0" indent="60325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Small errors on 1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cavity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0" indent="60325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Use-as-is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Instrumentation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14%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63500" indent="-3175" algn="l" fontAlgn="b">
                        <a:tabLst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Damaged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connectors and shorted cables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0" indent="60325"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Rework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onsite / Use-as-is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2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Welding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38%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63500" indent="-3175" algn="l" fontAlgn="b">
                        <a:tabLst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Lack of penetration on CM pipe welds / Fit of IC pipes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ato"/>
                        </a:defRPr>
                      </a:lvl9pPr>
                    </a:lstStyle>
                    <a:p>
                      <a:pPr marL="63500" indent="-3175" algn="l" fontAlgn="b">
                        <a:tabLst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Use-as-is / Adjusted Install Process</a:t>
                      </a:r>
                    </a:p>
                  </a:txBody>
                  <a:tcPr marL="9525" marR="9525" marT="9525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697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4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SRF Cavity Performance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348378" y="1423748"/>
            <a:ext cx="6376358" cy="33488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Cryomodule commissioning has been very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97% of installed cavities fully operational (planned 94%)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Majority of testing included an admin </a:t>
            </a:r>
            <a:br>
              <a:rPr lang="en-US" sz="2400" dirty="0"/>
            </a:br>
            <a:r>
              <a:rPr lang="en-US" sz="2400" dirty="0"/>
              <a:t>limit of 18 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Total commissioned voltage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exceeds design by &gt;20%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4651" y="5668040"/>
            <a:ext cx="7444597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Commissioned Cavity Voltage: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4.9 GV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9" y="1785144"/>
            <a:ext cx="4784073" cy="3348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829931" y="1245827"/>
            <a:ext cx="35109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Gradient Performance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070B55E8-32B6-BF57-5D9B-081523D5E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307920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Performance from Installation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244859" y="996260"/>
            <a:ext cx="6668219" cy="26935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Gradient performance is in line with CM acceptance test measurements at FNAL and </a:t>
            </a:r>
            <a:r>
              <a:rPr lang="en-US" sz="2000" dirty="0" err="1"/>
              <a:t>JLab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No observable change in field emission onsets or magnitude from installation</a:t>
            </a:r>
          </a:p>
          <a:p>
            <a:pPr marL="752475" lvl="1" indent="-285750"/>
            <a:r>
              <a:rPr lang="en-US" sz="2000" b="1" dirty="0">
                <a:solidFill>
                  <a:srgbClr val="8C1515"/>
                </a:solidFill>
              </a:rPr>
              <a:t>Remarkable achievement by the SLAC </a:t>
            </a:r>
            <a:br>
              <a:rPr lang="en-US" sz="2000" b="1" dirty="0">
                <a:solidFill>
                  <a:srgbClr val="8C1515"/>
                </a:solidFill>
              </a:rPr>
            </a:br>
            <a:r>
              <a:rPr lang="en-US" sz="2000" b="1" dirty="0">
                <a:solidFill>
                  <a:srgbClr val="8C1515"/>
                </a:solidFill>
              </a:rPr>
              <a:t>installation team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B60363-7E9F-BF4A-894A-A30319D393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1605068"/>
            <a:ext cx="4866970" cy="34068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36802" y="5256497"/>
            <a:ext cx="3558998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Admin limits: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18 MV/m in commissioning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21 MV/m in acceptance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290" y="1101961"/>
            <a:ext cx="41836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Comparison with Acceptance Test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19" y="3804186"/>
            <a:ext cx="4174903" cy="29224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−1±18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%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730" y="4459052"/>
                <a:ext cx="1854384" cy="3699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57565" y="3582378"/>
            <a:ext cx="199620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B0604020202020204" charset="0"/>
                <a:ea typeface="+mn-ea"/>
                <a:cs typeface="+mn-cs"/>
              </a:rPr>
              <a:t>Change in FE Onset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1BA470A9-6A48-A335-8457-C3E3878E9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D. Gonnella, LCLS-II Installation Experience</a:t>
            </a:r>
          </a:p>
        </p:txBody>
      </p:sp>
    </p:spTree>
    <p:extLst>
      <p:ext uri="{BB962C8B-B14F-4D97-AF65-F5344CB8AC3E}">
        <p14:creationId xmlns:p14="http://schemas.microsoft.com/office/powerpoint/2010/main" val="314315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28226-1B00-FB55-0A61-024AA930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1AC37-D126-B038-47A2-0EBD5FB978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325880"/>
            <a:ext cx="10553700" cy="47320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Installation of the LCLS-II cryomodules went well overall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Enhanced rigor and work planning and control was implemented to ensure equipment and personnel were protected during the installation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non conformances were found during installation which impacted operation of the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degradation in cavity performance from installation was observed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5B631-092F-B5DD-C236-374DD3169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B88E4-FA33-68FC-7BCC-E968514F0A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1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254572" y="3015622"/>
            <a:ext cx="7844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Thanks for your attention!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11"/>
          <a:stretch/>
        </p:blipFill>
        <p:spPr>
          <a:xfrm>
            <a:off x="426040" y="3939107"/>
            <a:ext cx="3927410" cy="594359"/>
          </a:xfrm>
          <a:prstGeom prst="rect">
            <a:avLst/>
          </a:prstGeom>
        </p:spPr>
      </p:pic>
      <p:pic>
        <p:nvPicPr>
          <p:cNvPr id="10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641" y="4804313"/>
            <a:ext cx="1412471" cy="1207663"/>
          </a:xfrm>
          <a:prstGeom prst="rect">
            <a:avLst/>
          </a:prstGeom>
          <a:noFill/>
        </p:spPr>
      </p:pic>
      <p:pic>
        <p:nvPicPr>
          <p:cNvPr id="11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3450" y="4629961"/>
            <a:ext cx="1904082" cy="88670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2" descr="C:\Users\tor\Downloads\FermiLogo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492" y="3962295"/>
            <a:ext cx="2788318" cy="503247"/>
          </a:xfrm>
          <a:prstGeom prst="rect">
            <a:avLst/>
          </a:prstGeom>
          <a:noFill/>
        </p:spPr>
      </p:pic>
      <p:pic>
        <p:nvPicPr>
          <p:cNvPr id="13" name="Picture 12" descr="JLab_logo_whit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30" y="5808158"/>
            <a:ext cx="3037866" cy="949332"/>
          </a:xfrm>
          <a:prstGeom prst="rect">
            <a:avLst/>
          </a:prstGeom>
        </p:spPr>
      </p:pic>
      <p:pic>
        <p:nvPicPr>
          <p:cNvPr id="14" name="Picture 13" descr="cornell university 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57" y="4820241"/>
            <a:ext cx="1207233" cy="11742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8434" y="647553"/>
            <a:ext cx="6444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Special thanks to the entire LCLS-II collaboration for all their hard work to make this possible!</a:t>
            </a:r>
          </a:p>
        </p:txBody>
      </p:sp>
      <p:pic>
        <p:nvPicPr>
          <p:cNvPr id="17" name="Picture 16" descr="A group of people standing in front of screens&#10;&#10;Description automatically generated with medium confidence">
            <a:extLst>
              <a:ext uri="{FF2B5EF4-FFF2-40B4-BE49-F238E27FC236}">
                <a16:creationId xmlns:a16="http://schemas.microsoft.com/office/drawing/2014/main" id="{92AE983E-4C60-7B9C-2D46-B0BE9916DE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18" t="16799" r="17767" b="19559"/>
          <a:stretch/>
        </p:blipFill>
        <p:spPr>
          <a:xfrm>
            <a:off x="427257" y="33809"/>
            <a:ext cx="4713217" cy="30643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807AB-E18B-AFE5-8386-0A59254F2D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7577" y="3360650"/>
            <a:ext cx="4879351" cy="29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34490" y="6282824"/>
            <a:ext cx="5852160" cy="365125"/>
          </a:xfrm>
        </p:spPr>
        <p:txBody>
          <a:bodyPr/>
          <a:lstStyle/>
          <a:p>
            <a:r>
              <a:rPr lang="en-US"/>
              <a:t>D. Gonnella, LCLS-II Commissioning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9"/>
            <a:ext cx="12192000" cy="6908799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1522348" y="3416300"/>
            <a:ext cx="228600" cy="274319"/>
          </a:xfrm>
          <a:prstGeom prst="irregularSeal1">
            <a:avLst/>
          </a:prstGeom>
          <a:solidFill>
            <a:srgbClr val="A4001D"/>
          </a:solidFill>
          <a:ln w="25400" cap="flat" cmpd="sng" algn="ctr">
            <a:solidFill>
              <a:srgbClr val="A4001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33" y="4295775"/>
            <a:ext cx="9436968" cy="2562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CEAA3-85C4-BB2C-E18A-8A13B0A63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582" b="47911"/>
          <a:stretch/>
        </p:blipFill>
        <p:spPr>
          <a:xfrm>
            <a:off x="1750949" y="3233619"/>
            <a:ext cx="916052" cy="3052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1BD9E7-100A-6A2F-F30C-618B443B7843}"/>
              </a:ext>
            </a:extLst>
          </p:cNvPr>
          <p:cNvSpPr/>
          <p:nvPr/>
        </p:nvSpPr>
        <p:spPr>
          <a:xfrm>
            <a:off x="5321300" y="5473700"/>
            <a:ext cx="774700" cy="365125"/>
          </a:xfrm>
          <a:prstGeom prst="rect">
            <a:avLst/>
          </a:prstGeom>
          <a:solidFill>
            <a:srgbClr val="383C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5D86C-AD56-4DD9-B707-BBFA7403BDD4}"/>
              </a:ext>
            </a:extLst>
          </p:cNvPr>
          <p:cNvSpPr txBox="1"/>
          <p:nvPr/>
        </p:nvSpPr>
        <p:spPr>
          <a:xfrm>
            <a:off x="5378450" y="5518150"/>
            <a:ext cx="67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FACET-II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C1808-4BD7-0DD9-020D-F6A68CE949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2" t="16460" r="3089" b="3523"/>
          <a:stretch/>
        </p:blipFill>
        <p:spPr>
          <a:xfrm>
            <a:off x="1522348" y="433646"/>
            <a:ext cx="10402181" cy="25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A02C2-509D-D905-10E5-D86DBDA2D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Installation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336D8-DB73-47F9-C18D-D76CE62DA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4F5A5-6307-4917-6801-3C4B73597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378A8D0F-2E8A-CF70-AA33-04FE52B2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9" y="2205155"/>
            <a:ext cx="5569151" cy="38174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52E7909-94BE-A642-C386-DFF105F5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88" y="1210598"/>
            <a:ext cx="11004823" cy="8272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83E42E5-7CBD-34AC-F4A3-083CC9EACFFB}"/>
              </a:ext>
            </a:extLst>
          </p:cNvPr>
          <p:cNvSpPr txBox="1"/>
          <p:nvPr/>
        </p:nvSpPr>
        <p:spPr>
          <a:xfrm>
            <a:off x="6935212" y="2851985"/>
            <a:ext cx="45325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 Major Install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Receiving / acceptance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Physical installation /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Welding cryogenic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Particle free beamline install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Insulation vacuum / cryogenic equip.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3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7F4C19-6ED4-EE8A-047C-522B2603F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Over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D32B7-0D25-A102-809D-6B1B84F8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8B59A-0ABE-80C2-8654-A0D12F55E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pic>
        <p:nvPicPr>
          <p:cNvPr id="8" name="installation_movie">
            <a:hlinkClick r:id="" action="ppaction://media"/>
            <a:extLst>
              <a:ext uri="{FF2B5EF4-FFF2-40B4-BE49-F238E27FC236}">
                <a16:creationId xmlns:a16="http://schemas.microsoft.com/office/drawing/2014/main" id="{DC791799-F31E-6424-D010-60A1A4599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2575"/>
            <a:ext cx="12192000" cy="3751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2F15F2-177C-3666-200A-275CB72A83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61260" y="1119378"/>
            <a:ext cx="7269480" cy="50886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53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EB4A55-A628-DDEB-754F-1E7A1DDB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Work Planning &amp; Control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CC24-870E-7F76-E62B-162B873B20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502" y="1136654"/>
            <a:ext cx="5836607" cy="49083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the last 5 years, SLAC has had a paradigm shift to “enhanced work planning &amp; control” – increased rigor on high consequence activities, identification of risks (to workers and equipment),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part of this, “Categories” were defined based on potential impact of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 Installation was defined “Category 1” – the level requiring the most rigor</a:t>
            </a:r>
          </a:p>
          <a:p>
            <a:pPr marL="752475" lvl="1" indent="-285750"/>
            <a:r>
              <a:rPr lang="en-US" dirty="0"/>
              <a:t>Apply FMEA methods (1) in several places to mitigate risks:</a:t>
            </a:r>
          </a:p>
          <a:p>
            <a:pPr marL="1149350" lvl="2" indent="-285750"/>
            <a:r>
              <a:rPr lang="en-US" sz="1400" dirty="0"/>
              <a:t>Vacuum system component selection and placement</a:t>
            </a:r>
          </a:p>
          <a:p>
            <a:pPr marL="1149350" lvl="2" indent="-285750"/>
            <a:r>
              <a:rPr lang="en-US" sz="1400" dirty="0"/>
              <a:t>Vacuum system controls sequencing for startup, shutdown, operations, service, off-normal events</a:t>
            </a:r>
          </a:p>
          <a:p>
            <a:pPr marL="1149350" lvl="2" indent="-285750"/>
            <a:r>
              <a:rPr lang="en-US" sz="1400" dirty="0"/>
              <a:t>Operational Procedures for linac vacuum system startup, shutdown, operations, service, off-normal events</a:t>
            </a:r>
          </a:p>
          <a:p>
            <a:pPr marL="752475" lvl="1" indent="-285750"/>
            <a:r>
              <a:rPr lang="en-US" dirty="0"/>
              <a:t>Address FMEA findings in design and/or process (1)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DE779-24F7-59AA-3419-EA673616F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99D7D-3E62-D5EA-CA23-49B81147C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FA0C806-6B8B-BBC2-B7DC-704385ACF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742161"/>
              </p:ext>
            </p:extLst>
          </p:nvPr>
        </p:nvGraphicFramePr>
        <p:xfrm>
          <a:off x="6003109" y="978849"/>
          <a:ext cx="6022389" cy="5658773"/>
        </p:xfrm>
        <a:graphic>
          <a:graphicData uri="http://schemas.openxmlformats.org/drawingml/2006/table">
            <a:tbl>
              <a:tblPr firstRow="1" firstCol="1" bandRow="1"/>
              <a:tblGrid>
                <a:gridCol w="6022389">
                  <a:extLst>
                    <a:ext uri="{9D8B030D-6E8A-4147-A177-3AD203B41FA5}">
                      <a16:colId xmlns:a16="http://schemas.microsoft.com/office/drawing/2014/main" val="2263974067"/>
                    </a:ext>
                  </a:extLst>
                </a:gridCol>
              </a:tblGrid>
              <a:tr h="284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Category 1: Minimum Work Planning Quality Control Requirement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134058"/>
                  </a:ext>
                </a:extLst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1. Design/Process FMEA (with key actions/mitigations integrated into the design and/or process as needed)</a:t>
                      </a:r>
                      <a:r>
                        <a:rPr lang="en-US" sz="1100" b="0" u="none" strike="noStrike" cap="none" baseline="30000" dirty="0">
                          <a:effectLst/>
                          <a:sym typeface="Arial"/>
                        </a:rPr>
                        <a:t>1</a:t>
                      </a:r>
                      <a:endParaRPr lang="en-US" sz="1100" b="0" i="0" u="none" strike="noStrike" cap="none" baseline="30000" dirty="0">
                        <a:solidFill>
                          <a:schemeClr val="bg1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798469"/>
                  </a:ext>
                </a:extLst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2. Assess Hierarchy of Controls to ensure defense in depth (to avoid overreliance on Administrative controls alone)</a:t>
                      </a:r>
                      <a:endParaRPr lang="en-US" sz="11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080772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3.</a:t>
                      </a:r>
                      <a:r>
                        <a:rPr lang="en-US" sz="1100" b="0" u="none" strike="noStrike" cap="none" baseline="0" dirty="0">
                          <a:effectLst/>
                          <a:sym typeface="Arial"/>
                        </a:rPr>
                        <a:t> </a:t>
                      </a: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Version-controlled procedures (in CDMS)</a:t>
                      </a:r>
                      <a:endParaRPr lang="en-US" sz="11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781003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4. Roles and Responsibilities Documented</a:t>
                      </a:r>
                      <a:endParaRPr lang="en-US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09306"/>
                  </a:ext>
                </a:extLst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0" dirty="0">
                          <a:effectLst/>
                        </a:rPr>
                        <a:t>5. Personnel Identified and Qualified (including Authorized Worker and Authorized Oversight person)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66115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6. Area Preparation Checklist</a:t>
                      </a:r>
                      <a:endParaRPr lang="en-US" sz="1100" b="0" i="0" u="none" strike="noStrike" cap="none" dirty="0">
                        <a:solidFill>
                          <a:schemeClr val="lt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19976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0" dirty="0">
                          <a:effectLst/>
                        </a:rPr>
                        <a:t>7. Tool/Fixture/Material Checklist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715286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0" dirty="0">
                          <a:effectLst/>
                        </a:rPr>
                        <a:t>8. Practice Run with test plan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658684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b="0" dirty="0">
                          <a:effectLst/>
                        </a:rPr>
                        <a:t>9. Job Specific Travelers (e.g. per Serial No.)</a:t>
                      </a:r>
                      <a:endParaRPr lang="en-US" sz="11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230739"/>
                  </a:ext>
                </a:extLst>
              </a:tr>
              <a:tr h="6419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10. Evaluatio</a:t>
                      </a:r>
                      <a:r>
                        <a:rPr lang="en-US" sz="1100" b="0" u="none" strike="noStrike" cap="none" baseline="0" dirty="0">
                          <a:effectLst/>
                          <a:sym typeface="Arial"/>
                        </a:rPr>
                        <a:t>n, </a:t>
                      </a: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review and approval of items #1 through #9 by LCLS-II System Manager, LCLS-II Installation Manager, LCLS-II Installation Coordinator and SLAC Contractor and Quality Assurance, Respective Functional Administrative Manager</a:t>
                      </a:r>
                      <a:endParaRPr lang="en-US" sz="1100" b="0" i="0" u="none" strike="noStrike" cap="none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642083"/>
                  </a:ext>
                </a:extLst>
              </a:tr>
              <a:tr h="2924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11. Pre-Task Readiness Kickoff Meeting (prior to each first unique instance)</a:t>
                      </a:r>
                      <a:endParaRPr lang="en-US" sz="1100" b="0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290320"/>
                  </a:ext>
                </a:extLst>
              </a:tr>
              <a:tr h="319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dirty="0">
                          <a:effectLst/>
                        </a:rPr>
                        <a:t>12. Notify LCLS-II Project Director or LCLS-II Project Manager one day in advance of start of work</a:t>
                      </a:r>
                      <a:endParaRPr lang="en-US" sz="1100" b="0" i="0" u="none" strike="noStrike" cap="none" dirty="0">
                        <a:solidFill>
                          <a:schemeClr val="lt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950894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dirty="0">
                          <a:effectLst/>
                        </a:rPr>
                        <a:t>13. Current SLAC Permits, Work Release &amp; Tailgates applied</a:t>
                      </a:r>
                      <a:endParaRPr lang="en-US" sz="1100" b="0" i="0" u="none" strike="noStrike" cap="none" dirty="0">
                        <a:solidFill>
                          <a:schemeClr val="lt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835395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14. Human Performance Error Pre-Cursor review at Tailgate</a:t>
                      </a:r>
                      <a:endParaRPr lang="en-US" sz="1100" b="0" i="0" u="none" strike="noStrike" cap="none" dirty="0">
                        <a:solidFill>
                          <a:schemeClr val="lt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37645"/>
                  </a:ext>
                </a:extLst>
              </a:tr>
              <a:tr h="284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u="none" strike="noStrike" cap="none" dirty="0">
                          <a:effectLst/>
                          <a:sym typeface="Arial"/>
                        </a:rPr>
                        <a:t>15. Post-Task Debrief Memo (after first unique instance)</a:t>
                      </a:r>
                      <a:endParaRPr lang="en-US" sz="1100" b="0" i="0" u="none" strike="noStrike" cap="none" dirty="0">
                        <a:solidFill>
                          <a:schemeClr val="lt1"/>
                        </a:solidFill>
                        <a:effectLst/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960" marR="60960" marT="60960" marB="60960">
                    <a:lnL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rgbClr val="E17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A4001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163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9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4A63E7-077C-E818-A449-0A25E318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Delivery of CMs and Placement on Stands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20009-4BB1-3438-A463-EEADC8A056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8552" y="1142885"/>
            <a:ext cx="3179128" cy="27596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Cryomodules were delivered from FNAL and </a:t>
            </a:r>
            <a:r>
              <a:rPr lang="en-US" sz="1800" dirty="0" err="1"/>
              <a:t>Jlab</a:t>
            </a:r>
            <a:r>
              <a:rPr lang="en-US" sz="1800" dirty="0"/>
              <a:t> directly to the “Sector 10 </a:t>
            </a:r>
            <a:r>
              <a:rPr lang="en-US" sz="1800" dirty="0" err="1"/>
              <a:t>Adit</a:t>
            </a:r>
            <a:r>
              <a:rPr lang="en-US" sz="1800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CM was removed from the shipping fixture and placed on transport dollies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B84A0-B008-A243-919A-595D562C1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5F23E-0851-5A56-09B3-90BB4D0F6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4B401-0388-EE82-B4EA-4EBB442B9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0"/>
          <a:stretch/>
        </p:blipFill>
        <p:spPr>
          <a:xfrm rot="5400000">
            <a:off x="5269654" y="3838496"/>
            <a:ext cx="2993933" cy="2979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AF9314-88B1-5460-7DCB-E122D9AE4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725" y="1139917"/>
            <a:ext cx="5289105" cy="239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D1A02-3A0E-2B02-A2CD-6F48129CE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840" y="1139917"/>
            <a:ext cx="3027609" cy="3521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26D3F-B28A-BF1D-E86A-A6714F96A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3621" y="4176205"/>
            <a:ext cx="3484563" cy="247611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AFC917C-F780-FCB1-E4F1-CE938F6C5760}"/>
              </a:ext>
            </a:extLst>
          </p:cNvPr>
          <p:cNvSpPr txBox="1">
            <a:spLocks/>
          </p:cNvSpPr>
          <p:nvPr/>
        </p:nvSpPr>
        <p:spPr>
          <a:xfrm>
            <a:off x="168551" y="3701761"/>
            <a:ext cx="4754089" cy="139094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CM pulled down the tunnel by a tugger and then placed on the stands for alignment and remaining work</a:t>
            </a:r>
          </a:p>
        </p:txBody>
      </p:sp>
    </p:spTree>
    <p:extLst>
      <p:ext uri="{BB962C8B-B14F-4D97-AF65-F5344CB8AC3E}">
        <p14:creationId xmlns:p14="http://schemas.microsoft.com/office/powerpoint/2010/main" val="185433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0C3C8F-AE3F-8A98-BC00-1A20418D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Interconnection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96C74-2A03-5167-BC75-CB38B4501E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059" y="1308984"/>
            <a:ext cx="6987124" cy="492578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LCLS-II/SLAC configuration is different from other existing </a:t>
            </a:r>
            <a:r>
              <a:rPr lang="en-US" sz="1800" dirty="0" err="1"/>
              <a:t>linacs</a:t>
            </a:r>
            <a:endParaRPr lang="en-US" sz="1800" dirty="0"/>
          </a:p>
          <a:p>
            <a:pPr marL="800100" lvl="1" indent="-342900">
              <a:lnSpc>
                <a:spcPct val="110000"/>
              </a:lnSpc>
            </a:pPr>
            <a:r>
              <a:rPr lang="en-US" dirty="0"/>
              <a:t>No cryogenic line separation between adjacent CMs</a:t>
            </a:r>
          </a:p>
          <a:p>
            <a:pPr marL="800100" lvl="1" indent="-342900">
              <a:lnSpc>
                <a:spcPct val="110000"/>
              </a:lnSpc>
            </a:pPr>
            <a:r>
              <a:rPr lang="en-US" sz="1600" dirty="0"/>
              <a:t>Continuous cavity strings </a:t>
            </a:r>
            <a:r>
              <a:rPr lang="en-US" dirty="0"/>
              <a:t>(no warm sections between CMs)</a:t>
            </a:r>
            <a:endParaRPr lang="en-US" sz="1600" dirty="0"/>
          </a:p>
          <a:p>
            <a:pPr marL="800100" lvl="1" indent="-342900">
              <a:lnSpc>
                <a:spcPct val="110000"/>
              </a:lnSpc>
            </a:pPr>
            <a:r>
              <a:rPr lang="en-US" sz="1600" dirty="0"/>
              <a:t>Workspace constraints </a:t>
            </a:r>
            <a:endParaRPr lang="en-US" sz="1800" dirty="0"/>
          </a:p>
          <a:p>
            <a:pPr marL="1033463" lvl="2" indent="-342900">
              <a:lnSpc>
                <a:spcPct val="110000"/>
              </a:lnSpc>
            </a:pPr>
            <a:r>
              <a:rPr lang="en-US" sz="1600" dirty="0"/>
              <a:t>Proximity to the Tunnel wall</a:t>
            </a:r>
          </a:p>
          <a:p>
            <a:pPr marL="1033463" lvl="2" indent="-342900">
              <a:lnSpc>
                <a:spcPct val="110000"/>
              </a:lnSpc>
            </a:pPr>
            <a:r>
              <a:rPr lang="en-US" sz="1600" dirty="0"/>
              <a:t>Height of the beamline</a:t>
            </a:r>
            <a:endParaRPr lang="en-US" sz="20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Many but not all XFEL approach and techniques were applicable:</a:t>
            </a:r>
          </a:p>
          <a:p>
            <a:pPr marL="800100" lvl="1" indent="-342900" fontAlgn="auto">
              <a:lnSpc>
                <a:spcPct val="110000"/>
              </a:lnSpc>
            </a:pPr>
            <a:r>
              <a:rPr lang="en-US" sz="1600" dirty="0"/>
              <a:t>Welding: Adopted nearly all techniques</a:t>
            </a:r>
          </a:p>
          <a:p>
            <a:pPr marL="800100" lvl="1" indent="-342900" fontAlgn="auto">
              <a:lnSpc>
                <a:spcPct val="110000"/>
              </a:lnSpc>
            </a:pPr>
            <a:r>
              <a:rPr lang="en-US" sz="1600" dirty="0"/>
              <a:t>Vacuum beamline: Height and workspace is very different from XFEL </a:t>
            </a:r>
          </a:p>
          <a:p>
            <a:pPr marL="1033463" lvl="2" indent="-342900" fontAlgn="auto">
              <a:lnSpc>
                <a:spcPct val="110000"/>
              </a:lnSpc>
            </a:pPr>
            <a:r>
              <a:rPr lang="en-US" sz="1600" dirty="0"/>
              <a:t>Can</a:t>
            </a:r>
            <a:r>
              <a:rPr lang="en-US" sz="1600" u="sng" dirty="0"/>
              <a:t>not</a:t>
            </a:r>
            <a:r>
              <a:rPr lang="en-US" sz="1600" dirty="0"/>
              <a:t> re-use tooling, but </a:t>
            </a:r>
            <a:r>
              <a:rPr lang="en-US" sz="1600" u="sng" dirty="0"/>
              <a:t>can</a:t>
            </a:r>
            <a:r>
              <a:rPr lang="en-US" sz="1600" dirty="0"/>
              <a:t> re-use many of the best practices/techniques</a:t>
            </a:r>
          </a:p>
          <a:p>
            <a:pPr marL="342900" indent="-342900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u="sng" dirty="0"/>
              <a:t>Neither</a:t>
            </a:r>
            <a:r>
              <a:rPr lang="en-US" sz="1800" dirty="0"/>
              <a:t> LCLS-II Partner Labs had performed the SLAC CM interconnections (procedures mostly developed on our own)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9A73B-6152-071E-499A-AB9E255ED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46267-8326-FFEB-9FE6-B079C1308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AA404-A8B5-C201-9C30-61EACBEDC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015312"/>
            <a:ext cx="3524250" cy="2882479"/>
          </a:xfrm>
          <a:prstGeom prst="rect">
            <a:avLst/>
          </a:prstGeom>
        </p:spPr>
      </p:pic>
      <p:pic>
        <p:nvPicPr>
          <p:cNvPr id="8" name="Picture 6" descr="IMG_3251a">
            <a:extLst>
              <a:ext uri="{FF2B5EF4-FFF2-40B4-BE49-F238E27FC236}">
                <a16:creationId xmlns:a16="http://schemas.microsoft.com/office/drawing/2014/main" id="{13C96DB3-66B0-9768-6302-58CE906F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082" y="4099658"/>
            <a:ext cx="1760788" cy="263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MG_3242">
            <a:extLst>
              <a:ext uri="{FF2B5EF4-FFF2-40B4-BE49-F238E27FC236}">
                <a16:creationId xmlns:a16="http://schemas.microsoft.com/office/drawing/2014/main" id="{67B89C7F-04F5-775C-5A2E-B9730C69D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55" y="4099658"/>
            <a:ext cx="3126744" cy="263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3FE4F3-1A81-611B-267A-28C525A06924}"/>
              </a:ext>
            </a:extLst>
          </p:cNvPr>
          <p:cNvSpPr txBox="1"/>
          <p:nvPr/>
        </p:nvSpPr>
        <p:spPr>
          <a:xfrm>
            <a:off x="7178724" y="6186715"/>
            <a:ext cx="1136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</a:rPr>
              <a:t>Aisle passage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A58231-1C4D-D7DB-0A5F-2A4DA51EBCE0}"/>
              </a:ext>
            </a:extLst>
          </p:cNvPr>
          <p:cNvCxnSpPr>
            <a:cxnSpLocks/>
          </p:cNvCxnSpPr>
          <p:nvPr/>
        </p:nvCxnSpPr>
        <p:spPr>
          <a:xfrm>
            <a:off x="7078255" y="6543601"/>
            <a:ext cx="1237161" cy="9072"/>
          </a:xfrm>
          <a:prstGeom prst="straightConnector1">
            <a:avLst/>
          </a:prstGeom>
          <a:ln w="158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D08D8E-35D7-48BD-8C2E-039E2215103E}"/>
              </a:ext>
            </a:extLst>
          </p:cNvPr>
          <p:cNvSpPr txBox="1"/>
          <p:nvPr/>
        </p:nvSpPr>
        <p:spPr>
          <a:xfrm>
            <a:off x="11328949" y="6027850"/>
            <a:ext cx="1061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</a:rPr>
              <a:t>Wall workspace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72A782-67FF-3E47-F4C7-C53D9C83467A}"/>
              </a:ext>
            </a:extLst>
          </p:cNvPr>
          <p:cNvCxnSpPr/>
          <p:nvPr/>
        </p:nvCxnSpPr>
        <p:spPr>
          <a:xfrm>
            <a:off x="11450805" y="5909661"/>
            <a:ext cx="293791" cy="11504"/>
          </a:xfrm>
          <a:prstGeom prst="straightConnector1">
            <a:avLst/>
          </a:prstGeom>
          <a:ln w="158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415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08F00-56D4-146E-275E-467934E08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Interconnection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28E63-7E57-66D8-3BA7-4B69083656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53737"/>
            <a:ext cx="10553700" cy="1714565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Bellows interconnect unit between two modules or between an end CM and </a:t>
            </a:r>
            <a:r>
              <a:rPr lang="en-US" dirty="0" err="1"/>
              <a:t>Cryo</a:t>
            </a:r>
            <a:r>
              <a:rPr lang="en-US" dirty="0"/>
              <a:t> Distribution End Cap (EC) or Feed Cap (FC)</a:t>
            </a:r>
          </a:p>
          <a:p>
            <a:pPr marL="742950" lvl="1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850 mm between CMs, but 700mm working space with Bellows installed</a:t>
            </a:r>
          </a:p>
          <a:p>
            <a:pPr marL="285750" indent="-28575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Interconnections include welding 6 cryogenic pipes </a:t>
            </a:r>
            <a:r>
              <a:rPr lang="en-US" i="1" dirty="0"/>
              <a:t>in situ </a:t>
            </a:r>
            <a:r>
              <a:rPr lang="en-US" dirty="0"/>
              <a:t>and UHV/particle free connection of HOM Absorber/BLA in beamline 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ACA47-17AD-D32C-B155-08246E9FB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090A7-D694-97B3-685F-164A1F3E5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68EA9AE-2374-2870-6A83-793B11A8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80" y="2889416"/>
            <a:ext cx="6209639" cy="351252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0372D2-2191-A947-6797-4FA877C9E97C}"/>
              </a:ext>
            </a:extLst>
          </p:cNvPr>
          <p:cNvCxnSpPr/>
          <p:nvPr/>
        </p:nvCxnSpPr>
        <p:spPr>
          <a:xfrm flipH="1" flipV="1">
            <a:off x="5592971" y="5272005"/>
            <a:ext cx="138545" cy="100988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89B16D-72F4-6512-EDBF-D9CD0111F665}"/>
              </a:ext>
            </a:extLst>
          </p:cNvPr>
          <p:cNvSpPr txBox="1"/>
          <p:nvPr/>
        </p:nvSpPr>
        <p:spPr>
          <a:xfrm>
            <a:off x="4907316" y="6234553"/>
            <a:ext cx="164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HOM Absorber (Beamline </a:t>
            </a:r>
            <a:r>
              <a:rPr lang="en-US" sz="1200" b="1" dirty="0" err="1"/>
              <a:t>Assy</a:t>
            </a:r>
            <a:r>
              <a:rPr lang="en-US" sz="1200" b="1" dirty="0"/>
              <a:t> – BLA)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14D10655-B59F-E0A5-1BDD-14EB9ECCBA1C}"/>
              </a:ext>
            </a:extLst>
          </p:cNvPr>
          <p:cNvSpPr/>
          <p:nvPr/>
        </p:nvSpPr>
        <p:spPr>
          <a:xfrm>
            <a:off x="2112697" y="4710229"/>
            <a:ext cx="648580" cy="345979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294C55-97F5-F9C2-B352-A8AA5580E984}"/>
              </a:ext>
            </a:extLst>
          </p:cNvPr>
          <p:cNvSpPr txBox="1"/>
          <p:nvPr/>
        </p:nvSpPr>
        <p:spPr>
          <a:xfrm>
            <a:off x="2031599" y="4340897"/>
            <a:ext cx="81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542589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0B7EE2-66CD-C991-ED8A-5BD05D92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Free Beamline Connection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B0889-8160-78B1-72C3-D167FA81F3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1589" y="1027611"/>
            <a:ext cx="7631960" cy="503028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The task is</a:t>
            </a:r>
            <a:r>
              <a:rPr lang="en-US" sz="1800" dirty="0"/>
              <a:t>: Insert the drift or BLA assembly that connects the 2 beamlines and maintain ultrahigh vacuum (UHV) and low particulate (“particle free”) under particle free (PF) conditions throughout the 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 dirty="0"/>
              <a:t>Many Different Types of Connections: </a:t>
            </a:r>
            <a:r>
              <a:rPr lang="en-US" sz="1800" dirty="0"/>
              <a:t>CM-to-CM; CM-to-Cap; Cap-to-CM; L3 Break-to-CM </a:t>
            </a:r>
            <a:r>
              <a:rPr lang="en-US" sz="1400" dirty="0"/>
              <a:t>(“Cap” = End or Feed)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Constraints that make the operation very difficult:</a:t>
            </a:r>
          </a:p>
          <a:p>
            <a:pPr marL="800100" lvl="1" indent="-342900"/>
            <a:r>
              <a:rPr lang="en-US" sz="1600" dirty="0"/>
              <a:t>BLA weighs about 40 </a:t>
            </a:r>
            <a:r>
              <a:rPr lang="en-US" sz="1600" dirty="0" err="1"/>
              <a:t>lbs</a:t>
            </a:r>
            <a:endParaRPr lang="en-US" sz="1600" dirty="0"/>
          </a:p>
          <a:p>
            <a:pPr marL="800100" lvl="1" indent="-342900"/>
            <a:r>
              <a:rPr lang="en-US" sz="1600" dirty="0"/>
              <a:t>Height of beamline</a:t>
            </a:r>
          </a:p>
          <a:p>
            <a:pPr marL="800100" lvl="1" indent="-342900"/>
            <a:r>
              <a:rPr lang="en-US" sz="1600" dirty="0"/>
              <a:t>UHV/PF condition</a:t>
            </a:r>
          </a:p>
          <a:p>
            <a:pPr marL="800100" lvl="1" indent="-342900"/>
            <a:r>
              <a:rPr lang="en-US" sz="1600" dirty="0"/>
              <a:t>Dirty tunnel</a:t>
            </a:r>
          </a:p>
          <a:p>
            <a:pPr marL="800100" lvl="1" indent="-342900"/>
            <a:r>
              <a:rPr lang="en-US" sz="1600" dirty="0"/>
              <a:t>Proximity to tunnel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Portable cleanroom: must fit and include a lifter, must support ISO-4 (Class 10) conditions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09B8A-7274-5A71-FC82-363AD7A21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C126-62EC-5209-F8BD-438492202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Gonnella, LCLS-II Installation Experience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1CB33F-D75A-9CC3-9DE8-65A685B07F1B}"/>
              </a:ext>
            </a:extLst>
          </p:cNvPr>
          <p:cNvGrpSpPr/>
          <p:nvPr/>
        </p:nvGrpSpPr>
        <p:grpSpPr>
          <a:xfrm>
            <a:off x="7846152" y="1132043"/>
            <a:ext cx="3505200" cy="2706188"/>
            <a:chOff x="4664746" y="2446132"/>
            <a:chExt cx="4398218" cy="31459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F90326-0F29-7385-A948-CE08FBEA3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5057" y="3107503"/>
              <a:ext cx="3631449" cy="183509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57C388F-AEE0-D45D-E013-6CE4582E3F0D}"/>
                </a:ext>
              </a:extLst>
            </p:cNvPr>
            <p:cNvCxnSpPr/>
            <p:nvPr/>
          </p:nvCxnSpPr>
          <p:spPr>
            <a:xfrm flipH="1">
              <a:off x="6845437" y="2933525"/>
              <a:ext cx="11633" cy="308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BFEB56-36E4-E59D-81DE-89391076A6AA}"/>
                </a:ext>
              </a:extLst>
            </p:cNvPr>
            <p:cNvSpPr txBox="1"/>
            <p:nvPr/>
          </p:nvSpPr>
          <p:spPr>
            <a:xfrm>
              <a:off x="6700011" y="2446132"/>
              <a:ext cx="1624386" cy="50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BLA assembly (HOM absorber)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A3F9089-9BF1-B102-E272-98EB200DFB8B}"/>
                </a:ext>
              </a:extLst>
            </p:cNvPr>
            <p:cNvCxnSpPr/>
            <p:nvPr/>
          </p:nvCxnSpPr>
          <p:spPr>
            <a:xfrm flipV="1">
              <a:off x="6675306" y="4025049"/>
              <a:ext cx="0" cy="5959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FB0A68-3F44-3D52-0BE3-9C9605DED0AA}"/>
                </a:ext>
              </a:extLst>
            </p:cNvPr>
            <p:cNvSpPr txBox="1"/>
            <p:nvPr/>
          </p:nvSpPr>
          <p:spPr>
            <a:xfrm>
              <a:off x="6268948" y="4621007"/>
              <a:ext cx="11655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Pump-out port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F53AA44-2B63-633C-B2DD-75035BA4E93C}"/>
                </a:ext>
              </a:extLst>
            </p:cNvPr>
            <p:cNvCxnSpPr/>
            <p:nvPr/>
          </p:nvCxnSpPr>
          <p:spPr>
            <a:xfrm flipH="1" flipV="1">
              <a:off x="7462825" y="4568101"/>
              <a:ext cx="399728" cy="4066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D5C923-B36F-9487-E8F6-43A6164C5A43}"/>
                </a:ext>
              </a:extLst>
            </p:cNvPr>
            <p:cNvSpPr txBox="1"/>
            <p:nvPr/>
          </p:nvSpPr>
          <p:spPr>
            <a:xfrm>
              <a:off x="7434464" y="4974721"/>
              <a:ext cx="1628500" cy="50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Gate valve of downstream CM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A7C14C4-69AF-37CD-3AFC-A2ADB0C8A62F}"/>
                </a:ext>
              </a:extLst>
            </p:cNvPr>
            <p:cNvCxnSpPr/>
            <p:nvPr/>
          </p:nvCxnSpPr>
          <p:spPr>
            <a:xfrm flipV="1">
              <a:off x="6033956" y="4304794"/>
              <a:ext cx="213261" cy="86358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277C5C-CCFC-7979-8E37-144641D33F98}"/>
                </a:ext>
              </a:extLst>
            </p:cNvPr>
            <p:cNvSpPr txBox="1"/>
            <p:nvPr/>
          </p:nvSpPr>
          <p:spPr>
            <a:xfrm>
              <a:off x="4664746" y="5091211"/>
              <a:ext cx="1582472" cy="50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Gate valve of upstream CM</a:t>
              </a:r>
            </a:p>
          </p:txBody>
        </p:sp>
      </p:grp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B3C07681-915B-FF6D-63CA-8F137621E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500" y="4096691"/>
            <a:ext cx="2563148" cy="163971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31345D-6428-AE6F-C0C5-BE825E9E0A69}"/>
              </a:ext>
            </a:extLst>
          </p:cNvPr>
          <p:cNvCxnSpPr/>
          <p:nvPr/>
        </p:nvCxnSpPr>
        <p:spPr>
          <a:xfrm flipH="1" flipV="1">
            <a:off x="8719310" y="5511276"/>
            <a:ext cx="243552" cy="78010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F3FE63-CB71-BD2A-F8C6-B17F6C730C84}"/>
              </a:ext>
            </a:extLst>
          </p:cNvPr>
          <p:cNvSpPr txBox="1"/>
          <p:nvPr/>
        </p:nvSpPr>
        <p:spPr>
          <a:xfrm>
            <a:off x="8314960" y="6291381"/>
            <a:ext cx="11166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Fixed-to-fixed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008005-09FD-E7DF-2093-6C320A5C586C}"/>
              </a:ext>
            </a:extLst>
          </p:cNvPr>
          <p:cNvCxnSpPr/>
          <p:nvPr/>
        </p:nvCxnSpPr>
        <p:spPr>
          <a:xfrm flipV="1">
            <a:off x="9891731" y="5273624"/>
            <a:ext cx="0" cy="780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4AA806-B6DE-1276-6BAD-C99FC4AAB576}"/>
              </a:ext>
            </a:extLst>
          </p:cNvPr>
          <p:cNvSpPr txBox="1"/>
          <p:nvPr/>
        </p:nvSpPr>
        <p:spPr>
          <a:xfrm>
            <a:off x="9453343" y="6029771"/>
            <a:ext cx="143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“Floppy” bellows</a:t>
            </a:r>
          </a:p>
        </p:txBody>
      </p:sp>
    </p:spTree>
    <p:extLst>
      <p:ext uri="{BB962C8B-B14F-4D97-AF65-F5344CB8AC3E}">
        <p14:creationId xmlns:p14="http://schemas.microsoft.com/office/powerpoint/2010/main" val="657378536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1_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SLAC_PPT_Presentation_template_031622(1)</Template>
  <TotalTime>7078</TotalTime>
  <Words>1532</Words>
  <Application>Microsoft Macintosh PowerPoint</Application>
  <PresentationFormat>Widescreen</PresentationFormat>
  <Paragraphs>247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Lato</vt:lpstr>
      <vt:lpstr>Arial</vt:lpstr>
      <vt:lpstr>Lato Black</vt:lpstr>
      <vt:lpstr>Montserrat</vt:lpstr>
      <vt:lpstr>Calibri</vt:lpstr>
      <vt:lpstr>Cambria Math</vt:lpstr>
      <vt:lpstr>Calibri Light</vt:lpstr>
      <vt:lpstr>SLAC Covers/Title Slides</vt:lpstr>
      <vt:lpstr>SLAC Interior Slides</vt:lpstr>
      <vt:lpstr>1_SLAC Interior Slides</vt:lpstr>
      <vt:lpstr>PowerPoint Presentation</vt:lpstr>
      <vt:lpstr>PowerPoint Presentation</vt:lpstr>
      <vt:lpstr>General Installation Flow</vt:lpstr>
      <vt:lpstr>Installation Over Time</vt:lpstr>
      <vt:lpstr>Enhanced Work Planning &amp; Control</vt:lpstr>
      <vt:lpstr>Delivery of CMs and Placement on Stands</vt:lpstr>
      <vt:lpstr>Cryomodule Interconnection Challenges</vt:lpstr>
      <vt:lpstr>Cryomodule Interconnection Overview</vt:lpstr>
      <vt:lpstr>Particle Free Beamline Connection Challenges</vt:lpstr>
      <vt:lpstr>Making the Beamline Connection</vt:lpstr>
      <vt:lpstr>WPC → Iterate on BLA Installation Process</vt:lpstr>
      <vt:lpstr>Installation Issues: Non-conformances</vt:lpstr>
      <vt:lpstr>Overall SRF Cavity Performance</vt:lpstr>
      <vt:lpstr>Change in Performance from Installation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Gonnella, Dan A</dc:creator>
  <cp:keywords/>
  <dc:description/>
  <cp:lastModifiedBy>Martinello, Martina</cp:lastModifiedBy>
  <cp:revision>59</cp:revision>
  <dcterms:created xsi:type="dcterms:W3CDTF">2023-06-15T16:28:25Z</dcterms:created>
  <dcterms:modified xsi:type="dcterms:W3CDTF">2023-12-01T20:52:35Z</dcterms:modified>
  <cp:category/>
</cp:coreProperties>
</file>