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1.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6" r:id="rId5"/>
    <p:sldId id="967" r:id="rId6"/>
    <p:sldId id="2645" r:id="rId7"/>
    <p:sldId id="2653" r:id="rId8"/>
    <p:sldId id="2647" r:id="rId9"/>
    <p:sldId id="2646" r:id="rId10"/>
    <p:sldId id="2635" r:id="rId11"/>
    <p:sldId id="2636" r:id="rId12"/>
    <p:sldId id="2637" r:id="rId13"/>
    <p:sldId id="2638" r:id="rId14"/>
    <p:sldId id="2648" r:id="rId15"/>
    <p:sldId id="2639" r:id="rId16"/>
    <p:sldId id="2640" r:id="rId17"/>
    <p:sldId id="2650" r:id="rId18"/>
    <p:sldId id="2652" r:id="rId19"/>
    <p:sldId id="2649" r:id="rId20"/>
    <p:sldId id="2641" r:id="rId21"/>
    <p:sldId id="2642" r:id="rId22"/>
    <p:sldId id="2643" r:id="rId23"/>
    <p:sldId id="273" r:id="rId24"/>
    <p:sldId id="2644" r:id="rId25"/>
    <p:sldId id="275" r:id="rId26"/>
    <p:sldId id="2651" r:id="rId27"/>
    <p:sldId id="267" r:id="rId28"/>
    <p:sldId id="280" r:id="rId29"/>
  </p:sldIdLst>
  <p:sldSz cx="12192000" cy="6858000"/>
  <p:notesSz cx="6934200" cy="92202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19"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iara Meroni" initials="" lastIdx="1" clrIdx="0"/>
  <p:cmAuthor id="2" name="Daniele Sertore" initials="DS" lastIdx="7" clrIdx="1">
    <p:extLst>
      <p:ext uri="{19B8F6BF-5375-455C-9EA6-DF929625EA0E}">
        <p15:presenceInfo xmlns:p15="http://schemas.microsoft.com/office/powerpoint/2012/main" userId="S::sertore@infn.it::9c0ab5f7-81cb-4f3e-8f35-37302c927a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676"/>
    <a:srgbClr val="A0A0A0"/>
    <a:srgbClr val="001642"/>
    <a:srgbClr val="507AC7"/>
    <a:srgbClr val="446EBC"/>
    <a:srgbClr val="0033CC"/>
    <a:srgbClr val="0000CC"/>
    <a:srgbClr val="1F3864"/>
    <a:srgbClr val="EA2F38"/>
    <a:srgbClr val="03B4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89600" autoAdjust="0"/>
  </p:normalViewPr>
  <p:slideViewPr>
    <p:cSldViewPr snapToGrid="0" showGuides="1">
      <p:cViewPr varScale="1">
        <p:scale>
          <a:sx n="70" d="100"/>
          <a:sy n="70" d="100"/>
        </p:scale>
        <p:origin x="1080" y="58"/>
      </p:cViewPr>
      <p:guideLst>
        <p:guide orient="horz" pos="231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2611"/>
          </a:xfrm>
          <a:prstGeom prst="rect">
            <a:avLst/>
          </a:prstGeom>
        </p:spPr>
        <p:txBody>
          <a:bodyPr vert="horz" lIns="92301" tIns="46150" rIns="92301" bIns="46150" rtlCol="0"/>
          <a:lstStyle>
            <a:lvl1pPr algn="l">
              <a:defRPr sz="1200"/>
            </a:lvl1pPr>
          </a:lstStyle>
          <a:p>
            <a:endParaRPr lang="en-US"/>
          </a:p>
        </p:txBody>
      </p:sp>
      <p:sp>
        <p:nvSpPr>
          <p:cNvPr id="3" name="Date Placeholder 2"/>
          <p:cNvSpPr>
            <a:spLocks noGrp="1"/>
          </p:cNvSpPr>
          <p:nvPr>
            <p:ph type="dt" idx="1"/>
          </p:nvPr>
        </p:nvSpPr>
        <p:spPr>
          <a:xfrm>
            <a:off x="3927775" y="0"/>
            <a:ext cx="3004820" cy="462611"/>
          </a:xfrm>
          <a:prstGeom prst="rect">
            <a:avLst/>
          </a:prstGeom>
        </p:spPr>
        <p:txBody>
          <a:bodyPr vert="horz" lIns="92301" tIns="46150" rIns="92301" bIns="46150" rtlCol="0"/>
          <a:lstStyle>
            <a:lvl1pPr algn="r">
              <a:defRPr sz="1200"/>
            </a:lvl1pPr>
          </a:lstStyle>
          <a:p>
            <a:fld id="{CF7B2AC6-81BB-4B19-96D9-F20101DCD3DD}" type="datetimeFigureOut">
              <a:rPr lang="en-US" smtClean="0"/>
              <a:t>12/1/2023</a:t>
            </a:fld>
            <a:endParaRPr lang="en-US"/>
          </a:p>
        </p:txBody>
      </p:sp>
      <p:sp>
        <p:nvSpPr>
          <p:cNvPr id="4" name="Slide Image Placeholder 3"/>
          <p:cNvSpPr>
            <a:spLocks noGrp="1" noRot="1" noChangeAspect="1"/>
          </p:cNvSpPr>
          <p:nvPr>
            <p:ph type="sldImg" idx="2"/>
          </p:nvPr>
        </p:nvSpPr>
        <p:spPr>
          <a:xfrm>
            <a:off x="701675" y="1152525"/>
            <a:ext cx="5530850" cy="3111500"/>
          </a:xfrm>
          <a:prstGeom prst="rect">
            <a:avLst/>
          </a:prstGeom>
          <a:noFill/>
          <a:ln w="12700">
            <a:solidFill>
              <a:prstClr val="black"/>
            </a:solidFill>
          </a:ln>
        </p:spPr>
        <p:txBody>
          <a:bodyPr vert="horz" lIns="92301" tIns="46150" rIns="92301" bIns="46150" rtlCol="0" anchor="ctr"/>
          <a:lstStyle/>
          <a:p>
            <a:endParaRPr lang="en-US"/>
          </a:p>
        </p:txBody>
      </p:sp>
      <p:sp>
        <p:nvSpPr>
          <p:cNvPr id="5" name="Notes Placeholder 4"/>
          <p:cNvSpPr>
            <a:spLocks noGrp="1"/>
          </p:cNvSpPr>
          <p:nvPr>
            <p:ph type="body" sz="quarter" idx="3"/>
          </p:nvPr>
        </p:nvSpPr>
        <p:spPr>
          <a:xfrm>
            <a:off x="693420" y="4437221"/>
            <a:ext cx="5547360" cy="3630454"/>
          </a:xfrm>
          <a:prstGeom prst="rect">
            <a:avLst/>
          </a:prstGeom>
        </p:spPr>
        <p:txBody>
          <a:bodyPr vert="horz" lIns="92301" tIns="46150" rIns="92301" bIns="4615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2610"/>
          </a:xfrm>
          <a:prstGeom prst="rect">
            <a:avLst/>
          </a:prstGeom>
        </p:spPr>
        <p:txBody>
          <a:bodyPr vert="horz" lIns="92301" tIns="46150" rIns="92301" bIns="46150"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2610"/>
          </a:xfrm>
          <a:prstGeom prst="rect">
            <a:avLst/>
          </a:prstGeom>
        </p:spPr>
        <p:txBody>
          <a:bodyPr vert="horz" lIns="92301" tIns="46150" rIns="92301" bIns="46150" rtlCol="0" anchor="b"/>
          <a:lstStyle>
            <a:lvl1pPr algn="r">
              <a:defRPr sz="1200"/>
            </a:lvl1pPr>
          </a:lstStyle>
          <a:p>
            <a:fld id="{30EBE311-714E-4238-9E80-988F190469BE}" type="slidenum">
              <a:rPr lang="en-US" smtClean="0"/>
              <a:t>‹#›</a:t>
            </a:fld>
            <a:endParaRPr lang="en-US"/>
          </a:p>
        </p:txBody>
      </p:sp>
    </p:spTree>
    <p:extLst>
      <p:ext uri="{BB962C8B-B14F-4D97-AF65-F5344CB8AC3E}">
        <p14:creationId xmlns:p14="http://schemas.microsoft.com/office/powerpoint/2010/main" val="2346743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0EBE311-714E-4238-9E80-988F190469BE}" type="slidenum">
              <a:rPr lang="en-US" smtClean="0"/>
              <a:t>1</a:t>
            </a:fld>
            <a:endParaRPr lang="en-US"/>
          </a:p>
        </p:txBody>
      </p:sp>
    </p:spTree>
    <p:extLst>
      <p:ext uri="{BB962C8B-B14F-4D97-AF65-F5344CB8AC3E}">
        <p14:creationId xmlns:p14="http://schemas.microsoft.com/office/powerpoint/2010/main" val="551415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EBE311-714E-4238-9E80-988F190469BE}" type="slidenum">
              <a:rPr lang="en-US" smtClean="0"/>
              <a:t>11</a:t>
            </a:fld>
            <a:endParaRPr lang="en-US"/>
          </a:p>
        </p:txBody>
      </p:sp>
    </p:spTree>
    <p:extLst>
      <p:ext uri="{BB962C8B-B14F-4D97-AF65-F5344CB8AC3E}">
        <p14:creationId xmlns:p14="http://schemas.microsoft.com/office/powerpoint/2010/main" val="2768556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EBE311-714E-4238-9E80-988F190469BE}" type="slidenum">
              <a:rPr lang="en-US" smtClean="0"/>
              <a:t>12</a:t>
            </a:fld>
            <a:endParaRPr lang="en-US"/>
          </a:p>
        </p:txBody>
      </p:sp>
    </p:spTree>
    <p:extLst>
      <p:ext uri="{BB962C8B-B14F-4D97-AF65-F5344CB8AC3E}">
        <p14:creationId xmlns:p14="http://schemas.microsoft.com/office/powerpoint/2010/main" val="3946510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EBE311-714E-4238-9E80-988F190469BE}" type="slidenum">
              <a:rPr lang="en-US" smtClean="0"/>
              <a:t>13</a:t>
            </a:fld>
            <a:endParaRPr lang="en-US"/>
          </a:p>
        </p:txBody>
      </p:sp>
    </p:spTree>
    <p:extLst>
      <p:ext uri="{BB962C8B-B14F-4D97-AF65-F5344CB8AC3E}">
        <p14:creationId xmlns:p14="http://schemas.microsoft.com/office/powerpoint/2010/main" val="4094480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EBE311-714E-4238-9E80-988F190469BE}" type="slidenum">
              <a:rPr lang="en-US" smtClean="0"/>
              <a:t>14</a:t>
            </a:fld>
            <a:endParaRPr lang="en-US"/>
          </a:p>
        </p:txBody>
      </p:sp>
    </p:spTree>
    <p:extLst>
      <p:ext uri="{BB962C8B-B14F-4D97-AF65-F5344CB8AC3E}">
        <p14:creationId xmlns:p14="http://schemas.microsoft.com/office/powerpoint/2010/main" val="3296996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EBE311-714E-4238-9E80-988F190469BE}" type="slidenum">
              <a:rPr lang="en-US" smtClean="0"/>
              <a:t>15</a:t>
            </a:fld>
            <a:endParaRPr lang="en-US"/>
          </a:p>
        </p:txBody>
      </p:sp>
    </p:spTree>
    <p:extLst>
      <p:ext uri="{BB962C8B-B14F-4D97-AF65-F5344CB8AC3E}">
        <p14:creationId xmlns:p14="http://schemas.microsoft.com/office/powerpoint/2010/main" val="2894537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EBE311-714E-4238-9E80-988F190469BE}" type="slidenum">
              <a:rPr lang="en-US" smtClean="0"/>
              <a:t>16</a:t>
            </a:fld>
            <a:endParaRPr lang="en-US"/>
          </a:p>
        </p:txBody>
      </p:sp>
    </p:spTree>
    <p:extLst>
      <p:ext uri="{BB962C8B-B14F-4D97-AF65-F5344CB8AC3E}">
        <p14:creationId xmlns:p14="http://schemas.microsoft.com/office/powerpoint/2010/main" val="3959811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A3BB2B-B2B4-4D11-B638-26A1DC482310}" type="slidenum">
              <a:rPr lang="en-US" smtClean="0"/>
              <a:t>25</a:t>
            </a:fld>
            <a:endParaRPr lang="en-US"/>
          </a:p>
        </p:txBody>
      </p:sp>
    </p:spTree>
    <p:extLst>
      <p:ext uri="{BB962C8B-B14F-4D97-AF65-F5344CB8AC3E}">
        <p14:creationId xmlns:p14="http://schemas.microsoft.com/office/powerpoint/2010/main" val="3842443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EBE311-714E-4238-9E80-988F190469BE}" type="slidenum">
              <a:rPr lang="en-US" smtClean="0"/>
              <a:t>2</a:t>
            </a:fld>
            <a:endParaRPr lang="en-US"/>
          </a:p>
        </p:txBody>
      </p:sp>
    </p:spTree>
    <p:extLst>
      <p:ext uri="{BB962C8B-B14F-4D97-AF65-F5344CB8AC3E}">
        <p14:creationId xmlns:p14="http://schemas.microsoft.com/office/powerpoint/2010/main" val="1028995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EBE311-714E-4238-9E80-988F190469BE}" type="slidenum">
              <a:rPr lang="en-US" smtClean="0"/>
              <a:t>3</a:t>
            </a:fld>
            <a:endParaRPr lang="en-US"/>
          </a:p>
        </p:txBody>
      </p:sp>
    </p:spTree>
    <p:extLst>
      <p:ext uri="{BB962C8B-B14F-4D97-AF65-F5344CB8AC3E}">
        <p14:creationId xmlns:p14="http://schemas.microsoft.com/office/powerpoint/2010/main" val="732524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EBE311-714E-4238-9E80-988F190469BE}" type="slidenum">
              <a:rPr lang="en-US" smtClean="0"/>
              <a:t>4</a:t>
            </a:fld>
            <a:endParaRPr lang="en-US"/>
          </a:p>
        </p:txBody>
      </p:sp>
    </p:spTree>
    <p:extLst>
      <p:ext uri="{BB962C8B-B14F-4D97-AF65-F5344CB8AC3E}">
        <p14:creationId xmlns:p14="http://schemas.microsoft.com/office/powerpoint/2010/main" val="2517487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EBE311-714E-4238-9E80-988F190469BE}" type="slidenum">
              <a:rPr lang="en-US" smtClean="0"/>
              <a:t>5</a:t>
            </a:fld>
            <a:endParaRPr lang="en-US"/>
          </a:p>
        </p:txBody>
      </p:sp>
    </p:spTree>
    <p:extLst>
      <p:ext uri="{BB962C8B-B14F-4D97-AF65-F5344CB8AC3E}">
        <p14:creationId xmlns:p14="http://schemas.microsoft.com/office/powerpoint/2010/main" val="2722384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EBE311-714E-4238-9E80-988F190469BE}" type="slidenum">
              <a:rPr lang="en-US" smtClean="0"/>
              <a:t>6</a:t>
            </a:fld>
            <a:endParaRPr lang="en-US"/>
          </a:p>
        </p:txBody>
      </p:sp>
    </p:spTree>
    <p:extLst>
      <p:ext uri="{BB962C8B-B14F-4D97-AF65-F5344CB8AC3E}">
        <p14:creationId xmlns:p14="http://schemas.microsoft.com/office/powerpoint/2010/main" val="3193608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EBE311-714E-4238-9E80-988F190469BE}" type="slidenum">
              <a:rPr lang="en-US" smtClean="0"/>
              <a:t>7</a:t>
            </a:fld>
            <a:endParaRPr lang="en-US"/>
          </a:p>
        </p:txBody>
      </p:sp>
    </p:spTree>
    <p:extLst>
      <p:ext uri="{BB962C8B-B14F-4D97-AF65-F5344CB8AC3E}">
        <p14:creationId xmlns:p14="http://schemas.microsoft.com/office/powerpoint/2010/main" val="262128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EBE311-714E-4238-9E80-988F190469BE}" type="slidenum">
              <a:rPr lang="en-US" smtClean="0"/>
              <a:t>8</a:t>
            </a:fld>
            <a:endParaRPr lang="en-US"/>
          </a:p>
        </p:txBody>
      </p:sp>
    </p:spTree>
    <p:extLst>
      <p:ext uri="{BB962C8B-B14F-4D97-AF65-F5344CB8AC3E}">
        <p14:creationId xmlns:p14="http://schemas.microsoft.com/office/powerpoint/2010/main" val="1213837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EBE311-714E-4238-9E80-988F190469BE}" type="slidenum">
              <a:rPr lang="en-US" smtClean="0"/>
              <a:t>9</a:t>
            </a:fld>
            <a:endParaRPr lang="en-US"/>
          </a:p>
        </p:txBody>
      </p:sp>
    </p:spTree>
    <p:extLst>
      <p:ext uri="{BB962C8B-B14F-4D97-AF65-F5344CB8AC3E}">
        <p14:creationId xmlns:p14="http://schemas.microsoft.com/office/powerpoint/2010/main" val="190403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9DF2CF-C1C0-AB4A-B4EA-437540EBE1D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7F0D4A1-7ED9-F544-84C8-33AAAA64D1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F0FBCE9-DF5A-2F47-9E58-4EB3AD84B588}"/>
              </a:ext>
            </a:extLst>
          </p:cNvPr>
          <p:cNvSpPr>
            <a:spLocks noGrp="1"/>
          </p:cNvSpPr>
          <p:nvPr>
            <p:ph type="dt" sz="half" idx="10"/>
          </p:nvPr>
        </p:nvSpPr>
        <p:spPr/>
        <p:txBody>
          <a:bodyPr/>
          <a:lstStyle/>
          <a:p>
            <a:fld id="{CA505B7D-9A25-40E2-B29A-8B77F67BDFD3}" type="datetime1">
              <a:rPr lang="it-IT" smtClean="0"/>
              <a:t>01/12/2023</a:t>
            </a:fld>
            <a:endParaRPr lang="it-IT"/>
          </a:p>
        </p:txBody>
      </p:sp>
      <p:sp>
        <p:nvSpPr>
          <p:cNvPr id="5" name="Segnaposto piè di pagina 4">
            <a:extLst>
              <a:ext uri="{FF2B5EF4-FFF2-40B4-BE49-F238E27FC236}">
                <a16:creationId xmlns:a16="http://schemas.microsoft.com/office/drawing/2014/main" id="{3EAFA1F3-3795-FF4B-8F5E-DC8E043A1C39}"/>
              </a:ext>
            </a:extLst>
          </p:cNvPr>
          <p:cNvSpPr>
            <a:spLocks noGrp="1"/>
          </p:cNvSpPr>
          <p:nvPr>
            <p:ph type="ftr" sz="quarter" idx="11"/>
          </p:nvPr>
        </p:nvSpPr>
        <p:spPr/>
        <p:txBody>
          <a:bodyPr/>
          <a:lstStyle/>
          <a:p>
            <a:r>
              <a:rPr lang="en-US"/>
              <a:t>E. Del Core | TTC Meeting | WG3</a:t>
            </a:r>
            <a:endParaRPr lang="it-IT"/>
          </a:p>
        </p:txBody>
      </p:sp>
      <p:sp>
        <p:nvSpPr>
          <p:cNvPr id="6" name="Segnaposto numero diapositiva 5">
            <a:extLst>
              <a:ext uri="{FF2B5EF4-FFF2-40B4-BE49-F238E27FC236}">
                <a16:creationId xmlns:a16="http://schemas.microsoft.com/office/drawing/2014/main" id="{24C4CBEA-BE06-A64B-AFFB-16FB85BDC830}"/>
              </a:ext>
            </a:extLst>
          </p:cNvPr>
          <p:cNvSpPr>
            <a:spLocks noGrp="1"/>
          </p:cNvSpPr>
          <p:nvPr>
            <p:ph type="sldNum" sz="quarter" idx="12"/>
          </p:nvPr>
        </p:nvSpPr>
        <p:spPr/>
        <p:txBody>
          <a:bodyPr/>
          <a:lstStyle/>
          <a:p>
            <a:fld id="{4C8636E5-F268-0A4A-84DB-69488F0245B6}" type="slidenum">
              <a:rPr lang="it-IT" smtClean="0"/>
              <a:t>‹#›</a:t>
            </a:fld>
            <a:endParaRPr lang="it-IT"/>
          </a:p>
        </p:txBody>
      </p:sp>
    </p:spTree>
    <p:extLst>
      <p:ext uri="{BB962C8B-B14F-4D97-AF65-F5344CB8AC3E}">
        <p14:creationId xmlns:p14="http://schemas.microsoft.com/office/powerpoint/2010/main" val="31096250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651B13-0CC7-1B41-A6AC-1809A530A26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8F0B885-5BE8-E04B-B399-0D529947887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9111204-DCEE-1945-A1B7-A381FF771CAE}"/>
              </a:ext>
            </a:extLst>
          </p:cNvPr>
          <p:cNvSpPr>
            <a:spLocks noGrp="1"/>
          </p:cNvSpPr>
          <p:nvPr>
            <p:ph type="dt" sz="half" idx="10"/>
          </p:nvPr>
        </p:nvSpPr>
        <p:spPr/>
        <p:txBody>
          <a:bodyPr/>
          <a:lstStyle/>
          <a:p>
            <a:fld id="{B136464C-1C91-4041-8C9F-A8E78064C1E1}" type="datetime1">
              <a:rPr lang="it-IT" smtClean="0"/>
              <a:t>01/12/2023</a:t>
            </a:fld>
            <a:endParaRPr lang="it-IT"/>
          </a:p>
        </p:txBody>
      </p:sp>
      <p:sp>
        <p:nvSpPr>
          <p:cNvPr id="5" name="Segnaposto piè di pagina 4">
            <a:extLst>
              <a:ext uri="{FF2B5EF4-FFF2-40B4-BE49-F238E27FC236}">
                <a16:creationId xmlns:a16="http://schemas.microsoft.com/office/drawing/2014/main" id="{A9629D8E-47FF-1240-BA01-668485C3F76B}"/>
              </a:ext>
            </a:extLst>
          </p:cNvPr>
          <p:cNvSpPr>
            <a:spLocks noGrp="1"/>
          </p:cNvSpPr>
          <p:nvPr>
            <p:ph type="ftr" sz="quarter" idx="11"/>
          </p:nvPr>
        </p:nvSpPr>
        <p:spPr/>
        <p:txBody>
          <a:bodyPr/>
          <a:lstStyle/>
          <a:p>
            <a:r>
              <a:rPr lang="en-US"/>
              <a:t>E. Del Core | TTC Meeting | WG3</a:t>
            </a:r>
            <a:endParaRPr lang="it-IT"/>
          </a:p>
        </p:txBody>
      </p:sp>
      <p:sp>
        <p:nvSpPr>
          <p:cNvPr id="6" name="Segnaposto numero diapositiva 5">
            <a:extLst>
              <a:ext uri="{FF2B5EF4-FFF2-40B4-BE49-F238E27FC236}">
                <a16:creationId xmlns:a16="http://schemas.microsoft.com/office/drawing/2014/main" id="{768E5E9A-257C-C749-A561-3F1EA7808F0E}"/>
              </a:ext>
            </a:extLst>
          </p:cNvPr>
          <p:cNvSpPr>
            <a:spLocks noGrp="1"/>
          </p:cNvSpPr>
          <p:nvPr>
            <p:ph type="sldNum" sz="quarter" idx="12"/>
          </p:nvPr>
        </p:nvSpPr>
        <p:spPr/>
        <p:txBody>
          <a:bodyPr/>
          <a:lstStyle/>
          <a:p>
            <a:fld id="{4C8636E5-F268-0A4A-84DB-69488F0245B6}" type="slidenum">
              <a:rPr lang="it-IT" smtClean="0"/>
              <a:t>‹#›</a:t>
            </a:fld>
            <a:endParaRPr lang="it-IT"/>
          </a:p>
        </p:txBody>
      </p:sp>
    </p:spTree>
    <p:extLst>
      <p:ext uri="{BB962C8B-B14F-4D97-AF65-F5344CB8AC3E}">
        <p14:creationId xmlns:p14="http://schemas.microsoft.com/office/powerpoint/2010/main" val="3510807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72D7B75-4E2B-D442-97CE-91E44624B53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2D0AC93-3C82-9043-90EE-9D87931C03F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1BC6A24-9482-D043-BA3C-1906BD8377C6}"/>
              </a:ext>
            </a:extLst>
          </p:cNvPr>
          <p:cNvSpPr>
            <a:spLocks noGrp="1"/>
          </p:cNvSpPr>
          <p:nvPr>
            <p:ph type="dt" sz="half" idx="10"/>
          </p:nvPr>
        </p:nvSpPr>
        <p:spPr/>
        <p:txBody>
          <a:bodyPr/>
          <a:lstStyle/>
          <a:p>
            <a:fld id="{4435A739-D738-4414-9B6B-285810A1C9C2}" type="datetime1">
              <a:rPr lang="it-IT" smtClean="0"/>
              <a:t>01/12/2023</a:t>
            </a:fld>
            <a:endParaRPr lang="it-IT"/>
          </a:p>
        </p:txBody>
      </p:sp>
      <p:sp>
        <p:nvSpPr>
          <p:cNvPr id="5" name="Segnaposto piè di pagina 4">
            <a:extLst>
              <a:ext uri="{FF2B5EF4-FFF2-40B4-BE49-F238E27FC236}">
                <a16:creationId xmlns:a16="http://schemas.microsoft.com/office/drawing/2014/main" id="{762E3DE7-A115-AB47-AA2A-4A99550A3BDD}"/>
              </a:ext>
            </a:extLst>
          </p:cNvPr>
          <p:cNvSpPr>
            <a:spLocks noGrp="1"/>
          </p:cNvSpPr>
          <p:nvPr>
            <p:ph type="ftr" sz="quarter" idx="11"/>
          </p:nvPr>
        </p:nvSpPr>
        <p:spPr/>
        <p:txBody>
          <a:bodyPr/>
          <a:lstStyle/>
          <a:p>
            <a:r>
              <a:rPr lang="en-US"/>
              <a:t>E. Del Core | TTC Meeting | WG3</a:t>
            </a:r>
            <a:endParaRPr lang="it-IT"/>
          </a:p>
        </p:txBody>
      </p:sp>
      <p:sp>
        <p:nvSpPr>
          <p:cNvPr id="6" name="Segnaposto numero diapositiva 5">
            <a:extLst>
              <a:ext uri="{FF2B5EF4-FFF2-40B4-BE49-F238E27FC236}">
                <a16:creationId xmlns:a16="http://schemas.microsoft.com/office/drawing/2014/main" id="{1D13D31E-6233-DC43-935A-AD990BD71DA5}"/>
              </a:ext>
            </a:extLst>
          </p:cNvPr>
          <p:cNvSpPr>
            <a:spLocks noGrp="1"/>
          </p:cNvSpPr>
          <p:nvPr>
            <p:ph type="sldNum" sz="quarter" idx="12"/>
          </p:nvPr>
        </p:nvSpPr>
        <p:spPr/>
        <p:txBody>
          <a:bodyPr/>
          <a:lstStyle/>
          <a:p>
            <a:fld id="{4C8636E5-F268-0A4A-84DB-69488F0245B6}" type="slidenum">
              <a:rPr lang="it-IT" smtClean="0"/>
              <a:t>‹#›</a:t>
            </a:fld>
            <a:endParaRPr lang="it-IT"/>
          </a:p>
        </p:txBody>
      </p:sp>
    </p:spTree>
    <p:extLst>
      <p:ext uri="{BB962C8B-B14F-4D97-AF65-F5344CB8AC3E}">
        <p14:creationId xmlns:p14="http://schemas.microsoft.com/office/powerpoint/2010/main" val="2588969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95656" y="6466332"/>
            <a:ext cx="10605770" cy="13970"/>
          </a:xfrm>
          <a:custGeom>
            <a:avLst/>
            <a:gdLst/>
            <a:ahLst/>
            <a:cxnLst/>
            <a:rect l="l" t="t" r="r" b="b"/>
            <a:pathLst>
              <a:path w="10605770" h="13970">
                <a:moveTo>
                  <a:pt x="0" y="0"/>
                </a:moveTo>
                <a:lnTo>
                  <a:pt x="10605389" y="13766"/>
                </a:lnTo>
              </a:path>
            </a:pathLst>
          </a:custGeom>
          <a:ln w="76200">
            <a:solidFill>
              <a:srgbClr val="99D5EA"/>
            </a:solidFill>
          </a:ln>
        </p:spPr>
        <p:txBody>
          <a:bodyPr wrap="square" lIns="0" tIns="0" rIns="0" bIns="0" rtlCol="0"/>
          <a:lstStyle/>
          <a:p>
            <a:endParaRPr/>
          </a:p>
        </p:txBody>
      </p:sp>
      <p:sp>
        <p:nvSpPr>
          <p:cNvPr id="17" name="bk object 17"/>
          <p:cNvSpPr/>
          <p:nvPr/>
        </p:nvSpPr>
        <p:spPr>
          <a:xfrm>
            <a:off x="11070335" y="6230111"/>
            <a:ext cx="911351" cy="473964"/>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userDrawn="1"/>
        </p:nvSpPr>
        <p:spPr>
          <a:xfrm>
            <a:off x="7272401" y="705865"/>
            <a:ext cx="2604084" cy="2065121"/>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userDrawn="1"/>
        </p:nvSpPr>
        <p:spPr>
          <a:xfrm>
            <a:off x="9648443" y="1303019"/>
            <a:ext cx="2458211" cy="1152143"/>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1" i="0">
                <a:solidFill>
                  <a:srgbClr val="004B96"/>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2" name="Holder 4"/>
          <p:cNvSpPr>
            <a:spLocks noGrp="1"/>
          </p:cNvSpPr>
          <p:nvPr>
            <p:ph type="ftr" sz="quarter" idx="5"/>
          </p:nvPr>
        </p:nvSpPr>
        <p:spPr>
          <a:xfrm>
            <a:off x="969975" y="6558739"/>
            <a:ext cx="704214" cy="184666"/>
          </a:xfrm>
          <a:prstGeom prst="rect">
            <a:avLst/>
          </a:prstGeom>
        </p:spPr>
        <p:txBody>
          <a:bodyPr lIns="0" tIns="0" rIns="0" bIns="0"/>
          <a:lstStyle>
            <a:lvl1pPr>
              <a:defRPr sz="1200" b="0" i="0">
                <a:solidFill>
                  <a:srgbClr val="004B96"/>
                </a:solidFill>
                <a:latin typeface="Arial"/>
                <a:cs typeface="Arial"/>
              </a:defRPr>
            </a:lvl1pPr>
          </a:lstStyle>
          <a:p>
            <a:pPr marL="12700"/>
            <a:r>
              <a:rPr lang="en-US"/>
              <a:t>E. Del Core | TTC Meeting | WG3</a:t>
            </a:r>
            <a:endParaRPr lang="it-IT"/>
          </a:p>
        </p:txBody>
      </p:sp>
      <p:sp>
        <p:nvSpPr>
          <p:cNvPr id="13" name="Holder 5"/>
          <p:cNvSpPr>
            <a:spLocks noGrp="1"/>
          </p:cNvSpPr>
          <p:nvPr>
            <p:ph type="dt" sz="half" idx="6"/>
          </p:nvPr>
        </p:nvSpPr>
        <p:spPr>
          <a:xfrm>
            <a:off x="4882134" y="6558739"/>
            <a:ext cx="2687954" cy="184666"/>
          </a:xfrm>
          <a:prstGeom prst="rect">
            <a:avLst/>
          </a:prstGeom>
        </p:spPr>
        <p:txBody>
          <a:bodyPr lIns="0" tIns="0" rIns="0" bIns="0"/>
          <a:lstStyle>
            <a:lvl1pPr>
              <a:defRPr sz="1200" b="0" i="0">
                <a:solidFill>
                  <a:srgbClr val="004B96"/>
                </a:solidFill>
                <a:latin typeface="Arial"/>
                <a:cs typeface="Arial"/>
              </a:defRPr>
            </a:lvl1pPr>
          </a:lstStyle>
          <a:p>
            <a:pPr marL="12700"/>
            <a:fld id="{D136E679-E947-49B1-BAA6-052F75BBB767}" type="datetime1">
              <a:rPr lang="it-IT" smtClean="0"/>
              <a:t>01/12/2023</a:t>
            </a:fld>
            <a:endParaRPr lang="it-IT"/>
          </a:p>
        </p:txBody>
      </p:sp>
    </p:spTree>
    <p:extLst>
      <p:ext uri="{BB962C8B-B14F-4D97-AF65-F5344CB8AC3E}">
        <p14:creationId xmlns:p14="http://schemas.microsoft.com/office/powerpoint/2010/main" val="1161950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278016-29BD-9A4A-A21C-C69E3CCAF21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E87BDBE-5887-294D-B752-85B53B65114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ED8047D-A71B-9D4E-8CBA-66F2BA05D385}"/>
              </a:ext>
            </a:extLst>
          </p:cNvPr>
          <p:cNvSpPr>
            <a:spLocks noGrp="1"/>
          </p:cNvSpPr>
          <p:nvPr>
            <p:ph type="dt" sz="half" idx="10"/>
          </p:nvPr>
        </p:nvSpPr>
        <p:spPr/>
        <p:txBody>
          <a:bodyPr/>
          <a:lstStyle/>
          <a:p>
            <a:fld id="{52949836-B84E-4713-8673-AF1E8EF051C2}" type="datetime1">
              <a:rPr lang="it-IT" smtClean="0"/>
              <a:t>01/12/2023</a:t>
            </a:fld>
            <a:endParaRPr lang="it-IT"/>
          </a:p>
        </p:txBody>
      </p:sp>
      <p:sp>
        <p:nvSpPr>
          <p:cNvPr id="5" name="Segnaposto piè di pagina 4">
            <a:extLst>
              <a:ext uri="{FF2B5EF4-FFF2-40B4-BE49-F238E27FC236}">
                <a16:creationId xmlns:a16="http://schemas.microsoft.com/office/drawing/2014/main" id="{2EA79E1D-CEC4-AF40-99C6-FCD338C23145}"/>
              </a:ext>
            </a:extLst>
          </p:cNvPr>
          <p:cNvSpPr>
            <a:spLocks noGrp="1"/>
          </p:cNvSpPr>
          <p:nvPr>
            <p:ph type="ftr" sz="quarter" idx="11"/>
          </p:nvPr>
        </p:nvSpPr>
        <p:spPr/>
        <p:txBody>
          <a:bodyPr/>
          <a:lstStyle/>
          <a:p>
            <a:r>
              <a:rPr lang="en-US"/>
              <a:t>E. Del Core | TTC Meeting | WG3</a:t>
            </a:r>
            <a:endParaRPr lang="it-IT"/>
          </a:p>
        </p:txBody>
      </p:sp>
      <p:sp>
        <p:nvSpPr>
          <p:cNvPr id="6" name="Segnaposto numero diapositiva 5">
            <a:extLst>
              <a:ext uri="{FF2B5EF4-FFF2-40B4-BE49-F238E27FC236}">
                <a16:creationId xmlns:a16="http://schemas.microsoft.com/office/drawing/2014/main" id="{64EDFAAF-F603-8044-A9FE-3D8879495A13}"/>
              </a:ext>
            </a:extLst>
          </p:cNvPr>
          <p:cNvSpPr>
            <a:spLocks noGrp="1"/>
          </p:cNvSpPr>
          <p:nvPr>
            <p:ph type="sldNum" sz="quarter" idx="12"/>
          </p:nvPr>
        </p:nvSpPr>
        <p:spPr/>
        <p:txBody>
          <a:bodyPr/>
          <a:lstStyle/>
          <a:p>
            <a:fld id="{4C8636E5-F268-0A4A-84DB-69488F0245B6}" type="slidenum">
              <a:rPr lang="it-IT" smtClean="0"/>
              <a:t>‹#›</a:t>
            </a:fld>
            <a:endParaRPr lang="it-IT"/>
          </a:p>
        </p:txBody>
      </p:sp>
    </p:spTree>
    <p:extLst>
      <p:ext uri="{BB962C8B-B14F-4D97-AF65-F5344CB8AC3E}">
        <p14:creationId xmlns:p14="http://schemas.microsoft.com/office/powerpoint/2010/main" val="4291972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F5DD61-793F-2F40-9D5D-D3E28BD369D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A6D87BA-BF4E-9643-B97A-2C3A4E7821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08E64C6-B257-334D-A497-C70C1C6378A3}"/>
              </a:ext>
            </a:extLst>
          </p:cNvPr>
          <p:cNvSpPr>
            <a:spLocks noGrp="1"/>
          </p:cNvSpPr>
          <p:nvPr>
            <p:ph type="dt" sz="half" idx="10"/>
          </p:nvPr>
        </p:nvSpPr>
        <p:spPr/>
        <p:txBody>
          <a:bodyPr/>
          <a:lstStyle/>
          <a:p>
            <a:fld id="{CCD3DA5F-5101-460C-9C10-623861C0C922}" type="datetime1">
              <a:rPr lang="it-IT" smtClean="0"/>
              <a:t>01/12/2023</a:t>
            </a:fld>
            <a:endParaRPr lang="it-IT"/>
          </a:p>
        </p:txBody>
      </p:sp>
      <p:sp>
        <p:nvSpPr>
          <p:cNvPr id="5" name="Segnaposto piè di pagina 4">
            <a:extLst>
              <a:ext uri="{FF2B5EF4-FFF2-40B4-BE49-F238E27FC236}">
                <a16:creationId xmlns:a16="http://schemas.microsoft.com/office/drawing/2014/main" id="{C685DE36-4824-E64C-B20B-47ADF3442FC6}"/>
              </a:ext>
            </a:extLst>
          </p:cNvPr>
          <p:cNvSpPr>
            <a:spLocks noGrp="1"/>
          </p:cNvSpPr>
          <p:nvPr>
            <p:ph type="ftr" sz="quarter" idx="11"/>
          </p:nvPr>
        </p:nvSpPr>
        <p:spPr/>
        <p:txBody>
          <a:bodyPr/>
          <a:lstStyle/>
          <a:p>
            <a:r>
              <a:rPr lang="en-US"/>
              <a:t>E. Del Core | TTC Meeting | WG3</a:t>
            </a:r>
            <a:endParaRPr lang="it-IT"/>
          </a:p>
        </p:txBody>
      </p:sp>
      <p:sp>
        <p:nvSpPr>
          <p:cNvPr id="6" name="Segnaposto numero diapositiva 5">
            <a:extLst>
              <a:ext uri="{FF2B5EF4-FFF2-40B4-BE49-F238E27FC236}">
                <a16:creationId xmlns:a16="http://schemas.microsoft.com/office/drawing/2014/main" id="{EEBB359F-BBA8-6744-B91E-D3D5DB8AAA40}"/>
              </a:ext>
            </a:extLst>
          </p:cNvPr>
          <p:cNvSpPr>
            <a:spLocks noGrp="1"/>
          </p:cNvSpPr>
          <p:nvPr>
            <p:ph type="sldNum" sz="quarter" idx="12"/>
          </p:nvPr>
        </p:nvSpPr>
        <p:spPr/>
        <p:txBody>
          <a:bodyPr/>
          <a:lstStyle/>
          <a:p>
            <a:fld id="{4C8636E5-F268-0A4A-84DB-69488F0245B6}" type="slidenum">
              <a:rPr lang="it-IT" smtClean="0"/>
              <a:t>‹#›</a:t>
            </a:fld>
            <a:endParaRPr lang="it-IT"/>
          </a:p>
        </p:txBody>
      </p:sp>
    </p:spTree>
    <p:extLst>
      <p:ext uri="{BB962C8B-B14F-4D97-AF65-F5344CB8AC3E}">
        <p14:creationId xmlns:p14="http://schemas.microsoft.com/office/powerpoint/2010/main" val="1051656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2E1179-3E6C-A94F-8852-1454A93C1A7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5226DD8-9DFF-2148-BE9D-326AF65B74C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26E43ED-6911-F94E-8BF3-96E53E06A42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1087522-6969-D44D-99FF-F7E0C2298278}"/>
              </a:ext>
            </a:extLst>
          </p:cNvPr>
          <p:cNvSpPr>
            <a:spLocks noGrp="1"/>
          </p:cNvSpPr>
          <p:nvPr>
            <p:ph type="dt" sz="half" idx="10"/>
          </p:nvPr>
        </p:nvSpPr>
        <p:spPr/>
        <p:txBody>
          <a:bodyPr/>
          <a:lstStyle/>
          <a:p>
            <a:fld id="{D89940F7-E3F9-4F6F-A942-408D78523EE7}" type="datetime1">
              <a:rPr lang="it-IT" smtClean="0"/>
              <a:t>01/12/2023</a:t>
            </a:fld>
            <a:endParaRPr lang="it-IT"/>
          </a:p>
        </p:txBody>
      </p:sp>
      <p:sp>
        <p:nvSpPr>
          <p:cNvPr id="6" name="Segnaposto piè di pagina 5">
            <a:extLst>
              <a:ext uri="{FF2B5EF4-FFF2-40B4-BE49-F238E27FC236}">
                <a16:creationId xmlns:a16="http://schemas.microsoft.com/office/drawing/2014/main" id="{E699797C-12C5-5744-996B-C5BC02D3155F}"/>
              </a:ext>
            </a:extLst>
          </p:cNvPr>
          <p:cNvSpPr>
            <a:spLocks noGrp="1"/>
          </p:cNvSpPr>
          <p:nvPr>
            <p:ph type="ftr" sz="quarter" idx="11"/>
          </p:nvPr>
        </p:nvSpPr>
        <p:spPr/>
        <p:txBody>
          <a:bodyPr/>
          <a:lstStyle/>
          <a:p>
            <a:r>
              <a:rPr lang="en-US"/>
              <a:t>E. Del Core | TTC Meeting | WG3</a:t>
            </a:r>
            <a:endParaRPr lang="it-IT"/>
          </a:p>
        </p:txBody>
      </p:sp>
      <p:sp>
        <p:nvSpPr>
          <p:cNvPr id="7" name="Segnaposto numero diapositiva 6">
            <a:extLst>
              <a:ext uri="{FF2B5EF4-FFF2-40B4-BE49-F238E27FC236}">
                <a16:creationId xmlns:a16="http://schemas.microsoft.com/office/drawing/2014/main" id="{370D2132-7C5D-2C42-BDB7-896BA7B80C0F}"/>
              </a:ext>
            </a:extLst>
          </p:cNvPr>
          <p:cNvSpPr>
            <a:spLocks noGrp="1"/>
          </p:cNvSpPr>
          <p:nvPr>
            <p:ph type="sldNum" sz="quarter" idx="12"/>
          </p:nvPr>
        </p:nvSpPr>
        <p:spPr/>
        <p:txBody>
          <a:bodyPr/>
          <a:lstStyle/>
          <a:p>
            <a:fld id="{4C8636E5-F268-0A4A-84DB-69488F0245B6}" type="slidenum">
              <a:rPr lang="it-IT" smtClean="0"/>
              <a:t>‹#›</a:t>
            </a:fld>
            <a:endParaRPr lang="it-IT"/>
          </a:p>
        </p:txBody>
      </p:sp>
    </p:spTree>
    <p:extLst>
      <p:ext uri="{BB962C8B-B14F-4D97-AF65-F5344CB8AC3E}">
        <p14:creationId xmlns:p14="http://schemas.microsoft.com/office/powerpoint/2010/main" val="800336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0C426D-F315-FC4D-BDDC-9912CE91E26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6FC47E8-911E-924D-9A7C-DE61C93694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3ABAEB6-5F7F-284B-B2E3-4740740B7D9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0D7B337-4809-1048-ABDE-E6D7BAF29C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C64B39E-51DA-1040-AB11-DCF91FF50A8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4B0ADDA-8BA3-B14A-B111-5C36832A3D02}"/>
              </a:ext>
            </a:extLst>
          </p:cNvPr>
          <p:cNvSpPr>
            <a:spLocks noGrp="1"/>
          </p:cNvSpPr>
          <p:nvPr>
            <p:ph type="dt" sz="half" idx="10"/>
          </p:nvPr>
        </p:nvSpPr>
        <p:spPr/>
        <p:txBody>
          <a:bodyPr/>
          <a:lstStyle/>
          <a:p>
            <a:fld id="{C71A6E08-631A-4B49-A258-949B00C4080A}" type="datetime1">
              <a:rPr lang="it-IT" smtClean="0"/>
              <a:t>01/12/2023</a:t>
            </a:fld>
            <a:endParaRPr lang="it-IT"/>
          </a:p>
        </p:txBody>
      </p:sp>
      <p:sp>
        <p:nvSpPr>
          <p:cNvPr id="8" name="Segnaposto piè di pagina 7">
            <a:extLst>
              <a:ext uri="{FF2B5EF4-FFF2-40B4-BE49-F238E27FC236}">
                <a16:creationId xmlns:a16="http://schemas.microsoft.com/office/drawing/2014/main" id="{D5042597-009B-0142-924D-2FE2CF842CBC}"/>
              </a:ext>
            </a:extLst>
          </p:cNvPr>
          <p:cNvSpPr>
            <a:spLocks noGrp="1"/>
          </p:cNvSpPr>
          <p:nvPr>
            <p:ph type="ftr" sz="quarter" idx="11"/>
          </p:nvPr>
        </p:nvSpPr>
        <p:spPr/>
        <p:txBody>
          <a:bodyPr/>
          <a:lstStyle/>
          <a:p>
            <a:r>
              <a:rPr lang="en-US"/>
              <a:t>E. Del Core | TTC Meeting | WG3</a:t>
            </a:r>
            <a:endParaRPr lang="it-IT"/>
          </a:p>
        </p:txBody>
      </p:sp>
      <p:sp>
        <p:nvSpPr>
          <p:cNvPr id="9" name="Segnaposto numero diapositiva 8">
            <a:extLst>
              <a:ext uri="{FF2B5EF4-FFF2-40B4-BE49-F238E27FC236}">
                <a16:creationId xmlns:a16="http://schemas.microsoft.com/office/drawing/2014/main" id="{B0EF88D9-388E-DF4D-A088-88818C08FFAB}"/>
              </a:ext>
            </a:extLst>
          </p:cNvPr>
          <p:cNvSpPr>
            <a:spLocks noGrp="1"/>
          </p:cNvSpPr>
          <p:nvPr>
            <p:ph type="sldNum" sz="quarter" idx="12"/>
          </p:nvPr>
        </p:nvSpPr>
        <p:spPr/>
        <p:txBody>
          <a:bodyPr/>
          <a:lstStyle/>
          <a:p>
            <a:fld id="{4C8636E5-F268-0A4A-84DB-69488F0245B6}" type="slidenum">
              <a:rPr lang="it-IT" smtClean="0"/>
              <a:t>‹#›</a:t>
            </a:fld>
            <a:endParaRPr lang="it-IT"/>
          </a:p>
        </p:txBody>
      </p:sp>
    </p:spTree>
    <p:extLst>
      <p:ext uri="{BB962C8B-B14F-4D97-AF65-F5344CB8AC3E}">
        <p14:creationId xmlns:p14="http://schemas.microsoft.com/office/powerpoint/2010/main" val="427421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290C18-884E-554B-ADB4-9F10A140625D}"/>
              </a:ext>
            </a:extLst>
          </p:cNvPr>
          <p:cNvSpPr>
            <a:spLocks noGrp="1"/>
          </p:cNvSpPr>
          <p:nvPr>
            <p:ph type="title"/>
          </p:nvPr>
        </p:nvSpPr>
        <p:spPr>
          <a:xfrm>
            <a:off x="838200" y="0"/>
            <a:ext cx="10515600" cy="1325563"/>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55F21EB-5FFE-2D45-B1C2-7E26F39043D2}"/>
              </a:ext>
            </a:extLst>
          </p:cNvPr>
          <p:cNvSpPr>
            <a:spLocks noGrp="1"/>
          </p:cNvSpPr>
          <p:nvPr>
            <p:ph type="dt" sz="half" idx="10"/>
          </p:nvPr>
        </p:nvSpPr>
        <p:spPr/>
        <p:txBody>
          <a:bodyPr/>
          <a:lstStyle/>
          <a:p>
            <a:fld id="{E71FD1EE-F681-422C-B529-07AB22E26047}" type="datetime1">
              <a:rPr lang="it-IT" smtClean="0"/>
              <a:t>01/12/2023</a:t>
            </a:fld>
            <a:endParaRPr lang="it-IT"/>
          </a:p>
        </p:txBody>
      </p:sp>
      <p:sp>
        <p:nvSpPr>
          <p:cNvPr id="4" name="Segnaposto piè di pagina 3">
            <a:extLst>
              <a:ext uri="{FF2B5EF4-FFF2-40B4-BE49-F238E27FC236}">
                <a16:creationId xmlns:a16="http://schemas.microsoft.com/office/drawing/2014/main" id="{A9DB4D14-47D7-2D49-BEEF-49C84A254800}"/>
              </a:ext>
            </a:extLst>
          </p:cNvPr>
          <p:cNvSpPr>
            <a:spLocks noGrp="1"/>
          </p:cNvSpPr>
          <p:nvPr>
            <p:ph type="ftr" sz="quarter" idx="11"/>
          </p:nvPr>
        </p:nvSpPr>
        <p:spPr/>
        <p:txBody>
          <a:bodyPr/>
          <a:lstStyle/>
          <a:p>
            <a:r>
              <a:rPr lang="en-US"/>
              <a:t>E. Del Core | TTC Meeting | WG3</a:t>
            </a:r>
            <a:endParaRPr lang="it-IT"/>
          </a:p>
        </p:txBody>
      </p:sp>
      <p:sp>
        <p:nvSpPr>
          <p:cNvPr id="5" name="Segnaposto numero diapositiva 4">
            <a:extLst>
              <a:ext uri="{FF2B5EF4-FFF2-40B4-BE49-F238E27FC236}">
                <a16:creationId xmlns:a16="http://schemas.microsoft.com/office/drawing/2014/main" id="{AE4266DE-D5BA-294C-88E7-53146D6EC443}"/>
              </a:ext>
            </a:extLst>
          </p:cNvPr>
          <p:cNvSpPr>
            <a:spLocks noGrp="1"/>
          </p:cNvSpPr>
          <p:nvPr>
            <p:ph type="sldNum" sz="quarter" idx="12"/>
          </p:nvPr>
        </p:nvSpPr>
        <p:spPr/>
        <p:txBody>
          <a:bodyPr/>
          <a:lstStyle/>
          <a:p>
            <a:fld id="{4C8636E5-F268-0A4A-84DB-69488F0245B6}" type="slidenum">
              <a:rPr lang="it-IT" smtClean="0"/>
              <a:t>‹#›</a:t>
            </a:fld>
            <a:endParaRPr lang="it-IT"/>
          </a:p>
        </p:txBody>
      </p:sp>
    </p:spTree>
    <p:extLst>
      <p:ext uri="{BB962C8B-B14F-4D97-AF65-F5344CB8AC3E}">
        <p14:creationId xmlns:p14="http://schemas.microsoft.com/office/powerpoint/2010/main" val="3430167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0EA2ABC-2889-4B41-A6A8-C52912024FD2}"/>
              </a:ext>
            </a:extLst>
          </p:cNvPr>
          <p:cNvSpPr>
            <a:spLocks noGrp="1"/>
          </p:cNvSpPr>
          <p:nvPr>
            <p:ph type="dt" sz="half" idx="10"/>
          </p:nvPr>
        </p:nvSpPr>
        <p:spPr/>
        <p:txBody>
          <a:bodyPr/>
          <a:lstStyle/>
          <a:p>
            <a:fld id="{469D1908-D461-4328-87BC-96B885FB434D}" type="datetime1">
              <a:rPr lang="it-IT" smtClean="0"/>
              <a:t>01/12/2023</a:t>
            </a:fld>
            <a:endParaRPr lang="it-IT"/>
          </a:p>
        </p:txBody>
      </p:sp>
      <p:sp>
        <p:nvSpPr>
          <p:cNvPr id="3" name="Segnaposto piè di pagina 2">
            <a:extLst>
              <a:ext uri="{FF2B5EF4-FFF2-40B4-BE49-F238E27FC236}">
                <a16:creationId xmlns:a16="http://schemas.microsoft.com/office/drawing/2014/main" id="{47A81E15-D04C-0B49-983D-7EDAF7EAF5F9}"/>
              </a:ext>
            </a:extLst>
          </p:cNvPr>
          <p:cNvSpPr>
            <a:spLocks noGrp="1"/>
          </p:cNvSpPr>
          <p:nvPr>
            <p:ph type="ftr" sz="quarter" idx="11"/>
          </p:nvPr>
        </p:nvSpPr>
        <p:spPr/>
        <p:txBody>
          <a:bodyPr/>
          <a:lstStyle/>
          <a:p>
            <a:r>
              <a:rPr lang="en-US"/>
              <a:t>E. Del Core | TTC Meeting | WG3</a:t>
            </a:r>
            <a:endParaRPr lang="it-IT"/>
          </a:p>
        </p:txBody>
      </p:sp>
      <p:sp>
        <p:nvSpPr>
          <p:cNvPr id="4" name="Segnaposto numero diapositiva 3">
            <a:extLst>
              <a:ext uri="{FF2B5EF4-FFF2-40B4-BE49-F238E27FC236}">
                <a16:creationId xmlns:a16="http://schemas.microsoft.com/office/drawing/2014/main" id="{22FA6821-484F-8E4D-8D30-5EB576A2B5A1}"/>
              </a:ext>
            </a:extLst>
          </p:cNvPr>
          <p:cNvSpPr>
            <a:spLocks noGrp="1"/>
          </p:cNvSpPr>
          <p:nvPr>
            <p:ph type="sldNum" sz="quarter" idx="12"/>
          </p:nvPr>
        </p:nvSpPr>
        <p:spPr/>
        <p:txBody>
          <a:bodyPr/>
          <a:lstStyle/>
          <a:p>
            <a:fld id="{4C8636E5-F268-0A4A-84DB-69488F0245B6}" type="slidenum">
              <a:rPr lang="it-IT" smtClean="0"/>
              <a:t>‹#›</a:t>
            </a:fld>
            <a:endParaRPr lang="it-IT"/>
          </a:p>
        </p:txBody>
      </p:sp>
    </p:spTree>
    <p:extLst>
      <p:ext uri="{BB962C8B-B14F-4D97-AF65-F5344CB8AC3E}">
        <p14:creationId xmlns:p14="http://schemas.microsoft.com/office/powerpoint/2010/main" val="2422373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3FB9D7-0159-9E43-975A-82EC8A7A66C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43FE2ED-7F19-EB4B-B089-64DF3FA963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5FFAB85-A160-C541-9850-77BC4BE48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3CE7E63-822C-EB44-8B32-8468F105B005}"/>
              </a:ext>
            </a:extLst>
          </p:cNvPr>
          <p:cNvSpPr>
            <a:spLocks noGrp="1"/>
          </p:cNvSpPr>
          <p:nvPr>
            <p:ph type="dt" sz="half" idx="10"/>
          </p:nvPr>
        </p:nvSpPr>
        <p:spPr/>
        <p:txBody>
          <a:bodyPr/>
          <a:lstStyle/>
          <a:p>
            <a:fld id="{93728672-8E18-4160-8164-7F3F0357D171}" type="datetime1">
              <a:rPr lang="it-IT" smtClean="0"/>
              <a:t>01/12/2023</a:t>
            </a:fld>
            <a:endParaRPr lang="it-IT"/>
          </a:p>
        </p:txBody>
      </p:sp>
      <p:sp>
        <p:nvSpPr>
          <p:cNvPr id="6" name="Segnaposto piè di pagina 5">
            <a:extLst>
              <a:ext uri="{FF2B5EF4-FFF2-40B4-BE49-F238E27FC236}">
                <a16:creationId xmlns:a16="http://schemas.microsoft.com/office/drawing/2014/main" id="{2EE2E963-D490-1B40-9B90-6C6A2301316C}"/>
              </a:ext>
            </a:extLst>
          </p:cNvPr>
          <p:cNvSpPr>
            <a:spLocks noGrp="1"/>
          </p:cNvSpPr>
          <p:nvPr>
            <p:ph type="ftr" sz="quarter" idx="11"/>
          </p:nvPr>
        </p:nvSpPr>
        <p:spPr/>
        <p:txBody>
          <a:bodyPr/>
          <a:lstStyle/>
          <a:p>
            <a:r>
              <a:rPr lang="en-US"/>
              <a:t>E. Del Core | TTC Meeting | WG3</a:t>
            </a:r>
            <a:endParaRPr lang="it-IT"/>
          </a:p>
        </p:txBody>
      </p:sp>
      <p:sp>
        <p:nvSpPr>
          <p:cNvPr id="7" name="Segnaposto numero diapositiva 6">
            <a:extLst>
              <a:ext uri="{FF2B5EF4-FFF2-40B4-BE49-F238E27FC236}">
                <a16:creationId xmlns:a16="http://schemas.microsoft.com/office/drawing/2014/main" id="{7129D75B-A9A9-604F-86CE-E826D3D238FA}"/>
              </a:ext>
            </a:extLst>
          </p:cNvPr>
          <p:cNvSpPr>
            <a:spLocks noGrp="1"/>
          </p:cNvSpPr>
          <p:nvPr>
            <p:ph type="sldNum" sz="quarter" idx="12"/>
          </p:nvPr>
        </p:nvSpPr>
        <p:spPr/>
        <p:txBody>
          <a:bodyPr/>
          <a:lstStyle/>
          <a:p>
            <a:fld id="{4C8636E5-F268-0A4A-84DB-69488F0245B6}" type="slidenum">
              <a:rPr lang="it-IT" smtClean="0"/>
              <a:t>‹#›</a:t>
            </a:fld>
            <a:endParaRPr lang="it-IT"/>
          </a:p>
        </p:txBody>
      </p:sp>
    </p:spTree>
    <p:extLst>
      <p:ext uri="{BB962C8B-B14F-4D97-AF65-F5344CB8AC3E}">
        <p14:creationId xmlns:p14="http://schemas.microsoft.com/office/powerpoint/2010/main" val="1049028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3E445B-5944-AC41-B2E1-621D3F77BEA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5E6FE43-9976-5E4F-9EB1-9046BE70F9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DC96049-C012-FD42-8AB3-132662563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23D43E6-B714-904D-A298-E6BEF61FA77A}"/>
              </a:ext>
            </a:extLst>
          </p:cNvPr>
          <p:cNvSpPr>
            <a:spLocks noGrp="1"/>
          </p:cNvSpPr>
          <p:nvPr>
            <p:ph type="dt" sz="half" idx="10"/>
          </p:nvPr>
        </p:nvSpPr>
        <p:spPr/>
        <p:txBody>
          <a:bodyPr/>
          <a:lstStyle/>
          <a:p>
            <a:fld id="{65AE9679-196D-4FC5-A507-8F143E5A8147}" type="datetime1">
              <a:rPr lang="it-IT" smtClean="0"/>
              <a:t>01/12/2023</a:t>
            </a:fld>
            <a:endParaRPr lang="it-IT"/>
          </a:p>
        </p:txBody>
      </p:sp>
      <p:sp>
        <p:nvSpPr>
          <p:cNvPr id="6" name="Segnaposto piè di pagina 5">
            <a:extLst>
              <a:ext uri="{FF2B5EF4-FFF2-40B4-BE49-F238E27FC236}">
                <a16:creationId xmlns:a16="http://schemas.microsoft.com/office/drawing/2014/main" id="{E497A99C-BE66-604F-B207-4926160B04B0}"/>
              </a:ext>
            </a:extLst>
          </p:cNvPr>
          <p:cNvSpPr>
            <a:spLocks noGrp="1"/>
          </p:cNvSpPr>
          <p:nvPr>
            <p:ph type="ftr" sz="quarter" idx="11"/>
          </p:nvPr>
        </p:nvSpPr>
        <p:spPr/>
        <p:txBody>
          <a:bodyPr/>
          <a:lstStyle/>
          <a:p>
            <a:r>
              <a:rPr lang="en-US"/>
              <a:t>E. Del Core | TTC Meeting | WG3</a:t>
            </a:r>
            <a:endParaRPr lang="it-IT"/>
          </a:p>
        </p:txBody>
      </p:sp>
      <p:sp>
        <p:nvSpPr>
          <p:cNvPr id="7" name="Segnaposto numero diapositiva 6">
            <a:extLst>
              <a:ext uri="{FF2B5EF4-FFF2-40B4-BE49-F238E27FC236}">
                <a16:creationId xmlns:a16="http://schemas.microsoft.com/office/drawing/2014/main" id="{2D05E912-71BE-4B49-8DCB-3AFE2412FC02}"/>
              </a:ext>
            </a:extLst>
          </p:cNvPr>
          <p:cNvSpPr>
            <a:spLocks noGrp="1"/>
          </p:cNvSpPr>
          <p:nvPr>
            <p:ph type="sldNum" sz="quarter" idx="12"/>
          </p:nvPr>
        </p:nvSpPr>
        <p:spPr/>
        <p:txBody>
          <a:bodyPr/>
          <a:lstStyle/>
          <a:p>
            <a:fld id="{4C8636E5-F268-0A4A-84DB-69488F0245B6}" type="slidenum">
              <a:rPr lang="it-IT" smtClean="0"/>
              <a:t>‹#›</a:t>
            </a:fld>
            <a:endParaRPr lang="it-IT"/>
          </a:p>
        </p:txBody>
      </p:sp>
    </p:spTree>
    <p:extLst>
      <p:ext uri="{BB962C8B-B14F-4D97-AF65-F5344CB8AC3E}">
        <p14:creationId xmlns:p14="http://schemas.microsoft.com/office/powerpoint/2010/main" val="2327500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emf"/><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8048FD4-9055-3646-9E83-9836036E39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7E1F77B-E0A9-FC48-B37D-F497E8AB9F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040A770-BAF2-C14F-ADF1-A393ACAEB4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82FAE3-8294-40F8-9E58-ABEB3C3DF814}" type="datetime1">
              <a:rPr lang="it-IT" smtClean="0"/>
              <a:t>01/12/2023</a:t>
            </a:fld>
            <a:endParaRPr lang="it-IT" dirty="0"/>
          </a:p>
        </p:txBody>
      </p:sp>
      <p:sp>
        <p:nvSpPr>
          <p:cNvPr id="5" name="Segnaposto piè di pagina 4">
            <a:extLst>
              <a:ext uri="{FF2B5EF4-FFF2-40B4-BE49-F238E27FC236}">
                <a16:creationId xmlns:a16="http://schemas.microsoft.com/office/drawing/2014/main" id="{54B3EB08-B965-1948-90DA-EEBDFA1B0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 Del Core | TTC Meeting | WG3</a:t>
            </a:r>
            <a:endParaRPr lang="it-IT"/>
          </a:p>
        </p:txBody>
      </p:sp>
      <p:sp>
        <p:nvSpPr>
          <p:cNvPr id="6" name="Segnaposto numero diapositiva 5">
            <a:extLst>
              <a:ext uri="{FF2B5EF4-FFF2-40B4-BE49-F238E27FC236}">
                <a16:creationId xmlns:a16="http://schemas.microsoft.com/office/drawing/2014/main" id="{6E880994-BE1E-DC49-9E2C-67689A1419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636E5-F268-0A4A-84DB-69488F0245B6}" type="slidenum">
              <a:rPr lang="it-IT" smtClean="0"/>
              <a:t>‹#›</a:t>
            </a:fld>
            <a:endParaRPr lang="it-IT"/>
          </a:p>
        </p:txBody>
      </p:sp>
      <p:sp>
        <p:nvSpPr>
          <p:cNvPr id="8" name="Rectangle 7">
            <a:extLst>
              <a:ext uri="{FF2B5EF4-FFF2-40B4-BE49-F238E27FC236}">
                <a16:creationId xmlns:a16="http://schemas.microsoft.com/office/drawing/2014/main" id="{E713032C-4F64-47DD-95D9-F67222553E37}"/>
              </a:ext>
            </a:extLst>
          </p:cNvPr>
          <p:cNvSpPr/>
          <p:nvPr userDrawn="1"/>
        </p:nvSpPr>
        <p:spPr>
          <a:xfrm>
            <a:off x="-1" y="0"/>
            <a:ext cx="618991" cy="6858000"/>
          </a:xfrm>
          <a:prstGeom prst="rect">
            <a:avLst/>
          </a:prstGeom>
          <a:gradFill>
            <a:gsLst>
              <a:gs pos="1835">
                <a:srgbClr val="116FCD"/>
              </a:gs>
              <a:gs pos="22000">
                <a:srgbClr val="0E5CA7"/>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a:p>
        </p:txBody>
      </p:sp>
      <p:sp>
        <p:nvSpPr>
          <p:cNvPr id="10" name="TextBox 9">
            <a:extLst>
              <a:ext uri="{FF2B5EF4-FFF2-40B4-BE49-F238E27FC236}">
                <a16:creationId xmlns:a16="http://schemas.microsoft.com/office/drawing/2014/main" id="{B1EAE703-4073-4C1D-A089-9F51334F9A6E}"/>
              </a:ext>
            </a:extLst>
          </p:cNvPr>
          <p:cNvSpPr txBox="1"/>
          <p:nvPr userDrawn="1"/>
        </p:nvSpPr>
        <p:spPr>
          <a:xfrm rot="16200000">
            <a:off x="-1860307" y="2375497"/>
            <a:ext cx="4328522" cy="307777"/>
          </a:xfrm>
          <a:prstGeom prst="rect">
            <a:avLst/>
          </a:prstGeom>
          <a:noFill/>
        </p:spPr>
        <p:txBody>
          <a:bodyPr wrap="square" rtlCol="0">
            <a:spAutoFit/>
          </a:bodyPr>
          <a:lstStyle/>
          <a:p>
            <a:pPr algn="ctr"/>
            <a:r>
              <a:rPr lang="en-US" sz="1400" i="0" dirty="0" err="1">
                <a:solidFill>
                  <a:schemeClr val="bg1">
                    <a:lumMod val="95000"/>
                  </a:schemeClr>
                </a:solidFill>
              </a:rPr>
              <a:t>Seminario</a:t>
            </a:r>
            <a:r>
              <a:rPr lang="en-US" sz="1400" i="0" dirty="0">
                <a:solidFill>
                  <a:schemeClr val="bg1">
                    <a:lumMod val="95000"/>
                  </a:schemeClr>
                </a:solidFill>
              </a:rPr>
              <a:t> INFN </a:t>
            </a:r>
            <a:r>
              <a:rPr lang="en-US" sz="1400" i="0" dirty="0" err="1">
                <a:solidFill>
                  <a:schemeClr val="bg1">
                    <a:lumMod val="95000"/>
                  </a:schemeClr>
                </a:solidFill>
              </a:rPr>
              <a:t>Acceleratori</a:t>
            </a:r>
            <a:r>
              <a:rPr lang="en-US" sz="1400" i="0" dirty="0">
                <a:solidFill>
                  <a:schemeClr val="bg1">
                    <a:lumMod val="95000"/>
                  </a:schemeClr>
                </a:solidFill>
              </a:rPr>
              <a:t> – 10 Novembre 2023</a:t>
            </a:r>
          </a:p>
        </p:txBody>
      </p:sp>
      <p:grpSp>
        <p:nvGrpSpPr>
          <p:cNvPr id="9" name="Group 8">
            <a:extLst>
              <a:ext uri="{FF2B5EF4-FFF2-40B4-BE49-F238E27FC236}">
                <a16:creationId xmlns:a16="http://schemas.microsoft.com/office/drawing/2014/main" id="{8DF3FD1D-CA78-BF6D-FB81-2481B689E6D3}"/>
              </a:ext>
            </a:extLst>
          </p:cNvPr>
          <p:cNvGrpSpPr/>
          <p:nvPr userDrawn="1"/>
        </p:nvGrpSpPr>
        <p:grpSpPr>
          <a:xfrm>
            <a:off x="-645" y="5543367"/>
            <a:ext cx="619636" cy="1318759"/>
            <a:chOff x="-645" y="5543367"/>
            <a:chExt cx="619636" cy="1318759"/>
          </a:xfrm>
        </p:grpSpPr>
        <p:grpSp>
          <p:nvGrpSpPr>
            <p:cNvPr id="17" name="Group 16">
              <a:extLst>
                <a:ext uri="{FF2B5EF4-FFF2-40B4-BE49-F238E27FC236}">
                  <a16:creationId xmlns:a16="http://schemas.microsoft.com/office/drawing/2014/main" id="{3F6E901A-6B25-4354-AC63-B3DCBB4C358E}"/>
                </a:ext>
              </a:extLst>
            </p:cNvPr>
            <p:cNvGrpSpPr>
              <a:grpSpLocks noChangeAspect="1"/>
            </p:cNvGrpSpPr>
            <p:nvPr userDrawn="1"/>
          </p:nvGrpSpPr>
          <p:grpSpPr>
            <a:xfrm>
              <a:off x="1" y="5543367"/>
              <a:ext cx="618990" cy="1008833"/>
              <a:chOff x="-142" y="5754188"/>
              <a:chExt cx="637179" cy="1102731"/>
            </a:xfrm>
          </p:grpSpPr>
          <p:pic>
            <p:nvPicPr>
              <p:cNvPr id="12" name="Picture 15">
                <a:extLst>
                  <a:ext uri="{FF2B5EF4-FFF2-40B4-BE49-F238E27FC236}">
                    <a16:creationId xmlns:a16="http://schemas.microsoft.com/office/drawing/2014/main" id="{A2C5D0D5-2571-412F-9BF2-D7A716B891D7}"/>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42" y="5754188"/>
                <a:ext cx="188311" cy="1102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chemeClr val="folHlink"/>
                    </a:solidFill>
                    <a:prstDash val="solid"/>
                    <a:miter lim="800000"/>
                    <a:headEnd type="none" w="med" len="med"/>
                    <a:tailEnd type="none" w="med" len="med"/>
                  </a14:hiddenLine>
                </a:ext>
                <a:ext uri="{AF507438-7753-43E0-B8FC-AC1667EBCBE1}">
                  <a14:hiddenEffects xmlns:a14="http://schemas.microsoft.com/office/drawing/2010/main">
                    <a:effectLst>
                      <a:outerShdw dist="38099" dir="2700000" algn="ctr" rotWithShape="0">
                        <a:srgbClr val="000000">
                          <a:alpha val="74998"/>
                        </a:srgbClr>
                      </a:outerShdw>
                    </a:effectLst>
                  </a14:hiddenEffects>
                </a:ext>
              </a:extLst>
            </p:spPr>
          </p:pic>
          <p:pic>
            <p:nvPicPr>
              <p:cNvPr id="16" name="Immagine 75">
                <a:extLst>
                  <a:ext uri="{FF2B5EF4-FFF2-40B4-BE49-F238E27FC236}">
                    <a16:creationId xmlns:a16="http://schemas.microsoft.com/office/drawing/2014/main" id="{0510A812-87B9-42F2-97AB-12C2FB0505EA}"/>
                  </a:ext>
                </a:extLst>
              </p:cNvPr>
              <p:cNvPicPr>
                <a:picLocks noChangeAspect="1"/>
              </p:cNvPicPr>
              <p:nvPr userDrawn="1"/>
            </p:nvPicPr>
            <p:blipFill rotWithShape="1">
              <a:blip r:embed="rId15" cstate="hqprint">
                <a:extLst>
                  <a:ext uri="{28A0092B-C50C-407E-A947-70E740481C1C}">
                    <a14:useLocalDpi xmlns:a14="http://schemas.microsoft.com/office/drawing/2010/main"/>
                  </a:ext>
                </a:extLst>
              </a:blip>
              <a:srcRect l="21516" t="4747" r="23453" b="8228"/>
              <a:stretch/>
            </p:blipFill>
            <p:spPr>
              <a:xfrm>
                <a:off x="188169" y="5754188"/>
                <a:ext cx="448868" cy="1102731"/>
              </a:xfrm>
              <a:prstGeom prst="rect">
                <a:avLst/>
              </a:prstGeom>
            </p:spPr>
          </p:pic>
        </p:grpSp>
        <p:grpSp>
          <p:nvGrpSpPr>
            <p:cNvPr id="7" name="Group 6">
              <a:extLst>
                <a:ext uri="{FF2B5EF4-FFF2-40B4-BE49-F238E27FC236}">
                  <a16:creationId xmlns:a16="http://schemas.microsoft.com/office/drawing/2014/main" id="{CF039BE3-0D8B-A8CB-4056-E9F6B59FBC9C}"/>
                </a:ext>
              </a:extLst>
            </p:cNvPr>
            <p:cNvGrpSpPr/>
            <p:nvPr userDrawn="1"/>
          </p:nvGrpSpPr>
          <p:grpSpPr>
            <a:xfrm>
              <a:off x="-645" y="6553227"/>
              <a:ext cx="619076" cy="308899"/>
              <a:chOff x="-245" y="4961680"/>
              <a:chExt cx="619076" cy="308899"/>
            </a:xfrm>
          </p:grpSpPr>
          <p:pic>
            <p:nvPicPr>
              <p:cNvPr id="13" name="Picture 12" descr="C:\Users\monaco\Desktop\cathodes_TESLA\TESLA\photo database\plug 81\81_2\prima della spedizione\foto digitali\DSCN2240.JPG">
                <a:extLst>
                  <a:ext uri="{FF2B5EF4-FFF2-40B4-BE49-F238E27FC236}">
                    <a16:creationId xmlns:a16="http://schemas.microsoft.com/office/drawing/2014/main" id="{94043B5F-707E-44D1-A074-86CC3F779EF1}"/>
                  </a:ext>
                </a:extLst>
              </p:cNvPr>
              <p:cNvPicPr>
                <a:picLocks noChangeAspect="1" noChangeArrowheads="1"/>
              </p:cNvPicPr>
              <p:nvPr userDrawn="1"/>
            </p:nvPicPr>
            <p:blipFill rotWithShape="1">
              <a:blip r:embed="rId16" cstate="print"/>
              <a:srcRect l="-573" t="3981" r="-10071" b="238"/>
              <a:stretch/>
            </p:blipFill>
            <p:spPr bwMode="auto">
              <a:xfrm rot="10800000">
                <a:off x="252260" y="4961680"/>
                <a:ext cx="366571" cy="308897"/>
              </a:xfrm>
              <a:prstGeom prst="rect">
                <a:avLst/>
              </a:prstGeom>
              <a:ln>
                <a:noFill/>
              </a:ln>
              <a:effectLst/>
            </p:spPr>
          </p:pic>
          <p:pic>
            <p:nvPicPr>
              <p:cNvPr id="19" name="Picture 18">
                <a:extLst>
                  <a:ext uri="{FF2B5EF4-FFF2-40B4-BE49-F238E27FC236}">
                    <a16:creationId xmlns:a16="http://schemas.microsoft.com/office/drawing/2014/main" id="{1DC13914-03A1-4E2C-8777-8AA216480933}"/>
                  </a:ext>
                </a:extLst>
              </p:cNvPr>
              <p:cNvPicPr preferRelativeResize="0">
                <a:picLocks noChangeAspect="1"/>
              </p:cNvPicPr>
              <p:nvPr userDrawn="1"/>
            </p:nvPicPr>
            <p:blipFill rotWithShape="1">
              <a:blip r:embed="rId17" cstate="print">
                <a:extLst>
                  <a:ext uri="{28A0092B-C50C-407E-A947-70E740481C1C}">
                    <a14:useLocalDpi xmlns:a14="http://schemas.microsoft.com/office/drawing/2010/main" val="0"/>
                  </a:ext>
                </a:extLst>
              </a:blip>
              <a:srcRect l="61806" t="16154" r="2362" b="22926"/>
              <a:stretch/>
            </p:blipFill>
            <p:spPr bwMode="auto">
              <a:xfrm>
                <a:off x="-245" y="4961680"/>
                <a:ext cx="290293" cy="308899"/>
              </a:xfrm>
              <a:prstGeom prst="rect">
                <a:avLst/>
              </a:prstGeom>
              <a:noFill/>
              <a:ln>
                <a:noFill/>
              </a:ln>
            </p:spPr>
          </p:pic>
        </p:grpSp>
      </p:grpSp>
      <p:pic>
        <p:nvPicPr>
          <p:cNvPr id="15" name="Picture 14" descr="A logo with colorful balls&#10;&#10;Description automatically generated">
            <a:extLst>
              <a:ext uri="{FF2B5EF4-FFF2-40B4-BE49-F238E27FC236}">
                <a16:creationId xmlns:a16="http://schemas.microsoft.com/office/drawing/2014/main" id="{3242E154-14C7-7F14-79B4-0FAF2E225DD2}"/>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5698" y="46894"/>
            <a:ext cx="624837" cy="393647"/>
          </a:xfrm>
          <a:prstGeom prst="rect">
            <a:avLst/>
          </a:prstGeom>
        </p:spPr>
      </p:pic>
    </p:spTree>
    <p:extLst>
      <p:ext uri="{BB962C8B-B14F-4D97-AF65-F5344CB8AC3E}">
        <p14:creationId xmlns:p14="http://schemas.microsoft.com/office/powerpoint/2010/main" val="2612157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35.png"/><Relationship Id="rId12"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4.png"/><Relationship Id="rId11" Type="http://schemas.openxmlformats.org/officeDocument/2006/relationships/image" Target="../media/image36.png"/><Relationship Id="rId5" Type="http://schemas.openxmlformats.org/officeDocument/2006/relationships/image" Target="../media/image290.png"/><Relationship Id="rId10" Type="http://schemas.openxmlformats.org/officeDocument/2006/relationships/image" Target="../media/image340.png"/><Relationship Id="rId4" Type="http://schemas.openxmlformats.org/officeDocument/2006/relationships/notesSlide" Target="../notesSlides/notesSlide11.xml"/><Relationship Id="rId9" Type="http://schemas.openxmlformats.org/officeDocument/2006/relationships/image" Target="../media/image330.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7.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0.png"/><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39.emf"/></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hyperlink" Target="https://journals.aps.org/prab/abstract/10.1103/PhysRevAccelBeams.26.072001" TargetMode="External"/><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emf"/><Relationship Id="rId11" Type="http://schemas.openxmlformats.org/officeDocument/2006/relationships/image" Target="../media/image45.png"/><Relationship Id="rId5" Type="http://schemas.openxmlformats.org/officeDocument/2006/relationships/image" Target="../media/image12.png"/><Relationship Id="rId10" Type="http://schemas.openxmlformats.org/officeDocument/2006/relationships/image" Target="../media/image44.png"/><Relationship Id="rId4" Type="http://schemas.openxmlformats.org/officeDocument/2006/relationships/image" Target="../media/image11.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2.png"/><Relationship Id="rId7" Type="http://schemas.openxmlformats.org/officeDocument/2006/relationships/image" Target="../media/image5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1.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90.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16.jpeg"/><Relationship Id="rId3" Type="http://schemas.openxmlformats.org/officeDocument/2006/relationships/image" Target="../media/image21.jpg"/><Relationship Id="rId7" Type="http://schemas.openxmlformats.org/officeDocument/2006/relationships/image" Target="../media/image24.jpeg"/><Relationship Id="rId12"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2.png"/><Relationship Id="rId5" Type="http://schemas.openxmlformats.org/officeDocument/2006/relationships/image" Target="../media/image23.png"/><Relationship Id="rId10"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26.jpeg"/><Relationship Id="rId14" Type="http://schemas.openxmlformats.org/officeDocument/2006/relationships/image" Target="../media/image28.em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9.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0.png"/><Relationship Id="rId5" Type="http://schemas.microsoft.com/office/2007/relationships/hdphoto" Target="../media/hdphoto1.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id="{5B7E6C32-9FF2-FB40-8A28-985FA9ABDF47}"/>
                  </a:ext>
                </a:extLst>
              </p:cNvPr>
              <p:cNvSpPr>
                <a:spLocks noGrp="1"/>
              </p:cNvSpPr>
              <p:nvPr>
                <p:ph type="ctrTitle"/>
              </p:nvPr>
            </p:nvSpPr>
            <p:spPr>
              <a:xfrm>
                <a:off x="477520" y="1616760"/>
                <a:ext cx="11714480" cy="5231472"/>
              </a:xfrm>
            </p:spPr>
            <p:txBody>
              <a:bodyPr>
                <a:normAutofit/>
              </a:bodyPr>
              <a:lstStyle/>
              <a:p>
                <a:pPr>
                  <a:lnSpc>
                    <a:spcPct val="100000"/>
                  </a:lnSpc>
                </a:pPr>
                <a:r>
                  <a:rPr lang="en-US" b="1" dirty="0">
                    <a:solidFill>
                      <a:schemeClr val="accent1">
                        <a:lumMod val="50000"/>
                      </a:schemeClr>
                    </a:solidFill>
                  </a:rPr>
                  <a:t>Model of Field Emission and dark current simulation – PIP-II and ESS projects</a:t>
                </a:r>
                <a:br>
                  <a:rPr lang="en-US" b="1" dirty="0">
                    <a:solidFill>
                      <a:schemeClr val="accent1">
                        <a:lumMod val="50000"/>
                      </a:schemeClr>
                    </a:solidFill>
                  </a:rPr>
                </a:br>
                <a:br>
                  <a:rPr lang="en-US" sz="4400" b="1" dirty="0">
                    <a:solidFill>
                      <a:schemeClr val="accent1">
                        <a:lumMod val="50000"/>
                      </a:schemeClr>
                    </a:solidFill>
                  </a:rPr>
                </a:br>
                <a:r>
                  <a:rPr lang="en-US" sz="2400" b="1" dirty="0">
                    <a:solidFill>
                      <a:schemeClr val="accent3">
                        <a:lumMod val="75000"/>
                      </a:schemeClr>
                    </a:solidFill>
                  </a:rPr>
                  <a:t>Elisa Del Core</a:t>
                </a:r>
                <a:br>
                  <a:rPr lang="en-US" sz="3200" b="1" dirty="0">
                    <a:solidFill>
                      <a:schemeClr val="accent3">
                        <a:lumMod val="75000"/>
                      </a:schemeClr>
                    </a:solidFill>
                  </a:rPr>
                </a:br>
                <a:r>
                  <a:rPr lang="en-US" sz="2400" b="1" dirty="0">
                    <a:solidFill>
                      <a:schemeClr val="accent3">
                        <a:lumMod val="75000"/>
                      </a:schemeClr>
                    </a:solidFill>
                  </a:rPr>
                  <a:t>INFN – LASA, Milan</a:t>
                </a:r>
                <a:br>
                  <a:rPr lang="en-US" sz="3100" b="1" dirty="0">
                    <a:solidFill>
                      <a:schemeClr val="accent3">
                        <a:lumMod val="75000"/>
                      </a:schemeClr>
                    </a:solidFill>
                  </a:rPr>
                </a:br>
                <a:r>
                  <a:rPr lang="en-US" sz="2400" b="1" dirty="0">
                    <a:solidFill>
                      <a:schemeClr val="accent3">
                        <a:lumMod val="75000"/>
                      </a:schemeClr>
                    </a:solidFill>
                  </a:rPr>
                  <a:t>TTC Meeting – WG3</a:t>
                </a:r>
                <a:br>
                  <a:rPr lang="en-US" sz="3100" b="1" dirty="0">
                    <a:solidFill>
                      <a:schemeClr val="accent3">
                        <a:lumMod val="75000"/>
                      </a:schemeClr>
                    </a:solidFill>
                  </a:rPr>
                </a:br>
                <a:r>
                  <a:rPr lang="en-US" sz="1800" b="1" dirty="0">
                    <a:solidFill>
                      <a:schemeClr val="accent3">
                        <a:lumMod val="75000"/>
                      </a:schemeClr>
                    </a:solidFill>
                  </a:rPr>
                  <a:t>December </a:t>
                </a:r>
                <a14:m>
                  <m:oMath xmlns:m="http://schemas.openxmlformats.org/officeDocument/2006/math">
                    <m:sSup>
                      <m:sSupPr>
                        <m:ctrlPr>
                          <a:rPr lang="en-US" sz="1800" b="1" i="1" smtClean="0">
                            <a:solidFill>
                              <a:schemeClr val="accent3">
                                <a:lumMod val="75000"/>
                              </a:schemeClr>
                            </a:solidFill>
                            <a:latin typeface="Cambria Math" panose="02040503050406030204" pitchFamily="18" charset="0"/>
                          </a:rPr>
                        </m:ctrlPr>
                      </m:sSupPr>
                      <m:e>
                        <m:r>
                          <a:rPr lang="en-US" sz="1800" b="1" i="0" smtClean="0">
                            <a:solidFill>
                              <a:schemeClr val="accent3">
                                <a:lumMod val="75000"/>
                              </a:schemeClr>
                            </a:solidFill>
                            <a:latin typeface="Cambria Math" panose="02040503050406030204" pitchFamily="18" charset="0"/>
                          </a:rPr>
                          <m:t>𝟓</m:t>
                        </m:r>
                      </m:e>
                      <m:sup>
                        <m:r>
                          <a:rPr lang="en-US" sz="1800" b="1" i="0" smtClean="0">
                            <a:solidFill>
                              <a:schemeClr val="accent3">
                                <a:lumMod val="75000"/>
                              </a:schemeClr>
                            </a:solidFill>
                            <a:latin typeface="Cambria Math" panose="02040503050406030204" pitchFamily="18" charset="0"/>
                          </a:rPr>
                          <m:t>𝐭𝐡</m:t>
                        </m:r>
                      </m:sup>
                    </m:sSup>
                  </m:oMath>
                </a14:m>
                <a:r>
                  <a:rPr lang="it-IT" sz="1800" b="1" dirty="0">
                    <a:solidFill>
                      <a:schemeClr val="accent3">
                        <a:lumMod val="75000"/>
                      </a:schemeClr>
                    </a:solidFill>
                  </a:rPr>
                  <a:t>, 2023</a:t>
                </a:r>
                <a:endParaRPr lang="it-IT" sz="3200" b="1" dirty="0">
                  <a:solidFill>
                    <a:schemeClr val="accent3">
                      <a:lumMod val="75000"/>
                    </a:schemeClr>
                  </a:solidFill>
                </a:endParaRPr>
              </a:p>
            </p:txBody>
          </p:sp>
        </mc:Choice>
        <mc:Fallback xmlns="">
          <p:sp>
            <p:nvSpPr>
              <p:cNvPr id="2" name="Titolo 1">
                <a:extLst>
                  <a:ext uri="{FF2B5EF4-FFF2-40B4-BE49-F238E27FC236}">
                    <a16:creationId xmlns:a16="http://schemas.microsoft.com/office/drawing/2014/main" id="{5B7E6C32-9FF2-FB40-8A28-985FA9ABDF47}"/>
                  </a:ext>
                </a:extLst>
              </p:cNvPr>
              <p:cNvSpPr>
                <a:spLocks noGrp="1" noRot="1" noChangeAspect="1" noMove="1" noResize="1" noEditPoints="1" noAdjustHandles="1" noChangeArrowheads="1" noChangeShapeType="1" noTextEdit="1"/>
              </p:cNvSpPr>
              <p:nvPr>
                <p:ph type="ctrTitle"/>
              </p:nvPr>
            </p:nvSpPr>
            <p:spPr>
              <a:xfrm>
                <a:off x="477520" y="1616760"/>
                <a:ext cx="11714480" cy="5231472"/>
              </a:xfrm>
              <a:blipFill>
                <a:blip r:embed="rId3"/>
                <a:stretch>
                  <a:fillRect b="-1981"/>
                </a:stretch>
              </a:blipFill>
            </p:spPr>
            <p:txBody>
              <a:bodyPr/>
              <a:lstStyle/>
              <a:p>
                <a:r>
                  <a:rPr lang="en-US">
                    <a:noFill/>
                  </a:rPr>
                  <a:t> </a:t>
                </a:r>
              </a:p>
            </p:txBody>
          </p:sp>
        </mc:Fallback>
      </mc:AlternateContent>
      <p:pic>
        <p:nvPicPr>
          <p:cNvPr id="4" name="Immagine 4">
            <a:extLst>
              <a:ext uri="{FF2B5EF4-FFF2-40B4-BE49-F238E27FC236}">
                <a16:creationId xmlns:a16="http://schemas.microsoft.com/office/drawing/2014/main" id="{53FBCE20-A4E6-47A4-A608-9FD6C4F90B2E}"/>
              </a:ext>
            </a:extLst>
          </p:cNvPr>
          <p:cNvPicPr/>
          <p:nvPr/>
        </p:nvPicPr>
        <p:blipFill>
          <a:blip r:embed="rId4"/>
          <a:stretch/>
        </p:blipFill>
        <p:spPr>
          <a:xfrm>
            <a:off x="614330" y="0"/>
            <a:ext cx="11577670" cy="2073960"/>
          </a:xfrm>
          <a:prstGeom prst="rect">
            <a:avLst/>
          </a:prstGeom>
          <a:ln>
            <a:noFill/>
          </a:ln>
        </p:spPr>
      </p:pic>
      <p:grpSp>
        <p:nvGrpSpPr>
          <p:cNvPr id="8" name="Group 7">
            <a:extLst>
              <a:ext uri="{FF2B5EF4-FFF2-40B4-BE49-F238E27FC236}">
                <a16:creationId xmlns:a16="http://schemas.microsoft.com/office/drawing/2014/main" id="{782AC635-DAB6-E968-95B4-29E4F8C4A56E}"/>
              </a:ext>
            </a:extLst>
          </p:cNvPr>
          <p:cNvGrpSpPr/>
          <p:nvPr/>
        </p:nvGrpSpPr>
        <p:grpSpPr>
          <a:xfrm>
            <a:off x="-16184" y="0"/>
            <a:ext cx="663021" cy="6858000"/>
            <a:chOff x="-16184" y="0"/>
            <a:chExt cx="663021" cy="6858000"/>
          </a:xfrm>
        </p:grpSpPr>
        <p:sp>
          <p:nvSpPr>
            <p:cNvPr id="3" name="Rectangle 2">
              <a:extLst>
                <a:ext uri="{FF2B5EF4-FFF2-40B4-BE49-F238E27FC236}">
                  <a16:creationId xmlns:a16="http://schemas.microsoft.com/office/drawing/2014/main" id="{6B28E405-F241-9DE7-720B-62B360D35CA8}"/>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A3F91DE-B27A-2B2A-A2BB-B5E2467B75CF}"/>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7" name="Picture 6" descr="Logo, company name&#10;&#10;Description automatically generated">
              <a:extLst>
                <a:ext uri="{FF2B5EF4-FFF2-40B4-BE49-F238E27FC236}">
                  <a16:creationId xmlns:a16="http://schemas.microsoft.com/office/drawing/2014/main" id="{F7568468-99C4-844D-1382-1012B38CF1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1026" name="Picture 2" descr="TTC2023 Meeting, Fermilab">
              <a:extLst>
                <a:ext uri="{FF2B5EF4-FFF2-40B4-BE49-F238E27FC236}">
                  <a16:creationId xmlns:a16="http://schemas.microsoft.com/office/drawing/2014/main" id="{526BBD7C-297F-3445-3394-0880B2B82581}"/>
                </a:ext>
              </a:extLst>
            </p:cNvPr>
            <p:cNvPicPr>
              <a:picLocks noChangeAspect="1"/>
            </p:cNvPicPr>
            <p:nvPr/>
          </p:nvPicPr>
          <p:blipFill rotWithShape="1">
            <a:blip r:embed="rId6">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13" name="Slide Number Placeholder 12">
            <a:extLst>
              <a:ext uri="{FF2B5EF4-FFF2-40B4-BE49-F238E27FC236}">
                <a16:creationId xmlns:a16="http://schemas.microsoft.com/office/drawing/2014/main" id="{B741CA0B-3D8F-B833-F629-A4A19390B545}"/>
              </a:ext>
            </a:extLst>
          </p:cNvPr>
          <p:cNvSpPr>
            <a:spLocks noGrp="1"/>
          </p:cNvSpPr>
          <p:nvPr>
            <p:ph type="sldNum" sz="quarter" idx="12"/>
          </p:nvPr>
        </p:nvSpPr>
        <p:spPr/>
        <p:txBody>
          <a:bodyPr/>
          <a:lstStyle/>
          <a:p>
            <a:fld id="{4C8636E5-F268-0A4A-84DB-69488F0245B6}" type="slidenum">
              <a:rPr lang="it-IT" smtClean="0"/>
              <a:t>1</a:t>
            </a:fld>
            <a:endParaRPr lang="it-IT"/>
          </a:p>
        </p:txBody>
      </p:sp>
    </p:spTree>
    <p:extLst>
      <p:ext uri="{BB962C8B-B14F-4D97-AF65-F5344CB8AC3E}">
        <p14:creationId xmlns:p14="http://schemas.microsoft.com/office/powerpoint/2010/main" val="465709079"/>
      </p:ext>
    </p:extLst>
  </p:cSld>
  <p:clrMapOvr>
    <a:masterClrMapping/>
  </p:clrMapOvr>
  <mc:AlternateContent xmlns:mc="http://schemas.openxmlformats.org/markup-compatibility/2006" xmlns:p14="http://schemas.microsoft.com/office/powerpoint/2010/main">
    <mc:Choice Requires="p14">
      <p:transition spd="slow" p14:dur="2000" advTm="7355"/>
    </mc:Choice>
    <mc:Fallback xmlns="">
      <p:transition spd="slow" advTm="735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7D9A-3287-2DF2-2281-60D433982171}"/>
              </a:ext>
            </a:extLst>
          </p:cNvPr>
          <p:cNvSpPr>
            <a:spLocks noGrp="1"/>
          </p:cNvSpPr>
          <p:nvPr>
            <p:ph type="title"/>
          </p:nvPr>
        </p:nvSpPr>
        <p:spPr>
          <a:xfrm>
            <a:off x="838200" y="0"/>
            <a:ext cx="10515600" cy="721995"/>
          </a:xfrm>
        </p:spPr>
        <p:txBody>
          <a:bodyPr/>
          <a:lstStyle/>
          <a:p>
            <a:r>
              <a:rPr lang="en-US" sz="2900" b="1" dirty="0">
                <a:solidFill>
                  <a:srgbClr val="2B4D89"/>
                </a:solidFill>
                <a:latin typeface="+mn-lt"/>
              </a:rPr>
              <a:t>STEPS towards FE source identification</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97D4F7D-F729-BB0C-E1D4-ABCB7767731E}"/>
                  </a:ext>
                </a:extLst>
              </p:cNvPr>
              <p:cNvSpPr txBox="1">
                <a:spLocks/>
              </p:cNvSpPr>
              <p:nvPr/>
            </p:nvSpPr>
            <p:spPr>
              <a:xfrm>
                <a:off x="650426" y="1071879"/>
                <a:ext cx="11338373" cy="2357121"/>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n-US" sz="1600" dirty="0">
                    <a:solidFill>
                      <a:srgbClr val="505050"/>
                    </a:solidFill>
                    <a:latin typeface="Times New Roman" panose="02020603050405020304" pitchFamily="18" charset="0"/>
                    <a:cs typeface="Times New Roman" panose="02020603050405020304" pitchFamily="18" charset="0"/>
                  </a:rPr>
                  <a:t>For each </a:t>
                </a:r>
                <a14:m>
                  <m:oMath xmlns:m="http://schemas.openxmlformats.org/officeDocument/2006/math">
                    <m:sSub>
                      <m:sSubPr>
                        <m:ctrlPr>
                          <a:rPr lang="en-US" sz="1600" i="1">
                            <a:solidFill>
                              <a:srgbClr val="505050"/>
                            </a:solidFill>
                            <a:latin typeface="Cambria Math" panose="02040503050406030204" pitchFamily="18" charset="0"/>
                            <a:cs typeface="Times New Roman" panose="02020603050405020304" pitchFamily="18" charset="0"/>
                          </a:rPr>
                        </m:ctrlPr>
                      </m:sSubPr>
                      <m:e>
                        <m:r>
                          <a:rPr lang="en-US" sz="1600">
                            <a:solidFill>
                              <a:srgbClr val="505050"/>
                            </a:solidFill>
                            <a:latin typeface="Cambria Math" panose="02040503050406030204" pitchFamily="18" charset="0"/>
                            <a:cs typeface="Times New Roman" panose="02020603050405020304" pitchFamily="18" charset="0"/>
                          </a:rPr>
                          <m:t>𝐸</m:t>
                        </m:r>
                      </m:e>
                      <m:sub>
                        <m:r>
                          <a:rPr lang="en-US" sz="1600">
                            <a:solidFill>
                              <a:srgbClr val="505050"/>
                            </a:solidFill>
                            <a:latin typeface="Cambria Math" panose="02040503050406030204" pitchFamily="18" charset="0"/>
                            <a:cs typeface="Times New Roman" panose="02020603050405020304" pitchFamily="18" charset="0"/>
                          </a:rPr>
                          <m:t>𝑎𝑐𝑐</m:t>
                        </m:r>
                      </m:sub>
                    </m:sSub>
                  </m:oMath>
                </a14:m>
                <a:r>
                  <a:rPr lang="en-US" sz="1600" dirty="0">
                    <a:solidFill>
                      <a:srgbClr val="505050"/>
                    </a:solidFill>
                    <a:latin typeface="Times New Roman" panose="02020603050405020304" pitchFamily="18" charset="0"/>
                    <a:cs typeface="Times New Roman" panose="02020603050405020304" pitchFamily="18" charset="0"/>
                  </a:rPr>
                  <a:t>: </a:t>
                </a:r>
              </a:p>
              <a:p>
                <a:pPr marL="514350" indent="-514350">
                  <a:lnSpc>
                    <a:spcPct val="70000"/>
                  </a:lnSpc>
                  <a:buFont typeface="Arial" panose="020B0604020202020204" pitchFamily="34" charset="0"/>
                  <a:buAutoNum type="arabicParenR"/>
                </a:pPr>
                <a:r>
                  <a:rPr lang="en-US" sz="1600" dirty="0">
                    <a:solidFill>
                      <a:srgbClr val="505050"/>
                    </a:solidFill>
                    <a:latin typeface="Times New Roman" panose="02020603050405020304" pitchFamily="18" charset="0"/>
                    <a:cs typeface="Times New Roman" panose="02020603050405020304" pitchFamily="18" charset="0"/>
                  </a:rPr>
                  <a:t>Several emitter sites are tested along the cavity profile</a:t>
                </a:r>
              </a:p>
              <a:p>
                <a:pPr marL="514350" indent="-514350">
                  <a:lnSpc>
                    <a:spcPct val="70000"/>
                  </a:lnSpc>
                  <a:buFont typeface="Arial" panose="020B0604020202020204" pitchFamily="34" charset="0"/>
                  <a:buAutoNum type="arabicParenR"/>
                </a:pPr>
                <a:r>
                  <a:rPr lang="en-US" sz="1600" dirty="0">
                    <a:solidFill>
                      <a:srgbClr val="505050"/>
                    </a:solidFill>
                    <a:latin typeface="Times New Roman" panose="02020603050405020304" pitchFamily="18" charset="0"/>
                    <a:cs typeface="Times New Roman" panose="02020603050405020304" pitchFamily="18" charset="0"/>
                  </a:rPr>
                  <a:t>Electron current is modeled according to the Fowler-Nordheim emission law</a:t>
                </a:r>
              </a:p>
              <a:p>
                <a:pPr marL="514350" indent="-514350">
                  <a:lnSpc>
                    <a:spcPct val="70000"/>
                  </a:lnSpc>
                  <a:buFont typeface="Arial" panose="020B0604020202020204" pitchFamily="34" charset="0"/>
                  <a:buAutoNum type="arabicParenR"/>
                </a:pPr>
                <a:r>
                  <a:rPr lang="en-US" sz="1600" dirty="0">
                    <a:solidFill>
                      <a:srgbClr val="505050"/>
                    </a:solidFill>
                    <a:latin typeface="Times New Roman" panose="02020603050405020304" pitchFamily="18" charset="0"/>
                    <a:cs typeface="Times New Roman" panose="02020603050405020304" pitchFamily="18" charset="0"/>
                  </a:rPr>
                  <a:t>Colliding electrons trajectories are collected on a cavity surface region according to external detector angle of view</a:t>
                </a:r>
              </a:p>
              <a:p>
                <a:pPr marL="514350" indent="-514350">
                  <a:lnSpc>
                    <a:spcPct val="70000"/>
                  </a:lnSpc>
                  <a:buFont typeface="Arial" panose="020B0604020202020204" pitchFamily="34" charset="0"/>
                  <a:buAutoNum type="arabicParenR"/>
                </a:pPr>
                <a:r>
                  <a:rPr lang="en-US" sz="1600" dirty="0">
                    <a:solidFill>
                      <a:srgbClr val="505050"/>
                    </a:solidFill>
                    <a:latin typeface="Times New Roman" panose="02020603050405020304" pitchFamily="18" charset="0"/>
                    <a:cs typeface="Times New Roman" panose="02020603050405020304" pitchFamily="18" charset="0"/>
                  </a:rPr>
                  <a:t>The simulated data are post-processed to obtain overall electron impact energy spectrum as function of </a:t>
                </a:r>
                <a14:m>
                  <m:oMath xmlns:m="http://schemas.openxmlformats.org/officeDocument/2006/math">
                    <m:sSub>
                      <m:sSubPr>
                        <m:ctrlPr>
                          <a:rPr lang="en-US" sz="1600" i="1">
                            <a:solidFill>
                              <a:srgbClr val="505050"/>
                            </a:solidFill>
                            <a:latin typeface="Cambria Math" panose="02040503050406030204" pitchFamily="18" charset="0"/>
                            <a:cs typeface="Times New Roman" panose="02020603050405020304" pitchFamily="18" charset="0"/>
                          </a:rPr>
                        </m:ctrlPr>
                      </m:sSubPr>
                      <m:e>
                        <m:r>
                          <a:rPr lang="en-US" sz="1600">
                            <a:solidFill>
                              <a:srgbClr val="505050"/>
                            </a:solidFill>
                            <a:latin typeface="Cambria Math" panose="02040503050406030204" pitchFamily="18" charset="0"/>
                            <a:cs typeface="Times New Roman" panose="02020603050405020304" pitchFamily="18" charset="0"/>
                          </a:rPr>
                          <m:t>𝐸</m:t>
                        </m:r>
                      </m:e>
                      <m:sub>
                        <m:r>
                          <a:rPr lang="en-US" sz="1600">
                            <a:solidFill>
                              <a:srgbClr val="505050"/>
                            </a:solidFill>
                            <a:latin typeface="Cambria Math" panose="02040503050406030204" pitchFamily="18" charset="0"/>
                            <a:cs typeface="Times New Roman" panose="02020603050405020304" pitchFamily="18" charset="0"/>
                          </a:rPr>
                          <m:t>𝑎𝑐𝑐</m:t>
                        </m:r>
                      </m:sub>
                    </m:sSub>
                  </m:oMath>
                </a14:m>
                <a:endParaRPr lang="en-US" sz="1600" dirty="0">
                  <a:solidFill>
                    <a:srgbClr val="505050"/>
                  </a:solidFill>
                  <a:latin typeface="Times New Roman" panose="02020603050405020304" pitchFamily="18" charset="0"/>
                  <a:cs typeface="Times New Roman" panose="02020603050405020304" pitchFamily="18" charset="0"/>
                </a:endParaRPr>
              </a:p>
              <a:p>
                <a:pPr>
                  <a:lnSpc>
                    <a:spcPct val="70000"/>
                  </a:lnSpc>
                  <a:buFont typeface="Arial" panose="020B0604020202020204" pitchFamily="34" charset="0"/>
                </a:pPr>
                <a:r>
                  <a:rPr lang="en-US" sz="1600" dirty="0">
                    <a:solidFill>
                      <a:srgbClr val="505050"/>
                    </a:solidFill>
                    <a:latin typeface="Times New Roman" panose="02020603050405020304" pitchFamily="18" charset="0"/>
                    <a:cs typeface="Times New Roman" panose="02020603050405020304" pitchFamily="18" charset="0"/>
                  </a:rPr>
                  <a:t> The highest impact energy corresponds to maximum X-ray Bremsstrahlung Energy</a:t>
                </a:r>
              </a:p>
              <a:p>
                <a:pPr marL="0" indent="0">
                  <a:lnSpc>
                    <a:spcPct val="70000"/>
                  </a:lnSpc>
                  <a:buFont typeface="Arial" panose="020B0604020202020204" pitchFamily="34" charset="0"/>
                  <a:buNone/>
                </a:pPr>
                <a:r>
                  <a:rPr lang="en-US" sz="1600"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rPr>
                  <a:t>		 </a:t>
                </a:r>
                <a:r>
                  <a:rPr lang="en-US" sz="1600" b="1" dirty="0">
                    <a:solidFill>
                      <a:srgbClr val="50505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1st cross-check with experimental data: </a:t>
                </a:r>
                <a:r>
                  <a:rPr lang="en-US" sz="1600" b="1" dirty="0">
                    <a:solidFill>
                      <a:srgbClr val="505050"/>
                    </a:solidFill>
                    <a:highlight>
                      <a:srgbClr val="FFFF00"/>
                    </a:highlight>
                    <a:latin typeface="Times New Roman" panose="02020603050405020304" pitchFamily="18" charset="0"/>
                    <a:cs typeface="Times New Roman" panose="02020603050405020304" pitchFamily="18" charset="0"/>
                  </a:rPr>
                  <a:t>X-ray energy spectrum </a:t>
                </a:r>
                <a:r>
                  <a:rPr lang="el-GR" sz="1600" b="1" dirty="0">
                    <a:solidFill>
                      <a:srgbClr val="505050"/>
                    </a:solidFill>
                    <a:highlight>
                      <a:srgbClr val="FFFF00"/>
                    </a:highlight>
                    <a:latin typeface="Times New Roman" panose="02020603050405020304" pitchFamily="18" charset="0"/>
                    <a:cs typeface="Times New Roman" panose="02020603050405020304" pitchFamily="18" charset="0"/>
                  </a:rPr>
                  <a:t>σ</a:t>
                </a:r>
                <a:r>
                  <a:rPr lang="en-US" sz="1600" b="1" dirty="0">
                    <a:solidFill>
                      <a:srgbClr val="505050"/>
                    </a:solidFill>
                    <a:highlight>
                      <a:srgbClr val="FFFF00"/>
                    </a:highlight>
                    <a:latin typeface="Times New Roman" panose="02020603050405020304" pitchFamily="18" charset="0"/>
                    <a:cs typeface="Times New Roman" panose="02020603050405020304" pitchFamily="18" charset="0"/>
                  </a:rPr>
                  <a:t>(E)</a:t>
                </a:r>
                <a:endParaRPr lang="en-US" sz="1600" b="1" dirty="0">
                  <a:solidFill>
                    <a:srgbClr val="50505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endParaRPr>
              </a:p>
              <a:p>
                <a:endParaRPr lang="en-US" sz="1400" dirty="0">
                  <a:latin typeface="Times New Roman" panose="02020603050405020304" pitchFamily="18" charset="0"/>
                  <a:cs typeface="Times New Roman" panose="02020603050405020304" pitchFamily="18" charset="0"/>
                </a:endParaRPr>
              </a:p>
            </p:txBody>
          </p:sp>
        </mc:Choice>
        <mc:Fallback xmlns="">
          <p:sp>
            <p:nvSpPr>
              <p:cNvPr id="4" name="Content Placeholder 2">
                <a:extLst>
                  <a:ext uri="{FF2B5EF4-FFF2-40B4-BE49-F238E27FC236}">
                    <a16:creationId xmlns:a16="http://schemas.microsoft.com/office/drawing/2014/main" id="{A97D4F7D-F729-BB0C-E1D4-ABCB7767731E}"/>
                  </a:ext>
                </a:extLst>
              </p:cNvPr>
              <p:cNvSpPr txBox="1">
                <a:spLocks noRot="1" noChangeAspect="1" noMove="1" noResize="1" noEditPoints="1" noAdjustHandles="1" noChangeArrowheads="1" noChangeShapeType="1" noTextEdit="1"/>
              </p:cNvSpPr>
              <p:nvPr/>
            </p:nvSpPr>
            <p:spPr>
              <a:xfrm>
                <a:off x="650426" y="1071879"/>
                <a:ext cx="11338373" cy="2357121"/>
              </a:xfrm>
              <a:prstGeom prst="rect">
                <a:avLst/>
              </a:prstGeom>
              <a:blipFill>
                <a:blip r:embed="rId2"/>
                <a:stretch>
                  <a:fillRect l="-269" t="-3342"/>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2252A898-851C-3F70-0825-40517EA8716F}"/>
                  </a:ext>
                </a:extLst>
              </p:cNvPr>
              <p:cNvSpPr txBox="1">
                <a:spLocks/>
              </p:cNvSpPr>
              <p:nvPr/>
            </p:nvSpPr>
            <p:spPr>
              <a:xfrm>
                <a:off x="650426" y="3530600"/>
                <a:ext cx="11338373" cy="1758520"/>
              </a:xfrm>
              <a:prstGeom prst="rect">
                <a:avLst/>
              </a:prstGeom>
              <a:ln>
                <a:solidFill>
                  <a:schemeClr val="accent1"/>
                </a:solidFill>
              </a:ln>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4000"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rPr>
                  <a:t>The power drained by electron dark current, </a:t>
                </a:r>
                <a14:m>
                  <m:oMath xmlns:m="http://schemas.openxmlformats.org/officeDocument/2006/math">
                    <m:sSub>
                      <m:sSubPr>
                        <m:ctrlPr>
                          <a:rPr lang="en-US" sz="4000" i="1"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ctrlPr>
                      </m:sSubPr>
                      <m:e>
                        <m:r>
                          <a:rPr lang="en-US" sz="4000" b="0" i="1"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t>𝑃</m:t>
                        </m:r>
                      </m:e>
                      <m:sub>
                        <m:r>
                          <a:rPr lang="en-US" sz="4000" b="0" i="1"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t>𝐹𝐸</m:t>
                        </m:r>
                      </m:sub>
                    </m:sSub>
                    <m:r>
                      <a:rPr lang="en-US" sz="4000" b="0" i="0"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t>,</m:t>
                    </m:r>
                  </m:oMath>
                </a14:m>
                <a:r>
                  <a:rPr lang="en-US" sz="4000"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rPr>
                  <a:t> depends on the emitter site area</a:t>
                </a:r>
              </a:p>
              <a:p>
                <a:pPr marL="0" indent="0">
                  <a:buNone/>
                </a:pPr>
                <a:r>
                  <a:rPr lang="en-US" sz="4000" dirty="0">
                    <a:solidFill>
                      <a:schemeClr val="accent5">
                        <a:lumMod val="75000"/>
                      </a:schemeClr>
                    </a:solidFill>
                    <a:latin typeface="Times New Roman" panose="02020603050405020304" pitchFamily="18" charset="0"/>
                    <a:cs typeface="Times New Roman" panose="02020603050405020304" pitchFamily="18" charset="0"/>
                    <a:sym typeface="Wingdings" panose="05000000000000000000" pitchFamily="2" charset="2"/>
                  </a:rPr>
                  <a:t>5)       </a:t>
                </a:r>
                <a14:m>
                  <m:oMath xmlns:m="http://schemas.openxmlformats.org/officeDocument/2006/math">
                    <m:sSub>
                      <m:sSubPr>
                        <m:ctrlPr>
                          <a:rPr lang="en-US" sz="4000" i="1"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ctrlPr>
                      </m:sSubPr>
                      <m:e>
                        <m:r>
                          <a:rPr lang="en-US" sz="4000" b="0" i="1"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t>𝑃</m:t>
                        </m:r>
                      </m:e>
                      <m:sub>
                        <m:r>
                          <a:rPr lang="en-US" sz="4000" b="0" i="1"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t>𝐹𝐸</m:t>
                        </m:r>
                      </m:sub>
                    </m:sSub>
                  </m:oMath>
                </a14:m>
                <a:r>
                  <a:rPr lang="en-US" sz="4000"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rPr>
                  <a:t> (power drained by electron dark current) calculation by summing up on the whole cavity surface as a function of </a:t>
                </a:r>
                <a14:m>
                  <m:oMath xmlns:m="http://schemas.openxmlformats.org/officeDocument/2006/math">
                    <m:sSub>
                      <m:sSubPr>
                        <m:ctrlPr>
                          <a:rPr lang="en-US" sz="4000" i="1"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ctrlPr>
                      </m:sSubPr>
                      <m:e>
                        <m:r>
                          <a:rPr lang="en-US" sz="4000" b="0" i="1"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t>𝐸</m:t>
                        </m:r>
                      </m:e>
                      <m:sub>
                        <m:r>
                          <a:rPr lang="en-US" sz="4000" b="0" i="1"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t>𝑎𝑐𝑐</m:t>
                        </m:r>
                      </m:sub>
                    </m:sSub>
                  </m:oMath>
                </a14:m>
                <a:endParaRPr lang="en-US" sz="4000"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en-US" sz="4000"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rPr>
                  <a:t>	</a:t>
                </a:r>
                <a14:m>
                  <m:oMath xmlns:m="http://schemas.openxmlformats.org/officeDocument/2006/math">
                    <m:sSub>
                      <m:sSubPr>
                        <m:ctrlPr>
                          <a:rPr lang="en-US" sz="4000" i="1">
                            <a:solidFill>
                              <a:srgbClr val="505050"/>
                            </a:solidFill>
                            <a:latin typeface="Cambria Math" panose="02040503050406030204" pitchFamily="18" charset="0"/>
                            <a:sym typeface="Wingdings" panose="05000000000000000000" pitchFamily="2" charset="2"/>
                          </a:rPr>
                        </m:ctrlPr>
                      </m:sSubPr>
                      <m:e>
                        <m:r>
                          <a:rPr lang="en-US" sz="4000">
                            <a:solidFill>
                              <a:srgbClr val="505050"/>
                            </a:solidFill>
                            <a:latin typeface="Cambria Math" panose="02040503050406030204" pitchFamily="18" charset="0"/>
                            <a:sym typeface="Wingdings" panose="05000000000000000000" pitchFamily="2" charset="2"/>
                          </a:rPr>
                          <m:t>𝑃</m:t>
                        </m:r>
                      </m:e>
                      <m:sub>
                        <m:r>
                          <a:rPr lang="en-US" sz="4000">
                            <a:solidFill>
                              <a:srgbClr val="505050"/>
                            </a:solidFill>
                            <a:latin typeface="Cambria Math" panose="02040503050406030204" pitchFamily="18" charset="0"/>
                            <a:sym typeface="Wingdings" panose="05000000000000000000" pitchFamily="2" charset="2"/>
                          </a:rPr>
                          <m:t>𝐹𝐸</m:t>
                        </m:r>
                      </m:sub>
                    </m:sSub>
                    <m:r>
                      <a:rPr lang="en-US" sz="4000">
                        <a:solidFill>
                          <a:srgbClr val="505050"/>
                        </a:solidFill>
                        <a:latin typeface="Cambria Math" panose="02040503050406030204" pitchFamily="18" charset="0"/>
                        <a:sym typeface="Wingdings" panose="05000000000000000000" pitchFamily="2" charset="2"/>
                      </a:rPr>
                      <m:t>=</m:t>
                    </m:r>
                    <m:f>
                      <m:fPr>
                        <m:ctrlPr>
                          <a:rPr lang="en-US" sz="4000" i="1">
                            <a:solidFill>
                              <a:srgbClr val="505050"/>
                            </a:solidFill>
                            <a:latin typeface="Cambria Math" panose="02040503050406030204" pitchFamily="18" charset="0"/>
                            <a:sym typeface="Wingdings" panose="05000000000000000000" pitchFamily="2" charset="2"/>
                          </a:rPr>
                        </m:ctrlPr>
                      </m:fPr>
                      <m:num>
                        <m:r>
                          <a:rPr lang="en-US" sz="4000">
                            <a:solidFill>
                              <a:srgbClr val="505050"/>
                            </a:solidFill>
                            <a:latin typeface="Cambria Math" panose="02040503050406030204" pitchFamily="18" charset="0"/>
                            <a:sym typeface="Wingdings" panose="05000000000000000000" pitchFamily="2" charset="2"/>
                          </a:rPr>
                          <m:t>1</m:t>
                        </m:r>
                      </m:num>
                      <m:den>
                        <m:sSub>
                          <m:sSubPr>
                            <m:ctrlPr>
                              <a:rPr lang="en-US" sz="4000" i="1">
                                <a:solidFill>
                                  <a:srgbClr val="505050"/>
                                </a:solidFill>
                                <a:latin typeface="Cambria Math" panose="02040503050406030204" pitchFamily="18" charset="0"/>
                                <a:sym typeface="Wingdings" panose="05000000000000000000" pitchFamily="2" charset="2"/>
                              </a:rPr>
                            </m:ctrlPr>
                          </m:sSubPr>
                          <m:e>
                            <m:r>
                              <a:rPr lang="en-US" sz="4000">
                                <a:solidFill>
                                  <a:srgbClr val="505050"/>
                                </a:solidFill>
                                <a:latin typeface="Cambria Math" panose="02040503050406030204" pitchFamily="18" charset="0"/>
                                <a:sym typeface="Wingdings" panose="05000000000000000000" pitchFamily="2" charset="2"/>
                              </a:rPr>
                              <m:t>𝑇</m:t>
                            </m:r>
                          </m:e>
                          <m:sub>
                            <m:r>
                              <a:rPr lang="en-US" sz="4000">
                                <a:solidFill>
                                  <a:srgbClr val="505050"/>
                                </a:solidFill>
                                <a:latin typeface="Cambria Math" panose="02040503050406030204" pitchFamily="18" charset="0"/>
                                <a:sym typeface="Wingdings" panose="05000000000000000000" pitchFamily="2" charset="2"/>
                              </a:rPr>
                              <m:t>𝑅𝐹</m:t>
                            </m:r>
                          </m:sub>
                        </m:sSub>
                      </m:den>
                    </m:f>
                    <m:nary>
                      <m:naryPr>
                        <m:chr m:val="∑"/>
                        <m:supHide m:val="on"/>
                        <m:ctrlPr>
                          <a:rPr lang="en-US" sz="4000" i="1">
                            <a:solidFill>
                              <a:srgbClr val="505050"/>
                            </a:solidFill>
                            <a:latin typeface="Cambria Math" panose="02040503050406030204" pitchFamily="18" charset="0"/>
                            <a:sym typeface="Wingdings" panose="05000000000000000000" pitchFamily="2" charset="2"/>
                          </a:rPr>
                        </m:ctrlPr>
                      </m:naryPr>
                      <m:sub>
                        <m:r>
                          <m:rPr>
                            <m:brk m:alnAt="7"/>
                          </m:rPr>
                          <a:rPr lang="en-US" sz="4000">
                            <a:solidFill>
                              <a:srgbClr val="505050"/>
                            </a:solidFill>
                            <a:latin typeface="Cambria Math" panose="02040503050406030204" pitchFamily="18" charset="0"/>
                            <a:sym typeface="Wingdings" panose="05000000000000000000" pitchFamily="2" charset="2"/>
                          </a:rPr>
                          <m:t>𝑖</m:t>
                        </m:r>
                      </m:sub>
                      <m:sup/>
                      <m:e>
                        <m:r>
                          <a:rPr lang="en-US" sz="4000">
                            <a:solidFill>
                              <a:srgbClr val="505050"/>
                            </a:solidFill>
                            <a:latin typeface="Cambria Math" panose="02040503050406030204" pitchFamily="18" charset="0"/>
                            <a:sym typeface="Wingdings" panose="05000000000000000000" pitchFamily="2" charset="2"/>
                          </a:rPr>
                          <m:t>𝑁</m:t>
                        </m:r>
                        <m:d>
                          <m:dPr>
                            <m:ctrlPr>
                              <a:rPr lang="en-US" sz="4000" i="1">
                                <a:solidFill>
                                  <a:srgbClr val="505050"/>
                                </a:solidFill>
                                <a:latin typeface="Cambria Math" panose="02040503050406030204" pitchFamily="18" charset="0"/>
                                <a:sym typeface="Wingdings" panose="05000000000000000000" pitchFamily="2" charset="2"/>
                              </a:rPr>
                            </m:ctrlPr>
                          </m:dPr>
                          <m:e>
                            <m:sSub>
                              <m:sSubPr>
                                <m:ctrlPr>
                                  <a:rPr lang="en-US" sz="4000" i="1">
                                    <a:solidFill>
                                      <a:srgbClr val="505050"/>
                                    </a:solidFill>
                                    <a:latin typeface="Cambria Math" panose="02040503050406030204" pitchFamily="18" charset="0"/>
                                    <a:sym typeface="Wingdings" panose="05000000000000000000" pitchFamily="2" charset="2"/>
                                  </a:rPr>
                                </m:ctrlPr>
                              </m:sSubPr>
                              <m:e>
                                <m:r>
                                  <a:rPr lang="en-US" sz="4000">
                                    <a:solidFill>
                                      <a:srgbClr val="505050"/>
                                    </a:solidFill>
                                    <a:latin typeface="Cambria Math" panose="02040503050406030204" pitchFamily="18" charset="0"/>
                                    <a:sym typeface="Wingdings" panose="05000000000000000000" pitchFamily="2" charset="2"/>
                                  </a:rPr>
                                  <m:t>𝜑</m:t>
                                </m:r>
                              </m:e>
                              <m:sub>
                                <m:r>
                                  <a:rPr lang="en-US" sz="4000">
                                    <a:solidFill>
                                      <a:srgbClr val="505050"/>
                                    </a:solidFill>
                                    <a:latin typeface="Cambria Math" panose="02040503050406030204" pitchFamily="18" charset="0"/>
                                    <a:sym typeface="Wingdings" panose="05000000000000000000" pitchFamily="2" charset="2"/>
                                  </a:rPr>
                                  <m:t>𝑖</m:t>
                                </m:r>
                              </m:sub>
                            </m:sSub>
                          </m:e>
                        </m:d>
                        <m:r>
                          <a:rPr lang="en-US" sz="4000">
                            <a:solidFill>
                              <a:srgbClr val="505050"/>
                            </a:solidFill>
                            <a:latin typeface="Cambria Math" panose="02040503050406030204" pitchFamily="18" charset="0"/>
                            <a:sym typeface="Wingdings" panose="05000000000000000000" pitchFamily="2" charset="2"/>
                          </a:rPr>
                          <m:t>𝐸</m:t>
                        </m:r>
                        <m:r>
                          <a:rPr lang="en-US" sz="4000">
                            <a:solidFill>
                              <a:srgbClr val="505050"/>
                            </a:solidFill>
                            <a:latin typeface="Cambria Math" panose="02040503050406030204" pitchFamily="18" charset="0"/>
                            <a:sym typeface="Wingdings" panose="05000000000000000000" pitchFamily="2" charset="2"/>
                          </a:rPr>
                          <m:t>(</m:t>
                        </m:r>
                        <m:sSub>
                          <m:sSubPr>
                            <m:ctrlPr>
                              <a:rPr lang="en-US" sz="4000" i="1">
                                <a:solidFill>
                                  <a:srgbClr val="505050"/>
                                </a:solidFill>
                                <a:latin typeface="Cambria Math" panose="02040503050406030204" pitchFamily="18" charset="0"/>
                                <a:sym typeface="Wingdings" panose="05000000000000000000" pitchFamily="2" charset="2"/>
                              </a:rPr>
                            </m:ctrlPr>
                          </m:sSubPr>
                          <m:e>
                            <m:r>
                              <a:rPr lang="en-US" sz="4000">
                                <a:solidFill>
                                  <a:srgbClr val="505050"/>
                                </a:solidFill>
                                <a:latin typeface="Cambria Math" panose="02040503050406030204" pitchFamily="18" charset="0"/>
                                <a:sym typeface="Wingdings" panose="05000000000000000000" pitchFamily="2" charset="2"/>
                              </a:rPr>
                              <m:t>𝜑</m:t>
                            </m:r>
                          </m:e>
                          <m:sub>
                            <m:r>
                              <a:rPr lang="en-US" sz="4000">
                                <a:solidFill>
                                  <a:srgbClr val="505050"/>
                                </a:solidFill>
                                <a:latin typeface="Cambria Math" panose="02040503050406030204" pitchFamily="18" charset="0"/>
                                <a:sym typeface="Wingdings" panose="05000000000000000000" pitchFamily="2" charset="2"/>
                              </a:rPr>
                              <m:t>𝑖</m:t>
                            </m:r>
                          </m:sub>
                        </m:sSub>
                        <m:r>
                          <a:rPr lang="en-US" sz="4000">
                            <a:solidFill>
                              <a:srgbClr val="505050"/>
                            </a:solidFill>
                            <a:latin typeface="Cambria Math" panose="02040503050406030204" pitchFamily="18" charset="0"/>
                            <a:sym typeface="Wingdings" panose="05000000000000000000" pitchFamily="2" charset="2"/>
                          </a:rPr>
                          <m:t>)</m:t>
                        </m:r>
                      </m:e>
                    </m:nary>
                  </m:oMath>
                </a14:m>
                <a:endParaRPr lang="en-US" sz="4000"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14:m>
                  <m:oMath xmlns:m="http://schemas.openxmlformats.org/officeDocument/2006/math">
                    <m:sSub>
                      <m:sSubPr>
                        <m:ctrlPr>
                          <a:rPr lang="en-US" sz="4000" i="1"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ctrlPr>
                      </m:sSubPr>
                      <m:e>
                        <m:r>
                          <a:rPr lang="en-US" sz="4000" b="0" i="1"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t>𝑄</m:t>
                        </m:r>
                      </m:e>
                      <m:sub>
                        <m:r>
                          <a:rPr lang="en-US" sz="4000" b="0" i="1"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t>0</m:t>
                        </m:r>
                      </m:sub>
                    </m:sSub>
                  </m:oMath>
                </a14:m>
                <a:r>
                  <a:rPr lang="en-US" sz="4000"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rPr>
                  <a:t> vs </a:t>
                </a:r>
                <a14:m>
                  <m:oMath xmlns:m="http://schemas.openxmlformats.org/officeDocument/2006/math">
                    <m:sSub>
                      <m:sSubPr>
                        <m:ctrlPr>
                          <a:rPr lang="en-US" sz="4000" i="1" dirty="0"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ctrlPr>
                      </m:sSubPr>
                      <m:e>
                        <m:r>
                          <a:rPr lang="en-US" sz="4000" b="0" i="1" dirty="0"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t>𝐸</m:t>
                        </m:r>
                      </m:e>
                      <m:sub>
                        <m:r>
                          <a:rPr lang="en-US" sz="4000" b="0" i="1" dirty="0"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t>𝑎𝑐𝑐</m:t>
                        </m:r>
                      </m:sub>
                    </m:sSub>
                    <m:r>
                      <a:rPr lang="en-US" sz="4000" i="1" dirty="0">
                        <a:solidFill>
                          <a:srgbClr val="505050"/>
                        </a:solidFill>
                        <a:latin typeface="Cambria Math" panose="02040503050406030204" pitchFamily="18" charset="0"/>
                        <a:cs typeface="Times New Roman" panose="02020603050405020304" pitchFamily="18" charset="0"/>
                        <a:sym typeface="Wingdings" panose="05000000000000000000" pitchFamily="2" charset="2"/>
                      </a:rPr>
                      <m:t> </m:t>
                    </m:r>
                  </m:oMath>
                </a14:m>
                <a:r>
                  <a:rPr lang="en-US" sz="4000"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rPr>
                  <a:t>trend can be reconstructed</a:t>
                </a:r>
              </a:p>
              <a:p>
                <a:pPr marL="0" indent="0">
                  <a:buFont typeface="Arial" panose="020B0604020202020204" pitchFamily="34" charset="0"/>
                  <a:buNone/>
                </a:pPr>
                <a:r>
                  <a:rPr lang="en-US" sz="33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a:solidFill>
                      <a:srgbClr val="50505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2nd cross-check with experimental data: </a:t>
                </a:r>
                <a:r>
                  <a:rPr lang="en-US" sz="4000" b="1" i="1" dirty="0">
                    <a:solidFill>
                      <a:srgbClr val="50505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simulated</a:t>
                </a:r>
                <a:r>
                  <a:rPr lang="en-US" sz="4000" b="1" dirty="0">
                    <a:solidFill>
                      <a:srgbClr val="50505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 Q compared to </a:t>
                </a:r>
                <a:r>
                  <a:rPr lang="en-US" sz="4000" b="1" i="1" dirty="0">
                    <a:solidFill>
                      <a:srgbClr val="50505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experimental</a:t>
                </a:r>
                <a:r>
                  <a:rPr lang="en-US" sz="4000" b="1" dirty="0">
                    <a:solidFill>
                      <a:srgbClr val="50505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 Q</a:t>
                </a:r>
              </a:p>
              <a:p>
                <a:endParaRPr lang="en-US" sz="4000"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endParaRPr>
              </a:p>
              <a:p>
                <a:endParaRPr lang="en-US" dirty="0">
                  <a:highlight>
                    <a:srgbClr val="FFFF00"/>
                  </a:highlight>
                  <a:latin typeface="Times New Roman" panose="02020603050405020304" pitchFamily="18" charset="0"/>
                  <a:cs typeface="Times New Roman" panose="02020603050405020304" pitchFamily="18" charset="0"/>
                  <a:sym typeface="Wingdings" panose="05000000000000000000" pitchFamily="2" charset="2"/>
                </a:endParaRPr>
              </a:p>
              <a:p>
                <a:endParaRPr lang="en-US" dirty="0">
                  <a:highlight>
                    <a:srgbClr val="FFFF00"/>
                  </a:highlight>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endParaRPr lang="en-US" dirty="0">
                  <a:highlight>
                    <a:srgbClr val="FFFF00"/>
                  </a:highlight>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endParaRPr lang="en-US" sz="1100" dirty="0">
                  <a:highlight>
                    <a:srgbClr val="FFFF00"/>
                  </a:highlight>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endParaRPr lang="en-US" sz="11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endParaRPr lang="en-US" dirty="0">
                  <a:latin typeface="Times New Roman" panose="02020603050405020304" pitchFamily="18" charset="0"/>
                  <a:cs typeface="Times New Roman" panose="02020603050405020304" pitchFamily="18" charset="0"/>
                </a:endParaRPr>
              </a:p>
            </p:txBody>
          </p:sp>
        </mc:Choice>
        <mc:Fallback xmlns="">
          <p:sp>
            <p:nvSpPr>
              <p:cNvPr id="5" name="Content Placeholder 2">
                <a:extLst>
                  <a:ext uri="{FF2B5EF4-FFF2-40B4-BE49-F238E27FC236}">
                    <a16:creationId xmlns:a16="http://schemas.microsoft.com/office/drawing/2014/main" id="{2252A898-851C-3F70-0825-40517EA8716F}"/>
                  </a:ext>
                </a:extLst>
              </p:cNvPr>
              <p:cNvSpPr txBox="1">
                <a:spLocks noRot="1" noChangeAspect="1" noMove="1" noResize="1" noEditPoints="1" noAdjustHandles="1" noChangeArrowheads="1" noChangeShapeType="1" noTextEdit="1"/>
              </p:cNvSpPr>
              <p:nvPr/>
            </p:nvSpPr>
            <p:spPr>
              <a:xfrm>
                <a:off x="650426" y="3530600"/>
                <a:ext cx="11338373" cy="1758520"/>
              </a:xfrm>
              <a:prstGeom prst="rect">
                <a:avLst/>
              </a:prstGeom>
              <a:blipFill>
                <a:blip r:embed="rId3"/>
                <a:stretch>
                  <a:fillRect l="-269" t="-4467"/>
                </a:stretch>
              </a:blipFill>
              <a:ln>
                <a:solidFill>
                  <a:schemeClr val="accent1"/>
                </a:solidFill>
              </a:ln>
            </p:spPr>
            <p:txBody>
              <a:bodyPr/>
              <a:lstStyle/>
              <a:p>
                <a:r>
                  <a:rPr lang="en-US">
                    <a:noFill/>
                  </a:rPr>
                  <a:t> </a:t>
                </a:r>
              </a:p>
            </p:txBody>
          </p:sp>
        </mc:Fallback>
      </mc:AlternateContent>
      <p:sp>
        <p:nvSpPr>
          <p:cNvPr id="12" name="Slide Number Placeholder 11">
            <a:extLst>
              <a:ext uri="{FF2B5EF4-FFF2-40B4-BE49-F238E27FC236}">
                <a16:creationId xmlns:a16="http://schemas.microsoft.com/office/drawing/2014/main" id="{6CDF931D-DA2E-51D3-D061-A3E51B04DCCF}"/>
              </a:ext>
            </a:extLst>
          </p:cNvPr>
          <p:cNvSpPr>
            <a:spLocks noGrp="1"/>
          </p:cNvSpPr>
          <p:nvPr>
            <p:ph type="sldNum" sz="quarter" idx="12"/>
          </p:nvPr>
        </p:nvSpPr>
        <p:spPr/>
        <p:txBody>
          <a:bodyPr/>
          <a:lstStyle/>
          <a:p>
            <a:fld id="{4C8636E5-F268-0A4A-84DB-69488F0245B6}" type="slidenum">
              <a:rPr lang="it-IT" smtClean="0"/>
              <a:t>10</a:t>
            </a:fld>
            <a:endParaRPr lang="it-IT"/>
          </a:p>
        </p:txBody>
      </p:sp>
      <p:sp>
        <p:nvSpPr>
          <p:cNvPr id="13" name="Footer Placeholder 12">
            <a:extLst>
              <a:ext uri="{FF2B5EF4-FFF2-40B4-BE49-F238E27FC236}">
                <a16:creationId xmlns:a16="http://schemas.microsoft.com/office/drawing/2014/main" id="{205A30A9-2E87-61D1-0617-AEDF44EA0E29}"/>
              </a:ext>
            </a:extLst>
          </p:cNvPr>
          <p:cNvSpPr>
            <a:spLocks noGrp="1"/>
          </p:cNvSpPr>
          <p:nvPr>
            <p:ph type="ftr" sz="quarter" idx="11"/>
          </p:nvPr>
        </p:nvSpPr>
        <p:spPr/>
        <p:txBody>
          <a:bodyPr/>
          <a:lstStyle/>
          <a:p>
            <a:r>
              <a:rPr lang="en-US"/>
              <a:t>E. Del Core | TTC Meeting | WG3</a:t>
            </a:r>
            <a:endParaRPr lang="it-IT"/>
          </a:p>
        </p:txBody>
      </p:sp>
      <p:grpSp>
        <p:nvGrpSpPr>
          <p:cNvPr id="14" name="Group 13">
            <a:extLst>
              <a:ext uri="{FF2B5EF4-FFF2-40B4-BE49-F238E27FC236}">
                <a16:creationId xmlns:a16="http://schemas.microsoft.com/office/drawing/2014/main" id="{E2318B5E-1E10-FAD2-A96D-E0B3EEF9D668}"/>
              </a:ext>
            </a:extLst>
          </p:cNvPr>
          <p:cNvGrpSpPr/>
          <p:nvPr/>
        </p:nvGrpSpPr>
        <p:grpSpPr>
          <a:xfrm>
            <a:off x="-16184" y="0"/>
            <a:ext cx="663021" cy="6858000"/>
            <a:chOff x="-16184" y="0"/>
            <a:chExt cx="663021" cy="6858000"/>
          </a:xfrm>
        </p:grpSpPr>
        <p:sp>
          <p:nvSpPr>
            <p:cNvPr id="15" name="Rectangle 14">
              <a:extLst>
                <a:ext uri="{FF2B5EF4-FFF2-40B4-BE49-F238E27FC236}">
                  <a16:creationId xmlns:a16="http://schemas.microsoft.com/office/drawing/2014/main" id="{3ABB1589-A6D6-1D72-BC3A-76D5225B1B39}"/>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EDBAAFFD-3EA9-9319-890B-FEB2D126CF56}"/>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17" name="Picture 16" descr="Logo, company name&#10;&#10;Description automatically generated">
              <a:extLst>
                <a:ext uri="{FF2B5EF4-FFF2-40B4-BE49-F238E27FC236}">
                  <a16:creationId xmlns:a16="http://schemas.microsoft.com/office/drawing/2014/main" id="{A4BA6A09-13A0-D90C-F8B2-856990354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18" name="Picture 2" descr="TTC2023 Meeting, Fermilab">
              <a:extLst>
                <a:ext uri="{FF2B5EF4-FFF2-40B4-BE49-F238E27FC236}">
                  <a16:creationId xmlns:a16="http://schemas.microsoft.com/office/drawing/2014/main" id="{23064753-58DF-4CC7-AB0F-65581D3AE068}"/>
                </a:ext>
              </a:extLst>
            </p:cNvPr>
            <p:cNvPicPr>
              <a:picLocks noChangeAspect="1"/>
            </p:cNvPicPr>
            <p:nvPr/>
          </p:nvPicPr>
          <p:blipFill rotWithShape="1">
            <a:blip r:embed="rId5">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9570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013C-CCEF-4E38-B84B-C49F4A27831C}"/>
              </a:ext>
            </a:extLst>
          </p:cNvPr>
          <p:cNvSpPr>
            <a:spLocks noGrp="1"/>
          </p:cNvSpPr>
          <p:nvPr>
            <p:ph type="title"/>
          </p:nvPr>
        </p:nvSpPr>
        <p:spPr>
          <a:xfrm>
            <a:off x="647422" y="14749"/>
            <a:ext cx="10713754" cy="660488"/>
          </a:xfrm>
        </p:spPr>
        <p:txBody>
          <a:bodyPr>
            <a:normAutofit/>
          </a:bodyPr>
          <a:lstStyle/>
          <a:p>
            <a:r>
              <a:rPr lang="en-US" sz="3600" b="1" dirty="0">
                <a:solidFill>
                  <a:srgbClr val="2B4D89"/>
                </a:solidFill>
                <a:latin typeface="+mn-lt"/>
              </a:rPr>
              <a:t>Outline</a:t>
            </a:r>
          </a:p>
        </p:txBody>
      </p:sp>
      <p:sp>
        <p:nvSpPr>
          <p:cNvPr id="11" name="Slide Number Placeholder 10">
            <a:extLst>
              <a:ext uri="{FF2B5EF4-FFF2-40B4-BE49-F238E27FC236}">
                <a16:creationId xmlns:a16="http://schemas.microsoft.com/office/drawing/2014/main" id="{31906CC4-F82D-83F1-D86C-27A81000EC6C}"/>
              </a:ext>
            </a:extLst>
          </p:cNvPr>
          <p:cNvSpPr>
            <a:spLocks noGrp="1"/>
          </p:cNvSpPr>
          <p:nvPr>
            <p:ph type="sldNum" sz="quarter" idx="12"/>
          </p:nvPr>
        </p:nvSpPr>
        <p:spPr/>
        <p:txBody>
          <a:bodyPr/>
          <a:lstStyle/>
          <a:p>
            <a:fld id="{4C8636E5-F268-0A4A-84DB-69488F0245B6}" type="slidenum">
              <a:rPr lang="it-IT" smtClean="0"/>
              <a:t>11</a:t>
            </a:fld>
            <a:endParaRPr lang="it-IT"/>
          </a:p>
        </p:txBody>
      </p:sp>
      <p:sp>
        <p:nvSpPr>
          <p:cNvPr id="3" name="CasellaDiTesto 3">
            <a:extLst>
              <a:ext uri="{FF2B5EF4-FFF2-40B4-BE49-F238E27FC236}">
                <a16:creationId xmlns:a16="http://schemas.microsoft.com/office/drawing/2014/main" id="{D9AF880D-C03B-E4FB-29A9-9EB52D690D0C}"/>
              </a:ext>
            </a:extLst>
          </p:cNvPr>
          <p:cNvSpPr txBox="1"/>
          <p:nvPr/>
        </p:nvSpPr>
        <p:spPr>
          <a:xfrm>
            <a:off x="1241196" y="1327607"/>
            <a:ext cx="10094535" cy="28212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3200" b="1" dirty="0">
                <a:solidFill>
                  <a:schemeClr val="bg1">
                    <a:lumMod val="85000"/>
                  </a:schemeClr>
                </a:solidFill>
                <a:ea typeface="Calibri"/>
                <a:cs typeface="Calibri"/>
              </a:rPr>
              <a:t>SRF cavities at LASA</a:t>
            </a:r>
          </a:p>
          <a:p>
            <a:pPr marL="285750" indent="-285750">
              <a:lnSpc>
                <a:spcPct val="90000"/>
              </a:lnSpc>
              <a:spcBef>
                <a:spcPts val="1000"/>
              </a:spcBef>
              <a:buFont typeface="Arial"/>
              <a:buChar char="•"/>
            </a:pPr>
            <a:r>
              <a:rPr lang="en-US" sz="3200" b="1" dirty="0">
                <a:solidFill>
                  <a:schemeClr val="bg1">
                    <a:lumMod val="85000"/>
                  </a:schemeClr>
                </a:solidFill>
                <a:ea typeface="Calibri"/>
                <a:cs typeface="Calibri"/>
              </a:rPr>
              <a:t>Field emission</a:t>
            </a:r>
          </a:p>
          <a:p>
            <a:pPr marL="285750" indent="-285750">
              <a:lnSpc>
                <a:spcPct val="90000"/>
              </a:lnSpc>
              <a:spcBef>
                <a:spcPts val="1000"/>
              </a:spcBef>
              <a:buFont typeface="Arial"/>
              <a:buChar char="•"/>
            </a:pPr>
            <a:r>
              <a:rPr lang="en-US" sz="3200" b="1" dirty="0">
                <a:solidFill>
                  <a:schemeClr val="accent1">
                    <a:lumMod val="75000"/>
                  </a:schemeClr>
                </a:solidFill>
                <a:ea typeface="Calibri"/>
                <a:cs typeface="Calibri"/>
              </a:rPr>
              <a:t>Case-study: PIP-II EZ-002 cavity </a:t>
            </a:r>
          </a:p>
          <a:p>
            <a:pPr marL="285750" indent="-285750">
              <a:lnSpc>
                <a:spcPct val="90000"/>
              </a:lnSpc>
              <a:spcBef>
                <a:spcPts val="1000"/>
              </a:spcBef>
              <a:buFont typeface="Arial"/>
              <a:buChar char="•"/>
            </a:pPr>
            <a:r>
              <a:rPr lang="en-US" sz="3200" b="1" dirty="0">
                <a:solidFill>
                  <a:schemeClr val="bg1">
                    <a:lumMod val="85000"/>
                  </a:schemeClr>
                </a:solidFill>
                <a:ea typeface="Calibri"/>
                <a:cs typeface="Calibri"/>
              </a:rPr>
              <a:t>Conclusions</a:t>
            </a:r>
          </a:p>
          <a:p>
            <a:pPr algn="l">
              <a:lnSpc>
                <a:spcPct val="90000"/>
              </a:lnSpc>
              <a:spcBef>
                <a:spcPts val="1000"/>
              </a:spcBef>
            </a:pPr>
            <a:endParaRPr lang="en-US" sz="3200" b="1" dirty="0">
              <a:solidFill>
                <a:srgbClr val="2B4D89"/>
              </a:solidFill>
              <a:ea typeface="Calibri"/>
              <a:cs typeface="Calibri"/>
            </a:endParaRPr>
          </a:p>
        </p:txBody>
      </p:sp>
      <p:sp>
        <p:nvSpPr>
          <p:cNvPr id="4" name="Footer Placeholder 3">
            <a:extLst>
              <a:ext uri="{FF2B5EF4-FFF2-40B4-BE49-F238E27FC236}">
                <a16:creationId xmlns:a16="http://schemas.microsoft.com/office/drawing/2014/main" id="{8FAB5416-A518-7A76-D556-E3CF0C84C4DA}"/>
              </a:ext>
            </a:extLst>
          </p:cNvPr>
          <p:cNvSpPr>
            <a:spLocks noGrp="1"/>
          </p:cNvSpPr>
          <p:nvPr>
            <p:ph type="ftr" sz="quarter" idx="11"/>
          </p:nvPr>
        </p:nvSpPr>
        <p:spPr/>
        <p:txBody>
          <a:bodyPr/>
          <a:lstStyle/>
          <a:p>
            <a:r>
              <a:rPr lang="en-US"/>
              <a:t>E. Del Core | TTC Meeting | WG3</a:t>
            </a:r>
            <a:endParaRPr lang="it-IT"/>
          </a:p>
        </p:txBody>
      </p:sp>
      <p:grpSp>
        <p:nvGrpSpPr>
          <p:cNvPr id="5" name="Group 4">
            <a:extLst>
              <a:ext uri="{FF2B5EF4-FFF2-40B4-BE49-F238E27FC236}">
                <a16:creationId xmlns:a16="http://schemas.microsoft.com/office/drawing/2014/main" id="{B105714E-5B7F-8C11-C51D-F6D78F51188B}"/>
              </a:ext>
            </a:extLst>
          </p:cNvPr>
          <p:cNvGrpSpPr/>
          <p:nvPr/>
        </p:nvGrpSpPr>
        <p:grpSpPr>
          <a:xfrm>
            <a:off x="-16184" y="0"/>
            <a:ext cx="663021" cy="6858000"/>
            <a:chOff x="-16184" y="0"/>
            <a:chExt cx="663021" cy="6858000"/>
          </a:xfrm>
        </p:grpSpPr>
        <p:sp>
          <p:nvSpPr>
            <p:cNvPr id="12" name="Rectangle 11">
              <a:extLst>
                <a:ext uri="{FF2B5EF4-FFF2-40B4-BE49-F238E27FC236}">
                  <a16:creationId xmlns:a16="http://schemas.microsoft.com/office/drawing/2014/main" id="{2A782DF7-E370-20BA-839F-D09C4DA98149}"/>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6FDB660-2FD1-5429-AE65-E59A27277046}"/>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14" name="Picture 13" descr="Logo, company name&#10;&#10;Description automatically generated">
              <a:extLst>
                <a:ext uri="{FF2B5EF4-FFF2-40B4-BE49-F238E27FC236}">
                  <a16:creationId xmlns:a16="http://schemas.microsoft.com/office/drawing/2014/main" id="{7C004C7D-A566-0F0A-A5E7-943CD8541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15" name="Picture 2" descr="TTC2023 Meeting, Fermilab">
              <a:extLst>
                <a:ext uri="{FF2B5EF4-FFF2-40B4-BE49-F238E27FC236}">
                  <a16:creationId xmlns:a16="http://schemas.microsoft.com/office/drawing/2014/main" id="{50D44696-47F4-6EF9-5492-BA9231DB902D}"/>
                </a:ext>
              </a:extLst>
            </p:cNvPr>
            <p:cNvPicPr>
              <a:picLocks noChangeAspect="1"/>
            </p:cNvPicPr>
            <p:nvPr/>
          </p:nvPicPr>
          <p:blipFill rotWithShape="1">
            <a:blip r:embed="rId4">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24982565"/>
      </p:ext>
    </p:extLst>
  </p:cSld>
  <p:clrMapOvr>
    <a:masterClrMapping/>
  </p:clrMapOvr>
  <mc:AlternateContent xmlns:mc="http://schemas.openxmlformats.org/markup-compatibility/2006" xmlns:p14="http://schemas.microsoft.com/office/powerpoint/2010/main">
    <mc:Choice Requires="p14">
      <p:transition spd="slow" p14:dur="2000" advTm="19048"/>
    </mc:Choice>
    <mc:Fallback xmlns="">
      <p:transition spd="slow" advTm="1904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66FD4-BA8E-004D-4195-E0972A7AA774}"/>
              </a:ext>
            </a:extLst>
          </p:cNvPr>
          <p:cNvSpPr>
            <a:spLocks noGrp="1"/>
          </p:cNvSpPr>
          <p:nvPr>
            <p:ph type="title"/>
          </p:nvPr>
        </p:nvSpPr>
        <p:spPr>
          <a:xfrm>
            <a:off x="838200" y="90088"/>
            <a:ext cx="10515600" cy="626468"/>
          </a:xfrm>
        </p:spPr>
        <p:txBody>
          <a:bodyPr/>
          <a:lstStyle/>
          <a:p>
            <a:r>
              <a:rPr lang="en-US" sz="2900" b="1" dirty="0">
                <a:solidFill>
                  <a:srgbClr val="2B4D89"/>
                </a:solidFill>
                <a:latin typeface="+mn-lt"/>
              </a:rPr>
              <a:t>CASE STUDY – PIP II EZ-002 CAVITY</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008EA866-D888-10B6-5908-4F82C8FBF98B}"/>
                  </a:ext>
                </a:extLst>
              </p:cNvPr>
              <p:cNvSpPr txBox="1">
                <a:spLocks/>
              </p:cNvSpPr>
              <p:nvPr/>
            </p:nvSpPr>
            <p:spPr>
              <a:xfrm>
                <a:off x="716767" y="916185"/>
                <a:ext cx="4739640" cy="3260065"/>
              </a:xfrm>
              <a:prstGeom prst="rect">
                <a:avLst/>
              </a:prstGeom>
            </p:spPr>
            <p:txBody>
              <a:bodyPr vert="horz" lIns="0" tIns="0" rIns="0" bIns="0" rtlCol="0">
                <a:normAutofit/>
              </a:bodyPr>
              <a:lstStyle>
                <a:lvl1pPr marL="306910" indent="-306910" algn="l" defTabSz="914400" rtl="0" eaLnBrk="1" latinLnBrk="0" hangingPunct="1">
                  <a:lnSpc>
                    <a:spcPct val="90000"/>
                  </a:lnSpc>
                  <a:spcBef>
                    <a:spcPts val="1000"/>
                  </a:spcBef>
                  <a:buClr>
                    <a:schemeClr val="accent1"/>
                  </a:buClr>
                  <a:buFont typeface="Arial"/>
                  <a:buChar char="•"/>
                  <a:defRPr sz="2400" kern="1200">
                    <a:solidFill>
                      <a:srgbClr val="505050"/>
                    </a:solidFill>
                    <a:latin typeface="Montserrat" panose="00000500000000000000" pitchFamily="2" charset="0"/>
                    <a:ea typeface="+mn-ea"/>
                    <a:cs typeface="+mn-cs"/>
                  </a:defRPr>
                </a:lvl1pPr>
                <a:lvl2pPr marL="683667" indent="-306910" algn="l" defTabSz="914400" rtl="0" eaLnBrk="1" latinLnBrk="0" hangingPunct="1">
                  <a:lnSpc>
                    <a:spcPct val="90000"/>
                  </a:lnSpc>
                  <a:spcBef>
                    <a:spcPts val="500"/>
                  </a:spcBef>
                  <a:buClr>
                    <a:schemeClr val="accent1"/>
                  </a:buClr>
                  <a:buFont typeface="Arial"/>
                  <a:buChar char="•"/>
                  <a:defRPr sz="2133" kern="1200">
                    <a:solidFill>
                      <a:srgbClr val="505050"/>
                    </a:solidFill>
                    <a:latin typeface="Montserrat" panose="00000500000000000000" pitchFamily="2" charset="0"/>
                    <a:ea typeface="+mn-ea"/>
                    <a:cs typeface="+mn-cs"/>
                  </a:defRPr>
                </a:lvl2pPr>
                <a:lvl3pPr marL="1071007" indent="-306910" algn="l" defTabSz="914400" rtl="0" eaLnBrk="1" latinLnBrk="0" hangingPunct="1">
                  <a:lnSpc>
                    <a:spcPct val="90000"/>
                  </a:lnSpc>
                  <a:spcBef>
                    <a:spcPts val="500"/>
                  </a:spcBef>
                  <a:buClr>
                    <a:schemeClr val="accent1"/>
                  </a:buClr>
                  <a:buFont typeface="Arial"/>
                  <a:buChar char="•"/>
                  <a:defRPr sz="2000" kern="1200">
                    <a:solidFill>
                      <a:srgbClr val="505050"/>
                    </a:solidFill>
                    <a:latin typeface="Montserrat" panose="00000500000000000000" pitchFamily="2" charset="0"/>
                    <a:ea typeface="+mn-ea"/>
                    <a:cs typeface="+mn-cs"/>
                  </a:defRPr>
                </a:lvl3pPr>
                <a:lvl4pPr marL="1447764" indent="-304792" algn="l" defTabSz="914400" rtl="0" eaLnBrk="1" latinLnBrk="0" hangingPunct="1">
                  <a:lnSpc>
                    <a:spcPct val="90000"/>
                  </a:lnSpc>
                  <a:spcBef>
                    <a:spcPts val="500"/>
                  </a:spcBef>
                  <a:buClr>
                    <a:schemeClr val="accent1"/>
                  </a:buClr>
                  <a:buFont typeface="Arial"/>
                  <a:buChar char="•"/>
                  <a:defRPr sz="1867" kern="1200">
                    <a:solidFill>
                      <a:srgbClr val="505050"/>
                    </a:solidFill>
                    <a:latin typeface="Montserrat" panose="00000500000000000000" pitchFamily="2" charset="0"/>
                    <a:ea typeface="+mn-ea"/>
                    <a:cs typeface="+mn-cs"/>
                  </a:defRPr>
                </a:lvl4pPr>
                <a:lvl5pPr marL="1826638" indent="-306910" algn="l" defTabSz="914400" rtl="0" eaLnBrk="1" latinLnBrk="0" hangingPunct="1">
                  <a:lnSpc>
                    <a:spcPct val="90000"/>
                  </a:lnSpc>
                  <a:spcBef>
                    <a:spcPts val="500"/>
                  </a:spcBef>
                  <a:buClr>
                    <a:schemeClr val="accent1"/>
                  </a:buClr>
                  <a:buFont typeface="Arial"/>
                  <a:buChar char="•"/>
                  <a:defRPr sz="1867" kern="1200">
                    <a:solidFill>
                      <a:srgbClr val="505050"/>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14:m>
                  <m:oMath xmlns:m="http://schemas.openxmlformats.org/officeDocument/2006/math">
                    <m:sSup>
                      <m:sSupPr>
                        <m:ctrlPr>
                          <a:rPr lang="en-US" sz="1800" i="1" smtClean="0">
                            <a:latin typeface="Cambria Math" panose="02040503050406030204" pitchFamily="18" charset="0"/>
                            <a:cs typeface="Times New Roman" panose="02020603050405020304" pitchFamily="18" charset="0"/>
                          </a:rPr>
                        </m:ctrlPr>
                      </m:sSupPr>
                      <m:e>
                        <m:r>
                          <a:rPr lang="en-US" sz="1800" i="1" smtClean="0">
                            <a:latin typeface="Cambria Math" panose="02040503050406030204" pitchFamily="18" charset="0"/>
                            <a:cs typeface="Times New Roman" panose="02020603050405020304" pitchFamily="18" charset="0"/>
                          </a:rPr>
                          <m:t>1</m:t>
                        </m:r>
                      </m:e>
                      <m:sup>
                        <m:r>
                          <a:rPr lang="en-US" sz="1800" i="1" smtClean="0">
                            <a:latin typeface="Cambria Math" panose="02040503050406030204" pitchFamily="18" charset="0"/>
                            <a:cs typeface="Times New Roman" panose="02020603050405020304" pitchFamily="18" charset="0"/>
                          </a:rPr>
                          <m:t>𝑠𝑡</m:t>
                        </m:r>
                      </m:sup>
                    </m:sSup>
                  </m:oMath>
                </a14:m>
                <a:r>
                  <a:rPr lang="en-US" sz="1800" dirty="0">
                    <a:latin typeface="Times New Roman" panose="02020603050405020304" pitchFamily="18" charset="0"/>
                    <a:cs typeface="Times New Roman" panose="02020603050405020304" pitchFamily="18" charset="0"/>
                  </a:rPr>
                  <a:t> test: some MP with radiation, then sudden rise of radiation at 20.8 MV/m and testing instabilities</a:t>
                </a:r>
              </a:p>
              <a:p>
                <a:r>
                  <a:rPr lang="en-US" sz="1800" dirty="0">
                    <a:latin typeface="Times New Roman" panose="02020603050405020304" pitchFamily="18" charset="0"/>
                    <a:cs typeface="Times New Roman" panose="02020603050405020304" pitchFamily="18" charset="0"/>
                  </a:rPr>
                  <a:t>Test repeated from low fields</a:t>
                </a:r>
              </a:p>
              <a:p>
                <a14:m>
                  <m:oMath xmlns:m="http://schemas.openxmlformats.org/officeDocument/2006/math">
                    <m:sSup>
                      <m:sSupPr>
                        <m:ctrlPr>
                          <a:rPr lang="en-US" sz="1800" i="1" smtClean="0">
                            <a:latin typeface="Cambria Math" panose="02040503050406030204" pitchFamily="18" charset="0"/>
                            <a:cs typeface="Times New Roman" panose="02020603050405020304" pitchFamily="18" charset="0"/>
                          </a:rPr>
                        </m:ctrlPr>
                      </m:sSupPr>
                      <m:e>
                        <m:r>
                          <a:rPr lang="en-US" sz="1800" i="1" smtClean="0">
                            <a:latin typeface="Cambria Math" panose="02040503050406030204" pitchFamily="18" charset="0"/>
                            <a:cs typeface="Times New Roman" panose="02020603050405020304" pitchFamily="18" charset="0"/>
                          </a:rPr>
                          <m:t>2</m:t>
                        </m:r>
                      </m:e>
                      <m:sup>
                        <m:r>
                          <a:rPr lang="en-US" sz="1800" i="1" smtClean="0">
                            <a:latin typeface="Cambria Math" panose="02040503050406030204" pitchFamily="18" charset="0"/>
                            <a:cs typeface="Times New Roman" panose="02020603050405020304" pitchFamily="18" charset="0"/>
                          </a:rPr>
                          <m:t>𝑛𝑑</m:t>
                        </m:r>
                      </m:sup>
                    </m:sSup>
                  </m:oMath>
                </a14:m>
                <a:r>
                  <a:rPr lang="en-US" sz="1800" dirty="0">
                    <a:latin typeface="Times New Roman" panose="02020603050405020304" pitchFamily="18" charset="0"/>
                    <a:cs typeface="Times New Roman" panose="02020603050405020304" pitchFamily="18" charset="0"/>
                  </a:rPr>
                  <a:t> test: same behavior as the </a:t>
                </a:r>
                <a14:m>
                  <m:oMath xmlns:m="http://schemas.openxmlformats.org/officeDocument/2006/math">
                    <m:sSup>
                      <m:sSupPr>
                        <m:ctrlPr>
                          <a:rPr lang="en-US" sz="1800" i="1">
                            <a:latin typeface="Cambria Math" panose="02040503050406030204" pitchFamily="18" charset="0"/>
                            <a:cs typeface="Times New Roman" panose="02020603050405020304" pitchFamily="18" charset="0"/>
                          </a:rPr>
                        </m:ctrlPr>
                      </m:sSupPr>
                      <m:e>
                        <m:r>
                          <a:rPr lang="en-US" sz="1800" i="1">
                            <a:latin typeface="Cambria Math" panose="02040503050406030204" pitchFamily="18" charset="0"/>
                            <a:cs typeface="Times New Roman" panose="02020603050405020304" pitchFamily="18" charset="0"/>
                          </a:rPr>
                          <m:t>1</m:t>
                        </m:r>
                      </m:e>
                      <m:sup>
                        <m:r>
                          <a:rPr lang="en-US" sz="1800" i="1">
                            <a:latin typeface="Cambria Math" panose="02040503050406030204" pitchFamily="18" charset="0"/>
                            <a:cs typeface="Times New Roman" panose="02020603050405020304" pitchFamily="18" charset="0"/>
                          </a:rPr>
                          <m:t>𝑠𝑡</m:t>
                        </m:r>
                      </m:sup>
                    </m:sSup>
                  </m:oMath>
                </a14:m>
                <a:r>
                  <a:rPr lang="en-US" sz="1800" dirty="0">
                    <a:latin typeface="Times New Roman" panose="02020603050405020304" pitchFamily="18" charset="0"/>
                    <a:cs typeface="Times New Roman" panose="02020603050405020304" pitchFamily="18" charset="0"/>
                  </a:rPr>
                  <a:t> test up to until 14 MV/m …</a:t>
                </a:r>
              </a:p>
              <a:p>
                <a:r>
                  <a:rPr lang="en-US" sz="1800" dirty="0">
                    <a:latin typeface="Times New Roman" panose="02020603050405020304" pitchFamily="18" charset="0"/>
                    <a:cs typeface="Times New Roman" panose="02020603050405020304" pitchFamily="18" charset="0"/>
                  </a:rPr>
                  <a:t>… then, sudden rise of radiation and drop of </a:t>
                </a:r>
                <a14:m>
                  <m:oMath xmlns:m="http://schemas.openxmlformats.org/officeDocument/2006/math">
                    <m:sSub>
                      <m:sSubPr>
                        <m:ctrlPr>
                          <a:rPr lang="en-US" sz="1800" i="1" smtClean="0">
                            <a:latin typeface="Cambria Math" panose="02040503050406030204" pitchFamily="18" charset="0"/>
                            <a:cs typeface="Times New Roman" panose="02020603050405020304" pitchFamily="18" charset="0"/>
                          </a:rPr>
                        </m:ctrlPr>
                      </m:sSubPr>
                      <m:e>
                        <m:r>
                          <a:rPr lang="en-US" sz="1800" i="1" smtClean="0">
                            <a:latin typeface="Cambria Math" panose="02040503050406030204" pitchFamily="18" charset="0"/>
                            <a:cs typeface="Times New Roman" panose="02020603050405020304" pitchFamily="18" charset="0"/>
                          </a:rPr>
                          <m:t>𝑄</m:t>
                        </m:r>
                      </m:e>
                      <m:sub>
                        <m:r>
                          <a:rPr lang="en-US" sz="1800" i="1" smtClean="0">
                            <a:latin typeface="Cambria Math" panose="02040503050406030204" pitchFamily="18" charset="0"/>
                            <a:cs typeface="Times New Roman" panose="02020603050405020304" pitchFamily="18" charset="0"/>
                          </a:rPr>
                          <m:t>0</m:t>
                        </m:r>
                      </m:sub>
                    </m:sSub>
                  </m:oMath>
                </a14:m>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Cavity quench at 23 MV/m with </a:t>
                </a:r>
                <a:r>
                  <a:rPr lang="en-US" sz="1800" b="1" dirty="0">
                    <a:latin typeface="Times New Roman" panose="02020603050405020304" pitchFamily="18" charset="0"/>
                    <a:cs typeface="Times New Roman" panose="02020603050405020304" pitchFamily="18" charset="0"/>
                  </a:rPr>
                  <a:t>FE</a:t>
                </a:r>
              </a:p>
              <a:p>
                <a:r>
                  <a:rPr lang="en-US" sz="1800" b="1" dirty="0">
                    <a:latin typeface="Times New Roman" panose="02020603050405020304" pitchFamily="18" charset="0"/>
                    <a:cs typeface="Times New Roman" panose="02020603050405020304" pitchFamily="18" charset="0"/>
                  </a:rPr>
                  <a:t>Irreversible activation of a field emitter!</a:t>
                </a:r>
              </a:p>
              <a:p>
                <a:pPr marL="0" indent="0">
                  <a:buFont typeface="Arial"/>
                  <a:buNone/>
                </a:pPr>
                <a:endParaRPr lang="en-US" sz="1800" dirty="0">
                  <a:latin typeface="Times New Roman" panose="02020603050405020304" pitchFamily="18" charset="0"/>
                  <a:cs typeface="Times New Roman" panose="02020603050405020304" pitchFamily="18" charset="0"/>
                </a:endParaRPr>
              </a:p>
            </p:txBody>
          </p:sp>
        </mc:Choice>
        <mc:Fallback xmlns="">
          <p:sp>
            <p:nvSpPr>
              <p:cNvPr id="4" name="Content Placeholder 2">
                <a:extLst>
                  <a:ext uri="{FF2B5EF4-FFF2-40B4-BE49-F238E27FC236}">
                    <a16:creationId xmlns:a16="http://schemas.microsoft.com/office/drawing/2014/main" id="{008EA866-D888-10B6-5908-4F82C8FBF98B}"/>
                  </a:ext>
                </a:extLst>
              </p:cNvPr>
              <p:cNvSpPr txBox="1">
                <a:spLocks noRot="1" noChangeAspect="1" noMove="1" noResize="1" noEditPoints="1" noAdjustHandles="1" noChangeArrowheads="1" noChangeShapeType="1" noTextEdit="1"/>
              </p:cNvSpPr>
              <p:nvPr/>
            </p:nvSpPr>
            <p:spPr>
              <a:xfrm>
                <a:off x="716767" y="916185"/>
                <a:ext cx="4739640" cy="3260065"/>
              </a:xfrm>
              <a:prstGeom prst="rect">
                <a:avLst/>
              </a:prstGeom>
              <a:blipFill>
                <a:blip r:embed="rId5"/>
                <a:stretch>
                  <a:fillRect l="-2831" t="-3178"/>
                </a:stretch>
              </a:blipFill>
            </p:spPr>
            <p:txBody>
              <a:bodyPr/>
              <a:lstStyle/>
              <a:p>
                <a:r>
                  <a:rPr lang="en-US">
                    <a:noFill/>
                  </a:rPr>
                  <a:t> </a:t>
                </a:r>
              </a:p>
            </p:txBody>
          </p:sp>
        </mc:Fallback>
      </mc:AlternateContent>
      <p:pic>
        <p:nvPicPr>
          <p:cNvPr id="5" name="Picture 4" descr="Chart&#10;&#10;Description automatically generated">
            <a:extLst>
              <a:ext uri="{FF2B5EF4-FFF2-40B4-BE49-F238E27FC236}">
                <a16:creationId xmlns:a16="http://schemas.microsoft.com/office/drawing/2014/main" id="{B3C1DC72-FD17-7B2D-B648-E0B311683C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6387" y="771104"/>
            <a:ext cx="4378960" cy="3221825"/>
          </a:xfrm>
          <a:prstGeom prst="rect">
            <a:avLst/>
          </a:prstGeom>
          <a:ln>
            <a:noFill/>
          </a:ln>
        </p:spPr>
      </p:pic>
      <p:pic>
        <p:nvPicPr>
          <p:cNvPr id="6" name="PIP_II_def_2">
            <a:hlinkClick r:id="" action="ppaction://media"/>
            <a:extLst>
              <a:ext uri="{FF2B5EF4-FFF2-40B4-BE49-F238E27FC236}">
                <a16:creationId xmlns:a16="http://schemas.microsoft.com/office/drawing/2014/main" id="{420A3C90-AD15-6B16-CF85-9667308AD890}"/>
              </a:ext>
            </a:extLst>
          </p:cNvPr>
          <p:cNvPicPr>
            <a:picLocks noChangeAspect="1"/>
          </p:cNvPicPr>
          <p:nvPr>
            <a:videoFile r:link="rId1"/>
            <p:extLst>
              <p:ext uri="{DAA4B4D4-6D71-4841-9C94-3DE7FCFB9230}">
                <p14:media xmlns:p14="http://schemas.microsoft.com/office/powerpoint/2010/main" r:embed="rId2">
                  <p14:trim st="20000" end="17942"/>
                </p14:media>
              </p:ext>
            </p:extLst>
          </p:nvPr>
        </p:nvPicPr>
        <p:blipFill rotWithShape="1">
          <a:blip r:embed="rId7"/>
          <a:srcRect l="8178" t="7602" r="8243"/>
          <a:stretch/>
        </p:blipFill>
        <p:spPr>
          <a:xfrm>
            <a:off x="7702705" y="4174591"/>
            <a:ext cx="4487694" cy="250303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ADBE69D-B012-156D-2A0C-24E36876EC2A}"/>
                  </a:ext>
                </a:extLst>
              </p:cNvPr>
              <p:cNvSpPr txBox="1"/>
              <p:nvPr/>
            </p:nvSpPr>
            <p:spPr>
              <a:xfrm>
                <a:off x="5476728" y="1781853"/>
                <a:ext cx="2359659" cy="1200329"/>
              </a:xfrm>
              <a:prstGeom prst="rect">
                <a:avLst/>
              </a:prstGeom>
              <a:noFill/>
            </p:spPr>
            <p:txBody>
              <a:bodyPr wrap="square">
                <a:spAutoFit/>
              </a:bodyPr>
              <a:lstStyle/>
              <a:p>
                <a:r>
                  <a:rPr lang="en-US" b="1" dirty="0">
                    <a:solidFill>
                      <a:srgbClr val="505050"/>
                    </a:solidFill>
                    <a:latin typeface="Times New Roman" panose="02020603050405020304" pitchFamily="18" charset="0"/>
                    <a:cs typeface="Times New Roman" panose="02020603050405020304" pitchFamily="18" charset="0"/>
                  </a:rPr>
                  <a:t>The Q variation only due to Field Emission, considering the same value of </a:t>
                </a:r>
                <a14:m>
                  <m:oMath xmlns:m="http://schemas.openxmlformats.org/officeDocument/2006/math">
                    <m:sSub>
                      <m:sSubPr>
                        <m:ctrlPr>
                          <a:rPr lang="en-US" b="1" i="1">
                            <a:solidFill>
                              <a:srgbClr val="505050"/>
                            </a:solidFill>
                            <a:latin typeface="Cambria Math" panose="02040503050406030204" pitchFamily="18" charset="0"/>
                            <a:cs typeface="Times New Roman" panose="02020603050405020304" pitchFamily="18" charset="0"/>
                          </a:rPr>
                        </m:ctrlPr>
                      </m:sSubPr>
                      <m:e>
                        <m:r>
                          <a:rPr lang="en-US" b="1">
                            <a:solidFill>
                              <a:srgbClr val="505050"/>
                            </a:solidFill>
                            <a:latin typeface="Cambria Math" panose="02040503050406030204" pitchFamily="18" charset="0"/>
                            <a:cs typeface="Times New Roman" panose="02020603050405020304" pitchFamily="18" charset="0"/>
                          </a:rPr>
                          <m:t>𝐸</m:t>
                        </m:r>
                      </m:e>
                      <m:sub>
                        <m:r>
                          <a:rPr lang="en-US" b="1">
                            <a:solidFill>
                              <a:srgbClr val="505050"/>
                            </a:solidFill>
                            <a:latin typeface="Cambria Math" panose="02040503050406030204" pitchFamily="18" charset="0"/>
                            <a:cs typeface="Times New Roman" panose="02020603050405020304" pitchFamily="18" charset="0"/>
                          </a:rPr>
                          <m:t>𝑎𝑐𝑐</m:t>
                        </m:r>
                      </m:sub>
                    </m:sSub>
                  </m:oMath>
                </a14:m>
                <a:endParaRPr lang="en-US" b="1" dirty="0">
                  <a:solidFill>
                    <a:srgbClr val="505050"/>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BADBE69D-B012-156D-2A0C-24E36876EC2A}"/>
                  </a:ext>
                </a:extLst>
              </p:cNvPr>
              <p:cNvSpPr txBox="1">
                <a:spLocks noRot="1" noChangeAspect="1" noMove="1" noResize="1" noEditPoints="1" noAdjustHandles="1" noChangeArrowheads="1" noChangeShapeType="1" noTextEdit="1"/>
              </p:cNvSpPr>
              <p:nvPr/>
            </p:nvSpPr>
            <p:spPr>
              <a:xfrm>
                <a:off x="5476728" y="1781853"/>
                <a:ext cx="2359659" cy="1200329"/>
              </a:xfrm>
              <a:prstGeom prst="rect">
                <a:avLst/>
              </a:prstGeom>
              <a:blipFill>
                <a:blip r:embed="rId8"/>
                <a:stretch>
                  <a:fillRect l="-2067" t="-2538" r="-4134" b="-7107"/>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77731444-479C-E3FC-582F-885814EDF581}"/>
              </a:ext>
            </a:extLst>
          </p:cNvPr>
          <p:cNvCxnSpPr>
            <a:cxnSpLocks/>
          </p:cNvCxnSpPr>
          <p:nvPr/>
        </p:nvCxnSpPr>
        <p:spPr>
          <a:xfrm flipH="1">
            <a:off x="7376160" y="2046303"/>
            <a:ext cx="3677920" cy="724175"/>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CE38A3E-1B03-4F5D-CA16-3033129FDD02}"/>
                  </a:ext>
                </a:extLst>
              </p:cNvPr>
              <p:cNvSpPr txBox="1"/>
              <p:nvPr/>
            </p:nvSpPr>
            <p:spPr>
              <a:xfrm>
                <a:off x="2172675" y="4741252"/>
                <a:ext cx="3731849" cy="56958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1" i="1">
                              <a:solidFill>
                                <a:srgbClr val="505050"/>
                              </a:solidFill>
                              <a:latin typeface="Cambria Math" panose="02040503050406030204" pitchFamily="18" charset="0"/>
                              <a:cs typeface="Times New Roman" panose="02020603050405020304" pitchFamily="18" charset="0"/>
                            </a:rPr>
                          </m:ctrlPr>
                        </m:fPr>
                        <m:num>
                          <m:r>
                            <a:rPr lang="en-US" b="1">
                              <a:solidFill>
                                <a:srgbClr val="505050"/>
                              </a:solidFill>
                              <a:latin typeface="Cambria Math" panose="02040503050406030204" pitchFamily="18" charset="0"/>
                              <a:cs typeface="Times New Roman" panose="02020603050405020304" pitchFamily="18" charset="0"/>
                            </a:rPr>
                            <m:t>1</m:t>
                          </m:r>
                        </m:num>
                        <m:den>
                          <m:r>
                            <a:rPr lang="en-US" b="1">
                              <a:solidFill>
                                <a:srgbClr val="505050"/>
                              </a:solidFill>
                              <a:latin typeface="Cambria Math" panose="02040503050406030204" pitchFamily="18" charset="0"/>
                              <a:cs typeface="Times New Roman" panose="02020603050405020304" pitchFamily="18" charset="0"/>
                            </a:rPr>
                            <m:t>𝑄</m:t>
                          </m:r>
                          <m:r>
                            <a:rPr lang="en-US" b="1">
                              <a:solidFill>
                                <a:srgbClr val="505050"/>
                              </a:solidFill>
                              <a:latin typeface="Cambria Math" panose="02040503050406030204" pitchFamily="18" charset="0"/>
                              <a:cs typeface="Times New Roman" panose="02020603050405020304" pitchFamily="18" charset="0"/>
                            </a:rPr>
                            <m:t>(</m:t>
                          </m:r>
                          <m:sSub>
                            <m:sSubPr>
                              <m:ctrlPr>
                                <a:rPr lang="en-US" b="1" i="1">
                                  <a:solidFill>
                                    <a:srgbClr val="505050"/>
                                  </a:solidFill>
                                  <a:latin typeface="Cambria Math" panose="02040503050406030204" pitchFamily="18" charset="0"/>
                                  <a:cs typeface="Times New Roman" panose="02020603050405020304" pitchFamily="18" charset="0"/>
                                </a:rPr>
                              </m:ctrlPr>
                            </m:sSubPr>
                            <m:e>
                              <m:r>
                                <a:rPr lang="en-US" b="1">
                                  <a:solidFill>
                                    <a:srgbClr val="505050"/>
                                  </a:solidFill>
                                  <a:latin typeface="Cambria Math" panose="02040503050406030204" pitchFamily="18" charset="0"/>
                                  <a:cs typeface="Times New Roman" panose="02020603050405020304" pitchFamily="18" charset="0"/>
                                </a:rPr>
                                <m:t>𝐸</m:t>
                              </m:r>
                            </m:e>
                            <m:sub>
                              <m:r>
                                <a:rPr lang="en-US" b="1">
                                  <a:solidFill>
                                    <a:srgbClr val="505050"/>
                                  </a:solidFill>
                                  <a:latin typeface="Cambria Math" panose="02040503050406030204" pitchFamily="18" charset="0"/>
                                  <a:cs typeface="Times New Roman" panose="02020603050405020304" pitchFamily="18" charset="0"/>
                                </a:rPr>
                                <m:t>𝑎𝑐𝑐</m:t>
                              </m:r>
                            </m:sub>
                          </m:sSub>
                          <m:r>
                            <a:rPr lang="en-US" b="1">
                              <a:solidFill>
                                <a:srgbClr val="505050"/>
                              </a:solidFill>
                              <a:latin typeface="Cambria Math" panose="02040503050406030204" pitchFamily="18" charset="0"/>
                              <a:cs typeface="Times New Roman" panose="02020603050405020304" pitchFamily="18" charset="0"/>
                            </a:rPr>
                            <m:t>)</m:t>
                          </m:r>
                        </m:den>
                      </m:f>
                      <m:r>
                        <a:rPr lang="en-US" b="1">
                          <a:solidFill>
                            <a:srgbClr val="505050"/>
                          </a:solidFill>
                          <a:latin typeface="Cambria Math" panose="02040503050406030204" pitchFamily="18" charset="0"/>
                          <a:cs typeface="Times New Roman" panose="02020603050405020304" pitchFamily="18" charset="0"/>
                        </a:rPr>
                        <m:t>=</m:t>
                      </m:r>
                      <m:f>
                        <m:fPr>
                          <m:ctrlPr>
                            <a:rPr lang="en-US" b="1" i="1">
                              <a:solidFill>
                                <a:srgbClr val="505050"/>
                              </a:solidFill>
                              <a:latin typeface="Cambria Math" panose="02040503050406030204" pitchFamily="18" charset="0"/>
                              <a:cs typeface="Times New Roman" panose="02020603050405020304" pitchFamily="18" charset="0"/>
                            </a:rPr>
                          </m:ctrlPr>
                        </m:fPr>
                        <m:num>
                          <m:r>
                            <a:rPr lang="en-US" b="1">
                              <a:solidFill>
                                <a:srgbClr val="505050"/>
                              </a:solidFill>
                              <a:latin typeface="Cambria Math" panose="02040503050406030204" pitchFamily="18" charset="0"/>
                              <a:cs typeface="Times New Roman" panose="02020603050405020304" pitchFamily="18" charset="0"/>
                            </a:rPr>
                            <m:t>1</m:t>
                          </m:r>
                        </m:num>
                        <m:den>
                          <m:sSub>
                            <m:sSubPr>
                              <m:ctrlPr>
                                <a:rPr lang="en-US" b="1" i="1">
                                  <a:solidFill>
                                    <a:srgbClr val="505050"/>
                                  </a:solidFill>
                                  <a:latin typeface="Cambria Math" panose="02040503050406030204" pitchFamily="18" charset="0"/>
                                  <a:cs typeface="Times New Roman" panose="02020603050405020304" pitchFamily="18" charset="0"/>
                                </a:rPr>
                              </m:ctrlPr>
                            </m:sSubPr>
                            <m:e>
                              <m:r>
                                <a:rPr lang="en-US" b="1">
                                  <a:solidFill>
                                    <a:srgbClr val="505050"/>
                                  </a:solidFill>
                                  <a:latin typeface="Cambria Math" panose="02040503050406030204" pitchFamily="18" charset="0"/>
                                  <a:cs typeface="Times New Roman" panose="02020603050405020304" pitchFamily="18" charset="0"/>
                                </a:rPr>
                                <m:t>𝑄</m:t>
                              </m:r>
                            </m:e>
                            <m:sub>
                              <m:r>
                                <a:rPr lang="en-US" b="1">
                                  <a:solidFill>
                                    <a:srgbClr val="505050"/>
                                  </a:solidFill>
                                  <a:latin typeface="Cambria Math" panose="02040503050406030204" pitchFamily="18" charset="0"/>
                                  <a:cs typeface="Times New Roman" panose="02020603050405020304" pitchFamily="18" charset="0"/>
                                </a:rPr>
                                <m:t>0</m:t>
                              </m:r>
                            </m:sub>
                          </m:sSub>
                        </m:den>
                      </m:f>
                      <m:r>
                        <a:rPr lang="en-US" b="1">
                          <a:solidFill>
                            <a:srgbClr val="505050"/>
                          </a:solidFill>
                          <a:latin typeface="Cambria Math" panose="02040503050406030204" pitchFamily="18" charset="0"/>
                          <a:cs typeface="Times New Roman" panose="02020603050405020304" pitchFamily="18" charset="0"/>
                        </a:rPr>
                        <m:t>+</m:t>
                      </m:r>
                      <m:f>
                        <m:fPr>
                          <m:ctrlPr>
                            <a:rPr lang="en-US" b="1" i="1">
                              <a:solidFill>
                                <a:srgbClr val="505050"/>
                              </a:solidFill>
                              <a:latin typeface="Cambria Math" panose="02040503050406030204" pitchFamily="18" charset="0"/>
                              <a:cs typeface="Times New Roman" panose="02020603050405020304" pitchFamily="18" charset="0"/>
                            </a:rPr>
                          </m:ctrlPr>
                        </m:fPr>
                        <m:num>
                          <m:r>
                            <a:rPr lang="en-US" b="1">
                              <a:solidFill>
                                <a:srgbClr val="505050"/>
                              </a:solidFill>
                              <a:latin typeface="Cambria Math" panose="02040503050406030204" pitchFamily="18" charset="0"/>
                              <a:cs typeface="Times New Roman" panose="02020603050405020304" pitchFamily="18" charset="0"/>
                            </a:rPr>
                            <m:t>𝑅</m:t>
                          </m:r>
                        </m:num>
                        <m:den>
                          <m:r>
                            <a:rPr lang="en-US" b="1">
                              <a:solidFill>
                                <a:srgbClr val="505050"/>
                              </a:solidFill>
                              <a:latin typeface="Cambria Math" panose="02040503050406030204" pitchFamily="18" charset="0"/>
                              <a:cs typeface="Times New Roman" panose="02020603050405020304" pitchFamily="18" charset="0"/>
                            </a:rPr>
                            <m:t>𝑄</m:t>
                          </m:r>
                        </m:den>
                      </m:f>
                      <m:f>
                        <m:fPr>
                          <m:ctrlPr>
                            <a:rPr lang="en-US" b="1" i="1">
                              <a:solidFill>
                                <a:srgbClr val="505050"/>
                              </a:solidFill>
                              <a:latin typeface="Cambria Math" panose="02040503050406030204" pitchFamily="18" charset="0"/>
                              <a:cs typeface="Times New Roman" panose="02020603050405020304" pitchFamily="18" charset="0"/>
                            </a:rPr>
                          </m:ctrlPr>
                        </m:fPr>
                        <m:num>
                          <m:sSub>
                            <m:sSubPr>
                              <m:ctrlPr>
                                <a:rPr lang="en-US" b="1" i="1">
                                  <a:solidFill>
                                    <a:srgbClr val="505050"/>
                                  </a:solidFill>
                                  <a:latin typeface="Cambria Math" panose="02040503050406030204" pitchFamily="18" charset="0"/>
                                  <a:cs typeface="Times New Roman" panose="02020603050405020304" pitchFamily="18" charset="0"/>
                                </a:rPr>
                              </m:ctrlPr>
                            </m:sSubPr>
                            <m:e>
                              <m:r>
                                <a:rPr lang="en-US" b="1">
                                  <a:solidFill>
                                    <a:srgbClr val="505050"/>
                                  </a:solidFill>
                                  <a:latin typeface="Cambria Math" panose="02040503050406030204" pitchFamily="18" charset="0"/>
                                  <a:cs typeface="Times New Roman" panose="02020603050405020304" pitchFamily="18" charset="0"/>
                                </a:rPr>
                                <m:t>𝑃</m:t>
                              </m:r>
                            </m:e>
                            <m:sub>
                              <m:r>
                                <a:rPr lang="en-US" b="1">
                                  <a:solidFill>
                                    <a:srgbClr val="505050"/>
                                  </a:solidFill>
                                  <a:latin typeface="Cambria Math" panose="02040503050406030204" pitchFamily="18" charset="0"/>
                                  <a:cs typeface="Times New Roman" panose="02020603050405020304" pitchFamily="18" charset="0"/>
                                </a:rPr>
                                <m:t>𝐹𝐸</m:t>
                              </m:r>
                            </m:sub>
                          </m:sSub>
                        </m:num>
                        <m:den>
                          <m:sSup>
                            <m:sSupPr>
                              <m:ctrlPr>
                                <a:rPr lang="en-US" b="1" i="1">
                                  <a:solidFill>
                                    <a:srgbClr val="505050"/>
                                  </a:solidFill>
                                  <a:latin typeface="Cambria Math" panose="02040503050406030204" pitchFamily="18" charset="0"/>
                                  <a:cs typeface="Times New Roman" panose="02020603050405020304" pitchFamily="18" charset="0"/>
                                </a:rPr>
                              </m:ctrlPr>
                            </m:sSupPr>
                            <m:e>
                              <m:r>
                                <a:rPr lang="en-US" b="1">
                                  <a:solidFill>
                                    <a:srgbClr val="505050"/>
                                  </a:solidFill>
                                  <a:latin typeface="Cambria Math" panose="02040503050406030204" pitchFamily="18" charset="0"/>
                                  <a:cs typeface="Times New Roman" panose="02020603050405020304" pitchFamily="18" charset="0"/>
                                </a:rPr>
                                <m:t>(</m:t>
                              </m:r>
                              <m:sSub>
                                <m:sSubPr>
                                  <m:ctrlPr>
                                    <a:rPr lang="en-US" b="1" i="1">
                                      <a:solidFill>
                                        <a:srgbClr val="505050"/>
                                      </a:solidFill>
                                      <a:latin typeface="Cambria Math" panose="02040503050406030204" pitchFamily="18" charset="0"/>
                                      <a:cs typeface="Times New Roman" panose="02020603050405020304" pitchFamily="18" charset="0"/>
                                    </a:rPr>
                                  </m:ctrlPr>
                                </m:sSubPr>
                                <m:e>
                                  <m:r>
                                    <a:rPr lang="en-US" b="1">
                                      <a:solidFill>
                                        <a:srgbClr val="505050"/>
                                      </a:solidFill>
                                      <a:latin typeface="Cambria Math" panose="02040503050406030204" pitchFamily="18" charset="0"/>
                                      <a:cs typeface="Times New Roman" panose="02020603050405020304" pitchFamily="18" charset="0"/>
                                    </a:rPr>
                                    <m:t>𝐸</m:t>
                                  </m:r>
                                </m:e>
                                <m:sub>
                                  <m:r>
                                    <a:rPr lang="en-US" b="1">
                                      <a:solidFill>
                                        <a:srgbClr val="505050"/>
                                      </a:solidFill>
                                      <a:latin typeface="Cambria Math" panose="02040503050406030204" pitchFamily="18" charset="0"/>
                                      <a:cs typeface="Times New Roman" panose="02020603050405020304" pitchFamily="18" charset="0"/>
                                    </a:rPr>
                                    <m:t>𝑎𝑐𝑐</m:t>
                                  </m:r>
                                </m:sub>
                              </m:sSub>
                              <m:r>
                                <a:rPr lang="en-US" b="1">
                                  <a:solidFill>
                                    <a:srgbClr val="505050"/>
                                  </a:solidFill>
                                  <a:latin typeface="Cambria Math" panose="02040503050406030204" pitchFamily="18" charset="0"/>
                                  <a:cs typeface="Times New Roman" panose="02020603050405020304" pitchFamily="18" charset="0"/>
                                </a:rPr>
                                <m:t> </m:t>
                              </m:r>
                              <m:r>
                                <a:rPr lang="en-US" b="1">
                                  <a:solidFill>
                                    <a:srgbClr val="505050"/>
                                  </a:solidFill>
                                  <a:latin typeface="Cambria Math" panose="02040503050406030204" pitchFamily="18" charset="0"/>
                                  <a:cs typeface="Times New Roman" panose="02020603050405020304" pitchFamily="18" charset="0"/>
                                </a:rPr>
                                <m:t>𝑙</m:t>
                              </m:r>
                              <m:r>
                                <a:rPr lang="en-US" b="1">
                                  <a:solidFill>
                                    <a:srgbClr val="505050"/>
                                  </a:solidFill>
                                  <a:latin typeface="Cambria Math" panose="02040503050406030204" pitchFamily="18" charset="0"/>
                                  <a:cs typeface="Times New Roman" panose="02020603050405020304" pitchFamily="18" charset="0"/>
                                </a:rPr>
                                <m:t>)</m:t>
                              </m:r>
                            </m:e>
                            <m:sup>
                              <m:r>
                                <a:rPr lang="en-US" b="1">
                                  <a:solidFill>
                                    <a:srgbClr val="505050"/>
                                  </a:solidFill>
                                  <a:latin typeface="Cambria Math" panose="02040503050406030204" pitchFamily="18" charset="0"/>
                                  <a:cs typeface="Times New Roman" panose="02020603050405020304" pitchFamily="18" charset="0"/>
                                </a:rPr>
                                <m:t>2</m:t>
                              </m:r>
                            </m:sup>
                          </m:sSup>
                        </m:den>
                      </m:f>
                    </m:oMath>
                  </m:oMathPara>
                </a14:m>
                <a:endParaRPr lang="en-US" b="1" dirty="0">
                  <a:solidFill>
                    <a:srgbClr val="505050"/>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ECE38A3E-1B03-4F5D-CA16-3033129FDD02}"/>
                  </a:ext>
                </a:extLst>
              </p:cNvPr>
              <p:cNvSpPr txBox="1">
                <a:spLocks noRot="1" noChangeAspect="1" noMove="1" noResize="1" noEditPoints="1" noAdjustHandles="1" noChangeArrowheads="1" noChangeShapeType="1" noTextEdit="1"/>
              </p:cNvSpPr>
              <p:nvPr/>
            </p:nvSpPr>
            <p:spPr>
              <a:xfrm>
                <a:off x="2172675" y="4741252"/>
                <a:ext cx="3731849" cy="56958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981BBFE-5663-2423-CB47-F40333C61B63}"/>
                  </a:ext>
                </a:extLst>
              </p:cNvPr>
              <p:cNvSpPr txBox="1"/>
              <p:nvPr/>
            </p:nvSpPr>
            <p:spPr>
              <a:xfrm>
                <a:off x="1403155" y="4001519"/>
                <a:ext cx="5750560" cy="646331"/>
              </a:xfrm>
              <a:prstGeom prst="rect">
                <a:avLst/>
              </a:prstGeom>
              <a:noFill/>
            </p:spPr>
            <p:txBody>
              <a:bodyPr wrap="square" rtlCol="0">
                <a:spAutoFit/>
              </a:bodyPr>
              <a:lstStyle/>
              <a:p>
                <a:pPr marL="285750" indent="-285750">
                  <a:buFont typeface="Wingdings" panose="05000000000000000000" pitchFamily="2" charset="2"/>
                  <a:buChar char="à"/>
                </a:pPr>
                <a:r>
                  <a:rPr lang="en-US"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rPr>
                  <a:t>Ideal test bench to check the model self-consistency</a:t>
                </a:r>
              </a:p>
              <a:p>
                <a:r>
                  <a:rPr lang="en-US"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rPr>
                  <a:t>	By means of </a:t>
                </a:r>
                <a14:m>
                  <m:oMath xmlns:m="http://schemas.openxmlformats.org/officeDocument/2006/math">
                    <m:sSub>
                      <m:sSubPr>
                        <m:ctrlPr>
                          <a:rPr lang="en-US" i="1"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ctrlPr>
                      </m:sSubPr>
                      <m:e>
                        <m:r>
                          <a:rPr lang="en-US" b="0" i="1"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t>𝑃</m:t>
                        </m:r>
                      </m:e>
                      <m:sub>
                        <m:r>
                          <a:rPr lang="en-US" b="0" i="1" smtClean="0">
                            <a:solidFill>
                              <a:srgbClr val="505050"/>
                            </a:solidFill>
                            <a:latin typeface="Cambria Math" panose="02040503050406030204" pitchFamily="18" charset="0"/>
                            <a:cs typeface="Times New Roman" panose="02020603050405020304" pitchFamily="18" charset="0"/>
                            <a:sym typeface="Wingdings" panose="05000000000000000000" pitchFamily="2" charset="2"/>
                          </a:rPr>
                          <m:t>𝐹𝐸</m:t>
                        </m:r>
                      </m:sub>
                    </m:sSub>
                  </m:oMath>
                </a14:m>
                <a:r>
                  <a:rPr lang="en-US"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rPr>
                  <a:t> computation</a:t>
                </a:r>
                <a:endParaRPr lang="en-US" dirty="0">
                  <a:solidFill>
                    <a:srgbClr val="505050"/>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8981BBFE-5663-2423-CB47-F40333C61B63}"/>
                  </a:ext>
                </a:extLst>
              </p:cNvPr>
              <p:cNvSpPr txBox="1">
                <a:spLocks noRot="1" noChangeAspect="1" noMove="1" noResize="1" noEditPoints="1" noAdjustHandles="1" noChangeArrowheads="1" noChangeShapeType="1" noTextEdit="1"/>
              </p:cNvSpPr>
              <p:nvPr/>
            </p:nvSpPr>
            <p:spPr>
              <a:xfrm>
                <a:off x="1403155" y="4001519"/>
                <a:ext cx="5750560" cy="646331"/>
              </a:xfrm>
              <a:prstGeom prst="rect">
                <a:avLst/>
              </a:prstGeom>
              <a:blipFill>
                <a:blip r:embed="rId10"/>
                <a:stretch>
                  <a:fillRect l="-636" t="-4717" b="-141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6A4D3711-F1AA-895E-CB04-59C329BF8474}"/>
                  </a:ext>
                </a:extLst>
              </p:cNvPr>
              <p:cNvSpPr txBox="1"/>
              <p:nvPr/>
            </p:nvSpPr>
            <p:spPr>
              <a:xfrm>
                <a:off x="832932" y="5390188"/>
                <a:ext cx="6651171" cy="553998"/>
              </a:xfrm>
              <a:prstGeom prst="rect">
                <a:avLst/>
              </a:prstGeom>
              <a:noFill/>
            </p:spPr>
            <p:txBody>
              <a:bodyPr wrap="square" rtlCol="0">
                <a:spAutoFit/>
              </a:bodyPr>
              <a:lstStyle/>
              <a:p>
                <a:r>
                  <a:rPr lang="en-US" sz="1500" dirty="0">
                    <a:solidFill>
                      <a:srgbClr val="505050"/>
                    </a:solidFill>
                    <a:latin typeface="Times New Roman" panose="02020603050405020304" pitchFamily="18" charset="0"/>
                    <a:cs typeface="Times New Roman" panose="02020603050405020304" pitchFamily="18" charset="0"/>
                  </a:rPr>
                  <a:t>Assuming  </a:t>
                </a:r>
                <a:r>
                  <a:rPr lang="en-US" sz="1500" b="1" dirty="0">
                    <a:solidFill>
                      <a:srgbClr val="505050"/>
                    </a:solidFill>
                    <a:latin typeface="Times New Roman" panose="02020603050405020304" pitchFamily="18" charset="0"/>
                    <a:cs typeface="Times New Roman" panose="02020603050405020304" pitchFamily="18" charset="0"/>
                  </a:rPr>
                  <a:t>Q</a:t>
                </a:r>
                <a:r>
                  <a:rPr lang="en-US" sz="1500" dirty="0">
                    <a:solidFill>
                      <a:srgbClr val="505050"/>
                    </a:solidFill>
                    <a:latin typeface="Times New Roman" panose="02020603050405020304" pitchFamily="18" charset="0"/>
                    <a:cs typeface="Times New Roman" panose="02020603050405020304" pitchFamily="18" charset="0"/>
                  </a:rPr>
                  <a:t>-degradation only due to FE, </a:t>
                </a:r>
                <a14:m>
                  <m:oMath xmlns:m="http://schemas.openxmlformats.org/officeDocument/2006/math">
                    <m:sSub>
                      <m:sSubPr>
                        <m:ctrlPr>
                          <a:rPr lang="en-US" sz="1500" b="1" i="1">
                            <a:solidFill>
                              <a:srgbClr val="505050"/>
                            </a:solidFill>
                            <a:latin typeface="Cambria Math" panose="02040503050406030204" pitchFamily="18" charset="0"/>
                            <a:cs typeface="Times New Roman" panose="02020603050405020304" pitchFamily="18" charset="0"/>
                          </a:rPr>
                        </m:ctrlPr>
                      </m:sSubPr>
                      <m:e>
                        <m:r>
                          <a:rPr lang="en-US" sz="1500" b="1" i="1">
                            <a:solidFill>
                              <a:srgbClr val="505050"/>
                            </a:solidFill>
                            <a:latin typeface="Cambria Math" panose="02040503050406030204" pitchFamily="18" charset="0"/>
                            <a:cs typeface="Times New Roman" panose="02020603050405020304" pitchFamily="18" charset="0"/>
                          </a:rPr>
                          <m:t>𝑷</m:t>
                        </m:r>
                      </m:e>
                      <m:sub>
                        <m:r>
                          <a:rPr lang="en-US" sz="1500" b="1" i="1">
                            <a:solidFill>
                              <a:srgbClr val="505050"/>
                            </a:solidFill>
                            <a:latin typeface="Cambria Math" panose="02040503050406030204" pitchFamily="18" charset="0"/>
                            <a:cs typeface="Times New Roman" panose="02020603050405020304" pitchFamily="18" charset="0"/>
                          </a:rPr>
                          <m:t>𝑭𝑬</m:t>
                        </m:r>
                      </m:sub>
                    </m:sSub>
                  </m:oMath>
                </a14:m>
                <a:r>
                  <a:rPr lang="en-US" sz="1500" b="1" dirty="0">
                    <a:solidFill>
                      <a:srgbClr val="505050"/>
                    </a:solidFill>
                    <a:latin typeface="Times New Roman" panose="02020603050405020304" pitchFamily="18" charset="0"/>
                    <a:cs typeface="Times New Roman" panose="02020603050405020304" pitchFamily="18" charset="0"/>
                  </a:rPr>
                  <a:t> </a:t>
                </a:r>
                <a:r>
                  <a:rPr lang="en-US" sz="1500" dirty="0">
                    <a:solidFill>
                      <a:srgbClr val="505050"/>
                    </a:solidFill>
                    <a:latin typeface="Times New Roman" panose="02020603050405020304" pitchFamily="18" charset="0"/>
                    <a:cs typeface="Times New Roman" panose="02020603050405020304" pitchFamily="18" charset="0"/>
                  </a:rPr>
                  <a:t>FE dissipated power, </a:t>
                </a:r>
                <a14:m>
                  <m:oMath xmlns:m="http://schemas.openxmlformats.org/officeDocument/2006/math">
                    <m:sSub>
                      <m:sSubPr>
                        <m:ctrlPr>
                          <a:rPr lang="en-US" sz="1500" b="1" i="1">
                            <a:solidFill>
                              <a:srgbClr val="505050"/>
                            </a:solidFill>
                            <a:latin typeface="Cambria Math" panose="02040503050406030204" pitchFamily="18" charset="0"/>
                            <a:cs typeface="Times New Roman" panose="02020603050405020304" pitchFamily="18" charset="0"/>
                          </a:rPr>
                        </m:ctrlPr>
                      </m:sSubPr>
                      <m:e>
                        <m:r>
                          <a:rPr lang="en-US" sz="1500" b="1" i="1">
                            <a:solidFill>
                              <a:srgbClr val="505050"/>
                            </a:solidFill>
                            <a:latin typeface="Cambria Math" panose="02040503050406030204" pitchFamily="18" charset="0"/>
                            <a:cs typeface="Times New Roman" panose="02020603050405020304" pitchFamily="18" charset="0"/>
                          </a:rPr>
                          <m:t>𝑸</m:t>
                        </m:r>
                      </m:e>
                      <m:sub>
                        <m:r>
                          <a:rPr lang="en-US" sz="1500" b="1" i="1">
                            <a:solidFill>
                              <a:srgbClr val="505050"/>
                            </a:solidFill>
                            <a:latin typeface="Cambria Math" panose="02040503050406030204" pitchFamily="18" charset="0"/>
                            <a:cs typeface="Times New Roman" panose="02020603050405020304" pitchFamily="18" charset="0"/>
                          </a:rPr>
                          <m:t>𝟎</m:t>
                        </m:r>
                      </m:sub>
                    </m:sSub>
                  </m:oMath>
                </a14:m>
                <a:r>
                  <a:rPr lang="en-US" sz="1500" b="1" dirty="0">
                    <a:solidFill>
                      <a:srgbClr val="505050"/>
                    </a:solidFill>
                    <a:latin typeface="Times New Roman" panose="02020603050405020304" pitchFamily="18" charset="0"/>
                    <a:cs typeface="Times New Roman" panose="02020603050405020304" pitchFamily="18" charset="0"/>
                  </a:rPr>
                  <a:t> </a:t>
                </a:r>
                <a:r>
                  <a:rPr lang="en-US" sz="1500" dirty="0">
                    <a:solidFill>
                      <a:srgbClr val="505050"/>
                    </a:solidFill>
                    <a:latin typeface="Times New Roman" panose="02020603050405020304" pitchFamily="18" charset="0"/>
                    <a:cs typeface="Times New Roman" panose="02020603050405020304" pitchFamily="18" charset="0"/>
                  </a:rPr>
                  <a:t>low field Q, </a:t>
                </a:r>
                <a:r>
                  <a:rPr lang="en-US" sz="1500" b="1" dirty="0">
                    <a:solidFill>
                      <a:srgbClr val="505050"/>
                    </a:solidFill>
                    <a:latin typeface="Times New Roman" panose="02020603050405020304" pitchFamily="18" charset="0"/>
                    <a:cs typeface="Times New Roman" panose="02020603050405020304" pitchFamily="18" charset="0"/>
                  </a:rPr>
                  <a:t>R/Q </a:t>
                </a:r>
                <a:r>
                  <a:rPr lang="en-US" sz="1500" dirty="0">
                    <a:solidFill>
                      <a:srgbClr val="505050"/>
                    </a:solidFill>
                    <a:latin typeface="Times New Roman" panose="02020603050405020304" pitchFamily="18" charset="0"/>
                    <a:cs typeface="Times New Roman" panose="02020603050405020304" pitchFamily="18" charset="0"/>
                  </a:rPr>
                  <a:t>fixed parameter.</a:t>
                </a:r>
              </a:p>
            </p:txBody>
          </p:sp>
        </mc:Choice>
        <mc:Fallback>
          <p:sp>
            <p:nvSpPr>
              <p:cNvPr id="11" name="TextBox 10">
                <a:extLst>
                  <a:ext uri="{FF2B5EF4-FFF2-40B4-BE49-F238E27FC236}">
                    <a16:creationId xmlns:a16="http://schemas.microsoft.com/office/drawing/2014/main" id="{6A4D3711-F1AA-895E-CB04-59C329BF8474}"/>
                  </a:ext>
                </a:extLst>
              </p:cNvPr>
              <p:cNvSpPr txBox="1">
                <a:spLocks noRot="1" noChangeAspect="1" noMove="1" noResize="1" noEditPoints="1" noAdjustHandles="1" noChangeArrowheads="1" noChangeShapeType="1" noTextEdit="1"/>
              </p:cNvSpPr>
              <p:nvPr/>
            </p:nvSpPr>
            <p:spPr>
              <a:xfrm>
                <a:off x="832932" y="5390188"/>
                <a:ext cx="6651171" cy="553998"/>
              </a:xfrm>
              <a:prstGeom prst="rect">
                <a:avLst/>
              </a:prstGeom>
              <a:blipFill>
                <a:blip r:embed="rId11"/>
                <a:stretch>
                  <a:fillRect l="-367" t="-2198" r="-733" b="-12088"/>
                </a:stretch>
              </a:blipFill>
            </p:spPr>
            <p:txBody>
              <a:bodyPr/>
              <a:lstStyle/>
              <a:p>
                <a:r>
                  <a:rPr lang="en-US">
                    <a:noFill/>
                  </a:rPr>
                  <a:t> </a:t>
                </a:r>
              </a:p>
            </p:txBody>
          </p:sp>
        </mc:Fallback>
      </mc:AlternateContent>
      <p:sp>
        <p:nvSpPr>
          <p:cNvPr id="18" name="Slide Number Placeholder 17">
            <a:extLst>
              <a:ext uri="{FF2B5EF4-FFF2-40B4-BE49-F238E27FC236}">
                <a16:creationId xmlns:a16="http://schemas.microsoft.com/office/drawing/2014/main" id="{53461219-18A0-78DD-BC6C-6291386838FB}"/>
              </a:ext>
            </a:extLst>
          </p:cNvPr>
          <p:cNvSpPr>
            <a:spLocks noGrp="1"/>
          </p:cNvSpPr>
          <p:nvPr>
            <p:ph type="sldNum" sz="quarter" idx="12"/>
          </p:nvPr>
        </p:nvSpPr>
        <p:spPr/>
        <p:txBody>
          <a:bodyPr/>
          <a:lstStyle/>
          <a:p>
            <a:fld id="{4C8636E5-F268-0A4A-84DB-69488F0245B6}" type="slidenum">
              <a:rPr lang="it-IT" smtClean="0"/>
              <a:t>12</a:t>
            </a:fld>
            <a:endParaRPr lang="it-IT"/>
          </a:p>
        </p:txBody>
      </p:sp>
      <p:sp>
        <p:nvSpPr>
          <p:cNvPr id="19" name="Footer Placeholder 18">
            <a:extLst>
              <a:ext uri="{FF2B5EF4-FFF2-40B4-BE49-F238E27FC236}">
                <a16:creationId xmlns:a16="http://schemas.microsoft.com/office/drawing/2014/main" id="{F63D3084-5504-16C9-B1BC-BD672855E4D8}"/>
              </a:ext>
            </a:extLst>
          </p:cNvPr>
          <p:cNvSpPr>
            <a:spLocks noGrp="1"/>
          </p:cNvSpPr>
          <p:nvPr>
            <p:ph type="ftr" sz="quarter" idx="11"/>
          </p:nvPr>
        </p:nvSpPr>
        <p:spPr/>
        <p:txBody>
          <a:bodyPr/>
          <a:lstStyle/>
          <a:p>
            <a:r>
              <a:rPr lang="en-US"/>
              <a:t>E. Del Core | TTC Meeting | WG3</a:t>
            </a:r>
            <a:endParaRPr lang="it-IT"/>
          </a:p>
        </p:txBody>
      </p:sp>
      <p:cxnSp>
        <p:nvCxnSpPr>
          <p:cNvPr id="21" name="Straight Arrow Connector 20">
            <a:extLst>
              <a:ext uri="{FF2B5EF4-FFF2-40B4-BE49-F238E27FC236}">
                <a16:creationId xmlns:a16="http://schemas.microsoft.com/office/drawing/2014/main" id="{B63FD421-C1AA-6A3A-7078-DEF75ABCF244}"/>
              </a:ext>
            </a:extLst>
          </p:cNvPr>
          <p:cNvCxnSpPr/>
          <p:nvPr/>
        </p:nvCxnSpPr>
        <p:spPr>
          <a:xfrm>
            <a:off x="11155680" y="1924383"/>
            <a:ext cx="0" cy="264160"/>
          </a:xfrm>
          <a:prstGeom prst="straightConnector1">
            <a:avLst/>
          </a:prstGeom>
          <a:ln w="2857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F5EBF12D-3C7B-849E-1F7B-4532D42D2C72}"/>
              </a:ext>
            </a:extLst>
          </p:cNvPr>
          <p:cNvGrpSpPr/>
          <p:nvPr/>
        </p:nvGrpSpPr>
        <p:grpSpPr>
          <a:xfrm>
            <a:off x="-16184" y="0"/>
            <a:ext cx="663021" cy="6858000"/>
            <a:chOff x="-16184" y="0"/>
            <a:chExt cx="663021" cy="6858000"/>
          </a:xfrm>
        </p:grpSpPr>
        <p:sp>
          <p:nvSpPr>
            <p:cNvPr id="24" name="Rectangle 23">
              <a:extLst>
                <a:ext uri="{FF2B5EF4-FFF2-40B4-BE49-F238E27FC236}">
                  <a16:creationId xmlns:a16="http://schemas.microsoft.com/office/drawing/2014/main" id="{BE0DB943-4D66-3B8D-AD47-E0B67D3275CA}"/>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7141955E-7543-FC09-39CC-23FBE4DF9E59}"/>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26" name="Picture 25" descr="Logo, company name&#10;&#10;Description automatically generated">
              <a:extLst>
                <a:ext uri="{FF2B5EF4-FFF2-40B4-BE49-F238E27FC236}">
                  <a16:creationId xmlns:a16="http://schemas.microsoft.com/office/drawing/2014/main" id="{84F53B3E-2091-0F7A-A371-2AFE430114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27" name="Picture 2" descr="TTC2023 Meeting, Fermilab">
              <a:extLst>
                <a:ext uri="{FF2B5EF4-FFF2-40B4-BE49-F238E27FC236}">
                  <a16:creationId xmlns:a16="http://schemas.microsoft.com/office/drawing/2014/main" id="{B6298C8D-579F-7454-28A7-DF1DE1A67AE2}"/>
                </a:ext>
              </a:extLst>
            </p:cNvPr>
            <p:cNvPicPr>
              <a:picLocks noChangeAspect="1"/>
            </p:cNvPicPr>
            <p:nvPr/>
          </p:nvPicPr>
          <p:blipFill rotWithShape="1">
            <a:blip r:embed="rId13">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69974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3B5956-8A20-0A5B-50DE-EBF11BA4724D}"/>
              </a:ext>
            </a:extLst>
          </p:cNvPr>
          <p:cNvPicPr>
            <a:picLocks noChangeAspect="1"/>
          </p:cNvPicPr>
          <p:nvPr/>
        </p:nvPicPr>
        <p:blipFill rotWithShape="1">
          <a:blip r:embed="rId3">
            <a:extLst>
              <a:ext uri="{28A0092B-C50C-407E-A947-70E740481C1C}">
                <a14:useLocalDpi xmlns:a14="http://schemas.microsoft.com/office/drawing/2010/main" val="0"/>
              </a:ext>
            </a:extLst>
          </a:blip>
          <a:srcRect l="3012" t="12345" r="4510"/>
          <a:stretch/>
        </p:blipFill>
        <p:spPr>
          <a:xfrm>
            <a:off x="7150598" y="970371"/>
            <a:ext cx="5041402" cy="3648087"/>
          </a:xfrm>
          <a:prstGeom prst="rect">
            <a:avLst/>
          </a:prstGeom>
        </p:spPr>
      </p:pic>
      <p:pic>
        <p:nvPicPr>
          <p:cNvPr id="5" name="Picture 4" descr="Text&#10;&#10;Description automatically generated">
            <a:extLst>
              <a:ext uri="{FF2B5EF4-FFF2-40B4-BE49-F238E27FC236}">
                <a16:creationId xmlns:a16="http://schemas.microsoft.com/office/drawing/2014/main" id="{4C12BF70-2962-AB84-0DE4-9F3214218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036" y="1246916"/>
            <a:ext cx="2360983" cy="1105959"/>
          </a:xfrm>
          <a:prstGeom prst="rect">
            <a:avLst/>
          </a:prstGeom>
        </p:spPr>
      </p:pic>
      <p:sp>
        <p:nvSpPr>
          <p:cNvPr id="4" name="Title 1">
            <a:extLst>
              <a:ext uri="{FF2B5EF4-FFF2-40B4-BE49-F238E27FC236}">
                <a16:creationId xmlns:a16="http://schemas.microsoft.com/office/drawing/2014/main" id="{27C9E262-E35D-EF6F-5472-574032997EB3}"/>
              </a:ext>
            </a:extLst>
          </p:cNvPr>
          <p:cNvSpPr>
            <a:spLocks noGrp="1"/>
          </p:cNvSpPr>
          <p:nvPr>
            <p:ph type="title"/>
          </p:nvPr>
        </p:nvSpPr>
        <p:spPr>
          <a:xfrm>
            <a:off x="3149263" y="125437"/>
            <a:ext cx="6871815" cy="626468"/>
          </a:xfrm>
        </p:spPr>
        <p:txBody>
          <a:bodyPr>
            <a:normAutofit/>
          </a:bodyPr>
          <a:lstStyle/>
          <a:p>
            <a:r>
              <a:rPr lang="en-US" sz="2900" b="1" dirty="0">
                <a:solidFill>
                  <a:srgbClr val="2B4D89"/>
                </a:solidFill>
                <a:latin typeface="+mn-lt"/>
              </a:rPr>
              <a:t>CASE STUDY – PIP II EZ-002 CAVITY Results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DAB912F-AFEC-E879-BE32-B82D87CE551D}"/>
                  </a:ext>
                </a:extLst>
              </p:cNvPr>
              <p:cNvSpPr txBox="1"/>
              <p:nvPr/>
            </p:nvSpPr>
            <p:spPr>
              <a:xfrm>
                <a:off x="4787462" y="584036"/>
                <a:ext cx="3424335" cy="946991"/>
              </a:xfrm>
              <a:prstGeom prst="rect">
                <a:avLst/>
              </a:prstGeom>
              <a:noFill/>
            </p:spPr>
            <p:txBody>
              <a:bodyPr wrap="square" rtlCol="0">
                <a:spAutoFit/>
              </a:bodyPr>
              <a:lstStyle/>
              <a:p>
                <a:r>
                  <a:rPr lang="en-US" dirty="0">
                    <a:solidFill>
                      <a:srgbClr val="505050"/>
                    </a:solidFill>
                    <a:latin typeface="Times New Roman" panose="02020603050405020304" pitchFamily="18" charset="0"/>
                    <a:cs typeface="Times New Roman" panose="02020603050405020304" pitchFamily="18" charset="0"/>
                  </a:rPr>
                  <a:t>S = 1.5E-15 </a:t>
                </a:r>
                <a14:m>
                  <m:oMath xmlns:m="http://schemas.openxmlformats.org/officeDocument/2006/math">
                    <m:sSup>
                      <m:sSupPr>
                        <m:ctrlPr>
                          <a:rPr lang="en-US" i="1">
                            <a:solidFill>
                              <a:srgbClr val="505050"/>
                            </a:solidFill>
                            <a:latin typeface="Cambria Math" panose="02040503050406030204" pitchFamily="18" charset="0"/>
                            <a:cs typeface="Times New Roman" panose="02020603050405020304" pitchFamily="18" charset="0"/>
                          </a:rPr>
                        </m:ctrlPr>
                      </m:sSupPr>
                      <m:e>
                        <m:r>
                          <a:rPr lang="en-US">
                            <a:solidFill>
                              <a:srgbClr val="505050"/>
                            </a:solidFill>
                            <a:latin typeface="Cambria Math" panose="02040503050406030204" pitchFamily="18" charset="0"/>
                            <a:cs typeface="Times New Roman" panose="02020603050405020304" pitchFamily="18" charset="0"/>
                          </a:rPr>
                          <m:t>𝑚</m:t>
                        </m:r>
                      </m:e>
                      <m:sup>
                        <m:r>
                          <a:rPr lang="en-US">
                            <a:solidFill>
                              <a:srgbClr val="505050"/>
                            </a:solidFill>
                            <a:latin typeface="Cambria Math" panose="02040503050406030204" pitchFamily="18" charset="0"/>
                            <a:cs typeface="Times New Roman" panose="02020603050405020304" pitchFamily="18" charset="0"/>
                          </a:rPr>
                          <m:t>2</m:t>
                        </m:r>
                      </m:sup>
                    </m:sSup>
                  </m:oMath>
                </a14:m>
                <a:endParaRPr lang="en-US" dirty="0">
                  <a:solidFill>
                    <a:srgbClr val="505050"/>
                  </a:solidFill>
                  <a:latin typeface="Times New Roman" panose="02020603050405020304" pitchFamily="18" charset="0"/>
                  <a:cs typeface="Times New Roman" panose="02020603050405020304" pitchFamily="18" charset="0"/>
                </a:endParaRPr>
              </a:p>
              <a:p>
                <a:r>
                  <a:rPr lang="en-US" dirty="0">
                    <a:solidFill>
                      <a:srgbClr val="505050"/>
                    </a:solidFill>
                    <a:latin typeface="Times New Roman" panose="02020603050405020304" pitchFamily="18" charset="0"/>
                    <a:cs typeface="Times New Roman" panose="02020603050405020304" pitchFamily="18" charset="0"/>
                  </a:rPr>
                  <a:t>Site position = nearby ir2</a:t>
                </a:r>
              </a:p>
              <a:p>
                <a14:m>
                  <m:oMath xmlns:m="http://schemas.openxmlformats.org/officeDocument/2006/math">
                    <m:r>
                      <a:rPr lang="en-US">
                        <a:solidFill>
                          <a:srgbClr val="505050"/>
                        </a:solidFill>
                        <a:latin typeface="Cambria Math" panose="02040503050406030204" pitchFamily="18" charset="0"/>
                        <a:cs typeface="Times New Roman" panose="02020603050405020304" pitchFamily="18" charset="0"/>
                      </a:rPr>
                      <m:t>𝛽</m:t>
                    </m:r>
                    <m:r>
                      <a:rPr lang="en-US">
                        <a:solidFill>
                          <a:srgbClr val="505050"/>
                        </a:solidFill>
                        <a:latin typeface="Cambria Math" panose="02040503050406030204" pitchFamily="18" charset="0"/>
                        <a:cs typeface="Times New Roman" panose="02020603050405020304" pitchFamily="18" charset="0"/>
                      </a:rPr>
                      <m:t> </m:t>
                    </m:r>
                  </m:oMath>
                </a14:m>
                <a:r>
                  <a:rPr lang="en-US" dirty="0">
                    <a:solidFill>
                      <a:srgbClr val="505050"/>
                    </a:solidFill>
                    <a:latin typeface="Times New Roman" panose="02020603050405020304" pitchFamily="18" charset="0"/>
                    <a:cs typeface="Times New Roman" panose="02020603050405020304" pitchFamily="18" charset="0"/>
                  </a:rPr>
                  <a:t>= 300</a:t>
                </a:r>
              </a:p>
            </p:txBody>
          </p:sp>
        </mc:Choice>
        <mc:Fallback xmlns="">
          <p:sp>
            <p:nvSpPr>
              <p:cNvPr id="6" name="TextBox 5">
                <a:extLst>
                  <a:ext uri="{FF2B5EF4-FFF2-40B4-BE49-F238E27FC236}">
                    <a16:creationId xmlns:a16="http://schemas.microsoft.com/office/drawing/2014/main" id="{4DAB912F-AFEC-E879-BE32-B82D87CE551D}"/>
                  </a:ext>
                </a:extLst>
              </p:cNvPr>
              <p:cNvSpPr txBox="1">
                <a:spLocks noRot="1" noChangeAspect="1" noMove="1" noResize="1" noEditPoints="1" noAdjustHandles="1" noChangeArrowheads="1" noChangeShapeType="1" noTextEdit="1"/>
              </p:cNvSpPr>
              <p:nvPr/>
            </p:nvSpPr>
            <p:spPr>
              <a:xfrm>
                <a:off x="4787462" y="584036"/>
                <a:ext cx="3424335" cy="946991"/>
              </a:xfrm>
              <a:prstGeom prst="rect">
                <a:avLst/>
              </a:prstGeom>
              <a:blipFill>
                <a:blip r:embed="rId6"/>
                <a:stretch>
                  <a:fillRect l="-1423" t="-3871" b="-7097"/>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6861BFE6-E342-E99F-41F8-2C177B8F81B7}"/>
              </a:ext>
            </a:extLst>
          </p:cNvPr>
          <p:cNvSpPr txBox="1"/>
          <p:nvPr/>
        </p:nvSpPr>
        <p:spPr>
          <a:xfrm>
            <a:off x="8375147" y="4697143"/>
            <a:ext cx="3579970" cy="369332"/>
          </a:xfrm>
          <a:prstGeom prst="rect">
            <a:avLst/>
          </a:prstGeom>
          <a:noFill/>
        </p:spPr>
        <p:txBody>
          <a:bodyPr wrap="square" rtlCol="0">
            <a:spAutoFit/>
          </a:bodyPr>
          <a:lstStyle/>
          <a:p>
            <a:r>
              <a:rPr lang="en-US" dirty="0">
                <a:solidFill>
                  <a:srgbClr val="505050"/>
                </a:solidFill>
                <a:latin typeface="Times New Roman" panose="02020603050405020304" pitchFamily="18" charset="0"/>
                <a:cs typeface="Times New Roman" panose="02020603050405020304" pitchFamily="18" charset="0"/>
              </a:rPr>
              <a:t>Power FE @ 20 MV/m = 12 W</a:t>
            </a:r>
          </a:p>
        </p:txBody>
      </p:sp>
      <p:cxnSp>
        <p:nvCxnSpPr>
          <p:cNvPr id="10" name="Straight Arrow Connector 9">
            <a:extLst>
              <a:ext uri="{FF2B5EF4-FFF2-40B4-BE49-F238E27FC236}">
                <a16:creationId xmlns:a16="http://schemas.microsoft.com/office/drawing/2014/main" id="{A3D2545A-B674-94FD-A2B1-5358E0281E05}"/>
              </a:ext>
            </a:extLst>
          </p:cNvPr>
          <p:cNvCxnSpPr>
            <a:cxnSpLocks/>
          </p:cNvCxnSpPr>
          <p:nvPr/>
        </p:nvCxnSpPr>
        <p:spPr>
          <a:xfrm>
            <a:off x="6096000" y="1767560"/>
            <a:ext cx="2800752" cy="608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Slide Number Placeholder 17">
            <a:extLst>
              <a:ext uri="{FF2B5EF4-FFF2-40B4-BE49-F238E27FC236}">
                <a16:creationId xmlns:a16="http://schemas.microsoft.com/office/drawing/2014/main" id="{4FFF8075-0303-3FA1-F6A1-81899D894EF1}"/>
              </a:ext>
            </a:extLst>
          </p:cNvPr>
          <p:cNvSpPr>
            <a:spLocks noGrp="1"/>
          </p:cNvSpPr>
          <p:nvPr>
            <p:ph type="sldNum" sz="quarter" idx="12"/>
          </p:nvPr>
        </p:nvSpPr>
        <p:spPr>
          <a:xfrm>
            <a:off x="8590280" y="5979644"/>
            <a:ext cx="2743200" cy="365125"/>
          </a:xfrm>
        </p:spPr>
        <p:txBody>
          <a:bodyPr/>
          <a:lstStyle/>
          <a:p>
            <a:fld id="{4C8636E5-F268-0A4A-84DB-69488F0245B6}" type="slidenum">
              <a:rPr lang="it-IT" smtClean="0"/>
              <a:t>13</a:t>
            </a:fld>
            <a:endParaRPr lang="it-IT" dirty="0"/>
          </a:p>
        </p:txBody>
      </p:sp>
      <p:sp>
        <p:nvSpPr>
          <p:cNvPr id="19" name="Footer Placeholder 18">
            <a:extLst>
              <a:ext uri="{FF2B5EF4-FFF2-40B4-BE49-F238E27FC236}">
                <a16:creationId xmlns:a16="http://schemas.microsoft.com/office/drawing/2014/main" id="{2BB8D036-227C-7354-DC10-90D6557E0FB2}"/>
              </a:ext>
            </a:extLst>
          </p:cNvPr>
          <p:cNvSpPr>
            <a:spLocks noGrp="1"/>
          </p:cNvSpPr>
          <p:nvPr>
            <p:ph type="ftr" sz="quarter" idx="11"/>
          </p:nvPr>
        </p:nvSpPr>
        <p:spPr/>
        <p:txBody>
          <a:bodyPr/>
          <a:lstStyle/>
          <a:p>
            <a:r>
              <a:rPr lang="en-US"/>
              <a:t>E. Del Core | TTC Meeting | WG3</a:t>
            </a:r>
            <a:endParaRPr lang="it-IT"/>
          </a:p>
        </p:txBody>
      </p:sp>
      <p:grpSp>
        <p:nvGrpSpPr>
          <p:cNvPr id="22" name="Group 21">
            <a:extLst>
              <a:ext uri="{FF2B5EF4-FFF2-40B4-BE49-F238E27FC236}">
                <a16:creationId xmlns:a16="http://schemas.microsoft.com/office/drawing/2014/main" id="{E1EFFA9C-9DEB-4A5B-BC79-926ABFDF44FF}"/>
              </a:ext>
            </a:extLst>
          </p:cNvPr>
          <p:cNvGrpSpPr/>
          <p:nvPr/>
        </p:nvGrpSpPr>
        <p:grpSpPr>
          <a:xfrm>
            <a:off x="-16184" y="0"/>
            <a:ext cx="663021" cy="6858000"/>
            <a:chOff x="-16184" y="0"/>
            <a:chExt cx="663021" cy="6858000"/>
          </a:xfrm>
        </p:grpSpPr>
        <p:sp>
          <p:nvSpPr>
            <p:cNvPr id="23" name="Rectangle 22">
              <a:extLst>
                <a:ext uri="{FF2B5EF4-FFF2-40B4-BE49-F238E27FC236}">
                  <a16:creationId xmlns:a16="http://schemas.microsoft.com/office/drawing/2014/main" id="{2E0CBE54-F54D-867C-74D1-E64B1AFA1B92}"/>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5A2F0F1E-2FA6-A62A-C761-9235848D372F}"/>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25" name="Picture 24" descr="Logo, company name&#10;&#10;Description automatically generated">
              <a:extLst>
                <a:ext uri="{FF2B5EF4-FFF2-40B4-BE49-F238E27FC236}">
                  <a16:creationId xmlns:a16="http://schemas.microsoft.com/office/drawing/2014/main" id="{F64E3565-72AC-1C4E-2405-5D2BCB4E96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26" name="Picture 2" descr="TTC2023 Meeting, Fermilab">
              <a:extLst>
                <a:ext uri="{FF2B5EF4-FFF2-40B4-BE49-F238E27FC236}">
                  <a16:creationId xmlns:a16="http://schemas.microsoft.com/office/drawing/2014/main" id="{50EB2B6F-BCC2-25D4-4DE8-92315F305C23}"/>
                </a:ext>
              </a:extLst>
            </p:cNvPr>
            <p:cNvPicPr>
              <a:picLocks noChangeAspect="1"/>
            </p:cNvPicPr>
            <p:nvPr/>
          </p:nvPicPr>
          <p:blipFill rotWithShape="1">
            <a:blip r:embed="rId8">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B91318B4-B139-D66E-F499-1238FF26A1FA}"/>
              </a:ext>
            </a:extLst>
          </p:cNvPr>
          <p:cNvPicPr>
            <a:picLocks noChangeAspect="1"/>
          </p:cNvPicPr>
          <p:nvPr/>
        </p:nvPicPr>
        <p:blipFill>
          <a:blip r:embed="rId9"/>
          <a:stretch>
            <a:fillRect/>
          </a:stretch>
        </p:blipFill>
        <p:spPr>
          <a:xfrm>
            <a:off x="617489" y="-1248"/>
            <a:ext cx="2438399" cy="6849480"/>
          </a:xfrm>
          <a:prstGeom prst="rect">
            <a:avLst/>
          </a:prstGeom>
        </p:spPr>
      </p:pic>
      <p:pic>
        <p:nvPicPr>
          <p:cNvPr id="8" name="Picture 7" descr="Chart, histogram&#10;&#10;Description automatically generated">
            <a:extLst>
              <a:ext uri="{FF2B5EF4-FFF2-40B4-BE49-F238E27FC236}">
                <a16:creationId xmlns:a16="http://schemas.microsoft.com/office/drawing/2014/main" id="{F419A3E0-5CC5-6EB9-9F02-9DF9A924E063}"/>
              </a:ext>
            </a:extLst>
          </p:cNvPr>
          <p:cNvPicPr>
            <a:picLocks noChangeAspect="1"/>
          </p:cNvPicPr>
          <p:nvPr/>
        </p:nvPicPr>
        <p:blipFill rotWithShape="1">
          <a:blip r:embed="rId10">
            <a:extLst>
              <a:ext uri="{28A0092B-C50C-407E-A947-70E740481C1C}">
                <a14:useLocalDpi xmlns:a14="http://schemas.microsoft.com/office/drawing/2010/main" val="0"/>
              </a:ext>
            </a:extLst>
          </a:blip>
          <a:srcRect l="4322" t="6413" r="8556"/>
          <a:stretch/>
        </p:blipFill>
        <p:spPr>
          <a:xfrm>
            <a:off x="2878516" y="2902857"/>
            <a:ext cx="4843871" cy="3902455"/>
          </a:xfrm>
          <a:prstGeom prst="rect">
            <a:avLst/>
          </a:prstGeom>
          <a:ln>
            <a:noFill/>
          </a:ln>
          <a:effectLst/>
        </p:spPr>
      </p:pic>
      <p:sp>
        <p:nvSpPr>
          <p:cNvPr id="11" name="Oval 10">
            <a:extLst>
              <a:ext uri="{FF2B5EF4-FFF2-40B4-BE49-F238E27FC236}">
                <a16:creationId xmlns:a16="http://schemas.microsoft.com/office/drawing/2014/main" id="{1C82CE99-095A-3D37-C663-6685A72FB7B3}"/>
              </a:ext>
            </a:extLst>
          </p:cNvPr>
          <p:cNvSpPr/>
          <p:nvPr/>
        </p:nvSpPr>
        <p:spPr>
          <a:xfrm>
            <a:off x="5907276" y="1687550"/>
            <a:ext cx="113445" cy="8001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ACF1ED-1F29-42CA-0F1F-7CE27C1BD54A}"/>
              </a:ext>
            </a:extLst>
          </p:cNvPr>
          <p:cNvSpPr txBox="1"/>
          <p:nvPr/>
        </p:nvSpPr>
        <p:spPr>
          <a:xfrm>
            <a:off x="3439886" y="3268919"/>
            <a:ext cx="3450771" cy="646331"/>
          </a:xfrm>
          <a:prstGeom prst="rect">
            <a:avLst/>
          </a:prstGeom>
          <a:solidFill>
            <a:schemeClr val="bg1"/>
          </a:solidFill>
          <a:ln>
            <a:solidFill>
              <a:schemeClr val="tx1"/>
            </a:solidFill>
          </a:ln>
        </p:spPr>
        <p:txBody>
          <a:bodyPr wrap="square" rtlCol="0">
            <a:spAutoFit/>
          </a:bodyPr>
          <a:lstStyle/>
          <a:p>
            <a:r>
              <a:rPr lang="en-US" sz="1800" b="0" i="0" u="none" strike="noStrike" baseline="0" dirty="0">
                <a:solidFill>
                  <a:srgbClr val="2E5496"/>
                </a:solidFill>
                <a:latin typeface="Calibri" panose="020F0502020204030204" pitchFamily="34" charset="0"/>
              </a:rPr>
              <a:t>Blue squares</a:t>
            </a:r>
            <a:r>
              <a:rPr lang="en-US" sz="1800" b="0" i="0" u="none" strike="noStrike" baseline="0" dirty="0">
                <a:solidFill>
                  <a:srgbClr val="000000"/>
                </a:solidFill>
                <a:latin typeface="Calibri" panose="020F0502020204030204" pitchFamily="34" charset="0"/>
              </a:rPr>
              <a:t>: X-ray endpoints</a:t>
            </a:r>
          </a:p>
          <a:p>
            <a:r>
              <a:rPr lang="en-US" sz="1800" b="0" i="0" u="none" strike="noStrike" baseline="0" dirty="0">
                <a:solidFill>
                  <a:srgbClr val="C00000"/>
                </a:solidFill>
                <a:latin typeface="Calibri" panose="020F0502020204030204" pitchFamily="34" charset="0"/>
              </a:rPr>
              <a:t>Red </a:t>
            </a:r>
            <a:r>
              <a:rPr lang="en-US" sz="1800" b="0" i="0" u="none" strike="noStrike" baseline="0" dirty="0" err="1">
                <a:solidFill>
                  <a:srgbClr val="C00000"/>
                </a:solidFill>
                <a:latin typeface="Calibri" panose="020F0502020204030204" pitchFamily="34" charset="0"/>
              </a:rPr>
              <a:t>violinplot</a:t>
            </a:r>
            <a:r>
              <a:rPr lang="en-US" sz="1800" b="0" i="0" u="none" strike="noStrike" baseline="0" dirty="0">
                <a:solidFill>
                  <a:srgbClr val="000000"/>
                </a:solidFill>
                <a:latin typeface="Calibri" panose="020F0502020204030204" pitchFamily="34" charset="0"/>
              </a:rPr>
              <a:t>: distribution density</a:t>
            </a:r>
            <a:endParaRPr lang="en-US" dirty="0"/>
          </a:p>
        </p:txBody>
      </p:sp>
    </p:spTree>
    <p:extLst>
      <p:ext uri="{BB962C8B-B14F-4D97-AF65-F5344CB8AC3E}">
        <p14:creationId xmlns:p14="http://schemas.microsoft.com/office/powerpoint/2010/main" val="924467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2620-9147-297C-B0C7-88F2C5400C07}"/>
              </a:ext>
            </a:extLst>
          </p:cNvPr>
          <p:cNvSpPr>
            <a:spLocks noGrp="1"/>
          </p:cNvSpPr>
          <p:nvPr>
            <p:ph type="title"/>
          </p:nvPr>
        </p:nvSpPr>
        <p:spPr>
          <a:xfrm>
            <a:off x="838200" y="-309216"/>
            <a:ext cx="10515600" cy="1325563"/>
          </a:xfrm>
        </p:spPr>
        <p:txBody>
          <a:bodyPr/>
          <a:lstStyle/>
          <a:p>
            <a:r>
              <a:rPr lang="en-US" sz="2900" b="1" dirty="0">
                <a:solidFill>
                  <a:srgbClr val="2B4D89"/>
                </a:solidFill>
                <a:latin typeface="+mn-lt"/>
              </a:rPr>
              <a:t>Transport model from electron to external X-rays</a:t>
            </a:r>
          </a:p>
        </p:txBody>
      </p:sp>
      <p:sp>
        <p:nvSpPr>
          <p:cNvPr id="3" name="Content Placeholder 2">
            <a:extLst>
              <a:ext uri="{FF2B5EF4-FFF2-40B4-BE49-F238E27FC236}">
                <a16:creationId xmlns:a16="http://schemas.microsoft.com/office/drawing/2014/main" id="{D560F091-C147-B979-42DE-78D6713E575D}"/>
              </a:ext>
            </a:extLst>
          </p:cNvPr>
          <p:cNvSpPr>
            <a:spLocks noGrp="1"/>
          </p:cNvSpPr>
          <p:nvPr>
            <p:ph idx="1"/>
          </p:nvPr>
        </p:nvSpPr>
        <p:spPr>
          <a:xfrm>
            <a:off x="577539" y="503961"/>
            <a:ext cx="11200804" cy="5333765"/>
          </a:xfrm>
        </p:spPr>
        <p:txBody>
          <a:bodyPr>
            <a:normAutofit/>
          </a:bodyPr>
          <a:lstStyle/>
          <a:p>
            <a:pPr>
              <a:lnSpc>
                <a:spcPct val="110000"/>
              </a:lnSpc>
              <a:buClr>
                <a:schemeClr val="accent1"/>
              </a:buClr>
            </a:pPr>
            <a:r>
              <a:rPr lang="en-US" sz="1900" dirty="0">
                <a:solidFill>
                  <a:srgbClr val="505050"/>
                </a:solidFill>
                <a:latin typeface="Cambria Math" panose="02040503050406030204" pitchFamily="18" charset="0"/>
                <a:cs typeface="Times New Roman" panose="02020603050405020304" pitchFamily="18" charset="0"/>
              </a:rPr>
              <a:t>Only in the previous case, where the Q-drop is only, or mainly, due to the power drained by dark current, we can use that model.</a:t>
            </a:r>
          </a:p>
          <a:p>
            <a:pPr>
              <a:lnSpc>
                <a:spcPct val="110000"/>
              </a:lnSpc>
              <a:buClr>
                <a:schemeClr val="accent1"/>
              </a:buClr>
            </a:pPr>
            <a:r>
              <a:rPr lang="en-US" sz="1900" dirty="0">
                <a:solidFill>
                  <a:srgbClr val="505050"/>
                </a:solidFill>
                <a:latin typeface="Cambria Math" panose="02040503050406030204" pitchFamily="18" charset="0"/>
                <a:cs typeface="Times New Roman" panose="02020603050405020304" pitchFamily="18" charset="0"/>
              </a:rPr>
              <a:t>We can use the dose rate to quantitatively reconstruct the FE scenario, but we need to consider the long chain of physical processes involved from electron emission to photon absorption, in the detector volume</a:t>
            </a:r>
          </a:p>
          <a:p>
            <a:pPr marL="0" indent="0">
              <a:lnSpc>
                <a:spcPct val="110000"/>
              </a:lnSpc>
              <a:buClr>
                <a:schemeClr val="accent1"/>
              </a:buClr>
              <a:buNone/>
            </a:pPr>
            <a:r>
              <a:rPr lang="en-US" sz="1900" dirty="0">
                <a:solidFill>
                  <a:srgbClr val="505050"/>
                </a:solidFill>
                <a:latin typeface="Cambria Math" panose="02040503050406030204" pitchFamily="18" charset="0"/>
                <a:cs typeface="Times New Roman" panose="02020603050405020304" pitchFamily="18" charset="0"/>
              </a:rPr>
              <a:t>	</a:t>
            </a:r>
          </a:p>
          <a:p>
            <a:pPr marL="0" indent="0" algn="ctr">
              <a:lnSpc>
                <a:spcPct val="110000"/>
              </a:lnSpc>
              <a:buClr>
                <a:schemeClr val="accent1"/>
              </a:buClr>
              <a:buNone/>
            </a:pPr>
            <a:r>
              <a:rPr lang="en-US" sz="1900" dirty="0">
                <a:solidFill>
                  <a:srgbClr val="505050"/>
                </a:solidFill>
                <a:latin typeface="Cambria Math" panose="02040503050406030204" pitchFamily="18" charset="0"/>
                <a:cs typeface="Times New Roman" panose="02020603050405020304" pitchFamily="18" charset="0"/>
              </a:rPr>
              <a:t>Analytical approach (theoretically evaluating , bremsstrahlung cross section, x-ray attenuation, detector 	energy efficiency, …) </a:t>
            </a:r>
          </a:p>
          <a:p>
            <a:pPr marL="0" indent="0" algn="ctr">
              <a:lnSpc>
                <a:spcPct val="110000"/>
              </a:lnSpc>
              <a:buClr>
                <a:schemeClr val="accent1"/>
              </a:buClr>
              <a:buFont typeface="Arial"/>
              <a:buNone/>
            </a:pPr>
            <a:r>
              <a:rPr lang="en-US" sz="1900" dirty="0">
                <a:solidFill>
                  <a:srgbClr val="505050"/>
                </a:solidFill>
                <a:latin typeface="Cambria Math" panose="02040503050406030204" pitchFamily="18" charset="0"/>
                <a:cs typeface="Times New Roman" panose="02020603050405020304" pitchFamily="18" charset="0"/>
              </a:rPr>
              <a:t>	[DOI: </a:t>
            </a:r>
            <a:r>
              <a:rPr lang="en-US" sz="1900" dirty="0">
                <a:solidFill>
                  <a:srgbClr val="505050"/>
                </a:solidFill>
                <a:latin typeface="Cambria Math" panose="020405030504060302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10.1103/PhysRevAccelBeams.26.072001</a:t>
            </a:r>
            <a:r>
              <a:rPr lang="en-US" sz="1900" dirty="0">
                <a:solidFill>
                  <a:srgbClr val="505050"/>
                </a:solidFill>
                <a:latin typeface="Cambria Math" panose="02040503050406030204" pitchFamily="18" charset="0"/>
                <a:cs typeface="Times New Roman" panose="02020603050405020304" pitchFamily="18" charset="0"/>
              </a:rPr>
              <a:t>]</a:t>
            </a:r>
          </a:p>
          <a:p>
            <a:endParaRPr lang="en-US" dirty="0"/>
          </a:p>
          <a:p>
            <a:endParaRPr lang="en-US" dirty="0"/>
          </a:p>
        </p:txBody>
      </p:sp>
      <p:sp>
        <p:nvSpPr>
          <p:cNvPr id="4" name="Footer Placeholder 3">
            <a:extLst>
              <a:ext uri="{FF2B5EF4-FFF2-40B4-BE49-F238E27FC236}">
                <a16:creationId xmlns:a16="http://schemas.microsoft.com/office/drawing/2014/main" id="{20B575E7-DA9E-4B6C-10C4-52A4C46E6676}"/>
              </a:ext>
            </a:extLst>
          </p:cNvPr>
          <p:cNvSpPr>
            <a:spLocks noGrp="1"/>
          </p:cNvSpPr>
          <p:nvPr>
            <p:ph type="ftr" sz="quarter" idx="11"/>
          </p:nvPr>
        </p:nvSpPr>
        <p:spPr>
          <a:xfrm>
            <a:off x="4156907" y="6474031"/>
            <a:ext cx="4114800" cy="365125"/>
          </a:xfrm>
        </p:spPr>
        <p:txBody>
          <a:bodyPr/>
          <a:lstStyle/>
          <a:p>
            <a:r>
              <a:rPr lang="en-US" dirty="0"/>
              <a:t>E. Del Core | TTC Meeting | WG3</a:t>
            </a:r>
            <a:endParaRPr lang="it-IT" dirty="0"/>
          </a:p>
        </p:txBody>
      </p:sp>
      <p:sp>
        <p:nvSpPr>
          <p:cNvPr id="5" name="Slide Number Placeholder 4">
            <a:extLst>
              <a:ext uri="{FF2B5EF4-FFF2-40B4-BE49-F238E27FC236}">
                <a16:creationId xmlns:a16="http://schemas.microsoft.com/office/drawing/2014/main" id="{0D719068-DF1B-02D5-A6A6-CF15C338240A}"/>
              </a:ext>
            </a:extLst>
          </p:cNvPr>
          <p:cNvSpPr>
            <a:spLocks noGrp="1"/>
          </p:cNvSpPr>
          <p:nvPr>
            <p:ph type="sldNum" sz="quarter" idx="12"/>
          </p:nvPr>
        </p:nvSpPr>
        <p:spPr/>
        <p:txBody>
          <a:bodyPr/>
          <a:lstStyle/>
          <a:p>
            <a:fld id="{4C8636E5-F268-0A4A-84DB-69488F0245B6}" type="slidenum">
              <a:rPr lang="it-IT" smtClean="0"/>
              <a:t>14</a:t>
            </a:fld>
            <a:endParaRPr lang="it-IT" dirty="0"/>
          </a:p>
        </p:txBody>
      </p:sp>
      <p:sp>
        <p:nvSpPr>
          <p:cNvPr id="10" name="AutoShape 2" descr="10.15161/oar.it/76644">
            <a:extLst>
              <a:ext uri="{FF2B5EF4-FFF2-40B4-BE49-F238E27FC236}">
                <a16:creationId xmlns:a16="http://schemas.microsoft.com/office/drawing/2014/main" id="{CD77E7D4-5957-B440-C56E-1D8B8024AB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67676"/>
              </a:solidFill>
            </a:endParaRPr>
          </a:p>
        </p:txBody>
      </p:sp>
      <p:grpSp>
        <p:nvGrpSpPr>
          <p:cNvPr id="15" name="Group 14">
            <a:extLst>
              <a:ext uri="{FF2B5EF4-FFF2-40B4-BE49-F238E27FC236}">
                <a16:creationId xmlns:a16="http://schemas.microsoft.com/office/drawing/2014/main" id="{BF518870-4434-ADEE-3787-77EF2CF7DE65}"/>
              </a:ext>
            </a:extLst>
          </p:cNvPr>
          <p:cNvGrpSpPr/>
          <p:nvPr/>
        </p:nvGrpSpPr>
        <p:grpSpPr>
          <a:xfrm>
            <a:off x="-16184" y="0"/>
            <a:ext cx="663021" cy="6858000"/>
            <a:chOff x="-16184" y="0"/>
            <a:chExt cx="663021" cy="6858000"/>
          </a:xfrm>
        </p:grpSpPr>
        <p:sp>
          <p:nvSpPr>
            <p:cNvPr id="16" name="Rectangle 15">
              <a:extLst>
                <a:ext uri="{FF2B5EF4-FFF2-40B4-BE49-F238E27FC236}">
                  <a16:creationId xmlns:a16="http://schemas.microsoft.com/office/drawing/2014/main" id="{E99B1CF5-CB29-7F0B-CE9C-CF181F890CD0}"/>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05F5294-3368-4FDB-293C-4FC8E93DCFCD}"/>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18" name="Picture 17" descr="Logo, company name&#10;&#10;Description automatically generated">
              <a:extLst>
                <a:ext uri="{FF2B5EF4-FFF2-40B4-BE49-F238E27FC236}">
                  <a16:creationId xmlns:a16="http://schemas.microsoft.com/office/drawing/2014/main" id="{09D8CC1C-5664-1B52-0FF1-55C5B4C57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19" name="Picture 2" descr="TTC2023 Meeting, Fermilab">
              <a:extLst>
                <a:ext uri="{FF2B5EF4-FFF2-40B4-BE49-F238E27FC236}">
                  <a16:creationId xmlns:a16="http://schemas.microsoft.com/office/drawing/2014/main" id="{0B4979CF-9945-F671-934E-838452661280}"/>
                </a:ext>
              </a:extLst>
            </p:cNvPr>
            <p:cNvPicPr>
              <a:picLocks noChangeAspect="1"/>
            </p:cNvPicPr>
            <p:nvPr/>
          </p:nvPicPr>
          <p:blipFill rotWithShape="1">
            <a:blip r:embed="rId5">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6" name="Arrow: Down 5">
            <a:extLst>
              <a:ext uri="{FF2B5EF4-FFF2-40B4-BE49-F238E27FC236}">
                <a16:creationId xmlns:a16="http://schemas.microsoft.com/office/drawing/2014/main" id="{5A1BFBB4-F616-5BE5-B00E-9300097C3BE5}"/>
              </a:ext>
            </a:extLst>
          </p:cNvPr>
          <p:cNvSpPr/>
          <p:nvPr/>
        </p:nvSpPr>
        <p:spPr>
          <a:xfrm>
            <a:off x="6032451" y="1946603"/>
            <a:ext cx="363712" cy="4064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6D6A6427-E5DE-856B-3D41-8294BFB17ED2}"/>
              </a:ext>
            </a:extLst>
          </p:cNvPr>
          <p:cNvPicPr>
            <a:picLocks noChangeAspect="1"/>
          </p:cNvPicPr>
          <p:nvPr/>
        </p:nvPicPr>
        <p:blipFill>
          <a:blip r:embed="rId6"/>
          <a:stretch>
            <a:fillRect/>
          </a:stretch>
        </p:blipFill>
        <p:spPr>
          <a:xfrm>
            <a:off x="7797353" y="3866019"/>
            <a:ext cx="3730618" cy="2855456"/>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2D3808F-C84E-180C-F8CE-5DA976EE96D1}"/>
                  </a:ext>
                </a:extLst>
              </p:cNvPr>
              <p:cNvSpPr txBox="1"/>
              <p:nvPr/>
            </p:nvSpPr>
            <p:spPr>
              <a:xfrm>
                <a:off x="7698404" y="3748338"/>
                <a:ext cx="1905000" cy="430887"/>
              </a:xfrm>
              <a:prstGeom prst="rect">
                <a:avLst/>
              </a:prstGeom>
              <a:solidFill>
                <a:schemeClr val="bg1"/>
              </a:solid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200">
                          <a:solidFill>
                            <a:srgbClr val="505050"/>
                          </a:solidFill>
                          <a:latin typeface="Cambria Math" panose="02040503050406030204" pitchFamily="18" charset="0"/>
                          <a:cs typeface="Times New Roman" panose="02020603050405020304" pitchFamily="18" charset="0"/>
                        </a:rPr>
                        <m:t>β</m:t>
                      </m:r>
                      <m:r>
                        <a:rPr lang="en-US" sz="2200">
                          <a:solidFill>
                            <a:srgbClr val="505050"/>
                          </a:solidFill>
                          <a:latin typeface="Cambria Math" panose="02040503050406030204" pitchFamily="18" charset="0"/>
                          <a:cs typeface="Times New Roman" panose="02020603050405020304" pitchFamily="18" charset="0"/>
                        </a:rPr>
                        <m:t> ~ 250/300</m:t>
                      </m:r>
                    </m:oMath>
                  </m:oMathPara>
                </a14:m>
                <a:endParaRPr lang="en-US" sz="2200" dirty="0">
                  <a:solidFill>
                    <a:srgbClr val="505050"/>
                  </a:solidFill>
                  <a:latin typeface="Times New Roman" panose="02020603050405020304" pitchFamily="18" charset="0"/>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72D3808F-C84E-180C-F8CE-5DA976EE96D1}"/>
                  </a:ext>
                </a:extLst>
              </p:cNvPr>
              <p:cNvSpPr txBox="1">
                <a:spLocks noRot="1" noChangeAspect="1" noMove="1" noResize="1" noEditPoints="1" noAdjustHandles="1" noChangeArrowheads="1" noChangeShapeType="1" noTextEdit="1"/>
              </p:cNvSpPr>
              <p:nvPr/>
            </p:nvSpPr>
            <p:spPr>
              <a:xfrm>
                <a:off x="7698404" y="3748338"/>
                <a:ext cx="1905000" cy="430887"/>
              </a:xfrm>
              <a:prstGeom prst="rect">
                <a:avLst/>
              </a:prstGeom>
              <a:blipFill>
                <a:blip r:embed="rId7"/>
                <a:stretch>
                  <a:fillRect b="-15068"/>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3E47CA3-EF74-087B-2218-10912F2CD1CC}"/>
                  </a:ext>
                </a:extLst>
              </p:cNvPr>
              <p:cNvSpPr txBox="1"/>
              <p:nvPr/>
            </p:nvSpPr>
            <p:spPr>
              <a:xfrm>
                <a:off x="727267" y="5777004"/>
                <a:ext cx="7862435" cy="923330"/>
              </a:xfrm>
              <a:prstGeom prst="rect">
                <a:avLst/>
              </a:prstGeom>
              <a:noFill/>
            </p:spPr>
            <p:txBody>
              <a:bodyPr wrap="square" rtlCol="0">
                <a:spAutoFit/>
              </a:bodyPr>
              <a:lstStyle/>
              <a:p>
                <a:r>
                  <a:rPr lang="en-US" dirty="0">
                    <a:solidFill>
                      <a:srgbClr val="505050"/>
                    </a:solidFill>
                    <a:latin typeface="Cambria Math" panose="02040503050406030204" pitchFamily="18" charset="0"/>
                    <a:cs typeface="Times New Roman" panose="02020603050405020304" pitchFamily="18" charset="0"/>
                  </a:rPr>
                  <a:t>However, being the proportionality constant </a:t>
                </a:r>
                <a14:m>
                  <m:oMath xmlns:m="http://schemas.openxmlformats.org/officeDocument/2006/math">
                    <m:sSub>
                      <m:sSubPr>
                        <m:ctrlPr>
                          <a:rPr lang="en-US" i="1" dirty="0" smtClean="0">
                            <a:solidFill>
                              <a:srgbClr val="505050"/>
                            </a:solidFill>
                            <a:latin typeface="Cambria Math" panose="02040503050406030204" pitchFamily="18" charset="0"/>
                            <a:cs typeface="Times New Roman" panose="02020603050405020304" pitchFamily="18" charset="0"/>
                          </a:rPr>
                        </m:ctrlPr>
                      </m:sSubPr>
                      <m:e>
                        <m:r>
                          <a:rPr lang="en-US" b="0" i="1" dirty="0" smtClean="0">
                            <a:solidFill>
                              <a:srgbClr val="505050"/>
                            </a:solidFill>
                            <a:latin typeface="Cambria Math" panose="02040503050406030204" pitchFamily="18" charset="0"/>
                            <a:cs typeface="Times New Roman" panose="02020603050405020304" pitchFamily="18" charset="0"/>
                          </a:rPr>
                          <m:t>𝐸</m:t>
                        </m:r>
                      </m:e>
                      <m:sub>
                        <m:r>
                          <a:rPr lang="en-US" b="0" i="1" dirty="0" smtClean="0">
                            <a:solidFill>
                              <a:srgbClr val="505050"/>
                            </a:solidFill>
                            <a:latin typeface="Cambria Math" panose="02040503050406030204" pitchFamily="18" charset="0"/>
                            <a:cs typeface="Times New Roman" panose="02020603050405020304" pitchFamily="18" charset="0"/>
                          </a:rPr>
                          <m:t>𝑎𝑐𝑐</m:t>
                        </m:r>
                      </m:sub>
                    </m:sSub>
                  </m:oMath>
                </a14:m>
                <a:r>
                  <a:rPr lang="en-US" dirty="0">
                    <a:solidFill>
                      <a:srgbClr val="505050"/>
                    </a:solidFill>
                    <a:latin typeface="Cambria Math" panose="02040503050406030204" pitchFamily="18" charset="0"/>
                    <a:cs typeface="Times New Roman" panose="02020603050405020304" pitchFamily="18" charset="0"/>
                  </a:rPr>
                  <a:t>-dependent, field enhancement is systematically underestimated if obtained from dose rate measurements.</a:t>
                </a:r>
                <a:endParaRPr lang="en-US" dirty="0"/>
              </a:p>
            </p:txBody>
          </p:sp>
        </mc:Choice>
        <mc:Fallback xmlns="">
          <p:sp>
            <p:nvSpPr>
              <p:cNvPr id="35" name="TextBox 34">
                <a:extLst>
                  <a:ext uri="{FF2B5EF4-FFF2-40B4-BE49-F238E27FC236}">
                    <a16:creationId xmlns:a16="http://schemas.microsoft.com/office/drawing/2014/main" id="{A3E47CA3-EF74-087B-2218-10912F2CD1CC}"/>
                  </a:ext>
                </a:extLst>
              </p:cNvPr>
              <p:cNvSpPr txBox="1">
                <a:spLocks noRot="1" noChangeAspect="1" noMove="1" noResize="1" noEditPoints="1" noAdjustHandles="1" noChangeArrowheads="1" noChangeShapeType="1" noTextEdit="1"/>
              </p:cNvSpPr>
              <p:nvPr/>
            </p:nvSpPr>
            <p:spPr>
              <a:xfrm>
                <a:off x="727267" y="5777004"/>
                <a:ext cx="7862435" cy="923330"/>
              </a:xfrm>
              <a:prstGeom prst="rect">
                <a:avLst/>
              </a:prstGeom>
              <a:blipFill>
                <a:blip r:embed="rId8"/>
                <a:stretch>
                  <a:fillRect l="-620" t="-4636" b="-8609"/>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203A2165-CD6E-B914-7438-F407B0E97CBF}"/>
              </a:ext>
            </a:extLst>
          </p:cNvPr>
          <p:cNvSpPr/>
          <p:nvPr/>
        </p:nvSpPr>
        <p:spPr>
          <a:xfrm>
            <a:off x="910995" y="2941289"/>
            <a:ext cx="3050980" cy="259146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1046D0E-620E-8957-E15A-C1E334884FF3}"/>
                  </a:ext>
                </a:extLst>
              </p:cNvPr>
              <p:cNvSpPr txBox="1"/>
              <p:nvPr/>
            </p:nvSpPr>
            <p:spPr>
              <a:xfrm>
                <a:off x="1581195" y="4656326"/>
                <a:ext cx="170374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solidFill>
                            <a:srgbClr val="505050"/>
                          </a:solidFill>
                          <a:latin typeface="Cambria Math" panose="02040503050406030204" pitchFamily="18" charset="0"/>
                          <a:cs typeface="Times New Roman" panose="02020603050405020304" pitchFamily="18" charset="0"/>
                        </a:rPr>
                        <m:t>𝑑𝑜𝑠𝑒</m:t>
                      </m:r>
                      <m:r>
                        <a:rPr lang="en-US">
                          <a:solidFill>
                            <a:srgbClr val="505050"/>
                          </a:solidFill>
                          <a:latin typeface="Cambria Math" panose="02040503050406030204" pitchFamily="18" charset="0"/>
                          <a:cs typeface="Times New Roman" panose="02020603050405020304" pitchFamily="18" charset="0"/>
                        </a:rPr>
                        <m:t> ∝</m:t>
                      </m:r>
                      <m:r>
                        <a:rPr lang="en-US">
                          <a:solidFill>
                            <a:srgbClr val="505050"/>
                          </a:solidFill>
                          <a:latin typeface="Cambria Math" panose="02040503050406030204" pitchFamily="18" charset="0"/>
                          <a:cs typeface="Times New Roman" panose="02020603050405020304" pitchFamily="18" charset="0"/>
                        </a:rPr>
                        <m:t>𝑐𝑢𝑟𝑟𝑒𝑛𝑡</m:t>
                      </m:r>
                    </m:oMath>
                  </m:oMathPara>
                </a14:m>
                <a:endParaRPr lang="en-US" dirty="0">
                  <a:solidFill>
                    <a:srgbClr val="505050"/>
                  </a:solidFill>
                  <a:latin typeface="Times New Roman" panose="02020603050405020304" pitchFamily="18" charset="0"/>
                  <a:cs typeface="Times New Roman" panose="02020603050405020304" pitchFamily="18" charset="0"/>
                </a:endParaRPr>
              </a:p>
            </p:txBody>
          </p:sp>
        </mc:Choice>
        <mc:Fallback xmlns="">
          <p:sp>
            <p:nvSpPr>
              <p:cNvPr id="37" name="TextBox 36">
                <a:extLst>
                  <a:ext uri="{FF2B5EF4-FFF2-40B4-BE49-F238E27FC236}">
                    <a16:creationId xmlns:a16="http://schemas.microsoft.com/office/drawing/2014/main" id="{F1046D0E-620E-8957-E15A-C1E334884FF3}"/>
                  </a:ext>
                </a:extLst>
              </p:cNvPr>
              <p:cNvSpPr txBox="1">
                <a:spLocks noRot="1" noChangeAspect="1" noMove="1" noResize="1" noEditPoints="1" noAdjustHandles="1" noChangeArrowheads="1" noChangeShapeType="1" noTextEdit="1"/>
              </p:cNvSpPr>
              <p:nvPr/>
            </p:nvSpPr>
            <p:spPr>
              <a:xfrm>
                <a:off x="1581195" y="4656326"/>
                <a:ext cx="1703749" cy="276999"/>
              </a:xfrm>
              <a:prstGeom prst="rect">
                <a:avLst/>
              </a:prstGeom>
              <a:blipFill>
                <a:blip r:embed="rId9"/>
                <a:stretch>
                  <a:fillRect l="-2143" r="-1786"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C6013E0-CCB4-0083-B083-34E648672190}"/>
                  </a:ext>
                </a:extLst>
              </p:cNvPr>
              <p:cNvSpPr txBox="1"/>
              <p:nvPr/>
            </p:nvSpPr>
            <p:spPr>
              <a:xfrm>
                <a:off x="1292739" y="4933325"/>
                <a:ext cx="2379611" cy="653897"/>
              </a:xfrm>
              <a:prstGeom prst="rect">
                <a:avLst/>
              </a:prstGeom>
              <a:noFill/>
            </p:spPr>
            <p:txBody>
              <a:bodyPr wrap="square" lIns="0" tIns="0" rIns="0" bIns="0" rtlCol="0">
                <a:spAutoFit/>
              </a:bodyPr>
              <a:lstStyle/>
              <a:p>
                <a:pPr>
                  <a:lnSpc>
                    <a:spcPct val="90000"/>
                  </a:lnSpc>
                  <a:spcBef>
                    <a:spcPts val="1000"/>
                  </a:spcBef>
                </a:pPr>
                <a14:m>
                  <m:oMathPara xmlns:m="http://schemas.openxmlformats.org/officeDocument/2006/math">
                    <m:oMathParaPr>
                      <m:jc m:val="centerGroup"/>
                    </m:oMathParaPr>
                    <m:oMath xmlns:m="http://schemas.openxmlformats.org/officeDocument/2006/math">
                      <m:r>
                        <m:rPr>
                          <m:sty m:val="p"/>
                        </m:rPr>
                        <a:rPr lang="en-US">
                          <a:solidFill>
                            <a:srgbClr val="505050"/>
                          </a:solidFill>
                          <a:latin typeface="Cambria Math" panose="02040503050406030204" pitchFamily="18" charset="0"/>
                          <a:cs typeface="Times New Roman" panose="02020603050405020304" pitchFamily="18" charset="0"/>
                        </a:rPr>
                        <m:t>R</m:t>
                      </m:r>
                      <m:r>
                        <a:rPr lang="en-US">
                          <a:solidFill>
                            <a:srgbClr val="505050"/>
                          </a:solidFill>
                          <a:latin typeface="Cambria Math" panose="02040503050406030204" pitchFamily="18" charset="0"/>
                          <a:cs typeface="Times New Roman" panose="02020603050405020304" pitchFamily="18" charset="0"/>
                        </a:rPr>
                        <m:t>∝ </m:t>
                      </m:r>
                      <m:f>
                        <m:fPr>
                          <m:ctrlPr>
                            <a:rPr lang="en-US" i="1">
                              <a:solidFill>
                                <a:srgbClr val="505050"/>
                              </a:solidFill>
                              <a:latin typeface="Cambria Math" panose="02040503050406030204" pitchFamily="18" charset="0"/>
                              <a:cs typeface="Times New Roman" panose="02020603050405020304" pitchFamily="18" charset="0"/>
                            </a:rPr>
                          </m:ctrlPr>
                        </m:fPr>
                        <m:num>
                          <m:r>
                            <a:rPr lang="en-US">
                              <a:solidFill>
                                <a:srgbClr val="505050"/>
                              </a:solidFill>
                              <a:latin typeface="Cambria Math" panose="02040503050406030204" pitchFamily="18" charset="0"/>
                              <a:cs typeface="Times New Roman" panose="02020603050405020304" pitchFamily="18" charset="0"/>
                            </a:rPr>
                            <m:t>1</m:t>
                          </m:r>
                        </m:num>
                        <m:den>
                          <m:r>
                            <a:rPr lang="en-US">
                              <a:solidFill>
                                <a:srgbClr val="505050"/>
                              </a:solidFill>
                              <a:latin typeface="Cambria Math" panose="02040503050406030204" pitchFamily="18" charset="0"/>
                              <a:cs typeface="Times New Roman" panose="02020603050405020304" pitchFamily="18" charset="0"/>
                            </a:rPr>
                            <m:t>𝑇</m:t>
                          </m:r>
                        </m:den>
                      </m:f>
                      <m:nary>
                        <m:naryPr>
                          <m:limLoc m:val="undOvr"/>
                          <m:subHide m:val="on"/>
                          <m:supHide m:val="on"/>
                          <m:ctrlPr>
                            <a:rPr lang="en-US" i="1">
                              <a:solidFill>
                                <a:srgbClr val="505050"/>
                              </a:solidFill>
                              <a:latin typeface="Cambria Math" panose="02040503050406030204" pitchFamily="18" charset="0"/>
                              <a:cs typeface="Times New Roman" panose="02020603050405020304" pitchFamily="18" charset="0"/>
                            </a:rPr>
                          </m:ctrlPr>
                        </m:naryPr>
                        <m:sub/>
                        <m:sup/>
                        <m:e>
                          <m:r>
                            <a:rPr lang="en-US">
                              <a:solidFill>
                                <a:srgbClr val="505050"/>
                              </a:solidFill>
                              <a:latin typeface="Cambria Math" panose="02040503050406030204" pitchFamily="18" charset="0"/>
                              <a:cs typeface="Times New Roman" panose="02020603050405020304" pitchFamily="18" charset="0"/>
                            </a:rPr>
                            <m:t>𝑁</m:t>
                          </m:r>
                          <m:d>
                            <m:dPr>
                              <m:ctrlPr>
                                <a:rPr lang="en-US" i="1">
                                  <a:solidFill>
                                    <a:srgbClr val="505050"/>
                                  </a:solidFill>
                                  <a:latin typeface="Cambria Math" panose="02040503050406030204" pitchFamily="18" charset="0"/>
                                  <a:cs typeface="Times New Roman" panose="02020603050405020304" pitchFamily="18" charset="0"/>
                                </a:rPr>
                              </m:ctrlPr>
                            </m:dPr>
                            <m:e>
                              <m:r>
                                <a:rPr lang="en-US">
                                  <a:solidFill>
                                    <a:srgbClr val="505050"/>
                                  </a:solidFill>
                                  <a:latin typeface="Cambria Math" panose="02040503050406030204" pitchFamily="18" charset="0"/>
                                  <a:cs typeface="Times New Roman" panose="02020603050405020304" pitchFamily="18" charset="0"/>
                                </a:rPr>
                                <m:t>𝐸</m:t>
                              </m:r>
                            </m:e>
                          </m:d>
                          <m:r>
                            <a:rPr lang="en-US">
                              <a:solidFill>
                                <a:srgbClr val="505050"/>
                              </a:solidFill>
                              <a:latin typeface="Cambria Math" panose="02040503050406030204" pitchFamily="18" charset="0"/>
                              <a:cs typeface="Times New Roman" panose="02020603050405020304" pitchFamily="18" charset="0"/>
                            </a:rPr>
                            <m:t>𝐸</m:t>
                          </m:r>
                          <m:r>
                            <a:rPr lang="en-US">
                              <a:solidFill>
                                <a:srgbClr val="505050"/>
                              </a:solidFill>
                              <a:latin typeface="Cambria Math" panose="02040503050406030204" pitchFamily="18" charset="0"/>
                              <a:cs typeface="Times New Roman" panose="02020603050405020304" pitchFamily="18" charset="0"/>
                            </a:rPr>
                            <m:t> </m:t>
                          </m:r>
                          <m:r>
                            <a:rPr lang="en-US">
                              <a:solidFill>
                                <a:srgbClr val="505050"/>
                              </a:solidFill>
                              <a:latin typeface="Cambria Math" panose="02040503050406030204" pitchFamily="18" charset="0"/>
                              <a:cs typeface="Times New Roman" panose="02020603050405020304" pitchFamily="18" charset="0"/>
                            </a:rPr>
                            <m:t>𝑑𝐸</m:t>
                          </m:r>
                        </m:e>
                      </m:nary>
                    </m:oMath>
                  </m:oMathPara>
                </a14:m>
                <a:endParaRPr lang="en-US" dirty="0">
                  <a:solidFill>
                    <a:srgbClr val="505050"/>
                  </a:solidFill>
                  <a:latin typeface="Times New Roman" panose="02020603050405020304" pitchFamily="18" charset="0"/>
                  <a:cs typeface="Times New Roman" panose="02020603050405020304" pitchFamily="18" charset="0"/>
                </a:endParaRPr>
              </a:p>
            </p:txBody>
          </p:sp>
        </mc:Choice>
        <mc:Fallback xmlns="">
          <p:sp>
            <p:nvSpPr>
              <p:cNvPr id="38" name="TextBox 37">
                <a:extLst>
                  <a:ext uri="{FF2B5EF4-FFF2-40B4-BE49-F238E27FC236}">
                    <a16:creationId xmlns:a16="http://schemas.microsoft.com/office/drawing/2014/main" id="{8C6013E0-CCB4-0083-B083-34E648672190}"/>
                  </a:ext>
                </a:extLst>
              </p:cNvPr>
              <p:cNvSpPr txBox="1">
                <a:spLocks noRot="1" noChangeAspect="1" noMove="1" noResize="1" noEditPoints="1" noAdjustHandles="1" noChangeArrowheads="1" noChangeShapeType="1" noTextEdit="1"/>
              </p:cNvSpPr>
              <p:nvPr/>
            </p:nvSpPr>
            <p:spPr>
              <a:xfrm>
                <a:off x="1292739" y="4933325"/>
                <a:ext cx="2379611" cy="653897"/>
              </a:xfrm>
              <a:prstGeom prst="rect">
                <a:avLst/>
              </a:prstGeom>
              <a:blipFill>
                <a:blip r:embed="rId10"/>
                <a:stretch>
                  <a:fillRect/>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04FBABFD-90A6-4FFA-CAA9-CFF5094F5995}"/>
              </a:ext>
            </a:extLst>
          </p:cNvPr>
          <p:cNvSpPr txBox="1"/>
          <p:nvPr/>
        </p:nvSpPr>
        <p:spPr>
          <a:xfrm>
            <a:off x="1017514" y="3379589"/>
            <a:ext cx="2648652" cy="646331"/>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sym typeface="Wingdings" panose="05000000000000000000" pitchFamily="2" charset="2"/>
              </a:rPr>
              <a:t> </a:t>
            </a:r>
            <a:r>
              <a:rPr lang="en-US" dirty="0">
                <a:solidFill>
                  <a:srgbClr val="505050"/>
                </a:solidFill>
                <a:latin typeface="Times New Roman" panose="02020603050405020304" pitchFamily="18" charset="0"/>
                <a:cs typeface="Times New Roman" panose="02020603050405020304" pitchFamily="18" charset="0"/>
              </a:rPr>
              <a:t>Fit of Fowler-Nordheim equation</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7530758-5370-55D8-1F5F-AF9901AE4C3A}"/>
                  </a:ext>
                </a:extLst>
              </p:cNvPr>
              <p:cNvSpPr txBox="1"/>
              <p:nvPr/>
            </p:nvSpPr>
            <p:spPr>
              <a:xfrm>
                <a:off x="1342515" y="3856731"/>
                <a:ext cx="2379611" cy="4926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solidFill>
                            <a:srgbClr val="505050"/>
                          </a:solidFill>
                          <a:latin typeface="Cambria Math" panose="02040503050406030204" pitchFamily="18" charset="0"/>
                          <a:cs typeface="Times New Roman" panose="02020603050405020304" pitchFamily="18" charset="0"/>
                        </a:rPr>
                        <m:t>𝐼</m:t>
                      </m:r>
                      <m:r>
                        <a:rPr lang="en-US">
                          <a:solidFill>
                            <a:srgbClr val="505050"/>
                          </a:solidFill>
                          <a:latin typeface="Cambria Math" panose="02040503050406030204" pitchFamily="18" charset="0"/>
                          <a:cs typeface="Times New Roman" panose="02020603050405020304" pitchFamily="18" charset="0"/>
                        </a:rPr>
                        <m:t>∝</m:t>
                      </m:r>
                      <m:sSup>
                        <m:sSupPr>
                          <m:ctrlPr>
                            <a:rPr lang="en-US" i="1">
                              <a:solidFill>
                                <a:srgbClr val="505050"/>
                              </a:solidFill>
                              <a:latin typeface="Cambria Math" panose="02040503050406030204" pitchFamily="18" charset="0"/>
                              <a:cs typeface="Times New Roman" panose="02020603050405020304" pitchFamily="18" charset="0"/>
                            </a:rPr>
                          </m:ctrlPr>
                        </m:sSupPr>
                        <m:e>
                          <m:r>
                            <a:rPr lang="en-US">
                              <a:solidFill>
                                <a:srgbClr val="505050"/>
                              </a:solidFill>
                              <a:latin typeface="Cambria Math" panose="02040503050406030204" pitchFamily="18" charset="0"/>
                              <a:cs typeface="Times New Roman" panose="02020603050405020304" pitchFamily="18" charset="0"/>
                            </a:rPr>
                            <m:t>(</m:t>
                          </m:r>
                          <m:sSub>
                            <m:sSubPr>
                              <m:ctrlPr>
                                <a:rPr lang="en-US" i="1">
                                  <a:solidFill>
                                    <a:srgbClr val="505050"/>
                                  </a:solidFill>
                                  <a:latin typeface="Cambria Math" panose="02040503050406030204" pitchFamily="18" charset="0"/>
                                  <a:cs typeface="Times New Roman" panose="02020603050405020304" pitchFamily="18" charset="0"/>
                                </a:rPr>
                              </m:ctrlPr>
                            </m:sSubPr>
                            <m:e>
                              <m:r>
                                <a:rPr lang="en-US">
                                  <a:solidFill>
                                    <a:srgbClr val="505050"/>
                                  </a:solidFill>
                                  <a:latin typeface="Cambria Math" panose="02040503050406030204" pitchFamily="18" charset="0"/>
                                  <a:cs typeface="Times New Roman" panose="02020603050405020304" pitchFamily="18" charset="0"/>
                                </a:rPr>
                                <m:t>𝛽</m:t>
                              </m:r>
                            </m:e>
                            <m:sub>
                              <m:r>
                                <a:rPr lang="en-US">
                                  <a:solidFill>
                                    <a:srgbClr val="505050"/>
                                  </a:solidFill>
                                  <a:latin typeface="Cambria Math" panose="02040503050406030204" pitchFamily="18" charset="0"/>
                                  <a:cs typeface="Times New Roman" panose="02020603050405020304" pitchFamily="18" charset="0"/>
                                </a:rPr>
                                <m:t>𝐹𝑁</m:t>
                              </m:r>
                            </m:sub>
                          </m:sSub>
                          <m:r>
                            <a:rPr lang="en-US">
                              <a:solidFill>
                                <a:srgbClr val="505050"/>
                              </a:solidFill>
                              <a:latin typeface="Cambria Math" panose="02040503050406030204" pitchFamily="18" charset="0"/>
                              <a:cs typeface="Times New Roman" panose="02020603050405020304" pitchFamily="18" charset="0"/>
                            </a:rPr>
                            <m:t>𝐸</m:t>
                          </m:r>
                          <m:r>
                            <a:rPr lang="en-US">
                              <a:solidFill>
                                <a:srgbClr val="505050"/>
                              </a:solidFill>
                              <a:latin typeface="Cambria Math" panose="02040503050406030204" pitchFamily="18" charset="0"/>
                              <a:cs typeface="Times New Roman" panose="02020603050405020304" pitchFamily="18" charset="0"/>
                            </a:rPr>
                            <m:t>)</m:t>
                          </m:r>
                        </m:e>
                        <m:sup>
                          <m:r>
                            <a:rPr lang="en-US">
                              <a:solidFill>
                                <a:srgbClr val="505050"/>
                              </a:solidFill>
                              <a:latin typeface="Cambria Math" panose="02040503050406030204" pitchFamily="18" charset="0"/>
                              <a:cs typeface="Times New Roman" panose="02020603050405020304" pitchFamily="18" charset="0"/>
                            </a:rPr>
                            <m:t>2.5</m:t>
                          </m:r>
                        </m:sup>
                      </m:sSup>
                      <m:sSup>
                        <m:sSupPr>
                          <m:ctrlPr>
                            <a:rPr lang="en-US" i="1">
                              <a:solidFill>
                                <a:srgbClr val="505050"/>
                              </a:solidFill>
                              <a:latin typeface="Cambria Math" panose="02040503050406030204" pitchFamily="18" charset="0"/>
                              <a:cs typeface="Times New Roman" panose="02020603050405020304" pitchFamily="18" charset="0"/>
                            </a:rPr>
                          </m:ctrlPr>
                        </m:sSupPr>
                        <m:e>
                          <m:r>
                            <a:rPr lang="en-US">
                              <a:solidFill>
                                <a:srgbClr val="505050"/>
                              </a:solidFill>
                              <a:latin typeface="Cambria Math" panose="02040503050406030204" pitchFamily="18" charset="0"/>
                              <a:cs typeface="Times New Roman" panose="02020603050405020304" pitchFamily="18" charset="0"/>
                            </a:rPr>
                            <m:t>𝑒</m:t>
                          </m:r>
                        </m:e>
                        <m:sup>
                          <m:r>
                            <a:rPr lang="en-US">
                              <a:solidFill>
                                <a:srgbClr val="505050"/>
                              </a:solidFill>
                              <a:latin typeface="Cambria Math" panose="02040503050406030204" pitchFamily="18" charset="0"/>
                              <a:cs typeface="Times New Roman" panose="02020603050405020304" pitchFamily="18" charset="0"/>
                            </a:rPr>
                            <m:t>−</m:t>
                          </m:r>
                          <m:sSub>
                            <m:sSubPr>
                              <m:ctrlPr>
                                <a:rPr lang="en-US" i="1">
                                  <a:solidFill>
                                    <a:srgbClr val="505050"/>
                                  </a:solidFill>
                                  <a:latin typeface="Cambria Math" panose="02040503050406030204" pitchFamily="18" charset="0"/>
                                  <a:cs typeface="Times New Roman" panose="02020603050405020304" pitchFamily="18" charset="0"/>
                                </a:rPr>
                              </m:ctrlPr>
                            </m:sSubPr>
                            <m:e>
                              <m:r>
                                <a:rPr lang="en-US">
                                  <a:solidFill>
                                    <a:srgbClr val="505050"/>
                                  </a:solidFill>
                                  <a:latin typeface="Cambria Math" panose="02040503050406030204" pitchFamily="18" charset="0"/>
                                  <a:cs typeface="Times New Roman" panose="02020603050405020304" pitchFamily="18" charset="0"/>
                                </a:rPr>
                                <m:t>𝐵</m:t>
                              </m:r>
                            </m:e>
                            <m:sub>
                              <m:r>
                                <a:rPr lang="en-US">
                                  <a:solidFill>
                                    <a:srgbClr val="505050"/>
                                  </a:solidFill>
                                  <a:latin typeface="Cambria Math" panose="02040503050406030204" pitchFamily="18" charset="0"/>
                                  <a:cs typeface="Times New Roman" panose="02020603050405020304" pitchFamily="18" charset="0"/>
                                </a:rPr>
                                <m:t>𝐹𝑁</m:t>
                              </m:r>
                            </m:sub>
                          </m:sSub>
                          <m:f>
                            <m:fPr>
                              <m:ctrlPr>
                                <a:rPr lang="en-US" i="1">
                                  <a:solidFill>
                                    <a:srgbClr val="505050"/>
                                  </a:solidFill>
                                  <a:latin typeface="Cambria Math" panose="02040503050406030204" pitchFamily="18" charset="0"/>
                                  <a:cs typeface="Times New Roman" panose="02020603050405020304" pitchFamily="18" charset="0"/>
                                </a:rPr>
                              </m:ctrlPr>
                            </m:fPr>
                            <m:num>
                              <m:sSup>
                                <m:sSupPr>
                                  <m:ctrlPr>
                                    <a:rPr lang="en-US" i="1">
                                      <a:solidFill>
                                        <a:srgbClr val="505050"/>
                                      </a:solidFill>
                                      <a:latin typeface="Cambria Math" panose="02040503050406030204" pitchFamily="18" charset="0"/>
                                      <a:cs typeface="Times New Roman" panose="02020603050405020304" pitchFamily="18" charset="0"/>
                                    </a:rPr>
                                  </m:ctrlPr>
                                </m:sSupPr>
                                <m:e>
                                  <m:r>
                                    <m:rPr>
                                      <m:sty m:val="p"/>
                                    </m:rPr>
                                    <a:rPr lang="el-GR">
                                      <a:solidFill>
                                        <a:srgbClr val="505050"/>
                                      </a:solidFill>
                                      <a:latin typeface="Cambria Math" panose="02040503050406030204" pitchFamily="18" charset="0"/>
                                      <a:cs typeface="Times New Roman" panose="02020603050405020304" pitchFamily="18" charset="0"/>
                                    </a:rPr>
                                    <m:t>Φ</m:t>
                                  </m:r>
                                </m:e>
                                <m:sup>
                                  <m:r>
                                    <a:rPr lang="en-US">
                                      <a:solidFill>
                                        <a:srgbClr val="505050"/>
                                      </a:solidFill>
                                      <a:latin typeface="Cambria Math" panose="02040503050406030204" pitchFamily="18" charset="0"/>
                                      <a:cs typeface="Times New Roman" panose="02020603050405020304" pitchFamily="18" charset="0"/>
                                    </a:rPr>
                                    <m:t>3/2</m:t>
                                  </m:r>
                                </m:sup>
                              </m:sSup>
                            </m:num>
                            <m:den>
                              <m:sSub>
                                <m:sSubPr>
                                  <m:ctrlPr>
                                    <a:rPr lang="en-US" i="1">
                                      <a:solidFill>
                                        <a:srgbClr val="505050"/>
                                      </a:solidFill>
                                      <a:latin typeface="Cambria Math" panose="02040503050406030204" pitchFamily="18" charset="0"/>
                                      <a:cs typeface="Times New Roman" panose="02020603050405020304" pitchFamily="18" charset="0"/>
                                    </a:rPr>
                                  </m:ctrlPr>
                                </m:sSubPr>
                                <m:e>
                                  <m:r>
                                    <a:rPr lang="en-US">
                                      <a:solidFill>
                                        <a:srgbClr val="505050"/>
                                      </a:solidFill>
                                      <a:latin typeface="Cambria Math" panose="02040503050406030204" pitchFamily="18" charset="0"/>
                                      <a:cs typeface="Times New Roman" panose="02020603050405020304" pitchFamily="18" charset="0"/>
                                    </a:rPr>
                                    <m:t>𝛽</m:t>
                                  </m:r>
                                </m:e>
                                <m:sub>
                                  <m:r>
                                    <a:rPr lang="en-US">
                                      <a:solidFill>
                                        <a:srgbClr val="505050"/>
                                      </a:solidFill>
                                      <a:latin typeface="Cambria Math" panose="02040503050406030204" pitchFamily="18" charset="0"/>
                                      <a:cs typeface="Times New Roman" panose="02020603050405020304" pitchFamily="18" charset="0"/>
                                    </a:rPr>
                                    <m:t>𝐹𝑁</m:t>
                                  </m:r>
                                </m:sub>
                              </m:sSub>
                              <m:r>
                                <a:rPr lang="en-US">
                                  <a:solidFill>
                                    <a:srgbClr val="505050"/>
                                  </a:solidFill>
                                  <a:latin typeface="Cambria Math" panose="02040503050406030204" pitchFamily="18" charset="0"/>
                                  <a:cs typeface="Times New Roman" panose="02020603050405020304" pitchFamily="18" charset="0"/>
                                </a:rPr>
                                <m:t>𝐸</m:t>
                              </m:r>
                            </m:den>
                          </m:f>
                        </m:sup>
                      </m:sSup>
                    </m:oMath>
                  </m:oMathPara>
                </a14:m>
                <a:endParaRPr lang="en-US" dirty="0">
                  <a:solidFill>
                    <a:srgbClr val="505050"/>
                  </a:solidFill>
                  <a:latin typeface="Times New Roman" panose="02020603050405020304" pitchFamily="18" charset="0"/>
                  <a:cs typeface="Times New Roman" panose="02020603050405020304" pitchFamily="18" charset="0"/>
                </a:endParaRPr>
              </a:p>
            </p:txBody>
          </p:sp>
        </mc:Choice>
        <mc:Fallback xmlns="">
          <p:sp>
            <p:nvSpPr>
              <p:cNvPr id="40" name="TextBox 39">
                <a:extLst>
                  <a:ext uri="{FF2B5EF4-FFF2-40B4-BE49-F238E27FC236}">
                    <a16:creationId xmlns:a16="http://schemas.microsoft.com/office/drawing/2014/main" id="{07530758-5370-55D8-1F5F-AF9901AE4C3A}"/>
                  </a:ext>
                </a:extLst>
              </p:cNvPr>
              <p:cNvSpPr txBox="1">
                <a:spLocks noRot="1" noChangeAspect="1" noMove="1" noResize="1" noEditPoints="1" noAdjustHandles="1" noChangeArrowheads="1" noChangeShapeType="1" noTextEdit="1"/>
              </p:cNvSpPr>
              <p:nvPr/>
            </p:nvSpPr>
            <p:spPr>
              <a:xfrm>
                <a:off x="1342515" y="3856731"/>
                <a:ext cx="2379611" cy="49269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2C8D492-2BD7-DC00-5A04-4D7E1143D52B}"/>
                  </a:ext>
                </a:extLst>
              </p:cNvPr>
              <p:cNvSpPr txBox="1"/>
              <p:nvPr/>
            </p:nvSpPr>
            <p:spPr>
              <a:xfrm>
                <a:off x="1091506" y="2994868"/>
                <a:ext cx="2761355" cy="384721"/>
              </a:xfrm>
              <a:prstGeom prst="rect">
                <a:avLst/>
              </a:prstGeom>
              <a:solidFill>
                <a:schemeClr val="accent5">
                  <a:lumMod val="20000"/>
                  <a:lumOff val="80000"/>
                </a:schemeClr>
              </a:solidFill>
            </p:spPr>
            <p:txBody>
              <a:bodyPr wrap="square" rtlCol="0">
                <a:spAutoFit/>
              </a:bodyPr>
              <a:lstStyle/>
              <a:p>
                <a:r>
                  <a:rPr lang="en-US" sz="1900" dirty="0">
                    <a:solidFill>
                      <a:srgbClr val="505050"/>
                    </a:solidFill>
                    <a:latin typeface="Cambria Math" panose="02040503050406030204" pitchFamily="18" charset="0"/>
                    <a:cs typeface="Times New Roman" panose="02020603050405020304" pitchFamily="18" charset="0"/>
                  </a:rPr>
                  <a:t>Field enhancement </a:t>
                </a:r>
                <a14:m>
                  <m:oMath xmlns:m="http://schemas.openxmlformats.org/officeDocument/2006/math">
                    <m:r>
                      <a:rPr lang="en-US" smtClean="0">
                        <a:solidFill>
                          <a:srgbClr val="505050"/>
                        </a:solidFill>
                        <a:latin typeface="Cambria Math" panose="02040503050406030204" pitchFamily="18" charset="0"/>
                        <a:cs typeface="Times New Roman" panose="02020603050405020304" pitchFamily="18" charset="0"/>
                      </a:rPr>
                      <m:t>𝛽</m:t>
                    </m:r>
                  </m:oMath>
                </a14:m>
                <a:r>
                  <a:rPr lang="en-US" dirty="0"/>
                  <a:t> </a:t>
                </a:r>
              </a:p>
            </p:txBody>
          </p:sp>
        </mc:Choice>
        <mc:Fallback xmlns="">
          <p:sp>
            <p:nvSpPr>
              <p:cNvPr id="41" name="TextBox 40">
                <a:extLst>
                  <a:ext uri="{FF2B5EF4-FFF2-40B4-BE49-F238E27FC236}">
                    <a16:creationId xmlns:a16="http://schemas.microsoft.com/office/drawing/2014/main" id="{42C8D492-2BD7-DC00-5A04-4D7E1143D52B}"/>
                  </a:ext>
                </a:extLst>
              </p:cNvPr>
              <p:cNvSpPr txBox="1">
                <a:spLocks noRot="1" noChangeAspect="1" noMove="1" noResize="1" noEditPoints="1" noAdjustHandles="1" noChangeArrowheads="1" noChangeShapeType="1" noTextEdit="1"/>
              </p:cNvSpPr>
              <p:nvPr/>
            </p:nvSpPr>
            <p:spPr>
              <a:xfrm>
                <a:off x="1091506" y="2994868"/>
                <a:ext cx="2761355" cy="384721"/>
              </a:xfrm>
              <a:prstGeom prst="rect">
                <a:avLst/>
              </a:prstGeom>
              <a:blipFill>
                <a:blip r:embed="rId12"/>
                <a:stretch>
                  <a:fillRect l="-1987" t="-9524" b="-25397"/>
                </a:stretch>
              </a:blipFill>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8CC3DF2C-B0B6-A3B6-0EAE-B66D0B11BA9C}"/>
              </a:ext>
            </a:extLst>
          </p:cNvPr>
          <p:cNvCxnSpPr>
            <a:cxnSpLocks/>
          </p:cNvCxnSpPr>
          <p:nvPr/>
        </p:nvCxnSpPr>
        <p:spPr>
          <a:xfrm>
            <a:off x="4055032" y="4478419"/>
            <a:ext cx="5387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F834D803-7C38-A35B-B068-ED09BD036CC3}"/>
              </a:ext>
            </a:extLst>
          </p:cNvPr>
          <p:cNvSpPr/>
          <p:nvPr/>
        </p:nvSpPr>
        <p:spPr>
          <a:xfrm>
            <a:off x="4655929" y="4025920"/>
            <a:ext cx="2802626" cy="93306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99214EF4-C4C8-3CC4-A75C-028FA81CDF06}"/>
                  </a:ext>
                </a:extLst>
              </p:cNvPr>
              <p:cNvSpPr txBox="1"/>
              <p:nvPr/>
            </p:nvSpPr>
            <p:spPr>
              <a:xfrm>
                <a:off x="4975503" y="4209841"/>
                <a:ext cx="2163477" cy="565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i="1">
                              <a:solidFill>
                                <a:srgbClr val="505050"/>
                              </a:solidFill>
                              <a:latin typeface="Cambria Math" panose="02040503050406030204" pitchFamily="18" charset="0"/>
                              <a:cs typeface="Times New Roman" panose="02020603050405020304" pitchFamily="18" charset="0"/>
                            </a:rPr>
                          </m:ctrlPr>
                        </m:funcPr>
                        <m:fName>
                          <m:r>
                            <m:rPr>
                              <m:sty m:val="p"/>
                            </m:rPr>
                            <a:rPr lang="en-US">
                              <a:solidFill>
                                <a:srgbClr val="505050"/>
                              </a:solidFill>
                              <a:latin typeface="Cambria Math" panose="02040503050406030204" pitchFamily="18" charset="0"/>
                              <a:cs typeface="Times New Roman" panose="02020603050405020304" pitchFamily="18" charset="0"/>
                            </a:rPr>
                            <m:t>log</m:t>
                          </m:r>
                        </m:fName>
                        <m:e>
                          <m:f>
                            <m:fPr>
                              <m:ctrlPr>
                                <a:rPr lang="en-US" i="1">
                                  <a:solidFill>
                                    <a:srgbClr val="505050"/>
                                  </a:solidFill>
                                  <a:latin typeface="Cambria Math" panose="02040503050406030204" pitchFamily="18" charset="0"/>
                                  <a:cs typeface="Times New Roman" panose="02020603050405020304" pitchFamily="18" charset="0"/>
                                </a:rPr>
                              </m:ctrlPr>
                            </m:fPr>
                            <m:num>
                              <m:r>
                                <a:rPr lang="en-US">
                                  <a:solidFill>
                                    <a:srgbClr val="505050"/>
                                  </a:solidFill>
                                  <a:latin typeface="Cambria Math" panose="02040503050406030204" pitchFamily="18" charset="0"/>
                                  <a:cs typeface="Times New Roman" panose="02020603050405020304" pitchFamily="18" charset="0"/>
                                </a:rPr>
                                <m:t>𝑅</m:t>
                              </m:r>
                            </m:num>
                            <m:den>
                              <m:sSup>
                                <m:sSupPr>
                                  <m:ctrlPr>
                                    <a:rPr lang="en-US" i="1">
                                      <a:solidFill>
                                        <a:srgbClr val="505050"/>
                                      </a:solidFill>
                                      <a:latin typeface="Cambria Math" panose="02040503050406030204" pitchFamily="18" charset="0"/>
                                      <a:cs typeface="Times New Roman" panose="02020603050405020304" pitchFamily="18" charset="0"/>
                                    </a:rPr>
                                  </m:ctrlPr>
                                </m:sSupPr>
                                <m:e>
                                  <m:r>
                                    <a:rPr lang="en-US">
                                      <a:solidFill>
                                        <a:srgbClr val="505050"/>
                                      </a:solidFill>
                                      <a:latin typeface="Cambria Math" panose="02040503050406030204" pitchFamily="18" charset="0"/>
                                      <a:cs typeface="Times New Roman" panose="02020603050405020304" pitchFamily="18" charset="0"/>
                                    </a:rPr>
                                    <m:t>𝐸</m:t>
                                  </m:r>
                                </m:e>
                                <m:sup>
                                  <m:r>
                                    <a:rPr lang="en-US">
                                      <a:solidFill>
                                        <a:srgbClr val="505050"/>
                                      </a:solidFill>
                                      <a:latin typeface="Cambria Math" panose="02040503050406030204" pitchFamily="18" charset="0"/>
                                      <a:cs typeface="Times New Roman" panose="02020603050405020304" pitchFamily="18" charset="0"/>
                                    </a:rPr>
                                    <m:t>2</m:t>
                                  </m:r>
                                </m:sup>
                              </m:sSup>
                            </m:den>
                          </m:f>
                          <m:r>
                            <a:rPr lang="en-US">
                              <a:solidFill>
                                <a:srgbClr val="505050"/>
                              </a:solidFill>
                              <a:latin typeface="Cambria Math" panose="02040503050406030204" pitchFamily="18" charset="0"/>
                              <a:cs typeface="Times New Roman" panose="02020603050405020304" pitchFamily="18" charset="0"/>
                            </a:rPr>
                            <m:t>= </m:t>
                          </m:r>
                          <m:func>
                            <m:funcPr>
                              <m:ctrlPr>
                                <a:rPr lang="en-US" i="1">
                                  <a:solidFill>
                                    <a:srgbClr val="505050"/>
                                  </a:solidFill>
                                  <a:latin typeface="Cambria Math" panose="02040503050406030204" pitchFamily="18" charset="0"/>
                                  <a:cs typeface="Times New Roman" panose="02020603050405020304" pitchFamily="18" charset="0"/>
                                </a:rPr>
                              </m:ctrlPr>
                            </m:funcPr>
                            <m:fName>
                              <m:r>
                                <m:rPr>
                                  <m:sty m:val="p"/>
                                </m:rPr>
                                <a:rPr lang="en-US">
                                  <a:solidFill>
                                    <a:srgbClr val="505050"/>
                                  </a:solidFill>
                                  <a:latin typeface="Cambria Math" panose="02040503050406030204" pitchFamily="18" charset="0"/>
                                  <a:cs typeface="Times New Roman" panose="02020603050405020304" pitchFamily="18" charset="0"/>
                                </a:rPr>
                                <m:t>log</m:t>
                              </m:r>
                            </m:fName>
                            <m:e>
                              <m:r>
                                <a:rPr lang="en-US">
                                  <a:solidFill>
                                    <a:srgbClr val="505050"/>
                                  </a:solidFill>
                                  <a:latin typeface="Cambria Math" panose="02040503050406030204" pitchFamily="18" charset="0"/>
                                  <a:cs typeface="Times New Roman" panose="02020603050405020304" pitchFamily="18" charset="0"/>
                                </a:rPr>
                                <m:t>𝐴</m:t>
                              </m:r>
                            </m:e>
                          </m:func>
                          <m:r>
                            <a:rPr lang="en-US">
                              <a:solidFill>
                                <a:srgbClr val="505050"/>
                              </a:solidFill>
                              <a:latin typeface="Cambria Math" panose="02040503050406030204" pitchFamily="18" charset="0"/>
                              <a:cs typeface="Times New Roman" panose="02020603050405020304" pitchFamily="18" charset="0"/>
                            </a:rPr>
                            <m:t> − </m:t>
                          </m:r>
                          <m:f>
                            <m:fPr>
                              <m:ctrlPr>
                                <a:rPr lang="en-US" i="1">
                                  <a:solidFill>
                                    <a:srgbClr val="505050"/>
                                  </a:solidFill>
                                  <a:latin typeface="Cambria Math" panose="02040503050406030204" pitchFamily="18" charset="0"/>
                                  <a:cs typeface="Times New Roman" panose="02020603050405020304" pitchFamily="18" charset="0"/>
                                </a:rPr>
                              </m:ctrlPr>
                            </m:fPr>
                            <m:num>
                              <m:r>
                                <a:rPr lang="en-US">
                                  <a:solidFill>
                                    <a:srgbClr val="505050"/>
                                  </a:solidFill>
                                  <a:latin typeface="Cambria Math" panose="02040503050406030204" pitchFamily="18" charset="0"/>
                                  <a:cs typeface="Times New Roman" panose="02020603050405020304" pitchFamily="18" charset="0"/>
                                </a:rPr>
                                <m:t>𝐵</m:t>
                              </m:r>
                            </m:num>
                            <m:den>
                              <m:r>
                                <a:rPr lang="en-US">
                                  <a:solidFill>
                                    <a:srgbClr val="505050"/>
                                  </a:solidFill>
                                  <a:latin typeface="Cambria Math" panose="02040503050406030204" pitchFamily="18" charset="0"/>
                                  <a:cs typeface="Times New Roman" panose="02020603050405020304" pitchFamily="18" charset="0"/>
                                </a:rPr>
                                <m:t>𝛽</m:t>
                              </m:r>
                              <m:r>
                                <a:rPr lang="en-US">
                                  <a:solidFill>
                                    <a:srgbClr val="505050"/>
                                  </a:solidFill>
                                  <a:latin typeface="Cambria Math" panose="02040503050406030204" pitchFamily="18" charset="0"/>
                                  <a:cs typeface="Times New Roman" panose="02020603050405020304" pitchFamily="18" charset="0"/>
                                </a:rPr>
                                <m:t>𝐸</m:t>
                              </m:r>
                            </m:den>
                          </m:f>
                        </m:e>
                      </m:func>
                    </m:oMath>
                  </m:oMathPara>
                </a14:m>
                <a:endParaRPr lang="en-US" dirty="0">
                  <a:solidFill>
                    <a:srgbClr val="505050"/>
                  </a:solidFill>
                  <a:latin typeface="Times New Roman" panose="02020603050405020304" pitchFamily="18" charset="0"/>
                  <a:cs typeface="Times New Roman" panose="02020603050405020304" pitchFamily="18" charset="0"/>
                </a:endParaRPr>
              </a:p>
            </p:txBody>
          </p:sp>
        </mc:Choice>
        <mc:Fallback xmlns="">
          <p:sp>
            <p:nvSpPr>
              <p:cNvPr id="45" name="TextBox 44">
                <a:extLst>
                  <a:ext uri="{FF2B5EF4-FFF2-40B4-BE49-F238E27FC236}">
                    <a16:creationId xmlns:a16="http://schemas.microsoft.com/office/drawing/2014/main" id="{99214EF4-C4C8-3CC4-A75C-028FA81CDF06}"/>
                  </a:ext>
                </a:extLst>
              </p:cNvPr>
              <p:cNvSpPr txBox="1">
                <a:spLocks noRot="1" noChangeAspect="1" noMove="1" noResize="1" noEditPoints="1" noAdjustHandles="1" noChangeArrowheads="1" noChangeShapeType="1" noTextEdit="1"/>
              </p:cNvSpPr>
              <p:nvPr/>
            </p:nvSpPr>
            <p:spPr>
              <a:xfrm>
                <a:off x="4975503" y="4209841"/>
                <a:ext cx="2163477" cy="565219"/>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42746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031F9-B9E0-C69E-4710-C091A9877881}"/>
              </a:ext>
            </a:extLst>
          </p:cNvPr>
          <p:cNvSpPr>
            <a:spLocks noGrp="1"/>
          </p:cNvSpPr>
          <p:nvPr>
            <p:ph type="title"/>
          </p:nvPr>
        </p:nvSpPr>
        <p:spPr>
          <a:xfrm>
            <a:off x="838200" y="365125"/>
            <a:ext cx="6878804" cy="1325563"/>
          </a:xfrm>
        </p:spPr>
        <p:txBody>
          <a:bodyPr>
            <a:normAutofit/>
          </a:bodyPr>
          <a:lstStyle/>
          <a:p>
            <a:r>
              <a:rPr lang="en-US" sz="2900" b="1" dirty="0">
                <a:solidFill>
                  <a:srgbClr val="2B4D89"/>
                </a:solidFill>
                <a:latin typeface="+mn-lt"/>
              </a:rPr>
              <a:t>Transport model from electron to external X-rays: Fluka approach</a:t>
            </a:r>
            <a:endParaRPr lang="en-US" sz="29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F49A744-1BE3-58E2-A80B-7BC19961C586}"/>
                  </a:ext>
                </a:extLst>
              </p:cNvPr>
              <p:cNvSpPr>
                <a:spLocks noGrp="1"/>
              </p:cNvSpPr>
              <p:nvPr>
                <p:ph idx="1"/>
              </p:nvPr>
            </p:nvSpPr>
            <p:spPr>
              <a:xfrm>
                <a:off x="838200" y="1825625"/>
                <a:ext cx="6878804" cy="4351338"/>
              </a:xfrm>
            </p:spPr>
            <p:txBody>
              <a:bodyPr>
                <a:normAutofit/>
              </a:bodyPr>
              <a:lstStyle/>
              <a:p>
                <a:pPr marL="0" indent="0">
                  <a:buNone/>
                </a:pPr>
                <a:endParaRPr lang="en-US" sz="1900" dirty="0">
                  <a:solidFill>
                    <a:srgbClr val="505050"/>
                  </a:solidFill>
                  <a:latin typeface="Cambria Math" panose="02040503050406030204" pitchFamily="18" charset="0"/>
                  <a:cs typeface="Times New Roman" panose="02020603050405020304" pitchFamily="18" charset="0"/>
                </a:endParaRPr>
              </a:p>
              <a:p>
                <a:pPr marL="0" indent="0">
                  <a:buNone/>
                </a:pPr>
                <a:r>
                  <a:rPr lang="en-US" sz="1900" dirty="0">
                    <a:solidFill>
                      <a:srgbClr val="505050"/>
                    </a:solidFill>
                    <a:latin typeface="Cambria Math" panose="02040503050406030204" pitchFamily="18" charset="0"/>
                    <a:cs typeface="Times New Roman" panose="02020603050405020304" pitchFamily="18" charset="0"/>
                  </a:rPr>
                  <a:t>FLUKA approach: reconstruction of external dose and spectrum (fluence and energy deposition) from simple model of N-electrons with energy </a:t>
                </a:r>
                <a14:m>
                  <m:oMath xmlns:m="http://schemas.openxmlformats.org/officeDocument/2006/math">
                    <m:sSub>
                      <m:sSubPr>
                        <m:ctrlPr>
                          <a:rPr lang="en-US" sz="1900" i="1">
                            <a:solidFill>
                              <a:srgbClr val="505050"/>
                            </a:solidFill>
                            <a:latin typeface="Cambria Math" panose="02040503050406030204" pitchFamily="18" charset="0"/>
                          </a:rPr>
                        </m:ctrlPr>
                      </m:sSubPr>
                      <m:e>
                        <m:r>
                          <m:rPr>
                            <m:sty m:val="p"/>
                          </m:rPr>
                          <a:rPr lang="en-US" sz="1900" i="0" smtClean="0">
                            <a:solidFill>
                              <a:srgbClr val="505050"/>
                            </a:solidFill>
                            <a:latin typeface="Cambria Math" panose="02040503050406030204" pitchFamily="18" charset="0"/>
                          </a:rPr>
                          <m:t>E</m:t>
                        </m:r>
                      </m:e>
                      <m:sub>
                        <m:r>
                          <a:rPr lang="en-US" sz="1900" i="0" smtClean="0">
                            <a:solidFill>
                              <a:srgbClr val="505050"/>
                            </a:solidFill>
                            <a:latin typeface="Cambria Math" panose="02040503050406030204" pitchFamily="18" charset="0"/>
                          </a:rPr>
                          <m:t>0</m:t>
                        </m:r>
                      </m:sub>
                    </m:sSub>
                  </m:oMath>
                </a14:m>
                <a:r>
                  <a:rPr lang="en-US" sz="1900" dirty="0">
                    <a:solidFill>
                      <a:srgbClr val="505050"/>
                    </a:solidFill>
                    <a:latin typeface="Cambria Math" panose="02040503050406030204" pitchFamily="18" charset="0"/>
                    <a:cs typeface="Times New Roman" panose="02020603050405020304" pitchFamily="18" charset="0"/>
                  </a:rPr>
                  <a:t> hitting the beam tube flange.</a:t>
                </a:r>
              </a:p>
              <a:p>
                <a:endParaRPr lang="en-US" sz="1900" dirty="0">
                  <a:solidFill>
                    <a:srgbClr val="505050"/>
                  </a:solidFill>
                  <a:latin typeface="Cambria Math" panose="02040503050406030204" pitchFamily="18" charset="0"/>
                  <a:cs typeface="Times New Roman" panose="02020603050405020304" pitchFamily="18" charset="0"/>
                </a:endParaRPr>
              </a:p>
              <a:p>
                <a:pPr marL="0" indent="0">
                  <a:buNone/>
                </a:pPr>
                <a:r>
                  <a:rPr lang="en-US" sz="1900" dirty="0">
                    <a:solidFill>
                      <a:srgbClr val="505050"/>
                    </a:solidFill>
                    <a:latin typeface="Cambria Math" panose="02040503050406030204" pitchFamily="18" charset="0"/>
                    <a:cs typeface="Times New Roman" panose="02020603050405020304" pitchFamily="18" charset="0"/>
                  </a:rPr>
                  <a:t>However, according to both approaches, there is a Eacc dependent constant of proportionality between dose and current</a:t>
                </a:r>
              </a:p>
              <a:p>
                <a:endParaRPr lang="en-US" sz="1900" dirty="0">
                  <a:solidFill>
                    <a:srgbClr val="505050"/>
                  </a:solidFill>
                  <a:latin typeface="Cambria Math" panose="02040503050406030204" pitchFamily="18" charset="0"/>
                  <a:cs typeface="Times New Roman" panose="02020603050405020304" pitchFamily="18" charset="0"/>
                </a:endParaRPr>
              </a:p>
              <a:p>
                <a:endParaRPr lang="en-US" sz="1900" dirty="0"/>
              </a:p>
            </p:txBody>
          </p:sp>
        </mc:Choice>
        <mc:Fallback xmlns="">
          <p:sp>
            <p:nvSpPr>
              <p:cNvPr id="3" name="Content Placeholder 2">
                <a:extLst>
                  <a:ext uri="{FF2B5EF4-FFF2-40B4-BE49-F238E27FC236}">
                    <a16:creationId xmlns:a16="http://schemas.microsoft.com/office/drawing/2014/main" id="{BF49A744-1BE3-58E2-A80B-7BC19961C586}"/>
                  </a:ext>
                </a:extLst>
              </p:cNvPr>
              <p:cNvSpPr>
                <a:spLocks noGrp="1" noRot="1" noChangeAspect="1" noMove="1" noResize="1" noEditPoints="1" noAdjustHandles="1" noChangeArrowheads="1" noChangeShapeType="1" noTextEdit="1"/>
              </p:cNvSpPr>
              <p:nvPr>
                <p:ph idx="1"/>
              </p:nvPr>
            </p:nvSpPr>
            <p:spPr>
              <a:xfrm>
                <a:off x="838200" y="1825625"/>
                <a:ext cx="6878804" cy="4351338"/>
              </a:xfrm>
              <a:blipFill>
                <a:blip r:embed="rId3"/>
                <a:stretch>
                  <a:fillRect l="-887" r="-709"/>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B3F826C7-37DF-DA63-50B8-70A9BC8985B0}"/>
              </a:ext>
            </a:extLst>
          </p:cNvPr>
          <p:cNvSpPr>
            <a:spLocks noGrp="1"/>
          </p:cNvSpPr>
          <p:nvPr>
            <p:ph type="ftr" sz="quarter" idx="11"/>
          </p:nvPr>
        </p:nvSpPr>
        <p:spPr/>
        <p:txBody>
          <a:bodyPr/>
          <a:lstStyle/>
          <a:p>
            <a:r>
              <a:rPr lang="en-US"/>
              <a:t>E. Del Core | TTC Meeting | WG3</a:t>
            </a:r>
            <a:endParaRPr lang="it-IT"/>
          </a:p>
        </p:txBody>
      </p:sp>
      <p:sp>
        <p:nvSpPr>
          <p:cNvPr id="5" name="Slide Number Placeholder 4">
            <a:extLst>
              <a:ext uri="{FF2B5EF4-FFF2-40B4-BE49-F238E27FC236}">
                <a16:creationId xmlns:a16="http://schemas.microsoft.com/office/drawing/2014/main" id="{E1BA0762-454F-6C5A-2A47-5AE2E93C918D}"/>
              </a:ext>
            </a:extLst>
          </p:cNvPr>
          <p:cNvSpPr>
            <a:spLocks noGrp="1"/>
          </p:cNvSpPr>
          <p:nvPr>
            <p:ph type="sldNum" sz="quarter" idx="12"/>
          </p:nvPr>
        </p:nvSpPr>
        <p:spPr/>
        <p:txBody>
          <a:bodyPr/>
          <a:lstStyle/>
          <a:p>
            <a:fld id="{4C8636E5-F268-0A4A-84DB-69488F0245B6}" type="slidenum">
              <a:rPr lang="it-IT" smtClean="0"/>
              <a:t>15</a:t>
            </a:fld>
            <a:endParaRPr lang="it-IT"/>
          </a:p>
        </p:txBody>
      </p:sp>
      <p:pic>
        <p:nvPicPr>
          <p:cNvPr id="6" name="Picture 5" descr="Chart&#10;&#10;Description automatically generated">
            <a:extLst>
              <a:ext uri="{FF2B5EF4-FFF2-40B4-BE49-F238E27FC236}">
                <a16:creationId xmlns:a16="http://schemas.microsoft.com/office/drawing/2014/main" id="{ADB25F53-A440-DA8F-F4B1-9EAC89ACE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2997" y="4087646"/>
            <a:ext cx="3928204" cy="2726833"/>
          </a:xfrm>
          <a:prstGeom prst="rect">
            <a:avLst/>
          </a:prstGeom>
        </p:spPr>
      </p:pic>
      <p:pic>
        <p:nvPicPr>
          <p:cNvPr id="7" name="Picture 6">
            <a:extLst>
              <a:ext uri="{FF2B5EF4-FFF2-40B4-BE49-F238E27FC236}">
                <a16:creationId xmlns:a16="http://schemas.microsoft.com/office/drawing/2014/main" id="{DB07949C-62F9-142B-EDF7-4A30C15C9FB7}"/>
              </a:ext>
            </a:extLst>
          </p:cNvPr>
          <p:cNvPicPr>
            <a:picLocks noChangeAspect="1"/>
          </p:cNvPicPr>
          <p:nvPr/>
        </p:nvPicPr>
        <p:blipFill>
          <a:blip r:embed="rId5"/>
          <a:stretch>
            <a:fillRect/>
          </a:stretch>
        </p:blipFill>
        <p:spPr>
          <a:xfrm>
            <a:off x="7717004" y="319088"/>
            <a:ext cx="4440989" cy="3983839"/>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FBD3D5-BE89-E394-A3F1-793AE48EE423}"/>
                  </a:ext>
                </a:extLst>
              </p:cNvPr>
              <p:cNvSpPr txBox="1"/>
              <p:nvPr/>
            </p:nvSpPr>
            <p:spPr>
              <a:xfrm>
                <a:off x="8375331" y="485340"/>
                <a:ext cx="3816669" cy="307777"/>
              </a:xfrm>
              <a:prstGeom prst="rect">
                <a:avLst/>
              </a:prstGeom>
              <a:solidFill>
                <a:schemeClr val="bg1"/>
              </a:solidFill>
              <a:ln>
                <a:solidFill>
                  <a:schemeClr val="tx1"/>
                </a:solidFill>
              </a:ln>
            </p:spPr>
            <p:txBody>
              <a:bodyPr wrap="square" rtlCol="0">
                <a:spAutoFit/>
              </a:bodyPr>
              <a:lstStyle/>
              <a:p>
                <a:pPr algn="ctr"/>
                <a:r>
                  <a:rPr lang="en-US" sz="1400" i="1" dirty="0">
                    <a:solidFill>
                      <a:srgbClr val="505050"/>
                    </a:solidFill>
                    <a:latin typeface="Cambria Math" panose="02040503050406030204" pitchFamily="18" charset="0"/>
                    <a:cs typeface="Times New Roman" panose="02020603050405020304" pitchFamily="18" charset="0"/>
                  </a:rPr>
                  <a:t>LASA bunker FLUKA model for </a:t>
                </a:r>
                <a14:m>
                  <m:oMath xmlns:m="http://schemas.openxmlformats.org/officeDocument/2006/math">
                    <m:r>
                      <m:rPr>
                        <m:nor/>
                      </m:rPr>
                      <a:rPr lang="en-US" sz="1400" i="1" dirty="0" smtClean="0">
                        <a:solidFill>
                          <a:srgbClr val="505050"/>
                        </a:solidFill>
                        <a:latin typeface="Cambria Math" panose="02040503050406030204" pitchFamily="18" charset="0"/>
                        <a:cs typeface="Times New Roman" panose="02020603050405020304" pitchFamily="18" charset="0"/>
                      </a:rPr>
                      <m:t>photon</m:t>
                    </m:r>
                    <m:r>
                      <m:rPr>
                        <m:nor/>
                      </m:rPr>
                      <a:rPr lang="en-US" sz="1400" i="1" dirty="0" smtClean="0">
                        <a:solidFill>
                          <a:srgbClr val="505050"/>
                        </a:solidFill>
                        <a:latin typeface="Cambria Math" panose="02040503050406030204" pitchFamily="18" charset="0"/>
                        <a:cs typeface="Times New Roman" panose="02020603050405020304" pitchFamily="18" charset="0"/>
                      </a:rPr>
                      <m:t> </m:t>
                    </m:r>
                    <m:r>
                      <m:rPr>
                        <m:nor/>
                      </m:rPr>
                      <a:rPr lang="en-US" sz="1400" i="1" dirty="0" smtClean="0">
                        <a:solidFill>
                          <a:srgbClr val="505050"/>
                        </a:solidFill>
                        <a:latin typeface="Cambria Math" panose="02040503050406030204" pitchFamily="18" charset="0"/>
                        <a:cs typeface="Times New Roman" panose="02020603050405020304" pitchFamily="18" charset="0"/>
                      </a:rPr>
                      <m:t>fluence</m:t>
                    </m:r>
                  </m:oMath>
                </a14:m>
                <a:endParaRPr lang="en-US" sz="1400" i="1" dirty="0">
                  <a:solidFill>
                    <a:srgbClr val="505050"/>
                  </a:solidFill>
                  <a:latin typeface="Cambria Math" panose="020405030504060302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6EFBD3D5-BE89-E394-A3F1-793AE48EE423}"/>
                  </a:ext>
                </a:extLst>
              </p:cNvPr>
              <p:cNvSpPr txBox="1">
                <a:spLocks noRot="1" noChangeAspect="1" noMove="1" noResize="1" noEditPoints="1" noAdjustHandles="1" noChangeArrowheads="1" noChangeShapeType="1" noTextEdit="1"/>
              </p:cNvSpPr>
              <p:nvPr/>
            </p:nvSpPr>
            <p:spPr>
              <a:xfrm>
                <a:off x="8375331" y="485340"/>
                <a:ext cx="3816669" cy="307777"/>
              </a:xfrm>
              <a:prstGeom prst="rect">
                <a:avLst/>
              </a:prstGeom>
              <a:blipFill>
                <a:blip r:embed="rId6"/>
                <a:stretch>
                  <a:fillRect t="-3846" b="-153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D79898A-BEF6-1C57-4023-DC9A86B7B49B}"/>
                  </a:ext>
                </a:extLst>
              </p:cNvPr>
              <p:cNvSpPr txBox="1"/>
              <p:nvPr/>
            </p:nvSpPr>
            <p:spPr>
              <a:xfrm>
                <a:off x="2903759" y="4319316"/>
                <a:ext cx="3049040" cy="2923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900" smtClean="0">
                          <a:solidFill>
                            <a:srgbClr val="505050"/>
                          </a:solidFill>
                          <a:latin typeface="Cambria Math" panose="02040503050406030204" pitchFamily="18" charset="0"/>
                          <a:cs typeface="Times New Roman" panose="02020603050405020304" pitchFamily="18" charset="0"/>
                        </a:rPr>
                        <m:t>𝑅</m:t>
                      </m:r>
                      <m:r>
                        <a:rPr lang="en-US" sz="1900" smtClean="0">
                          <a:solidFill>
                            <a:srgbClr val="505050"/>
                          </a:solidFill>
                          <a:latin typeface="Cambria Math" panose="02040503050406030204" pitchFamily="18" charset="0"/>
                          <a:cs typeface="Times New Roman" panose="02020603050405020304" pitchFamily="18" charset="0"/>
                        </a:rPr>
                        <m:t> </m:t>
                      </m:r>
                      <m:d>
                        <m:dPr>
                          <m:ctrlPr>
                            <a:rPr lang="en-US" sz="1900" i="1">
                              <a:solidFill>
                                <a:srgbClr val="505050"/>
                              </a:solidFill>
                              <a:latin typeface="Cambria Math" panose="02040503050406030204" pitchFamily="18" charset="0"/>
                              <a:cs typeface="Times New Roman" panose="02020603050405020304" pitchFamily="18" charset="0"/>
                            </a:rPr>
                          </m:ctrlPr>
                        </m:dPr>
                        <m:e>
                          <m:sSub>
                            <m:sSubPr>
                              <m:ctrlPr>
                                <a:rPr lang="en-US" sz="1900" i="1" smtClean="0">
                                  <a:solidFill>
                                    <a:srgbClr val="505050"/>
                                  </a:solidFill>
                                  <a:latin typeface="Cambria Math" panose="02040503050406030204" pitchFamily="18" charset="0"/>
                                  <a:cs typeface="Times New Roman" panose="02020603050405020304" pitchFamily="18" charset="0"/>
                                </a:rPr>
                              </m:ctrlPr>
                            </m:sSubPr>
                            <m:e>
                              <m:r>
                                <a:rPr lang="en-US" sz="1900" b="0" i="1" smtClean="0">
                                  <a:solidFill>
                                    <a:srgbClr val="505050"/>
                                  </a:solidFill>
                                  <a:latin typeface="Cambria Math" panose="02040503050406030204" pitchFamily="18" charset="0"/>
                                  <a:cs typeface="Times New Roman" panose="02020603050405020304" pitchFamily="18" charset="0"/>
                                </a:rPr>
                                <m:t>𝐸</m:t>
                              </m:r>
                            </m:e>
                            <m:sub>
                              <m:r>
                                <a:rPr lang="en-US" sz="1900" b="0" i="1" smtClean="0">
                                  <a:solidFill>
                                    <a:srgbClr val="505050"/>
                                  </a:solidFill>
                                  <a:latin typeface="Cambria Math" panose="02040503050406030204" pitchFamily="18" charset="0"/>
                                  <a:cs typeface="Times New Roman" panose="02020603050405020304" pitchFamily="18" charset="0"/>
                                </a:rPr>
                                <m:t>𝑎𝑐𝑐</m:t>
                              </m:r>
                            </m:sub>
                          </m:sSub>
                        </m:e>
                      </m:d>
                      <m:r>
                        <a:rPr lang="en-US" sz="1900">
                          <a:solidFill>
                            <a:srgbClr val="505050"/>
                          </a:solidFill>
                          <a:latin typeface="Cambria Math" panose="02040503050406030204" pitchFamily="18" charset="0"/>
                          <a:cs typeface="Times New Roman" panose="02020603050405020304" pitchFamily="18" charset="0"/>
                        </a:rPr>
                        <m:t>=</m:t>
                      </m:r>
                      <m:r>
                        <a:rPr lang="en-US" sz="1900">
                          <a:solidFill>
                            <a:srgbClr val="505050"/>
                          </a:solidFill>
                          <a:latin typeface="Cambria Math" panose="02040503050406030204" pitchFamily="18" charset="0"/>
                          <a:cs typeface="Times New Roman" panose="02020603050405020304" pitchFamily="18" charset="0"/>
                        </a:rPr>
                        <m:t>𝑘</m:t>
                      </m:r>
                      <m:d>
                        <m:dPr>
                          <m:ctrlPr>
                            <a:rPr lang="en-US" sz="1900" i="1">
                              <a:solidFill>
                                <a:srgbClr val="505050"/>
                              </a:solidFill>
                              <a:latin typeface="Cambria Math" panose="02040503050406030204" pitchFamily="18" charset="0"/>
                              <a:cs typeface="Times New Roman" panose="02020603050405020304" pitchFamily="18" charset="0"/>
                            </a:rPr>
                          </m:ctrlPr>
                        </m:dPr>
                        <m:e>
                          <m:sSub>
                            <m:sSubPr>
                              <m:ctrlPr>
                                <a:rPr lang="en-US" sz="1900" i="1" smtClean="0">
                                  <a:solidFill>
                                    <a:srgbClr val="505050"/>
                                  </a:solidFill>
                                  <a:latin typeface="Cambria Math" panose="02040503050406030204" pitchFamily="18" charset="0"/>
                                  <a:cs typeface="Times New Roman" panose="02020603050405020304" pitchFamily="18" charset="0"/>
                                </a:rPr>
                              </m:ctrlPr>
                            </m:sSubPr>
                            <m:e>
                              <m:r>
                                <a:rPr lang="en-US" sz="1900" b="0" i="1" smtClean="0">
                                  <a:solidFill>
                                    <a:srgbClr val="505050"/>
                                  </a:solidFill>
                                  <a:latin typeface="Cambria Math" panose="02040503050406030204" pitchFamily="18" charset="0"/>
                                  <a:cs typeface="Times New Roman" panose="02020603050405020304" pitchFamily="18" charset="0"/>
                                </a:rPr>
                                <m:t>𝐸</m:t>
                              </m:r>
                            </m:e>
                            <m:sub>
                              <m:r>
                                <a:rPr lang="en-US" sz="1900" b="0" i="1" smtClean="0">
                                  <a:solidFill>
                                    <a:srgbClr val="505050"/>
                                  </a:solidFill>
                                  <a:latin typeface="Cambria Math" panose="02040503050406030204" pitchFamily="18" charset="0"/>
                                  <a:cs typeface="Times New Roman" panose="02020603050405020304" pitchFamily="18" charset="0"/>
                                </a:rPr>
                                <m:t>𝑎𝑐𝑐</m:t>
                              </m:r>
                            </m:sub>
                          </m:sSub>
                        </m:e>
                      </m:d>
                      <m:r>
                        <a:rPr lang="en-US" sz="1900" b="0" i="0" smtClean="0">
                          <a:solidFill>
                            <a:srgbClr val="505050"/>
                          </a:solidFill>
                          <a:latin typeface="Cambria Math" panose="02040503050406030204" pitchFamily="18" charset="0"/>
                          <a:cs typeface="Times New Roman" panose="02020603050405020304" pitchFamily="18" charset="0"/>
                        </a:rPr>
                        <m:t>∗</m:t>
                      </m:r>
                      <m:r>
                        <a:rPr lang="en-US" sz="1900">
                          <a:solidFill>
                            <a:srgbClr val="505050"/>
                          </a:solidFill>
                          <a:latin typeface="Cambria Math" panose="02040503050406030204" pitchFamily="18" charset="0"/>
                          <a:cs typeface="Times New Roman" panose="02020603050405020304" pitchFamily="18" charset="0"/>
                        </a:rPr>
                        <m:t> </m:t>
                      </m:r>
                      <m:r>
                        <a:rPr lang="en-US" sz="1900">
                          <a:solidFill>
                            <a:srgbClr val="505050"/>
                          </a:solidFill>
                          <a:latin typeface="Cambria Math" panose="02040503050406030204" pitchFamily="18" charset="0"/>
                          <a:cs typeface="Times New Roman" panose="02020603050405020304" pitchFamily="18" charset="0"/>
                        </a:rPr>
                        <m:t>𝐼</m:t>
                      </m:r>
                      <m:r>
                        <a:rPr lang="en-US" sz="1900">
                          <a:solidFill>
                            <a:srgbClr val="505050"/>
                          </a:solidFill>
                          <a:latin typeface="Cambria Math" panose="02040503050406030204" pitchFamily="18" charset="0"/>
                          <a:cs typeface="Times New Roman" panose="02020603050405020304" pitchFamily="18" charset="0"/>
                        </a:rPr>
                        <m:t>(</m:t>
                      </m:r>
                      <m:sSub>
                        <m:sSubPr>
                          <m:ctrlPr>
                            <a:rPr lang="en-US" sz="1900" i="1" smtClean="0">
                              <a:solidFill>
                                <a:srgbClr val="505050"/>
                              </a:solidFill>
                              <a:latin typeface="Cambria Math" panose="02040503050406030204" pitchFamily="18" charset="0"/>
                              <a:cs typeface="Times New Roman" panose="02020603050405020304" pitchFamily="18" charset="0"/>
                            </a:rPr>
                          </m:ctrlPr>
                        </m:sSubPr>
                        <m:e>
                          <m:r>
                            <a:rPr lang="en-US" sz="1900" b="0" i="1" smtClean="0">
                              <a:solidFill>
                                <a:srgbClr val="505050"/>
                              </a:solidFill>
                              <a:latin typeface="Cambria Math" panose="02040503050406030204" pitchFamily="18" charset="0"/>
                              <a:cs typeface="Times New Roman" panose="02020603050405020304" pitchFamily="18" charset="0"/>
                            </a:rPr>
                            <m:t>𝐸</m:t>
                          </m:r>
                        </m:e>
                        <m:sub>
                          <m:r>
                            <a:rPr lang="en-US" sz="1900" b="0" i="1" smtClean="0">
                              <a:solidFill>
                                <a:srgbClr val="505050"/>
                              </a:solidFill>
                              <a:latin typeface="Cambria Math" panose="02040503050406030204" pitchFamily="18" charset="0"/>
                              <a:cs typeface="Times New Roman" panose="02020603050405020304" pitchFamily="18" charset="0"/>
                            </a:rPr>
                            <m:t>𝑎𝑐𝑐</m:t>
                          </m:r>
                        </m:sub>
                      </m:sSub>
                      <m:r>
                        <a:rPr lang="en-US" sz="1900">
                          <a:solidFill>
                            <a:srgbClr val="505050"/>
                          </a:solidFill>
                          <a:latin typeface="Cambria Math" panose="02040503050406030204" pitchFamily="18" charset="0"/>
                          <a:cs typeface="Times New Roman" panose="02020603050405020304" pitchFamily="18" charset="0"/>
                        </a:rPr>
                        <m:t>)</m:t>
                      </m:r>
                    </m:oMath>
                  </m:oMathPara>
                </a14:m>
                <a:endParaRPr lang="en-US" sz="1900" dirty="0">
                  <a:solidFill>
                    <a:srgbClr val="505050"/>
                  </a:solidFill>
                  <a:latin typeface="Cambria Math" panose="020405030504060302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5D79898A-BEF6-1C57-4023-DC9A86B7B49B}"/>
                  </a:ext>
                </a:extLst>
              </p:cNvPr>
              <p:cNvSpPr txBox="1">
                <a:spLocks noRot="1" noChangeAspect="1" noMove="1" noResize="1" noEditPoints="1" noAdjustHandles="1" noChangeArrowheads="1" noChangeShapeType="1" noTextEdit="1"/>
              </p:cNvSpPr>
              <p:nvPr/>
            </p:nvSpPr>
            <p:spPr>
              <a:xfrm>
                <a:off x="2903759" y="4319316"/>
                <a:ext cx="3049040" cy="292388"/>
              </a:xfrm>
              <a:prstGeom prst="rect">
                <a:avLst/>
              </a:prstGeom>
              <a:blipFill>
                <a:blip r:embed="rId7"/>
                <a:stretch>
                  <a:fillRect l="-1397" r="-2395" b="-39583"/>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D6B1E594-9E87-2EB2-70C6-993415799F6E}"/>
              </a:ext>
            </a:extLst>
          </p:cNvPr>
          <p:cNvSpPr txBox="1"/>
          <p:nvPr/>
        </p:nvSpPr>
        <p:spPr>
          <a:xfrm>
            <a:off x="1688120" y="4817238"/>
            <a:ext cx="1322923" cy="307777"/>
          </a:xfrm>
          <a:prstGeom prst="rect">
            <a:avLst/>
          </a:prstGeom>
          <a:noFill/>
        </p:spPr>
        <p:txBody>
          <a:bodyPr wrap="square" rtlCol="0">
            <a:spAutoFit/>
          </a:bodyPr>
          <a:lstStyle/>
          <a:p>
            <a:r>
              <a:rPr lang="en-US" sz="1400" dirty="0">
                <a:solidFill>
                  <a:srgbClr val="505050"/>
                </a:solidFill>
                <a:latin typeface="Cambria Math" panose="02040503050406030204" pitchFamily="18" charset="0"/>
                <a:cs typeface="Times New Roman" panose="02020603050405020304" pitchFamily="18" charset="0"/>
              </a:rPr>
              <a:t>Dose</a:t>
            </a:r>
            <a:r>
              <a:rPr lang="en-US" sz="1400" dirty="0"/>
              <a:t> </a:t>
            </a:r>
            <a:r>
              <a:rPr lang="en-US" sz="1400" dirty="0">
                <a:solidFill>
                  <a:srgbClr val="505050"/>
                </a:solidFill>
                <a:latin typeface="Cambria Math" panose="02040503050406030204" pitchFamily="18" charset="0"/>
                <a:cs typeface="Times New Roman" panose="02020603050405020304" pitchFamily="18" charset="0"/>
              </a:rPr>
              <a:t>rate</a:t>
            </a:r>
          </a:p>
        </p:txBody>
      </p:sp>
      <p:cxnSp>
        <p:nvCxnSpPr>
          <p:cNvPr id="18" name="Straight Arrow Connector 17">
            <a:extLst>
              <a:ext uri="{FF2B5EF4-FFF2-40B4-BE49-F238E27FC236}">
                <a16:creationId xmlns:a16="http://schemas.microsoft.com/office/drawing/2014/main" id="{632B3A44-BDA7-6335-6CD4-FD146D43E2F7}"/>
              </a:ext>
            </a:extLst>
          </p:cNvPr>
          <p:cNvCxnSpPr>
            <a:cxnSpLocks/>
            <a:endCxn id="17" idx="0"/>
          </p:cNvCxnSpPr>
          <p:nvPr/>
        </p:nvCxnSpPr>
        <p:spPr>
          <a:xfrm flipH="1">
            <a:off x="2349582" y="4594883"/>
            <a:ext cx="516523" cy="222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1C094DA-8113-99F9-3E9C-E7A89814FF93}"/>
              </a:ext>
            </a:extLst>
          </p:cNvPr>
          <p:cNvCxnSpPr>
            <a:cxnSpLocks/>
            <a:endCxn id="21" idx="0"/>
          </p:cNvCxnSpPr>
          <p:nvPr/>
        </p:nvCxnSpPr>
        <p:spPr>
          <a:xfrm flipH="1">
            <a:off x="3928266" y="4619663"/>
            <a:ext cx="242369" cy="226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425CFFA-2E58-86DB-6109-E4865880CE4D}"/>
              </a:ext>
            </a:extLst>
          </p:cNvPr>
          <p:cNvCxnSpPr>
            <a:cxnSpLocks/>
          </p:cNvCxnSpPr>
          <p:nvPr/>
        </p:nvCxnSpPr>
        <p:spPr>
          <a:xfrm>
            <a:off x="5270783" y="4654214"/>
            <a:ext cx="397045" cy="163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DBC5C15-74B2-01E4-02F3-4E7B55DA0386}"/>
              </a:ext>
            </a:extLst>
          </p:cNvPr>
          <p:cNvSpPr txBox="1"/>
          <p:nvPr/>
        </p:nvSpPr>
        <p:spPr>
          <a:xfrm>
            <a:off x="3305019" y="4846119"/>
            <a:ext cx="1246494" cy="307777"/>
          </a:xfrm>
          <a:prstGeom prst="rect">
            <a:avLst/>
          </a:prstGeom>
          <a:noFill/>
        </p:spPr>
        <p:txBody>
          <a:bodyPr wrap="square" rtlCol="0">
            <a:spAutoFit/>
          </a:bodyPr>
          <a:lstStyle/>
          <a:p>
            <a:r>
              <a:rPr lang="en-US" sz="1400" dirty="0">
                <a:solidFill>
                  <a:srgbClr val="505050"/>
                </a:solidFill>
                <a:latin typeface="Cambria Math" panose="02040503050406030204" pitchFamily="18" charset="0"/>
                <a:cs typeface="Times New Roman" panose="02020603050405020304" pitchFamily="18" charset="0"/>
              </a:rPr>
              <a:t>Coefficient</a:t>
            </a:r>
          </a:p>
        </p:txBody>
      </p:sp>
      <p:sp>
        <p:nvSpPr>
          <p:cNvPr id="22" name="TextBox 21">
            <a:extLst>
              <a:ext uri="{FF2B5EF4-FFF2-40B4-BE49-F238E27FC236}">
                <a16:creationId xmlns:a16="http://schemas.microsoft.com/office/drawing/2014/main" id="{E7FDAC4D-3C75-43A8-88C2-CE87D80787B3}"/>
              </a:ext>
            </a:extLst>
          </p:cNvPr>
          <p:cNvSpPr txBox="1"/>
          <p:nvPr/>
        </p:nvSpPr>
        <p:spPr>
          <a:xfrm>
            <a:off x="5619996" y="4666882"/>
            <a:ext cx="791028" cy="307777"/>
          </a:xfrm>
          <a:prstGeom prst="rect">
            <a:avLst/>
          </a:prstGeom>
          <a:noFill/>
        </p:spPr>
        <p:txBody>
          <a:bodyPr wrap="square" rtlCol="0">
            <a:spAutoFit/>
          </a:bodyPr>
          <a:lstStyle/>
          <a:p>
            <a:r>
              <a:rPr lang="en-US" sz="1400" dirty="0">
                <a:solidFill>
                  <a:srgbClr val="505050"/>
                </a:solidFill>
                <a:latin typeface="Cambria Math" panose="02040503050406030204" pitchFamily="18" charset="0"/>
                <a:cs typeface="Times New Roman" panose="02020603050405020304" pitchFamily="18" charset="0"/>
              </a:rPr>
              <a:t>Current</a:t>
            </a:r>
          </a:p>
        </p:txBody>
      </p:sp>
      <p:grpSp>
        <p:nvGrpSpPr>
          <p:cNvPr id="24" name="Group 23">
            <a:extLst>
              <a:ext uri="{FF2B5EF4-FFF2-40B4-BE49-F238E27FC236}">
                <a16:creationId xmlns:a16="http://schemas.microsoft.com/office/drawing/2014/main" id="{4E929B4C-E15B-4BF2-569E-09E1D215FB9B}"/>
              </a:ext>
            </a:extLst>
          </p:cNvPr>
          <p:cNvGrpSpPr/>
          <p:nvPr/>
        </p:nvGrpSpPr>
        <p:grpSpPr>
          <a:xfrm>
            <a:off x="-16184" y="0"/>
            <a:ext cx="663021" cy="6858000"/>
            <a:chOff x="-16184" y="0"/>
            <a:chExt cx="663021" cy="6858000"/>
          </a:xfrm>
        </p:grpSpPr>
        <p:sp>
          <p:nvSpPr>
            <p:cNvPr id="25" name="Rectangle 24">
              <a:extLst>
                <a:ext uri="{FF2B5EF4-FFF2-40B4-BE49-F238E27FC236}">
                  <a16:creationId xmlns:a16="http://schemas.microsoft.com/office/drawing/2014/main" id="{CD43F6FE-D73B-E9B5-215D-1816E39A8C53}"/>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379EDE39-3CBA-D096-EEB0-70E11694D0CB}"/>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27" name="Picture 26" descr="Logo, company name&#10;&#10;Description automatically generated">
              <a:extLst>
                <a:ext uri="{FF2B5EF4-FFF2-40B4-BE49-F238E27FC236}">
                  <a16:creationId xmlns:a16="http://schemas.microsoft.com/office/drawing/2014/main" id="{556F6ACD-F7ED-993B-8471-569AA0FCC7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28" name="Picture 2" descr="TTC2023 Meeting, Fermilab">
              <a:extLst>
                <a:ext uri="{FF2B5EF4-FFF2-40B4-BE49-F238E27FC236}">
                  <a16:creationId xmlns:a16="http://schemas.microsoft.com/office/drawing/2014/main" id="{729A8A9A-381D-5E35-D2B4-4A4CC1D8D92A}"/>
                </a:ext>
              </a:extLst>
            </p:cNvPr>
            <p:cNvPicPr>
              <a:picLocks noChangeAspect="1"/>
            </p:cNvPicPr>
            <p:nvPr/>
          </p:nvPicPr>
          <p:blipFill rotWithShape="1">
            <a:blip r:embed="rId9">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35915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013C-CCEF-4E38-B84B-C49F4A27831C}"/>
              </a:ext>
            </a:extLst>
          </p:cNvPr>
          <p:cNvSpPr>
            <a:spLocks noGrp="1"/>
          </p:cNvSpPr>
          <p:nvPr>
            <p:ph type="title"/>
          </p:nvPr>
        </p:nvSpPr>
        <p:spPr>
          <a:xfrm>
            <a:off x="647422" y="14749"/>
            <a:ext cx="10713754" cy="660488"/>
          </a:xfrm>
        </p:spPr>
        <p:txBody>
          <a:bodyPr>
            <a:normAutofit/>
          </a:bodyPr>
          <a:lstStyle/>
          <a:p>
            <a:r>
              <a:rPr lang="en-US" sz="3600" b="1" dirty="0">
                <a:solidFill>
                  <a:srgbClr val="2B4D89"/>
                </a:solidFill>
                <a:latin typeface="+mn-lt"/>
              </a:rPr>
              <a:t>Outline</a:t>
            </a:r>
          </a:p>
        </p:txBody>
      </p:sp>
      <p:sp>
        <p:nvSpPr>
          <p:cNvPr id="11" name="Slide Number Placeholder 10">
            <a:extLst>
              <a:ext uri="{FF2B5EF4-FFF2-40B4-BE49-F238E27FC236}">
                <a16:creationId xmlns:a16="http://schemas.microsoft.com/office/drawing/2014/main" id="{31906CC4-F82D-83F1-D86C-27A81000EC6C}"/>
              </a:ext>
            </a:extLst>
          </p:cNvPr>
          <p:cNvSpPr>
            <a:spLocks noGrp="1"/>
          </p:cNvSpPr>
          <p:nvPr>
            <p:ph type="sldNum" sz="quarter" idx="12"/>
          </p:nvPr>
        </p:nvSpPr>
        <p:spPr/>
        <p:txBody>
          <a:bodyPr/>
          <a:lstStyle/>
          <a:p>
            <a:fld id="{4C8636E5-F268-0A4A-84DB-69488F0245B6}" type="slidenum">
              <a:rPr lang="it-IT" smtClean="0"/>
              <a:t>16</a:t>
            </a:fld>
            <a:endParaRPr lang="it-IT"/>
          </a:p>
        </p:txBody>
      </p:sp>
      <p:sp>
        <p:nvSpPr>
          <p:cNvPr id="3" name="CasellaDiTesto 3">
            <a:extLst>
              <a:ext uri="{FF2B5EF4-FFF2-40B4-BE49-F238E27FC236}">
                <a16:creationId xmlns:a16="http://schemas.microsoft.com/office/drawing/2014/main" id="{D9AF880D-C03B-E4FB-29A9-9EB52D690D0C}"/>
              </a:ext>
            </a:extLst>
          </p:cNvPr>
          <p:cNvSpPr txBox="1"/>
          <p:nvPr/>
        </p:nvSpPr>
        <p:spPr>
          <a:xfrm>
            <a:off x="1241196" y="1327607"/>
            <a:ext cx="10094535" cy="28212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3200" b="1" dirty="0">
                <a:solidFill>
                  <a:schemeClr val="bg1">
                    <a:lumMod val="85000"/>
                  </a:schemeClr>
                </a:solidFill>
                <a:ea typeface="Calibri"/>
                <a:cs typeface="Calibri"/>
              </a:rPr>
              <a:t>SRF cavities at LASA</a:t>
            </a:r>
          </a:p>
          <a:p>
            <a:pPr marL="285750" indent="-285750">
              <a:lnSpc>
                <a:spcPct val="90000"/>
              </a:lnSpc>
              <a:spcBef>
                <a:spcPts val="1000"/>
              </a:spcBef>
              <a:buFont typeface="Arial"/>
              <a:buChar char="•"/>
            </a:pPr>
            <a:r>
              <a:rPr lang="en-US" sz="3200" b="1" dirty="0">
                <a:solidFill>
                  <a:schemeClr val="bg1">
                    <a:lumMod val="85000"/>
                  </a:schemeClr>
                </a:solidFill>
                <a:ea typeface="Calibri"/>
                <a:cs typeface="Calibri"/>
              </a:rPr>
              <a:t>Field emission</a:t>
            </a:r>
          </a:p>
          <a:p>
            <a:pPr marL="285750" indent="-285750">
              <a:lnSpc>
                <a:spcPct val="90000"/>
              </a:lnSpc>
              <a:spcBef>
                <a:spcPts val="1000"/>
              </a:spcBef>
              <a:buFont typeface="Arial"/>
              <a:buChar char="•"/>
            </a:pPr>
            <a:r>
              <a:rPr lang="en-US" sz="3200" b="1" dirty="0">
                <a:solidFill>
                  <a:schemeClr val="bg1">
                    <a:lumMod val="85000"/>
                  </a:schemeClr>
                </a:solidFill>
                <a:ea typeface="Calibri"/>
                <a:cs typeface="Calibri"/>
              </a:rPr>
              <a:t>Case-study: PIP-II EZ-002 cavity </a:t>
            </a:r>
          </a:p>
          <a:p>
            <a:pPr marL="285750" indent="-285750">
              <a:lnSpc>
                <a:spcPct val="90000"/>
              </a:lnSpc>
              <a:spcBef>
                <a:spcPts val="1000"/>
              </a:spcBef>
              <a:buFont typeface="Arial"/>
              <a:buChar char="•"/>
            </a:pPr>
            <a:r>
              <a:rPr lang="en-US" sz="3200" b="1" dirty="0">
                <a:solidFill>
                  <a:schemeClr val="accent1">
                    <a:lumMod val="75000"/>
                  </a:schemeClr>
                </a:solidFill>
                <a:ea typeface="Calibri"/>
                <a:cs typeface="Calibri"/>
              </a:rPr>
              <a:t>Conclusions</a:t>
            </a:r>
          </a:p>
          <a:p>
            <a:pPr algn="l">
              <a:lnSpc>
                <a:spcPct val="90000"/>
              </a:lnSpc>
              <a:spcBef>
                <a:spcPts val="1000"/>
              </a:spcBef>
            </a:pPr>
            <a:endParaRPr lang="en-US" sz="3200" b="1" dirty="0">
              <a:solidFill>
                <a:srgbClr val="2B4D89"/>
              </a:solidFill>
              <a:ea typeface="Calibri"/>
              <a:cs typeface="Calibri"/>
            </a:endParaRPr>
          </a:p>
        </p:txBody>
      </p:sp>
      <p:sp>
        <p:nvSpPr>
          <p:cNvPr id="4" name="Footer Placeholder 3">
            <a:extLst>
              <a:ext uri="{FF2B5EF4-FFF2-40B4-BE49-F238E27FC236}">
                <a16:creationId xmlns:a16="http://schemas.microsoft.com/office/drawing/2014/main" id="{66B9F047-6037-C02E-18E4-4F242DE3EFAC}"/>
              </a:ext>
            </a:extLst>
          </p:cNvPr>
          <p:cNvSpPr>
            <a:spLocks noGrp="1"/>
          </p:cNvSpPr>
          <p:nvPr>
            <p:ph type="ftr" sz="quarter" idx="11"/>
          </p:nvPr>
        </p:nvSpPr>
        <p:spPr/>
        <p:txBody>
          <a:bodyPr/>
          <a:lstStyle/>
          <a:p>
            <a:r>
              <a:rPr lang="en-US"/>
              <a:t>E. Del Core | TTC Meeting | WG3</a:t>
            </a:r>
            <a:endParaRPr lang="it-IT"/>
          </a:p>
        </p:txBody>
      </p:sp>
      <p:grpSp>
        <p:nvGrpSpPr>
          <p:cNvPr id="5" name="Group 4">
            <a:extLst>
              <a:ext uri="{FF2B5EF4-FFF2-40B4-BE49-F238E27FC236}">
                <a16:creationId xmlns:a16="http://schemas.microsoft.com/office/drawing/2014/main" id="{08A10671-46AD-E8B0-60A5-7DC659B66BCB}"/>
              </a:ext>
            </a:extLst>
          </p:cNvPr>
          <p:cNvGrpSpPr/>
          <p:nvPr/>
        </p:nvGrpSpPr>
        <p:grpSpPr>
          <a:xfrm>
            <a:off x="-16184" y="0"/>
            <a:ext cx="663021" cy="6858000"/>
            <a:chOff x="-16184" y="0"/>
            <a:chExt cx="663021" cy="6858000"/>
          </a:xfrm>
        </p:grpSpPr>
        <p:sp>
          <p:nvSpPr>
            <p:cNvPr id="12" name="Rectangle 11">
              <a:extLst>
                <a:ext uri="{FF2B5EF4-FFF2-40B4-BE49-F238E27FC236}">
                  <a16:creationId xmlns:a16="http://schemas.microsoft.com/office/drawing/2014/main" id="{326AC1E0-AE24-BC7A-3412-FD148F03CA62}"/>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7A5DF1E-F1D6-B9F5-F61B-CA8E73517A71}"/>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14" name="Picture 13" descr="Logo, company name&#10;&#10;Description automatically generated">
              <a:extLst>
                <a:ext uri="{FF2B5EF4-FFF2-40B4-BE49-F238E27FC236}">
                  <a16:creationId xmlns:a16="http://schemas.microsoft.com/office/drawing/2014/main" id="{B7CE2BD9-6A5A-B265-55E5-FF4683E92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15" name="Picture 2" descr="TTC2023 Meeting, Fermilab">
              <a:extLst>
                <a:ext uri="{FF2B5EF4-FFF2-40B4-BE49-F238E27FC236}">
                  <a16:creationId xmlns:a16="http://schemas.microsoft.com/office/drawing/2014/main" id="{B2DD8632-B374-1429-4B66-FF5D52DC6181}"/>
                </a:ext>
              </a:extLst>
            </p:cNvPr>
            <p:cNvPicPr>
              <a:picLocks noChangeAspect="1"/>
            </p:cNvPicPr>
            <p:nvPr/>
          </p:nvPicPr>
          <p:blipFill rotWithShape="1">
            <a:blip r:embed="rId4">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42265112"/>
      </p:ext>
    </p:extLst>
  </p:cSld>
  <p:clrMapOvr>
    <a:masterClrMapping/>
  </p:clrMapOvr>
  <mc:AlternateContent xmlns:mc="http://schemas.openxmlformats.org/markup-compatibility/2006" xmlns:p14="http://schemas.microsoft.com/office/powerpoint/2010/main">
    <mc:Choice Requires="p14">
      <p:transition spd="slow" p14:dur="2000" advTm="19048"/>
    </mc:Choice>
    <mc:Fallback xmlns="">
      <p:transition spd="slow" advTm="1904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BDF0662-72F4-521B-4370-A6263BF1B975}"/>
              </a:ext>
            </a:extLst>
          </p:cNvPr>
          <p:cNvSpPr>
            <a:spLocks noGrp="1"/>
          </p:cNvSpPr>
          <p:nvPr>
            <p:ph type="title"/>
          </p:nvPr>
        </p:nvSpPr>
        <p:spPr>
          <a:xfrm>
            <a:off x="965200" y="505752"/>
            <a:ext cx="10678160" cy="427877"/>
          </a:xfrm>
        </p:spPr>
        <p:txBody>
          <a:bodyPr>
            <a:normAutofit fontScale="90000"/>
          </a:bodyPr>
          <a:lstStyle/>
          <a:p>
            <a:r>
              <a:rPr lang="en-US" sz="2900" b="1" dirty="0">
                <a:solidFill>
                  <a:srgbClr val="2B4D89"/>
                </a:solidFill>
                <a:latin typeface="+mn-lt"/>
              </a:rPr>
              <a:t>Conclusions</a:t>
            </a:r>
          </a:p>
        </p:txBody>
      </p:sp>
      <p:sp>
        <p:nvSpPr>
          <p:cNvPr id="7" name="Content Placeholder 2">
            <a:extLst>
              <a:ext uri="{FF2B5EF4-FFF2-40B4-BE49-F238E27FC236}">
                <a16:creationId xmlns:a16="http://schemas.microsoft.com/office/drawing/2014/main" id="{54DB56E3-249C-9382-255F-7CAC56A3B657}"/>
              </a:ext>
            </a:extLst>
          </p:cNvPr>
          <p:cNvSpPr txBox="1">
            <a:spLocks/>
          </p:cNvSpPr>
          <p:nvPr/>
        </p:nvSpPr>
        <p:spPr>
          <a:xfrm>
            <a:off x="854038" y="1371600"/>
            <a:ext cx="11160162" cy="4842135"/>
          </a:xfrm>
          <a:prstGeom prst="rect">
            <a:avLst/>
          </a:prstGeom>
        </p:spPr>
        <p:txBody>
          <a:bodyPr vert="horz" lIns="0" tIns="0" rIns="0" bIns="0" rtlCol="0">
            <a:normAutofit fontScale="85000" lnSpcReduction="20000"/>
          </a:bodyPr>
          <a:lstStyle>
            <a:lvl1pPr marL="306910" indent="-306910" algn="l" defTabSz="914400" rtl="0" eaLnBrk="1" latinLnBrk="0" hangingPunct="1">
              <a:lnSpc>
                <a:spcPct val="90000"/>
              </a:lnSpc>
              <a:spcBef>
                <a:spcPts val="1000"/>
              </a:spcBef>
              <a:buClr>
                <a:schemeClr val="accent1"/>
              </a:buClr>
              <a:buFont typeface="Arial"/>
              <a:buChar char="•"/>
              <a:defRPr sz="2400" kern="1200">
                <a:solidFill>
                  <a:srgbClr val="505050"/>
                </a:solidFill>
                <a:latin typeface="Montserrat" panose="00000500000000000000" pitchFamily="2" charset="0"/>
                <a:ea typeface="+mn-ea"/>
                <a:cs typeface="+mn-cs"/>
              </a:defRPr>
            </a:lvl1pPr>
            <a:lvl2pPr marL="683667" indent="-306910" algn="l" defTabSz="914400" rtl="0" eaLnBrk="1" latinLnBrk="0" hangingPunct="1">
              <a:lnSpc>
                <a:spcPct val="90000"/>
              </a:lnSpc>
              <a:spcBef>
                <a:spcPts val="500"/>
              </a:spcBef>
              <a:buClr>
                <a:schemeClr val="accent1"/>
              </a:buClr>
              <a:buFont typeface="Arial"/>
              <a:buChar char="•"/>
              <a:defRPr sz="2133" kern="1200">
                <a:solidFill>
                  <a:srgbClr val="505050"/>
                </a:solidFill>
                <a:latin typeface="Montserrat" panose="00000500000000000000" pitchFamily="2" charset="0"/>
                <a:ea typeface="+mn-ea"/>
                <a:cs typeface="+mn-cs"/>
              </a:defRPr>
            </a:lvl2pPr>
            <a:lvl3pPr marL="1071007" indent="-306910" algn="l" defTabSz="914400" rtl="0" eaLnBrk="1" latinLnBrk="0" hangingPunct="1">
              <a:lnSpc>
                <a:spcPct val="90000"/>
              </a:lnSpc>
              <a:spcBef>
                <a:spcPts val="500"/>
              </a:spcBef>
              <a:buClr>
                <a:schemeClr val="accent1"/>
              </a:buClr>
              <a:buFont typeface="Arial"/>
              <a:buChar char="•"/>
              <a:defRPr sz="2000" kern="1200">
                <a:solidFill>
                  <a:srgbClr val="505050"/>
                </a:solidFill>
                <a:latin typeface="Montserrat" panose="00000500000000000000" pitchFamily="2" charset="0"/>
                <a:ea typeface="+mn-ea"/>
                <a:cs typeface="+mn-cs"/>
              </a:defRPr>
            </a:lvl3pPr>
            <a:lvl4pPr marL="1447764" indent="-304792" algn="l" defTabSz="914400" rtl="0" eaLnBrk="1" latinLnBrk="0" hangingPunct="1">
              <a:lnSpc>
                <a:spcPct val="90000"/>
              </a:lnSpc>
              <a:spcBef>
                <a:spcPts val="500"/>
              </a:spcBef>
              <a:buClr>
                <a:schemeClr val="accent1"/>
              </a:buClr>
              <a:buFont typeface="Arial"/>
              <a:buChar char="•"/>
              <a:defRPr sz="1867" kern="1200">
                <a:solidFill>
                  <a:srgbClr val="505050"/>
                </a:solidFill>
                <a:latin typeface="Montserrat" panose="00000500000000000000" pitchFamily="2" charset="0"/>
                <a:ea typeface="+mn-ea"/>
                <a:cs typeface="+mn-cs"/>
              </a:defRPr>
            </a:lvl4pPr>
            <a:lvl5pPr marL="1826638" indent="-306910" algn="l" defTabSz="914400" rtl="0" eaLnBrk="1" latinLnBrk="0" hangingPunct="1">
              <a:lnSpc>
                <a:spcPct val="90000"/>
              </a:lnSpc>
              <a:spcBef>
                <a:spcPts val="500"/>
              </a:spcBef>
              <a:buClr>
                <a:schemeClr val="accent1"/>
              </a:buClr>
              <a:buFont typeface="Arial"/>
              <a:buChar char="•"/>
              <a:defRPr sz="1867" kern="1200">
                <a:solidFill>
                  <a:srgbClr val="505050"/>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A program to reconstruct field emission behavior has been developed starting from already existing Fishpact code</a:t>
            </a:r>
          </a:p>
          <a:p>
            <a:endParaRPr lang="en-US" dirty="0">
              <a:latin typeface="Times New Roman" panose="02020603050405020304" pitchFamily="18" charset="0"/>
              <a:cs typeface="Times New Roman" panose="02020603050405020304" pitchFamily="18" charset="0"/>
            </a:endParaRPr>
          </a:p>
          <a:p>
            <a:pPr>
              <a:spcBef>
                <a:spcPts val="0"/>
              </a:spcBef>
            </a:pPr>
            <a:r>
              <a:rPr lang="en-US" dirty="0">
                <a:latin typeface="Times New Roman" panose="02020603050405020304" pitchFamily="18" charset="0"/>
                <a:cs typeface="Times New Roman" panose="02020603050405020304" pitchFamily="18" charset="0"/>
              </a:rPr>
              <a:t>The program allows also to evaluate some physical </a:t>
            </a:r>
          </a:p>
          <a:p>
            <a:pPr marL="0" indent="0">
              <a:spcBef>
                <a:spcPts val="0"/>
              </a:spcBef>
              <a:buFont typeface="Arial"/>
              <a:buNone/>
            </a:pPr>
            <a:r>
              <a:rPr lang="en-US" dirty="0">
                <a:latin typeface="Times New Roman" panose="02020603050405020304" pitchFamily="18" charset="0"/>
                <a:cs typeface="Times New Roman" panose="02020603050405020304" pitchFamily="18" charset="0"/>
              </a:rPr>
              <a:t>    parameters corresponding to experimental observables </a:t>
            </a:r>
          </a:p>
          <a:p>
            <a:pPr marL="0" indent="0">
              <a:spcBef>
                <a:spcPts val="0"/>
              </a:spcBef>
              <a:buFont typeface="Arial"/>
              <a:buNone/>
            </a:pPr>
            <a:r>
              <a:rPr lang="en-US" dirty="0">
                <a:latin typeface="Times New Roman" panose="02020603050405020304" pitchFamily="18" charset="0"/>
                <a:cs typeface="Times New Roman" panose="02020603050405020304" pitchFamily="18" charset="0"/>
              </a:rPr>
              <a:t>    like </a:t>
            </a:r>
            <a:r>
              <a:rPr lang="en-US" i="1" dirty="0">
                <a:latin typeface="Times New Roman" panose="02020603050405020304" pitchFamily="18" charset="0"/>
                <a:cs typeface="Times New Roman" panose="02020603050405020304" pitchFamily="18" charset="0"/>
              </a:rPr>
              <a:t>energy spectrum </a:t>
            </a:r>
            <a:r>
              <a:rPr lang="en-US" dirty="0">
                <a:latin typeface="Times New Roman" panose="02020603050405020304" pitchFamily="18" charset="0"/>
                <a:cs typeface="Times New Roman" panose="02020603050405020304" pitchFamily="18" charset="0"/>
              </a:rPr>
              <a:t>and </a:t>
            </a:r>
            <a:r>
              <a:rPr lang="en-US" i="1" dirty="0">
                <a:latin typeface="Times New Roman" panose="02020603050405020304" pitchFamily="18" charset="0"/>
                <a:cs typeface="Times New Roman" panose="02020603050405020304" pitchFamily="18" charset="0"/>
              </a:rPr>
              <a:t>total dissipated FE power </a:t>
            </a:r>
          </a:p>
          <a:p>
            <a:pPr marL="0" indent="0">
              <a:spcBef>
                <a:spcPts val="0"/>
              </a:spcBef>
              <a:buFont typeface="Arial"/>
              <a:buNone/>
            </a:pPr>
            <a:r>
              <a:rPr lang="en-US" dirty="0">
                <a:latin typeface="Times New Roman" panose="02020603050405020304" pitchFamily="18" charset="0"/>
                <a:cs typeface="Times New Roman" panose="02020603050405020304" pitchFamily="18" charset="0"/>
                <a:sym typeface="Wingdings" panose="05000000000000000000" pitchFamily="2" charset="2"/>
              </a:rPr>
              <a:t>     </a:t>
            </a:r>
            <a:r>
              <a:rPr lang="en-US" i="1" dirty="0">
                <a:latin typeface="Times New Roman" panose="02020603050405020304" pitchFamily="18" charset="0"/>
                <a:cs typeface="Times New Roman" panose="02020603050405020304" pitchFamily="18" charset="0"/>
                <a:sym typeface="Wingdings" panose="05000000000000000000" pitchFamily="2" charset="2"/>
              </a:rPr>
              <a:t>external dose evaluation </a:t>
            </a:r>
            <a:r>
              <a:rPr lang="en-US" dirty="0">
                <a:latin typeface="Times New Roman" panose="02020603050405020304" pitchFamily="18" charset="0"/>
                <a:cs typeface="Times New Roman" panose="02020603050405020304" pitchFamily="18" charset="0"/>
                <a:sym typeface="Wingdings" panose="05000000000000000000" pitchFamily="2" charset="2"/>
              </a:rPr>
              <a:t>on progress</a:t>
            </a:r>
          </a:p>
          <a:p>
            <a:endParaRPr lang="en-US" dirty="0">
              <a:latin typeface="Times New Roman" panose="02020603050405020304" pitchFamily="18" charset="0"/>
              <a:cs typeface="Times New Roman" panose="02020603050405020304" pitchFamily="18" charset="0"/>
              <a:sym typeface="Wingdings" panose="05000000000000000000" pitchFamily="2" charset="2"/>
            </a:endParaRPr>
          </a:p>
          <a:p>
            <a:r>
              <a:rPr lang="en-US" dirty="0">
                <a:latin typeface="Times New Roman" panose="02020603050405020304" pitchFamily="18" charset="0"/>
                <a:cs typeface="Times New Roman" panose="02020603050405020304" pitchFamily="18" charset="0"/>
                <a:sym typeface="Wingdings" panose="05000000000000000000" pitchFamily="2" charset="2"/>
              </a:rPr>
              <a:t>The model self-consistency has been cross-checked thanks to the case of PIP-II cavity EZ-002 for which data are available with and without field emission: data for impact energy distributions and field emitting power are nearly coherent for every Eacc.</a:t>
            </a:r>
          </a:p>
          <a:p>
            <a:endParaRPr lang="en-US" dirty="0">
              <a:latin typeface="Times New Roman" panose="02020603050405020304" pitchFamily="18" charset="0"/>
              <a:cs typeface="Times New Roman" panose="02020603050405020304" pitchFamily="18" charset="0"/>
              <a:sym typeface="Wingdings" panose="05000000000000000000" pitchFamily="2" charset="2"/>
            </a:endParaRPr>
          </a:p>
          <a:p>
            <a:pPr marL="0" indent="0">
              <a:buFont typeface="Arial"/>
              <a:buNone/>
            </a:pPr>
            <a:r>
              <a:rPr lang="en-US" b="1" dirty="0">
                <a:latin typeface="Times New Roman" panose="02020603050405020304" pitchFamily="18" charset="0"/>
                <a:cs typeface="Times New Roman" panose="02020603050405020304" pitchFamily="18" charset="0"/>
              </a:rPr>
              <a:t>To do list:</a:t>
            </a:r>
          </a:p>
          <a:p>
            <a:pPr lvl="1"/>
            <a:r>
              <a:rPr lang="en-US" dirty="0">
                <a:latin typeface="Times New Roman" panose="02020603050405020304" pitchFamily="18" charset="0"/>
                <a:cs typeface="Times New Roman" panose="02020603050405020304" pitchFamily="18" charset="0"/>
              </a:rPr>
              <a:t>Model electron to photon count deconvolution so to exploit also dose rate measurements</a:t>
            </a:r>
          </a:p>
          <a:p>
            <a:pPr lvl="1"/>
            <a:r>
              <a:rPr lang="en-US" dirty="0">
                <a:latin typeface="Times New Roman" panose="02020603050405020304" pitchFamily="18" charset="0"/>
                <a:cs typeface="Times New Roman" panose="02020603050405020304" pitchFamily="18" charset="0"/>
              </a:rPr>
              <a:t>Evaluate Pile-up statistics for detector at high count rates</a:t>
            </a:r>
          </a:p>
          <a:p>
            <a:pPr lvl="1"/>
            <a:r>
              <a:rPr lang="en-US" dirty="0">
                <a:latin typeface="Times New Roman" panose="02020603050405020304" pitchFamily="18" charset="0"/>
                <a:cs typeface="Times New Roman" panose="02020603050405020304" pitchFamily="18" charset="0"/>
              </a:rPr>
              <a:t>Study model convergence when sampling with smaller phase steps so to find a trade-off between calculation speed and model accuracy</a:t>
            </a:r>
          </a:p>
          <a:p>
            <a:pPr lvl="1"/>
            <a:r>
              <a:rPr lang="en-US" dirty="0">
                <a:latin typeface="Times New Roman" panose="02020603050405020304" pitchFamily="18" charset="0"/>
                <a:cs typeface="Times New Roman" panose="02020603050405020304" pitchFamily="18" charset="0"/>
              </a:rPr>
              <a:t>Reconstruction of the model in FLUKA with a dedicated routine for Field Emission phenomena.</a:t>
            </a:r>
          </a:p>
          <a:p>
            <a:endParaRPr lang="en-US" dirty="0">
              <a:latin typeface="Times New Roman" panose="02020603050405020304" pitchFamily="18" charset="0"/>
              <a:cs typeface="Times New Roman" panose="02020603050405020304" pitchFamily="18" charset="0"/>
            </a:endParaRPr>
          </a:p>
        </p:txBody>
      </p:sp>
      <p:sp>
        <p:nvSpPr>
          <p:cNvPr id="8" name="Arrow: Right 7">
            <a:extLst>
              <a:ext uri="{FF2B5EF4-FFF2-40B4-BE49-F238E27FC236}">
                <a16:creationId xmlns:a16="http://schemas.microsoft.com/office/drawing/2014/main" id="{DD0D4109-277B-EA2E-94AC-9D7652920E79}"/>
              </a:ext>
            </a:extLst>
          </p:cNvPr>
          <p:cNvSpPr/>
          <p:nvPr/>
        </p:nvSpPr>
        <p:spPr>
          <a:xfrm>
            <a:off x="6832701" y="2516112"/>
            <a:ext cx="559398"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A0BD65F-115F-550B-8763-853279D0CD76}"/>
              </a:ext>
            </a:extLst>
          </p:cNvPr>
          <p:cNvSpPr txBox="1"/>
          <p:nvPr/>
        </p:nvSpPr>
        <p:spPr>
          <a:xfrm>
            <a:off x="7636887" y="2190842"/>
            <a:ext cx="3485477" cy="1015663"/>
          </a:xfrm>
          <a:prstGeom prst="rect">
            <a:avLst/>
          </a:prstGeom>
          <a:noFill/>
          <a:ln>
            <a:solidFill>
              <a:schemeClr val="accent5"/>
            </a:solidFill>
          </a:ln>
        </p:spPr>
        <p:txBody>
          <a:bodyPr wrap="square" rtlCol="0">
            <a:spAutoFit/>
          </a:bodyPr>
          <a:lstStyle/>
          <a:p>
            <a:pPr marL="400050" indent="-400050">
              <a:buFont typeface="+mj-lt"/>
              <a:buAutoNum type="romanLcPeriod"/>
            </a:pPr>
            <a:r>
              <a:rPr lang="en-US" sz="2000" dirty="0">
                <a:solidFill>
                  <a:srgbClr val="505050"/>
                </a:solidFill>
                <a:latin typeface="Times New Roman" panose="02020603050405020304" pitchFamily="18" charset="0"/>
                <a:cs typeface="Times New Roman" panose="02020603050405020304" pitchFamily="18" charset="0"/>
              </a:rPr>
              <a:t>Analytical</a:t>
            </a:r>
          </a:p>
          <a:p>
            <a:pPr marL="400050" indent="-400050">
              <a:buFont typeface="+mj-lt"/>
              <a:buAutoNum type="romanLcPeriod"/>
            </a:pPr>
            <a:r>
              <a:rPr lang="en-US" sz="2000" dirty="0">
                <a:solidFill>
                  <a:srgbClr val="505050"/>
                </a:solidFill>
                <a:latin typeface="Times New Roman" panose="02020603050405020304" pitchFamily="18" charset="0"/>
                <a:cs typeface="Times New Roman" panose="02020603050405020304" pitchFamily="18" charset="0"/>
              </a:rPr>
              <a:t>Simulation with dedicated software</a:t>
            </a:r>
          </a:p>
        </p:txBody>
      </p:sp>
      <p:sp>
        <p:nvSpPr>
          <p:cNvPr id="16" name="Slide Number Placeholder 15">
            <a:extLst>
              <a:ext uri="{FF2B5EF4-FFF2-40B4-BE49-F238E27FC236}">
                <a16:creationId xmlns:a16="http://schemas.microsoft.com/office/drawing/2014/main" id="{9415509D-1ADA-0351-685E-E9D24D5CADAB}"/>
              </a:ext>
            </a:extLst>
          </p:cNvPr>
          <p:cNvSpPr>
            <a:spLocks noGrp="1"/>
          </p:cNvSpPr>
          <p:nvPr>
            <p:ph type="sldNum" sz="quarter" idx="12"/>
          </p:nvPr>
        </p:nvSpPr>
        <p:spPr/>
        <p:txBody>
          <a:bodyPr/>
          <a:lstStyle/>
          <a:p>
            <a:fld id="{4C8636E5-F268-0A4A-84DB-69488F0245B6}" type="slidenum">
              <a:rPr lang="it-IT" smtClean="0"/>
              <a:t>17</a:t>
            </a:fld>
            <a:endParaRPr lang="it-IT" dirty="0"/>
          </a:p>
        </p:txBody>
      </p:sp>
      <p:sp>
        <p:nvSpPr>
          <p:cNvPr id="17" name="Footer Placeholder 16">
            <a:extLst>
              <a:ext uri="{FF2B5EF4-FFF2-40B4-BE49-F238E27FC236}">
                <a16:creationId xmlns:a16="http://schemas.microsoft.com/office/drawing/2014/main" id="{442E6A9F-0971-77A4-1C49-A4E4F5B9AB50}"/>
              </a:ext>
            </a:extLst>
          </p:cNvPr>
          <p:cNvSpPr>
            <a:spLocks noGrp="1"/>
          </p:cNvSpPr>
          <p:nvPr>
            <p:ph type="ftr" sz="quarter" idx="11"/>
          </p:nvPr>
        </p:nvSpPr>
        <p:spPr/>
        <p:txBody>
          <a:bodyPr/>
          <a:lstStyle/>
          <a:p>
            <a:r>
              <a:rPr lang="en-US"/>
              <a:t>E. Del Core | TTC Meeting | WG3</a:t>
            </a:r>
            <a:endParaRPr lang="it-IT"/>
          </a:p>
        </p:txBody>
      </p:sp>
      <p:grpSp>
        <p:nvGrpSpPr>
          <p:cNvPr id="18" name="Group 17">
            <a:extLst>
              <a:ext uri="{FF2B5EF4-FFF2-40B4-BE49-F238E27FC236}">
                <a16:creationId xmlns:a16="http://schemas.microsoft.com/office/drawing/2014/main" id="{FA85D928-6902-538E-31F7-E821356E84FB}"/>
              </a:ext>
            </a:extLst>
          </p:cNvPr>
          <p:cNvGrpSpPr/>
          <p:nvPr/>
        </p:nvGrpSpPr>
        <p:grpSpPr>
          <a:xfrm>
            <a:off x="-16184" y="0"/>
            <a:ext cx="663021" cy="6858000"/>
            <a:chOff x="-16184" y="0"/>
            <a:chExt cx="663021" cy="6858000"/>
          </a:xfrm>
        </p:grpSpPr>
        <p:sp>
          <p:nvSpPr>
            <p:cNvPr id="19" name="Rectangle 18">
              <a:extLst>
                <a:ext uri="{FF2B5EF4-FFF2-40B4-BE49-F238E27FC236}">
                  <a16:creationId xmlns:a16="http://schemas.microsoft.com/office/drawing/2014/main" id="{62CB73D4-A0B8-5163-5F5F-C2B47D559BE4}"/>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0E0DB2EB-BC02-6BBC-E9A2-29C9616275DE}"/>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21" name="Picture 20" descr="Logo, company name&#10;&#10;Description automatically generated">
              <a:extLst>
                <a:ext uri="{FF2B5EF4-FFF2-40B4-BE49-F238E27FC236}">
                  <a16:creationId xmlns:a16="http://schemas.microsoft.com/office/drawing/2014/main" id="{6AC5DEA2-0AA8-255F-8094-4B279C98F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22" name="Picture 2" descr="TTC2023 Meeting, Fermilab">
              <a:extLst>
                <a:ext uri="{FF2B5EF4-FFF2-40B4-BE49-F238E27FC236}">
                  <a16:creationId xmlns:a16="http://schemas.microsoft.com/office/drawing/2014/main" id="{9BD3351A-4ABA-D4F9-5B46-BD69A0FBB3C6}"/>
                </a:ext>
              </a:extLst>
            </p:cNvPr>
            <p:cNvPicPr>
              <a:picLocks noChangeAspect="1"/>
            </p:cNvPicPr>
            <p:nvPr/>
          </p:nvPicPr>
          <p:blipFill rotWithShape="1">
            <a:blip r:embed="rId3">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09180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33DFD0-1874-81C8-4D72-3D7255D612D7}"/>
              </a:ext>
            </a:extLst>
          </p:cNvPr>
          <p:cNvSpPr>
            <a:spLocks noGrp="1"/>
          </p:cNvSpPr>
          <p:nvPr>
            <p:ph type="title"/>
          </p:nvPr>
        </p:nvSpPr>
        <p:spPr>
          <a:xfrm>
            <a:off x="838200" y="90088"/>
            <a:ext cx="10515600" cy="626468"/>
          </a:xfrm>
        </p:spPr>
        <p:txBody>
          <a:bodyPr/>
          <a:lstStyle/>
          <a:p>
            <a:r>
              <a:rPr lang="en-US" sz="2900" b="1" dirty="0">
                <a:solidFill>
                  <a:srgbClr val="2B4D89"/>
                </a:solidFill>
                <a:latin typeface="+mn-lt"/>
              </a:rPr>
              <a:t>BACKUP SLIDES</a:t>
            </a:r>
          </a:p>
        </p:txBody>
      </p:sp>
      <p:sp>
        <p:nvSpPr>
          <p:cNvPr id="11" name="Slide Number Placeholder 10">
            <a:extLst>
              <a:ext uri="{FF2B5EF4-FFF2-40B4-BE49-F238E27FC236}">
                <a16:creationId xmlns:a16="http://schemas.microsoft.com/office/drawing/2014/main" id="{5869CB9C-F954-9EFD-EAE5-832411E600B9}"/>
              </a:ext>
            </a:extLst>
          </p:cNvPr>
          <p:cNvSpPr>
            <a:spLocks noGrp="1"/>
          </p:cNvSpPr>
          <p:nvPr>
            <p:ph type="sldNum" sz="quarter" idx="12"/>
          </p:nvPr>
        </p:nvSpPr>
        <p:spPr/>
        <p:txBody>
          <a:bodyPr/>
          <a:lstStyle/>
          <a:p>
            <a:fld id="{4C8636E5-F268-0A4A-84DB-69488F0245B6}" type="slidenum">
              <a:rPr lang="it-IT" smtClean="0"/>
              <a:t>18</a:t>
            </a:fld>
            <a:endParaRPr lang="it-IT"/>
          </a:p>
        </p:txBody>
      </p:sp>
      <p:sp>
        <p:nvSpPr>
          <p:cNvPr id="12" name="Footer Placeholder 11">
            <a:extLst>
              <a:ext uri="{FF2B5EF4-FFF2-40B4-BE49-F238E27FC236}">
                <a16:creationId xmlns:a16="http://schemas.microsoft.com/office/drawing/2014/main" id="{8EACF6DB-3FA2-EABD-1608-B499FDD03341}"/>
              </a:ext>
            </a:extLst>
          </p:cNvPr>
          <p:cNvSpPr>
            <a:spLocks noGrp="1"/>
          </p:cNvSpPr>
          <p:nvPr>
            <p:ph type="ftr" sz="quarter" idx="11"/>
          </p:nvPr>
        </p:nvSpPr>
        <p:spPr/>
        <p:txBody>
          <a:bodyPr/>
          <a:lstStyle/>
          <a:p>
            <a:r>
              <a:rPr lang="en-US"/>
              <a:t>E. Del Core | TTC Meeting | WG3</a:t>
            </a:r>
            <a:endParaRPr lang="it-IT"/>
          </a:p>
        </p:txBody>
      </p:sp>
      <p:grpSp>
        <p:nvGrpSpPr>
          <p:cNvPr id="13" name="Group 12">
            <a:extLst>
              <a:ext uri="{FF2B5EF4-FFF2-40B4-BE49-F238E27FC236}">
                <a16:creationId xmlns:a16="http://schemas.microsoft.com/office/drawing/2014/main" id="{42F1CC2C-BE24-7FB2-9C09-89A4C78BEA1A}"/>
              </a:ext>
            </a:extLst>
          </p:cNvPr>
          <p:cNvGrpSpPr/>
          <p:nvPr/>
        </p:nvGrpSpPr>
        <p:grpSpPr>
          <a:xfrm>
            <a:off x="-16184" y="0"/>
            <a:ext cx="663021" cy="6858000"/>
            <a:chOff x="-16184" y="0"/>
            <a:chExt cx="663021" cy="6858000"/>
          </a:xfrm>
        </p:grpSpPr>
        <p:sp>
          <p:nvSpPr>
            <p:cNvPr id="14" name="Rectangle 13">
              <a:extLst>
                <a:ext uri="{FF2B5EF4-FFF2-40B4-BE49-F238E27FC236}">
                  <a16:creationId xmlns:a16="http://schemas.microsoft.com/office/drawing/2014/main" id="{AC33D729-6784-A2B3-0FCD-BC31D03B615A}"/>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8F02382-CBFF-0AA2-C577-7AED0F763934}"/>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16" name="Picture 15" descr="Logo, company name&#10;&#10;Description automatically generated">
              <a:extLst>
                <a:ext uri="{FF2B5EF4-FFF2-40B4-BE49-F238E27FC236}">
                  <a16:creationId xmlns:a16="http://schemas.microsoft.com/office/drawing/2014/main" id="{9F75F6E7-FF47-954C-4B71-70BD8DB63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17" name="Picture 2" descr="TTC2023 Meeting, Fermilab">
              <a:extLst>
                <a:ext uri="{FF2B5EF4-FFF2-40B4-BE49-F238E27FC236}">
                  <a16:creationId xmlns:a16="http://schemas.microsoft.com/office/drawing/2014/main" id="{6FD1C829-ED1B-4928-9B0F-F422988BAB01}"/>
                </a:ext>
              </a:extLst>
            </p:cNvPr>
            <p:cNvPicPr>
              <a:picLocks noChangeAspect="1"/>
            </p:cNvPicPr>
            <p:nvPr/>
          </p:nvPicPr>
          <p:blipFill rotWithShape="1">
            <a:blip r:embed="rId3">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55970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78020117-8292-AB76-BB29-F30EC1812519}"/>
              </a:ext>
            </a:extLst>
          </p:cNvPr>
          <p:cNvSpPr>
            <a:spLocks noGrp="1"/>
          </p:cNvSpPr>
          <p:nvPr>
            <p:ph type="title"/>
          </p:nvPr>
        </p:nvSpPr>
        <p:spPr>
          <a:xfrm>
            <a:off x="838200" y="365125"/>
            <a:ext cx="10515600" cy="1325563"/>
          </a:xfrm>
        </p:spPr>
        <p:txBody>
          <a:bodyPr/>
          <a:lstStyle/>
          <a:p>
            <a:r>
              <a:rPr lang="it-IT" sz="2900" b="1" dirty="0">
                <a:solidFill>
                  <a:srgbClr val="2B4D89"/>
                </a:solidFill>
                <a:latin typeface="+mn-lt"/>
              </a:rPr>
              <a:t>External radiation detectors</a:t>
            </a:r>
          </a:p>
        </p:txBody>
      </p:sp>
      <p:sp>
        <p:nvSpPr>
          <p:cNvPr id="10" name="Segnaposto contenuto 2">
            <a:extLst>
              <a:ext uri="{FF2B5EF4-FFF2-40B4-BE49-F238E27FC236}">
                <a16:creationId xmlns:a16="http://schemas.microsoft.com/office/drawing/2014/main" id="{857CFC73-24FF-0469-7092-821AB57002AB}"/>
              </a:ext>
            </a:extLst>
          </p:cNvPr>
          <p:cNvSpPr>
            <a:spLocks noGrp="1"/>
          </p:cNvSpPr>
          <p:nvPr>
            <p:ph idx="1"/>
          </p:nvPr>
        </p:nvSpPr>
        <p:spPr>
          <a:xfrm>
            <a:off x="838200" y="1825625"/>
            <a:ext cx="10515600" cy="3763615"/>
          </a:xfrm>
        </p:spPr>
        <p:txBody>
          <a:bodyPr>
            <a:normAutofit/>
          </a:bodyPr>
          <a:lstStyle/>
          <a:p>
            <a:pPr>
              <a:lnSpc>
                <a:spcPct val="80000"/>
              </a:lnSpc>
              <a:buClr>
                <a:schemeClr val="accent1"/>
              </a:buClr>
              <a:buFont typeface="Arial"/>
            </a:pPr>
            <a:r>
              <a:rPr lang="it-IT" sz="2200" dirty="0">
                <a:solidFill>
                  <a:srgbClr val="505050"/>
                </a:solidFill>
                <a:latin typeface="Times New Roman" panose="02020603050405020304" pitchFamily="18" charset="0"/>
                <a:cs typeface="Times New Roman" panose="02020603050405020304" pitchFamily="18" charset="0"/>
              </a:rPr>
              <a:t>Gas-filled (Xe) proportional counter (Thermo Electron FH 40-G) for dose measurement:</a:t>
            </a:r>
          </a:p>
          <a:p>
            <a:pPr lvl="1">
              <a:lnSpc>
                <a:spcPct val="80000"/>
              </a:lnSpc>
              <a:buClr>
                <a:schemeClr val="accent1"/>
              </a:buClr>
              <a:buFont typeface="Arial"/>
            </a:pPr>
            <a:r>
              <a:rPr lang="it-IT" sz="2200" dirty="0">
                <a:solidFill>
                  <a:srgbClr val="505050"/>
                </a:solidFill>
                <a:latin typeface="Times New Roman" panose="02020603050405020304" pitchFamily="18" charset="0"/>
                <a:cs typeface="Times New Roman" panose="02020603050405020304" pitchFamily="18" charset="0"/>
              </a:rPr>
              <a:t>Measurement range from 100 nSv/h to 1 Sv/h</a:t>
            </a:r>
          </a:p>
          <a:p>
            <a:pPr lvl="1">
              <a:lnSpc>
                <a:spcPct val="80000"/>
              </a:lnSpc>
              <a:buClr>
                <a:schemeClr val="accent1"/>
              </a:buClr>
              <a:buFont typeface="Arial"/>
            </a:pPr>
            <a:r>
              <a:rPr lang="it-IT" sz="2200" dirty="0">
                <a:solidFill>
                  <a:srgbClr val="505050"/>
                </a:solidFill>
                <a:latin typeface="Times New Roman" panose="02020603050405020304" pitchFamily="18" charset="0"/>
                <a:cs typeface="Times New Roman" panose="02020603050405020304" pitchFamily="18" charset="0"/>
              </a:rPr>
              <a:t>Continuous aquisition every 1 sec.</a:t>
            </a:r>
          </a:p>
          <a:p>
            <a:pPr lvl="1">
              <a:lnSpc>
                <a:spcPct val="80000"/>
              </a:lnSpc>
              <a:buClr>
                <a:schemeClr val="accent1"/>
              </a:buClr>
              <a:buFont typeface="Arial"/>
            </a:pPr>
            <a:r>
              <a:rPr lang="it-IT" sz="2200" dirty="0">
                <a:solidFill>
                  <a:srgbClr val="505050"/>
                </a:solidFill>
                <a:latin typeface="Times New Roman" panose="02020603050405020304" pitchFamily="18" charset="0"/>
                <a:cs typeface="Times New Roman" panose="02020603050405020304" pitchFamily="18" charset="0"/>
              </a:rPr>
              <a:t>Energy range from 45 keV to 1 MeV</a:t>
            </a:r>
            <a:r>
              <a:rPr lang="it-IT" sz="2200"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rPr>
              <a:t> poor sensitivity for higher energies</a:t>
            </a:r>
          </a:p>
          <a:p>
            <a:pPr>
              <a:lnSpc>
                <a:spcPct val="80000"/>
              </a:lnSpc>
              <a:buClr>
                <a:schemeClr val="accent1"/>
              </a:buClr>
              <a:buFont typeface="Arial"/>
            </a:pPr>
            <a:r>
              <a:rPr lang="it-IT" sz="2200"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rPr>
              <a:t>NaI(Tl) scintillator (Ortec 905-3) for measuring X-ray spectrum</a:t>
            </a:r>
          </a:p>
          <a:p>
            <a:pPr lvl="1">
              <a:lnSpc>
                <a:spcPct val="80000"/>
              </a:lnSpc>
              <a:buClr>
                <a:schemeClr val="accent1"/>
              </a:buClr>
              <a:buFont typeface="Arial"/>
            </a:pPr>
            <a:r>
              <a:rPr lang="it-IT" sz="2200"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rPr>
              <a:t>Maximum count rate 106 counts/sec</a:t>
            </a:r>
          </a:p>
          <a:p>
            <a:pPr lvl="1">
              <a:lnSpc>
                <a:spcPct val="80000"/>
              </a:lnSpc>
              <a:buClr>
                <a:schemeClr val="accent1"/>
              </a:buClr>
              <a:buFont typeface="Arial"/>
            </a:pPr>
            <a:r>
              <a:rPr lang="it-IT" sz="2200"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rPr>
              <a:t>Energy range from few keV to 10 MeV</a:t>
            </a:r>
          </a:p>
          <a:p>
            <a:pPr lvl="1">
              <a:lnSpc>
                <a:spcPct val="80000"/>
              </a:lnSpc>
              <a:buClr>
                <a:schemeClr val="accent1"/>
              </a:buClr>
              <a:buFont typeface="Arial"/>
              <a:buChar char="•"/>
            </a:pPr>
            <a:r>
              <a:rPr lang="it-IT" sz="2200"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rPr>
              <a:t>Due to its high sensitivity to radiation, for high doses detector saturates producing count pile-up: screening with high Z material is needed!</a:t>
            </a:r>
          </a:p>
          <a:p>
            <a:pPr>
              <a:buClr>
                <a:srgbClr val="C00000"/>
              </a:buClr>
            </a:pPr>
            <a:endParaRPr lang="it-IT" dirty="0">
              <a:latin typeface="Times New Roman" panose="02020603050405020304" pitchFamily="18" charset="0"/>
              <a:cs typeface="Times New Roman" panose="02020603050405020304" pitchFamily="18" charset="0"/>
            </a:endParaRPr>
          </a:p>
          <a:p>
            <a:pPr lvl="1">
              <a:buClr>
                <a:schemeClr val="accent2">
                  <a:lumMod val="50000"/>
                </a:schemeClr>
              </a:buClr>
            </a:pPr>
            <a:endParaRPr lang="it-IT" dirty="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p:txBody>
      </p:sp>
      <p:sp>
        <p:nvSpPr>
          <p:cNvPr id="12" name="Slide Number Placeholder 11">
            <a:extLst>
              <a:ext uri="{FF2B5EF4-FFF2-40B4-BE49-F238E27FC236}">
                <a16:creationId xmlns:a16="http://schemas.microsoft.com/office/drawing/2014/main" id="{82EBEBB8-43EA-96B0-6E8D-B4E8B78D8618}"/>
              </a:ext>
            </a:extLst>
          </p:cNvPr>
          <p:cNvSpPr>
            <a:spLocks noGrp="1"/>
          </p:cNvSpPr>
          <p:nvPr>
            <p:ph type="sldNum" sz="quarter" idx="12"/>
          </p:nvPr>
        </p:nvSpPr>
        <p:spPr/>
        <p:txBody>
          <a:bodyPr/>
          <a:lstStyle/>
          <a:p>
            <a:fld id="{4C8636E5-F268-0A4A-84DB-69488F0245B6}" type="slidenum">
              <a:rPr lang="it-IT" smtClean="0"/>
              <a:t>19</a:t>
            </a:fld>
            <a:endParaRPr lang="it-IT"/>
          </a:p>
        </p:txBody>
      </p:sp>
      <p:sp>
        <p:nvSpPr>
          <p:cNvPr id="13" name="Footer Placeholder 12">
            <a:extLst>
              <a:ext uri="{FF2B5EF4-FFF2-40B4-BE49-F238E27FC236}">
                <a16:creationId xmlns:a16="http://schemas.microsoft.com/office/drawing/2014/main" id="{1FB5D455-F90F-01BC-1FCC-401357697EF4}"/>
              </a:ext>
            </a:extLst>
          </p:cNvPr>
          <p:cNvSpPr>
            <a:spLocks noGrp="1"/>
          </p:cNvSpPr>
          <p:nvPr>
            <p:ph type="ftr" sz="quarter" idx="11"/>
          </p:nvPr>
        </p:nvSpPr>
        <p:spPr/>
        <p:txBody>
          <a:bodyPr/>
          <a:lstStyle/>
          <a:p>
            <a:r>
              <a:rPr lang="en-US"/>
              <a:t>E. Del Core | TTC Meeting | WG3</a:t>
            </a:r>
            <a:endParaRPr lang="it-IT"/>
          </a:p>
        </p:txBody>
      </p:sp>
      <p:grpSp>
        <p:nvGrpSpPr>
          <p:cNvPr id="14" name="Group 13">
            <a:extLst>
              <a:ext uri="{FF2B5EF4-FFF2-40B4-BE49-F238E27FC236}">
                <a16:creationId xmlns:a16="http://schemas.microsoft.com/office/drawing/2014/main" id="{C4E5DB4C-C13D-8120-14B5-FD93C26710DB}"/>
              </a:ext>
            </a:extLst>
          </p:cNvPr>
          <p:cNvGrpSpPr/>
          <p:nvPr/>
        </p:nvGrpSpPr>
        <p:grpSpPr>
          <a:xfrm>
            <a:off x="-16184" y="0"/>
            <a:ext cx="663021" cy="6858000"/>
            <a:chOff x="-16184" y="0"/>
            <a:chExt cx="663021" cy="6858000"/>
          </a:xfrm>
        </p:grpSpPr>
        <p:sp>
          <p:nvSpPr>
            <p:cNvPr id="15" name="Rectangle 14">
              <a:extLst>
                <a:ext uri="{FF2B5EF4-FFF2-40B4-BE49-F238E27FC236}">
                  <a16:creationId xmlns:a16="http://schemas.microsoft.com/office/drawing/2014/main" id="{0974F1DF-4678-C887-4AD3-D65E4732FF24}"/>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8D72EB67-F2CF-26FF-9516-7BAAB4E9407F}"/>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17" name="Picture 16" descr="Logo, company name&#10;&#10;Description automatically generated">
              <a:extLst>
                <a:ext uri="{FF2B5EF4-FFF2-40B4-BE49-F238E27FC236}">
                  <a16:creationId xmlns:a16="http://schemas.microsoft.com/office/drawing/2014/main" id="{31EDCBD0-3111-5527-F9B2-EE7FDCFA9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18" name="Picture 2" descr="TTC2023 Meeting, Fermilab">
              <a:extLst>
                <a:ext uri="{FF2B5EF4-FFF2-40B4-BE49-F238E27FC236}">
                  <a16:creationId xmlns:a16="http://schemas.microsoft.com/office/drawing/2014/main" id="{23A5C94B-9E72-AE34-BC07-DFFAF8F43E84}"/>
                </a:ext>
              </a:extLst>
            </p:cNvPr>
            <p:cNvPicPr>
              <a:picLocks noChangeAspect="1"/>
            </p:cNvPicPr>
            <p:nvPr/>
          </p:nvPicPr>
          <p:blipFill rotWithShape="1">
            <a:blip r:embed="rId3">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9011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013C-CCEF-4E38-B84B-C49F4A27831C}"/>
              </a:ext>
            </a:extLst>
          </p:cNvPr>
          <p:cNvSpPr>
            <a:spLocks noGrp="1"/>
          </p:cNvSpPr>
          <p:nvPr>
            <p:ph type="title"/>
          </p:nvPr>
        </p:nvSpPr>
        <p:spPr>
          <a:xfrm>
            <a:off x="647422" y="14749"/>
            <a:ext cx="10713754" cy="660488"/>
          </a:xfrm>
        </p:spPr>
        <p:txBody>
          <a:bodyPr>
            <a:normAutofit/>
          </a:bodyPr>
          <a:lstStyle/>
          <a:p>
            <a:r>
              <a:rPr lang="en-US" sz="3600" b="1" dirty="0">
                <a:solidFill>
                  <a:srgbClr val="2B4D89"/>
                </a:solidFill>
                <a:latin typeface="+mn-lt"/>
              </a:rPr>
              <a:t>Outline</a:t>
            </a:r>
          </a:p>
        </p:txBody>
      </p:sp>
      <p:sp>
        <p:nvSpPr>
          <p:cNvPr id="4" name="CasellaDiTesto 3">
            <a:extLst>
              <a:ext uri="{FF2B5EF4-FFF2-40B4-BE49-F238E27FC236}">
                <a16:creationId xmlns:a16="http://schemas.microsoft.com/office/drawing/2014/main" id="{8D520563-59D7-D87F-ACAB-1C2D0D621933}"/>
              </a:ext>
            </a:extLst>
          </p:cNvPr>
          <p:cNvSpPr txBox="1"/>
          <p:nvPr/>
        </p:nvSpPr>
        <p:spPr>
          <a:xfrm>
            <a:off x="1241196" y="1327607"/>
            <a:ext cx="10094535" cy="28212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3200" b="1" dirty="0">
                <a:solidFill>
                  <a:srgbClr val="2B4D89"/>
                </a:solidFill>
                <a:ea typeface="Calibri"/>
                <a:cs typeface="Calibri"/>
              </a:rPr>
              <a:t>SRF cavities at LASA</a:t>
            </a:r>
          </a:p>
          <a:p>
            <a:pPr marL="285750" indent="-285750">
              <a:lnSpc>
                <a:spcPct val="90000"/>
              </a:lnSpc>
              <a:spcBef>
                <a:spcPts val="1000"/>
              </a:spcBef>
              <a:buFont typeface="Arial"/>
              <a:buChar char="•"/>
            </a:pPr>
            <a:r>
              <a:rPr lang="en-US" sz="3200" b="1" dirty="0">
                <a:solidFill>
                  <a:srgbClr val="2B4D89"/>
                </a:solidFill>
                <a:ea typeface="Calibri"/>
                <a:cs typeface="Calibri"/>
              </a:rPr>
              <a:t>Field emission</a:t>
            </a:r>
          </a:p>
          <a:p>
            <a:pPr marL="285750" indent="-285750">
              <a:lnSpc>
                <a:spcPct val="90000"/>
              </a:lnSpc>
              <a:spcBef>
                <a:spcPts val="1000"/>
              </a:spcBef>
              <a:buFont typeface="Arial"/>
              <a:buChar char="•"/>
            </a:pPr>
            <a:r>
              <a:rPr lang="en-US" sz="3200" b="1" dirty="0">
                <a:solidFill>
                  <a:srgbClr val="2B4D89"/>
                </a:solidFill>
                <a:ea typeface="Calibri"/>
                <a:cs typeface="Calibri"/>
              </a:rPr>
              <a:t>Case-study: PIP-II EZ-002 cavity </a:t>
            </a:r>
          </a:p>
          <a:p>
            <a:pPr marL="285750" indent="-285750">
              <a:lnSpc>
                <a:spcPct val="90000"/>
              </a:lnSpc>
              <a:spcBef>
                <a:spcPts val="1000"/>
              </a:spcBef>
              <a:buFont typeface="Arial"/>
              <a:buChar char="•"/>
            </a:pPr>
            <a:r>
              <a:rPr lang="en-US" sz="3200" b="1" dirty="0">
                <a:solidFill>
                  <a:srgbClr val="2B4D89"/>
                </a:solidFill>
                <a:ea typeface="Calibri"/>
                <a:cs typeface="Calibri"/>
              </a:rPr>
              <a:t>Conclusions</a:t>
            </a:r>
          </a:p>
          <a:p>
            <a:pPr algn="l">
              <a:lnSpc>
                <a:spcPct val="90000"/>
              </a:lnSpc>
              <a:spcBef>
                <a:spcPts val="1000"/>
              </a:spcBef>
            </a:pPr>
            <a:endParaRPr lang="en-US" sz="3200" b="1" dirty="0">
              <a:solidFill>
                <a:srgbClr val="2B4D89"/>
              </a:solidFill>
              <a:ea typeface="Calibri"/>
              <a:cs typeface="Calibri"/>
            </a:endParaRPr>
          </a:p>
        </p:txBody>
      </p:sp>
      <p:sp>
        <p:nvSpPr>
          <p:cNvPr id="11" name="Slide Number Placeholder 10">
            <a:extLst>
              <a:ext uri="{FF2B5EF4-FFF2-40B4-BE49-F238E27FC236}">
                <a16:creationId xmlns:a16="http://schemas.microsoft.com/office/drawing/2014/main" id="{31906CC4-F82D-83F1-D86C-27A81000EC6C}"/>
              </a:ext>
            </a:extLst>
          </p:cNvPr>
          <p:cNvSpPr>
            <a:spLocks noGrp="1"/>
          </p:cNvSpPr>
          <p:nvPr>
            <p:ph type="sldNum" sz="quarter" idx="12"/>
          </p:nvPr>
        </p:nvSpPr>
        <p:spPr/>
        <p:txBody>
          <a:bodyPr/>
          <a:lstStyle/>
          <a:p>
            <a:fld id="{4C8636E5-F268-0A4A-84DB-69488F0245B6}" type="slidenum">
              <a:rPr lang="it-IT" smtClean="0"/>
              <a:t>2</a:t>
            </a:fld>
            <a:endParaRPr lang="it-IT"/>
          </a:p>
        </p:txBody>
      </p:sp>
      <p:sp>
        <p:nvSpPr>
          <p:cNvPr id="12" name="Footer Placeholder 11">
            <a:extLst>
              <a:ext uri="{FF2B5EF4-FFF2-40B4-BE49-F238E27FC236}">
                <a16:creationId xmlns:a16="http://schemas.microsoft.com/office/drawing/2014/main" id="{04D994AA-2827-078A-26D5-32ED9FFC745C}"/>
              </a:ext>
            </a:extLst>
          </p:cNvPr>
          <p:cNvSpPr>
            <a:spLocks noGrp="1"/>
          </p:cNvSpPr>
          <p:nvPr>
            <p:ph type="ftr" sz="quarter" idx="11"/>
          </p:nvPr>
        </p:nvSpPr>
        <p:spPr/>
        <p:txBody>
          <a:bodyPr/>
          <a:lstStyle/>
          <a:p>
            <a:r>
              <a:rPr lang="en-US"/>
              <a:t>E. Del Core | TTC Meeting | WG3</a:t>
            </a:r>
            <a:endParaRPr lang="it-IT"/>
          </a:p>
        </p:txBody>
      </p:sp>
      <p:grpSp>
        <p:nvGrpSpPr>
          <p:cNvPr id="13" name="Group 12">
            <a:extLst>
              <a:ext uri="{FF2B5EF4-FFF2-40B4-BE49-F238E27FC236}">
                <a16:creationId xmlns:a16="http://schemas.microsoft.com/office/drawing/2014/main" id="{23BCB582-1FDB-CED1-E522-2E011E7973D9}"/>
              </a:ext>
            </a:extLst>
          </p:cNvPr>
          <p:cNvGrpSpPr/>
          <p:nvPr/>
        </p:nvGrpSpPr>
        <p:grpSpPr>
          <a:xfrm>
            <a:off x="-16184" y="0"/>
            <a:ext cx="663021" cy="6858000"/>
            <a:chOff x="-16184" y="0"/>
            <a:chExt cx="663021" cy="6858000"/>
          </a:xfrm>
        </p:grpSpPr>
        <p:sp>
          <p:nvSpPr>
            <p:cNvPr id="14" name="Rectangle 13">
              <a:extLst>
                <a:ext uri="{FF2B5EF4-FFF2-40B4-BE49-F238E27FC236}">
                  <a16:creationId xmlns:a16="http://schemas.microsoft.com/office/drawing/2014/main" id="{D9F5667A-9B9D-32E0-8527-9335B3ECFE16}"/>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52438A1-55CB-E053-20C8-C8C62770E356}"/>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16" name="Picture 15" descr="Logo, company name&#10;&#10;Description automatically generated">
              <a:extLst>
                <a:ext uri="{FF2B5EF4-FFF2-40B4-BE49-F238E27FC236}">
                  <a16:creationId xmlns:a16="http://schemas.microsoft.com/office/drawing/2014/main" id="{006395C1-EED1-3287-D67E-6DC98E5ED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17" name="Picture 2" descr="TTC2023 Meeting, Fermilab">
              <a:extLst>
                <a:ext uri="{FF2B5EF4-FFF2-40B4-BE49-F238E27FC236}">
                  <a16:creationId xmlns:a16="http://schemas.microsoft.com/office/drawing/2014/main" id="{561843EE-0EDD-4BC0-C9A5-4A1CFD98D134}"/>
                </a:ext>
              </a:extLst>
            </p:cNvPr>
            <p:cNvPicPr>
              <a:picLocks noChangeAspect="1"/>
            </p:cNvPicPr>
            <p:nvPr/>
          </p:nvPicPr>
          <p:blipFill rotWithShape="1">
            <a:blip r:embed="rId4">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6589520"/>
      </p:ext>
    </p:extLst>
  </p:cSld>
  <p:clrMapOvr>
    <a:masterClrMapping/>
  </p:clrMapOvr>
  <mc:AlternateContent xmlns:mc="http://schemas.openxmlformats.org/markup-compatibility/2006" xmlns:p14="http://schemas.microsoft.com/office/powerpoint/2010/main">
    <mc:Choice Requires="p14">
      <p:transition spd="slow" p14:dur="2000" advTm="19048"/>
    </mc:Choice>
    <mc:Fallback xmlns="">
      <p:transition spd="slow" advTm="1904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70C3F-F177-3FE4-81E8-456CA9B94B9F}"/>
              </a:ext>
            </a:extLst>
          </p:cNvPr>
          <p:cNvSpPr>
            <a:spLocks noGrp="1"/>
          </p:cNvSpPr>
          <p:nvPr>
            <p:ph type="title"/>
          </p:nvPr>
        </p:nvSpPr>
        <p:spPr>
          <a:xfrm>
            <a:off x="751210" y="141888"/>
            <a:ext cx="10515600" cy="756944"/>
          </a:xfrm>
        </p:spPr>
        <p:txBody>
          <a:bodyPr>
            <a:normAutofit/>
          </a:bodyPr>
          <a:lstStyle/>
          <a:p>
            <a:r>
              <a:rPr lang="en-US" sz="2900" b="1" dirty="0">
                <a:solidFill>
                  <a:srgbClr val="2B4D89"/>
                </a:solidFill>
                <a:latin typeface="+mn-lt"/>
              </a:rPr>
              <a:t>Graphic Interface</a:t>
            </a:r>
          </a:p>
        </p:txBody>
      </p:sp>
      <p:pic>
        <p:nvPicPr>
          <p:cNvPr id="6" name="Content Placeholder 6" descr="Graphical user interface, text&#10;&#10;Description automatically generated">
            <a:extLst>
              <a:ext uri="{FF2B5EF4-FFF2-40B4-BE49-F238E27FC236}">
                <a16:creationId xmlns:a16="http://schemas.microsoft.com/office/drawing/2014/main" id="{740C999A-1194-EF3B-1B23-D87B9F043E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0854" y="1266504"/>
            <a:ext cx="8291731" cy="4324992"/>
          </a:xfrm>
        </p:spPr>
      </p:pic>
      <p:sp>
        <p:nvSpPr>
          <p:cNvPr id="7" name="Arrow: Left 6">
            <a:extLst>
              <a:ext uri="{FF2B5EF4-FFF2-40B4-BE49-F238E27FC236}">
                <a16:creationId xmlns:a16="http://schemas.microsoft.com/office/drawing/2014/main" id="{C9256F5E-4AAF-3860-39D3-ABBC6B7E2BF9}"/>
              </a:ext>
            </a:extLst>
          </p:cNvPr>
          <p:cNvSpPr/>
          <p:nvPr/>
        </p:nvSpPr>
        <p:spPr>
          <a:xfrm>
            <a:off x="2076939" y="5096085"/>
            <a:ext cx="438539" cy="26842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CDEC719-5015-7BD4-1D0C-4C1B0D851671}"/>
              </a:ext>
            </a:extLst>
          </p:cNvPr>
          <p:cNvSpPr txBox="1"/>
          <p:nvPr/>
        </p:nvSpPr>
        <p:spPr>
          <a:xfrm>
            <a:off x="791289" y="4973505"/>
            <a:ext cx="1265330" cy="461665"/>
          </a:xfrm>
          <a:prstGeom prst="rect">
            <a:avLst/>
          </a:prstGeom>
          <a:noFill/>
          <a:ln>
            <a:solidFill>
              <a:srgbClr val="FF0000"/>
            </a:solidFill>
          </a:ln>
        </p:spPr>
        <p:txBody>
          <a:bodyPr wrap="square" rtlCol="0">
            <a:spAutoFit/>
          </a:bodyPr>
          <a:lstStyle/>
          <a:p>
            <a:pPr algn="ctr"/>
            <a:r>
              <a:rPr lang="en-US" sz="1200" i="1" dirty="0">
                <a:solidFill>
                  <a:srgbClr val="505050"/>
                </a:solidFill>
                <a:latin typeface="Times New Roman" panose="02020603050405020304" pitchFamily="18" charset="0"/>
                <a:cs typeface="Times New Roman" panose="02020603050405020304" pitchFamily="18" charset="0"/>
              </a:rPr>
              <a:t>Mandatory to be compiled</a:t>
            </a:r>
          </a:p>
        </p:txBody>
      </p:sp>
      <p:sp>
        <p:nvSpPr>
          <p:cNvPr id="9" name="Oval 8">
            <a:extLst>
              <a:ext uri="{FF2B5EF4-FFF2-40B4-BE49-F238E27FC236}">
                <a16:creationId xmlns:a16="http://schemas.microsoft.com/office/drawing/2014/main" id="{71A7EA38-C6D1-EB93-EC80-DB31B1356CF5}"/>
              </a:ext>
            </a:extLst>
          </p:cNvPr>
          <p:cNvSpPr/>
          <p:nvPr/>
        </p:nvSpPr>
        <p:spPr>
          <a:xfrm>
            <a:off x="9595692" y="4977683"/>
            <a:ext cx="1203649" cy="197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5327D3AE-4EE6-CD24-95FC-D7A6276B98EA}"/>
              </a:ext>
            </a:extLst>
          </p:cNvPr>
          <p:cNvSpPr/>
          <p:nvPr/>
        </p:nvSpPr>
        <p:spPr>
          <a:xfrm>
            <a:off x="10966841" y="4955181"/>
            <a:ext cx="438540" cy="2337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CA5B1C7-883C-6EE1-EA19-84F6EB240086}"/>
              </a:ext>
            </a:extLst>
          </p:cNvPr>
          <p:cNvSpPr txBox="1"/>
          <p:nvPr/>
        </p:nvSpPr>
        <p:spPr>
          <a:xfrm>
            <a:off x="11449637" y="4858188"/>
            <a:ext cx="715500" cy="461665"/>
          </a:xfrm>
          <a:prstGeom prst="rect">
            <a:avLst/>
          </a:prstGeom>
          <a:noFill/>
          <a:ln>
            <a:solidFill>
              <a:schemeClr val="accent1"/>
            </a:solidFill>
          </a:ln>
        </p:spPr>
        <p:txBody>
          <a:bodyPr wrap="square" rtlCol="0">
            <a:spAutoFit/>
          </a:bodyPr>
          <a:lstStyle/>
          <a:p>
            <a:pPr algn="ctr"/>
            <a:r>
              <a:rPr lang="en-US" sz="1200" i="1" dirty="0">
                <a:solidFill>
                  <a:srgbClr val="505050"/>
                </a:solidFill>
                <a:latin typeface="Times New Roman" panose="02020603050405020304" pitchFamily="18" charset="0"/>
                <a:cs typeface="Times New Roman" panose="02020603050405020304" pitchFamily="18" charset="0"/>
              </a:rPr>
              <a:t>For file removal</a:t>
            </a:r>
          </a:p>
        </p:txBody>
      </p:sp>
      <p:sp>
        <p:nvSpPr>
          <p:cNvPr id="12" name="Arrow: Left 11">
            <a:extLst>
              <a:ext uri="{FF2B5EF4-FFF2-40B4-BE49-F238E27FC236}">
                <a16:creationId xmlns:a16="http://schemas.microsoft.com/office/drawing/2014/main" id="{E18489EE-B444-EBC9-F048-0C0AD61FD418}"/>
              </a:ext>
            </a:extLst>
          </p:cNvPr>
          <p:cNvSpPr/>
          <p:nvPr/>
        </p:nvSpPr>
        <p:spPr>
          <a:xfrm>
            <a:off x="2043494" y="2315087"/>
            <a:ext cx="438539" cy="26842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8C8A5F-9B7D-D56C-E320-5917B824ED12}"/>
              </a:ext>
            </a:extLst>
          </p:cNvPr>
          <p:cNvSpPr txBox="1"/>
          <p:nvPr/>
        </p:nvSpPr>
        <p:spPr>
          <a:xfrm>
            <a:off x="751210" y="2194503"/>
            <a:ext cx="1265330" cy="461665"/>
          </a:xfrm>
          <a:prstGeom prst="rect">
            <a:avLst/>
          </a:prstGeom>
          <a:noFill/>
          <a:ln>
            <a:solidFill>
              <a:srgbClr val="FF0000"/>
            </a:solidFill>
          </a:ln>
        </p:spPr>
        <p:txBody>
          <a:bodyPr wrap="square" rtlCol="0">
            <a:spAutoFit/>
          </a:bodyPr>
          <a:lstStyle/>
          <a:p>
            <a:pPr algn="ctr"/>
            <a:r>
              <a:rPr lang="en-US" sz="1200" i="1" dirty="0">
                <a:solidFill>
                  <a:srgbClr val="505050"/>
                </a:solidFill>
                <a:latin typeface="Times New Roman" panose="02020603050405020304" pitchFamily="18" charset="0"/>
                <a:cs typeface="Times New Roman" panose="02020603050405020304" pitchFamily="18" charset="0"/>
              </a:rPr>
              <a:t>Mandatory to be compiled</a:t>
            </a:r>
          </a:p>
        </p:txBody>
      </p:sp>
      <p:sp>
        <p:nvSpPr>
          <p:cNvPr id="14" name="Oval 13">
            <a:extLst>
              <a:ext uri="{FF2B5EF4-FFF2-40B4-BE49-F238E27FC236}">
                <a16:creationId xmlns:a16="http://schemas.microsoft.com/office/drawing/2014/main" id="{6352A061-87E4-0FC9-857E-49CCEA154A59}"/>
              </a:ext>
            </a:extLst>
          </p:cNvPr>
          <p:cNvSpPr/>
          <p:nvPr/>
        </p:nvSpPr>
        <p:spPr>
          <a:xfrm>
            <a:off x="2619398" y="3276615"/>
            <a:ext cx="1203649" cy="197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F10C48-DC37-D9F6-BC04-0A7E1D517D2B}"/>
              </a:ext>
            </a:extLst>
          </p:cNvPr>
          <p:cNvSpPr/>
          <p:nvPr/>
        </p:nvSpPr>
        <p:spPr>
          <a:xfrm>
            <a:off x="2641164" y="3624965"/>
            <a:ext cx="1203649" cy="197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9CD7D02-92EF-5E0F-4E55-1EB49F318775}"/>
              </a:ext>
            </a:extLst>
          </p:cNvPr>
          <p:cNvSpPr/>
          <p:nvPr/>
        </p:nvSpPr>
        <p:spPr>
          <a:xfrm>
            <a:off x="2613172" y="3998184"/>
            <a:ext cx="1203649" cy="197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6C584AF-1318-832A-FBDE-D19D8CB05FD3}"/>
              </a:ext>
            </a:extLst>
          </p:cNvPr>
          <p:cNvSpPr/>
          <p:nvPr/>
        </p:nvSpPr>
        <p:spPr>
          <a:xfrm>
            <a:off x="2622504" y="4343791"/>
            <a:ext cx="1203649" cy="197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327CB52-31F9-24AA-F4DE-341B44848E2F}"/>
              </a:ext>
            </a:extLst>
          </p:cNvPr>
          <p:cNvSpPr/>
          <p:nvPr/>
        </p:nvSpPr>
        <p:spPr>
          <a:xfrm>
            <a:off x="2613177" y="4707683"/>
            <a:ext cx="1203649" cy="197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2BA19E7-F5F9-B386-25EB-661D87D4A79C}"/>
              </a:ext>
            </a:extLst>
          </p:cNvPr>
          <p:cNvSpPr/>
          <p:nvPr/>
        </p:nvSpPr>
        <p:spPr>
          <a:xfrm>
            <a:off x="2727759" y="5065605"/>
            <a:ext cx="1203649" cy="1971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Left 19">
            <a:extLst>
              <a:ext uri="{FF2B5EF4-FFF2-40B4-BE49-F238E27FC236}">
                <a16:creationId xmlns:a16="http://schemas.microsoft.com/office/drawing/2014/main" id="{5ABE4997-58F1-6950-5750-E946B528BB8F}"/>
              </a:ext>
            </a:extLst>
          </p:cNvPr>
          <p:cNvSpPr/>
          <p:nvPr/>
        </p:nvSpPr>
        <p:spPr>
          <a:xfrm>
            <a:off x="2081077" y="3779502"/>
            <a:ext cx="438539" cy="268428"/>
          </a:xfrm>
          <a:prstGeom prst="leftArrow">
            <a:avLst/>
          </a:prstGeom>
          <a:solidFill>
            <a:schemeClr val="accen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7E959B3-E84B-5245-6B5E-08033DEC8792}"/>
              </a:ext>
            </a:extLst>
          </p:cNvPr>
          <p:cNvSpPr txBox="1"/>
          <p:nvPr/>
        </p:nvSpPr>
        <p:spPr>
          <a:xfrm>
            <a:off x="773910" y="3613569"/>
            <a:ext cx="1265330" cy="461665"/>
          </a:xfrm>
          <a:prstGeom prst="rect">
            <a:avLst/>
          </a:prstGeom>
          <a:noFill/>
          <a:ln>
            <a:solidFill>
              <a:schemeClr val="accent1">
                <a:lumMod val="40000"/>
                <a:lumOff val="60000"/>
              </a:schemeClr>
            </a:solidFill>
          </a:ln>
        </p:spPr>
        <p:txBody>
          <a:bodyPr wrap="square" rtlCol="0">
            <a:spAutoFit/>
          </a:bodyPr>
          <a:lstStyle/>
          <a:p>
            <a:pPr algn="ctr"/>
            <a:r>
              <a:rPr lang="en-US" sz="1200" i="1" dirty="0">
                <a:solidFill>
                  <a:srgbClr val="505050"/>
                </a:solidFill>
                <a:latin typeface="Times New Roman" panose="02020603050405020304" pitchFamily="18" charset="0"/>
                <a:cs typeface="Times New Roman" panose="02020603050405020304" pitchFamily="18" charset="0"/>
              </a:rPr>
              <a:t>Not Mandatory to be compiled</a:t>
            </a:r>
          </a:p>
        </p:txBody>
      </p:sp>
      <p:sp>
        <p:nvSpPr>
          <p:cNvPr id="22" name="Oval 21">
            <a:extLst>
              <a:ext uri="{FF2B5EF4-FFF2-40B4-BE49-F238E27FC236}">
                <a16:creationId xmlns:a16="http://schemas.microsoft.com/office/drawing/2014/main" id="{FBA23F41-98A8-C2E3-4EF9-4C3798D9DE81}"/>
              </a:ext>
            </a:extLst>
          </p:cNvPr>
          <p:cNvSpPr/>
          <p:nvPr/>
        </p:nvSpPr>
        <p:spPr>
          <a:xfrm>
            <a:off x="2658795" y="2896925"/>
            <a:ext cx="1203649" cy="1971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2F7BF0-22EF-CBA4-DA8E-557AEB6007A7}"/>
              </a:ext>
            </a:extLst>
          </p:cNvPr>
          <p:cNvSpPr/>
          <p:nvPr/>
        </p:nvSpPr>
        <p:spPr>
          <a:xfrm>
            <a:off x="2658789" y="2531114"/>
            <a:ext cx="1203649" cy="1971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706E063-41C5-BA84-A571-0FF64A8AE0E0}"/>
              </a:ext>
            </a:extLst>
          </p:cNvPr>
          <p:cNvSpPr/>
          <p:nvPr/>
        </p:nvSpPr>
        <p:spPr>
          <a:xfrm>
            <a:off x="2661824" y="1797103"/>
            <a:ext cx="1203649" cy="1971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09CBD62-7276-D2F5-58F4-6DF91393394A}"/>
              </a:ext>
            </a:extLst>
          </p:cNvPr>
          <p:cNvSpPr/>
          <p:nvPr/>
        </p:nvSpPr>
        <p:spPr>
          <a:xfrm>
            <a:off x="2668051" y="2155016"/>
            <a:ext cx="1203649" cy="1971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30">
            <a:extLst>
              <a:ext uri="{FF2B5EF4-FFF2-40B4-BE49-F238E27FC236}">
                <a16:creationId xmlns:a16="http://schemas.microsoft.com/office/drawing/2014/main" id="{742045CB-9670-FA7B-C084-A3D497C7D7E5}"/>
              </a:ext>
            </a:extLst>
          </p:cNvPr>
          <p:cNvSpPr>
            <a:spLocks noGrp="1"/>
          </p:cNvSpPr>
          <p:nvPr>
            <p:ph type="sldNum" sz="quarter" idx="12"/>
          </p:nvPr>
        </p:nvSpPr>
        <p:spPr/>
        <p:txBody>
          <a:bodyPr/>
          <a:lstStyle/>
          <a:p>
            <a:fld id="{4C8636E5-F268-0A4A-84DB-69488F0245B6}" type="slidenum">
              <a:rPr lang="it-IT" smtClean="0"/>
              <a:t>20</a:t>
            </a:fld>
            <a:endParaRPr lang="it-IT"/>
          </a:p>
        </p:txBody>
      </p:sp>
      <p:sp>
        <p:nvSpPr>
          <p:cNvPr id="32" name="Footer Placeholder 31">
            <a:extLst>
              <a:ext uri="{FF2B5EF4-FFF2-40B4-BE49-F238E27FC236}">
                <a16:creationId xmlns:a16="http://schemas.microsoft.com/office/drawing/2014/main" id="{47FA09B4-0E5E-2175-BD2F-8F4DC4391E83}"/>
              </a:ext>
            </a:extLst>
          </p:cNvPr>
          <p:cNvSpPr>
            <a:spLocks noGrp="1"/>
          </p:cNvSpPr>
          <p:nvPr>
            <p:ph type="ftr" sz="quarter" idx="11"/>
          </p:nvPr>
        </p:nvSpPr>
        <p:spPr/>
        <p:txBody>
          <a:bodyPr/>
          <a:lstStyle/>
          <a:p>
            <a:r>
              <a:rPr lang="en-US"/>
              <a:t>E. Del Core | TTC Meeting | WG3</a:t>
            </a:r>
            <a:endParaRPr lang="it-IT"/>
          </a:p>
        </p:txBody>
      </p:sp>
      <p:grpSp>
        <p:nvGrpSpPr>
          <p:cNvPr id="33" name="Group 32">
            <a:extLst>
              <a:ext uri="{FF2B5EF4-FFF2-40B4-BE49-F238E27FC236}">
                <a16:creationId xmlns:a16="http://schemas.microsoft.com/office/drawing/2014/main" id="{2FA0BC99-7EE5-A0A7-0677-D08B2AE59371}"/>
              </a:ext>
            </a:extLst>
          </p:cNvPr>
          <p:cNvGrpSpPr/>
          <p:nvPr/>
        </p:nvGrpSpPr>
        <p:grpSpPr>
          <a:xfrm>
            <a:off x="-16184" y="0"/>
            <a:ext cx="663021" cy="6858000"/>
            <a:chOff x="-16184" y="0"/>
            <a:chExt cx="663021" cy="6858000"/>
          </a:xfrm>
        </p:grpSpPr>
        <p:sp>
          <p:nvSpPr>
            <p:cNvPr id="34" name="Rectangle 33">
              <a:extLst>
                <a:ext uri="{FF2B5EF4-FFF2-40B4-BE49-F238E27FC236}">
                  <a16:creationId xmlns:a16="http://schemas.microsoft.com/office/drawing/2014/main" id="{BAA2E742-2BB5-CEEA-D0A6-FC05E707AE90}"/>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DC35039A-8870-ECE1-7BA1-68A556CD2FB4}"/>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36" name="Picture 35" descr="Logo, company name&#10;&#10;Description automatically generated">
              <a:extLst>
                <a:ext uri="{FF2B5EF4-FFF2-40B4-BE49-F238E27FC236}">
                  <a16:creationId xmlns:a16="http://schemas.microsoft.com/office/drawing/2014/main" id="{D25258BB-281D-E11C-09D6-53315F137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37" name="Picture 2" descr="TTC2023 Meeting, Fermilab">
              <a:extLst>
                <a:ext uri="{FF2B5EF4-FFF2-40B4-BE49-F238E27FC236}">
                  <a16:creationId xmlns:a16="http://schemas.microsoft.com/office/drawing/2014/main" id="{6A542909-45EA-BF2D-D0DD-1A3FA6D197E4}"/>
                </a:ext>
              </a:extLst>
            </p:cNvPr>
            <p:cNvPicPr>
              <a:picLocks noChangeAspect="1"/>
            </p:cNvPicPr>
            <p:nvPr/>
          </p:nvPicPr>
          <p:blipFill rotWithShape="1">
            <a:blip r:embed="rId4">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408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420BC36-EBEE-D5A2-0D7B-65719B3C5579}"/>
              </a:ext>
            </a:extLst>
          </p:cNvPr>
          <p:cNvGrpSpPr/>
          <p:nvPr/>
        </p:nvGrpSpPr>
        <p:grpSpPr>
          <a:xfrm>
            <a:off x="-16184" y="0"/>
            <a:ext cx="663021" cy="6858000"/>
            <a:chOff x="-16184" y="0"/>
            <a:chExt cx="663021" cy="6858000"/>
          </a:xfrm>
        </p:grpSpPr>
        <p:sp>
          <p:nvSpPr>
            <p:cNvPr id="14" name="Rectangle 13">
              <a:extLst>
                <a:ext uri="{FF2B5EF4-FFF2-40B4-BE49-F238E27FC236}">
                  <a16:creationId xmlns:a16="http://schemas.microsoft.com/office/drawing/2014/main" id="{F298626D-F441-1297-0D98-370F197F533B}"/>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222CD0B-64E8-5F9D-4EFD-33C82C66CC59}"/>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16" name="Picture 15" descr="Logo, company name&#10;&#10;Description automatically generated">
              <a:extLst>
                <a:ext uri="{FF2B5EF4-FFF2-40B4-BE49-F238E27FC236}">
                  <a16:creationId xmlns:a16="http://schemas.microsoft.com/office/drawing/2014/main" id="{F1BCB3FB-AA40-1A92-3844-E404E4B91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17" name="Picture 2" descr="TTC2023 Meeting, Fermilab">
              <a:extLst>
                <a:ext uri="{FF2B5EF4-FFF2-40B4-BE49-F238E27FC236}">
                  <a16:creationId xmlns:a16="http://schemas.microsoft.com/office/drawing/2014/main" id="{1E24B1AF-2D0B-34C2-3AB1-7C8BAF0B1843}"/>
                </a:ext>
              </a:extLst>
            </p:cNvPr>
            <p:cNvPicPr>
              <a:picLocks noChangeAspect="1"/>
            </p:cNvPicPr>
            <p:nvPr/>
          </p:nvPicPr>
          <p:blipFill rotWithShape="1">
            <a:blip r:embed="rId3">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7657BC9D-A44A-20BD-BF27-10E7D416F4F7}"/>
              </a:ext>
            </a:extLst>
          </p:cNvPr>
          <p:cNvSpPr>
            <a:spLocks noGrp="1"/>
          </p:cNvSpPr>
          <p:nvPr>
            <p:ph type="title"/>
          </p:nvPr>
        </p:nvSpPr>
        <p:spPr/>
        <p:txBody>
          <a:bodyPr>
            <a:normAutofit/>
          </a:bodyPr>
          <a:lstStyle/>
          <a:p>
            <a:r>
              <a:rPr lang="en-US" sz="2900" b="1" dirty="0">
                <a:solidFill>
                  <a:srgbClr val="2B4D89"/>
                </a:solidFill>
                <a:latin typeface="+mn-lt"/>
              </a:rPr>
              <a:t>Graphic Interface Output</a:t>
            </a:r>
          </a:p>
        </p:txBody>
      </p:sp>
      <p:pic>
        <p:nvPicPr>
          <p:cNvPr id="25" name="Content Placeholder 4" descr="Graphical user interface, text&#10;&#10;Description automatically generated">
            <a:extLst>
              <a:ext uri="{FF2B5EF4-FFF2-40B4-BE49-F238E27FC236}">
                <a16:creationId xmlns:a16="http://schemas.microsoft.com/office/drawing/2014/main" id="{5FBB39E1-080B-3A8E-5469-26CEDC69919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14841" y="1825625"/>
            <a:ext cx="8362318" cy="4351338"/>
          </a:xfrm>
        </p:spPr>
      </p:pic>
      <p:sp>
        <p:nvSpPr>
          <p:cNvPr id="26" name="Oval 25">
            <a:extLst>
              <a:ext uri="{FF2B5EF4-FFF2-40B4-BE49-F238E27FC236}">
                <a16:creationId xmlns:a16="http://schemas.microsoft.com/office/drawing/2014/main" id="{9391C7AE-32AD-4577-5A78-BCF193D6F937}"/>
              </a:ext>
            </a:extLst>
          </p:cNvPr>
          <p:cNvSpPr/>
          <p:nvPr/>
        </p:nvSpPr>
        <p:spPr>
          <a:xfrm>
            <a:off x="3965511" y="4642336"/>
            <a:ext cx="2323322" cy="1534627"/>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77DE725-86C5-654B-47DE-A67B0504D55F}"/>
              </a:ext>
            </a:extLst>
          </p:cNvPr>
          <p:cNvSpPr/>
          <p:nvPr/>
        </p:nvSpPr>
        <p:spPr>
          <a:xfrm>
            <a:off x="4394718" y="2295331"/>
            <a:ext cx="979715" cy="382555"/>
          </a:xfrm>
          <a:prstGeom prst="ellipse">
            <a:avLst/>
          </a:prstGeom>
          <a:solidFill>
            <a:schemeClr val="accent5">
              <a:lumMod val="40000"/>
              <a:lumOff val="60000"/>
              <a:alpha val="26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56B91C2-1832-ECBF-A483-F5C85ED5302E}"/>
              </a:ext>
            </a:extLst>
          </p:cNvPr>
          <p:cNvSpPr txBox="1"/>
          <p:nvPr/>
        </p:nvSpPr>
        <p:spPr>
          <a:xfrm>
            <a:off x="4194693" y="1802342"/>
            <a:ext cx="2789853" cy="276999"/>
          </a:xfrm>
          <a:prstGeom prst="rect">
            <a:avLst/>
          </a:prstGeom>
          <a:noFill/>
        </p:spPr>
        <p:txBody>
          <a:bodyPr wrap="square" rtlCol="0">
            <a:spAutoFit/>
          </a:bodyPr>
          <a:lstStyle/>
          <a:p>
            <a:pPr algn="ctr"/>
            <a:r>
              <a:rPr lang="en-US" sz="1200" i="1" dirty="0">
                <a:solidFill>
                  <a:srgbClr val="505050"/>
                </a:solidFill>
                <a:latin typeface="Times New Roman" panose="02020603050405020304" pitchFamily="18" charset="0"/>
                <a:cs typeface="Times New Roman" panose="02020603050405020304" pitchFamily="18" charset="0"/>
              </a:rPr>
              <a:t>Start the Fishpact Simulation</a:t>
            </a:r>
          </a:p>
        </p:txBody>
      </p:sp>
      <p:sp>
        <p:nvSpPr>
          <p:cNvPr id="29" name="Arrow: Down 28">
            <a:extLst>
              <a:ext uri="{FF2B5EF4-FFF2-40B4-BE49-F238E27FC236}">
                <a16:creationId xmlns:a16="http://schemas.microsoft.com/office/drawing/2014/main" id="{D37711A8-8DA6-CA24-46D0-7FBCAFC88F82}"/>
              </a:ext>
            </a:extLst>
          </p:cNvPr>
          <p:cNvSpPr/>
          <p:nvPr/>
        </p:nvSpPr>
        <p:spPr>
          <a:xfrm rot="10800000">
            <a:off x="4884575" y="2067149"/>
            <a:ext cx="125575" cy="1610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Up 29">
            <a:extLst>
              <a:ext uri="{FF2B5EF4-FFF2-40B4-BE49-F238E27FC236}">
                <a16:creationId xmlns:a16="http://schemas.microsoft.com/office/drawing/2014/main" id="{0E655827-02FE-2B31-4E10-82B3ECCC9048}"/>
              </a:ext>
            </a:extLst>
          </p:cNvPr>
          <p:cNvSpPr/>
          <p:nvPr/>
        </p:nvSpPr>
        <p:spPr>
          <a:xfrm rot="2423709">
            <a:off x="6489122" y="3061460"/>
            <a:ext cx="844994" cy="2145989"/>
          </a:xfrm>
          <a:prstGeom prst="up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Chart&#10;&#10;Description automatically generated">
            <a:extLst>
              <a:ext uri="{FF2B5EF4-FFF2-40B4-BE49-F238E27FC236}">
                <a16:creationId xmlns:a16="http://schemas.microsoft.com/office/drawing/2014/main" id="{F32454E0-EBEE-9589-098A-80FA80D42A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7226" y="755173"/>
            <a:ext cx="3208298" cy="1635603"/>
          </a:xfrm>
          <a:prstGeom prst="rect">
            <a:avLst/>
          </a:prstGeom>
          <a:ln>
            <a:noFill/>
          </a:ln>
          <a:effectLst>
            <a:outerShdw blurRad="292100" dist="139700" dir="2700000" algn="tl" rotWithShape="0">
              <a:srgbClr val="333333">
                <a:alpha val="65000"/>
              </a:srgbClr>
            </a:outerShdw>
          </a:effectLst>
        </p:spPr>
      </p:pic>
      <p:pic>
        <p:nvPicPr>
          <p:cNvPr id="32" name="Picture 31" descr="Chart&#10;&#10;Description automatically generated">
            <a:extLst>
              <a:ext uri="{FF2B5EF4-FFF2-40B4-BE49-F238E27FC236}">
                <a16:creationId xmlns:a16="http://schemas.microsoft.com/office/drawing/2014/main" id="{534CDC1B-DFB4-14DF-EAEA-DD4A8A40FD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7226" y="2486608"/>
            <a:ext cx="3208298" cy="1615580"/>
          </a:xfrm>
          <a:prstGeom prst="rect">
            <a:avLst/>
          </a:prstGeom>
          <a:ln>
            <a:noFill/>
          </a:ln>
          <a:effectLst>
            <a:outerShdw blurRad="292100" dist="139700" dir="2700000" algn="tl" rotWithShape="0">
              <a:srgbClr val="333333">
                <a:alpha val="65000"/>
              </a:srgbClr>
            </a:outerShdw>
          </a:effectLst>
        </p:spPr>
      </p:pic>
      <p:pic>
        <p:nvPicPr>
          <p:cNvPr id="33" name="Picture 32" descr="Graphical user interface&#10;&#10;Description automatically generated">
            <a:extLst>
              <a:ext uri="{FF2B5EF4-FFF2-40B4-BE49-F238E27FC236}">
                <a16:creationId xmlns:a16="http://schemas.microsoft.com/office/drawing/2014/main" id="{B1730437-21CF-ADB3-78C0-46C65503A6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7226" y="4221898"/>
            <a:ext cx="3208298" cy="1585097"/>
          </a:xfrm>
          <a:prstGeom prst="rect">
            <a:avLst/>
          </a:prstGeom>
          <a:ln>
            <a:noFill/>
          </a:ln>
          <a:effectLst>
            <a:outerShdw blurRad="292100" dist="139700" dir="2700000" algn="tl" rotWithShape="0">
              <a:srgbClr val="333333">
                <a:alpha val="65000"/>
              </a:srgbClr>
            </a:outerShdw>
          </a:effectLst>
        </p:spPr>
      </p:pic>
      <p:sp>
        <p:nvSpPr>
          <p:cNvPr id="34" name="Arrow: Left 33">
            <a:extLst>
              <a:ext uri="{FF2B5EF4-FFF2-40B4-BE49-F238E27FC236}">
                <a16:creationId xmlns:a16="http://schemas.microsoft.com/office/drawing/2014/main" id="{9AFAA135-65F8-29C5-D60C-EDAF1ACCB9C1}"/>
              </a:ext>
            </a:extLst>
          </p:cNvPr>
          <p:cNvSpPr/>
          <p:nvPr/>
        </p:nvSpPr>
        <p:spPr>
          <a:xfrm>
            <a:off x="3834881" y="1970684"/>
            <a:ext cx="559837" cy="2758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Graphical user interface, application, Word&#10;&#10;Description automatically generated">
            <a:extLst>
              <a:ext uri="{FF2B5EF4-FFF2-40B4-BE49-F238E27FC236}">
                <a16:creationId xmlns:a16="http://schemas.microsoft.com/office/drawing/2014/main" id="{24BE1D96-FA65-DC07-42A6-7687792712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778" y="1462718"/>
            <a:ext cx="3519076" cy="2278858"/>
          </a:xfrm>
          <a:prstGeom prst="rect">
            <a:avLst/>
          </a:prstGeom>
          <a:ln>
            <a:noFill/>
          </a:ln>
          <a:effectLst>
            <a:outerShdw blurRad="292100" dist="139700" dir="2700000" algn="tl" rotWithShape="0">
              <a:srgbClr val="333333">
                <a:alpha val="65000"/>
              </a:srgbClr>
            </a:outerShdw>
          </a:effectLst>
        </p:spPr>
      </p:pic>
      <p:sp>
        <p:nvSpPr>
          <p:cNvPr id="11" name="Slide Number Placeholder 10">
            <a:extLst>
              <a:ext uri="{FF2B5EF4-FFF2-40B4-BE49-F238E27FC236}">
                <a16:creationId xmlns:a16="http://schemas.microsoft.com/office/drawing/2014/main" id="{44A40B8A-EADA-B4DC-FAD3-56498C4C3DC0}"/>
              </a:ext>
            </a:extLst>
          </p:cNvPr>
          <p:cNvSpPr>
            <a:spLocks noGrp="1"/>
          </p:cNvSpPr>
          <p:nvPr>
            <p:ph type="sldNum" sz="quarter" idx="12"/>
          </p:nvPr>
        </p:nvSpPr>
        <p:spPr/>
        <p:txBody>
          <a:bodyPr/>
          <a:lstStyle/>
          <a:p>
            <a:fld id="{4C8636E5-F268-0A4A-84DB-69488F0245B6}" type="slidenum">
              <a:rPr lang="it-IT" smtClean="0"/>
              <a:t>21</a:t>
            </a:fld>
            <a:endParaRPr lang="it-IT"/>
          </a:p>
        </p:txBody>
      </p:sp>
      <p:sp>
        <p:nvSpPr>
          <p:cNvPr id="12" name="Footer Placeholder 11">
            <a:extLst>
              <a:ext uri="{FF2B5EF4-FFF2-40B4-BE49-F238E27FC236}">
                <a16:creationId xmlns:a16="http://schemas.microsoft.com/office/drawing/2014/main" id="{98AF101E-2D8D-C563-CAFE-EF0F24C3F1BB}"/>
              </a:ext>
            </a:extLst>
          </p:cNvPr>
          <p:cNvSpPr>
            <a:spLocks noGrp="1"/>
          </p:cNvSpPr>
          <p:nvPr>
            <p:ph type="ftr" sz="quarter" idx="11"/>
          </p:nvPr>
        </p:nvSpPr>
        <p:spPr/>
        <p:txBody>
          <a:bodyPr/>
          <a:lstStyle/>
          <a:p>
            <a:r>
              <a:rPr lang="en-US"/>
              <a:t>E. Del Core | TTC Meeting | WG3</a:t>
            </a:r>
            <a:endParaRPr lang="it-IT"/>
          </a:p>
        </p:txBody>
      </p:sp>
    </p:spTree>
    <p:extLst>
      <p:ext uri="{BB962C8B-B14F-4D97-AF65-F5344CB8AC3E}">
        <p14:creationId xmlns:p14="http://schemas.microsoft.com/office/powerpoint/2010/main" val="3667456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CF9C4-D672-F7B9-2D46-FA3D0C6F5AC9}"/>
              </a:ext>
            </a:extLst>
          </p:cNvPr>
          <p:cNvSpPr>
            <a:spLocks noGrp="1"/>
          </p:cNvSpPr>
          <p:nvPr>
            <p:ph type="title"/>
          </p:nvPr>
        </p:nvSpPr>
        <p:spPr/>
        <p:txBody>
          <a:bodyPr/>
          <a:lstStyle/>
          <a:p>
            <a:r>
              <a:rPr lang="en-US" sz="2900" b="1" dirty="0">
                <a:solidFill>
                  <a:srgbClr val="2B4D89"/>
                </a:solidFill>
                <a:latin typeface="+mn-lt"/>
              </a:rPr>
              <a:t>Graphic Interface Output (2)</a:t>
            </a:r>
          </a:p>
        </p:txBody>
      </p:sp>
      <p:pic>
        <p:nvPicPr>
          <p:cNvPr id="6" name="Content Placeholder 8" descr="Graphical user interface, Word&#10;&#10;Description automatically generated">
            <a:extLst>
              <a:ext uri="{FF2B5EF4-FFF2-40B4-BE49-F238E27FC236}">
                <a16:creationId xmlns:a16="http://schemas.microsoft.com/office/drawing/2014/main" id="{41C2634E-25D9-ACBE-9A60-19F795A852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9866" y="1744345"/>
            <a:ext cx="8352268" cy="4351338"/>
          </a:xfrm>
        </p:spPr>
      </p:pic>
      <p:sp>
        <p:nvSpPr>
          <p:cNvPr id="7" name="Oval 6">
            <a:extLst>
              <a:ext uri="{FF2B5EF4-FFF2-40B4-BE49-F238E27FC236}">
                <a16:creationId xmlns:a16="http://schemas.microsoft.com/office/drawing/2014/main" id="{D22EFB26-07D1-CF9F-CA8C-EC612B98D9B7}"/>
              </a:ext>
            </a:extLst>
          </p:cNvPr>
          <p:cNvSpPr/>
          <p:nvPr/>
        </p:nvSpPr>
        <p:spPr>
          <a:xfrm>
            <a:off x="5253135" y="2233541"/>
            <a:ext cx="933061" cy="3265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90763C9F-2B7C-EE4B-C5C6-11B2A9E57741}"/>
              </a:ext>
            </a:extLst>
          </p:cNvPr>
          <p:cNvCxnSpPr>
            <a:cxnSpLocks/>
            <a:stCxn id="7" idx="6"/>
          </p:cNvCxnSpPr>
          <p:nvPr/>
        </p:nvCxnSpPr>
        <p:spPr>
          <a:xfrm flipV="1">
            <a:off x="6186196" y="1754505"/>
            <a:ext cx="2216124" cy="6423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Chart&#10;&#10;Description automatically generated">
            <a:extLst>
              <a:ext uri="{FF2B5EF4-FFF2-40B4-BE49-F238E27FC236}">
                <a16:creationId xmlns:a16="http://schemas.microsoft.com/office/drawing/2014/main" id="{88A049C6-D464-20FE-1DF8-78F62615D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1543" y="455779"/>
            <a:ext cx="3293090" cy="2469817"/>
          </a:xfrm>
          <a:prstGeom prst="rect">
            <a:avLst/>
          </a:prstGeom>
          <a:ln>
            <a:noFill/>
          </a:ln>
          <a:effectLst>
            <a:outerShdw blurRad="292100" dist="139700" dir="2700000" algn="tl" rotWithShape="0">
              <a:srgbClr val="333333">
                <a:alpha val="65000"/>
              </a:srgbClr>
            </a:outerShdw>
          </a:effectLst>
        </p:spPr>
      </p:pic>
      <p:sp>
        <p:nvSpPr>
          <p:cNvPr id="15" name="Slide Number Placeholder 14">
            <a:extLst>
              <a:ext uri="{FF2B5EF4-FFF2-40B4-BE49-F238E27FC236}">
                <a16:creationId xmlns:a16="http://schemas.microsoft.com/office/drawing/2014/main" id="{D7A2DEA7-74C6-BF8F-E9C7-D9901D676123}"/>
              </a:ext>
            </a:extLst>
          </p:cNvPr>
          <p:cNvSpPr>
            <a:spLocks noGrp="1"/>
          </p:cNvSpPr>
          <p:nvPr>
            <p:ph type="sldNum" sz="quarter" idx="12"/>
          </p:nvPr>
        </p:nvSpPr>
        <p:spPr/>
        <p:txBody>
          <a:bodyPr/>
          <a:lstStyle/>
          <a:p>
            <a:fld id="{4C8636E5-F268-0A4A-84DB-69488F0245B6}" type="slidenum">
              <a:rPr lang="it-IT" smtClean="0"/>
              <a:t>22</a:t>
            </a:fld>
            <a:endParaRPr lang="it-IT"/>
          </a:p>
        </p:txBody>
      </p:sp>
      <p:sp>
        <p:nvSpPr>
          <p:cNvPr id="16" name="Footer Placeholder 15">
            <a:extLst>
              <a:ext uri="{FF2B5EF4-FFF2-40B4-BE49-F238E27FC236}">
                <a16:creationId xmlns:a16="http://schemas.microsoft.com/office/drawing/2014/main" id="{E2CA18B4-6AB8-F4E4-0FEA-3AE4BB019BA2}"/>
              </a:ext>
            </a:extLst>
          </p:cNvPr>
          <p:cNvSpPr>
            <a:spLocks noGrp="1"/>
          </p:cNvSpPr>
          <p:nvPr>
            <p:ph type="ftr" sz="quarter" idx="11"/>
          </p:nvPr>
        </p:nvSpPr>
        <p:spPr/>
        <p:txBody>
          <a:bodyPr/>
          <a:lstStyle/>
          <a:p>
            <a:r>
              <a:rPr lang="en-US"/>
              <a:t>E. Del Core | TTC Meeting | WG3</a:t>
            </a:r>
            <a:endParaRPr lang="it-IT"/>
          </a:p>
        </p:txBody>
      </p:sp>
      <p:grpSp>
        <p:nvGrpSpPr>
          <p:cNvPr id="17" name="Group 16">
            <a:extLst>
              <a:ext uri="{FF2B5EF4-FFF2-40B4-BE49-F238E27FC236}">
                <a16:creationId xmlns:a16="http://schemas.microsoft.com/office/drawing/2014/main" id="{7EC71F76-8D1F-83A4-11E9-65BFBCD1F43E}"/>
              </a:ext>
            </a:extLst>
          </p:cNvPr>
          <p:cNvGrpSpPr/>
          <p:nvPr/>
        </p:nvGrpSpPr>
        <p:grpSpPr>
          <a:xfrm>
            <a:off x="-16184" y="0"/>
            <a:ext cx="663021" cy="6858000"/>
            <a:chOff x="-16184" y="0"/>
            <a:chExt cx="663021" cy="6858000"/>
          </a:xfrm>
        </p:grpSpPr>
        <p:sp>
          <p:nvSpPr>
            <p:cNvPr id="18" name="Rectangle 17">
              <a:extLst>
                <a:ext uri="{FF2B5EF4-FFF2-40B4-BE49-F238E27FC236}">
                  <a16:creationId xmlns:a16="http://schemas.microsoft.com/office/drawing/2014/main" id="{466A70DF-EF01-6F50-B0DF-D501325099CD}"/>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903F40A-364D-EECA-9C66-2F7631650433}"/>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20" name="Picture 19" descr="Logo, company name&#10;&#10;Description automatically generated">
              <a:extLst>
                <a:ext uri="{FF2B5EF4-FFF2-40B4-BE49-F238E27FC236}">
                  <a16:creationId xmlns:a16="http://schemas.microsoft.com/office/drawing/2014/main" id="{B22473B0-9EF1-CDD1-F779-3FC6C6DF7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21" name="Picture 2" descr="TTC2023 Meeting, Fermilab">
              <a:extLst>
                <a:ext uri="{FF2B5EF4-FFF2-40B4-BE49-F238E27FC236}">
                  <a16:creationId xmlns:a16="http://schemas.microsoft.com/office/drawing/2014/main" id="{4B8F1E2A-382B-3FB3-CBBC-F463E3B82C31}"/>
                </a:ext>
              </a:extLst>
            </p:cNvPr>
            <p:cNvPicPr>
              <a:picLocks noChangeAspect="1"/>
            </p:cNvPicPr>
            <p:nvPr/>
          </p:nvPicPr>
          <p:blipFill rotWithShape="1">
            <a:blip r:embed="rId5">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95954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8AC8-A47C-86DD-4B43-D6DAA15C30D5}"/>
              </a:ext>
            </a:extLst>
          </p:cNvPr>
          <p:cNvSpPr>
            <a:spLocks noGrp="1"/>
          </p:cNvSpPr>
          <p:nvPr>
            <p:ph type="title"/>
          </p:nvPr>
        </p:nvSpPr>
        <p:spPr/>
        <p:txBody>
          <a:bodyPr/>
          <a:lstStyle/>
          <a:p>
            <a:r>
              <a:rPr lang="en-US" dirty="0"/>
              <a:t>Example of scintillator spectra</a:t>
            </a:r>
          </a:p>
        </p:txBody>
      </p:sp>
      <p:sp>
        <p:nvSpPr>
          <p:cNvPr id="4" name="Footer Placeholder 3">
            <a:extLst>
              <a:ext uri="{FF2B5EF4-FFF2-40B4-BE49-F238E27FC236}">
                <a16:creationId xmlns:a16="http://schemas.microsoft.com/office/drawing/2014/main" id="{DEEB3511-3B7F-97D8-1F00-4B896F1F4445}"/>
              </a:ext>
            </a:extLst>
          </p:cNvPr>
          <p:cNvSpPr>
            <a:spLocks noGrp="1"/>
          </p:cNvSpPr>
          <p:nvPr>
            <p:ph type="ftr" sz="quarter" idx="11"/>
          </p:nvPr>
        </p:nvSpPr>
        <p:spPr/>
        <p:txBody>
          <a:bodyPr/>
          <a:lstStyle/>
          <a:p>
            <a:r>
              <a:rPr lang="en-US"/>
              <a:t>E. Del Core | TTC Meeting | WG3</a:t>
            </a:r>
            <a:endParaRPr lang="it-IT"/>
          </a:p>
        </p:txBody>
      </p:sp>
      <p:sp>
        <p:nvSpPr>
          <p:cNvPr id="5" name="Slide Number Placeholder 4">
            <a:extLst>
              <a:ext uri="{FF2B5EF4-FFF2-40B4-BE49-F238E27FC236}">
                <a16:creationId xmlns:a16="http://schemas.microsoft.com/office/drawing/2014/main" id="{893D60FC-F820-B43F-F3A4-1F61B9069FBB}"/>
              </a:ext>
            </a:extLst>
          </p:cNvPr>
          <p:cNvSpPr>
            <a:spLocks noGrp="1"/>
          </p:cNvSpPr>
          <p:nvPr>
            <p:ph type="sldNum" sz="quarter" idx="12"/>
          </p:nvPr>
        </p:nvSpPr>
        <p:spPr/>
        <p:txBody>
          <a:bodyPr/>
          <a:lstStyle/>
          <a:p>
            <a:fld id="{4C8636E5-F268-0A4A-84DB-69488F0245B6}" type="slidenum">
              <a:rPr lang="it-IT" smtClean="0"/>
              <a:t>23</a:t>
            </a:fld>
            <a:endParaRPr lang="it-IT"/>
          </a:p>
        </p:txBody>
      </p:sp>
      <p:pic>
        <p:nvPicPr>
          <p:cNvPr id="6" name="Picture 5">
            <a:extLst>
              <a:ext uri="{FF2B5EF4-FFF2-40B4-BE49-F238E27FC236}">
                <a16:creationId xmlns:a16="http://schemas.microsoft.com/office/drawing/2014/main" id="{9288EB5A-268E-C25E-7D0E-CFF5515CA3E7}"/>
              </a:ext>
            </a:extLst>
          </p:cNvPr>
          <p:cNvPicPr>
            <a:picLocks noChangeAspect="1"/>
          </p:cNvPicPr>
          <p:nvPr/>
        </p:nvPicPr>
        <p:blipFill>
          <a:blip r:embed="rId2"/>
          <a:stretch>
            <a:fillRect/>
          </a:stretch>
        </p:blipFill>
        <p:spPr>
          <a:xfrm>
            <a:off x="3313095" y="1932624"/>
            <a:ext cx="5297505" cy="3999617"/>
          </a:xfrm>
          <a:prstGeom prst="rect">
            <a:avLst/>
          </a:prstGeom>
        </p:spPr>
      </p:pic>
    </p:spTree>
    <p:extLst>
      <p:ext uri="{BB962C8B-B14F-4D97-AF65-F5344CB8AC3E}">
        <p14:creationId xmlns:p14="http://schemas.microsoft.com/office/powerpoint/2010/main" val="1928985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CD88F-5F6A-3BCF-C83F-73A0714941E5}"/>
              </a:ext>
            </a:extLst>
          </p:cNvPr>
          <p:cNvSpPr>
            <a:spLocks noGrp="1"/>
          </p:cNvSpPr>
          <p:nvPr>
            <p:ph type="title"/>
          </p:nvPr>
        </p:nvSpPr>
        <p:spPr/>
        <p:txBody>
          <a:bodyPr>
            <a:normAutofit/>
          </a:bodyPr>
          <a:lstStyle/>
          <a:p>
            <a:r>
              <a:rPr lang="en-US" sz="2900" b="1" dirty="0">
                <a:solidFill>
                  <a:srgbClr val="2B4D89"/>
                </a:solidFill>
                <a:latin typeface="+mn-lt"/>
              </a:rPr>
              <a:t>Field Emission</a:t>
            </a:r>
          </a:p>
        </p:txBody>
      </p:sp>
      <p:sp>
        <p:nvSpPr>
          <p:cNvPr id="3" name="Content Placeholder 2">
            <a:extLst>
              <a:ext uri="{FF2B5EF4-FFF2-40B4-BE49-F238E27FC236}">
                <a16:creationId xmlns:a16="http://schemas.microsoft.com/office/drawing/2014/main" id="{1BF5D683-53FE-C027-C2B2-CBEC624D0CE7}"/>
              </a:ext>
            </a:extLst>
          </p:cNvPr>
          <p:cNvSpPr>
            <a:spLocks noGrp="1"/>
          </p:cNvSpPr>
          <p:nvPr>
            <p:ph idx="1"/>
          </p:nvPr>
        </p:nvSpPr>
        <p:spPr/>
        <p:txBody>
          <a:bodyPr/>
          <a:lstStyle/>
          <a:p>
            <a:pPr marL="0"/>
            <a:r>
              <a:rPr lang="en-US" sz="2200" dirty="0">
                <a:solidFill>
                  <a:srgbClr val="505050"/>
                </a:solidFill>
                <a:latin typeface="Times New Roman" panose="02020603050405020304" pitchFamily="18" charset="0"/>
                <a:cs typeface="Times New Roman" panose="02020603050405020304" pitchFamily="18" charset="0"/>
              </a:rPr>
              <a:t>Emission of electrons induced by an electric field </a:t>
            </a:r>
            <a:r>
              <a:rPr lang="en-US" sz="2200" dirty="0">
                <a:solidFill>
                  <a:srgbClr val="505050"/>
                </a:solidFill>
                <a:latin typeface="Times New Roman" panose="02020603050405020304" pitchFamily="18" charset="0"/>
                <a:cs typeface="Times New Roman" panose="02020603050405020304" pitchFamily="18" charset="0"/>
                <a:sym typeface="Wingdings" panose="05000000000000000000" pitchFamily="2" charset="2"/>
              </a:rPr>
              <a:t> electrons accelerated by RF fields until their impact on the  surface</a:t>
            </a:r>
            <a:endParaRPr lang="en-US" sz="2200" dirty="0">
              <a:solidFill>
                <a:srgbClr val="505050"/>
              </a:solidFill>
              <a:latin typeface="Times New Roman" panose="02020603050405020304" pitchFamily="18" charset="0"/>
              <a:cs typeface="Times New Roman" panose="02020603050405020304" pitchFamily="18" charset="0"/>
            </a:endParaRPr>
          </a:p>
        </p:txBody>
      </p:sp>
      <p:pic>
        <p:nvPicPr>
          <p:cNvPr id="11" name="Picture 10" descr="Diagram&#10;&#10;Description automatically generated">
            <a:extLst>
              <a:ext uri="{FF2B5EF4-FFF2-40B4-BE49-F238E27FC236}">
                <a16:creationId xmlns:a16="http://schemas.microsoft.com/office/drawing/2014/main" id="{B09B3503-2FF7-7609-5AB4-00DA3BC5D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1298" y="2724995"/>
            <a:ext cx="5258256" cy="2796782"/>
          </a:xfrm>
          <a:prstGeom prst="rect">
            <a:avLst/>
          </a:prstGeom>
        </p:spPr>
      </p:pic>
      <p:sp>
        <p:nvSpPr>
          <p:cNvPr id="12" name="Arrow: Down 11">
            <a:extLst>
              <a:ext uri="{FF2B5EF4-FFF2-40B4-BE49-F238E27FC236}">
                <a16:creationId xmlns:a16="http://schemas.microsoft.com/office/drawing/2014/main" id="{A943CD11-9AE9-2647-9702-1D49DFCEB0AD}"/>
              </a:ext>
            </a:extLst>
          </p:cNvPr>
          <p:cNvSpPr/>
          <p:nvPr/>
        </p:nvSpPr>
        <p:spPr>
          <a:xfrm>
            <a:off x="4647826" y="2504792"/>
            <a:ext cx="373225" cy="7794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AA817D5-0810-4A21-5B26-9AA5CEEA3E00}"/>
              </a:ext>
            </a:extLst>
          </p:cNvPr>
          <p:cNvSpPr txBox="1"/>
          <p:nvPr/>
        </p:nvSpPr>
        <p:spPr>
          <a:xfrm>
            <a:off x="3481498" y="3381870"/>
            <a:ext cx="3366774" cy="769441"/>
          </a:xfrm>
          <a:prstGeom prst="rect">
            <a:avLst/>
          </a:prstGeom>
          <a:noFill/>
        </p:spPr>
        <p:txBody>
          <a:bodyPr wrap="square" rtlCol="0">
            <a:spAutoFit/>
          </a:bodyPr>
          <a:lstStyle/>
          <a:p>
            <a:r>
              <a:rPr lang="en-US" sz="2200" dirty="0">
                <a:solidFill>
                  <a:srgbClr val="505050"/>
                </a:solidFill>
                <a:latin typeface="Times New Roman" panose="02020603050405020304" pitchFamily="18" charset="0"/>
                <a:cs typeface="Times New Roman" panose="02020603050405020304" pitchFamily="18" charset="0"/>
              </a:rPr>
              <a:t>Fowler-Nordheim law to describe the phenomenon</a:t>
            </a:r>
          </a:p>
        </p:txBody>
      </p:sp>
      <p:sp>
        <p:nvSpPr>
          <p:cNvPr id="14" name="TextBox 13">
            <a:extLst>
              <a:ext uri="{FF2B5EF4-FFF2-40B4-BE49-F238E27FC236}">
                <a16:creationId xmlns:a16="http://schemas.microsoft.com/office/drawing/2014/main" id="{DC1E097C-DD3E-AE92-47BA-B47680327675}"/>
              </a:ext>
            </a:extLst>
          </p:cNvPr>
          <p:cNvSpPr txBox="1"/>
          <p:nvPr/>
        </p:nvSpPr>
        <p:spPr>
          <a:xfrm>
            <a:off x="952904" y="4270771"/>
            <a:ext cx="4068147" cy="1446550"/>
          </a:xfrm>
          <a:prstGeom prst="rect">
            <a:avLst/>
          </a:prstGeom>
          <a:noFill/>
        </p:spPr>
        <p:txBody>
          <a:bodyPr wrap="square" rtlCol="0">
            <a:spAutoFit/>
          </a:bodyPr>
          <a:lstStyle/>
          <a:p>
            <a:r>
              <a:rPr lang="en-US" sz="2200" dirty="0">
                <a:solidFill>
                  <a:srgbClr val="505050"/>
                </a:solidFill>
                <a:latin typeface="Times New Roman" panose="02020603050405020304" pitchFamily="18" charset="0"/>
                <a:cs typeface="Times New Roman" panose="02020603050405020304" pitchFamily="18" charset="0"/>
              </a:rPr>
              <a:t>Field emission problems:</a:t>
            </a:r>
          </a:p>
          <a:p>
            <a:pPr marL="285750" indent="-285750">
              <a:buFont typeface="Arial" panose="020B0604020202020204" pitchFamily="34" charset="0"/>
              <a:buChar char="•"/>
            </a:pPr>
            <a:r>
              <a:rPr lang="en-US" sz="2200" dirty="0">
                <a:solidFill>
                  <a:srgbClr val="505050"/>
                </a:solidFill>
                <a:latin typeface="Times New Roman" panose="02020603050405020304" pitchFamily="18" charset="0"/>
                <a:cs typeface="Times New Roman" panose="02020603050405020304" pitchFamily="18" charset="0"/>
              </a:rPr>
              <a:t>Limits the accelerating gradient</a:t>
            </a:r>
          </a:p>
          <a:p>
            <a:pPr marL="285750" indent="-285750">
              <a:buFont typeface="Arial" panose="020B0604020202020204" pitchFamily="34" charset="0"/>
              <a:buChar char="•"/>
            </a:pPr>
            <a:r>
              <a:rPr lang="en-US" sz="2200" dirty="0">
                <a:solidFill>
                  <a:srgbClr val="505050"/>
                </a:solidFill>
                <a:latin typeface="Times New Roman" panose="02020603050405020304" pitchFamily="18" charset="0"/>
                <a:cs typeface="Times New Roman" panose="02020603050405020304" pitchFamily="18" charset="0"/>
              </a:rPr>
              <a:t>Degradation of the Q value</a:t>
            </a:r>
          </a:p>
          <a:p>
            <a:pPr marL="285750" indent="-285750">
              <a:buFont typeface="Arial" panose="020B0604020202020204" pitchFamily="34" charset="0"/>
              <a:buChar char="•"/>
            </a:pPr>
            <a:r>
              <a:rPr lang="en-US" sz="2200" dirty="0">
                <a:solidFill>
                  <a:srgbClr val="505050"/>
                </a:solidFill>
                <a:latin typeface="Times New Roman" panose="02020603050405020304" pitchFamily="18" charset="0"/>
                <a:cs typeface="Times New Roman" panose="02020603050405020304" pitchFamily="18" charset="0"/>
              </a:rPr>
              <a:t>Higher cryogenic consumption</a:t>
            </a:r>
          </a:p>
        </p:txBody>
      </p:sp>
      <p:sp>
        <p:nvSpPr>
          <p:cNvPr id="15" name="Slide Number Placeholder 14">
            <a:extLst>
              <a:ext uri="{FF2B5EF4-FFF2-40B4-BE49-F238E27FC236}">
                <a16:creationId xmlns:a16="http://schemas.microsoft.com/office/drawing/2014/main" id="{80E3FF98-3E75-CE30-0073-AD279B06707A}"/>
              </a:ext>
            </a:extLst>
          </p:cNvPr>
          <p:cNvSpPr>
            <a:spLocks noGrp="1"/>
          </p:cNvSpPr>
          <p:nvPr>
            <p:ph type="sldNum" sz="quarter" idx="12"/>
          </p:nvPr>
        </p:nvSpPr>
        <p:spPr/>
        <p:txBody>
          <a:bodyPr/>
          <a:lstStyle/>
          <a:p>
            <a:fld id="{4C8636E5-F268-0A4A-84DB-69488F0245B6}" type="slidenum">
              <a:rPr lang="it-IT" smtClean="0"/>
              <a:t>24</a:t>
            </a:fld>
            <a:endParaRPr lang="it-IT"/>
          </a:p>
        </p:txBody>
      </p:sp>
      <p:sp>
        <p:nvSpPr>
          <p:cNvPr id="16" name="Footer Placeholder 15">
            <a:extLst>
              <a:ext uri="{FF2B5EF4-FFF2-40B4-BE49-F238E27FC236}">
                <a16:creationId xmlns:a16="http://schemas.microsoft.com/office/drawing/2014/main" id="{04C6F525-9EE8-DFB9-00F7-5DE3291ED80F}"/>
              </a:ext>
            </a:extLst>
          </p:cNvPr>
          <p:cNvSpPr>
            <a:spLocks noGrp="1"/>
          </p:cNvSpPr>
          <p:nvPr>
            <p:ph type="ftr" sz="quarter" idx="11"/>
          </p:nvPr>
        </p:nvSpPr>
        <p:spPr/>
        <p:txBody>
          <a:bodyPr/>
          <a:lstStyle/>
          <a:p>
            <a:r>
              <a:rPr lang="en-US"/>
              <a:t>E. Del Core | TTC Meeting | WG3</a:t>
            </a:r>
            <a:endParaRPr lang="it-IT"/>
          </a:p>
        </p:txBody>
      </p:sp>
      <p:grpSp>
        <p:nvGrpSpPr>
          <p:cNvPr id="22" name="Group 21">
            <a:extLst>
              <a:ext uri="{FF2B5EF4-FFF2-40B4-BE49-F238E27FC236}">
                <a16:creationId xmlns:a16="http://schemas.microsoft.com/office/drawing/2014/main" id="{37977DBB-4F4E-0B03-655A-B1B36880F3F0}"/>
              </a:ext>
            </a:extLst>
          </p:cNvPr>
          <p:cNvGrpSpPr/>
          <p:nvPr/>
        </p:nvGrpSpPr>
        <p:grpSpPr>
          <a:xfrm>
            <a:off x="-16184" y="0"/>
            <a:ext cx="663021" cy="6858000"/>
            <a:chOff x="-16184" y="0"/>
            <a:chExt cx="663021" cy="6858000"/>
          </a:xfrm>
        </p:grpSpPr>
        <p:sp>
          <p:nvSpPr>
            <p:cNvPr id="23" name="Rectangle 22">
              <a:extLst>
                <a:ext uri="{FF2B5EF4-FFF2-40B4-BE49-F238E27FC236}">
                  <a16:creationId xmlns:a16="http://schemas.microsoft.com/office/drawing/2014/main" id="{0A2F86D3-2731-0CDD-54FD-81FBB2F56545}"/>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54CAB7DF-8FD4-1653-255C-8D5A74AA62F0}"/>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25" name="Picture 24" descr="Logo, company name&#10;&#10;Description automatically generated">
              <a:extLst>
                <a:ext uri="{FF2B5EF4-FFF2-40B4-BE49-F238E27FC236}">
                  <a16:creationId xmlns:a16="http://schemas.microsoft.com/office/drawing/2014/main" id="{2D94C36A-7C27-5DA1-59A5-EFD072EFC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26" name="Picture 2" descr="TTC2023 Meeting, Fermilab">
              <a:extLst>
                <a:ext uri="{FF2B5EF4-FFF2-40B4-BE49-F238E27FC236}">
                  <a16:creationId xmlns:a16="http://schemas.microsoft.com/office/drawing/2014/main" id="{9BC178CB-A675-1668-0854-499D436C8584}"/>
                </a:ext>
              </a:extLst>
            </p:cNvPr>
            <p:cNvPicPr>
              <a:picLocks noChangeAspect="1"/>
            </p:cNvPicPr>
            <p:nvPr/>
          </p:nvPicPr>
          <p:blipFill rotWithShape="1">
            <a:blip r:embed="rId4">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13224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3F677A-E51A-A001-CB49-DC5F20A950B7}"/>
              </a:ext>
            </a:extLst>
          </p:cNvPr>
          <p:cNvGrpSpPr/>
          <p:nvPr/>
        </p:nvGrpSpPr>
        <p:grpSpPr>
          <a:xfrm>
            <a:off x="-16184" y="0"/>
            <a:ext cx="663021" cy="6858000"/>
            <a:chOff x="-16184" y="0"/>
            <a:chExt cx="663021" cy="6858000"/>
          </a:xfrm>
        </p:grpSpPr>
        <p:sp>
          <p:nvSpPr>
            <p:cNvPr id="28" name="Rectangle 27">
              <a:extLst>
                <a:ext uri="{FF2B5EF4-FFF2-40B4-BE49-F238E27FC236}">
                  <a16:creationId xmlns:a16="http://schemas.microsoft.com/office/drawing/2014/main" id="{AC5C4222-7E10-B8BE-FF9F-3E129A64F817}"/>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119B99E-11D4-5751-6F63-CC8FEEAB6FBC}"/>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30" name="Picture 29" descr="Logo, company name&#10;&#10;Description automatically generated">
              <a:extLst>
                <a:ext uri="{FF2B5EF4-FFF2-40B4-BE49-F238E27FC236}">
                  <a16:creationId xmlns:a16="http://schemas.microsoft.com/office/drawing/2014/main" id="{2F4102ED-737C-6E86-5E07-D74FF20E4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31" name="Picture 2" descr="TTC2023 Meeting, Fermilab">
              <a:extLst>
                <a:ext uri="{FF2B5EF4-FFF2-40B4-BE49-F238E27FC236}">
                  <a16:creationId xmlns:a16="http://schemas.microsoft.com/office/drawing/2014/main" id="{9160AB3F-224B-538B-F019-BD50CF8F5CF9}"/>
                </a:ext>
              </a:extLst>
            </p:cNvPr>
            <p:cNvPicPr>
              <a:picLocks noChangeAspect="1"/>
            </p:cNvPicPr>
            <p:nvPr/>
          </p:nvPicPr>
          <p:blipFill rotWithShape="1">
            <a:blip r:embed="rId4">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E037965B-ED9B-E86E-A92C-2CC45CC1D376}"/>
              </a:ext>
            </a:extLst>
          </p:cNvPr>
          <p:cNvSpPr>
            <a:spLocks noGrp="1"/>
          </p:cNvSpPr>
          <p:nvPr>
            <p:ph type="title"/>
          </p:nvPr>
        </p:nvSpPr>
        <p:spPr>
          <a:xfrm>
            <a:off x="838200" y="-277773"/>
            <a:ext cx="10515600" cy="1325563"/>
          </a:xfrm>
        </p:spPr>
        <p:txBody>
          <a:bodyPr>
            <a:normAutofit/>
          </a:bodyPr>
          <a:lstStyle/>
          <a:p>
            <a:r>
              <a:rPr lang="en-US" sz="2900" b="1" dirty="0">
                <a:solidFill>
                  <a:srgbClr val="2B4D89"/>
                </a:solidFill>
                <a:latin typeface="+mn-lt"/>
              </a:rPr>
              <a:t>Lasa VTS radiation scenario</a:t>
            </a:r>
          </a:p>
        </p:txBody>
      </p:sp>
      <p:sp>
        <p:nvSpPr>
          <p:cNvPr id="16" name="Footer Placeholder 15">
            <a:extLst>
              <a:ext uri="{FF2B5EF4-FFF2-40B4-BE49-F238E27FC236}">
                <a16:creationId xmlns:a16="http://schemas.microsoft.com/office/drawing/2014/main" id="{F71AA1B4-8720-391D-243C-D21918B0CA1E}"/>
              </a:ext>
            </a:extLst>
          </p:cNvPr>
          <p:cNvSpPr>
            <a:spLocks noGrp="1"/>
          </p:cNvSpPr>
          <p:nvPr>
            <p:ph type="ftr" sz="quarter" idx="11"/>
          </p:nvPr>
        </p:nvSpPr>
        <p:spPr/>
        <p:txBody>
          <a:bodyPr/>
          <a:lstStyle/>
          <a:p>
            <a:r>
              <a:rPr lang="en-US" dirty="0"/>
              <a:t>E. Del Core | TTC Meeting | WG3</a:t>
            </a:r>
            <a:endParaRPr lang="it-IT"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194F111-53F4-28F7-9A52-997F63DEB259}"/>
                  </a:ext>
                </a:extLst>
              </p:cNvPr>
              <p:cNvSpPr>
                <a:spLocks noGrp="1"/>
              </p:cNvSpPr>
              <p:nvPr>
                <p:ph idx="1"/>
              </p:nvPr>
            </p:nvSpPr>
            <p:spPr>
              <a:xfrm>
                <a:off x="650240" y="581292"/>
                <a:ext cx="10515600" cy="3763615"/>
              </a:xfrm>
            </p:spPr>
            <p:txBody>
              <a:bodyPr>
                <a:normAutofit/>
              </a:bodyPr>
              <a:lstStyle/>
              <a:p>
                <a:pPr marL="0"/>
                <a:r>
                  <a:rPr lang="en-US" sz="2200" dirty="0">
                    <a:solidFill>
                      <a:srgbClr val="505050"/>
                    </a:solidFill>
                    <a:latin typeface="Times New Roman" panose="02020603050405020304" pitchFamily="18" charset="0"/>
                    <a:cs typeface="Times New Roman" panose="02020603050405020304" pitchFamily="18" charset="0"/>
                  </a:rPr>
                  <a:t>FLUKA model: </a:t>
                </a:r>
                <a14:m>
                  <m:oMath xmlns:m="http://schemas.openxmlformats.org/officeDocument/2006/math">
                    <m:sSup>
                      <m:sSupPr>
                        <m:ctrlPr>
                          <a:rPr lang="en-US" sz="2200" i="1">
                            <a:solidFill>
                              <a:srgbClr val="505050"/>
                            </a:solidFill>
                            <a:latin typeface="Cambria Math" panose="02040503050406030204" pitchFamily="18" charset="0"/>
                            <a:cs typeface="Times New Roman" panose="02020603050405020304" pitchFamily="18" charset="0"/>
                          </a:rPr>
                        </m:ctrlPr>
                      </m:sSupPr>
                      <m:e>
                        <m:r>
                          <a:rPr lang="en-US" sz="2200">
                            <a:solidFill>
                              <a:srgbClr val="505050"/>
                            </a:solidFill>
                            <a:latin typeface="Cambria Math" panose="02040503050406030204" pitchFamily="18" charset="0"/>
                            <a:cs typeface="Times New Roman" panose="02020603050405020304" pitchFamily="18" charset="0"/>
                          </a:rPr>
                          <m:t>10</m:t>
                        </m:r>
                      </m:e>
                      <m:sup>
                        <m:r>
                          <a:rPr lang="en-US" sz="2200">
                            <a:solidFill>
                              <a:srgbClr val="505050"/>
                            </a:solidFill>
                            <a:latin typeface="Cambria Math" panose="02040503050406030204" pitchFamily="18" charset="0"/>
                            <a:cs typeface="Times New Roman" panose="02020603050405020304" pitchFamily="18" charset="0"/>
                          </a:rPr>
                          <m:t>7</m:t>
                        </m:r>
                      </m:sup>
                    </m:sSup>
                  </m:oMath>
                </a14:m>
                <a:r>
                  <a:rPr lang="en-US" sz="2200" dirty="0">
                    <a:solidFill>
                      <a:srgbClr val="505050"/>
                    </a:solidFill>
                    <a:latin typeface="Times New Roman" panose="02020603050405020304" pitchFamily="18" charset="0"/>
                    <a:cs typeface="Times New Roman" panose="02020603050405020304" pitchFamily="18" charset="0"/>
                  </a:rPr>
                  <a:t>electrons at 10 MeV hitting the cavity beam tube flange, then generating Bremsstrahlung X-rays, which are then attenuated by thermal shields, the cryostat cover, </a:t>
                </a:r>
                <a:r>
                  <a:rPr lang="en-US" sz="2200" dirty="0" err="1">
                    <a:solidFill>
                      <a:srgbClr val="505050"/>
                    </a:solidFill>
                    <a:latin typeface="Times New Roman" panose="02020603050405020304" pitchFamily="18" charset="0"/>
                    <a:cs typeface="Times New Roman" panose="02020603050405020304" pitchFamily="18" charset="0"/>
                  </a:rPr>
                  <a:t>ecc</a:t>
                </a:r>
                <a:endParaRPr lang="en-US" sz="2200" dirty="0">
                  <a:solidFill>
                    <a:srgbClr val="505050"/>
                  </a:solidFill>
                  <a:latin typeface="Times New Roman" panose="02020603050405020304" pitchFamily="18" charset="0"/>
                  <a:cs typeface="Times New Roman" panose="02020603050405020304" pitchFamily="18" charset="0"/>
                </a:endParaRPr>
              </a:p>
              <a:p>
                <a:pPr marL="0"/>
                <a:r>
                  <a:rPr lang="en-US" sz="2200" dirty="0">
                    <a:solidFill>
                      <a:srgbClr val="505050"/>
                    </a:solidFill>
                    <a:latin typeface="Times New Roman" panose="02020603050405020304" pitchFamily="18" charset="0"/>
                    <a:cs typeface="Times New Roman" panose="02020603050405020304" pitchFamily="18" charset="0"/>
                  </a:rPr>
                  <a:t>External detectors (NaI and tissue equivalent (</a:t>
                </a:r>
                <a14:m>
                  <m:oMath xmlns:m="http://schemas.openxmlformats.org/officeDocument/2006/math">
                    <m:sSub>
                      <m:sSubPr>
                        <m:ctrlPr>
                          <a:rPr lang="en-US" sz="2200" i="1">
                            <a:solidFill>
                              <a:srgbClr val="505050"/>
                            </a:solidFill>
                            <a:latin typeface="Cambria Math" panose="02040503050406030204" pitchFamily="18" charset="0"/>
                            <a:cs typeface="Times New Roman" panose="02020603050405020304" pitchFamily="18" charset="0"/>
                          </a:rPr>
                        </m:ctrlPr>
                      </m:sSubPr>
                      <m:e>
                        <m:r>
                          <a:rPr lang="en-US" sz="2200">
                            <a:solidFill>
                              <a:srgbClr val="505050"/>
                            </a:solidFill>
                            <a:latin typeface="Cambria Math" panose="02040503050406030204" pitchFamily="18" charset="0"/>
                            <a:cs typeface="Times New Roman" panose="02020603050405020304" pitchFamily="18" charset="0"/>
                          </a:rPr>
                          <m:t>𝐻</m:t>
                        </m:r>
                      </m:e>
                      <m:sub>
                        <m:r>
                          <a:rPr lang="en-US" sz="2200">
                            <a:solidFill>
                              <a:srgbClr val="505050"/>
                            </a:solidFill>
                            <a:latin typeface="Cambria Math" panose="02040503050406030204" pitchFamily="18" charset="0"/>
                            <a:cs typeface="Times New Roman" panose="02020603050405020304" pitchFamily="18" charset="0"/>
                          </a:rPr>
                          <m:t>2</m:t>
                        </m:r>
                      </m:sub>
                    </m:sSub>
                    <m:r>
                      <a:rPr lang="en-US" sz="2200">
                        <a:solidFill>
                          <a:srgbClr val="505050"/>
                        </a:solidFill>
                        <a:latin typeface="Cambria Math" panose="02040503050406030204" pitchFamily="18" charset="0"/>
                        <a:cs typeface="Times New Roman" panose="02020603050405020304" pitchFamily="18" charset="0"/>
                      </a:rPr>
                      <m:t>𝑂</m:t>
                    </m:r>
                    <m:r>
                      <a:rPr lang="en-US" sz="2200">
                        <a:solidFill>
                          <a:srgbClr val="505050"/>
                        </a:solidFill>
                        <a:latin typeface="Cambria Math" panose="02040503050406030204" pitchFamily="18" charset="0"/>
                        <a:cs typeface="Times New Roman" panose="02020603050405020304" pitchFamily="18" charset="0"/>
                      </a:rPr>
                      <m:t>)</m:t>
                    </m:r>
                  </m:oMath>
                </a14:m>
                <a:r>
                  <a:rPr lang="en-US" sz="2200" dirty="0">
                    <a:solidFill>
                      <a:srgbClr val="505050"/>
                    </a:solidFill>
                    <a:latin typeface="Times New Roman" panose="02020603050405020304" pitchFamily="18" charset="0"/>
                    <a:cs typeface="Times New Roman" panose="02020603050405020304" pitchFamily="18" charset="0"/>
                  </a:rPr>
                  <a:t>) </a:t>
                </a:r>
              </a:p>
              <a:p>
                <a:pPr marL="0"/>
                <a:r>
                  <a:rPr lang="en-US" sz="2200" dirty="0">
                    <a:solidFill>
                      <a:srgbClr val="505050"/>
                    </a:solidFill>
                    <a:latin typeface="Times New Roman" panose="02020603050405020304" pitchFamily="18" charset="0"/>
                    <a:cs typeface="Times New Roman" panose="02020603050405020304" pitchFamily="18" charset="0"/>
                  </a:rPr>
                  <a:t>   to collect counts and dose rate</a:t>
                </a:r>
              </a:p>
              <a:p>
                <a:pPr marL="0"/>
                <a:r>
                  <a:rPr lang="en-US" sz="2200" dirty="0">
                    <a:solidFill>
                      <a:srgbClr val="505050"/>
                    </a:solidFill>
                    <a:latin typeface="Times New Roman" panose="02020603050405020304" pitchFamily="18" charset="0"/>
                    <a:cs typeface="Times New Roman" panose="02020603050405020304" pitchFamily="18" charset="0"/>
                  </a:rPr>
                  <a:t>Total counts in detector: </a:t>
                </a:r>
                <a14:m>
                  <m:oMath xmlns:m="http://schemas.openxmlformats.org/officeDocument/2006/math">
                    <m:f>
                      <m:fPr>
                        <m:type m:val="skw"/>
                        <m:ctrlPr>
                          <a:rPr lang="en-US" sz="2200" i="1">
                            <a:solidFill>
                              <a:srgbClr val="505050"/>
                            </a:solidFill>
                            <a:latin typeface="Cambria Math" panose="02040503050406030204" pitchFamily="18" charset="0"/>
                            <a:cs typeface="Times New Roman" panose="02020603050405020304" pitchFamily="18" charset="0"/>
                          </a:rPr>
                        </m:ctrlPr>
                      </m:fPr>
                      <m:num>
                        <m:sSub>
                          <m:sSubPr>
                            <m:ctrlPr>
                              <a:rPr lang="en-US" sz="2200" i="1">
                                <a:solidFill>
                                  <a:srgbClr val="505050"/>
                                </a:solidFill>
                                <a:latin typeface="Cambria Math" panose="02040503050406030204" pitchFamily="18" charset="0"/>
                                <a:cs typeface="Times New Roman" panose="02020603050405020304" pitchFamily="18" charset="0"/>
                              </a:rPr>
                            </m:ctrlPr>
                          </m:sSubPr>
                          <m:e>
                            <m:r>
                              <a:rPr lang="en-US" sz="2200">
                                <a:solidFill>
                                  <a:srgbClr val="505050"/>
                                </a:solidFill>
                                <a:latin typeface="Cambria Math" panose="02040503050406030204" pitchFamily="18" charset="0"/>
                                <a:cs typeface="Times New Roman" panose="02020603050405020304" pitchFamily="18" charset="0"/>
                              </a:rPr>
                              <m:t>𝑁</m:t>
                            </m:r>
                          </m:e>
                          <m:sub>
                            <m:r>
                              <a:rPr lang="en-US" sz="2200">
                                <a:solidFill>
                                  <a:srgbClr val="505050"/>
                                </a:solidFill>
                                <a:latin typeface="Cambria Math" panose="02040503050406030204" pitchFamily="18" charset="0"/>
                                <a:cs typeface="Times New Roman" panose="02020603050405020304" pitchFamily="18" charset="0"/>
                              </a:rPr>
                              <m:t>𝑑𝑒𝑡</m:t>
                            </m:r>
                            <m:r>
                              <a:rPr lang="en-US" sz="2200">
                                <a:solidFill>
                                  <a:srgbClr val="505050"/>
                                </a:solidFill>
                                <a:latin typeface="Cambria Math" panose="02040503050406030204" pitchFamily="18" charset="0"/>
                                <a:cs typeface="Times New Roman" panose="02020603050405020304" pitchFamily="18" charset="0"/>
                              </a:rPr>
                              <m:t>.</m:t>
                            </m:r>
                          </m:sub>
                        </m:sSub>
                      </m:num>
                      <m:den>
                        <m:sSub>
                          <m:sSubPr>
                            <m:ctrlPr>
                              <a:rPr lang="en-US" sz="2200" i="1">
                                <a:solidFill>
                                  <a:srgbClr val="505050"/>
                                </a:solidFill>
                                <a:latin typeface="Cambria Math" panose="02040503050406030204" pitchFamily="18" charset="0"/>
                                <a:cs typeface="Times New Roman" panose="02020603050405020304" pitchFamily="18" charset="0"/>
                              </a:rPr>
                            </m:ctrlPr>
                          </m:sSubPr>
                          <m:e>
                            <m:r>
                              <a:rPr lang="en-US" sz="2200">
                                <a:solidFill>
                                  <a:srgbClr val="505050"/>
                                </a:solidFill>
                                <a:latin typeface="Cambria Math" panose="02040503050406030204" pitchFamily="18" charset="0"/>
                                <a:cs typeface="Times New Roman" panose="02020603050405020304" pitchFamily="18" charset="0"/>
                              </a:rPr>
                              <m:t>𝑁</m:t>
                            </m:r>
                          </m:e>
                          <m:sub>
                            <m:r>
                              <a:rPr lang="en-US" sz="2200">
                                <a:solidFill>
                                  <a:srgbClr val="505050"/>
                                </a:solidFill>
                                <a:latin typeface="Cambria Math" panose="02040503050406030204" pitchFamily="18" charset="0"/>
                                <a:cs typeface="Times New Roman" panose="02020603050405020304" pitchFamily="18" charset="0"/>
                              </a:rPr>
                              <m:t>𝑡𝑜𝑡</m:t>
                            </m:r>
                          </m:sub>
                        </m:sSub>
                      </m:den>
                    </m:f>
                    <m:r>
                      <a:rPr lang="en-US" sz="2200">
                        <a:solidFill>
                          <a:srgbClr val="505050"/>
                        </a:solidFill>
                        <a:latin typeface="Cambria Math" panose="02040503050406030204" pitchFamily="18" charset="0"/>
                        <a:cs typeface="Times New Roman" panose="02020603050405020304" pitchFamily="18" charset="0"/>
                      </a:rPr>
                      <m:t>~</m:t>
                    </m:r>
                    <m:sSup>
                      <m:sSupPr>
                        <m:ctrlPr>
                          <a:rPr lang="en-US" sz="2200" i="1">
                            <a:solidFill>
                              <a:srgbClr val="505050"/>
                            </a:solidFill>
                            <a:latin typeface="Cambria Math" panose="02040503050406030204" pitchFamily="18" charset="0"/>
                            <a:cs typeface="Times New Roman" panose="02020603050405020304" pitchFamily="18" charset="0"/>
                          </a:rPr>
                        </m:ctrlPr>
                      </m:sSupPr>
                      <m:e>
                        <m:r>
                          <a:rPr lang="en-US" sz="2200">
                            <a:solidFill>
                              <a:srgbClr val="505050"/>
                            </a:solidFill>
                            <a:latin typeface="Cambria Math" panose="02040503050406030204" pitchFamily="18" charset="0"/>
                            <a:cs typeface="Times New Roman" panose="02020603050405020304" pitchFamily="18" charset="0"/>
                          </a:rPr>
                          <m:t>10</m:t>
                        </m:r>
                      </m:e>
                      <m:sup>
                        <m:r>
                          <a:rPr lang="en-US" sz="2200">
                            <a:solidFill>
                              <a:srgbClr val="505050"/>
                            </a:solidFill>
                            <a:latin typeface="Cambria Math" panose="02040503050406030204" pitchFamily="18" charset="0"/>
                            <a:cs typeface="Times New Roman" panose="02020603050405020304" pitchFamily="18" charset="0"/>
                          </a:rPr>
                          <m:t>−4</m:t>
                        </m:r>
                      </m:sup>
                    </m:sSup>
                  </m:oMath>
                </a14:m>
                <a:endParaRPr lang="en-US" sz="2200" dirty="0">
                  <a:solidFill>
                    <a:srgbClr val="505050"/>
                  </a:solidFill>
                  <a:latin typeface="Times New Roman" panose="02020603050405020304" pitchFamily="18" charset="0"/>
                  <a:cs typeface="Times New Roman" panose="02020603050405020304" pitchFamily="18" charset="0"/>
                </a:endParaRPr>
              </a:p>
              <a:p>
                <a:pPr marL="0"/>
                <a:r>
                  <a:rPr lang="en-US" sz="2200" dirty="0">
                    <a:solidFill>
                      <a:srgbClr val="505050"/>
                    </a:solidFill>
                    <a:latin typeface="Times New Roman" panose="02020603050405020304" pitchFamily="18" charset="0"/>
                    <a:cs typeface="Times New Roman" panose="02020603050405020304" pitchFamily="18" charset="0"/>
                  </a:rPr>
                  <a:t>Energy deposited on detector: </a:t>
                </a:r>
                <a14:m>
                  <m:oMath xmlns:m="http://schemas.openxmlformats.org/officeDocument/2006/math">
                    <m:f>
                      <m:fPr>
                        <m:type m:val="skw"/>
                        <m:ctrlPr>
                          <a:rPr lang="en-US" sz="2200" i="1">
                            <a:solidFill>
                              <a:srgbClr val="505050"/>
                            </a:solidFill>
                            <a:latin typeface="Cambria Math" panose="02040503050406030204" pitchFamily="18" charset="0"/>
                            <a:cs typeface="Times New Roman" panose="02020603050405020304" pitchFamily="18" charset="0"/>
                          </a:rPr>
                        </m:ctrlPr>
                      </m:fPr>
                      <m:num>
                        <m:r>
                          <a:rPr lang="en-US" sz="2200">
                            <a:solidFill>
                              <a:srgbClr val="505050"/>
                            </a:solidFill>
                            <a:latin typeface="Cambria Math" panose="02040503050406030204" pitchFamily="18" charset="0"/>
                            <a:cs typeface="Times New Roman" panose="02020603050405020304" pitchFamily="18" charset="0"/>
                          </a:rPr>
                          <m:t>𝐸</m:t>
                        </m:r>
                      </m:num>
                      <m:den>
                        <m:sSub>
                          <m:sSubPr>
                            <m:ctrlPr>
                              <a:rPr lang="en-US" sz="2200" i="1">
                                <a:solidFill>
                                  <a:srgbClr val="505050"/>
                                </a:solidFill>
                                <a:latin typeface="Cambria Math" panose="02040503050406030204" pitchFamily="18" charset="0"/>
                                <a:cs typeface="Times New Roman" panose="02020603050405020304" pitchFamily="18" charset="0"/>
                              </a:rPr>
                            </m:ctrlPr>
                          </m:sSubPr>
                          <m:e>
                            <m:r>
                              <a:rPr lang="en-US" sz="2200">
                                <a:solidFill>
                                  <a:srgbClr val="505050"/>
                                </a:solidFill>
                                <a:latin typeface="Cambria Math" panose="02040503050406030204" pitchFamily="18" charset="0"/>
                                <a:cs typeface="Times New Roman" panose="02020603050405020304" pitchFamily="18" charset="0"/>
                              </a:rPr>
                              <m:t>𝐸</m:t>
                            </m:r>
                          </m:e>
                          <m:sub>
                            <m:r>
                              <a:rPr lang="en-US" sz="2200">
                                <a:solidFill>
                                  <a:srgbClr val="505050"/>
                                </a:solidFill>
                                <a:latin typeface="Cambria Math" panose="02040503050406030204" pitchFamily="18" charset="0"/>
                                <a:cs typeface="Times New Roman" panose="02020603050405020304" pitchFamily="18" charset="0"/>
                              </a:rPr>
                              <m:t>𝑡𝑜𝑡</m:t>
                            </m:r>
                          </m:sub>
                        </m:sSub>
                      </m:den>
                    </m:f>
                    <m:r>
                      <a:rPr lang="en-US" sz="2200">
                        <a:solidFill>
                          <a:srgbClr val="505050"/>
                        </a:solidFill>
                        <a:latin typeface="Cambria Math" panose="02040503050406030204" pitchFamily="18" charset="0"/>
                        <a:cs typeface="Times New Roman" panose="02020603050405020304" pitchFamily="18" charset="0"/>
                      </a:rPr>
                      <m:t>~</m:t>
                    </m:r>
                    <m:sSup>
                      <m:sSupPr>
                        <m:ctrlPr>
                          <a:rPr lang="en-US" sz="2200" i="1">
                            <a:solidFill>
                              <a:srgbClr val="505050"/>
                            </a:solidFill>
                            <a:latin typeface="Cambria Math" panose="02040503050406030204" pitchFamily="18" charset="0"/>
                            <a:cs typeface="Times New Roman" panose="02020603050405020304" pitchFamily="18" charset="0"/>
                          </a:rPr>
                        </m:ctrlPr>
                      </m:sSupPr>
                      <m:e>
                        <m:r>
                          <a:rPr lang="en-US" sz="2200">
                            <a:solidFill>
                              <a:srgbClr val="505050"/>
                            </a:solidFill>
                            <a:latin typeface="Cambria Math" panose="02040503050406030204" pitchFamily="18" charset="0"/>
                            <a:cs typeface="Times New Roman" panose="02020603050405020304" pitchFamily="18" charset="0"/>
                          </a:rPr>
                          <m:t>10</m:t>
                        </m:r>
                      </m:e>
                      <m:sup>
                        <m:r>
                          <a:rPr lang="en-US" sz="2200">
                            <a:solidFill>
                              <a:srgbClr val="505050"/>
                            </a:solidFill>
                            <a:latin typeface="Cambria Math" panose="02040503050406030204" pitchFamily="18" charset="0"/>
                            <a:cs typeface="Times New Roman" panose="02020603050405020304" pitchFamily="18" charset="0"/>
                          </a:rPr>
                          <m:t>−6</m:t>
                        </m:r>
                      </m:sup>
                    </m:sSup>
                  </m:oMath>
                </a14:m>
                <a:endParaRPr lang="en-US" sz="2200" dirty="0">
                  <a:solidFill>
                    <a:srgbClr val="505050"/>
                  </a:solidFill>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C194F111-53F4-28F7-9A52-997F63DEB259}"/>
                  </a:ext>
                </a:extLst>
              </p:cNvPr>
              <p:cNvSpPr>
                <a:spLocks noGrp="1" noRot="1" noChangeAspect="1" noMove="1" noResize="1" noEditPoints="1" noAdjustHandles="1" noChangeArrowheads="1" noChangeShapeType="1" noTextEdit="1"/>
              </p:cNvSpPr>
              <p:nvPr>
                <p:ph idx="1"/>
              </p:nvPr>
            </p:nvSpPr>
            <p:spPr>
              <a:xfrm>
                <a:off x="650240" y="581292"/>
                <a:ext cx="10515600" cy="3763615"/>
              </a:xfrm>
              <a:blipFill>
                <a:blip r:embed="rId5"/>
                <a:stretch>
                  <a:fillRect l="-754" t="-1618" b="-3722"/>
                </a:stretch>
              </a:blipFill>
            </p:spPr>
            <p:txBody>
              <a:bodyPr/>
              <a:lstStyle/>
              <a:p>
                <a:r>
                  <a:rPr lang="en-US">
                    <a:noFill/>
                  </a:rPr>
                  <a:t> </a:t>
                </a:r>
              </a:p>
            </p:txBody>
          </p:sp>
        </mc:Fallback>
      </mc:AlternateContent>
      <p:pic>
        <p:nvPicPr>
          <p:cNvPr id="8" name="Picture 7" descr="Chart&#10;&#10;Description automatically generated">
            <a:extLst>
              <a:ext uri="{FF2B5EF4-FFF2-40B4-BE49-F238E27FC236}">
                <a16:creationId xmlns:a16="http://schemas.microsoft.com/office/drawing/2014/main" id="{D479214C-A82E-8EA8-CEC2-7801D8C22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20160"/>
            <a:ext cx="4376233" cy="3037840"/>
          </a:xfrm>
          <a:prstGeom prst="rect">
            <a:avLst/>
          </a:prstGeom>
        </p:spPr>
      </p:pic>
      <p:pic>
        <p:nvPicPr>
          <p:cNvPr id="12" name="Picture 11" descr="A picture containing indoor, pile, equipment, stack&#10;&#10;Description automatically generated">
            <a:extLst>
              <a:ext uri="{FF2B5EF4-FFF2-40B4-BE49-F238E27FC236}">
                <a16:creationId xmlns:a16="http://schemas.microsoft.com/office/drawing/2014/main" id="{A7FE5F49-6722-DF9A-8A2F-43F13B711A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8880" y="2920180"/>
            <a:ext cx="2847600" cy="3840480"/>
          </a:xfrm>
          <a:prstGeom prst="rect">
            <a:avLst/>
          </a:prstGeom>
        </p:spPr>
      </p:pic>
      <p:sp>
        <p:nvSpPr>
          <p:cNvPr id="15" name="Slide Number Placeholder 14">
            <a:extLst>
              <a:ext uri="{FF2B5EF4-FFF2-40B4-BE49-F238E27FC236}">
                <a16:creationId xmlns:a16="http://schemas.microsoft.com/office/drawing/2014/main" id="{10DD8877-3CBD-6B2D-33D6-60AE4186BFBB}"/>
              </a:ext>
            </a:extLst>
          </p:cNvPr>
          <p:cNvSpPr>
            <a:spLocks noGrp="1"/>
          </p:cNvSpPr>
          <p:nvPr>
            <p:ph type="sldNum" sz="quarter" idx="12"/>
          </p:nvPr>
        </p:nvSpPr>
        <p:spPr/>
        <p:txBody>
          <a:bodyPr/>
          <a:lstStyle/>
          <a:p>
            <a:fld id="{4C8636E5-F268-0A4A-84DB-69488F0245B6}" type="slidenum">
              <a:rPr lang="it-IT" smtClean="0"/>
              <a:t>25</a:t>
            </a:fld>
            <a:endParaRPr lang="it-IT"/>
          </a:p>
        </p:txBody>
      </p:sp>
      <p:pic>
        <p:nvPicPr>
          <p:cNvPr id="10" name="Picture 9" descr="Graphical user interface&#10;&#10;Description automatically generated">
            <a:extLst>
              <a:ext uri="{FF2B5EF4-FFF2-40B4-BE49-F238E27FC236}">
                <a16:creationId xmlns:a16="http://schemas.microsoft.com/office/drawing/2014/main" id="{69007043-1084-0C3B-3062-276F4E22A0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93760" y="1298246"/>
            <a:ext cx="3698240" cy="5561099"/>
          </a:xfrm>
          <a:prstGeom prst="rect">
            <a:avLst/>
          </a:prstGeom>
        </p:spPr>
      </p:pic>
    </p:spTree>
    <p:extLst>
      <p:ext uri="{BB962C8B-B14F-4D97-AF65-F5344CB8AC3E}">
        <p14:creationId xmlns:p14="http://schemas.microsoft.com/office/powerpoint/2010/main" val="262525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013C-CCEF-4E38-B84B-C49F4A27831C}"/>
              </a:ext>
            </a:extLst>
          </p:cNvPr>
          <p:cNvSpPr>
            <a:spLocks noGrp="1"/>
          </p:cNvSpPr>
          <p:nvPr>
            <p:ph type="title"/>
          </p:nvPr>
        </p:nvSpPr>
        <p:spPr>
          <a:xfrm>
            <a:off x="647422" y="14749"/>
            <a:ext cx="10713754" cy="660488"/>
          </a:xfrm>
        </p:spPr>
        <p:txBody>
          <a:bodyPr>
            <a:normAutofit/>
          </a:bodyPr>
          <a:lstStyle/>
          <a:p>
            <a:r>
              <a:rPr lang="en-US" sz="3600" b="1" dirty="0">
                <a:solidFill>
                  <a:srgbClr val="2B4D89"/>
                </a:solidFill>
                <a:latin typeface="+mn-lt"/>
              </a:rPr>
              <a:t>Outline</a:t>
            </a:r>
          </a:p>
        </p:txBody>
      </p:sp>
      <p:sp>
        <p:nvSpPr>
          <p:cNvPr id="11" name="Slide Number Placeholder 10">
            <a:extLst>
              <a:ext uri="{FF2B5EF4-FFF2-40B4-BE49-F238E27FC236}">
                <a16:creationId xmlns:a16="http://schemas.microsoft.com/office/drawing/2014/main" id="{31906CC4-F82D-83F1-D86C-27A81000EC6C}"/>
              </a:ext>
            </a:extLst>
          </p:cNvPr>
          <p:cNvSpPr>
            <a:spLocks noGrp="1"/>
          </p:cNvSpPr>
          <p:nvPr>
            <p:ph type="sldNum" sz="quarter" idx="12"/>
          </p:nvPr>
        </p:nvSpPr>
        <p:spPr/>
        <p:txBody>
          <a:bodyPr/>
          <a:lstStyle/>
          <a:p>
            <a:fld id="{4C8636E5-F268-0A4A-84DB-69488F0245B6}" type="slidenum">
              <a:rPr lang="it-IT" smtClean="0"/>
              <a:t>3</a:t>
            </a:fld>
            <a:endParaRPr lang="it-IT"/>
          </a:p>
        </p:txBody>
      </p:sp>
      <p:sp>
        <p:nvSpPr>
          <p:cNvPr id="5" name="CasellaDiTesto 3">
            <a:extLst>
              <a:ext uri="{FF2B5EF4-FFF2-40B4-BE49-F238E27FC236}">
                <a16:creationId xmlns:a16="http://schemas.microsoft.com/office/drawing/2014/main" id="{92EAE5D1-15DA-C341-F3C7-4EF5494A9DE3}"/>
              </a:ext>
            </a:extLst>
          </p:cNvPr>
          <p:cNvSpPr txBox="1"/>
          <p:nvPr/>
        </p:nvSpPr>
        <p:spPr>
          <a:xfrm>
            <a:off x="1241196" y="1327607"/>
            <a:ext cx="10094535" cy="28212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3200" b="1" dirty="0">
                <a:solidFill>
                  <a:srgbClr val="2B4D89"/>
                </a:solidFill>
                <a:ea typeface="Calibri"/>
                <a:cs typeface="Calibri"/>
              </a:rPr>
              <a:t>SRF cavities at LASA</a:t>
            </a:r>
          </a:p>
          <a:p>
            <a:pPr marL="285750" indent="-285750">
              <a:lnSpc>
                <a:spcPct val="90000"/>
              </a:lnSpc>
              <a:spcBef>
                <a:spcPts val="1000"/>
              </a:spcBef>
              <a:buFont typeface="Arial"/>
              <a:buChar char="•"/>
            </a:pPr>
            <a:r>
              <a:rPr lang="en-US" sz="3200" b="1" dirty="0">
                <a:solidFill>
                  <a:schemeClr val="bg1">
                    <a:lumMod val="85000"/>
                  </a:schemeClr>
                </a:solidFill>
                <a:ea typeface="Calibri"/>
                <a:cs typeface="Calibri"/>
              </a:rPr>
              <a:t>Field emission</a:t>
            </a:r>
          </a:p>
          <a:p>
            <a:pPr marL="285750" indent="-285750">
              <a:lnSpc>
                <a:spcPct val="90000"/>
              </a:lnSpc>
              <a:spcBef>
                <a:spcPts val="1000"/>
              </a:spcBef>
              <a:buFont typeface="Arial"/>
              <a:buChar char="•"/>
            </a:pPr>
            <a:r>
              <a:rPr lang="en-US" sz="3200" b="1" dirty="0">
                <a:solidFill>
                  <a:schemeClr val="bg1">
                    <a:lumMod val="85000"/>
                  </a:schemeClr>
                </a:solidFill>
                <a:ea typeface="Calibri"/>
                <a:cs typeface="Calibri"/>
              </a:rPr>
              <a:t>Case-study: PIP-II EZ-002 cavity </a:t>
            </a:r>
          </a:p>
          <a:p>
            <a:pPr marL="285750" indent="-285750">
              <a:lnSpc>
                <a:spcPct val="90000"/>
              </a:lnSpc>
              <a:spcBef>
                <a:spcPts val="1000"/>
              </a:spcBef>
              <a:buFont typeface="Arial"/>
              <a:buChar char="•"/>
            </a:pPr>
            <a:r>
              <a:rPr lang="en-US" sz="3200" b="1" dirty="0">
                <a:solidFill>
                  <a:schemeClr val="bg1">
                    <a:lumMod val="85000"/>
                  </a:schemeClr>
                </a:solidFill>
                <a:ea typeface="Calibri"/>
                <a:cs typeface="Calibri"/>
              </a:rPr>
              <a:t>Conclusions</a:t>
            </a:r>
          </a:p>
          <a:p>
            <a:pPr algn="l">
              <a:lnSpc>
                <a:spcPct val="90000"/>
              </a:lnSpc>
              <a:spcBef>
                <a:spcPts val="1000"/>
              </a:spcBef>
            </a:pPr>
            <a:endParaRPr lang="en-US" sz="3200" b="1" dirty="0">
              <a:solidFill>
                <a:srgbClr val="2B4D89"/>
              </a:solidFill>
              <a:ea typeface="Calibri"/>
              <a:cs typeface="Calibri"/>
            </a:endParaRPr>
          </a:p>
        </p:txBody>
      </p:sp>
      <p:sp>
        <p:nvSpPr>
          <p:cNvPr id="12" name="Footer Placeholder 11">
            <a:extLst>
              <a:ext uri="{FF2B5EF4-FFF2-40B4-BE49-F238E27FC236}">
                <a16:creationId xmlns:a16="http://schemas.microsoft.com/office/drawing/2014/main" id="{1F98D30C-F6B0-9103-EA83-F030598FA999}"/>
              </a:ext>
            </a:extLst>
          </p:cNvPr>
          <p:cNvSpPr>
            <a:spLocks noGrp="1"/>
          </p:cNvSpPr>
          <p:nvPr>
            <p:ph type="ftr" sz="quarter" idx="11"/>
          </p:nvPr>
        </p:nvSpPr>
        <p:spPr/>
        <p:txBody>
          <a:bodyPr/>
          <a:lstStyle/>
          <a:p>
            <a:r>
              <a:rPr lang="en-US"/>
              <a:t>E. Del Core | TTC Meeting | WG3</a:t>
            </a:r>
            <a:endParaRPr lang="it-IT"/>
          </a:p>
        </p:txBody>
      </p:sp>
      <p:grpSp>
        <p:nvGrpSpPr>
          <p:cNvPr id="13" name="Group 12">
            <a:extLst>
              <a:ext uri="{FF2B5EF4-FFF2-40B4-BE49-F238E27FC236}">
                <a16:creationId xmlns:a16="http://schemas.microsoft.com/office/drawing/2014/main" id="{EC1D7CD6-A1DC-8DE8-A733-0B2F7720B38A}"/>
              </a:ext>
            </a:extLst>
          </p:cNvPr>
          <p:cNvGrpSpPr/>
          <p:nvPr/>
        </p:nvGrpSpPr>
        <p:grpSpPr>
          <a:xfrm>
            <a:off x="-16184" y="0"/>
            <a:ext cx="663021" cy="6858000"/>
            <a:chOff x="-16184" y="0"/>
            <a:chExt cx="663021" cy="6858000"/>
          </a:xfrm>
        </p:grpSpPr>
        <p:sp>
          <p:nvSpPr>
            <p:cNvPr id="14" name="Rectangle 13">
              <a:extLst>
                <a:ext uri="{FF2B5EF4-FFF2-40B4-BE49-F238E27FC236}">
                  <a16:creationId xmlns:a16="http://schemas.microsoft.com/office/drawing/2014/main" id="{6B0D0C7A-034F-D9C2-6452-642A71D7D5D0}"/>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47057BB-5D3B-6BC8-E44E-077C3BAF3EC3}"/>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16" name="Picture 15" descr="Logo, company name&#10;&#10;Description automatically generated">
              <a:extLst>
                <a:ext uri="{FF2B5EF4-FFF2-40B4-BE49-F238E27FC236}">
                  <a16:creationId xmlns:a16="http://schemas.microsoft.com/office/drawing/2014/main" id="{064E2036-4BFB-682C-8DE0-24AEE8757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17" name="Picture 2" descr="TTC2023 Meeting, Fermilab">
              <a:extLst>
                <a:ext uri="{FF2B5EF4-FFF2-40B4-BE49-F238E27FC236}">
                  <a16:creationId xmlns:a16="http://schemas.microsoft.com/office/drawing/2014/main" id="{53175A5D-43BE-FA9C-1603-BCFB2A51B8E9}"/>
                </a:ext>
              </a:extLst>
            </p:cNvPr>
            <p:cNvPicPr>
              <a:picLocks noChangeAspect="1"/>
            </p:cNvPicPr>
            <p:nvPr/>
          </p:nvPicPr>
          <p:blipFill rotWithShape="1">
            <a:blip r:embed="rId4">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20264139"/>
      </p:ext>
    </p:extLst>
  </p:cSld>
  <p:clrMapOvr>
    <a:masterClrMapping/>
  </p:clrMapOvr>
  <mc:AlternateContent xmlns:mc="http://schemas.openxmlformats.org/markup-compatibility/2006" xmlns:p14="http://schemas.microsoft.com/office/powerpoint/2010/main">
    <mc:Choice Requires="p14">
      <p:transition spd="slow" p14:dur="2000" advTm="19048"/>
    </mc:Choice>
    <mc:Fallback xmlns="">
      <p:transition spd="slow" advTm="1904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51C6-059B-35CD-6176-92263E2B8DD1}"/>
              </a:ext>
            </a:extLst>
          </p:cNvPr>
          <p:cNvSpPr>
            <a:spLocks noGrp="1"/>
          </p:cNvSpPr>
          <p:nvPr>
            <p:ph type="title"/>
          </p:nvPr>
        </p:nvSpPr>
        <p:spPr>
          <a:xfrm>
            <a:off x="614330" y="-319913"/>
            <a:ext cx="10515600" cy="1569660"/>
          </a:xfrm>
        </p:spPr>
        <p:txBody>
          <a:bodyPr/>
          <a:lstStyle/>
          <a:p>
            <a:r>
              <a:rPr lang="en-US" sz="3600" b="1" dirty="0">
                <a:solidFill>
                  <a:srgbClr val="2B4D89"/>
                </a:solidFill>
                <a:latin typeface="+mn-lt"/>
              </a:rPr>
              <a:t>SRF Activities at LASA</a:t>
            </a:r>
          </a:p>
        </p:txBody>
      </p:sp>
      <p:sp>
        <p:nvSpPr>
          <p:cNvPr id="4" name="Footer Placeholder 3">
            <a:extLst>
              <a:ext uri="{FF2B5EF4-FFF2-40B4-BE49-F238E27FC236}">
                <a16:creationId xmlns:a16="http://schemas.microsoft.com/office/drawing/2014/main" id="{D643F6C4-9B79-390F-2B4B-24428FB2B7BF}"/>
              </a:ext>
            </a:extLst>
          </p:cNvPr>
          <p:cNvSpPr>
            <a:spLocks noGrp="1"/>
          </p:cNvSpPr>
          <p:nvPr>
            <p:ph type="ftr" sz="quarter" idx="11"/>
          </p:nvPr>
        </p:nvSpPr>
        <p:spPr/>
        <p:txBody>
          <a:bodyPr/>
          <a:lstStyle/>
          <a:p>
            <a:r>
              <a:rPr lang="en-US"/>
              <a:t>E. Del Core | TTC Meeting | WG3</a:t>
            </a:r>
            <a:endParaRPr lang="it-IT"/>
          </a:p>
        </p:txBody>
      </p:sp>
      <p:sp>
        <p:nvSpPr>
          <p:cNvPr id="5" name="Slide Number Placeholder 4">
            <a:extLst>
              <a:ext uri="{FF2B5EF4-FFF2-40B4-BE49-F238E27FC236}">
                <a16:creationId xmlns:a16="http://schemas.microsoft.com/office/drawing/2014/main" id="{C75D554D-0AE2-916E-0A69-CF2070E6C79B}"/>
              </a:ext>
            </a:extLst>
          </p:cNvPr>
          <p:cNvSpPr>
            <a:spLocks noGrp="1"/>
          </p:cNvSpPr>
          <p:nvPr>
            <p:ph type="sldNum" sz="quarter" idx="12"/>
          </p:nvPr>
        </p:nvSpPr>
        <p:spPr/>
        <p:txBody>
          <a:bodyPr/>
          <a:lstStyle/>
          <a:p>
            <a:fld id="{4C8636E5-F268-0A4A-84DB-69488F0245B6}" type="slidenum">
              <a:rPr lang="it-IT" smtClean="0"/>
              <a:t>4</a:t>
            </a:fld>
            <a:endParaRPr lang="it-IT"/>
          </a:p>
        </p:txBody>
      </p:sp>
      <p:grpSp>
        <p:nvGrpSpPr>
          <p:cNvPr id="6" name="Group 5">
            <a:extLst>
              <a:ext uri="{FF2B5EF4-FFF2-40B4-BE49-F238E27FC236}">
                <a16:creationId xmlns:a16="http://schemas.microsoft.com/office/drawing/2014/main" id="{AD85FF55-3D3C-CF8A-2BA2-8C83F761857A}"/>
              </a:ext>
            </a:extLst>
          </p:cNvPr>
          <p:cNvGrpSpPr/>
          <p:nvPr/>
        </p:nvGrpSpPr>
        <p:grpSpPr>
          <a:xfrm>
            <a:off x="-16184" y="0"/>
            <a:ext cx="663021" cy="6858000"/>
            <a:chOff x="-16184" y="0"/>
            <a:chExt cx="663021" cy="6858000"/>
          </a:xfrm>
        </p:grpSpPr>
        <p:sp>
          <p:nvSpPr>
            <p:cNvPr id="7" name="Rectangle 6">
              <a:extLst>
                <a:ext uri="{FF2B5EF4-FFF2-40B4-BE49-F238E27FC236}">
                  <a16:creationId xmlns:a16="http://schemas.microsoft.com/office/drawing/2014/main" id="{D4E02D41-2EF0-6002-7758-E73A0BAC8E90}"/>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8E5F48E-A5A2-63F6-6623-4F3CF06365B6}"/>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9" name="Picture 8" descr="Logo, company name&#10;&#10;Description automatically generated">
              <a:extLst>
                <a:ext uri="{FF2B5EF4-FFF2-40B4-BE49-F238E27FC236}">
                  <a16:creationId xmlns:a16="http://schemas.microsoft.com/office/drawing/2014/main" id="{C5283DF3-1328-B179-9189-123C55FE6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10" name="Picture 2" descr="TTC2023 Meeting, Fermilab">
              <a:extLst>
                <a:ext uri="{FF2B5EF4-FFF2-40B4-BE49-F238E27FC236}">
                  <a16:creationId xmlns:a16="http://schemas.microsoft.com/office/drawing/2014/main" id="{2A10D9BF-07A9-70FB-C74B-1D35A61AA223}"/>
                </a:ext>
              </a:extLst>
            </p:cNvPr>
            <p:cNvPicPr>
              <a:picLocks noChangeAspect="1"/>
            </p:cNvPicPr>
            <p:nvPr/>
          </p:nvPicPr>
          <p:blipFill rotWithShape="1">
            <a:blip r:embed="rId4">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11" name="Content Placeholder 4">
            <a:extLst>
              <a:ext uri="{FF2B5EF4-FFF2-40B4-BE49-F238E27FC236}">
                <a16:creationId xmlns:a16="http://schemas.microsoft.com/office/drawing/2014/main" id="{58600CAC-9C29-E8AD-EDC1-1CE1AAA054A9}"/>
              </a:ext>
            </a:extLst>
          </p:cNvPr>
          <p:cNvSpPr>
            <a:spLocks noGrp="1"/>
          </p:cNvSpPr>
          <p:nvPr>
            <p:ph sz="half" idx="1"/>
          </p:nvPr>
        </p:nvSpPr>
        <p:spPr>
          <a:xfrm>
            <a:off x="532587" y="817760"/>
            <a:ext cx="5852160" cy="4397270"/>
          </a:xfrm>
        </p:spPr>
        <p:txBody>
          <a:bodyPr vert="horz" lIns="91440" tIns="45720" rIns="91440" bIns="45720" rtlCol="0" anchor="t">
            <a:noAutofit/>
          </a:bodyPr>
          <a:lstStyle/>
          <a:p>
            <a:pPr marL="0" indent="0">
              <a:lnSpc>
                <a:spcPct val="100000"/>
              </a:lnSpc>
              <a:spcBef>
                <a:spcPts val="0"/>
              </a:spcBef>
              <a:buNone/>
            </a:pPr>
            <a:r>
              <a:rPr lang="en-GB" sz="1600" b="1" dirty="0">
                <a:solidFill>
                  <a:srgbClr val="767676"/>
                </a:solidFill>
                <a:latin typeface="Times New Roman" panose="02020603050405020304" pitchFamily="18" charset="0"/>
                <a:cs typeface="Times New Roman" panose="02020603050405020304" pitchFamily="18" charset="0"/>
              </a:rPr>
              <a:t> Medium Beta Cavities for ESS:</a:t>
            </a:r>
          </a:p>
          <a:p>
            <a:pPr marL="501650" lvl="1" indent="-285750">
              <a:lnSpc>
                <a:spcPct val="100000"/>
              </a:lnSpc>
              <a:spcBef>
                <a:spcPts val="0"/>
              </a:spcBef>
            </a:pPr>
            <a:r>
              <a:rPr lang="en-GB" sz="1600" dirty="0">
                <a:solidFill>
                  <a:srgbClr val="767676"/>
                </a:solidFill>
                <a:latin typeface="Times New Roman" panose="02020603050405020304" pitchFamily="18" charset="0"/>
                <a:cs typeface="Times New Roman" panose="02020603050405020304" pitchFamily="18" charset="0"/>
              </a:rPr>
              <a:t>Design and Prototypes (even two Large Grain) Medium Beta Cavities</a:t>
            </a:r>
          </a:p>
          <a:p>
            <a:pPr marL="501650" lvl="1" indent="-285750">
              <a:lnSpc>
                <a:spcPct val="100000"/>
              </a:lnSpc>
              <a:spcBef>
                <a:spcPts val="0"/>
              </a:spcBef>
            </a:pPr>
            <a:r>
              <a:rPr lang="en-GB" sz="1600" dirty="0">
                <a:solidFill>
                  <a:srgbClr val="767676"/>
                </a:solidFill>
                <a:latin typeface="Times New Roman" panose="02020603050405020304" pitchFamily="18" charset="0"/>
                <a:cs typeface="Times New Roman" panose="02020603050405020304" pitchFamily="18" charset="0"/>
              </a:rPr>
              <a:t>Procure &amp; test (@ DESY) all 36, 704.4 MHz cavities ready for integration</a:t>
            </a:r>
          </a:p>
          <a:p>
            <a:pPr marL="501650" lvl="1" indent="-285750">
              <a:lnSpc>
                <a:spcPct val="100000"/>
              </a:lnSpc>
              <a:spcBef>
                <a:spcPts val="0"/>
              </a:spcBef>
            </a:pPr>
            <a:r>
              <a:rPr lang="en-GB" sz="1600" dirty="0">
                <a:solidFill>
                  <a:srgbClr val="767676"/>
                </a:solidFill>
                <a:latin typeface="Times New Roman" panose="02020603050405020304" pitchFamily="18" charset="0"/>
                <a:cs typeface="Times New Roman" panose="02020603050405020304" pitchFamily="18" charset="0"/>
              </a:rPr>
              <a:t>Special cavities tested at LASA with advanced diagnostic</a:t>
            </a:r>
          </a:p>
          <a:p>
            <a:pPr marL="501650" lvl="1" indent="-285750">
              <a:lnSpc>
                <a:spcPct val="100000"/>
              </a:lnSpc>
              <a:spcBef>
                <a:spcPts val="0"/>
              </a:spcBef>
            </a:pPr>
            <a:r>
              <a:rPr lang="en-GB" sz="1600" dirty="0">
                <a:solidFill>
                  <a:srgbClr val="767676"/>
                </a:solidFill>
                <a:latin typeface="Times New Roman" panose="02020603050405020304" pitchFamily="18" charset="0"/>
                <a:cs typeface="Times New Roman" panose="02020603050405020304" pitchFamily="18" charset="0"/>
              </a:rPr>
              <a:t>All cavities delivered to CEA </a:t>
            </a:r>
            <a:r>
              <a:rPr lang="en-GB" sz="1600" dirty="0" err="1">
                <a:solidFill>
                  <a:srgbClr val="767676"/>
                </a:solidFill>
                <a:latin typeface="Times New Roman" panose="02020603050405020304" pitchFamily="18" charset="0"/>
                <a:cs typeface="Times New Roman" panose="02020603050405020304" pitchFamily="18" charset="0"/>
              </a:rPr>
              <a:t>Saclay</a:t>
            </a:r>
            <a:r>
              <a:rPr lang="en-GB" sz="1600" dirty="0">
                <a:solidFill>
                  <a:srgbClr val="767676"/>
                </a:solidFill>
                <a:latin typeface="Times New Roman" panose="02020603050405020304" pitchFamily="18" charset="0"/>
                <a:cs typeface="Times New Roman" panose="02020603050405020304" pitchFamily="18" charset="0"/>
              </a:rPr>
              <a:t> for CM integration</a:t>
            </a:r>
          </a:p>
          <a:p>
            <a:pPr marL="501650" lvl="1" indent="-285750">
              <a:lnSpc>
                <a:spcPct val="100000"/>
              </a:lnSpc>
              <a:spcBef>
                <a:spcPts val="0"/>
              </a:spcBef>
            </a:pPr>
            <a:r>
              <a:rPr lang="en-GB" sz="1600" dirty="0">
                <a:solidFill>
                  <a:srgbClr val="767676"/>
                </a:solidFill>
                <a:latin typeface="Times New Roman" panose="02020603050405020304" pitchFamily="18" charset="0"/>
                <a:cs typeface="Times New Roman" panose="02020603050405020304" pitchFamily="18" charset="0"/>
              </a:rPr>
              <a:t>Last two cavities for CM09 delivered in Nov, 2023</a:t>
            </a:r>
            <a:endParaRPr lang="en-GB" sz="1500" dirty="0">
              <a:solidFill>
                <a:srgbClr val="000000"/>
              </a:solidFill>
              <a:latin typeface="Arial"/>
              <a:cs typeface="Arial"/>
            </a:endParaRPr>
          </a:p>
          <a:p>
            <a:pPr marL="501650" lvl="1" indent="-285750">
              <a:lnSpc>
                <a:spcPct val="100000"/>
              </a:lnSpc>
              <a:spcBef>
                <a:spcPts val="0"/>
              </a:spcBef>
              <a:buFont typeface="Wingdings" panose="05000000000000000000" pitchFamily="2" charset="2"/>
              <a:buChar char="§"/>
            </a:pPr>
            <a:endParaRPr lang="en-GB" sz="1500" dirty="0">
              <a:solidFill>
                <a:srgbClr val="000000"/>
              </a:solidFill>
              <a:latin typeface="Arial"/>
              <a:cs typeface="Arial"/>
            </a:endParaRPr>
          </a:p>
          <a:p>
            <a:pPr>
              <a:lnSpc>
                <a:spcPct val="100000"/>
              </a:lnSpc>
              <a:spcBef>
                <a:spcPts val="0"/>
              </a:spcBef>
              <a:buClr>
                <a:srgbClr val="2E2C61"/>
              </a:buClr>
              <a:defRPr/>
            </a:pPr>
            <a:endParaRPr lang="en-GB" sz="2000" dirty="0">
              <a:solidFill>
                <a:srgbClr val="000000"/>
              </a:solidFill>
              <a:latin typeface="Arial"/>
              <a:cs typeface="Arial"/>
            </a:endParaRPr>
          </a:p>
          <a:p>
            <a:pPr>
              <a:lnSpc>
                <a:spcPct val="100000"/>
              </a:lnSpc>
              <a:spcBef>
                <a:spcPts val="0"/>
              </a:spcBef>
              <a:buClr>
                <a:srgbClr val="2E2C61"/>
              </a:buClr>
              <a:defRPr/>
            </a:pPr>
            <a:endParaRPr lang="en-GB" sz="2000" dirty="0">
              <a:solidFill>
                <a:srgbClr val="000000"/>
              </a:solidFill>
              <a:latin typeface="Arial"/>
              <a:cs typeface="Arial"/>
            </a:endParaRPr>
          </a:p>
          <a:p>
            <a:pPr>
              <a:lnSpc>
                <a:spcPct val="100000"/>
              </a:lnSpc>
              <a:spcBef>
                <a:spcPts val="0"/>
              </a:spcBef>
              <a:buClr>
                <a:srgbClr val="2E2C61"/>
              </a:buClr>
              <a:defRPr/>
            </a:pPr>
            <a:endParaRPr lang="en-GB" sz="2000" dirty="0">
              <a:solidFill>
                <a:srgbClr val="000000"/>
              </a:solidFill>
              <a:latin typeface="Arial"/>
              <a:cs typeface="Arial"/>
            </a:endParaRPr>
          </a:p>
          <a:p>
            <a:pPr>
              <a:lnSpc>
                <a:spcPct val="100000"/>
              </a:lnSpc>
              <a:spcBef>
                <a:spcPts val="0"/>
              </a:spcBef>
              <a:buClr>
                <a:srgbClr val="2E2C61"/>
              </a:buClr>
              <a:defRPr/>
            </a:pPr>
            <a:endParaRPr lang="en-GB" sz="2000" dirty="0">
              <a:solidFill>
                <a:srgbClr val="000000"/>
              </a:solidFill>
              <a:latin typeface="Arial"/>
              <a:cs typeface="Arial"/>
            </a:endParaRPr>
          </a:p>
          <a:p>
            <a:pPr>
              <a:lnSpc>
                <a:spcPct val="100000"/>
              </a:lnSpc>
              <a:spcBef>
                <a:spcPts val="0"/>
              </a:spcBef>
              <a:buClr>
                <a:srgbClr val="2E2C61"/>
              </a:buClr>
              <a:defRPr/>
            </a:pPr>
            <a:endParaRPr lang="en-GB" sz="1200" dirty="0">
              <a:solidFill>
                <a:srgbClr val="000000"/>
              </a:solidFill>
              <a:latin typeface="Arial"/>
              <a:cs typeface="Arial"/>
            </a:endParaRPr>
          </a:p>
          <a:p>
            <a:pPr marL="457200" lvl="1" indent="-241300">
              <a:lnSpc>
                <a:spcPct val="100000"/>
              </a:lnSpc>
              <a:spcBef>
                <a:spcPts val="0"/>
              </a:spcBef>
            </a:pPr>
            <a:endParaRPr lang="en-GB" sz="1600" dirty="0">
              <a:solidFill>
                <a:srgbClr val="000000"/>
              </a:solidFill>
            </a:endParaRPr>
          </a:p>
        </p:txBody>
      </p:sp>
      <p:pic>
        <p:nvPicPr>
          <p:cNvPr id="12" name="Immagine 14">
            <a:extLst>
              <a:ext uri="{FF2B5EF4-FFF2-40B4-BE49-F238E27FC236}">
                <a16:creationId xmlns:a16="http://schemas.microsoft.com/office/drawing/2014/main" id="{7F3E1396-7EFF-1749-F305-DF1150BD9EEE}"/>
              </a:ext>
            </a:extLst>
          </p:cNvPr>
          <p:cNvPicPr>
            <a:picLocks noChangeAspect="1"/>
          </p:cNvPicPr>
          <p:nvPr/>
        </p:nvPicPr>
        <p:blipFill rotWithShape="1">
          <a:blip r:embed="rId5" cstate="hqprint"/>
          <a:srcRect/>
          <a:stretch/>
        </p:blipFill>
        <p:spPr>
          <a:xfrm>
            <a:off x="5182377" y="2942534"/>
            <a:ext cx="1126188" cy="2115063"/>
          </a:xfrm>
          <a:prstGeom prst="rect">
            <a:avLst/>
          </a:prstGeom>
          <a:ln>
            <a:noFill/>
          </a:ln>
          <a:effectLst>
            <a:outerShdw blurRad="292100" dist="139700" dir="2700000" algn="tl" rotWithShape="0">
              <a:srgbClr val="333333">
                <a:alpha val="65000"/>
              </a:srgbClr>
            </a:outerShdw>
          </a:effectLst>
        </p:spPr>
      </p:pic>
      <p:grpSp>
        <p:nvGrpSpPr>
          <p:cNvPr id="13" name="Gruppo 40">
            <a:extLst>
              <a:ext uri="{FF2B5EF4-FFF2-40B4-BE49-F238E27FC236}">
                <a16:creationId xmlns:a16="http://schemas.microsoft.com/office/drawing/2014/main" id="{F1CFE520-065B-89BC-1A1E-356EBA55176C}"/>
              </a:ext>
            </a:extLst>
          </p:cNvPr>
          <p:cNvGrpSpPr>
            <a:grpSpLocks noChangeAspect="1"/>
          </p:cNvGrpSpPr>
          <p:nvPr/>
        </p:nvGrpSpPr>
        <p:grpSpPr>
          <a:xfrm>
            <a:off x="2468412" y="2846775"/>
            <a:ext cx="2614068" cy="1668930"/>
            <a:chOff x="2551031" y="2801592"/>
            <a:chExt cx="2984465" cy="1947396"/>
          </a:xfrm>
        </p:grpSpPr>
        <p:pic>
          <p:nvPicPr>
            <p:cNvPr id="14" name="Picture 31">
              <a:extLst>
                <a:ext uri="{FF2B5EF4-FFF2-40B4-BE49-F238E27FC236}">
                  <a16:creationId xmlns:a16="http://schemas.microsoft.com/office/drawing/2014/main" id="{3F4496CB-CCC1-8E4B-6644-667394C43CA4}"/>
                </a:ext>
              </a:extLst>
            </p:cNvPr>
            <p:cNvPicPr>
              <a:picLocks noChangeAspect="1"/>
            </p:cNvPicPr>
            <p:nvPr/>
          </p:nvPicPr>
          <p:blipFill>
            <a:blip r:embed="rId6"/>
            <a:stretch>
              <a:fillRect/>
            </a:stretch>
          </p:blipFill>
          <p:spPr>
            <a:xfrm>
              <a:off x="2551031" y="2801592"/>
              <a:ext cx="2984465" cy="1947396"/>
            </a:xfrm>
            <a:prstGeom prst="rect">
              <a:avLst/>
            </a:prstGeom>
          </p:spPr>
        </p:pic>
        <p:grpSp>
          <p:nvGrpSpPr>
            <p:cNvPr id="15" name="Group 36">
              <a:extLst>
                <a:ext uri="{FF2B5EF4-FFF2-40B4-BE49-F238E27FC236}">
                  <a16:creationId xmlns:a16="http://schemas.microsoft.com/office/drawing/2014/main" id="{A63FCA32-96A3-42A3-796F-1775B0A973B1}"/>
                </a:ext>
              </a:extLst>
            </p:cNvPr>
            <p:cNvGrpSpPr/>
            <p:nvPr/>
          </p:nvGrpSpPr>
          <p:grpSpPr>
            <a:xfrm>
              <a:off x="4490301" y="3925280"/>
              <a:ext cx="918859" cy="478687"/>
              <a:chOff x="4446740" y="4097160"/>
              <a:chExt cx="918859" cy="478687"/>
            </a:xfrm>
          </p:grpSpPr>
          <p:sp>
            <p:nvSpPr>
              <p:cNvPr id="16" name="TextBox 32">
                <a:extLst>
                  <a:ext uri="{FF2B5EF4-FFF2-40B4-BE49-F238E27FC236}">
                    <a16:creationId xmlns:a16="http://schemas.microsoft.com/office/drawing/2014/main" id="{7A6972FC-9711-91B7-7A33-CF41BB69618D}"/>
                  </a:ext>
                </a:extLst>
              </p:cNvPr>
              <p:cNvSpPr txBox="1"/>
              <p:nvPr/>
            </p:nvSpPr>
            <p:spPr>
              <a:xfrm>
                <a:off x="4648736" y="4260055"/>
                <a:ext cx="716863" cy="315792"/>
              </a:xfrm>
              <a:prstGeom prst="rect">
                <a:avLst/>
              </a:prstGeom>
              <a:noFill/>
              <a:ln w="19050">
                <a:solidFill>
                  <a:schemeClr val="accent4">
                    <a:lumMod val="60000"/>
                    <a:lumOff val="40000"/>
                  </a:schemeClr>
                </a:solidFill>
              </a:ln>
            </p:spPr>
            <p:txBody>
              <a:bodyPr wrap="none" rtlCol="0">
                <a:spAutoFit/>
              </a:bodyPr>
              <a:lstStyle/>
              <a:p>
                <a:pPr algn="ctr">
                  <a:lnSpc>
                    <a:spcPct val="80000"/>
                  </a:lnSpc>
                </a:pPr>
                <a:r>
                  <a:rPr lang="it-IT" sz="600"/>
                  <a:t>ESS Goals</a:t>
                </a:r>
                <a:br>
                  <a:rPr lang="it-IT" sz="600"/>
                </a:br>
                <a:r>
                  <a:rPr lang="it-IT" sz="600" err="1"/>
                  <a:t>E</a:t>
                </a:r>
                <a:r>
                  <a:rPr lang="it-IT" sz="600" baseline="-25000" err="1"/>
                  <a:t>acc</a:t>
                </a:r>
                <a:r>
                  <a:rPr lang="it-IT" sz="600"/>
                  <a:t> = 16.7 MV/m</a:t>
                </a:r>
                <a:br>
                  <a:rPr lang="it-IT" sz="600"/>
                </a:br>
                <a:r>
                  <a:rPr lang="it-IT" sz="600"/>
                  <a:t>Q</a:t>
                </a:r>
                <a:r>
                  <a:rPr lang="it-IT" sz="600" baseline="-25000"/>
                  <a:t>0</a:t>
                </a:r>
                <a:r>
                  <a:rPr lang="it-IT" sz="600"/>
                  <a:t> = 5 10</a:t>
                </a:r>
                <a:r>
                  <a:rPr lang="it-IT" sz="600" baseline="30000"/>
                  <a:t>9</a:t>
                </a:r>
                <a:endParaRPr lang="en-US" sz="600" baseline="30000"/>
              </a:p>
            </p:txBody>
          </p:sp>
          <p:cxnSp>
            <p:nvCxnSpPr>
              <p:cNvPr id="17" name="Straight Arrow Connector 34">
                <a:extLst>
                  <a:ext uri="{FF2B5EF4-FFF2-40B4-BE49-F238E27FC236}">
                    <a16:creationId xmlns:a16="http://schemas.microsoft.com/office/drawing/2014/main" id="{6987F87A-B323-512A-B721-4E99983A8148}"/>
                  </a:ext>
                </a:extLst>
              </p:cNvPr>
              <p:cNvCxnSpPr>
                <a:cxnSpLocks/>
              </p:cNvCxnSpPr>
              <p:nvPr/>
            </p:nvCxnSpPr>
            <p:spPr>
              <a:xfrm flipH="1" flipV="1">
                <a:off x="4446740" y="4097160"/>
                <a:ext cx="201996" cy="162895"/>
              </a:xfrm>
              <a:prstGeom prst="straightConnector1">
                <a:avLst/>
              </a:prstGeom>
              <a:ln w="190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8" name="Immagine 18">
            <a:extLst>
              <a:ext uri="{FF2B5EF4-FFF2-40B4-BE49-F238E27FC236}">
                <a16:creationId xmlns:a16="http://schemas.microsoft.com/office/drawing/2014/main" id="{869F10B9-86A6-415B-7B4D-B42A5B4B08B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3627" y="3657996"/>
            <a:ext cx="1988288" cy="726060"/>
          </a:xfrm>
          <a:prstGeom prst="rect">
            <a:avLst/>
          </a:prstGeom>
          <a:ln>
            <a:noFill/>
          </a:ln>
          <a:effectLst>
            <a:outerShdw blurRad="190500" algn="tl" rotWithShape="0">
              <a:srgbClr val="000000">
                <a:alpha val="70000"/>
              </a:srgbClr>
            </a:outerShdw>
          </a:effectLst>
        </p:spPr>
      </p:pic>
      <p:pic>
        <p:nvPicPr>
          <p:cNvPr id="19" name="Picture 15">
            <a:extLst>
              <a:ext uri="{FF2B5EF4-FFF2-40B4-BE49-F238E27FC236}">
                <a16:creationId xmlns:a16="http://schemas.microsoft.com/office/drawing/2014/main" id="{5DC11F0F-503F-C0E0-787F-F2F338766265}"/>
              </a:ext>
            </a:extLst>
          </p:cNvPr>
          <p:cNvPicPr>
            <a:picLocks noChangeAspect="1"/>
          </p:cNvPicPr>
          <p:nvPr/>
        </p:nvPicPr>
        <p:blipFill rotWithShape="1">
          <a:blip r:embed="rId8">
            <a:extLst>
              <a:ext uri="{28A0092B-C50C-407E-A947-70E740481C1C}">
                <a14:useLocalDpi xmlns:a14="http://schemas.microsoft.com/office/drawing/2010/main" val="0"/>
              </a:ext>
            </a:extLst>
          </a:blip>
          <a:srcRect l="17577" t="10437" r="3702"/>
          <a:stretch/>
        </p:blipFill>
        <p:spPr>
          <a:xfrm>
            <a:off x="515640" y="2872298"/>
            <a:ext cx="1988288" cy="785698"/>
          </a:xfrm>
          <a:prstGeom prst="rect">
            <a:avLst/>
          </a:prstGeom>
        </p:spPr>
      </p:pic>
      <mc:AlternateContent xmlns:mc="http://schemas.openxmlformats.org/markup-compatibility/2006" xmlns:a14="http://schemas.microsoft.com/office/drawing/2010/main">
        <mc:Choice Requires="a14">
          <p:sp>
            <p:nvSpPr>
              <p:cNvPr id="20" name="Content Placeholder 4">
                <a:extLst>
                  <a:ext uri="{FF2B5EF4-FFF2-40B4-BE49-F238E27FC236}">
                    <a16:creationId xmlns:a16="http://schemas.microsoft.com/office/drawing/2014/main" id="{2FF842CD-0D5C-6484-AD6A-AC3DD59B4F29}"/>
                  </a:ext>
                </a:extLst>
              </p:cNvPr>
              <p:cNvSpPr txBox="1">
                <a:spLocks/>
              </p:cNvSpPr>
              <p:nvPr/>
            </p:nvSpPr>
            <p:spPr>
              <a:xfrm>
                <a:off x="6204464" y="727119"/>
                <a:ext cx="5987536" cy="40613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0"/>
                  </a:spcBef>
                  <a:buClr>
                    <a:srgbClr val="2E2C61"/>
                  </a:buClr>
                  <a:defRPr/>
                </a:pPr>
                <a:endParaRPr lang="en-GB" sz="1600" dirty="0">
                  <a:solidFill>
                    <a:srgbClr val="767676"/>
                  </a:solidFill>
                  <a:latin typeface="Times New Roman" panose="02020603050405020304" pitchFamily="18" charset="0"/>
                  <a:cs typeface="Times New Roman" panose="02020603050405020304" pitchFamily="18" charset="0"/>
                </a:endParaRPr>
              </a:p>
              <a:p>
                <a:pPr marL="0" indent="0">
                  <a:lnSpc>
                    <a:spcPct val="100000"/>
                  </a:lnSpc>
                  <a:spcBef>
                    <a:spcPts val="0"/>
                  </a:spcBef>
                  <a:buClr>
                    <a:srgbClr val="2E2C61"/>
                  </a:buClr>
                  <a:buNone/>
                  <a:defRPr/>
                </a:pPr>
                <a:r>
                  <a:rPr lang="en-GB" sz="1600" b="1" dirty="0">
                    <a:solidFill>
                      <a:srgbClr val="767676"/>
                    </a:solidFill>
                    <a:latin typeface="Times New Roman" panose="02020603050405020304" pitchFamily="18" charset="0"/>
                    <a:cs typeface="Times New Roman" panose="02020603050405020304" pitchFamily="18" charset="0"/>
                  </a:rPr>
                  <a:t>LB650 Cavities for PIP-II:</a:t>
                </a:r>
              </a:p>
              <a:p>
                <a:pPr marL="558800" lvl="1" indent="-285750">
                  <a:lnSpc>
                    <a:spcPct val="100000"/>
                  </a:lnSpc>
                  <a:spcBef>
                    <a:spcPts val="0"/>
                  </a:spcBef>
                  <a:buClr>
                    <a:srgbClr val="2E2C61"/>
                  </a:buClr>
                  <a:buFont typeface="Arial" panose="020B0604020202020204" pitchFamily="34" charset="0"/>
                  <a:buChar char="•"/>
                  <a:defRPr/>
                </a:pPr>
                <a:r>
                  <a:rPr lang="en-GB" sz="1600" dirty="0">
                    <a:solidFill>
                      <a:srgbClr val="767676"/>
                    </a:solidFill>
                    <a:latin typeface="Times New Roman" panose="02020603050405020304" pitchFamily="18" charset="0"/>
                    <a:cs typeface="Times New Roman" panose="02020603050405020304" pitchFamily="18" charset="0"/>
                  </a:rPr>
                  <a:t>Design and prototyping of LB650 cavity</a:t>
                </a:r>
              </a:p>
              <a:p>
                <a:pPr marL="558800" lvl="1" indent="-285750">
                  <a:lnSpc>
                    <a:spcPct val="100000"/>
                  </a:lnSpc>
                  <a:spcBef>
                    <a:spcPts val="0"/>
                  </a:spcBef>
                  <a:buClr>
                    <a:srgbClr val="2E2C61"/>
                  </a:buClr>
                  <a:buFont typeface="Arial" panose="020B0604020202020204" pitchFamily="34" charset="0"/>
                  <a:buChar char="•"/>
                  <a:defRPr/>
                </a:pPr>
                <a:r>
                  <a:rPr lang="en-GB" sz="1600" dirty="0">
                    <a:solidFill>
                      <a:srgbClr val="767676"/>
                    </a:solidFill>
                    <a:latin typeface="Times New Roman" panose="02020603050405020304" pitchFamily="18" charset="0"/>
                    <a:cs typeface="Times New Roman" panose="02020603050405020304" pitchFamily="18" charset="0"/>
                  </a:rPr>
                  <a:t>Developing mid-T bake and cold EP and their adaptation for industrial production</a:t>
                </a:r>
              </a:p>
              <a:p>
                <a:pPr marL="558800" lvl="1" indent="-285750">
                  <a:lnSpc>
                    <a:spcPct val="100000"/>
                  </a:lnSpc>
                  <a:spcBef>
                    <a:spcPts val="0"/>
                  </a:spcBef>
                  <a:buClr>
                    <a:srgbClr val="2E2C61"/>
                  </a:buClr>
                  <a:buFont typeface="Arial" panose="020B0604020202020204" pitchFamily="34" charset="0"/>
                  <a:buChar char="•"/>
                  <a:defRPr/>
                </a:pPr>
                <a:r>
                  <a:rPr lang="en-GB" sz="1600" dirty="0">
                    <a:solidFill>
                      <a:srgbClr val="767676"/>
                    </a:solidFill>
                    <a:latin typeface="Times New Roman" panose="02020603050405020304" pitchFamily="18" charset="0"/>
                    <a:cs typeface="Times New Roman" panose="02020603050405020304" pitchFamily="18" charset="0"/>
                  </a:rPr>
                  <a:t>Procure and deliver 38 cavities ready for installation in CM</a:t>
                </a:r>
              </a:p>
              <a:p>
                <a:pPr marL="558800" lvl="1" indent="-285750">
                  <a:lnSpc>
                    <a:spcPct val="100000"/>
                  </a:lnSpc>
                  <a:spcBef>
                    <a:spcPts val="0"/>
                  </a:spcBef>
                  <a:buClr>
                    <a:srgbClr val="2E2C61"/>
                  </a:buClr>
                  <a:buFont typeface="Arial" panose="020B0604020202020204" pitchFamily="34" charset="0"/>
                  <a:buChar char="•"/>
                  <a:defRPr/>
                </a:pPr>
                <a:r>
                  <a:rPr lang="en-GB" sz="1600" dirty="0">
                    <a:solidFill>
                      <a:srgbClr val="767676"/>
                    </a:solidFill>
                    <a:latin typeface="Times New Roman" panose="02020603050405020304" pitchFamily="18" charset="0"/>
                    <a:cs typeface="Times New Roman" panose="02020603050405020304" pitchFamily="18" charset="0"/>
                  </a:rPr>
                  <a:t>Delivery expected to be completed in 2026</a:t>
                </a:r>
              </a:p>
              <a:p>
                <a:pPr marL="558800" lvl="1" indent="-285750">
                  <a:lnSpc>
                    <a:spcPct val="100000"/>
                  </a:lnSpc>
                  <a:spcBef>
                    <a:spcPts val="0"/>
                  </a:spcBef>
                  <a:buClr>
                    <a:srgbClr val="2E2C61"/>
                  </a:buClr>
                  <a:buFont typeface="Arial" panose="020B0604020202020204" pitchFamily="34" charset="0"/>
                  <a:buChar char="•"/>
                  <a:defRPr/>
                </a:pPr>
                <a:r>
                  <a:rPr lang="en-GB" sz="1600" dirty="0">
                    <a:solidFill>
                      <a:srgbClr val="767676"/>
                    </a:solidFill>
                    <a:latin typeface="Times New Roman" panose="02020603050405020304" pitchFamily="18" charset="0"/>
                    <a:cs typeface="Times New Roman" panose="02020603050405020304" pitchFamily="18" charset="0"/>
                  </a:rPr>
                  <a:t>Updating LASA vertical test infrastructure for high </a:t>
                </a:r>
                <a14:m>
                  <m:oMath xmlns:m="http://schemas.openxmlformats.org/officeDocument/2006/math">
                    <m:sSub>
                      <m:sSubPr>
                        <m:ctrlPr>
                          <a:rPr lang="en-GB" sz="1600" i="1" smtClean="0">
                            <a:solidFill>
                              <a:srgbClr val="767676"/>
                            </a:solidFill>
                            <a:latin typeface="Cambria Math" panose="02040503050406030204" pitchFamily="18" charset="0"/>
                            <a:cs typeface="Times New Roman" panose="02020603050405020304" pitchFamily="18" charset="0"/>
                          </a:rPr>
                        </m:ctrlPr>
                      </m:sSubPr>
                      <m:e>
                        <m:r>
                          <a:rPr lang="en-US" sz="1600" b="0" i="1" smtClean="0">
                            <a:solidFill>
                              <a:srgbClr val="767676"/>
                            </a:solidFill>
                            <a:latin typeface="Cambria Math" panose="02040503050406030204" pitchFamily="18" charset="0"/>
                            <a:cs typeface="Times New Roman" panose="02020603050405020304" pitchFamily="18" charset="0"/>
                          </a:rPr>
                          <m:t>𝑄</m:t>
                        </m:r>
                      </m:e>
                      <m:sub>
                        <m:r>
                          <a:rPr lang="en-US" sz="1600" b="0" i="1" smtClean="0">
                            <a:solidFill>
                              <a:srgbClr val="767676"/>
                            </a:solidFill>
                            <a:latin typeface="Cambria Math" panose="02040503050406030204" pitchFamily="18" charset="0"/>
                            <a:cs typeface="Times New Roman" panose="02020603050405020304" pitchFamily="18" charset="0"/>
                          </a:rPr>
                          <m:t>0</m:t>
                        </m:r>
                      </m:sub>
                    </m:sSub>
                  </m:oMath>
                </a14:m>
                <a:endParaRPr lang="en-GB" sz="1500" dirty="0">
                  <a:solidFill>
                    <a:srgbClr val="000000"/>
                  </a:solidFill>
                </a:endParaRPr>
              </a:p>
              <a:p>
                <a:pPr>
                  <a:lnSpc>
                    <a:spcPct val="100000"/>
                  </a:lnSpc>
                  <a:spcBef>
                    <a:spcPts val="0"/>
                  </a:spcBef>
                  <a:buClr>
                    <a:srgbClr val="2E2C61"/>
                  </a:buClr>
                  <a:defRPr/>
                </a:pPr>
                <a:endParaRPr kumimoji="0" lang="en-GB" sz="2000" b="0" i="0" u="none" strike="noStrike" kern="1200" cap="none" spc="0" normalizeH="0" baseline="0" noProof="0" dirty="0">
                  <a:ln>
                    <a:noFill/>
                  </a:ln>
                  <a:solidFill>
                    <a:srgbClr val="000000"/>
                  </a:solidFill>
                  <a:effectLst/>
                  <a:uLnTx/>
                  <a:uFillTx/>
                  <a:latin typeface="Arial"/>
                  <a:cs typeface="Arial"/>
                </a:endParaRPr>
              </a:p>
              <a:p>
                <a:pPr>
                  <a:lnSpc>
                    <a:spcPct val="100000"/>
                  </a:lnSpc>
                  <a:spcBef>
                    <a:spcPts val="0"/>
                  </a:spcBef>
                  <a:buClr>
                    <a:srgbClr val="2E2C61"/>
                  </a:buClr>
                  <a:defRPr/>
                </a:pPr>
                <a:endParaRPr lang="en-GB" sz="2000" dirty="0">
                  <a:solidFill>
                    <a:srgbClr val="000000"/>
                  </a:solidFill>
                  <a:latin typeface="Arial"/>
                  <a:cs typeface="Arial"/>
                </a:endParaRPr>
              </a:p>
              <a:p>
                <a:pPr>
                  <a:lnSpc>
                    <a:spcPct val="100000"/>
                  </a:lnSpc>
                  <a:spcBef>
                    <a:spcPts val="0"/>
                  </a:spcBef>
                  <a:buClr>
                    <a:srgbClr val="2E2C61"/>
                  </a:buClr>
                  <a:defRPr/>
                </a:pPr>
                <a:endParaRPr kumimoji="0" lang="en-GB" sz="2000" b="0" i="0" u="none" strike="noStrike" kern="1200" cap="none" spc="0" normalizeH="0" baseline="0" noProof="0" dirty="0">
                  <a:ln>
                    <a:noFill/>
                  </a:ln>
                  <a:solidFill>
                    <a:srgbClr val="000000"/>
                  </a:solidFill>
                  <a:effectLst/>
                  <a:uLnTx/>
                  <a:uFillTx/>
                  <a:latin typeface="Arial"/>
                  <a:cs typeface="Arial"/>
                </a:endParaRPr>
              </a:p>
              <a:p>
                <a:pPr>
                  <a:lnSpc>
                    <a:spcPct val="100000"/>
                  </a:lnSpc>
                  <a:spcBef>
                    <a:spcPts val="0"/>
                  </a:spcBef>
                  <a:buClr>
                    <a:srgbClr val="2E2C61"/>
                  </a:buClr>
                  <a:defRPr/>
                </a:pPr>
                <a:endParaRPr lang="en-GB" sz="2000" dirty="0">
                  <a:solidFill>
                    <a:srgbClr val="000000"/>
                  </a:solidFill>
                  <a:latin typeface="Arial"/>
                  <a:cs typeface="Arial"/>
                </a:endParaRPr>
              </a:p>
              <a:p>
                <a:pPr marL="0" indent="0">
                  <a:lnSpc>
                    <a:spcPct val="100000"/>
                  </a:lnSpc>
                  <a:spcBef>
                    <a:spcPts val="0"/>
                  </a:spcBef>
                  <a:buClr>
                    <a:srgbClr val="2E2C61"/>
                  </a:buClr>
                  <a:buNone/>
                  <a:defRPr/>
                </a:pPr>
                <a:endParaRPr lang="en-GB" sz="1100" dirty="0">
                  <a:solidFill>
                    <a:srgbClr val="000000"/>
                  </a:solidFill>
                </a:endParaRPr>
              </a:p>
              <a:p>
                <a:pPr marL="0" indent="0">
                  <a:lnSpc>
                    <a:spcPct val="100000"/>
                  </a:lnSpc>
                  <a:spcBef>
                    <a:spcPts val="0"/>
                  </a:spcBef>
                  <a:buClr>
                    <a:srgbClr val="2E2C61"/>
                  </a:buClr>
                  <a:buNone/>
                  <a:defRPr/>
                </a:pPr>
                <a:endParaRPr lang="en-GB" sz="1100" dirty="0">
                  <a:solidFill>
                    <a:srgbClr val="000000"/>
                  </a:solidFill>
                </a:endParaRPr>
              </a:p>
              <a:p>
                <a:pPr marL="0" indent="0">
                  <a:lnSpc>
                    <a:spcPct val="100000"/>
                  </a:lnSpc>
                  <a:spcBef>
                    <a:spcPts val="0"/>
                  </a:spcBef>
                  <a:buClr>
                    <a:srgbClr val="2E2C61"/>
                  </a:buClr>
                  <a:buNone/>
                  <a:defRPr/>
                </a:pPr>
                <a:endParaRPr lang="en-GB" sz="1100" dirty="0">
                  <a:solidFill>
                    <a:srgbClr val="000000"/>
                  </a:solidFill>
                </a:endParaRPr>
              </a:p>
              <a:p>
                <a:pPr>
                  <a:lnSpc>
                    <a:spcPct val="100000"/>
                  </a:lnSpc>
                  <a:spcBef>
                    <a:spcPts val="0"/>
                  </a:spcBef>
                  <a:buClr>
                    <a:srgbClr val="2E2C61"/>
                  </a:buClr>
                  <a:defRPr/>
                </a:pPr>
                <a:endParaRPr lang="en-GB" sz="2000" dirty="0">
                  <a:solidFill>
                    <a:srgbClr val="000000"/>
                  </a:solidFill>
                  <a:latin typeface="Arial"/>
                  <a:cs typeface="Arial"/>
                </a:endParaRPr>
              </a:p>
              <a:p>
                <a:pPr>
                  <a:lnSpc>
                    <a:spcPct val="100000"/>
                  </a:lnSpc>
                  <a:spcBef>
                    <a:spcPts val="0"/>
                  </a:spcBef>
                  <a:buClr>
                    <a:srgbClr val="2E2C61"/>
                  </a:buClr>
                  <a:defRPr/>
                </a:pPr>
                <a:endParaRPr lang="en-GB" sz="2000" dirty="0">
                  <a:solidFill>
                    <a:srgbClr val="000000"/>
                  </a:solidFill>
                  <a:latin typeface="Arial"/>
                  <a:cs typeface="Arial"/>
                </a:endParaRPr>
              </a:p>
              <a:p>
                <a:pPr marL="0" indent="0">
                  <a:lnSpc>
                    <a:spcPct val="100000"/>
                  </a:lnSpc>
                  <a:spcBef>
                    <a:spcPts val="0"/>
                  </a:spcBef>
                  <a:buClr>
                    <a:srgbClr val="2E2C61"/>
                  </a:buClr>
                  <a:buNone/>
                  <a:defRPr/>
                </a:pPr>
                <a:endParaRPr kumimoji="0" lang="en-GB" sz="2000" b="0" i="0" u="none" strike="noStrike" kern="1200" cap="none" spc="0" normalizeH="0" baseline="0" noProof="0" dirty="0">
                  <a:ln>
                    <a:noFill/>
                  </a:ln>
                  <a:solidFill>
                    <a:srgbClr val="000000"/>
                  </a:solidFill>
                  <a:effectLst/>
                  <a:uLnTx/>
                  <a:uFillTx/>
                  <a:latin typeface="Arial"/>
                  <a:cs typeface="Arial"/>
                </a:endParaRPr>
              </a:p>
            </p:txBody>
          </p:sp>
        </mc:Choice>
        <mc:Fallback xmlns="">
          <p:sp>
            <p:nvSpPr>
              <p:cNvPr id="20" name="Content Placeholder 4">
                <a:extLst>
                  <a:ext uri="{FF2B5EF4-FFF2-40B4-BE49-F238E27FC236}">
                    <a16:creationId xmlns:a16="http://schemas.microsoft.com/office/drawing/2014/main" id="{2FF842CD-0D5C-6484-AD6A-AC3DD59B4F29}"/>
                  </a:ext>
                </a:extLst>
              </p:cNvPr>
              <p:cNvSpPr txBox="1">
                <a:spLocks noRot="1" noChangeAspect="1" noMove="1" noResize="1" noEditPoints="1" noAdjustHandles="1" noChangeArrowheads="1" noChangeShapeType="1" noTextEdit="1"/>
              </p:cNvSpPr>
              <p:nvPr/>
            </p:nvSpPr>
            <p:spPr>
              <a:xfrm>
                <a:off x="6204464" y="727119"/>
                <a:ext cx="5987536" cy="4061364"/>
              </a:xfrm>
              <a:prstGeom prst="rect">
                <a:avLst/>
              </a:prstGeom>
              <a:blipFill>
                <a:blip r:embed="rId9"/>
                <a:stretch>
                  <a:fillRect l="-611"/>
                </a:stretch>
              </a:blipFill>
            </p:spPr>
            <p:txBody>
              <a:bodyPr/>
              <a:lstStyle/>
              <a:p>
                <a:r>
                  <a:rPr lang="en-US">
                    <a:noFill/>
                  </a:rPr>
                  <a:t> </a:t>
                </a:r>
              </a:p>
            </p:txBody>
          </p:sp>
        </mc:Fallback>
      </mc:AlternateContent>
      <p:pic>
        <p:nvPicPr>
          <p:cNvPr id="21" name="Immagine 6">
            <a:extLst>
              <a:ext uri="{FF2B5EF4-FFF2-40B4-BE49-F238E27FC236}">
                <a16:creationId xmlns:a16="http://schemas.microsoft.com/office/drawing/2014/main" id="{819FC67B-A1D3-F600-85E7-A76B37AA7A96}"/>
              </a:ext>
            </a:extLst>
          </p:cNvPr>
          <p:cNvPicPr>
            <a:picLocks noChangeAspect="1"/>
          </p:cNvPicPr>
          <p:nvPr/>
        </p:nvPicPr>
        <p:blipFill rotWithShape="1">
          <a:blip r:embed="rId10"/>
          <a:srcRect l="11111" t="21110" r="49305" b="18889"/>
          <a:stretch/>
        </p:blipFill>
        <p:spPr>
          <a:xfrm>
            <a:off x="6563477" y="2977995"/>
            <a:ext cx="1299237" cy="1230856"/>
          </a:xfrm>
          <a:prstGeom prst="rect">
            <a:avLst/>
          </a:prstGeom>
          <a:effectLst>
            <a:outerShdw blurRad="50800" dist="38100" dir="2700000" algn="tl" rotWithShape="0">
              <a:prstClr val="black">
                <a:alpha val="40000"/>
              </a:prstClr>
            </a:outerShdw>
          </a:effectLst>
        </p:spPr>
      </p:pic>
      <p:pic>
        <p:nvPicPr>
          <p:cNvPr id="22" name="Immagine 47" descr="Immagine che contiene macchina, Alluminio, tubo, fabbrica&#10;&#10;Descrizione generata automaticamente">
            <a:extLst>
              <a:ext uri="{FF2B5EF4-FFF2-40B4-BE49-F238E27FC236}">
                <a16:creationId xmlns:a16="http://schemas.microsoft.com/office/drawing/2014/main" id="{D697753F-EE01-F085-C783-180A7E6A4C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6277" y="2991957"/>
            <a:ext cx="1607606" cy="1202933"/>
          </a:xfrm>
          <a:prstGeom prst="rect">
            <a:avLst/>
          </a:prstGeom>
          <a:effectLst>
            <a:outerShdw blurRad="50800" dist="38100" dir="2700000" algn="tl" rotWithShape="0">
              <a:prstClr val="black">
                <a:alpha val="40000"/>
              </a:prstClr>
            </a:outerShdw>
          </a:effectLst>
        </p:spPr>
      </p:pic>
      <p:grpSp>
        <p:nvGrpSpPr>
          <p:cNvPr id="23" name="Gruppo 48">
            <a:extLst>
              <a:ext uri="{FF2B5EF4-FFF2-40B4-BE49-F238E27FC236}">
                <a16:creationId xmlns:a16="http://schemas.microsoft.com/office/drawing/2014/main" id="{ACD11D36-F52E-5193-F2D9-43FA8C8D0F82}"/>
              </a:ext>
            </a:extLst>
          </p:cNvPr>
          <p:cNvGrpSpPr/>
          <p:nvPr/>
        </p:nvGrpSpPr>
        <p:grpSpPr>
          <a:xfrm>
            <a:off x="7908189" y="2965143"/>
            <a:ext cx="2474094" cy="1401368"/>
            <a:chOff x="6347434" y="3524100"/>
            <a:chExt cx="2338468" cy="1191140"/>
          </a:xfrm>
        </p:grpSpPr>
        <p:grpSp>
          <p:nvGrpSpPr>
            <p:cNvPr id="24" name="Gruppo 49">
              <a:extLst>
                <a:ext uri="{FF2B5EF4-FFF2-40B4-BE49-F238E27FC236}">
                  <a16:creationId xmlns:a16="http://schemas.microsoft.com/office/drawing/2014/main" id="{7F0BC825-5DC3-1AAA-B076-0C58D41D0E1F}"/>
                </a:ext>
              </a:extLst>
            </p:cNvPr>
            <p:cNvGrpSpPr/>
            <p:nvPr/>
          </p:nvGrpSpPr>
          <p:grpSpPr>
            <a:xfrm>
              <a:off x="6347434" y="3524100"/>
              <a:ext cx="2338468" cy="1191140"/>
              <a:chOff x="7822728" y="2902319"/>
              <a:chExt cx="2338468" cy="1191140"/>
            </a:xfrm>
          </p:grpSpPr>
          <p:pic>
            <p:nvPicPr>
              <p:cNvPr id="26" name="Immagine 10">
                <a:extLst>
                  <a:ext uri="{FF2B5EF4-FFF2-40B4-BE49-F238E27FC236}">
                    <a16:creationId xmlns:a16="http://schemas.microsoft.com/office/drawing/2014/main" id="{2777FE9C-5C64-15B2-0F1D-68BD4DC5BA2A}"/>
                  </a:ext>
                </a:extLst>
              </p:cNvPr>
              <p:cNvPicPr>
                <a:picLocks noChangeAspect="1"/>
              </p:cNvPicPr>
              <p:nvPr/>
            </p:nvPicPr>
            <p:blipFill>
              <a:blip r:embed="rId12"/>
              <a:stretch>
                <a:fillRect/>
              </a:stretch>
            </p:blipFill>
            <p:spPr>
              <a:xfrm>
                <a:off x="7822728" y="2902319"/>
                <a:ext cx="2254055" cy="1191140"/>
              </a:xfrm>
              <a:prstGeom prst="rect">
                <a:avLst/>
              </a:prstGeom>
            </p:spPr>
          </p:pic>
          <p:sp>
            <p:nvSpPr>
              <p:cNvPr id="27" name="Ovale 52">
                <a:extLst>
                  <a:ext uri="{FF2B5EF4-FFF2-40B4-BE49-F238E27FC236}">
                    <a16:creationId xmlns:a16="http://schemas.microsoft.com/office/drawing/2014/main" id="{C3B19B60-7BE2-7606-C6EB-0B59062A00D6}"/>
                  </a:ext>
                </a:extLst>
              </p:cNvPr>
              <p:cNvSpPr/>
              <p:nvPr/>
            </p:nvSpPr>
            <p:spPr>
              <a:xfrm>
                <a:off x="9170732" y="3530752"/>
                <a:ext cx="54000" cy="54000"/>
              </a:xfrm>
              <a:prstGeom prst="ellipse">
                <a:avLst/>
              </a:prstGeom>
              <a:solidFill>
                <a:srgbClr val="FFC000"/>
              </a:solid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8" name="Straight Arrow Connector 34">
                <a:extLst>
                  <a:ext uri="{FF2B5EF4-FFF2-40B4-BE49-F238E27FC236}">
                    <a16:creationId xmlns:a16="http://schemas.microsoft.com/office/drawing/2014/main" id="{DAC64277-5E84-D7BF-0172-27DCABACBDDF}"/>
                  </a:ext>
                </a:extLst>
              </p:cNvPr>
              <p:cNvCxnSpPr>
                <a:cxnSpLocks/>
                <a:endCxn id="27" idx="2"/>
              </p:cNvCxnSpPr>
              <p:nvPr/>
            </p:nvCxnSpPr>
            <p:spPr>
              <a:xfrm>
                <a:off x="8970291" y="3419425"/>
                <a:ext cx="200441" cy="138327"/>
              </a:xfrm>
              <a:prstGeom prst="straightConnector1">
                <a:avLst/>
              </a:prstGeom>
              <a:ln w="190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CasellaDiTesto 54">
                <a:extLst>
                  <a:ext uri="{FF2B5EF4-FFF2-40B4-BE49-F238E27FC236}">
                    <a16:creationId xmlns:a16="http://schemas.microsoft.com/office/drawing/2014/main" id="{49DA188C-A61F-260B-06FD-0736FB7AA41E}"/>
                  </a:ext>
                </a:extLst>
              </p:cNvPr>
              <p:cNvSpPr txBox="1"/>
              <p:nvPr/>
            </p:nvSpPr>
            <p:spPr>
              <a:xfrm>
                <a:off x="8160593" y="3121347"/>
                <a:ext cx="1010139" cy="315792"/>
              </a:xfrm>
              <a:prstGeom prst="rect">
                <a:avLst/>
              </a:prstGeom>
              <a:noFill/>
            </p:spPr>
            <p:txBody>
              <a:bodyPr wrap="square">
                <a:spAutoFit/>
              </a:bodyPr>
              <a:lstStyle/>
              <a:p>
                <a:pPr algn="ctr">
                  <a:lnSpc>
                    <a:spcPct val="80000"/>
                  </a:lnSpc>
                </a:pPr>
                <a:r>
                  <a:rPr lang="it-IT" sz="600"/>
                  <a:t>PIP-II Goals</a:t>
                </a:r>
                <a:br>
                  <a:rPr lang="it-IT" sz="600"/>
                </a:br>
                <a:r>
                  <a:rPr lang="it-IT" sz="600" err="1"/>
                  <a:t>E</a:t>
                </a:r>
                <a:r>
                  <a:rPr lang="it-IT" sz="600" baseline="-25000" err="1"/>
                  <a:t>acc</a:t>
                </a:r>
                <a:r>
                  <a:rPr lang="it-IT" sz="600"/>
                  <a:t> = 16.9 MV/m</a:t>
                </a:r>
                <a:br>
                  <a:rPr lang="it-IT" sz="600"/>
                </a:br>
                <a:r>
                  <a:rPr lang="it-IT" sz="600"/>
                  <a:t>Q</a:t>
                </a:r>
                <a:r>
                  <a:rPr lang="it-IT" sz="600" baseline="-25000"/>
                  <a:t>0</a:t>
                </a:r>
                <a:r>
                  <a:rPr lang="it-IT" sz="600"/>
                  <a:t> = 2.4 10</a:t>
                </a:r>
                <a:r>
                  <a:rPr lang="it-IT" sz="600" baseline="30000"/>
                  <a:t>10</a:t>
                </a:r>
                <a:endParaRPr lang="en-US" sz="600" baseline="30000"/>
              </a:p>
            </p:txBody>
          </p:sp>
          <p:sp>
            <p:nvSpPr>
              <p:cNvPr id="30" name="CasellaDiTesto 55">
                <a:extLst>
                  <a:ext uri="{FF2B5EF4-FFF2-40B4-BE49-F238E27FC236}">
                    <a16:creationId xmlns:a16="http://schemas.microsoft.com/office/drawing/2014/main" id="{64594E12-DF8A-5311-F8F8-30D18F44DC60}"/>
                  </a:ext>
                </a:extLst>
              </p:cNvPr>
              <p:cNvSpPr txBox="1"/>
              <p:nvPr/>
            </p:nvSpPr>
            <p:spPr>
              <a:xfrm rot="19907803">
                <a:off x="9464449" y="3289342"/>
                <a:ext cx="696747" cy="241926"/>
              </a:xfrm>
              <a:prstGeom prst="rect">
                <a:avLst/>
              </a:prstGeom>
              <a:solidFill>
                <a:schemeClr val="bg1"/>
              </a:solidFill>
            </p:spPr>
            <p:txBody>
              <a:bodyPr wrap="square">
                <a:spAutoFit/>
              </a:bodyPr>
              <a:lstStyle/>
              <a:p>
                <a:pPr algn="ctr">
                  <a:lnSpc>
                    <a:spcPct val="80000"/>
                  </a:lnSpc>
                </a:pPr>
                <a:r>
                  <a:rPr lang="it-IT" sz="600">
                    <a:highlight>
                      <a:srgbClr val="FFFF00"/>
                    </a:highlight>
                  </a:rPr>
                  <a:t>Test setup </a:t>
                </a:r>
                <a:r>
                  <a:rPr lang="it-IT" sz="600" err="1">
                    <a:highlight>
                      <a:srgbClr val="FFFF00"/>
                    </a:highlight>
                  </a:rPr>
                  <a:t>yet</a:t>
                </a:r>
                <a:r>
                  <a:rPr lang="it-IT" sz="600">
                    <a:highlight>
                      <a:srgbClr val="FFFF00"/>
                    </a:highlight>
                  </a:rPr>
                  <a:t> to be </a:t>
                </a:r>
                <a:r>
                  <a:rPr lang="it-IT" sz="600" err="1">
                    <a:highlight>
                      <a:srgbClr val="FFFF00"/>
                    </a:highlight>
                  </a:rPr>
                  <a:t>optimized</a:t>
                </a:r>
                <a:r>
                  <a:rPr lang="it-IT" sz="600">
                    <a:highlight>
                      <a:srgbClr val="FFFF00"/>
                    </a:highlight>
                  </a:rPr>
                  <a:t>!</a:t>
                </a:r>
                <a:endParaRPr lang="en-US" sz="600" baseline="30000">
                  <a:highlight>
                    <a:srgbClr val="FFFF00"/>
                  </a:highlight>
                </a:endParaRPr>
              </a:p>
            </p:txBody>
          </p:sp>
        </p:grpSp>
        <p:sp>
          <p:nvSpPr>
            <p:cNvPr id="25" name="Rettangolo 50">
              <a:extLst>
                <a:ext uri="{FF2B5EF4-FFF2-40B4-BE49-F238E27FC236}">
                  <a16:creationId xmlns:a16="http://schemas.microsoft.com/office/drawing/2014/main" id="{B0E1194D-9D12-91CD-DB19-B35E712349B2}"/>
                </a:ext>
              </a:extLst>
            </p:cNvPr>
            <p:cNvSpPr/>
            <p:nvPr/>
          </p:nvSpPr>
          <p:spPr>
            <a:xfrm>
              <a:off x="6889233" y="3758407"/>
              <a:ext cx="614363" cy="280364"/>
            </a:xfrm>
            <a:prstGeom prst="rect">
              <a:avLst/>
            </a:prstGeom>
            <a:noFill/>
            <a:ln w="19050">
              <a:solidFill>
                <a:srgbClr val="FFD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1" name="TextBox 30">
            <a:extLst>
              <a:ext uri="{FF2B5EF4-FFF2-40B4-BE49-F238E27FC236}">
                <a16:creationId xmlns:a16="http://schemas.microsoft.com/office/drawing/2014/main" id="{12F79861-9A87-64F2-79AE-C7F566FB5E32}"/>
              </a:ext>
            </a:extLst>
          </p:cNvPr>
          <p:cNvSpPr txBox="1"/>
          <p:nvPr/>
        </p:nvSpPr>
        <p:spPr>
          <a:xfrm>
            <a:off x="688054" y="4914879"/>
            <a:ext cx="8081276" cy="1569660"/>
          </a:xfrm>
          <a:prstGeom prst="rect">
            <a:avLst/>
          </a:prstGeom>
          <a:noFill/>
        </p:spPr>
        <p:txBody>
          <a:bodyPr wrap="square" rtlCol="0">
            <a:spAutoFit/>
          </a:bodyPr>
          <a:lstStyle/>
          <a:p>
            <a:pPr>
              <a:lnSpc>
                <a:spcPct val="100000"/>
              </a:lnSpc>
              <a:spcBef>
                <a:spcPts val="0"/>
              </a:spcBef>
              <a:buClr>
                <a:srgbClr val="2E2C61"/>
              </a:buClr>
              <a:defRPr/>
            </a:pPr>
            <a:r>
              <a:rPr lang="en-GB" sz="1600" b="1" dirty="0">
                <a:solidFill>
                  <a:srgbClr val="767676"/>
                </a:solidFill>
                <a:latin typeface="Times New Roman" panose="02020603050405020304" pitchFamily="18" charset="0"/>
                <a:cs typeface="Times New Roman" panose="02020603050405020304" pitchFamily="18" charset="0"/>
              </a:rPr>
              <a:t>SRF Bulk Nb R&amp;D: </a:t>
            </a:r>
          </a:p>
          <a:p>
            <a:pPr marL="742950" lvl="1" indent="-285750">
              <a:lnSpc>
                <a:spcPct val="100000"/>
              </a:lnSpc>
              <a:spcBef>
                <a:spcPts val="0"/>
              </a:spcBef>
              <a:buClr>
                <a:srgbClr val="2E2C61"/>
              </a:buClr>
              <a:buFont typeface="Wingdings" panose="05000000000000000000" pitchFamily="2" charset="2"/>
              <a:buChar char="Ø"/>
              <a:defRPr/>
            </a:pPr>
            <a:r>
              <a:rPr lang="en-GB" sz="1600" dirty="0">
                <a:solidFill>
                  <a:srgbClr val="767676"/>
                </a:solidFill>
                <a:latin typeface="Times New Roman" panose="02020603050405020304" pitchFamily="18" charset="0"/>
                <a:cs typeface="Times New Roman" panose="02020603050405020304" pitchFamily="18" charset="0"/>
              </a:rPr>
              <a:t>INFN-Projects for ESPP Accelerator R&amp;D:</a:t>
            </a:r>
          </a:p>
          <a:p>
            <a:pPr marL="1200150" lvl="2" indent="-285750">
              <a:lnSpc>
                <a:spcPct val="100000"/>
              </a:lnSpc>
              <a:spcBef>
                <a:spcPts val="0"/>
              </a:spcBef>
              <a:buClr>
                <a:srgbClr val="2E2C61"/>
              </a:buClr>
              <a:buFont typeface="Arial" panose="020B0604020202020204" pitchFamily="34" charset="0"/>
              <a:buChar char="•"/>
              <a:defRPr/>
            </a:pPr>
            <a:r>
              <a:rPr lang="en-GB" sz="1600" dirty="0">
                <a:solidFill>
                  <a:srgbClr val="767676"/>
                </a:solidFill>
                <a:latin typeface="Times New Roman" panose="02020603050405020304" pitchFamily="18" charset="0"/>
                <a:cs typeface="Times New Roman" panose="02020603050405020304" pitchFamily="18" charset="0"/>
              </a:rPr>
              <a:t>High-Q / High-G SRF</a:t>
            </a:r>
          </a:p>
          <a:p>
            <a:pPr marL="1200150" lvl="2" indent="-285750">
              <a:lnSpc>
                <a:spcPct val="100000"/>
              </a:lnSpc>
              <a:spcBef>
                <a:spcPts val="0"/>
              </a:spcBef>
              <a:buClr>
                <a:srgbClr val="2E2C61"/>
              </a:buClr>
              <a:buFont typeface="Arial" panose="020B0604020202020204" pitchFamily="34" charset="0"/>
              <a:buChar char="•"/>
              <a:defRPr/>
            </a:pPr>
            <a:r>
              <a:rPr lang="en-GB" sz="1600" dirty="0">
                <a:solidFill>
                  <a:srgbClr val="767676"/>
                </a:solidFill>
                <a:latin typeface="Times New Roman" panose="02020603050405020304" pitchFamily="18" charset="0"/>
                <a:cs typeface="Times New Roman" panose="02020603050405020304" pitchFamily="18" charset="0"/>
              </a:rPr>
              <a:t>SRF for FCC-</a:t>
            </a:r>
            <a:r>
              <a:rPr lang="en-GB" sz="1600" dirty="0" err="1">
                <a:solidFill>
                  <a:srgbClr val="767676"/>
                </a:solidFill>
                <a:latin typeface="Times New Roman" panose="02020603050405020304" pitchFamily="18" charset="0"/>
                <a:cs typeface="Times New Roman" panose="02020603050405020304" pitchFamily="18" charset="0"/>
              </a:rPr>
              <a:t>ee</a:t>
            </a:r>
            <a:endParaRPr lang="en-GB" sz="1600" dirty="0">
              <a:solidFill>
                <a:srgbClr val="767676"/>
              </a:solidFill>
              <a:latin typeface="Times New Roman" panose="02020603050405020304" pitchFamily="18" charset="0"/>
              <a:cs typeface="Times New Roman" panose="02020603050405020304" pitchFamily="18" charset="0"/>
            </a:endParaRPr>
          </a:p>
          <a:p>
            <a:pPr marL="1200150" lvl="2" indent="-285750">
              <a:lnSpc>
                <a:spcPct val="100000"/>
              </a:lnSpc>
              <a:spcBef>
                <a:spcPts val="0"/>
              </a:spcBef>
              <a:buClr>
                <a:srgbClr val="2E2C61"/>
              </a:buClr>
              <a:buFont typeface="Arial" panose="020B0604020202020204" pitchFamily="34" charset="0"/>
              <a:buChar char="•"/>
              <a:defRPr/>
            </a:pPr>
            <a:r>
              <a:rPr lang="en-GB" sz="1600" dirty="0">
                <a:solidFill>
                  <a:srgbClr val="767676"/>
                </a:solidFill>
                <a:latin typeface="Times New Roman" panose="02020603050405020304" pitchFamily="18" charset="0"/>
                <a:cs typeface="Times New Roman" panose="02020603050405020304" pitchFamily="18" charset="0"/>
              </a:rPr>
              <a:t>Muon Collider SRF, novel fast frequency tuners</a:t>
            </a:r>
          </a:p>
          <a:p>
            <a:pPr marL="742950" lvl="1" indent="-285750">
              <a:buClr>
                <a:srgbClr val="2E2C61"/>
              </a:buClr>
              <a:buFont typeface="Wingdings" panose="05000000000000000000" pitchFamily="2" charset="2"/>
              <a:buChar char="Ø"/>
              <a:defRPr/>
            </a:pPr>
            <a:r>
              <a:rPr lang="en-GB" sz="1600" dirty="0">
                <a:solidFill>
                  <a:srgbClr val="767676"/>
                </a:solidFill>
                <a:latin typeface="Times New Roman" panose="02020603050405020304" pitchFamily="18" charset="0"/>
                <a:cs typeface="Times New Roman" panose="02020603050405020304" pitchFamily="18" charset="0"/>
              </a:rPr>
              <a:t> Recipes development: mid-T bake, Two-step, doping</a:t>
            </a:r>
          </a:p>
        </p:txBody>
      </p:sp>
      <p:sp>
        <p:nvSpPr>
          <p:cNvPr id="32" name="TextBox 31">
            <a:extLst>
              <a:ext uri="{FF2B5EF4-FFF2-40B4-BE49-F238E27FC236}">
                <a16:creationId xmlns:a16="http://schemas.microsoft.com/office/drawing/2014/main" id="{DD2AF144-1F0B-85F3-3DB8-A8DA238DE24D}"/>
              </a:ext>
            </a:extLst>
          </p:cNvPr>
          <p:cNvSpPr txBox="1"/>
          <p:nvPr/>
        </p:nvSpPr>
        <p:spPr>
          <a:xfrm>
            <a:off x="6325950" y="5360278"/>
            <a:ext cx="5712213" cy="1077218"/>
          </a:xfrm>
          <a:prstGeom prst="rect">
            <a:avLst/>
          </a:prstGeom>
          <a:noFill/>
        </p:spPr>
        <p:txBody>
          <a:bodyPr wrap="square" rtlCol="0">
            <a:spAutoFit/>
          </a:bodyPr>
          <a:lstStyle/>
          <a:p>
            <a:pPr marL="742950" lvl="1" indent="-285750">
              <a:lnSpc>
                <a:spcPct val="100000"/>
              </a:lnSpc>
              <a:spcBef>
                <a:spcPts val="0"/>
              </a:spcBef>
              <a:buClr>
                <a:srgbClr val="2E2C61"/>
              </a:buClr>
              <a:buFont typeface="Wingdings" panose="05000000000000000000" pitchFamily="2" charset="2"/>
              <a:buChar char="Ø"/>
              <a:defRPr/>
            </a:pPr>
            <a:r>
              <a:rPr lang="en-GB" sz="1600" dirty="0">
                <a:solidFill>
                  <a:srgbClr val="767676"/>
                </a:solidFill>
                <a:latin typeface="Times New Roman" panose="02020603050405020304" pitchFamily="18" charset="0"/>
                <a:cs typeface="Times New Roman" panose="02020603050405020304" pitchFamily="18" charset="0"/>
              </a:rPr>
              <a:t>Magnetic hygiene: B-field active compensation</a:t>
            </a:r>
          </a:p>
          <a:p>
            <a:pPr marL="742950" lvl="1" indent="-285750">
              <a:lnSpc>
                <a:spcPct val="100000"/>
              </a:lnSpc>
              <a:spcBef>
                <a:spcPts val="0"/>
              </a:spcBef>
              <a:buClr>
                <a:srgbClr val="2E2C61"/>
              </a:buClr>
              <a:buFont typeface="Wingdings" panose="05000000000000000000" pitchFamily="2" charset="2"/>
              <a:buChar char="Ø"/>
              <a:defRPr/>
            </a:pPr>
            <a:r>
              <a:rPr lang="en-GB" sz="1600" dirty="0">
                <a:solidFill>
                  <a:srgbClr val="767676"/>
                </a:solidFill>
                <a:latin typeface="Times New Roman" panose="02020603050405020304" pitchFamily="18" charset="0"/>
                <a:cs typeface="Times New Roman" panose="02020603050405020304" pitchFamily="18" charset="0"/>
              </a:rPr>
              <a:t>Diagnostics: quench, field-emission, trapped magnetic flux</a:t>
            </a:r>
          </a:p>
          <a:p>
            <a:pPr marL="742950" lvl="1" indent="-285750">
              <a:lnSpc>
                <a:spcPct val="100000"/>
              </a:lnSpc>
              <a:spcBef>
                <a:spcPts val="0"/>
              </a:spcBef>
              <a:buClr>
                <a:srgbClr val="2E2C61"/>
              </a:buClr>
              <a:buFont typeface="Wingdings" panose="05000000000000000000" pitchFamily="2" charset="2"/>
              <a:buChar char="Ø"/>
              <a:defRPr/>
            </a:pPr>
            <a:r>
              <a:rPr lang="en-GB" sz="1600" dirty="0">
                <a:solidFill>
                  <a:srgbClr val="767676"/>
                </a:solidFill>
                <a:latin typeface="Times New Roman" panose="02020603050405020304" pitchFamily="18" charset="0"/>
                <a:cs typeface="Times New Roman" panose="02020603050405020304" pitchFamily="18" charset="0"/>
              </a:rPr>
              <a:t>Analytical model for field-emission and dark current </a:t>
            </a:r>
          </a:p>
        </p:txBody>
      </p:sp>
    </p:spTree>
    <p:extLst>
      <p:ext uri="{BB962C8B-B14F-4D97-AF65-F5344CB8AC3E}">
        <p14:creationId xmlns:p14="http://schemas.microsoft.com/office/powerpoint/2010/main" val="2193314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21FDB-BE35-FC54-FF9A-16ABCBBDBC5F}"/>
              </a:ext>
            </a:extLst>
          </p:cNvPr>
          <p:cNvSpPr>
            <a:spLocks noGrp="1"/>
          </p:cNvSpPr>
          <p:nvPr>
            <p:ph type="title"/>
          </p:nvPr>
        </p:nvSpPr>
        <p:spPr>
          <a:xfrm>
            <a:off x="725626" y="13076"/>
            <a:ext cx="10515600" cy="610235"/>
          </a:xfrm>
        </p:spPr>
        <p:txBody>
          <a:bodyPr/>
          <a:lstStyle/>
          <a:p>
            <a:r>
              <a:rPr lang="en-US" sz="3600" b="1" dirty="0">
                <a:solidFill>
                  <a:srgbClr val="2B4D89"/>
                </a:solidFill>
                <a:latin typeface="+mn-lt"/>
              </a:rPr>
              <a:t>SRF CAVITIES at LASA</a:t>
            </a:r>
          </a:p>
        </p:txBody>
      </p:sp>
      <p:sp>
        <p:nvSpPr>
          <p:cNvPr id="4" name="Slide Number Placeholder 3">
            <a:extLst>
              <a:ext uri="{FF2B5EF4-FFF2-40B4-BE49-F238E27FC236}">
                <a16:creationId xmlns:a16="http://schemas.microsoft.com/office/drawing/2014/main" id="{3D948DDE-F3D0-4BE2-3ECA-8B2CAB6F6F11}"/>
              </a:ext>
            </a:extLst>
          </p:cNvPr>
          <p:cNvSpPr>
            <a:spLocks noGrp="1"/>
          </p:cNvSpPr>
          <p:nvPr>
            <p:ph type="sldNum" sz="quarter" idx="12"/>
          </p:nvPr>
        </p:nvSpPr>
        <p:spPr/>
        <p:txBody>
          <a:bodyPr/>
          <a:lstStyle/>
          <a:p>
            <a:fld id="{4C8636E5-F268-0A4A-84DB-69488F0245B6}" type="slidenum">
              <a:rPr lang="it-IT" smtClean="0"/>
              <a:t>5</a:t>
            </a:fld>
            <a:endParaRPr lang="it-IT"/>
          </a:p>
        </p:txBody>
      </p:sp>
      <p:sp>
        <p:nvSpPr>
          <p:cNvPr id="5" name="object 7">
            <a:extLst>
              <a:ext uri="{FF2B5EF4-FFF2-40B4-BE49-F238E27FC236}">
                <a16:creationId xmlns:a16="http://schemas.microsoft.com/office/drawing/2014/main" id="{B1DEF63C-D6D9-794F-370F-C8C9D23A59D5}"/>
              </a:ext>
            </a:extLst>
          </p:cNvPr>
          <p:cNvSpPr/>
          <p:nvPr/>
        </p:nvSpPr>
        <p:spPr>
          <a:xfrm>
            <a:off x="10878250" y="2539931"/>
            <a:ext cx="954024" cy="265328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28">
            <a:extLst>
              <a:ext uri="{FF2B5EF4-FFF2-40B4-BE49-F238E27FC236}">
                <a16:creationId xmlns:a16="http://schemas.microsoft.com/office/drawing/2014/main" id="{2D80B8D5-3951-876A-A7AA-68AE534144AE}"/>
              </a:ext>
            </a:extLst>
          </p:cNvPr>
          <p:cNvSpPr txBox="1"/>
          <p:nvPr/>
        </p:nvSpPr>
        <p:spPr>
          <a:xfrm>
            <a:off x="10507219" y="5323719"/>
            <a:ext cx="1696085" cy="430887"/>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004B96"/>
                </a:solidFill>
                <a:effectLst/>
                <a:uLnTx/>
                <a:uFillTx/>
                <a:latin typeface="Arial"/>
                <a:ea typeface="+mn-ea"/>
                <a:cs typeface="Arial"/>
              </a:rPr>
              <a:t>El</a:t>
            </a:r>
            <a:r>
              <a:rPr kumimoji="0" sz="1400" b="1" i="0" u="none" strike="noStrike" kern="1200" cap="none" spc="5" normalizeH="0" baseline="0" noProof="0" dirty="0">
                <a:ln>
                  <a:noFill/>
                </a:ln>
                <a:solidFill>
                  <a:srgbClr val="004B96"/>
                </a:solidFill>
                <a:effectLst/>
                <a:uLnTx/>
                <a:uFillTx/>
                <a:latin typeface="Arial"/>
                <a:ea typeface="+mn-ea"/>
                <a:cs typeface="Arial"/>
              </a:rPr>
              <a:t>l</a:t>
            </a:r>
            <a:r>
              <a:rPr kumimoji="0" sz="1400" b="1" i="0" u="none" strike="noStrike" kern="1200" cap="none" spc="0" normalizeH="0" baseline="0" noProof="0" dirty="0">
                <a:ln>
                  <a:noFill/>
                </a:ln>
                <a:solidFill>
                  <a:srgbClr val="004B96"/>
                </a:solidFill>
                <a:effectLst/>
                <a:uLnTx/>
                <a:uFillTx/>
                <a:latin typeface="Arial"/>
                <a:ea typeface="+mn-ea"/>
                <a:cs typeface="Arial"/>
              </a:rPr>
              <a:t>i</a:t>
            </a:r>
            <a:r>
              <a:rPr kumimoji="0" sz="1400" b="1" i="0" u="none" strike="noStrike" kern="1200" cap="none" spc="-10" normalizeH="0" baseline="0" noProof="0" dirty="0">
                <a:ln>
                  <a:noFill/>
                </a:ln>
                <a:solidFill>
                  <a:srgbClr val="004B96"/>
                </a:solidFill>
                <a:effectLst/>
                <a:uLnTx/>
                <a:uFillTx/>
                <a:latin typeface="Arial"/>
                <a:ea typeface="+mn-ea"/>
                <a:cs typeface="Arial"/>
              </a:rPr>
              <a:t>p</a:t>
            </a:r>
            <a:r>
              <a:rPr kumimoji="0" sz="1400" b="1" i="0" u="none" strike="noStrike" kern="1200" cap="none" spc="0" normalizeH="0" baseline="0" noProof="0" dirty="0">
                <a:ln>
                  <a:noFill/>
                </a:ln>
                <a:solidFill>
                  <a:srgbClr val="004B96"/>
                </a:solidFill>
                <a:effectLst/>
                <a:uLnTx/>
                <a:uFillTx/>
                <a:latin typeface="Arial"/>
                <a:ea typeface="+mn-ea"/>
                <a:cs typeface="Arial"/>
              </a:rPr>
              <a:t>ti</a:t>
            </a:r>
            <a:r>
              <a:rPr kumimoji="0" sz="1400" b="1" i="0" u="none" strike="noStrike" kern="1200" cap="none" spc="-15" normalizeH="0" baseline="0" noProof="0" dirty="0">
                <a:ln>
                  <a:noFill/>
                </a:ln>
                <a:solidFill>
                  <a:srgbClr val="004B96"/>
                </a:solidFill>
                <a:effectLst/>
                <a:uLnTx/>
                <a:uFillTx/>
                <a:latin typeface="Arial"/>
                <a:ea typeface="+mn-ea"/>
                <a:cs typeface="Arial"/>
              </a:rPr>
              <a:t>c</a:t>
            </a:r>
            <a:r>
              <a:rPr kumimoji="0" sz="1400" b="1" i="0" u="none" strike="noStrike" kern="1200" cap="none" spc="0" normalizeH="0" baseline="0" noProof="0" dirty="0">
                <a:ln>
                  <a:noFill/>
                </a:ln>
                <a:solidFill>
                  <a:srgbClr val="004B96"/>
                </a:solidFill>
                <a:effectLst/>
                <a:uLnTx/>
                <a:uFillTx/>
                <a:latin typeface="Arial"/>
                <a:ea typeface="+mn-ea"/>
                <a:cs typeface="Arial"/>
              </a:rPr>
              <a:t>al</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004B96"/>
                </a:solidFill>
                <a:effectLst/>
                <a:uLnTx/>
                <a:uFillTx/>
                <a:latin typeface="Arial"/>
                <a:ea typeface="+mn-ea"/>
                <a:cs typeface="Arial"/>
              </a:rPr>
              <a:t>LB650</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8" name="Immagine 7">
            <a:extLst>
              <a:ext uri="{FF2B5EF4-FFF2-40B4-BE49-F238E27FC236}">
                <a16:creationId xmlns:a16="http://schemas.microsoft.com/office/drawing/2014/main" id="{635BA56A-D13A-FCDF-EE26-F2050DC75D17}"/>
              </a:ext>
            </a:extLst>
          </p:cNvPr>
          <p:cNvPicPr>
            <a:picLocks noChangeAspect="1"/>
          </p:cNvPicPr>
          <p:nvPr/>
        </p:nvPicPr>
        <p:blipFill rotWithShape="1">
          <a:blip r:embed="rId4">
            <a:clrChange>
              <a:clrFrom>
                <a:srgbClr val="FF0000"/>
              </a:clrFrom>
              <a:clrTo>
                <a:srgbClr val="FF0000">
                  <a:alpha val="0"/>
                </a:srgbClr>
              </a:clrTo>
            </a:clrChange>
          </a:blip>
          <a:srcRect l="9150" t="16934" r="5563" b="5996"/>
          <a:stretch/>
        </p:blipFill>
        <p:spPr>
          <a:xfrm rot="20477231" flipV="1">
            <a:off x="8766636" y="830094"/>
            <a:ext cx="3218815" cy="1817968"/>
          </a:xfrm>
          <a:prstGeom prst="rect">
            <a:avLst/>
          </a:prstGeom>
        </p:spPr>
      </p:pic>
      <p:sp>
        <p:nvSpPr>
          <p:cNvPr id="11" name="TextBox 10">
            <a:extLst>
              <a:ext uri="{FF2B5EF4-FFF2-40B4-BE49-F238E27FC236}">
                <a16:creationId xmlns:a16="http://schemas.microsoft.com/office/drawing/2014/main" id="{CF4B6158-67B6-4A2F-B76C-F0C1DB8CC2A4}"/>
              </a:ext>
            </a:extLst>
          </p:cNvPr>
          <p:cNvSpPr txBox="1"/>
          <p:nvPr/>
        </p:nvSpPr>
        <p:spPr>
          <a:xfrm>
            <a:off x="2592164" y="511564"/>
            <a:ext cx="4114800" cy="461665"/>
          </a:xfrm>
          <a:prstGeom prst="rect">
            <a:avLst/>
          </a:prstGeom>
          <a:noFill/>
        </p:spPr>
        <p:txBody>
          <a:bodyPr wrap="square" rtlCol="0">
            <a:spAutoFit/>
          </a:bodyPr>
          <a:lstStyle/>
          <a:p>
            <a:r>
              <a:rPr lang="en-US" sz="2400" b="1" dirty="0">
                <a:solidFill>
                  <a:srgbClr val="2B4D89"/>
                </a:solidFill>
                <a:ea typeface="Calibri"/>
                <a:cs typeface="Calibri"/>
              </a:rPr>
              <a:t>ESS – Medium Beta cavity</a:t>
            </a:r>
          </a:p>
        </p:txBody>
      </p:sp>
      <p:sp>
        <p:nvSpPr>
          <p:cNvPr id="12" name="TextBox 11">
            <a:extLst>
              <a:ext uri="{FF2B5EF4-FFF2-40B4-BE49-F238E27FC236}">
                <a16:creationId xmlns:a16="http://schemas.microsoft.com/office/drawing/2014/main" id="{76EFD291-5E4B-BC0B-C2EB-4CE7ACC02748}"/>
              </a:ext>
            </a:extLst>
          </p:cNvPr>
          <p:cNvSpPr txBox="1"/>
          <p:nvPr/>
        </p:nvSpPr>
        <p:spPr>
          <a:xfrm>
            <a:off x="8640066" y="589838"/>
            <a:ext cx="3192208" cy="461665"/>
          </a:xfrm>
          <a:prstGeom prst="rect">
            <a:avLst/>
          </a:prstGeom>
          <a:noFill/>
        </p:spPr>
        <p:txBody>
          <a:bodyPr wrap="square" rtlCol="0">
            <a:spAutoFit/>
          </a:bodyPr>
          <a:lstStyle/>
          <a:p>
            <a:r>
              <a:rPr lang="en-US" sz="2400" b="1" dirty="0">
                <a:solidFill>
                  <a:srgbClr val="2B4D89"/>
                </a:solidFill>
                <a:ea typeface="Calibri"/>
                <a:cs typeface="Calibri"/>
              </a:rPr>
              <a:t>PIP-II – Low Beta cavity</a:t>
            </a:r>
          </a:p>
        </p:txBody>
      </p:sp>
      <p:sp>
        <p:nvSpPr>
          <p:cNvPr id="13" name="Footer Placeholder 12">
            <a:extLst>
              <a:ext uri="{FF2B5EF4-FFF2-40B4-BE49-F238E27FC236}">
                <a16:creationId xmlns:a16="http://schemas.microsoft.com/office/drawing/2014/main" id="{B51938E4-8255-ED93-F541-F1B6F6727680}"/>
              </a:ext>
            </a:extLst>
          </p:cNvPr>
          <p:cNvSpPr>
            <a:spLocks noGrp="1"/>
          </p:cNvSpPr>
          <p:nvPr>
            <p:ph type="ftr" sz="quarter" idx="11"/>
          </p:nvPr>
        </p:nvSpPr>
        <p:spPr/>
        <p:txBody>
          <a:bodyPr/>
          <a:lstStyle/>
          <a:p>
            <a:r>
              <a:rPr lang="en-US"/>
              <a:t>E. Del Core | TTC Meeting | WG3</a:t>
            </a:r>
            <a:endParaRPr lang="it-IT"/>
          </a:p>
        </p:txBody>
      </p:sp>
      <p:pic>
        <p:nvPicPr>
          <p:cNvPr id="14" name="Immagine 7">
            <a:extLst>
              <a:ext uri="{FF2B5EF4-FFF2-40B4-BE49-F238E27FC236}">
                <a16:creationId xmlns:a16="http://schemas.microsoft.com/office/drawing/2014/main" id="{4C94CC23-A69F-21FF-151D-F969B57D7A66}"/>
              </a:ext>
            </a:extLst>
          </p:cNvPr>
          <p:cNvPicPr>
            <a:picLocks noChangeAspect="1"/>
          </p:cNvPicPr>
          <p:nvPr/>
        </p:nvPicPr>
        <p:blipFill>
          <a:blip r:embed="rId5"/>
          <a:stretch>
            <a:fillRect/>
          </a:stretch>
        </p:blipFill>
        <p:spPr>
          <a:xfrm>
            <a:off x="2191982" y="1002546"/>
            <a:ext cx="1825650" cy="946634"/>
          </a:xfrm>
          <a:prstGeom prst="rect">
            <a:avLst/>
          </a:prstGeom>
        </p:spPr>
      </p:pic>
      <mc:AlternateContent xmlns:mc="http://schemas.openxmlformats.org/markup-compatibility/2006" xmlns:a14="http://schemas.microsoft.com/office/drawing/2010/main">
        <mc:Choice Requires="a14">
          <p:graphicFrame>
            <p:nvGraphicFramePr>
              <p:cNvPr id="15" name="Tabella 5">
                <a:extLst>
                  <a:ext uri="{FF2B5EF4-FFF2-40B4-BE49-F238E27FC236}">
                    <a16:creationId xmlns:a16="http://schemas.microsoft.com/office/drawing/2014/main" id="{B5D8139B-2351-84A1-F714-DE3A877E01BA}"/>
                  </a:ext>
                </a:extLst>
              </p:cNvPr>
              <p:cNvGraphicFramePr>
                <a:graphicFrameLocks noGrp="1"/>
              </p:cNvGraphicFramePr>
              <p:nvPr>
                <p:extLst>
                  <p:ext uri="{D42A27DB-BD31-4B8C-83A1-F6EECF244321}">
                    <p14:modId xmlns:p14="http://schemas.microsoft.com/office/powerpoint/2010/main" val="3724738822"/>
                  </p:ext>
                </p:extLst>
              </p:nvPr>
            </p:nvGraphicFramePr>
            <p:xfrm>
              <a:off x="6881410" y="2449051"/>
              <a:ext cx="3723414" cy="4353282"/>
            </p:xfrm>
            <a:graphic>
              <a:graphicData uri="http://schemas.openxmlformats.org/drawingml/2006/table">
                <a:tbl>
                  <a:tblPr firstRow="1" bandRow="1">
                    <a:tableStyleId>{5C22544A-7EE6-4342-B048-85BDC9FD1C3A}</a:tableStyleId>
                  </a:tblPr>
                  <a:tblGrid>
                    <a:gridCol w="1297437">
                      <a:extLst>
                        <a:ext uri="{9D8B030D-6E8A-4147-A177-3AD203B41FA5}">
                          <a16:colId xmlns:a16="http://schemas.microsoft.com/office/drawing/2014/main" val="1583694908"/>
                        </a:ext>
                      </a:extLst>
                    </a:gridCol>
                    <a:gridCol w="1480457">
                      <a:extLst>
                        <a:ext uri="{9D8B030D-6E8A-4147-A177-3AD203B41FA5}">
                          <a16:colId xmlns:a16="http://schemas.microsoft.com/office/drawing/2014/main" val="20000"/>
                        </a:ext>
                      </a:extLst>
                    </a:gridCol>
                    <a:gridCol w="945520">
                      <a:extLst>
                        <a:ext uri="{9D8B030D-6E8A-4147-A177-3AD203B41FA5}">
                          <a16:colId xmlns:a16="http://schemas.microsoft.com/office/drawing/2014/main" val="2456115564"/>
                        </a:ext>
                      </a:extLst>
                    </a:gridCol>
                  </a:tblGrid>
                  <a:tr h="0">
                    <a:tc>
                      <a:txBody>
                        <a:bodyPr/>
                        <a:lstStyle/>
                        <a:p>
                          <a:pPr marL="0" algn="ctr" defTabSz="914400" rtl="0" eaLnBrk="1" latinLnBrk="0" hangingPunct="1"/>
                          <a:r>
                            <a:rPr lang="en-US" sz="1400" b="1" kern="1200" dirty="0">
                              <a:solidFill>
                                <a:schemeClr val="bg1"/>
                              </a:solidFill>
                              <a:latin typeface="+mn-lt"/>
                              <a:ea typeface="+mn-ea"/>
                              <a:cs typeface="+mn-cs"/>
                            </a:rPr>
                            <a:t>ESS MB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latinLnBrk="0" hangingPunct="1"/>
                          <a:r>
                            <a:rPr lang="en-US" sz="1400" dirty="0"/>
                            <a:t>Cavity technical</a:t>
                          </a:r>
                          <a:r>
                            <a:rPr lang="en-US" sz="1400" baseline="0" dirty="0"/>
                            <a:t> specs</a:t>
                          </a:r>
                          <a:endParaRPr lang="en-US" sz="14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latinLnBrk="0" hangingPunct="1"/>
                          <a:r>
                            <a:rPr lang="en-US" sz="1400" b="1" kern="1200" dirty="0">
                              <a:solidFill>
                                <a:schemeClr val="bg1"/>
                              </a:solidFill>
                              <a:latin typeface="+mn-lt"/>
                              <a:ea typeface="+mn-ea"/>
                              <a:cs typeface="+mn-cs"/>
                            </a:rPr>
                            <a:t>PIP-II LB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956692489"/>
                      </a:ext>
                    </a:extLst>
                  </a:tr>
                  <a:tr h="349997">
                    <a:tc>
                      <a:txBody>
                        <a:bodyPr/>
                        <a:lstStyle/>
                        <a:p>
                          <a:pPr algn="ctr"/>
                          <a:r>
                            <a:rPr lang="en-US" sz="1400" dirty="0">
                              <a:solidFill>
                                <a:srgbClr val="767676"/>
                              </a:solidFill>
                            </a:rPr>
                            <a:t>704.42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Frequency (MHz)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49997">
                    <a:tc>
                      <a:txBody>
                        <a:bodyPr/>
                        <a:lstStyle/>
                        <a:p>
                          <a:pPr algn="ctr"/>
                          <a:r>
                            <a:rPr lang="it-IT" sz="1400" dirty="0">
                              <a:solidFill>
                                <a:srgbClr val="767676"/>
                              </a:solidFill>
                            </a:rPr>
                            <a:t>6</a:t>
                          </a:r>
                          <a:endParaRPr lang="en-US" sz="1400" dirty="0">
                            <a:solidFill>
                              <a:srgbClr val="7676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Number of cells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49997">
                    <a:tc>
                      <a:txBody>
                        <a:bodyPr/>
                        <a:lstStyle/>
                        <a:p>
                          <a:pPr algn="ctr"/>
                          <a:r>
                            <a:rPr lang="en-US" sz="1400" dirty="0">
                              <a:solidFill>
                                <a:srgbClr val="767676"/>
                              </a:solidFill>
                            </a:rPr>
                            <a:t>0.67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Geometric</a:t>
                          </a:r>
                          <a:r>
                            <a:rPr lang="en-US" sz="1400" baseline="0" dirty="0">
                              <a:solidFill>
                                <a:srgbClr val="767676"/>
                              </a:solidFill>
                            </a:rPr>
                            <a:t> beta</a:t>
                          </a:r>
                          <a:endParaRPr lang="en-US" sz="1400" dirty="0">
                            <a:solidFill>
                              <a:srgbClr val="7676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0.61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62494">
                    <a:tc>
                      <a:txBody>
                        <a:bodyPr/>
                        <a:lstStyle/>
                        <a:p>
                          <a:pPr algn="ctr"/>
                          <a:r>
                            <a:rPr lang="en-US" sz="1400" dirty="0">
                              <a:solidFill>
                                <a:srgbClr val="767676"/>
                              </a:solidFill>
                            </a:rPr>
                            <a:t>16.7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Nominal Acc. Gradient (MV/m)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16.9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62494">
                    <a:tc>
                      <a:txBody>
                        <a:bodyPr/>
                        <a:lstStyle/>
                        <a:p>
                          <a:pPr algn="ctr"/>
                          <a:r>
                            <a:rPr lang="en-US" sz="1400" dirty="0">
                              <a:solidFill>
                                <a:srgbClr val="767676"/>
                              </a:solidFill>
                            </a:rPr>
                            <a:t>0.855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Cavity length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0.704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4225686"/>
                      </a:ext>
                    </a:extLst>
                  </a:tr>
                  <a:tr h="349997">
                    <a:tc>
                      <a:txBody>
                        <a:bodyPr/>
                        <a:lstStyle/>
                        <a:p>
                          <a:pPr algn="ctr"/>
                          <a:r>
                            <a:rPr lang="en-US" sz="1400" dirty="0">
                              <a:solidFill>
                                <a:srgbClr val="767676"/>
                              </a:solidFill>
                            </a:rPr>
                            <a:t>2.55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err="1">
                              <a:solidFill>
                                <a:srgbClr val="767676"/>
                              </a:solidFill>
                            </a:rPr>
                            <a:t>E</a:t>
                          </a:r>
                          <a:r>
                            <a:rPr lang="en-US" sz="1400" baseline="-25000" dirty="0" err="1">
                              <a:solidFill>
                                <a:srgbClr val="767676"/>
                              </a:solidFill>
                            </a:rPr>
                            <a:t>peak</a:t>
                          </a:r>
                          <a:r>
                            <a:rPr lang="en-US" sz="1400" dirty="0">
                              <a:solidFill>
                                <a:srgbClr val="767676"/>
                              </a:solidFill>
                            </a:rPr>
                            <a:t>/Eacc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49997">
                    <a:tc>
                      <a:txBody>
                        <a:bodyPr/>
                        <a:lstStyle/>
                        <a:p>
                          <a:pPr algn="ctr"/>
                          <a:r>
                            <a:rPr lang="en-US" sz="1400" dirty="0">
                              <a:solidFill>
                                <a:srgbClr val="767676"/>
                              </a:solidFill>
                            </a:rPr>
                            <a:t>14.3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Energy gain (MeV)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11.9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4141328"/>
                      </a:ext>
                    </a:extLst>
                  </a:tr>
                  <a:tr h="349997">
                    <a:tc>
                      <a:txBody>
                        <a:bodyPr/>
                        <a:lstStyle/>
                        <a:p>
                          <a:pPr algn="ctr"/>
                          <a:r>
                            <a:rPr lang="en-US" sz="1400" kern="1200" dirty="0">
                              <a:solidFill>
                                <a:srgbClr val="767676"/>
                              </a:solidFill>
                              <a:latin typeface="+mn-lt"/>
                              <a:ea typeface="+mn-ea"/>
                              <a:cs typeface="+mn-cs"/>
                            </a:rPr>
                            <a:t>≥</a:t>
                          </a:r>
                          <a:r>
                            <a:rPr lang="en-US" sz="1400" dirty="0">
                              <a:solidFill>
                                <a:srgbClr val="767676"/>
                              </a:solidFill>
                            </a:rPr>
                            <a:t>  5 10</a:t>
                          </a:r>
                          <a:r>
                            <a:rPr lang="en-US" sz="1400" baseline="30000" dirty="0">
                              <a:solidFill>
                                <a:srgbClr val="767676"/>
                              </a:solidFill>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err="1">
                              <a:solidFill>
                                <a:srgbClr val="767676"/>
                              </a:solidFill>
                            </a:rPr>
                            <a:t>Q</a:t>
                          </a:r>
                          <a:r>
                            <a:rPr lang="en-US" sz="1400" baseline="-25000" dirty="0" err="1">
                              <a:solidFill>
                                <a:srgbClr val="767676"/>
                              </a:solidFill>
                            </a:rPr>
                            <a:t>0</a:t>
                          </a:r>
                          <a:r>
                            <a:rPr lang="en-US" sz="1400" dirty="0">
                              <a:solidFill>
                                <a:srgbClr val="767676"/>
                              </a:solidFill>
                            </a:rPr>
                            <a:t> at nominal</a:t>
                          </a:r>
                          <a:r>
                            <a:rPr lang="en-US" sz="1400" baseline="0" dirty="0">
                              <a:solidFill>
                                <a:srgbClr val="767676"/>
                              </a:solidFill>
                            </a:rPr>
                            <a:t> gradient</a:t>
                          </a:r>
                          <a:endParaRPr lang="en-US" sz="1400" dirty="0">
                            <a:solidFill>
                              <a:srgbClr val="7676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400" kern="1200" dirty="0">
                              <a:solidFill>
                                <a:srgbClr val="767676"/>
                              </a:solidFill>
                              <a:latin typeface="+mn-lt"/>
                              <a:ea typeface="+mn-ea"/>
                              <a:cs typeface="+mn-cs"/>
                            </a:rPr>
                            <a:t>≥ 2.4 </a:t>
                          </a:r>
                          <a14:m>
                            <m:oMath xmlns:m="http://schemas.openxmlformats.org/officeDocument/2006/math">
                              <m:sSup>
                                <m:sSupPr>
                                  <m:ctrlPr>
                                    <a:rPr lang="en-US" sz="1400" i="1" kern="1200" smtClean="0">
                                      <a:solidFill>
                                        <a:srgbClr val="767676"/>
                                      </a:solidFill>
                                      <a:latin typeface="Cambria Math" panose="02040503050406030204" pitchFamily="18" charset="0"/>
                                      <a:ea typeface="+mn-ea"/>
                                      <a:cs typeface="+mn-cs"/>
                                    </a:rPr>
                                  </m:ctrlPr>
                                </m:sSupPr>
                                <m:e>
                                  <m:r>
                                    <a:rPr lang="en-US" sz="1400" b="0" i="1" kern="1200" smtClean="0">
                                      <a:solidFill>
                                        <a:srgbClr val="767676"/>
                                      </a:solidFill>
                                      <a:latin typeface="Cambria Math" panose="02040503050406030204" pitchFamily="18" charset="0"/>
                                      <a:ea typeface="+mn-ea"/>
                                      <a:cs typeface="+mn-cs"/>
                                    </a:rPr>
                                    <m:t>10</m:t>
                                  </m:r>
                                </m:e>
                                <m:sup>
                                  <m:r>
                                    <a:rPr lang="en-US" sz="1400" b="0" i="1" kern="1200" smtClean="0">
                                      <a:solidFill>
                                        <a:srgbClr val="767676"/>
                                      </a:solidFill>
                                      <a:latin typeface="Cambria Math" panose="02040503050406030204" pitchFamily="18" charset="0"/>
                                      <a:ea typeface="+mn-ea"/>
                                      <a:cs typeface="+mn-cs"/>
                                    </a:rPr>
                                    <m:t>10</m:t>
                                  </m:r>
                                </m:sup>
                              </m:sSup>
                            </m:oMath>
                          </a14:m>
                          <a:endParaRPr lang="en-US" sz="1400" kern="1200" dirty="0">
                            <a:solidFill>
                              <a:srgbClr val="767676"/>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49997">
                    <a:tc>
                      <a:txBody>
                        <a:bodyPr/>
                        <a:lstStyle/>
                        <a:p>
                          <a:pPr algn="ctr"/>
                          <a:r>
                            <a:rPr lang="en-US" sz="1400" kern="1200" dirty="0">
                              <a:solidFill>
                                <a:srgbClr val="767676"/>
                              </a:solidFill>
                              <a:latin typeface="+mn-lt"/>
                              <a:ea typeface="+mn-ea"/>
                              <a:cs typeface="+mn-cs"/>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Operating Temperature (K)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400" kern="1200" dirty="0">
                              <a:solidFill>
                                <a:srgbClr val="767676"/>
                              </a:solidFill>
                              <a:latin typeface="+mn-lt"/>
                              <a:ea typeface="+mn-ea"/>
                              <a:cs typeface="+mn-cs"/>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194251"/>
                      </a:ext>
                    </a:extLst>
                  </a:tr>
                </a:tbl>
              </a:graphicData>
            </a:graphic>
          </p:graphicFrame>
        </mc:Choice>
        <mc:Fallback xmlns="">
          <p:graphicFrame>
            <p:nvGraphicFramePr>
              <p:cNvPr id="15" name="Tabella 5">
                <a:extLst>
                  <a:ext uri="{FF2B5EF4-FFF2-40B4-BE49-F238E27FC236}">
                    <a16:creationId xmlns:a16="http://schemas.microsoft.com/office/drawing/2014/main" id="{B5D8139B-2351-84A1-F714-DE3A877E01BA}"/>
                  </a:ext>
                </a:extLst>
              </p:cNvPr>
              <p:cNvGraphicFramePr>
                <a:graphicFrameLocks noGrp="1"/>
              </p:cNvGraphicFramePr>
              <p:nvPr>
                <p:extLst>
                  <p:ext uri="{D42A27DB-BD31-4B8C-83A1-F6EECF244321}">
                    <p14:modId xmlns:p14="http://schemas.microsoft.com/office/powerpoint/2010/main" val="3724738822"/>
                  </p:ext>
                </p:extLst>
              </p:nvPr>
            </p:nvGraphicFramePr>
            <p:xfrm>
              <a:off x="6881410" y="2449051"/>
              <a:ext cx="3723414" cy="4353282"/>
            </p:xfrm>
            <a:graphic>
              <a:graphicData uri="http://schemas.openxmlformats.org/drawingml/2006/table">
                <a:tbl>
                  <a:tblPr firstRow="1" bandRow="1">
                    <a:tableStyleId>{5C22544A-7EE6-4342-B048-85BDC9FD1C3A}</a:tableStyleId>
                  </a:tblPr>
                  <a:tblGrid>
                    <a:gridCol w="1297437">
                      <a:extLst>
                        <a:ext uri="{9D8B030D-6E8A-4147-A177-3AD203B41FA5}">
                          <a16:colId xmlns:a16="http://schemas.microsoft.com/office/drawing/2014/main" val="1583694908"/>
                        </a:ext>
                      </a:extLst>
                    </a:gridCol>
                    <a:gridCol w="1480457">
                      <a:extLst>
                        <a:ext uri="{9D8B030D-6E8A-4147-A177-3AD203B41FA5}">
                          <a16:colId xmlns:a16="http://schemas.microsoft.com/office/drawing/2014/main" val="20000"/>
                        </a:ext>
                      </a:extLst>
                    </a:gridCol>
                    <a:gridCol w="945520">
                      <a:extLst>
                        <a:ext uri="{9D8B030D-6E8A-4147-A177-3AD203B41FA5}">
                          <a16:colId xmlns:a16="http://schemas.microsoft.com/office/drawing/2014/main" val="2456115564"/>
                        </a:ext>
                      </a:extLst>
                    </a:gridCol>
                  </a:tblGrid>
                  <a:tr h="518160">
                    <a:tc>
                      <a:txBody>
                        <a:bodyPr/>
                        <a:lstStyle/>
                        <a:p>
                          <a:pPr marL="0" algn="ctr" defTabSz="914400" rtl="0" eaLnBrk="1" latinLnBrk="0" hangingPunct="1"/>
                          <a:r>
                            <a:rPr lang="en-US" sz="1400" b="1" kern="1200" dirty="0">
                              <a:solidFill>
                                <a:schemeClr val="bg1"/>
                              </a:solidFill>
                              <a:latin typeface="+mn-lt"/>
                              <a:ea typeface="+mn-ea"/>
                              <a:cs typeface="+mn-cs"/>
                            </a:rPr>
                            <a:t>ESS MB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latinLnBrk="0" hangingPunct="1"/>
                          <a:r>
                            <a:rPr lang="en-US" sz="1400" dirty="0"/>
                            <a:t>Cavity technical</a:t>
                          </a:r>
                          <a:r>
                            <a:rPr lang="en-US" sz="1400" baseline="0" dirty="0"/>
                            <a:t> specs</a:t>
                          </a:r>
                          <a:endParaRPr lang="en-US" sz="14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latinLnBrk="0" hangingPunct="1"/>
                          <a:r>
                            <a:rPr lang="en-US" sz="1400" b="1" kern="1200" dirty="0">
                              <a:solidFill>
                                <a:schemeClr val="bg1"/>
                              </a:solidFill>
                              <a:latin typeface="+mn-lt"/>
                              <a:ea typeface="+mn-ea"/>
                              <a:cs typeface="+mn-cs"/>
                            </a:rPr>
                            <a:t>PIP-II LB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956692489"/>
                      </a:ext>
                    </a:extLst>
                  </a:tr>
                  <a:tr h="349997">
                    <a:tc>
                      <a:txBody>
                        <a:bodyPr/>
                        <a:lstStyle/>
                        <a:p>
                          <a:pPr algn="ctr"/>
                          <a:r>
                            <a:rPr lang="en-US" sz="1400" dirty="0">
                              <a:solidFill>
                                <a:srgbClr val="767676"/>
                              </a:solidFill>
                            </a:rPr>
                            <a:t>704.42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Frequency (MHz)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49997">
                    <a:tc>
                      <a:txBody>
                        <a:bodyPr/>
                        <a:lstStyle/>
                        <a:p>
                          <a:pPr algn="ctr"/>
                          <a:r>
                            <a:rPr lang="it-IT" sz="1400" dirty="0">
                              <a:solidFill>
                                <a:srgbClr val="767676"/>
                              </a:solidFill>
                            </a:rPr>
                            <a:t>6</a:t>
                          </a:r>
                          <a:endParaRPr lang="en-US" sz="1400" dirty="0">
                            <a:solidFill>
                              <a:srgbClr val="7676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Number of cells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49997">
                    <a:tc>
                      <a:txBody>
                        <a:bodyPr/>
                        <a:lstStyle/>
                        <a:p>
                          <a:pPr algn="ctr"/>
                          <a:r>
                            <a:rPr lang="en-US" sz="1400" dirty="0">
                              <a:solidFill>
                                <a:srgbClr val="767676"/>
                              </a:solidFill>
                            </a:rPr>
                            <a:t>0.67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Geometric</a:t>
                          </a:r>
                          <a:r>
                            <a:rPr lang="en-US" sz="1400" baseline="0" dirty="0">
                              <a:solidFill>
                                <a:srgbClr val="767676"/>
                              </a:solidFill>
                            </a:rPr>
                            <a:t> beta</a:t>
                          </a:r>
                          <a:endParaRPr lang="en-US" sz="1400" dirty="0">
                            <a:solidFill>
                              <a:srgbClr val="7676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0.61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18160">
                    <a:tc>
                      <a:txBody>
                        <a:bodyPr/>
                        <a:lstStyle/>
                        <a:p>
                          <a:pPr algn="ctr"/>
                          <a:r>
                            <a:rPr lang="en-US" sz="1400" dirty="0">
                              <a:solidFill>
                                <a:srgbClr val="767676"/>
                              </a:solidFill>
                            </a:rPr>
                            <a:t>16.7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Nominal Acc. Gradient (MV/m)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16.9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62494">
                    <a:tc>
                      <a:txBody>
                        <a:bodyPr/>
                        <a:lstStyle/>
                        <a:p>
                          <a:pPr algn="ctr"/>
                          <a:r>
                            <a:rPr lang="en-US" sz="1400" dirty="0">
                              <a:solidFill>
                                <a:srgbClr val="767676"/>
                              </a:solidFill>
                            </a:rPr>
                            <a:t>0.855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Cavity length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0.704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4225686"/>
                      </a:ext>
                    </a:extLst>
                  </a:tr>
                  <a:tr h="349997">
                    <a:tc>
                      <a:txBody>
                        <a:bodyPr/>
                        <a:lstStyle/>
                        <a:p>
                          <a:pPr algn="ctr"/>
                          <a:r>
                            <a:rPr lang="en-US" sz="1400" dirty="0">
                              <a:solidFill>
                                <a:srgbClr val="767676"/>
                              </a:solidFill>
                            </a:rPr>
                            <a:t>2.55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err="1">
                              <a:solidFill>
                                <a:srgbClr val="767676"/>
                              </a:solidFill>
                            </a:rPr>
                            <a:t>E</a:t>
                          </a:r>
                          <a:r>
                            <a:rPr lang="en-US" sz="1400" baseline="-25000" dirty="0" err="1">
                              <a:solidFill>
                                <a:srgbClr val="767676"/>
                              </a:solidFill>
                            </a:rPr>
                            <a:t>peak</a:t>
                          </a:r>
                          <a:r>
                            <a:rPr lang="en-US" sz="1400" dirty="0">
                              <a:solidFill>
                                <a:srgbClr val="767676"/>
                              </a:solidFill>
                            </a:rPr>
                            <a:t>/Eacc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18160">
                    <a:tc>
                      <a:txBody>
                        <a:bodyPr/>
                        <a:lstStyle/>
                        <a:p>
                          <a:pPr algn="ctr"/>
                          <a:r>
                            <a:rPr lang="en-US" sz="1400" dirty="0">
                              <a:solidFill>
                                <a:srgbClr val="767676"/>
                              </a:solidFill>
                            </a:rPr>
                            <a:t>14.3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Energy gain (MeV)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11.9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4141328"/>
                      </a:ext>
                    </a:extLst>
                  </a:tr>
                  <a:tr h="518160">
                    <a:tc>
                      <a:txBody>
                        <a:bodyPr/>
                        <a:lstStyle/>
                        <a:p>
                          <a:pPr algn="ctr"/>
                          <a:r>
                            <a:rPr lang="en-US" sz="1400" kern="1200" dirty="0">
                              <a:solidFill>
                                <a:srgbClr val="767676"/>
                              </a:solidFill>
                              <a:latin typeface="+mn-lt"/>
                              <a:ea typeface="+mn-ea"/>
                              <a:cs typeface="+mn-cs"/>
                            </a:rPr>
                            <a:t>≥</a:t>
                          </a:r>
                          <a:r>
                            <a:rPr lang="en-US" sz="1400" dirty="0">
                              <a:solidFill>
                                <a:srgbClr val="767676"/>
                              </a:solidFill>
                            </a:rPr>
                            <a:t>  5 10</a:t>
                          </a:r>
                          <a:r>
                            <a:rPr lang="en-US" sz="1400" baseline="30000" dirty="0">
                              <a:solidFill>
                                <a:srgbClr val="767676"/>
                              </a:solidFill>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err="1">
                              <a:solidFill>
                                <a:srgbClr val="767676"/>
                              </a:solidFill>
                            </a:rPr>
                            <a:t>Q</a:t>
                          </a:r>
                          <a:r>
                            <a:rPr lang="en-US" sz="1400" baseline="-25000" dirty="0" err="1">
                              <a:solidFill>
                                <a:srgbClr val="767676"/>
                              </a:solidFill>
                            </a:rPr>
                            <a:t>0</a:t>
                          </a:r>
                          <a:r>
                            <a:rPr lang="en-US" sz="1400" dirty="0">
                              <a:solidFill>
                                <a:srgbClr val="767676"/>
                              </a:solidFill>
                            </a:rPr>
                            <a:t> at nominal</a:t>
                          </a:r>
                          <a:r>
                            <a:rPr lang="en-US" sz="1400" baseline="0" dirty="0">
                              <a:solidFill>
                                <a:srgbClr val="767676"/>
                              </a:solidFill>
                            </a:rPr>
                            <a:t> gradient</a:t>
                          </a:r>
                          <a:endParaRPr lang="en-US" sz="1400" dirty="0">
                            <a:solidFill>
                              <a:srgbClr val="7676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95484" t="-642353" r="-1290" b="-111765"/>
                          </a:stretch>
                        </a:blipFill>
                      </a:tcPr>
                    </a:tc>
                    <a:extLst>
                      <a:ext uri="{0D108BD9-81ED-4DB2-BD59-A6C34878D82A}">
                        <a16:rowId xmlns:a16="http://schemas.microsoft.com/office/drawing/2014/main" val="10008"/>
                      </a:ext>
                    </a:extLst>
                  </a:tr>
                  <a:tr h="518160">
                    <a:tc>
                      <a:txBody>
                        <a:bodyPr/>
                        <a:lstStyle/>
                        <a:p>
                          <a:pPr algn="ctr"/>
                          <a:r>
                            <a:rPr lang="en-US" sz="1400" kern="1200" dirty="0">
                              <a:solidFill>
                                <a:srgbClr val="767676"/>
                              </a:solidFill>
                              <a:latin typeface="+mn-lt"/>
                              <a:ea typeface="+mn-ea"/>
                              <a:cs typeface="+mn-cs"/>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767676"/>
                              </a:solidFill>
                            </a:rPr>
                            <a:t>Operating Temperature (K)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400" kern="1200" dirty="0">
                              <a:solidFill>
                                <a:srgbClr val="767676"/>
                              </a:solidFill>
                              <a:latin typeface="+mn-lt"/>
                              <a:ea typeface="+mn-ea"/>
                              <a:cs typeface="+mn-cs"/>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194251"/>
                      </a:ext>
                    </a:extLst>
                  </a:tr>
                </a:tbl>
              </a:graphicData>
            </a:graphic>
          </p:graphicFrame>
        </mc:Fallback>
      </mc:AlternateContent>
      <p:grpSp>
        <p:nvGrpSpPr>
          <p:cNvPr id="18" name="Groupe 29">
            <a:extLst>
              <a:ext uri="{FF2B5EF4-FFF2-40B4-BE49-F238E27FC236}">
                <a16:creationId xmlns:a16="http://schemas.microsoft.com/office/drawing/2014/main" id="{B4EEA500-C9A5-1A5C-ABD9-38BFC32275E8}"/>
              </a:ext>
            </a:extLst>
          </p:cNvPr>
          <p:cNvGrpSpPr>
            <a:grpSpLocks noChangeAspect="1"/>
          </p:cNvGrpSpPr>
          <p:nvPr/>
        </p:nvGrpSpPr>
        <p:grpSpPr>
          <a:xfrm>
            <a:off x="2131905" y="2022468"/>
            <a:ext cx="4678307" cy="853166"/>
            <a:chOff x="105658" y="3573016"/>
            <a:chExt cx="8930838" cy="1482139"/>
          </a:xfrm>
        </p:grpSpPr>
        <p:pic>
          <p:nvPicPr>
            <p:cNvPr id="19" name="Picture 2" descr="\\Dapdc5\abruniqu\My Documents\My Pictures\op_linac_c_0.jpg">
              <a:extLst>
                <a:ext uri="{FF2B5EF4-FFF2-40B4-BE49-F238E27FC236}">
                  <a16:creationId xmlns:a16="http://schemas.microsoft.com/office/drawing/2014/main" id="{8D046FFD-F983-CC49-A0BE-0ED35D89D3F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658" y="3573016"/>
              <a:ext cx="8930838" cy="148213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31">
              <a:extLst>
                <a:ext uri="{FF2B5EF4-FFF2-40B4-BE49-F238E27FC236}">
                  <a16:creationId xmlns:a16="http://schemas.microsoft.com/office/drawing/2014/main" id="{0FF5364F-6451-45AD-29A5-40B8DE16F6EF}"/>
                </a:ext>
              </a:extLst>
            </p:cNvPr>
            <p:cNvSpPr/>
            <p:nvPr userDrawn="1"/>
          </p:nvSpPr>
          <p:spPr>
            <a:xfrm>
              <a:off x="4236245" y="3573016"/>
              <a:ext cx="127186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Rettangolo 7">
            <a:extLst>
              <a:ext uri="{FF2B5EF4-FFF2-40B4-BE49-F238E27FC236}">
                <a16:creationId xmlns:a16="http://schemas.microsoft.com/office/drawing/2014/main" id="{51A96A23-2B23-82A6-84C6-2350EBB23808}"/>
              </a:ext>
            </a:extLst>
          </p:cNvPr>
          <p:cNvSpPr/>
          <p:nvPr/>
        </p:nvSpPr>
        <p:spPr>
          <a:xfrm>
            <a:off x="4379489" y="2343804"/>
            <a:ext cx="817409" cy="4250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Immagine 15">
            <a:extLst>
              <a:ext uri="{FF2B5EF4-FFF2-40B4-BE49-F238E27FC236}">
                <a16:creationId xmlns:a16="http://schemas.microsoft.com/office/drawing/2014/main" id="{9E14A1B6-FD30-FA6A-50A5-515ECD6B8E5C}"/>
              </a:ext>
            </a:extLst>
          </p:cNvPr>
          <p:cNvPicPr>
            <a:picLocks noChangeAspect="1"/>
          </p:cNvPicPr>
          <p:nvPr/>
        </p:nvPicPr>
        <p:blipFill rotWithShape="1">
          <a:blip r:embed="rId8" cstate="screen">
            <a:clrChange>
              <a:clrFrom>
                <a:srgbClr val="000000"/>
              </a:clrFrom>
              <a:clrTo>
                <a:srgbClr val="000000">
                  <a:alpha val="0"/>
                </a:srgbClr>
              </a:clrTo>
            </a:clrChange>
            <a:extLst>
              <a:ext uri="{28A0092B-C50C-407E-A947-70E740481C1C}">
                <a14:useLocalDpi xmlns:a14="http://schemas.microsoft.com/office/drawing/2010/main"/>
              </a:ext>
            </a:extLst>
          </a:blip>
          <a:srcRect l="1751" t="1" r="2741" b="70913"/>
          <a:stretch/>
        </p:blipFill>
        <p:spPr>
          <a:xfrm>
            <a:off x="7737592" y="90889"/>
            <a:ext cx="4325107" cy="344879"/>
          </a:xfrm>
          <a:prstGeom prst="rect">
            <a:avLst/>
          </a:prstGeom>
        </p:spPr>
      </p:pic>
      <p:sp>
        <p:nvSpPr>
          <p:cNvPr id="23" name="Rettangolo 18">
            <a:extLst>
              <a:ext uri="{FF2B5EF4-FFF2-40B4-BE49-F238E27FC236}">
                <a16:creationId xmlns:a16="http://schemas.microsoft.com/office/drawing/2014/main" id="{20ADB87E-1587-522E-9B02-D2C5AA141EC1}"/>
              </a:ext>
            </a:extLst>
          </p:cNvPr>
          <p:cNvSpPr/>
          <p:nvPr/>
        </p:nvSpPr>
        <p:spPr>
          <a:xfrm>
            <a:off x="10872308" y="87866"/>
            <a:ext cx="594066" cy="250137"/>
          </a:xfrm>
          <a:prstGeom prst="rect">
            <a:avLst/>
          </a:prstGeom>
          <a:noFill/>
          <a:ln w="381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p:txBody>
      </p:sp>
      <p:cxnSp>
        <p:nvCxnSpPr>
          <p:cNvPr id="24" name="Connettore 2 20">
            <a:extLst>
              <a:ext uri="{FF2B5EF4-FFF2-40B4-BE49-F238E27FC236}">
                <a16:creationId xmlns:a16="http://schemas.microsoft.com/office/drawing/2014/main" id="{54859F2E-A748-12C8-0F8C-2D6E56DBAC65}"/>
              </a:ext>
            </a:extLst>
          </p:cNvPr>
          <p:cNvCxnSpPr/>
          <p:nvPr/>
        </p:nvCxnSpPr>
        <p:spPr>
          <a:xfrm>
            <a:off x="7847971" y="543780"/>
            <a:ext cx="1455816" cy="0"/>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15">
            <a:extLst>
              <a:ext uri="{FF2B5EF4-FFF2-40B4-BE49-F238E27FC236}">
                <a16:creationId xmlns:a16="http://schemas.microsoft.com/office/drawing/2014/main" id="{A7BE2E3A-D0EA-D1E3-8708-C4E43273C6DE}"/>
              </a:ext>
            </a:extLst>
          </p:cNvPr>
          <p:cNvCxnSpPr/>
          <p:nvPr/>
        </p:nvCxnSpPr>
        <p:spPr>
          <a:xfrm>
            <a:off x="9303787" y="543780"/>
            <a:ext cx="2648640" cy="0"/>
          </a:xfrm>
          <a:prstGeom prst="straightConnector1">
            <a:avLst/>
          </a:prstGeom>
          <a:ln w="50800">
            <a:solidFill>
              <a:srgbClr val="4F81BD"/>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0" name="Immagine 8">
            <a:extLst>
              <a:ext uri="{FF2B5EF4-FFF2-40B4-BE49-F238E27FC236}">
                <a16:creationId xmlns:a16="http://schemas.microsoft.com/office/drawing/2014/main" id="{243D62CD-6745-E0E1-055E-3F8B0ECA05B3}"/>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6446" t="3805" r="3981" b="9854"/>
          <a:stretch/>
        </p:blipFill>
        <p:spPr>
          <a:xfrm>
            <a:off x="2364071" y="3090177"/>
            <a:ext cx="3384956" cy="1495021"/>
          </a:xfrm>
          <a:prstGeom prst="rect">
            <a:avLst/>
          </a:prstGeom>
          <a:ln>
            <a:noFill/>
          </a:ln>
          <a:effectLst>
            <a:outerShdw blurRad="292100" dist="139700" dir="2700000" algn="tl" rotWithShape="0">
              <a:srgbClr val="333333">
                <a:alpha val="65000"/>
              </a:srgbClr>
            </a:outerShdw>
          </a:effectLst>
        </p:spPr>
      </p:pic>
      <p:grpSp>
        <p:nvGrpSpPr>
          <p:cNvPr id="32" name="Group 31">
            <a:extLst>
              <a:ext uri="{FF2B5EF4-FFF2-40B4-BE49-F238E27FC236}">
                <a16:creationId xmlns:a16="http://schemas.microsoft.com/office/drawing/2014/main" id="{99412F5E-B27E-36DB-C0F6-E6A2FB6B5FE6}"/>
              </a:ext>
            </a:extLst>
          </p:cNvPr>
          <p:cNvGrpSpPr/>
          <p:nvPr/>
        </p:nvGrpSpPr>
        <p:grpSpPr>
          <a:xfrm>
            <a:off x="-16184" y="0"/>
            <a:ext cx="663021" cy="6858000"/>
            <a:chOff x="-16184" y="0"/>
            <a:chExt cx="663021" cy="6858000"/>
          </a:xfrm>
        </p:grpSpPr>
        <p:sp>
          <p:nvSpPr>
            <p:cNvPr id="33" name="Rectangle 32">
              <a:extLst>
                <a:ext uri="{FF2B5EF4-FFF2-40B4-BE49-F238E27FC236}">
                  <a16:creationId xmlns:a16="http://schemas.microsoft.com/office/drawing/2014/main" id="{34ACB428-93EF-3BB1-1D7B-6D89DFBCFE5F}"/>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222C79E8-15AE-35CE-776E-3D74AEF2ED6E}"/>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35" name="Picture 34" descr="Logo, company name&#10;&#10;Description automatically generated">
              <a:extLst>
                <a:ext uri="{FF2B5EF4-FFF2-40B4-BE49-F238E27FC236}">
                  <a16:creationId xmlns:a16="http://schemas.microsoft.com/office/drawing/2014/main" id="{6C2F70D2-645E-52D2-1896-0D4ACA6911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36" name="Picture 2" descr="TTC2023 Meeting, Fermilab">
              <a:extLst>
                <a:ext uri="{FF2B5EF4-FFF2-40B4-BE49-F238E27FC236}">
                  <a16:creationId xmlns:a16="http://schemas.microsoft.com/office/drawing/2014/main" id="{B3338D17-7906-00EA-DCAB-36AA8F9AC0A9}"/>
                </a:ext>
              </a:extLst>
            </p:cNvPr>
            <p:cNvPicPr>
              <a:picLocks noChangeAspect="1"/>
            </p:cNvPicPr>
            <p:nvPr/>
          </p:nvPicPr>
          <p:blipFill rotWithShape="1">
            <a:blip r:embed="rId11">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FE59581F-B9BF-E111-BA80-81E48447B3E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222" r="39505" b="8210"/>
          <a:stretch/>
        </p:blipFill>
        <p:spPr>
          <a:xfrm>
            <a:off x="673337" y="742396"/>
            <a:ext cx="1366461" cy="582975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3487B38-B10A-A732-1854-088F4C1746FB}"/>
              </a:ext>
            </a:extLst>
          </p:cNvPr>
          <p:cNvSpPr txBox="1"/>
          <p:nvPr/>
        </p:nvSpPr>
        <p:spPr>
          <a:xfrm>
            <a:off x="2592164" y="4216400"/>
            <a:ext cx="3860590" cy="1213496"/>
          </a:xfrm>
          <a:prstGeom prst="rect">
            <a:avLst/>
          </a:prstGeom>
          <a:noFill/>
        </p:spPr>
        <p:txBody>
          <a:bodyPr wrap="square" rtlCol="0">
            <a:spAutoFit/>
          </a:bodyPr>
          <a:lstStyle/>
          <a:p>
            <a:endParaRPr lang="en-US" dirty="0"/>
          </a:p>
        </p:txBody>
      </p:sp>
      <p:pic>
        <p:nvPicPr>
          <p:cNvPr id="16" name="Picture 15">
            <a:extLst>
              <a:ext uri="{FF2B5EF4-FFF2-40B4-BE49-F238E27FC236}">
                <a16:creationId xmlns:a16="http://schemas.microsoft.com/office/drawing/2014/main" id="{7689AB3E-DF78-1F0F-2C1A-565FFF57508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64071" y="4861330"/>
            <a:ext cx="3683739" cy="1279441"/>
          </a:xfrm>
          <a:prstGeom prst="rect">
            <a:avLst/>
          </a:prstGeom>
        </p:spPr>
      </p:pic>
      <p:pic>
        <p:nvPicPr>
          <p:cNvPr id="26" name="Picture 25">
            <a:extLst>
              <a:ext uri="{FF2B5EF4-FFF2-40B4-BE49-F238E27FC236}">
                <a16:creationId xmlns:a16="http://schemas.microsoft.com/office/drawing/2014/main" id="{7215D05F-7D87-2EAE-0A1D-4EBDEB3E1779}"/>
              </a:ext>
            </a:extLst>
          </p:cNvPr>
          <p:cNvPicPr>
            <a:picLocks noChangeAspect="1"/>
          </p:cNvPicPr>
          <p:nvPr/>
        </p:nvPicPr>
        <p:blipFill>
          <a:blip r:embed="rId14"/>
          <a:stretch>
            <a:fillRect/>
          </a:stretch>
        </p:blipFill>
        <p:spPr>
          <a:xfrm>
            <a:off x="6625622" y="839407"/>
            <a:ext cx="1962570" cy="1010577"/>
          </a:xfrm>
          <a:prstGeom prst="rect">
            <a:avLst/>
          </a:prstGeom>
        </p:spPr>
      </p:pic>
    </p:spTree>
    <p:extLst>
      <p:ext uri="{BB962C8B-B14F-4D97-AF65-F5344CB8AC3E}">
        <p14:creationId xmlns:p14="http://schemas.microsoft.com/office/powerpoint/2010/main" val="433475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013C-CCEF-4E38-B84B-C49F4A27831C}"/>
              </a:ext>
            </a:extLst>
          </p:cNvPr>
          <p:cNvSpPr>
            <a:spLocks noGrp="1"/>
          </p:cNvSpPr>
          <p:nvPr>
            <p:ph type="title"/>
          </p:nvPr>
        </p:nvSpPr>
        <p:spPr>
          <a:xfrm>
            <a:off x="647422" y="14749"/>
            <a:ext cx="10713754" cy="660488"/>
          </a:xfrm>
        </p:spPr>
        <p:txBody>
          <a:bodyPr>
            <a:normAutofit/>
          </a:bodyPr>
          <a:lstStyle/>
          <a:p>
            <a:r>
              <a:rPr lang="en-US" sz="3600" b="1" dirty="0">
                <a:solidFill>
                  <a:srgbClr val="2B4D89"/>
                </a:solidFill>
                <a:latin typeface="+mn-lt"/>
              </a:rPr>
              <a:t>Outline</a:t>
            </a:r>
          </a:p>
        </p:txBody>
      </p:sp>
      <p:sp>
        <p:nvSpPr>
          <p:cNvPr id="11" name="Slide Number Placeholder 10">
            <a:extLst>
              <a:ext uri="{FF2B5EF4-FFF2-40B4-BE49-F238E27FC236}">
                <a16:creationId xmlns:a16="http://schemas.microsoft.com/office/drawing/2014/main" id="{31906CC4-F82D-83F1-D86C-27A81000EC6C}"/>
              </a:ext>
            </a:extLst>
          </p:cNvPr>
          <p:cNvSpPr>
            <a:spLocks noGrp="1"/>
          </p:cNvSpPr>
          <p:nvPr>
            <p:ph type="sldNum" sz="quarter" idx="12"/>
          </p:nvPr>
        </p:nvSpPr>
        <p:spPr/>
        <p:txBody>
          <a:bodyPr/>
          <a:lstStyle/>
          <a:p>
            <a:fld id="{4C8636E5-F268-0A4A-84DB-69488F0245B6}" type="slidenum">
              <a:rPr lang="it-IT" smtClean="0"/>
              <a:t>6</a:t>
            </a:fld>
            <a:endParaRPr lang="it-IT"/>
          </a:p>
        </p:txBody>
      </p:sp>
      <p:sp>
        <p:nvSpPr>
          <p:cNvPr id="3" name="CasellaDiTesto 3">
            <a:extLst>
              <a:ext uri="{FF2B5EF4-FFF2-40B4-BE49-F238E27FC236}">
                <a16:creationId xmlns:a16="http://schemas.microsoft.com/office/drawing/2014/main" id="{D9AF880D-C03B-E4FB-29A9-9EB52D690D0C}"/>
              </a:ext>
            </a:extLst>
          </p:cNvPr>
          <p:cNvSpPr txBox="1"/>
          <p:nvPr/>
        </p:nvSpPr>
        <p:spPr>
          <a:xfrm>
            <a:off x="1241196" y="1327607"/>
            <a:ext cx="10094535" cy="28212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3200" b="1" dirty="0">
                <a:solidFill>
                  <a:schemeClr val="bg1">
                    <a:lumMod val="85000"/>
                  </a:schemeClr>
                </a:solidFill>
                <a:ea typeface="Calibri"/>
                <a:cs typeface="Calibri"/>
              </a:rPr>
              <a:t>SRF cavities at LASA</a:t>
            </a:r>
          </a:p>
          <a:p>
            <a:pPr marL="285750" indent="-285750">
              <a:lnSpc>
                <a:spcPct val="90000"/>
              </a:lnSpc>
              <a:spcBef>
                <a:spcPts val="1000"/>
              </a:spcBef>
              <a:buFont typeface="Arial"/>
              <a:buChar char="•"/>
            </a:pPr>
            <a:r>
              <a:rPr lang="en-US" sz="3200" b="1" dirty="0">
                <a:solidFill>
                  <a:srgbClr val="2B4D89"/>
                </a:solidFill>
                <a:ea typeface="Calibri"/>
                <a:cs typeface="Calibri"/>
              </a:rPr>
              <a:t>Field emission</a:t>
            </a:r>
          </a:p>
          <a:p>
            <a:pPr marL="285750" indent="-285750">
              <a:lnSpc>
                <a:spcPct val="90000"/>
              </a:lnSpc>
              <a:spcBef>
                <a:spcPts val="1000"/>
              </a:spcBef>
              <a:buFont typeface="Arial"/>
              <a:buChar char="•"/>
            </a:pPr>
            <a:r>
              <a:rPr lang="en-US" sz="3200" b="1" dirty="0">
                <a:solidFill>
                  <a:schemeClr val="bg1">
                    <a:lumMod val="85000"/>
                  </a:schemeClr>
                </a:solidFill>
                <a:ea typeface="Calibri"/>
                <a:cs typeface="Calibri"/>
              </a:rPr>
              <a:t>Case-study: PIP-II EZ-002 cavity </a:t>
            </a:r>
          </a:p>
          <a:p>
            <a:pPr marL="285750" indent="-285750">
              <a:lnSpc>
                <a:spcPct val="90000"/>
              </a:lnSpc>
              <a:spcBef>
                <a:spcPts val="1000"/>
              </a:spcBef>
              <a:buFont typeface="Arial"/>
              <a:buChar char="•"/>
            </a:pPr>
            <a:r>
              <a:rPr lang="en-US" sz="3200" b="1" dirty="0">
                <a:solidFill>
                  <a:schemeClr val="bg1">
                    <a:lumMod val="85000"/>
                  </a:schemeClr>
                </a:solidFill>
                <a:ea typeface="Calibri"/>
                <a:cs typeface="Calibri"/>
              </a:rPr>
              <a:t>Conclusions</a:t>
            </a:r>
          </a:p>
          <a:p>
            <a:pPr algn="l">
              <a:lnSpc>
                <a:spcPct val="90000"/>
              </a:lnSpc>
              <a:spcBef>
                <a:spcPts val="1000"/>
              </a:spcBef>
            </a:pPr>
            <a:endParaRPr lang="en-US" sz="3200" b="1" dirty="0">
              <a:solidFill>
                <a:srgbClr val="2B4D89"/>
              </a:solidFill>
              <a:ea typeface="Calibri"/>
              <a:cs typeface="Calibri"/>
            </a:endParaRPr>
          </a:p>
        </p:txBody>
      </p:sp>
      <p:sp>
        <p:nvSpPr>
          <p:cNvPr id="5" name="Footer Placeholder 4">
            <a:extLst>
              <a:ext uri="{FF2B5EF4-FFF2-40B4-BE49-F238E27FC236}">
                <a16:creationId xmlns:a16="http://schemas.microsoft.com/office/drawing/2014/main" id="{288A79E5-FC3D-6605-7B3B-0D5421FB7196}"/>
              </a:ext>
            </a:extLst>
          </p:cNvPr>
          <p:cNvSpPr>
            <a:spLocks noGrp="1"/>
          </p:cNvSpPr>
          <p:nvPr>
            <p:ph type="ftr" sz="quarter" idx="11"/>
          </p:nvPr>
        </p:nvSpPr>
        <p:spPr/>
        <p:txBody>
          <a:bodyPr/>
          <a:lstStyle/>
          <a:p>
            <a:r>
              <a:rPr lang="en-US"/>
              <a:t>E. Del Core | TTC Meeting | WG3</a:t>
            </a:r>
            <a:endParaRPr lang="it-IT"/>
          </a:p>
        </p:txBody>
      </p:sp>
      <p:grpSp>
        <p:nvGrpSpPr>
          <p:cNvPr id="12" name="Group 11">
            <a:extLst>
              <a:ext uri="{FF2B5EF4-FFF2-40B4-BE49-F238E27FC236}">
                <a16:creationId xmlns:a16="http://schemas.microsoft.com/office/drawing/2014/main" id="{2EDABE3B-182A-4D24-019B-C27841C14658}"/>
              </a:ext>
            </a:extLst>
          </p:cNvPr>
          <p:cNvGrpSpPr/>
          <p:nvPr/>
        </p:nvGrpSpPr>
        <p:grpSpPr>
          <a:xfrm>
            <a:off x="-16184" y="0"/>
            <a:ext cx="663021" cy="6858000"/>
            <a:chOff x="-16184" y="0"/>
            <a:chExt cx="663021" cy="6858000"/>
          </a:xfrm>
        </p:grpSpPr>
        <p:sp>
          <p:nvSpPr>
            <p:cNvPr id="13" name="Rectangle 12">
              <a:extLst>
                <a:ext uri="{FF2B5EF4-FFF2-40B4-BE49-F238E27FC236}">
                  <a16:creationId xmlns:a16="http://schemas.microsoft.com/office/drawing/2014/main" id="{72899893-6DEA-42E8-9A89-61E806B935C7}"/>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10671DF-959A-BF3A-532E-08E4B70AFF06}"/>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15" name="Picture 14" descr="Logo, company name&#10;&#10;Description automatically generated">
              <a:extLst>
                <a:ext uri="{FF2B5EF4-FFF2-40B4-BE49-F238E27FC236}">
                  <a16:creationId xmlns:a16="http://schemas.microsoft.com/office/drawing/2014/main" id="{3E2BF966-92F6-840D-F734-D6B8EF837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16" name="Picture 2" descr="TTC2023 Meeting, Fermilab">
              <a:extLst>
                <a:ext uri="{FF2B5EF4-FFF2-40B4-BE49-F238E27FC236}">
                  <a16:creationId xmlns:a16="http://schemas.microsoft.com/office/drawing/2014/main" id="{16DBEC92-C2DC-BE48-E263-6E1F5267C825}"/>
                </a:ext>
              </a:extLst>
            </p:cNvPr>
            <p:cNvPicPr>
              <a:picLocks noChangeAspect="1"/>
            </p:cNvPicPr>
            <p:nvPr/>
          </p:nvPicPr>
          <p:blipFill rotWithShape="1">
            <a:blip r:embed="rId4">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16435823"/>
      </p:ext>
    </p:extLst>
  </p:cSld>
  <p:clrMapOvr>
    <a:masterClrMapping/>
  </p:clrMapOvr>
  <mc:AlternateContent xmlns:mc="http://schemas.openxmlformats.org/markup-compatibility/2006" xmlns:p14="http://schemas.microsoft.com/office/powerpoint/2010/main">
    <mc:Choice Requires="p14">
      <p:transition spd="slow" p14:dur="2000" advTm="19048"/>
    </mc:Choice>
    <mc:Fallback xmlns="">
      <p:transition spd="slow" advTm="1904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ABEE360D-63B5-A4CD-4DB0-98A781462F7A}"/>
              </a:ext>
            </a:extLst>
          </p:cNvPr>
          <p:cNvSpPr>
            <a:spLocks noGrp="1"/>
          </p:cNvSpPr>
          <p:nvPr>
            <p:ph type="ftr" sz="quarter" idx="11"/>
          </p:nvPr>
        </p:nvSpPr>
        <p:spPr/>
        <p:txBody>
          <a:bodyPr/>
          <a:lstStyle/>
          <a:p>
            <a:r>
              <a:rPr lang="en-US" dirty="0"/>
              <a:t>E. Del Core | TTC Meeting | WG3</a:t>
            </a:r>
            <a:endParaRPr lang="it-IT" dirty="0"/>
          </a:p>
        </p:txBody>
      </p:sp>
      <p:sp>
        <p:nvSpPr>
          <p:cNvPr id="2" name="Title 1">
            <a:extLst>
              <a:ext uri="{FF2B5EF4-FFF2-40B4-BE49-F238E27FC236}">
                <a16:creationId xmlns:a16="http://schemas.microsoft.com/office/drawing/2014/main" id="{EDD125D9-FEAC-9CBD-DF23-E78EF4230FF3}"/>
              </a:ext>
            </a:extLst>
          </p:cNvPr>
          <p:cNvSpPr>
            <a:spLocks noGrp="1"/>
          </p:cNvSpPr>
          <p:nvPr>
            <p:ph type="title"/>
          </p:nvPr>
        </p:nvSpPr>
        <p:spPr>
          <a:xfrm>
            <a:off x="756920" y="-152636"/>
            <a:ext cx="10515600" cy="1325563"/>
          </a:xfrm>
        </p:spPr>
        <p:txBody>
          <a:bodyPr/>
          <a:lstStyle/>
          <a:p>
            <a:r>
              <a:rPr lang="en-US" sz="3600" b="1" dirty="0">
                <a:solidFill>
                  <a:srgbClr val="2B4D89"/>
                </a:solidFill>
                <a:latin typeface="+mn-lt"/>
              </a:rPr>
              <a:t>Introduction</a:t>
            </a:r>
          </a:p>
        </p:txBody>
      </p:sp>
      <p:pic>
        <p:nvPicPr>
          <p:cNvPr id="4" name="Immagine 21">
            <a:extLst>
              <a:ext uri="{FF2B5EF4-FFF2-40B4-BE49-F238E27FC236}">
                <a16:creationId xmlns:a16="http://schemas.microsoft.com/office/drawing/2014/main" id="{A6D48FF0-3EDE-4B4A-E106-060793AD18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119"/>
          <a:stretch/>
        </p:blipFill>
        <p:spPr>
          <a:xfrm>
            <a:off x="7074415" y="3563831"/>
            <a:ext cx="5117585" cy="3294169"/>
          </a:xfrm>
          <a:prstGeom prst="rect">
            <a:avLst/>
          </a:prstGeom>
        </p:spPr>
      </p:pic>
      <p:sp>
        <p:nvSpPr>
          <p:cNvPr id="3" name="Content Placeholder 2">
            <a:extLst>
              <a:ext uri="{FF2B5EF4-FFF2-40B4-BE49-F238E27FC236}">
                <a16:creationId xmlns:a16="http://schemas.microsoft.com/office/drawing/2014/main" id="{12B831C3-03F6-9159-DBCD-53AD81AFFCB5}"/>
              </a:ext>
            </a:extLst>
          </p:cNvPr>
          <p:cNvSpPr>
            <a:spLocks noGrp="1"/>
          </p:cNvSpPr>
          <p:nvPr>
            <p:ph idx="1"/>
          </p:nvPr>
        </p:nvSpPr>
        <p:spPr>
          <a:xfrm>
            <a:off x="597747" y="806430"/>
            <a:ext cx="10515600" cy="4964449"/>
          </a:xfrm>
        </p:spPr>
        <p:txBody>
          <a:bodyPr>
            <a:normAutofit/>
          </a:bodyPr>
          <a:lstStyle/>
          <a:p>
            <a:pPr marL="0" indent="0">
              <a:buNone/>
            </a:pPr>
            <a:r>
              <a:rPr lang="en-US" sz="1600" dirty="0">
                <a:solidFill>
                  <a:srgbClr val="767676"/>
                </a:solidFill>
                <a:latin typeface="Times New Roman" panose="02020603050405020304" pitchFamily="18" charset="0"/>
                <a:cs typeface="Times New Roman" panose="02020603050405020304" pitchFamily="18" charset="0"/>
              </a:rPr>
              <a:t>What we currently use to analyze field emission (FE):</a:t>
            </a:r>
          </a:p>
          <a:p>
            <a:pPr marL="514350" indent="-514350">
              <a:spcBef>
                <a:spcPts val="100"/>
              </a:spcBef>
              <a:buFont typeface="+mj-lt"/>
              <a:buAutoNum type="arabicPeriod"/>
            </a:pPr>
            <a:r>
              <a:rPr lang="en-US" sz="18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External radiation detectors</a:t>
            </a:r>
          </a:p>
          <a:p>
            <a:pPr marL="457200" lvl="1" indent="0">
              <a:spcBef>
                <a:spcPts val="100"/>
              </a:spcBef>
              <a:buNone/>
            </a:pPr>
            <a:r>
              <a:rPr lang="en-US" sz="16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	A part of impact electron energy </a:t>
            </a:r>
          </a:p>
          <a:p>
            <a:pPr marL="457200" lvl="1" indent="0">
              <a:spcBef>
                <a:spcPts val="100"/>
              </a:spcBef>
              <a:buNone/>
            </a:pPr>
            <a:r>
              <a:rPr lang="en-US" sz="16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	is converted in X ray bremsstrahlung radiation. </a:t>
            </a:r>
          </a:p>
          <a:p>
            <a:pPr marL="457200" lvl="1" indent="0">
              <a:spcBef>
                <a:spcPts val="100"/>
              </a:spcBef>
              <a:buNone/>
            </a:pPr>
            <a:r>
              <a:rPr lang="en-US" sz="16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	The maximum X ray energy (endpoint) corresponds to </a:t>
            </a:r>
          </a:p>
          <a:p>
            <a:pPr marL="457200" lvl="1" indent="0">
              <a:spcBef>
                <a:spcPts val="100"/>
              </a:spcBef>
              <a:buNone/>
            </a:pPr>
            <a:r>
              <a:rPr lang="en-US" sz="16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	electron kinetic energy.</a:t>
            </a:r>
          </a:p>
          <a:p>
            <a:pPr lvl="2">
              <a:lnSpc>
                <a:spcPct val="150000"/>
              </a:lnSpc>
              <a:spcBef>
                <a:spcPts val="100"/>
              </a:spcBef>
            </a:pPr>
            <a:r>
              <a:rPr lang="en-US" sz="1600" b="1"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Proportional counter</a:t>
            </a:r>
            <a:r>
              <a:rPr lang="en-US" sz="16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 dose rate  it (partially) mimics the power drained by </a:t>
            </a:r>
          </a:p>
          <a:p>
            <a:pPr marL="914400" lvl="2" indent="0">
              <a:lnSpc>
                <a:spcPct val="100000"/>
              </a:lnSpc>
              <a:spcBef>
                <a:spcPts val="100"/>
              </a:spcBef>
              <a:buNone/>
            </a:pPr>
            <a:r>
              <a:rPr lang="en-US" sz="16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		       electron dark current</a:t>
            </a:r>
          </a:p>
          <a:p>
            <a:pPr lvl="2">
              <a:spcBef>
                <a:spcPts val="100"/>
              </a:spcBef>
            </a:pPr>
            <a:r>
              <a:rPr lang="en-US" sz="1600" b="1"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Scintillator (NaI(Tl)) </a:t>
            </a:r>
            <a:r>
              <a:rPr lang="en-US" sz="16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 it gives the X Ray spectrum therefore allowing </a:t>
            </a:r>
          </a:p>
          <a:p>
            <a:pPr marL="914400" lvl="2" indent="0">
              <a:spcBef>
                <a:spcPts val="100"/>
              </a:spcBef>
              <a:buNone/>
            </a:pPr>
            <a:r>
              <a:rPr lang="en-US" sz="16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		          endpoint evaluation (a part from severe pile-up events)</a:t>
            </a:r>
          </a:p>
          <a:p>
            <a:pPr marL="514350" indent="-514350">
              <a:buFont typeface="+mj-lt"/>
              <a:buAutoNum type="arabicPeriod"/>
            </a:pPr>
            <a:r>
              <a:rPr lang="en-US" sz="18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Inner diagnostic:</a:t>
            </a:r>
          </a:p>
          <a:p>
            <a:pPr lvl="1"/>
            <a:r>
              <a:rPr lang="en-US" sz="1600" b="1"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electron pick-up</a:t>
            </a:r>
          </a:p>
          <a:p>
            <a:pPr lvl="1"/>
            <a:r>
              <a:rPr lang="en-US" sz="1600" b="1"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Photodiodes array</a:t>
            </a:r>
          </a:p>
          <a:p>
            <a:pPr marL="0" indent="0">
              <a:buNone/>
            </a:pPr>
            <a:endParaRPr lang="en-US" sz="17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endParaRPr>
          </a:p>
          <a:p>
            <a:pPr marL="514350" indent="-514350">
              <a:spcBef>
                <a:spcPts val="0"/>
              </a:spcBef>
              <a:buFont typeface="+mj-lt"/>
              <a:buAutoNum type="arabicPeriod" startAt="3"/>
            </a:pPr>
            <a:r>
              <a:rPr lang="en-US" sz="18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Cavity Q drop </a:t>
            </a:r>
            <a:r>
              <a:rPr lang="en-US" sz="16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  offers a way to evaluate the overall field emission </a:t>
            </a:r>
          </a:p>
          <a:p>
            <a:pPr marL="0" indent="0">
              <a:spcBef>
                <a:spcPts val="0"/>
              </a:spcBef>
              <a:buNone/>
            </a:pPr>
            <a:r>
              <a:rPr lang="en-US" sz="16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		       power if this phenomenon is the dominant one in </a:t>
            </a:r>
          </a:p>
          <a:p>
            <a:pPr marL="0" indent="0">
              <a:spcBef>
                <a:spcPts val="0"/>
              </a:spcBef>
              <a:buNone/>
            </a:pPr>
            <a:r>
              <a:rPr lang="en-US" sz="16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		       limiting the cavity performance</a:t>
            </a:r>
          </a:p>
          <a:p>
            <a:endParaRPr lang="en-US" dirty="0">
              <a:solidFill>
                <a:srgbClr val="767676"/>
              </a:solidFill>
            </a:endParaRPr>
          </a:p>
        </p:txBody>
      </p:sp>
      <p:pic>
        <p:nvPicPr>
          <p:cNvPr id="5" name="Segnaposto contenuto 6">
            <a:extLst>
              <a:ext uri="{FF2B5EF4-FFF2-40B4-BE49-F238E27FC236}">
                <a16:creationId xmlns:a16="http://schemas.microsoft.com/office/drawing/2014/main" id="{349CD881-867C-DF0C-D6A4-F7BF1FC2102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8000"/>
                    </a14:imgEffect>
                  </a14:imgLayer>
                </a14:imgProps>
              </a:ext>
              <a:ext uri="{28A0092B-C50C-407E-A947-70E740481C1C}">
                <a14:useLocalDpi xmlns:a14="http://schemas.microsoft.com/office/drawing/2010/main"/>
              </a:ext>
            </a:extLst>
          </a:blip>
          <a:srcRect/>
          <a:stretch/>
        </p:blipFill>
        <p:spPr>
          <a:xfrm>
            <a:off x="8469285" y="0"/>
            <a:ext cx="3722715" cy="3441911"/>
          </a:xfrm>
          <a:prstGeom prst="rect">
            <a:avLst/>
          </a:prstGeom>
          <a:ln>
            <a:noFill/>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a16="http://schemas.microsoft.com/office/drawing/2014/main" id="{1F131DCF-170D-0E75-E85F-11F5ABF11055}"/>
              </a:ext>
            </a:extLst>
          </p:cNvPr>
          <p:cNvCxnSpPr>
            <a:cxnSpLocks/>
          </p:cNvCxnSpPr>
          <p:nvPr/>
        </p:nvCxnSpPr>
        <p:spPr>
          <a:xfrm>
            <a:off x="7521787" y="1256643"/>
            <a:ext cx="2381200" cy="501755"/>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A1C1B87-E642-2E91-D614-AA77EDB3B0B5}"/>
              </a:ext>
            </a:extLst>
          </p:cNvPr>
          <p:cNvSpPr txBox="1"/>
          <p:nvPr/>
        </p:nvSpPr>
        <p:spPr>
          <a:xfrm>
            <a:off x="5928742" y="510145"/>
            <a:ext cx="1666240" cy="954107"/>
          </a:xfrm>
          <a:prstGeom prst="rect">
            <a:avLst/>
          </a:prstGeom>
          <a:noFill/>
        </p:spPr>
        <p:txBody>
          <a:bodyPr wrap="square" rtlCol="0">
            <a:spAutoFit/>
          </a:bodyPr>
          <a:lstStyle/>
          <a:p>
            <a:r>
              <a:rPr lang="en-US" sz="1400" i="1" dirty="0">
                <a:solidFill>
                  <a:srgbClr val="767676"/>
                </a:solidFill>
                <a:latin typeface="Times New Roman" panose="02020603050405020304" pitchFamily="18" charset="0"/>
                <a:cs typeface="Times New Roman" panose="02020603050405020304" pitchFamily="18" charset="0"/>
              </a:rPr>
              <a:t>Scintillator and proportional counter on cryostat cover</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BF275F8-19E4-9966-A367-C972A8BA7F3F}"/>
                  </a:ext>
                </a:extLst>
              </p:cNvPr>
              <p:cNvSpPr txBox="1"/>
              <p:nvPr/>
            </p:nvSpPr>
            <p:spPr>
              <a:xfrm>
                <a:off x="1658120" y="5486089"/>
                <a:ext cx="3731849" cy="569580"/>
              </a:xfrm>
              <a:prstGeom prst="rect">
                <a:avLst/>
              </a:prstGeom>
              <a:noFill/>
              <a:ln>
                <a:solidFill>
                  <a:schemeClr val="accent5"/>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767676"/>
                              </a:solidFill>
                              <a:latin typeface="Cambria Math" panose="02040503050406030204" pitchFamily="18" charset="0"/>
                            </a:rPr>
                          </m:ctrlPr>
                        </m:fPr>
                        <m:num>
                          <m:r>
                            <a:rPr lang="en-US" b="0" i="1" smtClean="0">
                              <a:solidFill>
                                <a:srgbClr val="767676"/>
                              </a:solidFill>
                              <a:latin typeface="Cambria Math" panose="02040503050406030204" pitchFamily="18" charset="0"/>
                            </a:rPr>
                            <m:t>1</m:t>
                          </m:r>
                        </m:num>
                        <m:den>
                          <m:r>
                            <a:rPr lang="en-US" b="0" i="1" smtClean="0">
                              <a:solidFill>
                                <a:srgbClr val="767676"/>
                              </a:solidFill>
                              <a:latin typeface="Cambria Math" panose="02040503050406030204" pitchFamily="18" charset="0"/>
                            </a:rPr>
                            <m:t>𝑄</m:t>
                          </m:r>
                          <m:r>
                            <a:rPr lang="en-US" b="0" i="1" smtClean="0">
                              <a:solidFill>
                                <a:srgbClr val="767676"/>
                              </a:solidFill>
                              <a:latin typeface="Cambria Math" panose="02040503050406030204" pitchFamily="18" charset="0"/>
                            </a:rPr>
                            <m:t>(</m:t>
                          </m:r>
                          <m:sSub>
                            <m:sSubPr>
                              <m:ctrlPr>
                                <a:rPr lang="en-US" b="0" i="1" smtClean="0">
                                  <a:solidFill>
                                    <a:srgbClr val="767676"/>
                                  </a:solidFill>
                                  <a:latin typeface="Cambria Math" panose="02040503050406030204" pitchFamily="18" charset="0"/>
                                </a:rPr>
                              </m:ctrlPr>
                            </m:sSubPr>
                            <m:e>
                              <m:r>
                                <a:rPr lang="en-US" b="0" i="1" smtClean="0">
                                  <a:solidFill>
                                    <a:srgbClr val="767676"/>
                                  </a:solidFill>
                                  <a:latin typeface="Cambria Math" panose="02040503050406030204" pitchFamily="18" charset="0"/>
                                </a:rPr>
                                <m:t>𝐸</m:t>
                              </m:r>
                            </m:e>
                            <m:sub>
                              <m:r>
                                <a:rPr lang="en-US" b="0" i="1" smtClean="0">
                                  <a:solidFill>
                                    <a:srgbClr val="767676"/>
                                  </a:solidFill>
                                  <a:latin typeface="Cambria Math" panose="02040503050406030204" pitchFamily="18" charset="0"/>
                                </a:rPr>
                                <m:t>𝑎𝑐𝑐</m:t>
                              </m:r>
                            </m:sub>
                          </m:sSub>
                          <m:r>
                            <a:rPr lang="en-US" b="0" i="1" smtClean="0">
                              <a:solidFill>
                                <a:srgbClr val="767676"/>
                              </a:solidFill>
                              <a:latin typeface="Cambria Math" panose="02040503050406030204" pitchFamily="18" charset="0"/>
                            </a:rPr>
                            <m:t>)</m:t>
                          </m:r>
                        </m:den>
                      </m:f>
                      <m:r>
                        <a:rPr lang="en-US" b="0" i="1" smtClean="0">
                          <a:solidFill>
                            <a:srgbClr val="767676"/>
                          </a:solidFill>
                          <a:latin typeface="Cambria Math" panose="02040503050406030204" pitchFamily="18" charset="0"/>
                        </a:rPr>
                        <m:t>=</m:t>
                      </m:r>
                      <m:f>
                        <m:fPr>
                          <m:ctrlPr>
                            <a:rPr lang="en-US" b="0" i="1" smtClean="0">
                              <a:solidFill>
                                <a:srgbClr val="767676"/>
                              </a:solidFill>
                              <a:latin typeface="Cambria Math" panose="02040503050406030204" pitchFamily="18" charset="0"/>
                            </a:rPr>
                          </m:ctrlPr>
                        </m:fPr>
                        <m:num>
                          <m:r>
                            <a:rPr lang="en-US" b="0" i="1" smtClean="0">
                              <a:solidFill>
                                <a:srgbClr val="767676"/>
                              </a:solidFill>
                              <a:latin typeface="Cambria Math" panose="02040503050406030204" pitchFamily="18" charset="0"/>
                            </a:rPr>
                            <m:t>1</m:t>
                          </m:r>
                        </m:num>
                        <m:den>
                          <m:sSub>
                            <m:sSubPr>
                              <m:ctrlPr>
                                <a:rPr lang="en-US" b="0" i="1" smtClean="0">
                                  <a:solidFill>
                                    <a:srgbClr val="767676"/>
                                  </a:solidFill>
                                  <a:latin typeface="Cambria Math" panose="02040503050406030204" pitchFamily="18" charset="0"/>
                                </a:rPr>
                              </m:ctrlPr>
                            </m:sSubPr>
                            <m:e>
                              <m:r>
                                <a:rPr lang="en-US" b="0" i="1" smtClean="0">
                                  <a:solidFill>
                                    <a:srgbClr val="767676"/>
                                  </a:solidFill>
                                  <a:latin typeface="Cambria Math" panose="02040503050406030204" pitchFamily="18" charset="0"/>
                                </a:rPr>
                                <m:t>𝑄</m:t>
                              </m:r>
                            </m:e>
                            <m:sub>
                              <m:r>
                                <a:rPr lang="en-US" b="0" i="1" smtClean="0">
                                  <a:solidFill>
                                    <a:srgbClr val="767676"/>
                                  </a:solidFill>
                                  <a:latin typeface="Cambria Math" panose="02040503050406030204" pitchFamily="18" charset="0"/>
                                </a:rPr>
                                <m:t>0</m:t>
                              </m:r>
                            </m:sub>
                          </m:sSub>
                        </m:den>
                      </m:f>
                      <m:r>
                        <a:rPr lang="en-US" b="0" i="1" smtClean="0">
                          <a:solidFill>
                            <a:srgbClr val="767676"/>
                          </a:solidFill>
                          <a:latin typeface="Cambria Math" panose="02040503050406030204" pitchFamily="18" charset="0"/>
                        </a:rPr>
                        <m:t>+</m:t>
                      </m:r>
                      <m:f>
                        <m:fPr>
                          <m:ctrlPr>
                            <a:rPr lang="en-US" b="0" i="1" smtClean="0">
                              <a:solidFill>
                                <a:srgbClr val="767676"/>
                              </a:solidFill>
                              <a:latin typeface="Cambria Math" panose="02040503050406030204" pitchFamily="18" charset="0"/>
                            </a:rPr>
                          </m:ctrlPr>
                        </m:fPr>
                        <m:num>
                          <m:r>
                            <a:rPr lang="en-US" b="0" i="1" smtClean="0">
                              <a:solidFill>
                                <a:srgbClr val="767676"/>
                              </a:solidFill>
                              <a:latin typeface="Cambria Math" panose="02040503050406030204" pitchFamily="18" charset="0"/>
                            </a:rPr>
                            <m:t>𝑅</m:t>
                          </m:r>
                        </m:num>
                        <m:den>
                          <m:r>
                            <a:rPr lang="en-US" b="0" i="1" smtClean="0">
                              <a:solidFill>
                                <a:srgbClr val="767676"/>
                              </a:solidFill>
                              <a:latin typeface="Cambria Math" panose="02040503050406030204" pitchFamily="18" charset="0"/>
                            </a:rPr>
                            <m:t>𝑄</m:t>
                          </m:r>
                        </m:den>
                      </m:f>
                      <m:f>
                        <m:fPr>
                          <m:ctrlPr>
                            <a:rPr lang="en-US" b="0" i="1" smtClean="0">
                              <a:solidFill>
                                <a:srgbClr val="767676"/>
                              </a:solidFill>
                              <a:latin typeface="Cambria Math" panose="02040503050406030204" pitchFamily="18" charset="0"/>
                            </a:rPr>
                          </m:ctrlPr>
                        </m:fPr>
                        <m:num>
                          <m:sSub>
                            <m:sSubPr>
                              <m:ctrlPr>
                                <a:rPr lang="en-US" b="0" i="1" smtClean="0">
                                  <a:solidFill>
                                    <a:srgbClr val="767676"/>
                                  </a:solidFill>
                                  <a:latin typeface="Cambria Math" panose="02040503050406030204" pitchFamily="18" charset="0"/>
                                </a:rPr>
                              </m:ctrlPr>
                            </m:sSubPr>
                            <m:e>
                              <m:r>
                                <a:rPr lang="en-US" b="0" i="1" smtClean="0">
                                  <a:solidFill>
                                    <a:srgbClr val="767676"/>
                                  </a:solidFill>
                                  <a:latin typeface="Cambria Math" panose="02040503050406030204" pitchFamily="18" charset="0"/>
                                </a:rPr>
                                <m:t>𝑃</m:t>
                              </m:r>
                            </m:e>
                            <m:sub>
                              <m:r>
                                <a:rPr lang="en-US" b="0" i="1" smtClean="0">
                                  <a:solidFill>
                                    <a:srgbClr val="767676"/>
                                  </a:solidFill>
                                  <a:latin typeface="Cambria Math" panose="02040503050406030204" pitchFamily="18" charset="0"/>
                                </a:rPr>
                                <m:t>𝐹𝐸</m:t>
                              </m:r>
                            </m:sub>
                          </m:sSub>
                        </m:num>
                        <m:den>
                          <m:sSup>
                            <m:sSupPr>
                              <m:ctrlPr>
                                <a:rPr lang="en-US" b="0" i="1" smtClean="0">
                                  <a:solidFill>
                                    <a:srgbClr val="767676"/>
                                  </a:solidFill>
                                  <a:latin typeface="Cambria Math" panose="02040503050406030204" pitchFamily="18" charset="0"/>
                                </a:rPr>
                              </m:ctrlPr>
                            </m:sSupPr>
                            <m:e>
                              <m:r>
                                <a:rPr lang="en-US" b="0" i="1" smtClean="0">
                                  <a:solidFill>
                                    <a:srgbClr val="767676"/>
                                  </a:solidFill>
                                  <a:latin typeface="Cambria Math" panose="02040503050406030204" pitchFamily="18" charset="0"/>
                                </a:rPr>
                                <m:t>(</m:t>
                              </m:r>
                              <m:sSub>
                                <m:sSubPr>
                                  <m:ctrlPr>
                                    <a:rPr lang="en-US" b="0" i="1" smtClean="0">
                                      <a:solidFill>
                                        <a:srgbClr val="767676"/>
                                      </a:solidFill>
                                      <a:latin typeface="Cambria Math" panose="02040503050406030204" pitchFamily="18" charset="0"/>
                                    </a:rPr>
                                  </m:ctrlPr>
                                </m:sSubPr>
                                <m:e>
                                  <m:r>
                                    <a:rPr lang="en-US" b="0" i="1" smtClean="0">
                                      <a:solidFill>
                                        <a:srgbClr val="767676"/>
                                      </a:solidFill>
                                      <a:latin typeface="Cambria Math" panose="02040503050406030204" pitchFamily="18" charset="0"/>
                                    </a:rPr>
                                    <m:t>𝐸</m:t>
                                  </m:r>
                                </m:e>
                                <m:sub>
                                  <m:r>
                                    <a:rPr lang="en-US" b="0" i="1" smtClean="0">
                                      <a:solidFill>
                                        <a:srgbClr val="767676"/>
                                      </a:solidFill>
                                      <a:latin typeface="Cambria Math" panose="02040503050406030204" pitchFamily="18" charset="0"/>
                                    </a:rPr>
                                    <m:t>𝑎𝑐𝑐</m:t>
                                  </m:r>
                                </m:sub>
                              </m:sSub>
                              <m:r>
                                <a:rPr lang="en-US" b="0" i="1" smtClean="0">
                                  <a:solidFill>
                                    <a:srgbClr val="767676"/>
                                  </a:solidFill>
                                  <a:latin typeface="Cambria Math" panose="02040503050406030204" pitchFamily="18" charset="0"/>
                                </a:rPr>
                                <m:t> </m:t>
                              </m:r>
                              <m:r>
                                <a:rPr lang="en-US" b="0" i="1" smtClean="0">
                                  <a:solidFill>
                                    <a:srgbClr val="767676"/>
                                  </a:solidFill>
                                  <a:latin typeface="Cambria Math" panose="02040503050406030204" pitchFamily="18" charset="0"/>
                                </a:rPr>
                                <m:t>𝑙</m:t>
                              </m:r>
                              <m:r>
                                <a:rPr lang="en-US" b="0" i="1" smtClean="0">
                                  <a:solidFill>
                                    <a:srgbClr val="767676"/>
                                  </a:solidFill>
                                  <a:latin typeface="Cambria Math" panose="02040503050406030204" pitchFamily="18" charset="0"/>
                                </a:rPr>
                                <m:t>)</m:t>
                              </m:r>
                            </m:e>
                            <m:sup>
                              <m:r>
                                <a:rPr lang="en-US" b="0" i="1" smtClean="0">
                                  <a:solidFill>
                                    <a:srgbClr val="767676"/>
                                  </a:solidFill>
                                  <a:latin typeface="Cambria Math" panose="02040503050406030204" pitchFamily="18" charset="0"/>
                                </a:rPr>
                                <m:t>2</m:t>
                              </m:r>
                            </m:sup>
                          </m:sSup>
                        </m:den>
                      </m:f>
                    </m:oMath>
                  </m:oMathPara>
                </a14:m>
                <a:endParaRPr lang="en-US" dirty="0">
                  <a:solidFill>
                    <a:srgbClr val="767676"/>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BF275F8-19E4-9966-A367-C972A8BA7F3F}"/>
                  </a:ext>
                </a:extLst>
              </p:cNvPr>
              <p:cNvSpPr txBox="1">
                <a:spLocks noRot="1" noChangeAspect="1" noMove="1" noResize="1" noEditPoints="1" noAdjustHandles="1" noChangeArrowheads="1" noChangeShapeType="1" noTextEdit="1"/>
              </p:cNvSpPr>
              <p:nvPr/>
            </p:nvSpPr>
            <p:spPr>
              <a:xfrm>
                <a:off x="1658120" y="5486089"/>
                <a:ext cx="3731849" cy="569580"/>
              </a:xfrm>
              <a:prstGeom prst="rect">
                <a:avLst/>
              </a:prstGeom>
              <a:blipFill>
                <a:blip r:embed="rId6"/>
                <a:stretch>
                  <a:fillRect/>
                </a:stretch>
              </a:blipFill>
              <a:ln>
                <a:solidFill>
                  <a:schemeClr val="accent5"/>
                </a:solidFill>
              </a:ln>
            </p:spPr>
            <p:txBody>
              <a:bodyPr/>
              <a:lstStyle/>
              <a:p>
                <a:r>
                  <a:rPr lang="en-US">
                    <a:noFill/>
                  </a:rPr>
                  <a:t> </a:t>
                </a:r>
              </a:p>
            </p:txBody>
          </p:sp>
        </mc:Fallback>
      </mc:AlternateContent>
      <p:sp>
        <p:nvSpPr>
          <p:cNvPr id="15" name="Slide Number Placeholder 14">
            <a:extLst>
              <a:ext uri="{FF2B5EF4-FFF2-40B4-BE49-F238E27FC236}">
                <a16:creationId xmlns:a16="http://schemas.microsoft.com/office/drawing/2014/main" id="{5571A361-25E7-E73D-7D1F-B90F598AD9CA}"/>
              </a:ext>
            </a:extLst>
          </p:cNvPr>
          <p:cNvSpPr>
            <a:spLocks noGrp="1"/>
          </p:cNvSpPr>
          <p:nvPr>
            <p:ph type="sldNum" sz="quarter" idx="12"/>
          </p:nvPr>
        </p:nvSpPr>
        <p:spPr/>
        <p:txBody>
          <a:bodyPr/>
          <a:lstStyle/>
          <a:p>
            <a:fld id="{4C8636E5-F268-0A4A-84DB-69488F0245B6}" type="slidenum">
              <a:rPr lang="it-IT" smtClean="0"/>
              <a:t>7</a:t>
            </a:fld>
            <a:endParaRPr lang="it-IT"/>
          </a:p>
        </p:txBody>
      </p:sp>
      <p:grpSp>
        <p:nvGrpSpPr>
          <p:cNvPr id="18" name="Group 17">
            <a:extLst>
              <a:ext uri="{FF2B5EF4-FFF2-40B4-BE49-F238E27FC236}">
                <a16:creationId xmlns:a16="http://schemas.microsoft.com/office/drawing/2014/main" id="{DBE1A19E-A435-D4D5-AB2D-C6F1EDB8553C}"/>
              </a:ext>
            </a:extLst>
          </p:cNvPr>
          <p:cNvGrpSpPr/>
          <p:nvPr/>
        </p:nvGrpSpPr>
        <p:grpSpPr>
          <a:xfrm>
            <a:off x="-16184" y="0"/>
            <a:ext cx="663021" cy="6858000"/>
            <a:chOff x="-16184" y="0"/>
            <a:chExt cx="663021" cy="6858000"/>
          </a:xfrm>
        </p:grpSpPr>
        <p:sp>
          <p:nvSpPr>
            <p:cNvPr id="19" name="Rectangle 18">
              <a:extLst>
                <a:ext uri="{FF2B5EF4-FFF2-40B4-BE49-F238E27FC236}">
                  <a16:creationId xmlns:a16="http://schemas.microsoft.com/office/drawing/2014/main" id="{3353A88A-339C-5842-6F5E-C04E13EF7AD5}"/>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58C47745-46FB-0EFF-73C9-EB76681FCFF4}"/>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21" name="Picture 20" descr="Logo, company name&#10;&#10;Description automatically generated">
              <a:extLst>
                <a:ext uri="{FF2B5EF4-FFF2-40B4-BE49-F238E27FC236}">
                  <a16:creationId xmlns:a16="http://schemas.microsoft.com/office/drawing/2014/main" id="{B0DFA602-0C92-36E6-0871-4F8D33E09B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22" name="Picture 2" descr="TTC2023 Meeting, Fermilab">
              <a:extLst>
                <a:ext uri="{FF2B5EF4-FFF2-40B4-BE49-F238E27FC236}">
                  <a16:creationId xmlns:a16="http://schemas.microsoft.com/office/drawing/2014/main" id="{B775BD39-8D06-5AF4-B533-DB56D13922EE}"/>
                </a:ext>
              </a:extLst>
            </p:cNvPr>
            <p:cNvPicPr>
              <a:picLocks noChangeAspect="1"/>
            </p:cNvPicPr>
            <p:nvPr/>
          </p:nvPicPr>
          <p:blipFill rotWithShape="1">
            <a:blip r:embed="rId8">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8263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98E1641-AA0C-0045-3483-C9BD2AA2352A}"/>
              </a:ext>
            </a:extLst>
          </p:cNvPr>
          <p:cNvSpPr txBox="1">
            <a:spLocks/>
          </p:cNvSpPr>
          <p:nvPr/>
        </p:nvSpPr>
        <p:spPr>
          <a:xfrm>
            <a:off x="966480" y="774467"/>
            <a:ext cx="7644120" cy="13968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dirty="0">
                <a:solidFill>
                  <a:srgbClr val="767676"/>
                </a:solidFill>
                <a:latin typeface="Times New Roman" panose="02020603050405020304" pitchFamily="18" charset="0"/>
                <a:cs typeface="Times New Roman" panose="02020603050405020304" pitchFamily="18" charset="0"/>
              </a:rPr>
              <a:t>Field Emission</a:t>
            </a:r>
            <a:r>
              <a:rPr lang="en-US" sz="2000" dirty="0">
                <a:solidFill>
                  <a:srgbClr val="767676"/>
                </a:solidFill>
                <a:latin typeface="Times New Roman" panose="02020603050405020304" pitchFamily="18" charset="0"/>
                <a:cs typeface="Times New Roman" panose="02020603050405020304" pitchFamily="18" charset="0"/>
              </a:rPr>
              <a:t> can be </a:t>
            </a:r>
            <a:r>
              <a:rPr lang="en-US" sz="2000" u="sng" dirty="0">
                <a:solidFill>
                  <a:srgbClr val="767676"/>
                </a:solidFill>
                <a:latin typeface="Times New Roman" panose="02020603050405020304" pitchFamily="18" charset="0"/>
                <a:cs typeface="Times New Roman" panose="02020603050405020304" pitchFamily="18" charset="0"/>
              </a:rPr>
              <a:t>invisible</a:t>
            </a:r>
            <a:r>
              <a:rPr lang="en-US" sz="2000" dirty="0">
                <a:solidFill>
                  <a:srgbClr val="767676"/>
                </a:solidFill>
                <a:latin typeface="Times New Roman" panose="02020603050405020304" pitchFamily="18" charset="0"/>
                <a:cs typeface="Times New Roman" panose="02020603050405020304" pitchFamily="18" charset="0"/>
              </a:rPr>
              <a:t> to detectors if impact energies are too low</a:t>
            </a:r>
          </a:p>
          <a:p>
            <a:r>
              <a:rPr lang="en-US" sz="20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External detectors can view only a limited part of emission pattern.</a:t>
            </a:r>
          </a:p>
          <a:p>
            <a:endParaRPr lang="en-US" sz="2000" dirty="0">
              <a:solidFill>
                <a:srgbClr val="767676"/>
              </a:solidFill>
              <a:latin typeface="Times New Roman" panose="02020603050405020304" pitchFamily="18" charset="0"/>
              <a:cs typeface="Times New Roman" panose="02020603050405020304" pitchFamily="18" charset="0"/>
            </a:endParaRPr>
          </a:p>
          <a:p>
            <a:endParaRPr lang="en-US" sz="2000" dirty="0">
              <a:solidFill>
                <a:srgbClr val="767676"/>
              </a:solidFill>
              <a:latin typeface="Times New Roman" panose="02020603050405020304" pitchFamily="18" charset="0"/>
              <a:cs typeface="Times New Roman" panose="02020603050405020304" pitchFamily="18" charset="0"/>
            </a:endParaRPr>
          </a:p>
        </p:txBody>
      </p:sp>
      <p:sp>
        <p:nvSpPr>
          <p:cNvPr id="4" name="Title 2">
            <a:extLst>
              <a:ext uri="{FF2B5EF4-FFF2-40B4-BE49-F238E27FC236}">
                <a16:creationId xmlns:a16="http://schemas.microsoft.com/office/drawing/2014/main" id="{5FBDAD27-0030-C12B-0A02-BE5E773678A3}"/>
              </a:ext>
            </a:extLst>
          </p:cNvPr>
          <p:cNvSpPr txBox="1">
            <a:spLocks/>
          </p:cNvSpPr>
          <p:nvPr/>
        </p:nvSpPr>
        <p:spPr>
          <a:xfrm>
            <a:off x="838200" y="253160"/>
            <a:ext cx="11582400" cy="427877"/>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800" b="1" dirty="0">
                <a:solidFill>
                  <a:srgbClr val="2B4D89"/>
                </a:solidFill>
                <a:latin typeface="+mn-lt"/>
              </a:rPr>
              <a:t>Problem: how to evaluate the REAL FE </a:t>
            </a:r>
            <a:r>
              <a:rPr lang="en-US" sz="5900" b="1" dirty="0">
                <a:solidFill>
                  <a:srgbClr val="2B4D89"/>
                </a:solidFill>
                <a:latin typeface="+mn-lt"/>
              </a:rPr>
              <a:t>impact?</a:t>
            </a:r>
          </a:p>
        </p:txBody>
      </p:sp>
      <p:sp>
        <p:nvSpPr>
          <p:cNvPr id="12" name="Slide Number Placeholder 11">
            <a:extLst>
              <a:ext uri="{FF2B5EF4-FFF2-40B4-BE49-F238E27FC236}">
                <a16:creationId xmlns:a16="http://schemas.microsoft.com/office/drawing/2014/main" id="{1C8B3E10-6F2C-095A-F978-D7B99AC2EA05}"/>
              </a:ext>
            </a:extLst>
          </p:cNvPr>
          <p:cNvSpPr>
            <a:spLocks noGrp="1"/>
          </p:cNvSpPr>
          <p:nvPr>
            <p:ph type="sldNum" sz="quarter" idx="12"/>
          </p:nvPr>
        </p:nvSpPr>
        <p:spPr/>
        <p:txBody>
          <a:bodyPr/>
          <a:lstStyle/>
          <a:p>
            <a:fld id="{4C8636E5-F268-0A4A-84DB-69488F0245B6}" type="slidenum">
              <a:rPr lang="it-IT" smtClean="0"/>
              <a:t>8</a:t>
            </a:fld>
            <a:endParaRPr lang="it-IT"/>
          </a:p>
        </p:txBody>
      </p:sp>
      <p:pic>
        <p:nvPicPr>
          <p:cNvPr id="14" name="Picture 13" descr="A machine with a few round objects&#10;&#10;Description automatically generated with medium confidence">
            <a:extLst>
              <a:ext uri="{FF2B5EF4-FFF2-40B4-BE49-F238E27FC236}">
                <a16:creationId xmlns:a16="http://schemas.microsoft.com/office/drawing/2014/main" id="{D2E99792-4BA4-1540-D43C-19CE8120E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1814" y="573405"/>
            <a:ext cx="3390186" cy="4520248"/>
          </a:xfrm>
          <a:prstGeom prst="rect">
            <a:avLst/>
          </a:prstGeom>
        </p:spPr>
      </p:pic>
      <p:sp>
        <p:nvSpPr>
          <p:cNvPr id="15" name="Oval 14">
            <a:extLst>
              <a:ext uri="{FF2B5EF4-FFF2-40B4-BE49-F238E27FC236}">
                <a16:creationId xmlns:a16="http://schemas.microsoft.com/office/drawing/2014/main" id="{ED437E74-6F11-80C1-C343-A78AE3069242}"/>
              </a:ext>
            </a:extLst>
          </p:cNvPr>
          <p:cNvSpPr/>
          <p:nvPr/>
        </p:nvSpPr>
        <p:spPr>
          <a:xfrm>
            <a:off x="10496907" y="1960880"/>
            <a:ext cx="1695093" cy="1904999"/>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FC8B828-A76A-A115-F10A-D11560344587}"/>
              </a:ext>
            </a:extLst>
          </p:cNvPr>
          <p:cNvSpPr/>
          <p:nvPr/>
        </p:nvSpPr>
        <p:spPr>
          <a:xfrm>
            <a:off x="8478995" y="1960879"/>
            <a:ext cx="1695093" cy="1904999"/>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2800F63-B6AC-D4BB-18F4-B61C04FCFDF4}"/>
              </a:ext>
            </a:extLst>
          </p:cNvPr>
          <p:cNvSpPr txBox="1"/>
          <p:nvPr/>
        </p:nvSpPr>
        <p:spPr>
          <a:xfrm>
            <a:off x="9603222" y="1674647"/>
            <a:ext cx="1579822" cy="286232"/>
          </a:xfrm>
          <a:prstGeom prst="rect">
            <a:avLst/>
          </a:prstGeom>
          <a:solidFill>
            <a:srgbClr val="FFFF00"/>
          </a:solidFill>
          <a:ln>
            <a:noFill/>
          </a:ln>
        </p:spPr>
        <p:txBody>
          <a:bodyPr wrap="square" rtlCol="0">
            <a:spAutoFit/>
          </a:bodyPr>
          <a:lstStyle/>
          <a:p>
            <a:pPr algn="ctr">
              <a:lnSpc>
                <a:spcPct val="90000"/>
              </a:lnSpc>
              <a:spcBef>
                <a:spcPts val="1000"/>
              </a:spcBef>
            </a:pPr>
            <a:r>
              <a:rPr lang="en-US" sz="1400" i="1" dirty="0">
                <a:latin typeface="Times New Roman" panose="02020603050405020304" pitchFamily="18" charset="0"/>
                <a:cs typeface="Times New Roman" panose="02020603050405020304" pitchFamily="18" charset="0"/>
              </a:rPr>
              <a:t>Photodiodes array</a:t>
            </a:r>
          </a:p>
        </p:txBody>
      </p:sp>
      <p:pic>
        <p:nvPicPr>
          <p:cNvPr id="18" name="Immagine 14">
            <a:extLst>
              <a:ext uri="{FF2B5EF4-FFF2-40B4-BE49-F238E27FC236}">
                <a16:creationId xmlns:a16="http://schemas.microsoft.com/office/drawing/2014/main" id="{F085B049-4B0F-7CA8-3C21-BCA417F9A1E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0944" y="2093683"/>
            <a:ext cx="2501738" cy="4754549"/>
          </a:xfrm>
          <a:prstGeom prst="rect">
            <a:avLst/>
          </a:prstGeom>
        </p:spPr>
      </p:pic>
      <p:sp>
        <p:nvSpPr>
          <p:cNvPr id="20" name="TextBox 19">
            <a:extLst>
              <a:ext uri="{FF2B5EF4-FFF2-40B4-BE49-F238E27FC236}">
                <a16:creationId xmlns:a16="http://schemas.microsoft.com/office/drawing/2014/main" id="{8E510496-023E-614D-2D14-05D14B4261C6}"/>
              </a:ext>
            </a:extLst>
          </p:cNvPr>
          <p:cNvSpPr txBox="1"/>
          <p:nvPr/>
        </p:nvSpPr>
        <p:spPr>
          <a:xfrm>
            <a:off x="3202104" y="2536068"/>
            <a:ext cx="5276891" cy="2811026"/>
          </a:xfrm>
          <a:prstGeom prst="rect">
            <a:avLst/>
          </a:prstGeom>
          <a:noFill/>
        </p:spPr>
        <p:txBody>
          <a:bodyPr wrap="square">
            <a:spAutoFit/>
          </a:bodyPr>
          <a:lstStyle/>
          <a:p>
            <a:pPr marL="228600" indent="-228600">
              <a:lnSpc>
                <a:spcPct val="80000"/>
              </a:lnSpc>
              <a:spcBef>
                <a:spcPts val="1000"/>
              </a:spcBef>
              <a:buFont typeface="Arial" panose="020B0604020202020204" pitchFamily="34" charset="0"/>
              <a:buChar char="•"/>
            </a:pPr>
            <a:r>
              <a:rPr lang="en-US" sz="20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a:solidFill>
                  <a:srgbClr val="767676"/>
                </a:solidFill>
                <a:latin typeface="Times New Roman" panose="02020603050405020304" pitchFamily="18" charset="0"/>
                <a:cs typeface="Times New Roman" panose="02020603050405020304" pitchFamily="18" charset="0"/>
              </a:rPr>
              <a:t>Difficult to localize “a priori” the emitter position. </a:t>
            </a:r>
            <a:r>
              <a:rPr lang="en-US" sz="20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Inner detectors like photodiodes can help to reconstruct the pattern but a quantitative calibration of these sensors is still missing (but it’s under way)</a:t>
            </a:r>
          </a:p>
          <a:p>
            <a:pPr marL="228600" indent="-228600">
              <a:lnSpc>
                <a:spcPct val="80000"/>
              </a:lnSpc>
              <a:spcBef>
                <a:spcPts val="1000"/>
              </a:spcBef>
              <a:buFont typeface="Arial" panose="020B0604020202020204" pitchFamily="34" charset="0"/>
              <a:buChar char="•"/>
            </a:pPr>
            <a:endParaRPr lang="en-US" sz="2000" dirty="0">
              <a:solidFill>
                <a:srgbClr val="767676"/>
              </a:solidFill>
              <a:latin typeface="Times New Roman" panose="02020603050405020304" pitchFamily="18" charset="0"/>
              <a:cs typeface="Times New Roman" panose="02020603050405020304" pitchFamily="18" charset="0"/>
            </a:endParaRPr>
          </a:p>
          <a:p>
            <a:pPr marL="228600" indent="-228600">
              <a:lnSpc>
                <a:spcPct val="80000"/>
              </a:lnSpc>
              <a:spcBef>
                <a:spcPts val="1000"/>
              </a:spcBef>
              <a:buFont typeface="Arial" panose="020B0604020202020204" pitchFamily="34" charset="0"/>
              <a:buChar char="•"/>
            </a:pPr>
            <a:r>
              <a:rPr lang="en-US" sz="2000" dirty="0">
                <a:solidFill>
                  <a:srgbClr val="767676"/>
                </a:solidFill>
                <a:latin typeface="Times New Roman" panose="02020603050405020304" pitchFamily="18" charset="0"/>
                <a:cs typeface="Times New Roman" panose="02020603050405020304" pitchFamily="18" charset="0"/>
              </a:rPr>
              <a:t>FE can be coupled with other phenomena like secondary emission (multipacting), parasitic mode excitation, thermal quench </a:t>
            </a:r>
            <a:r>
              <a:rPr lang="en-US" sz="2000" dirty="0">
                <a:solidFill>
                  <a:srgbClr val="767676"/>
                </a:solidFill>
                <a:latin typeface="Times New Roman" panose="02020603050405020304" pitchFamily="18" charset="0"/>
                <a:cs typeface="Times New Roman" panose="02020603050405020304" pitchFamily="18" charset="0"/>
                <a:sym typeface="Wingdings" panose="05000000000000000000" pitchFamily="2" charset="2"/>
              </a:rPr>
              <a:t> these may complicate a full modeling of cavity behavior</a:t>
            </a:r>
            <a:endParaRPr lang="en-US" sz="2000" dirty="0">
              <a:solidFill>
                <a:srgbClr val="767676"/>
              </a:solidFill>
              <a:latin typeface="Times New Roman" panose="02020603050405020304" pitchFamily="18" charset="0"/>
              <a:cs typeface="Times New Roman" panose="02020603050405020304" pitchFamily="18" charset="0"/>
            </a:endParaRPr>
          </a:p>
        </p:txBody>
      </p:sp>
      <p:sp>
        <p:nvSpPr>
          <p:cNvPr id="21" name="Footer Placeholder 20">
            <a:extLst>
              <a:ext uri="{FF2B5EF4-FFF2-40B4-BE49-F238E27FC236}">
                <a16:creationId xmlns:a16="http://schemas.microsoft.com/office/drawing/2014/main" id="{0D84BFF1-0E8F-6268-851F-B95E46D8B7B0}"/>
              </a:ext>
            </a:extLst>
          </p:cNvPr>
          <p:cNvSpPr>
            <a:spLocks noGrp="1"/>
          </p:cNvSpPr>
          <p:nvPr>
            <p:ph type="ftr" sz="quarter" idx="11"/>
          </p:nvPr>
        </p:nvSpPr>
        <p:spPr/>
        <p:txBody>
          <a:bodyPr/>
          <a:lstStyle/>
          <a:p>
            <a:r>
              <a:rPr lang="en-US"/>
              <a:t>E. Del Core | TTC Meeting | WG3</a:t>
            </a:r>
            <a:endParaRPr lang="it-IT"/>
          </a:p>
        </p:txBody>
      </p:sp>
      <p:grpSp>
        <p:nvGrpSpPr>
          <p:cNvPr id="22" name="Group 21">
            <a:extLst>
              <a:ext uri="{FF2B5EF4-FFF2-40B4-BE49-F238E27FC236}">
                <a16:creationId xmlns:a16="http://schemas.microsoft.com/office/drawing/2014/main" id="{A11E20AC-0BD4-E92E-B2AF-BF04C56B5B08}"/>
              </a:ext>
            </a:extLst>
          </p:cNvPr>
          <p:cNvGrpSpPr/>
          <p:nvPr/>
        </p:nvGrpSpPr>
        <p:grpSpPr>
          <a:xfrm>
            <a:off x="-16184" y="0"/>
            <a:ext cx="663021" cy="6858000"/>
            <a:chOff x="-16184" y="0"/>
            <a:chExt cx="663021" cy="6858000"/>
          </a:xfrm>
        </p:grpSpPr>
        <p:sp>
          <p:nvSpPr>
            <p:cNvPr id="23" name="Rectangle 22">
              <a:extLst>
                <a:ext uri="{FF2B5EF4-FFF2-40B4-BE49-F238E27FC236}">
                  <a16:creationId xmlns:a16="http://schemas.microsoft.com/office/drawing/2014/main" id="{E509FBD2-3E91-428A-94E7-05F03CCD0ED9}"/>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98542773-DBFB-FB69-9C8E-D707C766639C}"/>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25" name="Picture 24" descr="Logo, company name&#10;&#10;Description automatically generated">
              <a:extLst>
                <a:ext uri="{FF2B5EF4-FFF2-40B4-BE49-F238E27FC236}">
                  <a16:creationId xmlns:a16="http://schemas.microsoft.com/office/drawing/2014/main" id="{4EED91DA-0B29-655D-3F37-090FC1EE4E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26" name="Picture 2" descr="TTC2023 Meeting, Fermilab">
              <a:extLst>
                <a:ext uri="{FF2B5EF4-FFF2-40B4-BE49-F238E27FC236}">
                  <a16:creationId xmlns:a16="http://schemas.microsoft.com/office/drawing/2014/main" id="{62C63C94-08EA-8CD9-27E5-D7C4F533C937}"/>
                </a:ext>
              </a:extLst>
            </p:cNvPr>
            <p:cNvPicPr>
              <a:picLocks noChangeAspect="1"/>
            </p:cNvPicPr>
            <p:nvPr/>
          </p:nvPicPr>
          <p:blipFill rotWithShape="1">
            <a:blip r:embed="rId6">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4864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D9350-A1CB-8E2E-98F7-C2D95FC66A45}"/>
              </a:ext>
            </a:extLst>
          </p:cNvPr>
          <p:cNvSpPr>
            <a:spLocks noGrp="1"/>
          </p:cNvSpPr>
          <p:nvPr>
            <p:ph type="title"/>
          </p:nvPr>
        </p:nvSpPr>
        <p:spPr>
          <a:xfrm>
            <a:off x="756920" y="173037"/>
            <a:ext cx="10515600" cy="660083"/>
          </a:xfrm>
        </p:spPr>
        <p:txBody>
          <a:bodyPr vert="horz" lIns="91440" tIns="45720" rIns="91440" bIns="45720" rtlCol="0" anchor="ctr">
            <a:normAutofit/>
          </a:bodyPr>
          <a:lstStyle/>
          <a:p>
            <a:r>
              <a:rPr lang="en-US" sz="2900" b="1" dirty="0">
                <a:solidFill>
                  <a:srgbClr val="2B4D89"/>
                </a:solidFill>
                <a:latin typeface="+mn-lt"/>
              </a:rPr>
              <a:t>Field Emission model</a:t>
            </a:r>
          </a:p>
        </p:txBody>
      </p:sp>
      <p:sp>
        <p:nvSpPr>
          <p:cNvPr id="4" name="Content Placeholder 2">
            <a:extLst>
              <a:ext uri="{FF2B5EF4-FFF2-40B4-BE49-F238E27FC236}">
                <a16:creationId xmlns:a16="http://schemas.microsoft.com/office/drawing/2014/main" id="{477AD523-AEE7-ED1E-034E-AAFAF7A88EA3}"/>
              </a:ext>
            </a:extLst>
          </p:cNvPr>
          <p:cNvSpPr txBox="1">
            <a:spLocks/>
          </p:cNvSpPr>
          <p:nvPr/>
        </p:nvSpPr>
        <p:spPr>
          <a:xfrm>
            <a:off x="900480" y="1076960"/>
            <a:ext cx="10515600" cy="4042063"/>
          </a:xfrm>
          <a:prstGeom prst="rect">
            <a:avLst/>
          </a:prstGeom>
        </p:spPr>
        <p:txBody>
          <a:bodyPr vert="horz" lIns="0" tIns="0" rIns="0" bIns="0" rtlCol="0">
            <a:normAutofit fontScale="92500" lnSpcReduction="20000"/>
          </a:bodyPr>
          <a:lstStyle>
            <a:lvl1pPr marL="306910" indent="-306910" algn="l" defTabSz="914400" rtl="0" eaLnBrk="1" latinLnBrk="0" hangingPunct="1">
              <a:lnSpc>
                <a:spcPct val="90000"/>
              </a:lnSpc>
              <a:spcBef>
                <a:spcPts val="1000"/>
              </a:spcBef>
              <a:buClr>
                <a:schemeClr val="accent1"/>
              </a:buClr>
              <a:buFont typeface="Arial"/>
              <a:buChar char="•"/>
              <a:defRPr sz="2400" kern="1200">
                <a:solidFill>
                  <a:srgbClr val="505050"/>
                </a:solidFill>
                <a:latin typeface="Montserrat" panose="00000500000000000000" pitchFamily="2" charset="0"/>
                <a:ea typeface="+mn-ea"/>
                <a:cs typeface="+mn-cs"/>
              </a:defRPr>
            </a:lvl1pPr>
            <a:lvl2pPr marL="683667" indent="-306910" algn="l" defTabSz="914400" rtl="0" eaLnBrk="1" latinLnBrk="0" hangingPunct="1">
              <a:lnSpc>
                <a:spcPct val="90000"/>
              </a:lnSpc>
              <a:spcBef>
                <a:spcPts val="500"/>
              </a:spcBef>
              <a:buClr>
                <a:schemeClr val="accent1"/>
              </a:buClr>
              <a:buFont typeface="Arial"/>
              <a:buChar char="•"/>
              <a:defRPr sz="2133" kern="1200">
                <a:solidFill>
                  <a:srgbClr val="505050"/>
                </a:solidFill>
                <a:latin typeface="Montserrat" panose="00000500000000000000" pitchFamily="2" charset="0"/>
                <a:ea typeface="+mn-ea"/>
                <a:cs typeface="+mn-cs"/>
              </a:defRPr>
            </a:lvl2pPr>
            <a:lvl3pPr marL="1071007" indent="-306910" algn="l" defTabSz="914400" rtl="0" eaLnBrk="1" latinLnBrk="0" hangingPunct="1">
              <a:lnSpc>
                <a:spcPct val="90000"/>
              </a:lnSpc>
              <a:spcBef>
                <a:spcPts val="500"/>
              </a:spcBef>
              <a:buClr>
                <a:schemeClr val="accent1"/>
              </a:buClr>
              <a:buFont typeface="Arial"/>
              <a:buChar char="•"/>
              <a:defRPr sz="2000" kern="1200">
                <a:solidFill>
                  <a:srgbClr val="505050"/>
                </a:solidFill>
                <a:latin typeface="Montserrat" panose="00000500000000000000" pitchFamily="2" charset="0"/>
                <a:ea typeface="+mn-ea"/>
                <a:cs typeface="+mn-cs"/>
              </a:defRPr>
            </a:lvl3pPr>
            <a:lvl4pPr marL="1447764" indent="-304792" algn="l" defTabSz="914400" rtl="0" eaLnBrk="1" latinLnBrk="0" hangingPunct="1">
              <a:lnSpc>
                <a:spcPct val="90000"/>
              </a:lnSpc>
              <a:spcBef>
                <a:spcPts val="500"/>
              </a:spcBef>
              <a:buClr>
                <a:schemeClr val="accent1"/>
              </a:buClr>
              <a:buFont typeface="Arial"/>
              <a:buChar char="•"/>
              <a:defRPr sz="1867" kern="1200">
                <a:solidFill>
                  <a:srgbClr val="505050"/>
                </a:solidFill>
                <a:latin typeface="Montserrat" panose="00000500000000000000" pitchFamily="2" charset="0"/>
                <a:ea typeface="+mn-ea"/>
                <a:cs typeface="+mn-cs"/>
              </a:defRPr>
            </a:lvl4pPr>
            <a:lvl5pPr marL="1826638" indent="-306910" algn="l" defTabSz="914400" rtl="0" eaLnBrk="1" latinLnBrk="0" hangingPunct="1">
              <a:lnSpc>
                <a:spcPct val="90000"/>
              </a:lnSpc>
              <a:spcBef>
                <a:spcPts val="500"/>
              </a:spcBef>
              <a:buClr>
                <a:schemeClr val="accent1"/>
              </a:buClr>
              <a:buFont typeface="Arial"/>
              <a:buChar char="•"/>
              <a:defRPr sz="1867" kern="1200">
                <a:solidFill>
                  <a:srgbClr val="505050"/>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latin typeface="Times New Roman" panose="02020603050405020304" pitchFamily="18" charset="0"/>
                <a:cs typeface="Times New Roman" panose="02020603050405020304" pitchFamily="18" charset="0"/>
              </a:rPr>
              <a:t>Our goal is to exploit the experimental observables (</a:t>
            </a:r>
            <a:r>
              <a:rPr lang="en-US" i="1" dirty="0">
                <a:latin typeface="Times New Roman" panose="02020603050405020304" pitchFamily="18" charset="0"/>
                <a:cs typeface="Times New Roman" panose="02020603050405020304" pitchFamily="18" charset="0"/>
              </a:rPr>
              <a:t>dose rate, energy endpoint and Q-drop</a:t>
            </a:r>
            <a:r>
              <a:rPr lang="en-US" dirty="0">
                <a:latin typeface="Times New Roman" panose="02020603050405020304" pitchFamily="18" charset="0"/>
                <a:cs typeface="Times New Roman" panose="02020603050405020304" pitchFamily="18" charset="0"/>
              </a:rPr>
              <a:t>) to develop a self-consistent model of FE inside the cavity (</a:t>
            </a:r>
            <a:r>
              <a:rPr lang="en-US" i="1" dirty="0">
                <a:latin typeface="Times New Roman" panose="02020603050405020304" pitchFamily="18" charset="0"/>
                <a:cs typeface="Times New Roman" panose="02020603050405020304" pitchFamily="18" charset="0"/>
              </a:rPr>
              <a:t>emitter position and size, field enhancement factor</a:t>
            </a:r>
            <a:r>
              <a:rPr lang="en-US" dirty="0">
                <a:latin typeface="Times New Roman" panose="02020603050405020304" pitchFamily="18" charset="0"/>
                <a:cs typeface="Times New Roman" panose="02020603050405020304" pitchFamily="18" charset="0"/>
              </a:rPr>
              <a:t>)</a:t>
            </a:r>
          </a:p>
          <a:p>
            <a:pPr marL="0" indent="0">
              <a:buFont typeface="Arial"/>
              <a:buNone/>
            </a:pPr>
            <a:endParaRPr lang="en-US" dirty="0">
              <a:solidFill>
                <a:srgbClr val="767676"/>
              </a:solidFill>
              <a:latin typeface="Times New Roman" panose="02020603050405020304" pitchFamily="18" charset="0"/>
              <a:cs typeface="Times New Roman" panose="02020603050405020304" pitchFamily="18" charset="0"/>
            </a:endParaRPr>
          </a:p>
          <a:p>
            <a:pPr marL="0" indent="0">
              <a:buFont typeface="Arial"/>
              <a:buNone/>
            </a:pPr>
            <a:endParaRPr lang="en-US" dirty="0">
              <a:latin typeface="Times New Roman" panose="02020603050405020304" pitchFamily="18" charset="0"/>
              <a:cs typeface="Times New Roman" panose="02020603050405020304" pitchFamily="18" charset="0"/>
            </a:endParaRPr>
          </a:p>
          <a:p>
            <a:pPr marL="0" indent="0">
              <a:buFont typeface="Arial"/>
              <a:buNone/>
            </a:pPr>
            <a:r>
              <a:rPr lang="en-US" dirty="0">
                <a:latin typeface="Times New Roman" panose="02020603050405020304" pitchFamily="18" charset="0"/>
                <a:cs typeface="Times New Roman" panose="02020603050405020304" pitchFamily="18" charset="0"/>
              </a:rPr>
              <a:t>Fishpact (2D model) </a:t>
            </a:r>
            <a:r>
              <a:rPr lang="en-US" dirty="0">
                <a:latin typeface="Times New Roman" panose="02020603050405020304" pitchFamily="18" charset="0"/>
                <a:cs typeface="Times New Roman" panose="02020603050405020304" pitchFamily="18" charset="0"/>
                <a:sym typeface="Wingdings" panose="05000000000000000000" pitchFamily="2" charset="2"/>
              </a:rPr>
              <a:t> electron energy and tracking</a:t>
            </a:r>
          </a:p>
          <a:p>
            <a:pPr marL="457200" lvl="1" indent="0">
              <a:buFont typeface="Arial"/>
              <a:buNone/>
            </a:pPr>
            <a:r>
              <a:rPr lang="en-US" dirty="0">
                <a:latin typeface="Times New Roman" panose="02020603050405020304" pitchFamily="18" charset="0"/>
                <a:cs typeface="Times New Roman" panose="02020603050405020304" pitchFamily="18" charset="0"/>
                <a:sym typeface="Wingdings" panose="05000000000000000000" pitchFamily="2" charset="2"/>
              </a:rPr>
              <a:t>In this case Multipacting events are neglected (impact number = 1), so to simulate sheer field emission events: the electron “dies” after the first impact against cavity walls.</a:t>
            </a:r>
          </a:p>
          <a:p>
            <a:pPr marL="457200" lvl="1" indent="0">
              <a:buFont typeface="Arial"/>
              <a:buNone/>
            </a:pPr>
            <a:endParaRPr lang="en-US" dirty="0">
              <a:latin typeface="Times New Roman" panose="02020603050405020304" pitchFamily="18" charset="0"/>
              <a:cs typeface="Times New Roman" panose="02020603050405020304" pitchFamily="18" charset="0"/>
              <a:sym typeface="Wingdings" panose="05000000000000000000" pitchFamily="2" charset="2"/>
            </a:endParaRPr>
          </a:p>
          <a:p>
            <a:pPr marL="457200" lvl="1" indent="0">
              <a:buFont typeface="Arial"/>
              <a:buNone/>
            </a:pPr>
            <a:r>
              <a:rPr lang="en-US" dirty="0">
                <a:latin typeface="Times New Roman" panose="02020603050405020304" pitchFamily="18" charset="0"/>
                <a:cs typeface="Times New Roman" panose="02020603050405020304" pitchFamily="18" charset="0"/>
                <a:sym typeface="Wingdings" panose="05000000000000000000" pitchFamily="2" charset="2"/>
              </a:rPr>
              <a:t>Pro/cons:</a:t>
            </a:r>
          </a:p>
          <a:p>
            <a:pPr lvl="1"/>
            <a:r>
              <a:rPr lang="en-US" dirty="0">
                <a:latin typeface="Times New Roman" panose="02020603050405020304" pitchFamily="18" charset="0"/>
                <a:cs typeface="Times New Roman" panose="02020603050405020304" pitchFamily="18" charset="0"/>
                <a:sym typeface="Wingdings" panose="05000000000000000000" pitchFamily="2" charset="2"/>
              </a:rPr>
              <a:t>Limited post-processing features</a:t>
            </a:r>
          </a:p>
          <a:p>
            <a:pPr lvl="1"/>
            <a:r>
              <a:rPr lang="en-US" dirty="0">
                <a:latin typeface="Times New Roman" panose="02020603050405020304" pitchFamily="18" charset="0"/>
                <a:cs typeface="Times New Roman" panose="02020603050405020304" pitchFamily="18" charset="0"/>
                <a:sym typeface="Wingdings" panose="05000000000000000000" pitchFamily="2" charset="2"/>
              </a:rPr>
              <a:t>No emission models available (CST: field emission, </a:t>
            </a:r>
          </a:p>
          <a:p>
            <a:pPr marL="376757" lvl="1" indent="0">
              <a:buNone/>
            </a:pPr>
            <a:r>
              <a:rPr lang="en-US" dirty="0">
                <a:latin typeface="Times New Roman" panose="02020603050405020304" pitchFamily="18" charset="0"/>
                <a:cs typeface="Times New Roman" panose="02020603050405020304" pitchFamily="18" charset="0"/>
                <a:sym typeface="Wingdings" panose="05000000000000000000" pitchFamily="2" charset="2"/>
              </a:rPr>
              <a:t>thermionic, fixed, space charged limited)</a:t>
            </a:r>
          </a:p>
          <a:p>
            <a:pPr marL="457200" lvl="1" indent="0">
              <a:buFont typeface="Arial"/>
              <a:buNone/>
            </a:pPr>
            <a:r>
              <a:rPr lang="en-US" dirty="0">
                <a:latin typeface="Times New Roman" panose="02020603050405020304" pitchFamily="18" charset="0"/>
                <a:cs typeface="Times New Roman" panose="02020603050405020304" pitchFamily="18" charset="0"/>
                <a:sym typeface="Wingdings" panose="05000000000000000000" pitchFamily="2" charset="2"/>
              </a:rPr>
              <a:t>… BUT noticeably faster than other more advanced program!</a:t>
            </a:r>
          </a:p>
          <a:p>
            <a:pPr marL="457200" lvl="1" indent="0">
              <a:buFont typeface="Arial"/>
              <a:buNone/>
            </a:pPr>
            <a:endParaRPr lang="en-US" dirty="0">
              <a:latin typeface="Times New Roman" panose="02020603050405020304" pitchFamily="18" charset="0"/>
              <a:cs typeface="Times New Roman" panose="02020603050405020304" pitchFamily="18" charset="0"/>
              <a:sym typeface="Wingdings" panose="05000000000000000000" pitchFamily="2" charset="2"/>
            </a:endParaRPr>
          </a:p>
          <a:p>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C14138B-5588-80A9-86E0-DED2C004E30C}"/>
              </a:ext>
            </a:extLst>
          </p:cNvPr>
          <p:cNvPicPr>
            <a:picLocks noChangeAspect="1"/>
          </p:cNvPicPr>
          <p:nvPr/>
        </p:nvPicPr>
        <p:blipFill rotWithShape="1">
          <a:blip r:embed="rId3">
            <a:extLst>
              <a:ext uri="{28A0092B-C50C-407E-A947-70E740481C1C}">
                <a14:useLocalDpi xmlns:a14="http://schemas.microsoft.com/office/drawing/2010/main" val="0"/>
              </a:ext>
            </a:extLst>
          </a:blip>
          <a:srcRect l="8509" t="15767" r="8902" b="24405"/>
          <a:stretch/>
        </p:blipFill>
        <p:spPr>
          <a:xfrm>
            <a:off x="7741920" y="4214786"/>
            <a:ext cx="4236720" cy="1566254"/>
          </a:xfrm>
          <a:prstGeom prst="rect">
            <a:avLst/>
          </a:prstGeom>
          <a:ln>
            <a:solidFill>
              <a:schemeClr val="accent5"/>
            </a:solidFill>
          </a:ln>
          <a:effectLst>
            <a:outerShdw blurRad="292100" dist="139700" dir="2700000" algn="tl" rotWithShape="0">
              <a:srgbClr val="333333">
                <a:alpha val="65000"/>
              </a:srgbClr>
            </a:outerShdw>
          </a:effectLst>
        </p:spPr>
      </p:pic>
      <p:sp>
        <p:nvSpPr>
          <p:cNvPr id="6" name="Arrow: Down 5">
            <a:extLst>
              <a:ext uri="{FF2B5EF4-FFF2-40B4-BE49-F238E27FC236}">
                <a16:creationId xmlns:a16="http://schemas.microsoft.com/office/drawing/2014/main" id="{5A942F4D-EF9D-9553-C9E4-5B13109DC333}"/>
              </a:ext>
            </a:extLst>
          </p:cNvPr>
          <p:cNvSpPr/>
          <p:nvPr/>
        </p:nvSpPr>
        <p:spPr>
          <a:xfrm>
            <a:off x="5875712" y="1714199"/>
            <a:ext cx="359228" cy="6356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9FF98DBA-0A90-A586-9E7A-3F0C844BAA3F}"/>
              </a:ext>
            </a:extLst>
          </p:cNvPr>
          <p:cNvSpPr>
            <a:spLocks noGrp="1"/>
          </p:cNvSpPr>
          <p:nvPr>
            <p:ph type="sldNum" sz="quarter" idx="12"/>
          </p:nvPr>
        </p:nvSpPr>
        <p:spPr/>
        <p:txBody>
          <a:bodyPr/>
          <a:lstStyle/>
          <a:p>
            <a:fld id="{4C8636E5-F268-0A4A-84DB-69488F0245B6}" type="slidenum">
              <a:rPr lang="it-IT" smtClean="0"/>
              <a:t>9</a:t>
            </a:fld>
            <a:endParaRPr lang="it-IT"/>
          </a:p>
        </p:txBody>
      </p:sp>
      <p:sp>
        <p:nvSpPr>
          <p:cNvPr id="15" name="Footer Placeholder 14">
            <a:extLst>
              <a:ext uri="{FF2B5EF4-FFF2-40B4-BE49-F238E27FC236}">
                <a16:creationId xmlns:a16="http://schemas.microsoft.com/office/drawing/2014/main" id="{1BB1475D-F2F0-926D-B9C4-23F0A092E5B6}"/>
              </a:ext>
            </a:extLst>
          </p:cNvPr>
          <p:cNvSpPr>
            <a:spLocks noGrp="1"/>
          </p:cNvSpPr>
          <p:nvPr>
            <p:ph type="ftr" sz="quarter" idx="11"/>
          </p:nvPr>
        </p:nvSpPr>
        <p:spPr/>
        <p:txBody>
          <a:bodyPr/>
          <a:lstStyle/>
          <a:p>
            <a:r>
              <a:rPr lang="en-US"/>
              <a:t>E. Del Core | TTC Meeting | WG3</a:t>
            </a:r>
            <a:endParaRPr lang="it-IT"/>
          </a:p>
        </p:txBody>
      </p:sp>
      <p:grpSp>
        <p:nvGrpSpPr>
          <p:cNvPr id="16" name="Group 15">
            <a:extLst>
              <a:ext uri="{FF2B5EF4-FFF2-40B4-BE49-F238E27FC236}">
                <a16:creationId xmlns:a16="http://schemas.microsoft.com/office/drawing/2014/main" id="{EB70E8A1-E58E-33E3-D824-1EDE579C570D}"/>
              </a:ext>
            </a:extLst>
          </p:cNvPr>
          <p:cNvGrpSpPr/>
          <p:nvPr/>
        </p:nvGrpSpPr>
        <p:grpSpPr>
          <a:xfrm>
            <a:off x="-16184" y="0"/>
            <a:ext cx="663021" cy="6858000"/>
            <a:chOff x="-16184" y="0"/>
            <a:chExt cx="663021" cy="6858000"/>
          </a:xfrm>
        </p:grpSpPr>
        <p:sp>
          <p:nvSpPr>
            <p:cNvPr id="17" name="Rectangle 16">
              <a:extLst>
                <a:ext uri="{FF2B5EF4-FFF2-40B4-BE49-F238E27FC236}">
                  <a16:creationId xmlns:a16="http://schemas.microsoft.com/office/drawing/2014/main" id="{74498A5B-0B13-A259-0BD4-A9F3BE30E19F}"/>
                </a:ext>
              </a:extLst>
            </p:cNvPr>
            <p:cNvSpPr>
              <a:spLocks/>
            </p:cNvSpPr>
            <p:nvPr/>
          </p:nvSpPr>
          <p:spPr>
            <a:xfrm>
              <a:off x="0" y="0"/>
              <a:ext cx="614330" cy="6858000"/>
            </a:xfrm>
            <a:prstGeom prst="rect">
              <a:avLst/>
            </a:prstGeom>
            <a:gradFill flip="none" rotWithShape="1">
              <a:gsLst>
                <a:gs pos="0">
                  <a:srgbClr val="001642"/>
                </a:gs>
                <a:gs pos="87000">
                  <a:schemeClr val="accent1">
                    <a:lumMod val="89000"/>
                  </a:schemeClr>
                </a:gs>
                <a:gs pos="95000">
                  <a:srgbClr val="507AC7"/>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ACBDB56-430E-4C10-98DB-7FAFD0E9AB86}"/>
                </a:ext>
              </a:extLst>
            </p:cNvPr>
            <p:cNvSpPr txBox="1">
              <a:spLocks/>
            </p:cNvSpPr>
            <p:nvPr/>
          </p:nvSpPr>
          <p:spPr>
            <a:xfrm>
              <a:off x="115271" y="796740"/>
              <a:ext cx="400110" cy="4043680"/>
            </a:xfrm>
            <a:prstGeom prst="rect">
              <a:avLst/>
            </a:prstGeom>
            <a:noFill/>
          </p:spPr>
          <p:txBody>
            <a:bodyPr vert="vert270" wrap="square" rtlCol="0">
              <a:spAutoFit/>
            </a:bodyPr>
            <a:lstStyle/>
            <a:p>
              <a:r>
                <a:rPr lang="en-US" sz="1400" dirty="0">
                  <a:solidFill>
                    <a:schemeClr val="bg1"/>
                  </a:solidFill>
                </a:rPr>
                <a:t>TESLA Technology Collaboration – December 5</a:t>
              </a:r>
              <a:r>
                <a:rPr lang="en-US" sz="1400" baseline="30000" dirty="0">
                  <a:solidFill>
                    <a:schemeClr val="bg1"/>
                  </a:solidFill>
                </a:rPr>
                <a:t>th</a:t>
              </a:r>
              <a:r>
                <a:rPr lang="en-US" sz="1400" dirty="0">
                  <a:solidFill>
                    <a:schemeClr val="bg1"/>
                  </a:solidFill>
                </a:rPr>
                <a:t>, 2023</a:t>
              </a:r>
            </a:p>
          </p:txBody>
        </p:sp>
        <p:pic>
          <p:nvPicPr>
            <p:cNvPr id="19" name="Picture 18" descr="Logo, company name&#10;&#10;Description automatically generated">
              <a:extLst>
                <a:ext uri="{FF2B5EF4-FFF2-40B4-BE49-F238E27FC236}">
                  <a16:creationId xmlns:a16="http://schemas.microsoft.com/office/drawing/2014/main" id="{422A7EBE-E1FC-82AC-E089-270CC30F3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4" y="9768"/>
              <a:ext cx="663021" cy="361708"/>
            </a:xfrm>
            <a:prstGeom prst="rect">
              <a:avLst/>
            </a:prstGeom>
          </p:spPr>
        </p:pic>
        <p:pic>
          <p:nvPicPr>
            <p:cNvPr id="20" name="Picture 2" descr="TTC2023 Meeting, Fermilab">
              <a:extLst>
                <a:ext uri="{FF2B5EF4-FFF2-40B4-BE49-F238E27FC236}">
                  <a16:creationId xmlns:a16="http://schemas.microsoft.com/office/drawing/2014/main" id="{9307CD3A-ED21-F267-F80C-D61B57FD1B79}"/>
                </a:ext>
              </a:extLst>
            </p:cNvPr>
            <p:cNvPicPr>
              <a:picLocks noChangeAspect="1"/>
            </p:cNvPicPr>
            <p:nvPr/>
          </p:nvPicPr>
          <p:blipFill rotWithShape="1">
            <a:blip r:embed="rId5">
              <a:extLst>
                <a:ext uri="{28A0092B-C50C-407E-A947-70E740481C1C}">
                  <a14:useLocalDpi xmlns:a14="http://schemas.microsoft.com/office/drawing/2010/main" val="0"/>
                </a:ext>
              </a:extLst>
            </a:blip>
            <a:srcRect l="800"/>
            <a:stretch/>
          </p:blipFill>
          <p:spPr bwMode="auto">
            <a:xfrm rot="16200000">
              <a:off x="-318809" y="5902353"/>
              <a:ext cx="1259840" cy="63441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666842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720F150C95C864DBC7775658E6211AA" ma:contentTypeVersion="10" ma:contentTypeDescription="Create a new document." ma:contentTypeScope="" ma:versionID="f8442d34fd643535cc6a70486beea003">
  <xsd:schema xmlns:xsd="http://www.w3.org/2001/XMLSchema" xmlns:xs="http://www.w3.org/2001/XMLSchema" xmlns:p="http://schemas.microsoft.com/office/2006/metadata/properties" xmlns:ns3="aaa2c253-c80a-4b54-9323-a6b3ceb287c1" xmlns:ns4="5a6440a5-e023-450f-aa4d-6cd3d4a5272a" targetNamespace="http://schemas.microsoft.com/office/2006/metadata/properties" ma:root="true" ma:fieldsID="8e0dd60186db4b03cd37dc4fd0a0a8b2" ns3:_="" ns4:_="">
    <xsd:import namespace="aaa2c253-c80a-4b54-9323-a6b3ceb287c1"/>
    <xsd:import namespace="5a6440a5-e023-450f-aa4d-6cd3d4a5272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a2c253-c80a-4b54-9323-a6b3ceb287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6440a5-e023-450f-aa4d-6cd3d4a5272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7733FC-27D2-4E4E-BE17-E7F538CF9834}">
  <ds:schemaRefs>
    <ds:schemaRef ds:uri="5a6440a5-e023-450f-aa4d-6cd3d4a5272a"/>
    <ds:schemaRef ds:uri="aaa2c253-c80a-4b54-9323-a6b3ceb287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2BD4888-5DD8-43EB-9083-C11FBB38D3C1}">
  <ds:schemaRefs>
    <ds:schemaRef ds:uri="5a6440a5-e023-450f-aa4d-6cd3d4a5272a"/>
    <ds:schemaRef ds:uri="aaa2c253-c80a-4b54-9323-a6b3ceb287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12A0CDA-337E-4ADA-AEA2-3BF7CE1BD6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7563</TotalTime>
  <Words>2182</Words>
  <Application>Microsoft Office PowerPoint</Application>
  <PresentationFormat>Widescreen</PresentationFormat>
  <Paragraphs>341</Paragraphs>
  <Slides>25</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Cambria Math</vt:lpstr>
      <vt:lpstr>Times New Roman</vt:lpstr>
      <vt:lpstr>Wingdings</vt:lpstr>
      <vt:lpstr>Tema di Office</vt:lpstr>
      <vt:lpstr>Model of Field Emission and dark current simulation – PIP-II and ESS projects  Elisa Del Core INFN – LASA, Milan TTC Meeting – WG3 December 5^th, 2023</vt:lpstr>
      <vt:lpstr>Outline</vt:lpstr>
      <vt:lpstr>Outline</vt:lpstr>
      <vt:lpstr>SRF Activities at LASA</vt:lpstr>
      <vt:lpstr>SRF CAVITIES at LASA</vt:lpstr>
      <vt:lpstr>Outline</vt:lpstr>
      <vt:lpstr>Introduction</vt:lpstr>
      <vt:lpstr>PowerPoint Presentation</vt:lpstr>
      <vt:lpstr>Field Emission model</vt:lpstr>
      <vt:lpstr>STEPS towards FE source identification</vt:lpstr>
      <vt:lpstr>Outline</vt:lpstr>
      <vt:lpstr>CASE STUDY – PIP II EZ-002 CAVITY</vt:lpstr>
      <vt:lpstr>CASE STUDY – PIP II EZ-002 CAVITY Results</vt:lpstr>
      <vt:lpstr>Transport model from electron to external X-rays</vt:lpstr>
      <vt:lpstr>Transport model from electron to external X-rays: Fluka approach</vt:lpstr>
      <vt:lpstr>Outline</vt:lpstr>
      <vt:lpstr>Conclusions</vt:lpstr>
      <vt:lpstr>BACKUP SLIDES</vt:lpstr>
      <vt:lpstr>External radiation detectors</vt:lpstr>
      <vt:lpstr>Graphic Interface</vt:lpstr>
      <vt:lpstr>Graphic Interface Output</vt:lpstr>
      <vt:lpstr>Graphic Interface Output (2)</vt:lpstr>
      <vt:lpstr>Example of scintillator spectra</vt:lpstr>
      <vt:lpstr>Field Emission</vt:lpstr>
      <vt:lpstr>Lasa VTS radiation scenario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Misuratore di momento trasverso</dc:title>
  <dc:creator>Daniele Sertore</dc:creator>
  <cp:lastModifiedBy>Elisa Del Core</cp:lastModifiedBy>
  <cp:revision>112</cp:revision>
  <cp:lastPrinted>2019-08-08T09:29:13Z</cp:lastPrinted>
  <dcterms:created xsi:type="dcterms:W3CDTF">2019-07-01T06:05:36Z</dcterms:created>
  <dcterms:modified xsi:type="dcterms:W3CDTF">2023-12-01T14:02:36Z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0x0101007720F150C95C864DBC7775658E6211AA</vt:lpwstr>
  </property>
</Properties>
</file>