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09" r:id="rId2"/>
    <p:sldId id="308" r:id="rId3"/>
    <p:sldId id="310" r:id="rId4"/>
    <p:sldId id="315" r:id="rId5"/>
    <p:sldId id="312" r:id="rId6"/>
    <p:sldId id="320" r:id="rId7"/>
    <p:sldId id="316" r:id="rId8"/>
    <p:sldId id="313" r:id="rId9"/>
    <p:sldId id="319" r:id="rId10"/>
    <p:sldId id="317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6408" autoAdjust="0"/>
  </p:normalViewPr>
  <p:slideViewPr>
    <p:cSldViewPr snapToGrid="0" snapToObjects="1">
      <p:cViewPr varScale="1">
        <p:scale>
          <a:sx n="115" d="100"/>
          <a:sy n="115" d="100"/>
        </p:scale>
        <p:origin x="126" y="53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28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charset="0"/>
              </a:defRPr>
            </a:lvl1pPr>
            <a:lvl2pPr marL="457200" indent="-228600">
              <a:buFont typeface="PingFangSC-Regular" charset="-122"/>
              <a:buChar char="－"/>
              <a:defRPr sz="1800" baseline="0">
                <a:solidFill>
                  <a:schemeClr val="tx1"/>
                </a:solidFill>
                <a:latin typeface="Arial" charset="0"/>
              </a:defRPr>
            </a:lvl2pPr>
            <a:lvl3pPr marL="6858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914400" indent="-22860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11430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charset="0"/>
              </a:defRPr>
            </a:lvl1pPr>
            <a:lvl2pPr marL="457200" indent="-228600">
              <a:buFont typeface="PingFangSC-Regular" charset="-122"/>
              <a:buChar char="－"/>
              <a:defRPr sz="1800" baseline="0">
                <a:solidFill>
                  <a:schemeClr val="tx1"/>
                </a:solidFill>
                <a:latin typeface="Arial" charset="0"/>
              </a:defRPr>
            </a:lvl2pPr>
            <a:lvl3pPr marL="6858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914400" indent="-22860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11430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charset="0"/>
              </a:defRPr>
            </a:lvl1pPr>
            <a:lvl2pPr marL="457200" indent="-228600">
              <a:buFont typeface="PingFangSC-Regular" charset="-122"/>
              <a:buChar char="－"/>
              <a:defRPr sz="1800" baseline="0">
                <a:solidFill>
                  <a:schemeClr val="tx1"/>
                </a:solidFill>
                <a:latin typeface="Arial" charset="0"/>
              </a:defRPr>
            </a:lvl2pPr>
            <a:lvl3pPr marL="6858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914400" indent="-22860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1084263" indent="-169863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trs.nasa.gov/citations/20130010226" TargetMode="External"/><Relationship Id="rId2" Type="http://schemas.openxmlformats.org/officeDocument/2006/relationships/hyperlink" Target="https://www.youtube.com/watch?v=x_qS8srAuJ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undrymag.com/issues-and-ideas/article/21927220/need-to-know-liquid-nitrogen-j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Experience with Liquid Nitrogen Cleaning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Development status of a high pressure liquid nitrogen cleaning tool</a:t>
            </a:r>
          </a:p>
          <a:p>
            <a:endParaRPr lang="en-US" dirty="0"/>
          </a:p>
          <a:p>
            <a:r>
              <a:rPr lang="en-US" dirty="0"/>
              <a:t>TTC 2023, Fermilab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Roger Ruber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1AE24F-3A86-4244-9CF0-2C52F5DF2B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48FD-7F2B-4F2D-9340-6C1A2D7F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at 10 bar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7EDFB-5B05-4B45-9EFF-CC2809A8D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E63A6-B29E-4691-A6F2-BAEBF24A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0BDA4-126D-4513-B3AF-1434690428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52" y="913095"/>
            <a:ext cx="6611223" cy="43987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086955-AFCF-4257-BB6A-80C1B5A2B4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62973" y="1345757"/>
            <a:ext cx="3692219" cy="27925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D9F610-4BD8-48CF-8802-3BA957EA58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9"/>
          <a:stretch/>
        </p:blipFill>
        <p:spPr>
          <a:xfrm>
            <a:off x="4951523" y="3429000"/>
            <a:ext cx="5486400" cy="29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9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A3A92-CE8C-4D18-B6F9-4C6DDCAE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Forward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E56E9-A3EE-49CD-8332-65FE00988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Cleaned cavity is waiting for vertical test to determine start of field emission onset</a:t>
            </a:r>
          </a:p>
          <a:p>
            <a:r>
              <a:rPr lang="en-US" dirty="0"/>
              <a:t>Re-clean at higher pressure of 20 bar</a:t>
            </a:r>
          </a:p>
          <a:p>
            <a:r>
              <a:rPr lang="en-US" dirty="0"/>
              <a:t>Add high-pressure liquid nitrogen pump</a:t>
            </a:r>
          </a:p>
          <a:p>
            <a:pPr lvl="1"/>
            <a:r>
              <a:rPr lang="en-US" dirty="0"/>
              <a:t>rated output pressure up to 100 bar (adjustable)</a:t>
            </a:r>
          </a:p>
          <a:p>
            <a:pPr lvl="1"/>
            <a:r>
              <a:rPr lang="en-US" dirty="0"/>
              <a:t>advancing through safety reviews...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Liquid nitrogen cleaning is a promising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alternative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Continuing to improve setup and provide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 proof-of-concept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Thanks to many colleagues at Jefferson Lab for their help and support!</a:t>
            </a:r>
          </a:p>
          <a:p>
            <a:r>
              <a:rPr lang="en-US" dirty="0"/>
              <a:t>SRF Operations, SRF S&amp;T, Environment &amp; Safety, Cryogenics, Engineering </a:t>
            </a:r>
          </a:p>
          <a:p>
            <a:pPr lvl="1"/>
            <a:r>
              <a:rPr lang="en-US" dirty="0"/>
              <a:t>Rongli Geng, Alex Eslinger, Tom DeSalvo, Phil Denny, Chris Dreyfuss, Dainnya Busbin, 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48E03-6795-4148-9B82-1CC2565C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5AB26-932F-4C9D-AE00-A232E3E5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1160AC-4226-41F8-B836-82DA506CFC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688" y="1525869"/>
            <a:ext cx="6067522" cy="341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practical matter the principal limitation encountered at field levels above ~8 MV/m is field emission loading [1]</a:t>
            </a:r>
          </a:p>
          <a:p>
            <a:pPr lvl="1"/>
            <a:r>
              <a:rPr lang="en-US" dirty="0"/>
              <a:t>Artificial emitters introduced into the cavities during surface treatments and assembly steps are the major causes for the emission of electrons</a:t>
            </a:r>
          </a:p>
          <a:p>
            <a:r>
              <a:rPr lang="en-US" dirty="0"/>
              <a:t>Three approaches to eliminate field emission loading [1]</a:t>
            </a:r>
          </a:p>
          <a:p>
            <a:pPr lvl="1"/>
            <a:r>
              <a:rPr lang="en-US" dirty="0"/>
              <a:t>ultra-high vacuum annealing</a:t>
            </a:r>
          </a:p>
          <a:p>
            <a:pPr lvl="1"/>
            <a:r>
              <a:rPr lang="en-US" dirty="0"/>
              <a:t>high peak power processing</a:t>
            </a:r>
          </a:p>
          <a:p>
            <a:pPr lvl="1"/>
            <a:r>
              <a:rPr lang="en-US" dirty="0"/>
              <a:t>advanced surface cleaning techniques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B35CA-E274-4B58-B44F-15404AAC3CB9}"/>
              </a:ext>
            </a:extLst>
          </p:cNvPr>
          <p:cNvSpPr txBox="1"/>
          <p:nvPr/>
        </p:nvSpPr>
        <p:spPr>
          <a:xfrm>
            <a:off x="6096000" y="6417406"/>
            <a:ext cx="435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 P. </a:t>
            </a:r>
            <a:r>
              <a:rPr lang="en-US" sz="1000" dirty="0" err="1"/>
              <a:t>Kneisel</a:t>
            </a:r>
            <a:r>
              <a:rPr lang="en-US" sz="1000" dirty="0"/>
              <a:t> and B. Lewis, Advanced Surface Cleaning Methods, SRF (1995) 311.</a:t>
            </a:r>
            <a:br>
              <a:rPr lang="en-US" sz="1000" dirty="0"/>
            </a:br>
            <a:r>
              <a:rPr lang="en-US" sz="1000" dirty="0"/>
              <a:t>https://accelconf.web.cern.ch/SRF95/papers/srf95l02.pdf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58F9FC-5D73-4A28-8584-D048E70C496A}"/>
              </a:ext>
            </a:extLst>
          </p:cNvPr>
          <p:cNvGrpSpPr/>
          <p:nvPr/>
        </p:nvGrpSpPr>
        <p:grpSpPr>
          <a:xfrm>
            <a:off x="1422638" y="3756878"/>
            <a:ext cx="2998063" cy="2392809"/>
            <a:chOff x="806173" y="3707037"/>
            <a:chExt cx="2998063" cy="23928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A1598D-CA13-48FB-89B9-43383B059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059" y="3707037"/>
              <a:ext cx="2968177" cy="217736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FF0807-5904-474A-A4FC-863FDCE9F898}"/>
                </a:ext>
              </a:extLst>
            </p:cNvPr>
            <p:cNvSpPr txBox="1"/>
            <p:nvPr/>
          </p:nvSpPr>
          <p:spPr>
            <a:xfrm>
              <a:off x="1819242" y="3913746"/>
              <a:ext cx="1933832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Stainless steel field emitter found in 1.5 GHz cavity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54FAD4-4881-4749-A23C-10DE1D29D212}"/>
                </a:ext>
              </a:extLst>
            </p:cNvPr>
            <p:cNvSpPr txBox="1"/>
            <p:nvPr/>
          </p:nvSpPr>
          <p:spPr>
            <a:xfrm>
              <a:off x="806173" y="5884402"/>
              <a:ext cx="26037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J. Knobloch, IEEE Trans. Appl. </a:t>
              </a:r>
              <a:r>
                <a:rPr lang="en-US" sz="800" dirty="0" err="1"/>
                <a:t>Superc</a:t>
              </a:r>
              <a:r>
                <a:rPr lang="en-US" sz="800" dirty="0"/>
                <a:t>. 9(2) (1999) 1016.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E926CA-C04C-432F-B939-4B7093D81FCC}"/>
              </a:ext>
            </a:extLst>
          </p:cNvPr>
          <p:cNvGrpSpPr/>
          <p:nvPr/>
        </p:nvGrpSpPr>
        <p:grpSpPr>
          <a:xfrm>
            <a:off x="5108248" y="3578047"/>
            <a:ext cx="5677288" cy="2571640"/>
            <a:chOff x="6263645" y="3190974"/>
            <a:chExt cx="5677288" cy="25716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CEFE1B-4707-45D8-ADEA-5448EB509AD2}"/>
                </a:ext>
              </a:extLst>
            </p:cNvPr>
            <p:cNvGrpSpPr/>
            <p:nvPr/>
          </p:nvGrpSpPr>
          <p:grpSpPr>
            <a:xfrm>
              <a:off x="6263645" y="3429000"/>
              <a:ext cx="5677288" cy="2184026"/>
              <a:chOff x="8052237" y="4973447"/>
              <a:chExt cx="3727871" cy="143409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EA518FE-70C6-4CD3-8F6F-4B6ADF02E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38717" y="4978877"/>
                <a:ext cx="1841391" cy="142866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BB293-62D5-4149-BC03-71AAE640E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52237" y="4973447"/>
                <a:ext cx="1781546" cy="140895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ABCC63-6B52-4150-9F24-D507BCE7E2D3}"/>
                </a:ext>
              </a:extLst>
            </p:cNvPr>
            <p:cNvSpPr txBox="1"/>
            <p:nvPr/>
          </p:nvSpPr>
          <p:spPr>
            <a:xfrm>
              <a:off x="7977643" y="5547170"/>
              <a:ext cx="25585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J. Knobloch, IEEE Trans. Appl. </a:t>
              </a:r>
              <a:r>
                <a:rPr lang="en-US" sz="800" dirty="0" err="1"/>
                <a:t>Superc</a:t>
              </a:r>
              <a:r>
                <a:rPr lang="en-US" sz="800" dirty="0"/>
                <a:t>. 9(2) (1999) 1016.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4BA648-D171-4824-82A5-85E1BD1AF952}"/>
                </a:ext>
              </a:extLst>
            </p:cNvPr>
            <p:cNvSpPr txBox="1"/>
            <p:nvPr/>
          </p:nvSpPr>
          <p:spPr>
            <a:xfrm>
              <a:off x="6467942" y="3190974"/>
              <a:ext cx="25887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Example effect of field emission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2130-F121-4D72-B9B8-269B827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Particulate Contamination of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D4F6D-E6DF-4B49-8EC7-638C1ACC3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Adhesion</a:t>
            </a:r>
          </a:p>
          <a:p>
            <a:pPr lvl="1"/>
            <a:r>
              <a:rPr lang="en-US" dirty="0"/>
              <a:t>attraction between dissimilar particles or surfaces</a:t>
            </a:r>
          </a:p>
          <a:p>
            <a:r>
              <a:rPr lang="en-US" dirty="0"/>
              <a:t>Cohesion</a:t>
            </a:r>
          </a:p>
          <a:p>
            <a:pPr lvl="1"/>
            <a:r>
              <a:rPr lang="en-US" dirty="0"/>
              <a:t>attraction between similar or identical particles or surfaces</a:t>
            </a:r>
          </a:p>
          <a:p>
            <a:endParaRPr lang="en-US" dirty="0"/>
          </a:p>
          <a:p>
            <a:r>
              <a:rPr lang="en-US" dirty="0"/>
              <a:t>van der Waal’s forces</a:t>
            </a:r>
          </a:p>
          <a:p>
            <a:pPr lvl="1"/>
            <a:r>
              <a:rPr lang="en-US" dirty="0"/>
              <a:t>intermolecular forces</a:t>
            </a:r>
          </a:p>
          <a:p>
            <a:r>
              <a:rPr lang="en-US" dirty="0"/>
              <a:t>capillary forces</a:t>
            </a:r>
          </a:p>
          <a:p>
            <a:pPr lvl="1"/>
            <a:r>
              <a:rPr lang="en-US" dirty="0"/>
              <a:t>thin liquid layer between particle and</a:t>
            </a:r>
            <a:br>
              <a:rPr lang="en-US" dirty="0"/>
            </a:br>
            <a:r>
              <a:rPr lang="en-US" dirty="0"/>
              <a:t>substrate surface</a:t>
            </a:r>
          </a:p>
          <a:p>
            <a:r>
              <a:rPr lang="en-US" dirty="0"/>
              <a:t>electrical double layer forces</a:t>
            </a:r>
          </a:p>
          <a:p>
            <a:pPr lvl="1"/>
            <a:r>
              <a:rPr lang="en-US" dirty="0"/>
              <a:t>particles immersed in a liquid medium</a:t>
            </a:r>
            <a:br>
              <a:rPr lang="en-US" dirty="0"/>
            </a:br>
            <a:r>
              <a:rPr lang="en-US" dirty="0"/>
              <a:t>such as de-ionized water</a:t>
            </a:r>
          </a:p>
          <a:p>
            <a:r>
              <a:rPr lang="en-US" dirty="0"/>
              <a:t>electrostatic image force</a:t>
            </a:r>
          </a:p>
          <a:p>
            <a:pPr lvl="1"/>
            <a:r>
              <a:rPr lang="en-US" dirty="0"/>
              <a:t>particles on a substrate surface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515B5-AD3D-4C21-8484-604294F4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775ED-E914-405F-BD04-D302DE9C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026A1-D9A6-4F7F-830E-2B640DA72A4A}"/>
              </a:ext>
            </a:extLst>
          </p:cNvPr>
          <p:cNvSpPr txBox="1"/>
          <p:nvPr/>
        </p:nvSpPr>
        <p:spPr>
          <a:xfrm>
            <a:off x="6096000" y="6417406"/>
            <a:ext cx="435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P. </a:t>
            </a:r>
            <a:r>
              <a:rPr lang="en-US" sz="1000" dirty="0" err="1"/>
              <a:t>Kneisel</a:t>
            </a:r>
            <a:r>
              <a:rPr lang="en-US" sz="1000" dirty="0"/>
              <a:t> and B. Lewis, Advanced Surface Cleaning Methods, SRF (1995) 311.</a:t>
            </a:r>
            <a:br>
              <a:rPr lang="en-US" sz="1000" dirty="0"/>
            </a:br>
            <a:r>
              <a:rPr lang="en-US" sz="1000" dirty="0"/>
              <a:t>https://accelconf.web.cern.ch/SRF95/papers/srf95l02.pdf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2218A-E4F1-401A-9C75-46741E7DC1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196" y="2638146"/>
            <a:ext cx="6722533" cy="37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4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FE38-9811-4F85-BBDE-0DC50E6E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Used “Advanced” Cleaning Methods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92B0E-E44C-4824-BBBA-0B51D1351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8A3AA-54AD-4EB8-8AE1-9FDA5FC0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C38A9-F448-4BB7-9000-9246321A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55A611-11AC-41D5-A370-CC1B3F34A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1715"/>
              </p:ext>
            </p:extLst>
          </p:nvPr>
        </p:nvGraphicFramePr>
        <p:xfrm>
          <a:off x="1810891" y="1355933"/>
          <a:ext cx="8097879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027">
                  <a:extLst>
                    <a:ext uri="{9D8B030D-6E8A-4147-A177-3AD203B41FA5}">
                      <a16:colId xmlns:a16="http://schemas.microsoft.com/office/drawing/2014/main" val="3439093227"/>
                    </a:ext>
                  </a:extLst>
                </a:gridCol>
                <a:gridCol w="1527451">
                  <a:extLst>
                    <a:ext uri="{9D8B030D-6E8A-4147-A177-3AD203B41FA5}">
                      <a16:colId xmlns:a16="http://schemas.microsoft.com/office/drawing/2014/main" val="2279583091"/>
                    </a:ext>
                  </a:extLst>
                </a:gridCol>
                <a:gridCol w="1958512">
                  <a:extLst>
                    <a:ext uri="{9D8B030D-6E8A-4147-A177-3AD203B41FA5}">
                      <a16:colId xmlns:a16="http://schemas.microsoft.com/office/drawing/2014/main" val="3197142725"/>
                    </a:ext>
                  </a:extLst>
                </a:gridCol>
                <a:gridCol w="1386889">
                  <a:extLst>
                    <a:ext uri="{9D8B030D-6E8A-4147-A177-3AD203B41FA5}">
                      <a16:colId xmlns:a16="http://schemas.microsoft.com/office/drawing/2014/main" val="135101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Overcome adhesion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Solvent for or react with</a:t>
                      </a:r>
                      <a:br>
                        <a:rPr lang="en-US" dirty="0"/>
                      </a:br>
                      <a:r>
                        <a:rPr lang="en-US" dirty="0"/>
                        <a:t>hydro-carbons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Melt emitters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4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Ultrasonic/</a:t>
                      </a:r>
                      <a:r>
                        <a:rPr lang="en-US" dirty="0" err="1"/>
                        <a:t>megasonic</a:t>
                      </a:r>
                      <a:r>
                        <a:rPr lang="en-US" dirty="0"/>
                        <a:t> cleaning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7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High-pressure water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4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Helium processing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20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Plasma processing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9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00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Dry ice (CO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) snow cleaning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04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5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Liquid nitrogen cleaning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2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1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48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D526-37C6-4014-8D64-8DAF8519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Nitrogen Cleaning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2EF70-7F64-4937-AF8E-CF132929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Combines actions from high-pressure ultra-pure water cleaning and dry-ice cleaning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impact:</a:t>
            </a:r>
            <a:endParaRPr lang="en-US" dirty="0"/>
          </a:p>
          <a:p>
            <a:pPr lvl="2"/>
            <a:r>
              <a:rPr lang="en-US" dirty="0"/>
              <a:t>by high-pressure jet</a:t>
            </a:r>
          </a:p>
          <a:p>
            <a:pPr lvl="3"/>
            <a:r>
              <a:rPr lang="en-US" dirty="0"/>
              <a:t>high-momentum transfer on impact with surface particulate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aerodynamic draft:</a:t>
            </a:r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/>
              <a:t>from fluid velocity, which however becomes zero at cavity surface</a:t>
            </a:r>
          </a:p>
          <a:p>
            <a:pPr lvl="2"/>
            <a:r>
              <a:rPr lang="en-US" dirty="0"/>
              <a:t>rapid evaporation of liquid nitrogen increases the fluid flow and velocity</a:t>
            </a:r>
          </a:p>
          <a:p>
            <a:pPr lvl="2"/>
            <a:r>
              <a:rPr lang="en-US" dirty="0"/>
              <a:t>sound shock wave by combination of aerodynamic drag force and impact force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thermal shock:</a:t>
            </a:r>
          </a:p>
          <a:p>
            <a:pPr lvl="2"/>
            <a:r>
              <a:rPr lang="en-US" dirty="0"/>
              <a:t>cold shrinkage differential, </a:t>
            </a:r>
          </a:p>
          <a:p>
            <a:pPr lvl="3"/>
            <a:r>
              <a:rPr lang="en-US" dirty="0"/>
              <a:t>by thermal gradient and thermal contraction of particulate, reduces contact surface and adhesiveness</a:t>
            </a:r>
          </a:p>
          <a:p>
            <a:pPr lvl="2"/>
            <a:r>
              <a:rPr lang="en-US" dirty="0"/>
              <a:t>freezing out surface particulates, </a:t>
            </a:r>
          </a:p>
          <a:p>
            <a:pPr lvl="3"/>
            <a:r>
              <a:rPr lang="en-US" dirty="0"/>
              <a:t>low temperature causes embrittlement, reduces elasticity and adhesiveness</a:t>
            </a:r>
          </a:p>
          <a:p>
            <a:pPr lvl="2"/>
            <a:r>
              <a:rPr lang="en-US" dirty="0"/>
              <a:t>hence, less force required to remove particulates</a:t>
            </a:r>
          </a:p>
          <a:p>
            <a:r>
              <a:rPr lang="en-US" dirty="0">
                <a:solidFill>
                  <a:srgbClr val="C00000"/>
                </a:solidFill>
              </a:rPr>
              <a:t>Should not leave a residue</a:t>
            </a:r>
          </a:p>
          <a:p>
            <a:pPr lvl="1"/>
            <a:r>
              <a:rPr lang="en-US" dirty="0"/>
              <a:t>nitrogen evaporates, no drying required, does not easily react at low temperature,</a:t>
            </a:r>
          </a:p>
          <a:p>
            <a:pPr lvl="1"/>
            <a:r>
              <a:rPr lang="en-US" dirty="0"/>
              <a:t>however need warm-up time,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B1086-AC77-4BFE-9E75-352D0097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44068-C5AF-48AC-87F6-ECC29657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2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4ACF-561B-46B3-A3EB-ADE72606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Use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F9BB4-461E-4A53-8616-2A9662DA9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Cleaning heat exchangers</a:t>
            </a:r>
          </a:p>
          <a:p>
            <a:pPr lvl="1"/>
            <a:r>
              <a:rPr lang="en-US" dirty="0" err="1"/>
              <a:t>Conco</a:t>
            </a:r>
            <a:r>
              <a:rPr lang="en-US" dirty="0"/>
              <a:t> Services, LLC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NitroLance</a:t>
            </a:r>
            <a:r>
              <a:rPr lang="en-US" dirty="0"/>
              <a:t>” (decommissioned)</a:t>
            </a:r>
          </a:p>
          <a:p>
            <a:pPr lvl="2"/>
            <a:r>
              <a:rPr lang="en-GB" dirty="0">
                <a:hlinkClick r:id="rId2"/>
              </a:rPr>
              <a:t>https://www.youtube.com/watch?v=x_qS8srAuJo</a:t>
            </a:r>
            <a:r>
              <a:rPr lang="en-GB" dirty="0"/>
              <a:t> </a:t>
            </a:r>
          </a:p>
          <a:p>
            <a:endParaRPr lang="en-US" dirty="0"/>
          </a:p>
          <a:p>
            <a:r>
              <a:rPr lang="en-US" dirty="0"/>
              <a:t>Liquid jet cutting</a:t>
            </a:r>
          </a:p>
          <a:p>
            <a:pPr lvl="1"/>
            <a:r>
              <a:rPr lang="en-US" dirty="0"/>
              <a:t>High Energy Cutting and Stripping Utilizing Liquid Nitrogen (2005)</a:t>
            </a:r>
          </a:p>
          <a:p>
            <a:pPr lvl="2"/>
            <a:r>
              <a:rPr lang="en-US" dirty="0">
                <a:hlinkClick r:id="rId3"/>
              </a:rPr>
              <a:t>https://ntrs.nasa.gov/citations/20130010226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https://www.foundrymag.com/issues-and-ideas/article/21927220/need-to-know-liquid-nitrogen-jet</a:t>
            </a:r>
            <a:endParaRPr lang="en-US" dirty="0"/>
          </a:p>
          <a:p>
            <a:endParaRPr lang="en-US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224C-11BA-48BE-9E2D-49F1754E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9238C-CA3C-437B-8AA1-88175E85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2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D6A641-1444-4B83-91A2-860445850E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354" y="966055"/>
            <a:ext cx="5774575" cy="2736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FFF22A-1BC8-4876-BD66-90CAAC1F3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35" y="802307"/>
            <a:ext cx="7824818" cy="4401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E525BC-0DC3-4D42-A54C-B40890DA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Proof-of-concept Test Setup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A3D51-0EAF-45F6-B8E8-28B4BA4C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D2143-47DC-49A6-913F-E58CF279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3E23C-477B-400C-9A4A-506D3D665A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867" y="3050474"/>
            <a:ext cx="4868787" cy="34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EE64-45B5-4E23-B833-BC2EA7C2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Tests – Outdoor Safety and Workflow Demonstration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3BC07-60BC-4C10-92F2-CEA719A1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2833E-DD53-4667-9F00-741FEF80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057E4-27DF-4F29-B5DC-9F24F4FCD0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380" y="819085"/>
            <a:ext cx="5487031" cy="3634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9B30E-4202-422F-9158-A5CB5FF713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167" y="3897359"/>
            <a:ext cx="3832146" cy="2538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9CC88A-4BEA-43C6-9C4D-D880F0AE31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61" y="819085"/>
            <a:ext cx="5604375" cy="3046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4389A7-F4C6-4BF6-BEC2-01DE00D18A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68006" y="3603317"/>
            <a:ext cx="3006534" cy="26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4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95F6-80CD-4A1D-8680-FEF4A436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Liquid Jet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DDB56-EFCD-40BF-9CA2-D890055A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Roger Ruber - First Experience with Liquid Nitrogen Cleaning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46F4B-9796-417C-9CCE-003E22A2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BB6A7-B025-4BFF-B412-FAC4DD8C1A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992" y="949514"/>
            <a:ext cx="3912970" cy="2591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EE107B-112B-4F86-8D3F-E0D7ED37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38" y="1430341"/>
            <a:ext cx="8304797" cy="48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3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4065</TotalTime>
  <Words>751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.PingFangSC-Regular</vt:lpstr>
      <vt:lpstr>Arial</vt:lpstr>
      <vt:lpstr>Calibri</vt:lpstr>
      <vt:lpstr>PingFangSC-Regular</vt:lpstr>
      <vt:lpstr>Office Theme</vt:lpstr>
      <vt:lpstr>First Experience with Liquid Nitrogen Cleaning</vt:lpstr>
      <vt:lpstr>Why?</vt:lpstr>
      <vt:lpstr>Particulate Contamination of Surfaces</vt:lpstr>
      <vt:lpstr>Commonly Used “Advanced” Cleaning Methods</vt:lpstr>
      <vt:lpstr>Liquid Nitrogen Cleaning Concept</vt:lpstr>
      <vt:lpstr>Commercial Use</vt:lpstr>
      <vt:lpstr>Proof-of-concept Test Setup</vt:lpstr>
      <vt:lpstr>First Tests – Outdoor Safety and Workflow Demonstration</vt:lpstr>
      <vt:lpstr>Observe Liquid Jet</vt:lpstr>
      <vt:lpstr>Cleaning at 10 bar</vt:lpstr>
      <vt:lpstr>Path Forward and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Ruber</dc:creator>
  <cp:lastModifiedBy>Roger Ruber</cp:lastModifiedBy>
  <cp:revision>40</cp:revision>
  <dcterms:created xsi:type="dcterms:W3CDTF">2021-08-25T12:07:02Z</dcterms:created>
  <dcterms:modified xsi:type="dcterms:W3CDTF">2023-12-03T21:12:30Z</dcterms:modified>
</cp:coreProperties>
</file>