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10.jpg" ContentType="image/jp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10" r:id="rId5"/>
  </p:sldMasterIdLst>
  <p:notesMasterIdLst>
    <p:notesMasterId r:id="rId24"/>
  </p:notesMasterIdLst>
  <p:handoutMasterIdLst>
    <p:handoutMasterId r:id="rId25"/>
  </p:handoutMasterIdLst>
  <p:sldIdLst>
    <p:sldId id="270"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Lst>
  <p:sldSz cx="12192000" cy="6858000"/>
  <p:notesSz cx="7010400" cy="9296400"/>
  <p:defaultTextStyle>
    <a:defPPr>
      <a:defRPr lang="en-US"/>
    </a:defPPr>
    <a:lvl1pPr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12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254"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379"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50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5633" algn="l" defTabSz="914254" rtl="0" eaLnBrk="1" latinLnBrk="0" hangingPunct="1">
      <a:defRPr kern="1200">
        <a:solidFill>
          <a:schemeClr val="tx1"/>
        </a:solidFill>
        <a:latin typeface="Arial" pitchFamily="34" charset="0"/>
        <a:ea typeface="ヒラギノ角ゴ Pro W3"/>
        <a:cs typeface="ヒラギノ角ゴ Pro W3"/>
      </a:defRPr>
    </a:lvl6pPr>
    <a:lvl7pPr marL="2742759" algn="l" defTabSz="914254" rtl="0" eaLnBrk="1" latinLnBrk="0" hangingPunct="1">
      <a:defRPr kern="1200">
        <a:solidFill>
          <a:schemeClr val="tx1"/>
        </a:solidFill>
        <a:latin typeface="Arial" pitchFamily="34" charset="0"/>
        <a:ea typeface="ヒラギノ角ゴ Pro W3"/>
        <a:cs typeface="ヒラギノ角ゴ Pro W3"/>
      </a:defRPr>
    </a:lvl7pPr>
    <a:lvl8pPr marL="3199886" algn="l" defTabSz="914254" rtl="0" eaLnBrk="1" latinLnBrk="0" hangingPunct="1">
      <a:defRPr kern="1200">
        <a:solidFill>
          <a:schemeClr val="tx1"/>
        </a:solidFill>
        <a:latin typeface="Arial" pitchFamily="34" charset="0"/>
        <a:ea typeface="ヒラギノ角ゴ Pro W3"/>
        <a:cs typeface="ヒラギノ角ゴ Pro W3"/>
      </a:defRPr>
    </a:lvl8pPr>
    <a:lvl9pPr marL="3657012" algn="l" defTabSz="914254"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64308"/>
    <a:srgbClr val="FFAE1A"/>
    <a:srgbClr val="E7E9DE"/>
    <a:srgbClr val="0F0C8F"/>
    <a:srgbClr val="CC00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1" autoAdjust="0"/>
    <p:restoredTop sz="94660"/>
  </p:normalViewPr>
  <p:slideViewPr>
    <p:cSldViewPr snapToObjects="1">
      <p:cViewPr varScale="1">
        <p:scale>
          <a:sx n="128" d="100"/>
          <a:sy n="128" d="100"/>
        </p:scale>
        <p:origin x="392" y="176"/>
      </p:cViewPr>
      <p:guideLst>
        <p:guide orient="horz" pos="2160"/>
        <p:guide pos="3840"/>
      </p:guideLst>
    </p:cSldViewPr>
  </p:slideViewPr>
  <p:notesTextViewPr>
    <p:cViewPr>
      <p:scale>
        <a:sx n="100" d="100"/>
        <a:sy n="100" d="100"/>
      </p:scale>
      <p:origin x="0" y="0"/>
    </p:cViewPr>
  </p:notesTextViewPr>
  <p:notesViewPr>
    <p:cSldViewPr snapToObjects="1">
      <p:cViewPr varScale="1">
        <p:scale>
          <a:sx n="83" d="100"/>
          <a:sy n="83" d="100"/>
        </p:scale>
        <p:origin x="1620" y="9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intranet.nscl.msu.edu\files\user\tutt\peak_fields\SRF23\QWR085_plasma_field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intranet.nscl.msu.edu\files\user\tutt\QWR%20Cryomodule%20stats\full_measurement%20(Recovered).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Ratio of Cavity Epeak to</a:t>
            </a:r>
            <a:r>
              <a:rPr lang="en-US" baseline="0"/>
              <a:t> Coupler Epeak</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622410755436431"/>
          <c:y val="0.1424654741792046"/>
          <c:w val="0.80704868773421079"/>
          <c:h val="0.6869780901448902"/>
        </c:manualLayout>
      </c:layout>
      <c:scatterChart>
        <c:scatterStyle val="smoothMarker"/>
        <c:varyColors val="0"/>
        <c:ser>
          <c:idx val="0"/>
          <c:order val="0"/>
          <c:tx>
            <c:v>Cavity to Coupler Tip</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(Summary!$O$6,Summary!$O$7,Summary!$O$8)</c:f>
              <c:numCache>
                <c:formatCode>General</c:formatCode>
                <c:ptCount val="3"/>
                <c:pt idx="0">
                  <c:v>80.120099999999994</c:v>
                </c:pt>
                <c:pt idx="1">
                  <c:v>240.9092</c:v>
                </c:pt>
                <c:pt idx="2">
                  <c:v>402.24</c:v>
                </c:pt>
              </c:numCache>
            </c:numRef>
          </c:xVal>
          <c:yVal>
            <c:numRef>
              <c:f>(Summary!$B$15,Summary!$C$15,Summary!$D$15)</c:f>
              <c:numCache>
                <c:formatCode>0.000</c:formatCode>
                <c:ptCount val="3"/>
                <c:pt idx="0">
                  <c:v>0.77522935779816515</c:v>
                </c:pt>
                <c:pt idx="1">
                  <c:v>1.1578947368421053</c:v>
                </c:pt>
                <c:pt idx="2">
                  <c:v>1.3583333333333334</c:v>
                </c:pt>
              </c:numCache>
            </c:numRef>
          </c:yVal>
          <c:smooth val="1"/>
          <c:extLst>
            <c:ext xmlns:c16="http://schemas.microsoft.com/office/drawing/2014/chart" uri="{C3380CC4-5D6E-409C-BE32-E72D297353CC}">
              <c16:uniqueId val="{00000000-9810-4E18-973B-11304DC9B288}"/>
            </c:ext>
          </c:extLst>
        </c:ser>
        <c:ser>
          <c:idx val="1"/>
          <c:order val="1"/>
          <c:tx>
            <c:v>Cavity to Transmission Line</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(Summary!$O$6,Summary!$O$7,Summary!$O$8)</c:f>
              <c:numCache>
                <c:formatCode>General</c:formatCode>
                <c:ptCount val="3"/>
                <c:pt idx="0">
                  <c:v>80.120099999999994</c:v>
                </c:pt>
                <c:pt idx="1">
                  <c:v>240.9092</c:v>
                </c:pt>
                <c:pt idx="2">
                  <c:v>402.24</c:v>
                </c:pt>
              </c:numCache>
            </c:numRef>
          </c:xVal>
          <c:yVal>
            <c:numRef>
              <c:f>(Summary!$B$16,Summary!$C$16,Summary!$D$16)</c:f>
              <c:numCache>
                <c:formatCode>0.000</c:formatCode>
                <c:ptCount val="3"/>
                <c:pt idx="0">
                  <c:v>0.80476190476190479</c:v>
                </c:pt>
                <c:pt idx="1">
                  <c:v>1.375</c:v>
                </c:pt>
                <c:pt idx="2">
                  <c:v>1.7621621621621621</c:v>
                </c:pt>
              </c:numCache>
            </c:numRef>
          </c:yVal>
          <c:smooth val="1"/>
          <c:extLst>
            <c:ext xmlns:c16="http://schemas.microsoft.com/office/drawing/2014/chart" uri="{C3380CC4-5D6E-409C-BE32-E72D297353CC}">
              <c16:uniqueId val="{00000001-9810-4E18-973B-11304DC9B288}"/>
            </c:ext>
          </c:extLst>
        </c:ser>
        <c:dLbls>
          <c:showLegendKey val="0"/>
          <c:showVal val="0"/>
          <c:showCatName val="0"/>
          <c:showSerName val="0"/>
          <c:showPercent val="0"/>
          <c:showBubbleSize val="0"/>
        </c:dLbls>
        <c:axId val="851062079"/>
        <c:axId val="851059583"/>
      </c:scatterChart>
      <c:valAx>
        <c:axId val="85106207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Frequency [MHz]</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1059583"/>
        <c:crosses val="autoZero"/>
        <c:crossBetween val="midCat"/>
      </c:valAx>
      <c:valAx>
        <c:axId val="8510595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Cavity </a:t>
                </a:r>
                <a:r>
                  <a:rPr lang="en-US" baseline="0"/>
                  <a:t>Field / Coupler Field</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1062079"/>
        <c:crosses val="autoZero"/>
        <c:crossBetween val="midCat"/>
      </c:valAx>
      <c:spPr>
        <a:noFill/>
        <a:ln>
          <a:noFill/>
        </a:ln>
        <a:effectLst/>
      </c:spPr>
    </c:plotArea>
    <c:legend>
      <c:legendPos val="r"/>
      <c:layout>
        <c:manualLayout>
          <c:xMode val="edge"/>
          <c:yMode val="edge"/>
          <c:x val="0.12510536027018618"/>
          <c:y val="0.17800207236585425"/>
          <c:w val="0.28825796797750625"/>
          <c:h val="0.129637190801018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baseline="0"/>
              <a:t>Distribution</a:t>
            </a:r>
            <a:r>
              <a:rPr lang="en-US"/>
              <a:t> of Coupling vs. Mode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Fundamental</c:v>
          </c:tx>
          <c:spPr>
            <a:ln w="25400" cap="rnd">
              <a:no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'calibrated '!$N$10</c:f>
                <c:numCache>
                  <c:formatCode>General</c:formatCode>
                  <c:ptCount val="1"/>
                  <c:pt idx="0">
                    <c:v>6.3320711338966235E-4</c:v>
                  </c:pt>
                </c:numCache>
              </c:numRef>
            </c:plus>
            <c:minus>
              <c:numRef>
                <c:f>'calibrated '!$N$10</c:f>
                <c:numCache>
                  <c:formatCode>General</c:formatCode>
                  <c:ptCount val="1"/>
                  <c:pt idx="0">
                    <c:v>6.3320711338966235E-4</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'calibrated '!$B$3:$B$8</c:f>
              <c:numCache>
                <c:formatCode>General</c:formatCode>
                <c:ptCount val="6"/>
                <c:pt idx="0">
                  <c:v>80.355000000000004</c:v>
                </c:pt>
                <c:pt idx="1">
                  <c:v>80.363</c:v>
                </c:pt>
                <c:pt idx="2">
                  <c:v>80.356999999999999</c:v>
                </c:pt>
                <c:pt idx="3">
                  <c:v>80.370999999999995</c:v>
                </c:pt>
                <c:pt idx="4">
                  <c:v>80.343000000000004</c:v>
                </c:pt>
                <c:pt idx="5">
                  <c:v>80.353999999999999</c:v>
                </c:pt>
              </c:numCache>
            </c:numRef>
          </c:xVal>
          <c:yVal>
            <c:numRef>
              <c:f>'calibrated '!$M$3:$M$8</c:f>
              <c:numCache>
                <c:formatCode>0.00E+00</c:formatCode>
                <c:ptCount val="6"/>
                <c:pt idx="0">
                  <c:v>2.6594795123649562E-3</c:v>
                </c:pt>
                <c:pt idx="1">
                  <c:v>2.3774146293725458E-3</c:v>
                </c:pt>
                <c:pt idx="2">
                  <c:v>2.2392602601612691E-3</c:v>
                </c:pt>
                <c:pt idx="3">
                  <c:v>2.5501074626455467E-3</c:v>
                </c:pt>
                <c:pt idx="4">
                  <c:v>2.2277473921291403E-3</c:v>
                </c:pt>
                <c:pt idx="5">
                  <c:v>2.5846460113772935E-3</c:v>
                </c:pt>
              </c:numCache>
            </c:numRef>
          </c:yVal>
          <c:smooth val="0"/>
          <c:extLst>
            <c:ext xmlns:c16="http://schemas.microsoft.com/office/drawing/2014/chart" uri="{C3380CC4-5D6E-409C-BE32-E72D297353CC}">
              <c16:uniqueId val="{00000000-354C-4C29-8A98-3A348BE54A2F}"/>
            </c:ext>
          </c:extLst>
        </c:ser>
        <c:ser>
          <c:idx val="1"/>
          <c:order val="1"/>
          <c:tx>
            <c:v>3*lambda/4</c:v>
          </c:tx>
          <c:spPr>
            <a:ln w="25400" cap="rnd">
              <a:noFill/>
              <a:round/>
            </a:ln>
            <a:effectLst/>
          </c:spPr>
          <c:marker>
            <c:symbol val="circle"/>
            <c:size val="5"/>
            <c:spPr>
              <a:solidFill>
                <a:schemeClr val="accent2"/>
              </a:solidFill>
              <a:ln w="9525">
                <a:solidFill>
                  <a:schemeClr val="accent2"/>
                </a:solidFill>
              </a:ln>
              <a:effectLst/>
            </c:spPr>
          </c:marker>
          <c:errBars>
            <c:errDir val="y"/>
            <c:errBarType val="both"/>
            <c:errValType val="cust"/>
            <c:noEndCap val="0"/>
            <c:plus>
              <c:numRef>
                <c:f>'calibrated '!$N$22</c:f>
                <c:numCache>
                  <c:formatCode>General</c:formatCode>
                  <c:ptCount val="1"/>
                  <c:pt idx="0">
                    <c:v>6.3317794829950984E-4</c:v>
                  </c:pt>
                </c:numCache>
              </c:numRef>
            </c:plus>
            <c:minus>
              <c:numRef>
                <c:f>'calibrated '!$N$22</c:f>
                <c:numCache>
                  <c:formatCode>General</c:formatCode>
                  <c:ptCount val="1"/>
                  <c:pt idx="0">
                    <c:v>6.3317794829950984E-4</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'calibrated '!$B$15:$B$20</c:f>
              <c:numCache>
                <c:formatCode>General</c:formatCode>
                <c:ptCount val="6"/>
                <c:pt idx="0">
                  <c:v>241.86199999999999</c:v>
                </c:pt>
                <c:pt idx="1">
                  <c:v>242.09899999999999</c:v>
                </c:pt>
                <c:pt idx="2">
                  <c:v>241.90700000000001</c:v>
                </c:pt>
                <c:pt idx="3">
                  <c:v>241.91300000000001</c:v>
                </c:pt>
                <c:pt idx="4">
                  <c:v>241.87799999999999</c:v>
                </c:pt>
                <c:pt idx="5">
                  <c:v>241.86500000000001</c:v>
                </c:pt>
              </c:numCache>
            </c:numRef>
          </c:xVal>
          <c:yVal>
            <c:numRef>
              <c:f>'calibrated '!$M$15:$M$20</c:f>
              <c:numCache>
                <c:formatCode>0.00E+00</c:formatCode>
                <c:ptCount val="6"/>
                <c:pt idx="0">
                  <c:v>7.6732142220262509E-3</c:v>
                </c:pt>
                <c:pt idx="1">
                  <c:v>7.0457937891483125E-3</c:v>
                </c:pt>
                <c:pt idx="2">
                  <c:v>6.6428602795564409E-3</c:v>
                </c:pt>
                <c:pt idx="3">
                  <c:v>7.9495075717080088E-3</c:v>
                </c:pt>
                <c:pt idx="4">
                  <c:v>6.3895866754311919E-3</c:v>
                </c:pt>
                <c:pt idx="5">
                  <c:v>7.4544811538910724E-3</c:v>
                </c:pt>
              </c:numCache>
            </c:numRef>
          </c:yVal>
          <c:smooth val="0"/>
          <c:extLst>
            <c:ext xmlns:c16="http://schemas.microsoft.com/office/drawing/2014/chart" uri="{C3380CC4-5D6E-409C-BE32-E72D297353CC}">
              <c16:uniqueId val="{00000001-354C-4C29-8A98-3A348BE54A2F}"/>
            </c:ext>
          </c:extLst>
        </c:ser>
        <c:ser>
          <c:idx val="2"/>
          <c:order val="2"/>
          <c:tx>
            <c:v>5*lambda/4</c:v>
          </c:tx>
          <c:spPr>
            <a:ln w="25400" cap="rnd">
              <a:noFill/>
              <a:round/>
            </a:ln>
            <a:effectLst/>
          </c:spPr>
          <c:marker>
            <c:symbol val="circle"/>
            <c:size val="5"/>
            <c:spPr>
              <a:solidFill>
                <a:schemeClr val="accent3"/>
              </a:solidFill>
              <a:ln w="9525">
                <a:solidFill>
                  <a:schemeClr val="accent3"/>
                </a:solidFill>
              </a:ln>
              <a:effectLst/>
            </c:spPr>
          </c:marker>
          <c:errBars>
            <c:errDir val="y"/>
            <c:errBarType val="both"/>
            <c:errValType val="cust"/>
            <c:noEndCap val="0"/>
            <c:plus>
              <c:numRef>
                <c:f>'calibrated '!$N$34</c:f>
                <c:numCache>
                  <c:formatCode>General</c:formatCode>
                  <c:ptCount val="1"/>
                  <c:pt idx="0">
                    <c:v>6.3308990045047393E-4</c:v>
                  </c:pt>
                </c:numCache>
              </c:numRef>
            </c:plus>
            <c:minus>
              <c:numRef>
                <c:f>'calibrated '!$N$34</c:f>
                <c:numCache>
                  <c:formatCode>General</c:formatCode>
                  <c:ptCount val="1"/>
                  <c:pt idx="0">
                    <c:v>6.3308990045047393E-4</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'calibrated '!$B$27:$B$32</c:f>
              <c:numCache>
                <c:formatCode>General</c:formatCode>
                <c:ptCount val="6"/>
                <c:pt idx="0">
                  <c:v>403.85199999999998</c:v>
                </c:pt>
                <c:pt idx="1">
                  <c:v>404.41500000000002</c:v>
                </c:pt>
                <c:pt idx="2">
                  <c:v>403.92200000000003</c:v>
                </c:pt>
                <c:pt idx="3">
                  <c:v>404.03399999999999</c:v>
                </c:pt>
                <c:pt idx="4">
                  <c:v>403.81299999999999</c:v>
                </c:pt>
                <c:pt idx="5">
                  <c:v>403.96699999999998</c:v>
                </c:pt>
              </c:numCache>
            </c:numRef>
          </c:xVal>
          <c:yVal>
            <c:numRef>
              <c:f>'calibrated '!$M$27:$M$32</c:f>
              <c:numCache>
                <c:formatCode>0.00E+00</c:formatCode>
                <c:ptCount val="6"/>
                <c:pt idx="0">
                  <c:v>1.4839071602232596E-2</c:v>
                </c:pt>
                <c:pt idx="1">
                  <c:v>1.403909014569331E-2</c:v>
                </c:pt>
                <c:pt idx="2">
                  <c:v>1.288225091090129E-2</c:v>
                </c:pt>
                <c:pt idx="3">
                  <c:v>1.3405998505104667E-2</c:v>
                </c:pt>
                <c:pt idx="4">
                  <c:v>1.3365710486127953E-2</c:v>
                </c:pt>
                <c:pt idx="5">
                  <c:v>1.4315344818538696E-2</c:v>
                </c:pt>
              </c:numCache>
            </c:numRef>
          </c:yVal>
          <c:smooth val="0"/>
          <c:extLst>
            <c:ext xmlns:c16="http://schemas.microsoft.com/office/drawing/2014/chart" uri="{C3380CC4-5D6E-409C-BE32-E72D297353CC}">
              <c16:uniqueId val="{00000002-354C-4C29-8A98-3A348BE54A2F}"/>
            </c:ext>
          </c:extLst>
        </c:ser>
        <c:ser>
          <c:idx val="3"/>
          <c:order val="3"/>
          <c:tx>
            <c:v>545 (dipole)</c:v>
          </c:tx>
          <c:spPr>
            <a:ln w="25400" cap="rnd">
              <a:noFill/>
              <a:round/>
            </a:ln>
            <a:effectLst/>
          </c:spPr>
          <c:marker>
            <c:symbol val="circle"/>
            <c:size val="5"/>
            <c:spPr>
              <a:solidFill>
                <a:schemeClr val="accent4"/>
              </a:solidFill>
              <a:ln w="9525">
                <a:solidFill>
                  <a:schemeClr val="accent4"/>
                </a:solidFill>
              </a:ln>
              <a:effectLst/>
            </c:spPr>
          </c:marker>
          <c:errBars>
            <c:errDir val="y"/>
            <c:errBarType val="both"/>
            <c:errValType val="cust"/>
            <c:noEndCap val="0"/>
            <c:plus>
              <c:numRef>
                <c:f>'calibrated '!$N$46</c:f>
                <c:numCache>
                  <c:formatCode>General</c:formatCode>
                  <c:ptCount val="1"/>
                  <c:pt idx="0">
                    <c:v>6.3229502029084003E-4</c:v>
                  </c:pt>
                </c:numCache>
              </c:numRef>
            </c:plus>
            <c:minus>
              <c:numRef>
                <c:f>'calibrated '!$N$46</c:f>
                <c:numCache>
                  <c:formatCode>General</c:formatCode>
                  <c:ptCount val="1"/>
                  <c:pt idx="0">
                    <c:v>6.3229502029084003E-4</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'calibrated '!$B$39:$B$44</c:f>
              <c:numCache>
                <c:formatCode>General</c:formatCode>
                <c:ptCount val="6"/>
                <c:pt idx="0">
                  <c:v>545.49300000000005</c:v>
                </c:pt>
                <c:pt idx="1">
                  <c:v>544.57100000000003</c:v>
                </c:pt>
                <c:pt idx="2">
                  <c:v>543.51700000000005</c:v>
                </c:pt>
                <c:pt idx="3">
                  <c:v>545.21299999999997</c:v>
                </c:pt>
                <c:pt idx="4">
                  <c:v>544.66999999999996</c:v>
                </c:pt>
                <c:pt idx="5">
                  <c:v>543.18200000000002</c:v>
                </c:pt>
              </c:numCache>
            </c:numRef>
          </c:xVal>
          <c:yVal>
            <c:numRef>
              <c:f>'calibrated '!$M$39:$M$44</c:f>
              <c:numCache>
                <c:formatCode>0.00E+00</c:formatCode>
                <c:ptCount val="6"/>
                <c:pt idx="0">
                  <c:v>3.7135126339932434E-2</c:v>
                </c:pt>
                <c:pt idx="1">
                  <c:v>3.8261789452485491E-2</c:v>
                </c:pt>
                <c:pt idx="2">
                  <c:v>3.5479450878258892E-2</c:v>
                </c:pt>
                <c:pt idx="3">
                  <c:v>3.799162899507625E-2</c:v>
                </c:pt>
                <c:pt idx="4">
                  <c:v>3.8612414891267322E-2</c:v>
                </c:pt>
                <c:pt idx="5">
                  <c:v>4.0526315032367449E-2</c:v>
                </c:pt>
              </c:numCache>
            </c:numRef>
          </c:yVal>
          <c:smooth val="0"/>
          <c:extLst>
            <c:ext xmlns:c16="http://schemas.microsoft.com/office/drawing/2014/chart" uri="{C3380CC4-5D6E-409C-BE32-E72D297353CC}">
              <c16:uniqueId val="{00000003-354C-4C29-8A98-3A348BE54A2F}"/>
            </c:ext>
          </c:extLst>
        </c:ser>
        <c:ser>
          <c:idx val="4"/>
          <c:order val="4"/>
          <c:tx>
            <c:v>7*lambda/4</c:v>
          </c:tx>
          <c:spPr>
            <a:ln w="25400" cap="rnd">
              <a:noFill/>
              <a:round/>
            </a:ln>
            <a:effectLst/>
          </c:spPr>
          <c:marker>
            <c:symbol val="circle"/>
            <c:size val="5"/>
            <c:spPr>
              <a:solidFill>
                <a:schemeClr val="accent5"/>
              </a:solidFill>
              <a:ln w="9525">
                <a:solidFill>
                  <a:schemeClr val="accent5"/>
                </a:solidFill>
              </a:ln>
              <a:effectLst/>
            </c:spPr>
          </c:marker>
          <c:errBars>
            <c:errDir val="y"/>
            <c:errBarType val="both"/>
            <c:errValType val="cust"/>
            <c:noEndCap val="0"/>
            <c:plus>
              <c:numRef>
                <c:f>'calibrated '!$N$58</c:f>
                <c:numCache>
                  <c:formatCode>General</c:formatCode>
                  <c:ptCount val="1"/>
                  <c:pt idx="0">
                    <c:v>6.3296039478418029E-4</c:v>
                  </c:pt>
                </c:numCache>
              </c:numRef>
            </c:plus>
            <c:minus>
              <c:numRef>
                <c:f>'calibrated '!$N$58</c:f>
                <c:numCache>
                  <c:formatCode>General</c:formatCode>
                  <c:ptCount val="1"/>
                  <c:pt idx="0">
                    <c:v>6.3296039478418029E-4</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'calibrated '!$B$51:$B$56</c:f>
              <c:numCache>
                <c:formatCode>General</c:formatCode>
                <c:ptCount val="6"/>
                <c:pt idx="0">
                  <c:v>560.57899999999995</c:v>
                </c:pt>
                <c:pt idx="1">
                  <c:v>561.625</c:v>
                </c:pt>
                <c:pt idx="2">
                  <c:v>560.44899999999996</c:v>
                </c:pt>
                <c:pt idx="3">
                  <c:v>561.01</c:v>
                </c:pt>
                <c:pt idx="4">
                  <c:v>560.23599999999999</c:v>
                </c:pt>
                <c:pt idx="5">
                  <c:v>561.10900000000004</c:v>
                </c:pt>
              </c:numCache>
            </c:numRef>
          </c:xVal>
          <c:yVal>
            <c:numRef>
              <c:f>'calibrated '!$M$51:$M$56</c:f>
              <c:numCache>
                <c:formatCode>0.00E+00</c:formatCode>
                <c:ptCount val="6"/>
                <c:pt idx="0">
                  <c:v>2.2193275516369525E-2</c:v>
                </c:pt>
                <c:pt idx="1">
                  <c:v>2.2319854963516066E-2</c:v>
                </c:pt>
                <c:pt idx="2">
                  <c:v>1.7227388389962007E-2</c:v>
                </c:pt>
                <c:pt idx="3">
                  <c:v>2.1272676569209701E-2</c:v>
                </c:pt>
                <c:pt idx="4">
                  <c:v>1.5967070491593009E-2</c:v>
                </c:pt>
                <c:pt idx="5">
                  <c:v>1.9460143439720762E-2</c:v>
                </c:pt>
              </c:numCache>
            </c:numRef>
          </c:yVal>
          <c:smooth val="0"/>
          <c:extLst>
            <c:ext xmlns:c16="http://schemas.microsoft.com/office/drawing/2014/chart" uri="{C3380CC4-5D6E-409C-BE32-E72D297353CC}">
              <c16:uniqueId val="{00000004-354C-4C29-8A98-3A348BE54A2F}"/>
            </c:ext>
          </c:extLst>
        </c:ser>
        <c:ser>
          <c:idx val="5"/>
          <c:order val="5"/>
          <c:tx>
            <c:v>603 (dipole)</c:v>
          </c:tx>
          <c:spPr>
            <a:ln w="25400" cap="rnd">
              <a:noFill/>
              <a:round/>
            </a:ln>
            <a:effectLst/>
          </c:spPr>
          <c:marker>
            <c:symbol val="circle"/>
            <c:size val="5"/>
            <c:spPr>
              <a:solidFill>
                <a:schemeClr val="accent6"/>
              </a:solidFill>
              <a:ln w="9525">
                <a:solidFill>
                  <a:schemeClr val="accent6"/>
                </a:solidFill>
              </a:ln>
              <a:effectLst/>
            </c:spPr>
          </c:marker>
          <c:errBars>
            <c:errDir val="y"/>
            <c:errBarType val="both"/>
            <c:errValType val="cust"/>
            <c:noEndCap val="0"/>
            <c:plus>
              <c:numRef>
                <c:f>'calibrated '!$N$70</c:f>
                <c:numCache>
                  <c:formatCode>General</c:formatCode>
                  <c:ptCount val="1"/>
                  <c:pt idx="0">
                    <c:v>6.2667228763272091E-4</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'calibrated '!$B$63:$B$68</c:f>
              <c:numCache>
                <c:formatCode>General</c:formatCode>
                <c:ptCount val="6"/>
                <c:pt idx="0">
                  <c:v>606.30999999999995</c:v>
                </c:pt>
                <c:pt idx="1">
                  <c:v>604.46799999999996</c:v>
                </c:pt>
                <c:pt idx="2">
                  <c:v>604.53300000000002</c:v>
                </c:pt>
                <c:pt idx="3">
                  <c:v>605.68899999999996</c:v>
                </c:pt>
                <c:pt idx="4">
                  <c:v>604.98</c:v>
                </c:pt>
                <c:pt idx="5">
                  <c:v>603.726</c:v>
                </c:pt>
              </c:numCache>
            </c:numRef>
          </c:xVal>
          <c:yVal>
            <c:numRef>
              <c:f>'calibrated '!$M$63:$M$68</c:f>
              <c:numCache>
                <c:formatCode>0.00E+00</c:formatCode>
                <c:ptCount val="6"/>
                <c:pt idx="0">
                  <c:v>0.10633852565701959</c:v>
                </c:pt>
                <c:pt idx="1">
                  <c:v>9.8797186691006594E-2</c:v>
                </c:pt>
                <c:pt idx="2">
                  <c:v>9.3858357387633665E-2</c:v>
                </c:pt>
                <c:pt idx="3">
                  <c:v>9.4885292472033908E-2</c:v>
                </c:pt>
                <c:pt idx="4">
                  <c:v>0.10633852565701959</c:v>
                </c:pt>
                <c:pt idx="5">
                  <c:v>0.10847798476169219</c:v>
                </c:pt>
              </c:numCache>
            </c:numRef>
          </c:yVal>
          <c:smooth val="0"/>
          <c:extLst>
            <c:ext xmlns:c16="http://schemas.microsoft.com/office/drawing/2014/chart" uri="{C3380CC4-5D6E-409C-BE32-E72D297353CC}">
              <c16:uniqueId val="{00000005-354C-4C29-8A98-3A348BE54A2F}"/>
            </c:ext>
          </c:extLst>
        </c:ser>
        <c:ser>
          <c:idx val="6"/>
          <c:order val="6"/>
          <c:tx>
            <c:v>690 (dipole)</c:v>
          </c:tx>
          <c:spPr>
            <a:ln w="25400" cap="rnd">
              <a:noFill/>
              <a:round/>
            </a:ln>
            <a:effectLst/>
          </c:spPr>
          <c:marker>
            <c:symbol val="circle"/>
            <c:size val="5"/>
            <c:spPr>
              <a:solidFill>
                <a:schemeClr val="accent1">
                  <a:lumMod val="60000"/>
                </a:schemeClr>
              </a:solidFill>
              <a:ln w="9525">
                <a:solidFill>
                  <a:schemeClr val="accent1">
                    <a:lumMod val="60000"/>
                  </a:schemeClr>
                </a:solidFill>
              </a:ln>
              <a:effectLst/>
            </c:spPr>
          </c:marker>
          <c:errBars>
            <c:errDir val="y"/>
            <c:errBarType val="both"/>
            <c:errValType val="cust"/>
            <c:noEndCap val="0"/>
            <c:plus>
              <c:numRef>
                <c:f>'calibrated '!$N$82</c:f>
                <c:numCache>
                  <c:formatCode>General</c:formatCode>
                  <c:ptCount val="1"/>
                  <c:pt idx="0">
                    <c:v>4.3852083098553811E-4</c:v>
                  </c:pt>
                </c:numCache>
              </c:numRef>
            </c:plus>
            <c:minus>
              <c:numRef>
                <c:f>'calibrated '!$N$82</c:f>
                <c:numCache>
                  <c:formatCode>General</c:formatCode>
                  <c:ptCount val="1"/>
                  <c:pt idx="0">
                    <c:v>4.3852083098553811E-4</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'calibrated '!$B$75:$B$80</c:f>
              <c:numCache>
                <c:formatCode>General</c:formatCode>
                <c:ptCount val="6"/>
                <c:pt idx="0">
                  <c:v>691.23299999999995</c:v>
                </c:pt>
                <c:pt idx="1">
                  <c:v>689.68299999999999</c:v>
                </c:pt>
                <c:pt idx="2">
                  <c:v>689.57799999999997</c:v>
                </c:pt>
                <c:pt idx="3">
                  <c:v>690.70399999999995</c:v>
                </c:pt>
                <c:pt idx="4">
                  <c:v>690.00099999999998</c:v>
                </c:pt>
                <c:pt idx="5">
                  <c:v>688.88</c:v>
                </c:pt>
              </c:numCache>
            </c:numRef>
          </c:xVal>
          <c:yVal>
            <c:numRef>
              <c:f>'calibrated '!$M$75:$M$80</c:f>
              <c:numCache>
                <c:formatCode>0.00E+00</c:formatCode>
                <c:ptCount val="6"/>
                <c:pt idx="0">
                  <c:v>0.61898446632609283</c:v>
                </c:pt>
                <c:pt idx="1">
                  <c:v>0.52037591715332254</c:v>
                </c:pt>
                <c:pt idx="2">
                  <c:v>0.51670177929928451</c:v>
                </c:pt>
                <c:pt idx="3">
                  <c:v>0.51039100280694949</c:v>
                </c:pt>
                <c:pt idx="4">
                  <c:v>0.53602196102884303</c:v>
                </c:pt>
                <c:pt idx="5">
                  <c:v>0.61323466263508863</c:v>
                </c:pt>
              </c:numCache>
            </c:numRef>
          </c:yVal>
          <c:smooth val="0"/>
          <c:extLst>
            <c:ext xmlns:c16="http://schemas.microsoft.com/office/drawing/2014/chart" uri="{C3380CC4-5D6E-409C-BE32-E72D297353CC}">
              <c16:uniqueId val="{00000006-354C-4C29-8A98-3A348BE54A2F}"/>
            </c:ext>
          </c:extLst>
        </c:ser>
        <c:ser>
          <c:idx val="7"/>
          <c:order val="7"/>
          <c:tx>
            <c:v>787 (dipole)</c:v>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errBars>
            <c:errDir val="y"/>
            <c:errBarType val="both"/>
            <c:errValType val="cust"/>
            <c:noEndCap val="0"/>
            <c:plus>
              <c:numRef>
                <c:f>'calibrated '!$N$94</c:f>
                <c:numCache>
                  <c:formatCode>General</c:formatCode>
                  <c:ptCount val="1"/>
                  <c:pt idx="0">
                    <c:v>6.2036778372416708E-4</c:v>
                  </c:pt>
                </c:numCache>
              </c:numRef>
            </c:plus>
            <c:minus>
              <c:numRef>
                <c:f>'calibrated '!$N$94</c:f>
                <c:numCache>
                  <c:formatCode>General</c:formatCode>
                  <c:ptCount val="1"/>
                  <c:pt idx="0">
                    <c:v>6.2036778372416708E-4</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'calibrated '!$B$87:$B$92</c:f>
              <c:numCache>
                <c:formatCode>General</c:formatCode>
                <c:ptCount val="6"/>
                <c:pt idx="0">
                  <c:v>787.90099999999995</c:v>
                </c:pt>
                <c:pt idx="1">
                  <c:v>790.98199999999997</c:v>
                </c:pt>
                <c:pt idx="2">
                  <c:v>784.39200000000005</c:v>
                </c:pt>
                <c:pt idx="3">
                  <c:v>788.07100000000003</c:v>
                </c:pt>
                <c:pt idx="4">
                  <c:v>782.53800000000001</c:v>
                </c:pt>
                <c:pt idx="5">
                  <c:v>786.20299999999997</c:v>
                </c:pt>
              </c:numCache>
            </c:numRef>
          </c:xVal>
          <c:yVal>
            <c:numRef>
              <c:f>'calibrated '!$M$87:$M$92</c:f>
              <c:numCache>
                <c:formatCode>0.00E+00</c:formatCode>
                <c:ptCount val="6"/>
                <c:pt idx="0">
                  <c:v>0.13637899403436191</c:v>
                </c:pt>
                <c:pt idx="1">
                  <c:v>0.1221720013906257</c:v>
                </c:pt>
                <c:pt idx="2">
                  <c:v>0.13758776129545003</c:v>
                </c:pt>
                <c:pt idx="3">
                  <c:v>0.13461030008995148</c:v>
                </c:pt>
                <c:pt idx="4">
                  <c:v>0.14841966888910341</c:v>
                </c:pt>
                <c:pt idx="5">
                  <c:v>0.17056144873424967</c:v>
                </c:pt>
              </c:numCache>
            </c:numRef>
          </c:yVal>
          <c:smooth val="0"/>
          <c:extLst>
            <c:ext xmlns:c16="http://schemas.microsoft.com/office/drawing/2014/chart" uri="{C3380CC4-5D6E-409C-BE32-E72D297353CC}">
              <c16:uniqueId val="{00000007-354C-4C29-8A98-3A348BE54A2F}"/>
            </c:ext>
          </c:extLst>
        </c:ser>
        <c:ser>
          <c:idx val="8"/>
          <c:order val="8"/>
          <c:tx>
            <c:v>796 (dipole)</c:v>
          </c:tx>
          <c:spPr>
            <a:ln w="25400" cap="rnd">
              <a:noFill/>
              <a:round/>
            </a:ln>
            <a:effectLst/>
          </c:spPr>
          <c:marker>
            <c:symbol val="circle"/>
            <c:size val="5"/>
            <c:spPr>
              <a:solidFill>
                <a:schemeClr val="accent3">
                  <a:lumMod val="60000"/>
                </a:schemeClr>
              </a:solidFill>
              <a:ln w="9525">
                <a:solidFill>
                  <a:schemeClr val="accent3">
                    <a:lumMod val="60000"/>
                  </a:schemeClr>
                </a:solidFill>
              </a:ln>
              <a:effectLst/>
            </c:spPr>
          </c:marker>
          <c:errBars>
            <c:errDir val="y"/>
            <c:errBarType val="both"/>
            <c:errValType val="cust"/>
            <c:noEndCap val="0"/>
            <c:plus>
              <c:numRef>
                <c:f>'calibrated '!$N$106</c:f>
                <c:numCache>
                  <c:formatCode>General</c:formatCode>
                  <c:ptCount val="1"/>
                  <c:pt idx="0">
                    <c:v>1.2256575104426631E-2</c:v>
                  </c:pt>
                </c:numCache>
              </c:numRef>
            </c:plus>
            <c:minus>
              <c:numRef>
                <c:f>'calibrated '!$N$106</c:f>
                <c:numCache>
                  <c:formatCode>General</c:formatCode>
                  <c:ptCount val="1"/>
                  <c:pt idx="0">
                    <c:v>1.2256575104426631E-2</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'calibrated '!$B$99:$B$104</c:f>
              <c:numCache>
                <c:formatCode>General</c:formatCode>
                <c:ptCount val="6"/>
                <c:pt idx="0">
                  <c:v>796.47299999999996</c:v>
                </c:pt>
                <c:pt idx="1">
                  <c:v>796.20500000000004</c:v>
                </c:pt>
                <c:pt idx="2">
                  <c:v>795.25</c:v>
                </c:pt>
                <c:pt idx="3">
                  <c:v>796.48699999999997</c:v>
                </c:pt>
                <c:pt idx="4">
                  <c:v>796.16099999999994</c:v>
                </c:pt>
                <c:pt idx="5">
                  <c:v>795.39300000000003</c:v>
                </c:pt>
              </c:numCache>
            </c:numRef>
          </c:xVal>
          <c:yVal>
            <c:numRef>
              <c:f>'calibrated '!$M$99:$M$104</c:f>
              <c:numCache>
                <c:formatCode>0.00E+00</c:formatCode>
                <c:ptCount val="6"/>
                <c:pt idx="0">
                  <c:v>0.195501625482432</c:v>
                </c:pt>
                <c:pt idx="1">
                  <c:v>0.16612594887878265</c:v>
                </c:pt>
                <c:pt idx="2">
                  <c:v>0.17019814054710936</c:v>
                </c:pt>
                <c:pt idx="3">
                  <c:v>0.16460300764398883</c:v>
                </c:pt>
                <c:pt idx="4">
                  <c:v>0.18651646277508763</c:v>
                </c:pt>
                <c:pt idx="5">
                  <c:v>0.1909520338910185</c:v>
                </c:pt>
              </c:numCache>
            </c:numRef>
          </c:yVal>
          <c:smooth val="0"/>
          <c:extLst>
            <c:ext xmlns:c16="http://schemas.microsoft.com/office/drawing/2014/chart" uri="{C3380CC4-5D6E-409C-BE32-E72D297353CC}">
              <c16:uniqueId val="{00000008-354C-4C29-8A98-3A348BE54A2F}"/>
            </c:ext>
          </c:extLst>
        </c:ser>
        <c:ser>
          <c:idx val="9"/>
          <c:order val="9"/>
          <c:tx>
            <c:v>911 (dipole)</c:v>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errBars>
            <c:errDir val="y"/>
            <c:errBarType val="both"/>
            <c:errValType val="cust"/>
            <c:noEndCap val="0"/>
            <c:plus>
              <c:numRef>
                <c:f>'calibrated '!$N$118</c:f>
                <c:numCache>
                  <c:formatCode>General</c:formatCode>
                  <c:ptCount val="1"/>
                  <c:pt idx="0">
                    <c:v>1.128661330588388E-2</c:v>
                  </c:pt>
                </c:numCache>
              </c:numRef>
            </c:plus>
            <c:minus>
              <c:numRef>
                <c:f>'calibrated '!$N$118</c:f>
                <c:numCache>
                  <c:formatCode>General</c:formatCode>
                  <c:ptCount val="1"/>
                  <c:pt idx="0">
                    <c:v>1.128661330588388E-2</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'calibrated '!$B$111:$B$116</c:f>
              <c:numCache>
                <c:formatCode>General</c:formatCode>
                <c:ptCount val="6"/>
                <c:pt idx="0">
                  <c:v>913.04300000000001</c:v>
                </c:pt>
                <c:pt idx="1">
                  <c:v>915.09400000000005</c:v>
                </c:pt>
                <c:pt idx="2">
                  <c:v>911.37</c:v>
                </c:pt>
                <c:pt idx="3">
                  <c:v>913.60699999999997</c:v>
                </c:pt>
                <c:pt idx="4">
                  <c:v>911.41899999999998</c:v>
                </c:pt>
                <c:pt idx="5">
                  <c:v>912.62800000000004</c:v>
                </c:pt>
              </c:numCache>
            </c:numRef>
          </c:xVal>
          <c:yVal>
            <c:numRef>
              <c:f>'calibrated '!$M$111:$M$116</c:f>
              <c:numCache>
                <c:formatCode>0.00E+00</c:formatCode>
                <c:ptCount val="6"/>
                <c:pt idx="0">
                  <c:v>0.31501536769780764</c:v>
                </c:pt>
                <c:pt idx="1">
                  <c:v>0.31250352217743704</c:v>
                </c:pt>
                <c:pt idx="2">
                  <c:v>0.31271127904415436</c:v>
                </c:pt>
                <c:pt idx="3">
                  <c:v>0.32445198876024994</c:v>
                </c:pt>
                <c:pt idx="4">
                  <c:v>0.33178715290400751</c:v>
                </c:pt>
                <c:pt idx="5">
                  <c:v>0.37768039951683036</c:v>
                </c:pt>
              </c:numCache>
            </c:numRef>
          </c:yVal>
          <c:smooth val="0"/>
          <c:extLst>
            <c:ext xmlns:c16="http://schemas.microsoft.com/office/drawing/2014/chart" uri="{C3380CC4-5D6E-409C-BE32-E72D297353CC}">
              <c16:uniqueId val="{00000009-354C-4C29-8A98-3A348BE54A2F}"/>
            </c:ext>
          </c:extLst>
        </c:ser>
        <c:ser>
          <c:idx val="10"/>
          <c:order val="10"/>
          <c:tx>
            <c:v>917 (dipole)</c:v>
          </c:tx>
          <c:spPr>
            <a:ln w="25400" cap="rnd">
              <a:noFill/>
              <a:round/>
            </a:ln>
            <a:effectLst/>
          </c:spPr>
          <c:marker>
            <c:symbol val="circle"/>
            <c:size val="5"/>
            <c:spPr>
              <a:solidFill>
                <a:schemeClr val="accent5">
                  <a:lumMod val="60000"/>
                </a:schemeClr>
              </a:solidFill>
              <a:ln w="9525">
                <a:solidFill>
                  <a:schemeClr val="accent5">
                    <a:lumMod val="60000"/>
                  </a:schemeClr>
                </a:solidFill>
              </a:ln>
              <a:effectLst/>
            </c:spPr>
          </c:marker>
          <c:errBars>
            <c:errDir val="y"/>
            <c:errBarType val="both"/>
            <c:errValType val="cust"/>
            <c:noEndCap val="0"/>
            <c:plus>
              <c:numRef>
                <c:f>'calibrated '!$N$130</c:f>
                <c:numCache>
                  <c:formatCode>General</c:formatCode>
                  <c:ptCount val="1"/>
                  <c:pt idx="0">
                    <c:v>1.1559469864387134E-2</c:v>
                  </c:pt>
                </c:numCache>
              </c:numRef>
            </c:plus>
            <c:minus>
              <c:numRef>
                <c:f>'calibrated '!$N$130</c:f>
                <c:numCache>
                  <c:formatCode>General</c:formatCode>
                  <c:ptCount val="1"/>
                  <c:pt idx="0">
                    <c:v>1.1559469864387134E-2</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'calibrated '!$B$123:$B$128</c:f>
              <c:numCache>
                <c:formatCode>General</c:formatCode>
                <c:ptCount val="6"/>
                <c:pt idx="0">
                  <c:v>917.649</c:v>
                </c:pt>
                <c:pt idx="1">
                  <c:v>918.16899999999998</c:v>
                </c:pt>
                <c:pt idx="2">
                  <c:v>916.82100000000003</c:v>
                </c:pt>
                <c:pt idx="3">
                  <c:v>918.45500000000004</c:v>
                </c:pt>
                <c:pt idx="4">
                  <c:v>918.07299999999998</c:v>
                </c:pt>
                <c:pt idx="5">
                  <c:v>917.41499999999996</c:v>
                </c:pt>
              </c:numCache>
            </c:numRef>
          </c:xVal>
          <c:yVal>
            <c:numRef>
              <c:f>'calibrated '!$M$123:$M$128</c:f>
              <c:numCache>
                <c:formatCode>0.00E+00</c:formatCode>
                <c:ptCount val="6"/>
                <c:pt idx="0">
                  <c:v>0.22053651290888759</c:v>
                </c:pt>
                <c:pt idx="1">
                  <c:v>0.22512636307122452</c:v>
                </c:pt>
                <c:pt idx="2">
                  <c:v>0.33850150153888053</c:v>
                </c:pt>
                <c:pt idx="3">
                  <c:v>0.1944494762560155</c:v>
                </c:pt>
                <c:pt idx="4">
                  <c:v>0.37764585156495567</c:v>
                </c:pt>
                <c:pt idx="5">
                  <c:v>0.35926932518330951</c:v>
                </c:pt>
              </c:numCache>
            </c:numRef>
          </c:yVal>
          <c:smooth val="0"/>
          <c:extLst>
            <c:ext xmlns:c16="http://schemas.microsoft.com/office/drawing/2014/chart" uri="{C3380CC4-5D6E-409C-BE32-E72D297353CC}">
              <c16:uniqueId val="{0000000A-354C-4C29-8A98-3A348BE54A2F}"/>
            </c:ext>
          </c:extLst>
        </c:ser>
        <c:ser>
          <c:idx val="11"/>
          <c:order val="11"/>
          <c:tx>
            <c:v>1003 (quadrupole)</c:v>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errBars>
            <c:errDir val="y"/>
            <c:errBarType val="both"/>
            <c:errValType val="cust"/>
            <c:noEndCap val="0"/>
            <c:plus>
              <c:numRef>
                <c:f>'calibrated '!$N$142</c:f>
                <c:numCache>
                  <c:formatCode>General</c:formatCode>
                  <c:ptCount val="1"/>
                  <c:pt idx="0">
                    <c:v>1.2501697612695706E-2</c:v>
                  </c:pt>
                </c:numCache>
              </c:numRef>
            </c:plus>
            <c:minus>
              <c:numRef>
                <c:f>'calibrated '!$N$142</c:f>
                <c:numCache>
                  <c:formatCode>General</c:formatCode>
                  <c:ptCount val="1"/>
                  <c:pt idx="0">
                    <c:v>1.2501697612695706E-2</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'calibrated '!$B$135:$B$140</c:f>
              <c:numCache>
                <c:formatCode>General</c:formatCode>
                <c:ptCount val="6"/>
                <c:pt idx="0">
                  <c:v>1003.796</c:v>
                </c:pt>
                <c:pt idx="1">
                  <c:v>1003.258</c:v>
                </c:pt>
                <c:pt idx="2">
                  <c:v>1003.667</c:v>
                </c:pt>
                <c:pt idx="3">
                  <c:v>1002.401</c:v>
                </c:pt>
                <c:pt idx="4">
                  <c:v>1003.8630000000001</c:v>
                </c:pt>
                <c:pt idx="5">
                  <c:v>1002.556</c:v>
                </c:pt>
              </c:numCache>
            </c:numRef>
          </c:xVal>
          <c:yVal>
            <c:numRef>
              <c:f>'calibrated '!$M$135:$M$140</c:f>
              <c:numCache>
                <c:formatCode>0.00E+00</c:formatCode>
                <c:ptCount val="6"/>
                <c:pt idx="0">
                  <c:v>0.11793958271765784</c:v>
                </c:pt>
                <c:pt idx="1">
                  <c:v>0.11208319228317001</c:v>
                </c:pt>
                <c:pt idx="2">
                  <c:v>0.10560997343016482</c:v>
                </c:pt>
                <c:pt idx="3">
                  <c:v>0.10615639827292719</c:v>
                </c:pt>
                <c:pt idx="4">
                  <c:v>0.11378810448971989</c:v>
                </c:pt>
                <c:pt idx="5">
                  <c:v>0.12310753194340718</c:v>
                </c:pt>
              </c:numCache>
            </c:numRef>
          </c:yVal>
          <c:smooth val="0"/>
          <c:extLst>
            <c:ext xmlns:c16="http://schemas.microsoft.com/office/drawing/2014/chart" uri="{C3380CC4-5D6E-409C-BE32-E72D297353CC}">
              <c16:uniqueId val="{0000000B-354C-4C29-8A98-3A348BE54A2F}"/>
            </c:ext>
          </c:extLst>
        </c:ser>
        <c:ser>
          <c:idx val="12"/>
          <c:order val="12"/>
          <c:tx>
            <c:v>Simulation</c:v>
          </c:tx>
          <c:spPr>
            <a:ln w="25400" cap="rnd">
              <a:noFill/>
              <a:round/>
            </a:ln>
            <a:effectLst/>
          </c:spPr>
          <c:marker>
            <c:symbol val="x"/>
            <c:size val="10"/>
            <c:spPr>
              <a:noFill/>
              <a:ln w="9525">
                <a:solidFill>
                  <a:schemeClr val="accent1">
                    <a:lumMod val="80000"/>
                    <a:lumOff val="20000"/>
                  </a:schemeClr>
                </a:solidFill>
              </a:ln>
              <a:effectLst/>
            </c:spPr>
          </c:marker>
          <c:xVal>
            <c:numRef>
              <c:f>(simulation!$C$3,simulation!$C$4,simulation!$C$5,simulation!$C$8,simulation!$C$10,simulation!$C$12,simulation!$C$15,simulation!$C$17,simulation!$C$20)</c:f>
              <c:numCache>
                <c:formatCode>General</c:formatCode>
                <c:ptCount val="9"/>
                <c:pt idx="0">
                  <c:v>80.121900164205002</c:v>
                </c:pt>
                <c:pt idx="1">
                  <c:v>240.93722010703999</c:v>
                </c:pt>
                <c:pt idx="2">
                  <c:v>402.23530150865997</c:v>
                </c:pt>
                <c:pt idx="3">
                  <c:v>561.13386104405004</c:v>
                </c:pt>
                <c:pt idx="4">
                  <c:v>603.46287464685997</c:v>
                </c:pt>
                <c:pt idx="5">
                  <c:v>687.21950245069991</c:v>
                </c:pt>
                <c:pt idx="6">
                  <c:v>790.25405880386006</c:v>
                </c:pt>
                <c:pt idx="7">
                  <c:v>909.89435713481009</c:v>
                </c:pt>
                <c:pt idx="8">
                  <c:v>1004.6978459080001</c:v>
                </c:pt>
              </c:numCache>
            </c:numRef>
          </c:xVal>
          <c:yVal>
            <c:numRef>
              <c:f>(simulation!$G$3,simulation!$G$4,simulation!$G$5,simulation!$G$8,simulation!$G$10,simulation!$G$12,simulation!$G$15,simulation!$G$17,simulation!$G$20)</c:f>
              <c:numCache>
                <c:formatCode>0.00E+00</c:formatCode>
                <c:ptCount val="9"/>
                <c:pt idx="0">
                  <c:v>1.6236160244389643E-3</c:v>
                </c:pt>
                <c:pt idx="1">
                  <c:v>5.4526131972007742E-3</c:v>
                </c:pt>
                <c:pt idx="2">
                  <c:v>1.6749122242989089E-2</c:v>
                </c:pt>
                <c:pt idx="3">
                  <c:v>5.7465456322999743E-2</c:v>
                </c:pt>
                <c:pt idx="4">
                  <c:v>9.0724089809902819E-2</c:v>
                </c:pt>
                <c:pt idx="5">
                  <c:v>0.55746348846146088</c:v>
                </c:pt>
                <c:pt idx="6">
                  <c:v>0.10878035849741691</c:v>
                </c:pt>
                <c:pt idx="7">
                  <c:v>0.26783644208286522</c:v>
                </c:pt>
                <c:pt idx="8">
                  <c:v>5.1313794821594885E-2</c:v>
                </c:pt>
              </c:numCache>
            </c:numRef>
          </c:yVal>
          <c:smooth val="0"/>
          <c:extLst>
            <c:ext xmlns:c16="http://schemas.microsoft.com/office/drawing/2014/chart" uri="{C3380CC4-5D6E-409C-BE32-E72D297353CC}">
              <c16:uniqueId val="{0000000C-354C-4C29-8A98-3A348BE54A2F}"/>
            </c:ext>
          </c:extLst>
        </c:ser>
        <c:dLbls>
          <c:showLegendKey val="0"/>
          <c:showVal val="0"/>
          <c:showCatName val="0"/>
          <c:showSerName val="0"/>
          <c:showPercent val="0"/>
          <c:showBubbleSize val="0"/>
        </c:dLbls>
        <c:axId val="2020920400"/>
        <c:axId val="2020925808"/>
      </c:scatterChart>
      <c:valAx>
        <c:axId val="2020920400"/>
        <c:scaling>
          <c:orientation val="minMax"/>
          <c:max val="105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Frequency [MHz]</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0925808"/>
        <c:crosses val="autoZero"/>
        <c:crossBetween val="midCat"/>
      </c:valAx>
      <c:valAx>
        <c:axId val="2020925808"/>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atin typeface="Arial" panose="020B0604020202020204" pitchFamily="34" charset="0"/>
                    <a:cs typeface="Arial" panose="020B0604020202020204" pitchFamily="34" charset="0"/>
                  </a:rPr>
                  <a:t>β1</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0920400"/>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1183" y="0"/>
            <a:ext cx="3037628" cy="466412"/>
          </a:xfrm>
          <a:prstGeom prst="rect">
            <a:avLst/>
          </a:prstGeom>
        </p:spPr>
        <p:txBody>
          <a:bodyPr vert="horz" lIns="91637" tIns="45818" rIns="91637" bIns="45818" rtlCol="0"/>
          <a:lstStyle>
            <a:lvl1pPr algn="r">
              <a:defRPr sz="1200"/>
            </a:lvl1pPr>
          </a:lstStyle>
          <a:p>
            <a:r>
              <a:rPr lang="en-US" sz="900" dirty="0"/>
              <a:t>3 May 2023</a:t>
            </a:r>
          </a:p>
        </p:txBody>
      </p:sp>
      <p:sp>
        <p:nvSpPr>
          <p:cNvPr id="14" name="Header Placeholder 13"/>
          <p:cNvSpPr>
            <a:spLocks noGrp="1"/>
          </p:cNvSpPr>
          <p:nvPr>
            <p:ph type="hdr" sz="quarter"/>
          </p:nvPr>
        </p:nvSpPr>
        <p:spPr>
          <a:xfrm>
            <a:off x="1" y="0"/>
            <a:ext cx="3037628" cy="466412"/>
          </a:xfrm>
          <a:prstGeom prst="rect">
            <a:avLst/>
          </a:prstGeom>
        </p:spPr>
        <p:txBody>
          <a:bodyPr vert="horz" lIns="91637" tIns="45818" rIns="91637" bIns="45818" rtlCol="0"/>
          <a:lstStyle>
            <a:lvl1pPr algn="l">
              <a:defRPr sz="1200"/>
            </a:lvl1pPr>
          </a:lstStyle>
          <a:p>
            <a:r>
              <a:rPr lang="en-US" sz="900" dirty="0"/>
              <a:t>FRIB PowerPoint Template 16x9 Status</a:t>
            </a:r>
          </a:p>
          <a:p>
            <a:r>
              <a:rPr lang="en-US" sz="900" dirty="0"/>
              <a:t>Alex Parsons, FRIB Creative Director</a:t>
            </a:r>
          </a:p>
        </p:txBody>
      </p:sp>
      <p:sp>
        <p:nvSpPr>
          <p:cNvPr id="5" name="Footer Placeholder 1"/>
          <p:cNvSpPr>
            <a:spLocks noGrp="1"/>
          </p:cNvSpPr>
          <p:nvPr>
            <p:ph type="ftr" sz="quarter" idx="2"/>
          </p:nvPr>
        </p:nvSpPr>
        <p:spPr>
          <a:xfrm>
            <a:off x="795131" y="8505419"/>
            <a:ext cx="4770781" cy="708286"/>
          </a:xfrm>
          <a:prstGeom prst="rect">
            <a:avLst/>
          </a:prstGeom>
        </p:spPr>
        <p:txBody>
          <a:bodyPr vert="horz" lIns="94851" tIns="47425" rIns="94851" bIns="47425" rtlCol="0" anchor="b"/>
          <a:lstStyle>
            <a:lvl1pPr algn="l">
              <a:defRPr sz="1200"/>
            </a:lvl1pPr>
          </a:lstStyle>
          <a:p>
            <a:r>
              <a:rPr lang="en-US" sz="900" dirty="0"/>
              <a:t>Facility for Rare Isotope Beams</a:t>
            </a:r>
          </a:p>
          <a:p>
            <a:r>
              <a:rPr lang="en-US" sz="900" dirty="0"/>
              <a:t>U.S. Department of Energy Office of Science | Michigan State University</a:t>
            </a:r>
          </a:p>
          <a:p>
            <a:r>
              <a:rPr lang="en-US" sz="900" dirty="0"/>
              <a:t>640 South Shaw Lane • East Lansing, MI 48824, USA</a:t>
            </a:r>
          </a:p>
          <a:p>
            <a:r>
              <a:rPr lang="en-US" sz="900" dirty="0"/>
              <a:t>frib.msu.edu</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18" y="8458200"/>
            <a:ext cx="648443" cy="755504"/>
          </a:xfrm>
          <a:prstGeom prst="rect">
            <a:avLst/>
          </a:prstGeom>
        </p:spPr>
      </p:pic>
      <p:sp>
        <p:nvSpPr>
          <p:cNvPr id="2" name="Slide Number Placeholder 1"/>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C3F6D33-7C2E-44BB-B6EF-2876F56DBD42}" type="slidenum">
              <a:rPr lang="en-US" sz="900" smtClean="0"/>
              <a:t>‹#›</a:t>
            </a:fld>
            <a:endParaRPr lang="en-US" sz="900" dirty="0"/>
          </a:p>
        </p:txBody>
      </p:sp>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741"/>
          </a:xfrm>
          <a:prstGeom prst="rect">
            <a:avLst/>
          </a:prstGeom>
        </p:spPr>
        <p:txBody>
          <a:bodyPr vert="horz" wrap="square" lIns="92599" tIns="46299" rIns="92599" bIns="46299"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70938" y="1"/>
            <a:ext cx="3037840" cy="464741"/>
          </a:xfrm>
          <a:prstGeom prst="rect">
            <a:avLst/>
          </a:prstGeom>
        </p:spPr>
        <p:txBody>
          <a:bodyPr vert="horz" wrap="square" lIns="92599" tIns="46299" rIns="92599" bIns="46299"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12/4/23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wrap="square" lIns="92599" tIns="46299" rIns="92599" bIns="46299"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701040" y="4415832"/>
            <a:ext cx="5608320" cy="4182661"/>
          </a:xfrm>
          <a:prstGeom prst="rect">
            <a:avLst/>
          </a:prstGeom>
        </p:spPr>
        <p:txBody>
          <a:bodyPr vert="horz" wrap="square" lIns="92599" tIns="46299" rIns="92599" bIns="46299"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1" y="8830063"/>
            <a:ext cx="3037840" cy="464740"/>
          </a:xfrm>
          <a:prstGeom prst="rect">
            <a:avLst/>
          </a:prstGeom>
        </p:spPr>
        <p:txBody>
          <a:bodyPr vert="horz" wrap="square" lIns="92599" tIns="46299" rIns="92599" bIns="46299"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70938" y="8830063"/>
            <a:ext cx="3037840" cy="464740"/>
          </a:xfrm>
          <a:prstGeom prst="rect">
            <a:avLst/>
          </a:prstGeom>
        </p:spPr>
        <p:txBody>
          <a:bodyPr vert="horz" wrap="square" lIns="92599" tIns="46299" rIns="92599" bIns="46299"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126"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831" indent="-285705" algn="l" defTabSz="457126"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2817" indent="-228563" algn="l" defTabSz="457126"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599942" indent="-228563" algn="l" defTabSz="457126"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070" indent="-228563" algn="l" defTabSz="457126"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5633" algn="l" defTabSz="457126" rtl="0" eaLnBrk="1" latinLnBrk="0" hangingPunct="1">
      <a:defRPr sz="1200" kern="1200">
        <a:solidFill>
          <a:schemeClr val="tx1"/>
        </a:solidFill>
        <a:latin typeface="+mn-lt"/>
        <a:ea typeface="+mn-ea"/>
        <a:cs typeface="+mn-cs"/>
      </a:defRPr>
    </a:lvl6pPr>
    <a:lvl7pPr marL="2742759" algn="l" defTabSz="457126" rtl="0" eaLnBrk="1" latinLnBrk="0" hangingPunct="1">
      <a:defRPr sz="1200" kern="1200">
        <a:solidFill>
          <a:schemeClr val="tx1"/>
        </a:solidFill>
        <a:latin typeface="+mn-lt"/>
        <a:ea typeface="+mn-ea"/>
        <a:cs typeface="+mn-cs"/>
      </a:defRPr>
    </a:lvl7pPr>
    <a:lvl8pPr marL="3199886" algn="l" defTabSz="457126" rtl="0" eaLnBrk="1" latinLnBrk="0" hangingPunct="1">
      <a:defRPr sz="1200" kern="1200">
        <a:solidFill>
          <a:schemeClr val="tx1"/>
        </a:solidFill>
        <a:latin typeface="+mn-lt"/>
        <a:ea typeface="+mn-ea"/>
        <a:cs typeface="+mn-cs"/>
      </a:defRPr>
    </a:lvl8pPr>
    <a:lvl9pPr marL="3657012" algn="l" defTabSz="45712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164087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703" y="1238250"/>
            <a:ext cx="9986635" cy="44738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7040"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4071938"/>
            <a:ext cx="8128000" cy="1143000"/>
          </a:xfrm>
        </p:spPr>
        <p:txBody>
          <a:bodyPr/>
          <a:lstStyle>
            <a:lvl1pPr marL="0" indent="0" algn="ctr">
              <a:buNone/>
              <a:defRPr/>
            </a:lvl1pPr>
            <a:lvl2pPr marL="432277" indent="0" algn="ctr">
              <a:buNone/>
              <a:defRPr/>
            </a:lvl2pPr>
            <a:lvl3pPr marL="864551" indent="0" algn="ctr">
              <a:buNone/>
              <a:defRPr/>
            </a:lvl3pPr>
            <a:lvl4pPr marL="1296827" indent="0" algn="ctr">
              <a:buNone/>
              <a:defRPr/>
            </a:lvl4pPr>
            <a:lvl5pPr marL="1729104" indent="0" algn="ctr">
              <a:buNone/>
              <a:defRPr/>
            </a:lvl5pPr>
            <a:lvl6pPr marL="2161379" indent="0" algn="ctr">
              <a:buNone/>
              <a:defRPr/>
            </a:lvl6pPr>
            <a:lvl7pPr marL="2593655" indent="0" algn="ctr">
              <a:buNone/>
              <a:defRPr/>
            </a:lvl7pPr>
            <a:lvl8pPr marL="3025929" indent="0" algn="ctr">
              <a:buNone/>
              <a:defRPr/>
            </a:lvl8pPr>
            <a:lvl9pPr marL="3458205"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95255" y="3147284"/>
            <a:ext cx="12001499" cy="478612"/>
          </a:xfrm>
          <a:prstGeom prst="rect">
            <a:avLst/>
          </a:prstGeom>
          <a:noFill/>
          <a:ln w="12700">
            <a:noFill/>
            <a:miter lim="800000"/>
            <a:headEnd/>
            <a:tailEnd/>
          </a:ln>
        </p:spPr>
        <p:txBody>
          <a:bodyPr lIns="56061" tIns="22425" rIns="56061" bIns="22425"/>
          <a:lstStyle/>
          <a:p>
            <a:pPr lvl="0"/>
            <a:r>
              <a:rPr lang="en-US"/>
              <a:t>Click to edit Master title style</a:t>
            </a:r>
            <a:endParaRPr lang="en-US" dirty="0"/>
          </a:p>
        </p:txBody>
      </p:sp>
      <p:sp>
        <p:nvSpPr>
          <p:cNvPr id="6" name="TextBox 5"/>
          <p:cNvSpPr txBox="1"/>
          <p:nvPr userDrawn="1"/>
        </p:nvSpPr>
        <p:spPr>
          <a:xfrm>
            <a:off x="0" y="6387154"/>
            <a:ext cx="12192000" cy="425885"/>
          </a:xfrm>
          <a:prstGeom prst="rect">
            <a:avLst/>
          </a:prstGeom>
          <a:noFill/>
        </p:spPr>
        <p:txBody>
          <a:bodyPr wrap="square" lIns="86486" tIns="43243" rIns="86486" bIns="43243" rtlCol="0">
            <a:spAutoFit/>
          </a:bodyPr>
          <a:lstStyle/>
          <a:p>
            <a:pPr algn="ctr"/>
            <a:r>
              <a:rPr lang="en-US" sz="1100" kern="1200" dirty="0">
                <a:solidFill>
                  <a:schemeClr val="tx1"/>
                </a:solidFill>
                <a:latin typeface="+mn-lt"/>
                <a:ea typeface="ヒラギノ角ゴ Pro W3"/>
                <a:cs typeface="ヒラギノ角ゴ Pro W3"/>
              </a:rPr>
              <a:t>This material is based upon work supported by the U.S. Department of Energy, Office of Science, Office of Nuclear Physics and used resources of</a:t>
            </a:r>
          </a:p>
          <a:p>
            <a:pPr algn="ctr"/>
            <a:r>
              <a:rPr lang="en-US" sz="1100" kern="1200" dirty="0">
                <a:solidFill>
                  <a:schemeClr val="tx1"/>
                </a:solidFill>
                <a:latin typeface="+mn-lt"/>
                <a:ea typeface="ヒラギノ角ゴ Pro W3"/>
                <a:cs typeface="ヒラギノ角ゴ Pro W3"/>
              </a:rPr>
              <a:t>the</a:t>
            </a:r>
            <a:r>
              <a:rPr lang="en-US" sz="1100" kern="1200" baseline="0" dirty="0">
                <a:solidFill>
                  <a:schemeClr val="tx1"/>
                </a:solidFill>
                <a:latin typeface="+mn-lt"/>
                <a:ea typeface="ヒラギノ角ゴ Pro W3"/>
                <a:cs typeface="ヒラギノ角ゴ Pro W3"/>
              </a:rPr>
              <a:t> </a:t>
            </a:r>
            <a:r>
              <a:rPr lang="en-US" sz="1100" kern="1200" dirty="0">
                <a:solidFill>
                  <a:schemeClr val="tx1"/>
                </a:solidFill>
                <a:latin typeface="+mn-lt"/>
                <a:ea typeface="ヒラギノ角ゴ Pro W3"/>
                <a:cs typeface="ヒラギノ角ゴ Pro W3"/>
              </a:rPr>
              <a:t>Facility for Rare Isotope Beams (FRIB) Operations, which is a DOE Office of Science User Facility under Award Number DE-SC0023633.</a:t>
            </a:r>
          </a:p>
        </p:txBody>
      </p:sp>
      <p:sp>
        <p:nvSpPr>
          <p:cNvPr id="10" name="Rectangle 9"/>
          <p:cNvSpPr/>
          <p:nvPr userDrawn="1"/>
        </p:nvSpPr>
        <p:spPr>
          <a:xfrm>
            <a:off x="4015216" y="415245"/>
            <a:ext cx="36576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5900" y="546592"/>
            <a:ext cx="1600200" cy="2043892"/>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19800" y="5642530"/>
            <a:ext cx="3200400" cy="701322"/>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44083" y="5642961"/>
            <a:ext cx="2651760" cy="627065"/>
          </a:xfrm>
          <a:prstGeom prst="rect">
            <a:avLst/>
          </a:prstGeom>
        </p:spPr>
      </p:pic>
    </p:spTree>
    <p:extLst>
      <p:ext uri="{BB962C8B-B14F-4D97-AF65-F5344CB8AC3E}">
        <p14:creationId xmlns:p14="http://schemas.microsoft.com/office/powerpoint/2010/main" val="3302241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937460"/>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9337"/>
            <a:ext cx="11988800" cy="478624"/>
          </a:xfrm>
        </p:spPr>
        <p:txBody>
          <a:bodyPr/>
          <a:lstStyle/>
          <a:p>
            <a:r>
              <a:rPr lang="en-US"/>
              <a:t>Click to edit Master title style</a:t>
            </a:r>
            <a:endParaRPr lang="en-US" dirty="0"/>
          </a:p>
        </p:txBody>
      </p:sp>
      <p:sp>
        <p:nvSpPr>
          <p:cNvPr id="8" name="Footer Placeholder 6"/>
          <p:cNvSpPr>
            <a:spLocks noGrp="1"/>
          </p:cNvSpPr>
          <p:nvPr>
            <p:ph type="ftr" sz="quarter" idx="10"/>
          </p:nvPr>
        </p:nvSpPr>
        <p:spPr>
          <a:xfrm>
            <a:off x="6096000" y="6356450"/>
            <a:ext cx="5080007" cy="364628"/>
          </a:xfrm>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P. Tutt, TTC23 WG3, 12/6/23</a:t>
            </a:r>
            <a:endParaRPr lang="en-US" dirty="0"/>
          </a:p>
        </p:txBody>
      </p:sp>
      <p:sp>
        <p:nvSpPr>
          <p:cNvPr id="10" name="Slide Number Placeholder 4"/>
          <p:cNvSpPr>
            <a:spLocks noGrp="1"/>
          </p:cNvSpPr>
          <p:nvPr>
            <p:ph type="sldNum" sz="quarter" idx="11"/>
          </p:nvPr>
        </p:nvSpPr>
        <p:spPr/>
        <p:txBody>
          <a:bodyPr/>
          <a:lstStyle>
            <a:lvl1pPr>
              <a:defRPr sz="1200"/>
            </a:lvl1pPr>
          </a:lstStyle>
          <a:p>
            <a:pPr>
              <a:defRPr/>
            </a:pPr>
            <a:r>
              <a:rPr lang="en-US" dirty="0"/>
              <a:t>, Slide </a:t>
            </a:r>
            <a:fld id="{35AD4620-7552-4207-8973-898801ED212B}" type="slidenum">
              <a:rPr lang="en-US" smtClean="0"/>
              <a:pPr>
                <a:defRPr/>
              </a:pPr>
              <a:t>‹#›</a:t>
            </a:fld>
            <a:endParaRPr lang="en-US" dirty="0"/>
          </a:p>
        </p:txBody>
      </p:sp>
      <p:sp>
        <p:nvSpPr>
          <p:cNvPr id="2" name="TextBox 1"/>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mn-cs"/>
              </a:rPr>
              <a:t>Facility for Rare Isotope Beams</a:t>
            </a:r>
          </a:p>
          <a:p>
            <a:pPr>
              <a:lnSpc>
                <a:spcPts val="1300"/>
              </a:lnSpc>
            </a:pPr>
            <a:r>
              <a:rPr lang="en-US" sz="1200" kern="1200" dirty="0">
                <a:solidFill>
                  <a:schemeClr val="tx1"/>
                </a:solidFill>
                <a:latin typeface="Arial" pitchFamily="34" charset="0"/>
                <a:ea typeface="ヒラギノ角ゴ Pro W3" charset="-128"/>
                <a:cs typeface="+mn-cs"/>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mn-cs"/>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mn-cs"/>
              </a:rPr>
              <a:t>frib.msu.edu</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spTree>
    <p:extLst>
      <p:ext uri="{BB962C8B-B14F-4D97-AF65-F5344CB8AC3E}">
        <p14:creationId xmlns:p14="http://schemas.microsoft.com/office/powerpoint/2010/main" val="1090798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akeaway">
    <p:spTree>
      <p:nvGrpSpPr>
        <p:cNvPr id="1" name=""/>
        <p:cNvGrpSpPr/>
        <p:nvPr/>
      </p:nvGrpSpPr>
      <p:grpSpPr>
        <a:xfrm>
          <a:off x="0" y="0"/>
          <a:ext cx="0" cy="0"/>
          <a:chOff x="0" y="0"/>
          <a:chExt cx="0" cy="0"/>
        </a:xfrm>
      </p:grpSpPr>
      <p:sp>
        <p:nvSpPr>
          <p:cNvPr id="23" name="Rectangle 22"/>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266900"/>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9337"/>
            <a:ext cx="11988800" cy="478624"/>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P. Tutt, TTC23 WG3, 12/6/23</a:t>
            </a:r>
            <a:endParaRPr lang="en-US" dirty="0"/>
          </a:p>
        </p:txBody>
      </p:sp>
      <p:sp>
        <p:nvSpPr>
          <p:cNvPr id="10" name="Slide Number Placeholder 4"/>
          <p:cNvSpPr>
            <a:spLocks noGrp="1"/>
          </p:cNvSpPr>
          <p:nvPr>
            <p:ph type="sldNum" sz="quarter" idx="11"/>
          </p:nvPr>
        </p:nvSpPr>
        <p:spPr/>
        <p:txBody>
          <a:bodyPr/>
          <a:lstStyle>
            <a:lvl1pPr>
              <a:defRPr sz="1200"/>
            </a:lvl1pPr>
          </a:lstStyle>
          <a:p>
            <a:pPr>
              <a:defRPr/>
            </a:pPr>
            <a:r>
              <a:rPr lang="en-US" dirty="0"/>
              <a:t>, Slide </a:t>
            </a:r>
            <a:fld id="{35AD4620-7552-4207-8973-898801ED212B}" type="slidenum">
              <a:rPr lang="en-US" smtClean="0"/>
              <a:pPr>
                <a:defRPr/>
              </a:pPr>
              <a:t>‹#›</a:t>
            </a:fld>
            <a:endParaRPr lang="en-US" dirty="0"/>
          </a:p>
        </p:txBody>
      </p:sp>
      <p:sp>
        <p:nvSpPr>
          <p:cNvPr id="11" name="Rectangle 8"/>
          <p:cNvSpPr>
            <a:spLocks noChangeArrowheads="1"/>
          </p:cNvSpPr>
          <p:nvPr userDrawn="1"/>
        </p:nvSpPr>
        <p:spPr bwMode="auto">
          <a:xfrm>
            <a:off x="0" y="5410200"/>
            <a:ext cx="12192000" cy="685800"/>
          </a:xfrm>
          <a:prstGeom prst="rect">
            <a:avLst/>
          </a:prstGeom>
          <a:solidFill>
            <a:schemeClr val="bg2">
              <a:lumMod val="90000"/>
            </a:schemeClr>
          </a:solidFill>
          <a:ln w="9525">
            <a:noFill/>
            <a:miter lim="800000"/>
            <a:headEnd/>
            <a:tailEnd/>
          </a:ln>
        </p:spPr>
        <p:txBody>
          <a:bodyPr wrap="none" lIns="91399" tIns="45700" rIns="91399" bIns="45700" anchor="ctr"/>
          <a:lstStyle/>
          <a:p>
            <a:endParaRPr lang="en-US" dirty="0"/>
          </a:p>
        </p:txBody>
      </p:sp>
      <p:sp>
        <p:nvSpPr>
          <p:cNvPr id="12" name="Rectangle 9"/>
          <p:cNvSpPr>
            <a:spLocks noChangeArrowheads="1"/>
          </p:cNvSpPr>
          <p:nvPr userDrawn="1"/>
        </p:nvSpPr>
        <p:spPr bwMode="auto">
          <a:xfrm>
            <a:off x="0" y="6007095"/>
            <a:ext cx="12192000" cy="76200"/>
          </a:xfrm>
          <a:prstGeom prst="rect">
            <a:avLst/>
          </a:prstGeom>
          <a:solidFill>
            <a:srgbClr val="006633"/>
          </a:solidFill>
          <a:ln w="9525">
            <a:noFill/>
            <a:miter lim="800000"/>
            <a:headEnd/>
            <a:tailEnd/>
          </a:ln>
          <a:effectLst/>
        </p:spPr>
        <p:txBody>
          <a:bodyPr wrap="none" lIns="91399" tIns="45700" rIns="91399" bIns="45700" anchor="ctr"/>
          <a:lstStyle/>
          <a:p>
            <a:endParaRPr lang="en-US" dirty="0"/>
          </a:p>
        </p:txBody>
      </p:sp>
      <p:sp>
        <p:nvSpPr>
          <p:cNvPr id="14" name="Text Placeholder 21"/>
          <p:cNvSpPr>
            <a:spLocks noGrp="1"/>
          </p:cNvSpPr>
          <p:nvPr>
            <p:ph type="body" sz="quarter" idx="12" hasCustomPrompt="1"/>
          </p:nvPr>
        </p:nvSpPr>
        <p:spPr>
          <a:xfrm>
            <a:off x="1" y="5410200"/>
            <a:ext cx="12089496" cy="584200"/>
          </a:xfrm>
        </p:spPr>
        <p:txBody>
          <a:bodyPr anchor="ctr"/>
          <a:lstStyle>
            <a:lvl1pPr marL="137112" indent="0">
              <a:spcBef>
                <a:spcPts val="0"/>
              </a:spcBef>
              <a:buNone/>
              <a:defRPr b="1" baseline="0"/>
            </a:lvl1pPr>
          </a:lstStyle>
          <a:p>
            <a:pPr lvl="0"/>
            <a:r>
              <a:rPr lang="en-US" dirty="0"/>
              <a:t>Add takeaway message</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sp>
        <p:nvSpPr>
          <p:cNvPr id="15" name="TextBox 14"/>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935527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sp>
        <p:nvSpPr>
          <p:cNvPr id="17" name="Rectangle 16"/>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6" y="285757"/>
            <a:ext cx="11988797" cy="478624"/>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0"/>
            <a:ext cx="5897640"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6192767" y="1071570"/>
            <a:ext cx="589763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P. Tutt, TTC23 WG3, 12/6/23</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4F88C639-55E7-4D97-AC8D-4B42A67367B5}" type="slidenum">
              <a:rPr lang="en-US"/>
              <a:pPr>
                <a:defRPr/>
              </a:pPr>
              <a:t>‹#›</a:t>
            </a:fld>
            <a:endParaRPr lang="en-US" dirty="0"/>
          </a:p>
        </p:txBody>
      </p:sp>
      <p:sp>
        <p:nvSpPr>
          <p:cNvPr id="13" name="TextBox 12"/>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569056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sp>
        <p:nvSpPr>
          <p:cNvPr id="16" name="Rectangle 15"/>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5757"/>
            <a:ext cx="11988800" cy="478624"/>
          </a:xfrm>
        </p:spPr>
        <p:txBody>
          <a:bodyPr/>
          <a:lstStyle/>
          <a:p>
            <a:r>
              <a:rPr lang="en-US"/>
              <a:t>Click to edit Master title style</a:t>
            </a:r>
            <a:endParaRPr lang="en-US" dirty="0"/>
          </a:p>
        </p:txBody>
      </p:sp>
      <p:sp>
        <p:nvSpPr>
          <p:cNvPr id="3" name="Content Placeholder 2"/>
          <p:cNvSpPr>
            <a:spLocks noGrp="1"/>
          </p:cNvSpPr>
          <p:nvPr>
            <p:ph idx="1"/>
          </p:nvPr>
        </p:nvSpPr>
        <p:spPr>
          <a:xfrm>
            <a:off x="101602" y="1067105"/>
            <a:ext cx="11988805"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101602" y="3581407"/>
            <a:ext cx="11988805"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P. Tutt, TTC23 WG3, 12/6/23</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BCDB990A-6268-4898-A641-7F04AAB15EE6}" type="slidenum">
              <a:rPr lang="en-US"/>
              <a:pPr>
                <a:defRPr/>
              </a:pPr>
              <a:t>‹#›</a:t>
            </a:fld>
            <a:endParaRPr lang="en-US" dirty="0"/>
          </a:p>
        </p:txBody>
      </p:sp>
      <p:sp>
        <p:nvSpPr>
          <p:cNvPr id="13" name="TextBox 12"/>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2456740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sp>
        <p:nvSpPr>
          <p:cNvPr id="22" name="Rectangle 21"/>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8"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9"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6" y="285757"/>
            <a:ext cx="11988797" cy="478624"/>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5"/>
            <a:ext cx="5892800"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1"/>
          </p:nvPr>
        </p:nvSpPr>
        <p:spPr>
          <a:xfrm>
            <a:off x="6167379" y="1067105"/>
            <a:ext cx="5923033"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101613" y="3581407"/>
            <a:ext cx="5892799"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3"/>
          </p:nvPr>
        </p:nvSpPr>
        <p:spPr>
          <a:xfrm>
            <a:off x="6167379" y="3581407"/>
            <a:ext cx="5923033"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P. Tutt, TTC23 WG3, 12/6/23</a:t>
            </a:r>
            <a:endParaRPr lang="en-US" dirty="0"/>
          </a:p>
        </p:txBody>
      </p:sp>
      <p:sp>
        <p:nvSpPr>
          <p:cNvPr id="15" name="Slide Number Placeholder 4"/>
          <p:cNvSpPr>
            <a:spLocks noGrp="1"/>
          </p:cNvSpPr>
          <p:nvPr>
            <p:ph type="sldNum" sz="quarter" idx="15"/>
          </p:nvPr>
        </p:nvSpPr>
        <p:spPr/>
        <p:txBody>
          <a:bodyPr/>
          <a:lstStyle>
            <a:lvl1pPr>
              <a:defRPr/>
            </a:lvl1pPr>
          </a:lstStyle>
          <a:p>
            <a:pPr>
              <a:defRPr/>
            </a:pPr>
            <a:r>
              <a:rPr lang="en-US" dirty="0"/>
              <a:t>, Slide </a:t>
            </a:r>
            <a:fld id="{74887700-F8AD-4E75-9DA6-99EB4D2760D1}" type="slidenum">
              <a:rPr lang="en-US"/>
              <a:pPr>
                <a:defRPr/>
              </a:pPr>
              <a:t>‹#›</a:t>
            </a:fld>
            <a:endParaRPr lang="en-US" dirty="0"/>
          </a:p>
        </p:txBody>
      </p:sp>
      <p:sp>
        <p:nvSpPr>
          <p:cNvPr id="16" name="TextBox 15"/>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1178028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4" name="Picture 5"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5757"/>
            <a:ext cx="11988800" cy="478624"/>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P. Tutt, TTC23 WG3, 12/6/23</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dirty="0"/>
              <a:t>, Slide </a:t>
            </a:r>
            <a:fld id="{CF988859-7953-4624-98C4-717249B46A15}" type="slidenum">
              <a:rPr lang="en-US"/>
              <a:pPr>
                <a:defRPr/>
              </a:pPr>
              <a:t>‹#›</a:t>
            </a:fld>
            <a:endParaRPr lang="en-US" dirty="0"/>
          </a:p>
        </p:txBody>
      </p:sp>
      <p:sp>
        <p:nvSpPr>
          <p:cNvPr id="11" name="TextBox 10"/>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309516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5757"/>
            <a:ext cx="11988800" cy="478624"/>
          </a:xfrm>
        </p:spPr>
        <p:txBody>
          <a:bodyPr/>
          <a:lstStyle/>
          <a:p>
            <a:r>
              <a:rPr lang="en-US"/>
              <a:t>Click to edit Master title style</a:t>
            </a:r>
            <a:endParaRPr lang="en-US" dirty="0"/>
          </a:p>
        </p:txBody>
      </p:sp>
      <p:sp>
        <p:nvSpPr>
          <p:cNvPr id="9" name="Rectangle 8"/>
          <p:cNvSpPr/>
          <p:nvPr userDrawn="1"/>
        </p:nvSpPr>
        <p:spPr>
          <a:xfrm>
            <a:off x="-16079" y="6063452"/>
            <a:ext cx="12192000"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628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19" name="Rectangle 18"/>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5" name="Picture 7"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9337"/>
            <a:ext cx="11988800" cy="478624"/>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P. Tutt, TTC23 WG3, 12/6/23</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dirty="0"/>
              <a:t>, Slide </a:t>
            </a:r>
            <a:fld id="{35AD4620-7552-4207-8973-898801ED212B}" type="slidenum">
              <a:rPr lang="en-US"/>
              <a:pPr>
                <a:defRPr/>
              </a:pPr>
              <a:t>‹#›</a:t>
            </a:fld>
            <a:endParaRPr lang="en-US" dirty="0"/>
          </a:p>
        </p:txBody>
      </p:sp>
      <p:sp>
        <p:nvSpPr>
          <p:cNvPr id="12" name="TextBox 11"/>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893770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0798" y="79927"/>
            <a:ext cx="11990413" cy="478624"/>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100798" y="1067100"/>
            <a:ext cx="11990413"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6"/>
          <p:cNvSpPr>
            <a:spLocks noGrp="1"/>
          </p:cNvSpPr>
          <p:nvPr>
            <p:ph type="ftr" sz="quarter" idx="3"/>
          </p:nvPr>
        </p:nvSpPr>
        <p:spPr>
          <a:xfrm>
            <a:off x="5520912" y="6356450"/>
            <a:ext cx="5655095" cy="364628"/>
          </a:xfrm>
          <a:prstGeom prst="rect">
            <a:avLst/>
          </a:prstGeom>
        </p:spPr>
        <p:txBody>
          <a:bodyPr lIns="0" tIns="45712" rIns="0" bIns="45712" anchor="b"/>
          <a:lstStyle>
            <a:lvl1pPr algn="r" eaLnBrk="0" hangingPunct="0">
              <a:lnSpc>
                <a:spcPct val="90000"/>
              </a:lnSpc>
              <a:defRPr sz="1200" smtClean="0">
                <a:solidFill>
                  <a:srgbClr val="064308"/>
                </a:solidFill>
                <a:latin typeface="Arial"/>
                <a:ea typeface="+mn-ea"/>
                <a:cs typeface="Arial"/>
              </a:defRPr>
            </a:lvl1pPr>
          </a:lstStyle>
          <a:p>
            <a:pPr>
              <a:defRPr/>
            </a:pPr>
            <a:r>
              <a:rPr lang="en-US"/>
              <a:t>P. Tutt, TTC23 WG3, 12/6/23</a:t>
            </a:r>
            <a:endParaRPr lang="en-US" dirty="0"/>
          </a:p>
        </p:txBody>
      </p:sp>
      <p:sp>
        <p:nvSpPr>
          <p:cNvPr id="9" name="Slide Number Placeholder 4"/>
          <p:cNvSpPr>
            <a:spLocks noGrp="1"/>
          </p:cNvSpPr>
          <p:nvPr>
            <p:ph type="sldNum" sz="quarter" idx="4"/>
          </p:nvPr>
        </p:nvSpPr>
        <p:spPr>
          <a:xfrm>
            <a:off x="11176000" y="6356450"/>
            <a:ext cx="1016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1200">
                <a:solidFill>
                  <a:srgbClr val="064308"/>
                </a:solidFill>
                <a:ea typeface="ヒラギノ角ゴ Pro W3" charset="-128"/>
                <a:cs typeface="+mn-cs"/>
              </a:defRPr>
            </a:lvl1pPr>
          </a:lstStyle>
          <a:p>
            <a:pPr>
              <a:defRPr/>
            </a:pPr>
            <a:r>
              <a:rPr lang="en-US" dirty="0"/>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3239425277"/>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Lst>
  <p:hf sldNum="0" hdr="0" dt="0"/>
  <p:txStyles>
    <p:titleStyle>
      <a:lvl1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80"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162"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241"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323"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162" rtl="0" eaLnBrk="1" latinLnBrk="0" hangingPunct="1">
        <a:defRPr sz="1800" kern="1200">
          <a:solidFill>
            <a:schemeClr val="tx1"/>
          </a:solidFill>
          <a:latin typeface="+mn-lt"/>
          <a:ea typeface="+mn-ea"/>
          <a:cs typeface="+mn-cs"/>
        </a:defRPr>
      </a:lvl1pPr>
      <a:lvl2pPr marL="457080" algn="l" defTabSz="914162" rtl="0" eaLnBrk="1" latinLnBrk="0" hangingPunct="1">
        <a:defRPr sz="1800" kern="1200">
          <a:solidFill>
            <a:schemeClr val="tx1"/>
          </a:solidFill>
          <a:latin typeface="+mn-lt"/>
          <a:ea typeface="+mn-ea"/>
          <a:cs typeface="+mn-cs"/>
        </a:defRPr>
      </a:lvl2pPr>
      <a:lvl3pPr marL="914162" algn="l" defTabSz="914162" rtl="0" eaLnBrk="1" latinLnBrk="0" hangingPunct="1">
        <a:defRPr sz="1800" kern="1200">
          <a:solidFill>
            <a:schemeClr val="tx1"/>
          </a:solidFill>
          <a:latin typeface="+mn-lt"/>
          <a:ea typeface="+mn-ea"/>
          <a:cs typeface="+mn-cs"/>
        </a:defRPr>
      </a:lvl3pPr>
      <a:lvl4pPr marL="1371241" algn="l" defTabSz="914162" rtl="0" eaLnBrk="1" latinLnBrk="0" hangingPunct="1">
        <a:defRPr sz="1800" kern="1200">
          <a:solidFill>
            <a:schemeClr val="tx1"/>
          </a:solidFill>
          <a:latin typeface="+mn-lt"/>
          <a:ea typeface="+mn-ea"/>
          <a:cs typeface="+mn-cs"/>
        </a:defRPr>
      </a:lvl4pPr>
      <a:lvl5pPr marL="1828323" algn="l" defTabSz="914162" rtl="0" eaLnBrk="1" latinLnBrk="0" hangingPunct="1">
        <a:defRPr sz="1800" kern="1200">
          <a:solidFill>
            <a:schemeClr val="tx1"/>
          </a:solidFill>
          <a:latin typeface="+mn-lt"/>
          <a:ea typeface="+mn-ea"/>
          <a:cs typeface="+mn-cs"/>
        </a:defRPr>
      </a:lvl5pPr>
      <a:lvl6pPr marL="2285406" algn="l" defTabSz="914162" rtl="0" eaLnBrk="1" latinLnBrk="0" hangingPunct="1">
        <a:defRPr sz="1800" kern="1200">
          <a:solidFill>
            <a:schemeClr val="tx1"/>
          </a:solidFill>
          <a:latin typeface="+mn-lt"/>
          <a:ea typeface="+mn-ea"/>
          <a:cs typeface="+mn-cs"/>
        </a:defRPr>
      </a:lvl6pPr>
      <a:lvl7pPr marL="2742487" algn="l" defTabSz="914162" rtl="0" eaLnBrk="1" latinLnBrk="0" hangingPunct="1">
        <a:defRPr sz="1800" kern="1200">
          <a:solidFill>
            <a:schemeClr val="tx1"/>
          </a:solidFill>
          <a:latin typeface="+mn-lt"/>
          <a:ea typeface="+mn-ea"/>
          <a:cs typeface="+mn-cs"/>
        </a:defRPr>
      </a:lvl7pPr>
      <a:lvl8pPr marL="3199566" algn="l" defTabSz="914162" rtl="0" eaLnBrk="1" latinLnBrk="0" hangingPunct="1">
        <a:defRPr sz="1800" kern="1200">
          <a:solidFill>
            <a:schemeClr val="tx1"/>
          </a:solidFill>
          <a:latin typeface="+mn-lt"/>
          <a:ea typeface="+mn-ea"/>
          <a:cs typeface="+mn-cs"/>
        </a:defRPr>
      </a:lvl8pPr>
      <a:lvl9pPr marL="3656647" algn="l" defTabSz="91416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6"/>
          <p:cNvSpPr>
            <a:spLocks noGrp="1"/>
          </p:cNvSpPr>
          <p:nvPr>
            <p:ph type="subTitle" idx="1"/>
          </p:nvPr>
        </p:nvSpPr>
        <p:spPr/>
        <p:txBody>
          <a:bodyPr/>
          <a:lstStyle/>
          <a:p>
            <a:r>
              <a:rPr lang="en-US" dirty="0"/>
              <a:t>P. Tutt, W. Hartung, P. </a:t>
            </a:r>
            <a:r>
              <a:rPr lang="en-US" dirty="0" err="1"/>
              <a:t>Berrutti</a:t>
            </a:r>
            <a:r>
              <a:rPr lang="en-US" dirty="0"/>
              <a:t>, S. Kim, T. Xu</a:t>
            </a:r>
            <a:br>
              <a:rPr lang="en-US" dirty="0"/>
            </a:br>
            <a:endParaRPr lang="en-US" dirty="0"/>
          </a:p>
        </p:txBody>
      </p:sp>
      <p:sp>
        <p:nvSpPr>
          <p:cNvPr id="9219" name="Title 5"/>
          <p:cNvSpPr>
            <a:spLocks noGrp="1"/>
          </p:cNvSpPr>
          <p:nvPr>
            <p:ph type="title"/>
          </p:nvPr>
        </p:nvSpPr>
        <p:spPr>
          <a:xfrm>
            <a:off x="95255" y="2930623"/>
            <a:ext cx="12001499" cy="911935"/>
          </a:xfrm>
        </p:spPr>
        <p:txBody>
          <a:bodyPr/>
          <a:lstStyle/>
          <a:p>
            <a:r>
              <a:rPr lang="en-US" dirty="0"/>
              <a:t>TTC WG3: Predicting Cavity &amp; Coupler Ignition Thresholds in FRIB </a:t>
            </a:r>
            <a:r>
              <a:rPr lang="el-GR" dirty="0"/>
              <a:t>β</a:t>
            </a:r>
            <a:r>
              <a:rPr lang="en-US" dirty="0"/>
              <a:t> = 0.085 QWRs for Plasma Processing</a:t>
            </a:r>
          </a:p>
        </p:txBody>
      </p:sp>
      <p:sp>
        <p:nvSpPr>
          <p:cNvPr id="2" name="Rounded Rectangle 1"/>
          <p:cNvSpPr/>
          <p:nvPr/>
        </p:nvSpPr>
        <p:spPr>
          <a:xfrm>
            <a:off x="304800" y="6365631"/>
            <a:ext cx="11582400" cy="457200"/>
          </a:xfrm>
          <a:prstGeom prst="round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TTC23 WG3, 12/6/23</a:t>
            </a:r>
            <a:endParaRPr lang="en-US" dirty="0"/>
          </a:p>
        </p:txBody>
      </p:sp>
      <p:sp>
        <p:nvSpPr>
          <p:cNvPr id="6" name="Content Placeholder 1"/>
          <p:cNvSpPr txBox="1">
            <a:spLocks/>
          </p:cNvSpPr>
          <p:nvPr/>
        </p:nvSpPr>
        <p:spPr>
          <a:xfrm>
            <a:off x="101600" y="1067100"/>
            <a:ext cx="7002962" cy="5027414"/>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a:t>HOMs beyond 3</a:t>
            </a:r>
            <a:r>
              <a:rPr lang="el-GR" kern="0" dirty="0"/>
              <a:t>λ</a:t>
            </a:r>
            <a:r>
              <a:rPr lang="en-US" kern="0" dirty="0"/>
              <a:t>/4 and 5</a:t>
            </a:r>
            <a:r>
              <a:rPr lang="el-GR" kern="0" dirty="0"/>
              <a:t>λ</a:t>
            </a:r>
            <a:r>
              <a:rPr lang="en-US" kern="0" dirty="0"/>
              <a:t>/4 were investigated due to their improved coupling </a:t>
            </a:r>
          </a:p>
          <a:p>
            <a:r>
              <a:rPr lang="en-US" kern="0" dirty="0"/>
              <a:t>In addition to first 3 modes, 6 additional modes were interesting: </a:t>
            </a:r>
          </a:p>
        </p:txBody>
      </p:sp>
      <p:sp>
        <p:nvSpPr>
          <p:cNvPr id="7" name="Title 2"/>
          <p:cNvSpPr txBox="1">
            <a:spLocks/>
          </p:cNvSpPr>
          <p:nvPr/>
        </p:nvSpPr>
        <p:spPr bwMode="auto">
          <a:xfrm>
            <a:off x="28708" y="314561"/>
            <a:ext cx="11988800" cy="485775"/>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r>
              <a:rPr lang="en-US" kern="0" dirty="0"/>
              <a:t>Examining additional HOMs</a:t>
            </a:r>
          </a:p>
        </p:txBody>
      </p:sp>
      <p:pic>
        <p:nvPicPr>
          <p:cNvPr id="8" name="Picture 7"/>
          <p:cNvPicPr>
            <a:picLocks noChangeAspect="1"/>
          </p:cNvPicPr>
          <p:nvPr/>
        </p:nvPicPr>
        <p:blipFill>
          <a:blip r:embed="rId2"/>
          <a:stretch>
            <a:fillRect/>
          </a:stretch>
        </p:blipFill>
        <p:spPr>
          <a:xfrm>
            <a:off x="7239000" y="1284496"/>
            <a:ext cx="1371600" cy="2462981"/>
          </a:xfrm>
          <a:prstGeom prst="rect">
            <a:avLst/>
          </a:prstGeom>
        </p:spPr>
      </p:pic>
      <p:pic>
        <p:nvPicPr>
          <p:cNvPr id="9" name="Picture 8"/>
          <p:cNvPicPr>
            <a:picLocks noChangeAspect="1"/>
          </p:cNvPicPr>
          <p:nvPr/>
        </p:nvPicPr>
        <p:blipFill>
          <a:blip r:embed="rId3"/>
          <a:stretch>
            <a:fillRect/>
          </a:stretch>
        </p:blipFill>
        <p:spPr>
          <a:xfrm>
            <a:off x="8763000" y="1269704"/>
            <a:ext cx="1433449" cy="2453120"/>
          </a:xfrm>
          <a:prstGeom prst="rect">
            <a:avLst/>
          </a:prstGeom>
        </p:spPr>
      </p:pic>
      <p:pic>
        <p:nvPicPr>
          <p:cNvPr id="10" name="Picture 9"/>
          <p:cNvPicPr>
            <a:picLocks noChangeAspect="1"/>
          </p:cNvPicPr>
          <p:nvPr/>
        </p:nvPicPr>
        <p:blipFill>
          <a:blip r:embed="rId4"/>
          <a:stretch>
            <a:fillRect/>
          </a:stretch>
        </p:blipFill>
        <p:spPr>
          <a:xfrm>
            <a:off x="10348849" y="1250370"/>
            <a:ext cx="1512953" cy="2497107"/>
          </a:xfrm>
          <a:prstGeom prst="rect">
            <a:avLst/>
          </a:prstGeom>
        </p:spPr>
      </p:pic>
      <p:pic>
        <p:nvPicPr>
          <p:cNvPr id="11" name="Picture 10"/>
          <p:cNvPicPr>
            <a:picLocks noChangeAspect="1"/>
          </p:cNvPicPr>
          <p:nvPr/>
        </p:nvPicPr>
        <p:blipFill>
          <a:blip r:embed="rId5"/>
          <a:stretch>
            <a:fillRect/>
          </a:stretch>
        </p:blipFill>
        <p:spPr>
          <a:xfrm>
            <a:off x="7347146" y="4126261"/>
            <a:ext cx="1307079" cy="2263807"/>
          </a:xfrm>
          <a:prstGeom prst="rect">
            <a:avLst/>
          </a:prstGeom>
        </p:spPr>
      </p:pic>
      <p:sp>
        <p:nvSpPr>
          <p:cNvPr id="12" name="TextBox 11"/>
          <p:cNvSpPr txBox="1"/>
          <p:nvPr/>
        </p:nvSpPr>
        <p:spPr>
          <a:xfrm>
            <a:off x="7435025" y="907787"/>
            <a:ext cx="1219200" cy="369332"/>
          </a:xfrm>
          <a:prstGeom prst="rect">
            <a:avLst/>
          </a:prstGeom>
          <a:noFill/>
        </p:spPr>
        <p:txBody>
          <a:bodyPr wrap="square" rtlCol="0">
            <a:spAutoFit/>
          </a:bodyPr>
          <a:lstStyle/>
          <a:p>
            <a:r>
              <a:rPr lang="en-US" dirty="0"/>
              <a:t>561 MHz</a:t>
            </a:r>
          </a:p>
        </p:txBody>
      </p:sp>
      <p:sp>
        <p:nvSpPr>
          <p:cNvPr id="13" name="TextBox 12"/>
          <p:cNvSpPr txBox="1"/>
          <p:nvPr/>
        </p:nvSpPr>
        <p:spPr>
          <a:xfrm>
            <a:off x="8977249" y="913525"/>
            <a:ext cx="1219200" cy="369332"/>
          </a:xfrm>
          <a:prstGeom prst="rect">
            <a:avLst/>
          </a:prstGeom>
          <a:noFill/>
        </p:spPr>
        <p:txBody>
          <a:bodyPr wrap="square" rtlCol="0">
            <a:spAutoFit/>
          </a:bodyPr>
          <a:lstStyle/>
          <a:p>
            <a:r>
              <a:rPr lang="en-US" dirty="0"/>
              <a:t>603 MHz</a:t>
            </a:r>
          </a:p>
        </p:txBody>
      </p:sp>
      <p:sp>
        <p:nvSpPr>
          <p:cNvPr id="14" name="TextBox 13"/>
          <p:cNvSpPr txBox="1"/>
          <p:nvPr/>
        </p:nvSpPr>
        <p:spPr>
          <a:xfrm>
            <a:off x="10566400" y="907575"/>
            <a:ext cx="1219200" cy="369332"/>
          </a:xfrm>
          <a:prstGeom prst="rect">
            <a:avLst/>
          </a:prstGeom>
          <a:noFill/>
        </p:spPr>
        <p:txBody>
          <a:bodyPr wrap="square" rtlCol="0">
            <a:spAutoFit/>
          </a:bodyPr>
          <a:lstStyle/>
          <a:p>
            <a:r>
              <a:rPr lang="en-US" dirty="0"/>
              <a:t>687 MHz</a:t>
            </a:r>
          </a:p>
        </p:txBody>
      </p:sp>
      <p:sp>
        <p:nvSpPr>
          <p:cNvPr id="15" name="TextBox 14"/>
          <p:cNvSpPr txBox="1"/>
          <p:nvPr/>
        </p:nvSpPr>
        <p:spPr>
          <a:xfrm>
            <a:off x="7444886" y="3802843"/>
            <a:ext cx="1219200" cy="369332"/>
          </a:xfrm>
          <a:prstGeom prst="rect">
            <a:avLst/>
          </a:prstGeom>
          <a:noFill/>
        </p:spPr>
        <p:txBody>
          <a:bodyPr wrap="square" rtlCol="0">
            <a:spAutoFit/>
          </a:bodyPr>
          <a:lstStyle/>
          <a:p>
            <a:r>
              <a:rPr lang="en-US" dirty="0"/>
              <a:t>790 MHz</a:t>
            </a:r>
          </a:p>
        </p:txBody>
      </p:sp>
      <p:pic>
        <p:nvPicPr>
          <p:cNvPr id="16" name="Picture 15"/>
          <p:cNvPicPr>
            <a:picLocks noChangeAspect="1"/>
          </p:cNvPicPr>
          <p:nvPr/>
        </p:nvPicPr>
        <p:blipFill>
          <a:blip r:embed="rId6"/>
          <a:stretch>
            <a:fillRect/>
          </a:stretch>
        </p:blipFill>
        <p:spPr>
          <a:xfrm>
            <a:off x="8896809" y="4100432"/>
            <a:ext cx="1281106" cy="2289636"/>
          </a:xfrm>
          <a:prstGeom prst="rect">
            <a:avLst/>
          </a:prstGeom>
        </p:spPr>
      </p:pic>
      <p:pic>
        <p:nvPicPr>
          <p:cNvPr id="17" name="Picture 16"/>
          <p:cNvPicPr>
            <a:picLocks noChangeAspect="1"/>
          </p:cNvPicPr>
          <p:nvPr/>
        </p:nvPicPr>
        <p:blipFill>
          <a:blip r:embed="rId7"/>
          <a:stretch>
            <a:fillRect/>
          </a:stretch>
        </p:blipFill>
        <p:spPr>
          <a:xfrm>
            <a:off x="10410638" y="4126261"/>
            <a:ext cx="1233551" cy="2210112"/>
          </a:xfrm>
          <a:prstGeom prst="rect">
            <a:avLst/>
          </a:prstGeom>
        </p:spPr>
      </p:pic>
      <p:sp>
        <p:nvSpPr>
          <p:cNvPr id="18" name="TextBox 17"/>
          <p:cNvSpPr txBox="1"/>
          <p:nvPr/>
        </p:nvSpPr>
        <p:spPr>
          <a:xfrm>
            <a:off x="8981731" y="3770577"/>
            <a:ext cx="1219200" cy="369332"/>
          </a:xfrm>
          <a:prstGeom prst="rect">
            <a:avLst/>
          </a:prstGeom>
          <a:noFill/>
        </p:spPr>
        <p:txBody>
          <a:bodyPr wrap="square" rtlCol="0">
            <a:spAutoFit/>
          </a:bodyPr>
          <a:lstStyle/>
          <a:p>
            <a:r>
              <a:rPr lang="en-US" dirty="0"/>
              <a:t>909 MHz</a:t>
            </a:r>
          </a:p>
        </p:txBody>
      </p:sp>
      <p:sp>
        <p:nvSpPr>
          <p:cNvPr id="19" name="TextBox 18"/>
          <p:cNvSpPr txBox="1"/>
          <p:nvPr/>
        </p:nvSpPr>
        <p:spPr>
          <a:xfrm>
            <a:off x="10410638" y="3808842"/>
            <a:ext cx="1348722" cy="369332"/>
          </a:xfrm>
          <a:prstGeom prst="rect">
            <a:avLst/>
          </a:prstGeom>
          <a:noFill/>
        </p:spPr>
        <p:txBody>
          <a:bodyPr wrap="square" rtlCol="0">
            <a:spAutoFit/>
          </a:bodyPr>
          <a:lstStyle/>
          <a:p>
            <a:r>
              <a:rPr lang="en-US" dirty="0"/>
              <a:t>1004 MHz</a:t>
            </a:r>
          </a:p>
        </p:txBody>
      </p:sp>
      <p:sp>
        <p:nvSpPr>
          <p:cNvPr id="20" name="TextBox 19"/>
          <p:cNvSpPr txBox="1"/>
          <p:nvPr/>
        </p:nvSpPr>
        <p:spPr>
          <a:xfrm>
            <a:off x="101600" y="5599845"/>
            <a:ext cx="6972301" cy="369332"/>
          </a:xfrm>
          <a:prstGeom prst="rect">
            <a:avLst/>
          </a:prstGeom>
          <a:noFill/>
        </p:spPr>
        <p:txBody>
          <a:bodyPr wrap="square" rtlCol="0">
            <a:spAutoFit/>
          </a:bodyPr>
          <a:lstStyle/>
          <a:p>
            <a:r>
              <a:rPr lang="en-US" dirty="0"/>
              <a:t>**FPC in nominal position to simulate </a:t>
            </a:r>
            <a:r>
              <a:rPr lang="en-US" dirty="0" err="1"/>
              <a:t>cryomodule</a:t>
            </a:r>
            <a:r>
              <a:rPr lang="en-US" dirty="0"/>
              <a:t> configuration**</a:t>
            </a:r>
          </a:p>
        </p:txBody>
      </p:sp>
      <p:pic>
        <p:nvPicPr>
          <p:cNvPr id="21" name="Picture 20"/>
          <p:cNvPicPr>
            <a:picLocks noChangeAspect="1"/>
          </p:cNvPicPr>
          <p:nvPr/>
        </p:nvPicPr>
        <p:blipFill>
          <a:blip r:embed="rId8"/>
          <a:stretch>
            <a:fillRect/>
          </a:stretch>
        </p:blipFill>
        <p:spPr>
          <a:xfrm>
            <a:off x="1262734" y="2480544"/>
            <a:ext cx="4038600" cy="3083859"/>
          </a:xfrm>
          <a:prstGeom prst="rect">
            <a:avLst/>
          </a:prstGeom>
        </p:spPr>
      </p:pic>
    </p:spTree>
    <p:extLst>
      <p:ext uri="{BB962C8B-B14F-4D97-AF65-F5344CB8AC3E}">
        <p14:creationId xmlns:p14="http://schemas.microsoft.com/office/powerpoint/2010/main" val="3299392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TTC23 WG3, 12/6/23</a:t>
            </a:r>
            <a:endParaRPr lang="en-US" dirty="0"/>
          </a:p>
        </p:txBody>
      </p:sp>
      <p:sp>
        <p:nvSpPr>
          <p:cNvPr id="6" name="Title 1"/>
          <p:cNvSpPr>
            <a:spLocks noGrp="1"/>
          </p:cNvSpPr>
          <p:nvPr>
            <p:ph type="title"/>
          </p:nvPr>
        </p:nvSpPr>
        <p:spPr>
          <a:xfrm>
            <a:off x="101602" y="281882"/>
            <a:ext cx="11988797" cy="486372"/>
          </a:xfrm>
        </p:spPr>
        <p:txBody>
          <a:bodyPr/>
          <a:lstStyle/>
          <a:p>
            <a:r>
              <a:rPr lang="en-US" dirty="0"/>
              <a:t>Dual-tone Excitation of FRIB QWR: 1004 MHz + 690 MHz</a:t>
            </a:r>
          </a:p>
        </p:txBody>
      </p:sp>
      <p:sp>
        <p:nvSpPr>
          <p:cNvPr id="7" name="Content Placeholder 2"/>
          <p:cNvSpPr>
            <a:spLocks noGrp="1"/>
          </p:cNvSpPr>
          <p:nvPr>
            <p:ph idx="1"/>
          </p:nvPr>
        </p:nvSpPr>
        <p:spPr>
          <a:xfrm>
            <a:off x="101601" y="1600200"/>
            <a:ext cx="5897640" cy="4494314"/>
          </a:xfrm>
        </p:spPr>
        <p:txBody>
          <a:bodyPr/>
          <a:lstStyle/>
          <a:p>
            <a:r>
              <a:rPr lang="en-US" dirty="0"/>
              <a:t>To investigate, CST fields were exported and normalized to their max field</a:t>
            </a:r>
          </a:p>
          <a:p>
            <a:r>
              <a:rPr lang="en-US" dirty="0"/>
              <a:t>The two are then superimposed to see if the modes can fill in each others gaps  </a:t>
            </a:r>
          </a:p>
        </p:txBody>
      </p:sp>
      <p:sp>
        <p:nvSpPr>
          <p:cNvPr id="8" name="Content Placeholder 3"/>
          <p:cNvSpPr txBox="1">
            <a:spLocks/>
          </p:cNvSpPr>
          <p:nvPr/>
        </p:nvSpPr>
        <p:spPr>
          <a:xfrm>
            <a:off x="6192765" y="3598695"/>
            <a:ext cx="5897636" cy="2500288"/>
          </a:xfrm>
          <a:prstGeom prst="rect">
            <a:avLst/>
          </a:prstGeom>
        </p:spPr>
        <p:txBody>
          <a:bodyPr lIns="0" tIns="45712" rIns="0" bIns="45712" anchor="b"/>
          <a:lstStyle>
            <a:defPPr>
              <a:defRPr lang="en-US"/>
            </a:defPPr>
            <a:lvl1pPr algn="r" defTabSz="457126" rtl="0" eaLnBrk="0" fontAlgn="base" hangingPunct="0">
              <a:lnSpc>
                <a:spcPct val="90000"/>
              </a:lnSpc>
              <a:spcBef>
                <a:spcPct val="0"/>
              </a:spcBef>
              <a:spcAft>
                <a:spcPct val="0"/>
              </a:spcAft>
              <a:defRPr sz="1200" kern="1200" smtClean="0">
                <a:solidFill>
                  <a:srgbClr val="064308"/>
                </a:solidFill>
                <a:latin typeface="Arial"/>
                <a:ea typeface="+mn-ea"/>
                <a:cs typeface="Arial"/>
              </a:defRPr>
            </a:lvl1pPr>
            <a:lvl2pPr marL="45712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254"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379"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50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5633" algn="l" defTabSz="914254" rtl="0" eaLnBrk="1" latinLnBrk="0" hangingPunct="1">
              <a:defRPr kern="1200">
                <a:solidFill>
                  <a:schemeClr val="tx1"/>
                </a:solidFill>
                <a:latin typeface="Arial" pitchFamily="34" charset="0"/>
                <a:ea typeface="ヒラギノ角ゴ Pro W3"/>
                <a:cs typeface="ヒラギノ角ゴ Pro W3"/>
              </a:defRPr>
            </a:lvl6pPr>
            <a:lvl7pPr marL="2742759" algn="l" defTabSz="914254" rtl="0" eaLnBrk="1" latinLnBrk="0" hangingPunct="1">
              <a:defRPr kern="1200">
                <a:solidFill>
                  <a:schemeClr val="tx1"/>
                </a:solidFill>
                <a:latin typeface="Arial" pitchFamily="34" charset="0"/>
                <a:ea typeface="ヒラギノ角ゴ Pro W3"/>
                <a:cs typeface="ヒラギノ角ゴ Pro W3"/>
              </a:defRPr>
            </a:lvl7pPr>
            <a:lvl8pPr marL="3199886" algn="l" defTabSz="914254" rtl="0" eaLnBrk="1" latinLnBrk="0" hangingPunct="1">
              <a:defRPr kern="1200">
                <a:solidFill>
                  <a:schemeClr val="tx1"/>
                </a:solidFill>
                <a:latin typeface="Arial" pitchFamily="34" charset="0"/>
                <a:ea typeface="ヒラギノ角ゴ Pro W3"/>
                <a:cs typeface="ヒラギノ角ゴ Pro W3"/>
              </a:defRPr>
            </a:lvl8pPr>
            <a:lvl9pPr marL="3657012" algn="l" defTabSz="914254" rtl="0" eaLnBrk="1" latinLnBrk="0" hangingPunct="1">
              <a:defRPr kern="1200">
                <a:solidFill>
                  <a:schemeClr val="tx1"/>
                </a:solidFill>
                <a:latin typeface="Arial" pitchFamily="34" charset="0"/>
                <a:ea typeface="ヒラギノ角ゴ Pro W3"/>
                <a:cs typeface="ヒラギノ角ゴ Pro W3"/>
              </a:defRPr>
            </a:lvl9pPr>
          </a:lstStyle>
          <a:p>
            <a:endParaRPr lang="en-US" dirty="0"/>
          </a:p>
        </p:txBody>
      </p:sp>
      <p:pic>
        <p:nvPicPr>
          <p:cNvPr id="9" name="Picture 8"/>
          <p:cNvPicPr>
            <a:picLocks noChangeAspect="1"/>
          </p:cNvPicPr>
          <p:nvPr/>
        </p:nvPicPr>
        <p:blipFill>
          <a:blip r:embed="rId2"/>
          <a:stretch>
            <a:fillRect/>
          </a:stretch>
        </p:blipFill>
        <p:spPr>
          <a:xfrm>
            <a:off x="139960" y="3276600"/>
            <a:ext cx="3775650" cy="2569305"/>
          </a:xfrm>
          <a:prstGeom prst="rect">
            <a:avLst/>
          </a:prstGeom>
        </p:spPr>
      </p:pic>
      <p:pic>
        <p:nvPicPr>
          <p:cNvPr id="10" name="Picture 9"/>
          <p:cNvPicPr>
            <a:picLocks noChangeAspect="1"/>
          </p:cNvPicPr>
          <p:nvPr/>
        </p:nvPicPr>
        <p:blipFill>
          <a:blip r:embed="rId3"/>
          <a:stretch>
            <a:fillRect/>
          </a:stretch>
        </p:blipFill>
        <p:spPr>
          <a:xfrm>
            <a:off x="3982872" y="3598694"/>
            <a:ext cx="2101359" cy="192511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3700" y="1621853"/>
            <a:ext cx="2400300" cy="180022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1605455"/>
            <a:ext cx="2400300" cy="1800225"/>
          </a:xfrm>
          <a:prstGeom prst="rect">
            <a:avLst/>
          </a:prstGeom>
        </p:spPr>
      </p:pic>
      <p:sp>
        <p:nvSpPr>
          <p:cNvPr id="13" name="Content Placeholder 1"/>
          <p:cNvSpPr txBox="1">
            <a:spLocks/>
          </p:cNvSpPr>
          <p:nvPr/>
        </p:nvSpPr>
        <p:spPr bwMode="auto">
          <a:xfrm>
            <a:off x="101601" y="1090348"/>
            <a:ext cx="12090399" cy="44965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a:t>While HOMs offer improved coupling, plasma distribution is of concern for non-monopole modes</a:t>
            </a:r>
          </a:p>
        </p:txBody>
      </p:sp>
      <p:sp>
        <p:nvSpPr>
          <p:cNvPr id="14" name="Content Placeholder 2"/>
          <p:cNvSpPr txBox="1">
            <a:spLocks/>
          </p:cNvSpPr>
          <p:nvPr/>
        </p:nvSpPr>
        <p:spPr bwMode="auto">
          <a:xfrm>
            <a:off x="6277755" y="3597245"/>
            <a:ext cx="5897640" cy="44943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dirty="0"/>
              <a:t>This technique was explored experimentally with iterative adjustments to drive power and frequency</a:t>
            </a:r>
          </a:p>
          <a:p>
            <a:r>
              <a:rPr lang="en-US" dirty="0"/>
              <a:t>Light observed in </a:t>
            </a:r>
            <a:r>
              <a:rPr lang="en-US" b="1" dirty="0"/>
              <a:t>both</a:t>
            </a:r>
            <a:r>
              <a:rPr lang="en-US" dirty="0"/>
              <a:t> accelerating gaps </a:t>
            </a:r>
          </a:p>
          <a:p>
            <a:r>
              <a:rPr lang="en-US" dirty="0"/>
              <a:t>Have not attempted this recipe on a cavity with a before and after cold test </a:t>
            </a:r>
          </a:p>
        </p:txBody>
      </p:sp>
    </p:spTree>
    <p:extLst>
      <p:ext uri="{BB962C8B-B14F-4D97-AF65-F5344CB8AC3E}">
        <p14:creationId xmlns:p14="http://schemas.microsoft.com/office/powerpoint/2010/main" val="251279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TTC23 WG3, 12/6/23</a:t>
            </a:r>
            <a:endParaRPr lang="en-US" dirty="0"/>
          </a:p>
        </p:txBody>
      </p:sp>
      <mc:AlternateContent xmlns:mc="http://schemas.openxmlformats.org/markup-compatibility/2006" xmlns:a14="http://schemas.microsoft.com/office/drawing/2010/main">
        <mc:Choice Requires="a14">
          <p:sp>
            <p:nvSpPr>
              <p:cNvPr id="6" name="Content Placeholder 1"/>
              <p:cNvSpPr>
                <a:spLocks noGrp="1"/>
              </p:cNvSpPr>
              <p:nvPr>
                <p:ph idx="1"/>
              </p:nvPr>
            </p:nvSpPr>
            <p:spPr>
              <a:xfrm>
                <a:off x="4857008" y="1219200"/>
                <a:ext cx="6877792" cy="3962400"/>
              </a:xfrm>
            </p:spPr>
            <p:txBody>
              <a:bodyPr/>
              <a:lstStyle/>
              <a:p>
                <a:r>
                  <a:rPr lang="en-US" dirty="0"/>
                  <a:t>Ignition measurements repeated for Argon @ 40-60 </a:t>
                </a:r>
                <a:r>
                  <a:rPr lang="en-US" dirty="0" err="1"/>
                  <a:t>mTorr</a:t>
                </a:r>
                <a:r>
                  <a:rPr lang="en-US" dirty="0"/>
                  <a:t> (some pressure instability)</a:t>
                </a:r>
              </a:p>
              <a:p>
                <a:r>
                  <a:rPr lang="en-US" dirty="0"/>
                  <a:t>CST analysis repeated for HOMs up to 1 GHz</a:t>
                </a:r>
              </a:p>
              <a:p>
                <a:r>
                  <a:rPr lang="en-US" dirty="0"/>
                  <a:t>Averaged electric analysis repeated in same locations:</a:t>
                </a:r>
              </a:p>
              <a:p>
                <a:pPr lvl="1"/>
                <a:r>
                  <a:rPr lang="en-US" dirty="0"/>
                  <a:t>This approach may be invalid because of different types of field distributions (dipole, quadrupole)</a:t>
                </a:r>
              </a:p>
              <a:p>
                <a:pPr lvl="1"/>
                <a:r>
                  <a:rPr lang="en-US" dirty="0"/>
                  <a:t>Highest averaged field may be in a location not considered</a:t>
                </a:r>
              </a:p>
              <a:p>
                <a:r>
                  <a:rPr lang="en-US" dirty="0"/>
                  <a:t>Again, condition of </a:t>
                </a:r>
                <a14:m>
                  <m:oMath xmlns:m="http://schemas.openxmlformats.org/officeDocument/2006/math">
                    <m:r>
                      <m:rPr>
                        <m:sty m:val="p"/>
                      </m:rPr>
                      <a:rPr lang="en-US" i="1">
                        <a:latin typeface="Cambria Math" panose="02040503050406030204" pitchFamily="18" charset="0"/>
                      </a:rPr>
                      <m:t>Λ</m:t>
                    </m:r>
                  </m:oMath>
                </a14:m>
                <a:r>
                  <a:rPr lang="en-US" dirty="0"/>
                  <a:t> &gt; </a:t>
                </a:r>
                <a14:m>
                  <m:oMath xmlns:m="http://schemas.openxmlformats.org/officeDocument/2006/math">
                    <m:r>
                      <a:rPr lang="en-US" i="1">
                        <a:latin typeface="Cambria Math" panose="02040503050406030204" pitchFamily="18" charset="0"/>
                      </a:rPr>
                      <m:t>ℓ</m:t>
                    </m:r>
                  </m:oMath>
                </a14:m>
                <a:r>
                  <a:rPr lang="en-US" dirty="0"/>
                  <a:t> met for cavity, but not for coupler </a:t>
                </a:r>
              </a:p>
              <a:p>
                <a:endParaRPr lang="en-US" dirty="0"/>
              </a:p>
            </p:txBody>
          </p:sp>
        </mc:Choice>
        <mc:Fallback xmlns="">
          <p:sp>
            <p:nvSpPr>
              <p:cNvPr id="6" name="Content Placeholder 1"/>
              <p:cNvSpPr>
                <a:spLocks noGrp="1" noRot="1" noChangeAspect="1" noMove="1" noResize="1" noEditPoints="1" noAdjustHandles="1" noChangeArrowheads="1" noChangeShapeType="1" noTextEdit="1"/>
              </p:cNvSpPr>
              <p:nvPr>
                <p:ph idx="1"/>
              </p:nvPr>
            </p:nvSpPr>
            <p:spPr>
              <a:xfrm>
                <a:off x="4857008" y="1219200"/>
                <a:ext cx="6877792" cy="3962400"/>
              </a:xfrm>
              <a:blipFill>
                <a:blip r:embed="rId2"/>
                <a:stretch>
                  <a:fillRect l="-2305" t="-2923"/>
                </a:stretch>
              </a:blipFill>
            </p:spPr>
            <p:txBody>
              <a:bodyPr/>
              <a:lstStyle/>
              <a:p>
                <a:r>
                  <a:rPr lang="en-US">
                    <a:noFill/>
                  </a:rPr>
                  <a:t> </a:t>
                </a:r>
              </a:p>
            </p:txBody>
          </p:sp>
        </mc:Fallback>
      </mc:AlternateContent>
      <p:sp>
        <p:nvSpPr>
          <p:cNvPr id="7" name="Title 2"/>
          <p:cNvSpPr>
            <a:spLocks noGrp="1"/>
          </p:cNvSpPr>
          <p:nvPr>
            <p:ph type="title"/>
          </p:nvPr>
        </p:nvSpPr>
        <p:spPr>
          <a:xfrm>
            <a:off x="101600" y="72670"/>
            <a:ext cx="11988800" cy="911948"/>
          </a:xfrm>
        </p:spPr>
        <p:txBody>
          <a:bodyPr/>
          <a:lstStyle/>
          <a:p>
            <a:r>
              <a:rPr lang="en-US" dirty="0"/>
              <a:t>On-going Work: Comparing Measurement, Theory for Dipole &amp; Quadrupole Modes</a:t>
            </a:r>
          </a:p>
        </p:txBody>
      </p:sp>
      <p:sp>
        <p:nvSpPr>
          <p:cNvPr id="8" name="TextBox 7"/>
          <p:cNvSpPr txBox="1"/>
          <p:nvPr/>
        </p:nvSpPr>
        <p:spPr>
          <a:xfrm>
            <a:off x="4862263" y="5225142"/>
            <a:ext cx="5334000" cy="923330"/>
          </a:xfrm>
          <a:prstGeom prst="rect">
            <a:avLst/>
          </a:prstGeom>
          <a:noFill/>
        </p:spPr>
        <p:txBody>
          <a:bodyPr wrap="square" rtlCol="0">
            <a:spAutoFit/>
          </a:bodyPr>
          <a:lstStyle/>
          <a:p>
            <a:r>
              <a:rPr lang="en-US" dirty="0"/>
              <a:t>Dipole modes at 605 MHz, 690 </a:t>
            </a:r>
            <a:r>
              <a:rPr lang="en-US" dirty="0" err="1"/>
              <a:t>Mhz</a:t>
            </a:r>
            <a:r>
              <a:rPr lang="en-US" dirty="0"/>
              <a:t>, and 794 MHz required frequency “tuning” to ignite once amplifier limit was reached (~100 W)</a:t>
            </a:r>
          </a:p>
        </p:txBody>
      </p:sp>
      <p:pic>
        <p:nvPicPr>
          <p:cNvPr id="9" name="Picture 8"/>
          <p:cNvPicPr>
            <a:picLocks noChangeAspect="1"/>
          </p:cNvPicPr>
          <p:nvPr/>
        </p:nvPicPr>
        <p:blipFill>
          <a:blip r:embed="rId3"/>
          <a:stretch>
            <a:fillRect/>
          </a:stretch>
        </p:blipFill>
        <p:spPr>
          <a:xfrm>
            <a:off x="148559" y="1011622"/>
            <a:ext cx="3890042" cy="2550938"/>
          </a:xfrm>
          <a:prstGeom prst="rect">
            <a:avLst/>
          </a:prstGeom>
        </p:spPr>
      </p:pic>
      <p:pic>
        <p:nvPicPr>
          <p:cNvPr id="12" name="Picture 11"/>
          <p:cNvPicPr>
            <a:picLocks noChangeAspect="1"/>
          </p:cNvPicPr>
          <p:nvPr/>
        </p:nvPicPr>
        <p:blipFill>
          <a:blip r:embed="rId4"/>
          <a:stretch>
            <a:fillRect/>
          </a:stretch>
        </p:blipFill>
        <p:spPr>
          <a:xfrm>
            <a:off x="649014" y="1612538"/>
            <a:ext cx="914400" cy="319759"/>
          </a:xfrm>
          <a:prstGeom prst="rect">
            <a:avLst/>
          </a:prstGeom>
        </p:spPr>
      </p:pic>
      <p:pic>
        <p:nvPicPr>
          <p:cNvPr id="3" name="Picture 2" descr="A graph with blue dots and numbers&#10;&#10;Description automatically generated">
            <a:extLst>
              <a:ext uri="{FF2B5EF4-FFF2-40B4-BE49-F238E27FC236}">
                <a16:creationId xmlns:a16="http://schemas.microsoft.com/office/drawing/2014/main" id="{BB3EE959-87D7-5FAF-E4F0-FD89D8540713}"/>
              </a:ext>
            </a:extLst>
          </p:cNvPr>
          <p:cNvPicPr>
            <a:picLocks noChangeAspect="1"/>
          </p:cNvPicPr>
          <p:nvPr/>
        </p:nvPicPr>
        <p:blipFill>
          <a:blip r:embed="rId5"/>
          <a:stretch>
            <a:fillRect/>
          </a:stretch>
        </p:blipFill>
        <p:spPr>
          <a:xfrm>
            <a:off x="224760" y="3536614"/>
            <a:ext cx="3813841" cy="2474424"/>
          </a:xfrm>
          <a:prstGeom prst="rect">
            <a:avLst/>
          </a:prstGeom>
        </p:spPr>
      </p:pic>
      <p:sp>
        <p:nvSpPr>
          <p:cNvPr id="11" name="Down Arrow 10"/>
          <p:cNvSpPr/>
          <p:nvPr/>
        </p:nvSpPr>
        <p:spPr>
          <a:xfrm rot="5910604">
            <a:off x="3577657" y="4467725"/>
            <a:ext cx="258739" cy="1910398"/>
          </a:xfrm>
          <a:prstGeom prst="downArrow">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stretch>
            <a:fillRect/>
          </a:stretch>
        </p:blipFill>
        <p:spPr>
          <a:xfrm>
            <a:off x="649014" y="3885080"/>
            <a:ext cx="914400" cy="319759"/>
          </a:xfrm>
          <a:prstGeom prst="rect">
            <a:avLst/>
          </a:prstGeom>
        </p:spPr>
      </p:pic>
    </p:spTree>
    <p:extLst>
      <p:ext uri="{BB962C8B-B14F-4D97-AF65-F5344CB8AC3E}">
        <p14:creationId xmlns:p14="http://schemas.microsoft.com/office/powerpoint/2010/main" val="4180337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TTC23 WG3, 12/6/23</a:t>
            </a:r>
            <a:endParaRPr lang="en-US" dirty="0"/>
          </a:p>
        </p:txBody>
      </p:sp>
      <p:sp>
        <p:nvSpPr>
          <p:cNvPr id="19" name="Title 2"/>
          <p:cNvSpPr>
            <a:spLocks noGrp="1"/>
          </p:cNvSpPr>
          <p:nvPr>
            <p:ph type="title"/>
          </p:nvPr>
        </p:nvSpPr>
        <p:spPr>
          <a:xfrm>
            <a:off x="101600" y="285756"/>
            <a:ext cx="11988800" cy="485775"/>
          </a:xfrm>
        </p:spPr>
        <p:txBody>
          <a:bodyPr/>
          <a:lstStyle/>
          <a:p>
            <a:r>
              <a:rPr lang="en-US" dirty="0"/>
              <a:t>Takeaways</a:t>
            </a:r>
          </a:p>
        </p:txBody>
      </p:sp>
      <p:sp>
        <p:nvSpPr>
          <p:cNvPr id="20" name="Text Placeholder 5"/>
          <p:cNvSpPr>
            <a:spLocks noGrp="1"/>
          </p:cNvSpPr>
          <p:nvPr>
            <p:ph type="body" sz="quarter" idx="12"/>
          </p:nvPr>
        </p:nvSpPr>
        <p:spPr>
          <a:xfrm>
            <a:off x="1" y="5435600"/>
            <a:ext cx="12089496" cy="584200"/>
          </a:xfrm>
        </p:spPr>
        <p:txBody>
          <a:bodyPr/>
          <a:lstStyle/>
          <a:p>
            <a:r>
              <a:rPr lang="en-US" sz="1600" dirty="0"/>
              <a:t>We see potentially encouraging results for predicting cavity ignition, but have yet to predict the coupler ignition. If coupler ignition can be accurately predicted, then the working point of cavity plasma for various modes may be better understood. </a:t>
            </a:r>
          </a:p>
        </p:txBody>
      </p:sp>
      <mc:AlternateContent xmlns:mc="http://schemas.openxmlformats.org/markup-compatibility/2006" xmlns:a14="http://schemas.microsoft.com/office/drawing/2010/main">
        <mc:Choice Requires="a14">
          <p:sp>
            <p:nvSpPr>
              <p:cNvPr id="21" name="Content Placeholder 1"/>
              <p:cNvSpPr txBox="1">
                <a:spLocks/>
              </p:cNvSpPr>
              <p:nvPr/>
            </p:nvSpPr>
            <p:spPr bwMode="auto">
              <a:xfrm>
                <a:off x="101600" y="1067100"/>
                <a:ext cx="11987896" cy="42669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a:t>Predicting ignition thresholds:</a:t>
                </a:r>
              </a:p>
              <a:p>
                <a:pPr lvl="1"/>
                <a:r>
                  <a:rPr lang="en-US" kern="0" dirty="0"/>
                  <a:t>We see some agreement between a diffusion based theory and an averaged electric field for the cavity volume</a:t>
                </a:r>
              </a:p>
              <a:p>
                <a:pPr lvl="1"/>
                <a:r>
                  <a:rPr lang="en-US" kern="0" dirty="0"/>
                  <a:t>Have not been within the regime of (</a:t>
                </a:r>
                <a14:m>
                  <m:oMath xmlns:m="http://schemas.openxmlformats.org/officeDocument/2006/math">
                    <m:r>
                      <m:rPr>
                        <m:sty m:val="p"/>
                      </m:rPr>
                      <a:rPr lang="el-GR" i="1" kern="0">
                        <a:latin typeface="Cambria Math" panose="02040503050406030204" pitchFamily="18" charset="0"/>
                      </a:rPr>
                      <m:t>Λ</m:t>
                    </m:r>
                    <m:r>
                      <a:rPr lang="en-US" i="1" kern="0">
                        <a:latin typeface="Cambria Math" panose="02040503050406030204" pitchFamily="18" charset="0"/>
                      </a:rPr>
                      <m:t>&gt; ℓ)</m:t>
                    </m:r>
                  </m:oMath>
                </a14:m>
                <a:r>
                  <a:rPr lang="en-US" kern="0" dirty="0"/>
                  <a:t> to predict coupler ignition </a:t>
                </a:r>
              </a:p>
              <a:p>
                <a:r>
                  <a:rPr lang="en-US" kern="0" dirty="0">
                    <a:sym typeface="Wingdings" panose="05000000000000000000" pitchFamily="2" charset="2"/>
                  </a:rPr>
                  <a:t>Future processing efforts:</a:t>
                </a:r>
              </a:p>
              <a:p>
                <a:pPr lvl="1"/>
                <a:r>
                  <a:rPr lang="en-US" kern="0" dirty="0">
                    <a:sym typeface="Wingdings" panose="05000000000000000000" pitchFamily="2" charset="2"/>
                  </a:rPr>
                  <a:t>5</a:t>
                </a:r>
                <a:r>
                  <a:rPr lang="el-GR" kern="0" dirty="0">
                    <a:sym typeface="Wingdings" panose="05000000000000000000" pitchFamily="2" charset="2"/>
                  </a:rPr>
                  <a:t>λ</a:t>
                </a:r>
                <a:r>
                  <a:rPr lang="en-US" kern="0" dirty="0">
                    <a:sym typeface="Wingdings" panose="05000000000000000000" pitchFamily="2" charset="2"/>
                  </a:rPr>
                  <a:t>/4 mode looks the most promising for </a:t>
                </a:r>
                <a:r>
                  <a:rPr lang="en-US" kern="0" dirty="0" err="1">
                    <a:sym typeface="Wingdings" panose="05000000000000000000" pitchFamily="2" charset="2"/>
                  </a:rPr>
                  <a:t>cryomodule</a:t>
                </a:r>
                <a:r>
                  <a:rPr lang="en-US" kern="0" dirty="0">
                    <a:sym typeface="Wingdings" panose="05000000000000000000" pitchFamily="2" charset="2"/>
                  </a:rPr>
                  <a:t> processing </a:t>
                </a:r>
              </a:p>
              <a:p>
                <a:pPr lvl="1"/>
                <a:r>
                  <a:rPr lang="en-US" kern="0" dirty="0">
                    <a:sym typeface="Wingdings" panose="05000000000000000000" pitchFamily="2" charset="2"/>
                  </a:rPr>
                  <a:t>HOMs from 500 MHz – 1 GHz look promising, but may require a dual-tone method to obtain an acceptable plasma distribution </a:t>
                </a:r>
              </a:p>
              <a:p>
                <a:pPr lvl="1"/>
                <a:r>
                  <a:rPr lang="en-US" kern="0" dirty="0"/>
                  <a:t>Measurements for coupler ignition where (</a:t>
                </a:r>
                <a14:m>
                  <m:oMath xmlns:m="http://schemas.openxmlformats.org/officeDocument/2006/math">
                    <m:r>
                      <m:rPr>
                        <m:sty m:val="p"/>
                      </m:rPr>
                      <a:rPr lang="el-GR" i="1" kern="0">
                        <a:latin typeface="Cambria Math" panose="02040503050406030204" pitchFamily="18" charset="0"/>
                      </a:rPr>
                      <m:t>Λ</m:t>
                    </m:r>
                    <m:r>
                      <a:rPr lang="en-US" i="1" kern="0">
                        <a:latin typeface="Cambria Math" panose="02040503050406030204" pitchFamily="18" charset="0"/>
                      </a:rPr>
                      <m:t>&gt; ℓ)</m:t>
                    </m:r>
                  </m:oMath>
                </a14:m>
                <a:endParaRPr lang="en-US" kern="0" dirty="0"/>
              </a:p>
              <a:p>
                <a:pPr lvl="1"/>
                <a:r>
                  <a:rPr lang="en-US" kern="0" dirty="0"/>
                  <a:t>Revisiting averaged electric field for dipole, quadrupole modes </a:t>
                </a:r>
              </a:p>
              <a:p>
                <a:pPr lvl="1"/>
                <a:endParaRPr lang="en-US" kern="0" dirty="0"/>
              </a:p>
            </p:txBody>
          </p:sp>
        </mc:Choice>
        <mc:Fallback xmlns="">
          <p:sp>
            <p:nvSpPr>
              <p:cNvPr id="21" name="Content Placeholder 1"/>
              <p:cNvSpPr txBox="1">
                <a:spLocks noRot="1" noChangeAspect="1" noMove="1" noResize="1" noEditPoints="1" noAdjustHandles="1" noChangeArrowheads="1" noChangeShapeType="1" noTextEdit="1"/>
              </p:cNvSpPr>
              <p:nvPr/>
            </p:nvSpPr>
            <p:spPr bwMode="auto">
              <a:xfrm>
                <a:off x="101600" y="1067100"/>
                <a:ext cx="11987896" cy="4266900"/>
              </a:xfrm>
              <a:prstGeom prst="rect">
                <a:avLst/>
              </a:prstGeom>
              <a:blipFill>
                <a:blip r:embed="rId2"/>
                <a:stretch>
                  <a:fillRect l="-1322" t="-2714" r="-1017"/>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270185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TTC23 WG3, 12/6/23</a:t>
            </a:r>
            <a:endParaRPr lang="en-US" dirty="0"/>
          </a:p>
        </p:txBody>
      </p:sp>
      <p:sp>
        <p:nvSpPr>
          <p:cNvPr id="6" name="Title 2"/>
          <p:cNvSpPr>
            <a:spLocks noGrp="1"/>
          </p:cNvSpPr>
          <p:nvPr>
            <p:ph type="title"/>
          </p:nvPr>
        </p:nvSpPr>
        <p:spPr>
          <a:xfrm>
            <a:off x="101600" y="285756"/>
            <a:ext cx="11988800" cy="485775"/>
          </a:xfrm>
        </p:spPr>
        <p:txBody>
          <a:bodyPr/>
          <a:lstStyle/>
          <a:p>
            <a:r>
              <a:rPr lang="en-US" dirty="0"/>
              <a:t>Questions?</a:t>
            </a:r>
          </a:p>
        </p:txBody>
      </p:sp>
      <p:sp>
        <p:nvSpPr>
          <p:cNvPr id="8" name="Title 2"/>
          <p:cNvSpPr txBox="1">
            <a:spLocks/>
          </p:cNvSpPr>
          <p:nvPr/>
        </p:nvSpPr>
        <p:spPr bwMode="auto">
          <a:xfrm>
            <a:off x="0" y="3321103"/>
            <a:ext cx="11988800" cy="485775"/>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lvl1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80"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162"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241"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323"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r>
              <a:rPr lang="en-US" kern="0" dirty="0"/>
              <a:t>Thank you for listening!</a:t>
            </a:r>
          </a:p>
        </p:txBody>
      </p:sp>
    </p:spTree>
    <p:extLst>
      <p:ext uri="{BB962C8B-B14F-4D97-AF65-F5344CB8AC3E}">
        <p14:creationId xmlns:p14="http://schemas.microsoft.com/office/powerpoint/2010/main" val="3939168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2400" dirty="0"/>
          </a:p>
          <a:p>
            <a:r>
              <a:rPr lang="en-US" sz="2000" dirty="0"/>
              <a:t>[</a:t>
            </a:r>
            <a:r>
              <a:rPr lang="en-US" sz="2000" dirty="0">
                <a:latin typeface="Arial" panose="020B0604020202020204" pitchFamily="34" charset="0"/>
                <a:cs typeface="Arial" panose="020B0604020202020204" pitchFamily="34" charset="0"/>
              </a:rPr>
              <a:t>1] </a:t>
            </a:r>
            <a:r>
              <a:rPr lang="en-US" sz="2000" b="0" i="0" u="none" strike="noStrike" dirty="0">
                <a:effectLst/>
                <a:latin typeface="Arial" panose="020B0604020202020204" pitchFamily="34" charset="0"/>
                <a:cs typeface="Arial" panose="020B0604020202020204" pitchFamily="34" charset="0"/>
              </a:rPr>
              <a:t>P. </a:t>
            </a:r>
            <a:r>
              <a:rPr lang="en-US" sz="2000" b="0" i="0" u="none" strike="noStrike" dirty="0" err="1">
                <a:effectLst/>
                <a:latin typeface="Arial" panose="020B0604020202020204" pitchFamily="34" charset="0"/>
                <a:cs typeface="Arial" panose="020B0604020202020204" pitchFamily="34" charset="0"/>
              </a:rPr>
              <a:t>Berrutti</a:t>
            </a:r>
            <a:r>
              <a:rPr lang="en-US" sz="2000" b="0" i="0" u="none" strike="noStrike" dirty="0">
                <a:effectLst/>
                <a:latin typeface="Arial" panose="020B0604020202020204" pitchFamily="34" charset="0"/>
                <a:cs typeface="Arial" panose="020B0604020202020204" pitchFamily="34" charset="0"/>
              </a:rPr>
              <a:t>, “Plasma Cleaning at FNAL: LCLS-II HE </a:t>
            </a:r>
            <a:r>
              <a:rPr lang="en-US" sz="2000" b="0" i="0" u="none" strike="noStrike" dirty="0" err="1">
                <a:effectLst/>
                <a:latin typeface="Arial" panose="020B0604020202020204" pitchFamily="34" charset="0"/>
                <a:cs typeface="Arial" panose="020B0604020202020204" pitchFamily="34" charset="0"/>
              </a:rPr>
              <a:t>vCM</a:t>
            </a:r>
            <a:r>
              <a:rPr lang="en-US" sz="2000" b="0" i="0" u="none" strike="noStrike" dirty="0">
                <a:effectLst/>
                <a:latin typeface="Arial" panose="020B0604020202020204" pitchFamily="34" charset="0"/>
                <a:cs typeface="Arial" panose="020B0604020202020204" pitchFamily="34" charset="0"/>
              </a:rPr>
              <a:t> Results and Ongoing Studies on Spoke Resonators”, presented at the 21th Int. Conf. RF </a:t>
            </a:r>
            <a:r>
              <a:rPr lang="en-US" sz="2000" b="0" i="0" u="none" strike="noStrike" dirty="0" err="1">
                <a:effectLst/>
                <a:latin typeface="Arial" panose="020B0604020202020204" pitchFamily="34" charset="0"/>
                <a:cs typeface="Arial" panose="020B0604020202020204" pitchFamily="34" charset="0"/>
              </a:rPr>
              <a:t>Supercond</a:t>
            </a:r>
            <a:r>
              <a:rPr lang="en-US" sz="2000" b="0" i="0" u="none" strike="noStrike" dirty="0">
                <a:effectLst/>
                <a:latin typeface="Arial" panose="020B0604020202020204" pitchFamily="34" charset="0"/>
                <a:cs typeface="Arial" panose="020B0604020202020204" pitchFamily="34" charset="0"/>
              </a:rPr>
              <a:t>. (SRF'23), Grand Rapids, MI, USA, Jun. 2023, THIXA02.</a:t>
            </a:r>
            <a:endParaRPr lang="en-US" sz="2000" dirty="0">
              <a:latin typeface="Arial" panose="020B0604020202020204" pitchFamily="34" charset="0"/>
              <a:cs typeface="Arial" panose="020B0604020202020204" pitchFamily="34" charset="0"/>
            </a:endParaRPr>
          </a:p>
          <a:p>
            <a:r>
              <a:rPr lang="en-US" sz="2000" dirty="0"/>
              <a:t>[2] </a:t>
            </a:r>
            <a:r>
              <a:rPr lang="en-US" sz="2000" dirty="0" err="1"/>
              <a:t>Popović</a:t>
            </a:r>
            <a:r>
              <a:rPr lang="en-US" sz="2000" dirty="0"/>
              <a:t>, S., Upadhyay, J., </a:t>
            </a:r>
            <a:r>
              <a:rPr lang="en-US" sz="2000" dirty="0" err="1"/>
              <a:t>Mammosser</a:t>
            </a:r>
            <a:r>
              <a:rPr lang="en-US" sz="2000" dirty="0"/>
              <a:t>, J., </a:t>
            </a:r>
            <a:r>
              <a:rPr lang="en-US" sz="2000" dirty="0" err="1"/>
              <a:t>Nikolić</a:t>
            </a:r>
            <a:r>
              <a:rPr lang="en-US" sz="2000" dirty="0"/>
              <a:t>, M., </a:t>
            </a:r>
            <a:r>
              <a:rPr lang="en-US" sz="2000" dirty="0" err="1"/>
              <a:t>Vušković</a:t>
            </a:r>
            <a:r>
              <a:rPr lang="en-US" sz="2000" dirty="0"/>
              <a:t>, L. Resonant-frequency discharge in a multi-cell radio frequency cavity (2014) Journal of Applied Physics, 116 (17), art. no. 173301. http://dx.doi.org/10.1063/1.4900994</a:t>
            </a:r>
          </a:p>
          <a:p>
            <a:endParaRPr lang="en-US" dirty="0"/>
          </a:p>
        </p:txBody>
      </p:sp>
      <p:sp>
        <p:nvSpPr>
          <p:cNvPr id="3" name="Title 2"/>
          <p:cNvSpPr>
            <a:spLocks noGrp="1"/>
          </p:cNvSpPr>
          <p:nvPr>
            <p:ph type="title"/>
          </p:nvPr>
        </p:nvSpPr>
        <p:spPr/>
        <p:txBody>
          <a:bodyPr/>
          <a:lstStyle/>
          <a:p>
            <a:r>
              <a:rPr lang="en-US" dirty="0"/>
              <a:t>Citations</a:t>
            </a:r>
          </a:p>
        </p:txBody>
      </p:sp>
      <p:sp>
        <p:nvSpPr>
          <p:cNvPr id="4" name="Footer Placeholder 3"/>
          <p:cNvSpPr>
            <a:spLocks noGrp="1"/>
          </p:cNvSpPr>
          <p:nvPr>
            <p:ph type="ftr" sz="quarter" idx="10"/>
          </p:nvPr>
        </p:nvSpPr>
        <p:spPr/>
        <p:txBody>
          <a:bodyPr/>
          <a:lstStyle/>
          <a:p>
            <a:pPr>
              <a:defRPr/>
            </a:pPr>
            <a:r>
              <a:rPr lang="en-US"/>
              <a:t>P. Tutt, TTC23 WG3, 12/6/23</a:t>
            </a:r>
            <a:endParaRPr lang="en-US" dirty="0"/>
          </a:p>
        </p:txBody>
      </p:sp>
    </p:spTree>
    <p:extLst>
      <p:ext uri="{BB962C8B-B14F-4D97-AF65-F5344CB8AC3E}">
        <p14:creationId xmlns:p14="http://schemas.microsoft.com/office/powerpoint/2010/main" val="2741014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1600" y="3048000"/>
            <a:ext cx="11988800" cy="478624"/>
          </a:xfrm>
        </p:spPr>
        <p:txBody>
          <a:bodyPr/>
          <a:lstStyle/>
          <a:p>
            <a:r>
              <a:rPr lang="en-US" dirty="0"/>
              <a:t>Supplementary Material</a:t>
            </a:r>
          </a:p>
        </p:txBody>
      </p:sp>
      <p:sp>
        <p:nvSpPr>
          <p:cNvPr id="4" name="Footer Placeholder 3"/>
          <p:cNvSpPr>
            <a:spLocks noGrp="1"/>
          </p:cNvSpPr>
          <p:nvPr>
            <p:ph type="ftr" sz="quarter" idx="10"/>
          </p:nvPr>
        </p:nvSpPr>
        <p:spPr/>
        <p:txBody>
          <a:bodyPr/>
          <a:lstStyle/>
          <a:p>
            <a:pPr>
              <a:defRPr/>
            </a:pPr>
            <a:r>
              <a:rPr lang="en-US"/>
              <a:t>P. Tutt, TTC23 WG3, 12/6/23</a:t>
            </a:r>
            <a:endParaRPr lang="en-US" dirty="0"/>
          </a:p>
        </p:txBody>
      </p:sp>
    </p:spTree>
    <p:extLst>
      <p:ext uri="{BB962C8B-B14F-4D97-AF65-F5344CB8AC3E}">
        <p14:creationId xmlns:p14="http://schemas.microsoft.com/office/powerpoint/2010/main" val="1887057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TTC23 WG3, 12/6/23</a:t>
            </a:r>
            <a:endParaRPr lang="en-US" dirty="0"/>
          </a:p>
        </p:txBody>
      </p:sp>
      <p:sp>
        <p:nvSpPr>
          <p:cNvPr id="6" name="Content Placeholder 1"/>
          <p:cNvSpPr>
            <a:spLocks noGrp="1"/>
          </p:cNvSpPr>
          <p:nvPr>
            <p:ph idx="1"/>
          </p:nvPr>
        </p:nvSpPr>
        <p:spPr>
          <a:xfrm>
            <a:off x="72015" y="1101466"/>
            <a:ext cx="5338185" cy="5027414"/>
          </a:xfrm>
        </p:spPr>
        <p:txBody>
          <a:bodyPr/>
          <a:lstStyle/>
          <a:p>
            <a:r>
              <a:rPr lang="en-US" dirty="0"/>
              <a:t>Understanding variation in frequency, coupling will be important for processing an entire module</a:t>
            </a:r>
          </a:p>
          <a:p>
            <a:r>
              <a:rPr lang="en-US" dirty="0"/>
              <a:t>6 of 8 cavities measured on spare QWR </a:t>
            </a:r>
            <a:r>
              <a:rPr lang="en-US" dirty="0" err="1"/>
              <a:t>cryomodule</a:t>
            </a:r>
            <a:r>
              <a:rPr lang="en-US" dirty="0"/>
              <a:t> planned for future processing test</a:t>
            </a:r>
          </a:p>
          <a:p>
            <a:r>
              <a:rPr lang="en-US" dirty="0"/>
              <a:t>Comments:</a:t>
            </a:r>
          </a:p>
          <a:p>
            <a:pPr lvl="1"/>
            <a:r>
              <a:rPr lang="en-US" dirty="0"/>
              <a:t>Coupling varies more for modes with nearby polarization (790, 909)</a:t>
            </a:r>
          </a:p>
          <a:p>
            <a:pPr lvl="1"/>
            <a:r>
              <a:rPr lang="en-US" dirty="0"/>
              <a:t>Simulated coupling agrees well with measured coupling for most modes </a:t>
            </a:r>
          </a:p>
          <a:p>
            <a:pPr marL="211709" lvl="1" indent="0">
              <a:buNone/>
            </a:pPr>
            <a:endParaRPr lang="en-US" dirty="0"/>
          </a:p>
          <a:p>
            <a:endParaRPr lang="en-US" dirty="0"/>
          </a:p>
        </p:txBody>
      </p:sp>
      <p:sp>
        <p:nvSpPr>
          <p:cNvPr id="7" name="Title 2"/>
          <p:cNvSpPr>
            <a:spLocks noGrp="1"/>
          </p:cNvSpPr>
          <p:nvPr>
            <p:ph type="title"/>
          </p:nvPr>
        </p:nvSpPr>
        <p:spPr>
          <a:xfrm>
            <a:off x="101600" y="285756"/>
            <a:ext cx="11988800" cy="485775"/>
          </a:xfrm>
        </p:spPr>
        <p:txBody>
          <a:bodyPr/>
          <a:lstStyle/>
          <a:p>
            <a:r>
              <a:rPr lang="en-US" dirty="0"/>
              <a:t>Cavity Statistics for Spare QWR </a:t>
            </a:r>
            <a:r>
              <a:rPr lang="en-US" dirty="0" err="1"/>
              <a:t>Cryomodule</a:t>
            </a:r>
            <a:endParaRPr lang="en-US" dirty="0"/>
          </a:p>
        </p:txBody>
      </p:sp>
      <p:graphicFrame>
        <p:nvGraphicFramePr>
          <p:cNvPr id="8" name="Chart 7"/>
          <p:cNvGraphicFramePr>
            <a:graphicFrameLocks/>
          </p:cNvGraphicFramePr>
          <p:nvPr>
            <p:extLst>
              <p:ext uri="{D42A27DB-BD31-4B8C-83A1-F6EECF244321}">
                <p14:modId xmlns:p14="http://schemas.microsoft.com/office/powerpoint/2010/main" val="2064479082"/>
              </p:ext>
            </p:extLst>
          </p:nvPr>
        </p:nvGraphicFramePr>
        <p:xfrm>
          <a:off x="5520907" y="914400"/>
          <a:ext cx="6569493" cy="502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1677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TTC23 WG3, 12/6/23</a:t>
            </a:r>
            <a:endParaRPr lang="en-US" dirty="0"/>
          </a:p>
        </p:txBody>
      </p:sp>
      <p:sp>
        <p:nvSpPr>
          <p:cNvPr id="6" name="Title 2"/>
          <p:cNvSpPr>
            <a:spLocks noGrp="1"/>
          </p:cNvSpPr>
          <p:nvPr>
            <p:ph type="title"/>
          </p:nvPr>
        </p:nvSpPr>
        <p:spPr>
          <a:xfrm>
            <a:off x="101600" y="285756"/>
            <a:ext cx="11988800" cy="485775"/>
          </a:xfrm>
        </p:spPr>
        <p:txBody>
          <a:bodyPr/>
          <a:lstStyle/>
          <a:p>
            <a:r>
              <a:rPr lang="en-US" dirty="0"/>
              <a:t>Modified bottom flange for HOM study</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7885" y="1447798"/>
            <a:ext cx="4823372" cy="361752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829" y="1447799"/>
            <a:ext cx="4823372" cy="3617529"/>
          </a:xfrm>
          <a:prstGeom prst="rect">
            <a:avLst/>
          </a:prstGeom>
        </p:spPr>
      </p:pic>
    </p:spTree>
    <p:extLst>
      <p:ext uri="{BB962C8B-B14F-4D97-AF65-F5344CB8AC3E}">
        <p14:creationId xmlns:p14="http://schemas.microsoft.com/office/powerpoint/2010/main" val="1985842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TTC23 WG3, 12/6/23</a:t>
            </a:r>
            <a:endParaRPr lang="en-US" dirty="0"/>
          </a:p>
        </p:txBody>
      </p:sp>
      <p:sp>
        <p:nvSpPr>
          <p:cNvPr id="6" name="Title 1"/>
          <p:cNvSpPr>
            <a:spLocks noGrp="1"/>
          </p:cNvSpPr>
          <p:nvPr>
            <p:ph type="title"/>
          </p:nvPr>
        </p:nvSpPr>
        <p:spPr>
          <a:xfrm>
            <a:off x="101602" y="281882"/>
            <a:ext cx="11988797" cy="486372"/>
          </a:xfrm>
        </p:spPr>
        <p:txBody>
          <a:bodyPr/>
          <a:lstStyle/>
          <a:p>
            <a:r>
              <a:rPr lang="en-US" dirty="0"/>
              <a:t>FRIB Cavities and Cryomodules</a:t>
            </a:r>
          </a:p>
        </p:txBody>
      </p:sp>
      <p:sp>
        <p:nvSpPr>
          <p:cNvPr id="7" name="Content Placeholder 2"/>
          <p:cNvSpPr>
            <a:spLocks noGrp="1"/>
          </p:cNvSpPr>
          <p:nvPr>
            <p:ph idx="1"/>
          </p:nvPr>
        </p:nvSpPr>
        <p:spPr>
          <a:xfrm>
            <a:off x="25622" y="5397847"/>
            <a:ext cx="5897640" cy="1497220"/>
          </a:xfrm>
        </p:spPr>
        <p:txBody>
          <a:bodyPr/>
          <a:lstStyle/>
          <a:p>
            <a:pPr lvl="1"/>
            <a:endParaRPr lang="en-US" dirty="0"/>
          </a:p>
          <a:p>
            <a:pPr marL="211709" lvl="1" indent="0">
              <a:buNone/>
            </a:pPr>
            <a:r>
              <a:rPr lang="en-US" b="1" dirty="0"/>
              <a:t>*Plasma processing development underway</a:t>
            </a:r>
          </a:p>
          <a:p>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730" b="2017"/>
          <a:stretch/>
        </p:blipFill>
        <p:spPr>
          <a:xfrm>
            <a:off x="1181099" y="2971800"/>
            <a:ext cx="3162301" cy="267177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9943" y="2743200"/>
            <a:ext cx="2400300" cy="3200400"/>
          </a:xfrm>
          <a:prstGeom prst="rect">
            <a:avLst/>
          </a:prstGeom>
        </p:spPr>
      </p:pic>
      <p:sp>
        <p:nvSpPr>
          <p:cNvPr id="10" name="Content Placeholder 12"/>
          <p:cNvSpPr txBox="1">
            <a:spLocks/>
          </p:cNvSpPr>
          <p:nvPr/>
        </p:nvSpPr>
        <p:spPr>
          <a:xfrm>
            <a:off x="6192765" y="1071569"/>
            <a:ext cx="5897636" cy="5027414"/>
          </a:xfrm>
          <a:prstGeom prst="rect">
            <a:avLst/>
          </a:prstGeom>
        </p:spPr>
        <p:txBody>
          <a:bodyPr lIns="0" tIns="45712" rIns="0" bIns="45712" anchor="b"/>
          <a:lstStyle>
            <a:defPPr>
              <a:defRPr lang="en-US"/>
            </a:defPPr>
            <a:lvl1pPr algn="r" defTabSz="457126" rtl="0" eaLnBrk="0" fontAlgn="base" hangingPunct="0">
              <a:lnSpc>
                <a:spcPct val="90000"/>
              </a:lnSpc>
              <a:spcBef>
                <a:spcPct val="0"/>
              </a:spcBef>
              <a:spcAft>
                <a:spcPct val="0"/>
              </a:spcAft>
              <a:defRPr sz="1200" kern="1200" smtClean="0">
                <a:solidFill>
                  <a:srgbClr val="064308"/>
                </a:solidFill>
                <a:latin typeface="Arial"/>
                <a:ea typeface="+mn-ea"/>
                <a:cs typeface="Arial"/>
              </a:defRPr>
            </a:lvl1pPr>
            <a:lvl2pPr marL="45712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254"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379"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50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5633" algn="l" defTabSz="914254" rtl="0" eaLnBrk="1" latinLnBrk="0" hangingPunct="1">
              <a:defRPr kern="1200">
                <a:solidFill>
                  <a:schemeClr val="tx1"/>
                </a:solidFill>
                <a:latin typeface="Arial" pitchFamily="34" charset="0"/>
                <a:ea typeface="ヒラギノ角ゴ Pro W3"/>
                <a:cs typeface="ヒラギノ角ゴ Pro W3"/>
              </a:defRPr>
            </a:lvl6pPr>
            <a:lvl7pPr marL="2742759" algn="l" defTabSz="914254" rtl="0" eaLnBrk="1" latinLnBrk="0" hangingPunct="1">
              <a:defRPr kern="1200">
                <a:solidFill>
                  <a:schemeClr val="tx1"/>
                </a:solidFill>
                <a:latin typeface="Arial" pitchFamily="34" charset="0"/>
                <a:ea typeface="ヒラギノ角ゴ Pro W3"/>
                <a:cs typeface="ヒラギノ角ゴ Pro W3"/>
              </a:defRPr>
            </a:lvl7pPr>
            <a:lvl8pPr marL="3199886" algn="l" defTabSz="914254" rtl="0" eaLnBrk="1" latinLnBrk="0" hangingPunct="1">
              <a:defRPr kern="1200">
                <a:solidFill>
                  <a:schemeClr val="tx1"/>
                </a:solidFill>
                <a:latin typeface="Arial" pitchFamily="34" charset="0"/>
                <a:ea typeface="ヒラギノ角ゴ Pro W3"/>
                <a:cs typeface="ヒラギノ角ゴ Pro W3"/>
              </a:defRPr>
            </a:lvl8pPr>
            <a:lvl9pPr marL="3657012" algn="l" defTabSz="914254" rtl="0" eaLnBrk="1" latinLnBrk="0" hangingPunct="1">
              <a:defRPr kern="1200">
                <a:solidFill>
                  <a:schemeClr val="tx1"/>
                </a:solidFill>
                <a:latin typeface="Arial" pitchFamily="34" charset="0"/>
                <a:ea typeface="ヒラギノ角ゴ Pro W3"/>
                <a:cs typeface="ヒラギノ角ゴ Pro W3"/>
              </a:defRPr>
            </a:lvl9pPr>
          </a:lstStyle>
          <a:p>
            <a:endParaRPr lang="en-US" dirty="0"/>
          </a:p>
        </p:txBody>
      </p:sp>
      <p:pic>
        <p:nvPicPr>
          <p:cNvPr id="11" name="Picture 10"/>
          <p:cNvPicPr>
            <a:picLocks noChangeAspect="1"/>
          </p:cNvPicPr>
          <p:nvPr/>
        </p:nvPicPr>
        <p:blipFill>
          <a:blip r:embed="rId4"/>
          <a:stretch>
            <a:fillRect/>
          </a:stretch>
        </p:blipFill>
        <p:spPr>
          <a:xfrm>
            <a:off x="5997448" y="3048000"/>
            <a:ext cx="3321947" cy="2324100"/>
          </a:xfrm>
          <a:prstGeom prst="rect">
            <a:avLst/>
          </a:prstGeom>
        </p:spPr>
      </p:pic>
      <mc:AlternateContent xmlns:mc="http://schemas.openxmlformats.org/markup-compatibility/2006">
        <mc:Choice xmlns:a14="http://schemas.microsoft.com/office/drawing/2010/main" Requires="a14">
          <p:graphicFrame>
            <p:nvGraphicFramePr>
              <p:cNvPr id="12" name="Table 11"/>
              <p:cNvGraphicFramePr>
                <a:graphicFrameLocks noGrp="1"/>
              </p:cNvGraphicFramePr>
              <p:nvPr>
                <p:extLst>
                  <p:ext uri="{D42A27DB-BD31-4B8C-83A1-F6EECF244321}">
                    <p14:modId xmlns:p14="http://schemas.microsoft.com/office/powerpoint/2010/main" val="2473382488"/>
                  </p:ext>
                </p:extLst>
              </p:nvPr>
            </p:nvGraphicFramePr>
            <p:xfrm>
              <a:off x="191217" y="1067100"/>
              <a:ext cx="5420967" cy="1854200"/>
            </p:xfrm>
            <a:graphic>
              <a:graphicData uri="http://schemas.openxmlformats.org/drawingml/2006/table">
                <a:tbl>
                  <a:tblPr firstRow="1" bandRow="1">
                    <a:tableStyleId>{00A15C55-8517-42AA-B614-E9B94910E393}</a:tableStyleId>
                  </a:tblPr>
                  <a:tblGrid>
                    <a:gridCol w="1806989">
                      <a:extLst>
                        <a:ext uri="{9D8B030D-6E8A-4147-A177-3AD203B41FA5}">
                          <a16:colId xmlns:a16="http://schemas.microsoft.com/office/drawing/2014/main" val="674929234"/>
                        </a:ext>
                      </a:extLst>
                    </a:gridCol>
                    <a:gridCol w="1179596">
                      <a:extLst>
                        <a:ext uri="{9D8B030D-6E8A-4147-A177-3AD203B41FA5}">
                          <a16:colId xmlns:a16="http://schemas.microsoft.com/office/drawing/2014/main" val="843005538"/>
                        </a:ext>
                      </a:extLst>
                    </a:gridCol>
                    <a:gridCol w="2434382">
                      <a:extLst>
                        <a:ext uri="{9D8B030D-6E8A-4147-A177-3AD203B41FA5}">
                          <a16:colId xmlns:a16="http://schemas.microsoft.com/office/drawing/2014/main" val="3619349535"/>
                        </a:ext>
                      </a:extLst>
                    </a:gridCol>
                  </a:tblGrid>
                  <a:tr h="370840">
                    <a:tc>
                      <a:txBody>
                        <a:bodyPr/>
                        <a:lstStyle/>
                        <a:p>
                          <a:pPr algn="ctr"/>
                          <a:r>
                            <a:rPr lang="en-US" dirty="0"/>
                            <a:t>Cavity Type</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l-GR" i="1" smtClean="0">
                                        <a:latin typeface="Cambria Math" panose="02040503050406030204" pitchFamily="18" charset="0"/>
                                      </a:rPr>
                                      <m:t>β</m:t>
                                    </m:r>
                                  </m:e>
                                  <m:sub>
                                    <m:r>
                                      <a:rPr lang="en-US" b="1" i="1" smtClean="0">
                                        <a:latin typeface="Cambria Math" panose="02040503050406030204" pitchFamily="18" charset="0"/>
                                      </a:rPr>
                                      <m:t>𝟏</m:t>
                                    </m:r>
                                  </m:sub>
                                </m:sSub>
                              </m:oMath>
                            </m:oMathPara>
                          </a14:m>
                          <a:endParaRPr lang="en-US" dirty="0"/>
                        </a:p>
                      </a:txBody>
                      <a:tcPr/>
                    </a:tc>
                    <a:tc>
                      <a:txBody>
                        <a:bodyPr/>
                        <a:lstStyle/>
                        <a:p>
                          <a:pPr algn="ctr"/>
                          <a:r>
                            <a:rPr lang="en-US" dirty="0"/>
                            <a:t>Number of Cavities</a:t>
                          </a:r>
                        </a:p>
                      </a:txBody>
                      <a:tcPr/>
                    </a:tc>
                    <a:extLst>
                      <a:ext uri="{0D108BD9-81ED-4DB2-BD59-A6C34878D82A}">
                        <a16:rowId xmlns:a16="http://schemas.microsoft.com/office/drawing/2014/main" val="1493481764"/>
                      </a:ext>
                    </a:extLst>
                  </a:tr>
                  <a:tr h="370840">
                    <a:tc>
                      <a:txBody>
                        <a:bodyPr/>
                        <a:lstStyle/>
                        <a:p>
                          <a:pPr algn="ctr"/>
                          <a:r>
                            <a:rPr lang="en-US" dirty="0"/>
                            <a:t>QWR</a:t>
                          </a:r>
                        </a:p>
                      </a:txBody>
                      <a:tcPr/>
                    </a:tc>
                    <a:tc>
                      <a:txBody>
                        <a:bodyPr/>
                        <a:lstStyle/>
                        <a:p>
                          <a:pPr algn="ctr"/>
                          <a:r>
                            <a:rPr lang="en-US" dirty="0"/>
                            <a:t>0.041</a:t>
                          </a:r>
                        </a:p>
                      </a:txBody>
                      <a:tcPr/>
                    </a:tc>
                    <a:tc>
                      <a:txBody>
                        <a:bodyPr/>
                        <a:lstStyle/>
                        <a:p>
                          <a:pPr algn="ctr"/>
                          <a:r>
                            <a:rPr lang="en-US" dirty="0"/>
                            <a:t>12</a:t>
                          </a:r>
                        </a:p>
                      </a:txBody>
                      <a:tcPr/>
                    </a:tc>
                    <a:extLst>
                      <a:ext uri="{0D108BD9-81ED-4DB2-BD59-A6C34878D82A}">
                        <a16:rowId xmlns:a16="http://schemas.microsoft.com/office/drawing/2014/main" val="942723102"/>
                      </a:ext>
                    </a:extLst>
                  </a:tr>
                  <a:tr h="370840">
                    <a:tc>
                      <a:txBody>
                        <a:bodyPr/>
                        <a:lstStyle/>
                        <a:p>
                          <a:pPr algn="ctr"/>
                          <a:r>
                            <a:rPr lang="en-US" b="1" dirty="0"/>
                            <a:t>QWR</a:t>
                          </a:r>
                        </a:p>
                      </a:txBody>
                      <a:tcPr/>
                    </a:tc>
                    <a:tc>
                      <a:txBody>
                        <a:bodyPr/>
                        <a:lstStyle/>
                        <a:p>
                          <a:pPr algn="ctr"/>
                          <a:r>
                            <a:rPr lang="en-US" b="1" dirty="0"/>
                            <a:t>0.085*</a:t>
                          </a:r>
                        </a:p>
                      </a:txBody>
                      <a:tcPr/>
                    </a:tc>
                    <a:tc>
                      <a:txBody>
                        <a:bodyPr/>
                        <a:lstStyle/>
                        <a:p>
                          <a:pPr algn="ctr"/>
                          <a:r>
                            <a:rPr lang="en-US" b="1" dirty="0"/>
                            <a:t>92</a:t>
                          </a:r>
                        </a:p>
                      </a:txBody>
                      <a:tcPr/>
                    </a:tc>
                    <a:extLst>
                      <a:ext uri="{0D108BD9-81ED-4DB2-BD59-A6C34878D82A}">
                        <a16:rowId xmlns:a16="http://schemas.microsoft.com/office/drawing/2014/main" val="3755193789"/>
                      </a:ext>
                    </a:extLst>
                  </a:tr>
                  <a:tr h="370840">
                    <a:tc>
                      <a:txBody>
                        <a:bodyPr/>
                        <a:lstStyle/>
                        <a:p>
                          <a:pPr algn="ctr"/>
                          <a:r>
                            <a:rPr lang="en-US" dirty="0"/>
                            <a:t>HWR</a:t>
                          </a:r>
                        </a:p>
                      </a:txBody>
                      <a:tcPr/>
                    </a:tc>
                    <a:tc>
                      <a:txBody>
                        <a:bodyPr/>
                        <a:lstStyle/>
                        <a:p>
                          <a:pPr algn="ctr"/>
                          <a:r>
                            <a:rPr lang="en-US" dirty="0"/>
                            <a:t>0.29</a:t>
                          </a:r>
                        </a:p>
                      </a:txBody>
                      <a:tcPr/>
                    </a:tc>
                    <a:tc>
                      <a:txBody>
                        <a:bodyPr/>
                        <a:lstStyle/>
                        <a:p>
                          <a:pPr algn="ctr"/>
                          <a:r>
                            <a:rPr lang="en-US" dirty="0"/>
                            <a:t>72</a:t>
                          </a:r>
                        </a:p>
                      </a:txBody>
                      <a:tcPr/>
                    </a:tc>
                    <a:extLst>
                      <a:ext uri="{0D108BD9-81ED-4DB2-BD59-A6C34878D82A}">
                        <a16:rowId xmlns:a16="http://schemas.microsoft.com/office/drawing/2014/main" val="559242495"/>
                      </a:ext>
                    </a:extLst>
                  </a:tr>
                  <a:tr h="370840">
                    <a:tc>
                      <a:txBody>
                        <a:bodyPr/>
                        <a:lstStyle/>
                        <a:p>
                          <a:pPr algn="ctr"/>
                          <a:r>
                            <a:rPr lang="en-US" b="1" dirty="0"/>
                            <a:t>HWR</a:t>
                          </a:r>
                        </a:p>
                      </a:txBody>
                      <a:tcPr/>
                    </a:tc>
                    <a:tc>
                      <a:txBody>
                        <a:bodyPr/>
                        <a:lstStyle/>
                        <a:p>
                          <a:pPr algn="ctr"/>
                          <a:r>
                            <a:rPr lang="en-US" b="1" dirty="0"/>
                            <a:t>0.53*</a:t>
                          </a:r>
                        </a:p>
                      </a:txBody>
                      <a:tcPr/>
                    </a:tc>
                    <a:tc>
                      <a:txBody>
                        <a:bodyPr/>
                        <a:lstStyle/>
                        <a:p>
                          <a:pPr algn="ctr"/>
                          <a:r>
                            <a:rPr lang="en-US" b="1" dirty="0"/>
                            <a:t>148</a:t>
                          </a:r>
                        </a:p>
                      </a:txBody>
                      <a:tcPr/>
                    </a:tc>
                    <a:extLst>
                      <a:ext uri="{0D108BD9-81ED-4DB2-BD59-A6C34878D82A}">
                        <a16:rowId xmlns:a16="http://schemas.microsoft.com/office/drawing/2014/main" val="809766345"/>
                      </a:ext>
                    </a:extLst>
                  </a:tr>
                </a:tbl>
              </a:graphicData>
            </a:graphic>
          </p:graphicFrame>
        </mc:Choice>
        <mc:Fallback>
          <p:graphicFrame>
            <p:nvGraphicFramePr>
              <p:cNvPr id="12" name="Table 11"/>
              <p:cNvGraphicFramePr>
                <a:graphicFrameLocks noGrp="1"/>
              </p:cNvGraphicFramePr>
              <p:nvPr>
                <p:extLst>
                  <p:ext uri="{D42A27DB-BD31-4B8C-83A1-F6EECF244321}">
                    <p14:modId xmlns:p14="http://schemas.microsoft.com/office/powerpoint/2010/main" val="2473382488"/>
                  </p:ext>
                </p:extLst>
              </p:nvPr>
            </p:nvGraphicFramePr>
            <p:xfrm>
              <a:off x="191217" y="1067100"/>
              <a:ext cx="5420967" cy="1854200"/>
            </p:xfrm>
            <a:graphic>
              <a:graphicData uri="http://schemas.openxmlformats.org/drawingml/2006/table">
                <a:tbl>
                  <a:tblPr firstRow="1" bandRow="1">
                    <a:tableStyleId>{00A15C55-8517-42AA-B614-E9B94910E393}</a:tableStyleId>
                  </a:tblPr>
                  <a:tblGrid>
                    <a:gridCol w="1806989">
                      <a:extLst>
                        <a:ext uri="{9D8B030D-6E8A-4147-A177-3AD203B41FA5}">
                          <a16:colId xmlns:a16="http://schemas.microsoft.com/office/drawing/2014/main" val="674929234"/>
                        </a:ext>
                      </a:extLst>
                    </a:gridCol>
                    <a:gridCol w="1179596">
                      <a:extLst>
                        <a:ext uri="{9D8B030D-6E8A-4147-A177-3AD203B41FA5}">
                          <a16:colId xmlns:a16="http://schemas.microsoft.com/office/drawing/2014/main" val="843005538"/>
                        </a:ext>
                      </a:extLst>
                    </a:gridCol>
                    <a:gridCol w="2434382">
                      <a:extLst>
                        <a:ext uri="{9D8B030D-6E8A-4147-A177-3AD203B41FA5}">
                          <a16:colId xmlns:a16="http://schemas.microsoft.com/office/drawing/2014/main" val="3619349535"/>
                        </a:ext>
                      </a:extLst>
                    </a:gridCol>
                  </a:tblGrid>
                  <a:tr h="370840">
                    <a:tc>
                      <a:txBody>
                        <a:bodyPr/>
                        <a:lstStyle/>
                        <a:p>
                          <a:pPr algn="ctr"/>
                          <a:r>
                            <a:rPr lang="en-US" dirty="0"/>
                            <a:t>Cavity Type</a:t>
                          </a:r>
                        </a:p>
                      </a:txBody>
                      <a:tcPr/>
                    </a:tc>
                    <a:tc>
                      <a:txBody>
                        <a:bodyPr/>
                        <a:lstStyle/>
                        <a:p>
                          <a:endParaRPr lang="en-US"/>
                        </a:p>
                      </a:txBody>
                      <a:tcPr>
                        <a:blipFill>
                          <a:blip r:embed="rId5"/>
                          <a:stretch>
                            <a:fillRect l="-153763" t="-6897" r="-209677" b="-431034"/>
                          </a:stretch>
                        </a:blipFill>
                      </a:tcPr>
                    </a:tc>
                    <a:tc>
                      <a:txBody>
                        <a:bodyPr/>
                        <a:lstStyle/>
                        <a:p>
                          <a:pPr algn="ctr"/>
                          <a:r>
                            <a:rPr lang="en-US" dirty="0"/>
                            <a:t>Number of Cavities</a:t>
                          </a:r>
                        </a:p>
                      </a:txBody>
                      <a:tcPr/>
                    </a:tc>
                    <a:extLst>
                      <a:ext uri="{0D108BD9-81ED-4DB2-BD59-A6C34878D82A}">
                        <a16:rowId xmlns:a16="http://schemas.microsoft.com/office/drawing/2014/main" val="1493481764"/>
                      </a:ext>
                    </a:extLst>
                  </a:tr>
                  <a:tr h="370840">
                    <a:tc>
                      <a:txBody>
                        <a:bodyPr/>
                        <a:lstStyle/>
                        <a:p>
                          <a:pPr algn="ctr"/>
                          <a:r>
                            <a:rPr lang="en-US" dirty="0"/>
                            <a:t>QWR</a:t>
                          </a:r>
                        </a:p>
                      </a:txBody>
                      <a:tcPr/>
                    </a:tc>
                    <a:tc>
                      <a:txBody>
                        <a:bodyPr/>
                        <a:lstStyle/>
                        <a:p>
                          <a:pPr algn="ctr"/>
                          <a:r>
                            <a:rPr lang="en-US" dirty="0"/>
                            <a:t>0.041</a:t>
                          </a:r>
                        </a:p>
                      </a:txBody>
                      <a:tcPr/>
                    </a:tc>
                    <a:tc>
                      <a:txBody>
                        <a:bodyPr/>
                        <a:lstStyle/>
                        <a:p>
                          <a:pPr algn="ctr"/>
                          <a:r>
                            <a:rPr lang="en-US" dirty="0"/>
                            <a:t>12</a:t>
                          </a:r>
                        </a:p>
                      </a:txBody>
                      <a:tcPr/>
                    </a:tc>
                    <a:extLst>
                      <a:ext uri="{0D108BD9-81ED-4DB2-BD59-A6C34878D82A}">
                        <a16:rowId xmlns:a16="http://schemas.microsoft.com/office/drawing/2014/main" val="942723102"/>
                      </a:ext>
                    </a:extLst>
                  </a:tr>
                  <a:tr h="370840">
                    <a:tc>
                      <a:txBody>
                        <a:bodyPr/>
                        <a:lstStyle/>
                        <a:p>
                          <a:pPr algn="ctr"/>
                          <a:r>
                            <a:rPr lang="en-US" b="1" dirty="0"/>
                            <a:t>QWR</a:t>
                          </a:r>
                        </a:p>
                      </a:txBody>
                      <a:tcPr/>
                    </a:tc>
                    <a:tc>
                      <a:txBody>
                        <a:bodyPr/>
                        <a:lstStyle/>
                        <a:p>
                          <a:pPr algn="ctr"/>
                          <a:r>
                            <a:rPr lang="en-US" b="1" dirty="0"/>
                            <a:t>0.085*</a:t>
                          </a:r>
                        </a:p>
                      </a:txBody>
                      <a:tcPr/>
                    </a:tc>
                    <a:tc>
                      <a:txBody>
                        <a:bodyPr/>
                        <a:lstStyle/>
                        <a:p>
                          <a:pPr algn="ctr"/>
                          <a:r>
                            <a:rPr lang="en-US" b="1" dirty="0"/>
                            <a:t>92</a:t>
                          </a:r>
                        </a:p>
                      </a:txBody>
                      <a:tcPr/>
                    </a:tc>
                    <a:extLst>
                      <a:ext uri="{0D108BD9-81ED-4DB2-BD59-A6C34878D82A}">
                        <a16:rowId xmlns:a16="http://schemas.microsoft.com/office/drawing/2014/main" val="3755193789"/>
                      </a:ext>
                    </a:extLst>
                  </a:tr>
                  <a:tr h="370840">
                    <a:tc>
                      <a:txBody>
                        <a:bodyPr/>
                        <a:lstStyle/>
                        <a:p>
                          <a:pPr algn="ctr"/>
                          <a:r>
                            <a:rPr lang="en-US" dirty="0"/>
                            <a:t>HWR</a:t>
                          </a:r>
                        </a:p>
                      </a:txBody>
                      <a:tcPr/>
                    </a:tc>
                    <a:tc>
                      <a:txBody>
                        <a:bodyPr/>
                        <a:lstStyle/>
                        <a:p>
                          <a:pPr algn="ctr"/>
                          <a:r>
                            <a:rPr lang="en-US" dirty="0"/>
                            <a:t>0.29</a:t>
                          </a:r>
                        </a:p>
                      </a:txBody>
                      <a:tcPr/>
                    </a:tc>
                    <a:tc>
                      <a:txBody>
                        <a:bodyPr/>
                        <a:lstStyle/>
                        <a:p>
                          <a:pPr algn="ctr"/>
                          <a:r>
                            <a:rPr lang="en-US" dirty="0"/>
                            <a:t>72</a:t>
                          </a:r>
                        </a:p>
                      </a:txBody>
                      <a:tcPr/>
                    </a:tc>
                    <a:extLst>
                      <a:ext uri="{0D108BD9-81ED-4DB2-BD59-A6C34878D82A}">
                        <a16:rowId xmlns:a16="http://schemas.microsoft.com/office/drawing/2014/main" val="559242495"/>
                      </a:ext>
                    </a:extLst>
                  </a:tr>
                  <a:tr h="370840">
                    <a:tc>
                      <a:txBody>
                        <a:bodyPr/>
                        <a:lstStyle/>
                        <a:p>
                          <a:pPr algn="ctr"/>
                          <a:r>
                            <a:rPr lang="en-US" b="1" dirty="0"/>
                            <a:t>HWR</a:t>
                          </a:r>
                        </a:p>
                      </a:txBody>
                      <a:tcPr/>
                    </a:tc>
                    <a:tc>
                      <a:txBody>
                        <a:bodyPr/>
                        <a:lstStyle/>
                        <a:p>
                          <a:pPr algn="ctr"/>
                          <a:r>
                            <a:rPr lang="en-US" b="1" dirty="0"/>
                            <a:t>0.53*</a:t>
                          </a:r>
                        </a:p>
                      </a:txBody>
                      <a:tcPr/>
                    </a:tc>
                    <a:tc>
                      <a:txBody>
                        <a:bodyPr/>
                        <a:lstStyle/>
                        <a:p>
                          <a:pPr algn="ctr"/>
                          <a:r>
                            <a:rPr lang="en-US" b="1" dirty="0"/>
                            <a:t>148</a:t>
                          </a:r>
                        </a:p>
                      </a:txBody>
                      <a:tcPr/>
                    </a:tc>
                    <a:extLst>
                      <a:ext uri="{0D108BD9-81ED-4DB2-BD59-A6C34878D82A}">
                        <a16:rowId xmlns:a16="http://schemas.microsoft.com/office/drawing/2014/main" val="809766345"/>
                      </a:ext>
                    </a:extLst>
                  </a:tr>
                </a:tbl>
              </a:graphicData>
            </a:graphic>
          </p:graphicFrame>
        </mc:Fallback>
      </mc:AlternateContent>
      <p:sp>
        <p:nvSpPr>
          <p:cNvPr id="13" name="Content Placeholder 1"/>
          <p:cNvSpPr txBox="1">
            <a:spLocks/>
          </p:cNvSpPr>
          <p:nvPr/>
        </p:nvSpPr>
        <p:spPr bwMode="auto">
          <a:xfrm>
            <a:off x="5847289" y="1067100"/>
            <a:ext cx="6092953" cy="16761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sz="2000" dirty="0"/>
              <a:t>46 modules in total in the LINAC operating at 2K/4K</a:t>
            </a:r>
          </a:p>
          <a:p>
            <a:r>
              <a:rPr lang="en-US" sz="2000" dirty="0"/>
              <a:t>Plans to begin processing spare QWR module in December 2023/January 2024</a:t>
            </a:r>
          </a:p>
          <a:p>
            <a:endParaRPr lang="en-US" sz="2000" dirty="0"/>
          </a:p>
          <a:p>
            <a:endParaRPr lang="en-US" sz="2000" kern="0" dirty="0"/>
          </a:p>
        </p:txBody>
      </p:sp>
    </p:spTree>
    <p:extLst>
      <p:ext uri="{BB962C8B-B14F-4D97-AF65-F5344CB8AC3E}">
        <p14:creationId xmlns:p14="http://schemas.microsoft.com/office/powerpoint/2010/main" val="3624844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TTC23 WG3, 12/6/23</a:t>
            </a:r>
            <a:endParaRPr lang="en-US" dirty="0"/>
          </a:p>
        </p:txBody>
      </p:sp>
      <p:sp>
        <p:nvSpPr>
          <p:cNvPr id="6" name="Content Placeholder 1"/>
          <p:cNvSpPr>
            <a:spLocks noGrp="1"/>
          </p:cNvSpPr>
          <p:nvPr>
            <p:ph idx="1"/>
          </p:nvPr>
        </p:nvSpPr>
        <p:spPr>
          <a:xfrm>
            <a:off x="101600" y="1067100"/>
            <a:ext cx="8661400" cy="4881906"/>
          </a:xfrm>
        </p:spPr>
        <p:txBody>
          <a:bodyPr/>
          <a:lstStyle/>
          <a:p>
            <a:r>
              <a:rPr lang="en-US" sz="2000" dirty="0"/>
              <a:t>Plasma processing first demonstrated by ORNL for SNS; FNAL, </a:t>
            </a:r>
            <a:r>
              <a:rPr lang="en-US" sz="2000" dirty="0" err="1"/>
              <a:t>JLab</a:t>
            </a:r>
            <a:r>
              <a:rPr lang="en-US" sz="2000" dirty="0"/>
              <a:t>, and others have continued to pioneer this work </a:t>
            </a:r>
          </a:p>
          <a:p>
            <a:r>
              <a:rPr lang="en-US" sz="2000" dirty="0"/>
              <a:t>Plasma processing works by:</a:t>
            </a:r>
          </a:p>
          <a:p>
            <a:pPr lvl="1"/>
            <a:r>
              <a:rPr lang="en-US" sz="1800" dirty="0"/>
              <a:t>Introduction of low pressure gas to room temperature cavity (Noble gas + O</a:t>
            </a:r>
            <a:r>
              <a:rPr lang="en-US" sz="1200" dirty="0"/>
              <a:t>2</a:t>
            </a:r>
            <a:r>
              <a:rPr lang="en-US" sz="1800" dirty="0"/>
              <a:t>)</a:t>
            </a:r>
          </a:p>
          <a:p>
            <a:pPr lvl="1"/>
            <a:r>
              <a:rPr lang="en-US" sz="1800" dirty="0"/>
              <a:t>Ionization of gas creates a plasma </a:t>
            </a:r>
          </a:p>
          <a:p>
            <a:pPr lvl="1"/>
            <a:r>
              <a:rPr lang="en-US" sz="1800" dirty="0"/>
              <a:t>Disassociated O</a:t>
            </a:r>
            <a:r>
              <a:rPr lang="en-US" sz="1200" dirty="0"/>
              <a:t>2</a:t>
            </a:r>
            <a:r>
              <a:rPr lang="en-US" sz="1800" dirty="0"/>
              <a:t> can bond and remove hydrocarbons from surface </a:t>
            </a:r>
          </a:p>
          <a:p>
            <a:r>
              <a:rPr lang="en-US" sz="2000" dirty="0"/>
              <a:t>Processing attempted at FRIB with first 3 modes of </a:t>
            </a:r>
            <a:r>
              <a:rPr lang="el-GR" sz="2000" dirty="0"/>
              <a:t>β</a:t>
            </a:r>
            <a:r>
              <a:rPr lang="en-US" sz="2000" dirty="0"/>
              <a:t> = 0.085 QWR with promising results:</a:t>
            </a:r>
          </a:p>
          <a:p>
            <a:endParaRPr lang="en-US" sz="2000" dirty="0"/>
          </a:p>
        </p:txBody>
      </p:sp>
      <p:sp>
        <p:nvSpPr>
          <p:cNvPr id="7" name="Title 2"/>
          <p:cNvSpPr>
            <a:spLocks noGrp="1"/>
          </p:cNvSpPr>
          <p:nvPr>
            <p:ph type="title"/>
          </p:nvPr>
        </p:nvSpPr>
        <p:spPr>
          <a:xfrm>
            <a:off x="101600" y="285756"/>
            <a:ext cx="11988800" cy="485775"/>
          </a:xfrm>
        </p:spPr>
        <p:txBody>
          <a:bodyPr/>
          <a:lstStyle/>
          <a:p>
            <a:r>
              <a:rPr lang="en-US" dirty="0"/>
              <a:t>Plasma Processing</a:t>
            </a:r>
          </a:p>
        </p:txBody>
      </p:sp>
      <p:pic>
        <p:nvPicPr>
          <p:cNvPr id="8" name="object 3">
            <a:extLst>
              <a:ext uri="{FF2B5EF4-FFF2-40B4-BE49-F238E27FC236}">
                <a16:creationId xmlns:a16="http://schemas.microsoft.com/office/drawing/2014/main" id="{E23B6F3D-41BC-ED36-8CF0-8852A85ECEED}"/>
              </a:ext>
            </a:extLst>
          </p:cNvPr>
          <p:cNvPicPr/>
          <p:nvPr/>
        </p:nvPicPr>
        <p:blipFill>
          <a:blip r:embed="rId2" cstate="print"/>
          <a:stretch>
            <a:fillRect/>
          </a:stretch>
        </p:blipFill>
        <p:spPr>
          <a:xfrm>
            <a:off x="8991600" y="1060474"/>
            <a:ext cx="2971800" cy="2290029"/>
          </a:xfrm>
          <a:prstGeom prst="rect">
            <a:avLst/>
          </a:prstGeom>
        </p:spPr>
      </p:pic>
      <p:pic>
        <p:nvPicPr>
          <p:cNvPr id="9" name="Picture 8" descr="A red circle with a black background">
            <a:extLst>
              <a:ext uri="{FF2B5EF4-FFF2-40B4-BE49-F238E27FC236}">
                <a16:creationId xmlns:a16="http://schemas.microsoft.com/office/drawing/2014/main" id="{F668CECB-6D22-2912-FD3C-67C92EE2A1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24" r="12745" b="12085"/>
          <a:stretch/>
        </p:blipFill>
        <p:spPr>
          <a:xfrm>
            <a:off x="6300728" y="3633652"/>
            <a:ext cx="2753288" cy="2314657"/>
          </a:xfrm>
          <a:prstGeom prst="rect">
            <a:avLst/>
          </a:prstGeom>
        </p:spPr>
      </p:pic>
      <p:sp>
        <p:nvSpPr>
          <p:cNvPr id="10" name="TextBox 9">
            <a:extLst>
              <a:ext uri="{FF2B5EF4-FFF2-40B4-BE49-F238E27FC236}">
                <a16:creationId xmlns:a16="http://schemas.microsoft.com/office/drawing/2014/main" id="{420988B2-E002-FAB2-2D55-11D37EA1F94D}"/>
              </a:ext>
            </a:extLst>
          </p:cNvPr>
          <p:cNvSpPr txBox="1"/>
          <p:nvPr/>
        </p:nvSpPr>
        <p:spPr>
          <a:xfrm>
            <a:off x="6907640" y="6091477"/>
            <a:ext cx="1764806" cy="523220"/>
          </a:xfrm>
          <a:prstGeom prst="rect">
            <a:avLst/>
          </a:prstGeom>
          <a:noFill/>
        </p:spPr>
        <p:txBody>
          <a:bodyPr wrap="square" rtlCol="0">
            <a:spAutoFit/>
          </a:bodyPr>
          <a:lstStyle/>
          <a:p>
            <a:pPr algn="ctr"/>
            <a:r>
              <a:rPr lang="en-US" sz="1400" dirty="0"/>
              <a:t>Discharge with Ne + O</a:t>
            </a:r>
            <a:r>
              <a:rPr lang="en-US" sz="900" dirty="0"/>
              <a:t>2</a:t>
            </a:r>
            <a:r>
              <a:rPr lang="en-US" sz="1400" dirty="0"/>
              <a:t> in QWR</a:t>
            </a:r>
          </a:p>
        </p:txBody>
      </p:sp>
      <p:sp>
        <p:nvSpPr>
          <p:cNvPr id="11" name="TextBox 10">
            <a:extLst>
              <a:ext uri="{FF2B5EF4-FFF2-40B4-BE49-F238E27FC236}">
                <a16:creationId xmlns:a16="http://schemas.microsoft.com/office/drawing/2014/main" id="{420988B2-E002-FAB2-2D55-11D37EA1F94D}"/>
              </a:ext>
            </a:extLst>
          </p:cNvPr>
          <p:cNvSpPr txBox="1"/>
          <p:nvPr/>
        </p:nvSpPr>
        <p:spPr>
          <a:xfrm>
            <a:off x="8909707" y="3350503"/>
            <a:ext cx="3135586" cy="307777"/>
          </a:xfrm>
          <a:prstGeom prst="rect">
            <a:avLst/>
          </a:prstGeom>
          <a:noFill/>
        </p:spPr>
        <p:txBody>
          <a:bodyPr wrap="square" rtlCol="0">
            <a:spAutoFit/>
          </a:bodyPr>
          <a:lstStyle/>
          <a:p>
            <a:pPr algn="ctr"/>
            <a:r>
              <a:rPr lang="en-US" sz="1400" dirty="0"/>
              <a:t>[1] P. Berrutti, Proceedings of SRF23</a:t>
            </a:r>
          </a:p>
        </p:txBody>
      </p:sp>
      <p:pic>
        <p:nvPicPr>
          <p:cNvPr id="12" name="Picture 11"/>
          <p:cNvPicPr>
            <a:picLocks noChangeAspect="1"/>
          </p:cNvPicPr>
          <p:nvPr/>
        </p:nvPicPr>
        <p:blipFill>
          <a:blip r:embed="rId4"/>
          <a:stretch>
            <a:fillRect/>
          </a:stretch>
        </p:blipFill>
        <p:spPr>
          <a:xfrm>
            <a:off x="2590800" y="3323999"/>
            <a:ext cx="3300474" cy="2767478"/>
          </a:xfrm>
          <a:prstGeom prst="rect">
            <a:avLst/>
          </a:prstGeom>
        </p:spPr>
      </p:pic>
    </p:spTree>
    <p:extLst>
      <p:ext uri="{BB962C8B-B14F-4D97-AF65-F5344CB8AC3E}">
        <p14:creationId xmlns:p14="http://schemas.microsoft.com/office/powerpoint/2010/main" val="3958248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TTC23 WG3, 12/6/23</a:t>
            </a:r>
            <a:endParaRPr lang="en-US" dirty="0"/>
          </a:p>
        </p:txBody>
      </p:sp>
      <p:sp>
        <p:nvSpPr>
          <p:cNvPr id="6" name="Title 2"/>
          <p:cNvSpPr>
            <a:spLocks noGrp="1"/>
          </p:cNvSpPr>
          <p:nvPr>
            <p:ph type="title"/>
          </p:nvPr>
        </p:nvSpPr>
        <p:spPr>
          <a:xfrm>
            <a:off x="101600" y="285756"/>
            <a:ext cx="11988800" cy="485775"/>
          </a:xfrm>
        </p:spPr>
        <p:txBody>
          <a:bodyPr/>
          <a:lstStyle/>
          <a:p>
            <a:r>
              <a:rPr lang="en-US" dirty="0"/>
              <a:t>Modes used in FRIB Plasma Processing</a:t>
            </a:r>
          </a:p>
        </p:txBody>
      </p:sp>
      <p:pic>
        <p:nvPicPr>
          <p:cNvPr id="7" name="Picture 6"/>
          <p:cNvPicPr>
            <a:picLocks noChangeAspect="1"/>
          </p:cNvPicPr>
          <p:nvPr/>
        </p:nvPicPr>
        <p:blipFill>
          <a:blip r:embed="rId2"/>
          <a:stretch>
            <a:fillRect/>
          </a:stretch>
        </p:blipFill>
        <p:spPr>
          <a:xfrm>
            <a:off x="838200" y="1184312"/>
            <a:ext cx="6844145" cy="3433665"/>
          </a:xfrm>
          <a:prstGeom prst="rect">
            <a:avLst/>
          </a:prstGeom>
        </p:spPr>
      </p:pic>
      <p:sp>
        <p:nvSpPr>
          <p:cNvPr id="8" name="TextBox 7"/>
          <p:cNvSpPr txBox="1"/>
          <p:nvPr/>
        </p:nvSpPr>
        <p:spPr>
          <a:xfrm>
            <a:off x="8348454" y="843914"/>
            <a:ext cx="3406660" cy="369332"/>
          </a:xfrm>
          <a:prstGeom prst="rect">
            <a:avLst/>
          </a:prstGeom>
          <a:noFill/>
        </p:spPr>
        <p:txBody>
          <a:bodyPr wrap="square" rtlCol="0">
            <a:spAutoFit/>
          </a:bodyPr>
          <a:lstStyle/>
          <a:p>
            <a:r>
              <a:rPr lang="en-US" dirty="0">
                <a:cs typeface="Arial" panose="020B0604020202020204" pitchFamily="34" charset="0"/>
              </a:rPr>
              <a:t>View around accelerating gap:</a:t>
            </a:r>
            <a:endParaRPr lang="en-US" dirty="0"/>
          </a:p>
        </p:txBody>
      </p:sp>
      <p:pic>
        <p:nvPicPr>
          <p:cNvPr id="9" name="Picture 8"/>
          <p:cNvPicPr>
            <a:picLocks noChangeAspect="1"/>
          </p:cNvPicPr>
          <p:nvPr/>
        </p:nvPicPr>
        <p:blipFill>
          <a:blip r:embed="rId3"/>
          <a:stretch>
            <a:fillRect/>
          </a:stretch>
        </p:blipFill>
        <p:spPr>
          <a:xfrm>
            <a:off x="8192902" y="1309771"/>
            <a:ext cx="1909148" cy="1909148"/>
          </a:xfrm>
          <a:prstGeom prst="rect">
            <a:avLst/>
          </a:prstGeom>
        </p:spPr>
      </p:pic>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extLst>
                  <p:ext uri="{D42A27DB-BD31-4B8C-83A1-F6EECF244321}">
                    <p14:modId xmlns:p14="http://schemas.microsoft.com/office/powerpoint/2010/main" val="2022773093"/>
                  </p:ext>
                </p:extLst>
              </p:nvPr>
            </p:nvGraphicFramePr>
            <p:xfrm>
              <a:off x="0" y="4567601"/>
              <a:ext cx="8185106" cy="1112520"/>
            </p:xfrm>
            <a:graphic>
              <a:graphicData uri="http://schemas.openxmlformats.org/drawingml/2006/table">
                <a:tbl>
                  <a:tblPr firstRow="1" bandRow="1">
                    <a:tableStyleId>{00A15C55-8517-42AA-B614-E9B94910E393}</a:tableStyleId>
                  </a:tblPr>
                  <a:tblGrid>
                    <a:gridCol w="914400">
                      <a:extLst>
                        <a:ext uri="{9D8B030D-6E8A-4147-A177-3AD203B41FA5}">
                          <a16:colId xmlns:a16="http://schemas.microsoft.com/office/drawing/2014/main" val="4224220778"/>
                        </a:ext>
                      </a:extLst>
                    </a:gridCol>
                    <a:gridCol w="2133600">
                      <a:extLst>
                        <a:ext uri="{9D8B030D-6E8A-4147-A177-3AD203B41FA5}">
                          <a16:colId xmlns:a16="http://schemas.microsoft.com/office/drawing/2014/main" val="4208776827"/>
                        </a:ext>
                      </a:extLst>
                    </a:gridCol>
                    <a:gridCol w="2476947">
                      <a:extLst>
                        <a:ext uri="{9D8B030D-6E8A-4147-A177-3AD203B41FA5}">
                          <a16:colId xmlns:a16="http://schemas.microsoft.com/office/drawing/2014/main" val="193134731"/>
                        </a:ext>
                      </a:extLst>
                    </a:gridCol>
                    <a:gridCol w="2660159">
                      <a:extLst>
                        <a:ext uri="{9D8B030D-6E8A-4147-A177-3AD203B41FA5}">
                          <a16:colId xmlns:a16="http://schemas.microsoft.com/office/drawing/2014/main" val="1947739187"/>
                        </a:ext>
                      </a:extLst>
                    </a:gridCol>
                  </a:tblGrid>
                  <a:tr h="370840">
                    <a:tc>
                      <a:txBody>
                        <a:bodyPr/>
                        <a:lstStyle/>
                        <a:p>
                          <a:pPr algn="ctr"/>
                          <a:r>
                            <a:rPr lang="en-US" dirty="0"/>
                            <a:t>Mode</a:t>
                          </a:r>
                        </a:p>
                      </a:txBody>
                      <a:tcPr/>
                    </a:tc>
                    <a:tc>
                      <a:txBody>
                        <a:bodyPr/>
                        <a:lstStyle/>
                        <a:p>
                          <a:pPr algn="ctr"/>
                          <a:r>
                            <a:rPr lang="el-GR" dirty="0">
                              <a:latin typeface="Arial" panose="020B0604020202020204" pitchFamily="34" charset="0"/>
                              <a:cs typeface="Arial" panose="020B0604020202020204" pitchFamily="34" charset="0"/>
                            </a:rPr>
                            <a:t>λ</a:t>
                          </a:r>
                          <a:r>
                            <a:rPr lang="en-US" dirty="0">
                              <a:latin typeface="Arial" panose="020B0604020202020204" pitchFamily="34" charset="0"/>
                              <a:cs typeface="Arial" panose="020B0604020202020204" pitchFamily="34" charset="0"/>
                            </a:rPr>
                            <a:t>/4</a:t>
                          </a:r>
                          <a:endParaRPr lang="en-US" dirty="0"/>
                        </a:p>
                      </a:txBody>
                      <a:tcPr/>
                    </a:tc>
                    <a:tc>
                      <a:txBody>
                        <a:bodyPr/>
                        <a:lstStyle/>
                        <a:p>
                          <a:pPr algn="ctr"/>
                          <a:r>
                            <a:rPr lang="en-US" dirty="0">
                              <a:latin typeface="Arial" panose="020B0604020202020204" pitchFamily="34" charset="0"/>
                              <a:cs typeface="Arial" panose="020B0604020202020204" pitchFamily="34" charset="0"/>
                            </a:rPr>
                            <a:t>3</a:t>
                          </a:r>
                          <a:r>
                            <a:rPr lang="el-GR" dirty="0">
                              <a:latin typeface="Arial" panose="020B0604020202020204" pitchFamily="34" charset="0"/>
                              <a:cs typeface="Arial" panose="020B0604020202020204" pitchFamily="34" charset="0"/>
                            </a:rPr>
                            <a:t>λ</a:t>
                          </a:r>
                          <a:r>
                            <a:rPr lang="en-US" dirty="0">
                              <a:latin typeface="Arial" panose="020B0604020202020204" pitchFamily="34" charset="0"/>
                              <a:cs typeface="Arial" panose="020B0604020202020204" pitchFamily="34" charset="0"/>
                            </a:rPr>
                            <a:t>/4</a:t>
                          </a:r>
                          <a:endParaRPr lang="en-US" dirty="0"/>
                        </a:p>
                      </a:txBody>
                      <a:tcPr/>
                    </a:tc>
                    <a:tc>
                      <a:txBody>
                        <a:bodyPr/>
                        <a:lstStyle/>
                        <a:p>
                          <a:pPr algn="ctr"/>
                          <a:r>
                            <a:rPr lang="en-US" dirty="0"/>
                            <a:t>5</a:t>
                          </a:r>
                          <a:r>
                            <a:rPr lang="el-GR" dirty="0">
                              <a:latin typeface="Arial" panose="020B0604020202020204" pitchFamily="34" charset="0"/>
                              <a:cs typeface="Arial" panose="020B0604020202020204" pitchFamily="34" charset="0"/>
                            </a:rPr>
                            <a:t>λ</a:t>
                          </a:r>
                          <a:r>
                            <a:rPr lang="en-US" dirty="0">
                              <a:latin typeface="Arial" panose="020B0604020202020204" pitchFamily="34" charset="0"/>
                              <a:cs typeface="Arial" panose="020B0604020202020204" pitchFamily="34" charset="0"/>
                            </a:rPr>
                            <a:t>/4</a:t>
                          </a:r>
                          <a:endParaRPr lang="en-US" dirty="0"/>
                        </a:p>
                      </a:txBody>
                      <a:tcPr/>
                    </a:tc>
                    <a:extLst>
                      <a:ext uri="{0D108BD9-81ED-4DB2-BD59-A6C34878D82A}">
                        <a16:rowId xmlns:a16="http://schemas.microsoft.com/office/drawing/2014/main" val="36955200"/>
                      </a:ext>
                    </a:extLst>
                  </a:tr>
                  <a:tr h="370840">
                    <a:tc>
                      <a:txBody>
                        <a:bodyPr/>
                        <a:lstStyle/>
                        <a:p>
                          <a:pPr algn="ctr"/>
                          <a:r>
                            <a:rPr lang="en-US" dirty="0"/>
                            <a:t>f</a:t>
                          </a:r>
                          <a:r>
                            <a:rPr lang="en-US" baseline="0" dirty="0"/>
                            <a:t> [MHz]</a:t>
                          </a:r>
                          <a:endParaRPr lang="en-US" dirty="0"/>
                        </a:p>
                      </a:txBody>
                      <a:tcPr/>
                    </a:tc>
                    <a:tc>
                      <a:txBody>
                        <a:bodyPr/>
                        <a:lstStyle/>
                        <a:p>
                          <a:pPr algn="ctr"/>
                          <a:r>
                            <a:rPr lang="en-US" dirty="0"/>
                            <a:t>80.4</a:t>
                          </a:r>
                        </a:p>
                      </a:txBody>
                      <a:tcPr/>
                    </a:tc>
                    <a:tc>
                      <a:txBody>
                        <a:bodyPr/>
                        <a:lstStyle/>
                        <a:p>
                          <a:pPr algn="ctr"/>
                          <a:r>
                            <a:rPr lang="en-US" dirty="0"/>
                            <a:t>241.9</a:t>
                          </a:r>
                        </a:p>
                      </a:txBody>
                      <a:tcPr/>
                    </a:tc>
                    <a:tc>
                      <a:txBody>
                        <a:bodyPr/>
                        <a:lstStyle/>
                        <a:p>
                          <a:pPr algn="ctr"/>
                          <a:r>
                            <a:rPr lang="en-US" dirty="0"/>
                            <a:t>404.0</a:t>
                          </a:r>
                        </a:p>
                      </a:txBody>
                      <a:tcPr/>
                    </a:tc>
                    <a:extLst>
                      <a:ext uri="{0D108BD9-81ED-4DB2-BD59-A6C34878D82A}">
                        <a16:rowId xmlns:a16="http://schemas.microsoft.com/office/drawing/2014/main" val="2454370919"/>
                      </a:ext>
                    </a:extLst>
                  </a:tr>
                  <a:tr h="370840">
                    <a:tc>
                      <a:txBody>
                        <a:bodyPr/>
                        <a:lstStyle/>
                        <a:p>
                          <a:pPr algn="ctr"/>
                          <a14:m>
                            <m:oMath xmlns:m="http://schemas.openxmlformats.org/officeDocument/2006/math">
                              <m:sSub>
                                <m:sSubPr>
                                  <m:ctrlPr>
                                    <a:rPr lang="en-US" i="1" smtClean="0">
                                      <a:latin typeface="Cambria Math" panose="02040503050406030204" pitchFamily="18" charset="0"/>
                                    </a:rPr>
                                  </m:ctrlPr>
                                </m:sSubPr>
                                <m:e>
                                  <m:r>
                                    <m:rPr>
                                      <m:sty m:val="p"/>
                                    </m:rPr>
                                    <a:rPr lang="el-GR" i="1" smtClean="0">
                                      <a:latin typeface="Cambria Math" panose="02040503050406030204" pitchFamily="18" charset="0"/>
                                    </a:rPr>
                                    <m:t>β</m:t>
                                  </m:r>
                                </m:e>
                                <m:sub>
                                  <m:r>
                                    <a:rPr lang="en-US" b="0" i="1" smtClean="0">
                                      <a:latin typeface="Cambria Math" panose="02040503050406030204" pitchFamily="18" charset="0"/>
                                    </a:rPr>
                                    <m:t>1</m:t>
                                  </m:r>
                                </m:sub>
                              </m:sSub>
                            </m:oMath>
                          </a14:m>
                          <a:r>
                            <a:rPr lang="en-US" dirty="0"/>
                            <a:t>*</a:t>
                          </a:r>
                        </a:p>
                      </a:txBody>
                      <a:tcPr/>
                    </a:tc>
                    <a:tc>
                      <a:txBody>
                        <a:bodyPr/>
                        <a:lstStyle/>
                        <a:p>
                          <a:pPr algn="ctr"/>
                          <a:r>
                            <a:rPr lang="en-US" dirty="0"/>
                            <a:t>3.23E-3</a:t>
                          </a:r>
                        </a:p>
                      </a:txBody>
                      <a:tcPr/>
                    </a:tc>
                    <a:tc>
                      <a:txBody>
                        <a:bodyPr/>
                        <a:lstStyle/>
                        <a:p>
                          <a:pPr algn="ctr"/>
                          <a:r>
                            <a:rPr lang="en-US" dirty="0"/>
                            <a:t>1.70E-2</a:t>
                          </a:r>
                        </a:p>
                      </a:txBody>
                      <a:tcPr/>
                    </a:tc>
                    <a:tc>
                      <a:txBody>
                        <a:bodyPr/>
                        <a:lstStyle/>
                        <a:p>
                          <a:pPr algn="ctr"/>
                          <a:r>
                            <a:rPr lang="en-US" dirty="0"/>
                            <a:t>3.82E-2</a:t>
                          </a:r>
                        </a:p>
                      </a:txBody>
                      <a:tcPr/>
                    </a:tc>
                    <a:extLst>
                      <a:ext uri="{0D108BD9-81ED-4DB2-BD59-A6C34878D82A}">
                        <a16:rowId xmlns:a16="http://schemas.microsoft.com/office/drawing/2014/main" val="589007453"/>
                      </a:ext>
                    </a:extLst>
                  </a:tr>
                </a:tbl>
              </a:graphicData>
            </a:graphic>
          </p:graphicFrame>
        </mc:Choice>
        <mc:Fallback xmlns="">
          <p:graphicFrame>
            <p:nvGraphicFramePr>
              <p:cNvPr id="10" name="Table 9"/>
              <p:cNvGraphicFramePr>
                <a:graphicFrameLocks noGrp="1"/>
              </p:cNvGraphicFramePr>
              <p:nvPr>
                <p:extLst>
                  <p:ext uri="{D42A27DB-BD31-4B8C-83A1-F6EECF244321}">
                    <p14:modId xmlns:p14="http://schemas.microsoft.com/office/powerpoint/2010/main" val="2022773093"/>
                  </p:ext>
                </p:extLst>
              </p:nvPr>
            </p:nvGraphicFramePr>
            <p:xfrm>
              <a:off x="0" y="4567601"/>
              <a:ext cx="8185106" cy="1112520"/>
            </p:xfrm>
            <a:graphic>
              <a:graphicData uri="http://schemas.openxmlformats.org/drawingml/2006/table">
                <a:tbl>
                  <a:tblPr firstRow="1" bandRow="1">
                    <a:tableStyleId>{00A15C55-8517-42AA-B614-E9B94910E393}</a:tableStyleId>
                  </a:tblPr>
                  <a:tblGrid>
                    <a:gridCol w="914400">
                      <a:extLst>
                        <a:ext uri="{9D8B030D-6E8A-4147-A177-3AD203B41FA5}">
                          <a16:colId xmlns:a16="http://schemas.microsoft.com/office/drawing/2014/main" val="4224220778"/>
                        </a:ext>
                      </a:extLst>
                    </a:gridCol>
                    <a:gridCol w="2133600">
                      <a:extLst>
                        <a:ext uri="{9D8B030D-6E8A-4147-A177-3AD203B41FA5}">
                          <a16:colId xmlns:a16="http://schemas.microsoft.com/office/drawing/2014/main" val="4208776827"/>
                        </a:ext>
                      </a:extLst>
                    </a:gridCol>
                    <a:gridCol w="2476947">
                      <a:extLst>
                        <a:ext uri="{9D8B030D-6E8A-4147-A177-3AD203B41FA5}">
                          <a16:colId xmlns:a16="http://schemas.microsoft.com/office/drawing/2014/main" val="193134731"/>
                        </a:ext>
                      </a:extLst>
                    </a:gridCol>
                    <a:gridCol w="2660159">
                      <a:extLst>
                        <a:ext uri="{9D8B030D-6E8A-4147-A177-3AD203B41FA5}">
                          <a16:colId xmlns:a16="http://schemas.microsoft.com/office/drawing/2014/main" val="1947739187"/>
                        </a:ext>
                      </a:extLst>
                    </a:gridCol>
                  </a:tblGrid>
                  <a:tr h="370840">
                    <a:tc>
                      <a:txBody>
                        <a:bodyPr/>
                        <a:lstStyle/>
                        <a:p>
                          <a:pPr algn="ctr"/>
                          <a:r>
                            <a:rPr lang="en-US" dirty="0" smtClean="0"/>
                            <a:t>Mode</a:t>
                          </a:r>
                          <a:endParaRPr lang="en-US" dirty="0"/>
                        </a:p>
                      </a:txBody>
                      <a:tcPr/>
                    </a:tc>
                    <a:tc>
                      <a:txBody>
                        <a:bodyPr/>
                        <a:lstStyle/>
                        <a:p>
                          <a:pPr algn="ctr"/>
                          <a:r>
                            <a:rPr lang="el-GR" dirty="0" smtClean="0">
                              <a:latin typeface="Arial" panose="020B0604020202020204" pitchFamily="34" charset="0"/>
                              <a:cs typeface="Arial" panose="020B0604020202020204" pitchFamily="34" charset="0"/>
                            </a:rPr>
                            <a:t>λ</a:t>
                          </a:r>
                          <a:r>
                            <a:rPr lang="en-US" dirty="0" smtClean="0">
                              <a:latin typeface="Arial" panose="020B0604020202020204" pitchFamily="34" charset="0"/>
                              <a:cs typeface="Arial" panose="020B0604020202020204" pitchFamily="34" charset="0"/>
                            </a:rPr>
                            <a:t>/4</a:t>
                          </a:r>
                          <a:endParaRPr lang="en-US" dirty="0"/>
                        </a:p>
                      </a:txBody>
                      <a:tcPr/>
                    </a:tc>
                    <a:tc>
                      <a:txBody>
                        <a:bodyPr/>
                        <a:lstStyle/>
                        <a:p>
                          <a:pPr algn="ctr"/>
                          <a:r>
                            <a:rPr lang="en-US" dirty="0" smtClean="0">
                              <a:latin typeface="Arial" panose="020B0604020202020204" pitchFamily="34" charset="0"/>
                              <a:cs typeface="Arial" panose="020B0604020202020204" pitchFamily="34" charset="0"/>
                            </a:rPr>
                            <a:t>3</a:t>
                          </a:r>
                          <a:r>
                            <a:rPr lang="el-GR" dirty="0" smtClean="0">
                              <a:latin typeface="Arial" panose="020B0604020202020204" pitchFamily="34" charset="0"/>
                              <a:cs typeface="Arial" panose="020B0604020202020204" pitchFamily="34" charset="0"/>
                            </a:rPr>
                            <a:t>λ</a:t>
                          </a:r>
                          <a:r>
                            <a:rPr lang="en-US" dirty="0" smtClean="0">
                              <a:latin typeface="Arial" panose="020B0604020202020204" pitchFamily="34" charset="0"/>
                              <a:cs typeface="Arial" panose="020B0604020202020204" pitchFamily="34" charset="0"/>
                            </a:rPr>
                            <a:t>/4</a:t>
                          </a:r>
                          <a:endParaRPr lang="en-US" dirty="0"/>
                        </a:p>
                      </a:txBody>
                      <a:tcPr/>
                    </a:tc>
                    <a:tc>
                      <a:txBody>
                        <a:bodyPr/>
                        <a:lstStyle/>
                        <a:p>
                          <a:pPr algn="ctr"/>
                          <a:r>
                            <a:rPr lang="en-US" dirty="0" smtClean="0"/>
                            <a:t>5</a:t>
                          </a:r>
                          <a:r>
                            <a:rPr lang="el-GR" dirty="0" smtClean="0">
                              <a:latin typeface="Arial" panose="020B0604020202020204" pitchFamily="34" charset="0"/>
                              <a:cs typeface="Arial" panose="020B0604020202020204" pitchFamily="34" charset="0"/>
                            </a:rPr>
                            <a:t>λ</a:t>
                          </a:r>
                          <a:r>
                            <a:rPr lang="en-US" dirty="0" smtClean="0">
                              <a:latin typeface="Arial" panose="020B0604020202020204" pitchFamily="34" charset="0"/>
                              <a:cs typeface="Arial" panose="020B0604020202020204" pitchFamily="34" charset="0"/>
                            </a:rPr>
                            <a:t>/4</a:t>
                          </a:r>
                          <a:endParaRPr lang="en-US" dirty="0"/>
                        </a:p>
                      </a:txBody>
                      <a:tcPr/>
                    </a:tc>
                    <a:extLst>
                      <a:ext uri="{0D108BD9-81ED-4DB2-BD59-A6C34878D82A}">
                        <a16:rowId xmlns:a16="http://schemas.microsoft.com/office/drawing/2014/main" val="36955200"/>
                      </a:ext>
                    </a:extLst>
                  </a:tr>
                  <a:tr h="370840">
                    <a:tc>
                      <a:txBody>
                        <a:bodyPr/>
                        <a:lstStyle/>
                        <a:p>
                          <a:pPr algn="ctr"/>
                          <a:r>
                            <a:rPr lang="en-US" dirty="0" smtClean="0"/>
                            <a:t>f</a:t>
                          </a:r>
                          <a:r>
                            <a:rPr lang="en-US" baseline="0" dirty="0" smtClean="0"/>
                            <a:t> [MHz]</a:t>
                          </a:r>
                          <a:endParaRPr lang="en-US" dirty="0"/>
                        </a:p>
                      </a:txBody>
                      <a:tcPr/>
                    </a:tc>
                    <a:tc>
                      <a:txBody>
                        <a:bodyPr/>
                        <a:lstStyle/>
                        <a:p>
                          <a:pPr algn="ctr"/>
                          <a:r>
                            <a:rPr lang="en-US" dirty="0" smtClean="0"/>
                            <a:t>80.4</a:t>
                          </a:r>
                          <a:endParaRPr lang="en-US" dirty="0"/>
                        </a:p>
                      </a:txBody>
                      <a:tcPr/>
                    </a:tc>
                    <a:tc>
                      <a:txBody>
                        <a:bodyPr/>
                        <a:lstStyle/>
                        <a:p>
                          <a:pPr algn="ctr"/>
                          <a:r>
                            <a:rPr lang="en-US" dirty="0" smtClean="0"/>
                            <a:t>241.9</a:t>
                          </a:r>
                          <a:endParaRPr lang="en-US" dirty="0"/>
                        </a:p>
                      </a:txBody>
                      <a:tcPr/>
                    </a:tc>
                    <a:tc>
                      <a:txBody>
                        <a:bodyPr/>
                        <a:lstStyle/>
                        <a:p>
                          <a:pPr algn="ctr"/>
                          <a:r>
                            <a:rPr lang="en-US" dirty="0" smtClean="0"/>
                            <a:t>404.0</a:t>
                          </a:r>
                          <a:endParaRPr lang="en-US" dirty="0"/>
                        </a:p>
                      </a:txBody>
                      <a:tcPr/>
                    </a:tc>
                    <a:extLst>
                      <a:ext uri="{0D108BD9-81ED-4DB2-BD59-A6C34878D82A}">
                        <a16:rowId xmlns:a16="http://schemas.microsoft.com/office/drawing/2014/main" val="2454370919"/>
                      </a:ext>
                    </a:extLst>
                  </a:tr>
                  <a:tr h="370840">
                    <a:tc>
                      <a:txBody>
                        <a:bodyPr/>
                        <a:lstStyle/>
                        <a:p>
                          <a:endParaRPr lang="en-US"/>
                        </a:p>
                      </a:txBody>
                      <a:tcPr>
                        <a:blipFill>
                          <a:blip r:embed="rId4"/>
                          <a:stretch>
                            <a:fillRect l="-1333" t="-208197" r="-798000" b="-24590"/>
                          </a:stretch>
                        </a:blipFill>
                      </a:tcPr>
                    </a:tc>
                    <a:tc>
                      <a:txBody>
                        <a:bodyPr/>
                        <a:lstStyle/>
                        <a:p>
                          <a:pPr algn="ctr"/>
                          <a:r>
                            <a:rPr lang="en-US" dirty="0" smtClean="0"/>
                            <a:t>3.23E-3</a:t>
                          </a:r>
                          <a:endParaRPr lang="en-US" dirty="0"/>
                        </a:p>
                      </a:txBody>
                      <a:tcPr/>
                    </a:tc>
                    <a:tc>
                      <a:txBody>
                        <a:bodyPr/>
                        <a:lstStyle/>
                        <a:p>
                          <a:pPr algn="ctr"/>
                          <a:r>
                            <a:rPr lang="en-US" dirty="0" smtClean="0"/>
                            <a:t>1.70E-2</a:t>
                          </a:r>
                          <a:endParaRPr lang="en-US" dirty="0"/>
                        </a:p>
                      </a:txBody>
                      <a:tcPr/>
                    </a:tc>
                    <a:tc>
                      <a:txBody>
                        <a:bodyPr/>
                        <a:lstStyle/>
                        <a:p>
                          <a:pPr algn="ctr"/>
                          <a:r>
                            <a:rPr lang="en-US" dirty="0" smtClean="0"/>
                            <a:t>3.82E-2</a:t>
                          </a:r>
                          <a:endParaRPr lang="en-US" dirty="0"/>
                        </a:p>
                      </a:txBody>
                      <a:tcPr/>
                    </a:tc>
                    <a:extLst>
                      <a:ext uri="{0D108BD9-81ED-4DB2-BD59-A6C34878D82A}">
                        <a16:rowId xmlns:a16="http://schemas.microsoft.com/office/drawing/2014/main" val="589007453"/>
                      </a:ext>
                    </a:extLst>
                  </a:tr>
                </a:tbl>
              </a:graphicData>
            </a:graphic>
          </p:graphicFrame>
        </mc:Fallback>
      </mc:AlternateContent>
      <p:sp>
        <p:nvSpPr>
          <p:cNvPr id="11" name="TextBox 10"/>
          <p:cNvSpPr txBox="1"/>
          <p:nvPr/>
        </p:nvSpPr>
        <p:spPr>
          <a:xfrm>
            <a:off x="296923" y="5671904"/>
            <a:ext cx="5537200" cy="369332"/>
          </a:xfrm>
          <a:prstGeom prst="rect">
            <a:avLst/>
          </a:prstGeom>
          <a:noFill/>
        </p:spPr>
        <p:txBody>
          <a:bodyPr wrap="square" rtlCol="0">
            <a:spAutoFit/>
          </a:bodyPr>
          <a:lstStyle/>
          <a:p>
            <a:r>
              <a:rPr lang="en-US" dirty="0"/>
              <a:t>*For FPC in extended position for improved coupling</a:t>
            </a:r>
          </a:p>
        </p:txBody>
      </p:sp>
      <p:pic>
        <p:nvPicPr>
          <p:cNvPr id="12" name="Picture 11"/>
          <p:cNvPicPr>
            <a:picLocks noChangeAspect="1"/>
          </p:cNvPicPr>
          <p:nvPr/>
        </p:nvPicPr>
        <p:blipFill>
          <a:blip r:embed="rId5"/>
          <a:stretch>
            <a:fillRect/>
          </a:stretch>
        </p:blipFill>
        <p:spPr>
          <a:xfrm>
            <a:off x="10221428" y="4260499"/>
            <a:ext cx="1909148" cy="1990387"/>
          </a:xfrm>
          <a:prstGeom prst="rect">
            <a:avLst/>
          </a:prstGeom>
        </p:spPr>
      </p:pic>
      <p:pic>
        <p:nvPicPr>
          <p:cNvPr id="13" name="Picture 12"/>
          <p:cNvPicPr>
            <a:picLocks noChangeAspect="1"/>
          </p:cNvPicPr>
          <p:nvPr/>
        </p:nvPicPr>
        <p:blipFill>
          <a:blip r:embed="rId6"/>
          <a:stretch>
            <a:fillRect/>
          </a:stretch>
        </p:blipFill>
        <p:spPr>
          <a:xfrm>
            <a:off x="8216877" y="3441037"/>
            <a:ext cx="1913616" cy="2091760"/>
          </a:xfrm>
          <a:prstGeom prst="rect">
            <a:avLst/>
          </a:prstGeom>
        </p:spPr>
      </p:pic>
      <p:pic>
        <p:nvPicPr>
          <p:cNvPr id="14" name="Picture 13"/>
          <p:cNvPicPr>
            <a:picLocks noChangeAspect="1"/>
          </p:cNvPicPr>
          <p:nvPr/>
        </p:nvPicPr>
        <p:blipFill>
          <a:blip r:embed="rId7"/>
          <a:stretch>
            <a:fillRect/>
          </a:stretch>
        </p:blipFill>
        <p:spPr>
          <a:xfrm>
            <a:off x="10549872" y="1299759"/>
            <a:ext cx="1133475" cy="2828900"/>
          </a:xfrm>
          <a:prstGeom prst="rect">
            <a:avLst/>
          </a:prstGeom>
        </p:spPr>
      </p:pic>
      <p:sp>
        <p:nvSpPr>
          <p:cNvPr id="15" name="TextBox 14"/>
          <p:cNvSpPr txBox="1"/>
          <p:nvPr/>
        </p:nvSpPr>
        <p:spPr>
          <a:xfrm>
            <a:off x="7253407" y="5998317"/>
            <a:ext cx="2372828" cy="646331"/>
          </a:xfrm>
          <a:prstGeom prst="rect">
            <a:avLst/>
          </a:prstGeom>
          <a:noFill/>
        </p:spPr>
        <p:txBody>
          <a:bodyPr wrap="square" rtlCol="0">
            <a:spAutoFit/>
          </a:bodyPr>
          <a:lstStyle/>
          <a:p>
            <a:r>
              <a:rPr lang="en-US" dirty="0"/>
              <a:t>Lower field in gap as frequency increases</a:t>
            </a:r>
          </a:p>
        </p:txBody>
      </p:sp>
      <p:sp>
        <p:nvSpPr>
          <p:cNvPr id="16" name="Down Arrow 15"/>
          <p:cNvSpPr/>
          <p:nvPr/>
        </p:nvSpPr>
        <p:spPr>
          <a:xfrm rot="11112119">
            <a:off x="8526167" y="4878847"/>
            <a:ext cx="304799" cy="1107934"/>
          </a:xfrm>
          <a:prstGeom prst="downArrow">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wn Arrow 16"/>
          <p:cNvSpPr/>
          <p:nvPr/>
        </p:nvSpPr>
        <p:spPr>
          <a:xfrm rot="14469519">
            <a:off x="10036386" y="5091278"/>
            <a:ext cx="282168" cy="1341437"/>
          </a:xfrm>
          <a:prstGeom prst="downArrow">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562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TTC23 WG3, 12/6/23</a:t>
            </a:r>
            <a:endParaRPr lang="en-US" dirty="0"/>
          </a:p>
        </p:txBody>
      </p:sp>
      <p:sp>
        <p:nvSpPr>
          <p:cNvPr id="6" name="Title 2"/>
          <p:cNvSpPr>
            <a:spLocks noGrp="1"/>
          </p:cNvSpPr>
          <p:nvPr>
            <p:ph type="title"/>
          </p:nvPr>
        </p:nvSpPr>
        <p:spPr>
          <a:xfrm>
            <a:off x="101600" y="285756"/>
            <a:ext cx="11988800" cy="485775"/>
          </a:xfrm>
        </p:spPr>
        <p:txBody>
          <a:bodyPr/>
          <a:lstStyle/>
          <a:p>
            <a:r>
              <a:rPr lang="en-US" dirty="0"/>
              <a:t>Motivation for Predicting Ignition Thresholds</a:t>
            </a:r>
          </a:p>
        </p:txBody>
      </p:sp>
      <p:sp>
        <p:nvSpPr>
          <p:cNvPr id="7" name="Content Placeholder 1"/>
          <p:cNvSpPr>
            <a:spLocks noGrp="1"/>
          </p:cNvSpPr>
          <p:nvPr>
            <p:ph idx="1"/>
          </p:nvPr>
        </p:nvSpPr>
        <p:spPr>
          <a:xfrm>
            <a:off x="101600" y="1067100"/>
            <a:ext cx="11987896" cy="5027414"/>
          </a:xfrm>
        </p:spPr>
        <p:txBody>
          <a:bodyPr/>
          <a:lstStyle/>
          <a:p>
            <a:r>
              <a:rPr lang="en-US" dirty="0"/>
              <a:t>Multiple FRIB QWRs were processed with coupler plasma prior to development of a method for cavity plasma processing </a:t>
            </a:r>
          </a:p>
          <a:p>
            <a:r>
              <a:rPr lang="en-US" dirty="0"/>
              <a:t>Coupler plasma in FRIB QWRs may be difficult to detect and avoid if:</a:t>
            </a:r>
          </a:p>
          <a:p>
            <a:pPr lvl="1"/>
            <a:r>
              <a:rPr lang="en-US" dirty="0"/>
              <a:t>RF frequency is low </a:t>
            </a:r>
            <a:endParaRPr lang="en-US" dirty="0">
              <a:sym typeface="Wingdings" panose="05000000000000000000" pitchFamily="2" charset="2"/>
            </a:endParaRPr>
          </a:p>
          <a:p>
            <a:pPr lvl="1"/>
            <a:r>
              <a:rPr lang="en-US" dirty="0">
                <a:sym typeface="Wingdings" panose="05000000000000000000" pitchFamily="2" charset="2"/>
              </a:rPr>
              <a:t>Large mismatch with FPC at room temperature</a:t>
            </a:r>
            <a:endParaRPr lang="en-US" dirty="0"/>
          </a:p>
          <a:p>
            <a:pPr lvl="1"/>
            <a:r>
              <a:rPr lang="en-US" dirty="0"/>
              <a:t>Limited view of cavity interior </a:t>
            </a:r>
          </a:p>
          <a:p>
            <a:r>
              <a:rPr lang="en-US" dirty="0"/>
              <a:t>Potential harms of coupler plasma:</a:t>
            </a:r>
          </a:p>
          <a:p>
            <a:pPr lvl="1"/>
            <a:r>
              <a:rPr lang="en-US" dirty="0"/>
              <a:t>Copper sputtering </a:t>
            </a:r>
          </a:p>
          <a:p>
            <a:pPr lvl="1"/>
            <a:r>
              <a:rPr lang="en-US" dirty="0"/>
              <a:t>Damage FPC</a:t>
            </a:r>
          </a:p>
          <a:p>
            <a:r>
              <a:rPr lang="en-US" b="1" dirty="0"/>
              <a:t>Predicting ignition thresholds may help determine the working regime for cavity plasma </a:t>
            </a:r>
          </a:p>
          <a:p>
            <a:r>
              <a:rPr lang="en-US" dirty="0"/>
              <a:t>Methodology: </a:t>
            </a:r>
          </a:p>
          <a:p>
            <a:pPr lvl="1"/>
            <a:r>
              <a:rPr lang="en-US" dirty="0"/>
              <a:t>Simulate e-field in CST MWS frequency domain solver</a:t>
            </a:r>
          </a:p>
          <a:p>
            <a:pPr lvl="1"/>
            <a:r>
              <a:rPr lang="en-US" dirty="0"/>
              <a:t>Measure cavity, coupler ignition for first 3 QWR modes and normalize fields to measurement </a:t>
            </a:r>
          </a:p>
          <a:p>
            <a:pPr lvl="1"/>
            <a:r>
              <a:rPr lang="en-US" dirty="0"/>
              <a:t>Compare to theoretical model </a:t>
            </a:r>
          </a:p>
          <a:p>
            <a:endParaRPr lang="en-US" dirty="0"/>
          </a:p>
        </p:txBody>
      </p:sp>
    </p:spTree>
    <p:extLst>
      <p:ext uri="{BB962C8B-B14F-4D97-AF65-F5344CB8AC3E}">
        <p14:creationId xmlns:p14="http://schemas.microsoft.com/office/powerpoint/2010/main" val="311713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TTC23 WG3, 12/6/23</a:t>
            </a:r>
            <a:endParaRPr lang="en-US" dirty="0"/>
          </a:p>
        </p:txBody>
      </p:sp>
      <p:sp>
        <p:nvSpPr>
          <p:cNvPr id="6" name="Content Placeholder 1"/>
          <p:cNvSpPr>
            <a:spLocks noGrp="1"/>
          </p:cNvSpPr>
          <p:nvPr>
            <p:ph idx="1"/>
          </p:nvPr>
        </p:nvSpPr>
        <p:spPr>
          <a:xfrm>
            <a:off x="101600" y="1067100"/>
            <a:ext cx="11987896" cy="5027414"/>
          </a:xfrm>
        </p:spPr>
        <p:txBody>
          <a:bodyPr/>
          <a:lstStyle/>
          <a:p>
            <a:r>
              <a:rPr lang="en-US" dirty="0"/>
              <a:t>Frequency domain solver in CST was used to simulate electric field distributions (Pf = .5 W)</a:t>
            </a:r>
          </a:p>
          <a:p>
            <a:r>
              <a:rPr lang="en-US" dirty="0"/>
              <a:t>Collect maximum values in cavity volume, on coupler tip, and on transmission line</a:t>
            </a:r>
          </a:p>
        </p:txBody>
      </p:sp>
      <p:sp>
        <p:nvSpPr>
          <p:cNvPr id="7" name="Title 2"/>
          <p:cNvSpPr>
            <a:spLocks noGrp="1"/>
          </p:cNvSpPr>
          <p:nvPr>
            <p:ph type="title"/>
          </p:nvPr>
        </p:nvSpPr>
        <p:spPr>
          <a:xfrm>
            <a:off x="101600" y="285756"/>
            <a:ext cx="11988800" cy="485775"/>
          </a:xfrm>
        </p:spPr>
        <p:txBody>
          <a:bodyPr/>
          <a:lstStyle/>
          <a:p>
            <a:r>
              <a:rPr lang="en-US" dirty="0"/>
              <a:t>CST Simulations</a:t>
            </a:r>
          </a:p>
        </p:txBody>
      </p:sp>
      <p:pic>
        <p:nvPicPr>
          <p:cNvPr id="8" name="Picture 7"/>
          <p:cNvPicPr>
            <a:picLocks noChangeAspect="1"/>
          </p:cNvPicPr>
          <p:nvPr/>
        </p:nvPicPr>
        <p:blipFill>
          <a:blip r:embed="rId2"/>
          <a:stretch>
            <a:fillRect/>
          </a:stretch>
        </p:blipFill>
        <p:spPr>
          <a:xfrm>
            <a:off x="19878" y="2614189"/>
            <a:ext cx="3894226" cy="1427237"/>
          </a:xfrm>
          <a:prstGeom prst="rect">
            <a:avLst/>
          </a:prstGeom>
        </p:spPr>
      </p:pic>
      <p:pic>
        <p:nvPicPr>
          <p:cNvPr id="9" name="Picture 8"/>
          <p:cNvPicPr>
            <a:picLocks noChangeAspect="1"/>
          </p:cNvPicPr>
          <p:nvPr/>
        </p:nvPicPr>
        <p:blipFill>
          <a:blip r:embed="rId3"/>
          <a:stretch>
            <a:fillRect/>
          </a:stretch>
        </p:blipFill>
        <p:spPr>
          <a:xfrm>
            <a:off x="31456" y="3799181"/>
            <a:ext cx="3882648" cy="1372622"/>
          </a:xfrm>
          <a:prstGeom prst="rect">
            <a:avLst/>
          </a:prstGeom>
        </p:spPr>
      </p:pic>
      <p:pic>
        <p:nvPicPr>
          <p:cNvPr id="10" name="Picture 9"/>
          <p:cNvPicPr>
            <a:picLocks noChangeAspect="1"/>
          </p:cNvPicPr>
          <p:nvPr/>
        </p:nvPicPr>
        <p:blipFill rotWithShape="1">
          <a:blip r:embed="rId4"/>
          <a:srcRect b="14348"/>
          <a:stretch/>
        </p:blipFill>
        <p:spPr>
          <a:xfrm>
            <a:off x="19878" y="4913547"/>
            <a:ext cx="3894226" cy="1199570"/>
          </a:xfrm>
          <a:prstGeom prst="rect">
            <a:avLst/>
          </a:prstGeom>
        </p:spPr>
      </p:pic>
      <p:pic>
        <p:nvPicPr>
          <p:cNvPr id="11" name="Picture 10"/>
          <p:cNvPicPr>
            <a:picLocks noChangeAspect="1"/>
          </p:cNvPicPr>
          <p:nvPr/>
        </p:nvPicPr>
        <p:blipFill>
          <a:blip r:embed="rId5"/>
          <a:stretch>
            <a:fillRect/>
          </a:stretch>
        </p:blipFill>
        <p:spPr>
          <a:xfrm>
            <a:off x="3892074" y="3162929"/>
            <a:ext cx="1002265" cy="2538524"/>
          </a:xfrm>
          <a:prstGeom prst="rect">
            <a:avLst/>
          </a:prstGeom>
        </p:spPr>
      </p:pic>
      <p:sp>
        <p:nvSpPr>
          <p:cNvPr id="12" name="TextBox 11"/>
          <p:cNvSpPr txBox="1"/>
          <p:nvPr/>
        </p:nvSpPr>
        <p:spPr>
          <a:xfrm>
            <a:off x="5888614" y="5516787"/>
            <a:ext cx="5638800" cy="369332"/>
          </a:xfrm>
          <a:prstGeom prst="rect">
            <a:avLst/>
          </a:prstGeom>
          <a:noFill/>
        </p:spPr>
        <p:txBody>
          <a:bodyPr wrap="square" rtlCol="0">
            <a:spAutoFit/>
          </a:bodyPr>
          <a:lstStyle/>
          <a:p>
            <a:r>
              <a:rPr lang="en-US" dirty="0"/>
              <a:t>**FPC in extended position for improved coupling**</a:t>
            </a:r>
          </a:p>
        </p:txBody>
      </p:sp>
      <p:graphicFrame>
        <p:nvGraphicFramePr>
          <p:cNvPr id="14" name="Chart 13"/>
          <p:cNvGraphicFramePr>
            <a:graphicFrameLocks/>
          </p:cNvGraphicFramePr>
          <p:nvPr>
            <p:extLst>
              <p:ext uri="{D42A27DB-BD31-4B8C-83A1-F6EECF244321}">
                <p14:modId xmlns:p14="http://schemas.microsoft.com/office/powerpoint/2010/main" val="1345548286"/>
              </p:ext>
            </p:extLst>
          </p:nvPr>
        </p:nvGraphicFramePr>
        <p:xfrm>
          <a:off x="5493613" y="1970171"/>
          <a:ext cx="5943600" cy="351476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584719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TTC23 WG3, 12/6/23</a:t>
            </a:r>
            <a:endParaRPr lang="en-US" dirty="0"/>
          </a:p>
        </p:txBody>
      </p:sp>
      <p:sp>
        <p:nvSpPr>
          <p:cNvPr id="6" name="Content Placeholder 1"/>
          <p:cNvSpPr>
            <a:spLocks noGrp="1"/>
          </p:cNvSpPr>
          <p:nvPr>
            <p:ph idx="1"/>
          </p:nvPr>
        </p:nvSpPr>
        <p:spPr>
          <a:xfrm>
            <a:off x="101600" y="1067100"/>
            <a:ext cx="11988800" cy="5027414"/>
          </a:xfrm>
        </p:spPr>
        <p:txBody>
          <a:bodyPr/>
          <a:lstStyle/>
          <a:p>
            <a:r>
              <a:rPr lang="en-US" dirty="0"/>
              <a:t>Threshold forward power at ignition was measured for both cavity and coupler</a:t>
            </a:r>
          </a:p>
          <a:p>
            <a:r>
              <a:rPr lang="en-US" dirty="0"/>
              <a:t>Measurement conditions: </a:t>
            </a:r>
          </a:p>
          <a:p>
            <a:pPr lvl="1"/>
            <a:r>
              <a:rPr lang="en-US" sz="1600" dirty="0"/>
              <a:t>Neon at 100 </a:t>
            </a:r>
            <a:r>
              <a:rPr lang="en-US" sz="1600" dirty="0" err="1"/>
              <a:t>mTorr</a:t>
            </a:r>
            <a:r>
              <a:rPr lang="en-US" sz="1600" dirty="0"/>
              <a:t> (right)</a:t>
            </a:r>
          </a:p>
          <a:p>
            <a:pPr lvl="1"/>
            <a:r>
              <a:rPr lang="en-US" sz="1600" dirty="0"/>
              <a:t>Argon at 40 – 60 </a:t>
            </a:r>
            <a:r>
              <a:rPr lang="en-US" sz="1600" dirty="0" err="1"/>
              <a:t>mTorr</a:t>
            </a:r>
            <a:r>
              <a:rPr lang="en-US" sz="1600" dirty="0"/>
              <a:t> (left)</a:t>
            </a:r>
          </a:p>
          <a:p>
            <a:pPr lvl="1"/>
            <a:endParaRPr lang="en-US" dirty="0"/>
          </a:p>
        </p:txBody>
      </p:sp>
      <p:sp>
        <p:nvSpPr>
          <p:cNvPr id="7" name="Title 2"/>
          <p:cNvSpPr>
            <a:spLocks noGrp="1"/>
          </p:cNvSpPr>
          <p:nvPr>
            <p:ph type="title"/>
          </p:nvPr>
        </p:nvSpPr>
        <p:spPr>
          <a:xfrm>
            <a:off x="101600" y="285756"/>
            <a:ext cx="11988800" cy="485775"/>
          </a:xfrm>
        </p:spPr>
        <p:txBody>
          <a:bodyPr/>
          <a:lstStyle/>
          <a:p>
            <a:r>
              <a:rPr lang="en-US" dirty="0"/>
              <a:t>Ignition Measurements – Neon, Argon</a:t>
            </a:r>
          </a:p>
        </p:txBody>
      </p:sp>
      <p:pic>
        <p:nvPicPr>
          <p:cNvPr id="8" name="Picture 7"/>
          <p:cNvPicPr>
            <a:picLocks noChangeAspect="1"/>
          </p:cNvPicPr>
          <p:nvPr/>
        </p:nvPicPr>
        <p:blipFill>
          <a:blip r:embed="rId2"/>
          <a:stretch>
            <a:fillRect/>
          </a:stretch>
        </p:blipFill>
        <p:spPr>
          <a:xfrm>
            <a:off x="6345043" y="2267307"/>
            <a:ext cx="4860781" cy="3808128"/>
          </a:xfrm>
          <a:prstGeom prst="rect">
            <a:avLst/>
          </a:prstGeom>
        </p:spPr>
      </p:pic>
      <p:pic>
        <p:nvPicPr>
          <p:cNvPr id="9" name="Picture 8"/>
          <p:cNvPicPr>
            <a:picLocks noChangeAspect="1"/>
          </p:cNvPicPr>
          <p:nvPr/>
        </p:nvPicPr>
        <p:blipFill>
          <a:blip r:embed="rId3"/>
          <a:stretch>
            <a:fillRect/>
          </a:stretch>
        </p:blipFill>
        <p:spPr>
          <a:xfrm>
            <a:off x="644360" y="2382878"/>
            <a:ext cx="4860781" cy="3695870"/>
          </a:xfrm>
          <a:prstGeom prst="rect">
            <a:avLst/>
          </a:prstGeom>
        </p:spPr>
      </p:pic>
    </p:spTree>
    <p:extLst>
      <p:ext uri="{BB962C8B-B14F-4D97-AF65-F5344CB8AC3E}">
        <p14:creationId xmlns:p14="http://schemas.microsoft.com/office/powerpoint/2010/main" val="4178577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TTC23 WG3, 12/6/23</a:t>
            </a:r>
            <a:endParaRPr lang="en-US" dirty="0"/>
          </a:p>
        </p:txBody>
      </p:sp>
      <mc:AlternateContent xmlns:mc="http://schemas.openxmlformats.org/markup-compatibility/2006" xmlns:a14="http://schemas.microsoft.com/office/drawing/2010/main">
        <mc:Choice Requires="a14">
          <p:sp>
            <p:nvSpPr>
              <p:cNvPr id="6" name="Content Placeholder 1"/>
              <p:cNvSpPr>
                <a:spLocks noGrp="1"/>
              </p:cNvSpPr>
              <p:nvPr>
                <p:ph idx="1"/>
              </p:nvPr>
            </p:nvSpPr>
            <p:spPr>
              <a:xfrm>
                <a:off x="101600" y="1067100"/>
                <a:ext cx="11987896" cy="4393014"/>
              </a:xfrm>
            </p:spPr>
            <p:txBody>
              <a:bodyPr/>
              <a:lstStyle/>
              <a:p>
                <a:r>
                  <a:rPr lang="en-US" dirty="0"/>
                  <a:t>We use a diffusion based breakdown model following similar work performed for the CEBAF 5-cell cavity [2]</a:t>
                </a:r>
              </a:p>
              <a:p>
                <a:r>
                  <a:rPr lang="en-US" dirty="0"/>
                  <a:t>The criteria for breakdown is: </a:t>
                </a:r>
                <a14:m>
                  <m:oMath xmlns:m="http://schemas.openxmlformats.org/officeDocument/2006/math">
                    <m:sSup>
                      <m:sSupPr>
                        <m:ctrlPr>
                          <a:rPr lang="en-US" i="1" smtClean="0">
                            <a:latin typeface="Cambria Math" panose="02040503050406030204" pitchFamily="18" charset="0"/>
                          </a:rPr>
                        </m:ctrlPr>
                      </m:sSupPr>
                      <m:e>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𝑡</m:t>
                            </m:r>
                          </m:sub>
                        </m:sSub>
                      </m:e>
                      <m:sup>
                        <m:r>
                          <a:rPr lang="en-US" b="0" i="1" smtClean="0">
                            <a:latin typeface="Cambria Math" panose="02040503050406030204" pitchFamily="18" charset="0"/>
                          </a:rPr>
                          <m:t>2</m:t>
                        </m:r>
                      </m:sup>
                    </m:sSup>
                    <m:r>
                      <a:rPr lang="en-US" b="0" i="1" smtClean="0">
                        <a:latin typeface="Cambria Math" panose="02040503050406030204" pitchFamily="18" charset="0"/>
                      </a:rPr>
                      <m:t>= </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ℓ</m:t>
                            </m:r>
                          </m:e>
                          <m:sup>
                            <m:r>
                              <a:rPr lang="en-US" b="0" i="1" smtClean="0">
                                <a:latin typeface="Cambria Math" panose="02040503050406030204" pitchFamily="18" charset="0"/>
                              </a:rPr>
                              <m:t>2</m:t>
                            </m:r>
                          </m:sup>
                        </m:sSup>
                      </m:num>
                      <m:den>
                        <m:sSup>
                          <m:sSupPr>
                            <m:ctrlPr>
                              <a:rPr lang="en-US" b="0" i="1" smtClean="0">
                                <a:latin typeface="Cambria Math" panose="02040503050406030204" pitchFamily="18" charset="0"/>
                              </a:rPr>
                            </m:ctrlPr>
                          </m:sSupPr>
                          <m:e>
                            <m:r>
                              <m:rPr>
                                <m:sty m:val="p"/>
                              </m:rPr>
                              <a:rPr lang="en-US" i="1">
                                <a:latin typeface="Cambria Math" panose="02040503050406030204" pitchFamily="18" charset="0"/>
                              </a:rPr>
                              <m:t>Λ</m:t>
                            </m:r>
                          </m:e>
                          <m:sup>
                            <m:r>
                              <a:rPr lang="en-US" b="0" i="1" smtClean="0">
                                <a:latin typeface="Cambria Math" panose="02040503050406030204" pitchFamily="18" charset="0"/>
                              </a:rPr>
                              <m:t>2</m:t>
                            </m:r>
                          </m:sup>
                        </m:sSup>
                      </m:den>
                    </m:f>
                    <m:f>
                      <m:fPr>
                        <m:ctrlPr>
                          <a:rPr lang="en-US" b="0" i="1" smtClean="0">
                            <a:latin typeface="Cambria Math" panose="02040503050406030204" pitchFamily="18" charset="0"/>
                          </a:rPr>
                        </m:ctrlPr>
                      </m:fPr>
                      <m:num>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num>
                      <m:den>
                        <m:r>
                          <a:rPr lang="en-US" b="0" i="1" smtClean="0">
                            <a:latin typeface="Cambria Math" panose="02040503050406030204" pitchFamily="18" charset="0"/>
                          </a:rPr>
                          <m:t>3</m:t>
                        </m:r>
                        <m:r>
                          <a:rPr lang="en-US" b="0" i="1" smtClean="0">
                            <a:latin typeface="Cambria Math" panose="02040503050406030204" pitchFamily="18" charset="0"/>
                          </a:rPr>
                          <m:t>𝑒</m:t>
                        </m:r>
                      </m:den>
                    </m:f>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m:rPr>
                                <m:sty m:val="p"/>
                              </m:rPr>
                              <a:rPr lang="el-GR" b="0" i="1" smtClean="0">
                                <a:latin typeface="Cambria Math" panose="02040503050406030204" pitchFamily="18" charset="0"/>
                              </a:rPr>
                              <m:t>ω</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sSub>
                              <m:sSubPr>
                                <m:ctrlPr>
                                  <a:rPr lang="en-US" b="0" i="1" smtClean="0">
                                    <a:latin typeface="Cambria Math" panose="02040503050406030204" pitchFamily="18" charset="0"/>
                                  </a:rPr>
                                </m:ctrlPr>
                              </m:sSubPr>
                              <m:e>
                                <m:r>
                                  <m:rPr>
                                    <m:sty m:val="p"/>
                                  </m:rPr>
                                  <a:rPr lang="el-GR" b="0" i="1" smtClean="0">
                                    <a:latin typeface="Cambria Math" panose="02040503050406030204" pitchFamily="18" charset="0"/>
                                  </a:rPr>
                                  <m:t>ν</m:t>
                                </m:r>
                              </m:e>
                              <m:sub>
                                <m:r>
                                  <a:rPr lang="en-US" b="0" i="1" smtClean="0">
                                    <a:latin typeface="Cambria Math" panose="02040503050406030204" pitchFamily="18" charset="0"/>
                                  </a:rPr>
                                  <m:t>𝑚</m:t>
                                </m:r>
                              </m:sub>
                            </m:sSub>
                          </m:e>
                          <m:sup>
                            <m:r>
                              <a:rPr lang="en-US" b="0" i="1" smtClean="0">
                                <a:latin typeface="Cambria Math" panose="02040503050406030204" pitchFamily="18" charset="0"/>
                              </a:rPr>
                              <m:t>2</m:t>
                            </m:r>
                          </m:sup>
                        </m:sSup>
                      </m:e>
                    </m:d>
                  </m:oMath>
                </a14:m>
                <a:endParaRPr lang="en-US" b="0" dirty="0"/>
              </a:p>
              <a:p>
                <a:r>
                  <a:rPr lang="en-US" dirty="0"/>
                  <a:t>Model requires that </a:t>
                </a:r>
                <a14:m>
                  <m:oMath xmlns:m="http://schemas.openxmlformats.org/officeDocument/2006/math">
                    <m:r>
                      <m:rPr>
                        <m:sty m:val="p"/>
                      </m:rPr>
                      <a:rPr lang="en-US" i="1" smtClean="0">
                        <a:latin typeface="Cambria Math" panose="02040503050406030204" pitchFamily="18" charset="0"/>
                      </a:rPr>
                      <m:t>Λ</m:t>
                    </m:r>
                  </m:oMath>
                </a14:m>
                <a:r>
                  <a:rPr lang="en-US" dirty="0"/>
                  <a:t> &gt; </a:t>
                </a:r>
                <a14:m>
                  <m:oMath xmlns:m="http://schemas.openxmlformats.org/officeDocument/2006/math">
                    <m:r>
                      <a:rPr lang="en-US" i="1">
                        <a:latin typeface="Cambria Math" panose="02040503050406030204" pitchFamily="18" charset="0"/>
                      </a:rPr>
                      <m:t>ℓ</m:t>
                    </m:r>
                  </m:oMath>
                </a14:m>
                <a:endParaRPr lang="en-US" b="0" dirty="0"/>
              </a:p>
              <a:p>
                <a:r>
                  <a:rPr lang="en-US" b="0" dirty="0"/>
                  <a:t>Normalization</a:t>
                </a:r>
                <a:r>
                  <a:rPr lang="en-US" dirty="0"/>
                  <a:t>:</a:t>
                </a:r>
              </a:p>
              <a:p>
                <a:pPr lvl="1"/>
                <a:r>
                  <a:rPr lang="en-US" dirty="0"/>
                  <a:t>Cavity </a:t>
                </a:r>
                <a:r>
                  <a:rPr lang="en-US" dirty="0">
                    <a:sym typeface="Wingdings" panose="05000000000000000000" pitchFamily="2" charset="2"/>
                  </a:rPr>
                  <a:t> stored energy; Coupler  forward power </a:t>
                </a:r>
                <a:endParaRPr lang="en-US" dirty="0"/>
              </a:p>
              <a:p>
                <a:pPr lvl="1"/>
                <a:endParaRPr lang="en-US" b="0" dirty="0"/>
              </a:p>
            </p:txBody>
          </p:sp>
        </mc:Choice>
        <mc:Fallback xmlns="">
          <p:sp>
            <p:nvSpPr>
              <p:cNvPr id="6" name="Content Placeholder 1"/>
              <p:cNvSpPr>
                <a:spLocks noGrp="1" noRot="1" noChangeAspect="1" noMove="1" noResize="1" noEditPoints="1" noAdjustHandles="1" noChangeArrowheads="1" noChangeShapeType="1" noTextEdit="1"/>
              </p:cNvSpPr>
              <p:nvPr>
                <p:ph idx="1"/>
              </p:nvPr>
            </p:nvSpPr>
            <p:spPr>
              <a:xfrm>
                <a:off x="101600" y="1067100"/>
                <a:ext cx="11987896" cy="4393014"/>
              </a:xfrm>
              <a:blipFill>
                <a:blip r:embed="rId2"/>
                <a:stretch>
                  <a:fillRect l="-1322" t="-2635" r="-610"/>
                </a:stretch>
              </a:blipFill>
            </p:spPr>
            <p:txBody>
              <a:bodyPr/>
              <a:lstStyle/>
              <a:p>
                <a:r>
                  <a:rPr lang="en-US">
                    <a:noFill/>
                  </a:rPr>
                  <a:t> </a:t>
                </a:r>
              </a:p>
            </p:txBody>
          </p:sp>
        </mc:Fallback>
      </mc:AlternateContent>
      <p:sp>
        <p:nvSpPr>
          <p:cNvPr id="7" name="Title 2"/>
          <p:cNvSpPr>
            <a:spLocks noGrp="1"/>
          </p:cNvSpPr>
          <p:nvPr>
            <p:ph type="title"/>
          </p:nvPr>
        </p:nvSpPr>
        <p:spPr>
          <a:xfrm>
            <a:off x="101600" y="285756"/>
            <a:ext cx="11988800" cy="485775"/>
          </a:xfrm>
        </p:spPr>
        <p:txBody>
          <a:bodyPr/>
          <a:lstStyle/>
          <a:p>
            <a:r>
              <a:rPr lang="en-US" dirty="0"/>
              <a:t>Developing a Theory for Breakdown</a:t>
            </a:r>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3055064121"/>
                  </p:ext>
                </p:extLst>
              </p:nvPr>
            </p:nvGraphicFramePr>
            <p:xfrm>
              <a:off x="7315200" y="1501470"/>
              <a:ext cx="3995530" cy="2966720"/>
            </p:xfrm>
            <a:graphic>
              <a:graphicData uri="http://schemas.openxmlformats.org/drawingml/2006/table">
                <a:tbl>
                  <a:tblPr firstRow="1" bandRow="1">
                    <a:tableStyleId>{00A15C55-8517-42AA-B614-E9B94910E393}</a:tableStyleId>
                  </a:tblPr>
                  <a:tblGrid>
                    <a:gridCol w="1023730">
                      <a:extLst>
                        <a:ext uri="{9D8B030D-6E8A-4147-A177-3AD203B41FA5}">
                          <a16:colId xmlns:a16="http://schemas.microsoft.com/office/drawing/2014/main" val="2008497958"/>
                        </a:ext>
                      </a:extLst>
                    </a:gridCol>
                    <a:gridCol w="2971800">
                      <a:extLst>
                        <a:ext uri="{9D8B030D-6E8A-4147-A177-3AD203B41FA5}">
                          <a16:colId xmlns:a16="http://schemas.microsoft.com/office/drawing/2014/main" val="2082437898"/>
                        </a:ext>
                      </a:extLst>
                    </a:gridCol>
                  </a:tblGrid>
                  <a:tr h="370840">
                    <a:tc>
                      <a:txBody>
                        <a:bodyPr/>
                        <a:lstStyle/>
                        <a:p>
                          <a:r>
                            <a:rPr lang="en-US" dirty="0"/>
                            <a:t>Symbol</a:t>
                          </a:r>
                        </a:p>
                      </a:txBody>
                      <a:tcPr/>
                    </a:tc>
                    <a:tc>
                      <a:txBody>
                        <a:bodyPr/>
                        <a:lstStyle/>
                        <a:p>
                          <a:r>
                            <a:rPr lang="en-US" dirty="0"/>
                            <a:t>Physical</a:t>
                          </a:r>
                          <a:r>
                            <a:rPr lang="en-US" baseline="0" dirty="0"/>
                            <a:t> Meaning</a:t>
                          </a:r>
                          <a:endParaRPr lang="en-US" dirty="0"/>
                        </a:p>
                      </a:txBody>
                      <a:tcPr/>
                    </a:tc>
                    <a:extLst>
                      <a:ext uri="{0D108BD9-81ED-4DB2-BD59-A6C34878D82A}">
                        <a16:rowId xmlns:a16="http://schemas.microsoft.com/office/drawing/2014/main" val="205941702"/>
                      </a:ext>
                    </a:extLst>
                  </a:tr>
                  <a:tr h="370840">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ℓ</m:t>
                                </m:r>
                              </m:oMath>
                            </m:oMathPara>
                          </a14:m>
                          <a:endParaRPr lang="en-US" dirty="0"/>
                        </a:p>
                      </a:txBody>
                      <a:tcPr/>
                    </a:tc>
                    <a:tc>
                      <a:txBody>
                        <a:bodyPr/>
                        <a:lstStyle/>
                        <a:p>
                          <a:r>
                            <a:rPr lang="en-US" dirty="0"/>
                            <a:t>Mean free path </a:t>
                          </a:r>
                        </a:p>
                      </a:txBody>
                      <a:tcPr/>
                    </a:tc>
                    <a:extLst>
                      <a:ext uri="{0D108BD9-81ED-4DB2-BD59-A6C34878D82A}">
                        <a16:rowId xmlns:a16="http://schemas.microsoft.com/office/drawing/2014/main" val="1192369753"/>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𝑖</m:t>
                                    </m:r>
                                  </m:sub>
                                </m:sSub>
                              </m:oMath>
                            </m:oMathPara>
                          </a14:m>
                          <a:endParaRPr lang="en-US" dirty="0"/>
                        </a:p>
                      </a:txBody>
                      <a:tcPr/>
                    </a:tc>
                    <a:tc>
                      <a:txBody>
                        <a:bodyPr/>
                        <a:lstStyle/>
                        <a:p>
                          <a:r>
                            <a:rPr lang="en-US" dirty="0"/>
                            <a:t>Ionization potential</a:t>
                          </a:r>
                        </a:p>
                      </a:txBody>
                      <a:tcPr/>
                    </a:tc>
                    <a:extLst>
                      <a:ext uri="{0D108BD9-81ED-4DB2-BD59-A6C34878D82A}">
                        <a16:rowId xmlns:a16="http://schemas.microsoft.com/office/drawing/2014/main" val="2228082328"/>
                      </a:ext>
                    </a:extLst>
                  </a:tr>
                  <a:tr h="370840">
                    <a:tc>
                      <a:txBody>
                        <a:bodyPr/>
                        <a:lstStyle/>
                        <a:p>
                          <a:pPr algn="ct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ω</m:t>
                                </m:r>
                              </m:oMath>
                            </m:oMathPara>
                          </a14:m>
                          <a:endParaRPr lang="en-US" dirty="0"/>
                        </a:p>
                      </a:txBody>
                      <a:tcPr/>
                    </a:tc>
                    <a:tc>
                      <a:txBody>
                        <a:bodyPr/>
                        <a:lstStyle/>
                        <a:p>
                          <a:r>
                            <a:rPr lang="en-US" dirty="0"/>
                            <a:t>Operating frequency</a:t>
                          </a:r>
                        </a:p>
                      </a:txBody>
                      <a:tcPr/>
                    </a:tc>
                    <a:extLst>
                      <a:ext uri="{0D108BD9-81ED-4DB2-BD59-A6C34878D82A}">
                        <a16:rowId xmlns:a16="http://schemas.microsoft.com/office/drawing/2014/main" val="2880360023"/>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l-GR" i="1">
                                        <a:latin typeface="Cambria Math" panose="02040503050406030204" pitchFamily="18" charset="0"/>
                                      </a:rPr>
                                      <m:t>ν</m:t>
                                    </m:r>
                                  </m:e>
                                  <m:sub>
                                    <m:r>
                                      <a:rPr lang="en-US" i="1">
                                        <a:latin typeface="Cambria Math" panose="02040503050406030204" pitchFamily="18" charset="0"/>
                                      </a:rPr>
                                      <m:t>𝑚</m:t>
                                    </m:r>
                                  </m:sub>
                                </m:sSub>
                              </m:oMath>
                            </m:oMathPara>
                          </a14:m>
                          <a:endParaRPr lang="en-US" dirty="0"/>
                        </a:p>
                      </a:txBody>
                      <a:tcPr/>
                    </a:tc>
                    <a:tc>
                      <a:txBody>
                        <a:bodyPr/>
                        <a:lstStyle/>
                        <a:p>
                          <a:r>
                            <a:rPr lang="en-US" dirty="0"/>
                            <a:t>Electron collision</a:t>
                          </a:r>
                          <a:r>
                            <a:rPr lang="en-US" baseline="0" dirty="0"/>
                            <a:t> frequency</a:t>
                          </a:r>
                          <a:endParaRPr lang="en-US" dirty="0"/>
                        </a:p>
                      </a:txBody>
                      <a:tcPr/>
                    </a:tc>
                    <a:extLst>
                      <a:ext uri="{0D108BD9-81ED-4DB2-BD59-A6C34878D82A}">
                        <a16:rowId xmlns:a16="http://schemas.microsoft.com/office/drawing/2014/main" val="2408449712"/>
                      </a:ext>
                    </a:extLst>
                  </a:tr>
                  <a:tr h="370840">
                    <a:tc>
                      <a:txBody>
                        <a:bodyPr/>
                        <a:lstStyle/>
                        <a:p>
                          <a:pPr algn="ctr"/>
                          <a14:m>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 </m:t>
                              </m:r>
                              <m:r>
                                <a:rPr lang="en-US" b="0" i="1" smtClean="0">
                                  <a:latin typeface="Cambria Math" panose="02040503050406030204" pitchFamily="18" charset="0"/>
                                </a:rPr>
                                <m:t>𝑒</m:t>
                              </m:r>
                            </m:oMath>
                          </a14:m>
                          <a:r>
                            <a:rPr lang="en-US" dirty="0"/>
                            <a:t> </a:t>
                          </a:r>
                        </a:p>
                      </a:txBody>
                      <a:tcPr/>
                    </a:tc>
                    <a:tc>
                      <a:txBody>
                        <a:bodyPr/>
                        <a:lstStyle/>
                        <a:p>
                          <a:r>
                            <a:rPr lang="en-US" dirty="0"/>
                            <a:t>Mass, charge of electron</a:t>
                          </a:r>
                        </a:p>
                      </a:txBody>
                      <a:tcPr/>
                    </a:tc>
                    <a:extLst>
                      <a:ext uri="{0D108BD9-81ED-4DB2-BD59-A6C34878D82A}">
                        <a16:rowId xmlns:a16="http://schemas.microsoft.com/office/drawing/2014/main" val="1542171435"/>
                      </a:ext>
                    </a:extLst>
                  </a:tr>
                  <a:tr h="370840">
                    <a:tc>
                      <a:txBody>
                        <a:bodyPr/>
                        <a:lstStyle/>
                        <a:p>
                          <a:pPr algn="ctr"/>
                          <a14:m>
                            <m:oMathPara xmlns:m="http://schemas.openxmlformats.org/officeDocument/2006/math">
                              <m:oMathParaPr>
                                <m:jc m:val="centerGroup"/>
                              </m:oMathParaPr>
                              <m:oMath xmlns:m="http://schemas.openxmlformats.org/officeDocument/2006/math">
                                <m:r>
                                  <m:rPr>
                                    <m:sty m:val="p"/>
                                  </m:rPr>
                                  <a:rPr lang="en-US" i="1" smtClean="0">
                                    <a:latin typeface="Cambria Math" panose="02040503050406030204" pitchFamily="18" charset="0"/>
                                  </a:rPr>
                                  <m:t>Λ</m:t>
                                </m:r>
                              </m:oMath>
                            </m:oMathPara>
                          </a14:m>
                          <a:endParaRPr lang="en-US" dirty="0"/>
                        </a:p>
                      </a:txBody>
                      <a:tcPr/>
                    </a:tc>
                    <a:tc>
                      <a:txBody>
                        <a:bodyPr/>
                        <a:lstStyle/>
                        <a:p>
                          <a:r>
                            <a:rPr lang="en-US" dirty="0"/>
                            <a:t>Effective diffusion</a:t>
                          </a:r>
                          <a:r>
                            <a:rPr lang="en-US" baseline="0" dirty="0"/>
                            <a:t> length</a:t>
                          </a:r>
                          <a:endParaRPr lang="en-US" dirty="0"/>
                        </a:p>
                      </a:txBody>
                      <a:tcPr/>
                    </a:tc>
                    <a:extLst>
                      <a:ext uri="{0D108BD9-81ED-4DB2-BD59-A6C34878D82A}">
                        <a16:rowId xmlns:a16="http://schemas.microsoft.com/office/drawing/2014/main" val="3775514206"/>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𝑡</m:t>
                                    </m:r>
                                  </m:sub>
                                </m:sSub>
                              </m:oMath>
                            </m:oMathPara>
                          </a14:m>
                          <a:endParaRPr lang="en-US" dirty="0"/>
                        </a:p>
                      </a:txBody>
                      <a:tcPr/>
                    </a:tc>
                    <a:tc>
                      <a:txBody>
                        <a:bodyPr/>
                        <a:lstStyle/>
                        <a:p>
                          <a:r>
                            <a:rPr lang="en-US" dirty="0"/>
                            <a:t>Threshold</a:t>
                          </a:r>
                          <a:r>
                            <a:rPr lang="en-US" baseline="0" dirty="0"/>
                            <a:t> field for ignition</a:t>
                          </a:r>
                          <a:endParaRPr lang="en-US" dirty="0"/>
                        </a:p>
                      </a:txBody>
                      <a:tcPr/>
                    </a:tc>
                    <a:extLst>
                      <a:ext uri="{0D108BD9-81ED-4DB2-BD59-A6C34878D82A}">
                        <a16:rowId xmlns:a16="http://schemas.microsoft.com/office/drawing/2014/main" val="1564426673"/>
                      </a:ext>
                    </a:extLst>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3055064121"/>
                  </p:ext>
                </p:extLst>
              </p:nvPr>
            </p:nvGraphicFramePr>
            <p:xfrm>
              <a:off x="7315200" y="1501470"/>
              <a:ext cx="3995530" cy="2966720"/>
            </p:xfrm>
            <a:graphic>
              <a:graphicData uri="http://schemas.openxmlformats.org/drawingml/2006/table">
                <a:tbl>
                  <a:tblPr firstRow="1" bandRow="1">
                    <a:tableStyleId>{00A15C55-8517-42AA-B614-E9B94910E393}</a:tableStyleId>
                  </a:tblPr>
                  <a:tblGrid>
                    <a:gridCol w="1023730">
                      <a:extLst>
                        <a:ext uri="{9D8B030D-6E8A-4147-A177-3AD203B41FA5}">
                          <a16:colId xmlns:a16="http://schemas.microsoft.com/office/drawing/2014/main" val="2008497958"/>
                        </a:ext>
                      </a:extLst>
                    </a:gridCol>
                    <a:gridCol w="2971800">
                      <a:extLst>
                        <a:ext uri="{9D8B030D-6E8A-4147-A177-3AD203B41FA5}">
                          <a16:colId xmlns:a16="http://schemas.microsoft.com/office/drawing/2014/main" val="2082437898"/>
                        </a:ext>
                      </a:extLst>
                    </a:gridCol>
                  </a:tblGrid>
                  <a:tr h="370840">
                    <a:tc>
                      <a:txBody>
                        <a:bodyPr/>
                        <a:lstStyle/>
                        <a:p>
                          <a:r>
                            <a:rPr lang="en-US" dirty="0" smtClean="0"/>
                            <a:t>Symbol</a:t>
                          </a:r>
                          <a:endParaRPr lang="en-US" dirty="0"/>
                        </a:p>
                      </a:txBody>
                      <a:tcPr/>
                    </a:tc>
                    <a:tc>
                      <a:txBody>
                        <a:bodyPr/>
                        <a:lstStyle/>
                        <a:p>
                          <a:r>
                            <a:rPr lang="en-US" dirty="0" smtClean="0"/>
                            <a:t>Physical</a:t>
                          </a:r>
                          <a:r>
                            <a:rPr lang="en-US" baseline="0" dirty="0" smtClean="0"/>
                            <a:t> Meaning</a:t>
                          </a:r>
                          <a:endParaRPr lang="en-US" dirty="0"/>
                        </a:p>
                      </a:txBody>
                      <a:tcPr/>
                    </a:tc>
                    <a:extLst>
                      <a:ext uri="{0D108BD9-81ED-4DB2-BD59-A6C34878D82A}">
                        <a16:rowId xmlns:a16="http://schemas.microsoft.com/office/drawing/2014/main" val="205941702"/>
                      </a:ext>
                    </a:extLst>
                  </a:tr>
                  <a:tr h="370840">
                    <a:tc>
                      <a:txBody>
                        <a:bodyPr/>
                        <a:lstStyle/>
                        <a:p>
                          <a:endParaRPr lang="en-US"/>
                        </a:p>
                      </a:txBody>
                      <a:tcPr>
                        <a:blipFill>
                          <a:blip r:embed="rId3"/>
                          <a:stretch>
                            <a:fillRect l="-1190" t="-108197" r="-292857" b="-622951"/>
                          </a:stretch>
                        </a:blipFill>
                      </a:tcPr>
                    </a:tc>
                    <a:tc>
                      <a:txBody>
                        <a:bodyPr/>
                        <a:lstStyle/>
                        <a:p>
                          <a:r>
                            <a:rPr lang="en-US" dirty="0" smtClean="0"/>
                            <a:t>Mean free path </a:t>
                          </a:r>
                          <a:endParaRPr lang="en-US" dirty="0"/>
                        </a:p>
                      </a:txBody>
                      <a:tcPr/>
                    </a:tc>
                    <a:extLst>
                      <a:ext uri="{0D108BD9-81ED-4DB2-BD59-A6C34878D82A}">
                        <a16:rowId xmlns:a16="http://schemas.microsoft.com/office/drawing/2014/main" val="1192369753"/>
                      </a:ext>
                    </a:extLst>
                  </a:tr>
                  <a:tr h="370840">
                    <a:tc>
                      <a:txBody>
                        <a:bodyPr/>
                        <a:lstStyle/>
                        <a:p>
                          <a:endParaRPr lang="en-US"/>
                        </a:p>
                      </a:txBody>
                      <a:tcPr>
                        <a:blipFill>
                          <a:blip r:embed="rId3"/>
                          <a:stretch>
                            <a:fillRect l="-1190" t="-208197" r="-292857" b="-522951"/>
                          </a:stretch>
                        </a:blipFill>
                      </a:tcPr>
                    </a:tc>
                    <a:tc>
                      <a:txBody>
                        <a:bodyPr/>
                        <a:lstStyle/>
                        <a:p>
                          <a:r>
                            <a:rPr lang="en-US" dirty="0" smtClean="0"/>
                            <a:t>Ionization potential</a:t>
                          </a:r>
                          <a:endParaRPr lang="en-US" dirty="0"/>
                        </a:p>
                      </a:txBody>
                      <a:tcPr/>
                    </a:tc>
                    <a:extLst>
                      <a:ext uri="{0D108BD9-81ED-4DB2-BD59-A6C34878D82A}">
                        <a16:rowId xmlns:a16="http://schemas.microsoft.com/office/drawing/2014/main" val="2228082328"/>
                      </a:ext>
                    </a:extLst>
                  </a:tr>
                  <a:tr h="370840">
                    <a:tc>
                      <a:txBody>
                        <a:bodyPr/>
                        <a:lstStyle/>
                        <a:p>
                          <a:endParaRPr lang="en-US"/>
                        </a:p>
                      </a:txBody>
                      <a:tcPr>
                        <a:blipFill>
                          <a:blip r:embed="rId3"/>
                          <a:stretch>
                            <a:fillRect l="-1190" t="-308197" r="-292857" b="-422951"/>
                          </a:stretch>
                        </a:blipFill>
                      </a:tcPr>
                    </a:tc>
                    <a:tc>
                      <a:txBody>
                        <a:bodyPr/>
                        <a:lstStyle/>
                        <a:p>
                          <a:r>
                            <a:rPr lang="en-US" dirty="0" smtClean="0"/>
                            <a:t>Operating frequency</a:t>
                          </a:r>
                          <a:endParaRPr lang="en-US" dirty="0"/>
                        </a:p>
                      </a:txBody>
                      <a:tcPr/>
                    </a:tc>
                    <a:extLst>
                      <a:ext uri="{0D108BD9-81ED-4DB2-BD59-A6C34878D82A}">
                        <a16:rowId xmlns:a16="http://schemas.microsoft.com/office/drawing/2014/main" val="2880360023"/>
                      </a:ext>
                    </a:extLst>
                  </a:tr>
                  <a:tr h="370840">
                    <a:tc>
                      <a:txBody>
                        <a:bodyPr/>
                        <a:lstStyle/>
                        <a:p>
                          <a:endParaRPr lang="en-US"/>
                        </a:p>
                      </a:txBody>
                      <a:tcPr>
                        <a:blipFill>
                          <a:blip r:embed="rId3"/>
                          <a:stretch>
                            <a:fillRect l="-1190" t="-415000" r="-292857" b="-330000"/>
                          </a:stretch>
                        </a:blipFill>
                      </a:tcPr>
                    </a:tc>
                    <a:tc>
                      <a:txBody>
                        <a:bodyPr/>
                        <a:lstStyle/>
                        <a:p>
                          <a:r>
                            <a:rPr lang="en-US" dirty="0" smtClean="0"/>
                            <a:t>Electron collision</a:t>
                          </a:r>
                          <a:r>
                            <a:rPr lang="en-US" baseline="0" dirty="0" smtClean="0"/>
                            <a:t> frequency</a:t>
                          </a:r>
                          <a:endParaRPr lang="en-US" dirty="0"/>
                        </a:p>
                      </a:txBody>
                      <a:tcPr/>
                    </a:tc>
                    <a:extLst>
                      <a:ext uri="{0D108BD9-81ED-4DB2-BD59-A6C34878D82A}">
                        <a16:rowId xmlns:a16="http://schemas.microsoft.com/office/drawing/2014/main" val="2408449712"/>
                      </a:ext>
                    </a:extLst>
                  </a:tr>
                  <a:tr h="370840">
                    <a:tc>
                      <a:txBody>
                        <a:bodyPr/>
                        <a:lstStyle/>
                        <a:p>
                          <a:endParaRPr lang="en-US"/>
                        </a:p>
                      </a:txBody>
                      <a:tcPr>
                        <a:blipFill>
                          <a:blip r:embed="rId3"/>
                          <a:stretch>
                            <a:fillRect l="-1190" t="-506557" r="-292857" b="-224590"/>
                          </a:stretch>
                        </a:blipFill>
                      </a:tcPr>
                    </a:tc>
                    <a:tc>
                      <a:txBody>
                        <a:bodyPr/>
                        <a:lstStyle/>
                        <a:p>
                          <a:r>
                            <a:rPr lang="en-US" dirty="0" smtClean="0"/>
                            <a:t>Mass, charge of electron</a:t>
                          </a:r>
                          <a:endParaRPr lang="en-US" dirty="0"/>
                        </a:p>
                      </a:txBody>
                      <a:tcPr/>
                    </a:tc>
                    <a:extLst>
                      <a:ext uri="{0D108BD9-81ED-4DB2-BD59-A6C34878D82A}">
                        <a16:rowId xmlns:a16="http://schemas.microsoft.com/office/drawing/2014/main" val="1542171435"/>
                      </a:ext>
                    </a:extLst>
                  </a:tr>
                  <a:tr h="370840">
                    <a:tc>
                      <a:txBody>
                        <a:bodyPr/>
                        <a:lstStyle/>
                        <a:p>
                          <a:endParaRPr lang="en-US"/>
                        </a:p>
                      </a:txBody>
                      <a:tcPr>
                        <a:blipFill>
                          <a:blip r:embed="rId3"/>
                          <a:stretch>
                            <a:fillRect l="-1190" t="-606557" r="-292857" b="-124590"/>
                          </a:stretch>
                        </a:blipFill>
                      </a:tcPr>
                    </a:tc>
                    <a:tc>
                      <a:txBody>
                        <a:bodyPr/>
                        <a:lstStyle/>
                        <a:p>
                          <a:r>
                            <a:rPr lang="en-US" dirty="0" smtClean="0"/>
                            <a:t>Effective diffusion</a:t>
                          </a:r>
                          <a:r>
                            <a:rPr lang="en-US" baseline="0" dirty="0" smtClean="0"/>
                            <a:t> length</a:t>
                          </a:r>
                          <a:endParaRPr lang="en-US" dirty="0"/>
                        </a:p>
                      </a:txBody>
                      <a:tcPr/>
                    </a:tc>
                    <a:extLst>
                      <a:ext uri="{0D108BD9-81ED-4DB2-BD59-A6C34878D82A}">
                        <a16:rowId xmlns:a16="http://schemas.microsoft.com/office/drawing/2014/main" val="3775514206"/>
                      </a:ext>
                    </a:extLst>
                  </a:tr>
                  <a:tr h="370840">
                    <a:tc>
                      <a:txBody>
                        <a:bodyPr/>
                        <a:lstStyle/>
                        <a:p>
                          <a:endParaRPr lang="en-US"/>
                        </a:p>
                      </a:txBody>
                      <a:tcPr>
                        <a:blipFill>
                          <a:blip r:embed="rId3"/>
                          <a:stretch>
                            <a:fillRect l="-1190" t="-706557" r="-292857" b="-24590"/>
                          </a:stretch>
                        </a:blipFill>
                      </a:tcPr>
                    </a:tc>
                    <a:tc>
                      <a:txBody>
                        <a:bodyPr/>
                        <a:lstStyle/>
                        <a:p>
                          <a:r>
                            <a:rPr lang="en-US" dirty="0" smtClean="0"/>
                            <a:t>Threshold</a:t>
                          </a:r>
                          <a:r>
                            <a:rPr lang="en-US" baseline="0" dirty="0" smtClean="0"/>
                            <a:t> field for ignition</a:t>
                          </a:r>
                          <a:endParaRPr lang="en-US" dirty="0"/>
                        </a:p>
                      </a:txBody>
                      <a:tcPr/>
                    </a:tc>
                    <a:extLst>
                      <a:ext uri="{0D108BD9-81ED-4DB2-BD59-A6C34878D82A}">
                        <a16:rowId xmlns:a16="http://schemas.microsoft.com/office/drawing/2014/main" val="1564426673"/>
                      </a:ext>
                    </a:extLst>
                  </a:tr>
                </a:tbl>
              </a:graphicData>
            </a:graphic>
          </p:graphicFrame>
        </mc:Fallback>
      </mc:AlternateContent>
      <mc:AlternateContent xmlns:mc="http://schemas.openxmlformats.org/markup-compatibility/2006" xmlns:a14="http://schemas.microsoft.com/office/drawing/2010/main">
        <mc:Choice Requires="a14">
          <p:sp>
            <p:nvSpPr>
              <p:cNvPr id="9" name="Content Placeholder 1"/>
              <p:cNvSpPr txBox="1">
                <a:spLocks/>
              </p:cNvSpPr>
              <p:nvPr/>
            </p:nvSpPr>
            <p:spPr bwMode="auto">
              <a:xfrm>
                <a:off x="5790751" y="4579145"/>
                <a:ext cx="6096449" cy="17619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a:t>Why two</a:t>
                </a:r>
                <a:r>
                  <a:rPr lang="en-US" dirty="0"/>
                  <a:t> </a:t>
                </a:r>
                <a14:m>
                  <m:oMath xmlns:m="http://schemas.openxmlformats.org/officeDocument/2006/math">
                    <m:r>
                      <m:rPr>
                        <m:sty m:val="p"/>
                      </m:rPr>
                      <a:rPr lang="en-US" i="1">
                        <a:latin typeface="Cambria Math" panose="02040503050406030204" pitchFamily="18" charset="0"/>
                      </a:rPr>
                      <m:t>Λ</m:t>
                    </m:r>
                  </m:oMath>
                </a14:m>
                <a:r>
                  <a:rPr lang="en-US" kern="0" dirty="0"/>
                  <a:t> values for cavity?</a:t>
                </a:r>
              </a:p>
              <a:p>
                <a:pPr lvl="1"/>
                <a:r>
                  <a:rPr lang="en-US" kern="0" dirty="0"/>
                  <a:t> </a:t>
                </a:r>
                <a14:m>
                  <m:oMath xmlns:m="http://schemas.openxmlformats.org/officeDocument/2006/math">
                    <m:r>
                      <m:rPr>
                        <m:sty m:val="p"/>
                      </m:rPr>
                      <a:rPr lang="en-US" i="1">
                        <a:latin typeface="Cambria Math" panose="02040503050406030204" pitchFamily="18" charset="0"/>
                      </a:rPr>
                      <m:t>Λ</m:t>
                    </m:r>
                  </m:oMath>
                </a14:m>
                <a:r>
                  <a:rPr lang="en-US" kern="0" dirty="0"/>
                  <a:t> </a:t>
                </a:r>
                <a:r>
                  <a:rPr lang="en-US" kern="0" dirty="0">
                    <a:sym typeface="Wingdings" panose="05000000000000000000" pitchFamily="2" charset="2"/>
                  </a:rPr>
                  <a:t>is geometry dependent  how long does an electron travel before leaving system? </a:t>
                </a:r>
              </a:p>
              <a:p>
                <a:pPr lvl="1"/>
                <a14:m>
                  <m:oMath xmlns:m="http://schemas.openxmlformats.org/officeDocument/2006/math">
                    <m:r>
                      <m:rPr>
                        <m:sty m:val="p"/>
                      </m:rPr>
                      <a:rPr lang="en-US" i="1">
                        <a:latin typeface="Cambria Math" panose="02040503050406030204" pitchFamily="18" charset="0"/>
                      </a:rPr>
                      <m:t>Λ</m:t>
                    </m:r>
                  </m:oMath>
                </a14:m>
                <a:r>
                  <a:rPr lang="en-US" kern="0" dirty="0"/>
                  <a:t> = 18.2 </a:t>
                </a:r>
                <a:r>
                  <a:rPr lang="en-US" kern="0" dirty="0">
                    <a:sym typeface="Wingdings" panose="05000000000000000000" pitchFamily="2" charset="2"/>
                  </a:rPr>
                  <a:t> dimensions of beam path</a:t>
                </a:r>
              </a:p>
              <a:p>
                <a:pPr lvl="1"/>
                <a14:m>
                  <m:oMath xmlns:m="http://schemas.openxmlformats.org/officeDocument/2006/math">
                    <m:r>
                      <m:rPr>
                        <m:sty m:val="p"/>
                      </m:rPr>
                      <a:rPr lang="en-US" i="1">
                        <a:latin typeface="Cambria Math" panose="02040503050406030204" pitchFamily="18" charset="0"/>
                      </a:rPr>
                      <m:t>Λ</m:t>
                    </m:r>
                  </m:oMath>
                </a14:m>
                <a:r>
                  <a:rPr lang="en-US" kern="0" dirty="0"/>
                  <a:t> = 26.7 </a:t>
                </a:r>
                <a:r>
                  <a:rPr lang="en-US" kern="0" dirty="0">
                    <a:sym typeface="Wingdings" panose="05000000000000000000" pitchFamily="2" charset="2"/>
                  </a:rPr>
                  <a:t> nominal dimensions of cavity</a:t>
                </a:r>
                <a:endParaRPr lang="en-US" kern="0" dirty="0"/>
              </a:p>
              <a:p>
                <a:pPr lvl="1"/>
                <a:endParaRPr lang="en-US" kern="0" dirty="0"/>
              </a:p>
            </p:txBody>
          </p:sp>
        </mc:Choice>
        <mc:Fallback xmlns="">
          <p:sp>
            <p:nvSpPr>
              <p:cNvPr id="9" name="Content Placeholder 1"/>
              <p:cNvSpPr txBox="1">
                <a:spLocks noRot="1" noChangeAspect="1" noMove="1" noResize="1" noEditPoints="1" noAdjustHandles="1" noChangeArrowheads="1" noChangeShapeType="1" noTextEdit="1"/>
              </p:cNvSpPr>
              <p:nvPr/>
            </p:nvSpPr>
            <p:spPr bwMode="auto">
              <a:xfrm>
                <a:off x="5790751" y="4579145"/>
                <a:ext cx="6096449" cy="1761938"/>
              </a:xfrm>
              <a:prstGeom prst="rect">
                <a:avLst/>
              </a:prstGeom>
              <a:blipFill>
                <a:blip r:embed="rId4"/>
                <a:stretch>
                  <a:fillRect l="-2600" t="-6574"/>
                </a:stretch>
              </a:blipFill>
              <a:ln w="9525">
                <a:noFill/>
                <a:miter lim="800000"/>
                <a:headEnd/>
                <a:tailEnd/>
              </a:ln>
            </p:spPr>
            <p:txBody>
              <a:bodyPr/>
              <a:lstStyle/>
              <a:p>
                <a:r>
                  <a:rPr lang="en-US">
                    <a:noFill/>
                  </a:rPr>
                  <a:t> </a:t>
                </a:r>
              </a:p>
            </p:txBody>
          </p:sp>
        </mc:Fallback>
      </mc:AlternateContent>
      <p:pic>
        <p:nvPicPr>
          <p:cNvPr id="10" name="Picture 9"/>
          <p:cNvPicPr>
            <a:picLocks noChangeAspect="1"/>
          </p:cNvPicPr>
          <p:nvPr/>
        </p:nvPicPr>
        <p:blipFill>
          <a:blip r:embed="rId5"/>
          <a:stretch>
            <a:fillRect/>
          </a:stretch>
        </p:blipFill>
        <p:spPr>
          <a:xfrm>
            <a:off x="858079" y="3505200"/>
            <a:ext cx="3995530" cy="2531603"/>
          </a:xfrm>
          <a:prstGeom prst="rect">
            <a:avLst/>
          </a:prstGeom>
        </p:spPr>
      </p:pic>
    </p:spTree>
    <p:extLst>
      <p:ext uri="{BB962C8B-B14F-4D97-AF65-F5344CB8AC3E}">
        <p14:creationId xmlns:p14="http://schemas.microsoft.com/office/powerpoint/2010/main" val="2623809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TTC23 WG3, 12/6/23</a:t>
            </a:r>
            <a:endParaRPr lang="en-US" dirty="0"/>
          </a:p>
        </p:txBody>
      </p:sp>
      <mc:AlternateContent xmlns:mc="http://schemas.openxmlformats.org/markup-compatibility/2006" xmlns:a14="http://schemas.microsoft.com/office/drawing/2010/main">
        <mc:Choice Requires="a14">
          <p:sp>
            <p:nvSpPr>
              <p:cNvPr id="6" name="Content Placeholder 1"/>
              <p:cNvSpPr>
                <a:spLocks noGrp="1"/>
              </p:cNvSpPr>
              <p:nvPr>
                <p:ph idx="1"/>
              </p:nvPr>
            </p:nvSpPr>
            <p:spPr>
              <a:xfrm>
                <a:off x="4798042" y="1258514"/>
                <a:ext cx="7292358" cy="1735333"/>
              </a:xfrm>
            </p:spPr>
            <p:txBody>
              <a:bodyPr/>
              <a:lstStyle/>
              <a:p>
                <a:r>
                  <a:rPr lang="en-US" dirty="0"/>
                  <a:t>Condition of </a:t>
                </a:r>
                <a14:m>
                  <m:oMath xmlns:m="http://schemas.openxmlformats.org/officeDocument/2006/math">
                    <m:r>
                      <m:rPr>
                        <m:sty m:val="p"/>
                      </m:rPr>
                      <a:rPr lang="en-US" i="1">
                        <a:latin typeface="Cambria Math" panose="02040503050406030204" pitchFamily="18" charset="0"/>
                      </a:rPr>
                      <m:t>Λ</m:t>
                    </m:r>
                  </m:oMath>
                </a14:m>
                <a:r>
                  <a:rPr lang="en-US" dirty="0"/>
                  <a:t> &gt; </a:t>
                </a:r>
                <a14:m>
                  <m:oMath xmlns:m="http://schemas.openxmlformats.org/officeDocument/2006/math">
                    <m:r>
                      <a:rPr lang="en-US" i="1">
                        <a:latin typeface="Cambria Math" panose="02040503050406030204" pitchFamily="18" charset="0"/>
                      </a:rPr>
                      <m:t>ℓ</m:t>
                    </m:r>
                  </m:oMath>
                </a14:m>
                <a:r>
                  <a:rPr lang="en-US" dirty="0"/>
                  <a:t> met for cavity, but not for coupler in either case</a:t>
                </a:r>
              </a:p>
              <a:p>
                <a:r>
                  <a:rPr lang="en-US" dirty="0"/>
                  <a:t> E-peak seems to overestimate, so an averaged e-field was calculated for high field regions of monopole modes</a:t>
                </a:r>
              </a:p>
            </p:txBody>
          </p:sp>
        </mc:Choice>
        <mc:Fallback xmlns="">
          <p:sp>
            <p:nvSpPr>
              <p:cNvPr id="6" name="Content Placeholder 1"/>
              <p:cNvSpPr>
                <a:spLocks noGrp="1" noRot="1" noChangeAspect="1" noMove="1" noResize="1" noEditPoints="1" noAdjustHandles="1" noChangeArrowheads="1" noChangeShapeType="1" noTextEdit="1"/>
              </p:cNvSpPr>
              <p:nvPr>
                <p:ph idx="1"/>
              </p:nvPr>
            </p:nvSpPr>
            <p:spPr>
              <a:xfrm>
                <a:off x="4798042" y="1258514"/>
                <a:ext cx="7292358" cy="1735333"/>
              </a:xfrm>
              <a:blipFill>
                <a:blip r:embed="rId2"/>
                <a:stretch>
                  <a:fillRect l="-2174" t="-6667" r="-502"/>
                </a:stretch>
              </a:blipFill>
            </p:spPr>
            <p:txBody>
              <a:bodyPr/>
              <a:lstStyle/>
              <a:p>
                <a:r>
                  <a:rPr lang="en-US">
                    <a:noFill/>
                  </a:rPr>
                  <a:t> </a:t>
                </a:r>
              </a:p>
            </p:txBody>
          </p:sp>
        </mc:Fallback>
      </mc:AlternateContent>
      <p:sp>
        <p:nvSpPr>
          <p:cNvPr id="7" name="Title 2"/>
          <p:cNvSpPr>
            <a:spLocks noGrp="1"/>
          </p:cNvSpPr>
          <p:nvPr>
            <p:ph type="title"/>
          </p:nvPr>
        </p:nvSpPr>
        <p:spPr>
          <a:xfrm>
            <a:off x="101600" y="285756"/>
            <a:ext cx="11988800" cy="485775"/>
          </a:xfrm>
        </p:spPr>
        <p:txBody>
          <a:bodyPr/>
          <a:lstStyle/>
          <a:p>
            <a:r>
              <a:rPr lang="en-US" dirty="0"/>
              <a:t>Comparing Theory, Measurement for Monopole Modes</a:t>
            </a:r>
          </a:p>
        </p:txBody>
      </p:sp>
      <p:pic>
        <p:nvPicPr>
          <p:cNvPr id="8" name="Picture 7"/>
          <p:cNvPicPr>
            <a:picLocks noChangeAspect="1"/>
          </p:cNvPicPr>
          <p:nvPr/>
        </p:nvPicPr>
        <p:blipFill>
          <a:blip r:embed="rId3"/>
          <a:stretch>
            <a:fillRect/>
          </a:stretch>
        </p:blipFill>
        <p:spPr>
          <a:xfrm>
            <a:off x="5275373" y="2769058"/>
            <a:ext cx="3323897" cy="3237098"/>
          </a:xfrm>
          <a:prstGeom prst="rect">
            <a:avLst/>
          </a:prstGeom>
        </p:spPr>
      </p:pic>
      <p:sp>
        <p:nvSpPr>
          <p:cNvPr id="9" name="Down Arrow 8"/>
          <p:cNvSpPr/>
          <p:nvPr/>
        </p:nvSpPr>
        <p:spPr>
          <a:xfrm rot="4299696">
            <a:off x="7761249" y="3399844"/>
            <a:ext cx="379737" cy="1828800"/>
          </a:xfrm>
          <a:prstGeom prst="downArrow">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rot="4299696">
            <a:off x="7809978" y="4299781"/>
            <a:ext cx="379737" cy="1828800"/>
          </a:xfrm>
          <a:prstGeom prst="downArrow">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8866905" y="4038336"/>
            <a:ext cx="3223495" cy="923330"/>
          </a:xfrm>
          <a:prstGeom prst="rect">
            <a:avLst/>
          </a:prstGeom>
          <a:noFill/>
        </p:spPr>
        <p:txBody>
          <a:bodyPr wrap="square" rtlCol="0">
            <a:spAutoFit/>
          </a:bodyPr>
          <a:lstStyle/>
          <a:p>
            <a:r>
              <a:rPr lang="en-US" dirty="0"/>
              <a:t>Average field from region of high surface field to boundary where electron leaves system</a:t>
            </a:r>
          </a:p>
        </p:txBody>
      </p:sp>
      <p:pic>
        <p:nvPicPr>
          <p:cNvPr id="12" name="Picture 11"/>
          <p:cNvPicPr>
            <a:picLocks noChangeAspect="1"/>
          </p:cNvPicPr>
          <p:nvPr/>
        </p:nvPicPr>
        <p:blipFill>
          <a:blip r:embed="rId4"/>
          <a:stretch>
            <a:fillRect/>
          </a:stretch>
        </p:blipFill>
        <p:spPr>
          <a:xfrm>
            <a:off x="137263" y="1076417"/>
            <a:ext cx="3825137" cy="2447236"/>
          </a:xfrm>
          <a:prstGeom prst="rect">
            <a:avLst/>
          </a:prstGeom>
        </p:spPr>
      </p:pic>
      <p:pic>
        <p:nvPicPr>
          <p:cNvPr id="13" name="Picture 12"/>
          <p:cNvPicPr>
            <a:picLocks noChangeAspect="1"/>
          </p:cNvPicPr>
          <p:nvPr/>
        </p:nvPicPr>
        <p:blipFill>
          <a:blip r:embed="rId5"/>
          <a:stretch>
            <a:fillRect/>
          </a:stretch>
        </p:blipFill>
        <p:spPr>
          <a:xfrm>
            <a:off x="237643" y="3558921"/>
            <a:ext cx="3724757" cy="2447235"/>
          </a:xfrm>
          <a:prstGeom prst="rect">
            <a:avLst/>
          </a:prstGeom>
        </p:spPr>
      </p:pic>
      <p:pic>
        <p:nvPicPr>
          <p:cNvPr id="14" name="Picture 13"/>
          <p:cNvPicPr>
            <a:picLocks noChangeAspect="1"/>
          </p:cNvPicPr>
          <p:nvPr/>
        </p:nvPicPr>
        <p:blipFill>
          <a:blip r:embed="rId6"/>
          <a:stretch>
            <a:fillRect/>
          </a:stretch>
        </p:blipFill>
        <p:spPr>
          <a:xfrm>
            <a:off x="649014" y="1825505"/>
            <a:ext cx="914400" cy="319759"/>
          </a:xfrm>
          <a:prstGeom prst="rect">
            <a:avLst/>
          </a:prstGeom>
        </p:spPr>
      </p:pic>
      <p:pic>
        <p:nvPicPr>
          <p:cNvPr id="15" name="Picture 14"/>
          <p:cNvPicPr>
            <a:picLocks noChangeAspect="1"/>
          </p:cNvPicPr>
          <p:nvPr/>
        </p:nvPicPr>
        <p:blipFill>
          <a:blip r:embed="rId6"/>
          <a:stretch>
            <a:fillRect/>
          </a:stretch>
        </p:blipFill>
        <p:spPr>
          <a:xfrm>
            <a:off x="649014" y="4068287"/>
            <a:ext cx="914400" cy="319759"/>
          </a:xfrm>
          <a:prstGeom prst="rect">
            <a:avLst/>
          </a:prstGeom>
        </p:spPr>
      </p:pic>
    </p:spTree>
    <p:extLst>
      <p:ext uri="{BB962C8B-B14F-4D97-AF65-F5344CB8AC3E}">
        <p14:creationId xmlns:p14="http://schemas.microsoft.com/office/powerpoint/2010/main" val="2773486997"/>
      </p:ext>
    </p:extLst>
  </p:cSld>
  <p:clrMapOvr>
    <a:masterClrMapping/>
  </p:clrMapOvr>
</p:sld>
</file>

<file path=ppt/theme/theme1.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PowerPoint-Template-16x9-v5" id="{386E0BD5-C86C-4D62-9771-31771216E89C}" vid="{4ACF4385-ADC6-4C4F-9B7B-D66EF0FAE7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p:Policy xmlns:p="office.server.policy" id="" local="true">
  <p:Name>Controlled Document</p:Name>
  <p:Description/>
  <p:Statement/>
  <p:PolicyItems>
    <p:PolicyItem featureId="Microsoft.Office.RecordsManagement.PolicyFeatures.PolicyAudit" staticId="0x0101005B1FD2F7289FF44494593DF6B04CC580|8138272" UniqueId="d2e935fd-7aec-4982-a92c-0eafd6a3e49f">
      <p:Name>Auditing</p:Name>
      <p:Description>Audits user actions on documents and list items to the Audit Log.</p:Description>
      <p:CustomData>
        <Audit>
          <Update/>
          <View/>
          <CheckInOut/>
          <MoveCopy/>
          <DeleteRestore/>
        </Audit>
      </p:CustomData>
    </p:PolicyItem>
  </p:PolicyItems>
</p:Policy>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TaxCatchAll xmlns="27e6a43e-a4c4-4f52-b0e1-49827a209077">
      <Value>447</Value>
      <Value>283</Value>
      <Value>471</Value>
    </TaxCatchAll>
    <Document_x0020_Number xmlns="27e6a43e-a4c4-4f52-b0e1-49827a209077">45183</Document_x0020_Number>
    <AuthorizedDocs xmlns="51b9806a-5185-426e-8026-9f8401f8c974" xsi:nil="true"/>
    <Formatted_x0020_Sequence_x0020_Number xmlns="51b9806a-5185-426e-8026-9f8401f8c974">000454</Formatted_x0020_Sequence_x0020_Number>
    <Author1 xmlns="51b9806a-5185-426e-8026-9f8401f8c974">Parsons, Alex|61354939-8ef1-40bf-a344-a283b52ba8e0</Author1>
    <af7f2bdd3e3f4144927c8f46bf137639 xmlns="6819902c-d263-4340-a3b4-c7375668d2ad">
      <Terms xmlns="http://schemas.microsoft.com/office/infopath/2007/PartnerControls">
        <TermInfo xmlns="http://schemas.microsoft.com/office/infopath/2007/PartnerControls">
          <TermName xmlns="http://schemas.microsoft.com/office/infopath/2007/PartnerControls">S10000 Management and Administration</TermName>
          <TermId xmlns="http://schemas.microsoft.com/office/infopath/2007/PartnerControls">26ad7ea8-87d4-42ac-9781-b7fff1d89416</TermId>
        </TermInfo>
      </Terms>
    </af7f2bdd3e3f4144927c8f46bf137639>
    <WBS_x0020_Abbreviation xmlns="51b9806a-5185-426e-8026-9f8401f8c974">S10000</WBS_x0020_Abbreviation>
    <InternalSigners xmlns="51b9806a-5185-426e-8026-9f8401f8c974">
      <UserInfo>
        <DisplayName>King, Karen</DisplayName>
        <AccountId>18</AccountId>
        <AccountType/>
      </UserInfo>
    </InternalSigners>
    <k249c3db22e246c8be4b953e603e4d6b xmlns="6819902c-d263-4340-a3b4-c7375668d2ad">
      <Terms xmlns="http://schemas.microsoft.com/office/infopath/2007/PartnerControls">
        <TermInfo xmlns="http://schemas.microsoft.com/office/infopath/2007/PartnerControls">
          <TermName xmlns="http://schemas.microsoft.com/office/infopath/2007/PartnerControls">Parsons, Alex</TermName>
          <TermId xmlns="http://schemas.microsoft.com/office/infopath/2007/PartnerControls">61354939-8ef1-40bf-a344-a283b52ba8e0</TermId>
        </TermInfo>
      </Terms>
    </k249c3db22e246c8be4b953e603e4d6b>
    <ExternalSigners xmlns="51b9806a-5185-426e-8026-9f8401f8c974" xsi:nil="true"/>
    <AuthorizingDoc xmlns="51b9806a-5185-426e-8026-9f8401f8c974" xsi:nil="true"/>
    <i71e836a5a224468bea9b04c4fae55f7 xmlns="6819902c-d263-4340-a3b4-c7375668d2ad">
      <Terms xmlns="http://schemas.microsoft.com/office/infopath/2007/PartnerControls"/>
    </i71e836a5a224468bea9b04c4fae55f7>
    <e9dd64bcc98445289e39b91f109bdcd5 xmlns="6819902c-d263-4340-a3b4-c7375668d2ad">
      <Terms xmlns="http://schemas.microsoft.com/office/infopath/2007/PartnerControls">
        <TermInfo xmlns="http://schemas.microsoft.com/office/infopath/2007/PartnerControls">
          <TermName xmlns="http://schemas.microsoft.com/office/infopath/2007/PartnerControls">FM</TermName>
          <TermId xmlns="http://schemas.microsoft.com/office/infopath/2007/PartnerControls">6b363047-e12c-44ec-9837-aeed4884c22d</TermId>
        </TermInfo>
      </Terms>
    </e9dd64bcc98445289e39b91f109bdcd5>
    <Filtered_x0020_Document_x0020_Number0 xmlns="6819902c-d263-4340-a3b4-c7375668d2ad">45183</Filtered_x0020_Document_x0020_Number0>
    <Identifier xmlns="51b9806a-5185-426e-8026-9f8401f8c974">FM</Identifier>
    <Formatted_x0020_Revision xmlns="51b9806a-5185-426e-8026-9f8401f8c974">003</Formatted_x0020_Revision>
    <Revision_x0020_History xmlns="51b9806a-5185-426e-8026-9f8401f8c974">Updated CA instructions on slide 3, Revised notes on text color on slide 9
</Revision_x0020_History>
    <adda98769e204859847d571c1cc4aba8 xmlns="6819902c-d263-4340-a3b4-c7375668d2ad" xsi:nil="true"/>
    <AuthorizingComm_x0026_Boards xmlns="51b9806a-5185-426e-8026-9f8401f8c974" xsi:nil="true"/>
  </documentManagement>
</p:properties>
</file>

<file path=customXml/item4.xml><?xml version="1.0" encoding="utf-8"?>
<ct:contentTypeSchema xmlns:ct="http://schemas.microsoft.com/office/2006/metadata/contentType" xmlns:ma="http://schemas.microsoft.com/office/2006/metadata/properties/metaAttributes" ct:_="" ma:_="" ma:contentTypeName="Controlled Document" ma:contentTypeID="0x010100A77CE2F963BD5C4AB895E5E1F954079C" ma:contentTypeVersion="16" ma:contentTypeDescription="Create a new document." ma:contentTypeScope="" ma:versionID="afdac9f8058ac176136f3d7adb595399">
  <xsd:schema xmlns:xsd="http://www.w3.org/2001/XMLSchema" xmlns:xs="http://www.w3.org/2001/XMLSchema" xmlns:p="http://schemas.microsoft.com/office/2006/metadata/properties" xmlns:ns1="http://schemas.microsoft.com/sharepoint/v3" xmlns:ns3="6819902c-d263-4340-a3b4-c7375668d2ad" xmlns:ns4="51b9806a-5185-426e-8026-9f8401f8c974" xmlns:ns5="27e6a43e-a4c4-4f52-b0e1-49827a209077" targetNamespace="http://schemas.microsoft.com/office/2006/metadata/properties" ma:root="true" ma:fieldsID="c30e777042fe99c0ff3ef036ff66f7c5" ns1:_="" ns3:_="" ns4:_="" ns5:_="">
    <xsd:import namespace="http://schemas.microsoft.com/sharepoint/v3"/>
    <xsd:import namespace="6819902c-d263-4340-a3b4-c7375668d2ad"/>
    <xsd:import namespace="51b9806a-5185-426e-8026-9f8401f8c974"/>
    <xsd:import namespace="27e6a43e-a4c4-4f52-b0e1-49827a209077"/>
    <xsd:element name="properties">
      <xsd:complexType>
        <xsd:sequence>
          <xsd:element name="documentManagement">
            <xsd:complexType>
              <xsd:all>
                <xsd:element ref="ns3:Filtered_x0020_Document_x0020_Number0" minOccurs="0"/>
                <xsd:element ref="ns4:WBS_x0020_Abbreviation" minOccurs="0"/>
                <xsd:element ref="ns4:Identifier" minOccurs="0"/>
                <xsd:element ref="ns4:Formatted_x0020_Sequence_x0020_Number" minOccurs="0"/>
                <xsd:element ref="ns4:Formatted_x0020_Revision" minOccurs="0"/>
                <xsd:element ref="ns4:InternalSigners" minOccurs="0"/>
                <xsd:element ref="ns4:ExternalSigners" minOccurs="0"/>
                <xsd:element ref="ns4:AuthorizingDoc" minOccurs="0"/>
                <xsd:element ref="ns4:AuthorizedDocs" minOccurs="0"/>
                <xsd:element ref="ns4:AuthorizingComm_x0026_Boards" minOccurs="0"/>
                <xsd:element ref="ns4:Author1" minOccurs="0"/>
                <xsd:element ref="ns4:Revision_x0020_History" minOccurs="0"/>
                <xsd:element ref="ns5:Document_x0020_Number" minOccurs="0"/>
                <xsd:element ref="ns3:k249c3db22e246c8be4b953e603e4d6b" minOccurs="0"/>
                <xsd:element ref="ns3:e9dd64bcc98445289e39b91f109bdcd5" minOccurs="0"/>
                <xsd:element ref="ns3:af7f2bdd3e3f4144927c8f46bf137639" minOccurs="0"/>
                <xsd:element ref="ns3:i71e836a5a224468bea9b04c4fae55f7" minOccurs="0"/>
                <xsd:element ref="ns5:TaxCatchAll" minOccurs="0"/>
                <xsd:element ref="ns1:_dlc_Exempt" minOccurs="0"/>
                <xsd:element ref="ns3:adda98769e204859847d571c1cc4aba8"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31"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819902c-d263-4340-a3b4-c7375668d2ad" elementFormDefault="qualified">
    <xsd:import namespace="http://schemas.microsoft.com/office/2006/documentManagement/types"/>
    <xsd:import namespace="http://schemas.microsoft.com/office/infopath/2007/PartnerControls"/>
    <xsd:element name="Filtered_x0020_Document_x0020_Number0" ma:index="3" nillable="true" ma:displayName="Filtered Document Number" ma:list="9fecad60-3c5f-4b1e-97fe-bd29726213cb" ma:internalName="Filtered_x0020_Document_x0020_Number0" ma:showField="03f48824-29a8-4910-b16b-2538dd33bf46" ma:web="27e6a43e-a4c4-4f52-b0e1-49827a209077">
      <xsd:simpleType>
        <xsd:restriction base="dms:Unknown"/>
      </xsd:simpleType>
    </xsd:element>
    <xsd:element name="k249c3db22e246c8be4b953e603e4d6b" ma:index="24" nillable="true" ma:taxonomy="true" ma:internalName="k249c3db22e246c8be4b953e603e4d6b" ma:taxonomyFieldName="Author_" ma:displayName="Author_" ma:indexed="true" ma:default="" ma:fieldId="{4249c3db-22e2-46c8-be4b-953e603e4d6b}" ma:sspId="e79ac590-b2ba-4d84-8233-e7113f930f2a" ma:termSetId="9a961305-3498-445e-9205-fc8019e3f968" ma:anchorId="00000000-0000-0000-0000-000000000000" ma:open="true" ma:isKeyword="false">
      <xsd:complexType>
        <xsd:sequence>
          <xsd:element ref="pc:Terms" minOccurs="0" maxOccurs="1"/>
        </xsd:sequence>
      </xsd:complexType>
    </xsd:element>
    <xsd:element name="e9dd64bcc98445289e39b91f109bdcd5" ma:index="26" nillable="true" ma:taxonomy="true" ma:internalName="e9dd64bcc98445289e39b91f109bdcd5" ma:taxonomyFieldName="Subcategory_" ma:displayName="Subcategory_" ma:indexed="true" ma:default="" ma:fieldId="{e9dd64bc-c984-4528-9e39-b91f109bdcd5}" ma:sspId="e79ac590-b2ba-4d84-8233-e7113f930f2a" ma:termSetId="df4988c2-6ea7-4775-a660-7ca64affa0f7" ma:anchorId="00000000-0000-0000-0000-000000000000" ma:open="false" ma:isKeyword="false">
      <xsd:complexType>
        <xsd:sequence>
          <xsd:element ref="pc:Terms" minOccurs="0" maxOccurs="1"/>
        </xsd:sequence>
      </xsd:complexType>
    </xsd:element>
    <xsd:element name="af7f2bdd3e3f4144927c8f46bf137639" ma:index="27" nillable="true" ma:taxonomy="true" ma:internalName="af7f2bdd3e3f4144927c8f46bf137639" ma:taxonomyFieldName="_x0057_BS0" ma:displayName="WBS" ma:indexed="true" ma:default="" ma:fieldId="{af7f2bdd-3e3f-4144-927c-8f46bf137639}" ma:sspId="e79ac590-b2ba-4d84-8233-e7113f930f2a" ma:termSetId="5af71c37-dbbc-4bcd-b94e-7a1ec876d16a" ma:anchorId="00000000-0000-0000-0000-000000000000" ma:open="false" ma:isKeyword="false">
      <xsd:complexType>
        <xsd:sequence>
          <xsd:element ref="pc:Terms" minOccurs="0" maxOccurs="1"/>
        </xsd:sequence>
      </xsd:complexType>
    </xsd:element>
    <xsd:element name="i71e836a5a224468bea9b04c4fae55f7" ma:index="28" nillable="true" ma:taxonomy="true" ma:internalName="i71e836a5a224468bea9b04c4fae55f7" ma:taxonomyFieldName="Tags10" ma:displayName="Tags" ma:default="" ma:fieldId="{271e836a-5a22-4468-bea9-b04c4fae55f7}" ma:taxonomyMulti="true" ma:sspId="e79ac590-b2ba-4d84-8233-e7113f930f2a" ma:termSetId="15758f5a-2859-4efe-a184-c420225ff4a1" ma:anchorId="00000000-0000-0000-0000-000000000000" ma:open="false" ma:isKeyword="false">
      <xsd:complexType>
        <xsd:sequence>
          <xsd:element ref="pc:Terms" minOccurs="0" maxOccurs="1"/>
        </xsd:sequence>
      </xsd:complexType>
    </xsd:element>
    <xsd:element name="adda98769e204859847d571c1cc4aba8" ma:index="32" nillable="true" ma:displayName="EC Keywords_0" ma:hidden="true" ma:internalName="adda98769e204859847d571c1cc4aba8">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b9806a-5185-426e-8026-9f8401f8c974" elementFormDefault="qualified">
    <xsd:import namespace="http://schemas.microsoft.com/office/2006/documentManagement/types"/>
    <xsd:import namespace="http://schemas.microsoft.com/office/infopath/2007/PartnerControls"/>
    <xsd:element name="WBS_x0020_Abbreviation" ma:index="4" nillable="true" ma:displayName="WBS Abbreviation" ma:indexed="true" ma:internalName="WBS_x0020_Abbreviation">
      <xsd:simpleType>
        <xsd:restriction base="dms:Text">
          <xsd:maxLength value="255"/>
        </xsd:restriction>
      </xsd:simpleType>
    </xsd:element>
    <xsd:element name="Identifier" ma:index="5" nillable="true" ma:displayName="Identifier" ma:internalName="Identifier">
      <xsd:simpleType>
        <xsd:restriction base="dms:Text">
          <xsd:maxLength value="255"/>
        </xsd:restriction>
      </xsd:simpleType>
    </xsd:element>
    <xsd:element name="Formatted_x0020_Sequence_x0020_Number" ma:index="6" nillable="true" ma:displayName="Formatted Sequence Number" ma:indexed="true" ma:internalName="Formatted_x0020_Sequence_x0020_Number">
      <xsd:simpleType>
        <xsd:restriction base="dms:Text">
          <xsd:maxLength value="255"/>
        </xsd:restriction>
      </xsd:simpleType>
    </xsd:element>
    <xsd:element name="Formatted_x0020_Revision" ma:index="7" nillable="true" ma:displayName="Formatted Revision" ma:internalName="Formatted_x0020_Revision">
      <xsd:simpleType>
        <xsd:restriction base="dms:Text">
          <xsd:maxLength value="255"/>
        </xsd:restriction>
      </xsd:simpleType>
    </xsd:element>
    <xsd:element name="InternalSigners" ma:index="8" nillable="true" ma:displayName="Internal Signers" ma:list="UserInfo" ma:SharePointGroup="0" ma:internalName="InternalSigners" ma:showField="Titl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Signers" ma:index="9" nillable="true" ma:displayName="External Signers" ma:internalName="ExternalSigners">
      <xsd:simpleType>
        <xsd:restriction base="dms:Note">
          <xsd:maxLength value="255"/>
        </xsd:restriction>
      </xsd:simpleType>
    </xsd:element>
    <xsd:element name="AuthorizingDoc" ma:index="10" nillable="true" ma:displayName="Authorizing Doc" ma:internalName="AuthorizingDoc">
      <xsd:simpleType>
        <xsd:restriction base="dms:Note">
          <xsd:maxLength value="255"/>
        </xsd:restriction>
      </xsd:simpleType>
    </xsd:element>
    <xsd:element name="AuthorizedDocs" ma:index="11" nillable="true" ma:displayName="Authorized Docs" ma:internalName="AuthorizedDocs">
      <xsd:simpleType>
        <xsd:restriction base="dms:Note">
          <xsd:maxLength value="255"/>
        </xsd:restriction>
      </xsd:simpleType>
    </xsd:element>
    <xsd:element name="AuthorizingComm_x0026_Boards" ma:index="12" nillable="true" ma:displayName="Authorizing Comm &amp; Board" ma:internalName="AuthorizingComm_x0026_Boards">
      <xsd:simpleType>
        <xsd:restriction base="dms:Note">
          <xsd:maxLength value="255"/>
        </xsd:restriction>
      </xsd:simpleType>
    </xsd:element>
    <xsd:element name="Author1" ma:index="16" nillable="true" ma:displayName="Author1" ma:internalName="Author1">
      <xsd:simpleType>
        <xsd:restriction base="dms:Text">
          <xsd:maxLength value="255"/>
        </xsd:restriction>
      </xsd:simpleType>
    </xsd:element>
    <xsd:element name="Revision_x0020_History" ma:index="18" nillable="true" ma:displayName="Revision History" ma:internalName="Revision_x0020_History">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e6a43e-a4c4-4f52-b0e1-49827a209077" elementFormDefault="qualified">
    <xsd:import namespace="http://schemas.microsoft.com/office/2006/documentManagement/types"/>
    <xsd:import namespace="http://schemas.microsoft.com/office/infopath/2007/PartnerControls"/>
    <xsd:element name="Document_x0020_Number" ma:index="19" nillable="true" ma:displayName="Document Number" ma:hidden="true" ma:list="{9fecad60-3c5f-4b1e-97fe-bd29726213cb}" ma:internalName="Document_x0020_Number" ma:readOnly="false" ma:showField="Document_x0020_Number" ma:web="27e6a43e-a4c4-4f52-b0e1-49827a209077">
      <xsd:simpleType>
        <xsd:restriction base="dms:Lookup"/>
      </xsd:simpleType>
    </xsd:element>
    <xsd:element name="TaxCatchAll" ma:index="29" nillable="true" ma:displayName="Taxonomy Catch All Column" ma:hidden="true" ma:list="{aa28423a-96a4-4fb2-8cce-b1b4f3e5b10f}" ma:internalName="TaxCatchAll" ma:showField="CatchAllData" ma:web="27e6a43e-a4c4-4f52-b0e1-49827a2090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27942A-61A9-4118-A144-DE7F84F21C4A}">
  <ds:schemaRefs>
    <ds:schemaRef ds:uri="office.server.policy"/>
  </ds:schemaRefs>
</ds:datastoreItem>
</file>

<file path=customXml/itemProps2.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3.xml><?xml version="1.0" encoding="utf-8"?>
<ds:datastoreItem xmlns:ds="http://schemas.openxmlformats.org/officeDocument/2006/customXml" ds:itemID="{24BA702D-F6E6-4314-8945-369A109C75F9}">
  <ds:schemaRefs>
    <ds:schemaRef ds:uri="http://purl.org/dc/elements/1.1/"/>
    <ds:schemaRef ds:uri="6819902c-d263-4340-a3b4-c7375668d2ad"/>
    <ds:schemaRef ds:uri="http://schemas.openxmlformats.org/package/2006/metadata/core-properties"/>
    <ds:schemaRef ds:uri="27e6a43e-a4c4-4f52-b0e1-49827a209077"/>
    <ds:schemaRef ds:uri="http://schemas.microsoft.com/office/infopath/2007/PartnerControls"/>
    <ds:schemaRef ds:uri="http://schemas.microsoft.com/office/2006/documentManagement/types"/>
    <ds:schemaRef ds:uri="http://www.w3.org/XML/1998/namespace"/>
    <ds:schemaRef ds:uri="51b9806a-5185-426e-8026-9f8401f8c974"/>
    <ds:schemaRef ds:uri="http://purl.org/dc/terms/"/>
    <ds:schemaRef ds:uri="http://schemas.microsoft.com/sharepoint/v3"/>
    <ds:schemaRef ds:uri="http://schemas.microsoft.com/office/2006/metadata/properties"/>
    <ds:schemaRef ds:uri="http://purl.org/dc/dcmitype/"/>
  </ds:schemaRefs>
</ds:datastoreItem>
</file>

<file path=customXml/itemProps4.xml><?xml version="1.0" encoding="utf-8"?>
<ds:datastoreItem xmlns:ds="http://schemas.openxmlformats.org/officeDocument/2006/customXml" ds:itemID="{087279E9-029E-40B5-9EA9-88D004C7ED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819902c-d263-4340-a3b4-c7375668d2ad"/>
    <ds:schemaRef ds:uri="51b9806a-5185-426e-8026-9f8401f8c974"/>
    <ds:schemaRef ds:uri="27e6a43e-a4c4-4f52-b0e1-49827a2090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2749</TotalTime>
  <Words>1344</Words>
  <Application>Microsoft Macintosh PowerPoint</Application>
  <PresentationFormat>Widescreen</PresentationFormat>
  <Paragraphs>173</Paragraphs>
  <Slides>18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Cambria Math</vt:lpstr>
      <vt:lpstr>Helvetica</vt:lpstr>
      <vt:lpstr>Lucida Grande</vt:lpstr>
      <vt:lpstr>Wingdings</vt:lpstr>
      <vt:lpstr>1_FRIB3</vt:lpstr>
      <vt:lpstr>TTC WG3: Predicting Cavity &amp; Coupler Ignition Thresholds in FRIB β = 0.085 QWRs for Plasma Processing</vt:lpstr>
      <vt:lpstr>FRIB Cavities and Cryomodules</vt:lpstr>
      <vt:lpstr>Plasma Processing</vt:lpstr>
      <vt:lpstr>Modes used in FRIB Plasma Processing</vt:lpstr>
      <vt:lpstr>Motivation for Predicting Ignition Thresholds</vt:lpstr>
      <vt:lpstr>CST Simulations</vt:lpstr>
      <vt:lpstr>Ignition Measurements – Neon, Argon</vt:lpstr>
      <vt:lpstr>Developing a Theory for Breakdown</vt:lpstr>
      <vt:lpstr>Comparing Theory, Measurement for Monopole Modes</vt:lpstr>
      <vt:lpstr>PowerPoint Presentation</vt:lpstr>
      <vt:lpstr>Dual-tone Excitation of FRIB QWR: 1004 MHz + 690 MHz</vt:lpstr>
      <vt:lpstr>On-going Work: Comparing Measurement, Theory for Dipole &amp; Quadrupole Modes</vt:lpstr>
      <vt:lpstr>Takeaways</vt:lpstr>
      <vt:lpstr>Questions?</vt:lpstr>
      <vt:lpstr>Citations</vt:lpstr>
      <vt:lpstr>Supplementary Material</vt:lpstr>
      <vt:lpstr>Cavity Statistics for Spare QWR Cryomodule</vt:lpstr>
      <vt:lpstr>Modified bottom flange for HOM study</vt:lpstr>
    </vt:vector>
  </TitlesOfParts>
  <Company>FRIB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TTC WG3: Predicting Cavity &amp; Coupler Ignition Thresholds in FRIB β = 0.085 QWRs for Plasma Processing</dc:title>
  <dc:subject>S10000-FM-000454-R003</dc:subject>
  <dc:creator>Tutt, Patrick</dc:creator>
  <cp:lastModifiedBy>Microsoft Office User</cp:lastModifiedBy>
  <cp:revision>20</cp:revision>
  <cp:lastPrinted>2023-04-27T17:51:02Z</cp:lastPrinted>
  <dcterms:created xsi:type="dcterms:W3CDTF">2023-05-16T14:40:51Z</dcterms:created>
  <dcterms:modified xsi:type="dcterms:W3CDTF">2023-12-06T14:26:47Z</dcterms:modified>
  <cp:category>31 October 2023</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0x010100A77CE2F963BD5C4AB895E5E1F954079C</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y fmtid="{D5CDD505-2E9C-101B-9397-08002B2CF9AE}" pid="6" name="Order">
    <vt:r8>5600</vt:r8>
  </property>
  <property fmtid="{D5CDD505-2E9C-101B-9397-08002B2CF9AE}" pid="7" name="Author_">
    <vt:lpwstr>447;#Parsons, Alex|61354939-8ef1-40bf-a344-a283b52ba8e0</vt:lpwstr>
  </property>
  <property fmtid="{D5CDD505-2E9C-101B-9397-08002B2CF9AE}" pid="8" name="Subcategory_">
    <vt:lpwstr>283;#FM|6b363047-e12c-44ec-9837-aeed4884c22d</vt:lpwstr>
  </property>
  <property fmtid="{D5CDD505-2E9C-101B-9397-08002B2CF9AE}" pid="9" name="ECKeywords">
    <vt:lpwstr/>
  </property>
  <property fmtid="{D5CDD505-2E9C-101B-9397-08002B2CF9AE}" pid="10" name="WBS0">
    <vt:lpwstr>471;#S10000 Management and Administration|26ad7ea8-87d4-42ac-9781-b7fff1d89416</vt:lpwstr>
  </property>
  <property fmtid="{D5CDD505-2E9C-101B-9397-08002B2CF9AE}" pid="11" name="Tags10">
    <vt:lpwstr/>
  </property>
  <property fmtid="{D5CDD505-2E9C-101B-9397-08002B2CF9AE}" pid="12" name="WorkflowChangePath">
    <vt:lpwstr>141c4800-5459-4a0f-8f70-37b212b6aaa7,4;141c4800-5459-4a0f-8f70-37b212b6aaa7,4;141c4800-5459-4a0f-8f70-37b212b6aaa7,4;141c4800-5459-4a0f-8f70-37b212b6aaa7,6;141c4800-5459-4a0f-8f70-37b212b6aaa7,6;141c4800-5459-4a0f-8f70-37b212b6aaa7,6;141c4800-5459-4a0f-8f</vt:lpwstr>
  </property>
  <property fmtid="{D5CDD505-2E9C-101B-9397-08002B2CF9AE}" pid="13" name="DNS">
    <vt:lpwstr>44668;#S10000-FM-000454-R002</vt:lpwstr>
  </property>
  <property fmtid="{D5CDD505-2E9C-101B-9397-08002B2CF9AE}" pid="14" name="Archive Document Workflow">
    <vt:lpwstr>, </vt:lpwstr>
  </property>
  <property fmtid="{D5CDD505-2E9C-101B-9397-08002B2CF9AE}" pid="15" name="Submission Date">
    <vt:filetime>2023-08-09T16:57:02Z</vt:filetime>
  </property>
  <property fmtid="{D5CDD505-2E9C-101B-9397-08002B2CF9AE}" pid="16" name="Subcategory">
    <vt:lpwstr>20</vt:lpwstr>
  </property>
</Properties>
</file>