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29"/>
  </p:notesMasterIdLst>
  <p:handoutMasterIdLst>
    <p:handoutMasterId r:id="rId30"/>
  </p:handoutMasterIdLst>
  <p:sldIdLst>
    <p:sldId id="294" r:id="rId2"/>
    <p:sldId id="300" r:id="rId3"/>
    <p:sldId id="301" r:id="rId4"/>
    <p:sldId id="330" r:id="rId5"/>
    <p:sldId id="307" r:id="rId6"/>
    <p:sldId id="322" r:id="rId7"/>
    <p:sldId id="309" r:id="rId8"/>
    <p:sldId id="324" r:id="rId9"/>
    <p:sldId id="308" r:id="rId10"/>
    <p:sldId id="310" r:id="rId11"/>
    <p:sldId id="311" r:id="rId12"/>
    <p:sldId id="325" r:id="rId13"/>
    <p:sldId id="312" r:id="rId14"/>
    <p:sldId id="318" r:id="rId15"/>
    <p:sldId id="316" r:id="rId16"/>
    <p:sldId id="329" r:id="rId17"/>
    <p:sldId id="326" r:id="rId18"/>
    <p:sldId id="328" r:id="rId19"/>
    <p:sldId id="327" r:id="rId20"/>
    <p:sldId id="317" r:id="rId21"/>
    <p:sldId id="332" r:id="rId22"/>
    <p:sldId id="319" r:id="rId23"/>
    <p:sldId id="320" r:id="rId24"/>
    <p:sldId id="321" r:id="rId25"/>
    <p:sldId id="323" r:id="rId26"/>
    <p:sldId id="303" r:id="rId27"/>
    <p:sldId id="331" r:id="rId28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1616"/>
    <a:srgbClr val="505050"/>
    <a:srgbClr val="97D7EB"/>
    <a:srgbClr val="98D7EA"/>
    <a:srgbClr val="98D7EB"/>
    <a:srgbClr val="50504E"/>
    <a:srgbClr val="4E4E4E"/>
    <a:srgbClr val="404040"/>
    <a:srgbClr val="004C97"/>
    <a:srgbClr val="6366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3"/>
  </p:normalViewPr>
  <p:slideViewPr>
    <p:cSldViewPr snapToGrid="0" snapToObjects="1" showGuides="1">
      <p:cViewPr varScale="1">
        <p:scale>
          <a:sx n="150" d="100"/>
          <a:sy n="150" d="100"/>
        </p:scale>
        <p:origin x="2142" y="126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5T18:15:26.600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458 0 24575,'-11'0'0,"0"1"0,0 0 0,-1 1 0,1 0 0,0 0 0,1 1 0,-22 9 0,8 1 0,-46 30 0,55-33 0,2-2 0,-1-1 0,0 0 0,-1-1 0,0-1 0,1 0 0,-2-1 0,-25 3 0,-43 13 0,70-13 0,40-20 0,31-23-1365,13-9-5461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5T18:15:30.542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533 1 24575,'-13'30'0,"3"-10"0,-60 203 0,19-50 0,47-162 0,0 0 0,-1 0 0,0 0 0,0-1 0,-8 12 0,11-20 0,1 0 0,0-1 0,0 1 0,-1-1 0,1 1 0,-1-1 0,1 1 0,-1-1 0,1 0 0,-1 0 0,0 0 0,0 0 0,0 0 0,0 0 0,0 0 0,1-1 0,-1 1 0,0 0 0,-1-1 0,1 0 0,0 0 0,0 1 0,0-1 0,0-1 0,0 1 0,0 0 0,0 0 0,0-1 0,0 1 0,0-1 0,0 1 0,0-1 0,0 0 0,0 0 0,-3-2 0,-4-3 0,1-1 0,-1 0 0,1-1 0,0 0 0,1 0 0,0 0 0,0-1 0,-9-18 0,-39-82 0,50 98 0,4 9 0,0-1 0,0 1 0,0-1 0,0 1 0,1-1 0,-1 1 0,1-1 0,0 0 0,0 1 0,0-1 0,0-4 0,8 0 0,8 17 0,112 130 0,-86-91 0,-29-33 0,0-1 0,0 0 0,22 16 0,-61-82 0,11 25 0,-54-90 0,-100-129 0,168 242 0,-1 1 0,0 0 0,0-1 0,0 1 0,0 0 0,0 0 0,-1 0 0,1 0 0,-1 1 0,1-1 0,-1 1 0,-4-2 0,6 3 0,-1 0 0,1 0 0,0 0 0,0 1 0,-1-1 0,1 0 0,0 1 0,0-1 0,0 1 0,-1-1 0,1 1 0,0 0 0,0 0 0,0-1 0,0 1 0,0 0 0,0 0 0,1 0 0,-1 0 0,0 0 0,0 0 0,1 0 0,-1 0 0,0 0 0,1 0 0,-1 1 0,1-1 0,0 0 0,-1 0 0,1 1 0,0 1 0,-16 50 0,3 2 0,2-1 0,2 2 0,-1 73 0,3-40 0,11-113 0,1 1 0,2-1 0,12-31 0,-4 11 0,-11 34 0,3-12 0,0 1 0,18-35 0,-24 55 0,-1 0 0,1-1 0,0 1 0,0 0 0,-1 0 0,1 0 0,0 0 0,0 0 0,0 0 0,0 0 0,0 0 0,0 1 0,0-1 0,0 0 0,0 1 0,1-1 0,-1 0 0,0 1 0,2-1 0,-2 1 0,0 0 0,0 0 0,0 1 0,0-1 0,0 0 0,0 0 0,-1 1 0,1-1 0,0 1 0,0-1 0,0 0 0,-1 1 0,1 0 0,0-1 0,0 1 0,-1-1 0,1 1 0,-1 0 0,1 0 0,0 1 0,3 4 0,-1 0 0,0 1 0,0-1 0,0 1 0,2 11 0,9 52 0,6 79 0,-2-7 0,-11-126 0,-1-31 0,6-49 0,-10 47 0,3-12 0,-3 8 0,1 1 0,1 0 0,1 0 0,0 0 0,2 1 0,0-1 0,14-25 0,-20 44 0,-1 1 0,0-1 0,0 1 0,0-1 0,0 1 0,1 0 0,-1-1 0,0 1 0,0-1 0,1 1 0,-1 0 0,0-1 0,1 1 0,-1 0 0,1-1 0,-1 1 0,0 0 0,1 0 0,-1-1 0,1 1 0,-1 0 0,0 0 0,1 0 0,-1 0 0,1 0 0,-1-1 0,1 1 0,-1 0 0,1 0 0,-1 0 0,1 0 0,-1 0 0,1 0 0,-1 1 0,0-1 0,1 0 0,-1 0 0,1 0 0,-1 0 0,1 0 0,-1 1 0,0-1 0,1 0 0,-1 0 0,1 1 0,-1-1 0,0 0 0,1 1 0,-1-1 0,0 0 0,1 1 0,-1-1 0,0 1 0,0-1 0,1 0 0,-1 1 0,12 31 0,-9-23 0,18 61 0,14 35 0,-31-102 0,-1-10 0,0-16 0,-3-270 0,0 265 0,-2 269 0,5-249 0,1-9 0,1 1 0,1-1 0,1 1 0,16-29 0,-23 45 0,1-1 0,0 0 0,-1 0 0,1 1 0,0-1 0,-1 0 0,1 1 0,0-1 0,0 1 0,-1-1 0,1 1 0,0-1 0,0 1 0,0 0 0,0-1 0,0 1 0,0 0 0,0 0 0,0 0 0,0-1 0,-1 1 0,1 0 0,0 0 0,0 1 0,0-1 0,0 0 0,0 0 0,0 0 0,0 1 0,0-1 0,1 1 0,0 0 0,1 1 0,-1 0 0,0 0 0,0 0 0,0 0 0,0 0 0,0 0 0,-1 1 0,1-1 0,1 5 0,2 2 0,-1 1 0,0-1 0,-1 1 0,5 20 0,-9-13 0,-7-18 0,-19-30 0,-1-1 0,26 31 0,-1 0 0,0-1 0,1 1 0,-1 0 0,0 0 0,1 0 0,-1 1 0,0-1 0,0 1 0,0 0 0,0-1 0,0 1 0,0 0 0,1 1 0,-1-1 0,0 1 0,0-1 0,-4 2 0,-4 2 0,1 1 0,0 0 0,-16 11 0,21-12 0,-1 0 0,0 0 0,0-1 0,0 0 0,0 0 0,-1 0 0,1-1 0,-1 0 0,1 0 0,-1 0 0,0-1 0,-8 0 0,7-3-35,-1 0 0,0-1 0,1 0 0,-1-1 0,1 1-1,0-2 1,0 1 0,0-1 0,1-1 0,0 1 0,0-1-1,0 0 1,1-1 0,-7-8 0,-2 1-803,-15-16-5988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5T18:15:35.690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438 451 24575,'0'-1'0,"0"0"0,1-1 0,-1 1 0,1 0 0,-1 0 0,1 0 0,0 0 0,-1-1 0,1 1 0,0 0 0,0 0 0,0 0 0,-1 1 0,1-1 0,0 0 0,0 0 0,1 0 0,-1 1 0,0-1 0,0 0 0,0 1 0,0-1 0,1 1 0,-1-1 0,0 1 0,0 0 0,3-1 0,40-6 0,-39 7 0,193-4 0,-96 4 0,-462 1 0,332 1 0,1 2 0,0 0 0,1 2 0,-52 19 0,9-4 0,26-11 0,27-7 0,1 1 0,-1 0 0,1 1 0,-18 9 0,75-8 0,30-11 0,0-3 0,87-21 0,141-49 0,-240 61 0,135-40 0,-164 45 0,-43 11 0,-62 17 0,-569 240 0,636-253 0,-226 112 0,210-101 0,23-14 0,0 0 0,0 0 0,0 1 0,0-1 0,0 0 0,0 0 0,0 0 0,1 0 0,-1 0 0,0 0 0,0 0 0,0 0 0,0 0 0,0 0 0,0 0 0,0 0 0,0 0 0,0 1 0,0-1 0,0 0 0,0 0 0,-1 0 0,41-21 0,29-25 0,-1-2 0,-3-4 0,-2-2 0,-2-3 0,-3-3 0,-3-2 0,85-124 0,-56 48 0,-151 236 0,-74 141 0,117-187 0,24-51 0,-1 0 0,1 0 0,-1 0 0,1 0 0,0 0 0,-1 0 0,1 0 0,0 0 0,-1 0 0,1 0 0,0 0 0,0 0 0,0 0 0,0 0 0,0 0 0,0 0 0,0 0 0,1 0 0,-1 0 0,0 0 0,0 0 0,1 0 0,-1 0 0,1 1 0,0-2 0,1 0 0,-1 0 0,0 0 0,1 0 0,-1 0 0,0 0 0,0 0 0,1 0 0,-1-1 0,0 1 0,0 0 0,0-1 0,1 1 0,-1-1 0,0 1 0,0-1 0,0 0 0,0 1 0,1-2 0,18-12 0,-1-1 0,-1-1 0,0-1 0,-1 0 0,-1-1 0,20-29 0,-18 23 0,1 1 0,1 0 0,36-30 0,-55 52 0,0 0 0,0 0 0,0 0 0,1 0 0,-1 0 0,0 0 0,0 1 0,1-1 0,-1 0 0,1 1 0,-1-1 0,0 1 0,1 0 0,-1-1 0,1 1 0,-1 0 0,1 0 0,-1 0 0,1 0 0,1 0 0,-2 1 0,0 0 0,0-1 0,0 1 0,0-1 0,0 1 0,-1 0 0,1 0 0,0 0 0,0-1 0,-1 1 0,1 0 0,-1 0 0,1 0 0,-1 0 0,1 0 0,-1 0 0,1 0 0,-1 0 0,0 0 0,1 2 0,0 6 0,0-1 0,-1 1 0,0-1 0,0 1 0,-2 12 0,-12 67 0,2-13 0,-4 103 0,16-71 0,1-64 0,-1-36 0,0-14 0,2-76 0,-5-123 0,3 203 0,0 1 0,0-1 0,0 1 0,-1-1 0,1 1 0,-1-1 0,1 1 0,-1-1 0,0 1 0,0 0 0,0-1 0,-1 1 0,1 0 0,0 0 0,-1 0 0,1 0 0,-1 0 0,0 0 0,-3-2 0,3 3 0,1 0 0,-1 0 0,0 1 0,-1-1 0,1 1 0,0-1 0,0 1 0,0 0 0,0 0 0,0 0 0,0 0 0,0 0 0,0 1 0,0-1 0,0 1 0,0-1 0,0 1 0,-3 1 0,-10 5 0,1 1 0,0 0 0,1 1 0,-22 19 0,26-20 0,1-2 0,-4 4 0,0 0 0,-1-1 0,-23 12 0,35-20 0,-1 0 0,1 0 0,-1 0 0,1 0 0,-1 0 0,1-1 0,-1 1 0,0-1 0,1 1 0,-1-1 0,0 1 0,0-1 0,1 0 0,-1 0 0,0 0 0,0 0 0,1 0 0,-1 0 0,0-1 0,1 1 0,-1 0 0,0-1 0,1 0 0,-1 1 0,0-1 0,1 0 0,-1 0 0,1 0 0,-1 0 0,1 0 0,0 0 0,-1 0 0,1 0 0,0 0 0,0-1 0,0 1 0,0-1 0,0 1 0,0-1 0,0 1 0,1-1 0,-2-1 0,-1-14 0,1 1 0,0-1 0,1 0 0,1 1 0,0-1 0,2 0 0,0 1 0,0-1 0,9-25 0,-9 37 0,-3 18 0,-7 26 0,-30 66-1365,20-54-5461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5T18:15:37.269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14 1 24575,'0'6'0,"0"8"0,0 8 0,0 11 0,0 13 0,0 5 0,-6-7 0,-2-11-8191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5T18:15:45.609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467 519 24575,'-1'0'0,"-1"-1"0,1 1 0,0-1 0,0 1 0,-1-1 0,1 1 0,0-1 0,0 0 0,0 0 0,0 1 0,0-1 0,0 0 0,0 0 0,0 0 0,1 0 0,-1 0 0,0 0 0,0 0 0,1 0 0,-1-1 0,1 1 0,-1 0 0,1 0 0,-1-2 0,-11-38 0,9 28 0,-5-25 0,2 0 0,-4-66 0,9 74 0,-1 0 0,-1 0 0,-2 1 0,-1-1 0,-14-40 0,20 69 0,-1 0 0,1 0 0,0 0 0,0 0 0,-1 0 0,1 0 0,-1 0 0,1 1 0,-1-1 0,1 0 0,-1 0 0,1 0 0,-1 0 0,0 0 0,1 1 0,-1-1 0,0 0 0,0 1 0,0-1 0,0 0 0,1 1 0,-1-1 0,0 1 0,0 0 0,-1-1 0,1 1 0,0 1 0,0 0 0,0-1 0,0 1 0,1 0 0,-1 0 0,0 0 0,1 0 0,-1-1 0,0 1 0,1 0 0,-1 0 0,1 0 0,0 0 0,-1 0 0,1 0 0,0 1 0,-1 0 0,-9 63 0,8-29 0,-1 13 0,-18 96 0,15-137 0,3-23 0,-1-31 0,4 40 0,0 16 0,1 80 0,0-116 0,0 16 0,0 1 0,-1 0 0,0 0 0,-1-1 0,1 1 0,-2 0 0,1 0 0,-1 0 0,-1 0 0,-5-13 0,8 21 0,0 1 0,0 0 0,0 0 0,0 0 0,0 0 0,0 0 0,0 0 0,0-1 0,-1 1 0,1 0 0,0 0 0,0 0 0,0 0 0,0 0 0,0 0 0,0 0 0,0-1 0,-1 1 0,1 0 0,0 0 0,0 0 0,0 0 0,0 0 0,0 0 0,-1 0 0,1 0 0,0 0 0,0 0 0,0 0 0,0 0 0,-1 0 0,1 0 0,0 0 0,0 0 0,0 0 0,0 0 0,0 0 0,-1 0 0,1 0 0,0 0 0,0 0 0,0 0 0,0 1 0,0-1 0,-1 0 0,1 0 0,0 0 0,0 0 0,0 0 0,-5 12 0,-2 19 0,7-28 0,-25 122 0,26-123 0,3-7 0,10-20 0,15-33 0,-27 53 0,21-38 0,-23 43 0,1-1 0,-1 1 0,0-1 0,0 1 0,1 0 0,-1-1 0,0 1 0,1 0 0,-1-1 0,0 1 0,1 0 0,-1-1 0,1 1 0,-1 0 0,0 0 0,1 0 0,-1-1 0,1 1 0,-1 0 0,1 0 0,-1 0 0,1 0 0,-1 0 0,1 0 0,-1 0 0,1 0 0,-1 0 0,1 0 0,0 1 0,0 0 0,0 0 0,-1 0 0,1 0 0,0 0 0,-1 0 0,1 0 0,-1 0 0,1 0 0,-1 0 0,0 1 0,1-1 0,-1 0 0,0 0 0,0 0 0,0 3 0,3 14 0,-1 0 0,-1 1 0,-1-1 0,-1 0 0,0 1 0,-2-1 0,0 0 0,0 0 0,-13 32 0,16-50 0,0 1 0,0-1 0,0 0 0,0 0 0,0 0 0,0 0 0,0 0 0,0 0 0,0 1 0,0-1 0,0 0 0,0 0 0,0 0 0,0 0 0,0 0 0,0 0 0,0 0 0,0 0 0,-1 1 0,1-1 0,0 0 0,0 0 0,0 0 0,0 0 0,0 0 0,0 0 0,0 0 0,0 0 0,-1 0 0,1 0 0,0 0 0,0 0 0,0 0 0,0 0 0,0 0 0,0 0 0,-1 0 0,1 0 0,0 0 0,0 0 0,0 0 0,0 0 0,0 0 0,0 0 0,-1 0 0,1 0 0,0 0 0,0 0 0,0 0 0,0 0 0,0 0 0,0 0 0,0 0 0,-1 0 0,1 0 0,0 0 0,0-1 0,0 1 0,0 0 0,0 0 0,0 0 0,0 0 0,0 0 0,0 0 0,0 0 0,0-1 0,-5-14 0,2-19 0,5-6 0,1-1 0,16-66 0,-19 108 0,1-1 0,-1 0 0,0 0 0,0 0 0,0 0 0,0 0 0,0 0 0,0 0 0,0 0 0,1 0 0,-1 0 0,0 0 0,0 0 0,0 0 0,0 0 0,0 0 0,0 0 0,1 0 0,-1 0 0,0 0 0,0 0 0,0 0 0,0 0 0,0 0 0,0-1 0,0 1 0,0 0 0,1 0 0,-1 0 0,0 0 0,0 0 0,0 0 0,0 0 0,0 0 0,0 0 0,0 0 0,0-1 0,0 1 0,0 0 0,0 0 0,0 0 0,0 0 0,0 0 0,0 0 0,0 0 0,0-1 0,0 1 0,0 0 0,0 0 0,0 0 0,0 0 0,4 18 0,-1 28 0,-3 60 0,-1-63 0,1-35 0,0-13 0,0-27 0,1 4 0,-2 0 0,-7-48 0,8 74 0,0 1 0,0 0 0,0 0 0,0-1 0,0 1 0,0 0 0,0 0 0,-1 0 0,1 0 0,-1-1 0,1 1 0,-1 0 0,1 0 0,-1 0 0,0 0 0,1 0 0,-1 0 0,0 0 0,0 0 0,1 0 0,-1 1 0,0-1 0,0 0 0,0 0 0,0 1 0,0-1 0,-1 1 0,1-1 0,0 1 0,0-1 0,0 1 0,0 0 0,0-1 0,-1 1 0,1 0 0,0 0 0,0 0 0,-1 0 0,1 0 0,0 0 0,0 0 0,0 1 0,-1-1 0,1 0 0,0 1 0,-2 0 0,-3 3 0,-1-1 0,1 1 0,0 1 0,1-1 0,-1 1 0,1 0 0,-5 7 0,-31 40 0,2 1 0,3 3 0,-57 117 0,79-152 0,14-21 0,0 0 0,0 0 0,-1 0 0,1-1 0,0 1 0,0 0 0,-1 0 0,1 0 0,0 0 0,0 0 0,-1-1 0,1 1 0,0 0 0,0 0 0,0 0 0,0-1 0,-1 1 0,1 0 0,0 0 0,0 0 0,0-1 0,0 1 0,0 0 0,0 0 0,-1-1 0,1 1 0,0 0 0,0-1 0,0 1 0,0 0 0,0 0 0,0-1 0,0 1 0,0 0 0,0 0 0,0-1 0,0 1 0,1 0 0,-1 0 0,0-1 0,5-45 0,3 6 0,2 0 0,1 1 0,24-55 0,-34 93 0,-1-1 0,1 1 0,-1-1 0,1 1 0,0-1 0,-1 1 0,1-1 0,0 1 0,0 0 0,0 0 0,0-1 0,0 1 0,0 0 0,1 0 0,-1 0 0,0 0 0,0 0 0,1 0 0,-1 1 0,1-1 0,1-1 0,-2 3 0,0 0 0,0-1 0,0 1 0,0 0 0,0-1 0,0 1 0,0 0 0,-1 0 0,1 0 0,0 0 0,-1 0 0,1 0 0,-1 0 0,1 0 0,-1 0 0,1 0 0,-1 0 0,0 0 0,1 0 0,-1 0 0,0 2 0,9 78 0,-9-76 0,-1-3 0,1 0 0,0 1 0,0-1 0,0 0 0,1 0 0,-1 0 0,0 1 0,1-1 0,-1 0 0,1 0 0,0 0 0,0 0 0,0 0 0,2 4 0,8-10 0,6-18 0,2-13 0,-2-1 0,-1-1 0,-2 0 0,17-67 0,-1 4 0,-22 85 0,-4 23 0,-1 33 0,-3-36 0,-1 152 0,30-316 0,-25 193 0,-4 47 0,2 39 0,-2-119 0,-1 0 0,1-1 0,0 1 0,0-1 0,0 1 0,0-1 0,0 1 0,0 0 0,1-1 0,-1 1 0,0-1 0,0 1 0,0-1 0,0 1 0,1 0 0,-1-1 0,0 1 0,1-1 0,-1 1 0,0-1 0,1 0 0,-1 1 0,0-1 0,1 1 0,-1-1 0,1 0 0,0 1 0,9-11 0,7-28 0,19-176 0,-35 206 0,-33 180 0,14-87 0,7-34 0,11-51 0,1 0 0,-1 0 0,0 0 0,0 1 0,0-1 0,0 0 0,0 0 0,0 1 0,0-1 0,0 0 0,0 0 0,0 1 0,0-1 0,0 0 0,0 0 0,0 1 0,0-1 0,0 0 0,0 0 0,0 1 0,0-1 0,-1 0 0,1 0 0,0 1 0,0-1 0,0 0 0,0 0 0,0 0 0,-1 1 0,1-1 0,0 0 0,0 0 0,0 0 0,-1 0 0,1 1 0,0-1 0,0 0 0,-1 0 0,1 0 0,0 0 0,0 0 0,0 0 0,-1 0 0,1 0 0,0 0 0,-1 0 0,1 0 0,0 0 0,0 0 0,-1 0 0,-3-17 0,0-31 0,5-69 0,0 68 0,-1 39 0,0 14 0,1 107 0,-1-85 0,0-83 0,0 35 0,1-4 0,-1-1 0,-1 1 0,-1-1 0,-2 1 0,-13-51 0,17 76 0,0 1 0,0-1 0,0 1 0,0-1 0,-1 1 0,1-1 0,0 1 0,0-1 0,0 1 0,-1-1 0,1 1 0,0 0 0,0-1 0,-1 1 0,1-1 0,0 1 0,-1 0 0,1-1 0,-1 1 0,1 0 0,0 0 0,-1-1 0,1 1 0,-1 0 0,1 0 0,-1-1 0,1 1 0,-1 0 0,1 0 0,-1 0 0,1 0 0,-1 0 0,1 0 0,-1 0 0,0 0 0,-14 15 0,-5 29 0,-3 57 0,14-58 0,8-34 0,1-13 0,4-15 0,-2 4 0,1 0 0,1 1 0,6-18 0,-10 32 0,0 0 0,0 0 0,0 0 0,0 0 0,0-1 0,0 1 0,0 0 0,0 0 0,0 0 0,0 0 0,0 0 0,0-1 0,0 1 0,1 0 0,-1 0 0,0 0 0,0 0 0,0 0 0,0 0 0,0-1 0,0 1 0,1 0 0,-1 0 0,0 0 0,0 0 0,0 0 0,0 0 0,0 0 0,1 0 0,-1 0 0,0 0 0,0 0 0,0 0 0,0 0 0,1 0 0,-1 0 0,0 0 0,0 0 0,0 0 0,0 0 0,1 0 0,-1 0 0,0 0 0,0 0 0,0 0 0,0 0 0,0 0 0,1 0 0,-1 1 0,0-1 0,0 0 0,0 0 0,8 12 0,2 19 0,5 68 0,-12-70 0,2-1 0,0 0 0,11 34 0,-16-62 0,0 0 0,0-1 0,0 1 0,0 0 0,0 0 0,0-1 0,0 1 0,0 0 0,0 0 0,0 0 0,0-1 0,0 1 0,0 0 0,0 0 0,0-1 0,1 1 0,-1 0 0,0 0 0,0 0 0,0 0 0,0-1 0,0 1 0,0 0 0,1 0 0,-1 0 0,0 0 0,0-1 0,0 1 0,1 0 0,-1 0 0,0 0 0,0 0 0,0 0 0,1 0 0,-1 0 0,0 0 0,0 0 0,0 0 0,1 0 0,-1-1 0,0 1 0,0 0 0,1 0 0,-1 1 0,0-1 0,0 0 0,0 0 0,1 0 0,-1 0 0,0 0 0,0 0 0,1 0 0,-1 0 0,0 0 0,0 0 0,0 1 0,0-1 0,1 0 0,-1 0 0,0 0 0,0 0 0,0 0 0,0 1 0,1-1 0,-1 0 0,0 1 0,7-25 0,6-53 0,6-139 0,-19 284 0,-1-25 0,8 65 0,-1-84 0,-6-24 0,0 0 0,0 0 0,0 1 0,0-1 0,0 0 0,0 0 0,0 0 0,0 0 0,0 0 0,0 0 0,0 1 0,0-1 0,0 0 0,0 0 0,0 0 0,0 0 0,1 0 0,-1 0 0,0 0 0,0 1 0,0-1 0,0 0 0,0 0 0,0 0 0,0 0 0,1 0 0,-1 0 0,0 0 0,0 0 0,0 0 0,0 0 0,0 0 0,1 0 0,-1 0 0,0 0 0,0 0 0,0 0 0,0 0 0,0 0 0,1 0 0,-1 0 0,0 0 0,0 0 0,0 0 0,0 0 0,0 0 0,0 0 0,1 0 0,-1 0 0,0 0 0,0 0 0,0-1 0,0 1 0,0 0 0,0 0 0,0 0 0,1 0 0,8-39 0,-3-49 0,-5 45 0,3 1 0,1 1 0,2-1 0,20-66 0,-27 107 0,0 0 0,0 1 0,0-1 0,0 1 0,0-1 0,0 1 0,0-1 0,0 1 0,1-1 0,-1 1 0,0-1 0,0 1 0,1-1 0,-1 1 0,0-1 0,1 1 0,-1-1 0,0 1 0,1 0 0,-1-1 0,1 1 0,-1 0 0,1-1 0,-1 1 0,0 0 0,1 0 0,0-1 0,-1 1 0,1 0 0,-1 0 0,2-1 0,5 17 0,0 32 0,-4 177 0,-3-315 0,-2-43 0,2 133 0,0-1 0,0 1 0,0 0 0,0-1 0,0 1 0,0 0 0,0-1 0,0 1 0,0 0 0,0-1 0,0 1 0,0 0 0,0-1 0,0 1 0,0 0 0,0-1 0,0 1 0,0 0 0,0-1 0,-1 1 0,1 0 0,0-1 0,0 1 0,0 0 0,-1 0 0,1-1 0,0 1 0,0 0 0,-1 0 0,1-1 0,0 1 0,0 0 0,-1 0 0,1 0 0,0-1 0,-1 1 0,1 0 0,0 0 0,-1 0 0,1 0 0,0 0 0,-1 0 0,-12 14 0,-7 28 0,2 3 0,-16 73 0,26-95 0,4-21 0,-1-38 0,5 32 0,-1-7 0,1 1 0,0-1 0,-1 1 0,-1 0 0,1 0 0,-2 0 0,1 0 0,-1 0 0,-1 0 0,0 1 0,-9-16 0,13 25 0,0-1 0,0 1 0,-1 0 0,1-1 0,0 1 0,-1 0 0,1 0 0,0-1 0,-1 1 0,1 0 0,0 0 0,-1-1 0,1 1 0,-1 0 0,1 0 0,0 0 0,-1 0 0,1 0 0,-1 0 0,1 0 0,-1 0 0,1 0 0,0 0 0,-1 0 0,1 0 0,-1 0 0,1 0 0,-1 0 0,1 0 0,0 0 0,-1 1 0,1-1 0,0 0 0,-1 0 0,1 0 0,-1 1 0,1-1 0,0 0 0,-1 0 0,1 1 0,0-1 0,0 0 0,-1 1 0,1-1 0,0 1 0,-1-1 0,-11 23 0,12-22 0,-13 38 0,1-1 0,3 2 0,1 0 0,-4 51 0,-16 77 0,28-168 0,0 1 0,0-1 0,0 1 0,0-1 0,0 1 0,0-1 0,0 1 0,0-1 0,0 1 0,0-1 0,0 1 0,-1-1 0,1 1 0,0-1 0,0 1 0,0-1 0,-1 0 0,1 1 0,0-1 0,-1 1 0,1-1 0,0 0 0,-1 1 0,1-1 0,0 0 0,-1 1 0,1-1 0,-1 0 0,1 1 0,-1-1 0,1 0 0,-1 0 0,0 0 0,-5-16 0,-1-38 0,2-162 0,4 152 0,3 337 0,20-381 0,1 2-1365,-12 64-5461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3366FF-FC5A-AF2F-8982-6C4BF5E497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5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12/6/2023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 Pathak | DESIGN &amp; OPTIMIZATION OF SSR FOR MEHIPA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12/6/2023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A Pathak | DESIGN &amp; OPTIMIZATION OF SSR FOR MEHIPA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12/6/2023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/>
              <a:t>A Pathak | DESIGN &amp; OPTIMIZATION OF SSR FOR MEHIPA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77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D440B3-9F17-BFC5-071C-0E749A69DB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2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BA6F94-E34F-7970-1C5D-1D7967F7B5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7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912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A75D36-F305-4A2D-4B28-9B9D51922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715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085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27013" indent="-227013">
              <a:spcBef>
                <a:spcPts val="984"/>
              </a:spcBef>
              <a:buFont typeface="Arial" panose="020B0604020202020204" pitchFamily="34" charset="0"/>
              <a:buChar char="•"/>
              <a:defRPr sz="1600">
                <a:solidFill>
                  <a:srgbClr val="505050"/>
                </a:solidFill>
              </a:defRPr>
            </a:lvl1pPr>
            <a:lvl2pPr marL="514350" marR="0" indent="-231775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1400">
                <a:solidFill>
                  <a:srgbClr val="505050"/>
                </a:solidFill>
              </a:defRPr>
            </a:lvl2pPr>
            <a:lvl3pPr marL="800100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505050"/>
                </a:solidFill>
              </a:defRPr>
            </a:lvl3pPr>
            <a:lvl4pPr marL="108743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Helvetica" panose="020B0604020202020204" pitchFamily="34" charset="0"/>
              <a:buChar char="–"/>
              <a:tabLst/>
              <a:defRPr sz="1200">
                <a:solidFill>
                  <a:srgbClr val="505050"/>
                </a:solidFill>
              </a:defRPr>
            </a:lvl4pPr>
            <a:lvl5pPr marL="1373188" marR="0" indent="-23336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12/6/2023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 Pathak | DESIGN &amp; OPTIMIZATION OF SSR FOR MEHIPA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27013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27013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Click to edit Master text styles</a:t>
            </a:r>
          </a:p>
          <a:p>
            <a:pPr marL="285750" marR="0" lvl="1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Second level</a:t>
            </a:r>
          </a:p>
          <a:p>
            <a:pPr marL="285750" marR="0" lvl="2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Third level</a:t>
            </a:r>
          </a:p>
          <a:p>
            <a:pPr marL="285750" marR="0" lvl="3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Fourth level</a:t>
            </a:r>
          </a:p>
          <a:p>
            <a:pPr marL="285750" marR="0" lvl="4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12/6/2023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 Pathak | DESIGN &amp; OPTIMIZATION OF SSR FOR MEHIPA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4165237"/>
            <a:ext cx="3027894" cy="320908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 marL="1373188" indent="0">
              <a:spcBef>
                <a:spcPts val="984"/>
              </a:spcBef>
              <a:buFont typeface="Arial" panose="020B0604020202020204" pitchFamily="34" charset="0"/>
              <a:buNone/>
              <a:defRPr sz="1200">
                <a:solidFill>
                  <a:srgbClr val="505050"/>
                </a:solidFill>
              </a:defRPr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r>
              <a:rPr lang="en-US"/>
              <a:t>12/6/2023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A Pathak | DESIGN &amp; OPTIMIZATION OF SSR FOR MEHIPA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37E9888-76A4-76B3-BAD9-CA6F84EBC30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28601" y="728664"/>
            <a:ext cx="3027893" cy="3368538"/>
          </a:xfrm>
          <a:prstGeom prst="rect">
            <a:avLst/>
          </a:prstGeom>
        </p:spPr>
        <p:txBody>
          <a:bodyPr lIns="0" tIns="0" rIns="0" bIns="0"/>
          <a:lstStyle>
            <a:lvl1pPr marL="227013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12/6/2023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 Pathak | DESIGN &amp; OPTIMIZATION OF SSR FOR MEHIPA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7" r:id="rId2"/>
    <p:sldLayoutId id="2147484125" r:id="rId3"/>
    <p:sldLayoutId id="2147484132" r:id="rId4"/>
    <p:sldLayoutId id="2147484131" r:id="rId5"/>
    <p:sldLayoutId id="2147484129" r:id="rId6"/>
    <p:sldLayoutId id="2147484104" r:id="rId7"/>
    <p:sldLayoutId id="2147484105" r:id="rId8"/>
    <p:sldLayoutId id="2147484120" r:id="rId9"/>
    <p:sldLayoutId id="2147484103" r:id="rId10"/>
    <p:sldLayoutId id="2147484122" r:id="rId11"/>
    <p:sldLayoutId id="2147484116" r:id="rId12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13" Type="http://schemas.openxmlformats.org/officeDocument/2006/relationships/customXml" Target="../ink/ink4.xml"/><Relationship Id="rId3" Type="http://schemas.openxmlformats.org/officeDocument/2006/relationships/image" Target="../media/image20.png"/><Relationship Id="rId7" Type="http://schemas.openxmlformats.org/officeDocument/2006/relationships/customXml" Target="../ink/ink1.xml"/><Relationship Id="rId12" Type="http://schemas.openxmlformats.org/officeDocument/2006/relationships/image" Target="../media/image24.png"/><Relationship Id="rId17" Type="http://schemas.openxmlformats.org/officeDocument/2006/relationships/image" Target="../media/image27.png"/><Relationship Id="rId2" Type="http://schemas.openxmlformats.org/officeDocument/2006/relationships/image" Target="../media/image180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11" Type="http://schemas.openxmlformats.org/officeDocument/2006/relationships/customXml" Target="../ink/ink3.xml"/><Relationship Id="rId5" Type="http://schemas.openxmlformats.org/officeDocument/2006/relationships/image" Target="../media/image22.png"/><Relationship Id="rId15" Type="http://schemas.openxmlformats.org/officeDocument/2006/relationships/customXml" Target="../ink/ink5.xml"/><Relationship Id="rId10" Type="http://schemas.openxmlformats.org/officeDocument/2006/relationships/image" Target="../media/image230.png"/><Relationship Id="rId4" Type="http://schemas.openxmlformats.org/officeDocument/2006/relationships/image" Target="../media/image21.png"/><Relationship Id="rId9" Type="http://schemas.openxmlformats.org/officeDocument/2006/relationships/customXml" Target="../ink/ink2.xml"/><Relationship Id="rId1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habha Atomic Research Centre - Wikipedia">
            <a:extLst>
              <a:ext uri="{FF2B5EF4-FFF2-40B4-BE49-F238E27FC236}">
                <a16:creationId xmlns:a16="http://schemas.microsoft.com/office/drawing/2014/main" id="{37E0BBBC-BB82-2640-BD30-601828219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309" y="3365381"/>
            <a:ext cx="1402936" cy="143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BF375B7-9887-1AB5-E0CB-70DB32817C4B}"/>
              </a:ext>
            </a:extLst>
          </p:cNvPr>
          <p:cNvSpPr/>
          <p:nvPr/>
        </p:nvSpPr>
        <p:spPr>
          <a:xfrm>
            <a:off x="0" y="0"/>
            <a:ext cx="9144000" cy="5174850"/>
          </a:xfrm>
          <a:custGeom>
            <a:avLst/>
            <a:gdLst>
              <a:gd name="connsiteX0" fmla="*/ 0 w 9144000"/>
              <a:gd name="connsiteY0" fmla="*/ 3060221 h 5174850"/>
              <a:gd name="connsiteX1" fmla="*/ 9144000 w 9144000"/>
              <a:gd name="connsiteY1" fmla="*/ 3060221 h 5174850"/>
              <a:gd name="connsiteX2" fmla="*/ 9144000 w 9144000"/>
              <a:gd name="connsiteY2" fmla="*/ 5174850 h 5174850"/>
              <a:gd name="connsiteX3" fmla="*/ 0 w 9144000"/>
              <a:gd name="connsiteY3" fmla="*/ 5174850 h 5174850"/>
              <a:gd name="connsiteX4" fmla="*/ 0 w 9144000"/>
              <a:gd name="connsiteY4" fmla="*/ 0 h 5174850"/>
              <a:gd name="connsiteX5" fmla="*/ 9144000 w 9144000"/>
              <a:gd name="connsiteY5" fmla="*/ 0 h 5174850"/>
              <a:gd name="connsiteX6" fmla="*/ 9144000 w 9144000"/>
              <a:gd name="connsiteY6" fmla="*/ 1520 h 5174850"/>
              <a:gd name="connsiteX7" fmla="*/ 0 w 9144000"/>
              <a:gd name="connsiteY7" fmla="*/ 1520 h 517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5174850">
                <a:moveTo>
                  <a:pt x="0" y="3060221"/>
                </a:moveTo>
                <a:lnTo>
                  <a:pt x="9144000" y="3060221"/>
                </a:lnTo>
                <a:lnTo>
                  <a:pt x="9144000" y="5174850"/>
                </a:lnTo>
                <a:lnTo>
                  <a:pt x="0" y="5174850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1520"/>
                </a:lnTo>
                <a:lnTo>
                  <a:pt x="0" y="1520"/>
                </a:lnTo>
                <a:close/>
              </a:path>
            </a:pathLst>
          </a:custGeom>
          <a:blipFill dpi="0" rotWithShape="1">
            <a:blip r:embed="rId3">
              <a:alphaModFix amt="16000"/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7118056" cy="752287"/>
          </a:xfrm>
        </p:spPr>
        <p:txBody>
          <a:bodyPr>
            <a:noAutofit/>
          </a:bodyPr>
          <a:lstStyle/>
          <a:p>
            <a:r>
              <a:rPr lang="en-US" sz="1800" dirty="0"/>
              <a:t>DES</a:t>
            </a:r>
            <a:r>
              <a:rPr lang="en-US" dirty="0"/>
              <a:t>I</a:t>
            </a:r>
            <a:r>
              <a:rPr lang="en-US" sz="1800" dirty="0"/>
              <a:t>GN &amp; OPTIMIZATION OF SINGLE SPOKE CAVITIES FOR MEDIUM ENERGY HIGH-INTENSITY PROTON ACCELERATOR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93964" y="3989908"/>
            <a:ext cx="8499231" cy="935794"/>
          </a:xfrm>
        </p:spPr>
        <p:txBody>
          <a:bodyPr/>
          <a:lstStyle/>
          <a:p>
            <a:r>
              <a:rPr lang="en-US" sz="1400" dirty="0"/>
              <a:t>Abhishek Pathak</a:t>
            </a:r>
          </a:p>
          <a:p>
            <a:r>
              <a:rPr lang="en-US" sz="1400" dirty="0"/>
              <a:t>Tesla Technology Collaboration Meeting – 2023</a:t>
            </a:r>
          </a:p>
          <a:p>
            <a:r>
              <a:rPr lang="en-US" sz="1400" dirty="0"/>
              <a:t>06 December 2023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5B9A4A-2B52-E3B1-2A43-7553D1D1E7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050" y="1520"/>
            <a:ext cx="1098549" cy="619851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E0AFC4E-78D2-BD96-F58A-E9CC80EC31FB}"/>
              </a:ext>
            </a:extLst>
          </p:cNvPr>
          <p:cNvCxnSpPr/>
          <p:nvPr/>
        </p:nvCxnSpPr>
        <p:spPr>
          <a:xfrm>
            <a:off x="7353300" y="3237621"/>
            <a:ext cx="0" cy="168808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itle 8">
                <a:extLst>
                  <a:ext uri="{FF2B5EF4-FFF2-40B4-BE49-F238E27FC236}">
                    <a16:creationId xmlns:a16="http://schemas.microsoft.com/office/drawing/2014/main" id="{1AAAF0DE-CD47-07EF-C90A-500F6F397B9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CAVITY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en-US" dirty="0"/>
                  <a:t> OPTIMIZATION</a:t>
                </a:r>
              </a:p>
            </p:txBody>
          </p:sp>
        </mc:Choice>
        <mc:Fallback xmlns="">
          <p:sp>
            <p:nvSpPr>
              <p:cNvPr id="9" name="Title 8">
                <a:extLst>
                  <a:ext uri="{FF2B5EF4-FFF2-40B4-BE49-F238E27FC236}">
                    <a16:creationId xmlns:a16="http://schemas.microsoft.com/office/drawing/2014/main" id="{1AAAF0DE-CD47-07EF-C90A-500F6F397B9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754" t="-15094" b="-490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Date Placeholder 5">
            <a:extLst>
              <a:ext uri="{FF2B5EF4-FFF2-40B4-BE49-F238E27FC236}">
                <a16:creationId xmlns:a16="http://schemas.microsoft.com/office/drawing/2014/main" id="{4DD7B28B-3BB0-10D2-9607-A01F8FF184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</p:spPr>
        <p:txBody>
          <a:bodyPr/>
          <a:lstStyle/>
          <a:p>
            <a:pPr>
              <a:defRPr/>
            </a:pPr>
            <a:r>
              <a:rPr lang="en-US"/>
              <a:t>12/6/2023</a:t>
            </a:r>
            <a:endParaRPr lang="en-US" dirty="0"/>
          </a:p>
        </p:txBody>
      </p:sp>
      <p:sp>
        <p:nvSpPr>
          <p:cNvPr id="44" name="Footer Placeholder 6">
            <a:extLst>
              <a:ext uri="{FF2B5EF4-FFF2-40B4-BE49-F238E27FC236}">
                <a16:creationId xmlns:a16="http://schemas.microsoft.com/office/drawing/2014/main" id="{5662B984-F6FF-6210-B14C-9431E1DE40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A Pathak | DESIGN &amp; OPTIMIZATION OF SSR FOR MEHIPA</a:t>
            </a:r>
            <a:endParaRPr lang="en-US" b="1" dirty="0"/>
          </a:p>
        </p:txBody>
      </p:sp>
      <p:sp>
        <p:nvSpPr>
          <p:cNvPr id="45" name="Slide Number Placeholder 7">
            <a:extLst>
              <a:ext uri="{FF2B5EF4-FFF2-40B4-BE49-F238E27FC236}">
                <a16:creationId xmlns:a16="http://schemas.microsoft.com/office/drawing/2014/main" id="{A4F660D5-167C-D089-143D-AD089EE0FA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EB14873-E619-E388-7E23-B948AD1139EE}"/>
                  </a:ext>
                </a:extLst>
              </p:cNvPr>
              <p:cNvSpPr txBox="1"/>
              <p:nvPr/>
            </p:nvSpPr>
            <p:spPr>
              <a:xfrm>
                <a:off x="326496" y="725090"/>
                <a:ext cx="5680603" cy="30315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latin typeface="Times New Roman" panose="02020603050405020304" pitchFamily="18" charset="0"/>
                  </a:rPr>
                  <a:t>Generalized TTF plot is obtained after normalization of TTF(β) with </a:t>
                </a:r>
                <a14:m>
                  <m:oMath xmlns:m="http://schemas.openxmlformats.org/officeDocument/2006/math"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𝑇𝑇</m:t>
                    </m:r>
                    <m:sSub>
                      <m:sSubPr>
                        <m:ctrlPr>
                          <a:rPr lang="en-US" sz="18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𝑛𝑎𝑥</m:t>
                        </m:r>
                      </m:sub>
                    </m:sSub>
                  </m:oMath>
                </a14:m>
                <a:r>
                  <a:rPr lang="en-US" sz="1800" dirty="0">
                    <a:latin typeface="Times New Roman" panose="02020603050405020304" pitchFamily="18" charset="0"/>
                  </a:rPr>
                  <a:t> and β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𝑜𝑝𝑡</m:t>
                        </m:r>
                      </m:sub>
                    </m:sSub>
                  </m:oMath>
                </a14:m>
                <a:r>
                  <a:rPr lang="en-US" sz="1800" dirty="0">
                    <a:latin typeface="Times New Roman" panose="02020603050405020304" pitchFamily="18" charset="0"/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100" dirty="0">
                  <a:latin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latin typeface="Times New Roman" panose="02020603050405020304" pitchFamily="18" charset="0"/>
                  </a:rPr>
                  <a:t>The normalized TTF was fitted to obtain the functional form.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800" dirty="0">
                  <a:latin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800" dirty="0">
                  <a:latin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800" dirty="0">
                  <a:latin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latin typeface="Times New Roman" panose="02020603050405020304" pitchFamily="18" charset="0"/>
                  </a:rPr>
                  <a:t>Energy gain and number of cavities were calculated with different βopt for the given accelerating gradient and synchronous phase.</a:t>
                </a:r>
                <a:endParaRPr lang="en-US" sz="1800" dirty="0">
                  <a:solidFill>
                    <a:srgbClr val="C00000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EB14873-E619-E388-7E23-B948AD1139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496" y="725090"/>
                <a:ext cx="5680603" cy="3031599"/>
              </a:xfrm>
              <a:prstGeom prst="rect">
                <a:avLst/>
              </a:prstGeom>
              <a:blipFill>
                <a:blip r:embed="rId3"/>
                <a:stretch>
                  <a:fillRect l="-752" t="-1207" r="-1826" b="-3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85871C5B-1763-BC0F-0855-CBF119519C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4572" y="2169497"/>
            <a:ext cx="1785049" cy="6255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D3E863-0A55-2CE3-81A3-D126AF2880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2195" y="3805076"/>
            <a:ext cx="4039164" cy="8002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6EBD88-DDAA-5083-021E-B8AE3A9A17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1371" y="826725"/>
            <a:ext cx="2834029" cy="21069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147567C-E6F5-8EB8-CC99-D62D9125E1B6}"/>
                  </a:ext>
                </a:extLst>
              </p14:cNvPr>
              <p14:cNvContentPartPr/>
              <p14:nvPr/>
            </p14:nvContentPartPr>
            <p14:xfrm>
              <a:off x="6070480" y="1028540"/>
              <a:ext cx="165240" cy="597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147567C-E6F5-8EB8-CC99-D62D9125E1B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66160" y="1024220"/>
                <a:ext cx="173880" cy="6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C1AB337-774B-8EEC-ADA1-C61DC644736D}"/>
                  </a:ext>
                </a:extLst>
              </p14:cNvPr>
              <p14:cNvContentPartPr/>
              <p14:nvPr/>
            </p14:nvContentPartPr>
            <p14:xfrm>
              <a:off x="6082000" y="901100"/>
              <a:ext cx="191880" cy="2530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C1AB337-774B-8EEC-ADA1-C61DC644736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077680" y="896780"/>
                <a:ext cx="200520" cy="261720"/>
              </a:xfrm>
              <a:prstGeom prst="rect">
                <a:avLst/>
              </a:prstGeom>
            </p:spPr>
          </p:pic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5792DA7E-0EC9-FA3B-E305-0F0A8FA7EC89}"/>
              </a:ext>
            </a:extLst>
          </p:cNvPr>
          <p:cNvGrpSpPr/>
          <p:nvPr/>
        </p:nvGrpSpPr>
        <p:grpSpPr>
          <a:xfrm>
            <a:off x="5976520" y="916580"/>
            <a:ext cx="357480" cy="261000"/>
            <a:chOff x="5976520" y="916580"/>
            <a:chExt cx="357480" cy="261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3F4D987B-0C32-391F-91CB-2F61A924ADC8}"/>
                    </a:ext>
                  </a:extLst>
                </p14:cNvPr>
                <p14:cNvContentPartPr/>
                <p14:nvPr/>
              </p14:nvContentPartPr>
              <p14:xfrm>
                <a:off x="5976520" y="916580"/>
                <a:ext cx="357480" cy="2610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3F4D987B-0C32-391F-91CB-2F61A924ADC8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972200" y="912260"/>
                  <a:ext cx="366120" cy="26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AD6D31A7-34E2-0242-22AA-051B13D4D21E}"/>
                    </a:ext>
                  </a:extLst>
                </p14:cNvPr>
                <p14:cNvContentPartPr/>
                <p14:nvPr/>
              </p14:nvContentPartPr>
              <p14:xfrm>
                <a:off x="6179560" y="1040780"/>
                <a:ext cx="5400" cy="900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AD6D31A7-34E2-0242-22AA-051B13D4D21E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175240" y="1036460"/>
                  <a:ext cx="14040" cy="98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9EBFAEC5-781F-6C9E-886A-6D90C4BECC00}"/>
                  </a:ext>
                </a:extLst>
              </p14:cNvPr>
              <p14:cNvContentPartPr/>
              <p14:nvPr/>
            </p14:nvContentPartPr>
            <p14:xfrm>
              <a:off x="6016480" y="2696060"/>
              <a:ext cx="168840" cy="2462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9EBFAEC5-781F-6C9E-886A-6D90C4BECC0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012160" y="2691740"/>
                <a:ext cx="177480" cy="254880"/>
              </a:xfrm>
              <a:prstGeom prst="rect">
                <a:avLst/>
              </a:prstGeom>
            </p:spPr>
          </p:pic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8E707C36-4D2B-2C22-1BBA-3DABB3FD6CB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69871" y="3023555"/>
            <a:ext cx="3374129" cy="120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486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itle 8">
                <a:extLst>
                  <a:ext uri="{FF2B5EF4-FFF2-40B4-BE49-F238E27FC236}">
                    <a16:creationId xmlns:a16="http://schemas.microsoft.com/office/drawing/2014/main" id="{1AAAF0DE-CD47-07EF-C90A-500F6F397B9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CAVITY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𝜷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OPTIMIZATION</a:t>
                </a:r>
              </a:p>
            </p:txBody>
          </p:sp>
        </mc:Choice>
        <mc:Fallback xmlns="">
          <p:sp>
            <p:nvSpPr>
              <p:cNvPr id="9" name="Title 8">
                <a:extLst>
                  <a:ext uri="{FF2B5EF4-FFF2-40B4-BE49-F238E27FC236}">
                    <a16:creationId xmlns:a16="http://schemas.microsoft.com/office/drawing/2014/main" id="{1AAAF0DE-CD47-07EF-C90A-500F6F397B9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754" t="-15094" b="-490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Date Placeholder 5">
            <a:extLst>
              <a:ext uri="{FF2B5EF4-FFF2-40B4-BE49-F238E27FC236}">
                <a16:creationId xmlns:a16="http://schemas.microsoft.com/office/drawing/2014/main" id="{4DD7B28B-3BB0-10D2-9607-A01F8FF184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</p:spPr>
        <p:txBody>
          <a:bodyPr/>
          <a:lstStyle/>
          <a:p>
            <a:pPr>
              <a:defRPr/>
            </a:pPr>
            <a:r>
              <a:rPr lang="en-US"/>
              <a:t>12/6/2023</a:t>
            </a:r>
            <a:endParaRPr lang="en-US" dirty="0"/>
          </a:p>
        </p:txBody>
      </p:sp>
      <p:sp>
        <p:nvSpPr>
          <p:cNvPr id="44" name="Footer Placeholder 6">
            <a:extLst>
              <a:ext uri="{FF2B5EF4-FFF2-40B4-BE49-F238E27FC236}">
                <a16:creationId xmlns:a16="http://schemas.microsoft.com/office/drawing/2014/main" id="{5662B984-F6FF-6210-B14C-9431E1DE40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A Pathak | DESIGN &amp; OPTIMIZATION OF SSR FOR MEHIPA</a:t>
            </a:r>
            <a:endParaRPr lang="en-US" b="1" dirty="0"/>
          </a:p>
        </p:txBody>
      </p:sp>
      <p:sp>
        <p:nvSpPr>
          <p:cNvPr id="45" name="Slide Number Placeholder 7">
            <a:extLst>
              <a:ext uri="{FF2B5EF4-FFF2-40B4-BE49-F238E27FC236}">
                <a16:creationId xmlns:a16="http://schemas.microsoft.com/office/drawing/2014/main" id="{A4F660D5-167C-D089-143D-AD089EE0FA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21CEFF-56CD-73E0-E4B8-F9137B47EC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177" t="381"/>
          <a:stretch/>
        </p:blipFill>
        <p:spPr>
          <a:xfrm>
            <a:off x="6627225" y="341214"/>
            <a:ext cx="2516775" cy="4296059"/>
          </a:xfrm>
          <a:prstGeom prst="rect">
            <a:avLst/>
          </a:prstGeom>
        </p:spPr>
      </p:pic>
      <p:pic>
        <p:nvPicPr>
          <p:cNvPr id="2050" name="Picture 2" descr="Uploaded image">
            <a:extLst>
              <a:ext uri="{FF2B5EF4-FFF2-40B4-BE49-F238E27FC236}">
                <a16:creationId xmlns:a16="http://schemas.microsoft.com/office/drawing/2014/main" id="{2BCA5E75-8579-EA4A-9E0E-F7DF06235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191" y="426538"/>
            <a:ext cx="1853243" cy="421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BF16DCB-0FE9-3843-F207-73ACBE17E43A}"/>
                  </a:ext>
                </a:extLst>
              </p:cNvPr>
              <p:cNvSpPr txBox="1"/>
              <p:nvPr/>
            </p:nvSpPr>
            <p:spPr>
              <a:xfrm>
                <a:off x="326496" y="725090"/>
                <a:ext cx="4245503" cy="3459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latin typeface="Times New Roman" panose="02020603050405020304" pitchFamily="18" charset="0"/>
                  </a:rPr>
                  <a:t>Number of cavities required to achieve the target energy gain for a given cavity accelerating gradient was plotted with variation in cavity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𝑜𝑝𝑡</m:t>
                        </m:r>
                      </m:sub>
                    </m:sSub>
                  </m:oMath>
                </a14:m>
                <a:r>
                  <a:rPr lang="en-US" sz="1800" b="0" dirty="0">
                    <a:solidFill>
                      <a:srgbClr val="C00000"/>
                    </a:solidFill>
                    <a:latin typeface="Times New Roman" panose="02020603050405020304" pitchFamily="18" charset="0"/>
                  </a:rPr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800" b="0" dirty="0">
                  <a:solidFill>
                    <a:srgbClr val="C00000"/>
                  </a:solidFill>
                  <a:latin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latin typeface="Times New Roman" panose="02020603050405020304" pitchFamily="18" charset="0"/>
                  </a:rPr>
                  <a:t>The region with minimum number of cavities defines the optimal 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latin typeface="Times New Roman" panose="02020603050405020304" pitchFamily="18" charset="0"/>
                  </a:rPr>
                  <a:t>range.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800" dirty="0">
                  <a:latin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latin typeface="Times New Roman" panose="02020603050405020304" pitchFamily="18" charset="0"/>
                  </a:rPr>
                  <a:t>We chose the lower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𝑜𝑝𝑡</m:t>
                        </m:r>
                      </m:sub>
                    </m:sSub>
                  </m:oMath>
                </a14:m>
                <a:r>
                  <a:rPr lang="en-US" sz="1800" dirty="0">
                    <a:latin typeface="Times New Roman" panose="02020603050405020304" pitchFamily="18" charset="0"/>
                  </a:rPr>
                  <a:t> value to minimize the length of the cavity and therefore the length of the linac,</a:t>
                </a:r>
                <a:endParaRPr lang="en-US" sz="1800" b="0" dirty="0">
                  <a:solidFill>
                    <a:srgbClr val="C00000"/>
                  </a:solidFill>
                  <a:latin typeface="Times New Roman" panose="02020603050405020304" pitchFamily="18" charset="0"/>
                </a:endParaRPr>
              </a:p>
              <a:p>
                <a:endParaRPr lang="en-US" sz="1800" b="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BF16DCB-0FE9-3843-F207-73ACBE17E4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496" y="725090"/>
                <a:ext cx="4245503" cy="3459152"/>
              </a:xfrm>
              <a:prstGeom prst="rect">
                <a:avLst/>
              </a:prstGeom>
              <a:blipFill>
                <a:blip r:embed="rId5"/>
                <a:stretch>
                  <a:fillRect l="-1006" t="-1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7936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Date Placeholder 5">
            <a:extLst>
              <a:ext uri="{FF2B5EF4-FFF2-40B4-BE49-F238E27FC236}">
                <a16:creationId xmlns:a16="http://schemas.microsoft.com/office/drawing/2014/main" id="{4DD7B28B-3BB0-10D2-9607-A01F8FF184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</p:spPr>
        <p:txBody>
          <a:bodyPr/>
          <a:lstStyle/>
          <a:p>
            <a:pPr>
              <a:defRPr/>
            </a:pPr>
            <a:r>
              <a:rPr lang="en-US"/>
              <a:t>12/6/2023</a:t>
            </a:r>
            <a:endParaRPr lang="en-US" dirty="0"/>
          </a:p>
        </p:txBody>
      </p:sp>
      <p:sp>
        <p:nvSpPr>
          <p:cNvPr id="44" name="Footer Placeholder 6">
            <a:extLst>
              <a:ext uri="{FF2B5EF4-FFF2-40B4-BE49-F238E27FC236}">
                <a16:creationId xmlns:a16="http://schemas.microsoft.com/office/drawing/2014/main" id="{5662B984-F6FF-6210-B14C-9431E1DE40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A Pathak | DESIGN &amp; OPTIMIZATION OF SSR FOR MEHIPA</a:t>
            </a:r>
            <a:endParaRPr lang="en-US" b="1" dirty="0"/>
          </a:p>
        </p:txBody>
      </p:sp>
      <p:sp>
        <p:nvSpPr>
          <p:cNvPr id="45" name="Slide Number Placeholder 7">
            <a:extLst>
              <a:ext uri="{FF2B5EF4-FFF2-40B4-BE49-F238E27FC236}">
                <a16:creationId xmlns:a16="http://schemas.microsoft.com/office/drawing/2014/main" id="{A4F660D5-167C-D089-143D-AD089EE0FA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515C1E1-3565-F7D8-A73E-E391964B2667}"/>
              </a:ext>
            </a:extLst>
          </p:cNvPr>
          <p:cNvSpPr/>
          <p:nvPr/>
        </p:nvSpPr>
        <p:spPr>
          <a:xfrm>
            <a:off x="222250" y="1461600"/>
            <a:ext cx="8657590" cy="993600"/>
          </a:xfrm>
          <a:prstGeom prst="roundRect">
            <a:avLst/>
          </a:prstGeom>
          <a:solidFill>
            <a:schemeClr val="tx2"/>
          </a:solidFill>
          <a:ln w="38100" cmpd="dbl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CBFDE86-6B53-B9AC-4900-FCDD2B1E9E8D}"/>
              </a:ext>
            </a:extLst>
          </p:cNvPr>
          <p:cNvSpPr/>
          <p:nvPr/>
        </p:nvSpPr>
        <p:spPr>
          <a:xfrm>
            <a:off x="377690" y="1573848"/>
            <a:ext cx="838864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RF DESIGN &amp; OPTIMIZATIONN</a:t>
            </a:r>
          </a:p>
        </p:txBody>
      </p:sp>
    </p:spTree>
    <p:extLst>
      <p:ext uri="{BB962C8B-B14F-4D97-AF65-F5344CB8AC3E}">
        <p14:creationId xmlns:p14="http://schemas.microsoft.com/office/powerpoint/2010/main" val="619753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AAAF0DE-CD47-07EF-C90A-500F6F397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TOOLS</a:t>
            </a:r>
          </a:p>
        </p:txBody>
      </p:sp>
      <p:sp>
        <p:nvSpPr>
          <p:cNvPr id="43" name="Date Placeholder 5">
            <a:extLst>
              <a:ext uri="{FF2B5EF4-FFF2-40B4-BE49-F238E27FC236}">
                <a16:creationId xmlns:a16="http://schemas.microsoft.com/office/drawing/2014/main" id="{4DD7B28B-3BB0-10D2-9607-A01F8FF184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</p:spPr>
        <p:txBody>
          <a:bodyPr/>
          <a:lstStyle/>
          <a:p>
            <a:pPr>
              <a:defRPr/>
            </a:pPr>
            <a:r>
              <a:rPr lang="en-US"/>
              <a:t>12/6/2023</a:t>
            </a:r>
            <a:endParaRPr lang="en-US" dirty="0"/>
          </a:p>
        </p:txBody>
      </p:sp>
      <p:sp>
        <p:nvSpPr>
          <p:cNvPr id="44" name="Footer Placeholder 6">
            <a:extLst>
              <a:ext uri="{FF2B5EF4-FFF2-40B4-BE49-F238E27FC236}">
                <a16:creationId xmlns:a16="http://schemas.microsoft.com/office/drawing/2014/main" id="{5662B984-F6FF-6210-B14C-9431E1DE40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A Pathak | DESIGN &amp; OPTIMIZATION OF SSR FOR MEHIPA</a:t>
            </a:r>
            <a:endParaRPr lang="en-US" b="1" dirty="0"/>
          </a:p>
        </p:txBody>
      </p:sp>
      <p:sp>
        <p:nvSpPr>
          <p:cNvPr id="45" name="Slide Number Placeholder 7">
            <a:extLst>
              <a:ext uri="{FF2B5EF4-FFF2-40B4-BE49-F238E27FC236}">
                <a16:creationId xmlns:a16="http://schemas.microsoft.com/office/drawing/2014/main" id="{A4F660D5-167C-D089-143D-AD089EE0FA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E939E3E9-6DEA-A806-0092-FE9F7A24E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" y="554691"/>
            <a:ext cx="8686800" cy="414684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A053F8A-32CB-FFF1-F323-481F4E229568}"/>
              </a:ext>
            </a:extLst>
          </p:cNvPr>
          <p:cNvSpPr/>
          <p:nvPr/>
        </p:nvSpPr>
        <p:spPr>
          <a:xfrm>
            <a:off x="2188800" y="509722"/>
            <a:ext cx="6847200" cy="4146849"/>
          </a:xfrm>
          <a:prstGeom prst="rect">
            <a:avLst/>
          </a:prstGeom>
          <a:solidFill>
            <a:schemeClr val="tx1">
              <a:alpha val="68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457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AAAF0DE-CD47-07EF-C90A-500F6F397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 DESIGN AND OPTIMIZATION</a:t>
            </a:r>
          </a:p>
        </p:txBody>
      </p:sp>
      <p:sp>
        <p:nvSpPr>
          <p:cNvPr id="43" name="Date Placeholder 5">
            <a:extLst>
              <a:ext uri="{FF2B5EF4-FFF2-40B4-BE49-F238E27FC236}">
                <a16:creationId xmlns:a16="http://schemas.microsoft.com/office/drawing/2014/main" id="{4DD7B28B-3BB0-10D2-9607-A01F8FF184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</p:spPr>
        <p:txBody>
          <a:bodyPr/>
          <a:lstStyle/>
          <a:p>
            <a:pPr>
              <a:defRPr/>
            </a:pPr>
            <a:r>
              <a:rPr lang="en-US"/>
              <a:t>12/6/2023</a:t>
            </a:r>
            <a:endParaRPr lang="en-US" dirty="0"/>
          </a:p>
        </p:txBody>
      </p:sp>
      <p:sp>
        <p:nvSpPr>
          <p:cNvPr id="44" name="Footer Placeholder 6">
            <a:extLst>
              <a:ext uri="{FF2B5EF4-FFF2-40B4-BE49-F238E27FC236}">
                <a16:creationId xmlns:a16="http://schemas.microsoft.com/office/drawing/2014/main" id="{5662B984-F6FF-6210-B14C-9431E1DE40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A Pathak | DESIGN &amp; OPTIMIZATION OF SSR FOR MEHIPA</a:t>
            </a:r>
            <a:endParaRPr lang="en-US" b="1" dirty="0"/>
          </a:p>
        </p:txBody>
      </p:sp>
      <p:sp>
        <p:nvSpPr>
          <p:cNvPr id="45" name="Slide Number Placeholder 7">
            <a:extLst>
              <a:ext uri="{FF2B5EF4-FFF2-40B4-BE49-F238E27FC236}">
                <a16:creationId xmlns:a16="http://schemas.microsoft.com/office/drawing/2014/main" id="{A4F660D5-167C-D089-143D-AD089EE0FA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074EE1-441A-4C43-EC1C-B10FB1716E93}"/>
              </a:ext>
            </a:extLst>
          </p:cNvPr>
          <p:cNvSpPr txBox="1"/>
          <p:nvPr/>
        </p:nvSpPr>
        <p:spPr>
          <a:xfrm>
            <a:off x="228600" y="698536"/>
            <a:ext cx="4623561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The ratio of the peak electric field to the accelerating field is minimized using the spoke equator's major and minor axis (T and W) and cone top radius.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The ratio of the peak surface magnetic field to the accelerating gradient is optimized using the spoke base major and minor axis D1 and D2.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 The resonant frequency of the cavity is tuned using the spoke height (H).</a:t>
            </a:r>
          </a:p>
          <a:p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The TTF optimization was performed with the axial parameters, while keeping the field ratio within the limit.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34B0FE-8076-F8FA-6EFB-ABCD80293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8594" y="1199583"/>
            <a:ext cx="3139297" cy="34897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596971-C1D5-5CFD-B77F-64B2E7375C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281" b="28193"/>
          <a:stretch/>
        </p:blipFill>
        <p:spPr>
          <a:xfrm>
            <a:off x="6794499" y="108303"/>
            <a:ext cx="2259117" cy="10849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900681-6A8A-6327-B13D-E26D4A2F0B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189" t="8833" r="5530" b="59732"/>
          <a:stretch/>
        </p:blipFill>
        <p:spPr>
          <a:xfrm>
            <a:off x="4572000" y="285577"/>
            <a:ext cx="1192153" cy="8259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3A2B4E-D59C-9E5A-10E8-B85EC0E078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765" t="52175" r="6004" b="16390"/>
          <a:stretch/>
        </p:blipFill>
        <p:spPr>
          <a:xfrm>
            <a:off x="5764154" y="279259"/>
            <a:ext cx="1030346" cy="8259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C9D00F-64D1-8934-DC1B-AD25E0DD9054}"/>
              </a:ext>
            </a:extLst>
          </p:cNvPr>
          <p:cNvSpPr txBox="1"/>
          <p:nvPr/>
        </p:nvSpPr>
        <p:spPr>
          <a:xfrm>
            <a:off x="4532517" y="83184"/>
            <a:ext cx="11921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Helvetica" pitchFamily="2" charset="0"/>
              </a:rPr>
              <a:t>Electric Field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1A631D-DC2B-E489-14ED-D7A78BE5DD9A}"/>
              </a:ext>
            </a:extLst>
          </p:cNvPr>
          <p:cNvSpPr txBox="1"/>
          <p:nvPr/>
        </p:nvSpPr>
        <p:spPr>
          <a:xfrm>
            <a:off x="5643767" y="83184"/>
            <a:ext cx="11921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Helvetica" pitchFamily="2" charset="0"/>
              </a:rPr>
              <a:t>Magnetic Field</a:t>
            </a:r>
          </a:p>
        </p:txBody>
      </p:sp>
    </p:spTree>
    <p:extLst>
      <p:ext uri="{BB962C8B-B14F-4D97-AF65-F5344CB8AC3E}">
        <p14:creationId xmlns:p14="http://schemas.microsoft.com/office/powerpoint/2010/main" val="9928664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AAAF0DE-CD47-07EF-C90A-500F6F397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 DESIGN AND OPTIMIZATION</a:t>
            </a:r>
          </a:p>
        </p:txBody>
      </p:sp>
      <p:sp>
        <p:nvSpPr>
          <p:cNvPr id="43" name="Date Placeholder 5">
            <a:extLst>
              <a:ext uri="{FF2B5EF4-FFF2-40B4-BE49-F238E27FC236}">
                <a16:creationId xmlns:a16="http://schemas.microsoft.com/office/drawing/2014/main" id="{4DD7B28B-3BB0-10D2-9607-A01F8FF184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</p:spPr>
        <p:txBody>
          <a:bodyPr/>
          <a:lstStyle/>
          <a:p>
            <a:pPr>
              <a:defRPr/>
            </a:pPr>
            <a:r>
              <a:rPr lang="en-US"/>
              <a:t>12/6/2023</a:t>
            </a:r>
            <a:endParaRPr lang="en-US" dirty="0"/>
          </a:p>
        </p:txBody>
      </p:sp>
      <p:sp>
        <p:nvSpPr>
          <p:cNvPr id="44" name="Footer Placeholder 6">
            <a:extLst>
              <a:ext uri="{FF2B5EF4-FFF2-40B4-BE49-F238E27FC236}">
                <a16:creationId xmlns:a16="http://schemas.microsoft.com/office/drawing/2014/main" id="{5662B984-F6FF-6210-B14C-9431E1DE40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A Pathak | DESIGN &amp; OPTIMIZATION OF SSR FOR MEHIPA</a:t>
            </a:r>
            <a:endParaRPr lang="en-US" b="1" dirty="0"/>
          </a:p>
        </p:txBody>
      </p:sp>
      <p:sp>
        <p:nvSpPr>
          <p:cNvPr id="45" name="Slide Number Placeholder 7">
            <a:extLst>
              <a:ext uri="{FF2B5EF4-FFF2-40B4-BE49-F238E27FC236}">
                <a16:creationId xmlns:a16="http://schemas.microsoft.com/office/drawing/2014/main" id="{A4F660D5-167C-D089-143D-AD089EE0FA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3" name="Picture 2" descr="Shape, polygon&#10;&#10;Description automatically generated">
            <a:extLst>
              <a:ext uri="{FF2B5EF4-FFF2-40B4-BE49-F238E27FC236}">
                <a16:creationId xmlns:a16="http://schemas.microsoft.com/office/drawing/2014/main" id="{536A29D0-33DD-1798-DABB-B7937EE408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20"/>
          <a:stretch/>
        </p:blipFill>
        <p:spPr>
          <a:xfrm>
            <a:off x="4852161" y="0"/>
            <a:ext cx="4291839" cy="46329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074EE1-441A-4C43-EC1C-B10FB1716E93}"/>
              </a:ext>
            </a:extLst>
          </p:cNvPr>
          <p:cNvSpPr txBox="1"/>
          <p:nvPr/>
        </p:nvSpPr>
        <p:spPr>
          <a:xfrm>
            <a:off x="228600" y="698536"/>
            <a:ext cx="4623561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The ratio of the peak electric field to the accelerating field is minimized using the spoke equator's major and minor axis (T and W) and cone top radius.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The ratio of the peak surface magnetic field to the accelerating gradient is optimized using the spoke base major and minor axis D1 and D2.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 The resonant frequency of the cavity is tuned using the spoke height (H).</a:t>
            </a:r>
          </a:p>
          <a:p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The TTF optimization was performed with the axial parameters, while keeping the field ratio within the limit.</a:t>
            </a:r>
          </a:p>
        </p:txBody>
      </p:sp>
    </p:spTree>
    <p:extLst>
      <p:ext uri="{BB962C8B-B14F-4D97-AF65-F5344CB8AC3E}">
        <p14:creationId xmlns:p14="http://schemas.microsoft.com/office/powerpoint/2010/main" val="35217047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AAAF0DE-CD47-07EF-C90A-500F6F397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RF DESIGN PARAMETERS</a:t>
            </a:r>
          </a:p>
        </p:txBody>
      </p:sp>
      <p:sp>
        <p:nvSpPr>
          <p:cNvPr id="43" name="Date Placeholder 5">
            <a:extLst>
              <a:ext uri="{FF2B5EF4-FFF2-40B4-BE49-F238E27FC236}">
                <a16:creationId xmlns:a16="http://schemas.microsoft.com/office/drawing/2014/main" id="{4DD7B28B-3BB0-10D2-9607-A01F8FF184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</p:spPr>
        <p:txBody>
          <a:bodyPr/>
          <a:lstStyle/>
          <a:p>
            <a:pPr>
              <a:defRPr/>
            </a:pPr>
            <a:r>
              <a:rPr lang="en-US"/>
              <a:t>12/6/2023</a:t>
            </a:r>
            <a:endParaRPr lang="en-US" dirty="0"/>
          </a:p>
        </p:txBody>
      </p:sp>
      <p:sp>
        <p:nvSpPr>
          <p:cNvPr id="44" name="Footer Placeholder 6">
            <a:extLst>
              <a:ext uri="{FF2B5EF4-FFF2-40B4-BE49-F238E27FC236}">
                <a16:creationId xmlns:a16="http://schemas.microsoft.com/office/drawing/2014/main" id="{5662B984-F6FF-6210-B14C-9431E1DE40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A Pathak | DESIGN &amp; OPTIMIZATION OF SSR FOR MEHIPA</a:t>
            </a:r>
            <a:endParaRPr lang="en-US" b="1" dirty="0"/>
          </a:p>
        </p:txBody>
      </p:sp>
      <p:sp>
        <p:nvSpPr>
          <p:cNvPr id="45" name="Slide Number Placeholder 7">
            <a:extLst>
              <a:ext uri="{FF2B5EF4-FFF2-40B4-BE49-F238E27FC236}">
                <a16:creationId xmlns:a16="http://schemas.microsoft.com/office/drawing/2014/main" id="{A4F660D5-167C-D089-143D-AD089EE0FA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143B9F0A-3557-6ADD-11F4-475F5F038E9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29484732"/>
                  </p:ext>
                </p:extLst>
              </p:nvPr>
            </p:nvGraphicFramePr>
            <p:xfrm>
              <a:off x="1304925" y="573345"/>
              <a:ext cx="6534149" cy="3996810"/>
            </p:xfrm>
            <a:graphic>
              <a:graphicData uri="http://schemas.openxmlformats.org/drawingml/2006/table">
                <a:tbl>
                  <a:tblPr firstRow="1" firstCol="1" bandRow="1">
                    <a:tableStyleId>{793D81CF-94F2-401A-BA57-92F5A7B2D0C5}</a:tableStyleId>
                  </a:tblPr>
                  <a:tblGrid>
                    <a:gridCol w="2243066">
                      <a:extLst>
                        <a:ext uri="{9D8B030D-6E8A-4147-A177-3AD203B41FA5}">
                          <a16:colId xmlns:a16="http://schemas.microsoft.com/office/drawing/2014/main" val="1979799371"/>
                        </a:ext>
                      </a:extLst>
                    </a:gridCol>
                    <a:gridCol w="1365345">
                      <a:extLst>
                        <a:ext uri="{9D8B030D-6E8A-4147-A177-3AD203B41FA5}">
                          <a16:colId xmlns:a16="http://schemas.microsoft.com/office/drawing/2014/main" val="334296127"/>
                        </a:ext>
                      </a:extLst>
                    </a:gridCol>
                    <a:gridCol w="1462869">
                      <a:extLst>
                        <a:ext uri="{9D8B030D-6E8A-4147-A177-3AD203B41FA5}">
                          <a16:colId xmlns:a16="http://schemas.microsoft.com/office/drawing/2014/main" val="3143378366"/>
                        </a:ext>
                      </a:extLst>
                    </a:gridCol>
                    <a:gridCol w="1462869">
                      <a:extLst>
                        <a:ext uri="{9D8B030D-6E8A-4147-A177-3AD203B41FA5}">
                          <a16:colId xmlns:a16="http://schemas.microsoft.com/office/drawing/2014/main" val="3337780177"/>
                        </a:ext>
                      </a:extLst>
                    </a:gridCol>
                  </a:tblGrid>
                  <a:tr h="507081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1" u="none" strike="noStrike" dirty="0">
                              <a:effectLst/>
                            </a:rPr>
                            <a:t>Parameter</a:t>
                          </a:r>
                          <a:endParaRPr lang="en-US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1" u="none" strike="noStrike" dirty="0">
                              <a:effectLst/>
                            </a:rPr>
                            <a:t>SSR-A</a:t>
                          </a:r>
                          <a:endParaRPr lang="en-US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1" u="none" strike="noStrike" dirty="0">
                              <a:effectLst/>
                            </a:rPr>
                            <a:t>SSR-B</a:t>
                          </a:r>
                          <a:endParaRPr lang="en-US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1" u="none" strike="noStrike" dirty="0">
                              <a:effectLst/>
                            </a:rPr>
                            <a:t>SSR-C</a:t>
                          </a:r>
                          <a:endParaRPr lang="en-US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3341775852"/>
                      </a:ext>
                    </a:extLst>
                  </a:tr>
                  <a:tr h="397882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u="none" strike="noStrike" dirty="0">
                              <a:effectLst/>
                            </a:rPr>
                            <a:t>Aperture radius (mm)</a:t>
                          </a:r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u="none" strike="noStrike" dirty="0">
                              <a:effectLst/>
                            </a:rPr>
                            <a:t>15</a:t>
                          </a:r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u="none" strike="noStrike" dirty="0">
                              <a:effectLst/>
                            </a:rPr>
                            <a:t>15</a:t>
                          </a:r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u="none" strike="noStrike" dirty="0">
                              <a:effectLst/>
                            </a:rPr>
                            <a:t>30</a:t>
                          </a:r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4157935125"/>
                      </a:ext>
                    </a:extLst>
                  </a:tr>
                  <a:tr h="353778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u="none" strike="noStrike" dirty="0">
                              <a:effectLst/>
                            </a:rPr>
                            <a:t>Effective Length (cm)</a:t>
                          </a:r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u="none" strike="noStrike" dirty="0">
                              <a:effectLst/>
                            </a:rPr>
                            <a:t>12.46</a:t>
                          </a:r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u="none" strike="noStrike" dirty="0">
                              <a:effectLst/>
                            </a:rPr>
                            <a:t>24.92</a:t>
                          </a:r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u="none" strike="noStrike" dirty="0">
                              <a:effectLst/>
                            </a:rPr>
                            <a:t>49.66</a:t>
                          </a:r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1133734989"/>
                      </a:ext>
                    </a:extLst>
                  </a:tr>
                  <a:tr h="340082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u="none" strike="noStrike" dirty="0">
                              <a:effectLst/>
                            </a:rPr>
                            <a:t>T (cm)</a:t>
                          </a:r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u="none" strike="noStrike" dirty="0">
                              <a:effectLst/>
                            </a:rPr>
                            <a:t>1.55</a:t>
                          </a:r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u="none" strike="noStrike">
                              <a:effectLst/>
                            </a:rPr>
                            <a:t>4.41</a:t>
                          </a:r>
                          <a:endParaRPr lang="en-US" sz="1400" b="1" i="0" u="none" strike="noStrike">
                            <a:solidFill>
                              <a:srgbClr val="000000"/>
                            </a:solidFill>
                            <a:effectLst/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u="none" strike="noStrike" dirty="0">
                              <a:effectLst/>
                            </a:rPr>
                            <a:t>3.81</a:t>
                          </a:r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2057921024"/>
                      </a:ext>
                    </a:extLst>
                  </a:tr>
                  <a:tr h="340082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u="none" strike="noStrike" dirty="0">
                              <a:effectLst/>
                            </a:rPr>
                            <a:t>W (cm)</a:t>
                          </a:r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u="none" strike="noStrike" dirty="0">
                              <a:effectLst/>
                            </a:rPr>
                            <a:t>4.06</a:t>
                          </a:r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u="none" strike="noStrike">
                              <a:effectLst/>
                            </a:rPr>
                            <a:t>14.4</a:t>
                          </a:r>
                          <a:endParaRPr lang="en-US" sz="1400" b="1" i="0" u="none" strike="noStrike">
                            <a:solidFill>
                              <a:srgbClr val="000000"/>
                            </a:solidFill>
                            <a:effectLst/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u="none" strike="noStrike" dirty="0">
                              <a:effectLst/>
                            </a:rPr>
                            <a:t>6.29</a:t>
                          </a:r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636366523"/>
                      </a:ext>
                    </a:extLst>
                  </a:tr>
                  <a:tr h="340082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u="none" strike="noStrike" dirty="0">
                              <a:effectLst/>
                            </a:rPr>
                            <a:t>D1 (cm)</a:t>
                          </a:r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u="none" strike="noStrike" dirty="0">
                              <a:effectLst/>
                            </a:rPr>
                            <a:t>6</a:t>
                          </a:r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u="none" strike="noStrike" dirty="0">
                              <a:effectLst/>
                            </a:rPr>
                            <a:t>7.6</a:t>
                          </a:r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u="none" strike="noStrike" dirty="0">
                              <a:effectLst/>
                            </a:rPr>
                            <a:t>13.1</a:t>
                          </a:r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909508382"/>
                      </a:ext>
                    </a:extLst>
                  </a:tr>
                  <a:tr h="340082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u="none" strike="noStrike" dirty="0">
                              <a:effectLst/>
                            </a:rPr>
                            <a:t>D2 (cm)</a:t>
                          </a:r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u="none" strike="noStrike" dirty="0">
                              <a:effectLst/>
                            </a:rPr>
                            <a:t>7</a:t>
                          </a:r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u="none" strike="noStrike" dirty="0">
                              <a:effectLst/>
                            </a:rPr>
                            <a:t>5</a:t>
                          </a:r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u="none" strike="noStrike" dirty="0">
                              <a:effectLst/>
                            </a:rPr>
                            <a:t>13.15</a:t>
                          </a:r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2660136611"/>
                      </a:ext>
                    </a:extLst>
                  </a:tr>
                  <a:tr h="340082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u="none" strike="noStrike" dirty="0">
                              <a:effectLst/>
                            </a:rPr>
                            <a:t>R/Q (</a:t>
                          </a:r>
                          <a14:m>
                            <m:oMath xmlns:m="http://schemas.openxmlformats.org/officeDocument/2006/math">
                              <m:r>
                                <a:rPr lang="en-US" sz="1400" b="1" i="0" u="none" strike="noStrike" smtClean="0">
                                  <a:effectLst/>
                                  <a:latin typeface="Cambria Math" panose="02040503050406030204" pitchFamily="18" charset="0"/>
                                </a:rPr>
                                <m:t>𝛀</m:t>
                              </m:r>
                              <m:r>
                                <a:rPr lang="en-US" sz="1400" b="1" i="1" u="none" strike="noStrike" smtClean="0">
                                  <a:effectLst/>
                                  <a:latin typeface="Cambria Math" panose="02040503050406030204" pitchFamily="18" charset="0"/>
                                </a:rPr>
                                <m:t>) </m:t>
                              </m:r>
                            </m:oMath>
                          </a14:m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u="none" strike="noStrike" dirty="0">
                              <a:effectLst/>
                            </a:rPr>
                            <a:t>128.8</a:t>
                          </a:r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u="none" strike="noStrike" dirty="0">
                              <a:effectLst/>
                            </a:rPr>
                            <a:t>223.6</a:t>
                          </a:r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u="none" strike="noStrike" dirty="0">
                              <a:effectLst/>
                            </a:rPr>
                            <a:t>322</a:t>
                          </a:r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2100936438"/>
                      </a:ext>
                    </a:extLst>
                  </a:tr>
                  <a:tr h="331545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u="none" strike="noStrike" dirty="0" err="1">
                              <a:effectLst/>
                            </a:rPr>
                            <a:t>E</a:t>
                          </a:r>
                          <a:r>
                            <a:rPr lang="en-US" sz="1400" b="1" u="none" strike="noStrike" baseline="-25000" dirty="0" err="1">
                              <a:effectLst/>
                            </a:rPr>
                            <a:t>peak</a:t>
                          </a:r>
                          <a:r>
                            <a:rPr lang="en-US" sz="1400" b="1" u="none" strike="noStrike" dirty="0">
                              <a:effectLst/>
                            </a:rPr>
                            <a:t>/</a:t>
                          </a:r>
                          <a:r>
                            <a:rPr lang="en-US" sz="1400" b="1" u="none" strike="noStrike" dirty="0" err="1">
                              <a:effectLst/>
                            </a:rPr>
                            <a:t>E</a:t>
                          </a:r>
                          <a:r>
                            <a:rPr lang="en-US" sz="1400" b="1" u="none" strike="noStrike" baseline="-25000" dirty="0" err="1">
                              <a:effectLst/>
                            </a:rPr>
                            <a:t>acc</a:t>
                          </a:r>
                          <a:endParaRPr lang="en-US" sz="1400" b="1" i="0" u="none" strike="noStrike" baseline="-25000" dirty="0">
                            <a:solidFill>
                              <a:srgbClr val="000000"/>
                            </a:solidFill>
                            <a:effectLst/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u="none" strike="noStrike" dirty="0">
                              <a:effectLst/>
                            </a:rPr>
                            <a:t>4.75</a:t>
                          </a:r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u="none" strike="noStrike" dirty="0">
                              <a:effectLst/>
                            </a:rPr>
                            <a:t>3.49</a:t>
                          </a:r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u="none" strike="noStrike" dirty="0">
                              <a:effectLst/>
                            </a:rPr>
                            <a:t>3.44</a:t>
                          </a:r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2404694700"/>
                      </a:ext>
                    </a:extLst>
                  </a:tr>
                  <a:tr h="279394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u="none" strike="noStrike" dirty="0" err="1">
                              <a:effectLst/>
                            </a:rPr>
                            <a:t>B</a:t>
                          </a:r>
                          <a:r>
                            <a:rPr lang="en-US" sz="1400" b="1" u="none" strike="noStrike" baseline="-25000" dirty="0" err="1">
                              <a:effectLst/>
                            </a:rPr>
                            <a:t>peak</a:t>
                          </a:r>
                          <a:r>
                            <a:rPr lang="en-US" sz="1400" b="1" u="none" strike="noStrike" dirty="0">
                              <a:effectLst/>
                            </a:rPr>
                            <a:t>/</a:t>
                          </a:r>
                          <a:r>
                            <a:rPr lang="en-US" sz="1400" b="1" u="none" strike="noStrike" dirty="0" err="1">
                              <a:effectLst/>
                            </a:rPr>
                            <a:t>E</a:t>
                          </a:r>
                          <a:r>
                            <a:rPr lang="en-US" sz="1400" b="1" u="none" strike="noStrike" baseline="-25000" dirty="0" err="1">
                              <a:effectLst/>
                            </a:rPr>
                            <a:t>acc</a:t>
                          </a:r>
                          <a:r>
                            <a:rPr lang="en-US" sz="1400" b="1" u="none" strike="noStrike" dirty="0">
                              <a:effectLst/>
                            </a:rPr>
                            <a:t>  (</a:t>
                          </a:r>
                          <a:r>
                            <a:rPr lang="en-US" sz="1400" b="1" u="none" strike="noStrike" dirty="0" err="1">
                              <a:effectLst/>
                            </a:rPr>
                            <a:t>mT</a:t>
                          </a:r>
                          <a:r>
                            <a:rPr lang="en-US" sz="1400" b="1" u="none" strike="noStrike" dirty="0">
                              <a:effectLst/>
                            </a:rPr>
                            <a:t>/MV/m)</a:t>
                          </a:r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u="none" strike="noStrike" dirty="0">
                              <a:effectLst/>
                            </a:rPr>
                            <a:t>8.16</a:t>
                          </a:r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u="none" strike="noStrike" dirty="0">
                              <a:effectLst/>
                            </a:rPr>
                            <a:t>6.58</a:t>
                          </a:r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u="none" strike="noStrike" dirty="0">
                              <a:effectLst/>
                            </a:rPr>
                            <a:t>5.74</a:t>
                          </a:r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3460777185"/>
                      </a:ext>
                    </a:extLst>
                  </a:tr>
                  <a:tr h="406391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IN" sz="1400" b="1" dirty="0">
                              <a:effectLst/>
                            </a:rPr>
                            <a:t>Accelerating Gradient (MV/m)</a:t>
                          </a:r>
                          <a:endParaRPr lang="en-IN" sz="1400" b="1" dirty="0">
                            <a:solidFill>
                              <a:schemeClr val="bg1"/>
                            </a:solidFill>
                            <a:effectLst/>
                            <a:latin typeface="Helvetica" panose="020B0604020202020204" pitchFamily="34" charset="0"/>
                            <a:ea typeface="Times New Roman" panose="02020603050405020304" pitchFamily="18" charset="0"/>
                            <a:cs typeface="Helvetica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IN" sz="1400" b="1" dirty="0">
                              <a:effectLst/>
                            </a:rPr>
                            <a:t>8</a:t>
                          </a:r>
                          <a:endParaRPr lang="en-IN" sz="1400" b="1" dirty="0">
                            <a:effectLst/>
                            <a:latin typeface="Helvetica" panose="020B0604020202020204" pitchFamily="34" charset="0"/>
                            <a:ea typeface="Times New Roman" panose="02020603050405020304" pitchFamily="18" charset="0"/>
                            <a:cs typeface="Helvetica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IN" sz="1400" b="1" dirty="0">
                              <a:effectLst/>
                            </a:rPr>
                            <a:t>10</a:t>
                          </a:r>
                          <a:endParaRPr lang="en-IN" sz="1400" b="1" dirty="0">
                            <a:effectLst/>
                            <a:latin typeface="Helvetica" panose="020B0604020202020204" pitchFamily="34" charset="0"/>
                            <a:ea typeface="Times New Roman" panose="02020603050405020304" pitchFamily="18" charset="0"/>
                            <a:cs typeface="Helvetica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IN" sz="1400" b="1" dirty="0">
                              <a:effectLst/>
                            </a:rPr>
                            <a:t>11</a:t>
                          </a:r>
                          <a:endParaRPr lang="en-IN" sz="1400" b="1" dirty="0">
                            <a:effectLst/>
                            <a:latin typeface="Helvetica" panose="020B0604020202020204" pitchFamily="34" charset="0"/>
                            <a:ea typeface="Times New Roman" panose="02020603050405020304" pitchFamily="18" charset="0"/>
                            <a:cs typeface="Helvetica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61829522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143B9F0A-3557-6ADD-11F4-475F5F038E9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29484732"/>
                  </p:ext>
                </p:extLst>
              </p:nvPr>
            </p:nvGraphicFramePr>
            <p:xfrm>
              <a:off x="1304925" y="573345"/>
              <a:ext cx="6534149" cy="3996810"/>
            </p:xfrm>
            <a:graphic>
              <a:graphicData uri="http://schemas.openxmlformats.org/drawingml/2006/table">
                <a:tbl>
                  <a:tblPr firstRow="1" firstCol="1" bandRow="1">
                    <a:tableStyleId>{793D81CF-94F2-401A-BA57-92F5A7B2D0C5}</a:tableStyleId>
                  </a:tblPr>
                  <a:tblGrid>
                    <a:gridCol w="2243066">
                      <a:extLst>
                        <a:ext uri="{9D8B030D-6E8A-4147-A177-3AD203B41FA5}">
                          <a16:colId xmlns:a16="http://schemas.microsoft.com/office/drawing/2014/main" val="1979799371"/>
                        </a:ext>
                      </a:extLst>
                    </a:gridCol>
                    <a:gridCol w="1365345">
                      <a:extLst>
                        <a:ext uri="{9D8B030D-6E8A-4147-A177-3AD203B41FA5}">
                          <a16:colId xmlns:a16="http://schemas.microsoft.com/office/drawing/2014/main" val="334296127"/>
                        </a:ext>
                      </a:extLst>
                    </a:gridCol>
                    <a:gridCol w="1462869">
                      <a:extLst>
                        <a:ext uri="{9D8B030D-6E8A-4147-A177-3AD203B41FA5}">
                          <a16:colId xmlns:a16="http://schemas.microsoft.com/office/drawing/2014/main" val="3143378366"/>
                        </a:ext>
                      </a:extLst>
                    </a:gridCol>
                    <a:gridCol w="1462869">
                      <a:extLst>
                        <a:ext uri="{9D8B030D-6E8A-4147-A177-3AD203B41FA5}">
                          <a16:colId xmlns:a16="http://schemas.microsoft.com/office/drawing/2014/main" val="3337780177"/>
                        </a:ext>
                      </a:extLst>
                    </a:gridCol>
                  </a:tblGrid>
                  <a:tr h="507081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1" u="none" strike="noStrike" dirty="0">
                              <a:effectLst/>
                            </a:rPr>
                            <a:t>Parameter</a:t>
                          </a:r>
                          <a:endParaRPr lang="en-US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1" u="none" strike="noStrike" dirty="0">
                              <a:effectLst/>
                            </a:rPr>
                            <a:t>SSR-A</a:t>
                          </a:r>
                          <a:endParaRPr lang="en-US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1" u="none" strike="noStrike" dirty="0">
                              <a:effectLst/>
                            </a:rPr>
                            <a:t>SSR-B</a:t>
                          </a:r>
                          <a:endParaRPr lang="en-US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1" u="none" strike="noStrike" dirty="0">
                              <a:effectLst/>
                            </a:rPr>
                            <a:t>SSR-C</a:t>
                          </a:r>
                          <a:endParaRPr lang="en-US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3341775852"/>
                      </a:ext>
                    </a:extLst>
                  </a:tr>
                  <a:tr h="397882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u="none" strike="noStrike" dirty="0">
                              <a:effectLst/>
                            </a:rPr>
                            <a:t>Aperture radius (mm)</a:t>
                          </a:r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u="none" strike="noStrike" dirty="0">
                              <a:effectLst/>
                            </a:rPr>
                            <a:t>15</a:t>
                          </a:r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u="none" strike="noStrike" dirty="0">
                              <a:effectLst/>
                            </a:rPr>
                            <a:t>15</a:t>
                          </a:r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u="none" strike="noStrike" dirty="0">
                              <a:effectLst/>
                            </a:rPr>
                            <a:t>30</a:t>
                          </a:r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4157935125"/>
                      </a:ext>
                    </a:extLst>
                  </a:tr>
                  <a:tr h="353778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u="none" strike="noStrike" dirty="0">
                              <a:effectLst/>
                            </a:rPr>
                            <a:t>Effective Length (cm)</a:t>
                          </a:r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u="none" strike="noStrike" dirty="0">
                              <a:effectLst/>
                            </a:rPr>
                            <a:t>12.46</a:t>
                          </a:r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u="none" strike="noStrike" dirty="0">
                              <a:effectLst/>
                            </a:rPr>
                            <a:t>24.92</a:t>
                          </a:r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u="none" strike="noStrike" dirty="0">
                              <a:effectLst/>
                            </a:rPr>
                            <a:t>49.66</a:t>
                          </a:r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1133734989"/>
                      </a:ext>
                    </a:extLst>
                  </a:tr>
                  <a:tr h="340082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u="none" strike="noStrike" dirty="0">
                              <a:effectLst/>
                            </a:rPr>
                            <a:t>T (cm)</a:t>
                          </a:r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u="none" strike="noStrike" dirty="0">
                              <a:effectLst/>
                            </a:rPr>
                            <a:t>1.55</a:t>
                          </a:r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u="none" strike="noStrike">
                              <a:effectLst/>
                            </a:rPr>
                            <a:t>4.41</a:t>
                          </a:r>
                          <a:endParaRPr lang="en-US" sz="1400" b="1" i="0" u="none" strike="noStrike">
                            <a:solidFill>
                              <a:srgbClr val="000000"/>
                            </a:solidFill>
                            <a:effectLst/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u="none" strike="noStrike" dirty="0">
                              <a:effectLst/>
                            </a:rPr>
                            <a:t>3.81</a:t>
                          </a:r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2057921024"/>
                      </a:ext>
                    </a:extLst>
                  </a:tr>
                  <a:tr h="340082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u="none" strike="noStrike" dirty="0">
                              <a:effectLst/>
                            </a:rPr>
                            <a:t>W (cm)</a:t>
                          </a:r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u="none" strike="noStrike" dirty="0">
                              <a:effectLst/>
                            </a:rPr>
                            <a:t>4.06</a:t>
                          </a:r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u="none" strike="noStrike">
                              <a:effectLst/>
                            </a:rPr>
                            <a:t>14.4</a:t>
                          </a:r>
                          <a:endParaRPr lang="en-US" sz="1400" b="1" i="0" u="none" strike="noStrike">
                            <a:solidFill>
                              <a:srgbClr val="000000"/>
                            </a:solidFill>
                            <a:effectLst/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u="none" strike="noStrike" dirty="0">
                              <a:effectLst/>
                            </a:rPr>
                            <a:t>6.29</a:t>
                          </a:r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636366523"/>
                      </a:ext>
                    </a:extLst>
                  </a:tr>
                  <a:tr h="340082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u="none" strike="noStrike" dirty="0">
                              <a:effectLst/>
                            </a:rPr>
                            <a:t>D1 (cm)</a:t>
                          </a:r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u="none" strike="noStrike" dirty="0">
                              <a:effectLst/>
                            </a:rPr>
                            <a:t>6</a:t>
                          </a:r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u="none" strike="noStrike" dirty="0">
                              <a:effectLst/>
                            </a:rPr>
                            <a:t>7.6</a:t>
                          </a:r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u="none" strike="noStrike" dirty="0">
                              <a:effectLst/>
                            </a:rPr>
                            <a:t>13.1</a:t>
                          </a:r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909508382"/>
                      </a:ext>
                    </a:extLst>
                  </a:tr>
                  <a:tr h="340082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u="none" strike="noStrike" dirty="0">
                              <a:effectLst/>
                            </a:rPr>
                            <a:t>D2 (cm)</a:t>
                          </a:r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u="none" strike="noStrike" dirty="0">
                              <a:effectLst/>
                            </a:rPr>
                            <a:t>7</a:t>
                          </a:r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u="none" strike="noStrike" dirty="0">
                              <a:effectLst/>
                            </a:rPr>
                            <a:t>5</a:t>
                          </a:r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u="none" strike="noStrike" dirty="0">
                              <a:effectLst/>
                            </a:rPr>
                            <a:t>13.15</a:t>
                          </a:r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2660136611"/>
                      </a:ext>
                    </a:extLst>
                  </a:tr>
                  <a:tr h="3400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525" marR="9525" marT="9525" marB="0" anchor="ctr">
                        <a:blipFill>
                          <a:blip r:embed="rId2"/>
                          <a:stretch>
                            <a:fillRect l="-272" t="-769643" r="-192120" b="-3357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u="none" strike="noStrike" dirty="0">
                              <a:effectLst/>
                            </a:rPr>
                            <a:t>128.8</a:t>
                          </a:r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u="none" strike="noStrike" dirty="0">
                              <a:effectLst/>
                            </a:rPr>
                            <a:t>223.6</a:t>
                          </a:r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u="none" strike="noStrike" dirty="0">
                              <a:effectLst/>
                            </a:rPr>
                            <a:t>322</a:t>
                          </a:r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2100936438"/>
                      </a:ext>
                    </a:extLst>
                  </a:tr>
                  <a:tr h="331545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u="none" strike="noStrike" dirty="0" err="1">
                              <a:effectLst/>
                            </a:rPr>
                            <a:t>E</a:t>
                          </a:r>
                          <a:r>
                            <a:rPr lang="en-US" sz="1400" b="1" u="none" strike="noStrike" baseline="-25000" dirty="0" err="1">
                              <a:effectLst/>
                            </a:rPr>
                            <a:t>peak</a:t>
                          </a:r>
                          <a:r>
                            <a:rPr lang="en-US" sz="1400" b="1" u="none" strike="noStrike" dirty="0">
                              <a:effectLst/>
                            </a:rPr>
                            <a:t>/</a:t>
                          </a:r>
                          <a:r>
                            <a:rPr lang="en-US" sz="1400" b="1" u="none" strike="noStrike" dirty="0" err="1">
                              <a:effectLst/>
                            </a:rPr>
                            <a:t>E</a:t>
                          </a:r>
                          <a:r>
                            <a:rPr lang="en-US" sz="1400" b="1" u="none" strike="noStrike" baseline="-25000" dirty="0" err="1">
                              <a:effectLst/>
                            </a:rPr>
                            <a:t>acc</a:t>
                          </a:r>
                          <a:endParaRPr lang="en-US" sz="1400" b="1" i="0" u="none" strike="noStrike" baseline="-25000" dirty="0">
                            <a:solidFill>
                              <a:srgbClr val="000000"/>
                            </a:solidFill>
                            <a:effectLst/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u="none" strike="noStrike" dirty="0">
                              <a:effectLst/>
                            </a:rPr>
                            <a:t>4.75</a:t>
                          </a:r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u="none" strike="noStrike" dirty="0">
                              <a:effectLst/>
                            </a:rPr>
                            <a:t>3.49</a:t>
                          </a:r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u="none" strike="noStrike" dirty="0">
                              <a:effectLst/>
                            </a:rPr>
                            <a:t>3.44</a:t>
                          </a:r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2404694700"/>
                      </a:ext>
                    </a:extLst>
                  </a:tr>
                  <a:tr h="279394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u="none" strike="noStrike" dirty="0" err="1">
                              <a:effectLst/>
                            </a:rPr>
                            <a:t>B</a:t>
                          </a:r>
                          <a:r>
                            <a:rPr lang="en-US" sz="1400" b="1" u="none" strike="noStrike" baseline="-25000" dirty="0" err="1">
                              <a:effectLst/>
                            </a:rPr>
                            <a:t>peak</a:t>
                          </a:r>
                          <a:r>
                            <a:rPr lang="en-US" sz="1400" b="1" u="none" strike="noStrike" dirty="0">
                              <a:effectLst/>
                            </a:rPr>
                            <a:t>/</a:t>
                          </a:r>
                          <a:r>
                            <a:rPr lang="en-US" sz="1400" b="1" u="none" strike="noStrike" dirty="0" err="1">
                              <a:effectLst/>
                            </a:rPr>
                            <a:t>E</a:t>
                          </a:r>
                          <a:r>
                            <a:rPr lang="en-US" sz="1400" b="1" u="none" strike="noStrike" baseline="-25000" dirty="0" err="1">
                              <a:effectLst/>
                            </a:rPr>
                            <a:t>acc</a:t>
                          </a:r>
                          <a:r>
                            <a:rPr lang="en-US" sz="1400" b="1" u="none" strike="noStrike" dirty="0">
                              <a:effectLst/>
                            </a:rPr>
                            <a:t>  (</a:t>
                          </a:r>
                          <a:r>
                            <a:rPr lang="en-US" sz="1400" b="1" u="none" strike="noStrike" dirty="0" err="1">
                              <a:effectLst/>
                            </a:rPr>
                            <a:t>mT</a:t>
                          </a:r>
                          <a:r>
                            <a:rPr lang="en-US" sz="1400" b="1" u="none" strike="noStrike" dirty="0">
                              <a:effectLst/>
                            </a:rPr>
                            <a:t>/MV/m)</a:t>
                          </a:r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u="none" strike="noStrike" dirty="0">
                              <a:effectLst/>
                            </a:rPr>
                            <a:t>8.16</a:t>
                          </a:r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u="none" strike="noStrike" dirty="0">
                              <a:effectLst/>
                            </a:rPr>
                            <a:t>6.58</a:t>
                          </a:r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1" u="none" strike="noStrike" dirty="0">
                              <a:effectLst/>
                            </a:rPr>
                            <a:t>5.74</a:t>
                          </a:r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3460777185"/>
                      </a:ext>
                    </a:extLst>
                  </a:tr>
                  <a:tr h="42672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IN" sz="1400" b="1" dirty="0">
                              <a:effectLst/>
                            </a:rPr>
                            <a:t>Accelerating Gradient (MV/m)</a:t>
                          </a:r>
                          <a:endParaRPr lang="en-IN" sz="1400" b="1" dirty="0">
                            <a:solidFill>
                              <a:schemeClr val="bg1"/>
                            </a:solidFill>
                            <a:effectLst/>
                            <a:latin typeface="Helvetica" panose="020B0604020202020204" pitchFamily="34" charset="0"/>
                            <a:ea typeface="Times New Roman" panose="02020603050405020304" pitchFamily="18" charset="0"/>
                            <a:cs typeface="Helvetica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IN" sz="1400" b="1" dirty="0">
                              <a:effectLst/>
                            </a:rPr>
                            <a:t>8</a:t>
                          </a:r>
                          <a:endParaRPr lang="en-IN" sz="1400" b="1" dirty="0">
                            <a:effectLst/>
                            <a:latin typeface="Helvetica" panose="020B0604020202020204" pitchFamily="34" charset="0"/>
                            <a:ea typeface="Times New Roman" panose="02020603050405020304" pitchFamily="18" charset="0"/>
                            <a:cs typeface="Helvetica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IN" sz="1400" b="1" dirty="0">
                              <a:effectLst/>
                            </a:rPr>
                            <a:t>10</a:t>
                          </a:r>
                          <a:endParaRPr lang="en-IN" sz="1400" b="1" dirty="0">
                            <a:effectLst/>
                            <a:latin typeface="Helvetica" panose="020B0604020202020204" pitchFamily="34" charset="0"/>
                            <a:ea typeface="Times New Roman" panose="02020603050405020304" pitchFamily="18" charset="0"/>
                            <a:cs typeface="Helvetica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IN" sz="1400" b="1" dirty="0">
                              <a:effectLst/>
                            </a:rPr>
                            <a:t>11</a:t>
                          </a:r>
                          <a:endParaRPr lang="en-IN" sz="1400" b="1" dirty="0">
                            <a:effectLst/>
                            <a:latin typeface="Helvetica" panose="020B0604020202020204" pitchFamily="34" charset="0"/>
                            <a:ea typeface="Times New Roman" panose="02020603050405020304" pitchFamily="18" charset="0"/>
                            <a:cs typeface="Helvetica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61829522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2928953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Date Placeholder 5">
            <a:extLst>
              <a:ext uri="{FF2B5EF4-FFF2-40B4-BE49-F238E27FC236}">
                <a16:creationId xmlns:a16="http://schemas.microsoft.com/office/drawing/2014/main" id="{4DD7B28B-3BB0-10D2-9607-A01F8FF184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</p:spPr>
        <p:txBody>
          <a:bodyPr/>
          <a:lstStyle/>
          <a:p>
            <a:pPr>
              <a:defRPr/>
            </a:pPr>
            <a:r>
              <a:rPr lang="en-US"/>
              <a:t>12/6/2023</a:t>
            </a:r>
            <a:endParaRPr lang="en-US" dirty="0"/>
          </a:p>
        </p:txBody>
      </p:sp>
      <p:sp>
        <p:nvSpPr>
          <p:cNvPr id="44" name="Footer Placeholder 6">
            <a:extLst>
              <a:ext uri="{FF2B5EF4-FFF2-40B4-BE49-F238E27FC236}">
                <a16:creationId xmlns:a16="http://schemas.microsoft.com/office/drawing/2014/main" id="{5662B984-F6FF-6210-B14C-9431E1DE40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A Pathak | DESIGN &amp; OPTIMIZATION OF SSR FOR MEHIPA</a:t>
            </a:r>
            <a:endParaRPr lang="en-US" b="1" dirty="0"/>
          </a:p>
        </p:txBody>
      </p:sp>
      <p:sp>
        <p:nvSpPr>
          <p:cNvPr id="45" name="Slide Number Placeholder 7">
            <a:extLst>
              <a:ext uri="{FF2B5EF4-FFF2-40B4-BE49-F238E27FC236}">
                <a16:creationId xmlns:a16="http://schemas.microsoft.com/office/drawing/2014/main" id="{A4F660D5-167C-D089-143D-AD089EE0FA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515C1E1-3565-F7D8-A73E-E391964B2667}"/>
              </a:ext>
            </a:extLst>
          </p:cNvPr>
          <p:cNvSpPr/>
          <p:nvPr/>
        </p:nvSpPr>
        <p:spPr>
          <a:xfrm>
            <a:off x="222250" y="1461600"/>
            <a:ext cx="8657590" cy="993600"/>
          </a:xfrm>
          <a:prstGeom prst="roundRect">
            <a:avLst/>
          </a:prstGeom>
          <a:solidFill>
            <a:schemeClr val="tx2"/>
          </a:solidFill>
          <a:ln w="38100" cmpd="dbl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CBFDE86-6B53-B9AC-4900-FCDD2B1E9E8D}"/>
              </a:ext>
            </a:extLst>
          </p:cNvPr>
          <p:cNvSpPr/>
          <p:nvPr/>
        </p:nvSpPr>
        <p:spPr>
          <a:xfrm>
            <a:off x="296841" y="1573848"/>
            <a:ext cx="855035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HIGHER-ORDER MODE ANALYSIS</a:t>
            </a:r>
            <a:endParaRPr lang="en-US" sz="4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7597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AAAF0DE-CD47-07EF-C90A-500F6F397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HIGHER-ORDER MODE ANALYSIS</a:t>
            </a:r>
          </a:p>
        </p:txBody>
      </p:sp>
      <p:sp>
        <p:nvSpPr>
          <p:cNvPr id="43" name="Date Placeholder 5">
            <a:extLst>
              <a:ext uri="{FF2B5EF4-FFF2-40B4-BE49-F238E27FC236}">
                <a16:creationId xmlns:a16="http://schemas.microsoft.com/office/drawing/2014/main" id="{4DD7B28B-3BB0-10D2-9607-A01F8FF184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</p:spPr>
        <p:txBody>
          <a:bodyPr/>
          <a:lstStyle/>
          <a:p>
            <a:pPr>
              <a:defRPr/>
            </a:pPr>
            <a:r>
              <a:rPr lang="en-US"/>
              <a:t>12/6/2023</a:t>
            </a:r>
            <a:endParaRPr lang="en-US" dirty="0"/>
          </a:p>
        </p:txBody>
      </p:sp>
      <p:sp>
        <p:nvSpPr>
          <p:cNvPr id="44" name="Footer Placeholder 6">
            <a:extLst>
              <a:ext uri="{FF2B5EF4-FFF2-40B4-BE49-F238E27FC236}">
                <a16:creationId xmlns:a16="http://schemas.microsoft.com/office/drawing/2014/main" id="{5662B984-F6FF-6210-B14C-9431E1DE40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A Pathak | DESIGN &amp; OPTIMIZATION OF SSR FOR MEHIPA</a:t>
            </a:r>
            <a:endParaRPr lang="en-US" b="1" dirty="0"/>
          </a:p>
        </p:txBody>
      </p:sp>
      <p:sp>
        <p:nvSpPr>
          <p:cNvPr id="45" name="Slide Number Placeholder 7">
            <a:extLst>
              <a:ext uri="{FF2B5EF4-FFF2-40B4-BE49-F238E27FC236}">
                <a16:creationId xmlns:a16="http://schemas.microsoft.com/office/drawing/2014/main" id="{A4F660D5-167C-D089-143D-AD089EE0FA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A2D006-B7E5-5403-7E3D-CB35DD351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661" y="83184"/>
            <a:ext cx="4170893" cy="46337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7F3843-5B52-1AD7-17E3-8B3356EA7BA7}"/>
              </a:ext>
            </a:extLst>
          </p:cNvPr>
          <p:cNvSpPr txBox="1"/>
          <p:nvPr/>
        </p:nvSpPr>
        <p:spPr>
          <a:xfrm>
            <a:off x="228600" y="698536"/>
            <a:ext cx="4623561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The R/Q for the higher </a:t>
            </a:r>
            <a:r>
              <a:rPr lang="en-US" sz="1800" dirty="0" err="1"/>
              <a:t>higher</a:t>
            </a:r>
            <a:r>
              <a:rPr lang="en-US" sz="1800" dirty="0"/>
              <a:t> order monopole, dipole and quadrupole   were calculated using different boundary conditions.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The R/Q for the operating mode was found to e dominant followed by the mode at 397 MHz which is far from the operating point.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The dipole and quadrupoles mode </a:t>
            </a:r>
            <a:r>
              <a:rPr lang="en-US" sz="1800" dirty="0" err="1"/>
              <a:t>exibits</a:t>
            </a:r>
            <a:r>
              <a:rPr lang="en-US" sz="1800" dirty="0"/>
              <a:t> insignificant R/Q.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7D872CD-32BA-5ED4-D0F4-7C7786C14DA1}"/>
                  </a:ext>
                </a:extLst>
              </p:cNvPr>
              <p:cNvSpPr txBox="1"/>
              <p:nvPr/>
            </p:nvSpPr>
            <p:spPr>
              <a:xfrm>
                <a:off x="182942" y="3761806"/>
                <a:ext cx="4714875" cy="9298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</m:num>
                        <m:den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𝑸</m:t>
                          </m:r>
                        </m:den>
                      </m:f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e>
                            <m:sup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𝝎</m:t>
                              </m:r>
                            </m:e>
                            <m:sup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p>
                          </m:sSup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𝑼</m:t>
                          </m:r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sSup>
                        <m:sSupPr>
                          <m:ctrlPr>
                            <a:rPr lang="en-US" sz="16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limLoc m:val="undOvr"/>
                                  <m:ctrlP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  <m:sup>
                                  <m:sSub>
                                    <m:sSubPr>
                                      <m:ctrlPr>
                                        <a:rPr lang="en-US" sz="16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1" i="1" smtClean="0">
                                          <a:latin typeface="Cambria Math" panose="02040503050406030204" pitchFamily="18" charset="0"/>
                                        </a:rPr>
                                        <m:t>𝑳</m:t>
                                      </m:r>
                                    </m:e>
                                    <m:sub>
                                      <m:r>
                                        <a:rPr lang="en-US" sz="1600" b="1" i="1" smtClean="0">
                                          <a:latin typeface="Cambria Math" panose="02040503050406030204" pitchFamily="18" charset="0"/>
                                        </a:rPr>
                                        <m:t>𝒄𝒂𝒗</m:t>
                                      </m:r>
                                    </m:sub>
                                  </m:sSub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sz="16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1" i="1" smtClean="0">
                                          <a:latin typeface="Cambria Math" panose="02040503050406030204" pitchFamily="18" charset="0"/>
                                        </a:rPr>
                                        <m:t>𝑬</m:t>
                                      </m:r>
                                    </m:e>
                                    <m:sub>
                                      <m:r>
                                        <a:rPr lang="en-US" sz="1600" b="1" i="1" smtClean="0">
                                          <a:latin typeface="Cambria Math" panose="02040503050406030204" pitchFamily="18" charset="0"/>
                                        </a:rPr>
                                        <m:t>𝒛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en-US" sz="16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b="1" i="1" smtClean="0">
                                          <a:latin typeface="Cambria Math" panose="02040503050406030204" pitchFamily="18" charset="0"/>
                                        </a:rPr>
                                        <m:t>𝒆</m:t>
                                      </m:r>
                                    </m:e>
                                    <m:sup>
                                      <m:r>
                                        <a:rPr lang="en-US" sz="16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  <m:d>
                                        <m:dPr>
                                          <m:ctrlPr>
                                            <a:rPr lang="en-US" sz="1600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600" b="1" i="1" smtClean="0">
                                              <a:latin typeface="Cambria Math" panose="02040503050406030204" pitchFamily="18" charset="0"/>
                                            </a:rPr>
                                            <m:t>𝒌𝒛</m:t>
                                          </m:r>
                                        </m:e>
                                      </m:d>
                                    </m:sup>
                                  </m:sSup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  <m:t>𝒅𝒛</m:t>
                                  </m:r>
                                </m:e>
                              </m:nary>
                            </m:e>
                          </m:d>
                        </m:e>
                        <m:sup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1600" b="1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7D872CD-32BA-5ED4-D0F4-7C7786C14D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942" y="3761806"/>
                <a:ext cx="4714875" cy="92980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389221C4-7618-0FCB-710F-CBD725E2E53D}"/>
              </a:ext>
            </a:extLst>
          </p:cNvPr>
          <p:cNvSpPr txBox="1"/>
          <p:nvPr/>
        </p:nvSpPr>
        <p:spPr>
          <a:xfrm>
            <a:off x="5072354" y="499936"/>
            <a:ext cx="5724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latin typeface="Helvetica" pitchFamily="2" charset="0"/>
              </a:rPr>
              <a:t>SSR-A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D33755-ED85-5C56-DB08-C4AEAF998C73}"/>
              </a:ext>
            </a:extLst>
          </p:cNvPr>
          <p:cNvSpPr txBox="1"/>
          <p:nvPr/>
        </p:nvSpPr>
        <p:spPr>
          <a:xfrm>
            <a:off x="5072354" y="1904932"/>
            <a:ext cx="5724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latin typeface="Helvetica" pitchFamily="2" charset="0"/>
              </a:rPr>
              <a:t>SSR-B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F38F95-194A-4EE7-7CEE-8ABF2758FA1F}"/>
              </a:ext>
            </a:extLst>
          </p:cNvPr>
          <p:cNvSpPr txBox="1"/>
          <p:nvPr/>
        </p:nvSpPr>
        <p:spPr>
          <a:xfrm>
            <a:off x="5072354" y="3445732"/>
            <a:ext cx="5724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latin typeface="Helvetica" pitchFamily="2" charset="0"/>
              </a:rPr>
              <a:t>SSR-C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DCCE91-0433-CF4D-A00C-9F40AC1E8174}"/>
              </a:ext>
            </a:extLst>
          </p:cNvPr>
          <p:cNvSpPr txBox="1"/>
          <p:nvPr/>
        </p:nvSpPr>
        <p:spPr>
          <a:xfrm>
            <a:off x="7397954" y="499936"/>
            <a:ext cx="5724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latin typeface="Helvetica" pitchFamily="2" charset="0"/>
              </a:rPr>
              <a:t>SSR-A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6576DE-A2F6-953E-A119-5966DC09205A}"/>
              </a:ext>
            </a:extLst>
          </p:cNvPr>
          <p:cNvSpPr txBox="1"/>
          <p:nvPr/>
        </p:nvSpPr>
        <p:spPr>
          <a:xfrm>
            <a:off x="7397954" y="1904932"/>
            <a:ext cx="5724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latin typeface="Helvetica" pitchFamily="2" charset="0"/>
              </a:rPr>
              <a:t>SSR-B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DFCA4F-B581-FDDE-7A3C-251980BF5BA3}"/>
              </a:ext>
            </a:extLst>
          </p:cNvPr>
          <p:cNvSpPr txBox="1"/>
          <p:nvPr/>
        </p:nvSpPr>
        <p:spPr>
          <a:xfrm>
            <a:off x="7397954" y="3445732"/>
            <a:ext cx="5724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latin typeface="Helvetica" pitchFamily="2" charset="0"/>
              </a:rPr>
              <a:t>SSR-C</a:t>
            </a:r>
          </a:p>
        </p:txBody>
      </p:sp>
    </p:spTree>
    <p:extLst>
      <p:ext uri="{BB962C8B-B14F-4D97-AF65-F5344CB8AC3E}">
        <p14:creationId xmlns:p14="http://schemas.microsoft.com/office/powerpoint/2010/main" val="26916351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Date Placeholder 5">
            <a:extLst>
              <a:ext uri="{FF2B5EF4-FFF2-40B4-BE49-F238E27FC236}">
                <a16:creationId xmlns:a16="http://schemas.microsoft.com/office/drawing/2014/main" id="{4DD7B28B-3BB0-10D2-9607-A01F8FF184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</p:spPr>
        <p:txBody>
          <a:bodyPr/>
          <a:lstStyle/>
          <a:p>
            <a:pPr>
              <a:defRPr/>
            </a:pPr>
            <a:r>
              <a:rPr lang="en-US"/>
              <a:t>12/6/2023</a:t>
            </a:r>
            <a:endParaRPr lang="en-US" dirty="0"/>
          </a:p>
        </p:txBody>
      </p:sp>
      <p:sp>
        <p:nvSpPr>
          <p:cNvPr id="44" name="Footer Placeholder 6">
            <a:extLst>
              <a:ext uri="{FF2B5EF4-FFF2-40B4-BE49-F238E27FC236}">
                <a16:creationId xmlns:a16="http://schemas.microsoft.com/office/drawing/2014/main" id="{5662B984-F6FF-6210-B14C-9431E1DE40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A Pathak | DESIGN &amp; OPTIMIZATION OF SSR FOR MEHIPA</a:t>
            </a:r>
            <a:endParaRPr lang="en-US" b="1" dirty="0"/>
          </a:p>
        </p:txBody>
      </p:sp>
      <p:sp>
        <p:nvSpPr>
          <p:cNvPr id="45" name="Slide Number Placeholder 7">
            <a:extLst>
              <a:ext uri="{FF2B5EF4-FFF2-40B4-BE49-F238E27FC236}">
                <a16:creationId xmlns:a16="http://schemas.microsoft.com/office/drawing/2014/main" id="{A4F660D5-167C-D089-143D-AD089EE0FA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515C1E1-3565-F7D8-A73E-E391964B2667}"/>
              </a:ext>
            </a:extLst>
          </p:cNvPr>
          <p:cNvSpPr/>
          <p:nvPr/>
        </p:nvSpPr>
        <p:spPr>
          <a:xfrm>
            <a:off x="222250" y="1461600"/>
            <a:ext cx="8657590" cy="993600"/>
          </a:xfrm>
          <a:prstGeom prst="roundRect">
            <a:avLst/>
          </a:prstGeom>
          <a:solidFill>
            <a:schemeClr val="tx2"/>
          </a:solidFill>
          <a:ln w="38100" cmpd="dbl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CBFDE86-6B53-B9AC-4900-FCDD2B1E9E8D}"/>
              </a:ext>
            </a:extLst>
          </p:cNvPr>
          <p:cNvSpPr/>
          <p:nvPr/>
        </p:nvSpPr>
        <p:spPr>
          <a:xfrm>
            <a:off x="2581347" y="1573848"/>
            <a:ext cx="398134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MULTIPACTING</a:t>
            </a:r>
            <a:endParaRPr lang="en-US" sz="4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915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600C3-BC96-B0A9-9F35-605BE21A1ED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12/6/2023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DD5E7-60E3-3D9F-749A-426E146796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654547" cy="182155"/>
          </a:xfrm>
        </p:spPr>
        <p:txBody>
          <a:bodyPr/>
          <a:lstStyle/>
          <a:p>
            <a:pPr>
              <a:defRPr/>
            </a:pPr>
            <a:r>
              <a:rPr lang="en-US"/>
              <a:t>A Pathak | DESIGN &amp; OPTIMIZATION OF SSR FOR MEHIPA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0E9922-CBCA-0C7C-0E87-C45C8CC048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A9CD56C-DA89-9CC8-C7F2-4C034338355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>
              <a:alphaModFix amt="16000"/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!!shape">
            <a:extLst>
              <a:ext uri="{FF2B5EF4-FFF2-40B4-BE49-F238E27FC236}">
                <a16:creationId xmlns:a16="http://schemas.microsoft.com/office/drawing/2014/main" id="{91AF0217-3EB5-38E9-78D9-F34A2EF2BB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86" b="98276" l="9362" r="97447">
                        <a14:foregroundMark x1="53617" y1="27155" x2="38723" y2="28017"/>
                        <a14:foregroundMark x1="38723" y1="28017" x2="25532" y2="34483"/>
                        <a14:foregroundMark x1="25532" y1="34483" x2="18723" y2="45690"/>
                        <a14:foregroundMark x1="18723" y1="45690" x2="15319" y2="58621"/>
                        <a14:foregroundMark x1="15319" y1="58621" x2="19149" y2="71121"/>
                        <a14:foregroundMark x1="19149" y1="71121" x2="20000" y2="71983"/>
                        <a14:foregroundMark x1="57872" y1="27586" x2="79149" y2="53448"/>
                        <a14:foregroundMark x1="79149" y1="53448" x2="83404" y2="65086"/>
                        <a14:foregroundMark x1="83404" y1="65086" x2="83404" y2="65086"/>
                        <a14:foregroundMark x1="61277" y1="58190" x2="49362" y2="52586"/>
                        <a14:foregroundMark x1="49362" y1="52586" x2="44681" y2="53879"/>
                        <a14:foregroundMark x1="27660" y1="81897" x2="49787" y2="93966"/>
                        <a14:foregroundMark x1="49787" y1="93966" x2="63830" y2="95690"/>
                        <a14:foregroundMark x1="63830" y1="95690" x2="65106" y2="95690"/>
                        <a14:foregroundMark x1="80426" y1="18966" x2="51489" y2="11207"/>
                        <a14:foregroundMark x1="51489" y1="11207" x2="26383" y2="15517"/>
                        <a14:foregroundMark x1="26383" y1="15517" x2="20000" y2="22845"/>
                        <a14:foregroundMark x1="49362" y1="7759" x2="60426" y2="7328"/>
                        <a14:foregroundMark x1="57021" y1="3448" x2="46809" y2="3448"/>
                        <a14:foregroundMark x1="91064" y1="35776" x2="97447" y2="57759"/>
                        <a14:foregroundMark x1="43830" y1="97414" x2="56170" y2="98276"/>
                      </a14:backgroundRemoval>
                    </a14:imgEffect>
                    <a14:imgEffect>
                      <a14:brightnessContrast bright="-6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95197" y="1242192"/>
            <a:ext cx="1517988" cy="1503746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  <a:effectLst>
            <a:softEdge rad="228600"/>
          </a:effectLst>
        </p:spPr>
      </p:pic>
      <p:sp>
        <p:nvSpPr>
          <p:cNvPr id="35" name="!!shq">
            <a:extLst>
              <a:ext uri="{FF2B5EF4-FFF2-40B4-BE49-F238E27FC236}">
                <a16:creationId xmlns:a16="http://schemas.microsoft.com/office/drawing/2014/main" id="{B571E988-45EB-BBA7-EBB5-D3F83CED5487}"/>
              </a:ext>
            </a:extLst>
          </p:cNvPr>
          <p:cNvSpPr/>
          <p:nvPr/>
        </p:nvSpPr>
        <p:spPr>
          <a:xfrm>
            <a:off x="3586444" y="1026319"/>
            <a:ext cx="1935494" cy="1935494"/>
          </a:xfrm>
          <a:prstGeom prst="donut">
            <a:avLst>
              <a:gd name="adj" fmla="val 8418"/>
            </a:avLst>
          </a:prstGeom>
          <a:gradFill flip="none" rotWithShape="1">
            <a:gsLst>
              <a:gs pos="0">
                <a:sysClr val="windowText" lastClr="000000">
                  <a:lumMod val="95000"/>
                  <a:lumOff val="5000"/>
                </a:sysClr>
              </a:gs>
              <a:gs pos="74000">
                <a:srgbClr val="44546A">
                  <a:lumMod val="50000"/>
                </a:srgbClr>
              </a:gs>
              <a:gs pos="21000">
                <a:sysClr val="window" lastClr="FFFFFF">
                  <a:lumMod val="50000"/>
                </a:sysClr>
              </a:gs>
              <a:gs pos="83000">
                <a:sysClr val="windowText" lastClr="000000">
                  <a:lumMod val="65000"/>
                  <a:lumOff val="35000"/>
                </a:sysClr>
              </a:gs>
            </a:gsLst>
            <a:lin ang="13500000" scaled="1"/>
            <a:tileRect/>
          </a:gradFill>
          <a:ln w="12700" cap="flat" cmpd="sng" algn="ctr">
            <a:solidFill>
              <a:schemeClr val="tx2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394145C-9F9E-A4BC-197D-821983D243CC}"/>
              </a:ext>
            </a:extLst>
          </p:cNvPr>
          <p:cNvSpPr txBox="1"/>
          <p:nvPr/>
        </p:nvSpPr>
        <p:spPr>
          <a:xfrm>
            <a:off x="3761002" y="1856105"/>
            <a:ext cx="158637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bg1"/>
                </a:solidFill>
                <a:latin typeface="Palatino Linotype" panose="02040502050505030304" pitchFamily="18" charset="0"/>
                <a:ea typeface="+mn-ea"/>
                <a:cs typeface="+mn-cs"/>
              </a:rPr>
              <a:t>OUTLINE</a:t>
            </a:r>
            <a:endParaRPr lang="en-US" sz="2800" b="1" dirty="0">
              <a:solidFill>
                <a:schemeClr val="bg1"/>
              </a:solidFill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37" name="Rectangle 8">
            <a:extLst>
              <a:ext uri="{FF2B5EF4-FFF2-40B4-BE49-F238E27FC236}">
                <a16:creationId xmlns:a16="http://schemas.microsoft.com/office/drawing/2014/main" id="{27106ACF-4F1C-4239-1F06-48BA72E2FF6C}"/>
              </a:ext>
            </a:extLst>
          </p:cNvPr>
          <p:cNvSpPr/>
          <p:nvPr/>
        </p:nvSpPr>
        <p:spPr>
          <a:xfrm>
            <a:off x="0" y="519626"/>
            <a:ext cx="2299866" cy="387129"/>
          </a:xfrm>
          <a:custGeom>
            <a:avLst/>
            <a:gdLst>
              <a:gd name="connsiteX0" fmla="*/ 0 w 3078480"/>
              <a:gd name="connsiteY0" fmla="*/ 0 h 518190"/>
              <a:gd name="connsiteX1" fmla="*/ 3078480 w 3078480"/>
              <a:gd name="connsiteY1" fmla="*/ 0 h 518190"/>
              <a:gd name="connsiteX2" fmla="*/ 3078480 w 3078480"/>
              <a:gd name="connsiteY2" fmla="*/ 518190 h 518190"/>
              <a:gd name="connsiteX3" fmla="*/ 0 w 3078480"/>
              <a:gd name="connsiteY3" fmla="*/ 518190 h 518190"/>
              <a:gd name="connsiteX4" fmla="*/ 0 w 3078480"/>
              <a:gd name="connsiteY4" fmla="*/ 0 h 518190"/>
              <a:gd name="connsiteX0" fmla="*/ 0 w 3078480"/>
              <a:gd name="connsiteY0" fmla="*/ 0 h 518190"/>
              <a:gd name="connsiteX1" fmla="*/ 3078480 w 3078480"/>
              <a:gd name="connsiteY1" fmla="*/ 0 h 518190"/>
              <a:gd name="connsiteX2" fmla="*/ 2692400 w 3078480"/>
              <a:gd name="connsiteY2" fmla="*/ 518190 h 518190"/>
              <a:gd name="connsiteX3" fmla="*/ 0 w 3078480"/>
              <a:gd name="connsiteY3" fmla="*/ 518190 h 518190"/>
              <a:gd name="connsiteX4" fmla="*/ 0 w 3078480"/>
              <a:gd name="connsiteY4" fmla="*/ 0 h 518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78480" h="518190">
                <a:moveTo>
                  <a:pt x="0" y="0"/>
                </a:moveTo>
                <a:lnTo>
                  <a:pt x="3078480" y="0"/>
                </a:lnTo>
                <a:lnTo>
                  <a:pt x="2692400" y="518190"/>
                </a:lnTo>
                <a:lnTo>
                  <a:pt x="0" y="518190"/>
                </a:lnTo>
                <a:lnTo>
                  <a:pt x="0" y="0"/>
                </a:lnTo>
                <a:close/>
              </a:path>
            </a:pathLst>
          </a:custGeom>
          <a:solidFill>
            <a:srgbClr val="161616"/>
          </a:solidFill>
          <a:ln w="12700" cap="flat" cmpd="sng" algn="ctr">
            <a:solidFill>
              <a:schemeClr val="tx2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1. Introduction</a:t>
            </a:r>
          </a:p>
        </p:txBody>
      </p:sp>
      <p:sp>
        <p:nvSpPr>
          <p:cNvPr id="38" name="Rectangle 17">
            <a:extLst>
              <a:ext uri="{FF2B5EF4-FFF2-40B4-BE49-F238E27FC236}">
                <a16:creationId xmlns:a16="http://schemas.microsoft.com/office/drawing/2014/main" id="{73863608-3D98-AC85-B31D-471F3909F1CE}"/>
              </a:ext>
            </a:extLst>
          </p:cNvPr>
          <p:cNvSpPr/>
          <p:nvPr/>
        </p:nvSpPr>
        <p:spPr>
          <a:xfrm>
            <a:off x="0" y="1701818"/>
            <a:ext cx="2299866" cy="387129"/>
          </a:xfrm>
          <a:custGeom>
            <a:avLst/>
            <a:gdLst>
              <a:gd name="connsiteX0" fmla="*/ 0 w 3078480"/>
              <a:gd name="connsiteY0" fmla="*/ 0 h 518190"/>
              <a:gd name="connsiteX1" fmla="*/ 3078480 w 3078480"/>
              <a:gd name="connsiteY1" fmla="*/ 0 h 518190"/>
              <a:gd name="connsiteX2" fmla="*/ 3078480 w 3078480"/>
              <a:gd name="connsiteY2" fmla="*/ 518190 h 518190"/>
              <a:gd name="connsiteX3" fmla="*/ 0 w 3078480"/>
              <a:gd name="connsiteY3" fmla="*/ 518190 h 518190"/>
              <a:gd name="connsiteX4" fmla="*/ 0 w 3078480"/>
              <a:gd name="connsiteY4" fmla="*/ 0 h 518190"/>
              <a:gd name="connsiteX0" fmla="*/ 0 w 3078480"/>
              <a:gd name="connsiteY0" fmla="*/ 0 h 518190"/>
              <a:gd name="connsiteX1" fmla="*/ 3078480 w 3078480"/>
              <a:gd name="connsiteY1" fmla="*/ 0 h 518190"/>
              <a:gd name="connsiteX2" fmla="*/ 2590800 w 3078480"/>
              <a:gd name="connsiteY2" fmla="*/ 518190 h 518190"/>
              <a:gd name="connsiteX3" fmla="*/ 0 w 3078480"/>
              <a:gd name="connsiteY3" fmla="*/ 518190 h 518190"/>
              <a:gd name="connsiteX4" fmla="*/ 0 w 3078480"/>
              <a:gd name="connsiteY4" fmla="*/ 0 h 518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78480" h="518190">
                <a:moveTo>
                  <a:pt x="0" y="0"/>
                </a:moveTo>
                <a:lnTo>
                  <a:pt x="3078480" y="0"/>
                </a:lnTo>
                <a:lnTo>
                  <a:pt x="2590800" y="518190"/>
                </a:lnTo>
                <a:lnTo>
                  <a:pt x="0" y="518190"/>
                </a:lnTo>
                <a:lnTo>
                  <a:pt x="0" y="0"/>
                </a:lnTo>
                <a:close/>
              </a:path>
            </a:pathLst>
          </a:custGeom>
          <a:solidFill>
            <a:srgbClr val="161616"/>
          </a:solidFill>
          <a:ln w="12700" cap="flat" cmpd="sng" algn="ctr">
            <a:solidFill>
              <a:schemeClr val="tx2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2. Choosing right SSR</a:t>
            </a:r>
          </a:p>
        </p:txBody>
      </p:sp>
      <p:sp>
        <p:nvSpPr>
          <p:cNvPr id="39" name="Rectangle 18">
            <a:extLst>
              <a:ext uri="{FF2B5EF4-FFF2-40B4-BE49-F238E27FC236}">
                <a16:creationId xmlns:a16="http://schemas.microsoft.com/office/drawing/2014/main" id="{C8DBCAC9-9FA3-0E11-B002-16DBA79D75D3}"/>
              </a:ext>
            </a:extLst>
          </p:cNvPr>
          <p:cNvSpPr/>
          <p:nvPr/>
        </p:nvSpPr>
        <p:spPr>
          <a:xfrm>
            <a:off x="0" y="2884010"/>
            <a:ext cx="2299866" cy="394719"/>
          </a:xfrm>
          <a:custGeom>
            <a:avLst/>
            <a:gdLst>
              <a:gd name="connsiteX0" fmla="*/ 0 w 3078480"/>
              <a:gd name="connsiteY0" fmla="*/ 0 h 518190"/>
              <a:gd name="connsiteX1" fmla="*/ 3078480 w 3078480"/>
              <a:gd name="connsiteY1" fmla="*/ 0 h 518190"/>
              <a:gd name="connsiteX2" fmla="*/ 3078480 w 3078480"/>
              <a:gd name="connsiteY2" fmla="*/ 518190 h 518190"/>
              <a:gd name="connsiteX3" fmla="*/ 0 w 3078480"/>
              <a:gd name="connsiteY3" fmla="*/ 518190 h 518190"/>
              <a:gd name="connsiteX4" fmla="*/ 0 w 3078480"/>
              <a:gd name="connsiteY4" fmla="*/ 0 h 518190"/>
              <a:gd name="connsiteX0" fmla="*/ 0 w 3078480"/>
              <a:gd name="connsiteY0" fmla="*/ 0 h 528350"/>
              <a:gd name="connsiteX1" fmla="*/ 3078480 w 3078480"/>
              <a:gd name="connsiteY1" fmla="*/ 0 h 528350"/>
              <a:gd name="connsiteX2" fmla="*/ 2570480 w 3078480"/>
              <a:gd name="connsiteY2" fmla="*/ 528350 h 528350"/>
              <a:gd name="connsiteX3" fmla="*/ 0 w 3078480"/>
              <a:gd name="connsiteY3" fmla="*/ 518190 h 528350"/>
              <a:gd name="connsiteX4" fmla="*/ 0 w 3078480"/>
              <a:gd name="connsiteY4" fmla="*/ 0 h 52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78480" h="528350">
                <a:moveTo>
                  <a:pt x="0" y="0"/>
                </a:moveTo>
                <a:lnTo>
                  <a:pt x="3078480" y="0"/>
                </a:lnTo>
                <a:lnTo>
                  <a:pt x="2570480" y="528350"/>
                </a:lnTo>
                <a:lnTo>
                  <a:pt x="0" y="518190"/>
                </a:lnTo>
                <a:lnTo>
                  <a:pt x="0" y="0"/>
                </a:lnTo>
                <a:close/>
              </a:path>
            </a:pathLst>
          </a:custGeom>
          <a:solidFill>
            <a:srgbClr val="161616"/>
          </a:solidFill>
          <a:ln w="12700" cap="flat" cmpd="sng" algn="ctr">
            <a:solidFill>
              <a:schemeClr val="tx2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3. RF Design</a:t>
            </a:r>
          </a:p>
        </p:txBody>
      </p:sp>
      <p:sp>
        <p:nvSpPr>
          <p:cNvPr id="40" name="Rectangle 19">
            <a:extLst>
              <a:ext uri="{FF2B5EF4-FFF2-40B4-BE49-F238E27FC236}">
                <a16:creationId xmlns:a16="http://schemas.microsoft.com/office/drawing/2014/main" id="{D6CE7AF7-F3CE-40F0-DC85-41C0000F0407}"/>
              </a:ext>
            </a:extLst>
          </p:cNvPr>
          <p:cNvSpPr/>
          <p:nvPr/>
        </p:nvSpPr>
        <p:spPr>
          <a:xfrm>
            <a:off x="6725021" y="519626"/>
            <a:ext cx="2368179" cy="387129"/>
          </a:xfrm>
          <a:custGeom>
            <a:avLst/>
            <a:gdLst>
              <a:gd name="connsiteX0" fmla="*/ 0 w 3078480"/>
              <a:gd name="connsiteY0" fmla="*/ 0 h 518190"/>
              <a:gd name="connsiteX1" fmla="*/ 3078480 w 3078480"/>
              <a:gd name="connsiteY1" fmla="*/ 0 h 518190"/>
              <a:gd name="connsiteX2" fmla="*/ 3078480 w 3078480"/>
              <a:gd name="connsiteY2" fmla="*/ 518190 h 518190"/>
              <a:gd name="connsiteX3" fmla="*/ 0 w 3078480"/>
              <a:gd name="connsiteY3" fmla="*/ 518190 h 518190"/>
              <a:gd name="connsiteX4" fmla="*/ 0 w 3078480"/>
              <a:gd name="connsiteY4" fmla="*/ 0 h 518190"/>
              <a:gd name="connsiteX0" fmla="*/ 0 w 3078480"/>
              <a:gd name="connsiteY0" fmla="*/ 0 h 518190"/>
              <a:gd name="connsiteX1" fmla="*/ 3078480 w 3078480"/>
              <a:gd name="connsiteY1" fmla="*/ 0 h 518190"/>
              <a:gd name="connsiteX2" fmla="*/ 3078480 w 3078480"/>
              <a:gd name="connsiteY2" fmla="*/ 518190 h 518190"/>
              <a:gd name="connsiteX3" fmla="*/ 528320 w 3078480"/>
              <a:gd name="connsiteY3" fmla="*/ 497870 h 518190"/>
              <a:gd name="connsiteX4" fmla="*/ 0 w 3078480"/>
              <a:gd name="connsiteY4" fmla="*/ 0 h 518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78480" h="518190">
                <a:moveTo>
                  <a:pt x="0" y="0"/>
                </a:moveTo>
                <a:lnTo>
                  <a:pt x="3078480" y="0"/>
                </a:lnTo>
                <a:lnTo>
                  <a:pt x="3078480" y="518190"/>
                </a:lnTo>
                <a:lnTo>
                  <a:pt x="528320" y="497870"/>
                </a:lnTo>
                <a:lnTo>
                  <a:pt x="0" y="0"/>
                </a:lnTo>
                <a:close/>
              </a:path>
            </a:pathLst>
          </a:custGeom>
          <a:solidFill>
            <a:srgbClr val="161616"/>
          </a:solidFill>
          <a:ln w="12700" cap="flat" cmpd="sng" algn="ctr">
            <a:solidFill>
              <a:schemeClr val="tx2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4. HOM Analysis</a:t>
            </a:r>
          </a:p>
        </p:txBody>
      </p:sp>
      <p:sp>
        <p:nvSpPr>
          <p:cNvPr id="41" name="Rectangle 20">
            <a:extLst>
              <a:ext uri="{FF2B5EF4-FFF2-40B4-BE49-F238E27FC236}">
                <a16:creationId xmlns:a16="http://schemas.microsoft.com/office/drawing/2014/main" id="{6CF16F79-78F7-6F5B-BA4C-2295FAE84B3E}"/>
              </a:ext>
            </a:extLst>
          </p:cNvPr>
          <p:cNvSpPr/>
          <p:nvPr/>
        </p:nvSpPr>
        <p:spPr>
          <a:xfrm>
            <a:off x="6725021" y="1701818"/>
            <a:ext cx="2360589" cy="387129"/>
          </a:xfrm>
          <a:custGeom>
            <a:avLst/>
            <a:gdLst>
              <a:gd name="connsiteX0" fmla="*/ 0 w 3078480"/>
              <a:gd name="connsiteY0" fmla="*/ 0 h 518190"/>
              <a:gd name="connsiteX1" fmla="*/ 3078480 w 3078480"/>
              <a:gd name="connsiteY1" fmla="*/ 0 h 518190"/>
              <a:gd name="connsiteX2" fmla="*/ 3078480 w 3078480"/>
              <a:gd name="connsiteY2" fmla="*/ 518190 h 518190"/>
              <a:gd name="connsiteX3" fmla="*/ 0 w 3078480"/>
              <a:gd name="connsiteY3" fmla="*/ 518190 h 518190"/>
              <a:gd name="connsiteX4" fmla="*/ 0 w 3078480"/>
              <a:gd name="connsiteY4" fmla="*/ 0 h 518190"/>
              <a:gd name="connsiteX0" fmla="*/ 0 w 3078480"/>
              <a:gd name="connsiteY0" fmla="*/ 0 h 518190"/>
              <a:gd name="connsiteX1" fmla="*/ 3078480 w 3078480"/>
              <a:gd name="connsiteY1" fmla="*/ 0 h 518190"/>
              <a:gd name="connsiteX2" fmla="*/ 3078480 w 3078480"/>
              <a:gd name="connsiteY2" fmla="*/ 518190 h 518190"/>
              <a:gd name="connsiteX3" fmla="*/ 477520 w 3078480"/>
              <a:gd name="connsiteY3" fmla="*/ 497870 h 518190"/>
              <a:gd name="connsiteX4" fmla="*/ 0 w 3078480"/>
              <a:gd name="connsiteY4" fmla="*/ 0 h 518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78480" h="518190">
                <a:moveTo>
                  <a:pt x="0" y="0"/>
                </a:moveTo>
                <a:lnTo>
                  <a:pt x="3078480" y="0"/>
                </a:lnTo>
                <a:lnTo>
                  <a:pt x="3078480" y="518190"/>
                </a:lnTo>
                <a:lnTo>
                  <a:pt x="477520" y="497870"/>
                </a:lnTo>
                <a:lnTo>
                  <a:pt x="0" y="0"/>
                </a:lnTo>
                <a:close/>
              </a:path>
            </a:pathLst>
          </a:custGeom>
          <a:solidFill>
            <a:srgbClr val="161616"/>
          </a:solidFill>
          <a:ln w="12700" cap="flat" cmpd="sng" algn="ctr">
            <a:solidFill>
              <a:schemeClr val="tx2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5. </a:t>
            </a:r>
            <a:r>
              <a:rPr kumimoji="0" lang="en-US" sz="15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Multipacting</a:t>
            </a: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42" name="Rectangle 21">
            <a:extLst>
              <a:ext uri="{FF2B5EF4-FFF2-40B4-BE49-F238E27FC236}">
                <a16:creationId xmlns:a16="http://schemas.microsoft.com/office/drawing/2014/main" id="{F4A44AC1-A835-D7A6-68DE-BAD50088988A}"/>
              </a:ext>
            </a:extLst>
          </p:cNvPr>
          <p:cNvSpPr/>
          <p:nvPr/>
        </p:nvSpPr>
        <p:spPr>
          <a:xfrm>
            <a:off x="6732611" y="2884010"/>
            <a:ext cx="2360589" cy="387129"/>
          </a:xfrm>
          <a:custGeom>
            <a:avLst/>
            <a:gdLst>
              <a:gd name="connsiteX0" fmla="*/ 0 w 3078480"/>
              <a:gd name="connsiteY0" fmla="*/ 0 h 518190"/>
              <a:gd name="connsiteX1" fmla="*/ 3078480 w 3078480"/>
              <a:gd name="connsiteY1" fmla="*/ 0 h 518190"/>
              <a:gd name="connsiteX2" fmla="*/ 3078480 w 3078480"/>
              <a:gd name="connsiteY2" fmla="*/ 518190 h 518190"/>
              <a:gd name="connsiteX3" fmla="*/ 0 w 3078480"/>
              <a:gd name="connsiteY3" fmla="*/ 518190 h 518190"/>
              <a:gd name="connsiteX4" fmla="*/ 0 w 3078480"/>
              <a:gd name="connsiteY4" fmla="*/ 0 h 518190"/>
              <a:gd name="connsiteX0" fmla="*/ 0 w 3078480"/>
              <a:gd name="connsiteY0" fmla="*/ 0 h 518190"/>
              <a:gd name="connsiteX1" fmla="*/ 3078480 w 3078480"/>
              <a:gd name="connsiteY1" fmla="*/ 0 h 518190"/>
              <a:gd name="connsiteX2" fmla="*/ 3078480 w 3078480"/>
              <a:gd name="connsiteY2" fmla="*/ 518190 h 518190"/>
              <a:gd name="connsiteX3" fmla="*/ 467360 w 3078480"/>
              <a:gd name="connsiteY3" fmla="*/ 518190 h 518190"/>
              <a:gd name="connsiteX4" fmla="*/ 0 w 3078480"/>
              <a:gd name="connsiteY4" fmla="*/ 0 h 518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78480" h="518190">
                <a:moveTo>
                  <a:pt x="0" y="0"/>
                </a:moveTo>
                <a:lnTo>
                  <a:pt x="3078480" y="0"/>
                </a:lnTo>
                <a:lnTo>
                  <a:pt x="3078480" y="518190"/>
                </a:lnTo>
                <a:lnTo>
                  <a:pt x="467360" y="518190"/>
                </a:lnTo>
                <a:lnTo>
                  <a:pt x="0" y="0"/>
                </a:lnTo>
                <a:close/>
              </a:path>
            </a:pathLst>
          </a:custGeom>
          <a:solidFill>
            <a:srgbClr val="161616"/>
          </a:solidFill>
          <a:ln w="12700" cap="flat" cmpd="sng" algn="ctr">
            <a:solidFill>
              <a:schemeClr val="tx2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6. Final Design</a:t>
            </a:r>
          </a:p>
        </p:txBody>
      </p:sp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id="{ABD2CBA3-C4EC-4DC8-2A87-1BC275857483}"/>
              </a:ext>
            </a:extLst>
          </p:cNvPr>
          <p:cNvCxnSpPr>
            <a:cxnSpLocks/>
            <a:stCxn id="35" idx="1"/>
            <a:endCxn id="37" idx="1"/>
          </p:cNvCxnSpPr>
          <p:nvPr/>
        </p:nvCxnSpPr>
        <p:spPr>
          <a:xfrm rot="16200000" flipV="1">
            <a:off x="2689809" y="129684"/>
            <a:ext cx="790139" cy="1570024"/>
          </a:xfrm>
          <a:prstGeom prst="bentConnector2">
            <a:avLst/>
          </a:prstGeom>
          <a:noFill/>
          <a:ln w="19050" cap="flat" cmpd="sng" algn="ctr">
            <a:solidFill>
              <a:schemeClr val="tx2">
                <a:lumMod val="50000"/>
              </a:schemeClr>
            </a:solidFill>
            <a:prstDash val="solid"/>
            <a:miter lim="800000"/>
          </a:ln>
          <a:effectLst/>
        </p:spPr>
      </p:cxn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152F39EC-8398-9E84-804B-78B7A47E4DD9}"/>
              </a:ext>
            </a:extLst>
          </p:cNvPr>
          <p:cNvCxnSpPr>
            <a:cxnSpLocks/>
            <a:stCxn id="35" idx="2"/>
            <a:endCxn id="38" idx="1"/>
          </p:cNvCxnSpPr>
          <p:nvPr/>
        </p:nvCxnSpPr>
        <p:spPr>
          <a:xfrm rot="10800000">
            <a:off x="2299867" y="1701819"/>
            <a:ext cx="1286577" cy="292247"/>
          </a:xfrm>
          <a:prstGeom prst="bentConnector3">
            <a:avLst/>
          </a:prstGeom>
          <a:noFill/>
          <a:ln w="19050" cap="flat" cmpd="sng" algn="ctr">
            <a:solidFill>
              <a:schemeClr val="tx2">
                <a:lumMod val="50000"/>
              </a:schemeClr>
            </a:solidFill>
            <a:prstDash val="solid"/>
            <a:miter lim="800000"/>
          </a:ln>
          <a:effectLst/>
        </p:spPr>
      </p:cxn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3915DB53-BCF0-D6EC-C995-854CABA6506F}"/>
              </a:ext>
            </a:extLst>
          </p:cNvPr>
          <p:cNvCxnSpPr>
            <a:endCxn id="39" idx="1"/>
          </p:cNvCxnSpPr>
          <p:nvPr/>
        </p:nvCxnSpPr>
        <p:spPr>
          <a:xfrm rot="10800000" flipV="1">
            <a:off x="2299867" y="2678365"/>
            <a:ext cx="1570025" cy="205645"/>
          </a:xfrm>
          <a:prstGeom prst="bentConnector3">
            <a:avLst/>
          </a:prstGeom>
          <a:noFill/>
          <a:ln w="19050" cap="flat" cmpd="sng" algn="ctr">
            <a:solidFill>
              <a:schemeClr val="tx2">
                <a:lumMod val="50000"/>
              </a:schemeClr>
            </a:solidFill>
            <a:prstDash val="solid"/>
            <a:miter lim="800000"/>
          </a:ln>
          <a:effectLst/>
        </p:spPr>
      </p:cxn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3BF844D1-C010-9A37-1480-079181C8B297}"/>
              </a:ext>
            </a:extLst>
          </p:cNvPr>
          <p:cNvCxnSpPr>
            <a:cxnSpLocks/>
            <a:stCxn id="35" idx="7"/>
          </p:cNvCxnSpPr>
          <p:nvPr/>
        </p:nvCxnSpPr>
        <p:spPr>
          <a:xfrm rot="5400000" flipH="1" flipV="1">
            <a:off x="5586686" y="171431"/>
            <a:ext cx="790140" cy="1486530"/>
          </a:xfrm>
          <a:prstGeom prst="bentConnector2">
            <a:avLst/>
          </a:prstGeom>
          <a:noFill/>
          <a:ln w="19050" cap="flat" cmpd="sng" algn="ctr">
            <a:solidFill>
              <a:schemeClr val="tx2">
                <a:lumMod val="50000"/>
              </a:schemeClr>
            </a:solidFill>
            <a:prstDash val="solid"/>
            <a:miter lim="800000"/>
          </a:ln>
          <a:effectLst/>
        </p:spPr>
      </p:cxnSp>
      <p:cxnSp>
        <p:nvCxnSpPr>
          <p:cNvPr id="47" name="Connector: Elbow 46">
            <a:extLst>
              <a:ext uri="{FF2B5EF4-FFF2-40B4-BE49-F238E27FC236}">
                <a16:creationId xmlns:a16="http://schemas.microsoft.com/office/drawing/2014/main" id="{79C8BA24-1871-28EC-01F5-F1C8B45F7DA0}"/>
              </a:ext>
            </a:extLst>
          </p:cNvPr>
          <p:cNvCxnSpPr>
            <a:cxnSpLocks/>
            <a:stCxn id="35" idx="6"/>
          </p:cNvCxnSpPr>
          <p:nvPr/>
        </p:nvCxnSpPr>
        <p:spPr>
          <a:xfrm flipV="1">
            <a:off x="5521937" y="1701818"/>
            <a:ext cx="1203084" cy="292247"/>
          </a:xfrm>
          <a:prstGeom prst="bentConnector3">
            <a:avLst/>
          </a:prstGeom>
          <a:noFill/>
          <a:ln w="19050" cap="flat" cmpd="sng" algn="ctr">
            <a:solidFill>
              <a:schemeClr val="tx2">
                <a:lumMod val="50000"/>
              </a:schemeClr>
            </a:solidFill>
            <a:prstDash val="solid"/>
            <a:miter lim="800000"/>
          </a:ln>
          <a:effectLst/>
        </p:spPr>
      </p:cxnSp>
      <p:cxnSp>
        <p:nvCxnSpPr>
          <p:cNvPr id="48" name="Connector: Elbow 47">
            <a:extLst>
              <a:ext uri="{FF2B5EF4-FFF2-40B4-BE49-F238E27FC236}">
                <a16:creationId xmlns:a16="http://schemas.microsoft.com/office/drawing/2014/main" id="{305A96D9-AD5F-8983-D368-463192E1C981}"/>
              </a:ext>
            </a:extLst>
          </p:cNvPr>
          <p:cNvCxnSpPr>
            <a:cxnSpLocks/>
            <a:stCxn id="35" idx="5"/>
          </p:cNvCxnSpPr>
          <p:nvPr/>
        </p:nvCxnSpPr>
        <p:spPr>
          <a:xfrm rot="16200000" flipH="1">
            <a:off x="5878934" y="2037922"/>
            <a:ext cx="205645" cy="1486531"/>
          </a:xfrm>
          <a:prstGeom prst="bentConnector4">
            <a:avLst>
              <a:gd name="adj1" fmla="val -35065"/>
              <a:gd name="adj2" fmla="val 64129"/>
            </a:avLst>
          </a:prstGeom>
          <a:noFill/>
          <a:ln w="19050" cap="flat" cmpd="sng" algn="ctr">
            <a:solidFill>
              <a:schemeClr val="tx2">
                <a:lumMod val="50000"/>
              </a:schemeClr>
            </a:solidFill>
            <a:prstDash val="solid"/>
            <a:miter lim="800000"/>
          </a:ln>
          <a:effectLst/>
        </p:spPr>
      </p:cxnSp>
      <p:sp>
        <p:nvSpPr>
          <p:cNvPr id="49" name="Rectangle 21">
            <a:extLst>
              <a:ext uri="{FF2B5EF4-FFF2-40B4-BE49-F238E27FC236}">
                <a16:creationId xmlns:a16="http://schemas.microsoft.com/office/drawing/2014/main" id="{C41B4BEC-EDD7-D525-94C7-5CCD5C92E0D4}"/>
              </a:ext>
            </a:extLst>
          </p:cNvPr>
          <p:cNvSpPr/>
          <p:nvPr/>
        </p:nvSpPr>
        <p:spPr>
          <a:xfrm>
            <a:off x="3373896" y="3726386"/>
            <a:ext cx="2360589" cy="387129"/>
          </a:xfrm>
          <a:custGeom>
            <a:avLst/>
            <a:gdLst>
              <a:gd name="connsiteX0" fmla="*/ 0 w 3078480"/>
              <a:gd name="connsiteY0" fmla="*/ 0 h 518190"/>
              <a:gd name="connsiteX1" fmla="*/ 3078480 w 3078480"/>
              <a:gd name="connsiteY1" fmla="*/ 0 h 518190"/>
              <a:gd name="connsiteX2" fmla="*/ 3078480 w 3078480"/>
              <a:gd name="connsiteY2" fmla="*/ 518190 h 518190"/>
              <a:gd name="connsiteX3" fmla="*/ 0 w 3078480"/>
              <a:gd name="connsiteY3" fmla="*/ 518190 h 518190"/>
              <a:gd name="connsiteX4" fmla="*/ 0 w 3078480"/>
              <a:gd name="connsiteY4" fmla="*/ 0 h 518190"/>
              <a:gd name="connsiteX0" fmla="*/ 0 w 3078480"/>
              <a:gd name="connsiteY0" fmla="*/ 0 h 518190"/>
              <a:gd name="connsiteX1" fmla="*/ 3078480 w 3078480"/>
              <a:gd name="connsiteY1" fmla="*/ 0 h 518190"/>
              <a:gd name="connsiteX2" fmla="*/ 3078480 w 3078480"/>
              <a:gd name="connsiteY2" fmla="*/ 518190 h 518190"/>
              <a:gd name="connsiteX3" fmla="*/ 467360 w 3078480"/>
              <a:gd name="connsiteY3" fmla="*/ 518190 h 518190"/>
              <a:gd name="connsiteX4" fmla="*/ 0 w 3078480"/>
              <a:gd name="connsiteY4" fmla="*/ 0 h 518190"/>
              <a:gd name="connsiteX0" fmla="*/ 0 w 3078480"/>
              <a:gd name="connsiteY0" fmla="*/ 0 h 518190"/>
              <a:gd name="connsiteX1" fmla="*/ 3078480 w 3078480"/>
              <a:gd name="connsiteY1" fmla="*/ 0 h 518190"/>
              <a:gd name="connsiteX2" fmla="*/ 2662737 w 3078480"/>
              <a:gd name="connsiteY2" fmla="*/ 508030 h 518190"/>
              <a:gd name="connsiteX3" fmla="*/ 467360 w 3078480"/>
              <a:gd name="connsiteY3" fmla="*/ 518190 h 518190"/>
              <a:gd name="connsiteX4" fmla="*/ 0 w 3078480"/>
              <a:gd name="connsiteY4" fmla="*/ 0 h 518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78480" h="518190">
                <a:moveTo>
                  <a:pt x="0" y="0"/>
                </a:moveTo>
                <a:lnTo>
                  <a:pt x="3078480" y="0"/>
                </a:lnTo>
                <a:lnTo>
                  <a:pt x="2662737" y="508030"/>
                </a:lnTo>
                <a:lnTo>
                  <a:pt x="467360" y="518190"/>
                </a:lnTo>
                <a:lnTo>
                  <a:pt x="0" y="0"/>
                </a:lnTo>
                <a:close/>
              </a:path>
            </a:pathLst>
          </a:custGeom>
          <a:solidFill>
            <a:srgbClr val="161616"/>
          </a:solidFill>
          <a:ln w="12700" cap="flat" cmpd="sng" algn="ctr">
            <a:solidFill>
              <a:schemeClr val="tx2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7. Conclusion</a:t>
            </a:r>
          </a:p>
        </p:txBody>
      </p: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E802B5C3-6C1D-E31D-5356-A3931B001082}"/>
              </a:ext>
            </a:extLst>
          </p:cNvPr>
          <p:cNvCxnSpPr>
            <a:cxnSpLocks/>
            <a:stCxn id="35" idx="4"/>
          </p:cNvCxnSpPr>
          <p:nvPr/>
        </p:nvCxnSpPr>
        <p:spPr>
          <a:xfrm rot="16200000" flipH="1">
            <a:off x="4171904" y="3344099"/>
            <a:ext cx="764576" cy="1"/>
          </a:xfrm>
          <a:prstGeom prst="bentConnector3">
            <a:avLst>
              <a:gd name="adj1" fmla="val 50000"/>
            </a:avLst>
          </a:prstGeom>
          <a:noFill/>
          <a:ln w="19050" cap="flat" cmpd="sng" algn="ctr">
            <a:solidFill>
              <a:schemeClr val="tx2">
                <a:lumMod val="50000"/>
              </a:schemeClr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26537662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AAAF0DE-CD47-07EF-C90A-500F6F397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MULTIPACTING : AN INTRODUCTION</a:t>
            </a:r>
          </a:p>
        </p:txBody>
      </p:sp>
      <p:sp>
        <p:nvSpPr>
          <p:cNvPr id="43" name="Date Placeholder 5">
            <a:extLst>
              <a:ext uri="{FF2B5EF4-FFF2-40B4-BE49-F238E27FC236}">
                <a16:creationId xmlns:a16="http://schemas.microsoft.com/office/drawing/2014/main" id="{4DD7B28B-3BB0-10D2-9607-A01F8FF184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</p:spPr>
        <p:txBody>
          <a:bodyPr/>
          <a:lstStyle/>
          <a:p>
            <a:pPr>
              <a:defRPr/>
            </a:pPr>
            <a:r>
              <a:rPr lang="en-US"/>
              <a:t>12/6/2023</a:t>
            </a:r>
            <a:endParaRPr lang="en-US" dirty="0"/>
          </a:p>
        </p:txBody>
      </p:sp>
      <p:sp>
        <p:nvSpPr>
          <p:cNvPr id="44" name="Footer Placeholder 6">
            <a:extLst>
              <a:ext uri="{FF2B5EF4-FFF2-40B4-BE49-F238E27FC236}">
                <a16:creationId xmlns:a16="http://schemas.microsoft.com/office/drawing/2014/main" id="{5662B984-F6FF-6210-B14C-9431E1DE40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A Pathak | DESIGN &amp; OPTIMIZATION OF SSR FOR MEHIPA</a:t>
            </a:r>
            <a:endParaRPr lang="en-US" b="1" dirty="0"/>
          </a:p>
        </p:txBody>
      </p:sp>
      <p:sp>
        <p:nvSpPr>
          <p:cNvPr id="45" name="Slide Number Placeholder 7">
            <a:extLst>
              <a:ext uri="{FF2B5EF4-FFF2-40B4-BE49-F238E27FC236}">
                <a16:creationId xmlns:a16="http://schemas.microsoft.com/office/drawing/2014/main" id="{A4F660D5-167C-D089-143D-AD089EE0FA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4A75254-5E76-411F-5434-5E76FF7591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30" b="-1"/>
          <a:stretch/>
        </p:blipFill>
        <p:spPr>
          <a:xfrm>
            <a:off x="289560" y="594360"/>
            <a:ext cx="8564880" cy="402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2608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AAAF0DE-CD47-07EF-C90A-500F6F397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TOOLS</a:t>
            </a:r>
          </a:p>
        </p:txBody>
      </p:sp>
      <p:sp>
        <p:nvSpPr>
          <p:cNvPr id="43" name="Date Placeholder 5">
            <a:extLst>
              <a:ext uri="{FF2B5EF4-FFF2-40B4-BE49-F238E27FC236}">
                <a16:creationId xmlns:a16="http://schemas.microsoft.com/office/drawing/2014/main" id="{4DD7B28B-3BB0-10D2-9607-A01F8FF184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</p:spPr>
        <p:txBody>
          <a:bodyPr/>
          <a:lstStyle/>
          <a:p>
            <a:pPr>
              <a:defRPr/>
            </a:pPr>
            <a:r>
              <a:rPr lang="en-US"/>
              <a:t>12/6/2023</a:t>
            </a:r>
            <a:endParaRPr lang="en-US" dirty="0"/>
          </a:p>
        </p:txBody>
      </p:sp>
      <p:sp>
        <p:nvSpPr>
          <p:cNvPr id="44" name="Footer Placeholder 6">
            <a:extLst>
              <a:ext uri="{FF2B5EF4-FFF2-40B4-BE49-F238E27FC236}">
                <a16:creationId xmlns:a16="http://schemas.microsoft.com/office/drawing/2014/main" id="{5662B984-F6FF-6210-B14C-9431E1DE40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A Pathak | DESIGN &amp; OPTIMIZATION OF SSR FOR MEHIPA</a:t>
            </a:r>
            <a:endParaRPr lang="en-US" b="1" dirty="0"/>
          </a:p>
        </p:txBody>
      </p:sp>
      <p:sp>
        <p:nvSpPr>
          <p:cNvPr id="45" name="Slide Number Placeholder 7">
            <a:extLst>
              <a:ext uri="{FF2B5EF4-FFF2-40B4-BE49-F238E27FC236}">
                <a16:creationId xmlns:a16="http://schemas.microsoft.com/office/drawing/2014/main" id="{A4F660D5-167C-D089-143D-AD089EE0FA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E939E3E9-6DEA-A806-0092-FE9F7A24E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" y="554691"/>
            <a:ext cx="8686800" cy="414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138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AAAF0DE-CD47-07EF-C90A-500F6F397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MULTIPACTING : SIMULATION SETUP</a:t>
            </a:r>
          </a:p>
        </p:txBody>
      </p:sp>
      <p:sp>
        <p:nvSpPr>
          <p:cNvPr id="43" name="Date Placeholder 5">
            <a:extLst>
              <a:ext uri="{FF2B5EF4-FFF2-40B4-BE49-F238E27FC236}">
                <a16:creationId xmlns:a16="http://schemas.microsoft.com/office/drawing/2014/main" id="{4DD7B28B-3BB0-10D2-9607-A01F8FF184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</p:spPr>
        <p:txBody>
          <a:bodyPr/>
          <a:lstStyle/>
          <a:p>
            <a:pPr>
              <a:defRPr/>
            </a:pPr>
            <a:r>
              <a:rPr lang="en-US"/>
              <a:t>12/6/2023</a:t>
            </a:r>
            <a:endParaRPr lang="en-US" dirty="0"/>
          </a:p>
        </p:txBody>
      </p:sp>
      <p:sp>
        <p:nvSpPr>
          <p:cNvPr id="44" name="Footer Placeholder 6">
            <a:extLst>
              <a:ext uri="{FF2B5EF4-FFF2-40B4-BE49-F238E27FC236}">
                <a16:creationId xmlns:a16="http://schemas.microsoft.com/office/drawing/2014/main" id="{5662B984-F6FF-6210-B14C-9431E1DE40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A Pathak | DESIGN &amp; OPTIMIZATION OF SSR FOR MEHIPA</a:t>
            </a:r>
            <a:endParaRPr lang="en-US" b="1" dirty="0"/>
          </a:p>
        </p:txBody>
      </p:sp>
      <p:sp>
        <p:nvSpPr>
          <p:cNvPr id="45" name="Slide Number Placeholder 7">
            <a:extLst>
              <a:ext uri="{FF2B5EF4-FFF2-40B4-BE49-F238E27FC236}">
                <a16:creationId xmlns:a16="http://schemas.microsoft.com/office/drawing/2014/main" id="{A4F660D5-167C-D089-143D-AD089EE0FA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CD3995-0BD2-2281-D554-632EBDB61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811" y="496708"/>
            <a:ext cx="8267700" cy="424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1912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AAAF0DE-CD47-07EF-C90A-500F6F397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MULTIPACTING : SIMULATIONS</a:t>
            </a:r>
          </a:p>
        </p:txBody>
      </p:sp>
      <p:sp>
        <p:nvSpPr>
          <p:cNvPr id="43" name="Date Placeholder 5">
            <a:extLst>
              <a:ext uri="{FF2B5EF4-FFF2-40B4-BE49-F238E27FC236}">
                <a16:creationId xmlns:a16="http://schemas.microsoft.com/office/drawing/2014/main" id="{4DD7B28B-3BB0-10D2-9607-A01F8FF184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</p:spPr>
        <p:txBody>
          <a:bodyPr/>
          <a:lstStyle/>
          <a:p>
            <a:pPr>
              <a:defRPr/>
            </a:pPr>
            <a:r>
              <a:rPr lang="en-US"/>
              <a:t>12/6/2023</a:t>
            </a:r>
            <a:endParaRPr lang="en-US" dirty="0"/>
          </a:p>
        </p:txBody>
      </p:sp>
      <p:sp>
        <p:nvSpPr>
          <p:cNvPr id="44" name="Footer Placeholder 6">
            <a:extLst>
              <a:ext uri="{FF2B5EF4-FFF2-40B4-BE49-F238E27FC236}">
                <a16:creationId xmlns:a16="http://schemas.microsoft.com/office/drawing/2014/main" id="{5662B984-F6FF-6210-B14C-9431E1DE40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A Pathak | DESIGN &amp; OPTIMIZATION OF SSR FOR MEHIPA</a:t>
            </a:r>
            <a:endParaRPr lang="en-US" b="1" dirty="0"/>
          </a:p>
        </p:txBody>
      </p:sp>
      <p:sp>
        <p:nvSpPr>
          <p:cNvPr id="45" name="Slide Number Placeholder 7">
            <a:extLst>
              <a:ext uri="{FF2B5EF4-FFF2-40B4-BE49-F238E27FC236}">
                <a16:creationId xmlns:a16="http://schemas.microsoft.com/office/drawing/2014/main" id="{A4F660D5-167C-D089-143D-AD089EE0FA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D5348A-7AB4-8ADA-B88F-6F5137A8DCB9}"/>
              </a:ext>
            </a:extLst>
          </p:cNvPr>
          <p:cNvSpPr txBox="1"/>
          <p:nvPr/>
        </p:nvSpPr>
        <p:spPr>
          <a:xfrm>
            <a:off x="192280" y="509722"/>
            <a:ext cx="8816340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/>
              <a:t>We performed controlled simulation with the following parameters to obtain the convergence,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highlight>
                  <a:srgbClr val="00FF00"/>
                </a:highlight>
              </a:rPr>
              <a:t>Simulation 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highlight>
                  <a:srgbClr val="00FF00"/>
                </a:highlight>
              </a:rPr>
              <a:t> Number of mesh cells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Number of electron bunches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Electron energy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Number of particles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F8209F-3994-5CB4-CE0A-32D056178437}"/>
              </a:ext>
            </a:extLst>
          </p:cNvPr>
          <p:cNvSpPr txBox="1"/>
          <p:nvPr/>
        </p:nvSpPr>
        <p:spPr>
          <a:xfrm>
            <a:off x="222250" y="3697938"/>
            <a:ext cx="57673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cap="small" dirty="0">
                <a:solidFill>
                  <a:schemeClr val="accent3">
                    <a:lumMod val="50000"/>
                  </a:schemeClr>
                </a:solidFill>
              </a:rPr>
              <a:t>Simulation time and mesh density were found to be the parameters that dictates the convergence of </a:t>
            </a:r>
            <a:r>
              <a:rPr lang="en-US" sz="1800" b="1" cap="small" dirty="0" err="1">
                <a:solidFill>
                  <a:schemeClr val="accent3">
                    <a:lumMod val="50000"/>
                  </a:schemeClr>
                </a:solidFill>
              </a:rPr>
              <a:t>multipacting</a:t>
            </a:r>
            <a:r>
              <a:rPr lang="en-US" sz="1800" b="1" cap="small" dirty="0">
                <a:solidFill>
                  <a:schemeClr val="accent3">
                    <a:lumMod val="50000"/>
                  </a:schemeClr>
                </a:solidFill>
              </a:rPr>
              <a:t> yield.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C909C57-7E19-B8AD-D2C0-3FFE295E6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670" y="1280985"/>
            <a:ext cx="3856588" cy="252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8807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AAAF0DE-CD47-07EF-C90A-500F6F397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MULTIPACTING : SIMULATION RESULTS</a:t>
            </a:r>
            <a:endParaRPr lang="en-US" b="0" dirty="0"/>
          </a:p>
        </p:txBody>
      </p:sp>
      <p:sp>
        <p:nvSpPr>
          <p:cNvPr id="43" name="Date Placeholder 5">
            <a:extLst>
              <a:ext uri="{FF2B5EF4-FFF2-40B4-BE49-F238E27FC236}">
                <a16:creationId xmlns:a16="http://schemas.microsoft.com/office/drawing/2014/main" id="{4DD7B28B-3BB0-10D2-9607-A01F8FF184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</p:spPr>
        <p:txBody>
          <a:bodyPr/>
          <a:lstStyle/>
          <a:p>
            <a:pPr>
              <a:defRPr/>
            </a:pPr>
            <a:r>
              <a:rPr lang="en-US"/>
              <a:t>12/6/2023</a:t>
            </a:r>
            <a:endParaRPr lang="en-US" dirty="0"/>
          </a:p>
        </p:txBody>
      </p:sp>
      <p:sp>
        <p:nvSpPr>
          <p:cNvPr id="44" name="Footer Placeholder 6">
            <a:extLst>
              <a:ext uri="{FF2B5EF4-FFF2-40B4-BE49-F238E27FC236}">
                <a16:creationId xmlns:a16="http://schemas.microsoft.com/office/drawing/2014/main" id="{5662B984-F6FF-6210-B14C-9431E1DE40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A Pathak | DESIGN &amp; OPTIMIZATION OF SSR FOR MEHIPA</a:t>
            </a:r>
            <a:endParaRPr lang="en-US" b="1" dirty="0"/>
          </a:p>
        </p:txBody>
      </p:sp>
      <p:sp>
        <p:nvSpPr>
          <p:cNvPr id="45" name="Slide Number Placeholder 7">
            <a:extLst>
              <a:ext uri="{FF2B5EF4-FFF2-40B4-BE49-F238E27FC236}">
                <a16:creationId xmlns:a16="http://schemas.microsoft.com/office/drawing/2014/main" id="{A4F660D5-167C-D089-143D-AD089EE0FA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895E16DD-277D-46CB-35FE-5021EEA30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98" y="513415"/>
            <a:ext cx="8793480" cy="422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1875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4AFB18-6039-2E9C-8735-47E6312090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12/6/2023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7C118-13FA-8F0A-E43D-FD9207F25F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 Pathak | DESIGN &amp; OPTIMIZATION OF SSR FOR MEHIPA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53C28-09FD-46A1-6F23-208C838818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B8EA405-6D27-FB9E-CF95-A84D9FA6A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THOUGHTS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31F57CF-E0EE-2081-4C8A-A3C0D214669E}"/>
                  </a:ext>
                </a:extLst>
              </p:cNvPr>
              <p:cNvSpPr txBox="1"/>
              <p:nvPr/>
            </p:nvSpPr>
            <p:spPr>
              <a:xfrm>
                <a:off x="495300" y="698536"/>
                <a:ext cx="8039100" cy="34377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Implemented three families of single spoke resonators in the Indian ADS program's MEHIPA stage, aiming to accelerate a 10 mA proton beam from 3 MeV to 200 MeV.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Adopted a systematic methodology to determine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𝑜𝑝𝑡</m:t>
                        </m:r>
                      </m:sub>
                    </m:sSub>
                  </m:oMath>
                </a14:m>
                <a:r>
                  <a:rPr lang="en-US" sz="1800" dirty="0"/>
                  <a:t> for cavities, targeting specific energy ranges and acceleration gradients.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Executed RF design optimizing for minimal peak surface fields and maximized R/Q ratio.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Calculated R/Q for monopole, dipole, and quadrupole modes; analysis indicates no significant higher order mode interference with cavity operations.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Conducted extensive </a:t>
                </a:r>
                <a:r>
                  <a:rPr lang="en-US" sz="1800" dirty="0" err="1"/>
                  <a:t>multipacting</a:t>
                </a:r>
                <a:r>
                  <a:rPr lang="en-US" sz="1800" dirty="0"/>
                  <a:t> analysis; applied curvature tuning in </a:t>
                </a:r>
                <a:r>
                  <a:rPr lang="en-US" sz="1800" dirty="0" err="1"/>
                  <a:t>multipacting</a:t>
                </a:r>
                <a:r>
                  <a:rPr lang="en-US" sz="1800" dirty="0"/>
                  <a:t> zones to mitigate observed two-point </a:t>
                </a:r>
                <a:r>
                  <a:rPr lang="en-US" sz="1800" dirty="0" err="1"/>
                  <a:t>multipacting</a:t>
                </a:r>
                <a:r>
                  <a:rPr lang="en-US" sz="1800" dirty="0"/>
                  <a:t> issues.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Achieved final cavity design that fulfills all specified functional 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31F57CF-E0EE-2081-4C8A-A3C0D21466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" y="698536"/>
                <a:ext cx="8039100" cy="3437736"/>
              </a:xfrm>
              <a:prstGeom prst="rect">
                <a:avLst/>
              </a:prstGeom>
              <a:blipFill>
                <a:blip r:embed="rId2"/>
                <a:stretch>
                  <a:fillRect l="-455" t="-1064" r="-379" b="-19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34668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C52AF2E6-3DFB-E5A9-3017-492C338245D4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/>
          <a:srcRect l="11883" r="11883"/>
          <a:stretch/>
        </p:blipFill>
        <p:spPr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965682-3289-6A1C-554D-69069E1041A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sz="1800" dirty="0"/>
          </a:p>
          <a:p>
            <a:r>
              <a:rPr lang="en-US" sz="1800" dirty="0"/>
              <a:t>Please consider the above article for further details.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4AFB18-6039-2E9C-8735-47E6312090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12/6/2023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7C118-13FA-8F0A-E43D-FD9207F25F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 Pathak | DESIGN &amp; OPTIMIZATION OF SSR FOR MEHIPA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53C28-09FD-46A1-6F23-208C838818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B8EA405-6D27-FB9E-CF95-A84D9FA6A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16042363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Date Placeholder 5">
            <a:extLst>
              <a:ext uri="{FF2B5EF4-FFF2-40B4-BE49-F238E27FC236}">
                <a16:creationId xmlns:a16="http://schemas.microsoft.com/office/drawing/2014/main" id="{4DD7B28B-3BB0-10D2-9607-A01F8FF184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</p:spPr>
        <p:txBody>
          <a:bodyPr/>
          <a:lstStyle/>
          <a:p>
            <a:pPr>
              <a:defRPr/>
            </a:pPr>
            <a:r>
              <a:rPr lang="en-US"/>
              <a:t>12/6/2023</a:t>
            </a:r>
            <a:endParaRPr lang="en-US" dirty="0"/>
          </a:p>
        </p:txBody>
      </p:sp>
      <p:sp>
        <p:nvSpPr>
          <p:cNvPr id="44" name="Footer Placeholder 6">
            <a:extLst>
              <a:ext uri="{FF2B5EF4-FFF2-40B4-BE49-F238E27FC236}">
                <a16:creationId xmlns:a16="http://schemas.microsoft.com/office/drawing/2014/main" id="{5662B984-F6FF-6210-B14C-9431E1DE40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A Pathak | DESIGN &amp; OPTIMIZATION OF SSR FOR MEHIPA</a:t>
            </a:r>
            <a:endParaRPr lang="en-US" b="1" dirty="0"/>
          </a:p>
        </p:txBody>
      </p:sp>
      <p:sp>
        <p:nvSpPr>
          <p:cNvPr id="45" name="Slide Number Placeholder 7">
            <a:extLst>
              <a:ext uri="{FF2B5EF4-FFF2-40B4-BE49-F238E27FC236}">
                <a16:creationId xmlns:a16="http://schemas.microsoft.com/office/drawing/2014/main" id="{A4F660D5-167C-D089-143D-AD089EE0FA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6CEB6B-55F7-3455-87F1-21BFAABEB85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644381"/>
            <a:ext cx="9538920" cy="402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318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AB9B9E1-A332-0756-C504-48BECA43A3A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12/6/2023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CFF6A5D-D45C-6972-6A9A-E852FF4A24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 Pathak | DESIGN &amp; OPTIMIZATION OF SSR FOR MEHIPA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C8A383E-F3FC-2B85-DC59-7C04F44F58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1AAAF0DE-CD47-07EF-C90A-500F6F397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GeV LINAC FOR INDIAN ADS PROGRAM</a:t>
            </a: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C208262A-AFE6-B6BD-98D2-0E0606C60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682885"/>
            <a:ext cx="8686800" cy="398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361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AB9B9E1-A332-0756-C504-48BECA43A3A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12/6/2023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CFF6A5D-D45C-6972-6A9A-E852FF4A24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 Pathak | DESIGN &amp; OPTIMIZATION OF SSR FOR MEHIPA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C8A383E-F3FC-2B85-DC59-7C04F44F58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1AAAF0DE-CD47-07EF-C90A-500F6F397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MEHIPA ROADMAP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10C2C2-4DFA-4B86-1949-9BA4D4320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9722"/>
            <a:ext cx="9144000" cy="421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136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AAAF0DE-CD47-07EF-C90A-500F6F397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SPOKE CAVITIES FOR MEHIPA</a:t>
            </a:r>
          </a:p>
        </p:txBody>
      </p:sp>
      <p:sp>
        <p:nvSpPr>
          <p:cNvPr id="18" name="Date Placeholder 5">
            <a:extLst>
              <a:ext uri="{FF2B5EF4-FFF2-40B4-BE49-F238E27FC236}">
                <a16:creationId xmlns:a16="http://schemas.microsoft.com/office/drawing/2014/main" id="{DE0A0B59-3109-238E-72E5-85D2C76223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</p:spPr>
        <p:txBody>
          <a:bodyPr/>
          <a:lstStyle/>
          <a:p>
            <a:pPr>
              <a:defRPr/>
            </a:pPr>
            <a:r>
              <a:rPr lang="en-US"/>
              <a:t>12/6/2023</a:t>
            </a:r>
            <a:endParaRPr lang="en-US" dirty="0"/>
          </a:p>
        </p:txBody>
      </p:sp>
      <p:sp>
        <p:nvSpPr>
          <p:cNvPr id="20" name="Slide Number Placeholder 7">
            <a:extLst>
              <a:ext uri="{FF2B5EF4-FFF2-40B4-BE49-F238E27FC236}">
                <a16:creationId xmlns:a16="http://schemas.microsoft.com/office/drawing/2014/main" id="{E36006D0-7C6F-5565-5C3D-1DED03A840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864AE3-A198-6851-102F-6E9D90161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6087"/>
            <a:ext cx="9144000" cy="4011326"/>
          </a:xfrm>
          <a:prstGeom prst="rect">
            <a:avLst/>
          </a:prstGeom>
        </p:spPr>
      </p:pic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698D9903-168D-24D3-3965-5095A5A2AD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A Pathak | DESIGN &amp; OPTIMIZATION OF SSR FOR MEHIPA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91462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AAAF0DE-CD47-07EF-C90A-500F6F397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 DESIGN AND OPTIMIZATION STEPS</a:t>
            </a:r>
          </a:p>
        </p:txBody>
      </p:sp>
      <p:sp>
        <p:nvSpPr>
          <p:cNvPr id="43" name="Date Placeholder 5">
            <a:extLst>
              <a:ext uri="{FF2B5EF4-FFF2-40B4-BE49-F238E27FC236}">
                <a16:creationId xmlns:a16="http://schemas.microsoft.com/office/drawing/2014/main" id="{4DD7B28B-3BB0-10D2-9607-A01F8FF184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</p:spPr>
        <p:txBody>
          <a:bodyPr/>
          <a:lstStyle/>
          <a:p>
            <a:pPr>
              <a:defRPr/>
            </a:pPr>
            <a:r>
              <a:rPr lang="en-US"/>
              <a:t>12/6/2023</a:t>
            </a:r>
            <a:endParaRPr lang="en-US" dirty="0"/>
          </a:p>
        </p:txBody>
      </p:sp>
      <p:sp>
        <p:nvSpPr>
          <p:cNvPr id="44" name="Footer Placeholder 6">
            <a:extLst>
              <a:ext uri="{FF2B5EF4-FFF2-40B4-BE49-F238E27FC236}">
                <a16:creationId xmlns:a16="http://schemas.microsoft.com/office/drawing/2014/main" id="{5662B984-F6FF-6210-B14C-9431E1DE40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A Pathak | DESIGN &amp; OPTIMIZATION OF SSR FOR MEHIPA</a:t>
            </a:r>
            <a:endParaRPr lang="en-US" b="1" dirty="0"/>
          </a:p>
        </p:txBody>
      </p:sp>
      <p:sp>
        <p:nvSpPr>
          <p:cNvPr id="45" name="Slide Number Placeholder 7">
            <a:extLst>
              <a:ext uri="{FF2B5EF4-FFF2-40B4-BE49-F238E27FC236}">
                <a16:creationId xmlns:a16="http://schemas.microsoft.com/office/drawing/2014/main" id="{A4F660D5-167C-D089-143D-AD089EE0FA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348D87-62BC-9D98-B376-CFF16C4C21FE}"/>
              </a:ext>
            </a:extLst>
          </p:cNvPr>
          <p:cNvSpPr txBox="1"/>
          <p:nvPr/>
        </p:nvSpPr>
        <p:spPr>
          <a:xfrm>
            <a:off x="326496" y="725090"/>
            <a:ext cx="82917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Determine the optimal beta (β) for the targeted energy range and acceleration gradient.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Conduct RF design iterations, focusing on minimizing peak surface fields and optimizing structural dimensions for the desired frequency.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Execute comprehensive Higher Order Mode (HOM) analysis to ensure beam stability and reduce power dissipation.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Carry out </a:t>
            </a:r>
            <a:r>
              <a:rPr lang="en-US" sz="1800" dirty="0" err="1">
                <a:latin typeface="Helvetica" panose="020B0604020202020204" pitchFamily="34" charset="0"/>
                <a:cs typeface="Helvetica" panose="020B0604020202020204" pitchFamily="34" charset="0"/>
              </a:rPr>
              <a:t>multipacting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 analysis to identify potential electron multiplication sites and implemented mitigation strategies to prevent operational disruptions.</a:t>
            </a:r>
            <a:endParaRPr lang="en-US" sz="1800" dirty="0">
              <a:solidFill>
                <a:srgbClr val="C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951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AAAF0DE-CD47-07EF-C90A-500F6F397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CHALLENGES</a:t>
            </a:r>
          </a:p>
        </p:txBody>
      </p:sp>
      <p:sp>
        <p:nvSpPr>
          <p:cNvPr id="43" name="Date Placeholder 5">
            <a:extLst>
              <a:ext uri="{FF2B5EF4-FFF2-40B4-BE49-F238E27FC236}">
                <a16:creationId xmlns:a16="http://schemas.microsoft.com/office/drawing/2014/main" id="{4DD7B28B-3BB0-10D2-9607-A01F8FF184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</p:spPr>
        <p:txBody>
          <a:bodyPr/>
          <a:lstStyle/>
          <a:p>
            <a:pPr>
              <a:defRPr/>
            </a:pPr>
            <a:r>
              <a:rPr lang="en-US"/>
              <a:t>12/6/2023</a:t>
            </a:r>
            <a:endParaRPr lang="en-US" dirty="0"/>
          </a:p>
        </p:txBody>
      </p:sp>
      <p:sp>
        <p:nvSpPr>
          <p:cNvPr id="44" name="Footer Placeholder 6">
            <a:extLst>
              <a:ext uri="{FF2B5EF4-FFF2-40B4-BE49-F238E27FC236}">
                <a16:creationId xmlns:a16="http://schemas.microsoft.com/office/drawing/2014/main" id="{5662B984-F6FF-6210-B14C-9431E1DE40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A Pathak | DESIGN &amp; OPTIMIZATION OF SSR FOR MEHIPA</a:t>
            </a:r>
            <a:endParaRPr lang="en-US" b="1" dirty="0"/>
          </a:p>
        </p:txBody>
      </p:sp>
      <p:sp>
        <p:nvSpPr>
          <p:cNvPr id="45" name="Slide Number Placeholder 7">
            <a:extLst>
              <a:ext uri="{FF2B5EF4-FFF2-40B4-BE49-F238E27FC236}">
                <a16:creationId xmlns:a16="http://schemas.microsoft.com/office/drawing/2014/main" id="{A4F660D5-167C-D089-143D-AD089EE0FA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B14873-E619-E388-7E23-B948AD1139EE}"/>
              </a:ext>
            </a:extLst>
          </p:cNvPr>
          <p:cNvSpPr txBox="1"/>
          <p:nvPr/>
        </p:nvSpPr>
        <p:spPr>
          <a:xfrm>
            <a:off x="643997" y="725090"/>
            <a:ext cx="8271404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dirty="0">
                <a:latin typeface="Times New Roman" panose="02020603050405020304" pitchFamily="18" charset="0"/>
              </a:rPr>
              <a:t>Resonate at 325 </a:t>
            </a:r>
            <a:r>
              <a:rPr lang="en-US" sz="1800" b="1" dirty="0" err="1">
                <a:latin typeface="Times New Roman" panose="02020603050405020304" pitchFamily="18" charset="0"/>
              </a:rPr>
              <a:t>MHz.</a:t>
            </a:r>
            <a:endParaRPr lang="en-US" sz="1800" b="1" dirty="0">
              <a:latin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800" b="1" dirty="0">
              <a:latin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Peak surface electric &lt; 40 MV/m.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8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Peak surface magnetic &lt; 70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mT.</a:t>
            </a:r>
            <a:endParaRPr lang="en-US" sz="18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800" b="1" dirty="0">
              <a:latin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dirty="0">
                <a:latin typeface="Times New Roman" panose="02020603050405020304" pitchFamily="18" charset="0"/>
              </a:rPr>
              <a:t>Maximize R/Q.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 b="1" dirty="0">
              <a:latin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dirty="0">
                <a:latin typeface="Times New Roman" panose="02020603050405020304" pitchFamily="18" charset="0"/>
              </a:rPr>
              <a:t>Compact design.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100" b="1" dirty="0">
              <a:latin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dirty="0">
                <a:latin typeface="Times New Roman" panose="02020603050405020304" pitchFamily="18" charset="0"/>
              </a:rPr>
              <a:t>Transit time &gt; 0.7for given energy </a:t>
            </a:r>
          </a:p>
          <a:p>
            <a:r>
              <a:rPr lang="en-US" sz="1800" b="1" dirty="0">
                <a:latin typeface="Times New Roman" panose="02020603050405020304" pitchFamily="18" charset="0"/>
              </a:rPr>
              <a:t>     range.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b="1" dirty="0">
              <a:latin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Shape counters </a:t>
            </a:r>
            <a:r>
              <a:rPr 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Multipacting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402BEC7B-2C1D-4156-325B-936B8796ECFA}"/>
              </a:ext>
            </a:extLst>
          </p:cNvPr>
          <p:cNvSpPr/>
          <p:nvPr/>
        </p:nvSpPr>
        <p:spPr>
          <a:xfrm>
            <a:off x="518319" y="725090"/>
            <a:ext cx="3809841" cy="3783410"/>
          </a:xfrm>
          <a:prstGeom prst="roundRect">
            <a:avLst>
              <a:gd name="adj" fmla="val 7701"/>
            </a:avLst>
          </a:pr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Right Arrow 5">
            <a:extLst>
              <a:ext uri="{FF2B5EF4-FFF2-40B4-BE49-F238E27FC236}">
                <a16:creationId xmlns:a16="http://schemas.microsoft.com/office/drawing/2014/main" id="{C5032C9E-5A84-D67D-7229-F8829A10D442}"/>
              </a:ext>
            </a:extLst>
          </p:cNvPr>
          <p:cNvSpPr/>
          <p:nvPr/>
        </p:nvSpPr>
        <p:spPr>
          <a:xfrm>
            <a:off x="4457700" y="2053135"/>
            <a:ext cx="1474150" cy="103723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2C79DA-7607-2C72-25A2-07073C780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2666" y="1598764"/>
            <a:ext cx="2089707" cy="19459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33C2A0-285F-BE54-93D4-142319DD5388}"/>
              </a:ext>
            </a:extLst>
          </p:cNvPr>
          <p:cNvSpPr txBox="1"/>
          <p:nvPr/>
        </p:nvSpPr>
        <p:spPr>
          <a:xfrm>
            <a:off x="5317066" y="847665"/>
            <a:ext cx="29661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Helvetica" pitchFamily="2" charset="0"/>
              </a:rPr>
              <a:t>OPTIMIZED CAVITY</a:t>
            </a:r>
          </a:p>
        </p:txBody>
      </p:sp>
    </p:spTree>
    <p:extLst>
      <p:ext uri="{BB962C8B-B14F-4D97-AF65-F5344CB8AC3E}">
        <p14:creationId xmlns:p14="http://schemas.microsoft.com/office/powerpoint/2010/main" val="20650250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Date Placeholder 5">
            <a:extLst>
              <a:ext uri="{FF2B5EF4-FFF2-40B4-BE49-F238E27FC236}">
                <a16:creationId xmlns:a16="http://schemas.microsoft.com/office/drawing/2014/main" id="{4DD7B28B-3BB0-10D2-9607-A01F8FF184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</p:spPr>
        <p:txBody>
          <a:bodyPr/>
          <a:lstStyle/>
          <a:p>
            <a:pPr>
              <a:defRPr/>
            </a:pPr>
            <a:r>
              <a:rPr lang="en-US"/>
              <a:t>12/6/2023</a:t>
            </a:r>
            <a:endParaRPr lang="en-US" dirty="0"/>
          </a:p>
        </p:txBody>
      </p:sp>
      <p:sp>
        <p:nvSpPr>
          <p:cNvPr id="44" name="Footer Placeholder 6">
            <a:extLst>
              <a:ext uri="{FF2B5EF4-FFF2-40B4-BE49-F238E27FC236}">
                <a16:creationId xmlns:a16="http://schemas.microsoft.com/office/drawing/2014/main" id="{5662B984-F6FF-6210-B14C-9431E1DE40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A Pathak | DESIGN &amp; OPTIMIZATION OF SSR FOR MEHIPA</a:t>
            </a:r>
            <a:endParaRPr lang="en-US" b="1" dirty="0"/>
          </a:p>
        </p:txBody>
      </p:sp>
      <p:sp>
        <p:nvSpPr>
          <p:cNvPr id="45" name="Slide Number Placeholder 7">
            <a:extLst>
              <a:ext uri="{FF2B5EF4-FFF2-40B4-BE49-F238E27FC236}">
                <a16:creationId xmlns:a16="http://schemas.microsoft.com/office/drawing/2014/main" id="{A4F660D5-167C-D089-143D-AD089EE0FA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515C1E1-3565-F7D8-A73E-E391964B2667}"/>
              </a:ext>
            </a:extLst>
          </p:cNvPr>
          <p:cNvSpPr/>
          <p:nvPr/>
        </p:nvSpPr>
        <p:spPr>
          <a:xfrm>
            <a:off x="222250" y="1361441"/>
            <a:ext cx="8657590" cy="1210309"/>
          </a:xfrm>
          <a:prstGeom prst="roundRect">
            <a:avLst/>
          </a:prstGeom>
          <a:solidFill>
            <a:schemeClr val="tx2"/>
          </a:solidFill>
          <a:ln w="38100" cmpd="dbl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CBFDE86-6B53-B9AC-4900-FCDD2B1E9E8D}"/>
                  </a:ext>
                </a:extLst>
              </p:cNvPr>
              <p:cNvSpPr/>
              <p:nvPr/>
            </p:nvSpPr>
            <p:spPr>
              <a:xfrm>
                <a:off x="1121703" y="1573848"/>
                <a:ext cx="6900607" cy="830164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4400" b="1" cap="none" spc="0" dirty="0">
                    <a:ln w="10160">
                      <a:solidFill>
                        <a:schemeClr val="accent5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latin typeface="Helvetica" panose="020B0604020202020204" pitchFamily="34" charset="0"/>
                    <a:cs typeface="Helvetica" panose="020B0604020202020204" pitchFamily="34" charset="0"/>
                  </a:rPr>
                  <a:t>CHOSING RIGHT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 cap="none" spc="0" smtClean="0">
                            <a:ln w="10160">
                              <a:solidFill>
                                <a:schemeClr val="accent5"/>
                              </a:solidFill>
                              <a:prstDash val="solid"/>
                            </a:ln>
                            <a:solidFill>
                              <a:srgbClr val="FFFFFF"/>
                            </a:solidFill>
                            <a:effectLst>
                              <a:outerShdw blurRad="38100" dist="22860" dir="5400000" algn="tl" rotWithShape="0">
                                <a:srgbClr val="000000">
                                  <a:alpha val="30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 cap="none" spc="0" smtClean="0">
                            <a:ln w="10160">
                              <a:solidFill>
                                <a:schemeClr val="accent5"/>
                              </a:solidFill>
                              <a:prstDash val="solid"/>
                            </a:ln>
                            <a:solidFill>
                              <a:srgbClr val="FFFFFF"/>
                            </a:solidFill>
                            <a:effectLst>
                              <a:outerShdw blurRad="38100" dist="22860" dir="5400000" algn="tl" rotWithShape="0">
                                <a:srgbClr val="000000">
                                  <a:alpha val="30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𝜷</m:t>
                        </m:r>
                      </m:e>
                      <m:sub>
                        <m:r>
                          <a:rPr lang="en-US" sz="4400" b="1" i="1" cap="none" spc="0" smtClean="0">
                            <a:ln w="10160">
                              <a:solidFill>
                                <a:schemeClr val="accent5"/>
                              </a:solidFill>
                              <a:prstDash val="solid"/>
                            </a:ln>
                            <a:solidFill>
                              <a:srgbClr val="FFFFFF"/>
                            </a:solidFill>
                            <a:effectLst>
                              <a:outerShdw blurRad="38100" dist="22860" dir="5400000" algn="tl" rotWithShape="0">
                                <a:srgbClr val="000000">
                                  <a:alpha val="30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𝒐𝒑𝒕𝒊𝒎𝒂𝒍</m:t>
                        </m:r>
                      </m:sub>
                    </m:sSub>
                  </m:oMath>
                </a14:m>
                <a:endParaRPr lang="en-US" sz="44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CBFDE86-6B53-B9AC-4900-FCDD2B1E9E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1703" y="1573848"/>
                <a:ext cx="6900607" cy="830164"/>
              </a:xfrm>
              <a:prstGeom prst="rect">
                <a:avLst/>
              </a:prstGeom>
              <a:blipFill>
                <a:blip r:embed="rId2"/>
                <a:stretch>
                  <a:fillRect b="-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57524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AAAF0DE-CD47-07EF-C90A-500F6F397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SPOKE CAVITY GEOMETRY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3084F98D-8A2E-A7CC-1423-F73FDF0EE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" y="570460"/>
            <a:ext cx="8686800" cy="4224944"/>
          </a:xfrm>
          <a:prstGeom prst="rect">
            <a:avLst/>
          </a:prstGeom>
        </p:spPr>
      </p:pic>
      <p:sp>
        <p:nvSpPr>
          <p:cNvPr id="43" name="Date Placeholder 5">
            <a:extLst>
              <a:ext uri="{FF2B5EF4-FFF2-40B4-BE49-F238E27FC236}">
                <a16:creationId xmlns:a16="http://schemas.microsoft.com/office/drawing/2014/main" id="{4DD7B28B-3BB0-10D2-9607-A01F8FF184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</p:spPr>
        <p:txBody>
          <a:bodyPr/>
          <a:lstStyle/>
          <a:p>
            <a:pPr>
              <a:defRPr/>
            </a:pPr>
            <a:r>
              <a:rPr lang="en-US"/>
              <a:t>12/6/2023</a:t>
            </a:r>
            <a:endParaRPr lang="en-US" dirty="0"/>
          </a:p>
        </p:txBody>
      </p:sp>
      <p:sp>
        <p:nvSpPr>
          <p:cNvPr id="44" name="Footer Placeholder 6">
            <a:extLst>
              <a:ext uri="{FF2B5EF4-FFF2-40B4-BE49-F238E27FC236}">
                <a16:creationId xmlns:a16="http://schemas.microsoft.com/office/drawing/2014/main" id="{5662B984-F6FF-6210-B14C-9431E1DE40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A Pathak | DESIGN &amp; OPTIMIZATION OF SSR FOR MEHIPA</a:t>
            </a:r>
            <a:endParaRPr lang="en-US" b="1" dirty="0"/>
          </a:p>
        </p:txBody>
      </p:sp>
      <p:sp>
        <p:nvSpPr>
          <p:cNvPr id="45" name="Slide Number Placeholder 7">
            <a:extLst>
              <a:ext uri="{FF2B5EF4-FFF2-40B4-BE49-F238E27FC236}">
                <a16:creationId xmlns:a16="http://schemas.microsoft.com/office/drawing/2014/main" id="{A4F660D5-167C-D089-143D-AD089EE0FA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278011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900" dirty="0"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NAL_Powerpoint_16x9_103023" id="{E1BB9EEB-EE7F-6A45-902D-2FAAA9CEF802}" vid="{7D1E3761-D559-8944-983C-6FB4DBA43E8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FNAL_PowerPoint_16x9_103023</Template>
  <TotalTime>1080</TotalTime>
  <Words>1185</Words>
  <Application>Microsoft Office PowerPoint</Application>
  <PresentationFormat>On-screen Show (16:9)</PresentationFormat>
  <Paragraphs>237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Cambria Math</vt:lpstr>
      <vt:lpstr>Helvetica</vt:lpstr>
      <vt:lpstr>Palatino Linotype</vt:lpstr>
      <vt:lpstr>Times New Roman</vt:lpstr>
      <vt:lpstr>Wingdings</vt:lpstr>
      <vt:lpstr>Fermilab_PPT_090915</vt:lpstr>
      <vt:lpstr>PowerPoint Presentation</vt:lpstr>
      <vt:lpstr>PowerPoint Presentation</vt:lpstr>
      <vt:lpstr>1 GeV LINAC FOR INDIAN ADS PROGRAM</vt:lpstr>
      <vt:lpstr>MEHIPA ROADMAP</vt:lpstr>
      <vt:lpstr>SINGLE SPOKE CAVITIES FOR MEHIPA</vt:lpstr>
      <vt:lpstr>SSR DESIGN AND OPTIMIZATION STEPS</vt:lpstr>
      <vt:lpstr>DESIGN CHALLENGES</vt:lpstr>
      <vt:lpstr>PowerPoint Presentation</vt:lpstr>
      <vt:lpstr>SPOKE CAVITY GEOMETRY</vt:lpstr>
      <vt:lpstr>CAVITY β OPTIMIZATION</vt:lpstr>
      <vt:lpstr>CAVITY β OPTIMIZATION</vt:lpstr>
      <vt:lpstr>PowerPoint Presentation</vt:lpstr>
      <vt:lpstr>SIMULATION TOOLS</vt:lpstr>
      <vt:lpstr>RF DESIGN AND OPTIMIZATION</vt:lpstr>
      <vt:lpstr>RF DESIGN AND OPTIMIZATION</vt:lpstr>
      <vt:lpstr>FINAL RF DESIGN PARAMETERS</vt:lpstr>
      <vt:lpstr>PowerPoint Presentation</vt:lpstr>
      <vt:lpstr>HIGHER-ORDER MODE ANALYSIS</vt:lpstr>
      <vt:lpstr>PowerPoint Presentation</vt:lpstr>
      <vt:lpstr>MULTIPACTING : AN INTRODUCTION</vt:lpstr>
      <vt:lpstr>SIMULATION TOOLS</vt:lpstr>
      <vt:lpstr>MULTIPACTING : SIMULATION SETUP</vt:lpstr>
      <vt:lpstr>MULTIPACTING : SIMULATIONS</vt:lpstr>
      <vt:lpstr>MULTIPACTING : SIMULATION RESULTS</vt:lpstr>
      <vt:lpstr>FINAL THOUGHTS</vt:lpstr>
      <vt:lpstr>REFERENCE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Abhishek Pathak</dc:creator>
  <cp:lastModifiedBy>Abhishek Pathak</cp:lastModifiedBy>
  <cp:revision>57</cp:revision>
  <cp:lastPrinted>2014-01-20T19:40:21Z</cp:lastPrinted>
  <dcterms:created xsi:type="dcterms:W3CDTF">2023-12-05T17:37:34Z</dcterms:created>
  <dcterms:modified xsi:type="dcterms:W3CDTF">2023-12-06T16:18:45Z</dcterms:modified>
</cp:coreProperties>
</file>