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4"/>
  </p:sldMasterIdLst>
  <p:notesMasterIdLst>
    <p:notesMasterId r:id="rId18"/>
  </p:notesMasterIdLst>
  <p:handoutMasterIdLst>
    <p:handoutMasterId r:id="rId19"/>
  </p:handoutMasterIdLst>
  <p:sldIdLst>
    <p:sldId id="520" r:id="rId5"/>
    <p:sldId id="307" r:id="rId6"/>
    <p:sldId id="382" r:id="rId7"/>
    <p:sldId id="431" r:id="rId8"/>
    <p:sldId id="410" r:id="rId9"/>
    <p:sldId id="306" r:id="rId10"/>
    <p:sldId id="365" r:id="rId11"/>
    <p:sldId id="426" r:id="rId12"/>
    <p:sldId id="3651" r:id="rId13"/>
    <p:sldId id="3650" r:id="rId14"/>
    <p:sldId id="420" r:id="rId15"/>
    <p:sldId id="3653" r:id="rId16"/>
    <p:sldId id="3652" r:id="rId17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 Math" panose="02040503050406030204" pitchFamily="18" charset="0"/>
      <p:regular r:id="rId24"/>
    </p:embeddedFont>
    <p:embeddedFont>
      <p:font typeface="Century Gothic" panose="020B050202020202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4900"/>
    <a:srgbClr val="6C5200"/>
    <a:srgbClr val="BFBFBF"/>
    <a:srgbClr val="00ACDB"/>
    <a:srgbClr val="A6A6A6"/>
    <a:srgbClr val="7F7F7F"/>
    <a:srgbClr val="21A0FF"/>
    <a:srgbClr val="009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EFBA0D-3A77-4F81-82B5-8E89017F8078}" v="586" dt="2023-11-07T14:23:57.464"/>
    <p1510:client id="{3C49DEA7-7647-3447-CFE7-22DDC1E6FA68}" v="22" dt="2023-11-09T19:46:25.143"/>
    <p1510:client id="{B941295B-C9AF-4F36-9FB9-F6E17268A854}" v="12" dt="2023-11-07T16:10:05.782"/>
    <p1510:client id="{C4C8BB0E-6357-4DF7-B589-347ADC27B7DD}" v="63" dt="2023-11-06T22:36:42.420"/>
    <p1510:client id="{E187A6AC-2E82-4E47-A85C-546A9C4BEBA4}" v="1" dt="2023-11-07T19:34:05.873"/>
    <p1510:client id="{EFD2B733-13FC-F1BB-96C9-1EC8492A7FB4}" v="271" dt="2023-11-06T16:58:58.1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12" autoAdjust="0"/>
    <p:restoredTop sz="79146" autoAdjust="0"/>
  </p:normalViewPr>
  <p:slideViewPr>
    <p:cSldViewPr snapToGrid="0">
      <p:cViewPr varScale="1">
        <p:scale>
          <a:sx n="68" d="100"/>
          <a:sy n="68" d="100"/>
        </p:scale>
        <p:origin x="1406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F6B566-8F4F-2297-E09A-EC0A5919D7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EF84F-FF67-CFE6-EE39-7622459E9C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35C532-7310-4D0E-A33E-9CFB32DA3130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95DF-83FA-FE96-2EE5-1174D2E87D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67F68-58BC-4765-5D43-302ABEE7B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FBC339-4610-4F10-854C-D2930A4EBF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688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entury Gothic" panose="020B0502020202020204" pitchFamily="34" charset="0"/>
              </a:rPr>
              <a:t>Quickly evolving specs → designs.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Tuner, multipole components, noise control, high gain low delay control loop etc.</a:t>
            </a:r>
            <a:endParaRPr lang="en-US" sz="1200" dirty="0"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1E6A52-FDAC-4199-ADF8-2953FE4814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112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 in </a:t>
            </a:r>
            <a:r>
              <a:rPr lang="en-US" dirty="0" err="1"/>
              <a:t>freq</a:t>
            </a:r>
            <a:r>
              <a:rPr lang="en-US" dirty="0"/>
              <a:t> -&gt; large in size, geometric constraint/mechanical design/fabrication/surface treatment/installation.</a:t>
            </a:r>
          </a:p>
          <a:p>
            <a:r>
              <a:rPr lang="en-US" dirty="0"/>
              <a:t>Tight impedance budget, high HOM power -&gt; difficulties in damper designs.</a:t>
            </a:r>
          </a:p>
          <a:p>
            <a:endParaRPr lang="en-US" dirty="0"/>
          </a:p>
          <a:p>
            <a:r>
              <a:rPr lang="en-US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for EIC, the longitudinal impedance budget is two orders of magnitude lower comparing with HL-LHC for 197MHz and three orders of magnitude lower for 394MHz, while the transverse impedance budget is one order of magnitude lower for both 197MHz and 394MHz. </a:t>
            </a:r>
          </a:p>
          <a:p>
            <a:endParaRPr lang="en-US" sz="12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l"/>
            <a:endParaRPr lang="en-US" sz="12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Due to the high current and short bunch length, especially for electron bunch, the HOM power of both 197MHz and 394MHz systems are high while comparing with HL-LHC.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1E6A52-FDAC-4199-ADF8-2953FE4814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20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to measure it is a big challenge!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F9BF7-EF3D-4D7F-AFD9-B86B02A3685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23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 7075,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F9BF7-EF3D-4D7F-AFD9-B86B02A368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37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0" y="1174478"/>
            <a:ext cx="10962105" cy="1240412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4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Title from Agenda</a:t>
            </a:r>
            <a:br>
              <a:rPr lang="en-US"/>
            </a:br>
            <a:r>
              <a:rPr lang="en-US"/>
              <a:t>Continuation of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20" y="5074920"/>
            <a:ext cx="4363736" cy="1019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SC-x Identifier</a:t>
            </a:r>
          </a:p>
          <a:p>
            <a:r>
              <a:rPr lang="en-US"/>
              <a:t>EIC CD-3A Review</a:t>
            </a:r>
          </a:p>
          <a:p>
            <a:r>
              <a:rPr lang="en-US"/>
              <a:t>November 14-16,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0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2423582"/>
            <a:ext cx="10962105" cy="5016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/>
              <a:t>Secondary title if needed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0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WBS 6.0x.xxx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3738425"/>
            <a:ext cx="10962105" cy="477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Project Role or Organizational Role if not Project</a:t>
            </a:r>
          </a:p>
        </p:txBody>
      </p:sp>
    </p:spTree>
    <p:extLst>
      <p:ext uri="{BB962C8B-B14F-4D97-AF65-F5344CB8AC3E}">
        <p14:creationId xmlns:p14="http://schemas.microsoft.com/office/powerpoint/2010/main" val="341994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2 Scope W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1" y="0"/>
            <a:ext cx="8229600" cy="81486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L2 Scope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B8EACF-4276-290B-9B2F-314CC8D8D2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63035" y="5576840"/>
            <a:ext cx="7315200" cy="685800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Breakout Session Reference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71A22FE-65EE-6DE1-A7EA-6220FDF767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35383" y="0"/>
            <a:ext cx="8412480" cy="814388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 b="1"/>
            </a:lvl1pPr>
          </a:lstStyle>
          <a:p>
            <a:pPr lvl="0"/>
            <a:r>
              <a:rPr lang="en-US"/>
              <a:t>CD-3A WBS</a:t>
            </a:r>
          </a:p>
          <a:p>
            <a:pPr lvl="0"/>
            <a:r>
              <a:rPr lang="en-US"/>
              <a:t>CD-3A Scope Name</a:t>
            </a:r>
          </a:p>
        </p:txBody>
      </p:sp>
    </p:spTree>
    <p:extLst>
      <p:ext uri="{BB962C8B-B14F-4D97-AF65-F5344CB8AC3E}">
        <p14:creationId xmlns:p14="http://schemas.microsoft.com/office/powerpoint/2010/main" val="1789550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4" cy="81486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1193633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36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Section Separator – Title Line 1</a:t>
            </a:r>
          </a:p>
          <a:p>
            <a:pPr lvl="0"/>
            <a:r>
              <a:rPr lang="en-US"/>
              <a:t>Section Separator – Title Line 2</a:t>
            </a:r>
          </a:p>
          <a:p>
            <a:pPr lvl="0"/>
            <a:r>
              <a:rPr lang="en-US"/>
              <a:t>Section Separator – Title Line 3</a:t>
            </a:r>
          </a:p>
        </p:txBody>
      </p:sp>
    </p:spTree>
    <p:extLst>
      <p:ext uri="{BB962C8B-B14F-4D97-AF65-F5344CB8AC3E}">
        <p14:creationId xmlns:p14="http://schemas.microsoft.com/office/powerpoint/2010/main" val="3966283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50612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0860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About Me – Presenter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Level 1 – Arial 20</a:t>
            </a:r>
          </a:p>
          <a:p>
            <a:pPr lvl="1"/>
            <a:r>
              <a:rPr lang="en-US"/>
              <a:t>Level 2 – Arial 16</a:t>
            </a:r>
          </a:p>
          <a:p>
            <a:pPr lvl="2"/>
            <a:r>
              <a:rPr lang="en-US"/>
              <a:t>Level 3 – Arial 16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561053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2B54326-9283-87C5-2211-07467D1528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>
            <a:normAutofit/>
          </a:bodyPr>
          <a:lstStyle>
            <a:lvl1pPr marL="346075" indent="-346075">
              <a:buFont typeface="+mj-lt"/>
              <a:buAutoNum type="arabicPeriod"/>
              <a:defRPr sz="2000"/>
            </a:lvl1pPr>
            <a:lvl2pPr marL="684212" indent="-457200">
              <a:buFont typeface="+mj-lt"/>
              <a:buAutoNum type="alphaUcPeriod"/>
              <a:defRPr/>
            </a:lvl2pPr>
            <a:lvl3pPr marL="803275" indent="-342900">
              <a:buFont typeface="+mj-lt"/>
              <a:buAutoNum type="romanLcPeriod"/>
              <a:defRPr/>
            </a:lvl3pPr>
            <a:lvl4pPr marL="1030287" indent="-342900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Charges – Arial 20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B03C22F-5552-870B-477F-48CD037483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4" cy="81486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Charge Questions Addressed</a:t>
            </a:r>
          </a:p>
        </p:txBody>
      </p:sp>
    </p:spTree>
    <p:extLst>
      <p:ext uri="{BB962C8B-B14F-4D97-AF65-F5344CB8AC3E}">
        <p14:creationId xmlns:p14="http://schemas.microsoft.com/office/powerpoint/2010/main" val="2695555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145978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2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256032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ECC0389-6BCD-C4BC-4A17-EA2DACAE7E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3606002"/>
            <a:ext cx="11521440" cy="256032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726713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3 – Bulleted]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566928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508D84F-3665-CC5D-F2A2-B3A6B09A70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1917" y="930199"/>
            <a:ext cx="566928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2261282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58694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2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256032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1A4CDE2-F4A5-3B66-CC2E-03CEF69ADB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3600611"/>
            <a:ext cx="11521440" cy="256032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281835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3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566928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E5A896B-E227-B141-AB5C-4CC68DDA83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1917" y="930274"/>
            <a:ext cx="566928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576095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BCFEFF2-44B8-687E-DAB3-7026DB467298}"/>
              </a:ext>
            </a:extLst>
          </p:cNvPr>
          <p:cNvSpPr txBox="1"/>
          <p:nvPr userDrawn="1"/>
        </p:nvSpPr>
        <p:spPr>
          <a:xfrm>
            <a:off x="365760" y="6490194"/>
            <a:ext cx="11043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TTC2023 Meeting, December 4-8,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B3137-4B00-CEAB-DCD1-3B470E06EA17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3395C-F7F6-5A6A-DA24-169AA14F65DF}"/>
              </a:ext>
            </a:extLst>
          </p:cNvPr>
          <p:cNvCxnSpPr/>
          <p:nvPr userDrawn="1"/>
        </p:nvCxnSpPr>
        <p:spPr>
          <a:xfrm>
            <a:off x="461963" y="6260638"/>
            <a:ext cx="114992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7" y="908852"/>
            <a:ext cx="1149862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08E25F-84A1-8590-D67F-7B72802CACE8}"/>
              </a:ext>
            </a:extLst>
          </p:cNvPr>
          <p:cNvSpPr txBox="1"/>
          <p:nvPr userDrawn="1"/>
        </p:nvSpPr>
        <p:spPr>
          <a:xfrm>
            <a:off x="4333506" y="6490194"/>
            <a:ext cx="37561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Binping Xiao</a:t>
            </a:r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9" r:id="rId2"/>
    <p:sldLayoutId id="2147483681" r:id="rId3"/>
    <p:sldLayoutId id="2147483682" r:id="rId4"/>
    <p:sldLayoutId id="2147483691" r:id="rId5"/>
    <p:sldLayoutId id="2147483690" r:id="rId6"/>
    <p:sldLayoutId id="2147483686" r:id="rId7"/>
    <p:sldLayoutId id="2147483692" r:id="rId8"/>
    <p:sldLayoutId id="2147483693" r:id="rId9"/>
    <p:sldLayoutId id="2147483698" r:id="rId10"/>
    <p:sldLayoutId id="2147483699" r:id="rId11"/>
    <p:sldLayoutId id="2147483685" r:id="rId12"/>
    <p:sldLayoutId id="2147483701" r:id="rId13"/>
    <p:sldLayoutId id="2147483702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336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1413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hyperlink" Target="http://link.aps.org/doi/10.1103/PhysRevSTAB.18.101001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F5B5-4B25-C469-87BE-41A75A712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918" y="1419018"/>
            <a:ext cx="10962105" cy="1240412"/>
          </a:xfrm>
        </p:spPr>
        <p:txBody>
          <a:bodyPr anchor="b">
            <a:normAutofit/>
          </a:bodyPr>
          <a:lstStyle/>
          <a:p>
            <a:r>
              <a:rPr lang="en-US" sz="3600" dirty="0">
                <a:cs typeface="Arial"/>
              </a:rPr>
              <a:t>Crab Cavities for Electron Ion Collider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984CA-F83A-B1FD-C7E1-1E5A30ADD3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18" y="4830476"/>
            <a:ext cx="4363736" cy="1019620"/>
          </a:xfrm>
        </p:spPr>
        <p:txBody>
          <a:bodyPr anchor="ctr">
            <a:noAutofit/>
          </a:bodyPr>
          <a:lstStyle/>
          <a:p>
            <a:r>
              <a:rPr lang="en-US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TTC2023 Meeting</a:t>
            </a:r>
            <a:endParaRPr lang="en-US" b="0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r>
              <a:rPr lang="en-US" dirty="0"/>
              <a:t>Fermilab</a:t>
            </a:r>
          </a:p>
          <a:p>
            <a:r>
              <a:rPr lang="en-US" dirty="0"/>
              <a:t>December 5-8, 2023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A2A0F-F73E-004D-868A-1A4D79DBE1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918" y="3120308"/>
            <a:ext cx="10962105" cy="448978"/>
          </a:xfrm>
        </p:spPr>
        <p:txBody>
          <a:bodyPr anchor="ctr"/>
          <a:lstStyle/>
          <a:p>
            <a:r>
              <a:rPr lang="en-US" dirty="0"/>
              <a:t>Binping Xiao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D13EC63-917B-D26C-12EF-6465F0A65A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918" y="3614974"/>
            <a:ext cx="10962105" cy="477838"/>
          </a:xfrm>
        </p:spPr>
        <p:txBody>
          <a:bodyPr anchor="ctr">
            <a:normAutofit lnSpcReduction="10000"/>
          </a:bodyPr>
          <a:lstStyle/>
          <a:p>
            <a:r>
              <a:rPr lang="en-US" dirty="0"/>
              <a:t>Brookhaven National Lab</a:t>
            </a:r>
          </a:p>
        </p:txBody>
      </p:sp>
    </p:spTree>
    <p:extLst>
      <p:ext uri="{BB962C8B-B14F-4D97-AF65-F5344CB8AC3E}">
        <p14:creationId xmlns:p14="http://schemas.microsoft.com/office/powerpoint/2010/main" val="3857784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AEE54-0A6F-6868-0DF8-FDECDC208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87" y="180303"/>
            <a:ext cx="10901549" cy="645509"/>
          </a:xfrm>
        </p:spPr>
        <p:txBody>
          <a:bodyPr>
            <a:norm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Crab Cavity Noise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8">
                <a:extLst>
                  <a:ext uri="{FF2B5EF4-FFF2-40B4-BE49-F238E27FC236}">
                    <a16:creationId xmlns:a16="http://schemas.microsoft.com/office/drawing/2014/main" id="{32097EA8-8921-7EA2-2DD3-289594AC621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32916708"/>
                  </p:ext>
                </p:extLst>
              </p:nvPr>
            </p:nvGraphicFramePr>
            <p:xfrm>
              <a:off x="357414" y="4012310"/>
              <a:ext cx="5303896" cy="2192044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2452636">
                      <a:extLst>
                        <a:ext uri="{9D8B030D-6E8A-4147-A177-3AD203B41FA5}">
                          <a16:colId xmlns:a16="http://schemas.microsoft.com/office/drawing/2014/main" val="1083179980"/>
                        </a:ext>
                      </a:extLst>
                    </a:gridCol>
                    <a:gridCol w="1398353">
                      <a:extLst>
                        <a:ext uri="{9D8B030D-6E8A-4147-A177-3AD203B41FA5}">
                          <a16:colId xmlns:a16="http://schemas.microsoft.com/office/drawing/2014/main" val="4181114035"/>
                        </a:ext>
                      </a:extLst>
                    </a:gridCol>
                    <a:gridCol w="1452907">
                      <a:extLst>
                        <a:ext uri="{9D8B030D-6E8A-4147-A177-3AD203B41FA5}">
                          <a16:colId xmlns:a16="http://schemas.microsoft.com/office/drawing/2014/main" val="2668144052"/>
                        </a:ext>
                      </a:extLst>
                    </a:gridCol>
                  </a:tblGrid>
                  <a:tr h="450028">
                    <a:tc>
                      <a:txBody>
                        <a:bodyPr/>
                        <a:lstStyle/>
                        <a:p>
                          <a:endParaRPr lang="en-US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smtClean="0"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b="1" smtClean="0">
                                      <a:latin typeface="Cambria Math" panose="02040503050406030204" pitchFamily="18" charset="0"/>
                                    </a:rPr>
                                    <m:t>𝚫</m:t>
                                  </m:r>
                                  <m:r>
                                    <a:rPr lang="en-US" b="1" smtClean="0">
                                      <a:latin typeface="Cambria Math" panose="02040503050406030204" pitchFamily="18" charset="0"/>
                                    </a:rPr>
                                    <m:t>𝝓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(urad)</a:t>
                          </a:r>
                          <a:endParaRPr lang="en-US" dirty="0">
                            <a:latin typeface="Century Gothic" panose="020B0502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smtClean="0"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b="1" smtClean="0">
                                      <a:latin typeface="Cambria Math" panose="02040503050406030204" pitchFamily="18" charset="0"/>
                                    </a:rPr>
                                    <m:t>𝚫</m:t>
                                  </m:r>
                                  <m:r>
                                    <a:rPr lang="en-US" b="1" smtClean="0"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(1e-6)</a:t>
                          </a:r>
                          <a:endParaRPr lang="en-US" dirty="0">
                            <a:latin typeface="Century Gothic" panose="020B0502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01910065"/>
                      </a:ext>
                    </a:extLst>
                  </a:tr>
                  <a:tr h="427483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HL-LHC</a:t>
                          </a:r>
                          <a:endParaRPr lang="en-US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8.2</a:t>
                          </a:r>
                          <a:endParaRPr lang="en-US" dirty="0">
                            <a:latin typeface="Century Gothic" panose="020B0502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13.3</a:t>
                          </a:r>
                          <a:endParaRPr lang="en-US" dirty="0">
                            <a:latin typeface="Century Gothic" panose="020B0502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19637430"/>
                      </a:ext>
                    </a:extLst>
                  </a:tr>
                  <a:tr h="427483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EIC 41 GeV Proton</a:t>
                          </a:r>
                          <a:endParaRPr lang="en-US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3.1</a:t>
                          </a:r>
                          <a:endParaRPr lang="en-US" dirty="0">
                            <a:latin typeface="Century Gothic" panose="020B0502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10.1</a:t>
                          </a:r>
                          <a:endParaRPr lang="en-US" dirty="0">
                            <a:latin typeface="Century Gothic" panose="020B0502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75040544"/>
                      </a:ext>
                    </a:extLst>
                  </a:tr>
                  <a:tr h="427483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EIC 100 GeV Proton</a:t>
                          </a:r>
                          <a:endParaRPr lang="en-US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2.7</a:t>
                          </a:r>
                          <a:endParaRPr lang="en-US" dirty="0">
                            <a:latin typeface="Century Gothic" panose="020B0502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9.4</a:t>
                          </a:r>
                          <a:endParaRPr lang="en-US" dirty="0">
                            <a:latin typeface="Century Gothic" panose="020B0502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83326605"/>
                      </a:ext>
                    </a:extLst>
                  </a:tr>
                  <a:tr h="459567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EIC 275 GeV Proton</a:t>
                          </a:r>
                          <a:endParaRPr lang="en-US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1.8</a:t>
                          </a:r>
                          <a:endParaRPr lang="en-US" dirty="0">
                            <a:latin typeface="Century Gothic" panose="020B0502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7.1</a:t>
                          </a:r>
                          <a:endParaRPr lang="en-US" dirty="0">
                            <a:latin typeface="Century Gothic" panose="020B0502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34660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8">
                <a:extLst>
                  <a:ext uri="{FF2B5EF4-FFF2-40B4-BE49-F238E27FC236}">
                    <a16:creationId xmlns:a16="http://schemas.microsoft.com/office/drawing/2014/main" id="{32097EA8-8921-7EA2-2DD3-289594AC621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32916708"/>
                  </p:ext>
                </p:extLst>
              </p:nvPr>
            </p:nvGraphicFramePr>
            <p:xfrm>
              <a:off x="357414" y="4012310"/>
              <a:ext cx="5303896" cy="2192044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2452636">
                      <a:extLst>
                        <a:ext uri="{9D8B030D-6E8A-4147-A177-3AD203B41FA5}">
                          <a16:colId xmlns:a16="http://schemas.microsoft.com/office/drawing/2014/main" val="1083179980"/>
                        </a:ext>
                      </a:extLst>
                    </a:gridCol>
                    <a:gridCol w="1398353">
                      <a:extLst>
                        <a:ext uri="{9D8B030D-6E8A-4147-A177-3AD203B41FA5}">
                          <a16:colId xmlns:a16="http://schemas.microsoft.com/office/drawing/2014/main" val="4181114035"/>
                        </a:ext>
                      </a:extLst>
                    </a:gridCol>
                    <a:gridCol w="1452907">
                      <a:extLst>
                        <a:ext uri="{9D8B030D-6E8A-4147-A177-3AD203B41FA5}">
                          <a16:colId xmlns:a16="http://schemas.microsoft.com/office/drawing/2014/main" val="2668144052"/>
                        </a:ext>
                      </a:extLst>
                    </a:gridCol>
                  </a:tblGrid>
                  <a:tr h="450028">
                    <a:tc>
                      <a:txBody>
                        <a:bodyPr/>
                        <a:lstStyle/>
                        <a:p>
                          <a:endParaRPr lang="en-US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76419" t="-1351" r="-105240" b="-3986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64854" t="-1351" r="-837" b="-3986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01910065"/>
                      </a:ext>
                    </a:extLst>
                  </a:tr>
                  <a:tr h="427483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HL-LHC</a:t>
                          </a:r>
                          <a:endParaRPr lang="en-US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8.2</a:t>
                          </a:r>
                          <a:endParaRPr lang="en-US" dirty="0">
                            <a:latin typeface="Century Gothic" panose="020B0502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13.3</a:t>
                          </a:r>
                          <a:endParaRPr lang="en-US" dirty="0">
                            <a:latin typeface="Century Gothic" panose="020B0502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19637430"/>
                      </a:ext>
                    </a:extLst>
                  </a:tr>
                  <a:tr h="427483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EIC 41 GeV Proton</a:t>
                          </a:r>
                          <a:endParaRPr lang="en-US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3.1</a:t>
                          </a:r>
                          <a:endParaRPr lang="en-US" dirty="0">
                            <a:latin typeface="Century Gothic" panose="020B0502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10.1</a:t>
                          </a:r>
                          <a:endParaRPr lang="en-US" dirty="0">
                            <a:latin typeface="Century Gothic" panose="020B0502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75040544"/>
                      </a:ext>
                    </a:extLst>
                  </a:tr>
                  <a:tr h="427483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EIC 100 GeV Proton</a:t>
                          </a:r>
                          <a:endParaRPr lang="en-US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2.7</a:t>
                          </a:r>
                          <a:endParaRPr lang="en-US" dirty="0">
                            <a:latin typeface="Century Gothic" panose="020B0502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9.4</a:t>
                          </a:r>
                          <a:endParaRPr lang="en-US" dirty="0">
                            <a:latin typeface="Century Gothic" panose="020B0502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83326605"/>
                      </a:ext>
                    </a:extLst>
                  </a:tr>
                  <a:tr h="459567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EIC 275 GeV Proton</a:t>
                          </a:r>
                          <a:endParaRPr lang="en-US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1.8</a:t>
                          </a:r>
                          <a:endParaRPr lang="en-US" dirty="0">
                            <a:latin typeface="Century Gothic" panose="020B0502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7.1</a:t>
                          </a:r>
                          <a:endParaRPr lang="en-US" dirty="0">
                            <a:latin typeface="Century Gothic" panose="020B0502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346606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25BC54B-6BBF-2CD6-F1F8-CD035FBD8B8C}"/>
              </a:ext>
            </a:extLst>
          </p:cNvPr>
          <p:cNvGrpSpPr/>
          <p:nvPr/>
        </p:nvGrpSpPr>
        <p:grpSpPr>
          <a:xfrm>
            <a:off x="486887" y="1100288"/>
            <a:ext cx="6918973" cy="2034639"/>
            <a:chOff x="250048" y="962240"/>
            <a:chExt cx="6918973" cy="20346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FCDD6C-1D59-D44F-1E1F-06ABA34BE336}"/>
                </a:ext>
              </a:extLst>
            </p:cNvPr>
            <p:cNvSpPr txBox="1"/>
            <p:nvPr/>
          </p:nvSpPr>
          <p:spPr>
            <a:xfrm>
              <a:off x="250048" y="1241051"/>
              <a:ext cx="21553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entury Gothic" panose="020B0502020202020204" pitchFamily="34" charset="0"/>
                </a:rPr>
                <a:t>Phase noise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CF3388E-2DFF-0061-C48C-48AEE6D4151D}"/>
                </a:ext>
              </a:extLst>
            </p:cNvPr>
            <p:cNvSpPr txBox="1"/>
            <p:nvPr/>
          </p:nvSpPr>
          <p:spPr>
            <a:xfrm>
              <a:off x="250048" y="2060145"/>
              <a:ext cx="21553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entury Gothic" panose="020B0502020202020204" pitchFamily="34" charset="0"/>
                </a:rPr>
                <a:t>Amplitude noise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12C8C6C-C36A-B23D-7E14-A0937276B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16881" y="1110746"/>
              <a:ext cx="4578585" cy="615982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21CB2ED-23F7-D688-DC21-1A63E834D0BF}"/>
                </a:ext>
              </a:extLst>
            </p:cNvPr>
            <p:cNvGrpSpPr/>
            <p:nvPr/>
          </p:nvGrpSpPr>
          <p:grpSpPr>
            <a:xfrm>
              <a:off x="2272299" y="1938211"/>
              <a:ext cx="4600195" cy="550989"/>
              <a:chOff x="2887953" y="2275264"/>
              <a:chExt cx="4600195" cy="55098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9679AAA-91F8-E504-CA26-F9A6D3B553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87953" y="2275264"/>
                <a:ext cx="2500638" cy="550988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E381BAD-F45A-515D-B84B-D06148C302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88591" y="2275265"/>
                <a:ext cx="2099557" cy="550988"/>
              </a:xfrm>
              <a:prstGeom prst="rect">
                <a:avLst/>
              </a:prstGeom>
            </p:spPr>
          </p:pic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D76E304-3104-4A4B-05F6-6261C4A08CA5}"/>
                </a:ext>
              </a:extLst>
            </p:cNvPr>
            <p:cNvSpPr/>
            <p:nvPr/>
          </p:nvSpPr>
          <p:spPr>
            <a:xfrm>
              <a:off x="2875650" y="962240"/>
              <a:ext cx="1263321" cy="203463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sz="1200" dirty="0"/>
                <a:t>Crossing angle and beta*</a:t>
              </a:r>
            </a:p>
          </p:txBody>
        </p:sp>
        <p:sp>
          <p:nvSpPr>
            <p:cNvPr id="12" name="Callout: Right Arrow 11">
              <a:extLst>
                <a:ext uri="{FF2B5EF4-FFF2-40B4-BE49-F238E27FC236}">
                  <a16:creationId xmlns:a16="http://schemas.microsoft.com/office/drawing/2014/main" id="{74149D8A-0A72-66D0-B743-7BB40C5C1849}"/>
                </a:ext>
              </a:extLst>
            </p:cNvPr>
            <p:cNvSpPr/>
            <p:nvPr/>
          </p:nvSpPr>
          <p:spPr>
            <a:xfrm>
              <a:off x="4790503" y="1162141"/>
              <a:ext cx="2378518" cy="1386594"/>
            </a:xfrm>
            <a:prstGeom prst="rightArrowCallout">
              <a:avLst>
                <a:gd name="adj1" fmla="val 25000"/>
                <a:gd name="adj2" fmla="val 25000"/>
                <a:gd name="adj3" fmla="val 8293"/>
                <a:gd name="adj4" fmla="val 85864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7B7433A-1337-286A-DDF8-57EC572AAE8D}"/>
              </a:ext>
            </a:extLst>
          </p:cNvPr>
          <p:cNvSpPr txBox="1"/>
          <p:nvPr/>
        </p:nvSpPr>
        <p:spPr>
          <a:xfrm>
            <a:off x="257008" y="3172937"/>
            <a:ext cx="7281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Estimated tolerance for HL-LHC (&lt;1%/</a:t>
            </a:r>
            <a:r>
              <a:rPr lang="en-US" dirty="0" err="1">
                <a:latin typeface="Century Gothic" panose="020B0502020202020204" pitchFamily="34" charset="0"/>
              </a:rPr>
              <a:t>hr</a:t>
            </a:r>
            <a:r>
              <a:rPr lang="en-US" dirty="0">
                <a:latin typeface="Century Gothic" panose="020B0502020202020204" pitchFamily="34" charset="0"/>
              </a:rPr>
              <a:t> emittance growth) and Hadron beam for EIC (Emittance growth comparable to IBS)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B91E63-BF13-7ED1-AD78-F73E73E370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9380" y="927977"/>
            <a:ext cx="4265733" cy="3224183"/>
          </a:xfrm>
          <a:prstGeom prst="rect">
            <a:avLst/>
          </a:prstGeom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7D40704-76F7-9AA0-40F5-06CFAC0D3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616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4CE8EC-4619-4F6C-9684-2AFFC7619D44}" type="slidenum">
              <a:rPr lang="en-US" smtClean="0"/>
              <a:pPr/>
              <a:t>10</a:t>
            </a:fld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62359BA-2C00-6155-F661-1C3BC3944CE7}"/>
              </a:ext>
            </a:extLst>
          </p:cNvPr>
          <p:cNvCxnSpPr>
            <a:cxnSpLocks/>
          </p:cNvCxnSpPr>
          <p:nvPr/>
        </p:nvCxnSpPr>
        <p:spPr>
          <a:xfrm flipH="1">
            <a:off x="4552502" y="1094545"/>
            <a:ext cx="559774" cy="3656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2C7E8D1-DA53-F8C8-E5B7-E69AB9AD9BC6}"/>
              </a:ext>
            </a:extLst>
          </p:cNvPr>
          <p:cNvSpPr txBox="1"/>
          <p:nvPr/>
        </p:nvSpPr>
        <p:spPr>
          <a:xfrm>
            <a:off x="4728491" y="825812"/>
            <a:ext cx="16422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Bunch length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C2E7F4-A133-DB29-BEE0-ECEBBF6CA3C6}"/>
              </a:ext>
            </a:extLst>
          </p:cNvPr>
          <p:cNvSpPr txBox="1"/>
          <p:nvPr/>
        </p:nvSpPr>
        <p:spPr>
          <a:xfrm>
            <a:off x="5766510" y="4039548"/>
            <a:ext cx="605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Century Gothic" panose="020B0502020202020204" pitchFamily="34" charset="0"/>
              </a:rPr>
              <a:t>Tighter requirement on the crab cavity noise (a factor of 2~7 lower), both phase noise and amplitude noise, compared with HL-LHC.</a:t>
            </a:r>
          </a:p>
          <a:p>
            <a:pPr algn="just"/>
            <a:r>
              <a:rPr lang="en-US" dirty="0">
                <a:latin typeface="Century Gothic" panose="020B0502020202020204" pitchFamily="34" charset="0"/>
              </a:rPr>
              <a:t>Feedback system with small-error pickup (TBD).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3DF6DD-12AC-D614-868D-DC49497F21E2}"/>
              </a:ext>
            </a:extLst>
          </p:cNvPr>
          <p:cNvSpPr txBox="1"/>
          <p:nvPr/>
        </p:nvSpPr>
        <p:spPr>
          <a:xfrm>
            <a:off x="5800460" y="5251773"/>
            <a:ext cx="605924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Century Gothic" panose="020B0502020202020204" pitchFamily="34" charset="0"/>
              </a:rPr>
              <a:t>Linear theory of crab cavity noise: </a:t>
            </a:r>
            <a:r>
              <a:rPr lang="en-US" sz="1400" b="0" i="1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P. </a:t>
            </a:r>
            <a:r>
              <a:rPr lang="en-US" sz="1400" b="0" i="1" dirty="0" err="1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Baudrenghien</a:t>
            </a:r>
            <a:r>
              <a:rPr lang="en-US" sz="1400" b="0" i="1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 and T. Mastoridis, </a:t>
            </a:r>
            <a:r>
              <a:rPr lang="en-US" sz="1400" b="0" i="1" u="none" strike="noStrike" dirty="0">
                <a:solidFill>
                  <a:srgbClr val="3294D8"/>
                </a:solidFill>
                <a:effectLst/>
                <a:latin typeface="Century Gothic" panose="020B0502020202020204" pitchFamily="34" charset="0"/>
                <a:hlinkClick r:id="rId7"/>
              </a:rPr>
              <a:t>Phys. Rev. Accel. Beams </a:t>
            </a:r>
            <a:r>
              <a:rPr lang="en-US" sz="1400" b="1" i="1" u="none" strike="noStrike" dirty="0">
                <a:solidFill>
                  <a:srgbClr val="3294D8"/>
                </a:solidFill>
                <a:effectLst/>
                <a:latin typeface="Century Gothic" panose="020B0502020202020204" pitchFamily="34" charset="0"/>
                <a:hlinkClick r:id="rId7"/>
              </a:rPr>
              <a:t>18</a:t>
            </a:r>
            <a:r>
              <a:rPr lang="en-US" sz="1400" b="0" i="1" u="none" strike="noStrike" dirty="0">
                <a:solidFill>
                  <a:srgbClr val="3294D8"/>
                </a:solidFill>
                <a:effectLst/>
                <a:latin typeface="Century Gothic" panose="020B0502020202020204" pitchFamily="34" charset="0"/>
                <a:hlinkClick r:id="rId7"/>
              </a:rPr>
              <a:t>, 101001 (2015)</a:t>
            </a:r>
            <a:endParaRPr lang="en-US" sz="1400" b="0" i="1" u="none" strike="noStrike" dirty="0">
              <a:solidFill>
                <a:srgbClr val="3294D8"/>
              </a:solidFill>
              <a:effectLst/>
              <a:latin typeface="Century Gothic" panose="020B0502020202020204" pitchFamily="34" charset="0"/>
            </a:endParaRPr>
          </a:p>
          <a:p>
            <a:r>
              <a:rPr lang="en-US" sz="1400" i="1" dirty="0">
                <a:solidFill>
                  <a:srgbClr val="333333"/>
                </a:solidFill>
                <a:latin typeface="Century Gothic" panose="020B0502020202020204" pitchFamily="34" charset="0"/>
              </a:rPr>
              <a:t>T. Mastoridis, P. Fuller, P. </a:t>
            </a:r>
            <a:r>
              <a:rPr lang="en-US" sz="1400" i="1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Mahvi</a:t>
            </a:r>
            <a:r>
              <a:rPr lang="en-US" sz="1400" i="1" dirty="0">
                <a:solidFill>
                  <a:srgbClr val="333333"/>
                </a:solidFill>
                <a:latin typeface="Century Gothic" panose="020B0502020202020204" pitchFamily="34" charset="0"/>
              </a:rPr>
              <a:t>, Y. Matsumura, MOYD3, in the proceedings of NAPAC 2022, Albuquerque, NM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23D35E-EEDE-BF52-8A61-B1DEB1F17FF2}"/>
              </a:ext>
            </a:extLst>
          </p:cNvPr>
          <p:cNvSpPr txBox="1"/>
          <p:nvPr/>
        </p:nvSpPr>
        <p:spPr>
          <a:xfrm>
            <a:off x="7575525" y="283468"/>
            <a:ext cx="3993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rgbClr val="333333"/>
                </a:solidFill>
                <a:latin typeface="Century Gothic" panose="020B0502020202020204" pitchFamily="34" charset="0"/>
              </a:rPr>
              <a:t>T. Mastoridis, H. Huang, F. Severino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968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1C61756-320B-ADDB-11B1-E9B16EA88DAB}"/>
              </a:ext>
            </a:extLst>
          </p:cNvPr>
          <p:cNvGrpSpPr>
            <a:grpSpLocks noChangeAspect="1"/>
          </p:cNvGrpSpPr>
          <p:nvPr/>
        </p:nvGrpSpPr>
        <p:grpSpPr>
          <a:xfrm>
            <a:off x="5308270" y="859129"/>
            <a:ext cx="6764546" cy="5509098"/>
            <a:chOff x="3903260" y="618253"/>
            <a:chExt cx="8169556" cy="607489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544F21-7B02-2973-EE0A-C74776906E6C}"/>
                </a:ext>
              </a:extLst>
            </p:cNvPr>
            <p:cNvSpPr/>
            <p:nvPr/>
          </p:nvSpPr>
          <p:spPr>
            <a:xfrm>
              <a:off x="3903260" y="2333767"/>
              <a:ext cx="8169556" cy="4230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0F562D-C17B-B122-7045-A31EBA7B5B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16" r="14909"/>
            <a:stretch/>
          </p:blipFill>
          <p:spPr>
            <a:xfrm>
              <a:off x="3930556" y="618253"/>
              <a:ext cx="7977766" cy="607489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8A830B5-6632-EFD6-8CC0-B770920AE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171" y="69742"/>
            <a:ext cx="10515600" cy="954107"/>
          </a:xfrm>
        </p:spPr>
        <p:txBody>
          <a:bodyPr>
            <a:no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Fabrication started!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493E38-5B8D-03AF-BE89-F5EE90DEE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616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4CE8EC-4619-4F6C-9684-2AFFC7619D44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26" name="Picture 2" descr="Media">
            <a:extLst>
              <a:ext uri="{FF2B5EF4-FFF2-40B4-BE49-F238E27FC236}">
                <a16:creationId xmlns:a16="http://schemas.microsoft.com/office/drawing/2014/main" id="{F007856D-500C-A8C0-C3E8-656D2CCD6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05" b="26863"/>
          <a:stretch/>
        </p:blipFill>
        <p:spPr bwMode="auto">
          <a:xfrm>
            <a:off x="579473" y="942627"/>
            <a:ext cx="3727632" cy="239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79E427F-9B7D-551B-A253-E41A0F2551A4}"/>
              </a:ext>
            </a:extLst>
          </p:cNvPr>
          <p:cNvCxnSpPr>
            <a:cxnSpLocks/>
          </p:cNvCxnSpPr>
          <p:nvPr/>
        </p:nvCxnSpPr>
        <p:spPr>
          <a:xfrm flipH="1" flipV="1">
            <a:off x="4406407" y="2098632"/>
            <a:ext cx="3668814" cy="19963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1BB4EF0-1C57-4DE8-C104-BE51095D92E1}"/>
              </a:ext>
            </a:extLst>
          </p:cNvPr>
          <p:cNvSpPr txBox="1"/>
          <p:nvPr/>
        </p:nvSpPr>
        <p:spPr>
          <a:xfrm>
            <a:off x="5047057" y="993698"/>
            <a:ext cx="209788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i="1" dirty="0">
                <a:latin typeface="Century Gothic" panose="020B0502020202020204" pitchFamily="34" charset="0"/>
              </a:rPr>
              <a:t>N. Huque</a:t>
            </a:r>
          </a:p>
        </p:txBody>
      </p:sp>
      <p:pic>
        <p:nvPicPr>
          <p:cNvPr id="9" name="Picture 8" descr="A metal container on a cardboard box&#10;&#10;Description automatically generated">
            <a:extLst>
              <a:ext uri="{FF2B5EF4-FFF2-40B4-BE49-F238E27FC236}">
                <a16:creationId xmlns:a16="http://schemas.microsoft.com/office/drawing/2014/main" id="{9EB8ECAF-2414-77DB-2E84-CC2E84DEEC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399" t="8738" r="3628" b="19054"/>
          <a:stretch/>
        </p:blipFill>
        <p:spPr>
          <a:xfrm rot="5400000">
            <a:off x="1250845" y="2881692"/>
            <a:ext cx="2398476" cy="371404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AF6EC69-2914-E45E-9D85-C0DB8342BBA3}"/>
              </a:ext>
            </a:extLst>
          </p:cNvPr>
          <p:cNvCxnSpPr>
            <a:cxnSpLocks/>
          </p:cNvCxnSpPr>
          <p:nvPr/>
        </p:nvCxnSpPr>
        <p:spPr>
          <a:xfrm flipH="1">
            <a:off x="4391378" y="4413956"/>
            <a:ext cx="2946400" cy="73377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251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2C927-294A-144E-9CE7-F5F81E477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37" y="-6935"/>
            <a:ext cx="10515600" cy="983015"/>
          </a:xfrm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080C1-7ACA-9DCC-8774-3FDDC66D3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065" y="871839"/>
            <a:ext cx="10515600" cy="5389510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Specs and consequences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Large crabbing angle → high crabbing voltage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Tight impedance budget → on-cell damper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High current short bunch → high HOM power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Low frequency → large cavity size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Tight space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Tight multipoles → pole shape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Tight in noise and feedback system</a:t>
            </a:r>
          </a:p>
          <a:p>
            <a:r>
              <a:rPr lang="en-US" dirty="0">
                <a:latin typeface="Century Gothic" panose="020B0502020202020204" pitchFamily="34" charset="0"/>
              </a:rPr>
              <a:t>Designs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Longer poles to provide higher crabbing voltage, elongated DQW is not mechanically suitable, thus RFD is chosen.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On-cell waveguide ports to provide better damping</a:t>
            </a:r>
          </a:p>
          <a:p>
            <a:pPr lvl="2"/>
            <a:r>
              <a:rPr lang="en-US" dirty="0">
                <a:latin typeface="Century Gothic" panose="020B0502020202020204" pitchFamily="34" charset="0"/>
              </a:rPr>
              <a:t>197MHz: waveguide to coaxial design to avoid large waveguide damper; 2 cavities in 1 cryomodule to save longitudinal space.</a:t>
            </a:r>
          </a:p>
          <a:p>
            <a:pPr lvl="2"/>
            <a:r>
              <a:rPr lang="en-US" dirty="0">
                <a:latin typeface="Century Gothic" panose="020B0502020202020204" pitchFamily="34" charset="0"/>
              </a:rPr>
              <a:t>394MHz: waveguide damper (preliminary); WOW type causes higher HOM power thus is not preferred.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Curved pole (machine from ingot Nb) for multipoles specs.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High gain low delay loop → Amplifier on top of tunnel for low delay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Noise control → Feedback with good pickup.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918895-491F-B03E-2E7D-AE03A2501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616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4CE8EC-4619-4F6C-9684-2AFFC7619D4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26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2FC46-53F7-7E7F-5226-521DAB1EB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696" y="0"/>
            <a:ext cx="10515600" cy="881743"/>
          </a:xfrm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Acknowledgement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1D004-8D3C-5BF8-8CF3-E5C2D4476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696" y="1127805"/>
            <a:ext cx="10647406" cy="4576960"/>
          </a:xfrm>
        </p:spPr>
        <p:txBody>
          <a:bodyPr>
            <a:normAutofit/>
          </a:bodyPr>
          <a:lstStyle/>
          <a:p>
            <a:pPr algn="just">
              <a:tabLst>
                <a:tab pos="1035050" algn="l"/>
              </a:tabLst>
            </a:pPr>
            <a:r>
              <a:rPr lang="en-US" sz="2400" dirty="0">
                <a:latin typeface="Century Gothic" panose="020B0502020202020204" pitchFamily="34" charset="0"/>
              </a:rPr>
              <a:t>BNL 	– B. Xiao, Q. Wu, M. </a:t>
            </a:r>
            <a:r>
              <a:rPr lang="pl-PL" sz="2400" dirty="0">
                <a:latin typeface="Century Gothic" panose="020B0502020202020204" pitchFamily="34" charset="0"/>
              </a:rPr>
              <a:t>Blaskiewicz</a:t>
            </a:r>
            <a:r>
              <a:rPr lang="en-US" sz="2400" dirty="0">
                <a:latin typeface="Century Gothic" panose="020B0502020202020204" pitchFamily="34" charset="0"/>
              </a:rPr>
              <a:t>, W. Xu, J. Fite, D. Holmes, K. Smith, Z. Conway, J. C. Brutus, S. Verdu-Andres, A. Zaltsman, D. Xu, Y. Luo, Y. Hao, S. Berg, G. Narayan, F. Severino, K. Mernick, K. Hamdi, and many more</a:t>
            </a:r>
          </a:p>
          <a:p>
            <a:pPr algn="just">
              <a:tabLst>
                <a:tab pos="1035050" algn="l"/>
              </a:tabLst>
            </a:pPr>
            <a:r>
              <a:rPr lang="en-US" sz="2400" dirty="0">
                <a:latin typeface="Century Gothic" panose="020B0502020202020204" pitchFamily="34" charset="0"/>
              </a:rPr>
              <a:t>ODU 	– S. De Silva, J. Delayen</a:t>
            </a:r>
          </a:p>
          <a:p>
            <a:pPr algn="just">
              <a:tabLst>
                <a:tab pos="1035050" algn="l"/>
              </a:tabLst>
            </a:pPr>
            <a:r>
              <a:rPr lang="en-US" sz="2400" dirty="0">
                <a:latin typeface="Century Gothic" panose="020B0502020202020204" pitchFamily="34" charset="0"/>
              </a:rPr>
              <a:t>JLAB 	– A. Castilla-Loeza, N. Huque, M. Marchlik, J. Henry, R. Fernandes, N. Joshi, J. Matalevich, R. Rimmer, E. Daly, T. Satogata, J. Guo, H. Wang, S. Wang, H. Huang, G. Bamunuvita, and many more</a:t>
            </a:r>
          </a:p>
          <a:p>
            <a:pPr algn="just">
              <a:tabLst>
                <a:tab pos="1035050" algn="l"/>
              </a:tabLst>
            </a:pPr>
            <a:r>
              <a:rPr lang="en-US" sz="2400" dirty="0">
                <a:latin typeface="Century Gothic" panose="020B0502020202020204" pitchFamily="34" charset="0"/>
              </a:rPr>
              <a:t>SLAC – Z. Li</a:t>
            </a:r>
          </a:p>
          <a:p>
            <a:pPr algn="just">
              <a:tabLst>
                <a:tab pos="1035050" algn="l"/>
              </a:tabLst>
            </a:pPr>
            <a:r>
              <a:rPr lang="en-US" sz="2400" dirty="0">
                <a:latin typeface="Century Gothic" panose="020B0502020202020204" pitchFamily="34" charset="0"/>
              </a:rPr>
              <a:t>Cal Poly - Themis Mastoridis</a:t>
            </a:r>
          </a:p>
          <a:p>
            <a:pPr algn="just">
              <a:tabLst>
                <a:tab pos="1035050" algn="l"/>
              </a:tabLst>
            </a:pPr>
            <a:r>
              <a:rPr lang="en-US" sz="2400" dirty="0">
                <a:latin typeface="Century Gothic" panose="020B0502020202020204" pitchFamily="34" charset="0"/>
              </a:rPr>
              <a:t>TRIUMF – R. Laxdal, P. Kolb, Z. Yao</a:t>
            </a:r>
          </a:p>
          <a:p>
            <a:pPr algn="just"/>
            <a:endParaRPr lang="en-US" sz="16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EA56EE-7B45-FF23-0228-909C48038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616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4CE8EC-4619-4F6C-9684-2AFFC7619D4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26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0BBDD-B730-256B-FCD6-9D2605E3D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1B04B5-346A-2C10-AD67-9D63A76F0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616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4CE8EC-4619-4F6C-9684-2AFFC7619D44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DEAF73D1-21D6-F299-494B-656E4E81891B}"/>
              </a:ext>
            </a:extLst>
          </p:cNvPr>
          <p:cNvSpPr txBox="1">
            <a:spLocks/>
          </p:cNvSpPr>
          <p:nvPr/>
        </p:nvSpPr>
        <p:spPr>
          <a:xfrm>
            <a:off x="582141" y="1065704"/>
            <a:ext cx="7506477" cy="486489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/>
            <a:r>
              <a:rPr lang="en-US" dirty="0">
                <a:latin typeface="Century Gothic" panose="020B0502020202020204" pitchFamily="34" charset="0"/>
              </a:rPr>
              <a:t>EIC Crab Systems</a:t>
            </a:r>
          </a:p>
          <a:p>
            <a:pPr marL="742950" lvl="1" indent="-285750" algn="just"/>
            <a:r>
              <a:rPr lang="en-US" dirty="0">
                <a:latin typeface="Century Gothic" panose="020B0502020202020204" pitchFamily="34" charset="0"/>
              </a:rPr>
              <a:t>Overview</a:t>
            </a:r>
          </a:p>
          <a:p>
            <a:pPr marL="742950" lvl="1" indent="-285750" algn="just"/>
            <a:r>
              <a:rPr lang="en-US" dirty="0">
                <a:latin typeface="Century Gothic" panose="020B0502020202020204" pitchFamily="34" charset="0"/>
              </a:rPr>
              <a:t>197 MHz</a:t>
            </a:r>
          </a:p>
          <a:p>
            <a:pPr marL="1200150" lvl="2" indent="-285750" algn="just"/>
            <a:r>
              <a:rPr lang="en-US" sz="1800" dirty="0">
                <a:latin typeface="Century Gothic" panose="020B0502020202020204" pitchFamily="34" charset="0"/>
              </a:rPr>
              <a:t>RFD with 3 coax absorbers</a:t>
            </a:r>
          </a:p>
          <a:p>
            <a:pPr marL="1200150" lvl="2" indent="-285750" algn="just"/>
            <a:r>
              <a:rPr lang="en-US" sz="1800" dirty="0">
                <a:latin typeface="Century Gothic" panose="020B0502020202020204" pitchFamily="34" charset="0"/>
              </a:rPr>
              <a:t>Multipole components</a:t>
            </a:r>
          </a:p>
          <a:p>
            <a:pPr marL="742950" lvl="1" indent="-285750" algn="just"/>
            <a:r>
              <a:rPr lang="en-US" dirty="0">
                <a:latin typeface="Century Gothic" panose="020B0502020202020204" pitchFamily="34" charset="0"/>
              </a:rPr>
              <a:t>394 MHz</a:t>
            </a:r>
          </a:p>
          <a:p>
            <a:pPr marL="1200150" lvl="2" indent="-285750" algn="just"/>
            <a:r>
              <a:rPr lang="en-US" sz="1800" dirty="0">
                <a:latin typeface="Century Gothic" panose="020B0502020202020204" pitchFamily="34" charset="0"/>
              </a:rPr>
              <a:t>RF-dipole (RFD) with 4 waveguide absorbers</a:t>
            </a:r>
          </a:p>
          <a:p>
            <a:pPr marL="742950" lvl="1" indent="-285750" algn="just"/>
            <a:r>
              <a:rPr lang="en-US" dirty="0">
                <a:latin typeface="Century Gothic" panose="020B0502020202020204" pitchFamily="34" charset="0"/>
              </a:rPr>
              <a:t>Control</a:t>
            </a:r>
          </a:p>
          <a:p>
            <a:pPr marL="1200150" lvl="2" indent="-285750" algn="just"/>
            <a:r>
              <a:rPr lang="en-US" dirty="0">
                <a:latin typeface="Century Gothic" panose="020B0502020202020204" pitchFamily="34" charset="0"/>
              </a:rPr>
              <a:t>Feedback and noise</a:t>
            </a:r>
          </a:p>
          <a:p>
            <a:pPr marL="285750" indent="-285750" algn="just"/>
            <a:r>
              <a:rPr lang="en-US" dirty="0">
                <a:latin typeface="Century Gothic" panose="020B0502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004184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E049D-6A58-C8E1-8825-79FA4CD0D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52" y="28401"/>
            <a:ext cx="10515600" cy="916061"/>
          </a:xfrm>
        </p:spPr>
        <p:txBody>
          <a:bodyPr>
            <a:no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EIC Crab Systems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AC6E4-820B-C9D5-95CC-740519B12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616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4CE8EC-4619-4F6C-9684-2AFFC7619D44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0" name="Picture 69" descr="A picture containing athletic game, sport, tennis&#10;&#10;Description automatically generated">
            <a:extLst>
              <a:ext uri="{FF2B5EF4-FFF2-40B4-BE49-F238E27FC236}">
                <a16:creationId xmlns:a16="http://schemas.microsoft.com/office/drawing/2014/main" id="{84448F26-CEE3-6B92-9F3E-4CBE762D7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422" y="606930"/>
            <a:ext cx="6109394" cy="3436354"/>
          </a:xfrm>
          <a:prstGeom prst="rect">
            <a:avLst/>
          </a:prstGeom>
        </p:spPr>
      </p:pic>
      <p:graphicFrame>
        <p:nvGraphicFramePr>
          <p:cNvPr id="97" name="Table 16">
            <a:extLst>
              <a:ext uri="{FF2B5EF4-FFF2-40B4-BE49-F238E27FC236}">
                <a16:creationId xmlns:a16="http://schemas.microsoft.com/office/drawing/2014/main" id="{F71DC383-6C0B-CA47-F0E5-D3978F1573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6195453"/>
              </p:ext>
            </p:extLst>
          </p:nvPr>
        </p:nvGraphicFramePr>
        <p:xfrm>
          <a:off x="1023903" y="1443138"/>
          <a:ext cx="3137620" cy="1112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774786">
                  <a:extLst>
                    <a:ext uri="{9D8B030D-6E8A-4147-A177-3AD203B41FA5}">
                      <a16:colId xmlns:a16="http://schemas.microsoft.com/office/drawing/2014/main" val="3779145137"/>
                    </a:ext>
                  </a:extLst>
                </a:gridCol>
                <a:gridCol w="1181417">
                  <a:extLst>
                    <a:ext uri="{9D8B030D-6E8A-4147-A177-3AD203B41FA5}">
                      <a16:colId xmlns:a16="http://schemas.microsoft.com/office/drawing/2014/main" val="2938954856"/>
                    </a:ext>
                  </a:extLst>
                </a:gridCol>
                <a:gridCol w="1181417">
                  <a:extLst>
                    <a:ext uri="{9D8B030D-6E8A-4147-A177-3AD203B41FA5}">
                      <a16:colId xmlns:a16="http://schemas.microsoft.com/office/drawing/2014/main" val="620744415"/>
                    </a:ext>
                  </a:extLst>
                </a:gridCol>
              </a:tblGrid>
              <a:tr h="412955">
                <a:tc>
                  <a:txBody>
                    <a:bodyPr/>
                    <a:lstStyle/>
                    <a:p>
                      <a:pPr algn="l"/>
                      <a:r>
                        <a:rPr lang="en-US" sz="1100" dirty="0"/>
                        <a:t>Crab Cavities</a:t>
                      </a:r>
                    </a:p>
                    <a:p>
                      <a:pPr algn="l"/>
                      <a:r>
                        <a:rPr lang="en-US" sz="1100" dirty="0"/>
                        <a:t>(IR6)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HSR</a:t>
                      </a:r>
                    </a:p>
                    <a:p>
                      <a:pPr algn="ctr"/>
                      <a:r>
                        <a:rPr lang="en-US" sz="1100" dirty="0"/>
                        <a:t>(Cavities/CMs)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ESR</a:t>
                      </a:r>
                    </a:p>
                    <a:p>
                      <a:pPr algn="ctr"/>
                      <a:r>
                        <a:rPr lang="en-US" sz="1100" dirty="0"/>
                        <a:t>(Cavities/CMs)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3701169"/>
                  </a:ext>
                </a:extLst>
              </a:tr>
              <a:tr h="250723">
                <a:tc>
                  <a:txBody>
                    <a:bodyPr/>
                    <a:lstStyle/>
                    <a:p>
                      <a:pPr algn="l"/>
                      <a:r>
                        <a:rPr lang="en-US" sz="1100" dirty="0"/>
                        <a:t>197 MHz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8/4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–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3280298"/>
                  </a:ext>
                </a:extLst>
              </a:tr>
              <a:tr h="250723">
                <a:tc>
                  <a:txBody>
                    <a:bodyPr/>
                    <a:lstStyle/>
                    <a:p>
                      <a:pPr algn="l"/>
                      <a:r>
                        <a:rPr lang="en-US" sz="1100" dirty="0"/>
                        <a:t>394 MHz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4/4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2/2*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1241724"/>
                  </a:ext>
                </a:extLst>
              </a:tr>
            </a:tbl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71D61E9-71AF-B99B-336C-72823AE4F96E}"/>
              </a:ext>
            </a:extLst>
          </p:cNvPr>
          <p:cNvCxnSpPr>
            <a:cxnSpLocks/>
          </p:cNvCxnSpPr>
          <p:nvPr/>
        </p:nvCxnSpPr>
        <p:spPr>
          <a:xfrm>
            <a:off x="4215539" y="2332211"/>
            <a:ext cx="4289596" cy="143127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CC6D6C1-A332-BDA4-1B87-237CF2F17F55}"/>
              </a:ext>
            </a:extLst>
          </p:cNvPr>
          <p:cNvCxnSpPr>
            <a:cxnSpLocks/>
          </p:cNvCxnSpPr>
          <p:nvPr/>
        </p:nvCxnSpPr>
        <p:spPr>
          <a:xfrm>
            <a:off x="4215539" y="1915420"/>
            <a:ext cx="2456481" cy="124315"/>
          </a:xfrm>
          <a:prstGeom prst="straightConnector1">
            <a:avLst/>
          </a:prstGeom>
          <a:ln w="25400">
            <a:solidFill>
              <a:srgbClr val="C0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A0B2A35-E882-C173-1C32-B6A399D253C8}"/>
              </a:ext>
            </a:extLst>
          </p:cNvPr>
          <p:cNvSpPr/>
          <p:nvPr/>
        </p:nvSpPr>
        <p:spPr>
          <a:xfrm>
            <a:off x="4791415" y="1769598"/>
            <a:ext cx="858249" cy="397293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70FE68-FFA5-F1DE-1812-CACC052D7B1D}"/>
              </a:ext>
            </a:extLst>
          </p:cNvPr>
          <p:cNvSpPr txBox="1"/>
          <p:nvPr/>
        </p:nvSpPr>
        <p:spPr>
          <a:xfrm>
            <a:off x="4801848" y="1812858"/>
            <a:ext cx="18220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50% more</a:t>
            </a:r>
            <a:endParaRPr lang="en-US" sz="11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7BBB8B-8DB7-D937-6C9A-970AB22E3B06}"/>
              </a:ext>
            </a:extLst>
          </p:cNvPr>
          <p:cNvSpPr txBox="1"/>
          <p:nvPr/>
        </p:nvSpPr>
        <p:spPr>
          <a:xfrm>
            <a:off x="1023903" y="2598003"/>
            <a:ext cx="28285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*or 4/4 for redundancy</a:t>
            </a:r>
          </a:p>
          <a:p>
            <a:pPr marL="285750" indent="-285750"/>
            <a:r>
              <a:rPr lang="en-US" sz="1200" dirty="0">
                <a:latin typeface="Century Gothic" panose="020B0502020202020204" pitchFamily="34" charset="0"/>
              </a:rPr>
              <a:t>HSR:     Hadron Storage Ring</a:t>
            </a:r>
          </a:p>
          <a:p>
            <a:pPr marL="285750" indent="-285750"/>
            <a:r>
              <a:rPr lang="en-US" sz="1200" dirty="0">
                <a:latin typeface="Century Gothic" panose="020B0502020202020204" pitchFamily="34" charset="0"/>
              </a:rPr>
              <a:t>ESR:      Electron Storage Ring</a:t>
            </a:r>
          </a:p>
          <a:p>
            <a:pPr algn="ctr"/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BE86161E-BC57-858C-8792-91B3F8205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169" y="3803615"/>
            <a:ext cx="11605647" cy="2338433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285750" indent="-285750" algn="just"/>
            <a:r>
              <a:rPr lang="en-US" sz="2000" dirty="0">
                <a:latin typeface="Century Gothic" panose="020B0502020202020204" pitchFamily="34" charset="0"/>
              </a:rPr>
              <a:t>Operating voltage per cavity: </a:t>
            </a:r>
            <a:r>
              <a:rPr lang="en-US" sz="2000" b="1" dirty="0">
                <a:latin typeface="Century Gothic" panose="020B0502020202020204" pitchFamily="34" charset="0"/>
              </a:rPr>
              <a:t>8.5</a:t>
            </a:r>
            <a:r>
              <a:rPr lang="en-US" sz="2000" dirty="0">
                <a:latin typeface="Century Gothic" panose="020B0502020202020204" pitchFamily="34" charset="0"/>
              </a:rPr>
              <a:t> MV for </a:t>
            </a:r>
            <a:r>
              <a:rPr lang="en-US" sz="2000" b="1" dirty="0">
                <a:latin typeface="Century Gothic" panose="020B0502020202020204" pitchFamily="34" charset="0"/>
              </a:rPr>
              <a:t>197</a:t>
            </a:r>
            <a:r>
              <a:rPr lang="en-US" sz="2000" dirty="0">
                <a:latin typeface="Century Gothic" panose="020B0502020202020204" pitchFamily="34" charset="0"/>
              </a:rPr>
              <a:t> MHz &amp; 2.9 MV for 394 </a:t>
            </a:r>
            <a:r>
              <a:rPr lang="en-US" sz="2000" dirty="0" err="1">
                <a:latin typeface="Century Gothic" panose="020B0502020202020204" pitchFamily="34" charset="0"/>
              </a:rPr>
              <a:t>MHz.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285750" indent="-285750" algn="just"/>
            <a:r>
              <a:rPr lang="en-US" sz="2000" dirty="0">
                <a:latin typeface="Century Gothic" panose="020B0502020202020204" pitchFamily="34" charset="0"/>
              </a:rPr>
              <a:t>Designed specs: 11.5MV for 197MHz &amp; 3.5MV for 394MHz, with E</a:t>
            </a:r>
            <a:r>
              <a:rPr lang="en-US" sz="2000" baseline="-25000" dirty="0">
                <a:latin typeface="Century Gothic" panose="020B0502020202020204" pitchFamily="34" charset="0"/>
              </a:rPr>
              <a:t>pk</a:t>
            </a:r>
            <a:r>
              <a:rPr lang="en-US" sz="2000" dirty="0">
                <a:latin typeface="Century Gothic" panose="020B0502020202020204" pitchFamily="34" charset="0"/>
              </a:rPr>
              <a:t> 45MV/m &amp; </a:t>
            </a:r>
            <a:r>
              <a:rPr lang="en-US" sz="2000" dirty="0" err="1">
                <a:latin typeface="Century Gothic" panose="020B0502020202020204" pitchFamily="34" charset="0"/>
              </a:rPr>
              <a:t>B</a:t>
            </a:r>
            <a:r>
              <a:rPr lang="en-US" sz="2000" baseline="-25000" dirty="0" err="1">
                <a:latin typeface="Century Gothic" panose="020B0502020202020204" pitchFamily="34" charset="0"/>
              </a:rPr>
              <a:t>pk</a:t>
            </a:r>
            <a:r>
              <a:rPr lang="en-US" sz="2000" dirty="0">
                <a:latin typeface="Century Gothic" panose="020B0502020202020204" pitchFamily="34" charset="0"/>
              </a:rPr>
              <a:t> 80mT.</a:t>
            </a:r>
          </a:p>
          <a:p>
            <a:pPr marL="285750" indent="-285750" algn="just"/>
            <a:r>
              <a:rPr lang="en-US" sz="2000" dirty="0">
                <a:latin typeface="Century Gothic" panose="020B0502020202020204" pitchFamily="34" charset="0"/>
              </a:rPr>
              <a:t>Impedance budget (per cavity): For 197MHz </a:t>
            </a:r>
            <a:r>
              <a:rPr lang="en-US" sz="2000" b="1" dirty="0">
                <a:latin typeface="Century Gothic" panose="020B0502020202020204" pitchFamily="34" charset="0"/>
              </a:rPr>
              <a:t>10kΩ</a:t>
            </a:r>
            <a:r>
              <a:rPr lang="en-US" sz="2000" dirty="0">
                <a:latin typeface="Century Gothic" panose="020B0502020202020204" pitchFamily="34" charset="0"/>
              </a:rPr>
              <a:t> longitudinal </a:t>
            </a:r>
            <a:r>
              <a:rPr lang="en-US" sz="2000" b="1" dirty="0">
                <a:latin typeface="Century Gothic" panose="020B0502020202020204" pitchFamily="34" charset="0"/>
              </a:rPr>
              <a:t>0.132MΩ/m</a:t>
            </a:r>
            <a:r>
              <a:rPr lang="en-US" sz="2000" dirty="0">
                <a:latin typeface="Century Gothic" panose="020B0502020202020204" pitchFamily="34" charset="0"/>
              </a:rPr>
              <a:t> horizontal </a:t>
            </a:r>
            <a:r>
              <a:rPr lang="en-US" sz="2000" b="1" dirty="0">
                <a:latin typeface="Century Gothic" panose="020B0502020202020204" pitchFamily="34" charset="0"/>
              </a:rPr>
              <a:t>0.66MΩ/m</a:t>
            </a:r>
            <a:r>
              <a:rPr lang="en-US" sz="2000" dirty="0">
                <a:latin typeface="Century Gothic" panose="020B0502020202020204" pitchFamily="34" charset="0"/>
              </a:rPr>
              <a:t> vertical &amp; for 394MHz </a:t>
            </a:r>
            <a:r>
              <a:rPr lang="en-US" sz="2000" b="1" dirty="0">
                <a:latin typeface="Century Gothic" panose="020B0502020202020204" pitchFamily="34" charset="0"/>
              </a:rPr>
              <a:t>3.25kΩ-GHz</a:t>
            </a:r>
            <a:r>
              <a:rPr lang="en-US" sz="2000" dirty="0">
                <a:latin typeface="Century Gothic" panose="020B0502020202020204" pitchFamily="34" charset="0"/>
              </a:rPr>
              <a:t> longitudinal </a:t>
            </a:r>
            <a:r>
              <a:rPr lang="en-US" sz="2000" b="1" dirty="0">
                <a:latin typeface="Century Gothic" panose="020B0502020202020204" pitchFamily="34" charset="0"/>
              </a:rPr>
              <a:t>0.12MΩ/m</a:t>
            </a:r>
            <a:r>
              <a:rPr lang="en-US" sz="2000" dirty="0">
                <a:latin typeface="Century Gothic" panose="020B0502020202020204" pitchFamily="34" charset="0"/>
              </a:rPr>
              <a:t> transverse (with two 394MHz for ESR per IP per side, considering two IPs).</a:t>
            </a:r>
          </a:p>
          <a:p>
            <a:pPr marL="285750" indent="-285750" algn="just"/>
            <a:r>
              <a:rPr lang="en-US" sz="2000" dirty="0">
                <a:latin typeface="Century Gothic" panose="020B0502020202020204" pitchFamily="34" charset="0"/>
              </a:rPr>
              <a:t>And high HOM power per cavity, </a:t>
            </a:r>
            <a:r>
              <a:rPr lang="en-US" sz="2000" b="1" dirty="0">
                <a:latin typeface="Century Gothic" panose="020B0502020202020204" pitchFamily="34" charset="0"/>
              </a:rPr>
              <a:t>a few kW</a:t>
            </a:r>
            <a:r>
              <a:rPr lang="en-US" sz="2000" dirty="0">
                <a:latin typeface="Century Gothic" panose="020B0502020202020204" pitchFamily="34" charset="0"/>
              </a:rPr>
              <a:t> for hadron ring 197MHz and </a:t>
            </a:r>
            <a:r>
              <a:rPr lang="en-US" sz="2000" b="1" dirty="0">
                <a:latin typeface="Century Gothic" panose="020B0502020202020204" pitchFamily="34" charset="0"/>
              </a:rPr>
              <a:t>&gt;40kW</a:t>
            </a:r>
            <a:r>
              <a:rPr lang="en-US" sz="2000" dirty="0">
                <a:latin typeface="Century Gothic" panose="020B0502020202020204" pitchFamily="34" charset="0"/>
              </a:rPr>
              <a:t> for electron ring 394MHz.</a:t>
            </a:r>
          </a:p>
        </p:txBody>
      </p:sp>
    </p:spTree>
    <p:extLst>
      <p:ext uri="{BB962C8B-B14F-4D97-AF65-F5344CB8AC3E}">
        <p14:creationId xmlns:p14="http://schemas.microsoft.com/office/powerpoint/2010/main" val="305224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298CBC8-6DC1-6494-6094-63160E3F5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7" t="15753" r="3893" b="19133"/>
          <a:stretch/>
        </p:blipFill>
        <p:spPr bwMode="auto">
          <a:xfrm rot="5400000">
            <a:off x="4505121" y="3453302"/>
            <a:ext cx="3658216" cy="177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EA18CB-ADDB-D20E-730C-E26C559B0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763" y="-97370"/>
            <a:ext cx="10515600" cy="1325563"/>
          </a:xfrm>
        </p:spPr>
        <p:txBody>
          <a:bodyPr>
            <a:no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197 MHz Crab Cavity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B4F5E-04F0-5DF2-3FA6-556E4EC6A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572" y="963500"/>
            <a:ext cx="6948825" cy="2880987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n-US" dirty="0">
                <a:latin typeface="Century Gothic" panose="020B0502020202020204" pitchFamily="34" charset="0"/>
              </a:rPr>
              <a:t>Longer poles to provide higher crabbing voltage, elongated Double Quarter Wave (DQW) is not mechanically suitable, thus RFD is chosen.</a:t>
            </a:r>
            <a:endParaRPr lang="en-US" sz="2400" dirty="0">
              <a:latin typeface="Century Gothic" panose="020B0502020202020204" pitchFamily="34" charset="0"/>
            </a:endParaRPr>
          </a:p>
          <a:p>
            <a:pPr algn="just"/>
            <a:r>
              <a:rPr lang="en-US" sz="2400" dirty="0">
                <a:latin typeface="Century Gothic" panose="020B0502020202020204" pitchFamily="34" charset="0"/>
              </a:rPr>
              <a:t>Electromagnetic design requires to achieve:</a:t>
            </a:r>
          </a:p>
          <a:p>
            <a:pPr lvl="1" algn="just"/>
            <a:r>
              <a:rPr lang="en-US" sz="2000" dirty="0">
                <a:latin typeface="Century Gothic" panose="020B0502020202020204" pitchFamily="34" charset="0"/>
              </a:rPr>
              <a:t>Cavity peak surface fields of </a:t>
            </a:r>
            <a:r>
              <a:rPr lang="en-US" sz="2000" i="1" dirty="0">
                <a:latin typeface="Century Gothic" panose="020B0502020202020204" pitchFamily="34" charset="0"/>
              </a:rPr>
              <a:t>E</a:t>
            </a:r>
            <a:r>
              <a:rPr lang="en-US" sz="2000" baseline="-25000" dirty="0">
                <a:latin typeface="Century Gothic" panose="020B0502020202020204" pitchFamily="34" charset="0"/>
              </a:rPr>
              <a:t>p</a:t>
            </a:r>
            <a:r>
              <a:rPr lang="en-US" sz="2000" dirty="0">
                <a:latin typeface="Century Gothic" panose="020B0502020202020204" pitchFamily="34" charset="0"/>
              </a:rPr>
              <a:t> &lt; 45 MV/m and </a:t>
            </a:r>
            <a:r>
              <a:rPr lang="en-US" sz="2000" i="1" dirty="0">
                <a:latin typeface="Century Gothic" panose="020B0502020202020204" pitchFamily="34" charset="0"/>
              </a:rPr>
              <a:t>B</a:t>
            </a:r>
            <a:r>
              <a:rPr lang="en-US" sz="2000" baseline="-25000" dirty="0">
                <a:latin typeface="Century Gothic" panose="020B0502020202020204" pitchFamily="34" charset="0"/>
              </a:rPr>
              <a:t>p</a:t>
            </a:r>
            <a:r>
              <a:rPr lang="en-US" sz="2000" dirty="0">
                <a:latin typeface="Century Gothic" panose="020B0502020202020204" pitchFamily="34" charset="0"/>
              </a:rPr>
              <a:t> &lt; 80 </a:t>
            </a:r>
            <a:r>
              <a:rPr lang="en-US" sz="2000" dirty="0" err="1">
                <a:latin typeface="Century Gothic" panose="020B0502020202020204" pitchFamily="34" charset="0"/>
              </a:rPr>
              <a:t>mT</a:t>
            </a:r>
            <a:r>
              <a:rPr lang="en-US" sz="2000" dirty="0">
                <a:latin typeface="Century Gothic" panose="020B0502020202020204" pitchFamily="34" charset="0"/>
              </a:rPr>
              <a:t> at 11.5 MV</a:t>
            </a:r>
          </a:p>
          <a:p>
            <a:pPr lvl="2" algn="just"/>
            <a:r>
              <a:rPr lang="en-US" dirty="0">
                <a:latin typeface="Century Gothic" panose="020B0502020202020204" pitchFamily="34" charset="0"/>
              </a:rPr>
              <a:t>At nominal voltage of 8.5 MV they will be lower</a:t>
            </a:r>
          </a:p>
          <a:p>
            <a:pPr lvl="1" algn="just"/>
            <a:r>
              <a:rPr lang="en-US" sz="2000" dirty="0">
                <a:latin typeface="Century Gothic" panose="020B0502020202020204" pitchFamily="34" charset="0"/>
              </a:rPr>
              <a:t>Bare cavity dimensions:</a:t>
            </a:r>
          </a:p>
          <a:p>
            <a:pPr lvl="2" algn="just"/>
            <a:r>
              <a:rPr lang="en-US" sz="1800" dirty="0">
                <a:latin typeface="Century Gothic" panose="020B0502020202020204" pitchFamily="34" charset="0"/>
              </a:rPr>
              <a:t>Cavity length ≤ 1.5 m</a:t>
            </a:r>
          </a:p>
          <a:p>
            <a:pPr lvl="2" algn="just"/>
            <a:r>
              <a:rPr lang="en-US" sz="1800" dirty="0">
                <a:latin typeface="Century Gothic" panose="020B0502020202020204" pitchFamily="34" charset="0"/>
              </a:rPr>
              <a:t>Cavity diameter (without couplers) ≤ 0.6 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5C93A-0855-1347-27A9-C504D7E38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616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4CE8EC-4619-4F6C-9684-2AFFC7619D44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D7021B5-B4F4-989E-74D5-9485DFEF73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647484"/>
              </p:ext>
            </p:extLst>
          </p:nvPr>
        </p:nvGraphicFramePr>
        <p:xfrm>
          <a:off x="7437540" y="1809458"/>
          <a:ext cx="4379888" cy="4358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77836">
                  <a:extLst>
                    <a:ext uri="{9D8B030D-6E8A-4147-A177-3AD203B41FA5}">
                      <a16:colId xmlns:a16="http://schemas.microsoft.com/office/drawing/2014/main" val="976905251"/>
                    </a:ext>
                  </a:extLst>
                </a:gridCol>
                <a:gridCol w="1069521">
                  <a:extLst>
                    <a:ext uri="{9D8B030D-6E8A-4147-A177-3AD203B41FA5}">
                      <a16:colId xmlns:a16="http://schemas.microsoft.com/office/drawing/2014/main" val="1063115215"/>
                    </a:ext>
                  </a:extLst>
                </a:gridCol>
                <a:gridCol w="1032531">
                  <a:extLst>
                    <a:ext uri="{9D8B030D-6E8A-4147-A177-3AD203B41FA5}">
                      <a16:colId xmlns:a16="http://schemas.microsoft.com/office/drawing/2014/main" val="686864998"/>
                    </a:ext>
                  </a:extLst>
                </a:gridCol>
              </a:tblGrid>
              <a:tr h="162764">
                <a:tc>
                  <a:txBody>
                    <a:bodyPr/>
                    <a:lstStyle/>
                    <a:p>
                      <a:r>
                        <a:rPr lang="en-US" sz="1600" dirty="0"/>
                        <a:t>RF Property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Value</a:t>
                      </a:r>
                      <a:endParaRPr lang="en-US" sz="160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2810614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r>
                        <a:rPr lang="en-US" sz="1600" dirty="0"/>
                        <a:t>V</a:t>
                      </a:r>
                      <a:r>
                        <a:rPr lang="en-US" sz="1600" baseline="-25000" dirty="0"/>
                        <a:t>t</a:t>
                      </a:r>
                      <a:r>
                        <a:rPr lang="en-US" sz="1600" baseline="0" dirty="0"/>
                        <a:t> [MV]</a:t>
                      </a:r>
                      <a:endParaRPr lang="en-US" sz="1600" baseline="-250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8.5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11.5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1921018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r>
                        <a:rPr lang="en-US" sz="1600" dirty="0"/>
                        <a:t>E</a:t>
                      </a:r>
                      <a:r>
                        <a:rPr lang="en-US" sz="1600" baseline="-25000" dirty="0"/>
                        <a:t>p</a:t>
                      </a:r>
                      <a:r>
                        <a:rPr lang="en-US" sz="1600" baseline="0" dirty="0"/>
                        <a:t> [MV/m]</a:t>
                      </a:r>
                      <a:endParaRPr lang="en-US" sz="1600" baseline="-250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32.3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43.7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5454880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r>
                        <a:rPr lang="en-US" sz="1600" dirty="0"/>
                        <a:t>B</a:t>
                      </a:r>
                      <a:r>
                        <a:rPr lang="en-US" sz="1600" baseline="-25000" dirty="0"/>
                        <a:t>p</a:t>
                      </a:r>
                      <a:r>
                        <a:rPr lang="en-US" sz="1600" baseline="0" dirty="0"/>
                        <a:t> [</a:t>
                      </a:r>
                      <a:r>
                        <a:rPr lang="en-US" sz="1600" baseline="0" dirty="0" err="1"/>
                        <a:t>mT</a:t>
                      </a:r>
                      <a:r>
                        <a:rPr lang="en-US" sz="1600" baseline="0" dirty="0"/>
                        <a:t>]</a:t>
                      </a:r>
                      <a:endParaRPr lang="en-US" sz="1600" baseline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58.1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78.6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9999000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endParaRPr lang="en-US" sz="1600" baseline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3600576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</a:rPr>
                        <a:t>Total </a:t>
                      </a:r>
                      <a:r>
                        <a:rPr lang="en-US" sz="1600" dirty="0"/>
                        <a:t>V</a:t>
                      </a:r>
                      <a:r>
                        <a:rPr lang="en-US" sz="1600" baseline="-25000" dirty="0"/>
                        <a:t>t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</a:rPr>
                        <a:t> [MV]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</a:rPr>
                        <a:t>34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2954757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</a:rPr>
                        <a:t>No. of cavities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3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8163352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endParaRPr lang="en-US" sz="160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0416918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Operating Temp. [K]</a:t>
                      </a:r>
                      <a:endParaRPr lang="en-US" sz="1600" baseline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2.05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587288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Stored Energy [J]</a:t>
                      </a:r>
                      <a:endParaRPr lang="en-US" sz="1600" baseline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50.3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92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8814642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R</a:t>
                      </a:r>
                      <a:r>
                        <a:rPr lang="en-US" sz="1600" baseline="-25000" dirty="0"/>
                        <a:t>s</a:t>
                      </a:r>
                      <a:r>
                        <a:rPr lang="en-US" sz="1600" baseline="0" dirty="0"/>
                        <a:t> [</a:t>
                      </a:r>
                      <a:r>
                        <a:rPr lang="el-GR" sz="1600" baseline="0" dirty="0"/>
                        <a:t>Ω</a:t>
                      </a:r>
                      <a:r>
                        <a:rPr lang="en-US" sz="1600" baseline="0" dirty="0"/>
                        <a:t>] (R</a:t>
                      </a:r>
                      <a:r>
                        <a:rPr lang="en-US" sz="1600" baseline="-25000" dirty="0"/>
                        <a:t>BCS</a:t>
                      </a:r>
                      <a:r>
                        <a:rPr lang="en-US" sz="1600" baseline="0" dirty="0"/>
                        <a:t> = 0.4 n</a:t>
                      </a:r>
                      <a:r>
                        <a:rPr lang="el-GR" sz="1600" baseline="0" dirty="0"/>
                        <a:t>Ω</a:t>
                      </a:r>
                      <a:r>
                        <a:rPr lang="en-US" sz="1600" baseline="0" dirty="0"/>
                        <a:t>)</a:t>
                      </a:r>
                      <a:endParaRPr lang="en-US" sz="1600" baseline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7395889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r>
                        <a:rPr lang="en-US" sz="1600" baseline="0" dirty="0" err="1"/>
                        <a:t>P</a:t>
                      </a:r>
                      <a:r>
                        <a:rPr lang="en-US" sz="1600" baseline="-25000" dirty="0" err="1"/>
                        <a:t>diss</a:t>
                      </a:r>
                      <a:r>
                        <a:rPr lang="en-US" sz="1600" baseline="0" dirty="0"/>
                        <a:t> [W]</a:t>
                      </a:r>
                      <a:endParaRPr lang="en-US" sz="1600" baseline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9.6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17.6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0666516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Q</a:t>
                      </a:r>
                      <a:r>
                        <a:rPr lang="en-US" sz="1600" baseline="-25000" dirty="0"/>
                        <a:t>0</a:t>
                      </a:r>
                      <a:r>
                        <a:rPr lang="en-US" sz="1600" baseline="0" dirty="0"/>
                        <a:t> (G = 97.2 </a:t>
                      </a:r>
                      <a:r>
                        <a:rPr lang="el-GR" sz="1600" baseline="0" dirty="0"/>
                        <a:t>Ω</a:t>
                      </a:r>
                      <a:r>
                        <a:rPr lang="en-US" sz="1600" baseline="0" dirty="0"/>
                        <a:t>)</a:t>
                      </a:r>
                      <a:endParaRPr lang="en-US" sz="1600" baseline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6.48×10</a:t>
                      </a:r>
                      <a:r>
                        <a:rPr lang="en-US" sz="1600" baseline="30000" dirty="0"/>
                        <a:t>9</a:t>
                      </a:r>
                      <a:endParaRPr lang="en-US" sz="1600" baseline="300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aseline="300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4382498"/>
                  </a:ext>
                </a:extLst>
              </a:tr>
            </a:tbl>
          </a:graphicData>
        </a:graphic>
      </p:graphicFrame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97E4DD82-56CF-83B7-96BC-AEE89F0C1A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083155"/>
              </p:ext>
            </p:extLst>
          </p:nvPr>
        </p:nvGraphicFramePr>
        <p:xfrm>
          <a:off x="478668" y="3790658"/>
          <a:ext cx="4493415" cy="2377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43701">
                  <a:extLst>
                    <a:ext uri="{9D8B030D-6E8A-4147-A177-3AD203B41FA5}">
                      <a16:colId xmlns:a16="http://schemas.microsoft.com/office/drawing/2014/main" val="976905251"/>
                    </a:ext>
                  </a:extLst>
                </a:gridCol>
                <a:gridCol w="1149714">
                  <a:extLst>
                    <a:ext uri="{9D8B030D-6E8A-4147-A177-3AD203B41FA5}">
                      <a16:colId xmlns:a16="http://schemas.microsoft.com/office/drawing/2014/main" val="106311521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1600" dirty="0"/>
                        <a:t>Dimension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Value</a:t>
                      </a:r>
                      <a:endParaRPr lang="en-US" sz="160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2810614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</a:rPr>
                        <a:t>Cavity Length [mm] (iris-to-iris)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921.9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440795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</a:rPr>
                        <a:t>Cavity Length [mm] (flange-to-flange)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1435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0162257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</a:rPr>
                        <a:t>Cavity Diameter [mm]</a:t>
                      </a:r>
                      <a:endParaRPr lang="en-US" sz="1600" baseline="-250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587.2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7573414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</a:rPr>
                        <a:t>Pole Length [mm]</a:t>
                      </a:r>
                      <a:endParaRPr lang="en-US" sz="1600" baseline="-250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524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9622330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Angle [deg]</a:t>
                      </a:r>
                      <a:endParaRPr lang="en-US" sz="1600" baseline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64917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FF3502C-888E-2493-BA26-D66986AF6B86}"/>
              </a:ext>
            </a:extLst>
          </p:cNvPr>
          <p:cNvSpPr txBox="1"/>
          <p:nvPr/>
        </p:nvSpPr>
        <p:spPr>
          <a:xfrm>
            <a:off x="8786967" y="1057160"/>
            <a:ext cx="1906332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i="1" dirty="0">
                <a:latin typeface="Century Gothic" panose="020B0502020202020204" pitchFamily="34" charset="0"/>
              </a:rPr>
              <a:t>S. De Silva</a:t>
            </a:r>
          </a:p>
        </p:txBody>
      </p:sp>
    </p:spTree>
    <p:extLst>
      <p:ext uri="{BB962C8B-B14F-4D97-AF65-F5344CB8AC3E}">
        <p14:creationId xmlns:p14="http://schemas.microsoft.com/office/powerpoint/2010/main" val="3192235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FE25A-6283-4E27-474E-7CB27B6C6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268" y="-274826"/>
            <a:ext cx="10515600" cy="1325563"/>
          </a:xfrm>
        </p:spPr>
        <p:txBody>
          <a:bodyPr>
            <a:no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Coaxial HOM Couplers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6DEAB-5397-61BE-FCF3-8BE3886FA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616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4CE8EC-4619-4F6C-9684-2AFFC7619D4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D179EB-F660-6833-F0FA-F201DFC38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268" y="797371"/>
            <a:ext cx="5362266" cy="125017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Identical coaxial antennas in all the 3 couplers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No more than 2.3kW each port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5A5738E-5BF7-492A-9651-4A3099974C3A}"/>
              </a:ext>
            </a:extLst>
          </p:cNvPr>
          <p:cNvSpPr txBox="1">
            <a:spLocks/>
          </p:cNvSpPr>
          <p:nvPr/>
        </p:nvSpPr>
        <p:spPr>
          <a:xfrm>
            <a:off x="306048" y="2115296"/>
            <a:ext cx="6800065" cy="3025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Century Gothic" panose="020B0502020202020204" pitchFamily="34" charset="0"/>
              </a:rPr>
              <a:t>Simulated with RF window designed for ILC crab cavities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Simulated with coax absorbers with VSWR similar to the off-the-shelf product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All longitudinal and vertical dipole modes are well damped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2 cavities in 1 cryomodule.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D21A8C-C82A-4E6D-737C-F8EFE0AB8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655" y="915725"/>
            <a:ext cx="1256769" cy="11592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777294-0371-51F4-D857-B761A25AD3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0" r="4008"/>
          <a:stretch/>
        </p:blipFill>
        <p:spPr>
          <a:xfrm>
            <a:off x="7412161" y="1073151"/>
            <a:ext cx="4292638" cy="24947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A37D8F-E681-35CD-3649-BF1127683B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2" r="2321"/>
          <a:stretch/>
        </p:blipFill>
        <p:spPr>
          <a:xfrm>
            <a:off x="7412161" y="3600050"/>
            <a:ext cx="4383613" cy="2555520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id="{8899AD0B-14C0-783B-1A72-766A0CD66AC6}"/>
              </a:ext>
            </a:extLst>
          </p:cNvPr>
          <p:cNvSpPr txBox="1"/>
          <p:nvPr/>
        </p:nvSpPr>
        <p:spPr>
          <a:xfrm>
            <a:off x="9503868" y="3840181"/>
            <a:ext cx="2135569" cy="3427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i="1" dirty="0">
                <a:solidFill>
                  <a:srgbClr val="0070C0"/>
                </a:solidFill>
              </a:rPr>
              <a:t>Z</a:t>
            </a:r>
            <a:r>
              <a:rPr lang="en-US" sz="1600" b="1" i="1" baseline="-25000" dirty="0">
                <a:solidFill>
                  <a:srgbClr val="0070C0"/>
                </a:solidFill>
              </a:rPr>
              <a:t>y</a:t>
            </a:r>
            <a:r>
              <a:rPr lang="en-US" sz="1600" b="1" dirty="0">
                <a:solidFill>
                  <a:srgbClr val="0070C0"/>
                </a:solidFill>
              </a:rPr>
              <a:t> = 0.66 M</a:t>
            </a:r>
            <a:r>
              <a:rPr lang="el-GR" sz="1600" b="1" dirty="0">
                <a:solidFill>
                  <a:srgbClr val="0070C0"/>
                </a:solidFill>
              </a:rPr>
              <a:t>Ω</a:t>
            </a:r>
            <a:r>
              <a:rPr lang="en-US" sz="1600" b="1" dirty="0">
                <a:solidFill>
                  <a:srgbClr val="0070C0"/>
                </a:solidFill>
              </a:rPr>
              <a:t>/m</a:t>
            </a:r>
          </a:p>
        </p:txBody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id="{3166E89B-ADBC-FA6A-C89A-141E5B7AEDA4}"/>
              </a:ext>
            </a:extLst>
          </p:cNvPr>
          <p:cNvSpPr txBox="1"/>
          <p:nvPr/>
        </p:nvSpPr>
        <p:spPr>
          <a:xfrm>
            <a:off x="10373257" y="891793"/>
            <a:ext cx="1422517" cy="3427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i="1" dirty="0">
                <a:solidFill>
                  <a:sysClr val="windowText" lastClr="000000"/>
                </a:solidFill>
              </a:rPr>
              <a:t>Z</a:t>
            </a:r>
            <a:r>
              <a:rPr lang="en-US" sz="1600" b="1" i="1" baseline="-25000" dirty="0">
                <a:solidFill>
                  <a:sysClr val="windowText" lastClr="000000"/>
                </a:solidFill>
              </a:rPr>
              <a:t>z</a:t>
            </a:r>
            <a:r>
              <a:rPr lang="en-US" sz="1600" b="1" dirty="0">
                <a:solidFill>
                  <a:sysClr val="windowText" lastClr="000000"/>
                </a:solidFill>
              </a:rPr>
              <a:t> = 10 k</a:t>
            </a:r>
            <a:r>
              <a:rPr lang="el-GR" sz="1600" b="1" dirty="0">
                <a:solidFill>
                  <a:sysClr val="windowText" lastClr="000000"/>
                </a:solidFill>
              </a:rPr>
              <a:t>Ω</a:t>
            </a:r>
            <a:endParaRPr lang="en-US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id="{7CEC5424-A511-DBE0-DA75-58C48FF9AB1A}"/>
              </a:ext>
            </a:extLst>
          </p:cNvPr>
          <p:cNvSpPr txBox="1"/>
          <p:nvPr/>
        </p:nvSpPr>
        <p:spPr>
          <a:xfrm>
            <a:off x="7958027" y="4011574"/>
            <a:ext cx="2014853" cy="3427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i="1" dirty="0">
                <a:solidFill>
                  <a:schemeClr val="accent2"/>
                </a:solidFill>
              </a:rPr>
              <a:t>Z</a:t>
            </a:r>
            <a:r>
              <a:rPr lang="en-US" sz="1600" b="1" i="1" baseline="-25000" dirty="0">
                <a:solidFill>
                  <a:schemeClr val="accent2"/>
                </a:solidFill>
              </a:rPr>
              <a:t>x</a:t>
            </a:r>
            <a:r>
              <a:rPr lang="en-US" sz="1600" b="1" dirty="0">
                <a:solidFill>
                  <a:schemeClr val="accent2"/>
                </a:solidFill>
              </a:rPr>
              <a:t> = 0.132 M</a:t>
            </a:r>
            <a:r>
              <a:rPr lang="el-GR" sz="1600" b="1" dirty="0">
                <a:solidFill>
                  <a:schemeClr val="accent2"/>
                </a:solidFill>
              </a:rPr>
              <a:t>Ω</a:t>
            </a:r>
            <a:r>
              <a:rPr lang="en-US" sz="1600" b="1" dirty="0">
                <a:solidFill>
                  <a:schemeClr val="accent2"/>
                </a:solidFill>
              </a:rPr>
              <a:t>/m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8D8DEE-6E33-E0E7-0A47-D4FB332D54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444" y="4832629"/>
            <a:ext cx="5932697" cy="13728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16055C-159B-FD02-0E96-70F778A5F035}"/>
              </a:ext>
            </a:extLst>
          </p:cNvPr>
          <p:cNvSpPr txBox="1"/>
          <p:nvPr/>
        </p:nvSpPr>
        <p:spPr>
          <a:xfrm>
            <a:off x="396226" y="4910127"/>
            <a:ext cx="1517375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i="1" dirty="0">
                <a:latin typeface="Century Gothic" panose="020B0502020202020204" pitchFamily="34" charset="0"/>
              </a:rPr>
              <a:t>J. Henry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7C2CE33-43E8-C7A6-452F-4F5BA279587D}"/>
              </a:ext>
            </a:extLst>
          </p:cNvPr>
          <p:cNvSpPr txBox="1">
            <a:spLocks/>
          </p:cNvSpPr>
          <p:nvPr/>
        </p:nvSpPr>
        <p:spPr>
          <a:xfrm>
            <a:off x="7601520" y="876756"/>
            <a:ext cx="2299213" cy="380077"/>
          </a:xfrm>
          <a:prstGeom prst="rect">
            <a:avLst/>
          </a:prstGeom>
          <a:noFill/>
        </p:spPr>
        <p:txBody>
          <a:bodyPr vert="horz" lIns="91440" tIns="45720" rIns="91440" bIns="45720" numCol="1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In circuit definition</a:t>
            </a:r>
          </a:p>
        </p:txBody>
      </p:sp>
    </p:spTree>
    <p:extLst>
      <p:ext uri="{BB962C8B-B14F-4D97-AF65-F5344CB8AC3E}">
        <p14:creationId xmlns:p14="http://schemas.microsoft.com/office/powerpoint/2010/main" val="3515027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C09F3-BA69-4E66-8E9D-1B9669E1E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Multipole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3FF8A-6A43-4894-840B-301C0390F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62" y="960874"/>
            <a:ext cx="7591910" cy="3848632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pPr algn="just"/>
            <a:r>
              <a:rPr lang="en-US" sz="2400" dirty="0">
                <a:latin typeface="Century Gothic" panose="020B0502020202020204" pitchFamily="34" charset="0"/>
              </a:rPr>
              <a:t>Specs at 10MV:</a:t>
            </a:r>
          </a:p>
          <a:p>
            <a:pPr lvl="1" algn="just"/>
            <a:r>
              <a:rPr lang="en-US" sz="2000" dirty="0">
                <a:latin typeface="Century Gothic" panose="020B0502020202020204" pitchFamily="34" charset="0"/>
              </a:rPr>
              <a:t>b</a:t>
            </a:r>
            <a:r>
              <a:rPr lang="en-US" sz="2000" baseline="-25000" dirty="0">
                <a:latin typeface="Century Gothic" panose="020B0502020202020204" pitchFamily="34" charset="0"/>
              </a:rPr>
              <a:t>2</a:t>
            </a:r>
            <a:r>
              <a:rPr lang="en-US" sz="2000" dirty="0">
                <a:latin typeface="Century Gothic" panose="020B0502020202020204" pitchFamily="34" charset="0"/>
              </a:rPr>
              <a:t> ≤ 2.05  </a:t>
            </a:r>
            <a:r>
              <a:rPr lang="en-US" sz="2000" dirty="0" err="1">
                <a:latin typeface="Century Gothic" panose="020B0502020202020204" pitchFamily="34" charset="0"/>
              </a:rPr>
              <a:t>mT</a:t>
            </a:r>
            <a:endParaRPr lang="en-US" sz="2000" dirty="0">
              <a:latin typeface="Century Gothic" panose="020B0502020202020204" pitchFamily="34" charset="0"/>
            </a:endParaRPr>
          </a:p>
          <a:p>
            <a:pPr lvl="1" algn="just"/>
            <a:r>
              <a:rPr lang="en-US" sz="2000" dirty="0">
                <a:latin typeface="Century Gothic" panose="020B0502020202020204" pitchFamily="34" charset="0"/>
              </a:rPr>
              <a:t>b</a:t>
            </a:r>
            <a:r>
              <a:rPr lang="en-US" sz="2000" baseline="-25000" dirty="0">
                <a:latin typeface="Century Gothic" panose="020B0502020202020204" pitchFamily="34" charset="0"/>
              </a:rPr>
              <a:t>3</a:t>
            </a:r>
            <a:r>
              <a:rPr lang="en-US" sz="2000" dirty="0">
                <a:latin typeface="Century Gothic" panose="020B0502020202020204" pitchFamily="34" charset="0"/>
              </a:rPr>
              <a:t> ≤ 69.8 </a:t>
            </a:r>
            <a:r>
              <a:rPr lang="en-US" sz="2000" dirty="0" err="1">
                <a:latin typeface="Century Gothic" panose="020B0502020202020204" pitchFamily="34" charset="0"/>
              </a:rPr>
              <a:t>mT</a:t>
            </a:r>
            <a:r>
              <a:rPr lang="en-US" sz="2000" dirty="0">
                <a:latin typeface="Century Gothic" panose="020B0502020202020204" pitchFamily="34" charset="0"/>
              </a:rPr>
              <a:t>/m</a:t>
            </a:r>
          </a:p>
          <a:p>
            <a:pPr lvl="1" algn="just"/>
            <a:r>
              <a:rPr lang="en-US" sz="2000" dirty="0">
                <a:latin typeface="Century Gothic" panose="020B0502020202020204" pitchFamily="34" charset="0"/>
              </a:rPr>
              <a:t>b</a:t>
            </a:r>
            <a:r>
              <a:rPr lang="en-US" sz="2000" baseline="-25000" dirty="0">
                <a:latin typeface="Century Gothic" panose="020B0502020202020204" pitchFamily="34" charset="0"/>
              </a:rPr>
              <a:t>4</a:t>
            </a:r>
            <a:r>
              <a:rPr lang="en-US" sz="2000" dirty="0">
                <a:latin typeface="Century Gothic" panose="020B0502020202020204" pitchFamily="34" charset="0"/>
              </a:rPr>
              <a:t> ≤ 1360 </a:t>
            </a:r>
            <a:r>
              <a:rPr lang="en-US" sz="2000" dirty="0" err="1">
                <a:latin typeface="Century Gothic" panose="020B0502020202020204" pitchFamily="34" charset="0"/>
              </a:rPr>
              <a:t>mT</a:t>
            </a:r>
            <a:r>
              <a:rPr lang="en-US" sz="2000" dirty="0">
                <a:latin typeface="Century Gothic" panose="020B0502020202020204" pitchFamily="34" charset="0"/>
              </a:rPr>
              <a:t>/m</a:t>
            </a:r>
            <a:r>
              <a:rPr lang="en-US" sz="2000" baseline="30000" dirty="0">
                <a:latin typeface="Century Gothic" panose="020B0502020202020204" pitchFamily="34" charset="0"/>
              </a:rPr>
              <a:t>2</a:t>
            </a:r>
          </a:p>
          <a:p>
            <a:pPr lvl="1" algn="just"/>
            <a:r>
              <a:rPr lang="en-US" sz="2000" dirty="0">
                <a:latin typeface="Century Gothic" panose="020B0502020202020204" pitchFamily="34" charset="0"/>
              </a:rPr>
              <a:t>b</a:t>
            </a:r>
            <a:r>
              <a:rPr lang="en-US" sz="2000" baseline="-25000" dirty="0">
                <a:latin typeface="Century Gothic" panose="020B0502020202020204" pitchFamily="34" charset="0"/>
              </a:rPr>
              <a:t>5</a:t>
            </a:r>
            <a:r>
              <a:rPr lang="en-US" sz="2000" dirty="0">
                <a:latin typeface="Century Gothic" panose="020B0502020202020204" pitchFamily="34" charset="0"/>
              </a:rPr>
              <a:t> ≤ 85300 </a:t>
            </a:r>
            <a:r>
              <a:rPr lang="en-US" sz="2000" dirty="0" err="1">
                <a:latin typeface="Century Gothic" panose="020B0502020202020204" pitchFamily="34" charset="0"/>
              </a:rPr>
              <a:t>mT</a:t>
            </a:r>
            <a:r>
              <a:rPr lang="en-US" sz="2000" dirty="0">
                <a:latin typeface="Century Gothic" panose="020B0502020202020204" pitchFamily="34" charset="0"/>
              </a:rPr>
              <a:t>/m</a:t>
            </a:r>
            <a:r>
              <a:rPr lang="en-US" sz="2000" baseline="30000" dirty="0">
                <a:latin typeface="Century Gothic" panose="020B0502020202020204" pitchFamily="34" charset="0"/>
              </a:rPr>
              <a:t>3</a:t>
            </a:r>
            <a:endParaRPr lang="en-US" sz="2000" dirty="0">
              <a:latin typeface="Century Gothic" panose="020B0502020202020204" pitchFamily="34" charset="0"/>
            </a:endParaRPr>
          </a:p>
          <a:p>
            <a:pPr algn="just"/>
            <a:r>
              <a:rPr lang="en-US" sz="2400" dirty="0">
                <a:latin typeface="Century Gothic" panose="020B0502020202020204" pitchFamily="34" charset="0"/>
              </a:rPr>
              <a:t>Specs are still preliminary as we need to add 394MHz crab into the study, include the 2</a:t>
            </a:r>
            <a:r>
              <a:rPr lang="en-US" sz="2400" baseline="30000" dirty="0">
                <a:latin typeface="Century Gothic" panose="020B0502020202020204" pitchFamily="34" charset="0"/>
              </a:rPr>
              <a:t>nd</a:t>
            </a:r>
            <a:r>
              <a:rPr lang="en-US" sz="2400" dirty="0">
                <a:latin typeface="Century Gothic" panose="020B0502020202020204" pitchFamily="34" charset="0"/>
              </a:rPr>
              <a:t> IP, use realistic errors for magnets etc.</a:t>
            </a:r>
          </a:p>
          <a:p>
            <a:pPr algn="just"/>
            <a:r>
              <a:rPr lang="en-US" sz="2400" dirty="0">
                <a:latin typeface="Century Gothic" panose="020B0502020202020204" pitchFamily="34" charset="0"/>
              </a:rPr>
              <a:t>We know how to meet the specs</a:t>
            </a:r>
          </a:p>
          <a:p>
            <a:pPr lvl="1" algn="just"/>
            <a:r>
              <a:rPr lang="en-US" sz="2000" dirty="0">
                <a:latin typeface="Century Gothic" panose="020B0502020202020204" pitchFamily="34" charset="0"/>
              </a:rPr>
              <a:t>Capacitive plates (poles) need to be curved</a:t>
            </a:r>
          </a:p>
          <a:p>
            <a:pPr lvl="1" algn="just"/>
            <a:r>
              <a:rPr lang="en-US" sz="2000" dirty="0">
                <a:latin typeface="Century Gothic" panose="020B0502020202020204" pitchFamily="34" charset="0"/>
              </a:rPr>
              <a:t>Error analyses need to be done</a:t>
            </a:r>
          </a:p>
          <a:p>
            <a:pPr algn="just"/>
            <a:r>
              <a:rPr lang="en-US" sz="2400" dirty="0">
                <a:latin typeface="Century Gothic" panose="020B0502020202020204" pitchFamily="34" charset="0"/>
              </a:rPr>
              <a:t>Prototype with flat poles and first article will be curved poles</a:t>
            </a:r>
          </a:p>
          <a:p>
            <a:pPr algn="just"/>
            <a:r>
              <a:rPr lang="en-US" sz="2400" dirty="0">
                <a:latin typeface="Century Gothic" panose="020B0502020202020204" pitchFamily="34" charset="0"/>
              </a:rPr>
              <a:t>Poles machined from ingot Nb to ensure the accuracy so that multipole components will not be </a:t>
            </a:r>
            <a:r>
              <a:rPr lang="en-US" dirty="0">
                <a:latin typeface="Century Gothic" panose="020B0502020202020204" pitchFamily="34" charset="0"/>
              </a:rPr>
              <a:t>compromised</a:t>
            </a:r>
          </a:p>
          <a:p>
            <a:pPr algn="just"/>
            <a:r>
              <a:rPr lang="en-US" b="1" dirty="0">
                <a:latin typeface="Century Gothic" panose="020B0502020202020204" pitchFamily="34" charset="0"/>
              </a:rPr>
              <a:t>Currently focusing on prototype, and fabrication error of first article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0D9CA7D6-F1D5-D771-FF92-D3BB82F6D39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4085714"/>
                  </p:ext>
                </p:extLst>
              </p:nvPr>
            </p:nvGraphicFramePr>
            <p:xfrm>
              <a:off x="8258419" y="2105248"/>
              <a:ext cx="3471619" cy="3345465"/>
            </p:xfrm>
            <a:graphic>
              <a:graphicData uri="http://schemas.openxmlformats.org/drawingml/2006/table">
                <a:tbl>
                  <a:tblPr firstRow="1" firstCol="1" bandRow="1">
                    <a:tableStyleId>{C083E6E3-FA7D-4D7B-A595-EF9225AFEA82}</a:tableStyleId>
                  </a:tblPr>
                  <a:tblGrid>
                    <a:gridCol w="1510439">
                      <a:extLst>
                        <a:ext uri="{9D8B030D-6E8A-4147-A177-3AD203B41FA5}">
                          <a16:colId xmlns:a16="http://schemas.microsoft.com/office/drawing/2014/main" val="3968206037"/>
                        </a:ext>
                      </a:extLst>
                    </a:gridCol>
                    <a:gridCol w="1961180">
                      <a:extLst>
                        <a:ext uri="{9D8B030D-6E8A-4147-A177-3AD203B41FA5}">
                          <a16:colId xmlns:a16="http://schemas.microsoft.com/office/drawing/2014/main" val="980480359"/>
                        </a:ext>
                      </a:extLst>
                    </a:gridCol>
                  </a:tblGrid>
                  <a:tr h="1119291">
                    <a:tc>
                      <a:txBody>
                        <a:bodyPr/>
                        <a:lstStyle/>
                        <a:p>
                          <a:pPr marL="0" marR="0" indent="0" algn="ctr" defTabSz="746397" rtl="0" eaLnBrk="1" fontAlgn="ctr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b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3D Model</a:t>
                          </a:r>
                          <a:endParaRPr lang="en-US" sz="18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Century Gothic" panose="020B050202020202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D9F7F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746397" rtl="0" eaLnBrk="1" fontAlgn="ctr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8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Century Gothic" panose="020B050202020202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D9F7F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3715400"/>
                      </a:ext>
                    </a:extLst>
                  </a:tr>
                  <a:tr h="371029">
                    <a:tc>
                      <a:txBody>
                        <a:bodyPr/>
                        <a:lstStyle/>
                        <a:p>
                          <a:pPr marL="0" marR="0" indent="0" algn="ctr" defTabSz="746397" rtl="0" eaLnBrk="1" fontAlgn="ctr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u="none" strike="noStrike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0" u="none" strike="noStrike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GB" sz="1800" b="0" u="none" strike="noStrike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GB" sz="1800" b="0" u="none" strike="noStrike" kern="12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800" b="0" i="1" u="none" strike="noStrike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800" b="0" u="none" strike="noStrike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𝑚𝑇</m:t>
                                    </m:r>
                                    <m:r>
                                      <a:rPr lang="en-GB" sz="1800" b="0" u="none" strike="noStrike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∙</m:t>
                                    </m:r>
                                    <m:r>
                                      <a:rPr lang="en-GB" sz="1800" b="0" u="none" strike="noStrike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Century Gothic" panose="020B050202020202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7F7F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746397" rtl="0" eaLnBrk="1" fontAlgn="ctr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b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85.70</a:t>
                          </a:r>
                          <a:endParaRPr lang="en-US" sz="18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Century Gothic" panose="020B050202020202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7F7F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61743570"/>
                      </a:ext>
                    </a:extLst>
                  </a:tr>
                  <a:tr h="371029">
                    <a:tc>
                      <a:txBody>
                        <a:bodyPr/>
                        <a:lstStyle/>
                        <a:p>
                          <a:pPr marL="0" marR="0" indent="0" algn="ctr" defTabSz="746397" rtl="0" eaLnBrk="1" fontAlgn="ctr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u="none" strike="noStrike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0" u="none" strike="noStrike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GB" sz="1800" b="0" u="none" strike="noStrike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GB" sz="1800" b="0" u="none" strike="noStrike" kern="12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800" b="0" i="1" u="none" strike="noStrike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800" b="0" u="none" strike="noStrike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𝑚𝑇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Century Gothic" panose="020B050202020202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7F7F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746397" rtl="0" eaLnBrk="1" fontAlgn="ctr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b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0.19</a:t>
                          </a:r>
                          <a:endParaRPr lang="en-US" sz="18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Century Gothic" panose="020B050202020202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7F7F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16357537"/>
                      </a:ext>
                    </a:extLst>
                  </a:tr>
                  <a:tr h="371029">
                    <a:tc>
                      <a:txBody>
                        <a:bodyPr/>
                        <a:lstStyle/>
                        <a:p>
                          <a:pPr marL="0" marR="0" indent="0" algn="ctr" defTabSz="746397" rtl="0" eaLnBrk="1" fontAlgn="ctr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u="none" strike="noStrike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0" u="none" strike="noStrike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GB" sz="1800" b="0" u="none" strike="noStrike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GB" sz="1800" b="0" u="none" strike="noStrike" kern="12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800" b="0" i="1" u="none" strike="noStrike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800" b="0" u="none" strike="noStrike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𝑚𝑇</m:t>
                                    </m:r>
                                    <m:r>
                                      <a:rPr lang="en-GB" sz="1800" b="0" u="none" strike="noStrike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GB" sz="1800" b="0" u="none" strike="noStrike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Century Gothic" panose="020B050202020202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7F7F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746397" rtl="0" eaLnBrk="1" fontAlgn="ctr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b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1342.72</a:t>
                          </a:r>
                          <a:endParaRPr lang="en-US" sz="18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Century Gothic" panose="020B050202020202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7F7F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6741233"/>
                      </a:ext>
                    </a:extLst>
                  </a:tr>
                  <a:tr h="371029">
                    <a:tc>
                      <a:txBody>
                        <a:bodyPr/>
                        <a:lstStyle/>
                        <a:p>
                          <a:pPr marL="0" marR="0" indent="0" algn="ctr" defTabSz="746397" rtl="0" eaLnBrk="1" fontAlgn="ctr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u="none" strike="noStrike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0" u="none" strike="noStrike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GB" sz="1800" b="0" u="none" strike="noStrike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n-GB" sz="1800" b="0" u="none" strike="noStrike" kern="12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800" b="0" i="1" u="none" strike="noStrike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800" b="0" u="none" strike="noStrike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𝑚𝑇</m:t>
                                    </m:r>
                                    <m:r>
                                      <a:rPr lang="en-GB" sz="1800" b="0" u="none" strike="noStrike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sSup>
                                      <m:sSupPr>
                                        <m:ctrlPr>
                                          <a:rPr lang="en-US" sz="1800" b="0" i="1" u="none" strike="noStrike" kern="120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sz="1800" b="0" u="none" strike="noStrike" kern="120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p>
                                        <m:r>
                                          <a:rPr lang="en-GB" sz="1800" b="0" u="none" strike="noStrike" kern="120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b="0" i="0" u="none" strike="noStrike" kern="1200">
                            <a:solidFill>
                              <a:srgbClr val="000000"/>
                            </a:solidFill>
                            <a:effectLst/>
                            <a:latin typeface="Century Gothic" panose="020B050202020202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7F7F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746397" rtl="0" eaLnBrk="1" fontAlgn="ctr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b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3.35</a:t>
                          </a:r>
                          <a:endParaRPr lang="en-US" sz="18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Century Gothic" panose="020B050202020202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7F7F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54997275"/>
                      </a:ext>
                    </a:extLst>
                  </a:tr>
                  <a:tr h="371029">
                    <a:tc>
                      <a:txBody>
                        <a:bodyPr/>
                        <a:lstStyle/>
                        <a:p>
                          <a:pPr marL="0" marR="0" indent="0" algn="ctr" defTabSz="746397" rtl="0" eaLnBrk="1" fontAlgn="ctr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u="none" strike="noStrike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0" u="none" strike="noStrike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GB" sz="1800" b="0" u="none" strike="noStrike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  <m:r>
                                  <a:rPr lang="en-GB" sz="1800" b="0" u="none" strike="noStrike" kern="12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800" b="0" i="1" u="none" strike="noStrike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800" b="0" u="none" strike="noStrike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𝑚𝑇</m:t>
                                    </m:r>
                                    <m:r>
                                      <a:rPr lang="en-GB" sz="1800" b="0" u="none" strike="noStrike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sSup>
                                      <m:sSupPr>
                                        <m:ctrlPr>
                                          <a:rPr lang="en-US" sz="1800" b="0" i="1" u="none" strike="noStrike" kern="120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sz="1800" b="0" u="none" strike="noStrike" kern="120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p>
                                        <m:r>
                                          <a:rPr lang="en-GB" sz="1800" b="0" u="none" strike="noStrike" kern="120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b="0" i="0" u="none" strike="noStrike" kern="1200">
                            <a:solidFill>
                              <a:srgbClr val="000000"/>
                            </a:solidFill>
                            <a:effectLst/>
                            <a:latin typeface="Century Gothic" panose="020B050202020202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7F7F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746397" rtl="0" eaLnBrk="1" fontAlgn="ctr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b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71760.90</a:t>
                          </a:r>
                          <a:endParaRPr lang="en-US" sz="18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Century Gothic" panose="020B050202020202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7F7F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4994486"/>
                      </a:ext>
                    </a:extLst>
                  </a:tr>
                  <a:tr h="371029">
                    <a:tc>
                      <a:txBody>
                        <a:bodyPr/>
                        <a:lstStyle/>
                        <a:p>
                          <a:pPr marL="0" marR="0" indent="0" algn="ctr" defTabSz="746397" rtl="0" eaLnBrk="1" fontAlgn="ctr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u="none" strike="noStrike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0" u="none" strike="noStrike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GB" sz="1800" b="0" u="none" strike="noStrike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  <m:r>
                                  <a:rPr lang="en-GB" sz="1800" b="0" u="none" strike="noStrike" kern="12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800" b="0" i="1" u="none" strike="noStrike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800" b="0" u="none" strike="noStrike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𝑚𝑇</m:t>
                                    </m:r>
                                    <m:r>
                                      <a:rPr lang="en-GB" sz="1800" b="0" u="none" strike="noStrike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sSup>
                                      <m:sSupPr>
                                        <m:ctrlPr>
                                          <a:rPr lang="en-US" sz="1800" b="0" i="1" u="none" strike="noStrike" kern="120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sz="1800" b="0" u="none" strike="noStrike" kern="120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p>
                                        <m:r>
                                          <a:rPr lang="en-GB" sz="1800" b="0" u="none" strike="noStrike" kern="120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Century Gothic" panose="020B050202020202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7F7F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746397" rtl="0" eaLnBrk="1" fontAlgn="ctr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b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2186.21</a:t>
                          </a:r>
                          <a:endParaRPr lang="en-US" sz="18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Century Gothic" panose="020B050202020202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7F7F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0329677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0D9CA7D6-F1D5-D771-FF92-D3BB82F6D39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4085714"/>
                  </p:ext>
                </p:extLst>
              </p:nvPr>
            </p:nvGraphicFramePr>
            <p:xfrm>
              <a:off x="8258419" y="2105248"/>
              <a:ext cx="3471619" cy="3345465"/>
            </p:xfrm>
            <a:graphic>
              <a:graphicData uri="http://schemas.openxmlformats.org/drawingml/2006/table">
                <a:tbl>
                  <a:tblPr firstRow="1" firstCol="1" bandRow="1">
                    <a:tableStyleId>{C083E6E3-FA7D-4D7B-A595-EF9225AFEA82}</a:tableStyleId>
                  </a:tblPr>
                  <a:tblGrid>
                    <a:gridCol w="1510439">
                      <a:extLst>
                        <a:ext uri="{9D8B030D-6E8A-4147-A177-3AD203B41FA5}">
                          <a16:colId xmlns:a16="http://schemas.microsoft.com/office/drawing/2014/main" val="3968206037"/>
                        </a:ext>
                      </a:extLst>
                    </a:gridCol>
                    <a:gridCol w="1961180">
                      <a:extLst>
                        <a:ext uri="{9D8B030D-6E8A-4147-A177-3AD203B41FA5}">
                          <a16:colId xmlns:a16="http://schemas.microsoft.com/office/drawing/2014/main" val="980480359"/>
                        </a:ext>
                      </a:extLst>
                    </a:gridCol>
                  </a:tblGrid>
                  <a:tr h="1119291">
                    <a:tc>
                      <a:txBody>
                        <a:bodyPr/>
                        <a:lstStyle/>
                        <a:p>
                          <a:pPr marL="0" marR="0" indent="0" algn="ctr" defTabSz="746397" rtl="0" eaLnBrk="1" fontAlgn="ctr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b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3D Model</a:t>
                          </a:r>
                          <a:endParaRPr lang="en-US" sz="18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Century Gothic" panose="020B050202020202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D9F7F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746397" rtl="0" eaLnBrk="1" fontAlgn="ctr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8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Century Gothic" panose="020B050202020202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D9F7F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3715400"/>
                      </a:ext>
                    </a:extLst>
                  </a:tr>
                  <a:tr h="3710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t="-303279" r="-130645" b="-5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746397" rtl="0" eaLnBrk="1" fontAlgn="ctr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b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85.70</a:t>
                          </a:r>
                          <a:endParaRPr lang="en-US" sz="18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Century Gothic" panose="020B050202020202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7F7F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61743570"/>
                      </a:ext>
                    </a:extLst>
                  </a:tr>
                  <a:tr h="3710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t="-403279" r="-130645" b="-4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746397" rtl="0" eaLnBrk="1" fontAlgn="ctr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b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0.19</a:t>
                          </a:r>
                          <a:endParaRPr lang="en-US" sz="18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Century Gothic" panose="020B050202020202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7F7F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16357537"/>
                      </a:ext>
                    </a:extLst>
                  </a:tr>
                  <a:tr h="3710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t="-503279" r="-130645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746397" rtl="0" eaLnBrk="1" fontAlgn="ctr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b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1342.72</a:t>
                          </a:r>
                          <a:endParaRPr lang="en-US" sz="18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Century Gothic" panose="020B050202020202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7F7F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6741233"/>
                      </a:ext>
                    </a:extLst>
                  </a:tr>
                  <a:tr h="3710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t="-603279" r="-130645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746397" rtl="0" eaLnBrk="1" fontAlgn="ctr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b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3.35</a:t>
                          </a:r>
                          <a:endParaRPr lang="en-US" sz="18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Century Gothic" panose="020B050202020202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7F7F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54997275"/>
                      </a:ext>
                    </a:extLst>
                  </a:tr>
                  <a:tr h="3710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t="-703279" r="-130645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746397" rtl="0" eaLnBrk="1" fontAlgn="ctr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b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71760.90</a:t>
                          </a:r>
                          <a:endParaRPr lang="en-US" sz="18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Century Gothic" panose="020B050202020202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7F7F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4994486"/>
                      </a:ext>
                    </a:extLst>
                  </a:tr>
                  <a:tr h="3710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t="-803279" r="-130645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746397" rtl="0" eaLnBrk="1" fontAlgn="ctr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b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2186.21</a:t>
                          </a:r>
                          <a:endParaRPr lang="en-US" sz="18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Century Gothic" panose="020B050202020202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7F7F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0329677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6317DD53-FC8C-F33F-2267-8F9F80C97D8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9648" y="2282896"/>
            <a:ext cx="1890666" cy="81121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15012F55-B1CE-B004-1DB9-B73C9BB9C771}"/>
              </a:ext>
            </a:extLst>
          </p:cNvPr>
          <p:cNvSpPr/>
          <p:nvPr/>
        </p:nvSpPr>
        <p:spPr>
          <a:xfrm>
            <a:off x="8258419" y="3931879"/>
            <a:ext cx="3456122" cy="47269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F40F7D-6524-6920-87CE-8A61E10F2C7A}"/>
              </a:ext>
            </a:extLst>
          </p:cNvPr>
          <p:cNvSpPr/>
          <p:nvPr/>
        </p:nvSpPr>
        <p:spPr>
          <a:xfrm>
            <a:off x="8258419" y="4656804"/>
            <a:ext cx="3421895" cy="47269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55" name="Canvas 14"/>
          <p:cNvGrpSpPr>
            <a:grpSpLocks/>
          </p:cNvGrpSpPr>
          <p:nvPr/>
        </p:nvGrpSpPr>
        <p:grpSpPr bwMode="auto">
          <a:xfrm>
            <a:off x="0" y="0"/>
            <a:ext cx="1322388" cy="771525"/>
            <a:chOff x="0" y="0"/>
            <a:chExt cx="13220" cy="7708"/>
          </a:xfrm>
        </p:grpSpPr>
      </p:grpSp>
      <p:grpSp>
        <p:nvGrpSpPr>
          <p:cNvPr id="2052" name="Canvas 21"/>
          <p:cNvGrpSpPr>
            <a:grpSpLocks/>
          </p:cNvGrpSpPr>
          <p:nvPr/>
        </p:nvGrpSpPr>
        <p:grpSpPr bwMode="auto">
          <a:xfrm>
            <a:off x="0" y="0"/>
            <a:ext cx="1322388" cy="771525"/>
            <a:chOff x="0" y="0"/>
            <a:chExt cx="13220" cy="7708"/>
          </a:xfrm>
        </p:grpSpPr>
      </p:grpSp>
      <p:grpSp>
        <p:nvGrpSpPr>
          <p:cNvPr id="2049" name="Canvas 25"/>
          <p:cNvGrpSpPr>
            <a:grpSpLocks/>
          </p:cNvGrpSpPr>
          <p:nvPr/>
        </p:nvGrpSpPr>
        <p:grpSpPr bwMode="auto">
          <a:xfrm>
            <a:off x="0" y="0"/>
            <a:ext cx="1455738" cy="771525"/>
            <a:chOff x="0" y="0"/>
            <a:chExt cx="14554" cy="7708"/>
          </a:xfrm>
        </p:grpSpPr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B4EB6E2-84BB-41A2-C078-1672BEAA4E8B}"/>
              </a:ext>
            </a:extLst>
          </p:cNvPr>
          <p:cNvSpPr txBox="1"/>
          <p:nvPr/>
        </p:nvSpPr>
        <p:spPr>
          <a:xfrm>
            <a:off x="8258419" y="1224833"/>
            <a:ext cx="3274302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i="1" dirty="0"/>
              <a:t>Q. Wu, MOPL041, IPAC 2023</a:t>
            </a:r>
          </a:p>
          <a:p>
            <a:r>
              <a:rPr lang="en-US" sz="1600" i="1" dirty="0"/>
              <a:t>Z. Li, TUPTB068, SRF 2023</a:t>
            </a:r>
          </a:p>
        </p:txBody>
      </p:sp>
      <p:pic>
        <p:nvPicPr>
          <p:cNvPr id="6" name="Picture 5" descr="A picture containing metalware, thumbtack, stationary, nail&#10;&#10;Description automatically generated">
            <a:extLst>
              <a:ext uri="{FF2B5EF4-FFF2-40B4-BE49-F238E27FC236}">
                <a16:creationId xmlns:a16="http://schemas.microsoft.com/office/drawing/2014/main" id="{CC58CAE9-AB0B-EEC0-247E-B5481F64BC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33"/>
          <a:stretch/>
        </p:blipFill>
        <p:spPr>
          <a:xfrm>
            <a:off x="642761" y="4524765"/>
            <a:ext cx="3471619" cy="1615618"/>
          </a:xfrm>
          <a:prstGeom prst="rect">
            <a:avLst/>
          </a:prstGeom>
        </p:spPr>
      </p:pic>
      <p:pic>
        <p:nvPicPr>
          <p:cNvPr id="4" name="Picture 3" descr="A picture containing metalware, thumbtack, stationary, nail&#10;&#10;Description automatically generated">
            <a:extLst>
              <a:ext uri="{FF2B5EF4-FFF2-40B4-BE49-F238E27FC236}">
                <a16:creationId xmlns:a16="http://schemas.microsoft.com/office/drawing/2014/main" id="{4760BFC4-4F44-308B-CC43-CCD0BC3CA2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67"/>
          <a:stretch/>
        </p:blipFill>
        <p:spPr>
          <a:xfrm>
            <a:off x="4586134" y="4218153"/>
            <a:ext cx="3471619" cy="192223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CFD28D7-CAC3-75E8-2B53-CE0044D9DBC7}"/>
              </a:ext>
            </a:extLst>
          </p:cNvPr>
          <p:cNvCxnSpPr>
            <a:cxnSpLocks/>
          </p:cNvCxnSpPr>
          <p:nvPr/>
        </p:nvCxnSpPr>
        <p:spPr>
          <a:xfrm>
            <a:off x="4114380" y="5280397"/>
            <a:ext cx="471754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983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3DBE6-0E50-49A4-B0AE-52D9773D7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33" y="119146"/>
            <a:ext cx="8793469" cy="827953"/>
          </a:xfrm>
        </p:spPr>
        <p:txBody>
          <a:bodyPr>
            <a:norm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394 MHz Crab Cavity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A6C213A-519D-4210-AEFA-CFD185764123}"/>
              </a:ext>
            </a:extLst>
          </p:cNvPr>
          <p:cNvSpPr txBox="1">
            <a:spLocks/>
          </p:cNvSpPr>
          <p:nvPr/>
        </p:nvSpPr>
        <p:spPr>
          <a:xfrm>
            <a:off x="389233" y="845327"/>
            <a:ext cx="5821127" cy="55110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dirty="0">
                <a:latin typeface="Century Gothic" panose="020B0502020202020204" pitchFamily="34" charset="0"/>
              </a:rPr>
              <a:t>394 MHz cavities will be installed on both HSR and ESR</a:t>
            </a:r>
          </a:p>
          <a:p>
            <a:pPr lvl="1" algn="just"/>
            <a:r>
              <a:rPr lang="en-US" sz="2000" dirty="0">
                <a:latin typeface="Century Gothic" panose="020B0502020202020204" pitchFamily="34" charset="0"/>
              </a:rPr>
              <a:t>197 MHz crabbing system is the primary crabbing system at HSR</a:t>
            </a:r>
          </a:p>
          <a:p>
            <a:pPr lvl="1" algn="just"/>
            <a:r>
              <a:rPr lang="en-US" sz="2000" dirty="0">
                <a:latin typeface="Century Gothic" panose="020B0502020202020204" pitchFamily="34" charset="0"/>
              </a:rPr>
              <a:t>Second harmonic crabbing system operating at 394 MHz will be installed at HSR to linearize the kick for the 6-7 cm long proton bunches</a:t>
            </a:r>
          </a:p>
          <a:p>
            <a:pPr lvl="1" algn="just"/>
            <a:r>
              <a:rPr lang="en-US" sz="2000" dirty="0">
                <a:latin typeface="Century Gothic" panose="020B0502020202020204" pitchFamily="34" charset="0"/>
              </a:rPr>
              <a:t>Beam aperture = 100 mm from HSR</a:t>
            </a:r>
          </a:p>
          <a:p>
            <a:pPr lvl="1" algn="just"/>
            <a:r>
              <a:rPr lang="en-US" sz="2000" dirty="0">
                <a:latin typeface="Century Gothic" panose="020B0502020202020204" pitchFamily="34" charset="0"/>
              </a:rPr>
              <a:t>Damping specs from ESR</a:t>
            </a:r>
          </a:p>
          <a:p>
            <a:pPr lvl="1" algn="just"/>
            <a:r>
              <a:rPr lang="en-US" sz="2000" dirty="0">
                <a:latin typeface="Century Gothic" panose="020B0502020202020204" pitchFamily="34" charset="0"/>
              </a:rPr>
              <a:t>HOM power handling from ESR</a:t>
            </a:r>
          </a:p>
          <a:p>
            <a:pPr algn="just"/>
            <a:r>
              <a:rPr lang="en-US" sz="2400" dirty="0">
                <a:latin typeface="Century Gothic" panose="020B0502020202020204" pitchFamily="34" charset="0"/>
              </a:rPr>
              <a:t>Single cavity cryomodule to be similar for both HSR and ESR is the current plan</a:t>
            </a:r>
          </a:p>
          <a:p>
            <a:pPr algn="just"/>
            <a:r>
              <a:rPr lang="en-US" sz="2400" dirty="0">
                <a:latin typeface="Century Gothic" panose="020B0502020202020204" pitchFamily="34" charset="0"/>
              </a:rPr>
              <a:t>Wide-Open-Waveguide (WOW) type produces &gt;50% more HOM power comparing with on-cell damping design (next slide), thus is not preferred </a:t>
            </a:r>
          </a:p>
          <a:p>
            <a:pPr lvl="1" algn="just"/>
            <a:endParaRPr lang="en-US" sz="1600" dirty="0">
              <a:latin typeface="Century Gothic" panose="020B0502020202020204" pitchFamily="34" charset="0"/>
            </a:endParaRPr>
          </a:p>
        </p:txBody>
      </p:sp>
      <p:graphicFrame>
        <p:nvGraphicFramePr>
          <p:cNvPr id="19" name="Table 6">
            <a:extLst>
              <a:ext uri="{FF2B5EF4-FFF2-40B4-BE49-F238E27FC236}">
                <a16:creationId xmlns:a16="http://schemas.microsoft.com/office/drawing/2014/main" id="{34EC71F0-4251-48EE-BDB3-41E3837329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999727"/>
              </p:ext>
            </p:extLst>
          </p:nvPr>
        </p:nvGraphicFramePr>
        <p:xfrm>
          <a:off x="8977948" y="869432"/>
          <a:ext cx="3035328" cy="5349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11023">
                  <a:extLst>
                    <a:ext uri="{9D8B030D-6E8A-4147-A177-3AD203B41FA5}">
                      <a16:colId xmlns:a16="http://schemas.microsoft.com/office/drawing/2014/main" val="976905251"/>
                    </a:ext>
                  </a:extLst>
                </a:gridCol>
                <a:gridCol w="455181">
                  <a:extLst>
                    <a:ext uri="{9D8B030D-6E8A-4147-A177-3AD203B41FA5}">
                      <a16:colId xmlns:a16="http://schemas.microsoft.com/office/drawing/2014/main" val="1063115215"/>
                    </a:ext>
                  </a:extLst>
                </a:gridCol>
                <a:gridCol w="569124">
                  <a:extLst>
                    <a:ext uri="{9D8B030D-6E8A-4147-A177-3AD203B41FA5}">
                      <a16:colId xmlns:a16="http://schemas.microsoft.com/office/drawing/2014/main" val="25553784"/>
                    </a:ext>
                  </a:extLst>
                </a:gridCol>
              </a:tblGrid>
              <a:tr h="315468">
                <a:tc>
                  <a:txBody>
                    <a:bodyPr/>
                    <a:lstStyle/>
                    <a:p>
                      <a:r>
                        <a:rPr lang="en-US" sz="1500" dirty="0"/>
                        <a:t>Property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5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810614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r>
                        <a:rPr lang="en-US" sz="1500" dirty="0"/>
                        <a:t>Operating frequency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394.0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2678569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r>
                        <a:rPr lang="en-US" sz="1500" dirty="0"/>
                        <a:t>1</a:t>
                      </a:r>
                      <a:r>
                        <a:rPr lang="en-US" sz="1500" baseline="30000" dirty="0"/>
                        <a:t>st</a:t>
                      </a:r>
                      <a:r>
                        <a:rPr lang="en-US" sz="1500" dirty="0"/>
                        <a:t> HOM [MHz]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537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169227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endParaRPr lang="en-US" sz="1500" baseline="-250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5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5504455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r>
                        <a:rPr lang="en-US" sz="1500" dirty="0"/>
                        <a:t>E</a:t>
                      </a:r>
                      <a:r>
                        <a:rPr lang="en-US" sz="1500" baseline="-25000" dirty="0"/>
                        <a:t>p</a:t>
                      </a:r>
                      <a:r>
                        <a:rPr lang="en-US" sz="1500" dirty="0"/>
                        <a:t>/E</a:t>
                      </a:r>
                      <a:r>
                        <a:rPr lang="en-US" sz="1500" baseline="-25000" dirty="0"/>
                        <a:t>t</a:t>
                      </a:r>
                      <a:r>
                        <a:rPr lang="en-US" sz="1500" baseline="30000" dirty="0"/>
                        <a:t>*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3.87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918598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r>
                        <a:rPr lang="en-US" sz="1500" dirty="0"/>
                        <a:t>B</a:t>
                      </a:r>
                      <a:r>
                        <a:rPr lang="en-US" sz="1500" baseline="-25000" dirty="0"/>
                        <a:t>p</a:t>
                      </a:r>
                      <a:r>
                        <a:rPr lang="en-US" sz="1500" dirty="0"/>
                        <a:t>/E</a:t>
                      </a:r>
                      <a:r>
                        <a:rPr lang="en-US" sz="1500" baseline="-25000" dirty="0"/>
                        <a:t>t</a:t>
                      </a:r>
                      <a:r>
                        <a:rPr lang="en-US" sz="1500" baseline="30000" dirty="0"/>
                        <a:t>*</a:t>
                      </a:r>
                      <a:r>
                        <a:rPr lang="en-US" sz="1500" baseline="0" dirty="0"/>
                        <a:t> [</a:t>
                      </a:r>
                      <a:r>
                        <a:rPr lang="en-US" sz="1500" baseline="0" dirty="0" err="1"/>
                        <a:t>mT</a:t>
                      </a:r>
                      <a:r>
                        <a:rPr lang="en-US" sz="1500" baseline="0" dirty="0"/>
                        <a:t>/(MV/m)]</a:t>
                      </a:r>
                      <a:endParaRPr lang="en-US" sz="1500" baseline="-250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8.08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4462476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B</a:t>
                      </a:r>
                      <a:r>
                        <a:rPr lang="en-US" sz="1500" baseline="-25000" dirty="0"/>
                        <a:t>p</a:t>
                      </a:r>
                      <a:r>
                        <a:rPr lang="en-US" sz="1500" dirty="0"/>
                        <a:t>/E</a:t>
                      </a:r>
                      <a:r>
                        <a:rPr lang="en-US" sz="1500" baseline="-25000" dirty="0"/>
                        <a:t>p</a:t>
                      </a:r>
                      <a:r>
                        <a:rPr lang="en-US" sz="1500" baseline="0" dirty="0"/>
                        <a:t> [</a:t>
                      </a:r>
                      <a:r>
                        <a:rPr lang="en-US" sz="1500" baseline="0" dirty="0" err="1"/>
                        <a:t>mT</a:t>
                      </a:r>
                      <a:r>
                        <a:rPr lang="en-US" sz="1500" baseline="0" dirty="0"/>
                        <a:t>/(MV/m)]</a:t>
                      </a:r>
                      <a:endParaRPr lang="en-US" sz="1500" baseline="-250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2.09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3330838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r>
                        <a:rPr lang="en-US" sz="1500" dirty="0"/>
                        <a:t>G</a:t>
                      </a:r>
                      <a:r>
                        <a:rPr lang="en-US" sz="1500" baseline="0" dirty="0"/>
                        <a:t> [</a:t>
                      </a:r>
                      <a:r>
                        <a:rPr lang="el-GR" sz="1500" baseline="0" dirty="0"/>
                        <a:t>Ω</a:t>
                      </a:r>
                      <a:r>
                        <a:rPr lang="en-US" sz="1500" baseline="0" dirty="0"/>
                        <a:t>]</a:t>
                      </a:r>
                      <a:endParaRPr lang="en-US" sz="1500" i="1" baseline="-250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125.4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3246050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r>
                        <a:rPr lang="en-US" sz="1500" dirty="0"/>
                        <a:t>R/Q</a:t>
                      </a:r>
                      <a:r>
                        <a:rPr lang="en-US" sz="1500" baseline="0" dirty="0"/>
                        <a:t> [</a:t>
                      </a:r>
                      <a:r>
                        <a:rPr lang="el-GR" sz="1500" baseline="0" dirty="0"/>
                        <a:t>Ω</a:t>
                      </a:r>
                      <a:r>
                        <a:rPr lang="en-US" sz="1500" baseline="0" dirty="0"/>
                        <a:t>]</a:t>
                      </a:r>
                      <a:endParaRPr lang="en-US" sz="1500" baseline="-250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308.6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6937612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r>
                        <a:rPr lang="en-US" sz="1500" dirty="0" err="1"/>
                        <a:t>R</a:t>
                      </a:r>
                      <a:r>
                        <a:rPr lang="en-US" sz="1500" baseline="-25000" dirty="0" err="1"/>
                        <a:t>t</a:t>
                      </a:r>
                      <a:r>
                        <a:rPr lang="en-US" sz="1500" dirty="0" err="1"/>
                        <a:t>R</a:t>
                      </a:r>
                      <a:r>
                        <a:rPr lang="en-US" sz="1500" baseline="-25000" dirty="0" err="1"/>
                        <a:t>s</a:t>
                      </a:r>
                      <a:r>
                        <a:rPr lang="en-US" sz="1500" baseline="0" dirty="0"/>
                        <a:t> [</a:t>
                      </a:r>
                      <a:r>
                        <a:rPr lang="el-GR" sz="1500" baseline="0" dirty="0"/>
                        <a:t>Ω</a:t>
                      </a:r>
                      <a:r>
                        <a:rPr lang="en-US" sz="1500" baseline="30000" dirty="0"/>
                        <a:t>2</a:t>
                      </a:r>
                      <a:r>
                        <a:rPr lang="en-US" sz="1500" baseline="0" dirty="0"/>
                        <a:t>]</a:t>
                      </a:r>
                      <a:endParaRPr lang="en-US" sz="1500" baseline="-250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3.9×10</a:t>
                      </a:r>
                      <a:r>
                        <a:rPr lang="en-US" sz="1500" baseline="30000" dirty="0"/>
                        <a:t>4</a:t>
                      </a:r>
                      <a:endParaRPr lang="en-US" sz="15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8847848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endParaRPr lang="en-US" sz="1100" baseline="-250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5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6685315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r>
                        <a:rPr lang="en-US" sz="1500" dirty="0"/>
                        <a:t>Max V</a:t>
                      </a:r>
                      <a:r>
                        <a:rPr lang="en-US" sz="1500" baseline="-25000" dirty="0"/>
                        <a:t>t</a:t>
                      </a:r>
                      <a:r>
                        <a:rPr lang="en-US" sz="1500" baseline="0" dirty="0"/>
                        <a:t> [MV] per cavity</a:t>
                      </a:r>
                      <a:endParaRPr lang="en-US" sz="1500" baseline="-250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2.9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921018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r>
                        <a:rPr lang="en-US" sz="1500" dirty="0"/>
                        <a:t>E</a:t>
                      </a:r>
                      <a:r>
                        <a:rPr lang="en-US" sz="1500" baseline="-25000" dirty="0"/>
                        <a:t>p</a:t>
                      </a:r>
                      <a:r>
                        <a:rPr lang="en-US" sz="1500" baseline="0" dirty="0"/>
                        <a:t> [MV/m]</a:t>
                      </a:r>
                      <a:endParaRPr lang="en-US" sz="1500" baseline="-250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29.5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5454880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r>
                        <a:rPr lang="en-US" sz="1500" dirty="0"/>
                        <a:t>B</a:t>
                      </a:r>
                      <a:r>
                        <a:rPr lang="en-US" sz="1500" baseline="-25000" dirty="0"/>
                        <a:t>p</a:t>
                      </a:r>
                      <a:r>
                        <a:rPr lang="en-US" sz="1500" baseline="0" dirty="0"/>
                        <a:t> [</a:t>
                      </a:r>
                      <a:r>
                        <a:rPr lang="en-US" sz="1500" baseline="0" dirty="0" err="1"/>
                        <a:t>mT</a:t>
                      </a:r>
                      <a:r>
                        <a:rPr lang="en-US" sz="1500" baseline="0" dirty="0"/>
                        <a:t>]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61.56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9999000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r>
                        <a:rPr lang="en-US" sz="1500" kern="1200" dirty="0">
                          <a:solidFill>
                            <a:schemeClr val="dk1"/>
                          </a:solidFill>
                        </a:rPr>
                        <a:t>Total </a:t>
                      </a:r>
                      <a:r>
                        <a:rPr lang="en-US" sz="1500" dirty="0"/>
                        <a:t>V</a:t>
                      </a:r>
                      <a:r>
                        <a:rPr lang="en-US" sz="1500" baseline="-25000" dirty="0"/>
                        <a:t>t</a:t>
                      </a:r>
                      <a:r>
                        <a:rPr lang="en-US" sz="1500" kern="1200" dirty="0">
                          <a:solidFill>
                            <a:schemeClr val="dk1"/>
                          </a:solidFill>
                        </a:rPr>
                        <a:t> [MV]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>
                          <a:solidFill>
                            <a:schemeClr val="dk1"/>
                          </a:solidFill>
                        </a:rPr>
                        <a:t>2.9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>
                          <a:solidFill>
                            <a:schemeClr val="dk1"/>
                          </a:solidFill>
                        </a:rPr>
                        <a:t>4.75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0631479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r>
                        <a:rPr lang="en-US" sz="1500" kern="1200" dirty="0">
                          <a:solidFill>
                            <a:schemeClr val="dk1"/>
                          </a:solidFill>
                        </a:rPr>
                        <a:t>No. of cavities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>
                          <a:solidFill>
                            <a:schemeClr val="dk1"/>
                          </a:solidFill>
                        </a:rPr>
                        <a:t>1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>
                          <a:solidFill>
                            <a:schemeClr val="dk1"/>
                          </a:solidFill>
                        </a:rPr>
                        <a:t>2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2407578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A7E402-F45D-4571-B984-222C927CE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616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4CE8EC-4619-4F6C-9684-2AFFC7619D44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6DE7C97-0CCA-441D-377A-6CB869A7BE45}"/>
              </a:ext>
            </a:extLst>
          </p:cNvPr>
          <p:cNvGrpSpPr/>
          <p:nvPr/>
        </p:nvGrpSpPr>
        <p:grpSpPr>
          <a:xfrm>
            <a:off x="6215593" y="1637866"/>
            <a:ext cx="2676220" cy="2185253"/>
            <a:chOff x="6078748" y="230955"/>
            <a:chExt cx="2676220" cy="218525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3C23B7C-9DF6-0612-2FA7-1CA562F528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359" b="11839"/>
            <a:stretch/>
          </p:blipFill>
          <p:spPr>
            <a:xfrm>
              <a:off x="6078748" y="378274"/>
              <a:ext cx="2523184" cy="1960175"/>
            </a:xfrm>
            <a:prstGeom prst="rect">
              <a:avLst/>
            </a:prstGeom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567EB03-CDC2-AB66-2571-EFB5D332C0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6526" y="1478742"/>
              <a:ext cx="1565406" cy="937466"/>
            </a:xfrm>
            <a:prstGeom prst="straightConnector1">
              <a:avLst/>
            </a:prstGeom>
            <a:ln w="28575"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0AB455D-E547-EFDF-67B8-DB185192FDE9}"/>
                </a:ext>
              </a:extLst>
            </p:cNvPr>
            <p:cNvCxnSpPr>
              <a:cxnSpLocks/>
              <a:endCxn id="4" idx="3"/>
            </p:cNvCxnSpPr>
            <p:nvPr/>
          </p:nvCxnSpPr>
          <p:spPr>
            <a:xfrm>
              <a:off x="7839874" y="308714"/>
              <a:ext cx="762058" cy="1049648"/>
            </a:xfrm>
            <a:prstGeom prst="straightConnector1">
              <a:avLst/>
            </a:prstGeom>
            <a:ln w="28575"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92A8C6C-022C-AA0A-4422-875A422C334E}"/>
                </a:ext>
              </a:extLst>
            </p:cNvPr>
            <p:cNvSpPr txBox="1"/>
            <p:nvPr/>
          </p:nvSpPr>
          <p:spPr>
            <a:xfrm>
              <a:off x="7647607" y="1948851"/>
              <a:ext cx="8429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54 cm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92E3FD6-6CD1-8016-4191-C197E8BCC0F6}"/>
                </a:ext>
              </a:extLst>
            </p:cNvPr>
            <p:cNvSpPr txBox="1"/>
            <p:nvPr/>
          </p:nvSpPr>
          <p:spPr>
            <a:xfrm>
              <a:off x="7912021" y="230955"/>
              <a:ext cx="8429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36 cm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A77B6D5-B1C1-E341-5EA9-140C69311FA2}"/>
              </a:ext>
            </a:extLst>
          </p:cNvPr>
          <p:cNvSpPr txBox="1"/>
          <p:nvPr/>
        </p:nvSpPr>
        <p:spPr>
          <a:xfrm>
            <a:off x="7456087" y="5816976"/>
            <a:ext cx="15161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* </a:t>
            </a:r>
            <a:r>
              <a:rPr lang="en-US" i="1" dirty="0"/>
              <a:t>E</a:t>
            </a:r>
            <a:r>
              <a:rPr lang="en-US" baseline="-25000" dirty="0"/>
              <a:t>t</a:t>
            </a:r>
            <a:r>
              <a:rPr lang="en-US" dirty="0"/>
              <a:t> = </a:t>
            </a:r>
            <a:r>
              <a:rPr lang="en-US" i="1" dirty="0"/>
              <a:t>V</a:t>
            </a:r>
            <a:r>
              <a:rPr lang="en-US" baseline="-25000" dirty="0"/>
              <a:t>t</a:t>
            </a:r>
            <a:r>
              <a:rPr lang="en-US" dirty="0"/>
              <a:t>/(</a:t>
            </a:r>
            <a:r>
              <a:rPr lang="el-GR" dirty="0"/>
              <a:t>λ</a:t>
            </a:r>
            <a:r>
              <a:rPr lang="en-US" dirty="0"/>
              <a:t>/2)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030402-C269-25CB-A97A-63CCCFDA3CCC}"/>
              </a:ext>
            </a:extLst>
          </p:cNvPr>
          <p:cNvSpPr txBox="1"/>
          <p:nvPr/>
        </p:nvSpPr>
        <p:spPr>
          <a:xfrm>
            <a:off x="6721067" y="4384163"/>
            <a:ext cx="1906332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i="1" dirty="0">
                <a:latin typeface="Century Gothic" panose="020B0502020202020204" pitchFamily="34" charset="0"/>
              </a:rPr>
              <a:t>S. De Silva</a:t>
            </a:r>
          </a:p>
        </p:txBody>
      </p:sp>
    </p:spTree>
    <p:extLst>
      <p:ext uri="{BB962C8B-B14F-4D97-AF65-F5344CB8AC3E}">
        <p14:creationId xmlns:p14="http://schemas.microsoft.com/office/powerpoint/2010/main" val="1609185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3DBE6-0E50-49A4-B0AE-52D9773D7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18" y="67315"/>
            <a:ext cx="8371510" cy="696498"/>
          </a:xfrm>
        </p:spPr>
        <p:txBody>
          <a:bodyPr>
            <a:norm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394 MHz HOM Damper Designs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A7E402-F45D-4571-B984-222C927CE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616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4CE8EC-4619-4F6C-9684-2AFFC7619D4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C6E28EBA-AAAD-BD71-7B87-AD893595C1BC}"/>
              </a:ext>
            </a:extLst>
          </p:cNvPr>
          <p:cNvSpPr txBox="1">
            <a:spLocks/>
          </p:cNvSpPr>
          <p:nvPr/>
        </p:nvSpPr>
        <p:spPr>
          <a:xfrm>
            <a:off x="455018" y="839260"/>
            <a:ext cx="7195681" cy="34209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dirty="0">
                <a:latin typeface="Century Gothic" panose="020B0502020202020204" pitchFamily="34" charset="0"/>
                <a:ea typeface="Calibri" panose="020F0502020204030204" pitchFamily="34" charset="0"/>
              </a:rPr>
              <a:t>HOMs are suppressed with 4 waveguide dampers</a:t>
            </a:r>
          </a:p>
          <a:p>
            <a:pPr lvl="1" algn="just"/>
            <a:r>
              <a:rPr lang="en-US" sz="1800" dirty="0">
                <a:latin typeface="Century Gothic" panose="020B0502020202020204" pitchFamily="34" charset="0"/>
                <a:ea typeface="Calibri" panose="020F0502020204030204" pitchFamily="34" charset="0"/>
              </a:rPr>
              <a:t>Tilted ridged waveguide allows more space between the beam pipe and waveguide for flanges</a:t>
            </a:r>
          </a:p>
          <a:p>
            <a:pPr algn="just"/>
            <a:r>
              <a:rPr lang="en-US" sz="2000" dirty="0">
                <a:latin typeface="Century Gothic" panose="020B0502020202020204" pitchFamily="34" charset="0"/>
              </a:rPr>
              <a:t>With increased crossing angle at the second IP, number of cavities may need to be increased to 8</a:t>
            </a:r>
          </a:p>
          <a:p>
            <a:pPr lvl="1" algn="just"/>
            <a:r>
              <a:rPr lang="en-US" sz="1800" dirty="0">
                <a:latin typeface="Century Gothic" panose="020B0502020202020204" pitchFamily="34" charset="0"/>
              </a:rPr>
              <a:t>HOM dampers are designed with sufficient margin; will not exceed impedance thresholds</a:t>
            </a:r>
          </a:p>
          <a:p>
            <a:pPr algn="just"/>
            <a:r>
              <a:rPr lang="en-US" sz="2000" dirty="0">
                <a:latin typeface="Century Gothic" panose="020B0502020202020204" pitchFamily="34" charset="0"/>
              </a:rPr>
              <a:t>In ESR HOM power for the 4 waveguide absorbers are 25.0 kW for modes below 2 GHz and 30.3 kW above 2 GHz</a:t>
            </a:r>
          </a:p>
          <a:p>
            <a:pPr lvl="1" algn="just"/>
            <a:r>
              <a:rPr lang="en-US" sz="1800" dirty="0">
                <a:latin typeface="Century Gothic" panose="020B0502020202020204" pitchFamily="34" charset="0"/>
              </a:rPr>
              <a:t>&lt;12kW for each waveguide load</a:t>
            </a:r>
          </a:p>
          <a:p>
            <a:pPr lvl="1" algn="just"/>
            <a:r>
              <a:rPr lang="en-US" sz="1800" dirty="0">
                <a:latin typeface="Century Gothic" panose="020B0502020202020204" pitchFamily="34" charset="0"/>
              </a:rPr>
              <a:t>~5kW each beampipe port</a:t>
            </a:r>
          </a:p>
          <a:p>
            <a:pPr lvl="1" algn="just"/>
            <a:r>
              <a:rPr lang="en-US" sz="1800" dirty="0">
                <a:latin typeface="Century Gothic" panose="020B0502020202020204" pitchFamily="34" charset="0"/>
              </a:rPr>
              <a:t>Further optimization going on to reduce HOM power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ECB71C-6C6C-5EDE-F39F-617853EC66FD}"/>
              </a:ext>
            </a:extLst>
          </p:cNvPr>
          <p:cNvSpPr txBox="1"/>
          <p:nvPr/>
        </p:nvSpPr>
        <p:spPr>
          <a:xfrm>
            <a:off x="750587" y="4386439"/>
            <a:ext cx="1927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Century Gothic" panose="020B0502020202020204" pitchFamily="34" charset="0"/>
              </a:rPr>
              <a:t>Single ridged waveguide cross section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61512A3-C81F-18C1-1656-4C9CCD20A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587" y="5292883"/>
            <a:ext cx="1927722" cy="8852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5DBB51-AAF7-CEA6-1059-BC7E9FE99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564" y="4183476"/>
            <a:ext cx="4350179" cy="1994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64B42E-D830-B41A-4FD3-7E508B6B9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8102" y="3553300"/>
            <a:ext cx="4478135" cy="26247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840650-46D9-C691-29F6-6BA4BE6B6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8102" y="863130"/>
            <a:ext cx="4478135" cy="262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70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2FC46-53F7-7E7F-5226-521DAB1EB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995" y="-205596"/>
            <a:ext cx="10515600" cy="1325563"/>
          </a:xfrm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Crab Cavity Feedback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1D004-8D3C-5BF8-8CF3-E5C2D4476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495" y="1024967"/>
            <a:ext cx="11262199" cy="4842916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latin typeface="Century Gothic" panose="020B0502020202020204" pitchFamily="34" charset="0"/>
              </a:rPr>
              <a:t>The fundamental mode of the crab cavity has a large transverse impedance and the beta functions at the cavity are large.</a:t>
            </a:r>
          </a:p>
          <a:p>
            <a:pPr algn="just"/>
            <a:r>
              <a:rPr lang="en-US" sz="2400" dirty="0">
                <a:latin typeface="Century Gothic" panose="020B0502020202020204" pitchFamily="34" charset="0"/>
              </a:rPr>
              <a:t>Plan to keep fixed resonant frequency with wideband feedback on with zero voltage setpoint during injection and ramping. </a:t>
            </a:r>
            <a:endParaRPr lang="en-US" sz="2000" dirty="0">
              <a:latin typeface="Century Gothic" panose="020B0502020202020204" pitchFamily="34" charset="0"/>
            </a:endParaRPr>
          </a:p>
          <a:p>
            <a:pPr lvl="1" algn="just"/>
            <a:r>
              <a:rPr lang="en-US" sz="2000" dirty="0">
                <a:latin typeface="Century Gothic" panose="020B0502020202020204" pitchFamily="34" charset="0"/>
              </a:rPr>
              <a:t>High gain feedback: FPC </a:t>
            </a:r>
            <a:r>
              <a:rPr lang="en-US" sz="2000" dirty="0" err="1">
                <a:latin typeface="Century Gothic" panose="020B0502020202020204" pitchFamily="34" charset="0"/>
              </a:rPr>
              <a:t>Qext</a:t>
            </a:r>
            <a:r>
              <a:rPr lang="en-US" sz="2000" dirty="0">
                <a:latin typeface="Century Gothic" panose="020B0502020202020204" pitchFamily="34" charset="0"/>
              </a:rPr>
              <a:t> at1.75E6, effective Q ~300, a ~6000 gain.</a:t>
            </a:r>
          </a:p>
          <a:p>
            <a:pPr lvl="1" algn="just"/>
            <a:r>
              <a:rPr lang="en-US" sz="2000" dirty="0">
                <a:latin typeface="Century Gothic" panose="020B0502020202020204" pitchFamily="34" charset="0"/>
              </a:rPr>
              <a:t>Short feedback delay at ~380 </a:t>
            </a:r>
            <a:r>
              <a:rPr lang="en-US" sz="2000" dirty="0" err="1">
                <a:latin typeface="Century Gothic" panose="020B0502020202020204" pitchFamily="34" charset="0"/>
              </a:rPr>
              <a:t>nS</a:t>
            </a:r>
            <a:r>
              <a:rPr lang="en-US" sz="2000" dirty="0">
                <a:latin typeface="Century Gothic" panose="020B0502020202020204" pitchFamily="34" charset="0"/>
              </a:rPr>
              <a:t>, amplifiers need to be right on top of the tunnel.</a:t>
            </a:r>
          </a:p>
          <a:p>
            <a:pPr algn="just"/>
            <a:r>
              <a:rPr lang="en-US" sz="2400" dirty="0">
                <a:latin typeface="Century Gothic" panose="020B0502020202020204" pitchFamily="34" charset="0"/>
              </a:rPr>
              <a:t>Recent study by Themis showed it is possible to lower the requirement to 1400 gain with 1</a:t>
            </a:r>
            <a:r>
              <a:rPr lang="el-GR" sz="2400" dirty="0">
                <a:latin typeface="Century Gothic" panose="020B0502020202020204" pitchFamily="34" charset="0"/>
              </a:rPr>
              <a:t>μ</a:t>
            </a:r>
            <a:r>
              <a:rPr lang="en-US" sz="2400" dirty="0">
                <a:latin typeface="Century Gothic" panose="020B0502020202020204" pitchFamily="34" charset="0"/>
              </a:rPr>
              <a:t>S delay, still challenging but much better. </a:t>
            </a:r>
          </a:p>
          <a:p>
            <a:pPr algn="just"/>
            <a:r>
              <a:rPr lang="en-US" sz="2400" dirty="0">
                <a:latin typeface="Century Gothic" panose="020B0502020202020204" pitchFamily="34" charset="0"/>
              </a:rPr>
              <a:t>Requirement on high gain contradicts with the noise control requirement.</a:t>
            </a:r>
          </a:p>
          <a:p>
            <a:pPr algn="just"/>
            <a:r>
              <a:rPr lang="en-US" sz="2400" dirty="0">
                <a:latin typeface="Century Gothic" panose="020B0502020202020204" pitchFamily="34" charset="0"/>
              </a:rPr>
              <a:t>Plan to place the amplifiers right on top of (and outside) the tunnel to minimize the delay.</a:t>
            </a:r>
          </a:p>
          <a:p>
            <a:pPr algn="just"/>
            <a:endParaRPr lang="en-US" sz="11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E983E7-E5DF-F59F-9399-C55A837D57A2}"/>
              </a:ext>
            </a:extLst>
          </p:cNvPr>
          <p:cNvSpPr txBox="1"/>
          <p:nvPr/>
        </p:nvSpPr>
        <p:spPr>
          <a:xfrm>
            <a:off x="1414032" y="5571423"/>
            <a:ext cx="9209123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i="1" dirty="0"/>
              <a:t>M. Blaskiewicz, Instabilities Driven by the Fundamental Crabbing Mode, BNL Tech Note BNL-222221-2021-TECH</a:t>
            </a:r>
          </a:p>
          <a:p>
            <a:r>
              <a:rPr lang="en-US" sz="1400" i="1" dirty="0"/>
              <a:t>M. Blaskiewicz, EIC MAC Review, July 15,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EA56EE-7B45-FF23-0228-909C48038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616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4CE8EC-4619-4F6C-9684-2AFFC7619D4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79796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AD70558AC79641AC36496E6FEE9A6E" ma:contentTypeVersion="4" ma:contentTypeDescription="Create a new document." ma:contentTypeScope="" ma:versionID="c836d54df9ad875ddbfe2777157cbad1">
  <xsd:schema xmlns:xsd="http://www.w3.org/2001/XMLSchema" xmlns:xs="http://www.w3.org/2001/XMLSchema" xmlns:p="http://schemas.microsoft.com/office/2006/metadata/properties" xmlns:ns2="7598c3d8-57a9-49d9-87da-8d2ac3199484" targetNamespace="http://schemas.microsoft.com/office/2006/metadata/properties" ma:root="true" ma:fieldsID="a1dcfe6a7be53e253488c469644543b2" ns2:_="">
    <xsd:import namespace="7598c3d8-57a9-49d9-87da-8d2ac31994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98c3d8-57a9-49d9-87da-8d2ac31994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164EAB-BB9B-4815-88B8-DCE773D84B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98c3d8-57a9-49d9-87da-8d2ac31994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65637A3-DEB1-4C7D-9F81-D2184D65C3B4}">
  <ds:schemaRefs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2006/metadata/properties"/>
    <ds:schemaRef ds:uri="http://purl.org/dc/terms/"/>
    <ds:schemaRef ds:uri="7598c3d8-57a9-49d9-87da-8d2ac3199484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1020</TotalTime>
  <Words>1770</Words>
  <Application>Microsoft Office PowerPoint</Application>
  <PresentationFormat>Widescreen</PresentationFormat>
  <Paragraphs>272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Century Gothic</vt:lpstr>
      <vt:lpstr>Cambria Math</vt:lpstr>
      <vt:lpstr>Times New Roman</vt:lpstr>
      <vt:lpstr>Arial</vt:lpstr>
      <vt:lpstr>Calibri</vt:lpstr>
      <vt:lpstr>BNL</vt:lpstr>
      <vt:lpstr>Crab Cavities for Electron Ion Collider</vt:lpstr>
      <vt:lpstr>Outline</vt:lpstr>
      <vt:lpstr>EIC Crab Systems Overview</vt:lpstr>
      <vt:lpstr>197 MHz Crab Cavity</vt:lpstr>
      <vt:lpstr>Coaxial HOM Couplers</vt:lpstr>
      <vt:lpstr>Multipole components</vt:lpstr>
      <vt:lpstr>394 MHz Crab Cavity</vt:lpstr>
      <vt:lpstr>394 MHz HOM Damper Designs</vt:lpstr>
      <vt:lpstr>Crab Cavity Feedback System</vt:lpstr>
      <vt:lpstr>Crab Cavity Noise</vt:lpstr>
      <vt:lpstr>Fabrication started!</vt:lpstr>
      <vt:lpstr>Summary</vt:lpstr>
      <vt:lpstr>Acknowledgement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ksmith@bnl.gov</dc:creator>
  <cp:keywords/>
  <dc:description/>
  <cp:lastModifiedBy>Xiao, Binping</cp:lastModifiedBy>
  <cp:revision>36</cp:revision>
  <dcterms:created xsi:type="dcterms:W3CDTF">2023-09-12T20:43:32Z</dcterms:created>
  <dcterms:modified xsi:type="dcterms:W3CDTF">2023-12-05T15:22:39Z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0x010100E9AD70558AC79641AC36496E6FEE9A6E</vt:lpwstr>
  </property>
  <property fmtid="{D5CDD505-2E9C-101B-9397-08002B2CF9AE}" pid="3" name="MediaServiceImageTags">
    <vt:lpwstr/>
  </property>
</Properties>
</file>