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3"/>
  </p:notesMasterIdLst>
  <p:handoutMasterIdLst>
    <p:handoutMasterId r:id="rId24"/>
  </p:handoutMasterIdLst>
  <p:sldIdLst>
    <p:sldId id="263" r:id="rId5"/>
    <p:sldId id="294" r:id="rId6"/>
    <p:sldId id="322" r:id="rId7"/>
    <p:sldId id="334" r:id="rId8"/>
    <p:sldId id="337" r:id="rId9"/>
    <p:sldId id="329" r:id="rId10"/>
    <p:sldId id="295" r:id="rId11"/>
    <p:sldId id="332" r:id="rId12"/>
    <p:sldId id="326" r:id="rId13"/>
    <p:sldId id="325" r:id="rId14"/>
    <p:sldId id="327" r:id="rId15"/>
    <p:sldId id="266" r:id="rId16"/>
    <p:sldId id="331" r:id="rId17"/>
    <p:sldId id="335" r:id="rId18"/>
    <p:sldId id="261" r:id="rId19"/>
    <p:sldId id="319" r:id="rId20"/>
    <p:sldId id="338" r:id="rId21"/>
    <p:sldId id="320" r:id="rId22"/>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209" autoAdjust="0"/>
  </p:normalViewPr>
  <p:slideViewPr>
    <p:cSldViewPr snapToObjects="1" showGuides="1">
      <p:cViewPr varScale="1">
        <p:scale>
          <a:sx n="100" d="100"/>
          <a:sy n="100" d="100"/>
        </p:scale>
        <p:origin x="1914" y="72"/>
      </p:cViewPr>
      <p:guideLst>
        <p:guide orient="horz" pos="408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F5CDDF-3246-6843-A314-FDDEB3F3DF8E}" type="datetimeFigureOut">
              <a:rPr lang="fr-FR" smtClean="0"/>
              <a:pPr/>
              <a:t>05/12/2023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405983-79D5-E84D-A19B-6B5F52179104}" type="slidenum">
              <a:rPr lang="fr-FR" smtClean="0"/>
              <a:pPr/>
              <a:t>‹#›</a:t>
            </a:fld>
            <a:endParaRPr lang="fr-FR"/>
          </a:p>
        </p:txBody>
      </p:sp>
    </p:spTree>
    <p:extLst>
      <p:ext uri="{BB962C8B-B14F-4D97-AF65-F5344CB8AC3E}">
        <p14:creationId xmlns:p14="http://schemas.microsoft.com/office/powerpoint/2010/main" val="38027293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D8F6D-3354-BF4D-834B-467E3215D30A}" type="datetimeFigureOut">
              <a:rPr lang="fr-FR" smtClean="0"/>
              <a:pPr/>
              <a:t>05/12/2023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4B141A-D04E-DD49-88DC-EFA90428BA41}" type="slidenum">
              <a:rPr lang="fr-FR" smtClean="0"/>
              <a:pPr/>
              <a:t>‹#›</a:t>
            </a:fld>
            <a:endParaRPr lang="fr-FR"/>
          </a:p>
        </p:txBody>
      </p:sp>
    </p:spTree>
    <p:extLst>
      <p:ext uri="{BB962C8B-B14F-4D97-AF65-F5344CB8AC3E}">
        <p14:creationId xmlns:p14="http://schemas.microsoft.com/office/powerpoint/2010/main" val="68321689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Tuning fundamental mode by a deformation of the cavity, symmetrical </a:t>
            </a:r>
            <a:r>
              <a:rPr lang="en-US" dirty="0" err="1"/>
              <a:t>wrt</a:t>
            </a:r>
            <a:r>
              <a:rPr lang="en-US" dirty="0"/>
              <a:t> the beam axis. On RFD it is an inductive part of the cavity that is deformed, on the DQW it is the poles (capacitive). Tuning rods are attached to a </a:t>
            </a:r>
            <a:r>
              <a:rPr lang="en-US" dirty="0" err="1"/>
              <a:t>NbTi</a:t>
            </a:r>
            <a:r>
              <a:rPr lang="en-US" dirty="0"/>
              <a:t> part welded to the cavity. Two concentric tubes are moved with respect to each other by an actuator installed outside of the vacuum vessel. The inner tube is connected to the top tuning rod, the outer tube is connected to the tuner frame surrounding the cavity , that is connected to the bottom tuning rod. The two tuner operate in the same way and have the same components, with some differences in shape or size for the frame.</a:t>
            </a:r>
            <a:endParaRPr lang="en-GB" dirty="0"/>
          </a:p>
        </p:txBody>
      </p:sp>
      <p:sp>
        <p:nvSpPr>
          <p:cNvPr id="4" name="Slide Number Placeholder 3"/>
          <p:cNvSpPr>
            <a:spLocks noGrp="1"/>
          </p:cNvSpPr>
          <p:nvPr>
            <p:ph type="sldNum" sz="quarter" idx="5"/>
          </p:nvPr>
        </p:nvSpPr>
        <p:spPr/>
        <p:txBody>
          <a:bodyPr/>
          <a:lstStyle/>
          <a:p>
            <a:fld id="{624B141A-D04E-DD49-88DC-EFA90428BA41}" type="slidenum">
              <a:rPr lang="fr-FR" smtClean="0"/>
              <a:pPr/>
              <a:t>3</a:t>
            </a:fld>
            <a:endParaRPr lang="fr-FR"/>
          </a:p>
        </p:txBody>
      </p:sp>
    </p:spTree>
    <p:extLst>
      <p:ext uri="{BB962C8B-B14F-4D97-AF65-F5344CB8AC3E}">
        <p14:creationId xmlns:p14="http://schemas.microsoft.com/office/powerpoint/2010/main" val="4099507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Tuning fundamental mode by a deformation of the cavity, symmetrical </a:t>
            </a:r>
            <a:r>
              <a:rPr lang="en-US" dirty="0" err="1"/>
              <a:t>wrt</a:t>
            </a:r>
            <a:r>
              <a:rPr lang="en-US" dirty="0"/>
              <a:t> the beam axis. On RFD it is an inductive part of the cavity that is deformed, on the DQW it is the poles (capacitive). Tuning rods are attached to a </a:t>
            </a:r>
            <a:r>
              <a:rPr lang="en-US" dirty="0" err="1"/>
              <a:t>NbTi</a:t>
            </a:r>
            <a:r>
              <a:rPr lang="en-US" dirty="0"/>
              <a:t> part welded to the cavity. Two concentric tubes are moved with respect to each other by an actuator installed outside of the vacuum vessel. The inner tube is connected to the top tuning rod, the outer tube is connected to the tuner frame surrounding the cavity , that is connected to the bottom tuning rod. The two tuner operate in the same way and have the same components, with some differences in shape or size for the frame.</a:t>
            </a:r>
            <a:endParaRPr lang="en-GB" dirty="0"/>
          </a:p>
        </p:txBody>
      </p:sp>
      <p:sp>
        <p:nvSpPr>
          <p:cNvPr id="4" name="Slide Number Placeholder 3"/>
          <p:cNvSpPr>
            <a:spLocks noGrp="1"/>
          </p:cNvSpPr>
          <p:nvPr>
            <p:ph type="sldNum" sz="quarter" idx="5"/>
          </p:nvPr>
        </p:nvSpPr>
        <p:spPr/>
        <p:txBody>
          <a:bodyPr/>
          <a:lstStyle/>
          <a:p>
            <a:fld id="{624B141A-D04E-DD49-88DC-EFA90428BA41}" type="slidenum">
              <a:rPr lang="fr-FR" smtClean="0"/>
              <a:pPr/>
              <a:t>4</a:t>
            </a:fld>
            <a:endParaRPr lang="fr-FR"/>
          </a:p>
        </p:txBody>
      </p:sp>
    </p:spTree>
    <p:extLst>
      <p:ext uri="{BB962C8B-B14F-4D97-AF65-F5344CB8AC3E}">
        <p14:creationId xmlns:p14="http://schemas.microsoft.com/office/powerpoint/2010/main" val="1135445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4B141A-D04E-DD49-88DC-EFA90428BA41}" type="slidenum">
              <a:rPr lang="fr-FR" smtClean="0"/>
              <a:pPr/>
              <a:t>5</a:t>
            </a:fld>
            <a:endParaRPr lang="fr-FR"/>
          </a:p>
        </p:txBody>
      </p:sp>
    </p:spTree>
    <p:extLst>
      <p:ext uri="{BB962C8B-B14F-4D97-AF65-F5344CB8AC3E}">
        <p14:creationId xmlns:p14="http://schemas.microsoft.com/office/powerpoint/2010/main" val="523622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4B141A-D04E-DD49-88DC-EFA90428BA41}" type="slidenum">
              <a:rPr lang="fr-FR" smtClean="0"/>
              <a:pPr/>
              <a:t>7</a:t>
            </a:fld>
            <a:endParaRPr lang="fr-FR"/>
          </a:p>
        </p:txBody>
      </p:sp>
    </p:spTree>
    <p:extLst>
      <p:ext uri="{BB962C8B-B14F-4D97-AF65-F5344CB8AC3E}">
        <p14:creationId xmlns:p14="http://schemas.microsoft.com/office/powerpoint/2010/main" val="1318423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Remark</a:t>
            </a:r>
            <a:r>
              <a:rPr lang="fr-FR" dirty="0"/>
              <a:t>: </a:t>
            </a:r>
            <a:r>
              <a:rPr lang="fr-FR" dirty="0" err="1"/>
              <a:t>rather</a:t>
            </a:r>
            <a:r>
              <a:rPr lang="fr-FR" dirty="0"/>
              <a:t> </a:t>
            </a:r>
            <a:r>
              <a:rPr lang="fr-FR" dirty="0" err="1"/>
              <a:t>than</a:t>
            </a:r>
            <a:r>
              <a:rPr lang="fr-FR" dirty="0"/>
              <a:t> </a:t>
            </a:r>
            <a:r>
              <a:rPr lang="fr-FR" dirty="0" err="1"/>
              <a:t>certified</a:t>
            </a:r>
            <a:r>
              <a:rPr lang="fr-FR" dirty="0"/>
              <a:t> </a:t>
            </a:r>
            <a:r>
              <a:rPr lang="fr-FR" dirty="0" err="1"/>
              <a:t>expensive</a:t>
            </a:r>
            <a:r>
              <a:rPr lang="fr-FR" dirty="0"/>
              <a:t> </a:t>
            </a:r>
            <a:r>
              <a:rPr lang="fr-FR" dirty="0" err="1"/>
              <a:t>radhard</a:t>
            </a:r>
            <a:r>
              <a:rPr lang="fr-FR" dirty="0"/>
              <a:t> components, </a:t>
            </a:r>
            <a:r>
              <a:rPr lang="fr-FR" dirty="0" err="1"/>
              <a:t>we</a:t>
            </a:r>
            <a:r>
              <a:rPr lang="fr-FR" dirty="0"/>
              <a:t> </a:t>
            </a:r>
            <a:r>
              <a:rPr lang="fr-FR" dirty="0" err="1"/>
              <a:t>aim</a:t>
            </a:r>
            <a:r>
              <a:rPr lang="fr-FR" dirty="0"/>
              <a:t> for fast swap over of </a:t>
            </a:r>
            <a:r>
              <a:rPr lang="fr-FR" dirty="0" err="1"/>
              <a:t>entire</a:t>
            </a:r>
            <a:r>
              <a:rPr lang="fr-FR" dirty="0"/>
              <a:t> </a:t>
            </a:r>
            <a:r>
              <a:rPr lang="fr-FR" dirty="0" err="1"/>
              <a:t>actuator</a:t>
            </a:r>
            <a:endParaRPr lang="en-GB" dirty="0"/>
          </a:p>
        </p:txBody>
      </p:sp>
      <p:sp>
        <p:nvSpPr>
          <p:cNvPr id="4" name="Slide Number Placeholder 3"/>
          <p:cNvSpPr>
            <a:spLocks noGrp="1"/>
          </p:cNvSpPr>
          <p:nvPr>
            <p:ph type="sldNum" sz="quarter" idx="5"/>
          </p:nvPr>
        </p:nvSpPr>
        <p:spPr/>
        <p:txBody>
          <a:bodyPr/>
          <a:lstStyle/>
          <a:p>
            <a:fld id="{624B141A-D04E-DD49-88DC-EFA90428BA41}" type="slidenum">
              <a:rPr lang="fr-FR" smtClean="0"/>
              <a:pPr/>
              <a:t>8</a:t>
            </a:fld>
            <a:endParaRPr lang="fr-FR"/>
          </a:p>
        </p:txBody>
      </p:sp>
    </p:spTree>
    <p:extLst>
      <p:ext uri="{BB962C8B-B14F-4D97-AF65-F5344CB8AC3E}">
        <p14:creationId xmlns:p14="http://schemas.microsoft.com/office/powerpoint/2010/main" val="4081048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a:p>
        </p:txBody>
      </p:sp>
      <p:sp>
        <p:nvSpPr>
          <p:cNvPr id="4" name="Espace réservé du numéro de diapositive 3"/>
          <p:cNvSpPr>
            <a:spLocks noGrp="1"/>
          </p:cNvSpPr>
          <p:nvPr>
            <p:ph type="sldNum" sz="quarter" idx="10"/>
          </p:nvPr>
        </p:nvSpPr>
        <p:spPr/>
        <p:txBody>
          <a:bodyPr/>
          <a:lstStyle/>
          <a:p>
            <a:fld id="{624B141A-D04E-DD49-88DC-EFA90428BA41}" type="slidenum">
              <a:rPr lang="fr-FR" smtClean="0"/>
              <a:pPr/>
              <a:t>12</a:t>
            </a:fld>
            <a:endParaRPr lang="fr-FR"/>
          </a:p>
        </p:txBody>
      </p:sp>
    </p:spTree>
    <p:extLst>
      <p:ext uri="{BB962C8B-B14F-4D97-AF65-F5344CB8AC3E}">
        <p14:creationId xmlns:p14="http://schemas.microsoft.com/office/powerpoint/2010/main" val="971369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a:p>
        </p:txBody>
      </p:sp>
      <p:sp>
        <p:nvSpPr>
          <p:cNvPr id="4" name="Espace réservé du numéro de diapositive 3"/>
          <p:cNvSpPr>
            <a:spLocks noGrp="1"/>
          </p:cNvSpPr>
          <p:nvPr>
            <p:ph type="sldNum" sz="quarter" idx="10"/>
          </p:nvPr>
        </p:nvSpPr>
        <p:spPr/>
        <p:txBody>
          <a:bodyPr/>
          <a:lstStyle/>
          <a:p>
            <a:fld id="{624B141A-D04E-DD49-88DC-EFA90428BA41}" type="slidenum">
              <a:rPr lang="fr-FR" smtClean="0"/>
              <a:pPr/>
              <a:t>13</a:t>
            </a:fld>
            <a:endParaRPr lang="fr-FR"/>
          </a:p>
        </p:txBody>
      </p:sp>
    </p:spTree>
    <p:extLst>
      <p:ext uri="{BB962C8B-B14F-4D97-AF65-F5344CB8AC3E}">
        <p14:creationId xmlns:p14="http://schemas.microsoft.com/office/powerpoint/2010/main" val="13737850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371600" y="2819400"/>
            <a:ext cx="7200000" cy="1800000"/>
          </a:xfrm>
        </p:spPr>
        <p:txBody>
          <a:bodyPr lIns="0" tIns="0" rIns="0" bIns="0" anchor="t" anchorCtr="0">
            <a:noAutofit/>
          </a:bodyPr>
          <a:lstStyle>
            <a:lvl1pPr algn="l">
              <a:defRPr sz="2800" b="1" baseline="0">
                <a:solidFill>
                  <a:schemeClr val="accent5"/>
                </a:solidFill>
              </a:defRPr>
            </a:lvl1pPr>
          </a:lstStyle>
          <a:p>
            <a:r>
              <a:rPr lang="en-GB" noProof="0"/>
              <a:t>Presentation title - line 1 - Arial 30pt - bold HiLumi dark grey - line 2</a:t>
            </a:r>
            <a:br>
              <a:rPr lang="en-GB" noProof="0"/>
            </a:br>
            <a:r>
              <a:rPr lang="en-GB" noProof="0"/>
              <a:t>line 3</a:t>
            </a:r>
            <a:br>
              <a:rPr lang="en-GB" noProof="0"/>
            </a:br>
            <a:r>
              <a:rPr lang="en-GB" noProof="0"/>
              <a:t>line 4   </a:t>
            </a:r>
          </a:p>
        </p:txBody>
      </p:sp>
      <p:sp>
        <p:nvSpPr>
          <p:cNvPr id="3" name="Sous-titre 2"/>
          <p:cNvSpPr>
            <a:spLocks noGrp="1"/>
          </p:cNvSpPr>
          <p:nvPr>
            <p:ph type="subTitle" idx="1" hasCustomPrompt="1"/>
          </p:nvPr>
        </p:nvSpPr>
        <p:spPr>
          <a:xfrm>
            <a:off x="1371600" y="4800600"/>
            <a:ext cx="6480000" cy="990600"/>
          </a:xfrm>
        </p:spPr>
        <p:txBody>
          <a:bodyPr lIns="0" tIns="0" rIns="0" bIns="0">
            <a:normAutofit/>
          </a:bodyPr>
          <a:lstStyle>
            <a:lvl1pPr marL="0" indent="0" algn="l">
              <a:buNone/>
              <a:defRPr sz="2000" b="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a:t>Author(s</a:t>
            </a:r>
            <a:r>
              <a:rPr lang="en-GB" noProof="0" dirty="0"/>
              <a:t>)  - Arial 20 pt – </a:t>
            </a:r>
            <a:r>
              <a:rPr lang="en-GB" noProof="0" dirty="0" err="1"/>
              <a:t>HiLumi</a:t>
            </a:r>
            <a:r>
              <a:rPr lang="en-GB" noProof="0" dirty="0"/>
              <a:t> dark grey</a:t>
            </a:r>
          </a:p>
        </p:txBody>
      </p:sp>
      <p:sp>
        <p:nvSpPr>
          <p:cNvPr id="5" name="Espace réservé du pied de page 4"/>
          <p:cNvSpPr>
            <a:spLocks noGrp="1"/>
          </p:cNvSpPr>
          <p:nvPr>
            <p:ph type="ftr" sz="quarter" idx="11"/>
          </p:nvPr>
        </p:nvSpPr>
        <p:spPr>
          <a:xfrm>
            <a:off x="1371600" y="6356350"/>
            <a:ext cx="6309000" cy="360000"/>
          </a:xfrm>
        </p:spPr>
        <p:txBody>
          <a:bodyPr lIns="0" tIns="0" rIns="0" bIns="0" anchor="b" anchorCtr="0"/>
          <a:lstStyle>
            <a:lvl1pPr algn="r">
              <a:defRPr>
                <a:solidFill>
                  <a:schemeClr val="accent1"/>
                </a:solidFill>
              </a:defRPr>
            </a:lvl1pPr>
          </a:lstStyle>
          <a:p>
            <a:r>
              <a:rPr lang="fr-FR" noProof="0"/>
              <a:t>CERN</a:t>
            </a:r>
            <a:endParaRPr lang="en-GB" noProof="0"/>
          </a:p>
        </p:txBody>
      </p:sp>
      <p:sp>
        <p:nvSpPr>
          <p:cNvPr id="6" name="Espace réservé du numéro de diapositive 5"/>
          <p:cNvSpPr>
            <a:spLocks noGrp="1"/>
          </p:cNvSpPr>
          <p:nvPr>
            <p:ph type="sldNum" sz="quarter" idx="12"/>
          </p:nvPr>
        </p:nvSpPr>
        <p:spPr>
          <a:xfrm>
            <a:off x="8686800" y="6356350"/>
            <a:ext cx="360000" cy="360000"/>
          </a:xfrm>
          <a:ln>
            <a:solidFill>
              <a:srgbClr val="2BABAD"/>
            </a:solidFill>
          </a:ln>
        </p:spPr>
        <p:txBody>
          <a:bodyPr lIns="0" tIns="0" rIns="0" bIns="0" anchor="b" anchorCtr="0"/>
          <a:lstStyle>
            <a:lvl1pPr>
              <a:defRPr>
                <a:solidFill>
                  <a:schemeClr val="accent1"/>
                </a:solidFill>
              </a:defRPr>
            </a:lvl1pPr>
          </a:lstStyle>
          <a:p>
            <a:fld id="{BFDCA1C4-9514-7B4F-976F-D92F7E296653}" type="slidenum">
              <a:rPr lang="fr-FR" smtClean="0"/>
              <a:pPr/>
              <a:t>‹#›</a:t>
            </a:fld>
            <a:endParaRPr lang="fr-FR" dirty="0"/>
          </a:p>
        </p:txBody>
      </p:sp>
      <p:pic>
        <p:nvPicPr>
          <p:cNvPr id="12" name="Image 11" descr="HLU-logoN-title.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71600" y="673710"/>
            <a:ext cx="3785364" cy="1534388"/>
          </a:xfrm>
          <a:prstGeom prst="rect">
            <a:avLst/>
          </a:prstGeom>
        </p:spPr>
      </p:pic>
      <p:sp>
        <p:nvSpPr>
          <p:cNvPr id="15" name="Espace réservé du texte 14"/>
          <p:cNvSpPr>
            <a:spLocks noGrp="1"/>
          </p:cNvSpPr>
          <p:nvPr>
            <p:ph type="body" sz="quarter" idx="14" hasCustomPrompt="1"/>
          </p:nvPr>
        </p:nvSpPr>
        <p:spPr>
          <a:xfrm>
            <a:off x="1371600" y="5899150"/>
            <a:ext cx="6480000" cy="349250"/>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Tx/>
              <a:buNone/>
              <a:tabLst/>
              <a:defRPr sz="1600">
                <a:solidFill>
                  <a:schemeClr val="bg2"/>
                </a:solidFill>
              </a:defRPr>
            </a:lvl1pPr>
            <a:lvl2pPr>
              <a:buFontTx/>
              <a:buNone/>
              <a:defRPr/>
            </a:lvl2pPr>
            <a:lvl3pPr>
              <a:buFontTx/>
              <a:buNone/>
              <a:defRPr/>
            </a:lvl3pPr>
            <a:lvl4pPr>
              <a:buFontTx/>
              <a:buNone/>
              <a:defRPr/>
            </a:lvl4pPr>
            <a:lvl5pPr>
              <a:buFontTx/>
              <a:buNone/>
              <a:defRPr/>
            </a:lvl5pPr>
          </a:lstStyle>
          <a:p>
            <a:pPr marL="342900" marR="0" lvl="0" indent="-342900" algn="l" defTabSz="457200" rtl="0" eaLnBrk="1" fontAlgn="auto" latinLnBrk="0" hangingPunct="1">
              <a:lnSpc>
                <a:spcPct val="100000"/>
              </a:lnSpc>
              <a:spcBef>
                <a:spcPct val="20000"/>
              </a:spcBef>
              <a:spcAft>
                <a:spcPts val="0"/>
              </a:spcAft>
              <a:buClr>
                <a:schemeClr val="accent6"/>
              </a:buClr>
              <a:buSzTx/>
              <a:buFontTx/>
              <a:buNone/>
              <a:tabLst/>
              <a:defRPr/>
            </a:pPr>
            <a:r>
              <a:rPr kumimoji="0" lang="en-GB" sz="1600" b="0" i="0" u="none" strike="noStrike" kern="1200" cap="none" spc="0" normalizeH="0" baseline="0" noProof="0">
                <a:ln>
                  <a:noFill/>
                </a:ln>
                <a:solidFill>
                  <a:schemeClr val="bg2"/>
                </a:solidFill>
                <a:effectLst/>
                <a:uLnTx/>
                <a:uFillTx/>
                <a:latin typeface="+mn-lt"/>
                <a:ea typeface="+mn-ea"/>
                <a:cs typeface="+mn-cs"/>
              </a:rPr>
              <a:t>Conference - Location - Date</a:t>
            </a:r>
          </a:p>
          <a:p>
            <a:pPr lvl="0"/>
            <a:endParaRPr lang="en-GB" noProof="0"/>
          </a:p>
        </p:txBody>
      </p:sp>
      <p:grpSp>
        <p:nvGrpSpPr>
          <p:cNvPr id="10" name="Grouper 9"/>
          <p:cNvGrpSpPr/>
          <p:nvPr userDrawn="1"/>
        </p:nvGrpSpPr>
        <p:grpSpPr>
          <a:xfrm>
            <a:off x="457200" y="6071400"/>
            <a:ext cx="457200" cy="457200"/>
            <a:chOff x="1462200" y="4620913"/>
            <a:chExt cx="457200" cy="457200"/>
          </a:xfrm>
        </p:grpSpPr>
        <p:sp>
          <p:nvSpPr>
            <p:cNvPr id="11" name="Rectangle 10"/>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ZoneTexte 12"/>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a:t>logo</a:t>
              </a:r>
            </a:p>
            <a:p>
              <a:pPr algn="ctr"/>
              <a:r>
                <a:rPr lang="en-GB" sz="900" dirty="0"/>
                <a:t>area</a:t>
              </a:r>
            </a:p>
          </p:txBody>
        </p:sp>
      </p:grpSp>
      <p:pic>
        <p:nvPicPr>
          <p:cNvPr id="17" name="Image 4" descr="CERN-logo_outline.jp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77190" y="5946775"/>
            <a:ext cx="613410" cy="60325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nchorCtr="1"/>
          <a:lstStyle/>
          <a:p>
            <a:r>
              <a:rPr lang="en-GB" noProof="0"/>
              <a:t>Slide title – line 1 – Arial 30 pt – HiLumi blue</a:t>
            </a:r>
            <a:br>
              <a:rPr lang="en-GB" noProof="0"/>
            </a:br>
            <a:r>
              <a:rPr lang="en-GB" noProof="0"/>
              <a:t>Slide title – line 2 – Arial 30 pt – HiLumi blue</a:t>
            </a:r>
          </a:p>
        </p:txBody>
      </p:sp>
      <p:sp>
        <p:nvSpPr>
          <p:cNvPr id="3" name="Espace réservé du contenu 2"/>
          <p:cNvSpPr>
            <a:spLocks noGrp="1"/>
          </p:cNvSpPr>
          <p:nvPr>
            <p:ph idx="1" hasCustomPrompt="1"/>
          </p:nvPr>
        </p:nvSpPr>
        <p:spPr>
          <a:xfrm>
            <a:off x="612000" y="1219200"/>
            <a:ext cx="7920000" cy="4906963"/>
          </a:xfrm>
        </p:spPr>
        <p:txBody>
          <a:bodyPr lIns="0" tIns="0" rIns="0" bIns="0"/>
          <a:lstStyle/>
          <a:p>
            <a:pPr lvl="0"/>
            <a:r>
              <a:rPr lang="en-GB" noProof="0" dirty="0"/>
              <a:t>Click to modify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pied de page 4"/>
          <p:cNvSpPr>
            <a:spLocks noGrp="1"/>
          </p:cNvSpPr>
          <p:nvPr>
            <p:ph type="ftr" sz="quarter" idx="11"/>
          </p:nvPr>
        </p:nvSpPr>
        <p:spPr>
          <a:xfrm>
            <a:off x="1905000" y="6356350"/>
            <a:ext cx="6627000" cy="360000"/>
          </a:xfrm>
        </p:spPr>
        <p:txBody>
          <a:bodyPr/>
          <a:lstStyle/>
          <a:p>
            <a:r>
              <a:rPr lang="fr-FR" noProof="0"/>
              <a:t>CERN</a:t>
            </a:r>
            <a:endParaRPr lang="en-GB" noProof="0"/>
          </a:p>
        </p:txBody>
      </p:sp>
      <p:sp>
        <p:nvSpPr>
          <p:cNvPr id="6" name="Espace réservé du numéro de diapositive 5"/>
          <p:cNvSpPr>
            <a:spLocks noGrp="1"/>
          </p:cNvSpPr>
          <p:nvPr>
            <p:ph type="sldNum" sz="quarter" idx="12"/>
          </p:nvPr>
        </p:nvSpPr>
        <p:spPr/>
        <p:txBody>
          <a:bodyPr/>
          <a:lstStyle/>
          <a:p>
            <a:fld id="{BFDCA1C4-9514-7B4F-976F-D92F7E296653}" type="slidenum">
              <a:rPr lang="fr-FR" smtClean="0"/>
              <a:pPr/>
              <a:t>‹#›</a:t>
            </a:fld>
            <a:endParaRPr lang="fr-FR"/>
          </a:p>
        </p:txBody>
      </p:sp>
      <p:grpSp>
        <p:nvGrpSpPr>
          <p:cNvPr id="8" name="Grouper 7"/>
          <p:cNvGrpSpPr/>
          <p:nvPr userDrawn="1"/>
        </p:nvGrpSpPr>
        <p:grpSpPr>
          <a:xfrm>
            <a:off x="1440000" y="6300000"/>
            <a:ext cx="457200" cy="457200"/>
            <a:chOff x="1462200" y="4620913"/>
            <a:chExt cx="457200" cy="457200"/>
          </a:xfrm>
        </p:grpSpPr>
        <p:sp>
          <p:nvSpPr>
            <p:cNvPr id="9" name="Rectangle 8"/>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ZoneTexte 9"/>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a:t>logo</a:t>
              </a:r>
            </a:p>
            <a:p>
              <a:pPr algn="ctr"/>
              <a:r>
                <a:rPr lang="en-GB" sz="900" dirty="0"/>
                <a:t>area</a:t>
              </a:r>
            </a:p>
          </p:txBody>
        </p:sp>
      </p:grpSp>
      <p:pic>
        <p:nvPicPr>
          <p:cNvPr id="13" name="Image 5" descr="CERN-logo_outline.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22000" y="6282000"/>
            <a:ext cx="494185" cy="486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hasCustomPrompt="1"/>
          </p:nvPr>
        </p:nvSpPr>
        <p:spPr>
          <a:xfrm>
            <a:off x="457200" y="1215232"/>
            <a:ext cx="4040188"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 </a:t>
            </a:r>
          </a:p>
        </p:txBody>
      </p:sp>
      <p:sp>
        <p:nvSpPr>
          <p:cNvPr id="4" name="Espace réservé du contenu 3"/>
          <p:cNvSpPr>
            <a:spLocks noGrp="1"/>
          </p:cNvSpPr>
          <p:nvPr>
            <p:ph sz="half" idx="2" hasCustomPrompt="1"/>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texte 4"/>
          <p:cNvSpPr>
            <a:spLocks noGrp="1"/>
          </p:cNvSpPr>
          <p:nvPr>
            <p:ph type="body" sz="quarter" idx="3" hasCustomPrompt="1"/>
          </p:nvPr>
        </p:nvSpPr>
        <p:spPr>
          <a:xfrm>
            <a:off x="4645025" y="1215232"/>
            <a:ext cx="4041775"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6" name="Espace réservé du contenu 5"/>
          <p:cNvSpPr>
            <a:spLocks noGrp="1"/>
          </p:cNvSpPr>
          <p:nvPr>
            <p:ph sz="quarter" idx="4" hasCustomPrompt="1"/>
          </p:nvPr>
        </p:nvSpPr>
        <p:spPr>
          <a:xfrm>
            <a:off x="4645025"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Espace réservé du pied de page 7"/>
          <p:cNvSpPr>
            <a:spLocks noGrp="1"/>
          </p:cNvSpPr>
          <p:nvPr>
            <p:ph type="ftr" sz="quarter" idx="11"/>
          </p:nvPr>
        </p:nvSpPr>
        <p:spPr>
          <a:xfrm>
            <a:off x="1905000" y="6356350"/>
            <a:ext cx="6627000" cy="360000"/>
          </a:xfrm>
        </p:spPr>
        <p:txBody>
          <a:bodyPr/>
          <a:lstStyle/>
          <a:p>
            <a:r>
              <a:rPr lang="fr-FR" noProof="0"/>
              <a:t>CERN</a:t>
            </a:r>
            <a:endParaRPr lang="en-GB" noProof="0"/>
          </a:p>
        </p:txBody>
      </p:sp>
      <p:sp>
        <p:nvSpPr>
          <p:cNvPr id="9" name="Espace réservé du numéro de diapositive 8"/>
          <p:cNvSpPr>
            <a:spLocks noGrp="1"/>
          </p:cNvSpPr>
          <p:nvPr>
            <p:ph type="sldNum" sz="quarter" idx="12"/>
          </p:nvPr>
        </p:nvSpPr>
        <p:spPr/>
        <p:txBody>
          <a:bodyPr/>
          <a:lstStyle/>
          <a:p>
            <a:fld id="{BFDCA1C4-9514-7B4F-976F-D92F7E296653}" type="slidenum">
              <a:rPr lang="fr-FR" smtClean="0"/>
              <a:pPr/>
              <a:t>‹#›</a:t>
            </a:fld>
            <a:endParaRPr lang="fr-FR"/>
          </a:p>
        </p:txBody>
      </p:sp>
      <p:grpSp>
        <p:nvGrpSpPr>
          <p:cNvPr id="11" name="Grouper 10"/>
          <p:cNvGrpSpPr/>
          <p:nvPr userDrawn="1"/>
        </p:nvGrpSpPr>
        <p:grpSpPr>
          <a:xfrm>
            <a:off x="1440000" y="6300000"/>
            <a:ext cx="457200" cy="457200"/>
            <a:chOff x="1462200" y="4620913"/>
            <a:chExt cx="457200" cy="457200"/>
          </a:xfrm>
        </p:grpSpPr>
        <p:sp>
          <p:nvSpPr>
            <p:cNvPr id="12" name="Rectangle 11"/>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ZoneTexte 12"/>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a:t>logo</a:t>
              </a:r>
            </a:p>
            <a:p>
              <a:pPr algn="ctr"/>
              <a:r>
                <a:rPr lang="en-GB" sz="900" dirty="0"/>
                <a:t>area</a:t>
              </a:r>
            </a:p>
          </p:txBody>
        </p:sp>
      </p:grpSp>
      <p:pic>
        <p:nvPicPr>
          <p:cNvPr id="14" name="Image 5" descr="CERN-logo_outline.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22000" y="6282000"/>
            <a:ext cx="494185" cy="486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a:t>Slide title – line 1 – Arial 30 pt – HiLumi blue</a:t>
            </a:r>
            <a:br>
              <a:rPr lang="en-GB" noProof="0"/>
            </a:br>
            <a:r>
              <a:rPr lang="en-GB" noProof="0"/>
              <a:t>Slide title – line 2 – Arial 30 pt – HiLumi blue</a:t>
            </a:r>
          </a:p>
        </p:txBody>
      </p:sp>
      <p:sp>
        <p:nvSpPr>
          <p:cNvPr id="4" name="Espace réservé du pied de page 3"/>
          <p:cNvSpPr>
            <a:spLocks noGrp="1"/>
          </p:cNvSpPr>
          <p:nvPr>
            <p:ph type="ftr" sz="quarter" idx="11"/>
          </p:nvPr>
        </p:nvSpPr>
        <p:spPr>
          <a:xfrm>
            <a:off x="1905000" y="6356350"/>
            <a:ext cx="6627000" cy="360000"/>
          </a:xfrm>
        </p:spPr>
        <p:txBody>
          <a:bodyPr/>
          <a:lstStyle/>
          <a:p>
            <a:r>
              <a:rPr lang="fr-FR" noProof="0"/>
              <a:t>CERN</a:t>
            </a:r>
            <a:endParaRPr lang="en-GB" noProof="0"/>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a:t>
            </a:fld>
            <a:endParaRPr lang="fr-FR"/>
          </a:p>
        </p:txBody>
      </p:sp>
      <p:grpSp>
        <p:nvGrpSpPr>
          <p:cNvPr id="7" name="Grouper 6"/>
          <p:cNvGrpSpPr/>
          <p:nvPr userDrawn="1"/>
        </p:nvGrpSpPr>
        <p:grpSpPr>
          <a:xfrm>
            <a:off x="1440000" y="6300000"/>
            <a:ext cx="457200" cy="457200"/>
            <a:chOff x="1462200" y="4620913"/>
            <a:chExt cx="457200" cy="457200"/>
          </a:xfrm>
        </p:grpSpPr>
        <p:sp>
          <p:nvSpPr>
            <p:cNvPr id="8" name="Rectangle 7"/>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ZoneTexte 8"/>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a:t>logo</a:t>
              </a:r>
            </a:p>
            <a:p>
              <a:pPr algn="ctr"/>
              <a:r>
                <a:rPr lang="en-GB" sz="900" dirty="0"/>
                <a:t>area</a:t>
              </a:r>
            </a:p>
          </p:txBody>
        </p:sp>
      </p:grpSp>
      <p:pic>
        <p:nvPicPr>
          <p:cNvPr id="10" name="Image 5" descr="CERN-logo_outline.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22000" y="6282000"/>
            <a:ext cx="494185" cy="486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1981200" y="6356350"/>
            <a:ext cx="6553200" cy="360000"/>
          </a:xfrm>
        </p:spPr>
        <p:txBody>
          <a:bodyPr/>
          <a:lstStyle/>
          <a:p>
            <a:r>
              <a:rPr lang="fr-FR" noProof="0"/>
              <a:t>CERN</a:t>
            </a:r>
            <a:endParaRPr lang="en-GB" noProof="0"/>
          </a:p>
        </p:txBody>
      </p:sp>
      <p:sp>
        <p:nvSpPr>
          <p:cNvPr id="4" name="Espace réservé du numéro de diapositive 3"/>
          <p:cNvSpPr>
            <a:spLocks noGrp="1"/>
          </p:cNvSpPr>
          <p:nvPr>
            <p:ph type="sldNum" sz="quarter" idx="12"/>
          </p:nvPr>
        </p:nvSpPr>
        <p:spPr/>
        <p:txBody>
          <a:bodyPr/>
          <a:lstStyle/>
          <a:p>
            <a:fld id="{BFDCA1C4-9514-7B4F-976F-D92F7E296653}" type="slidenum">
              <a:rPr lang="fr-FR" smtClean="0"/>
              <a:pPr/>
              <a:t>‹#›</a:t>
            </a:fld>
            <a:endParaRPr lang="fr-FR"/>
          </a:p>
        </p:txBody>
      </p:sp>
      <p:grpSp>
        <p:nvGrpSpPr>
          <p:cNvPr id="6" name="Grouper 5"/>
          <p:cNvGrpSpPr/>
          <p:nvPr userDrawn="1"/>
        </p:nvGrpSpPr>
        <p:grpSpPr>
          <a:xfrm>
            <a:off x="1440000" y="6300000"/>
            <a:ext cx="457200" cy="457200"/>
            <a:chOff x="1462200" y="4620913"/>
            <a:chExt cx="457200" cy="457200"/>
          </a:xfrm>
        </p:grpSpPr>
        <p:sp>
          <p:nvSpPr>
            <p:cNvPr id="7" name="Rectangle 6"/>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ZoneTexte 7"/>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a:t>logo</a:t>
              </a:r>
            </a:p>
            <a:p>
              <a:pPr algn="ctr"/>
              <a:r>
                <a:rPr lang="en-GB" sz="900" dirty="0"/>
                <a:t>area</a:t>
              </a:r>
            </a:p>
          </p:txBody>
        </p:sp>
      </p:grpSp>
      <p:pic>
        <p:nvPicPr>
          <p:cNvPr id="9" name="Image 5" descr="CERN-logo_outline.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22000" y="6282000"/>
            <a:ext cx="494185" cy="486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612000" y="457200"/>
            <a:ext cx="79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a:p>
        </p:txBody>
      </p:sp>
      <p:sp>
        <p:nvSpPr>
          <p:cNvPr id="4" name="Espace réservé du texte 3"/>
          <p:cNvSpPr>
            <a:spLocks noGrp="1"/>
          </p:cNvSpPr>
          <p:nvPr>
            <p:ph type="body" sz="half" idx="2" hasCustomPrompt="1"/>
          </p:nvPr>
        </p:nvSpPr>
        <p:spPr>
          <a:xfrm>
            <a:off x="612000" y="5105400"/>
            <a:ext cx="7920000" cy="99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Text – image caption – comments ....</a:t>
            </a:r>
          </a:p>
        </p:txBody>
      </p:sp>
      <p:sp>
        <p:nvSpPr>
          <p:cNvPr id="6" name="Espace réservé du pied de page 5"/>
          <p:cNvSpPr>
            <a:spLocks noGrp="1"/>
          </p:cNvSpPr>
          <p:nvPr>
            <p:ph type="ftr" sz="quarter" idx="11"/>
          </p:nvPr>
        </p:nvSpPr>
        <p:spPr>
          <a:xfrm>
            <a:off x="1981200" y="6356350"/>
            <a:ext cx="6550800" cy="360000"/>
          </a:xfrm>
        </p:spPr>
        <p:txBody>
          <a:bodyPr/>
          <a:lstStyle/>
          <a:p>
            <a:r>
              <a:rPr lang="fr-FR" noProof="0"/>
              <a:t>CERN</a:t>
            </a:r>
            <a:endParaRPr lang="en-GB" noProof="0"/>
          </a:p>
        </p:txBody>
      </p:sp>
      <p:sp>
        <p:nvSpPr>
          <p:cNvPr id="7" name="Espace réservé du numéro de diapositive 6"/>
          <p:cNvSpPr>
            <a:spLocks noGrp="1"/>
          </p:cNvSpPr>
          <p:nvPr>
            <p:ph type="sldNum" sz="quarter" idx="12"/>
          </p:nvPr>
        </p:nvSpPr>
        <p:spPr/>
        <p:txBody>
          <a:bodyPr/>
          <a:lstStyle/>
          <a:p>
            <a:fld id="{BFDCA1C4-9514-7B4F-976F-D92F7E296653}" type="slidenum">
              <a:rPr lang="fr-FR" smtClean="0"/>
              <a:pPr/>
              <a:t>‹#›</a:t>
            </a:fld>
            <a:endParaRPr lang="fr-FR"/>
          </a:p>
        </p:txBody>
      </p:sp>
      <p:sp>
        <p:nvSpPr>
          <p:cNvPr id="9" name="Espace réservé du contenu 8"/>
          <p:cNvSpPr>
            <a:spLocks noGrp="1"/>
          </p:cNvSpPr>
          <p:nvPr>
            <p:ph sz="quarter" idx="14" hasCustomPrompt="1"/>
          </p:nvPr>
        </p:nvSpPr>
        <p:spPr>
          <a:xfrm>
            <a:off x="613550" y="4648200"/>
            <a:ext cx="7918450" cy="381000"/>
          </a:xfrm>
        </p:spPr>
        <p:txBody>
          <a:bodyPr/>
          <a:lstStyle>
            <a:lvl1pPr>
              <a:buFontTx/>
              <a:buNone/>
              <a:defRPr sz="1800">
                <a:solidFill>
                  <a:schemeClr val="bg2"/>
                </a:solidFill>
              </a:defRPr>
            </a:lvl1pPr>
          </a:lstStyle>
          <a:p>
            <a:pPr lvl="0"/>
            <a:r>
              <a:rPr lang="en-GB" dirty="0"/>
              <a:t>Image title</a:t>
            </a:r>
          </a:p>
        </p:txBody>
      </p:sp>
      <p:grpSp>
        <p:nvGrpSpPr>
          <p:cNvPr id="10" name="Grouper 9"/>
          <p:cNvGrpSpPr/>
          <p:nvPr userDrawn="1"/>
        </p:nvGrpSpPr>
        <p:grpSpPr>
          <a:xfrm>
            <a:off x="1440000" y="6300000"/>
            <a:ext cx="457200" cy="457200"/>
            <a:chOff x="1462200" y="4620913"/>
            <a:chExt cx="457200" cy="457200"/>
          </a:xfrm>
        </p:grpSpPr>
        <p:sp>
          <p:nvSpPr>
            <p:cNvPr id="11" name="Rectangle 10"/>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ZoneTexte 11"/>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a:t>logo</a:t>
              </a:r>
            </a:p>
            <a:p>
              <a:pPr algn="ctr"/>
              <a:r>
                <a:rPr lang="en-GB" sz="900" dirty="0"/>
                <a:t>area</a:t>
              </a:r>
            </a:p>
          </p:txBody>
        </p:sp>
      </p:grpSp>
      <p:pic>
        <p:nvPicPr>
          <p:cNvPr id="13" name="Image 5" descr="CERN-logo_outline.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22000" y="6282000"/>
            <a:ext cx="494185" cy="486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351800" y="2709000"/>
            <a:ext cx="6440400" cy="1634400"/>
          </a:xfrm>
        </p:spPr>
        <p:txBody>
          <a:bodyPr/>
          <a:lstStyle>
            <a:lvl1pPr>
              <a:defRPr b="1" i="1">
                <a:solidFill>
                  <a:schemeClr val="tx2"/>
                </a:solidFill>
              </a:defRPr>
            </a:lvl1pPr>
          </a:lstStyle>
          <a:p>
            <a:r>
              <a:rPr lang="en-GB" noProof="0"/>
              <a:t>Thank you message....</a:t>
            </a:r>
          </a:p>
        </p:txBody>
      </p:sp>
      <p:sp>
        <p:nvSpPr>
          <p:cNvPr id="4" name="Espace réservé du pied de page 3"/>
          <p:cNvSpPr>
            <a:spLocks noGrp="1"/>
          </p:cNvSpPr>
          <p:nvPr>
            <p:ph type="ftr" sz="quarter" idx="11"/>
          </p:nvPr>
        </p:nvSpPr>
        <p:spPr>
          <a:xfrm>
            <a:off x="1351800" y="6356350"/>
            <a:ext cx="6440400" cy="360000"/>
          </a:xfrm>
        </p:spPr>
        <p:txBody>
          <a:bodyPr/>
          <a:lstStyle/>
          <a:p>
            <a:r>
              <a:rPr lang="fr-FR" noProof="0"/>
              <a:t>CERN</a:t>
            </a:r>
            <a:endParaRPr lang="en-GB" noProof="0" dirty="0"/>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a:t>
            </a:fld>
            <a:endParaRPr lang="fr-FR" dirty="0"/>
          </a:p>
        </p:txBody>
      </p:sp>
      <p:pic>
        <p:nvPicPr>
          <p:cNvPr id="12" name="Image 11" descr="HLU-logoN-title.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71600" y="673710"/>
            <a:ext cx="3785364" cy="1534388"/>
          </a:xfrm>
          <a:prstGeom prst="rect">
            <a:avLst/>
          </a:prstGeom>
        </p:spPr>
      </p:pic>
      <p:sp>
        <p:nvSpPr>
          <p:cNvPr id="8" name="Espace réservé du texte 7"/>
          <p:cNvSpPr>
            <a:spLocks noGrp="1"/>
          </p:cNvSpPr>
          <p:nvPr>
            <p:ph type="body" sz="quarter" idx="14" hasCustomPrompt="1"/>
          </p:nvPr>
        </p:nvSpPr>
        <p:spPr>
          <a:xfrm>
            <a:off x="1351800" y="4953000"/>
            <a:ext cx="6440400" cy="1219200"/>
          </a:xfrm>
        </p:spPr>
        <p:txBody>
          <a:bodyPr anchor="b">
            <a:noAutofit/>
          </a:bodyPr>
          <a:lstStyle>
            <a:lvl1pPr>
              <a:buFontTx/>
              <a:buNone/>
              <a:defRPr sz="1200" baseline="0">
                <a:solidFill>
                  <a:schemeClr val="tx2"/>
                </a:solidFill>
              </a:defRPr>
            </a:lvl1pPr>
            <a:lvl2pPr>
              <a:buFontTx/>
              <a:buNone/>
              <a:defRPr sz="1400"/>
            </a:lvl2pPr>
            <a:lvl3pPr>
              <a:buFontTx/>
              <a:buNone/>
              <a:defRPr sz="1400"/>
            </a:lvl3pPr>
            <a:lvl4pPr>
              <a:buFontTx/>
              <a:buNone/>
              <a:defRPr sz="1400"/>
            </a:lvl4pPr>
            <a:lvl5pPr>
              <a:buFontTx/>
              <a:buNone/>
              <a:defRPr sz="1400"/>
            </a:lvl5pPr>
          </a:lstStyle>
          <a:p>
            <a:pPr lvl="0"/>
            <a:r>
              <a:rPr lang="en-GB" noProof="0"/>
              <a:t>Credits if needed: reference 1, reference 2 ...</a:t>
            </a:r>
          </a:p>
        </p:txBody>
      </p:sp>
      <p:grpSp>
        <p:nvGrpSpPr>
          <p:cNvPr id="9" name="Grouper 8"/>
          <p:cNvGrpSpPr/>
          <p:nvPr userDrawn="1"/>
        </p:nvGrpSpPr>
        <p:grpSpPr>
          <a:xfrm>
            <a:off x="457200" y="6071400"/>
            <a:ext cx="457200" cy="457200"/>
            <a:chOff x="1462200" y="4620913"/>
            <a:chExt cx="457200" cy="457200"/>
          </a:xfrm>
        </p:grpSpPr>
        <p:sp>
          <p:nvSpPr>
            <p:cNvPr id="10" name="Rectangle 9"/>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ZoneTexte 10"/>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a:t>logo</a:t>
              </a:r>
            </a:p>
            <a:p>
              <a:pPr algn="ctr"/>
              <a:r>
                <a:rPr lang="en-GB" sz="900" dirty="0"/>
                <a:t>area</a:t>
              </a:r>
            </a:p>
          </p:txBody>
        </p:sp>
      </p:grpSp>
      <p:pic>
        <p:nvPicPr>
          <p:cNvPr id="14" name="Image 4" descr="CERN-logo_outline.jp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77190" y="5946775"/>
            <a:ext cx="613410" cy="60325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12000" y="180000"/>
            <a:ext cx="7920000" cy="720000"/>
          </a:xfrm>
          <a:prstGeom prst="rect">
            <a:avLst/>
          </a:prstGeom>
        </p:spPr>
        <p:txBody>
          <a:bodyPr vert="horz" lIns="0" tIns="0" rIns="0" bIns="0" rtlCol="0" anchor="ctr" anchorCtr="1">
            <a:noAutofit/>
          </a:body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p:nvPr>
        </p:nvSpPr>
        <p:spPr>
          <a:xfrm>
            <a:off x="612000" y="1371600"/>
            <a:ext cx="7920000" cy="4754563"/>
          </a:xfrm>
          <a:prstGeom prst="rect">
            <a:avLst/>
          </a:prstGeom>
        </p:spPr>
        <p:txBody>
          <a:bodyPr vert="horz" lIns="0" tIns="0" rIns="0" bIns="0" rtlCol="0">
            <a:normAutofit/>
          </a:bodyPr>
          <a:lstStyle/>
          <a:p>
            <a:pPr lvl="0"/>
            <a:r>
              <a:rPr lang="en-GB" noProof="0"/>
              <a:t>Click to edit Master texts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fr-FR" noProof="0"/>
              <a:t>CERN</a:t>
            </a:r>
            <a:endParaRPr lang="en-GB" noProof="0"/>
          </a:p>
        </p:txBody>
      </p:sp>
      <p:sp>
        <p:nvSpPr>
          <p:cNvPr id="6" name="Espace réservé du numéro de diapositive 5"/>
          <p:cNvSpPr>
            <a:spLocks noGrp="1"/>
          </p:cNvSpPr>
          <p:nvPr>
            <p:ph type="sldNum" sz="quarter" idx="4"/>
          </p:nvPr>
        </p:nvSpPr>
        <p:spPr>
          <a:xfrm>
            <a:off x="8686800" y="6356350"/>
            <a:ext cx="360000" cy="360000"/>
          </a:xfrm>
          <a:prstGeom prst="rect">
            <a:avLst/>
          </a:prstGeom>
        </p:spPr>
        <p:txBody>
          <a:bodyPr vert="horz" lIns="0" tIns="0" rIns="0" bIns="0" rtlCol="0" anchor="b"/>
          <a:lstStyle>
            <a:lvl1pPr algn="r">
              <a:defRPr sz="1200">
                <a:solidFill>
                  <a:schemeClr val="accent1"/>
                </a:solidFill>
              </a:defRPr>
            </a:lvl1pPr>
          </a:lstStyle>
          <a:p>
            <a:fld id="{BFDCA1C4-9514-7B4F-976F-D92F7E296653}" type="slidenum">
              <a:rPr lang="fr-FR" smtClean="0"/>
              <a:pPr/>
              <a:t>‹#›</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7" r:id="rId6"/>
    <p:sldLayoutId id="2147483658" r:id="rId7"/>
  </p:sldLayoutIdLst>
  <p:hf hdr="0" ftr="0" dt="0"/>
  <p:txStyles>
    <p:titleStyle>
      <a:lvl1pPr algn="ctr" defTabSz="457200" rtl="0" eaLnBrk="1" latinLnBrk="0" hangingPunct="1">
        <a:spcBef>
          <a:spcPct val="0"/>
        </a:spcBef>
        <a:buNone/>
        <a:defRPr sz="2800" b="1" kern="1200">
          <a:solidFill>
            <a:schemeClr val="bg2"/>
          </a:solidFill>
          <a:latin typeface="+mj-lt"/>
          <a:ea typeface="+mj-ea"/>
          <a:cs typeface="+mj-cs"/>
        </a:defRPr>
      </a:lvl1pPr>
    </p:titleStyle>
    <p:body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53815" y="2819400"/>
            <a:ext cx="7200000" cy="1800000"/>
          </a:xfrm>
        </p:spPr>
        <p:txBody>
          <a:bodyPr/>
          <a:lstStyle/>
          <a:p>
            <a:pPr algn="ctr"/>
            <a:r>
              <a:rPr lang="en-GB" sz="3200" dirty="0"/>
              <a:t>Tuner Development for </a:t>
            </a:r>
            <a:br>
              <a:rPr lang="en-GB" sz="3200" dirty="0"/>
            </a:br>
            <a:r>
              <a:rPr lang="en-GB" sz="3200" dirty="0"/>
              <a:t>HL LHC Crab cavities</a:t>
            </a:r>
          </a:p>
        </p:txBody>
      </p:sp>
      <p:sp>
        <p:nvSpPr>
          <p:cNvPr id="4" name="Espace réservé du texte 3"/>
          <p:cNvSpPr>
            <a:spLocks noGrp="1"/>
          </p:cNvSpPr>
          <p:nvPr>
            <p:ph type="body" sz="quarter" idx="14"/>
          </p:nvPr>
        </p:nvSpPr>
        <p:spPr>
          <a:xfrm>
            <a:off x="1280434" y="6508750"/>
            <a:ext cx="6480000" cy="349250"/>
          </a:xfrm>
        </p:spPr>
        <p:txBody>
          <a:bodyPr>
            <a:normAutofit/>
          </a:bodyPr>
          <a:lstStyle/>
          <a:p>
            <a:r>
              <a:rPr lang="en-GB" dirty="0"/>
              <a:t>06/12/2023 	TTC 2023 Meeting, Fermilab</a:t>
            </a:r>
          </a:p>
        </p:txBody>
      </p:sp>
      <p:pic>
        <p:nvPicPr>
          <p:cNvPr id="5" name="Image 4" descr="CERN-logo_outline.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77190" y="5946775"/>
            <a:ext cx="613410" cy="603250"/>
          </a:xfrm>
          <a:prstGeom prst="rect">
            <a:avLst/>
          </a:prstGeom>
        </p:spPr>
      </p:pic>
      <p:sp>
        <p:nvSpPr>
          <p:cNvPr id="8" name="Sous-titre 2">
            <a:extLst>
              <a:ext uri="{FF2B5EF4-FFF2-40B4-BE49-F238E27FC236}">
                <a16:creationId xmlns:a16="http://schemas.microsoft.com/office/drawing/2014/main" id="{7C75294D-4B9D-420F-ABF4-5DF2F4A85342}"/>
              </a:ext>
            </a:extLst>
          </p:cNvPr>
          <p:cNvSpPr>
            <a:spLocks noGrp="1"/>
          </p:cNvSpPr>
          <p:nvPr>
            <p:ph type="subTitle" idx="1"/>
          </p:nvPr>
        </p:nvSpPr>
        <p:spPr>
          <a:xfrm>
            <a:off x="1280434" y="3906352"/>
            <a:ext cx="7200000" cy="1426096"/>
          </a:xfrm>
        </p:spPr>
        <p:txBody>
          <a:bodyPr>
            <a:normAutofit fontScale="92500" lnSpcReduction="20000"/>
          </a:bodyPr>
          <a:lstStyle/>
          <a:p>
            <a:pPr algn="ctr"/>
            <a:endParaRPr lang="en-GB" dirty="0"/>
          </a:p>
          <a:p>
            <a:pPr algn="ctr"/>
            <a:r>
              <a:rPr lang="en-GB" u="sng" dirty="0"/>
              <a:t>K. </a:t>
            </a:r>
            <a:r>
              <a:rPr lang="en-GB" u="sng" dirty="0" err="1"/>
              <a:t>Artoos</a:t>
            </a:r>
            <a:r>
              <a:rPr lang="en-GB" dirty="0"/>
              <a:t>, R. Calaga, P. </a:t>
            </a:r>
            <a:r>
              <a:rPr lang="en-GB" dirty="0" err="1"/>
              <a:t>Minginette</a:t>
            </a:r>
            <a:endParaRPr lang="en-GB" dirty="0"/>
          </a:p>
          <a:p>
            <a:pPr algn="ctr"/>
            <a:endParaRPr lang="en-GB" dirty="0"/>
          </a:p>
          <a:p>
            <a:pPr algn="ctr"/>
            <a:r>
              <a:rPr lang="en-GB" dirty="0"/>
              <a:t>Thanks to HLLHC WP4 team</a:t>
            </a:r>
            <a:br>
              <a:rPr lang="en-GB" dirty="0"/>
            </a:br>
            <a:endParaRPr lang="en-GB" dirty="0"/>
          </a:p>
        </p:txBody>
      </p:sp>
      <p:grpSp>
        <p:nvGrpSpPr>
          <p:cNvPr id="10" name="Group 9">
            <a:extLst>
              <a:ext uri="{FF2B5EF4-FFF2-40B4-BE49-F238E27FC236}">
                <a16:creationId xmlns:a16="http://schemas.microsoft.com/office/drawing/2014/main" id="{EB4358D3-F9C1-B759-15DB-ECA0CF224345}"/>
              </a:ext>
            </a:extLst>
          </p:cNvPr>
          <p:cNvGrpSpPr/>
          <p:nvPr/>
        </p:nvGrpSpPr>
        <p:grpSpPr>
          <a:xfrm>
            <a:off x="5364088" y="658761"/>
            <a:ext cx="3387734" cy="1426096"/>
            <a:chOff x="5467480" y="5395986"/>
            <a:chExt cx="2292954" cy="965239"/>
          </a:xfrm>
        </p:grpSpPr>
        <p:pic>
          <p:nvPicPr>
            <p:cNvPr id="6" name="Picture 5">
              <a:extLst>
                <a:ext uri="{FF2B5EF4-FFF2-40B4-BE49-F238E27FC236}">
                  <a16:creationId xmlns:a16="http://schemas.microsoft.com/office/drawing/2014/main" id="{ABE11657-40A4-320E-203B-B79039854465}"/>
                </a:ext>
              </a:extLst>
            </p:cNvPr>
            <p:cNvPicPr>
              <a:picLocks noChangeAspect="1"/>
            </p:cNvPicPr>
            <p:nvPr/>
          </p:nvPicPr>
          <p:blipFill>
            <a:blip r:embed="rId3"/>
            <a:stretch>
              <a:fillRect/>
            </a:stretch>
          </p:blipFill>
          <p:spPr>
            <a:xfrm>
              <a:off x="5467480" y="5395986"/>
              <a:ext cx="1704776" cy="965239"/>
            </a:xfrm>
            <a:prstGeom prst="rect">
              <a:avLst/>
            </a:prstGeom>
          </p:spPr>
        </p:pic>
        <p:pic>
          <p:nvPicPr>
            <p:cNvPr id="9" name="Picture 8">
              <a:extLst>
                <a:ext uri="{FF2B5EF4-FFF2-40B4-BE49-F238E27FC236}">
                  <a16:creationId xmlns:a16="http://schemas.microsoft.com/office/drawing/2014/main" id="{E0C1F819-8C42-4AFA-FBC3-48DAF5B0E7B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172255" y="5395986"/>
              <a:ext cx="588179" cy="911225"/>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icture containing toy, gear&#10;&#10;Description automatically generated">
            <a:extLst>
              <a:ext uri="{FF2B5EF4-FFF2-40B4-BE49-F238E27FC236}">
                <a16:creationId xmlns:a16="http://schemas.microsoft.com/office/drawing/2014/main" id="{225E2533-68AE-453D-B320-C25E1C580060}"/>
              </a:ext>
            </a:extLst>
          </p:cNvPr>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279186" y="1518006"/>
            <a:ext cx="2207063" cy="4519199"/>
          </a:xfrm>
        </p:spPr>
      </p:pic>
      <p:sp>
        <p:nvSpPr>
          <p:cNvPr id="5" name="Slide Number Placeholder 4">
            <a:extLst>
              <a:ext uri="{FF2B5EF4-FFF2-40B4-BE49-F238E27FC236}">
                <a16:creationId xmlns:a16="http://schemas.microsoft.com/office/drawing/2014/main" id="{CF02DABE-8820-4DBA-8267-EB8E2E3140A0}"/>
              </a:ext>
            </a:extLst>
          </p:cNvPr>
          <p:cNvSpPr>
            <a:spLocks noGrp="1"/>
          </p:cNvSpPr>
          <p:nvPr>
            <p:ph type="sldNum" sz="quarter" idx="12"/>
          </p:nvPr>
        </p:nvSpPr>
        <p:spPr>
          <a:xfrm>
            <a:off x="8638176" y="37907"/>
            <a:ext cx="360000" cy="360000"/>
          </a:xfrm>
        </p:spPr>
        <p:txBody>
          <a:bodyPr/>
          <a:lstStyle/>
          <a:p>
            <a:fld id="{BFDCA1C4-9514-7B4F-976F-D92F7E296653}" type="slidenum">
              <a:rPr lang="fr-FR" smtClean="0"/>
              <a:pPr/>
              <a:t>10</a:t>
            </a:fld>
            <a:endParaRPr lang="fr-FR" dirty="0"/>
          </a:p>
        </p:txBody>
      </p:sp>
      <p:pic>
        <p:nvPicPr>
          <p:cNvPr id="19" name="Picture 18" descr="A picture containing graphical user interface&#10;&#10;Description automatically generated">
            <a:extLst>
              <a:ext uri="{FF2B5EF4-FFF2-40B4-BE49-F238E27FC236}">
                <a16:creationId xmlns:a16="http://schemas.microsoft.com/office/drawing/2014/main" id="{D74E39D7-6DF7-46B3-A280-E3E7A3A7557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748907" y="1591087"/>
            <a:ext cx="1871242" cy="4718233"/>
          </a:xfrm>
          <a:prstGeom prst="rect">
            <a:avLst/>
          </a:prstGeom>
        </p:spPr>
      </p:pic>
      <p:sp>
        <p:nvSpPr>
          <p:cNvPr id="3" name="Title 1">
            <a:extLst>
              <a:ext uri="{FF2B5EF4-FFF2-40B4-BE49-F238E27FC236}">
                <a16:creationId xmlns:a16="http://schemas.microsoft.com/office/drawing/2014/main" id="{816C83FD-D864-8DC8-E16C-2A5A59E0C6D7}"/>
              </a:ext>
            </a:extLst>
          </p:cNvPr>
          <p:cNvSpPr txBox="1">
            <a:spLocks/>
          </p:cNvSpPr>
          <p:nvPr/>
        </p:nvSpPr>
        <p:spPr>
          <a:xfrm>
            <a:off x="505824" y="-10099"/>
            <a:ext cx="7920000" cy="408006"/>
          </a:xfrm>
          <a:prstGeom prst="rect">
            <a:avLst/>
          </a:prstGeom>
        </p:spPr>
        <p:txBody>
          <a:bodyPr vert="horz" lIns="0" tIns="0" rIns="0" bIns="0" rtlCol="0" anchor="ctr" anchorCtr="1">
            <a:noAutofit/>
          </a:bodyPr>
          <a:lstStyle>
            <a:lvl1pPr algn="ctr" defTabSz="457200" rtl="0" eaLnBrk="1" latinLnBrk="0" hangingPunct="1">
              <a:spcBef>
                <a:spcPct val="0"/>
              </a:spcBef>
              <a:buNone/>
              <a:defRPr sz="2800" b="1" kern="1200">
                <a:solidFill>
                  <a:schemeClr val="bg2"/>
                </a:solidFill>
                <a:latin typeface="+mj-lt"/>
                <a:ea typeface="+mj-ea"/>
                <a:cs typeface="+mj-cs"/>
              </a:defRPr>
            </a:lvl1pPr>
          </a:lstStyle>
          <a:p>
            <a:r>
              <a:rPr lang="en-US"/>
              <a:t>Overview components</a:t>
            </a:r>
            <a:endParaRPr lang="en-GB" dirty="0"/>
          </a:p>
        </p:txBody>
      </p:sp>
      <p:sp>
        <p:nvSpPr>
          <p:cNvPr id="6" name="TextBox 5">
            <a:extLst>
              <a:ext uri="{FF2B5EF4-FFF2-40B4-BE49-F238E27FC236}">
                <a16:creationId xmlns:a16="http://schemas.microsoft.com/office/drawing/2014/main" id="{02A1669F-7CF1-40F6-776A-8D003C3F25EB}"/>
              </a:ext>
            </a:extLst>
          </p:cNvPr>
          <p:cNvSpPr txBox="1"/>
          <p:nvPr/>
        </p:nvSpPr>
        <p:spPr>
          <a:xfrm>
            <a:off x="2986380" y="337605"/>
            <a:ext cx="3001656" cy="369332"/>
          </a:xfrm>
          <a:prstGeom prst="rect">
            <a:avLst/>
          </a:prstGeom>
          <a:noFill/>
        </p:spPr>
        <p:txBody>
          <a:bodyPr wrap="none" rtlCol="0">
            <a:spAutoFit/>
          </a:bodyPr>
          <a:lstStyle/>
          <a:p>
            <a:r>
              <a:rPr lang="en-US" b="1" dirty="0">
                <a:solidFill>
                  <a:schemeClr val="bg2"/>
                </a:solidFill>
              </a:rPr>
              <a:t>Couplings Tuner to cavity</a:t>
            </a:r>
            <a:endParaRPr lang="en-GB" b="1" dirty="0">
              <a:solidFill>
                <a:schemeClr val="bg2"/>
              </a:solidFill>
            </a:endParaRPr>
          </a:p>
        </p:txBody>
      </p:sp>
      <p:pic>
        <p:nvPicPr>
          <p:cNvPr id="12" name="Picture 11">
            <a:extLst>
              <a:ext uri="{FF2B5EF4-FFF2-40B4-BE49-F238E27FC236}">
                <a16:creationId xmlns:a16="http://schemas.microsoft.com/office/drawing/2014/main" id="{7922CF59-0B8E-62BC-5D7C-CC5C096F954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277330" y="552421"/>
            <a:ext cx="2520280" cy="2463577"/>
          </a:xfrm>
          <a:prstGeom prst="rect">
            <a:avLst/>
          </a:prstGeom>
        </p:spPr>
      </p:pic>
      <p:sp>
        <p:nvSpPr>
          <p:cNvPr id="2" name="TextBox 1">
            <a:extLst>
              <a:ext uri="{FF2B5EF4-FFF2-40B4-BE49-F238E27FC236}">
                <a16:creationId xmlns:a16="http://schemas.microsoft.com/office/drawing/2014/main" id="{85DCE075-D5C8-A76E-C0E4-FFAD6FA4FCCD}"/>
              </a:ext>
            </a:extLst>
          </p:cNvPr>
          <p:cNvSpPr txBox="1"/>
          <p:nvPr/>
        </p:nvSpPr>
        <p:spPr>
          <a:xfrm>
            <a:off x="418289" y="633210"/>
            <a:ext cx="4584397" cy="1206484"/>
          </a:xfrm>
          <a:prstGeom prst="rect">
            <a:avLst/>
          </a:prstGeom>
          <a:noFill/>
        </p:spPr>
        <p:txBody>
          <a:bodyPr wrap="none" rtlCol="0">
            <a:spAutoFit/>
          </a:bodyPr>
          <a:lstStyle/>
          <a:p>
            <a:pPr marL="342900" indent="-342900">
              <a:spcBef>
                <a:spcPct val="20000"/>
              </a:spcBef>
              <a:buClr>
                <a:schemeClr val="accent6"/>
              </a:buClr>
              <a:buFont typeface="Wingdings" charset="2"/>
              <a:buChar char="§"/>
            </a:pPr>
            <a:r>
              <a:rPr lang="en-GB" sz="1600" dirty="0">
                <a:solidFill>
                  <a:schemeClr val="accent5"/>
                </a:solidFill>
              </a:rPr>
              <a:t>Deals with offsets nominal dimensions cavity</a:t>
            </a:r>
          </a:p>
          <a:p>
            <a:pPr marL="342900" indent="-342900">
              <a:spcBef>
                <a:spcPct val="20000"/>
              </a:spcBef>
              <a:buClr>
                <a:schemeClr val="accent6"/>
              </a:buClr>
              <a:buFont typeface="Wingdings" charset="2"/>
              <a:buChar char="§"/>
            </a:pPr>
            <a:r>
              <a:rPr lang="en-GB" sz="1600" dirty="0">
                <a:solidFill>
                  <a:schemeClr val="accent5"/>
                </a:solidFill>
              </a:rPr>
              <a:t>Connects tuner to cavity without deforming it</a:t>
            </a:r>
          </a:p>
          <a:p>
            <a:pPr marL="342900" indent="-342900">
              <a:spcBef>
                <a:spcPct val="20000"/>
              </a:spcBef>
              <a:buClr>
                <a:schemeClr val="accent6"/>
              </a:buClr>
              <a:buFont typeface="Wingdings" charset="2"/>
              <a:buChar char="§"/>
            </a:pPr>
            <a:endParaRPr lang="fr-FR" sz="1600" dirty="0">
              <a:solidFill>
                <a:schemeClr val="accent5"/>
              </a:solidFill>
            </a:endParaRPr>
          </a:p>
          <a:p>
            <a:r>
              <a:rPr lang="fr-FR" dirty="0"/>
              <a:t> </a:t>
            </a:r>
            <a:endParaRPr lang="en-GB" dirty="0"/>
          </a:p>
        </p:txBody>
      </p:sp>
      <p:sp>
        <p:nvSpPr>
          <p:cNvPr id="8" name="TextBox 7">
            <a:extLst>
              <a:ext uri="{FF2B5EF4-FFF2-40B4-BE49-F238E27FC236}">
                <a16:creationId xmlns:a16="http://schemas.microsoft.com/office/drawing/2014/main" id="{076E03C9-DA62-CF38-FE2D-177556298ADC}"/>
              </a:ext>
            </a:extLst>
          </p:cNvPr>
          <p:cNvSpPr txBox="1"/>
          <p:nvPr/>
        </p:nvSpPr>
        <p:spPr>
          <a:xfrm>
            <a:off x="4292814" y="5229632"/>
            <a:ext cx="4572000" cy="1588127"/>
          </a:xfrm>
          <a:prstGeom prst="rect">
            <a:avLst/>
          </a:prstGeom>
          <a:noFill/>
        </p:spPr>
        <p:txBody>
          <a:bodyPr wrap="square">
            <a:spAutoFit/>
          </a:bodyPr>
          <a:lstStyle/>
          <a:p>
            <a:pPr marL="342900" indent="-342900">
              <a:spcBef>
                <a:spcPct val="20000"/>
              </a:spcBef>
              <a:buClr>
                <a:schemeClr val="accent6"/>
              </a:buClr>
              <a:buFont typeface="Wingdings" charset="2"/>
              <a:buChar char="§"/>
            </a:pPr>
            <a:r>
              <a:rPr lang="en-GB" sz="1800" dirty="0">
                <a:solidFill>
                  <a:schemeClr val="accent5"/>
                </a:solidFill>
              </a:rPr>
              <a:t>Torque tightening + custom lip washers(locking)</a:t>
            </a:r>
          </a:p>
          <a:p>
            <a:pPr marL="342900" indent="-342900">
              <a:spcBef>
                <a:spcPct val="20000"/>
              </a:spcBef>
              <a:buClr>
                <a:schemeClr val="accent6"/>
              </a:buClr>
              <a:buFont typeface="Wingdings" charset="2"/>
              <a:buChar char="§"/>
            </a:pPr>
            <a:r>
              <a:rPr lang="en-GB" sz="1800" dirty="0">
                <a:solidFill>
                  <a:schemeClr val="accent5"/>
                </a:solidFill>
              </a:rPr>
              <a:t>counter nuts against back lash</a:t>
            </a:r>
          </a:p>
          <a:p>
            <a:pPr marL="342900" indent="-342900">
              <a:spcBef>
                <a:spcPct val="20000"/>
              </a:spcBef>
              <a:buClr>
                <a:schemeClr val="accent6"/>
              </a:buClr>
              <a:buFont typeface="Wingdings" charset="2"/>
              <a:buChar char="§"/>
            </a:pPr>
            <a:r>
              <a:rPr lang="en-GB" dirty="0">
                <a:solidFill>
                  <a:schemeClr val="accent5"/>
                </a:solidFill>
              </a:rPr>
              <a:t>Design considers also access for torque tools</a:t>
            </a:r>
            <a:endParaRPr lang="en-GB" sz="1800" dirty="0">
              <a:solidFill>
                <a:schemeClr val="accent5"/>
              </a:solidFill>
            </a:endParaRPr>
          </a:p>
        </p:txBody>
      </p:sp>
      <p:pic>
        <p:nvPicPr>
          <p:cNvPr id="11" name="Picture 10" descr="A hand in blue gloves holding a tool&#10;&#10;Description automatically generated">
            <a:extLst>
              <a:ext uri="{FF2B5EF4-FFF2-40B4-BE49-F238E27FC236}">
                <a16:creationId xmlns:a16="http://schemas.microsoft.com/office/drawing/2014/main" id="{D5204097-52D3-040B-F1E3-C119C13D07C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5400000">
            <a:off x="7270610" y="3417308"/>
            <a:ext cx="1974361" cy="1480771"/>
          </a:xfrm>
          <a:prstGeom prst="rect">
            <a:avLst/>
          </a:prstGeom>
        </p:spPr>
      </p:pic>
      <p:pic>
        <p:nvPicPr>
          <p:cNvPr id="15" name="Picture 14" descr="A person working on a machine&#10;&#10;Description automatically generated">
            <a:extLst>
              <a:ext uri="{FF2B5EF4-FFF2-40B4-BE49-F238E27FC236}">
                <a16:creationId xmlns:a16="http://schemas.microsoft.com/office/drawing/2014/main" id="{D5E84AE5-CA37-FCB6-6447-D329D20F1722}"/>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564080" y="3162793"/>
            <a:ext cx="2592288" cy="1974361"/>
          </a:xfrm>
          <a:prstGeom prst="rect">
            <a:avLst/>
          </a:prstGeom>
        </p:spPr>
      </p:pic>
    </p:spTree>
    <p:extLst>
      <p:ext uri="{BB962C8B-B14F-4D97-AF65-F5344CB8AC3E}">
        <p14:creationId xmlns:p14="http://schemas.microsoft.com/office/powerpoint/2010/main" val="2890991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207FA-91B5-474F-B846-4845CC862130}"/>
              </a:ext>
            </a:extLst>
          </p:cNvPr>
          <p:cNvSpPr>
            <a:spLocks noGrp="1"/>
          </p:cNvSpPr>
          <p:nvPr>
            <p:ph type="title"/>
          </p:nvPr>
        </p:nvSpPr>
        <p:spPr>
          <a:xfrm>
            <a:off x="539552" y="0"/>
            <a:ext cx="7920000" cy="720000"/>
          </a:xfrm>
        </p:spPr>
        <p:txBody>
          <a:bodyPr/>
          <a:lstStyle/>
          <a:p>
            <a:r>
              <a:rPr lang="en-US" dirty="0"/>
              <a:t>Conclusions</a:t>
            </a:r>
            <a:endParaRPr lang="en-GB" dirty="0"/>
          </a:p>
        </p:txBody>
      </p:sp>
      <p:sp>
        <p:nvSpPr>
          <p:cNvPr id="3" name="Content Placeholder 2">
            <a:extLst>
              <a:ext uri="{FF2B5EF4-FFF2-40B4-BE49-F238E27FC236}">
                <a16:creationId xmlns:a16="http://schemas.microsoft.com/office/drawing/2014/main" id="{5481E4DE-88AF-4AD1-A4BB-DF618EA6DA91}"/>
              </a:ext>
            </a:extLst>
          </p:cNvPr>
          <p:cNvSpPr>
            <a:spLocks noGrp="1"/>
          </p:cNvSpPr>
          <p:nvPr>
            <p:ph idx="1"/>
          </p:nvPr>
        </p:nvSpPr>
        <p:spPr>
          <a:xfrm>
            <a:off x="612000" y="870345"/>
            <a:ext cx="7920000" cy="720000"/>
          </a:xfrm>
        </p:spPr>
        <p:txBody>
          <a:bodyPr>
            <a:normAutofit/>
          </a:bodyPr>
          <a:lstStyle/>
          <a:p>
            <a:r>
              <a:rPr lang="en-US" sz="1800" dirty="0"/>
              <a:t>Design for HL LHC CRAB tuner well established</a:t>
            </a:r>
          </a:p>
          <a:p>
            <a:r>
              <a:rPr lang="en-US" sz="1800" dirty="0"/>
              <a:t>Launch of series during next months</a:t>
            </a:r>
          </a:p>
        </p:txBody>
      </p:sp>
      <p:sp>
        <p:nvSpPr>
          <p:cNvPr id="5" name="Slide Number Placeholder 4">
            <a:extLst>
              <a:ext uri="{FF2B5EF4-FFF2-40B4-BE49-F238E27FC236}">
                <a16:creationId xmlns:a16="http://schemas.microsoft.com/office/drawing/2014/main" id="{0342F827-891B-4D6C-9FEF-9ABD3A1CCDB4}"/>
              </a:ext>
            </a:extLst>
          </p:cNvPr>
          <p:cNvSpPr>
            <a:spLocks noGrp="1"/>
          </p:cNvSpPr>
          <p:nvPr>
            <p:ph type="sldNum" sz="quarter" idx="12"/>
          </p:nvPr>
        </p:nvSpPr>
        <p:spPr/>
        <p:txBody>
          <a:bodyPr/>
          <a:lstStyle/>
          <a:p>
            <a:fld id="{BFDCA1C4-9514-7B4F-976F-D92F7E296653}" type="slidenum">
              <a:rPr lang="fr-FR" smtClean="0"/>
              <a:pPr/>
              <a:t>11</a:t>
            </a:fld>
            <a:endParaRPr lang="fr-FR"/>
          </a:p>
        </p:txBody>
      </p:sp>
      <p:sp>
        <p:nvSpPr>
          <p:cNvPr id="6" name="TextBox 5">
            <a:extLst>
              <a:ext uri="{FF2B5EF4-FFF2-40B4-BE49-F238E27FC236}">
                <a16:creationId xmlns:a16="http://schemas.microsoft.com/office/drawing/2014/main" id="{152E0002-CA18-44BC-E10E-43EA1DAC5C3E}"/>
              </a:ext>
            </a:extLst>
          </p:cNvPr>
          <p:cNvSpPr txBox="1"/>
          <p:nvPr/>
        </p:nvSpPr>
        <p:spPr>
          <a:xfrm>
            <a:off x="505617" y="1556792"/>
            <a:ext cx="7920000" cy="1440394"/>
          </a:xfrm>
          <a:prstGeom prst="rect">
            <a:avLst/>
          </a:prstGeom>
          <a:noFill/>
        </p:spPr>
        <p:txBody>
          <a:bodyPr wrap="square" rtlCol="0">
            <a:spAutoFit/>
          </a:bodyPr>
          <a:lstStyle/>
          <a:p>
            <a:r>
              <a:rPr lang="en-GB" dirty="0"/>
              <a:t>Important lessons: </a:t>
            </a:r>
          </a:p>
          <a:p>
            <a:pPr marL="342900" indent="-342900">
              <a:spcBef>
                <a:spcPct val="20000"/>
              </a:spcBef>
              <a:buClr>
                <a:schemeClr val="accent6"/>
              </a:buClr>
              <a:buFont typeface="Wingdings" charset="2"/>
              <a:buChar char="§"/>
            </a:pPr>
            <a:r>
              <a:rPr lang="en-GB" sz="1200" dirty="0">
                <a:solidFill>
                  <a:schemeClr val="accent5"/>
                </a:solidFill>
              </a:rPr>
              <a:t>with prototype cryomodules being tested when already having to launch the series: foresee working 2 K mock-ups for testing tuner and LLRF (e.g. 1 cavity with tuner)</a:t>
            </a:r>
          </a:p>
          <a:p>
            <a:pPr marL="342900" indent="-342900">
              <a:spcBef>
                <a:spcPct val="20000"/>
              </a:spcBef>
              <a:buClr>
                <a:schemeClr val="accent6"/>
              </a:buClr>
              <a:buFont typeface="Wingdings" charset="2"/>
              <a:buChar char="§"/>
            </a:pPr>
            <a:r>
              <a:rPr lang="en-GB" sz="1200" dirty="0">
                <a:solidFill>
                  <a:schemeClr val="accent5"/>
                </a:solidFill>
              </a:rPr>
              <a:t>Foresee the torque tool access in the design</a:t>
            </a:r>
          </a:p>
          <a:p>
            <a:pPr marL="342900" indent="-342900">
              <a:spcBef>
                <a:spcPct val="20000"/>
              </a:spcBef>
              <a:buClr>
                <a:schemeClr val="accent6"/>
              </a:buClr>
              <a:buFont typeface="Wingdings" charset="2"/>
              <a:buChar char="§"/>
            </a:pPr>
            <a:r>
              <a:rPr lang="en-GB" sz="1200" dirty="0">
                <a:solidFill>
                  <a:schemeClr val="accent5"/>
                </a:solidFill>
              </a:rPr>
              <a:t>Use load cells in tuners</a:t>
            </a:r>
          </a:p>
          <a:p>
            <a:pPr marL="342900" indent="-342900">
              <a:spcBef>
                <a:spcPct val="20000"/>
              </a:spcBef>
              <a:buClr>
                <a:schemeClr val="accent6"/>
              </a:buClr>
              <a:buFont typeface="Wingdings" charset="2"/>
              <a:buChar char="§"/>
            </a:pPr>
            <a:endParaRPr lang="en-GB" sz="1200" dirty="0">
              <a:solidFill>
                <a:schemeClr val="accent5"/>
              </a:solidFill>
            </a:endParaRPr>
          </a:p>
        </p:txBody>
      </p:sp>
      <p:sp>
        <p:nvSpPr>
          <p:cNvPr id="7" name="TextBox 6">
            <a:extLst>
              <a:ext uri="{FF2B5EF4-FFF2-40B4-BE49-F238E27FC236}">
                <a16:creationId xmlns:a16="http://schemas.microsoft.com/office/drawing/2014/main" id="{CBDD41E9-CC2D-0259-5B51-851230DFE92D}"/>
              </a:ext>
            </a:extLst>
          </p:cNvPr>
          <p:cNvSpPr txBox="1"/>
          <p:nvPr/>
        </p:nvSpPr>
        <p:spPr>
          <a:xfrm>
            <a:off x="592126" y="4117551"/>
            <a:ext cx="7632408" cy="1846659"/>
          </a:xfrm>
          <a:prstGeom prst="rect">
            <a:avLst/>
          </a:prstGeom>
          <a:noFill/>
        </p:spPr>
        <p:txBody>
          <a:bodyPr wrap="square" rtlCol="0">
            <a:spAutoFit/>
          </a:bodyPr>
          <a:lstStyle/>
          <a:p>
            <a:r>
              <a:rPr lang="en-GB" dirty="0"/>
              <a:t>Some references:</a:t>
            </a:r>
          </a:p>
          <a:p>
            <a:r>
              <a:rPr lang="en-GB" sz="1600" dirty="0" err="1"/>
              <a:t>Comsol</a:t>
            </a:r>
            <a:r>
              <a:rPr lang="en-GB" sz="1600" dirty="0"/>
              <a:t> RF calculations:</a:t>
            </a:r>
          </a:p>
          <a:p>
            <a:pPr marL="285750" indent="-285750">
              <a:buFont typeface="Arial" panose="020B0604020202020204" pitchFamily="34" charset="0"/>
              <a:buChar char="•"/>
            </a:pPr>
            <a:r>
              <a:rPr lang="en-GB" sz="1600" dirty="0"/>
              <a:t>E. Cano Pleite et al.; Numerical evaluation of the tuning frequency, pressure sensitivity and Lorentz Force detuning of RF superconducting crab cavities, Proceedings 2018 COMSOL Conference, Lausanne</a:t>
            </a:r>
          </a:p>
          <a:p>
            <a:pPr marL="285750" indent="-285750">
              <a:buFont typeface="Arial" panose="020B0604020202020204" pitchFamily="34" charset="0"/>
              <a:buChar char="•"/>
            </a:pPr>
            <a:r>
              <a:rPr lang="en-GB" sz="1600" dirty="0"/>
              <a:t>T. Guillen Hernandez et al., Numerical calculation of the Lorentz Force Detuning and the pressure sensitivity for the HL-LHC CRAB Cavity, IPAC 2023</a:t>
            </a:r>
          </a:p>
        </p:txBody>
      </p:sp>
    </p:spTree>
    <p:extLst>
      <p:ext uri="{BB962C8B-B14F-4D97-AF65-F5344CB8AC3E}">
        <p14:creationId xmlns:p14="http://schemas.microsoft.com/office/powerpoint/2010/main" val="569843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Thank you for your attention!</a:t>
            </a:r>
          </a:p>
        </p:txBody>
      </p:sp>
      <p:sp>
        <p:nvSpPr>
          <p:cNvPr id="5" name="Espace réservé du numéro de diapositive 4"/>
          <p:cNvSpPr>
            <a:spLocks noGrp="1"/>
          </p:cNvSpPr>
          <p:nvPr>
            <p:ph type="sldNum" sz="quarter" idx="12"/>
          </p:nvPr>
        </p:nvSpPr>
        <p:spPr/>
        <p:txBody>
          <a:bodyPr/>
          <a:lstStyle/>
          <a:p>
            <a:fld id="{BFDCA1C4-9514-7B4F-976F-D92F7E296653}" type="slidenum">
              <a:rPr lang="en-GB" smtClean="0"/>
              <a:pPr/>
              <a:t>12</a:t>
            </a:fld>
            <a:endParaRPr lang="en-GB" dirty="0"/>
          </a:p>
        </p:txBody>
      </p:sp>
      <p:pic>
        <p:nvPicPr>
          <p:cNvPr id="6" name="Image 5" descr="CERN-logo_outline.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7190" y="5946775"/>
            <a:ext cx="613410" cy="6032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Spare slides</a:t>
            </a:r>
          </a:p>
        </p:txBody>
      </p:sp>
      <p:sp>
        <p:nvSpPr>
          <p:cNvPr id="5" name="Espace réservé du numéro de diapositive 4"/>
          <p:cNvSpPr>
            <a:spLocks noGrp="1"/>
          </p:cNvSpPr>
          <p:nvPr>
            <p:ph type="sldNum" sz="quarter" idx="12"/>
          </p:nvPr>
        </p:nvSpPr>
        <p:spPr/>
        <p:txBody>
          <a:bodyPr/>
          <a:lstStyle/>
          <a:p>
            <a:fld id="{BFDCA1C4-9514-7B4F-976F-D92F7E296653}" type="slidenum">
              <a:rPr lang="en-GB" smtClean="0"/>
              <a:pPr/>
              <a:t>13</a:t>
            </a:fld>
            <a:endParaRPr lang="en-GB" dirty="0"/>
          </a:p>
        </p:txBody>
      </p:sp>
      <p:pic>
        <p:nvPicPr>
          <p:cNvPr id="6" name="Image 5" descr="CERN-logo_outline.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7190" y="5946775"/>
            <a:ext cx="613410" cy="603250"/>
          </a:xfrm>
          <a:prstGeom prst="rect">
            <a:avLst/>
          </a:prstGeom>
        </p:spPr>
      </p:pic>
    </p:spTree>
    <p:extLst>
      <p:ext uri="{BB962C8B-B14F-4D97-AF65-F5344CB8AC3E}">
        <p14:creationId xmlns:p14="http://schemas.microsoft.com/office/powerpoint/2010/main" val="320673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9ABFA-481E-5962-239C-657AB853D4F2}"/>
              </a:ext>
            </a:extLst>
          </p:cNvPr>
          <p:cNvSpPr>
            <a:spLocks noGrp="1"/>
          </p:cNvSpPr>
          <p:nvPr>
            <p:ph type="title"/>
          </p:nvPr>
        </p:nvSpPr>
        <p:spPr>
          <a:xfrm>
            <a:off x="745755" y="-218350"/>
            <a:ext cx="7920000" cy="720000"/>
          </a:xfrm>
        </p:spPr>
        <p:txBody>
          <a:bodyPr/>
          <a:lstStyle/>
          <a:p>
            <a:r>
              <a:rPr lang="en-US" dirty="0"/>
              <a:t>ACTUATOR considerations (good questions)</a:t>
            </a:r>
            <a:endParaRPr lang="en-GB" dirty="0"/>
          </a:p>
        </p:txBody>
      </p:sp>
      <p:sp>
        <p:nvSpPr>
          <p:cNvPr id="3" name="Content Placeholder 2">
            <a:extLst>
              <a:ext uri="{FF2B5EF4-FFF2-40B4-BE49-F238E27FC236}">
                <a16:creationId xmlns:a16="http://schemas.microsoft.com/office/drawing/2014/main" id="{C93EADDB-4AF8-E240-D5FA-9F1B0CE401C2}"/>
              </a:ext>
            </a:extLst>
          </p:cNvPr>
          <p:cNvSpPr>
            <a:spLocks noGrp="1"/>
          </p:cNvSpPr>
          <p:nvPr>
            <p:ph idx="1"/>
          </p:nvPr>
        </p:nvSpPr>
        <p:spPr>
          <a:xfrm>
            <a:off x="593654" y="498632"/>
            <a:ext cx="7920000" cy="4906963"/>
          </a:xfrm>
        </p:spPr>
        <p:txBody>
          <a:bodyPr>
            <a:normAutofit fontScale="92500"/>
          </a:bodyPr>
          <a:lstStyle/>
          <a:p>
            <a:r>
              <a:rPr lang="en-US" dirty="0"/>
              <a:t>Motor size: Use a smaller one? </a:t>
            </a:r>
          </a:p>
          <a:p>
            <a:pPr marL="0" indent="0">
              <a:buNone/>
            </a:pPr>
            <a:r>
              <a:rPr lang="en-US" sz="1400" dirty="0"/>
              <a:t>The motor size (torque) is this high for two reasons:</a:t>
            </a:r>
          </a:p>
          <a:p>
            <a:pPr>
              <a:buFont typeface="+mj-lt"/>
              <a:buAutoNum type="arabicPeriod"/>
            </a:pPr>
            <a:r>
              <a:rPr lang="en-US" sz="1400" dirty="0">
                <a:solidFill>
                  <a:schemeClr val="tx1"/>
                </a:solidFill>
              </a:rPr>
              <a:t>We opted for a self-locking tuner, so need of a sufficient </a:t>
            </a:r>
            <a:r>
              <a:rPr lang="en-US" sz="1400" dirty="0" err="1">
                <a:solidFill>
                  <a:schemeClr val="tx1"/>
                </a:solidFill>
              </a:rPr>
              <a:t>detend</a:t>
            </a:r>
            <a:r>
              <a:rPr lang="en-US" sz="1400" dirty="0">
                <a:solidFill>
                  <a:schemeClr val="tx1"/>
                </a:solidFill>
              </a:rPr>
              <a:t> torque (unpowered motor remanent torque). This is also stiffer.</a:t>
            </a:r>
          </a:p>
          <a:p>
            <a:pPr>
              <a:buFont typeface="+mj-lt"/>
              <a:buAutoNum type="arabicPeriod"/>
            </a:pPr>
            <a:r>
              <a:rPr lang="en-US" sz="1400" dirty="0">
                <a:solidFill>
                  <a:schemeClr val="tx1"/>
                </a:solidFill>
              </a:rPr>
              <a:t>In the tuner LLRF control the motor stepping is not ramped, i.e., the steps send to the motor are sent at a fixed rate. At some rate, the motor will start cogging or vibrating because not enough time to reach next step. More torque means in this case a higher  possible tuner speed.</a:t>
            </a:r>
          </a:p>
          <a:p>
            <a:r>
              <a:rPr lang="en-US" dirty="0"/>
              <a:t>Do you need the harmonic drive?</a:t>
            </a:r>
          </a:p>
          <a:p>
            <a:pPr>
              <a:buFont typeface="+mj-lt"/>
              <a:buAutoNum type="arabicPeriod"/>
            </a:pPr>
            <a:r>
              <a:rPr lang="en-US" sz="1400" dirty="0">
                <a:solidFill>
                  <a:schemeClr val="tx1"/>
                </a:solidFill>
              </a:rPr>
              <a:t> (yes, they are cool!)</a:t>
            </a:r>
          </a:p>
          <a:p>
            <a:pPr>
              <a:buFont typeface="+mj-lt"/>
              <a:buAutoNum type="arabicPeriod"/>
            </a:pPr>
            <a:r>
              <a:rPr lang="en-US" sz="1400" dirty="0">
                <a:solidFill>
                  <a:schemeClr val="tx1"/>
                </a:solidFill>
              </a:rPr>
              <a:t>The gear ratio (100) makes the self locking possible. </a:t>
            </a:r>
          </a:p>
          <a:p>
            <a:pPr>
              <a:buFont typeface="+mj-lt"/>
              <a:buAutoNum type="arabicPeriod"/>
            </a:pPr>
            <a:r>
              <a:rPr lang="en-US" sz="1400" dirty="0">
                <a:solidFill>
                  <a:schemeClr val="tx1"/>
                </a:solidFill>
              </a:rPr>
              <a:t>Cycloidal gears are also an option but : larger outer dimensions and less good precision/back lash</a:t>
            </a:r>
          </a:p>
          <a:p>
            <a:r>
              <a:rPr lang="en-US" dirty="0"/>
              <a:t>Do you need micro stepping ?</a:t>
            </a:r>
          </a:p>
          <a:p>
            <a:pPr marL="0" indent="0">
              <a:buNone/>
            </a:pPr>
            <a:r>
              <a:rPr lang="en-US" sz="1400" dirty="0">
                <a:solidFill>
                  <a:schemeClr val="tx1"/>
                </a:solidFill>
              </a:rPr>
              <a:t>Micro stepping helps when driving long lead cables (smaller average charge changes)</a:t>
            </a:r>
          </a:p>
          <a:p>
            <a:r>
              <a:rPr lang="en-US" dirty="0"/>
              <a:t>Do you need the load cell?</a:t>
            </a:r>
          </a:p>
          <a:p>
            <a:pPr marL="514350" indent="-514350">
              <a:buFont typeface="+mj-lt"/>
              <a:buAutoNum type="arabicPeriod"/>
            </a:pPr>
            <a:r>
              <a:rPr lang="en-US" sz="1600" dirty="0"/>
              <a:t>It has proven very useful already to understand what happens inside the </a:t>
            </a:r>
            <a:r>
              <a:rPr lang="en-US" sz="1600" dirty="0" err="1"/>
              <a:t>cryo</a:t>
            </a:r>
            <a:r>
              <a:rPr lang="en-US" sz="1600" dirty="0"/>
              <a:t> module.</a:t>
            </a:r>
          </a:p>
          <a:p>
            <a:pPr marL="514350" indent="-514350">
              <a:buFont typeface="+mj-lt"/>
              <a:buAutoNum type="arabicPeriod"/>
            </a:pPr>
            <a:r>
              <a:rPr lang="en-US" sz="1600" dirty="0"/>
              <a:t>It also measures perturbations acting on the cavity such as pressure and thermal forces in the tuner</a:t>
            </a:r>
          </a:p>
          <a:p>
            <a:pPr marL="0" indent="0">
              <a:buNone/>
            </a:pPr>
            <a:endParaRPr lang="en-US" sz="1400" dirty="0">
              <a:solidFill>
                <a:schemeClr val="tx1"/>
              </a:solidFill>
            </a:endParaRPr>
          </a:p>
          <a:p>
            <a:pPr marL="0" indent="0">
              <a:buNone/>
            </a:pPr>
            <a:endParaRPr lang="en-US" sz="1400" dirty="0">
              <a:solidFill>
                <a:schemeClr val="tx1"/>
              </a:solidFill>
            </a:endParaRPr>
          </a:p>
          <a:p>
            <a:pPr marL="0" indent="0">
              <a:buNone/>
            </a:pPr>
            <a:endParaRPr lang="en-US" sz="1400" dirty="0">
              <a:solidFill>
                <a:schemeClr val="tx1"/>
              </a:solidFill>
            </a:endParaRPr>
          </a:p>
        </p:txBody>
      </p:sp>
      <p:sp>
        <p:nvSpPr>
          <p:cNvPr id="5" name="Slide Number Placeholder 4">
            <a:extLst>
              <a:ext uri="{FF2B5EF4-FFF2-40B4-BE49-F238E27FC236}">
                <a16:creationId xmlns:a16="http://schemas.microsoft.com/office/drawing/2014/main" id="{DBC02D1F-9637-D651-6B75-BA9946E04107}"/>
              </a:ext>
            </a:extLst>
          </p:cNvPr>
          <p:cNvSpPr>
            <a:spLocks noGrp="1"/>
          </p:cNvSpPr>
          <p:nvPr>
            <p:ph type="sldNum" sz="quarter" idx="12"/>
          </p:nvPr>
        </p:nvSpPr>
        <p:spPr>
          <a:xfrm>
            <a:off x="8892480" y="44476"/>
            <a:ext cx="250300" cy="445368"/>
          </a:xfrm>
        </p:spPr>
        <p:txBody>
          <a:bodyPr/>
          <a:lstStyle/>
          <a:p>
            <a:fld id="{BFDCA1C4-9514-7B4F-976F-D92F7E296653}" type="slidenum">
              <a:rPr lang="fr-FR" smtClean="0"/>
              <a:pPr/>
              <a:t>14</a:t>
            </a:fld>
            <a:endParaRPr lang="fr-FR" dirty="0"/>
          </a:p>
        </p:txBody>
      </p:sp>
    </p:spTree>
    <p:extLst>
      <p:ext uri="{BB962C8B-B14F-4D97-AF65-F5344CB8AC3E}">
        <p14:creationId xmlns:p14="http://schemas.microsoft.com/office/powerpoint/2010/main" val="3741404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421351"/>
          </a:xfrm>
        </p:spPr>
        <p:txBody>
          <a:bodyPr>
            <a:normAutofit fontScale="90000"/>
          </a:bodyPr>
          <a:lstStyle/>
          <a:p>
            <a:r>
              <a:rPr lang="en-GB" dirty="0"/>
              <a:t>Comparison cycloidal/harmonic gears</a:t>
            </a:r>
          </a:p>
        </p:txBody>
      </p:sp>
      <p:graphicFrame>
        <p:nvGraphicFramePr>
          <p:cNvPr id="4" name="Table 3"/>
          <p:cNvGraphicFramePr>
            <a:graphicFrameLocks noGrp="1"/>
          </p:cNvGraphicFramePr>
          <p:nvPr/>
        </p:nvGraphicFramePr>
        <p:xfrm>
          <a:off x="293321" y="2073405"/>
          <a:ext cx="8481163" cy="3398520"/>
        </p:xfrm>
        <a:graphic>
          <a:graphicData uri="http://schemas.openxmlformats.org/drawingml/2006/table">
            <a:tbl>
              <a:tblPr firstRow="1" bandRow="1">
                <a:tableStyleId>{5C22544A-7EE6-4342-B048-85BDC9FD1C3A}</a:tableStyleId>
              </a:tblPr>
              <a:tblGrid>
                <a:gridCol w="843416">
                  <a:extLst>
                    <a:ext uri="{9D8B030D-6E8A-4147-A177-3AD203B41FA5}">
                      <a16:colId xmlns:a16="http://schemas.microsoft.com/office/drawing/2014/main" val="20000"/>
                    </a:ext>
                  </a:extLst>
                </a:gridCol>
                <a:gridCol w="583587">
                  <a:extLst>
                    <a:ext uri="{9D8B030D-6E8A-4147-A177-3AD203B41FA5}">
                      <a16:colId xmlns:a16="http://schemas.microsoft.com/office/drawing/2014/main" val="20001"/>
                    </a:ext>
                  </a:extLst>
                </a:gridCol>
                <a:gridCol w="705416">
                  <a:extLst>
                    <a:ext uri="{9D8B030D-6E8A-4147-A177-3AD203B41FA5}">
                      <a16:colId xmlns:a16="http://schemas.microsoft.com/office/drawing/2014/main" val="20002"/>
                    </a:ext>
                  </a:extLst>
                </a:gridCol>
                <a:gridCol w="705416">
                  <a:extLst>
                    <a:ext uri="{9D8B030D-6E8A-4147-A177-3AD203B41FA5}">
                      <a16:colId xmlns:a16="http://schemas.microsoft.com/office/drawing/2014/main" val="20003"/>
                    </a:ext>
                  </a:extLst>
                </a:gridCol>
                <a:gridCol w="705416">
                  <a:extLst>
                    <a:ext uri="{9D8B030D-6E8A-4147-A177-3AD203B41FA5}">
                      <a16:colId xmlns:a16="http://schemas.microsoft.com/office/drawing/2014/main" val="20004"/>
                    </a:ext>
                  </a:extLst>
                </a:gridCol>
                <a:gridCol w="705416">
                  <a:extLst>
                    <a:ext uri="{9D8B030D-6E8A-4147-A177-3AD203B41FA5}">
                      <a16:colId xmlns:a16="http://schemas.microsoft.com/office/drawing/2014/main" val="20005"/>
                    </a:ext>
                  </a:extLst>
                </a:gridCol>
                <a:gridCol w="705416">
                  <a:extLst>
                    <a:ext uri="{9D8B030D-6E8A-4147-A177-3AD203B41FA5}">
                      <a16:colId xmlns:a16="http://schemas.microsoft.com/office/drawing/2014/main" val="20006"/>
                    </a:ext>
                  </a:extLst>
                </a:gridCol>
                <a:gridCol w="705416">
                  <a:extLst>
                    <a:ext uri="{9D8B030D-6E8A-4147-A177-3AD203B41FA5}">
                      <a16:colId xmlns:a16="http://schemas.microsoft.com/office/drawing/2014/main" val="20007"/>
                    </a:ext>
                  </a:extLst>
                </a:gridCol>
                <a:gridCol w="705416">
                  <a:extLst>
                    <a:ext uri="{9D8B030D-6E8A-4147-A177-3AD203B41FA5}">
                      <a16:colId xmlns:a16="http://schemas.microsoft.com/office/drawing/2014/main" val="20008"/>
                    </a:ext>
                  </a:extLst>
                </a:gridCol>
                <a:gridCol w="705416">
                  <a:extLst>
                    <a:ext uri="{9D8B030D-6E8A-4147-A177-3AD203B41FA5}">
                      <a16:colId xmlns:a16="http://schemas.microsoft.com/office/drawing/2014/main" val="20009"/>
                    </a:ext>
                  </a:extLst>
                </a:gridCol>
                <a:gridCol w="705416">
                  <a:extLst>
                    <a:ext uri="{9D8B030D-6E8A-4147-A177-3AD203B41FA5}">
                      <a16:colId xmlns:a16="http://schemas.microsoft.com/office/drawing/2014/main" val="20010"/>
                    </a:ext>
                  </a:extLst>
                </a:gridCol>
                <a:gridCol w="705416">
                  <a:extLst>
                    <a:ext uri="{9D8B030D-6E8A-4147-A177-3AD203B41FA5}">
                      <a16:colId xmlns:a16="http://schemas.microsoft.com/office/drawing/2014/main" val="20011"/>
                    </a:ext>
                  </a:extLst>
                </a:gridCol>
              </a:tblGrid>
              <a:tr h="868680">
                <a:tc>
                  <a:txBody>
                    <a:bodyPr/>
                    <a:lstStyle/>
                    <a:p>
                      <a:r>
                        <a:rPr lang="en-GB" sz="1100" b="1" kern="1200" dirty="0">
                          <a:solidFill>
                            <a:schemeClr val="lt1"/>
                          </a:solidFill>
                          <a:latin typeface="+mn-lt"/>
                          <a:ea typeface="+mn-ea"/>
                          <a:cs typeface="+mn-cs"/>
                        </a:rPr>
                        <a:t>Series</a:t>
                      </a:r>
                    </a:p>
                  </a:txBody>
                  <a:tcPr marL="68580" marR="68580" marT="34290" marB="34290"/>
                </a:tc>
                <a:tc>
                  <a:txBody>
                    <a:bodyPr/>
                    <a:lstStyle/>
                    <a:p>
                      <a:r>
                        <a:rPr lang="en-GB" sz="1100" dirty="0"/>
                        <a:t>Size</a:t>
                      </a:r>
                    </a:p>
                  </a:txBody>
                  <a:tcPr marL="68580" marR="68580" marT="34290" marB="34290"/>
                </a:tc>
                <a:tc>
                  <a:txBody>
                    <a:bodyPr/>
                    <a:lstStyle/>
                    <a:p>
                      <a:r>
                        <a:rPr lang="en-GB" sz="1100" dirty="0"/>
                        <a:t>Ratio</a:t>
                      </a:r>
                    </a:p>
                  </a:txBody>
                  <a:tcPr marL="68580" marR="68580" marT="34290" marB="34290"/>
                </a:tc>
                <a:tc>
                  <a:txBody>
                    <a:bodyPr/>
                    <a:lstStyle/>
                    <a:p>
                      <a:r>
                        <a:rPr lang="en-GB" sz="1100" dirty="0"/>
                        <a:t>Average torque [Nm]</a:t>
                      </a:r>
                    </a:p>
                  </a:txBody>
                  <a:tcPr marL="68580" marR="68580" marT="34290" marB="34290"/>
                </a:tc>
                <a:tc>
                  <a:txBody>
                    <a:bodyPr/>
                    <a:lstStyle/>
                    <a:p>
                      <a:r>
                        <a:rPr lang="en-GB" sz="1100" dirty="0"/>
                        <a:t>Transmission</a:t>
                      </a:r>
                      <a:r>
                        <a:rPr lang="en-GB" sz="1100" baseline="0" dirty="0"/>
                        <a:t> accuracy [</a:t>
                      </a:r>
                      <a:r>
                        <a:rPr lang="en-GB" sz="1100" baseline="0" dirty="0" err="1"/>
                        <a:t>arcmin</a:t>
                      </a:r>
                      <a:r>
                        <a:rPr lang="en-GB" sz="1100" baseline="0" dirty="0"/>
                        <a:t>]</a:t>
                      </a:r>
                      <a:endParaRPr lang="en-GB" sz="1100" dirty="0"/>
                    </a:p>
                  </a:txBody>
                  <a:tcPr marL="68580" marR="68580" marT="34290" marB="34290"/>
                </a:tc>
                <a:tc>
                  <a:txBody>
                    <a:bodyPr/>
                    <a:lstStyle/>
                    <a:p>
                      <a:r>
                        <a:rPr lang="en-GB" sz="1100" dirty="0"/>
                        <a:t>Torsional stiffness</a:t>
                      </a:r>
                    </a:p>
                    <a:p>
                      <a:r>
                        <a:rPr lang="en-GB" sz="1100" dirty="0"/>
                        <a:t>[10</a:t>
                      </a:r>
                      <a:r>
                        <a:rPr lang="en-GB" sz="1100" baseline="30000" dirty="0"/>
                        <a:t>3</a:t>
                      </a:r>
                      <a:r>
                        <a:rPr lang="en-GB" sz="1100" dirty="0"/>
                        <a:t> Nm/rad]</a:t>
                      </a:r>
                    </a:p>
                  </a:txBody>
                  <a:tcPr marL="68580" marR="68580" marT="34290" marB="34290"/>
                </a:tc>
                <a:tc>
                  <a:txBody>
                    <a:bodyPr/>
                    <a:lstStyle/>
                    <a:p>
                      <a:r>
                        <a:rPr lang="en-GB" sz="1100" b="1" kern="1200" baseline="0" dirty="0">
                          <a:solidFill>
                            <a:schemeClr val="lt1"/>
                          </a:solidFill>
                          <a:latin typeface="+mn-lt"/>
                          <a:ea typeface="+mn-ea"/>
                          <a:cs typeface="+mn-cs"/>
                        </a:rPr>
                        <a:t>Max radial load [N]</a:t>
                      </a:r>
                    </a:p>
                  </a:txBody>
                  <a:tcPr marL="68580" marR="68580" marT="34290" marB="34290"/>
                </a:tc>
                <a:tc>
                  <a:txBody>
                    <a:bodyPr/>
                    <a:lstStyle/>
                    <a:p>
                      <a:r>
                        <a:rPr lang="en-GB" sz="1100" b="1" kern="1200" baseline="0" dirty="0">
                          <a:solidFill>
                            <a:schemeClr val="lt1"/>
                          </a:solidFill>
                          <a:latin typeface="+mn-lt"/>
                          <a:ea typeface="+mn-ea"/>
                          <a:cs typeface="+mn-cs"/>
                        </a:rPr>
                        <a:t>Max axial load [N]</a:t>
                      </a:r>
                    </a:p>
                  </a:txBody>
                  <a:tcPr marL="68580" marR="68580" marT="34290" marB="34290"/>
                </a:tc>
                <a:tc>
                  <a:txBody>
                    <a:bodyPr/>
                    <a:lstStyle/>
                    <a:p>
                      <a:r>
                        <a:rPr lang="en-GB" sz="1100" b="1" kern="1200" baseline="0" dirty="0">
                          <a:solidFill>
                            <a:schemeClr val="lt1"/>
                          </a:solidFill>
                          <a:latin typeface="+mn-lt"/>
                          <a:ea typeface="+mn-ea"/>
                          <a:cs typeface="+mn-cs"/>
                        </a:rPr>
                        <a:t>Precision/backlash</a:t>
                      </a:r>
                    </a:p>
                    <a:p>
                      <a:r>
                        <a:rPr lang="en-GB" sz="1100" b="1" kern="1200" baseline="0" dirty="0">
                          <a:solidFill>
                            <a:schemeClr val="lt1"/>
                          </a:solidFill>
                          <a:latin typeface="+mn-lt"/>
                          <a:ea typeface="+mn-ea"/>
                          <a:cs typeface="+mn-cs"/>
                        </a:rPr>
                        <a:t>[</a:t>
                      </a:r>
                      <a:r>
                        <a:rPr lang="en-GB" sz="1100" b="1" kern="1200" baseline="0" dirty="0" err="1">
                          <a:solidFill>
                            <a:schemeClr val="lt1"/>
                          </a:solidFill>
                          <a:latin typeface="+mn-lt"/>
                          <a:ea typeface="+mn-ea"/>
                          <a:cs typeface="+mn-cs"/>
                        </a:rPr>
                        <a:t>arcmin</a:t>
                      </a:r>
                      <a:r>
                        <a:rPr lang="en-GB" sz="1100" b="1" kern="1200" baseline="0" dirty="0">
                          <a:solidFill>
                            <a:schemeClr val="lt1"/>
                          </a:solidFill>
                          <a:latin typeface="+mn-lt"/>
                          <a:ea typeface="+mn-ea"/>
                          <a:cs typeface="+mn-cs"/>
                        </a:rPr>
                        <a:t>]</a:t>
                      </a:r>
                    </a:p>
                  </a:txBody>
                  <a:tcPr marL="68580" marR="68580" marT="34290" marB="34290"/>
                </a:tc>
                <a:tc>
                  <a:txBody>
                    <a:bodyPr/>
                    <a:lstStyle/>
                    <a:p>
                      <a:r>
                        <a:rPr lang="en-GB" sz="1100" dirty="0"/>
                        <a:t>Vertical</a:t>
                      </a:r>
                      <a:r>
                        <a:rPr lang="en-GB" sz="1100" baseline="0" dirty="0"/>
                        <a:t> dimension [mm]</a:t>
                      </a:r>
                      <a:endParaRPr lang="en-GB" sz="1100" dirty="0"/>
                    </a:p>
                  </a:txBody>
                  <a:tcPr marL="68580" marR="68580" marT="34290" marB="34290"/>
                </a:tc>
                <a:tc>
                  <a:txBody>
                    <a:bodyPr/>
                    <a:lstStyle/>
                    <a:p>
                      <a:r>
                        <a:rPr lang="en-GB" sz="1100" dirty="0"/>
                        <a:t>Outer diameter</a:t>
                      </a:r>
                      <a:r>
                        <a:rPr lang="en-GB" sz="1100" baseline="0" dirty="0"/>
                        <a:t> [mm]</a:t>
                      </a:r>
                      <a:endParaRPr lang="en-GB" sz="1100" dirty="0"/>
                    </a:p>
                  </a:txBody>
                  <a:tcPr marL="68580" marR="68580" marT="34290" marB="34290"/>
                </a:tc>
                <a:tc>
                  <a:txBody>
                    <a:bodyPr/>
                    <a:lstStyle/>
                    <a:p>
                      <a:r>
                        <a:rPr lang="en-GB" sz="1100" dirty="0"/>
                        <a:t>Weight [kg]</a:t>
                      </a:r>
                    </a:p>
                  </a:txBody>
                  <a:tcPr marL="68580" marR="68580" marT="34290" marB="34290"/>
                </a:tc>
                <a:extLst>
                  <a:ext uri="{0D108BD9-81ED-4DB2-BD59-A6C34878D82A}">
                    <a16:rowId xmlns:a16="http://schemas.microsoft.com/office/drawing/2014/main" val="10000"/>
                  </a:ext>
                </a:extLst>
              </a:tr>
              <a:tr h="376843">
                <a:tc>
                  <a:txBody>
                    <a:bodyPr/>
                    <a:lstStyle/>
                    <a:p>
                      <a:r>
                        <a:rPr lang="en-GB" sz="1100" b="1" dirty="0"/>
                        <a:t>HFUS-2SO</a:t>
                      </a:r>
                    </a:p>
                  </a:txBody>
                  <a:tcPr marL="68580" marR="68580" marT="34290" marB="34290"/>
                </a:tc>
                <a:tc>
                  <a:txBody>
                    <a:bodyPr/>
                    <a:lstStyle/>
                    <a:p>
                      <a:r>
                        <a:rPr lang="en-GB" sz="1100" b="1" dirty="0"/>
                        <a:t>20</a:t>
                      </a:r>
                    </a:p>
                  </a:txBody>
                  <a:tcPr marL="68580" marR="68580" marT="34290" marB="34290"/>
                </a:tc>
                <a:tc>
                  <a:txBody>
                    <a:bodyPr/>
                    <a:lstStyle/>
                    <a:p>
                      <a:r>
                        <a:rPr lang="en-GB" sz="1100" b="1" dirty="0"/>
                        <a:t>100</a:t>
                      </a:r>
                    </a:p>
                  </a:txBody>
                  <a:tcPr marL="68580" marR="68580" marT="34290" marB="34290"/>
                </a:tc>
                <a:tc>
                  <a:txBody>
                    <a:bodyPr/>
                    <a:lstStyle/>
                    <a:p>
                      <a:r>
                        <a:rPr lang="en-GB" sz="1100" b="1" dirty="0"/>
                        <a:t>49</a:t>
                      </a:r>
                    </a:p>
                  </a:txBody>
                  <a:tcPr marL="68580" marR="68580" marT="34290" marB="34290"/>
                </a:tc>
                <a:tc>
                  <a:txBody>
                    <a:bodyPr/>
                    <a:lstStyle/>
                    <a:p>
                      <a:r>
                        <a:rPr lang="en-GB" sz="1100" b="1" dirty="0"/>
                        <a:t>&lt;1</a:t>
                      </a:r>
                    </a:p>
                  </a:txBody>
                  <a:tcPr marL="68580" marR="68580" marT="34290" marB="34290"/>
                </a:tc>
                <a:tc>
                  <a:txBody>
                    <a:bodyPr/>
                    <a:lstStyle/>
                    <a:p>
                      <a:r>
                        <a:rPr lang="en-GB" sz="1100" b="1" dirty="0"/>
                        <a:t>29</a:t>
                      </a:r>
                    </a:p>
                  </a:txBody>
                  <a:tcPr marL="68580" marR="68580" marT="34290" marB="34290"/>
                </a:tc>
                <a:tc>
                  <a:txBody>
                    <a:bodyPr/>
                    <a:lstStyle/>
                    <a:p>
                      <a:r>
                        <a:rPr lang="en-GB" sz="1100" b="1" dirty="0"/>
                        <a:t>5150</a:t>
                      </a:r>
                    </a:p>
                  </a:txBody>
                  <a:tcPr marL="68580" marR="68580" marT="34290" marB="34290"/>
                </a:tc>
                <a:tc>
                  <a:txBody>
                    <a:bodyPr/>
                    <a:lstStyle/>
                    <a:p>
                      <a:r>
                        <a:rPr lang="en-GB" sz="1100" b="1" dirty="0"/>
                        <a:t>7687</a:t>
                      </a:r>
                    </a:p>
                  </a:txBody>
                  <a:tcPr marL="68580" marR="68580" marT="34290" marB="34290"/>
                </a:tc>
                <a:tc>
                  <a:txBody>
                    <a:bodyPr/>
                    <a:lstStyle/>
                    <a:p>
                      <a:r>
                        <a:rPr lang="en-GB" sz="1100" b="1" dirty="0"/>
                        <a:t>&lt;0.1</a:t>
                      </a:r>
                    </a:p>
                  </a:txBody>
                  <a:tcPr marL="68580" marR="68580" marT="34290" marB="34290"/>
                </a:tc>
                <a:tc>
                  <a:txBody>
                    <a:bodyPr/>
                    <a:lstStyle/>
                    <a:p>
                      <a:r>
                        <a:rPr lang="en-GB" sz="1100" b="1" dirty="0"/>
                        <a:t>33.5</a:t>
                      </a:r>
                    </a:p>
                  </a:txBody>
                  <a:tcPr marL="68580" marR="68580" marT="34290" marB="34290"/>
                </a:tc>
                <a:tc>
                  <a:txBody>
                    <a:bodyPr/>
                    <a:lstStyle/>
                    <a:p>
                      <a:r>
                        <a:rPr lang="en-GB" sz="1100" b="1" dirty="0"/>
                        <a:t>90 h6</a:t>
                      </a:r>
                    </a:p>
                  </a:txBody>
                  <a:tcPr marL="68580" marR="68580" marT="34290" marB="34290"/>
                </a:tc>
                <a:tc>
                  <a:txBody>
                    <a:bodyPr/>
                    <a:lstStyle/>
                    <a:p>
                      <a:r>
                        <a:rPr lang="en-GB" sz="1100" b="1" dirty="0"/>
                        <a:t>0.81</a:t>
                      </a:r>
                    </a:p>
                  </a:txBody>
                  <a:tcPr marL="68580" marR="68580" marT="34290" marB="34290"/>
                </a:tc>
                <a:extLst>
                  <a:ext uri="{0D108BD9-81ED-4DB2-BD59-A6C34878D82A}">
                    <a16:rowId xmlns:a16="http://schemas.microsoft.com/office/drawing/2014/main" val="10001"/>
                  </a:ext>
                </a:extLst>
              </a:tr>
              <a:tr h="278130">
                <a:tc>
                  <a:txBody>
                    <a:bodyPr/>
                    <a:lstStyle/>
                    <a:p>
                      <a:r>
                        <a:rPr lang="en-GB" sz="1100" dirty="0"/>
                        <a:t>RV</a:t>
                      </a:r>
                    </a:p>
                  </a:txBody>
                  <a:tcPr marL="68580" marR="68580" marT="34290" marB="34290"/>
                </a:tc>
                <a:tc>
                  <a:txBody>
                    <a:bodyPr/>
                    <a:lstStyle/>
                    <a:p>
                      <a:r>
                        <a:rPr lang="en-GB" sz="1100" dirty="0"/>
                        <a:t>15</a:t>
                      </a:r>
                    </a:p>
                  </a:txBody>
                  <a:tcPr marL="68580" marR="68580" marT="34290" marB="34290"/>
                </a:tc>
                <a:tc>
                  <a:txBody>
                    <a:bodyPr/>
                    <a:lstStyle/>
                    <a:p>
                      <a:r>
                        <a:rPr lang="en-GB" sz="1100" dirty="0"/>
                        <a:t>141</a:t>
                      </a:r>
                    </a:p>
                  </a:txBody>
                  <a:tcPr marL="68580" marR="68580" marT="34290" marB="34290"/>
                </a:tc>
                <a:tc>
                  <a:txBody>
                    <a:bodyPr/>
                    <a:lstStyle/>
                    <a:p>
                      <a:r>
                        <a:rPr lang="en-GB" sz="1100" dirty="0"/>
                        <a:t>137</a:t>
                      </a:r>
                    </a:p>
                  </a:txBody>
                  <a:tcPr marL="68580" marR="68580" marT="34290" marB="34290"/>
                </a:tc>
                <a:tc>
                  <a:txBody>
                    <a:bodyPr/>
                    <a:lstStyle/>
                    <a:p>
                      <a:r>
                        <a:rPr lang="en-GB" sz="1100" dirty="0"/>
                        <a:t>&lt;1</a:t>
                      </a:r>
                    </a:p>
                  </a:txBody>
                  <a:tcPr marL="68580" marR="68580" marT="34290" marB="34290"/>
                </a:tc>
                <a:tc>
                  <a:txBody>
                    <a:bodyPr/>
                    <a:lstStyle/>
                    <a:p>
                      <a:r>
                        <a:rPr lang="en-GB" sz="1100" dirty="0"/>
                        <a:t>131</a:t>
                      </a:r>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c>
                  <a:txBody>
                    <a:bodyPr/>
                    <a:lstStyle/>
                    <a:p>
                      <a:r>
                        <a:rPr lang="en-GB" sz="1100" dirty="0">
                          <a:solidFill>
                            <a:srgbClr val="FF0000"/>
                          </a:solidFill>
                        </a:rPr>
                        <a:t>65</a:t>
                      </a:r>
                    </a:p>
                  </a:txBody>
                  <a:tcPr marL="68580" marR="68580" marT="34290" marB="34290"/>
                </a:tc>
                <a:tc>
                  <a:txBody>
                    <a:bodyPr/>
                    <a:lstStyle/>
                    <a:p>
                      <a:r>
                        <a:rPr lang="en-GB" sz="1100" dirty="0">
                          <a:solidFill>
                            <a:srgbClr val="FF0000"/>
                          </a:solidFill>
                        </a:rPr>
                        <a:t>130</a:t>
                      </a:r>
                    </a:p>
                  </a:txBody>
                  <a:tcPr marL="68580" marR="68580" marT="34290" marB="34290"/>
                </a:tc>
                <a:tc>
                  <a:txBody>
                    <a:bodyPr/>
                    <a:lstStyle/>
                    <a:p>
                      <a:r>
                        <a:rPr lang="en-GB" sz="1100" dirty="0">
                          <a:solidFill>
                            <a:srgbClr val="FF0000"/>
                          </a:solidFill>
                        </a:rPr>
                        <a:t>3.6</a:t>
                      </a:r>
                    </a:p>
                  </a:txBody>
                  <a:tcPr marL="68580" marR="68580" marT="34290" marB="34290"/>
                </a:tc>
                <a:extLst>
                  <a:ext uri="{0D108BD9-81ED-4DB2-BD59-A6C34878D82A}">
                    <a16:rowId xmlns:a16="http://schemas.microsoft.com/office/drawing/2014/main" val="10002"/>
                  </a:ext>
                </a:extLst>
              </a:tr>
              <a:tr h="278130">
                <a:tc>
                  <a:txBody>
                    <a:bodyPr/>
                    <a:lstStyle/>
                    <a:p>
                      <a:r>
                        <a:rPr lang="en-GB" sz="1100" dirty="0"/>
                        <a:t>N: RV-N</a:t>
                      </a:r>
                    </a:p>
                  </a:txBody>
                  <a:tcPr marL="68580" marR="68580" marT="34290" marB="34290"/>
                </a:tc>
                <a:tc>
                  <a:txBody>
                    <a:bodyPr/>
                    <a:lstStyle/>
                    <a:p>
                      <a:r>
                        <a:rPr lang="en-GB" sz="1100" dirty="0"/>
                        <a:t>25</a:t>
                      </a:r>
                    </a:p>
                  </a:txBody>
                  <a:tcPr marL="68580" marR="68580" marT="34290" marB="34290"/>
                </a:tc>
                <a:tc>
                  <a:txBody>
                    <a:bodyPr/>
                    <a:lstStyle/>
                    <a:p>
                      <a:r>
                        <a:rPr lang="en-GB" sz="1100" dirty="0"/>
                        <a:t>107.66</a:t>
                      </a:r>
                    </a:p>
                  </a:txBody>
                  <a:tcPr marL="68580" marR="68580" marT="34290" marB="34290"/>
                </a:tc>
                <a:tc>
                  <a:txBody>
                    <a:bodyPr/>
                    <a:lstStyle/>
                    <a:p>
                      <a:r>
                        <a:rPr lang="en-GB" sz="1100" dirty="0"/>
                        <a:t>245</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t>&lt;1</a:t>
                      </a:r>
                    </a:p>
                  </a:txBody>
                  <a:tcPr marL="68580" marR="68580" marT="34290" marB="34290"/>
                </a:tc>
                <a:tc>
                  <a:txBody>
                    <a:bodyPr/>
                    <a:lstStyle/>
                    <a:p>
                      <a:r>
                        <a:rPr lang="en-GB" sz="1100" dirty="0"/>
                        <a:t>210</a:t>
                      </a:r>
                    </a:p>
                  </a:txBody>
                  <a:tcPr marL="68580" marR="68580" marT="34290" marB="34290"/>
                </a:tc>
                <a:tc>
                  <a:txBody>
                    <a:bodyPr/>
                    <a:lstStyle/>
                    <a:p>
                      <a:r>
                        <a:rPr lang="en-GB" sz="1100" dirty="0">
                          <a:solidFill>
                            <a:srgbClr val="FF0000"/>
                          </a:solidFill>
                        </a:rPr>
                        <a:t>6.975</a:t>
                      </a:r>
                    </a:p>
                  </a:txBody>
                  <a:tcPr marL="68580" marR="68580" marT="34290" marB="34290"/>
                </a:tc>
                <a:tc>
                  <a:txBody>
                    <a:bodyPr/>
                    <a:lstStyle/>
                    <a:p>
                      <a:r>
                        <a:rPr lang="en-GB" sz="1100" dirty="0">
                          <a:solidFill>
                            <a:srgbClr val="FF0000"/>
                          </a:solidFill>
                        </a:rPr>
                        <a:t>2.610</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FF0000"/>
                          </a:solidFill>
                        </a:rPr>
                        <a:t>&lt;1</a:t>
                      </a:r>
                    </a:p>
                  </a:txBody>
                  <a:tcPr marL="68580" marR="68580" marT="34290" marB="34290"/>
                </a:tc>
                <a:tc>
                  <a:txBody>
                    <a:bodyPr/>
                    <a:lstStyle/>
                    <a:p>
                      <a:r>
                        <a:rPr lang="en-GB" sz="1100" dirty="0">
                          <a:solidFill>
                            <a:srgbClr val="FF0000"/>
                          </a:solidFill>
                        </a:rPr>
                        <a:t>62</a:t>
                      </a:r>
                    </a:p>
                  </a:txBody>
                  <a:tcPr marL="68580" marR="68580" marT="34290" marB="34290"/>
                </a:tc>
                <a:tc>
                  <a:txBody>
                    <a:bodyPr/>
                    <a:lstStyle/>
                    <a:p>
                      <a:r>
                        <a:rPr lang="en-GB" sz="1100" dirty="0">
                          <a:solidFill>
                            <a:srgbClr val="FF0000"/>
                          </a:solidFill>
                        </a:rPr>
                        <a:t>133</a:t>
                      </a:r>
                    </a:p>
                  </a:txBody>
                  <a:tcPr marL="68580" marR="68580" marT="34290" marB="34290"/>
                </a:tc>
                <a:tc>
                  <a:txBody>
                    <a:bodyPr/>
                    <a:lstStyle/>
                    <a:p>
                      <a:r>
                        <a:rPr lang="en-GB" sz="1100" dirty="0">
                          <a:solidFill>
                            <a:srgbClr val="FF0000"/>
                          </a:solidFill>
                        </a:rPr>
                        <a:t>3.8</a:t>
                      </a:r>
                    </a:p>
                  </a:txBody>
                  <a:tcPr marL="68580" marR="68580" marT="34290" marB="34290"/>
                </a:tc>
                <a:extLst>
                  <a:ext uri="{0D108BD9-81ED-4DB2-BD59-A6C34878D82A}">
                    <a16:rowId xmlns:a16="http://schemas.microsoft.com/office/drawing/2014/main" val="10003"/>
                  </a:ext>
                </a:extLst>
              </a:tr>
              <a:tr h="278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t>N:</a:t>
                      </a:r>
                      <a:r>
                        <a:rPr lang="en-GB" sz="1100" baseline="0" dirty="0"/>
                        <a:t> RV-E</a:t>
                      </a:r>
                      <a:endParaRPr lang="en-GB" sz="1100" dirty="0"/>
                    </a:p>
                  </a:txBody>
                  <a:tcPr marL="68580" marR="68580" marT="34290" marB="34290"/>
                </a:tc>
                <a:tc>
                  <a:txBody>
                    <a:bodyPr/>
                    <a:lstStyle/>
                    <a:p>
                      <a:r>
                        <a:rPr lang="en-GB" sz="1100" dirty="0"/>
                        <a:t>6</a:t>
                      </a:r>
                    </a:p>
                  </a:txBody>
                  <a:tcPr marL="68580" marR="68580" marT="34290" marB="34290"/>
                </a:tc>
                <a:tc>
                  <a:txBody>
                    <a:bodyPr/>
                    <a:lstStyle/>
                    <a:p>
                      <a:r>
                        <a:rPr lang="en-GB" sz="1100" dirty="0"/>
                        <a:t>103</a:t>
                      </a:r>
                    </a:p>
                  </a:txBody>
                  <a:tcPr marL="68580" marR="68580" marT="34290" marB="34290"/>
                </a:tc>
                <a:tc>
                  <a:txBody>
                    <a:bodyPr/>
                    <a:lstStyle/>
                    <a:p>
                      <a:r>
                        <a:rPr lang="en-GB" sz="1100" dirty="0"/>
                        <a:t>58</a:t>
                      </a:r>
                    </a:p>
                  </a:txBody>
                  <a:tcPr marL="68580" marR="68580" marT="34290" marB="34290"/>
                </a:tc>
                <a:tc>
                  <a:txBody>
                    <a:bodyPr/>
                    <a:lstStyle/>
                    <a:p>
                      <a:r>
                        <a:rPr lang="en-GB" sz="1100" dirty="0"/>
                        <a:t>&lt;1.5</a:t>
                      </a:r>
                    </a:p>
                  </a:txBody>
                  <a:tcPr marL="68580" marR="68580" marT="34290" marB="34290"/>
                </a:tc>
                <a:tc>
                  <a:txBody>
                    <a:bodyPr/>
                    <a:lstStyle/>
                    <a:p>
                      <a:r>
                        <a:rPr lang="en-GB" sz="1100" dirty="0"/>
                        <a:t>69</a:t>
                      </a:r>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c>
                  <a:txBody>
                    <a:bodyPr/>
                    <a:lstStyle/>
                    <a:p>
                      <a:r>
                        <a:rPr lang="en-GB" sz="1100" dirty="0">
                          <a:solidFill>
                            <a:srgbClr val="FF0000"/>
                          </a:solidFill>
                        </a:rPr>
                        <a:t>53</a:t>
                      </a:r>
                    </a:p>
                  </a:txBody>
                  <a:tcPr marL="68580" marR="68580" marT="34290" marB="34290"/>
                </a:tc>
                <a:tc>
                  <a:txBody>
                    <a:bodyPr/>
                    <a:lstStyle/>
                    <a:p>
                      <a:r>
                        <a:rPr lang="en-GB" sz="1100" dirty="0">
                          <a:solidFill>
                            <a:srgbClr val="FF0000"/>
                          </a:solidFill>
                        </a:rPr>
                        <a:t>122</a:t>
                      </a:r>
                    </a:p>
                  </a:txBody>
                  <a:tcPr marL="68580" marR="68580" marT="34290" marB="34290"/>
                </a:tc>
                <a:tc>
                  <a:txBody>
                    <a:bodyPr/>
                    <a:lstStyle/>
                    <a:p>
                      <a:r>
                        <a:rPr lang="en-GB" sz="1100" dirty="0">
                          <a:solidFill>
                            <a:srgbClr val="FF0000"/>
                          </a:solidFill>
                        </a:rPr>
                        <a:t>2.5</a:t>
                      </a:r>
                    </a:p>
                  </a:txBody>
                  <a:tcPr marL="68580" marR="68580" marT="34290" marB="34290"/>
                </a:tc>
                <a:extLst>
                  <a:ext uri="{0D108BD9-81ED-4DB2-BD59-A6C34878D82A}">
                    <a16:rowId xmlns:a16="http://schemas.microsoft.com/office/drawing/2014/main" val="10004"/>
                  </a:ext>
                </a:extLst>
              </a:tr>
              <a:tr h="388620">
                <a:tc>
                  <a:txBody>
                    <a:bodyPr/>
                    <a:lstStyle/>
                    <a:p>
                      <a:r>
                        <a:rPr lang="en-GB" sz="1100" dirty="0"/>
                        <a:t>TS:</a:t>
                      </a:r>
                      <a:r>
                        <a:rPr lang="en-GB" sz="1100" baseline="0" dirty="0"/>
                        <a:t> T series</a:t>
                      </a:r>
                      <a:endParaRPr lang="en-GB" sz="1100" dirty="0"/>
                    </a:p>
                  </a:txBody>
                  <a:tcPr marL="68580" marR="68580" marT="34290" marB="34290"/>
                </a:tc>
                <a:tc>
                  <a:txBody>
                    <a:bodyPr/>
                    <a:lstStyle/>
                    <a:p>
                      <a:r>
                        <a:rPr lang="en-GB" sz="1100" dirty="0"/>
                        <a:t>110</a:t>
                      </a:r>
                    </a:p>
                  </a:txBody>
                  <a:tcPr marL="68580" marR="68580" marT="34290" marB="34290"/>
                </a:tc>
                <a:tc>
                  <a:txBody>
                    <a:bodyPr/>
                    <a:lstStyle/>
                    <a:p>
                      <a:r>
                        <a:rPr lang="en-GB" sz="1100" dirty="0"/>
                        <a:t>119</a:t>
                      </a:r>
                    </a:p>
                  </a:txBody>
                  <a:tcPr marL="68580" marR="68580" marT="34290" marB="34290"/>
                </a:tc>
                <a:tc>
                  <a:txBody>
                    <a:bodyPr/>
                    <a:lstStyle/>
                    <a:p>
                      <a:r>
                        <a:rPr lang="en-GB" sz="1100" dirty="0"/>
                        <a:t>244</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t>&lt;1</a:t>
                      </a:r>
                    </a:p>
                  </a:txBody>
                  <a:tcPr marL="68580" marR="68580" marT="34290" marB="34290"/>
                </a:tc>
                <a:tc>
                  <a:txBody>
                    <a:bodyPr/>
                    <a:lstStyle/>
                    <a:p>
                      <a:r>
                        <a:rPr lang="en-GB" sz="1100" dirty="0"/>
                        <a:t>73</a:t>
                      </a:r>
                    </a:p>
                  </a:txBody>
                  <a:tcPr marL="68580" marR="68580" marT="34290" marB="34290"/>
                </a:tc>
                <a:tc>
                  <a:txBody>
                    <a:bodyPr/>
                    <a:lstStyle/>
                    <a:p>
                      <a:r>
                        <a:rPr lang="en-GB" sz="1100" dirty="0"/>
                        <a:t>9300</a:t>
                      </a:r>
                    </a:p>
                  </a:txBody>
                  <a:tcPr marL="68580" marR="68580" marT="34290" marB="34290"/>
                </a:tc>
                <a:tc>
                  <a:txBody>
                    <a:bodyPr/>
                    <a:lstStyle/>
                    <a:p>
                      <a:r>
                        <a:rPr lang="en-GB" sz="1100" dirty="0"/>
                        <a:t>13100</a:t>
                      </a:r>
                    </a:p>
                  </a:txBody>
                  <a:tcPr marL="68580" marR="68580" marT="34290" marB="34290"/>
                </a:tc>
                <a:tc>
                  <a:txBody>
                    <a:bodyPr/>
                    <a:lstStyle/>
                    <a:p>
                      <a:endParaRPr lang="en-GB" sz="1100" dirty="0"/>
                    </a:p>
                  </a:txBody>
                  <a:tcPr marL="68580" marR="68580" marT="34290" marB="34290"/>
                </a:tc>
                <a:tc>
                  <a:txBody>
                    <a:bodyPr/>
                    <a:lstStyle/>
                    <a:p>
                      <a:r>
                        <a:rPr lang="en-GB" sz="1100" dirty="0">
                          <a:solidFill>
                            <a:srgbClr val="FF0000"/>
                          </a:solidFill>
                        </a:rPr>
                        <a:t>69.5</a:t>
                      </a:r>
                    </a:p>
                  </a:txBody>
                  <a:tcPr marL="68580" marR="68580" marT="34290" marB="34290"/>
                </a:tc>
                <a:tc>
                  <a:txBody>
                    <a:bodyPr/>
                    <a:lstStyle/>
                    <a:p>
                      <a:r>
                        <a:rPr lang="en-GB" sz="1100" dirty="0">
                          <a:solidFill>
                            <a:srgbClr val="FF0000"/>
                          </a:solidFill>
                        </a:rPr>
                        <a:t>110</a:t>
                      </a:r>
                    </a:p>
                  </a:txBody>
                  <a:tcPr marL="68580" marR="68580" marT="34290" marB="34290"/>
                </a:tc>
                <a:tc>
                  <a:txBody>
                    <a:bodyPr/>
                    <a:lstStyle/>
                    <a:p>
                      <a:r>
                        <a:rPr lang="en-GB" sz="1100" dirty="0">
                          <a:solidFill>
                            <a:srgbClr val="FF0000"/>
                          </a:solidFill>
                        </a:rPr>
                        <a:t>3.75</a:t>
                      </a:r>
                    </a:p>
                  </a:txBody>
                  <a:tcPr marL="68580" marR="68580" marT="34290" marB="34290"/>
                </a:tc>
                <a:extLst>
                  <a:ext uri="{0D108BD9-81ED-4DB2-BD59-A6C34878D82A}">
                    <a16:rowId xmlns:a16="http://schemas.microsoft.com/office/drawing/2014/main" val="10005"/>
                  </a:ext>
                </a:extLst>
              </a:tr>
              <a:tr h="388620">
                <a:tc>
                  <a:txBody>
                    <a:bodyPr/>
                    <a:lstStyle/>
                    <a:p>
                      <a:r>
                        <a:rPr lang="en-GB" sz="1100" dirty="0"/>
                        <a:t>TS: M series</a:t>
                      </a:r>
                    </a:p>
                  </a:txBody>
                  <a:tcPr marL="68580" marR="68580" marT="34290" marB="34290"/>
                </a:tc>
                <a:tc>
                  <a:txBody>
                    <a:bodyPr/>
                    <a:lstStyle/>
                    <a:p>
                      <a:r>
                        <a:rPr lang="en-GB" sz="1100" dirty="0"/>
                        <a:t>50</a:t>
                      </a:r>
                    </a:p>
                  </a:txBody>
                  <a:tcPr marL="68580" marR="68580" marT="34290" marB="34290"/>
                </a:tc>
                <a:tc>
                  <a:txBody>
                    <a:bodyPr/>
                    <a:lstStyle/>
                    <a:p>
                      <a:r>
                        <a:rPr lang="en-GB" sz="1100" dirty="0"/>
                        <a:t>63</a:t>
                      </a:r>
                    </a:p>
                  </a:txBody>
                  <a:tcPr marL="68580" marR="68580" marT="34290" marB="34290"/>
                </a:tc>
                <a:tc>
                  <a:txBody>
                    <a:bodyPr/>
                    <a:lstStyle/>
                    <a:p>
                      <a:r>
                        <a:rPr lang="en-GB" sz="1100" dirty="0"/>
                        <a:t>18</a:t>
                      </a:r>
                    </a:p>
                  </a:txBody>
                  <a:tcPr marL="68580" marR="68580" marT="34290" marB="34290"/>
                </a:tc>
                <a:tc>
                  <a:txBody>
                    <a:bodyPr/>
                    <a:lstStyle/>
                    <a:p>
                      <a:r>
                        <a:rPr lang="en-GB" sz="1100" dirty="0"/>
                        <a:t>&lt;1.5</a:t>
                      </a:r>
                    </a:p>
                  </a:txBody>
                  <a:tcPr marL="68580" marR="68580" marT="34290" marB="34290"/>
                </a:tc>
                <a:tc>
                  <a:txBody>
                    <a:bodyPr/>
                    <a:lstStyle/>
                    <a:p>
                      <a:r>
                        <a:rPr lang="en-GB" sz="1100" dirty="0"/>
                        <a:t>8.6</a:t>
                      </a:r>
                    </a:p>
                  </a:txBody>
                  <a:tcPr marL="68580" marR="68580" marT="34290" marB="34290"/>
                </a:tc>
                <a:tc>
                  <a:txBody>
                    <a:bodyPr/>
                    <a:lstStyle/>
                    <a:p>
                      <a:r>
                        <a:rPr lang="en-GB" sz="1100" dirty="0"/>
                        <a:t>1440</a:t>
                      </a:r>
                    </a:p>
                  </a:txBody>
                  <a:tcPr marL="68580" marR="68580" marT="34290" marB="34290"/>
                </a:tc>
                <a:tc>
                  <a:txBody>
                    <a:bodyPr/>
                    <a:lstStyle/>
                    <a:p>
                      <a:r>
                        <a:rPr lang="en-GB" sz="1100" dirty="0"/>
                        <a:t>1900</a:t>
                      </a:r>
                    </a:p>
                  </a:txBody>
                  <a:tcPr marL="68580" marR="68580" marT="34290" marB="34290"/>
                </a:tc>
                <a:tc>
                  <a:txBody>
                    <a:bodyPr/>
                    <a:lstStyle/>
                    <a:p>
                      <a:r>
                        <a:rPr lang="en-GB" sz="1100" dirty="0"/>
                        <a:t>&lt;1.5</a:t>
                      </a:r>
                    </a:p>
                  </a:txBody>
                  <a:tcPr marL="68580" marR="68580" marT="34290" marB="34290"/>
                </a:tc>
                <a:tc>
                  <a:txBody>
                    <a:bodyPr/>
                    <a:lstStyle/>
                    <a:p>
                      <a:r>
                        <a:rPr lang="en-GB" sz="1100" dirty="0"/>
                        <a:t>41</a:t>
                      </a:r>
                    </a:p>
                  </a:txBody>
                  <a:tcPr marL="68580" marR="68580" marT="34290" marB="34290"/>
                </a:tc>
                <a:tc>
                  <a:txBody>
                    <a:bodyPr/>
                    <a:lstStyle/>
                    <a:p>
                      <a:r>
                        <a:rPr lang="en-GB" sz="1100" dirty="0"/>
                        <a:t>50</a:t>
                      </a:r>
                    </a:p>
                  </a:txBody>
                  <a:tcPr marL="68580" marR="68580" marT="34290" marB="34290"/>
                </a:tc>
                <a:tc>
                  <a:txBody>
                    <a:bodyPr/>
                    <a:lstStyle/>
                    <a:p>
                      <a:r>
                        <a:rPr lang="en-GB" sz="1100" dirty="0"/>
                        <a:t>0.47</a:t>
                      </a:r>
                    </a:p>
                  </a:txBody>
                  <a:tcPr marL="68580" marR="68580" marT="34290" marB="34290"/>
                </a:tc>
                <a:extLst>
                  <a:ext uri="{0D108BD9-81ED-4DB2-BD59-A6C34878D82A}">
                    <a16:rowId xmlns:a16="http://schemas.microsoft.com/office/drawing/2014/main" val="10006"/>
                  </a:ext>
                </a:extLst>
              </a:tr>
              <a:tr h="278130">
                <a:tc>
                  <a:txBody>
                    <a:bodyPr/>
                    <a:lstStyle/>
                    <a:p>
                      <a:endParaRPr lang="en-GB" sz="1100" dirty="0"/>
                    </a:p>
                  </a:txBody>
                  <a:tcPr marL="68580" marR="68580" marT="34290" marB="34290"/>
                </a:tc>
                <a:tc>
                  <a:txBody>
                    <a:bodyPr/>
                    <a:lstStyle/>
                    <a:p>
                      <a:endParaRPr lang="en-GB" sz="1100"/>
                    </a:p>
                  </a:txBody>
                  <a:tcPr marL="68580" marR="68580" marT="34290" marB="34290"/>
                </a:tc>
                <a:tc>
                  <a:txBody>
                    <a:bodyPr/>
                    <a:lstStyle/>
                    <a:p>
                      <a:endParaRPr lang="en-GB" sz="1100"/>
                    </a:p>
                  </a:txBody>
                  <a:tcPr marL="68580" marR="68580" marT="34290" marB="34290"/>
                </a:tc>
                <a:tc>
                  <a:txBody>
                    <a:bodyPr/>
                    <a:lstStyle/>
                    <a:p>
                      <a:endParaRPr lang="en-GB" sz="1100"/>
                    </a:p>
                  </a:txBody>
                  <a:tcPr marL="68580" marR="68580" marT="34290" marB="34290"/>
                </a:tc>
                <a:tc>
                  <a:txBody>
                    <a:bodyPr/>
                    <a:lstStyle/>
                    <a:p>
                      <a:endParaRPr lang="en-GB" sz="110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extLst>
                  <a:ext uri="{0D108BD9-81ED-4DB2-BD59-A6C34878D82A}">
                    <a16:rowId xmlns:a16="http://schemas.microsoft.com/office/drawing/2014/main" val="10007"/>
                  </a:ext>
                </a:extLst>
              </a:tr>
            </a:tbl>
          </a:graphicData>
        </a:graphic>
      </p:graphicFrame>
      <p:sp>
        <p:nvSpPr>
          <p:cNvPr id="3" name="Slide Number Placeholder 2">
            <a:extLst>
              <a:ext uri="{FF2B5EF4-FFF2-40B4-BE49-F238E27FC236}">
                <a16:creationId xmlns:a16="http://schemas.microsoft.com/office/drawing/2014/main" id="{EEBCFE39-36D5-5BE6-841E-F7542136C483}"/>
              </a:ext>
            </a:extLst>
          </p:cNvPr>
          <p:cNvSpPr>
            <a:spLocks noGrp="1"/>
          </p:cNvSpPr>
          <p:nvPr>
            <p:ph type="sldNum" sz="quarter" idx="12"/>
          </p:nvPr>
        </p:nvSpPr>
        <p:spPr/>
        <p:txBody>
          <a:bodyPr/>
          <a:lstStyle/>
          <a:p>
            <a:fld id="{BFDCA1C4-9514-7B4F-976F-D92F7E296653}" type="slidenum">
              <a:rPr lang="fr-FR" smtClean="0"/>
              <a:pPr/>
              <a:t>15</a:t>
            </a:fld>
            <a:endParaRPr lang="fr-FR"/>
          </a:p>
        </p:txBody>
      </p:sp>
    </p:spTree>
    <p:extLst>
      <p:ext uri="{BB962C8B-B14F-4D97-AF65-F5344CB8AC3E}">
        <p14:creationId xmlns:p14="http://schemas.microsoft.com/office/powerpoint/2010/main" val="781249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72180-7A94-4156-93C8-54E88EF4AC96}"/>
              </a:ext>
            </a:extLst>
          </p:cNvPr>
          <p:cNvSpPr>
            <a:spLocks noGrp="1"/>
          </p:cNvSpPr>
          <p:nvPr>
            <p:ph type="title"/>
          </p:nvPr>
        </p:nvSpPr>
        <p:spPr>
          <a:xfrm>
            <a:off x="612000" y="0"/>
            <a:ext cx="7920000" cy="720000"/>
          </a:xfrm>
        </p:spPr>
        <p:txBody>
          <a:bodyPr/>
          <a:lstStyle/>
          <a:p>
            <a:r>
              <a:rPr lang="en-US" dirty="0"/>
              <a:t>Reminder end of Run1 DQW SPS 2018</a:t>
            </a:r>
            <a:endParaRPr lang="en-GB" dirty="0"/>
          </a:p>
        </p:txBody>
      </p:sp>
      <p:sp>
        <p:nvSpPr>
          <p:cNvPr id="5" name="Slide Number Placeholder 4">
            <a:extLst>
              <a:ext uri="{FF2B5EF4-FFF2-40B4-BE49-F238E27FC236}">
                <a16:creationId xmlns:a16="http://schemas.microsoft.com/office/drawing/2014/main" id="{188FFD41-B6B9-42A1-960A-19C84BD104F9}"/>
              </a:ext>
            </a:extLst>
          </p:cNvPr>
          <p:cNvSpPr>
            <a:spLocks noGrp="1"/>
          </p:cNvSpPr>
          <p:nvPr>
            <p:ph type="sldNum" sz="quarter" idx="12"/>
          </p:nvPr>
        </p:nvSpPr>
        <p:spPr/>
        <p:txBody>
          <a:bodyPr/>
          <a:lstStyle/>
          <a:p>
            <a:fld id="{BFDCA1C4-9514-7B4F-976F-D92F7E296653}" type="slidenum">
              <a:rPr lang="fr-FR" smtClean="0"/>
              <a:pPr/>
              <a:t>16</a:t>
            </a:fld>
            <a:endParaRPr lang="fr-FR"/>
          </a:p>
        </p:txBody>
      </p:sp>
      <p:pic>
        <p:nvPicPr>
          <p:cNvPr id="6" name="Picture 5">
            <a:extLst>
              <a:ext uri="{FF2B5EF4-FFF2-40B4-BE49-F238E27FC236}">
                <a16:creationId xmlns:a16="http://schemas.microsoft.com/office/drawing/2014/main" id="{F7F859CC-ACEB-4948-A13A-0F9B6AE2DC8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39951" y="633450"/>
            <a:ext cx="4782262" cy="2795550"/>
          </a:xfrm>
          <a:prstGeom prst="rect">
            <a:avLst/>
          </a:prstGeom>
        </p:spPr>
      </p:pic>
      <p:sp>
        <p:nvSpPr>
          <p:cNvPr id="8" name="TextBox 7">
            <a:extLst>
              <a:ext uri="{FF2B5EF4-FFF2-40B4-BE49-F238E27FC236}">
                <a16:creationId xmlns:a16="http://schemas.microsoft.com/office/drawing/2014/main" id="{238B5237-BFEB-418C-915B-35470246E850}"/>
              </a:ext>
            </a:extLst>
          </p:cNvPr>
          <p:cNvSpPr txBox="1"/>
          <p:nvPr/>
        </p:nvSpPr>
        <p:spPr>
          <a:xfrm>
            <a:off x="395536" y="720000"/>
            <a:ext cx="3312368" cy="2806922"/>
          </a:xfrm>
          <a:prstGeom prst="rect">
            <a:avLst/>
          </a:prstGeom>
          <a:noFill/>
        </p:spPr>
        <p:txBody>
          <a:bodyPr wrap="square" rtlCol="0">
            <a:spAutoFit/>
          </a:bodyPr>
          <a:lstStyle/>
          <a:p>
            <a:pPr marL="342900" indent="-342900">
              <a:spcBef>
                <a:spcPct val="20000"/>
              </a:spcBef>
              <a:buClr>
                <a:schemeClr val="accent6"/>
              </a:buClr>
              <a:buFont typeface="Wingdings" charset="2"/>
              <a:buChar char="§"/>
            </a:pPr>
            <a:r>
              <a:rPr lang="en-GB" dirty="0">
                <a:solidFill>
                  <a:schemeClr val="accent5"/>
                </a:solidFill>
              </a:rPr>
              <a:t>Sudden increase of stiffness 2-3 October after thermal cycle </a:t>
            </a:r>
          </a:p>
          <a:p>
            <a:pPr marL="342900" indent="-342900">
              <a:spcBef>
                <a:spcPct val="20000"/>
              </a:spcBef>
              <a:buClr>
                <a:schemeClr val="accent6"/>
              </a:buClr>
              <a:buFont typeface="Wingdings" charset="2"/>
              <a:buChar char="§"/>
            </a:pPr>
            <a:r>
              <a:rPr lang="en-GB" dirty="0">
                <a:solidFill>
                  <a:schemeClr val="accent5"/>
                </a:solidFill>
              </a:rPr>
              <a:t>no real blockage</a:t>
            </a:r>
          </a:p>
          <a:p>
            <a:pPr marL="342900" indent="-342900">
              <a:spcBef>
                <a:spcPct val="20000"/>
              </a:spcBef>
              <a:buClr>
                <a:schemeClr val="accent6"/>
              </a:buClr>
              <a:buFont typeface="Wingdings" charset="2"/>
              <a:buChar char="§"/>
            </a:pPr>
            <a:r>
              <a:rPr lang="en-GB" dirty="0">
                <a:solidFill>
                  <a:schemeClr val="accent5"/>
                </a:solidFill>
              </a:rPr>
              <a:t>One motor-gear coupling started slipping 19/10</a:t>
            </a:r>
          </a:p>
          <a:p>
            <a:pPr marL="342900" indent="-342900">
              <a:spcBef>
                <a:spcPct val="20000"/>
              </a:spcBef>
              <a:buClr>
                <a:schemeClr val="accent6"/>
              </a:buClr>
              <a:buFont typeface="Wingdings" charset="2"/>
              <a:buChar char="§"/>
            </a:pPr>
            <a:r>
              <a:rPr lang="en-GB" dirty="0">
                <a:solidFill>
                  <a:schemeClr val="accent5"/>
                </a:solidFill>
              </a:rPr>
              <a:t>Tuner heaters broken + wires damaged</a:t>
            </a:r>
          </a:p>
          <a:p>
            <a:pPr marL="342900" indent="-342900">
              <a:spcBef>
                <a:spcPct val="20000"/>
              </a:spcBef>
              <a:buClr>
                <a:schemeClr val="accent6"/>
              </a:buClr>
              <a:buFont typeface="Wingdings" charset="2"/>
              <a:buChar char="§"/>
            </a:pPr>
            <a:r>
              <a:rPr lang="en-GB" dirty="0">
                <a:solidFill>
                  <a:schemeClr val="accent5"/>
                </a:solidFill>
              </a:rPr>
              <a:t>Possible ice formation</a:t>
            </a:r>
          </a:p>
        </p:txBody>
      </p:sp>
      <p:pic>
        <p:nvPicPr>
          <p:cNvPr id="10" name="Picture 9">
            <a:extLst>
              <a:ext uri="{FF2B5EF4-FFF2-40B4-BE49-F238E27FC236}">
                <a16:creationId xmlns:a16="http://schemas.microsoft.com/office/drawing/2014/main" id="{895FF2EC-6D2A-4092-B91A-5730079DFF1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275856" y="5194980"/>
            <a:ext cx="2946936" cy="1521370"/>
          </a:xfrm>
          <a:prstGeom prst="rect">
            <a:avLst/>
          </a:prstGeom>
        </p:spPr>
      </p:pic>
      <p:pic>
        <p:nvPicPr>
          <p:cNvPr id="13" name="Picture 12">
            <a:extLst>
              <a:ext uri="{FF2B5EF4-FFF2-40B4-BE49-F238E27FC236}">
                <a16:creationId xmlns:a16="http://schemas.microsoft.com/office/drawing/2014/main" id="{83EFBEF9-2644-489E-94D4-1BE4F36667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28616" y="4863723"/>
            <a:ext cx="2465010" cy="1853170"/>
          </a:xfrm>
          <a:prstGeom prst="rect">
            <a:avLst/>
          </a:prstGeom>
        </p:spPr>
      </p:pic>
      <p:sp>
        <p:nvSpPr>
          <p:cNvPr id="14" name="TextBox 13">
            <a:extLst>
              <a:ext uri="{FF2B5EF4-FFF2-40B4-BE49-F238E27FC236}">
                <a16:creationId xmlns:a16="http://schemas.microsoft.com/office/drawing/2014/main" id="{E9A91B0B-5286-4CB3-9C34-E9D75C212E96}"/>
              </a:ext>
            </a:extLst>
          </p:cNvPr>
          <p:cNvSpPr txBox="1"/>
          <p:nvPr/>
        </p:nvSpPr>
        <p:spPr>
          <a:xfrm>
            <a:off x="395536" y="3856510"/>
            <a:ext cx="7704856" cy="1366528"/>
          </a:xfrm>
          <a:prstGeom prst="rect">
            <a:avLst/>
          </a:prstGeom>
          <a:noFill/>
        </p:spPr>
        <p:txBody>
          <a:bodyPr wrap="square" rtlCol="0">
            <a:spAutoFit/>
          </a:bodyPr>
          <a:lstStyle/>
          <a:p>
            <a:pPr marL="342900" indent="-342900">
              <a:spcBef>
                <a:spcPct val="20000"/>
              </a:spcBef>
              <a:buClr>
                <a:schemeClr val="accent6"/>
              </a:buClr>
              <a:buFont typeface="Wingdings" charset="2"/>
              <a:buChar char="§"/>
            </a:pPr>
            <a:r>
              <a:rPr lang="en-GB" dirty="0">
                <a:solidFill>
                  <a:schemeClr val="accent5"/>
                </a:solidFill>
              </a:rPr>
              <a:t>Very hard to dismount motor in-situ or to replace the heater</a:t>
            </a:r>
          </a:p>
          <a:p>
            <a:pPr marL="342900" indent="-342900">
              <a:spcBef>
                <a:spcPct val="20000"/>
              </a:spcBef>
              <a:buClr>
                <a:schemeClr val="accent6"/>
              </a:buClr>
              <a:buFont typeface="Wingdings" charset="2"/>
              <a:buChar char="§"/>
            </a:pPr>
            <a:r>
              <a:rPr lang="en-GB" dirty="0">
                <a:solidFill>
                  <a:schemeClr val="accent5"/>
                </a:solidFill>
              </a:rPr>
              <a:t>Impossible to retighten the coupling without full actuator disassembly</a:t>
            </a:r>
          </a:p>
          <a:p>
            <a:pPr marL="342900" indent="-342900">
              <a:spcBef>
                <a:spcPct val="20000"/>
              </a:spcBef>
              <a:buClr>
                <a:schemeClr val="accent6"/>
              </a:buClr>
              <a:buFont typeface="Wingdings" charset="2"/>
              <a:buChar char="§"/>
            </a:pPr>
            <a:r>
              <a:rPr lang="en-GB" dirty="0">
                <a:solidFill>
                  <a:schemeClr val="accent5"/>
                </a:solidFill>
              </a:rPr>
              <a:t>No access to set limit switches and hard stop</a:t>
            </a:r>
          </a:p>
          <a:p>
            <a:pPr marL="342900" indent="-342900">
              <a:spcBef>
                <a:spcPct val="20000"/>
              </a:spcBef>
              <a:buClr>
                <a:schemeClr val="accent6"/>
              </a:buClr>
              <a:buFont typeface="Wingdings" charset="2"/>
              <a:buChar char="§"/>
            </a:pPr>
            <a:r>
              <a:rPr lang="en-GB" dirty="0">
                <a:solidFill>
                  <a:schemeClr val="accent5"/>
                </a:solidFill>
              </a:rPr>
              <a:t>Potentiometer not needed </a:t>
            </a:r>
          </a:p>
        </p:txBody>
      </p:sp>
      <p:sp>
        <p:nvSpPr>
          <p:cNvPr id="15" name="TextBox 14">
            <a:extLst>
              <a:ext uri="{FF2B5EF4-FFF2-40B4-BE49-F238E27FC236}">
                <a16:creationId xmlns:a16="http://schemas.microsoft.com/office/drawing/2014/main" id="{5E39D815-A4C9-4C0B-86CE-989A4B10C67D}"/>
              </a:ext>
            </a:extLst>
          </p:cNvPr>
          <p:cNvSpPr txBox="1"/>
          <p:nvPr/>
        </p:nvSpPr>
        <p:spPr>
          <a:xfrm>
            <a:off x="402165" y="3487178"/>
            <a:ext cx="2595582" cy="369332"/>
          </a:xfrm>
          <a:prstGeom prst="rect">
            <a:avLst/>
          </a:prstGeom>
          <a:noFill/>
        </p:spPr>
        <p:txBody>
          <a:bodyPr wrap="none" rtlCol="0">
            <a:spAutoFit/>
          </a:bodyPr>
          <a:lstStyle/>
          <a:p>
            <a:r>
              <a:rPr lang="en-US" dirty="0"/>
              <a:t>Important observations:</a:t>
            </a:r>
            <a:endParaRPr lang="en-GB" dirty="0"/>
          </a:p>
        </p:txBody>
      </p:sp>
    </p:spTree>
    <p:extLst>
      <p:ext uri="{BB962C8B-B14F-4D97-AF65-F5344CB8AC3E}">
        <p14:creationId xmlns:p14="http://schemas.microsoft.com/office/powerpoint/2010/main" val="3161627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303D8-2A57-476B-BD9F-E068A58CE802}"/>
              </a:ext>
            </a:extLst>
          </p:cNvPr>
          <p:cNvSpPr>
            <a:spLocks noGrp="1"/>
          </p:cNvSpPr>
          <p:nvPr>
            <p:ph type="title"/>
          </p:nvPr>
        </p:nvSpPr>
        <p:spPr>
          <a:xfrm>
            <a:off x="1178016" y="192178"/>
            <a:ext cx="7453032" cy="540000"/>
          </a:xfrm>
        </p:spPr>
        <p:txBody>
          <a:bodyPr/>
          <a:lstStyle/>
          <a:p>
            <a:r>
              <a:rPr lang="en-GB" dirty="0"/>
              <a:t>Frequency Drifts during “Quiet Periods”</a:t>
            </a:r>
          </a:p>
        </p:txBody>
      </p:sp>
      <p:sp>
        <p:nvSpPr>
          <p:cNvPr id="5" name="Slide Number Placeholder 4">
            <a:extLst>
              <a:ext uri="{FF2B5EF4-FFF2-40B4-BE49-F238E27FC236}">
                <a16:creationId xmlns:a16="http://schemas.microsoft.com/office/drawing/2014/main" id="{4FC97021-DB70-4C02-8BEC-A1D2E6E85BBB}"/>
              </a:ext>
            </a:extLst>
          </p:cNvPr>
          <p:cNvSpPr>
            <a:spLocks noGrp="1"/>
          </p:cNvSpPr>
          <p:nvPr>
            <p:ph type="sldNum" sz="quarter" idx="12"/>
          </p:nvPr>
        </p:nvSpPr>
        <p:spPr/>
        <p:txBody>
          <a:bodyPr/>
          <a:lstStyle/>
          <a:p>
            <a:fld id="{BFDCA1C4-9514-7B4F-976F-D92F7E296653}" type="slidenum">
              <a:rPr lang="fr-FR" smtClean="0"/>
              <a:pPr/>
              <a:t>17</a:t>
            </a:fld>
            <a:endParaRPr lang="fr-FR"/>
          </a:p>
        </p:txBody>
      </p:sp>
      <p:pic>
        <p:nvPicPr>
          <p:cNvPr id="3" name="Picture 2">
            <a:extLst>
              <a:ext uri="{FF2B5EF4-FFF2-40B4-BE49-F238E27FC236}">
                <a16:creationId xmlns:a16="http://schemas.microsoft.com/office/drawing/2014/main" id="{3FC51121-DD59-459B-9C86-5654AC39D99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4636" y="1046766"/>
            <a:ext cx="2095412" cy="4827577"/>
          </a:xfrm>
          <a:prstGeom prst="rect">
            <a:avLst/>
          </a:prstGeom>
        </p:spPr>
      </p:pic>
      <p:sp>
        <p:nvSpPr>
          <p:cNvPr id="6" name="TextBox 5">
            <a:extLst>
              <a:ext uri="{FF2B5EF4-FFF2-40B4-BE49-F238E27FC236}">
                <a16:creationId xmlns:a16="http://schemas.microsoft.com/office/drawing/2014/main" id="{34717AB9-B298-4682-90FB-B2DBBE253B12}"/>
              </a:ext>
            </a:extLst>
          </p:cNvPr>
          <p:cNvSpPr txBox="1"/>
          <p:nvPr/>
        </p:nvSpPr>
        <p:spPr>
          <a:xfrm>
            <a:off x="2289465" y="2008873"/>
            <a:ext cx="1461004" cy="473206"/>
          </a:xfrm>
          <a:prstGeom prst="rect">
            <a:avLst/>
          </a:prstGeom>
          <a:noFill/>
        </p:spPr>
        <p:txBody>
          <a:bodyPr wrap="square" rtlCol="0">
            <a:spAutoFit/>
          </a:bodyPr>
          <a:lstStyle/>
          <a:p>
            <a:r>
              <a:rPr lang="en-GB" sz="825" dirty="0"/>
              <a:t>Feedthrough bellow: sensitive to pressure (</a:t>
            </a:r>
            <a:r>
              <a:rPr lang="en-GB" sz="825" dirty="0" err="1"/>
              <a:t>atm</a:t>
            </a:r>
            <a:r>
              <a:rPr lang="en-GB" sz="825" dirty="0"/>
              <a:t>)</a:t>
            </a:r>
          </a:p>
          <a:p>
            <a:r>
              <a:rPr lang="en-GB" sz="825" dirty="0"/>
              <a:t>1% change </a:t>
            </a:r>
            <a:r>
              <a:rPr lang="en-GB" sz="825" dirty="0" err="1"/>
              <a:t>atm</a:t>
            </a:r>
            <a:r>
              <a:rPr lang="en-GB" sz="825" dirty="0"/>
              <a:t> &gt;&gt; ~ 3N </a:t>
            </a:r>
            <a:r>
              <a:rPr lang="fr-CH" sz="825" dirty="0"/>
              <a:t>*</a:t>
            </a:r>
          </a:p>
        </p:txBody>
      </p:sp>
      <p:sp>
        <p:nvSpPr>
          <p:cNvPr id="7" name="TextBox 6">
            <a:extLst>
              <a:ext uri="{FF2B5EF4-FFF2-40B4-BE49-F238E27FC236}">
                <a16:creationId xmlns:a16="http://schemas.microsoft.com/office/drawing/2014/main" id="{981CDDC8-37D3-4F27-B533-36429F18409A}"/>
              </a:ext>
            </a:extLst>
          </p:cNvPr>
          <p:cNvSpPr txBox="1"/>
          <p:nvPr/>
        </p:nvSpPr>
        <p:spPr>
          <a:xfrm>
            <a:off x="2364904" y="2804516"/>
            <a:ext cx="1292696" cy="507831"/>
          </a:xfrm>
          <a:prstGeom prst="rect">
            <a:avLst/>
          </a:prstGeom>
          <a:noFill/>
        </p:spPr>
        <p:txBody>
          <a:bodyPr wrap="square" rtlCol="0">
            <a:spAutoFit/>
          </a:bodyPr>
          <a:lstStyle/>
          <a:p>
            <a:r>
              <a:rPr lang="en-GB" sz="900" dirty="0"/>
              <a:t>Temperature gradient, change will change tuner load</a:t>
            </a:r>
          </a:p>
        </p:txBody>
      </p:sp>
      <p:sp>
        <p:nvSpPr>
          <p:cNvPr id="8" name="TextBox 7">
            <a:extLst>
              <a:ext uri="{FF2B5EF4-FFF2-40B4-BE49-F238E27FC236}">
                <a16:creationId xmlns:a16="http://schemas.microsoft.com/office/drawing/2014/main" id="{9ED16214-55D3-47C9-80EE-EFCCFA5E25C5}"/>
              </a:ext>
            </a:extLst>
          </p:cNvPr>
          <p:cNvSpPr txBox="1"/>
          <p:nvPr/>
        </p:nvSpPr>
        <p:spPr>
          <a:xfrm>
            <a:off x="2343254" y="3497014"/>
            <a:ext cx="1407215" cy="646331"/>
          </a:xfrm>
          <a:prstGeom prst="rect">
            <a:avLst/>
          </a:prstGeom>
          <a:noFill/>
        </p:spPr>
        <p:txBody>
          <a:bodyPr wrap="square" rtlCol="0">
            <a:spAutoFit/>
          </a:bodyPr>
          <a:lstStyle/>
          <a:p>
            <a:r>
              <a:rPr lang="en-GB" sz="900" dirty="0"/>
              <a:t>Thermalisation temperature not measured, refer to FPC thermalisation</a:t>
            </a:r>
          </a:p>
        </p:txBody>
      </p:sp>
      <p:cxnSp>
        <p:nvCxnSpPr>
          <p:cNvPr id="10" name="Straight Arrow Connector 9">
            <a:extLst>
              <a:ext uri="{FF2B5EF4-FFF2-40B4-BE49-F238E27FC236}">
                <a16:creationId xmlns:a16="http://schemas.microsoft.com/office/drawing/2014/main" id="{3669B8E4-7103-4E08-889F-6E2C6A5CF67A}"/>
              </a:ext>
            </a:extLst>
          </p:cNvPr>
          <p:cNvCxnSpPr>
            <a:cxnSpLocks/>
            <a:stCxn id="8" idx="1"/>
          </p:cNvCxnSpPr>
          <p:nvPr/>
        </p:nvCxnSpPr>
        <p:spPr>
          <a:xfrm flipH="1" flipV="1">
            <a:off x="1186703" y="3600157"/>
            <a:ext cx="1156551" cy="2200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31480F5A-3099-4CFE-A4C5-4E62BDDD2DC7}"/>
              </a:ext>
            </a:extLst>
          </p:cNvPr>
          <p:cNvCxnSpPr>
            <a:cxnSpLocks/>
          </p:cNvCxnSpPr>
          <p:nvPr/>
        </p:nvCxnSpPr>
        <p:spPr>
          <a:xfrm flipH="1">
            <a:off x="1296743" y="2492994"/>
            <a:ext cx="1046510" cy="3115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4C47A762-786A-4981-BE0A-8FAB6DD94B6B}"/>
              </a:ext>
            </a:extLst>
          </p:cNvPr>
          <p:cNvSpPr txBox="1"/>
          <p:nvPr/>
        </p:nvSpPr>
        <p:spPr>
          <a:xfrm>
            <a:off x="2030103" y="4396817"/>
            <a:ext cx="1583423" cy="923330"/>
          </a:xfrm>
          <a:prstGeom prst="rect">
            <a:avLst/>
          </a:prstGeom>
          <a:noFill/>
        </p:spPr>
        <p:txBody>
          <a:bodyPr wrap="square" rtlCol="0">
            <a:spAutoFit/>
          </a:bodyPr>
          <a:lstStyle/>
          <a:p>
            <a:r>
              <a:rPr lang="en-GB" sz="900" dirty="0"/>
              <a:t>He Tank feedthrough + cavity surface. Sensitive to He tank pressure (and temperature when saturated liquid)</a:t>
            </a:r>
          </a:p>
          <a:p>
            <a:r>
              <a:rPr lang="en-GB" sz="900" dirty="0"/>
              <a:t>1 mbar &gt;~3 N*</a:t>
            </a:r>
          </a:p>
        </p:txBody>
      </p:sp>
      <p:cxnSp>
        <p:nvCxnSpPr>
          <p:cNvPr id="15" name="Straight Arrow Connector 14">
            <a:extLst>
              <a:ext uri="{FF2B5EF4-FFF2-40B4-BE49-F238E27FC236}">
                <a16:creationId xmlns:a16="http://schemas.microsoft.com/office/drawing/2014/main" id="{3BC4362D-62D6-431C-B6A2-EDA92B4FCDB1}"/>
              </a:ext>
            </a:extLst>
          </p:cNvPr>
          <p:cNvCxnSpPr>
            <a:cxnSpLocks/>
          </p:cNvCxnSpPr>
          <p:nvPr/>
        </p:nvCxnSpPr>
        <p:spPr>
          <a:xfrm flipH="1">
            <a:off x="1186704" y="4721008"/>
            <a:ext cx="8706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CC463782-7B7E-4047-9D1C-57C3D2FD7431}"/>
              </a:ext>
            </a:extLst>
          </p:cNvPr>
          <p:cNvSpPr txBox="1"/>
          <p:nvPr/>
        </p:nvSpPr>
        <p:spPr>
          <a:xfrm>
            <a:off x="1990433" y="5538179"/>
            <a:ext cx="1069524" cy="230832"/>
          </a:xfrm>
          <a:prstGeom prst="rect">
            <a:avLst/>
          </a:prstGeom>
          <a:noFill/>
        </p:spPr>
        <p:txBody>
          <a:bodyPr wrap="none" rtlCol="0">
            <a:spAutoFit/>
          </a:bodyPr>
          <a:lstStyle/>
          <a:p>
            <a:r>
              <a:rPr lang="fr-CH" sz="900" dirty="0"/>
              <a:t>* </a:t>
            </a:r>
            <a:r>
              <a:rPr lang="en-GB" sz="900" dirty="0"/>
              <a:t>Rough estimate</a:t>
            </a:r>
          </a:p>
        </p:txBody>
      </p:sp>
      <p:pic>
        <p:nvPicPr>
          <p:cNvPr id="9" name="Picture 8">
            <a:extLst>
              <a:ext uri="{FF2B5EF4-FFF2-40B4-BE49-F238E27FC236}">
                <a16:creationId xmlns:a16="http://schemas.microsoft.com/office/drawing/2014/main" id="{F79B1BAF-0695-137D-2E09-6732EB0E3791}"/>
              </a:ext>
            </a:extLst>
          </p:cNvPr>
          <p:cNvPicPr>
            <a:picLocks noChangeAspect="1"/>
          </p:cNvPicPr>
          <p:nvPr/>
        </p:nvPicPr>
        <p:blipFill>
          <a:blip r:embed="rId3"/>
          <a:stretch>
            <a:fillRect/>
          </a:stretch>
        </p:blipFill>
        <p:spPr>
          <a:xfrm>
            <a:off x="3987237" y="2008873"/>
            <a:ext cx="4879563" cy="3187534"/>
          </a:xfrm>
          <a:prstGeom prst="rect">
            <a:avLst/>
          </a:prstGeom>
        </p:spPr>
      </p:pic>
      <p:sp>
        <p:nvSpPr>
          <p:cNvPr id="18" name="TextBox 17">
            <a:extLst>
              <a:ext uri="{FF2B5EF4-FFF2-40B4-BE49-F238E27FC236}">
                <a16:creationId xmlns:a16="http://schemas.microsoft.com/office/drawing/2014/main" id="{BE054915-7684-2919-7399-58701E2FDF84}"/>
              </a:ext>
            </a:extLst>
          </p:cNvPr>
          <p:cNvSpPr txBox="1"/>
          <p:nvPr/>
        </p:nvSpPr>
        <p:spPr>
          <a:xfrm>
            <a:off x="4081937" y="1102268"/>
            <a:ext cx="4819227" cy="715581"/>
          </a:xfrm>
          <a:prstGeom prst="rect">
            <a:avLst/>
          </a:prstGeom>
          <a:noFill/>
        </p:spPr>
        <p:txBody>
          <a:bodyPr wrap="square" rtlCol="0">
            <a:spAutoFit/>
          </a:bodyPr>
          <a:lstStyle/>
          <a:p>
            <a:r>
              <a:rPr lang="en-US" sz="1350" dirty="0"/>
              <a:t>In the SPS accelerator, we observed slow frequency drifts which were initially speculated to be due to He pressure changes, but later found to be due to tunnel temperature</a:t>
            </a:r>
          </a:p>
        </p:txBody>
      </p:sp>
    </p:spTree>
    <p:extLst>
      <p:ext uri="{BB962C8B-B14F-4D97-AF65-F5344CB8AC3E}">
        <p14:creationId xmlns:p14="http://schemas.microsoft.com/office/powerpoint/2010/main" val="1042500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522A2-592C-4CBC-A6C6-626ED43DBDB7}"/>
              </a:ext>
            </a:extLst>
          </p:cNvPr>
          <p:cNvSpPr>
            <a:spLocks noGrp="1"/>
          </p:cNvSpPr>
          <p:nvPr>
            <p:ph type="title"/>
          </p:nvPr>
        </p:nvSpPr>
        <p:spPr>
          <a:xfrm>
            <a:off x="612000" y="16785"/>
            <a:ext cx="7920000" cy="720000"/>
          </a:xfrm>
        </p:spPr>
        <p:txBody>
          <a:bodyPr/>
          <a:lstStyle/>
          <a:p>
            <a:r>
              <a:rPr lang="en-US" dirty="0"/>
              <a:t>SPS DQW and RFD Upgrade</a:t>
            </a:r>
            <a:endParaRPr lang="en-GB" dirty="0"/>
          </a:p>
        </p:txBody>
      </p:sp>
      <p:sp>
        <p:nvSpPr>
          <p:cNvPr id="5" name="Slide Number Placeholder 4">
            <a:extLst>
              <a:ext uri="{FF2B5EF4-FFF2-40B4-BE49-F238E27FC236}">
                <a16:creationId xmlns:a16="http://schemas.microsoft.com/office/drawing/2014/main" id="{48B36752-EC35-46D7-8F61-78AE46E73D91}"/>
              </a:ext>
            </a:extLst>
          </p:cNvPr>
          <p:cNvSpPr>
            <a:spLocks noGrp="1"/>
          </p:cNvSpPr>
          <p:nvPr>
            <p:ph type="sldNum" sz="quarter" idx="12"/>
          </p:nvPr>
        </p:nvSpPr>
        <p:spPr/>
        <p:txBody>
          <a:bodyPr/>
          <a:lstStyle/>
          <a:p>
            <a:fld id="{BFDCA1C4-9514-7B4F-976F-D92F7E296653}" type="slidenum">
              <a:rPr lang="fr-FR" smtClean="0"/>
              <a:pPr/>
              <a:t>18</a:t>
            </a:fld>
            <a:endParaRPr lang="fr-FR"/>
          </a:p>
        </p:txBody>
      </p:sp>
      <p:pic>
        <p:nvPicPr>
          <p:cNvPr id="8" name="Picture 7">
            <a:extLst>
              <a:ext uri="{FF2B5EF4-FFF2-40B4-BE49-F238E27FC236}">
                <a16:creationId xmlns:a16="http://schemas.microsoft.com/office/drawing/2014/main" id="{DEAC9EE0-52D4-479F-8181-E61BAFBC76A9}"/>
              </a:ext>
            </a:extLst>
          </p:cNvPr>
          <p:cNvPicPr>
            <a:picLocks noChangeAspect="1"/>
          </p:cNvPicPr>
          <p:nvPr/>
        </p:nvPicPr>
        <p:blipFill>
          <a:blip r:embed="rId2"/>
          <a:stretch>
            <a:fillRect/>
          </a:stretch>
        </p:blipFill>
        <p:spPr>
          <a:xfrm>
            <a:off x="4182790" y="736785"/>
            <a:ext cx="2376264" cy="1783384"/>
          </a:xfrm>
          <a:prstGeom prst="rect">
            <a:avLst/>
          </a:prstGeom>
        </p:spPr>
      </p:pic>
      <p:sp>
        <p:nvSpPr>
          <p:cNvPr id="9" name="TextBox 8">
            <a:extLst>
              <a:ext uri="{FF2B5EF4-FFF2-40B4-BE49-F238E27FC236}">
                <a16:creationId xmlns:a16="http://schemas.microsoft.com/office/drawing/2014/main" id="{D7E2E6A7-9A7F-4219-AF6B-D51955815E87}"/>
              </a:ext>
            </a:extLst>
          </p:cNvPr>
          <p:cNvSpPr txBox="1"/>
          <p:nvPr/>
        </p:nvSpPr>
        <p:spPr>
          <a:xfrm>
            <a:off x="479767" y="736785"/>
            <a:ext cx="3570790" cy="1975926"/>
          </a:xfrm>
          <a:prstGeom prst="rect">
            <a:avLst/>
          </a:prstGeom>
          <a:noFill/>
        </p:spPr>
        <p:txBody>
          <a:bodyPr wrap="square" rtlCol="0">
            <a:spAutoFit/>
          </a:bodyPr>
          <a:lstStyle/>
          <a:p>
            <a:pPr marL="342900" indent="-342900">
              <a:spcBef>
                <a:spcPct val="20000"/>
              </a:spcBef>
              <a:buClr>
                <a:schemeClr val="accent6"/>
              </a:buClr>
              <a:buFont typeface="Wingdings" charset="2"/>
              <a:buChar char="§"/>
            </a:pPr>
            <a:r>
              <a:rPr lang="en-US" dirty="0">
                <a:solidFill>
                  <a:schemeClr val="accent5"/>
                </a:solidFill>
              </a:rPr>
              <a:t>D-type slip-free Oldham coupling with set screw</a:t>
            </a:r>
          </a:p>
          <a:p>
            <a:pPr marL="342900" indent="-342900">
              <a:spcBef>
                <a:spcPct val="20000"/>
              </a:spcBef>
              <a:buClr>
                <a:schemeClr val="accent6"/>
              </a:buClr>
              <a:buFont typeface="Wingdings" charset="2"/>
              <a:buChar char="§"/>
            </a:pPr>
            <a:r>
              <a:rPr lang="en-US" dirty="0">
                <a:solidFill>
                  <a:schemeClr val="accent5"/>
                </a:solidFill>
              </a:rPr>
              <a:t>Introduction connection clamp</a:t>
            </a:r>
          </a:p>
          <a:p>
            <a:pPr marL="342900" indent="-342900">
              <a:spcBef>
                <a:spcPct val="20000"/>
              </a:spcBef>
              <a:buClr>
                <a:schemeClr val="accent6"/>
              </a:buClr>
              <a:buFont typeface="Wingdings" charset="2"/>
              <a:buChar char="§"/>
            </a:pPr>
            <a:r>
              <a:rPr lang="en-US" dirty="0">
                <a:solidFill>
                  <a:schemeClr val="accent5"/>
                </a:solidFill>
              </a:rPr>
              <a:t>Creation more space</a:t>
            </a:r>
          </a:p>
          <a:p>
            <a:pPr marL="342900" indent="-342900">
              <a:spcBef>
                <a:spcPct val="20000"/>
              </a:spcBef>
              <a:buClr>
                <a:schemeClr val="accent6"/>
              </a:buClr>
              <a:buFont typeface="Wingdings" charset="2"/>
              <a:buChar char="§"/>
            </a:pPr>
            <a:r>
              <a:rPr lang="en-US" dirty="0">
                <a:solidFill>
                  <a:schemeClr val="accent5"/>
                </a:solidFill>
              </a:rPr>
              <a:t>Lowered actuator height</a:t>
            </a:r>
            <a:endParaRPr lang="en-GB" dirty="0">
              <a:solidFill>
                <a:schemeClr val="accent5"/>
              </a:solidFill>
            </a:endParaRPr>
          </a:p>
          <a:p>
            <a:pPr marL="342900" indent="-342900">
              <a:spcBef>
                <a:spcPct val="20000"/>
              </a:spcBef>
              <a:buClr>
                <a:schemeClr val="accent6"/>
              </a:buClr>
              <a:buFont typeface="Wingdings" charset="2"/>
              <a:buChar char="§"/>
            </a:pPr>
            <a:endParaRPr lang="en-US" dirty="0">
              <a:solidFill>
                <a:schemeClr val="accent5"/>
              </a:solidFill>
            </a:endParaRPr>
          </a:p>
        </p:txBody>
      </p:sp>
      <p:pic>
        <p:nvPicPr>
          <p:cNvPr id="10" name="Picture 9">
            <a:extLst>
              <a:ext uri="{FF2B5EF4-FFF2-40B4-BE49-F238E27FC236}">
                <a16:creationId xmlns:a16="http://schemas.microsoft.com/office/drawing/2014/main" id="{5616E303-25A1-4431-9E6A-7310BC3C56C6}"/>
              </a:ext>
            </a:extLst>
          </p:cNvPr>
          <p:cNvPicPr>
            <a:picLocks noChangeAspect="1"/>
          </p:cNvPicPr>
          <p:nvPr/>
        </p:nvPicPr>
        <p:blipFill>
          <a:blip r:embed="rId3"/>
          <a:stretch>
            <a:fillRect/>
          </a:stretch>
        </p:blipFill>
        <p:spPr>
          <a:xfrm>
            <a:off x="6688798" y="754186"/>
            <a:ext cx="2357776" cy="1765984"/>
          </a:xfrm>
          <a:prstGeom prst="rect">
            <a:avLst/>
          </a:prstGeom>
        </p:spPr>
      </p:pic>
      <p:sp>
        <p:nvSpPr>
          <p:cNvPr id="15" name="TextBox 14">
            <a:extLst>
              <a:ext uri="{FF2B5EF4-FFF2-40B4-BE49-F238E27FC236}">
                <a16:creationId xmlns:a16="http://schemas.microsoft.com/office/drawing/2014/main" id="{B7E4A64A-3CC9-4FA7-B5A0-E99E5CD8709E}"/>
              </a:ext>
            </a:extLst>
          </p:cNvPr>
          <p:cNvSpPr txBox="1"/>
          <p:nvPr/>
        </p:nvSpPr>
        <p:spPr>
          <a:xfrm>
            <a:off x="3455925" y="5443907"/>
            <a:ext cx="3429144" cy="1034129"/>
          </a:xfrm>
          <a:prstGeom prst="rect">
            <a:avLst/>
          </a:prstGeom>
          <a:noFill/>
        </p:spPr>
        <p:txBody>
          <a:bodyPr wrap="none" rtlCol="0">
            <a:spAutoFit/>
          </a:bodyPr>
          <a:lstStyle/>
          <a:p>
            <a:pPr marL="342900" indent="-342900">
              <a:spcBef>
                <a:spcPct val="20000"/>
              </a:spcBef>
              <a:buClr>
                <a:schemeClr val="accent6"/>
              </a:buClr>
              <a:buFont typeface="Wingdings" charset="2"/>
              <a:buChar char="§"/>
            </a:pPr>
            <a:r>
              <a:rPr lang="en-US" dirty="0">
                <a:solidFill>
                  <a:schemeClr val="accent5"/>
                </a:solidFill>
              </a:rPr>
              <a:t>Removed potentiometers</a:t>
            </a:r>
          </a:p>
          <a:p>
            <a:pPr marL="342900" indent="-342900">
              <a:spcBef>
                <a:spcPct val="20000"/>
              </a:spcBef>
              <a:buClr>
                <a:schemeClr val="accent6"/>
              </a:buClr>
              <a:buFont typeface="Wingdings" charset="2"/>
              <a:buChar char="§"/>
            </a:pPr>
            <a:r>
              <a:rPr lang="en-US" dirty="0">
                <a:solidFill>
                  <a:schemeClr val="accent5"/>
                </a:solidFill>
              </a:rPr>
              <a:t>Moved limit switches to front</a:t>
            </a:r>
          </a:p>
          <a:p>
            <a:pPr marL="342900" indent="-342900">
              <a:spcBef>
                <a:spcPct val="20000"/>
              </a:spcBef>
              <a:buClr>
                <a:schemeClr val="accent6"/>
              </a:buClr>
              <a:buFont typeface="Wingdings" charset="2"/>
              <a:buChar char="§"/>
            </a:pPr>
            <a:r>
              <a:rPr lang="en-US" dirty="0">
                <a:solidFill>
                  <a:schemeClr val="accent5"/>
                </a:solidFill>
              </a:rPr>
              <a:t>Only 1 hard stop in front</a:t>
            </a:r>
          </a:p>
        </p:txBody>
      </p:sp>
      <p:pic>
        <p:nvPicPr>
          <p:cNvPr id="17" name="Picture 16">
            <a:extLst>
              <a:ext uri="{FF2B5EF4-FFF2-40B4-BE49-F238E27FC236}">
                <a16:creationId xmlns:a16="http://schemas.microsoft.com/office/drawing/2014/main" id="{6E8723A8-EEB1-432A-8370-4494ABAA568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2000" y="2976922"/>
            <a:ext cx="2375824" cy="3167765"/>
          </a:xfrm>
          <a:prstGeom prst="rect">
            <a:avLst/>
          </a:prstGeom>
        </p:spPr>
      </p:pic>
      <p:pic>
        <p:nvPicPr>
          <p:cNvPr id="18" name="Picture 17">
            <a:extLst>
              <a:ext uri="{FF2B5EF4-FFF2-40B4-BE49-F238E27FC236}">
                <a16:creationId xmlns:a16="http://schemas.microsoft.com/office/drawing/2014/main" id="{E96C7D59-44DB-4962-8D74-C7AFE7694B6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306734" y="2981519"/>
            <a:ext cx="1911766" cy="2273029"/>
          </a:xfrm>
          <a:prstGeom prst="rect">
            <a:avLst/>
          </a:prstGeom>
        </p:spPr>
      </p:pic>
      <p:pic>
        <p:nvPicPr>
          <p:cNvPr id="6" name="Picture 5" descr="Graphical user interface&#10;&#10;Description automatically generated with low confidence">
            <a:extLst>
              <a:ext uri="{FF2B5EF4-FFF2-40B4-BE49-F238E27FC236}">
                <a16:creationId xmlns:a16="http://schemas.microsoft.com/office/drawing/2014/main" id="{9505E17E-32A3-42FB-BC8F-47F85BA5235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608879" y="2749318"/>
            <a:ext cx="2648385" cy="2644582"/>
          </a:xfrm>
          <a:prstGeom prst="rect">
            <a:avLst/>
          </a:prstGeom>
        </p:spPr>
      </p:pic>
    </p:spTree>
    <p:extLst>
      <p:ext uri="{BB962C8B-B14F-4D97-AF65-F5344CB8AC3E}">
        <p14:creationId xmlns:p14="http://schemas.microsoft.com/office/powerpoint/2010/main" val="4151829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7920000" cy="720000"/>
          </a:xfrm>
        </p:spPr>
        <p:txBody>
          <a:bodyPr/>
          <a:lstStyle/>
          <a:p>
            <a:r>
              <a:rPr lang="en-GB" dirty="0"/>
              <a:t>Outline</a:t>
            </a:r>
          </a:p>
        </p:txBody>
      </p:sp>
      <p:sp>
        <p:nvSpPr>
          <p:cNvPr id="3" name="Content Placeholder 2"/>
          <p:cNvSpPr>
            <a:spLocks noGrp="1"/>
          </p:cNvSpPr>
          <p:nvPr>
            <p:ph idx="1"/>
          </p:nvPr>
        </p:nvSpPr>
        <p:spPr/>
        <p:txBody>
          <a:bodyPr>
            <a:normAutofit/>
          </a:bodyPr>
          <a:lstStyle/>
          <a:p>
            <a:endParaRPr lang="en-GB" sz="2400" dirty="0"/>
          </a:p>
          <a:p>
            <a:endParaRPr lang="en-GB" sz="2400" dirty="0"/>
          </a:p>
          <a:p>
            <a:endParaRPr lang="en-GB" sz="2400" dirty="0"/>
          </a:p>
          <a:p>
            <a:endParaRPr lang="en-GB" sz="2400" dirty="0"/>
          </a:p>
        </p:txBody>
      </p:sp>
      <p:sp>
        <p:nvSpPr>
          <p:cNvPr id="5" name="Slide Number Placeholder 4"/>
          <p:cNvSpPr>
            <a:spLocks noGrp="1"/>
          </p:cNvSpPr>
          <p:nvPr>
            <p:ph type="sldNum" sz="quarter" idx="12"/>
          </p:nvPr>
        </p:nvSpPr>
        <p:spPr>
          <a:xfrm>
            <a:off x="8676456" y="116672"/>
            <a:ext cx="360000" cy="360000"/>
          </a:xfrm>
        </p:spPr>
        <p:txBody>
          <a:bodyPr/>
          <a:lstStyle/>
          <a:p>
            <a:fld id="{BFDCA1C4-9514-7B4F-976F-D92F7E296653}" type="slidenum">
              <a:rPr lang="fr-FR" smtClean="0"/>
              <a:pPr/>
              <a:t>2</a:t>
            </a:fld>
            <a:endParaRPr lang="fr-FR" dirty="0"/>
          </a:p>
        </p:txBody>
      </p:sp>
      <p:sp>
        <p:nvSpPr>
          <p:cNvPr id="6" name="TextBox 5">
            <a:extLst>
              <a:ext uri="{FF2B5EF4-FFF2-40B4-BE49-F238E27FC236}">
                <a16:creationId xmlns:a16="http://schemas.microsoft.com/office/drawing/2014/main" id="{AB409556-EF3E-AB65-FCEC-506C995DAEC1}"/>
              </a:ext>
            </a:extLst>
          </p:cNvPr>
          <p:cNvSpPr txBox="1"/>
          <p:nvPr/>
        </p:nvSpPr>
        <p:spPr>
          <a:xfrm>
            <a:off x="900192" y="978857"/>
            <a:ext cx="6280694" cy="5262979"/>
          </a:xfrm>
          <a:prstGeom prst="rect">
            <a:avLst/>
          </a:prstGeom>
          <a:noFill/>
        </p:spPr>
        <p:txBody>
          <a:bodyPr wrap="none" rtlCol="0">
            <a:spAutoFit/>
          </a:bodyPr>
          <a:lstStyle/>
          <a:p>
            <a:pPr marL="285750" indent="-285750">
              <a:buFont typeface="Arial" panose="020B0604020202020204" pitchFamily="34" charset="0"/>
              <a:buChar char="•"/>
            </a:pPr>
            <a:r>
              <a:rPr lang="en-US" sz="2400" dirty="0"/>
              <a:t>Tuning principle: DQW +RFD</a:t>
            </a:r>
          </a:p>
          <a:p>
            <a:pPr marL="285750" indent="-285750">
              <a:buFont typeface="Arial" panose="020B0604020202020204" pitchFamily="34" charset="0"/>
              <a:buChar char="•"/>
            </a:pPr>
            <a:r>
              <a:rPr lang="en-US" sz="2400" dirty="0"/>
              <a:t>Tuning Frequency Sensitivity and Range</a:t>
            </a:r>
          </a:p>
          <a:p>
            <a:pPr marL="285750" indent="-285750">
              <a:buFont typeface="Arial" panose="020B0604020202020204" pitchFamily="34" charset="0"/>
              <a:buChar char="•"/>
            </a:pPr>
            <a:r>
              <a:rPr lang="en-US" sz="2400" dirty="0"/>
              <a:t>Tuner tests : SM18</a:t>
            </a:r>
          </a:p>
          <a:p>
            <a:pPr marL="285750" indent="-285750">
              <a:buFont typeface="Arial" panose="020B0604020202020204" pitchFamily="34" charset="0"/>
              <a:buChar char="•"/>
            </a:pPr>
            <a:r>
              <a:rPr lang="en-US" sz="2400" dirty="0"/>
              <a:t>Pre tuning of DQW cavity</a:t>
            </a:r>
          </a:p>
          <a:p>
            <a:pPr marL="285750" indent="-285750">
              <a:buFont typeface="Arial" panose="020B0604020202020204" pitchFamily="34" charset="0"/>
              <a:buChar char="•"/>
            </a:pPr>
            <a:r>
              <a:rPr lang="en-US" sz="2400" dirty="0"/>
              <a:t>Overview components</a:t>
            </a:r>
          </a:p>
          <a:p>
            <a:pPr marL="742950" lvl="1" indent="-285750">
              <a:buFont typeface="Arial" panose="020B0604020202020204" pitchFamily="34" charset="0"/>
              <a:buChar char="•"/>
            </a:pPr>
            <a:r>
              <a:rPr lang="en-US" sz="2400" dirty="0"/>
              <a:t>Tuner actuator</a:t>
            </a:r>
          </a:p>
          <a:p>
            <a:pPr marL="742950" lvl="1" indent="-285750">
              <a:buFont typeface="Arial" panose="020B0604020202020204" pitchFamily="34" charset="0"/>
              <a:buChar char="•"/>
            </a:pPr>
            <a:r>
              <a:rPr lang="en-US" sz="2400" dirty="0"/>
              <a:t>Tuner bellows + heat intercept + heater</a:t>
            </a:r>
          </a:p>
          <a:p>
            <a:pPr marL="742950" lvl="1" indent="-285750">
              <a:buFont typeface="Arial" panose="020B0604020202020204" pitchFamily="34" charset="0"/>
              <a:buChar char="•"/>
            </a:pPr>
            <a:r>
              <a:rPr lang="en-US" sz="2400" dirty="0"/>
              <a:t>Tuner Frame with guidance</a:t>
            </a:r>
          </a:p>
          <a:p>
            <a:pPr marL="742950" lvl="1" indent="-285750">
              <a:buFont typeface="Arial" panose="020B0604020202020204" pitchFamily="34" charset="0"/>
              <a:buChar char="•"/>
            </a:pPr>
            <a:r>
              <a:rPr lang="en-US" sz="2400" dirty="0"/>
              <a:t>Couplings </a:t>
            </a:r>
          </a:p>
          <a:p>
            <a:pPr marL="285750" indent="-285750">
              <a:buFont typeface="Arial" panose="020B0604020202020204" pitchFamily="34" charset="0"/>
              <a:buChar char="•"/>
            </a:pPr>
            <a:r>
              <a:rPr lang="en-US" sz="2400" dirty="0"/>
              <a:t>Conclusion</a:t>
            </a:r>
          </a:p>
          <a:p>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GB" sz="2400" dirty="0"/>
          </a:p>
        </p:txBody>
      </p:sp>
      <p:pic>
        <p:nvPicPr>
          <p:cNvPr id="4" name="Picture 3">
            <a:extLst>
              <a:ext uri="{FF2B5EF4-FFF2-40B4-BE49-F238E27FC236}">
                <a16:creationId xmlns:a16="http://schemas.microsoft.com/office/drawing/2014/main" id="{82291448-78E3-4F41-311F-1E2A99D78367}"/>
              </a:ext>
            </a:extLst>
          </p:cNvPr>
          <p:cNvPicPr>
            <a:picLocks noChangeAspect="1"/>
          </p:cNvPicPr>
          <p:nvPr/>
        </p:nvPicPr>
        <p:blipFill>
          <a:blip r:embed="rId2"/>
          <a:stretch>
            <a:fillRect/>
          </a:stretch>
        </p:blipFill>
        <p:spPr>
          <a:xfrm>
            <a:off x="4854738" y="5198775"/>
            <a:ext cx="3389670" cy="1426588"/>
          </a:xfrm>
          <a:prstGeom prst="rect">
            <a:avLst/>
          </a:prstGeom>
        </p:spPr>
      </p:pic>
    </p:spTree>
    <p:extLst>
      <p:ext uri="{BB962C8B-B14F-4D97-AF65-F5344CB8AC3E}">
        <p14:creationId xmlns:p14="http://schemas.microsoft.com/office/powerpoint/2010/main" val="4266990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AF062-3E50-403B-B99C-995FABAB5B20}"/>
              </a:ext>
            </a:extLst>
          </p:cNvPr>
          <p:cNvSpPr>
            <a:spLocks noGrp="1"/>
          </p:cNvSpPr>
          <p:nvPr>
            <p:ph type="title"/>
          </p:nvPr>
        </p:nvSpPr>
        <p:spPr>
          <a:xfrm>
            <a:off x="607307" y="-35721"/>
            <a:ext cx="7920000" cy="609552"/>
          </a:xfrm>
        </p:spPr>
        <p:txBody>
          <a:bodyPr/>
          <a:lstStyle/>
          <a:p>
            <a:r>
              <a:rPr lang="en-US" dirty="0"/>
              <a:t>Tuning principle HL LHC DQW</a:t>
            </a:r>
            <a:endParaRPr lang="en-GB" dirty="0"/>
          </a:p>
        </p:txBody>
      </p:sp>
      <p:sp>
        <p:nvSpPr>
          <p:cNvPr id="5" name="Slide Number Placeholder 4">
            <a:extLst>
              <a:ext uri="{FF2B5EF4-FFF2-40B4-BE49-F238E27FC236}">
                <a16:creationId xmlns:a16="http://schemas.microsoft.com/office/drawing/2014/main" id="{3DA92B16-B72A-4C0B-A54E-BFD6DFA9439E}"/>
              </a:ext>
            </a:extLst>
          </p:cNvPr>
          <p:cNvSpPr>
            <a:spLocks noGrp="1"/>
          </p:cNvSpPr>
          <p:nvPr>
            <p:ph type="sldNum" sz="quarter" idx="12"/>
          </p:nvPr>
        </p:nvSpPr>
        <p:spPr>
          <a:xfrm>
            <a:off x="8676456" y="116672"/>
            <a:ext cx="360000" cy="360000"/>
          </a:xfrm>
        </p:spPr>
        <p:txBody>
          <a:bodyPr/>
          <a:lstStyle/>
          <a:p>
            <a:fld id="{BFDCA1C4-9514-7B4F-976F-D92F7E296653}" type="slidenum">
              <a:rPr lang="fr-FR" smtClean="0"/>
              <a:pPr/>
              <a:t>3</a:t>
            </a:fld>
            <a:endParaRPr lang="fr-FR" dirty="0"/>
          </a:p>
        </p:txBody>
      </p:sp>
      <p:pic>
        <p:nvPicPr>
          <p:cNvPr id="6" name="Picture 5">
            <a:extLst>
              <a:ext uri="{FF2B5EF4-FFF2-40B4-BE49-F238E27FC236}">
                <a16:creationId xmlns:a16="http://schemas.microsoft.com/office/drawing/2014/main" id="{C75819B3-139C-C427-0B02-DEC4E457748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376550" y="490885"/>
            <a:ext cx="3555489" cy="6045465"/>
          </a:xfrm>
          <a:prstGeom prst="rect">
            <a:avLst/>
          </a:prstGeom>
        </p:spPr>
      </p:pic>
      <p:sp>
        <p:nvSpPr>
          <p:cNvPr id="7" name="TextBox 6">
            <a:extLst>
              <a:ext uri="{FF2B5EF4-FFF2-40B4-BE49-F238E27FC236}">
                <a16:creationId xmlns:a16="http://schemas.microsoft.com/office/drawing/2014/main" id="{084856CF-0F88-0BC4-4523-357DB8796E67}"/>
              </a:ext>
            </a:extLst>
          </p:cNvPr>
          <p:cNvSpPr txBox="1"/>
          <p:nvPr/>
        </p:nvSpPr>
        <p:spPr>
          <a:xfrm>
            <a:off x="696150" y="764704"/>
            <a:ext cx="748923" cy="369332"/>
          </a:xfrm>
          <a:prstGeom prst="rect">
            <a:avLst/>
          </a:prstGeom>
          <a:noFill/>
        </p:spPr>
        <p:txBody>
          <a:bodyPr wrap="none" rtlCol="0">
            <a:spAutoFit/>
          </a:bodyPr>
          <a:lstStyle/>
          <a:p>
            <a:r>
              <a:rPr lang="en-US" dirty="0"/>
              <a:t>DQW</a:t>
            </a:r>
            <a:endParaRPr lang="en-GB" dirty="0"/>
          </a:p>
        </p:txBody>
      </p:sp>
      <p:pic>
        <p:nvPicPr>
          <p:cNvPr id="12" name="Picture 11" descr="A blue object with a rainbow spectrum&#10;&#10;Description automatically generated">
            <a:extLst>
              <a:ext uri="{FF2B5EF4-FFF2-40B4-BE49-F238E27FC236}">
                <a16:creationId xmlns:a16="http://schemas.microsoft.com/office/drawing/2014/main" id="{5CF34263-D122-A55E-BD53-098C35BDEB1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271985" y="1143422"/>
            <a:ext cx="3522225" cy="2437946"/>
          </a:xfrm>
          <a:prstGeom prst="rect">
            <a:avLst/>
          </a:prstGeom>
        </p:spPr>
      </p:pic>
      <p:sp>
        <p:nvSpPr>
          <p:cNvPr id="3" name="TextBox 2">
            <a:extLst>
              <a:ext uri="{FF2B5EF4-FFF2-40B4-BE49-F238E27FC236}">
                <a16:creationId xmlns:a16="http://schemas.microsoft.com/office/drawing/2014/main" id="{2536C6E6-C2F4-7D76-A45F-58DDC77F8DC4}"/>
              </a:ext>
            </a:extLst>
          </p:cNvPr>
          <p:cNvSpPr txBox="1"/>
          <p:nvPr/>
        </p:nvSpPr>
        <p:spPr>
          <a:xfrm>
            <a:off x="4924904" y="4248118"/>
            <a:ext cx="4104417" cy="2031325"/>
          </a:xfrm>
          <a:prstGeom prst="rect">
            <a:avLst/>
          </a:prstGeom>
          <a:noFill/>
        </p:spPr>
        <p:txBody>
          <a:bodyPr wrap="square" rtlCol="0">
            <a:spAutoFit/>
          </a:bodyPr>
          <a:lstStyle/>
          <a:p>
            <a:r>
              <a:rPr lang="en-GB" dirty="0"/>
              <a:t>Two vertical, concentric tubes moved in opposite direction by actuator</a:t>
            </a:r>
          </a:p>
          <a:p>
            <a:endParaRPr lang="en-GB" dirty="0"/>
          </a:p>
          <a:p>
            <a:r>
              <a:rPr lang="en-GB" dirty="0"/>
              <a:t>Inner deforms top cavity</a:t>
            </a:r>
          </a:p>
          <a:p>
            <a:r>
              <a:rPr lang="en-GB" dirty="0"/>
              <a:t>Outer deforms bottom through tuning frame</a:t>
            </a:r>
          </a:p>
          <a:p>
            <a:r>
              <a:rPr lang="en-GB" dirty="0"/>
              <a:t>Actuator is floating</a:t>
            </a:r>
          </a:p>
        </p:txBody>
      </p:sp>
    </p:spTree>
    <p:extLst>
      <p:ext uri="{BB962C8B-B14F-4D97-AF65-F5344CB8AC3E}">
        <p14:creationId xmlns:p14="http://schemas.microsoft.com/office/powerpoint/2010/main" val="1887076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AF062-3E50-403B-B99C-995FABAB5B20}"/>
              </a:ext>
            </a:extLst>
          </p:cNvPr>
          <p:cNvSpPr>
            <a:spLocks noGrp="1"/>
          </p:cNvSpPr>
          <p:nvPr>
            <p:ph type="title"/>
          </p:nvPr>
        </p:nvSpPr>
        <p:spPr>
          <a:xfrm>
            <a:off x="607307" y="-35721"/>
            <a:ext cx="7920000" cy="609552"/>
          </a:xfrm>
        </p:spPr>
        <p:txBody>
          <a:bodyPr/>
          <a:lstStyle/>
          <a:p>
            <a:r>
              <a:rPr lang="en-US" dirty="0"/>
              <a:t>Tuning principle HL LHC RFD</a:t>
            </a:r>
            <a:endParaRPr lang="en-GB" dirty="0"/>
          </a:p>
        </p:txBody>
      </p:sp>
      <p:sp>
        <p:nvSpPr>
          <p:cNvPr id="5" name="Slide Number Placeholder 4">
            <a:extLst>
              <a:ext uri="{FF2B5EF4-FFF2-40B4-BE49-F238E27FC236}">
                <a16:creationId xmlns:a16="http://schemas.microsoft.com/office/drawing/2014/main" id="{3DA92B16-B72A-4C0B-A54E-BFD6DFA9439E}"/>
              </a:ext>
            </a:extLst>
          </p:cNvPr>
          <p:cNvSpPr>
            <a:spLocks noGrp="1"/>
          </p:cNvSpPr>
          <p:nvPr>
            <p:ph type="sldNum" sz="quarter" idx="12"/>
          </p:nvPr>
        </p:nvSpPr>
        <p:spPr>
          <a:xfrm>
            <a:off x="8676456" y="116672"/>
            <a:ext cx="360000" cy="360000"/>
          </a:xfrm>
        </p:spPr>
        <p:txBody>
          <a:bodyPr/>
          <a:lstStyle/>
          <a:p>
            <a:fld id="{BFDCA1C4-9514-7B4F-976F-D92F7E296653}" type="slidenum">
              <a:rPr lang="fr-FR" smtClean="0"/>
              <a:pPr/>
              <a:t>4</a:t>
            </a:fld>
            <a:endParaRPr lang="fr-FR" dirty="0"/>
          </a:p>
        </p:txBody>
      </p:sp>
      <p:pic>
        <p:nvPicPr>
          <p:cNvPr id="3" name="Picture 2">
            <a:extLst>
              <a:ext uri="{FF2B5EF4-FFF2-40B4-BE49-F238E27FC236}">
                <a16:creationId xmlns:a16="http://schemas.microsoft.com/office/drawing/2014/main" id="{721F401B-D13E-09E6-DF5B-8C4A734030F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7306" y="764704"/>
            <a:ext cx="3964693" cy="5236838"/>
          </a:xfrm>
          <a:prstGeom prst="rect">
            <a:avLst/>
          </a:prstGeom>
        </p:spPr>
      </p:pic>
      <p:pic>
        <p:nvPicPr>
          <p:cNvPr id="4" name="Picture 3">
            <a:extLst>
              <a:ext uri="{FF2B5EF4-FFF2-40B4-BE49-F238E27FC236}">
                <a16:creationId xmlns:a16="http://schemas.microsoft.com/office/drawing/2014/main" id="{1D8A4C49-269B-5B6E-7004-B1DBA2B712BC}"/>
              </a:ext>
            </a:extLst>
          </p:cNvPr>
          <p:cNvPicPr>
            <a:picLocks noChangeAspect="1"/>
          </p:cNvPicPr>
          <p:nvPr/>
        </p:nvPicPr>
        <p:blipFill>
          <a:blip r:embed="rId4"/>
          <a:stretch>
            <a:fillRect/>
          </a:stretch>
        </p:blipFill>
        <p:spPr>
          <a:xfrm>
            <a:off x="4932040" y="1061142"/>
            <a:ext cx="3768753" cy="2223842"/>
          </a:xfrm>
          <a:prstGeom prst="rect">
            <a:avLst/>
          </a:prstGeom>
        </p:spPr>
      </p:pic>
      <p:sp>
        <p:nvSpPr>
          <p:cNvPr id="8" name="TextBox 7">
            <a:extLst>
              <a:ext uri="{FF2B5EF4-FFF2-40B4-BE49-F238E27FC236}">
                <a16:creationId xmlns:a16="http://schemas.microsoft.com/office/drawing/2014/main" id="{2A1A7A26-1A1A-B383-7F05-04CDB978165B}"/>
              </a:ext>
            </a:extLst>
          </p:cNvPr>
          <p:cNvSpPr txBox="1"/>
          <p:nvPr/>
        </p:nvSpPr>
        <p:spPr>
          <a:xfrm>
            <a:off x="899592" y="671792"/>
            <a:ext cx="659155" cy="369332"/>
          </a:xfrm>
          <a:prstGeom prst="rect">
            <a:avLst/>
          </a:prstGeom>
          <a:noFill/>
        </p:spPr>
        <p:txBody>
          <a:bodyPr wrap="none" rtlCol="0">
            <a:spAutoFit/>
          </a:bodyPr>
          <a:lstStyle/>
          <a:p>
            <a:r>
              <a:rPr lang="en-US" dirty="0"/>
              <a:t>RFD</a:t>
            </a:r>
            <a:endParaRPr lang="en-GB" dirty="0"/>
          </a:p>
        </p:txBody>
      </p:sp>
      <p:sp>
        <p:nvSpPr>
          <p:cNvPr id="6" name="TextBox 5">
            <a:extLst>
              <a:ext uri="{FF2B5EF4-FFF2-40B4-BE49-F238E27FC236}">
                <a16:creationId xmlns:a16="http://schemas.microsoft.com/office/drawing/2014/main" id="{CD0697B8-5D3E-9239-2618-64CED31B1492}"/>
              </a:ext>
            </a:extLst>
          </p:cNvPr>
          <p:cNvSpPr txBox="1"/>
          <p:nvPr/>
        </p:nvSpPr>
        <p:spPr>
          <a:xfrm>
            <a:off x="4962617" y="4437112"/>
            <a:ext cx="3130024" cy="923330"/>
          </a:xfrm>
          <a:prstGeom prst="rect">
            <a:avLst/>
          </a:prstGeom>
          <a:noFill/>
        </p:spPr>
        <p:txBody>
          <a:bodyPr wrap="none" rtlCol="0">
            <a:spAutoFit/>
          </a:bodyPr>
          <a:lstStyle/>
          <a:p>
            <a:r>
              <a:rPr lang="en-GB" dirty="0"/>
              <a:t>Both tuners very similar</a:t>
            </a:r>
          </a:p>
          <a:p>
            <a:r>
              <a:rPr lang="en-GB" dirty="0"/>
              <a:t>Differences only dimensional</a:t>
            </a:r>
          </a:p>
          <a:p>
            <a:r>
              <a:rPr lang="en-GB" dirty="0"/>
              <a:t>Same actuator</a:t>
            </a:r>
          </a:p>
        </p:txBody>
      </p:sp>
    </p:spTree>
    <p:extLst>
      <p:ext uri="{BB962C8B-B14F-4D97-AF65-F5344CB8AC3E}">
        <p14:creationId xmlns:p14="http://schemas.microsoft.com/office/powerpoint/2010/main" val="1288514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856" y="26292"/>
            <a:ext cx="7454796" cy="404664"/>
          </a:xfrm>
        </p:spPr>
        <p:txBody>
          <a:bodyPr/>
          <a:lstStyle/>
          <a:p>
            <a:r>
              <a:rPr lang="en-GB" dirty="0"/>
              <a:t>Tuning sensitivity and range (</a:t>
            </a:r>
            <a:r>
              <a:rPr lang="en-GB" sz="2000" dirty="0"/>
              <a:t>COMSOL+ ANSYS)</a:t>
            </a:r>
          </a:p>
        </p:txBody>
      </p:sp>
      <p:sp>
        <p:nvSpPr>
          <p:cNvPr id="5" name="Slide Number Placeholder 4"/>
          <p:cNvSpPr>
            <a:spLocks noGrp="1"/>
          </p:cNvSpPr>
          <p:nvPr>
            <p:ph type="sldNum" sz="quarter" idx="12"/>
          </p:nvPr>
        </p:nvSpPr>
        <p:spPr>
          <a:xfrm>
            <a:off x="8676456" y="116672"/>
            <a:ext cx="360000" cy="360000"/>
          </a:xfrm>
        </p:spPr>
        <p:txBody>
          <a:bodyPr/>
          <a:lstStyle/>
          <a:p>
            <a:fld id="{BFDCA1C4-9514-7B4F-976F-D92F7E296653}" type="slidenum">
              <a:rPr lang="en-GB" smtClean="0"/>
              <a:pPr/>
              <a:t>5</a:t>
            </a:fld>
            <a:endParaRPr lang="en-GB" dirty="0"/>
          </a:p>
        </p:txBody>
      </p:sp>
      <p:pic>
        <p:nvPicPr>
          <p:cNvPr id="19" name="Picture 1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81216" y="882003"/>
            <a:ext cx="1918575" cy="31066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44212" y="937326"/>
            <a:ext cx="2445620" cy="3110592"/>
          </a:xfrm>
          <a:prstGeom prst="rect">
            <a:avLst/>
          </a:prstGeom>
        </p:spPr>
      </p:pic>
      <p:sp>
        <p:nvSpPr>
          <p:cNvPr id="18" name="Rectangle 17"/>
          <p:cNvSpPr/>
          <p:nvPr/>
        </p:nvSpPr>
        <p:spPr>
          <a:xfrm>
            <a:off x="3487344" y="422347"/>
            <a:ext cx="5913736" cy="276999"/>
          </a:xfrm>
          <a:prstGeom prst="rect">
            <a:avLst/>
          </a:prstGeom>
        </p:spPr>
        <p:txBody>
          <a:bodyPr wrap="square">
            <a:spAutoFit/>
          </a:bodyPr>
          <a:lstStyle/>
          <a:p>
            <a:r>
              <a:rPr lang="en-GB" sz="1200" b="1" dirty="0"/>
              <a:t>*</a:t>
            </a:r>
            <a:r>
              <a:rPr lang="en-GB" sz="1200" dirty="0"/>
              <a:t>Measured as change distance between 2 plates (≠ tuner actuator displacement)</a:t>
            </a:r>
          </a:p>
        </p:txBody>
      </p:sp>
      <p:sp>
        <p:nvSpPr>
          <p:cNvPr id="4" name="Rectangle 3">
            <a:extLst>
              <a:ext uri="{FF2B5EF4-FFF2-40B4-BE49-F238E27FC236}">
                <a16:creationId xmlns:a16="http://schemas.microsoft.com/office/drawing/2014/main" id="{FA57CEF2-34E6-212E-78AE-C3F236FE54D2}"/>
              </a:ext>
            </a:extLst>
          </p:cNvPr>
          <p:cNvSpPr/>
          <p:nvPr/>
        </p:nvSpPr>
        <p:spPr>
          <a:xfrm>
            <a:off x="430697" y="667622"/>
            <a:ext cx="8568952" cy="3482632"/>
          </a:xfrm>
          <a:prstGeom prst="rect">
            <a:avLst/>
          </a:prstGeom>
          <a:noFill/>
          <a:ln w="381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aphicFrame>
        <p:nvGraphicFramePr>
          <p:cNvPr id="12" name="Table 11">
            <a:extLst>
              <a:ext uri="{FF2B5EF4-FFF2-40B4-BE49-F238E27FC236}">
                <a16:creationId xmlns:a16="http://schemas.microsoft.com/office/drawing/2014/main" id="{891F038A-D30C-7D22-1750-CF8F9D6F4225}"/>
              </a:ext>
            </a:extLst>
          </p:cNvPr>
          <p:cNvGraphicFramePr>
            <a:graphicFrameLocks noGrp="1"/>
          </p:cNvGraphicFramePr>
          <p:nvPr>
            <p:extLst>
              <p:ext uri="{D42A27DB-BD31-4B8C-83A1-F6EECF244321}">
                <p14:modId xmlns:p14="http://schemas.microsoft.com/office/powerpoint/2010/main" val="2398773389"/>
              </p:ext>
            </p:extLst>
          </p:nvPr>
        </p:nvGraphicFramePr>
        <p:xfrm>
          <a:off x="1524000" y="689083"/>
          <a:ext cx="6096000" cy="3490851"/>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90533969"/>
                    </a:ext>
                  </a:extLst>
                </a:gridCol>
                <a:gridCol w="3048000">
                  <a:extLst>
                    <a:ext uri="{9D8B030D-6E8A-4147-A177-3AD203B41FA5}">
                      <a16:colId xmlns:a16="http://schemas.microsoft.com/office/drawing/2014/main" val="97878180"/>
                    </a:ext>
                  </a:extLst>
                </a:gridCol>
              </a:tblGrid>
              <a:tr h="370840">
                <a:tc>
                  <a:txBody>
                    <a:bodyPr/>
                    <a:lstStyle/>
                    <a:p>
                      <a:pPr algn="r"/>
                      <a:r>
                        <a:rPr lang="en-GB" sz="1800" noProof="0" dirty="0">
                          <a:solidFill>
                            <a:schemeClr val="bg2"/>
                          </a:solidFill>
                        </a:rPr>
                        <a:t>DQW</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noProof="0" dirty="0">
                          <a:solidFill>
                            <a:schemeClr val="accent1">
                              <a:lumMod val="75000"/>
                            </a:schemeClr>
                          </a:solidFill>
                        </a:rPr>
                        <a:t>RFD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4358491"/>
                  </a:ext>
                </a:extLst>
              </a:tr>
              <a:tr h="310771">
                <a:tc gridSpan="2">
                  <a:txBody>
                    <a:bodyPr/>
                    <a:lstStyle/>
                    <a:p>
                      <a:pPr algn="ctr"/>
                      <a:r>
                        <a:rPr lang="en-GB" sz="1400" noProof="0" dirty="0"/>
                        <a:t>Tuning Sensitivity: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0867152"/>
                  </a:ext>
                </a:extLst>
              </a:tr>
              <a:tr h="299971">
                <a:tc>
                  <a:txBody>
                    <a:bodyPr/>
                    <a:lstStyle/>
                    <a:p>
                      <a:pPr algn="r"/>
                      <a:r>
                        <a:rPr lang="en-GB" sz="1400" noProof="0" dirty="0"/>
                        <a:t>318 kHz/mm*</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noProof="0" dirty="0"/>
                        <a:t>512 kHz/mm*</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6553777"/>
                  </a:ext>
                </a:extLst>
              </a:tr>
              <a:tr h="271264">
                <a:tc gridSpan="2">
                  <a:txBody>
                    <a:bodyPr/>
                    <a:lstStyle/>
                    <a:p>
                      <a:pPr marL="0" algn="ctr" defTabSz="457200" rtl="0" eaLnBrk="1" latinLnBrk="0" hangingPunct="1"/>
                      <a:r>
                        <a:rPr lang="en-GB" sz="1400" kern="1200" noProof="0" dirty="0">
                          <a:solidFill>
                            <a:schemeClr val="dk1"/>
                          </a:solidFill>
                          <a:latin typeface="+mn-lt"/>
                          <a:ea typeface="+mn-ea"/>
                          <a:cs typeface="+mn-cs"/>
                        </a:rPr>
                        <a:t>Cavity tuning stiffness: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4024734"/>
                  </a:ext>
                </a:extLst>
              </a:tr>
              <a:tr h="301184">
                <a:tc>
                  <a:txBody>
                    <a:bodyPr/>
                    <a:lstStyle/>
                    <a:p>
                      <a:pPr algn="r"/>
                      <a:r>
                        <a:rPr lang="en-GB" sz="1400" noProof="0" dirty="0"/>
                        <a:t>2.6 </a:t>
                      </a:r>
                      <a:r>
                        <a:rPr lang="en-GB" sz="1400" noProof="0" dirty="0" err="1"/>
                        <a:t>kN</a:t>
                      </a:r>
                      <a:r>
                        <a:rPr lang="en-GB" sz="1400" noProof="0" dirty="0"/>
                        <a:t>/mm*</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noProof="0" dirty="0"/>
                        <a:t>2.8 </a:t>
                      </a:r>
                      <a:r>
                        <a:rPr lang="en-GB" sz="1400" noProof="0" dirty="0" err="1"/>
                        <a:t>kN</a:t>
                      </a:r>
                      <a:r>
                        <a:rPr lang="en-GB" sz="1400" noProof="0" dirty="0"/>
                        <a:t>/mm*</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2939813"/>
                  </a:ext>
                </a:extLst>
              </a:tr>
              <a:tr h="284416">
                <a:tc gridSpan="2">
                  <a:txBody>
                    <a:bodyPr/>
                    <a:lstStyle/>
                    <a:p>
                      <a:pPr algn="ctr"/>
                      <a:r>
                        <a:rPr lang="en-GB" sz="1400" noProof="0" dirty="0"/>
                        <a:t>Specified tuning range at 2 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8014998"/>
                  </a:ext>
                </a:extLst>
              </a:tr>
              <a:tr h="267648">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GB" sz="1400" noProof="0" dirty="0">
                          <a:solidFill>
                            <a:schemeClr val="dk1"/>
                          </a:solidFill>
                        </a:rPr>
                        <a:t>± </a:t>
                      </a:r>
                      <a:r>
                        <a:rPr lang="en-GB" sz="1400" noProof="0" dirty="0"/>
                        <a:t>150 kHz</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noProof="0" dirty="0">
                          <a:solidFill>
                            <a:schemeClr val="dk1"/>
                          </a:solidFill>
                        </a:rPr>
                        <a:t>± </a:t>
                      </a:r>
                      <a:r>
                        <a:rPr lang="en-GB" sz="1400" noProof="0" dirty="0"/>
                        <a:t>150 kHz</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3016606"/>
                  </a:ext>
                </a:extLst>
              </a:tr>
              <a:tr h="250880">
                <a:tc gridSpan="2">
                  <a:txBody>
                    <a:bodyPr/>
                    <a:lstStyle/>
                    <a:p>
                      <a:pPr algn="ctr"/>
                      <a:r>
                        <a:rPr lang="en-GB" sz="1400" noProof="0" dirty="0"/>
                        <a:t>Elastic limit range at 2 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1727034"/>
                  </a:ext>
                </a:extLst>
              </a:tr>
              <a:tr h="0">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GB" sz="1400" noProof="0" dirty="0">
                          <a:solidFill>
                            <a:schemeClr val="dk1"/>
                          </a:solidFill>
                        </a:rPr>
                        <a:t>± 454 kHz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noProof="0" dirty="0">
                          <a:solidFill>
                            <a:schemeClr val="dk1"/>
                          </a:solidFill>
                        </a:rPr>
                        <a:t>± 1.22 MHz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3096422"/>
                  </a:ext>
                </a:extLst>
              </a:tr>
              <a:tr h="288032">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GB" sz="1400" noProof="0" dirty="0">
                          <a:solidFill>
                            <a:schemeClr val="dk1"/>
                          </a:solidFill>
                        </a:rPr>
                        <a:t>±1.44 mm</a:t>
                      </a:r>
                      <a:r>
                        <a:rPr lang="en-GB" sz="1400" b="1" noProof="0" dirty="0">
                          <a:solidFill>
                            <a:schemeClr val="dk1"/>
                          </a:solidFill>
                        </a:rPr>
                        <a:t>*</a:t>
                      </a:r>
                      <a:r>
                        <a:rPr lang="en-GB" sz="1400" noProof="0" dirty="0">
                          <a:solidFill>
                            <a:schemeClr val="dk1"/>
                          </a:solidFill>
                        </a:rPr>
                        <a:t>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noProof="0" dirty="0">
                          <a:solidFill>
                            <a:schemeClr val="dk1"/>
                          </a:solidFill>
                        </a:rPr>
                        <a:t>± 2.38 mm</a:t>
                      </a:r>
                      <a:r>
                        <a:rPr lang="en-GB" sz="1400" b="1" noProof="0" dirty="0">
                          <a:solidFill>
                            <a:schemeClr val="dk1"/>
                          </a:solidFill>
                        </a:rPr>
                        <a:t>*</a:t>
                      </a:r>
                      <a:endParaRPr lang="en-GB" sz="1400" noProof="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8745832"/>
                  </a:ext>
                </a:extLst>
              </a:tr>
              <a:tr h="370840">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GB" sz="1400" noProof="0" dirty="0">
                          <a:solidFill>
                            <a:schemeClr val="dk1"/>
                          </a:solidFill>
                        </a:rPr>
                        <a:t>±  3.6 </a:t>
                      </a:r>
                      <a:r>
                        <a:rPr lang="en-GB" sz="1400" noProof="0" dirty="0" err="1">
                          <a:solidFill>
                            <a:schemeClr val="dk1"/>
                          </a:solidFill>
                        </a:rPr>
                        <a:t>kN</a:t>
                      </a:r>
                      <a:endParaRPr lang="en-GB" sz="1400" noProof="0" dirty="0">
                        <a:solidFill>
                          <a:schemeClr val="dk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noProof="0" dirty="0">
                          <a:solidFill>
                            <a:schemeClr val="dk1"/>
                          </a:solidFill>
                        </a:rPr>
                        <a:t>±  </a:t>
                      </a:r>
                      <a:r>
                        <a:rPr lang="en-GB" sz="1400" noProof="0" dirty="0">
                          <a:solidFill>
                            <a:schemeClr val="tx1">
                              <a:lumMod val="95000"/>
                              <a:lumOff val="5000"/>
                            </a:schemeClr>
                          </a:solidFill>
                        </a:rPr>
                        <a:t>6.7</a:t>
                      </a:r>
                      <a:r>
                        <a:rPr lang="en-GB" sz="1400" noProof="0" dirty="0">
                          <a:solidFill>
                            <a:schemeClr val="dk1"/>
                          </a:solidFill>
                        </a:rPr>
                        <a:t> </a:t>
                      </a:r>
                      <a:r>
                        <a:rPr lang="en-GB" sz="1400" noProof="0" dirty="0" err="1">
                          <a:solidFill>
                            <a:schemeClr val="dk1"/>
                          </a:solidFill>
                        </a:rPr>
                        <a:t>kN</a:t>
                      </a:r>
                      <a:endParaRPr lang="en-GB" sz="1400" noProof="0" dirty="0">
                        <a:solidFill>
                          <a:schemeClr val="dk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4318469"/>
                  </a:ext>
                </a:extLst>
              </a:tr>
            </a:tbl>
          </a:graphicData>
        </a:graphic>
      </p:graphicFrame>
      <p:sp>
        <p:nvSpPr>
          <p:cNvPr id="14" name="TextBox 13">
            <a:extLst>
              <a:ext uri="{FF2B5EF4-FFF2-40B4-BE49-F238E27FC236}">
                <a16:creationId xmlns:a16="http://schemas.microsoft.com/office/drawing/2014/main" id="{3DAE6657-5CC0-738C-F248-C6D4C4BF1D4D}"/>
              </a:ext>
            </a:extLst>
          </p:cNvPr>
          <p:cNvSpPr txBox="1"/>
          <p:nvPr/>
        </p:nvSpPr>
        <p:spPr>
          <a:xfrm>
            <a:off x="790737" y="4144815"/>
            <a:ext cx="7848872" cy="584775"/>
          </a:xfrm>
          <a:prstGeom prst="rect">
            <a:avLst/>
          </a:prstGeom>
          <a:noFill/>
        </p:spPr>
        <p:txBody>
          <a:bodyPr wrap="square" rtlCol="0">
            <a:spAutoFit/>
          </a:bodyPr>
          <a:lstStyle/>
          <a:p>
            <a:pPr algn="ctr"/>
            <a:r>
              <a:rPr lang="en-GB" sz="1600" dirty="0"/>
              <a:t>The elastic limit range are for both cavities determined by the welds between the cavity and the </a:t>
            </a:r>
            <a:r>
              <a:rPr lang="en-GB" sz="1600" dirty="0" err="1"/>
              <a:t>NbTi</a:t>
            </a:r>
            <a:r>
              <a:rPr lang="en-GB" sz="1600" dirty="0"/>
              <a:t> connection part and in second place by stresses in cavity</a:t>
            </a:r>
          </a:p>
        </p:txBody>
      </p:sp>
      <p:pic>
        <p:nvPicPr>
          <p:cNvPr id="15" name="Picture 14">
            <a:extLst>
              <a:ext uri="{FF2B5EF4-FFF2-40B4-BE49-F238E27FC236}">
                <a16:creationId xmlns:a16="http://schemas.microsoft.com/office/drawing/2014/main" id="{7DA4813E-7AA2-0554-9CB5-0527210E0CCF}"/>
              </a:ext>
            </a:extLst>
          </p:cNvPr>
          <p:cNvPicPr>
            <a:picLocks noChangeAspect="1"/>
          </p:cNvPicPr>
          <p:nvPr/>
        </p:nvPicPr>
        <p:blipFill>
          <a:blip r:embed="rId5"/>
          <a:stretch>
            <a:fillRect/>
          </a:stretch>
        </p:blipFill>
        <p:spPr>
          <a:xfrm>
            <a:off x="6240171" y="4711461"/>
            <a:ext cx="1638194" cy="1264074"/>
          </a:xfrm>
          <a:prstGeom prst="rect">
            <a:avLst/>
          </a:prstGeom>
        </p:spPr>
      </p:pic>
      <p:pic>
        <p:nvPicPr>
          <p:cNvPr id="20" name="Picture 19">
            <a:extLst>
              <a:ext uri="{FF2B5EF4-FFF2-40B4-BE49-F238E27FC236}">
                <a16:creationId xmlns:a16="http://schemas.microsoft.com/office/drawing/2014/main" id="{DE8DC6D8-4645-DA5A-02F1-E787ED0277F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524000" y="4758743"/>
            <a:ext cx="1679895" cy="1169510"/>
          </a:xfrm>
          <a:prstGeom prst="rect">
            <a:avLst/>
          </a:prstGeom>
        </p:spPr>
      </p:pic>
      <p:sp>
        <p:nvSpPr>
          <p:cNvPr id="3" name="TextBox 2">
            <a:extLst>
              <a:ext uri="{FF2B5EF4-FFF2-40B4-BE49-F238E27FC236}">
                <a16:creationId xmlns:a16="http://schemas.microsoft.com/office/drawing/2014/main" id="{72275444-14BA-2C91-D8F2-285C7D0114AE}"/>
              </a:ext>
            </a:extLst>
          </p:cNvPr>
          <p:cNvSpPr txBox="1"/>
          <p:nvPr/>
        </p:nvSpPr>
        <p:spPr>
          <a:xfrm>
            <a:off x="2195736" y="6112487"/>
            <a:ext cx="5904656" cy="646331"/>
          </a:xfrm>
          <a:prstGeom prst="rect">
            <a:avLst/>
          </a:prstGeom>
          <a:noFill/>
        </p:spPr>
        <p:txBody>
          <a:bodyPr wrap="square" rtlCol="0">
            <a:spAutoFit/>
          </a:bodyPr>
          <a:lstStyle/>
          <a:p>
            <a:r>
              <a:rPr lang="en-GB" dirty="0"/>
              <a:t>Important: tuner is a structural part of the cavity and adds to it’s strength and stiffness, e.g. pressure test</a:t>
            </a:r>
          </a:p>
        </p:txBody>
      </p:sp>
    </p:spTree>
    <p:extLst>
      <p:ext uri="{BB962C8B-B14F-4D97-AF65-F5344CB8AC3E}">
        <p14:creationId xmlns:p14="http://schemas.microsoft.com/office/powerpoint/2010/main" val="614157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70BAC1F-45EE-3F5E-E85E-FD68D52ABB18}"/>
              </a:ext>
            </a:extLst>
          </p:cNvPr>
          <p:cNvPicPr>
            <a:picLocks noChangeAspect="1"/>
          </p:cNvPicPr>
          <p:nvPr/>
        </p:nvPicPr>
        <p:blipFill>
          <a:blip r:embed="rId2"/>
          <a:stretch>
            <a:fillRect/>
          </a:stretch>
        </p:blipFill>
        <p:spPr>
          <a:xfrm>
            <a:off x="4747904" y="1969927"/>
            <a:ext cx="3766275" cy="2464840"/>
          </a:xfrm>
          <a:prstGeom prst="rect">
            <a:avLst/>
          </a:prstGeom>
        </p:spPr>
      </p:pic>
      <p:sp>
        <p:nvSpPr>
          <p:cNvPr id="2" name="Title 1">
            <a:extLst>
              <a:ext uri="{FF2B5EF4-FFF2-40B4-BE49-F238E27FC236}">
                <a16:creationId xmlns:a16="http://schemas.microsoft.com/office/drawing/2014/main" id="{5206EFD1-EAE7-FB46-0D55-1E4B2A0FCB46}"/>
              </a:ext>
            </a:extLst>
          </p:cNvPr>
          <p:cNvSpPr>
            <a:spLocks noGrp="1"/>
          </p:cNvSpPr>
          <p:nvPr>
            <p:ph type="title"/>
          </p:nvPr>
        </p:nvSpPr>
        <p:spPr>
          <a:xfrm>
            <a:off x="766800" y="23383"/>
            <a:ext cx="7920000" cy="720000"/>
          </a:xfrm>
        </p:spPr>
        <p:txBody>
          <a:bodyPr/>
          <a:lstStyle/>
          <a:p>
            <a:r>
              <a:rPr lang="en-US" dirty="0"/>
              <a:t>Tuning sensitivity and range</a:t>
            </a:r>
            <a:br>
              <a:rPr lang="en-US" dirty="0"/>
            </a:br>
            <a:r>
              <a:rPr lang="en-US" sz="1800" dirty="0"/>
              <a:t>2 K Measurements on SPS prototypes</a:t>
            </a:r>
            <a:br>
              <a:rPr lang="en-US" dirty="0"/>
            </a:br>
            <a:endParaRPr lang="en-GB" sz="1400" dirty="0"/>
          </a:p>
        </p:txBody>
      </p:sp>
      <p:sp>
        <p:nvSpPr>
          <p:cNvPr id="5" name="Slide Number Placeholder 4">
            <a:extLst>
              <a:ext uri="{FF2B5EF4-FFF2-40B4-BE49-F238E27FC236}">
                <a16:creationId xmlns:a16="http://schemas.microsoft.com/office/drawing/2014/main" id="{27D57A74-D32D-6969-89B3-F1E2BFE30EB4}"/>
              </a:ext>
            </a:extLst>
          </p:cNvPr>
          <p:cNvSpPr>
            <a:spLocks noGrp="1"/>
          </p:cNvSpPr>
          <p:nvPr>
            <p:ph type="sldNum" sz="quarter" idx="12"/>
          </p:nvPr>
        </p:nvSpPr>
        <p:spPr>
          <a:xfrm>
            <a:off x="8676456" y="116672"/>
            <a:ext cx="360000" cy="360000"/>
          </a:xfrm>
        </p:spPr>
        <p:txBody>
          <a:bodyPr/>
          <a:lstStyle/>
          <a:p>
            <a:fld id="{BFDCA1C4-9514-7B4F-976F-D92F7E296653}" type="slidenum">
              <a:rPr lang="fr-FR" smtClean="0"/>
              <a:pPr/>
              <a:t>6</a:t>
            </a:fld>
            <a:endParaRPr lang="fr-FR" dirty="0"/>
          </a:p>
        </p:txBody>
      </p:sp>
      <p:pic>
        <p:nvPicPr>
          <p:cNvPr id="3" name="Picture 2">
            <a:extLst>
              <a:ext uri="{FF2B5EF4-FFF2-40B4-BE49-F238E27FC236}">
                <a16:creationId xmlns:a16="http://schemas.microsoft.com/office/drawing/2014/main" id="{C7AD43A4-A58B-5DDA-A35F-E6A002FA3F6A}"/>
              </a:ext>
            </a:extLst>
          </p:cNvPr>
          <p:cNvPicPr>
            <a:picLocks noChangeAspect="1"/>
          </p:cNvPicPr>
          <p:nvPr/>
        </p:nvPicPr>
        <p:blipFill>
          <a:blip r:embed="rId3"/>
          <a:stretch>
            <a:fillRect/>
          </a:stretch>
        </p:blipFill>
        <p:spPr>
          <a:xfrm>
            <a:off x="46643" y="1969927"/>
            <a:ext cx="4217954" cy="2368054"/>
          </a:xfrm>
          <a:prstGeom prst="rect">
            <a:avLst/>
          </a:prstGeom>
        </p:spPr>
      </p:pic>
      <p:pic>
        <p:nvPicPr>
          <p:cNvPr id="4" name="Picture 3">
            <a:extLst>
              <a:ext uri="{FF2B5EF4-FFF2-40B4-BE49-F238E27FC236}">
                <a16:creationId xmlns:a16="http://schemas.microsoft.com/office/drawing/2014/main" id="{5E9A5AB1-D2CE-B753-702B-862711985AFC}"/>
              </a:ext>
            </a:extLst>
          </p:cNvPr>
          <p:cNvPicPr>
            <a:picLocks noChangeAspect="1"/>
          </p:cNvPicPr>
          <p:nvPr/>
        </p:nvPicPr>
        <p:blipFill>
          <a:blip r:embed="rId4"/>
          <a:stretch>
            <a:fillRect/>
          </a:stretch>
        </p:blipFill>
        <p:spPr>
          <a:xfrm>
            <a:off x="766800" y="734977"/>
            <a:ext cx="1788976" cy="1234950"/>
          </a:xfrm>
          <a:prstGeom prst="rect">
            <a:avLst/>
          </a:prstGeom>
        </p:spPr>
      </p:pic>
      <p:pic>
        <p:nvPicPr>
          <p:cNvPr id="7" name="Picture 6">
            <a:extLst>
              <a:ext uri="{FF2B5EF4-FFF2-40B4-BE49-F238E27FC236}">
                <a16:creationId xmlns:a16="http://schemas.microsoft.com/office/drawing/2014/main" id="{C02FDF17-CB99-32CC-8C1F-3CF5419B1A93}"/>
              </a:ext>
            </a:extLst>
          </p:cNvPr>
          <p:cNvPicPr>
            <a:picLocks noChangeAspect="1"/>
          </p:cNvPicPr>
          <p:nvPr/>
        </p:nvPicPr>
        <p:blipFill>
          <a:blip r:embed="rId5"/>
          <a:stretch>
            <a:fillRect/>
          </a:stretch>
        </p:blipFill>
        <p:spPr>
          <a:xfrm>
            <a:off x="6532911" y="716201"/>
            <a:ext cx="2084024" cy="1230856"/>
          </a:xfrm>
          <a:prstGeom prst="rect">
            <a:avLst/>
          </a:prstGeom>
        </p:spPr>
      </p:pic>
      <p:pic>
        <p:nvPicPr>
          <p:cNvPr id="8" name="Picture 7">
            <a:extLst>
              <a:ext uri="{FF2B5EF4-FFF2-40B4-BE49-F238E27FC236}">
                <a16:creationId xmlns:a16="http://schemas.microsoft.com/office/drawing/2014/main" id="{7E03A433-BCC8-8483-97AF-D568A37C5BB6}"/>
              </a:ext>
            </a:extLst>
          </p:cNvPr>
          <p:cNvPicPr>
            <a:picLocks noChangeAspect="1"/>
          </p:cNvPicPr>
          <p:nvPr/>
        </p:nvPicPr>
        <p:blipFill>
          <a:blip r:embed="rId6"/>
          <a:stretch>
            <a:fillRect/>
          </a:stretch>
        </p:blipFill>
        <p:spPr>
          <a:xfrm>
            <a:off x="629821" y="4337981"/>
            <a:ext cx="3236327" cy="1712527"/>
          </a:xfrm>
          <a:prstGeom prst="rect">
            <a:avLst/>
          </a:prstGeom>
        </p:spPr>
      </p:pic>
      <p:pic>
        <p:nvPicPr>
          <p:cNvPr id="10" name="Picture 9">
            <a:extLst>
              <a:ext uri="{FF2B5EF4-FFF2-40B4-BE49-F238E27FC236}">
                <a16:creationId xmlns:a16="http://schemas.microsoft.com/office/drawing/2014/main" id="{2433625E-415E-1DAB-473B-5757552DB1AF}"/>
              </a:ext>
            </a:extLst>
          </p:cNvPr>
          <p:cNvPicPr>
            <a:picLocks noChangeAspect="1"/>
          </p:cNvPicPr>
          <p:nvPr/>
        </p:nvPicPr>
        <p:blipFill>
          <a:blip r:embed="rId7"/>
          <a:stretch>
            <a:fillRect/>
          </a:stretch>
        </p:blipFill>
        <p:spPr>
          <a:xfrm>
            <a:off x="4827300" y="4487345"/>
            <a:ext cx="3411221" cy="2230242"/>
          </a:xfrm>
          <a:prstGeom prst="rect">
            <a:avLst/>
          </a:prstGeom>
        </p:spPr>
      </p:pic>
      <p:sp>
        <p:nvSpPr>
          <p:cNvPr id="11" name="TextBox 10">
            <a:extLst>
              <a:ext uri="{FF2B5EF4-FFF2-40B4-BE49-F238E27FC236}">
                <a16:creationId xmlns:a16="http://schemas.microsoft.com/office/drawing/2014/main" id="{5C63D97A-C371-4369-79A0-F836F4CEC644}"/>
              </a:ext>
            </a:extLst>
          </p:cNvPr>
          <p:cNvSpPr txBox="1"/>
          <p:nvPr/>
        </p:nvSpPr>
        <p:spPr>
          <a:xfrm>
            <a:off x="4500069" y="1661830"/>
            <a:ext cx="3226204" cy="338554"/>
          </a:xfrm>
          <a:prstGeom prst="rect">
            <a:avLst/>
          </a:prstGeom>
          <a:noFill/>
        </p:spPr>
        <p:txBody>
          <a:bodyPr wrap="none" rtlCol="0">
            <a:spAutoFit/>
          </a:bodyPr>
          <a:lstStyle/>
          <a:p>
            <a:r>
              <a:rPr lang="fr-FR" sz="1600" dirty="0"/>
              <a:t>A. Edwards, K. Turaj, N. Valverde</a:t>
            </a:r>
            <a:endParaRPr lang="en-GB" sz="1600" dirty="0"/>
          </a:p>
        </p:txBody>
      </p:sp>
      <p:sp>
        <p:nvSpPr>
          <p:cNvPr id="12" name="TextBox 11">
            <a:extLst>
              <a:ext uri="{FF2B5EF4-FFF2-40B4-BE49-F238E27FC236}">
                <a16:creationId xmlns:a16="http://schemas.microsoft.com/office/drawing/2014/main" id="{B6CCE99D-5694-F6D8-9124-1B69E3D66867}"/>
              </a:ext>
            </a:extLst>
          </p:cNvPr>
          <p:cNvSpPr txBox="1"/>
          <p:nvPr/>
        </p:nvSpPr>
        <p:spPr>
          <a:xfrm>
            <a:off x="6969606" y="2998570"/>
            <a:ext cx="1338828" cy="369332"/>
          </a:xfrm>
          <a:prstGeom prst="rect">
            <a:avLst/>
          </a:prstGeom>
          <a:noFill/>
        </p:spPr>
        <p:txBody>
          <a:bodyPr wrap="none" rtlCol="0">
            <a:spAutoFit/>
          </a:bodyPr>
          <a:lstStyle/>
          <a:p>
            <a:r>
              <a:rPr lang="fr-FR" dirty="0"/>
              <a:t>Preliminary</a:t>
            </a:r>
            <a:endParaRPr lang="en-GB" dirty="0"/>
          </a:p>
        </p:txBody>
      </p:sp>
      <p:sp>
        <p:nvSpPr>
          <p:cNvPr id="14" name="TextBox 13">
            <a:extLst>
              <a:ext uri="{FF2B5EF4-FFF2-40B4-BE49-F238E27FC236}">
                <a16:creationId xmlns:a16="http://schemas.microsoft.com/office/drawing/2014/main" id="{2A51F7F9-4A7A-6738-DE29-22EE020EF364}"/>
              </a:ext>
            </a:extLst>
          </p:cNvPr>
          <p:cNvSpPr txBox="1"/>
          <p:nvPr/>
        </p:nvSpPr>
        <p:spPr>
          <a:xfrm>
            <a:off x="1915146" y="6050508"/>
            <a:ext cx="2016224" cy="276999"/>
          </a:xfrm>
          <a:prstGeom prst="rect">
            <a:avLst/>
          </a:prstGeom>
          <a:noFill/>
        </p:spPr>
        <p:txBody>
          <a:bodyPr wrap="square" rtlCol="0">
            <a:spAutoFit/>
          </a:bodyPr>
          <a:lstStyle/>
          <a:p>
            <a:r>
              <a:rPr lang="fr-FR" sz="1200" dirty="0"/>
              <a:t>25 – 50 Hz changes</a:t>
            </a:r>
            <a:endParaRPr lang="en-GB" sz="1200" dirty="0"/>
          </a:p>
        </p:txBody>
      </p:sp>
    </p:spTree>
    <p:extLst>
      <p:ext uri="{BB962C8B-B14F-4D97-AF65-F5344CB8AC3E}">
        <p14:creationId xmlns:p14="http://schemas.microsoft.com/office/powerpoint/2010/main" val="2293240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676456" y="116672"/>
            <a:ext cx="360000" cy="360000"/>
          </a:xfrm>
        </p:spPr>
        <p:txBody>
          <a:bodyPr/>
          <a:lstStyle/>
          <a:p>
            <a:fld id="{BFDCA1C4-9514-7B4F-976F-D92F7E296653}" type="slidenum">
              <a:rPr lang="en-GB" smtClean="0"/>
              <a:pPr/>
              <a:t>7</a:t>
            </a:fld>
            <a:endParaRPr lang="en-GB" dirty="0"/>
          </a:p>
        </p:txBody>
      </p:sp>
      <p:sp>
        <p:nvSpPr>
          <p:cNvPr id="10" name="Rectangle 9"/>
          <p:cNvSpPr/>
          <p:nvPr/>
        </p:nvSpPr>
        <p:spPr>
          <a:xfrm>
            <a:off x="4529497" y="2752114"/>
            <a:ext cx="3642903" cy="73866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1400" dirty="0"/>
              <a:t>Pre-tuning sensitivity: 1046 kHz/mm*</a:t>
            </a:r>
            <a:br>
              <a:rPr lang="en-GB" sz="1200" dirty="0"/>
            </a:br>
            <a:r>
              <a:rPr lang="en-GB" sz="1400" dirty="0"/>
              <a:t>Pre-tuning range ± 300 kHz</a:t>
            </a:r>
          </a:p>
          <a:p>
            <a:r>
              <a:rPr lang="en-GB" sz="1400" dirty="0"/>
              <a:t>Is limited by welds to </a:t>
            </a:r>
            <a:r>
              <a:rPr lang="en-GB" sz="1400" dirty="0" err="1"/>
              <a:t>NbTi</a:t>
            </a:r>
            <a:r>
              <a:rPr lang="en-GB" sz="1400" dirty="0"/>
              <a:t> connectors</a:t>
            </a:r>
          </a:p>
        </p:txBody>
      </p:sp>
      <p:pic>
        <p:nvPicPr>
          <p:cNvPr id="15" name="Picture 1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9152" y="373830"/>
            <a:ext cx="3794816" cy="3278682"/>
          </a:xfrm>
          <a:prstGeom prst="rect">
            <a:avLst/>
          </a:prstGeom>
        </p:spPr>
      </p:pic>
      <p:sp>
        <p:nvSpPr>
          <p:cNvPr id="9" name="Title 1">
            <a:extLst>
              <a:ext uri="{FF2B5EF4-FFF2-40B4-BE49-F238E27FC236}">
                <a16:creationId xmlns:a16="http://schemas.microsoft.com/office/drawing/2014/main" id="{9797FE00-3422-2745-99A2-80F4F997EC18}"/>
              </a:ext>
            </a:extLst>
          </p:cNvPr>
          <p:cNvSpPr>
            <a:spLocks noGrp="1"/>
          </p:cNvSpPr>
          <p:nvPr>
            <p:ph type="title"/>
          </p:nvPr>
        </p:nvSpPr>
        <p:spPr>
          <a:xfrm>
            <a:off x="766800" y="13830"/>
            <a:ext cx="7920000" cy="360000"/>
          </a:xfrm>
        </p:spPr>
        <p:txBody>
          <a:bodyPr/>
          <a:lstStyle/>
          <a:p>
            <a:r>
              <a:rPr lang="en-US" dirty="0"/>
              <a:t>DQW </a:t>
            </a:r>
            <a:r>
              <a:rPr lang="en-US" dirty="0" err="1"/>
              <a:t>Pretuner</a:t>
            </a:r>
            <a:endParaRPr lang="en-GB" sz="1400" dirty="0"/>
          </a:p>
        </p:txBody>
      </p:sp>
      <p:pic>
        <p:nvPicPr>
          <p:cNvPr id="19" name="Picture 18" descr="A person working on a machine&#10;&#10;Description automatically generated">
            <a:extLst>
              <a:ext uri="{FF2B5EF4-FFF2-40B4-BE49-F238E27FC236}">
                <a16:creationId xmlns:a16="http://schemas.microsoft.com/office/drawing/2014/main" id="{A7CF32D5-4D3A-2FAF-7E69-643582689E3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5400000">
            <a:off x="4287643" y="848854"/>
            <a:ext cx="1934835" cy="1451126"/>
          </a:xfrm>
          <a:prstGeom prst="rect">
            <a:avLst/>
          </a:prstGeom>
        </p:spPr>
      </p:pic>
      <p:pic>
        <p:nvPicPr>
          <p:cNvPr id="21" name="Picture 20" descr="A person working on a machine&#10;&#10;Description automatically generated">
            <a:extLst>
              <a:ext uri="{FF2B5EF4-FFF2-40B4-BE49-F238E27FC236}">
                <a16:creationId xmlns:a16="http://schemas.microsoft.com/office/drawing/2014/main" id="{D7D1F2D0-EC81-CDC4-8FE8-E0801043733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5400000">
            <a:off x="5842313" y="874504"/>
            <a:ext cx="1934838" cy="1451129"/>
          </a:xfrm>
          <a:prstGeom prst="rect">
            <a:avLst/>
          </a:prstGeom>
        </p:spPr>
      </p:pic>
      <p:pic>
        <p:nvPicPr>
          <p:cNvPr id="23" name="Picture 22" descr="A close-up of a metal object&#10;&#10;Description automatically generated">
            <a:extLst>
              <a:ext uri="{FF2B5EF4-FFF2-40B4-BE49-F238E27FC236}">
                <a16:creationId xmlns:a16="http://schemas.microsoft.com/office/drawing/2014/main" id="{15DA5DBE-FD08-C95A-216E-218CE46D153F}"/>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11450" r="25444"/>
          <a:stretch/>
        </p:blipFill>
        <p:spPr>
          <a:xfrm rot="5400000">
            <a:off x="6477191" y="3908517"/>
            <a:ext cx="1878249" cy="2232248"/>
          </a:xfrm>
          <a:prstGeom prst="rect">
            <a:avLst/>
          </a:prstGeom>
        </p:spPr>
      </p:pic>
      <p:pic>
        <p:nvPicPr>
          <p:cNvPr id="24" name="Picture 23">
            <a:extLst>
              <a:ext uri="{FF2B5EF4-FFF2-40B4-BE49-F238E27FC236}">
                <a16:creationId xmlns:a16="http://schemas.microsoft.com/office/drawing/2014/main" id="{8133E649-6814-F4EB-ED33-FA78EAAA14E8}"/>
              </a:ext>
            </a:extLst>
          </p:cNvPr>
          <p:cNvPicPr>
            <a:picLocks noChangeAspect="1"/>
          </p:cNvPicPr>
          <p:nvPr/>
        </p:nvPicPr>
        <p:blipFill>
          <a:blip r:embed="rId7"/>
          <a:stretch>
            <a:fillRect/>
          </a:stretch>
        </p:blipFill>
        <p:spPr>
          <a:xfrm>
            <a:off x="107504" y="3723032"/>
            <a:ext cx="1394090" cy="1517098"/>
          </a:xfrm>
          <a:prstGeom prst="rect">
            <a:avLst/>
          </a:prstGeom>
        </p:spPr>
      </p:pic>
      <p:pic>
        <p:nvPicPr>
          <p:cNvPr id="25" name="Picture 24">
            <a:extLst>
              <a:ext uri="{FF2B5EF4-FFF2-40B4-BE49-F238E27FC236}">
                <a16:creationId xmlns:a16="http://schemas.microsoft.com/office/drawing/2014/main" id="{B1C24351-D73C-C886-6C27-EE60F6115A0C}"/>
              </a:ext>
            </a:extLst>
          </p:cNvPr>
          <p:cNvPicPr>
            <a:picLocks noChangeAspect="1"/>
          </p:cNvPicPr>
          <p:nvPr/>
        </p:nvPicPr>
        <p:blipFill>
          <a:blip r:embed="rId8"/>
          <a:stretch>
            <a:fillRect/>
          </a:stretch>
        </p:blipFill>
        <p:spPr>
          <a:xfrm>
            <a:off x="1547664" y="3723032"/>
            <a:ext cx="4340728" cy="2603218"/>
          </a:xfrm>
          <a:prstGeom prst="rect">
            <a:avLst/>
          </a:prstGeom>
        </p:spPr>
      </p:pic>
      <p:sp>
        <p:nvSpPr>
          <p:cNvPr id="26" name="TextBox 25">
            <a:extLst>
              <a:ext uri="{FF2B5EF4-FFF2-40B4-BE49-F238E27FC236}">
                <a16:creationId xmlns:a16="http://schemas.microsoft.com/office/drawing/2014/main" id="{2AB71806-4381-6511-F9C6-8B835FF449F5}"/>
              </a:ext>
            </a:extLst>
          </p:cNvPr>
          <p:cNvSpPr txBox="1"/>
          <p:nvPr/>
        </p:nvSpPr>
        <p:spPr>
          <a:xfrm>
            <a:off x="6247396" y="6071462"/>
            <a:ext cx="2533066" cy="307777"/>
          </a:xfrm>
          <a:prstGeom prst="rect">
            <a:avLst/>
          </a:prstGeom>
          <a:noFill/>
        </p:spPr>
        <p:txBody>
          <a:bodyPr wrap="none" rtlCol="0">
            <a:spAutoFit/>
          </a:bodyPr>
          <a:lstStyle/>
          <a:p>
            <a:r>
              <a:rPr lang="en-GB" sz="1400" dirty="0"/>
              <a:t>Screws are cable locked after</a:t>
            </a:r>
          </a:p>
        </p:txBody>
      </p:sp>
    </p:spTree>
    <p:extLst>
      <p:ext uri="{BB962C8B-B14F-4D97-AF65-F5344CB8AC3E}">
        <p14:creationId xmlns:p14="http://schemas.microsoft.com/office/powerpoint/2010/main" val="1021262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B88DF-E94A-A2A3-AC44-7961686F8FD4}"/>
              </a:ext>
            </a:extLst>
          </p:cNvPr>
          <p:cNvSpPr>
            <a:spLocks noGrp="1"/>
          </p:cNvSpPr>
          <p:nvPr>
            <p:ph type="title"/>
          </p:nvPr>
        </p:nvSpPr>
        <p:spPr>
          <a:xfrm>
            <a:off x="604922" y="-13942"/>
            <a:ext cx="7920000" cy="418606"/>
          </a:xfrm>
        </p:spPr>
        <p:txBody>
          <a:bodyPr/>
          <a:lstStyle/>
          <a:p>
            <a:r>
              <a:rPr lang="en-US" dirty="0"/>
              <a:t>Overview components</a:t>
            </a:r>
            <a:endParaRPr lang="en-GB" dirty="0"/>
          </a:p>
        </p:txBody>
      </p:sp>
      <p:sp>
        <p:nvSpPr>
          <p:cNvPr id="5" name="Slide Number Placeholder 4">
            <a:extLst>
              <a:ext uri="{FF2B5EF4-FFF2-40B4-BE49-F238E27FC236}">
                <a16:creationId xmlns:a16="http://schemas.microsoft.com/office/drawing/2014/main" id="{F9A2DCEC-31F2-38D8-B251-5FD72B8D0FA2}"/>
              </a:ext>
            </a:extLst>
          </p:cNvPr>
          <p:cNvSpPr>
            <a:spLocks noGrp="1"/>
          </p:cNvSpPr>
          <p:nvPr>
            <p:ph type="sldNum" sz="quarter" idx="12"/>
          </p:nvPr>
        </p:nvSpPr>
        <p:spPr>
          <a:xfrm>
            <a:off x="8676456" y="116672"/>
            <a:ext cx="360000" cy="360000"/>
          </a:xfrm>
        </p:spPr>
        <p:txBody>
          <a:bodyPr/>
          <a:lstStyle/>
          <a:p>
            <a:fld id="{BFDCA1C4-9514-7B4F-976F-D92F7E296653}" type="slidenum">
              <a:rPr lang="fr-FR" smtClean="0"/>
              <a:pPr/>
              <a:t>8</a:t>
            </a:fld>
            <a:endParaRPr lang="fr-FR" dirty="0"/>
          </a:p>
        </p:txBody>
      </p:sp>
      <p:sp>
        <p:nvSpPr>
          <p:cNvPr id="6" name="TextBox 5">
            <a:extLst>
              <a:ext uri="{FF2B5EF4-FFF2-40B4-BE49-F238E27FC236}">
                <a16:creationId xmlns:a16="http://schemas.microsoft.com/office/drawing/2014/main" id="{4EA78EAA-EA44-B90A-4B48-7DA5C1CE7680}"/>
              </a:ext>
            </a:extLst>
          </p:cNvPr>
          <p:cNvSpPr txBox="1"/>
          <p:nvPr/>
        </p:nvSpPr>
        <p:spPr>
          <a:xfrm>
            <a:off x="3731379" y="359066"/>
            <a:ext cx="1458604" cy="369332"/>
          </a:xfrm>
          <a:prstGeom prst="rect">
            <a:avLst/>
          </a:prstGeom>
          <a:noFill/>
        </p:spPr>
        <p:txBody>
          <a:bodyPr wrap="none" rtlCol="0">
            <a:spAutoFit/>
          </a:bodyPr>
          <a:lstStyle/>
          <a:p>
            <a:r>
              <a:rPr lang="en-US" b="1" dirty="0">
                <a:solidFill>
                  <a:schemeClr val="bg2"/>
                </a:solidFill>
                <a:latin typeface="+mj-lt"/>
                <a:ea typeface="+mj-ea"/>
                <a:cs typeface="+mj-cs"/>
              </a:rPr>
              <a:t>ACTUATOR</a:t>
            </a:r>
            <a:endParaRPr lang="en-GB" b="1" dirty="0">
              <a:solidFill>
                <a:schemeClr val="bg2"/>
              </a:solidFill>
              <a:latin typeface="+mj-lt"/>
              <a:ea typeface="+mj-ea"/>
              <a:cs typeface="+mj-cs"/>
            </a:endParaRPr>
          </a:p>
        </p:txBody>
      </p:sp>
      <p:pic>
        <p:nvPicPr>
          <p:cNvPr id="7" name="Picture 6">
            <a:extLst>
              <a:ext uri="{FF2B5EF4-FFF2-40B4-BE49-F238E27FC236}">
                <a16:creationId xmlns:a16="http://schemas.microsoft.com/office/drawing/2014/main" id="{574EC0D4-0C65-3704-34C0-74162B81DE3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948264" y="367413"/>
            <a:ext cx="1813987" cy="2715724"/>
          </a:xfrm>
          <a:prstGeom prst="rect">
            <a:avLst/>
          </a:prstGeom>
        </p:spPr>
      </p:pic>
      <p:pic>
        <p:nvPicPr>
          <p:cNvPr id="11" name="Picture 10" descr="A white machine with colorful parts&#10;&#10;Description automatically generated with medium confidence">
            <a:extLst>
              <a:ext uri="{FF2B5EF4-FFF2-40B4-BE49-F238E27FC236}">
                <a16:creationId xmlns:a16="http://schemas.microsoft.com/office/drawing/2014/main" id="{F3D1BA2B-FA7C-39A5-841B-1BCF33A0F69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5496" y="728398"/>
            <a:ext cx="2736304" cy="4849322"/>
          </a:xfrm>
          <a:prstGeom prst="rect">
            <a:avLst/>
          </a:prstGeom>
        </p:spPr>
      </p:pic>
      <p:sp>
        <p:nvSpPr>
          <p:cNvPr id="19" name="TextBox 18">
            <a:extLst>
              <a:ext uri="{FF2B5EF4-FFF2-40B4-BE49-F238E27FC236}">
                <a16:creationId xmlns:a16="http://schemas.microsoft.com/office/drawing/2014/main" id="{2601B02E-7D38-A177-764B-03E2ADB9C518}"/>
              </a:ext>
            </a:extLst>
          </p:cNvPr>
          <p:cNvSpPr txBox="1"/>
          <p:nvPr/>
        </p:nvSpPr>
        <p:spPr>
          <a:xfrm>
            <a:off x="2930745" y="4038163"/>
            <a:ext cx="3626911" cy="830997"/>
          </a:xfrm>
          <a:prstGeom prst="rect">
            <a:avLst/>
          </a:prstGeom>
          <a:noFill/>
          <a:ln w="19050"/>
        </p:spPr>
        <p:style>
          <a:lnRef idx="2">
            <a:schemeClr val="accent6"/>
          </a:lnRef>
          <a:fillRef idx="1">
            <a:schemeClr val="lt1"/>
          </a:fillRef>
          <a:effectRef idx="0">
            <a:schemeClr val="accent6"/>
          </a:effectRef>
          <a:fontRef idx="minor">
            <a:schemeClr val="dk1"/>
          </a:fontRef>
        </p:style>
        <p:txBody>
          <a:bodyPr wrap="square">
            <a:spAutoFit/>
          </a:bodyPr>
          <a:lstStyle>
            <a:defPPr>
              <a:defRPr lang="fr-FR"/>
            </a:defPPr>
            <a:lvl1pPr>
              <a:defRPr sz="1200" b="1"/>
            </a:lvl1pPr>
          </a:lstStyle>
          <a:p>
            <a:r>
              <a:rPr lang="en-GB" dirty="0"/>
              <a:t>Limit switches</a:t>
            </a:r>
          </a:p>
          <a:p>
            <a:r>
              <a:rPr lang="en-GB" b="0" dirty="0"/>
              <a:t>Difficult to set, not so reliable, probably will be replaced by magnetic encoder on motor with conditioner, also to have a position measurement</a:t>
            </a:r>
          </a:p>
        </p:txBody>
      </p:sp>
      <p:sp>
        <p:nvSpPr>
          <p:cNvPr id="20" name="TextBox 19">
            <a:extLst>
              <a:ext uri="{FF2B5EF4-FFF2-40B4-BE49-F238E27FC236}">
                <a16:creationId xmlns:a16="http://schemas.microsoft.com/office/drawing/2014/main" id="{9B51FD96-EA90-A1A9-35A2-C017E082E111}"/>
              </a:ext>
            </a:extLst>
          </p:cNvPr>
          <p:cNvSpPr txBox="1"/>
          <p:nvPr/>
        </p:nvSpPr>
        <p:spPr>
          <a:xfrm>
            <a:off x="2935604" y="4941168"/>
            <a:ext cx="3622055" cy="438582"/>
          </a:xfrm>
          <a:prstGeom prst="rect">
            <a:avLst/>
          </a:prstGeom>
          <a:noFill/>
          <a:ln w="19050"/>
        </p:spPr>
        <p:style>
          <a:lnRef idx="2">
            <a:schemeClr val="accent6"/>
          </a:lnRef>
          <a:fillRef idx="1">
            <a:schemeClr val="lt1"/>
          </a:fillRef>
          <a:effectRef idx="0">
            <a:schemeClr val="accent6"/>
          </a:effectRef>
          <a:fontRef idx="minor">
            <a:schemeClr val="dk1"/>
          </a:fontRef>
        </p:style>
        <p:txBody>
          <a:bodyPr wrap="square">
            <a:spAutoFit/>
          </a:bodyPr>
          <a:lstStyle>
            <a:defPPr>
              <a:defRPr lang="fr-FR"/>
            </a:defPPr>
            <a:lvl1pPr>
              <a:defRPr sz="1200" b="1"/>
            </a:lvl1pPr>
          </a:lstStyle>
          <a:p>
            <a:r>
              <a:rPr lang="en-GB" dirty="0"/>
              <a:t>Mechanical end stops </a:t>
            </a:r>
            <a:r>
              <a:rPr lang="en-GB" sz="1050" b="0" dirty="0"/>
              <a:t>with max load interlock on load cell conditioner</a:t>
            </a:r>
          </a:p>
        </p:txBody>
      </p:sp>
      <p:grpSp>
        <p:nvGrpSpPr>
          <p:cNvPr id="10" name="Group 9">
            <a:extLst>
              <a:ext uri="{FF2B5EF4-FFF2-40B4-BE49-F238E27FC236}">
                <a16:creationId xmlns:a16="http://schemas.microsoft.com/office/drawing/2014/main" id="{5D45DFBC-19E6-C33E-81FD-1884749561B0}"/>
              </a:ext>
            </a:extLst>
          </p:cNvPr>
          <p:cNvGrpSpPr/>
          <p:nvPr/>
        </p:nvGrpSpPr>
        <p:grpSpPr>
          <a:xfrm>
            <a:off x="2930746" y="737251"/>
            <a:ext cx="3892747" cy="2317295"/>
            <a:chOff x="2930746" y="737251"/>
            <a:chExt cx="3892747" cy="2317295"/>
          </a:xfrm>
        </p:grpSpPr>
        <p:sp>
          <p:nvSpPr>
            <p:cNvPr id="13" name="TextBox 12">
              <a:extLst>
                <a:ext uri="{FF2B5EF4-FFF2-40B4-BE49-F238E27FC236}">
                  <a16:creationId xmlns:a16="http://schemas.microsoft.com/office/drawing/2014/main" id="{3C5F7B50-03AF-5F38-4029-42883DF4900D}"/>
                </a:ext>
              </a:extLst>
            </p:cNvPr>
            <p:cNvSpPr txBox="1"/>
            <p:nvPr/>
          </p:nvSpPr>
          <p:spPr>
            <a:xfrm>
              <a:off x="2935602" y="737251"/>
              <a:ext cx="3622054" cy="438582"/>
            </a:xfrm>
            <a:prstGeom prst="rect">
              <a:avLst/>
            </a:prstGeom>
            <a:noFill/>
            <a:ln w="19050"/>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200" b="1" dirty="0"/>
                <a:t>Stepper motor</a:t>
              </a:r>
            </a:p>
            <a:p>
              <a:r>
                <a:rPr lang="en-GB" sz="1050" dirty="0"/>
                <a:t>1.3 Nm bipolar, motor step 1.8 </a:t>
              </a:r>
              <a:r>
                <a:rPr lang="en-GB" sz="1050" dirty="0" err="1"/>
                <a:t>deg</a:t>
              </a:r>
              <a:r>
                <a:rPr lang="en-GB" sz="1050" dirty="0"/>
                <a:t>, micro stepping</a:t>
              </a:r>
            </a:p>
          </p:txBody>
        </p:sp>
        <p:sp>
          <p:nvSpPr>
            <p:cNvPr id="14" name="Rectangle 13">
              <a:extLst>
                <a:ext uri="{FF2B5EF4-FFF2-40B4-BE49-F238E27FC236}">
                  <a16:creationId xmlns:a16="http://schemas.microsoft.com/office/drawing/2014/main" id="{802AFBF6-B3E5-04AE-A6F8-8139CB86F2C2}"/>
                </a:ext>
              </a:extLst>
            </p:cNvPr>
            <p:cNvSpPr/>
            <p:nvPr/>
          </p:nvSpPr>
          <p:spPr>
            <a:xfrm>
              <a:off x="2935602" y="1237559"/>
              <a:ext cx="3622055" cy="761747"/>
            </a:xfrm>
            <a:prstGeom prst="rect">
              <a:avLst/>
            </a:prstGeom>
            <a:noFill/>
            <a:ln w="19050"/>
          </p:spPr>
          <p:style>
            <a:lnRef idx="2">
              <a:schemeClr val="accent6"/>
            </a:lnRef>
            <a:fillRef idx="1">
              <a:schemeClr val="lt1"/>
            </a:fillRef>
            <a:effectRef idx="0">
              <a:schemeClr val="accent6"/>
            </a:effectRef>
            <a:fontRef idx="minor">
              <a:schemeClr val="dk1"/>
            </a:fontRef>
          </p:style>
          <p:txBody>
            <a:bodyPr wrap="square">
              <a:spAutoFit/>
            </a:bodyPr>
            <a:lstStyle/>
            <a:p>
              <a:r>
                <a:rPr lang="en-GB" sz="1200" b="1" dirty="0"/>
                <a:t>Harmonic drive HFUS-20-100-2SO </a:t>
              </a:r>
              <a:br>
                <a:rPr lang="en-GB" sz="1200" dirty="0"/>
              </a:br>
              <a:r>
                <a:rPr lang="en-GB" sz="1050" dirty="0"/>
                <a:t>Ratio 100, Accuracy &lt; 1 </a:t>
              </a:r>
              <a:r>
                <a:rPr lang="en-GB" sz="1050" dirty="0" err="1"/>
                <a:t>arcmin</a:t>
              </a:r>
              <a:r>
                <a:rPr lang="en-GB" sz="1050" dirty="0"/>
                <a:t>, precision &lt;0.1 </a:t>
              </a:r>
              <a:r>
                <a:rPr lang="en-GB" sz="1050" dirty="0" err="1"/>
                <a:t>arcmin</a:t>
              </a:r>
              <a:r>
                <a:rPr lang="en-GB" sz="1050" dirty="0"/>
                <a:t> (5 nm)</a:t>
              </a:r>
            </a:p>
            <a:p>
              <a:r>
                <a:rPr lang="en-GB" sz="1050" dirty="0"/>
                <a:t>Fa </a:t>
              </a:r>
              <a:r>
                <a:rPr lang="en-GB" sz="1050" dirty="0" err="1"/>
                <a:t>Dyn</a:t>
              </a:r>
              <a:r>
                <a:rPr lang="en-GB" sz="1050" dirty="0"/>
                <a:t> 7.7 kN</a:t>
              </a:r>
            </a:p>
          </p:txBody>
        </p:sp>
        <p:sp>
          <p:nvSpPr>
            <p:cNvPr id="15" name="Rectangle 14">
              <a:extLst>
                <a:ext uri="{FF2B5EF4-FFF2-40B4-BE49-F238E27FC236}">
                  <a16:creationId xmlns:a16="http://schemas.microsoft.com/office/drawing/2014/main" id="{A3CBD529-D11F-DD65-63AB-FEC709D2D5D2}"/>
                </a:ext>
              </a:extLst>
            </p:cNvPr>
            <p:cNvSpPr/>
            <p:nvPr/>
          </p:nvSpPr>
          <p:spPr>
            <a:xfrm>
              <a:off x="2930746" y="2061032"/>
              <a:ext cx="3615580" cy="438582"/>
            </a:xfrm>
            <a:prstGeom prst="rect">
              <a:avLst/>
            </a:prstGeom>
            <a:noFill/>
            <a:ln w="19050"/>
          </p:spPr>
          <p:style>
            <a:lnRef idx="2">
              <a:schemeClr val="accent6"/>
            </a:lnRef>
            <a:fillRef idx="1">
              <a:schemeClr val="lt1"/>
            </a:fillRef>
            <a:effectRef idx="0">
              <a:schemeClr val="accent6"/>
            </a:effectRef>
            <a:fontRef idx="minor">
              <a:schemeClr val="dk1"/>
            </a:fontRef>
          </p:style>
          <p:txBody>
            <a:bodyPr wrap="square">
              <a:spAutoFit/>
            </a:bodyPr>
            <a:lstStyle/>
            <a:p>
              <a:r>
                <a:rPr lang="en-GB" sz="1200" b="1" dirty="0"/>
                <a:t>Roller screw</a:t>
              </a:r>
              <a:br>
                <a:rPr lang="en-GB" sz="1200" dirty="0"/>
              </a:br>
              <a:r>
                <a:rPr lang="en-GB" sz="1050" dirty="0" err="1"/>
                <a:t>Rollvis</a:t>
              </a:r>
              <a:r>
                <a:rPr lang="en-GB" sz="1050" dirty="0"/>
                <a:t> RV 12 x 1 static load capacity 17 kN</a:t>
              </a:r>
            </a:p>
          </p:txBody>
        </p:sp>
        <p:sp>
          <p:nvSpPr>
            <p:cNvPr id="16" name="Rectangle 15">
              <a:extLst>
                <a:ext uri="{FF2B5EF4-FFF2-40B4-BE49-F238E27FC236}">
                  <a16:creationId xmlns:a16="http://schemas.microsoft.com/office/drawing/2014/main" id="{0DD3ED80-6F54-1F49-4BB8-F57D21FEE24F}"/>
                </a:ext>
              </a:extLst>
            </p:cNvPr>
            <p:cNvSpPr/>
            <p:nvPr/>
          </p:nvSpPr>
          <p:spPr>
            <a:xfrm>
              <a:off x="2930746" y="2592881"/>
              <a:ext cx="3615580" cy="461665"/>
            </a:xfrm>
            <a:prstGeom prst="rect">
              <a:avLst/>
            </a:prstGeom>
            <a:noFill/>
            <a:ln w="19050"/>
          </p:spPr>
          <p:style>
            <a:lnRef idx="2">
              <a:schemeClr val="accent6"/>
            </a:lnRef>
            <a:fillRef idx="1">
              <a:schemeClr val="lt1"/>
            </a:fillRef>
            <a:effectRef idx="0">
              <a:schemeClr val="accent6"/>
            </a:effectRef>
            <a:fontRef idx="minor">
              <a:schemeClr val="dk1"/>
            </a:fontRef>
          </p:style>
          <p:txBody>
            <a:bodyPr wrap="square">
              <a:spAutoFit/>
            </a:bodyPr>
            <a:lstStyle/>
            <a:p>
              <a:r>
                <a:rPr lang="en-GB" sz="1200" b="1" dirty="0"/>
                <a:t>Sferax Compact GBL 1219 bearings XA +A </a:t>
              </a:r>
              <a:r>
                <a:rPr lang="en-GB" sz="1200" b="1" dirty="0">
                  <a:solidFill>
                    <a:srgbClr val="7030A0"/>
                  </a:solidFill>
                </a:rPr>
                <a:t>(all metal)</a:t>
              </a:r>
            </a:p>
          </p:txBody>
        </p:sp>
        <p:sp>
          <p:nvSpPr>
            <p:cNvPr id="3" name="TextBox 2">
              <a:extLst>
                <a:ext uri="{FF2B5EF4-FFF2-40B4-BE49-F238E27FC236}">
                  <a16:creationId xmlns:a16="http://schemas.microsoft.com/office/drawing/2014/main" id="{3923CE09-3A0B-EF8B-0272-D2B9B60BCE3F}"/>
                </a:ext>
              </a:extLst>
            </p:cNvPr>
            <p:cNvSpPr txBox="1"/>
            <p:nvPr/>
          </p:nvSpPr>
          <p:spPr>
            <a:xfrm>
              <a:off x="4360959" y="1860806"/>
              <a:ext cx="2462534" cy="276999"/>
            </a:xfrm>
            <a:prstGeom prst="rect">
              <a:avLst/>
            </a:prstGeom>
            <a:solidFill>
              <a:schemeClr val="bg1"/>
            </a:solidFill>
            <a:ln w="28575">
              <a:solidFill>
                <a:srgbClr val="7030A0"/>
              </a:solidFill>
            </a:ln>
          </p:spPr>
          <p:txBody>
            <a:bodyPr wrap="none" rtlCol="0">
              <a:spAutoFit/>
            </a:bodyPr>
            <a:lstStyle/>
            <a:p>
              <a:r>
                <a:rPr lang="en-GB" sz="1200" b="1" dirty="0" err="1">
                  <a:solidFill>
                    <a:srgbClr val="7030A0"/>
                  </a:solidFill>
                </a:rPr>
                <a:t>Radhard</a:t>
              </a:r>
              <a:r>
                <a:rPr lang="en-GB" sz="1200" b="1" dirty="0">
                  <a:solidFill>
                    <a:srgbClr val="7030A0"/>
                  </a:solidFill>
                </a:rPr>
                <a:t> grease SYNRAD 1252 </a:t>
              </a:r>
            </a:p>
          </p:txBody>
        </p:sp>
      </p:grpSp>
      <p:pic>
        <p:nvPicPr>
          <p:cNvPr id="8" name="Picture 7">
            <a:extLst>
              <a:ext uri="{FF2B5EF4-FFF2-40B4-BE49-F238E27FC236}">
                <a16:creationId xmlns:a16="http://schemas.microsoft.com/office/drawing/2014/main" id="{46E96BA5-E6D7-206B-5C0C-E7231A5E8228}"/>
              </a:ext>
            </a:extLst>
          </p:cNvPr>
          <p:cNvPicPr>
            <a:picLocks noChangeAspect="1"/>
          </p:cNvPicPr>
          <p:nvPr/>
        </p:nvPicPr>
        <p:blipFill>
          <a:blip r:embed="rId5"/>
          <a:stretch>
            <a:fillRect/>
          </a:stretch>
        </p:blipFill>
        <p:spPr>
          <a:xfrm>
            <a:off x="6643978" y="3152942"/>
            <a:ext cx="1115001" cy="554883"/>
          </a:xfrm>
          <a:prstGeom prst="rect">
            <a:avLst/>
          </a:prstGeom>
        </p:spPr>
      </p:pic>
      <p:sp>
        <p:nvSpPr>
          <p:cNvPr id="18" name="TextBox 17">
            <a:extLst>
              <a:ext uri="{FF2B5EF4-FFF2-40B4-BE49-F238E27FC236}">
                <a16:creationId xmlns:a16="http://schemas.microsoft.com/office/drawing/2014/main" id="{8D3B7CE3-0666-6A71-669F-3EC6F8117372}"/>
              </a:ext>
            </a:extLst>
          </p:cNvPr>
          <p:cNvSpPr txBox="1"/>
          <p:nvPr/>
        </p:nvSpPr>
        <p:spPr>
          <a:xfrm>
            <a:off x="2935602" y="3140968"/>
            <a:ext cx="3610724" cy="830997"/>
          </a:xfrm>
          <a:prstGeom prst="rect">
            <a:avLst/>
          </a:prstGeom>
          <a:noFill/>
          <a:ln w="19050"/>
        </p:spPr>
        <p:style>
          <a:lnRef idx="2">
            <a:schemeClr val="accent6"/>
          </a:lnRef>
          <a:fillRef idx="1">
            <a:schemeClr val="lt1"/>
          </a:fillRef>
          <a:effectRef idx="0">
            <a:schemeClr val="accent6"/>
          </a:effectRef>
          <a:fontRef idx="minor">
            <a:schemeClr val="dk1"/>
          </a:fontRef>
        </p:style>
        <p:txBody>
          <a:bodyPr wrap="square">
            <a:spAutoFit/>
          </a:bodyPr>
          <a:lstStyle>
            <a:defPPr>
              <a:defRPr lang="fr-FR"/>
            </a:defPPr>
            <a:lvl1pPr>
              <a:defRPr sz="1200" b="1"/>
            </a:lvl1pPr>
          </a:lstStyle>
          <a:p>
            <a:r>
              <a:rPr lang="en-GB" dirty="0"/>
              <a:t>Loadcell</a:t>
            </a:r>
          </a:p>
          <a:p>
            <a:r>
              <a:rPr lang="en-GB" sz="1050" b="0" dirty="0"/>
              <a:t>So far:  Kistler 10 kN 4576A55C1 class 0.1</a:t>
            </a:r>
          </a:p>
          <a:p>
            <a:r>
              <a:rPr lang="en-GB" dirty="0">
                <a:solidFill>
                  <a:srgbClr val="7030A0"/>
                </a:solidFill>
              </a:rPr>
              <a:t>For HL LHC custom built, CERN knowhow strain gauges</a:t>
            </a:r>
          </a:p>
        </p:txBody>
      </p:sp>
      <p:cxnSp>
        <p:nvCxnSpPr>
          <p:cNvPr id="17" name="Straight Arrow Connector 16">
            <a:extLst>
              <a:ext uri="{FF2B5EF4-FFF2-40B4-BE49-F238E27FC236}">
                <a16:creationId xmlns:a16="http://schemas.microsoft.com/office/drawing/2014/main" id="{40C9F76D-CBC1-076D-A503-1AB1329BF792}"/>
              </a:ext>
            </a:extLst>
          </p:cNvPr>
          <p:cNvCxnSpPr>
            <a:cxnSpLocks/>
          </p:cNvCxnSpPr>
          <p:nvPr/>
        </p:nvCxnSpPr>
        <p:spPr>
          <a:xfrm flipH="1">
            <a:off x="1017964" y="1064141"/>
            <a:ext cx="1819986" cy="768733"/>
          </a:xfrm>
          <a:prstGeom prst="straightConnector1">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21" name="Straight Arrow Connector 20">
            <a:extLst>
              <a:ext uri="{FF2B5EF4-FFF2-40B4-BE49-F238E27FC236}">
                <a16:creationId xmlns:a16="http://schemas.microsoft.com/office/drawing/2014/main" id="{EF313342-4553-B040-8ACF-CC5AE8E2C850}"/>
              </a:ext>
            </a:extLst>
          </p:cNvPr>
          <p:cNvCxnSpPr>
            <a:cxnSpLocks/>
          </p:cNvCxnSpPr>
          <p:nvPr/>
        </p:nvCxnSpPr>
        <p:spPr>
          <a:xfrm flipH="1">
            <a:off x="1017964" y="1733187"/>
            <a:ext cx="1819986" cy="768733"/>
          </a:xfrm>
          <a:prstGeom prst="straightConnector1">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22" name="Straight Arrow Connector 21">
            <a:extLst>
              <a:ext uri="{FF2B5EF4-FFF2-40B4-BE49-F238E27FC236}">
                <a16:creationId xmlns:a16="http://schemas.microsoft.com/office/drawing/2014/main" id="{E6891C14-2EB2-BEB0-629E-2B2B77B22A2E}"/>
              </a:ext>
            </a:extLst>
          </p:cNvPr>
          <p:cNvCxnSpPr>
            <a:cxnSpLocks/>
          </p:cNvCxnSpPr>
          <p:nvPr/>
        </p:nvCxnSpPr>
        <p:spPr>
          <a:xfrm flipH="1">
            <a:off x="1017964" y="2345319"/>
            <a:ext cx="1819986" cy="768733"/>
          </a:xfrm>
          <a:prstGeom prst="straightConnector1">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23" name="Straight Arrow Connector 22">
            <a:extLst>
              <a:ext uri="{FF2B5EF4-FFF2-40B4-BE49-F238E27FC236}">
                <a16:creationId xmlns:a16="http://schemas.microsoft.com/office/drawing/2014/main" id="{2388CB16-24AC-DA60-8AEB-950C00B07093}"/>
              </a:ext>
            </a:extLst>
          </p:cNvPr>
          <p:cNvCxnSpPr>
            <a:cxnSpLocks/>
          </p:cNvCxnSpPr>
          <p:nvPr/>
        </p:nvCxnSpPr>
        <p:spPr>
          <a:xfrm flipH="1">
            <a:off x="522973" y="2729685"/>
            <a:ext cx="2307463" cy="825647"/>
          </a:xfrm>
          <a:prstGeom prst="straightConnector1">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27" name="Straight Connector 26">
            <a:extLst>
              <a:ext uri="{FF2B5EF4-FFF2-40B4-BE49-F238E27FC236}">
                <a16:creationId xmlns:a16="http://schemas.microsoft.com/office/drawing/2014/main" id="{0B37E203-E4A6-6741-D407-8BDF954DBE2F}"/>
              </a:ext>
            </a:extLst>
          </p:cNvPr>
          <p:cNvCxnSpPr>
            <a:cxnSpLocks/>
          </p:cNvCxnSpPr>
          <p:nvPr/>
        </p:nvCxnSpPr>
        <p:spPr>
          <a:xfrm flipH="1">
            <a:off x="1187624" y="3371202"/>
            <a:ext cx="1642812" cy="411895"/>
          </a:xfrm>
          <a:prstGeom prst="line">
            <a:avLst/>
          </a:prstGeom>
        </p:spPr>
        <p:style>
          <a:lnRef idx="2">
            <a:schemeClr val="accent6"/>
          </a:lnRef>
          <a:fillRef idx="0">
            <a:schemeClr val="accent6"/>
          </a:fillRef>
          <a:effectRef idx="1">
            <a:schemeClr val="accent6"/>
          </a:effectRef>
          <a:fontRef idx="minor">
            <a:schemeClr val="tx1"/>
          </a:fontRef>
        </p:style>
      </p:cxnSp>
      <p:pic>
        <p:nvPicPr>
          <p:cNvPr id="31" name="Picture 30">
            <a:extLst>
              <a:ext uri="{FF2B5EF4-FFF2-40B4-BE49-F238E27FC236}">
                <a16:creationId xmlns:a16="http://schemas.microsoft.com/office/drawing/2014/main" id="{B267B675-494B-2FF3-52BD-F0E4A5250A59}"/>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837946" y="3684981"/>
            <a:ext cx="1891224" cy="1994507"/>
          </a:xfrm>
          <a:prstGeom prst="rect">
            <a:avLst/>
          </a:prstGeom>
        </p:spPr>
      </p:pic>
      <p:cxnSp>
        <p:nvCxnSpPr>
          <p:cNvPr id="33" name="Straight Connector 32">
            <a:extLst>
              <a:ext uri="{FF2B5EF4-FFF2-40B4-BE49-F238E27FC236}">
                <a16:creationId xmlns:a16="http://schemas.microsoft.com/office/drawing/2014/main" id="{B11DCB81-169D-17DE-950E-860DE2CF79B4}"/>
              </a:ext>
            </a:extLst>
          </p:cNvPr>
          <p:cNvCxnSpPr/>
          <p:nvPr/>
        </p:nvCxnSpPr>
        <p:spPr>
          <a:xfrm>
            <a:off x="6657005" y="4171898"/>
            <a:ext cx="879735" cy="293548"/>
          </a:xfrm>
          <a:prstGeom prst="line">
            <a:avLst/>
          </a:prstGeom>
        </p:spPr>
        <p:style>
          <a:lnRef idx="2">
            <a:schemeClr val="accent6"/>
          </a:lnRef>
          <a:fillRef idx="0">
            <a:schemeClr val="accent6"/>
          </a:fillRef>
          <a:effectRef idx="1">
            <a:schemeClr val="accent6"/>
          </a:effectRef>
          <a:fontRef idx="minor">
            <a:schemeClr val="tx1"/>
          </a:fontRef>
        </p:style>
      </p:cxnSp>
      <p:cxnSp>
        <p:nvCxnSpPr>
          <p:cNvPr id="38" name="Straight Connector 37">
            <a:extLst>
              <a:ext uri="{FF2B5EF4-FFF2-40B4-BE49-F238E27FC236}">
                <a16:creationId xmlns:a16="http://schemas.microsoft.com/office/drawing/2014/main" id="{1E7F58E7-16E6-BE06-58B4-4320502E9229}"/>
              </a:ext>
            </a:extLst>
          </p:cNvPr>
          <p:cNvCxnSpPr>
            <a:cxnSpLocks/>
          </p:cNvCxnSpPr>
          <p:nvPr/>
        </p:nvCxnSpPr>
        <p:spPr>
          <a:xfrm>
            <a:off x="6643978" y="4244542"/>
            <a:ext cx="879735" cy="828219"/>
          </a:xfrm>
          <a:prstGeom prst="line">
            <a:avLst/>
          </a:prstGeom>
        </p:spPr>
        <p:style>
          <a:lnRef idx="2">
            <a:schemeClr val="accent6"/>
          </a:lnRef>
          <a:fillRef idx="0">
            <a:schemeClr val="accent6"/>
          </a:fillRef>
          <a:effectRef idx="1">
            <a:schemeClr val="accent6"/>
          </a:effectRef>
          <a:fontRef idx="minor">
            <a:schemeClr val="tx1"/>
          </a:fontRef>
        </p:style>
      </p:cxnSp>
      <p:cxnSp>
        <p:nvCxnSpPr>
          <p:cNvPr id="41" name="Straight Connector 40">
            <a:extLst>
              <a:ext uri="{FF2B5EF4-FFF2-40B4-BE49-F238E27FC236}">
                <a16:creationId xmlns:a16="http://schemas.microsoft.com/office/drawing/2014/main" id="{9FF6B7C9-C303-2524-BD11-E31E6E618A6F}"/>
              </a:ext>
            </a:extLst>
          </p:cNvPr>
          <p:cNvCxnSpPr>
            <a:cxnSpLocks/>
          </p:cNvCxnSpPr>
          <p:nvPr/>
        </p:nvCxnSpPr>
        <p:spPr>
          <a:xfrm>
            <a:off x="6372202" y="5121994"/>
            <a:ext cx="1800198" cy="323230"/>
          </a:xfrm>
          <a:prstGeom prst="line">
            <a:avLst/>
          </a:prstGeom>
        </p:spPr>
        <p:style>
          <a:lnRef idx="2">
            <a:schemeClr val="accent6"/>
          </a:lnRef>
          <a:fillRef idx="0">
            <a:schemeClr val="accent6"/>
          </a:fillRef>
          <a:effectRef idx="1">
            <a:schemeClr val="accent6"/>
          </a:effectRef>
          <a:fontRef idx="minor">
            <a:schemeClr val="tx1"/>
          </a:fontRef>
        </p:style>
      </p:cxnSp>
      <p:pic>
        <p:nvPicPr>
          <p:cNvPr id="43" name="Picture 42">
            <a:extLst>
              <a:ext uri="{FF2B5EF4-FFF2-40B4-BE49-F238E27FC236}">
                <a16:creationId xmlns:a16="http://schemas.microsoft.com/office/drawing/2014/main" id="{6447C862-74F3-A3DC-36EB-2992A786B65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837946" y="5755460"/>
            <a:ext cx="1891224" cy="527783"/>
          </a:xfrm>
          <a:prstGeom prst="rect">
            <a:avLst/>
          </a:prstGeom>
        </p:spPr>
      </p:pic>
      <p:sp>
        <p:nvSpPr>
          <p:cNvPr id="46" name="TextBox 45">
            <a:extLst>
              <a:ext uri="{FF2B5EF4-FFF2-40B4-BE49-F238E27FC236}">
                <a16:creationId xmlns:a16="http://schemas.microsoft.com/office/drawing/2014/main" id="{AFCAA629-8AF5-5E16-831A-E5AC1A26C594}"/>
              </a:ext>
            </a:extLst>
          </p:cNvPr>
          <p:cNvSpPr txBox="1"/>
          <p:nvPr/>
        </p:nvSpPr>
        <p:spPr>
          <a:xfrm>
            <a:off x="2930746" y="5494457"/>
            <a:ext cx="3622055" cy="600164"/>
          </a:xfrm>
          <a:prstGeom prst="rect">
            <a:avLst/>
          </a:prstGeom>
          <a:noFill/>
          <a:ln w="19050"/>
        </p:spPr>
        <p:style>
          <a:lnRef idx="2">
            <a:schemeClr val="accent6"/>
          </a:lnRef>
          <a:fillRef idx="1">
            <a:schemeClr val="lt1"/>
          </a:fillRef>
          <a:effectRef idx="0">
            <a:schemeClr val="accent6"/>
          </a:effectRef>
          <a:fontRef idx="minor">
            <a:schemeClr val="dk1"/>
          </a:fontRef>
        </p:style>
        <p:txBody>
          <a:bodyPr wrap="square">
            <a:spAutoFit/>
          </a:bodyPr>
          <a:lstStyle>
            <a:defPPr>
              <a:defRPr lang="fr-FR"/>
            </a:defPPr>
            <a:lvl1pPr>
              <a:defRPr sz="1200" b="1"/>
            </a:lvl1pPr>
          </a:lstStyle>
          <a:p>
            <a:r>
              <a:rPr lang="en-GB" dirty="0"/>
              <a:t>Actuator coupling</a:t>
            </a:r>
          </a:p>
          <a:p>
            <a:r>
              <a:rPr lang="en-GB" sz="1050" b="0" dirty="0"/>
              <a:t>Allows quick change of actuator + connection without frequency change</a:t>
            </a:r>
          </a:p>
        </p:txBody>
      </p:sp>
      <p:cxnSp>
        <p:nvCxnSpPr>
          <p:cNvPr id="48" name="Straight Connector 47">
            <a:extLst>
              <a:ext uri="{FF2B5EF4-FFF2-40B4-BE49-F238E27FC236}">
                <a16:creationId xmlns:a16="http://schemas.microsoft.com/office/drawing/2014/main" id="{8CDFDDDB-9C55-AF70-FBC9-060988A1B9C1}"/>
              </a:ext>
            </a:extLst>
          </p:cNvPr>
          <p:cNvCxnSpPr>
            <a:cxnSpLocks/>
          </p:cNvCxnSpPr>
          <p:nvPr/>
        </p:nvCxnSpPr>
        <p:spPr>
          <a:xfrm flipH="1" flipV="1">
            <a:off x="1259632" y="4171898"/>
            <a:ext cx="1525195" cy="1338616"/>
          </a:xfrm>
          <a:prstGeom prst="line">
            <a:avLst/>
          </a:prstGeom>
        </p:spPr>
        <p:style>
          <a:lnRef idx="2">
            <a:schemeClr val="accent6"/>
          </a:lnRef>
          <a:fillRef idx="0">
            <a:schemeClr val="accent6"/>
          </a:fillRef>
          <a:effectRef idx="1">
            <a:schemeClr val="accent6"/>
          </a:effectRef>
          <a:fontRef idx="minor">
            <a:schemeClr val="tx1"/>
          </a:fontRef>
        </p:style>
      </p:cxnSp>
      <p:pic>
        <p:nvPicPr>
          <p:cNvPr id="51" name="Picture 50">
            <a:extLst>
              <a:ext uri="{FF2B5EF4-FFF2-40B4-BE49-F238E27FC236}">
                <a16:creationId xmlns:a16="http://schemas.microsoft.com/office/drawing/2014/main" id="{47F3B500-16EB-1B4C-0199-FCBDC901318E}"/>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428429" y="5294504"/>
            <a:ext cx="1187600" cy="980374"/>
          </a:xfrm>
          <a:prstGeom prst="rect">
            <a:avLst/>
          </a:prstGeom>
        </p:spPr>
      </p:pic>
      <p:sp>
        <p:nvSpPr>
          <p:cNvPr id="4" name="TextBox 3">
            <a:extLst>
              <a:ext uri="{FF2B5EF4-FFF2-40B4-BE49-F238E27FC236}">
                <a16:creationId xmlns:a16="http://schemas.microsoft.com/office/drawing/2014/main" id="{AA72ACEE-EE53-4089-897C-FD0B3BA6259B}"/>
              </a:ext>
            </a:extLst>
          </p:cNvPr>
          <p:cNvSpPr txBox="1"/>
          <p:nvPr/>
        </p:nvSpPr>
        <p:spPr>
          <a:xfrm>
            <a:off x="2595245" y="6397709"/>
            <a:ext cx="4561890" cy="369332"/>
          </a:xfrm>
          <a:prstGeom prst="rect">
            <a:avLst/>
          </a:prstGeom>
          <a:noFill/>
        </p:spPr>
        <p:txBody>
          <a:bodyPr wrap="none" rtlCol="0">
            <a:spAutoFit/>
          </a:bodyPr>
          <a:lstStyle/>
          <a:p>
            <a:r>
              <a:rPr lang="en-GB" dirty="0"/>
              <a:t>For HL LHC tuner height still to be reduced</a:t>
            </a:r>
          </a:p>
        </p:txBody>
      </p:sp>
    </p:spTree>
    <p:extLst>
      <p:ext uri="{BB962C8B-B14F-4D97-AF65-F5344CB8AC3E}">
        <p14:creationId xmlns:p14="http://schemas.microsoft.com/office/powerpoint/2010/main" val="1244856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7B72FD1-8157-4B04-8E11-C8C91DF15E6C}"/>
              </a:ext>
            </a:extLst>
          </p:cNvPr>
          <p:cNvSpPr>
            <a:spLocks noGrp="1"/>
          </p:cNvSpPr>
          <p:nvPr>
            <p:ph type="sldNum" sz="quarter" idx="12"/>
          </p:nvPr>
        </p:nvSpPr>
        <p:spPr>
          <a:xfrm>
            <a:off x="8665266" y="116672"/>
            <a:ext cx="360000" cy="360000"/>
          </a:xfrm>
        </p:spPr>
        <p:txBody>
          <a:bodyPr/>
          <a:lstStyle/>
          <a:p>
            <a:fld id="{BFDCA1C4-9514-7B4F-976F-D92F7E296653}" type="slidenum">
              <a:rPr lang="fr-FR" smtClean="0"/>
              <a:pPr/>
              <a:t>9</a:t>
            </a:fld>
            <a:endParaRPr lang="fr-FR" dirty="0"/>
          </a:p>
        </p:txBody>
      </p:sp>
      <p:pic>
        <p:nvPicPr>
          <p:cNvPr id="7" name="Picture 6" descr="A picture containing indoor, furniture&#10;&#10;Description automatically generated">
            <a:extLst>
              <a:ext uri="{FF2B5EF4-FFF2-40B4-BE49-F238E27FC236}">
                <a16:creationId xmlns:a16="http://schemas.microsoft.com/office/drawing/2014/main" id="{A574EA6B-7E52-42E7-9BCB-840A1DDBC5B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34678" y="745611"/>
            <a:ext cx="2564512" cy="1902842"/>
          </a:xfrm>
          <a:prstGeom prst="rect">
            <a:avLst/>
          </a:prstGeom>
        </p:spPr>
      </p:pic>
      <p:pic>
        <p:nvPicPr>
          <p:cNvPr id="9" name="Picture 8" descr="A picture containing bag, items, plastic&#10;&#10;Description automatically generated">
            <a:extLst>
              <a:ext uri="{FF2B5EF4-FFF2-40B4-BE49-F238E27FC236}">
                <a16:creationId xmlns:a16="http://schemas.microsoft.com/office/drawing/2014/main" id="{6BD1CA0D-DBBB-4F74-A149-89FA0DCAC20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876186" y="4797152"/>
            <a:ext cx="1585620" cy="1600462"/>
          </a:xfrm>
          <a:prstGeom prst="rect">
            <a:avLst/>
          </a:prstGeom>
        </p:spPr>
      </p:pic>
      <p:sp>
        <p:nvSpPr>
          <p:cNvPr id="3" name="Title 1">
            <a:extLst>
              <a:ext uri="{FF2B5EF4-FFF2-40B4-BE49-F238E27FC236}">
                <a16:creationId xmlns:a16="http://schemas.microsoft.com/office/drawing/2014/main" id="{84071D1E-0F9D-3D90-64FD-21919E21DF00}"/>
              </a:ext>
            </a:extLst>
          </p:cNvPr>
          <p:cNvSpPr txBox="1">
            <a:spLocks/>
          </p:cNvSpPr>
          <p:nvPr/>
        </p:nvSpPr>
        <p:spPr>
          <a:xfrm>
            <a:off x="505824" y="-10099"/>
            <a:ext cx="7920000" cy="408006"/>
          </a:xfrm>
          <a:prstGeom prst="rect">
            <a:avLst/>
          </a:prstGeom>
        </p:spPr>
        <p:txBody>
          <a:bodyPr vert="horz" lIns="0" tIns="0" rIns="0" bIns="0" rtlCol="0" anchor="ctr" anchorCtr="1">
            <a:noAutofit/>
          </a:bodyPr>
          <a:lstStyle>
            <a:lvl1pPr algn="ctr" defTabSz="457200" rtl="0" eaLnBrk="1" latinLnBrk="0" hangingPunct="1">
              <a:spcBef>
                <a:spcPct val="0"/>
              </a:spcBef>
              <a:buNone/>
              <a:defRPr sz="2800" b="1" kern="1200">
                <a:solidFill>
                  <a:schemeClr val="bg2"/>
                </a:solidFill>
                <a:latin typeface="+mj-lt"/>
                <a:ea typeface="+mj-ea"/>
                <a:cs typeface="+mj-cs"/>
              </a:defRPr>
            </a:lvl1pPr>
          </a:lstStyle>
          <a:p>
            <a:r>
              <a:rPr lang="en-US" dirty="0"/>
              <a:t>Overview components</a:t>
            </a:r>
            <a:endParaRPr lang="en-GB" dirty="0"/>
          </a:p>
        </p:txBody>
      </p:sp>
      <p:sp>
        <p:nvSpPr>
          <p:cNvPr id="6" name="TextBox 5">
            <a:extLst>
              <a:ext uri="{FF2B5EF4-FFF2-40B4-BE49-F238E27FC236}">
                <a16:creationId xmlns:a16="http://schemas.microsoft.com/office/drawing/2014/main" id="{46B69527-BF9F-4432-2E3C-352CC75F7BFF}"/>
              </a:ext>
            </a:extLst>
          </p:cNvPr>
          <p:cNvSpPr txBox="1"/>
          <p:nvPr/>
        </p:nvSpPr>
        <p:spPr>
          <a:xfrm>
            <a:off x="2986380" y="337605"/>
            <a:ext cx="3117072" cy="369332"/>
          </a:xfrm>
          <a:prstGeom prst="rect">
            <a:avLst/>
          </a:prstGeom>
          <a:noFill/>
        </p:spPr>
        <p:txBody>
          <a:bodyPr wrap="none" rtlCol="0">
            <a:spAutoFit/>
          </a:bodyPr>
          <a:lstStyle/>
          <a:p>
            <a:r>
              <a:rPr lang="en-US" b="1" dirty="0">
                <a:solidFill>
                  <a:schemeClr val="bg2"/>
                </a:solidFill>
              </a:rPr>
              <a:t>Tuner Frame and guidance</a:t>
            </a:r>
            <a:endParaRPr lang="en-GB" b="1" dirty="0">
              <a:solidFill>
                <a:schemeClr val="bg2"/>
              </a:solidFill>
            </a:endParaRPr>
          </a:p>
        </p:txBody>
      </p:sp>
      <p:sp>
        <p:nvSpPr>
          <p:cNvPr id="11" name="TextBox 10">
            <a:extLst>
              <a:ext uri="{FF2B5EF4-FFF2-40B4-BE49-F238E27FC236}">
                <a16:creationId xmlns:a16="http://schemas.microsoft.com/office/drawing/2014/main" id="{0BD05512-1CCC-D3E7-69B4-B54C29E88B57}"/>
              </a:ext>
            </a:extLst>
          </p:cNvPr>
          <p:cNvSpPr txBox="1"/>
          <p:nvPr/>
        </p:nvSpPr>
        <p:spPr>
          <a:xfrm>
            <a:off x="2948396" y="676935"/>
            <a:ext cx="3816424" cy="1175706"/>
          </a:xfrm>
          <a:prstGeom prst="rect">
            <a:avLst/>
          </a:prstGeom>
          <a:noFill/>
        </p:spPr>
        <p:txBody>
          <a:bodyPr wrap="square" rtlCol="0">
            <a:spAutoFit/>
          </a:bodyPr>
          <a:lstStyle/>
          <a:p>
            <a:pPr marL="342900" indent="-342900">
              <a:spcBef>
                <a:spcPct val="20000"/>
              </a:spcBef>
              <a:buClr>
                <a:schemeClr val="accent6"/>
              </a:buClr>
              <a:buFont typeface="Wingdings" charset="2"/>
              <a:buChar char="§"/>
            </a:pPr>
            <a:r>
              <a:rPr lang="en-US" sz="1600" dirty="0">
                <a:solidFill>
                  <a:schemeClr val="accent5"/>
                </a:solidFill>
              </a:rPr>
              <a:t>Titanium Grade 2 (~ = thermal contraction cavity)</a:t>
            </a:r>
          </a:p>
          <a:p>
            <a:pPr marL="342900" indent="-342900">
              <a:spcBef>
                <a:spcPct val="20000"/>
              </a:spcBef>
              <a:buClr>
                <a:schemeClr val="accent6"/>
              </a:buClr>
              <a:buFont typeface="Wingdings" charset="2"/>
              <a:buChar char="§"/>
            </a:pPr>
            <a:r>
              <a:rPr lang="en-GB" sz="1600" dirty="0">
                <a:solidFill>
                  <a:schemeClr val="accent5"/>
                </a:solidFill>
              </a:rPr>
              <a:t>Bolted (Ti Gr. 23) (no welds)</a:t>
            </a:r>
          </a:p>
          <a:p>
            <a:pPr marL="342900" indent="-342900">
              <a:spcBef>
                <a:spcPct val="20000"/>
              </a:spcBef>
              <a:buClr>
                <a:schemeClr val="accent6"/>
              </a:buClr>
              <a:buFont typeface="Wingdings" charset="2"/>
              <a:buChar char="§"/>
            </a:pPr>
            <a:r>
              <a:rPr lang="en-GB" sz="1600" dirty="0">
                <a:solidFill>
                  <a:schemeClr val="accent5"/>
                </a:solidFill>
              </a:rPr>
              <a:t>Stiffness and mass drive the design</a:t>
            </a:r>
          </a:p>
        </p:txBody>
      </p:sp>
      <p:pic>
        <p:nvPicPr>
          <p:cNvPr id="13" name="Picture 12" descr="A close-up of a machine&#10;&#10;Description automatically generated">
            <a:extLst>
              <a:ext uri="{FF2B5EF4-FFF2-40B4-BE49-F238E27FC236}">
                <a16:creationId xmlns:a16="http://schemas.microsoft.com/office/drawing/2014/main" id="{BF908EB4-753D-F5F7-44DD-C07F47C556A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148994" y="2894605"/>
            <a:ext cx="2753561" cy="2382192"/>
          </a:xfrm>
          <a:prstGeom prst="rect">
            <a:avLst/>
          </a:prstGeom>
        </p:spPr>
      </p:pic>
      <p:pic>
        <p:nvPicPr>
          <p:cNvPr id="15" name="Picture 14">
            <a:extLst>
              <a:ext uri="{FF2B5EF4-FFF2-40B4-BE49-F238E27FC236}">
                <a16:creationId xmlns:a16="http://schemas.microsoft.com/office/drawing/2014/main" id="{DBB1BA5B-98E9-536B-9B38-0E19AA1D27C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986380" y="1997235"/>
            <a:ext cx="1883915" cy="2511885"/>
          </a:xfrm>
          <a:prstGeom prst="rect">
            <a:avLst/>
          </a:prstGeom>
        </p:spPr>
      </p:pic>
      <p:sp>
        <p:nvSpPr>
          <p:cNvPr id="2" name="TextBox 1">
            <a:extLst>
              <a:ext uri="{FF2B5EF4-FFF2-40B4-BE49-F238E27FC236}">
                <a16:creationId xmlns:a16="http://schemas.microsoft.com/office/drawing/2014/main" id="{03B5C6FD-4179-4D8F-0DF1-3714FC6163F3}"/>
              </a:ext>
            </a:extLst>
          </p:cNvPr>
          <p:cNvSpPr txBox="1"/>
          <p:nvPr/>
        </p:nvSpPr>
        <p:spPr>
          <a:xfrm>
            <a:off x="4434465" y="4729465"/>
            <a:ext cx="4590801" cy="1963614"/>
          </a:xfrm>
          <a:prstGeom prst="rect">
            <a:avLst/>
          </a:prstGeom>
          <a:noFill/>
        </p:spPr>
        <p:txBody>
          <a:bodyPr wrap="square" rtlCol="0">
            <a:spAutoFit/>
          </a:bodyPr>
          <a:lstStyle/>
          <a:p>
            <a:pPr marL="342900" indent="-342900">
              <a:spcBef>
                <a:spcPct val="20000"/>
              </a:spcBef>
              <a:buClr>
                <a:schemeClr val="accent6"/>
              </a:buClr>
              <a:buFont typeface="Wingdings" charset="2"/>
              <a:buChar char="§"/>
            </a:pPr>
            <a:r>
              <a:rPr lang="en-GB" sz="1600" dirty="0">
                <a:solidFill>
                  <a:schemeClr val="accent5"/>
                </a:solidFill>
              </a:rPr>
              <a:t>Flexural guide Titanium Grade 5 ELI</a:t>
            </a:r>
          </a:p>
          <a:p>
            <a:pPr marL="342900" indent="-342900">
              <a:spcBef>
                <a:spcPct val="20000"/>
              </a:spcBef>
              <a:buClr>
                <a:schemeClr val="accent6"/>
              </a:buClr>
              <a:buFont typeface="Wingdings" charset="2"/>
              <a:buChar char="§"/>
            </a:pPr>
            <a:r>
              <a:rPr lang="en-GB" sz="1600" dirty="0">
                <a:solidFill>
                  <a:schemeClr val="accent5"/>
                </a:solidFill>
              </a:rPr>
              <a:t>Stiffness longitudinal ~100x vertical, lateral~20x</a:t>
            </a:r>
          </a:p>
          <a:p>
            <a:pPr marL="342900" indent="-342900">
              <a:spcBef>
                <a:spcPct val="20000"/>
              </a:spcBef>
              <a:buClr>
                <a:schemeClr val="accent6"/>
              </a:buClr>
              <a:buFont typeface="Wingdings" charset="2"/>
              <a:buChar char="§"/>
            </a:pPr>
            <a:r>
              <a:rPr lang="en-GB" sz="1600" dirty="0">
                <a:solidFill>
                  <a:schemeClr val="accent5"/>
                </a:solidFill>
              </a:rPr>
              <a:t>Flexural guide increases the frequencies of vibrational modes and the buckling load multipliers</a:t>
            </a:r>
          </a:p>
          <a:p>
            <a:pPr marL="342900" indent="-342900">
              <a:spcBef>
                <a:spcPct val="20000"/>
              </a:spcBef>
              <a:buClr>
                <a:schemeClr val="accent6"/>
              </a:buClr>
              <a:buFont typeface="Wingdings" charset="2"/>
              <a:buChar char="§"/>
            </a:pPr>
            <a:r>
              <a:rPr lang="en-GB" sz="1600" dirty="0">
                <a:solidFill>
                  <a:schemeClr val="accent5"/>
                </a:solidFill>
              </a:rPr>
              <a:t>Aim to work in traction on the cavity</a:t>
            </a:r>
          </a:p>
        </p:txBody>
      </p:sp>
      <p:pic>
        <p:nvPicPr>
          <p:cNvPr id="4" name="Picture 3">
            <a:extLst>
              <a:ext uri="{FF2B5EF4-FFF2-40B4-BE49-F238E27FC236}">
                <a16:creationId xmlns:a16="http://schemas.microsoft.com/office/drawing/2014/main" id="{994FCB08-4AE2-7028-301B-93A701B21469}"/>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011509" y="1867307"/>
            <a:ext cx="1627777" cy="2325650"/>
          </a:xfrm>
          <a:prstGeom prst="rect">
            <a:avLst/>
          </a:prstGeom>
        </p:spPr>
      </p:pic>
      <p:sp>
        <p:nvSpPr>
          <p:cNvPr id="8" name="TextBox 7">
            <a:extLst>
              <a:ext uri="{FF2B5EF4-FFF2-40B4-BE49-F238E27FC236}">
                <a16:creationId xmlns:a16="http://schemas.microsoft.com/office/drawing/2014/main" id="{3FC705C0-27C0-1018-05B3-28262DB75093}"/>
              </a:ext>
            </a:extLst>
          </p:cNvPr>
          <p:cNvSpPr txBox="1"/>
          <p:nvPr/>
        </p:nvSpPr>
        <p:spPr>
          <a:xfrm>
            <a:off x="4235041" y="4092608"/>
            <a:ext cx="5059557" cy="338554"/>
          </a:xfrm>
          <a:prstGeom prst="rect">
            <a:avLst/>
          </a:prstGeom>
          <a:noFill/>
        </p:spPr>
        <p:txBody>
          <a:bodyPr wrap="square" rtlCol="0">
            <a:spAutoFit/>
          </a:bodyPr>
          <a:lstStyle/>
          <a:p>
            <a:pPr algn="ctr"/>
            <a:r>
              <a:rPr lang="en-GB" sz="1600" dirty="0"/>
              <a:t>Non-linear buckling  load multiplier</a:t>
            </a:r>
          </a:p>
        </p:txBody>
      </p:sp>
      <p:pic>
        <p:nvPicPr>
          <p:cNvPr id="12" name="Picture 11" descr="A blue and green object with a handle&#10;&#10;Description automatically generated">
            <a:extLst>
              <a:ext uri="{FF2B5EF4-FFF2-40B4-BE49-F238E27FC236}">
                <a16:creationId xmlns:a16="http://schemas.microsoft.com/office/drawing/2014/main" id="{626D9732-521E-3621-02A6-3B4391EC391F}"/>
              </a:ext>
            </a:extLst>
          </p:cNvPr>
          <p:cNvPicPr>
            <a:picLocks noChangeAspect="1"/>
          </p:cNvPicPr>
          <p:nvPr/>
        </p:nvPicPr>
        <p:blipFill>
          <a:blip r:embed="rId7"/>
          <a:stretch>
            <a:fillRect/>
          </a:stretch>
        </p:blipFill>
        <p:spPr>
          <a:xfrm>
            <a:off x="6951584" y="1753604"/>
            <a:ext cx="1865376" cy="2450592"/>
          </a:xfrm>
          <a:prstGeom prst="rect">
            <a:avLst/>
          </a:prstGeom>
        </p:spPr>
      </p:pic>
      <p:sp>
        <p:nvSpPr>
          <p:cNvPr id="14" name="TextBox 13">
            <a:extLst>
              <a:ext uri="{FF2B5EF4-FFF2-40B4-BE49-F238E27FC236}">
                <a16:creationId xmlns:a16="http://schemas.microsoft.com/office/drawing/2014/main" id="{D7F481C9-E5FB-62C3-E36D-3B70E3D22C9E}"/>
              </a:ext>
            </a:extLst>
          </p:cNvPr>
          <p:cNvSpPr txBox="1"/>
          <p:nvPr/>
        </p:nvSpPr>
        <p:spPr>
          <a:xfrm>
            <a:off x="4938671" y="4381796"/>
            <a:ext cx="1733167" cy="338554"/>
          </a:xfrm>
          <a:prstGeom prst="rect">
            <a:avLst/>
          </a:prstGeom>
          <a:noFill/>
        </p:spPr>
        <p:txBody>
          <a:bodyPr wrap="none" rtlCol="0">
            <a:spAutoFit/>
          </a:bodyPr>
          <a:lstStyle/>
          <a:p>
            <a:r>
              <a:rPr lang="fr-FR" sz="1600" dirty="0">
                <a:sym typeface="Symbol" panose="05050102010706020507" pitchFamily="18" charset="2"/>
              </a:rPr>
              <a:t></a:t>
            </a:r>
            <a:r>
              <a:rPr lang="fr-FR" sz="1600" dirty="0"/>
              <a:t> 8 Compression</a:t>
            </a:r>
            <a:endParaRPr lang="en-GB" sz="1600" dirty="0"/>
          </a:p>
        </p:txBody>
      </p:sp>
      <p:sp>
        <p:nvSpPr>
          <p:cNvPr id="17" name="TextBox 16">
            <a:extLst>
              <a:ext uri="{FF2B5EF4-FFF2-40B4-BE49-F238E27FC236}">
                <a16:creationId xmlns:a16="http://schemas.microsoft.com/office/drawing/2014/main" id="{3D7B47D2-E67D-575F-1F43-AAA2A4C4CD27}"/>
              </a:ext>
            </a:extLst>
          </p:cNvPr>
          <p:cNvSpPr txBox="1"/>
          <p:nvPr/>
        </p:nvSpPr>
        <p:spPr>
          <a:xfrm>
            <a:off x="7078434" y="4370965"/>
            <a:ext cx="1369157" cy="338554"/>
          </a:xfrm>
          <a:prstGeom prst="rect">
            <a:avLst/>
          </a:prstGeom>
          <a:noFill/>
        </p:spPr>
        <p:txBody>
          <a:bodyPr wrap="none" rtlCol="0">
            <a:spAutoFit/>
          </a:bodyPr>
          <a:lstStyle/>
          <a:p>
            <a:r>
              <a:rPr lang="fr-FR" sz="1600" dirty="0">
                <a:sym typeface="Symbol" panose="05050102010706020507" pitchFamily="18" charset="2"/>
              </a:rPr>
              <a:t></a:t>
            </a:r>
            <a:r>
              <a:rPr lang="fr-FR" sz="1600" dirty="0"/>
              <a:t> 44 Traction</a:t>
            </a:r>
            <a:endParaRPr lang="en-GB" sz="1600" dirty="0"/>
          </a:p>
        </p:txBody>
      </p:sp>
    </p:spTree>
    <p:extLst>
      <p:ext uri="{BB962C8B-B14F-4D97-AF65-F5344CB8AC3E}">
        <p14:creationId xmlns:p14="http://schemas.microsoft.com/office/powerpoint/2010/main" val="3097622236"/>
      </p:ext>
    </p:extLst>
  </p:cSld>
  <p:clrMapOvr>
    <a:masterClrMapping/>
  </p:clrMapOvr>
</p:sld>
</file>

<file path=ppt/theme/theme1.xml><?xml version="1.0" encoding="utf-8"?>
<a:theme xmlns:a="http://schemas.openxmlformats.org/drawingml/2006/main" name="Thème Office">
  <a:themeElements>
    <a:clrScheme name="HiLumi">
      <a:dk1>
        <a:sysClr val="windowText" lastClr="000000"/>
      </a:dk1>
      <a:lt1>
        <a:sysClr val="window" lastClr="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9ABA85A245EC45AA49FA36F10E0232" ma:contentTypeVersion="2" ma:contentTypeDescription="Create a new document." ma:contentTypeScope="" ma:versionID="adcd0aad5aed504a8f0da929d2112ad6">
  <xsd:schema xmlns:xsd="http://www.w3.org/2001/XMLSchema" xmlns:xs="http://www.w3.org/2001/XMLSchema" xmlns:p="http://schemas.microsoft.com/office/2006/metadata/properties" xmlns:ns2="8946e33d-fd2f-4ae4-8ee9-d90c129cdf9e" targetNamespace="http://schemas.microsoft.com/office/2006/metadata/properties" ma:root="true" ma:fieldsID="8f86ca1f070cacaf1fa8f62c9f76043c" ns2:_="">
    <xsd:import namespace="8946e33d-fd2f-4ae4-8ee9-d90c129cdf9e"/>
    <xsd:element name="properties">
      <xsd:complexType>
        <xsd:sequence>
          <xsd:element name="documentManagement">
            <xsd:complexType>
              <xsd:all>
                <xsd:element ref="ns2:Description0" minOccurs="0"/>
                <xsd:element ref="ns2:No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46e33d-fd2f-4ae4-8ee9-d90c129cdf9e"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Note" ma:index="9" nillable="true" ma:displayName="Note" ma:internalName="Not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escription0 xmlns="8946e33d-fd2f-4ae4-8ee9-d90c129cdf9e">HL-LHC PowerPoint Presentation, incl. CERN logo, 4:3 format</Description0>
    <Note xmlns="8946e33d-fd2f-4ae4-8ee9-d90c129cdf9e">For external collaborators: you may replace the CERN logo by your home institute logo if needed
https://edms.cern.ch/document/1586452/</Not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55C745-3429-4486-A126-60D7C77FAA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46e33d-fd2f-4ae4-8ee9-d90c129cdf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A649C1-7B00-4ECC-98F2-E673362ECA3E}">
  <ds:schemaRefs>
    <ds:schemaRef ds:uri="http://purl.org/dc/terms/"/>
    <ds:schemaRef ds:uri="http://schemas.microsoft.com/office/2006/documentManagement/types"/>
    <ds:schemaRef ds:uri="http://schemas.openxmlformats.org/package/2006/metadata/core-properties"/>
    <ds:schemaRef ds:uri="http://purl.org/dc/elements/1.1/"/>
    <ds:schemaRef ds:uri="http://purl.org/dc/dcmitype/"/>
    <ds:schemaRef ds:uri="http://schemas.microsoft.com/office/infopath/2007/PartnerControls"/>
    <ds:schemaRef ds:uri="8946e33d-fd2f-4ae4-8ee9-d90c129cdf9e"/>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B3DAAED-59EA-473F-8797-807F21F6E6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60081</TotalTime>
  <Words>1588</Words>
  <Application>Microsoft Office PowerPoint</Application>
  <PresentationFormat>On-screen Show (4:3)</PresentationFormat>
  <Paragraphs>265</Paragraphs>
  <Slides>18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Wingdings</vt:lpstr>
      <vt:lpstr>Thème Office</vt:lpstr>
      <vt:lpstr>Tuner Development for  HL LHC Crab cavities</vt:lpstr>
      <vt:lpstr>Outline</vt:lpstr>
      <vt:lpstr>Tuning principle HL LHC DQW</vt:lpstr>
      <vt:lpstr>Tuning principle HL LHC RFD</vt:lpstr>
      <vt:lpstr>Tuning sensitivity and range (COMSOL+ ANSYS)</vt:lpstr>
      <vt:lpstr>Tuning sensitivity and range 2 K Measurements on SPS prototypes </vt:lpstr>
      <vt:lpstr>DQW Pretuner</vt:lpstr>
      <vt:lpstr>Overview components</vt:lpstr>
      <vt:lpstr>PowerPoint Presentation</vt:lpstr>
      <vt:lpstr>PowerPoint Presentation</vt:lpstr>
      <vt:lpstr>Conclusions</vt:lpstr>
      <vt:lpstr>Thank you for your attention!</vt:lpstr>
      <vt:lpstr>Spare slides</vt:lpstr>
      <vt:lpstr>ACTUATOR considerations (good questions)</vt:lpstr>
      <vt:lpstr>Comparison cycloidal/harmonic gears</vt:lpstr>
      <vt:lpstr>Reminder end of Run1 DQW SPS 2018</vt:lpstr>
      <vt:lpstr>Frequency Drifts during “Quiet Periods”</vt:lpstr>
      <vt:lpstr>SPS DQW and RFD Upgrade</vt:lpstr>
    </vt:vector>
  </TitlesOfParts>
  <Company>APO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HiLumi-Pres-Template-4-3-2logo-v2</dc:title>
  <dc:creator>André-Pierre OLIVIER</dc:creator>
  <cp:lastModifiedBy>Rama Calaga</cp:lastModifiedBy>
  <cp:revision>633</cp:revision>
  <dcterms:created xsi:type="dcterms:W3CDTF">2016-02-12T10:02:27Z</dcterms:created>
  <dcterms:modified xsi:type="dcterms:W3CDTF">2023-12-05T12:20:45Z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0x010100689ABA85A245EC45AA49FA36F10E0232</vt:lpwstr>
  </property>
</Properties>
</file>